
<file path=[Content_Types].xml><?xml version="1.0" encoding="utf-8"?>
<Types xmlns="http://schemas.openxmlformats.org/package/2006/content-types">
  <Default Extension="bin" ContentType="application/vnd.ms-office.activeX"/>
  <Default Extension="png" ContentType="image/png"/>
  <Default Extension="jpeg" ContentType="image/jpeg"/>
  <Default Extension="wmf" ContentType="image/x-wmf"/>
  <Default Extension="rels" ContentType="application/vnd.openxmlformats-package.relationships+xml"/>
  <Default Extension="xml" ContentType="application/xml"/>
  <Default Extension="wav" ContentType="audio/x-wav"/>
  <Default Extension="vml" ContentType="application/vnd.openxmlformats-officedocument.vmlDrawing"/>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activeX/activeX1.xml" ContentType="application/vnd.ms-office.activeX+xml"/>
  <Override PartName="/ppt/activeX/activeX2.xml" ContentType="application/vnd.ms-office.activeX+xml"/>
  <Override PartName="/ppt/notesSlides/notesSlide1.xml" ContentType="application/vnd.openxmlformats-officedocument.presentationml.notesSlide+xml"/>
  <Override PartName="/ppt/activeX/activeX3.xml" ContentType="application/vnd.ms-office.activeX+xml"/>
  <Override PartName="/ppt/activeX/activeX4.xml" ContentType="application/vnd.ms-office.activeX+xml"/>
  <Override PartName="/ppt/notesSlides/notesSlide2.xml" ContentType="application/vnd.openxmlformats-officedocument.presentationml.notesSlide+xml"/>
  <Override PartName="/ppt/activeX/activeX5.xml" ContentType="application/vnd.ms-office.activeX+xml"/>
  <Override PartName="/ppt/embeddings/oleObject1.bin" ContentType="application/vnd.openxmlformats-officedocument.oleObject"/>
  <Override PartName="/ppt/notesSlides/notesSlide3.xml" ContentType="application/vnd.openxmlformats-officedocument.presentationml.notesSlide+xml"/>
  <Override PartName="/ppt/notesSlides/notesSlide4.xml" ContentType="application/vnd.openxmlformats-officedocument.presentationml.notesSlide+xml"/>
  <Override PartName="/ppt/activeX/activeX6.xml" ContentType="application/vnd.ms-office.activeX+xml"/>
  <Override PartName="/ppt/embeddings/oleObject2.bin" ContentType="application/vnd.openxmlformats-officedocument.oleObject"/>
  <Override PartName="/ppt/activeX/activeX7.xml" ContentType="application/vnd.ms-office.activeX+xml"/>
  <Override PartName="/ppt/activeX/activeX8.xml" ContentType="application/vnd.ms-office.activeX+xml"/>
  <Override PartName="/ppt/activeX/activeX9.xml" ContentType="application/vnd.ms-office.activeX+xml"/>
  <Override PartName="/ppt/activeX/activeX10.xml" ContentType="application/vnd.ms-office.activeX+xml"/>
  <Override PartName="/ppt/activeX/activeX11.xml" ContentType="application/vnd.ms-office.activeX+xml"/>
  <Override PartName="/ppt/activeX/activeX12.xml" ContentType="application/vnd.ms-office.activeX+xml"/>
  <Override PartName="/ppt/embeddings/oleObject3.bin" ContentType="application/vnd.openxmlformats-officedocument.oleObject"/>
  <Override PartName="/ppt/embeddings/oleObject4.bin" ContentType="application/vnd.openxmlformats-officedocument.oleObject"/>
  <Override PartName="/ppt/activeX/activeX13.xml" ContentType="application/vnd.ms-office.activeX+xml"/>
  <Override PartName="/ppt/activeX/activeX14.xml" ContentType="application/vnd.ms-office.activeX+xml"/>
  <Override PartName="/ppt/notesSlides/notesSlide5.xml" ContentType="application/vnd.openxmlformats-officedocument.presentationml.notesSlide+xml"/>
  <Override PartName="/ppt/activeX/activeX15.xml" ContentType="application/vnd.ms-office.activeX+xml"/>
  <Override PartName="/ppt/activeX/activeX16.xml" ContentType="application/vnd.ms-office.activeX+xml"/>
  <Override PartName="/ppt/activeX/activeX17.xml" ContentType="application/vnd.ms-office.activeX+xml"/>
  <Override PartName="/ppt/activeX/activeX18.xml" ContentType="application/vnd.ms-office.activeX+xml"/>
  <Override PartName="/ppt/activeX/activeX19.xml" ContentType="application/vnd.ms-office.activeX+xml"/>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activeX/activeX20.xml" ContentType="application/vnd.ms-office.activeX+xml"/>
  <Override PartName="/ppt/activeX/activeX21.xml" ContentType="application/vnd.ms-office.activeX+xml"/>
  <Override PartName="/ppt/activeX/activeX22.xml" ContentType="application/vnd.ms-office.activeX+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activeX/activeX23.xml" ContentType="application/vnd.ms-office.activeX+xml"/>
  <Override PartName="/ppt/activeX/activeX24.xml" ContentType="application/vnd.ms-office.activeX+xml"/>
  <Override PartName="/ppt/notesSlides/notesSlide12.xml" ContentType="application/vnd.openxmlformats-officedocument.presentationml.notesSlide+xml"/>
  <Override PartName="/ppt/embeddings/oleObject8.bin" ContentType="application/vnd.openxmlformats-officedocument.oleObject"/>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136"/>
  </p:notesMasterIdLst>
  <p:sldIdLst>
    <p:sldId id="260" r:id="rId2"/>
    <p:sldId id="526" r:id="rId3"/>
    <p:sldId id="534" r:id="rId4"/>
    <p:sldId id="535" r:id="rId5"/>
    <p:sldId id="536" r:id="rId6"/>
    <p:sldId id="537" r:id="rId7"/>
    <p:sldId id="538" r:id="rId8"/>
    <p:sldId id="539" r:id="rId9"/>
    <p:sldId id="540" r:id="rId10"/>
    <p:sldId id="565" r:id="rId11"/>
    <p:sldId id="564" r:id="rId12"/>
    <p:sldId id="541" r:id="rId13"/>
    <p:sldId id="569" r:id="rId14"/>
    <p:sldId id="572" r:id="rId15"/>
    <p:sldId id="566" r:id="rId16"/>
    <p:sldId id="567" r:id="rId17"/>
    <p:sldId id="568" r:id="rId18"/>
    <p:sldId id="542" r:id="rId19"/>
    <p:sldId id="574" r:id="rId20"/>
    <p:sldId id="573" r:id="rId21"/>
    <p:sldId id="575" r:id="rId22"/>
    <p:sldId id="543" r:id="rId23"/>
    <p:sldId id="576" r:id="rId24"/>
    <p:sldId id="578" r:id="rId25"/>
    <p:sldId id="577" r:id="rId26"/>
    <p:sldId id="579" r:id="rId27"/>
    <p:sldId id="545" r:id="rId28"/>
    <p:sldId id="544" r:id="rId29"/>
    <p:sldId id="546" r:id="rId30"/>
    <p:sldId id="548" r:id="rId31"/>
    <p:sldId id="581" r:id="rId32"/>
    <p:sldId id="582" r:id="rId33"/>
    <p:sldId id="580" r:id="rId34"/>
    <p:sldId id="547" r:id="rId35"/>
    <p:sldId id="583" r:id="rId36"/>
    <p:sldId id="585" r:id="rId37"/>
    <p:sldId id="586" r:id="rId38"/>
    <p:sldId id="549" r:id="rId39"/>
    <p:sldId id="590" r:id="rId40"/>
    <p:sldId id="587" r:id="rId41"/>
    <p:sldId id="550" r:id="rId42"/>
    <p:sldId id="551" r:id="rId43"/>
    <p:sldId id="591" r:id="rId44"/>
    <p:sldId id="592" r:id="rId45"/>
    <p:sldId id="552" r:id="rId46"/>
    <p:sldId id="593" r:id="rId47"/>
    <p:sldId id="596" r:id="rId48"/>
    <p:sldId id="597" r:id="rId49"/>
    <p:sldId id="599" r:id="rId50"/>
    <p:sldId id="600" r:id="rId51"/>
    <p:sldId id="601" r:id="rId52"/>
    <p:sldId id="604" r:id="rId53"/>
    <p:sldId id="605" r:id="rId54"/>
    <p:sldId id="606" r:id="rId55"/>
    <p:sldId id="607" r:id="rId56"/>
    <p:sldId id="608" r:id="rId57"/>
    <p:sldId id="609" r:id="rId58"/>
    <p:sldId id="563" r:id="rId59"/>
    <p:sldId id="611" r:id="rId60"/>
    <p:sldId id="612" r:id="rId61"/>
    <p:sldId id="614" r:id="rId62"/>
    <p:sldId id="615" r:id="rId63"/>
    <p:sldId id="616" r:id="rId64"/>
    <p:sldId id="617" r:id="rId65"/>
    <p:sldId id="618" r:id="rId66"/>
    <p:sldId id="619" r:id="rId67"/>
    <p:sldId id="613" r:id="rId68"/>
    <p:sldId id="620" r:id="rId69"/>
    <p:sldId id="621" r:id="rId70"/>
    <p:sldId id="622" r:id="rId71"/>
    <p:sldId id="623" r:id="rId72"/>
    <p:sldId id="624" r:id="rId73"/>
    <p:sldId id="553" r:id="rId74"/>
    <p:sldId id="627" r:id="rId75"/>
    <p:sldId id="625" r:id="rId76"/>
    <p:sldId id="626" r:id="rId77"/>
    <p:sldId id="554" r:id="rId78"/>
    <p:sldId id="555" r:id="rId79"/>
    <p:sldId id="556" r:id="rId80"/>
    <p:sldId id="628" r:id="rId81"/>
    <p:sldId id="629" r:id="rId82"/>
    <p:sldId id="630" r:id="rId83"/>
    <p:sldId id="631" r:id="rId84"/>
    <p:sldId id="632" r:id="rId85"/>
    <p:sldId id="633" r:id="rId86"/>
    <p:sldId id="634" r:id="rId87"/>
    <p:sldId id="635" r:id="rId88"/>
    <p:sldId id="636" r:id="rId89"/>
    <p:sldId id="639" r:id="rId90"/>
    <p:sldId id="637" r:id="rId91"/>
    <p:sldId id="638" r:id="rId92"/>
    <p:sldId id="640" r:id="rId93"/>
    <p:sldId id="641" r:id="rId94"/>
    <p:sldId id="642" r:id="rId95"/>
    <p:sldId id="648" r:id="rId96"/>
    <p:sldId id="643" r:id="rId97"/>
    <p:sldId id="644" r:id="rId98"/>
    <p:sldId id="645" r:id="rId99"/>
    <p:sldId id="557" r:id="rId100"/>
    <p:sldId id="558" r:id="rId101"/>
    <p:sldId id="684" r:id="rId102"/>
    <p:sldId id="649" r:id="rId103"/>
    <p:sldId id="650" r:id="rId104"/>
    <p:sldId id="651" r:id="rId105"/>
    <p:sldId id="656" r:id="rId106"/>
    <p:sldId id="657" r:id="rId107"/>
    <p:sldId id="658" r:id="rId108"/>
    <p:sldId id="659" r:id="rId109"/>
    <p:sldId id="660" r:id="rId110"/>
    <p:sldId id="661" r:id="rId111"/>
    <p:sldId id="654" r:id="rId112"/>
    <p:sldId id="662" r:id="rId113"/>
    <p:sldId id="666" r:id="rId114"/>
    <p:sldId id="667" r:id="rId115"/>
    <p:sldId id="668" r:id="rId116"/>
    <p:sldId id="674" r:id="rId117"/>
    <p:sldId id="685" r:id="rId118"/>
    <p:sldId id="686" r:id="rId119"/>
    <p:sldId id="669" r:id="rId120"/>
    <p:sldId id="678" r:id="rId121"/>
    <p:sldId id="663" r:id="rId122"/>
    <p:sldId id="664" r:id="rId123"/>
    <p:sldId id="679" r:id="rId124"/>
    <p:sldId id="665" r:id="rId125"/>
    <p:sldId id="655" r:id="rId126"/>
    <p:sldId id="681" r:id="rId127"/>
    <p:sldId id="682" r:id="rId128"/>
    <p:sldId id="680" r:id="rId129"/>
    <p:sldId id="683" r:id="rId130"/>
    <p:sldId id="528" r:id="rId131"/>
    <p:sldId id="529" r:id="rId132"/>
    <p:sldId id="530" r:id="rId133"/>
    <p:sldId id="532" r:id="rId134"/>
    <p:sldId id="527" r:id="rId135"/>
  </p:sldIdLst>
  <p:sldSz cx="9144000" cy="6858000" type="screen4x3"/>
  <p:notesSz cx="6858000" cy="9144000"/>
  <p:defaultTextStyle>
    <a:defPPr>
      <a:defRPr lang="zh-CN"/>
    </a:defPPr>
    <a:lvl1pPr algn="l" rtl="0" eaLnBrk="0" fontAlgn="base" hangingPunct="0">
      <a:spcBef>
        <a:spcPct val="0"/>
      </a:spcBef>
      <a:spcAft>
        <a:spcPct val="0"/>
      </a:spcAft>
      <a:defRPr sz="2600" b="1" kern="1200">
        <a:solidFill>
          <a:srgbClr val="006600"/>
        </a:solidFill>
        <a:latin typeface="Arial" panose="020B0604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sz="2600" b="1" kern="1200">
        <a:solidFill>
          <a:srgbClr val="006600"/>
        </a:solidFill>
        <a:latin typeface="Arial" panose="020B0604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sz="2600" b="1" kern="1200">
        <a:solidFill>
          <a:srgbClr val="006600"/>
        </a:solidFill>
        <a:latin typeface="Arial" panose="020B0604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sz="2600" b="1" kern="1200">
        <a:solidFill>
          <a:srgbClr val="006600"/>
        </a:solidFill>
        <a:latin typeface="Arial" panose="020B0604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sz="2600" b="1" kern="1200">
        <a:solidFill>
          <a:srgbClr val="006600"/>
        </a:solidFill>
        <a:latin typeface="Arial" panose="020B0604020202020204" pitchFamily="34" charset="0"/>
        <a:ea typeface="微软雅黑" panose="020B0503020204020204" pitchFamily="34" charset="-122"/>
        <a:cs typeface="+mn-cs"/>
      </a:defRPr>
    </a:lvl5pPr>
    <a:lvl6pPr marL="2286000" algn="l" defTabSz="914400" rtl="0" eaLnBrk="1" latinLnBrk="0" hangingPunct="1">
      <a:defRPr sz="2600" b="1" kern="1200">
        <a:solidFill>
          <a:srgbClr val="006600"/>
        </a:solidFill>
        <a:latin typeface="Arial" panose="020B0604020202020204" pitchFamily="34" charset="0"/>
        <a:ea typeface="微软雅黑" panose="020B0503020204020204" pitchFamily="34" charset="-122"/>
        <a:cs typeface="+mn-cs"/>
      </a:defRPr>
    </a:lvl6pPr>
    <a:lvl7pPr marL="2743200" algn="l" defTabSz="914400" rtl="0" eaLnBrk="1" latinLnBrk="0" hangingPunct="1">
      <a:defRPr sz="2600" b="1" kern="1200">
        <a:solidFill>
          <a:srgbClr val="006600"/>
        </a:solidFill>
        <a:latin typeface="Arial" panose="020B0604020202020204" pitchFamily="34" charset="0"/>
        <a:ea typeface="微软雅黑" panose="020B0503020204020204" pitchFamily="34" charset="-122"/>
        <a:cs typeface="+mn-cs"/>
      </a:defRPr>
    </a:lvl7pPr>
    <a:lvl8pPr marL="3200400" algn="l" defTabSz="914400" rtl="0" eaLnBrk="1" latinLnBrk="0" hangingPunct="1">
      <a:defRPr sz="2600" b="1" kern="1200">
        <a:solidFill>
          <a:srgbClr val="006600"/>
        </a:solidFill>
        <a:latin typeface="Arial" panose="020B0604020202020204" pitchFamily="34" charset="0"/>
        <a:ea typeface="微软雅黑" panose="020B0503020204020204" pitchFamily="34" charset="-122"/>
        <a:cs typeface="+mn-cs"/>
      </a:defRPr>
    </a:lvl8pPr>
    <a:lvl9pPr marL="3657600" algn="l" defTabSz="914400" rtl="0" eaLnBrk="1" latinLnBrk="0" hangingPunct="1">
      <a:defRPr sz="2600" b="1" kern="1200">
        <a:solidFill>
          <a:srgbClr val="006600"/>
        </a:solidFill>
        <a:latin typeface="Arial" panose="020B0604020202020204" pitchFamily="34" charset="0"/>
        <a:ea typeface="微软雅黑" panose="020B0503020204020204" pitchFamily="34"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0000CC"/>
    <a:srgbClr val="FFCCFF"/>
    <a:srgbClr val="FF00FF"/>
    <a:srgbClr val="0080FF"/>
    <a:srgbClr val="002080"/>
    <a:srgbClr val="FFCCCC"/>
    <a:srgbClr val="006600"/>
    <a:srgbClr val="003300"/>
    <a:srgbClr val="002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68" autoAdjust="0"/>
    <p:restoredTop sz="95320" autoAdjust="0"/>
  </p:normalViewPr>
  <p:slideViewPr>
    <p:cSldViewPr>
      <p:cViewPr>
        <p:scale>
          <a:sx n="33" d="100"/>
          <a:sy n="33" d="100"/>
        </p:scale>
        <p:origin x="2947" y="1080"/>
      </p:cViewPr>
      <p:guideLst>
        <p:guide orient="horz" pos="2160"/>
        <p:guide pos="2880"/>
      </p:guideLst>
    </p:cSldViewPr>
  </p:slideViewPr>
  <p:outlineViewPr>
    <p:cViewPr>
      <p:scale>
        <a:sx n="33" d="100"/>
        <a:sy n="33" d="100"/>
      </p:scale>
      <p:origin x="0" y="-12408"/>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3" d="100"/>
          <a:sy n="53" d="100"/>
        </p:scale>
        <p:origin x="2826" y="90"/>
      </p:cViewPr>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10.xml.rels><?xml version="1.0" encoding="UTF-8" standalone="yes"?>
<Relationships xmlns="http://schemas.openxmlformats.org/package/2006/relationships"><Relationship Id="rId1" Type="http://schemas.microsoft.com/office/2006/relationships/activeXControlBinary" Target="activeX10.bin"/></Relationships>
</file>

<file path=ppt/activeX/_rels/activeX11.xml.rels><?xml version="1.0" encoding="UTF-8" standalone="yes"?>
<Relationships xmlns="http://schemas.openxmlformats.org/package/2006/relationships"><Relationship Id="rId1" Type="http://schemas.microsoft.com/office/2006/relationships/activeXControlBinary" Target="activeX11.bin"/></Relationships>
</file>

<file path=ppt/activeX/_rels/activeX12.xml.rels><?xml version="1.0" encoding="UTF-8" standalone="yes"?>
<Relationships xmlns="http://schemas.openxmlformats.org/package/2006/relationships"><Relationship Id="rId1" Type="http://schemas.microsoft.com/office/2006/relationships/activeXControlBinary" Target="activeX12.bin"/></Relationships>
</file>

<file path=ppt/activeX/_rels/activeX13.xml.rels><?xml version="1.0" encoding="UTF-8" standalone="yes"?>
<Relationships xmlns="http://schemas.openxmlformats.org/package/2006/relationships"><Relationship Id="rId1" Type="http://schemas.microsoft.com/office/2006/relationships/activeXControlBinary" Target="activeX13.bin"/></Relationships>
</file>

<file path=ppt/activeX/_rels/activeX14.xml.rels><?xml version="1.0" encoding="UTF-8" standalone="yes"?>
<Relationships xmlns="http://schemas.openxmlformats.org/package/2006/relationships"><Relationship Id="rId1" Type="http://schemas.microsoft.com/office/2006/relationships/activeXControlBinary" Target="activeX14.bin"/></Relationships>
</file>

<file path=ppt/activeX/_rels/activeX15.xml.rels><?xml version="1.0" encoding="UTF-8" standalone="yes"?>
<Relationships xmlns="http://schemas.openxmlformats.org/package/2006/relationships"><Relationship Id="rId1" Type="http://schemas.microsoft.com/office/2006/relationships/activeXControlBinary" Target="activeX15.bin"/></Relationships>
</file>

<file path=ppt/activeX/_rels/activeX16.xml.rels><?xml version="1.0" encoding="UTF-8" standalone="yes"?>
<Relationships xmlns="http://schemas.openxmlformats.org/package/2006/relationships"><Relationship Id="rId1" Type="http://schemas.microsoft.com/office/2006/relationships/activeXControlBinary" Target="activeX16.bin"/></Relationships>
</file>

<file path=ppt/activeX/_rels/activeX17.xml.rels><?xml version="1.0" encoding="UTF-8" standalone="yes"?>
<Relationships xmlns="http://schemas.openxmlformats.org/package/2006/relationships"><Relationship Id="rId1" Type="http://schemas.microsoft.com/office/2006/relationships/activeXControlBinary" Target="activeX17.bin"/></Relationships>
</file>

<file path=ppt/activeX/_rels/activeX18.xml.rels><?xml version="1.0" encoding="UTF-8" standalone="yes"?>
<Relationships xmlns="http://schemas.openxmlformats.org/package/2006/relationships"><Relationship Id="rId1" Type="http://schemas.microsoft.com/office/2006/relationships/activeXControlBinary" Target="activeX18.bin"/></Relationships>
</file>

<file path=ppt/activeX/_rels/activeX19.xml.rels><?xml version="1.0" encoding="UTF-8" standalone="yes"?>
<Relationships xmlns="http://schemas.openxmlformats.org/package/2006/relationships"><Relationship Id="rId1" Type="http://schemas.microsoft.com/office/2006/relationships/activeXControlBinary" Target="activeX19.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_rels/activeX20.xml.rels><?xml version="1.0" encoding="UTF-8" standalone="yes"?>
<Relationships xmlns="http://schemas.openxmlformats.org/package/2006/relationships"><Relationship Id="rId1" Type="http://schemas.microsoft.com/office/2006/relationships/activeXControlBinary" Target="activeX20.bin"/></Relationships>
</file>

<file path=ppt/activeX/_rels/activeX21.xml.rels><?xml version="1.0" encoding="UTF-8" standalone="yes"?>
<Relationships xmlns="http://schemas.openxmlformats.org/package/2006/relationships"><Relationship Id="rId1" Type="http://schemas.microsoft.com/office/2006/relationships/activeXControlBinary" Target="activeX21.bin"/></Relationships>
</file>

<file path=ppt/activeX/_rels/activeX22.xml.rels><?xml version="1.0" encoding="UTF-8" standalone="yes"?>
<Relationships xmlns="http://schemas.openxmlformats.org/package/2006/relationships"><Relationship Id="rId1" Type="http://schemas.microsoft.com/office/2006/relationships/activeXControlBinary" Target="activeX22.bin"/></Relationships>
</file>

<file path=ppt/activeX/_rels/activeX23.xml.rels><?xml version="1.0" encoding="UTF-8" standalone="yes"?>
<Relationships xmlns="http://schemas.openxmlformats.org/package/2006/relationships"><Relationship Id="rId1" Type="http://schemas.microsoft.com/office/2006/relationships/activeXControlBinary" Target="activeX23.bin"/></Relationships>
</file>

<file path=ppt/activeX/_rels/activeX24.xml.rels><?xml version="1.0" encoding="UTF-8" standalone="yes"?>
<Relationships xmlns="http://schemas.openxmlformats.org/package/2006/relationships"><Relationship Id="rId1" Type="http://schemas.microsoft.com/office/2006/relationships/activeXControlBinary" Target="activeX24.bin"/></Relationships>
</file>

<file path=ppt/activeX/_rels/activeX3.xml.rels><?xml version="1.0" encoding="UTF-8" standalone="yes"?>
<Relationships xmlns="http://schemas.openxmlformats.org/package/2006/relationships"><Relationship Id="rId1" Type="http://schemas.microsoft.com/office/2006/relationships/activeXControlBinary" Target="activeX3.bin"/></Relationships>
</file>

<file path=ppt/activeX/_rels/activeX4.xml.rels><?xml version="1.0" encoding="UTF-8" standalone="yes"?>
<Relationships xmlns="http://schemas.openxmlformats.org/package/2006/relationships"><Relationship Id="rId1" Type="http://schemas.microsoft.com/office/2006/relationships/activeXControlBinary" Target="activeX4.bin"/></Relationships>
</file>

<file path=ppt/activeX/_rels/activeX5.xml.rels><?xml version="1.0" encoding="UTF-8" standalone="yes"?>
<Relationships xmlns="http://schemas.openxmlformats.org/package/2006/relationships"><Relationship Id="rId1" Type="http://schemas.microsoft.com/office/2006/relationships/activeXControlBinary" Target="activeX5.bin"/></Relationships>
</file>

<file path=ppt/activeX/_rels/activeX6.xml.rels><?xml version="1.0" encoding="UTF-8" standalone="yes"?>
<Relationships xmlns="http://schemas.openxmlformats.org/package/2006/relationships"><Relationship Id="rId1" Type="http://schemas.microsoft.com/office/2006/relationships/activeXControlBinary" Target="activeX6.bin"/></Relationships>
</file>

<file path=ppt/activeX/_rels/activeX7.xml.rels><?xml version="1.0" encoding="UTF-8" standalone="yes"?>
<Relationships xmlns="http://schemas.openxmlformats.org/package/2006/relationships"><Relationship Id="rId1" Type="http://schemas.microsoft.com/office/2006/relationships/activeXControlBinary" Target="activeX7.bin"/></Relationships>
</file>

<file path=ppt/activeX/_rels/activeX8.xml.rels><?xml version="1.0" encoding="UTF-8" standalone="yes"?>
<Relationships xmlns="http://schemas.openxmlformats.org/package/2006/relationships"><Relationship Id="rId1" Type="http://schemas.microsoft.com/office/2006/relationships/activeXControlBinary" Target="activeX8.bin"/></Relationships>
</file>

<file path=ppt/activeX/_rels/activeX9.xml.rels><?xml version="1.0" encoding="UTF-8" standalone="yes"?>
<Relationships xmlns="http://schemas.openxmlformats.org/package/2006/relationships"><Relationship Id="rId1" Type="http://schemas.microsoft.com/office/2006/relationships/activeXControlBinary" Target="activeX9.bin"/></Relationships>
</file>

<file path=ppt/activeX/activeX1.xml><?xml version="1.0" encoding="utf-8"?>
<ax:ocx xmlns:ax="http://schemas.microsoft.com/office/2006/activeX" xmlns:r="http://schemas.openxmlformats.org/officeDocument/2006/relationships" ax:classid="{8BD21D10-EC42-11CE-9E0D-00AA006002F3}" ax:persistence="persistStorage" r:id="rId1"/>
</file>

<file path=ppt/activeX/activeX10.xml><?xml version="1.0" encoding="utf-8"?>
<ax:ocx xmlns:ax="http://schemas.microsoft.com/office/2006/activeX" xmlns:r="http://schemas.openxmlformats.org/officeDocument/2006/relationships" ax:classid="{8BD21D10-EC42-11CE-9E0D-00AA006002F3}" ax:persistence="persistStorage" r:id="rId1"/>
</file>

<file path=ppt/activeX/activeX11.xml><?xml version="1.0" encoding="utf-8"?>
<ax:ocx xmlns:ax="http://schemas.microsoft.com/office/2006/activeX" xmlns:r="http://schemas.openxmlformats.org/officeDocument/2006/relationships" ax:classid="{8BD21D10-EC42-11CE-9E0D-00AA006002F3}" ax:persistence="persistStorage" r:id="rId1"/>
</file>

<file path=ppt/activeX/activeX12.xml><?xml version="1.0" encoding="utf-8"?>
<ax:ocx xmlns:ax="http://schemas.microsoft.com/office/2006/activeX" xmlns:r="http://schemas.openxmlformats.org/officeDocument/2006/relationships" ax:classid="{8BD21D10-EC42-11CE-9E0D-00AA006002F3}" ax:persistence="persistStorage" r:id="rId1"/>
</file>

<file path=ppt/activeX/activeX13.xml><?xml version="1.0" encoding="utf-8"?>
<ax:ocx xmlns:ax="http://schemas.microsoft.com/office/2006/activeX" xmlns:r="http://schemas.openxmlformats.org/officeDocument/2006/relationships" ax:classid="{8BD21D10-EC42-11CE-9E0D-00AA006002F3}" ax:persistence="persistStorage" r:id="rId1"/>
</file>

<file path=ppt/activeX/activeX14.xml><?xml version="1.0" encoding="utf-8"?>
<ax:ocx xmlns:ax="http://schemas.microsoft.com/office/2006/activeX" xmlns:r="http://schemas.openxmlformats.org/officeDocument/2006/relationships" ax:classid="{8BD21D10-EC42-11CE-9E0D-00AA006002F3}" ax:persistence="persistStorage" r:id="rId1"/>
</file>

<file path=ppt/activeX/activeX15.xml><?xml version="1.0" encoding="utf-8"?>
<ax:ocx xmlns:ax="http://schemas.microsoft.com/office/2006/activeX" xmlns:r="http://schemas.openxmlformats.org/officeDocument/2006/relationships" ax:classid="{8BD21D10-EC42-11CE-9E0D-00AA006002F3}" ax:persistence="persistStorage" r:id="rId1"/>
</file>

<file path=ppt/activeX/activeX16.xml><?xml version="1.0" encoding="utf-8"?>
<ax:ocx xmlns:ax="http://schemas.microsoft.com/office/2006/activeX" xmlns:r="http://schemas.openxmlformats.org/officeDocument/2006/relationships" ax:classid="{8BD21D10-EC42-11CE-9E0D-00AA006002F3}" ax:persistence="persistStorage" r:id="rId1"/>
</file>

<file path=ppt/activeX/activeX17.xml><?xml version="1.0" encoding="utf-8"?>
<ax:ocx xmlns:ax="http://schemas.microsoft.com/office/2006/activeX" xmlns:r="http://schemas.openxmlformats.org/officeDocument/2006/relationships" ax:classid="{8BD21D10-EC42-11CE-9E0D-00AA006002F3}" ax:persistence="persistStorage" r:id="rId1"/>
</file>

<file path=ppt/activeX/activeX18.xml><?xml version="1.0" encoding="utf-8"?>
<ax:ocx xmlns:ax="http://schemas.microsoft.com/office/2006/activeX" xmlns:r="http://schemas.openxmlformats.org/officeDocument/2006/relationships" ax:classid="{8BD21D10-EC42-11CE-9E0D-00AA006002F3}" ax:persistence="persistStorage" r:id="rId1"/>
</file>

<file path=ppt/activeX/activeX19.xml><?xml version="1.0" encoding="utf-8"?>
<ax:ocx xmlns:ax="http://schemas.microsoft.com/office/2006/activeX" xmlns:r="http://schemas.openxmlformats.org/officeDocument/2006/relationships" ax:classid="{8BD21D10-EC42-11CE-9E0D-00AA006002F3}" ax:persistence="persistStorage" r:id="rId1"/>
</file>

<file path=ppt/activeX/activeX2.xml><?xml version="1.0" encoding="utf-8"?>
<ax:ocx xmlns:ax="http://schemas.microsoft.com/office/2006/activeX" xmlns:r="http://schemas.openxmlformats.org/officeDocument/2006/relationships" ax:classid="{8BD21D10-EC42-11CE-9E0D-00AA006002F3}" ax:persistence="persistStorage" r:id="rId1"/>
</file>

<file path=ppt/activeX/activeX20.xml><?xml version="1.0" encoding="utf-8"?>
<ax:ocx xmlns:ax="http://schemas.microsoft.com/office/2006/activeX" xmlns:r="http://schemas.openxmlformats.org/officeDocument/2006/relationships" ax:classid="{8BD21D10-EC42-11CE-9E0D-00AA006002F3}" ax:persistence="persistStorage" r:id="rId1"/>
</file>

<file path=ppt/activeX/activeX21.xml><?xml version="1.0" encoding="utf-8"?>
<ax:ocx xmlns:ax="http://schemas.microsoft.com/office/2006/activeX" xmlns:r="http://schemas.openxmlformats.org/officeDocument/2006/relationships" ax:classid="{8BD21D10-EC42-11CE-9E0D-00AA006002F3}" ax:persistence="persistStorage" r:id="rId1"/>
</file>

<file path=ppt/activeX/activeX22.xml><?xml version="1.0" encoding="utf-8"?>
<ax:ocx xmlns:ax="http://schemas.microsoft.com/office/2006/activeX" xmlns:r="http://schemas.openxmlformats.org/officeDocument/2006/relationships" ax:classid="{8BD21D10-EC42-11CE-9E0D-00AA006002F3}" ax:persistence="persistStorage" r:id="rId1"/>
</file>

<file path=ppt/activeX/activeX23.xml><?xml version="1.0" encoding="utf-8"?>
<ax:ocx xmlns:ax="http://schemas.microsoft.com/office/2006/activeX" xmlns:r="http://schemas.openxmlformats.org/officeDocument/2006/relationships" ax:classid="{8BD21D10-EC42-11CE-9E0D-00AA006002F3}" ax:persistence="persistStorage" r:id="rId1"/>
</file>

<file path=ppt/activeX/activeX24.xml><?xml version="1.0" encoding="utf-8"?>
<ax:ocx xmlns:ax="http://schemas.microsoft.com/office/2006/activeX" xmlns:r="http://schemas.openxmlformats.org/officeDocument/2006/relationships" ax:classid="{8BD21D10-EC42-11CE-9E0D-00AA006002F3}" ax:persistence="persistStorage" r:id="rId1"/>
</file>

<file path=ppt/activeX/activeX3.xml><?xml version="1.0" encoding="utf-8"?>
<ax:ocx xmlns:ax="http://schemas.microsoft.com/office/2006/activeX" xmlns:r="http://schemas.openxmlformats.org/officeDocument/2006/relationships" ax:classid="{8BD21D10-EC42-11CE-9E0D-00AA006002F3}" ax:persistence="persistStorage" r:id="rId1"/>
</file>

<file path=ppt/activeX/activeX4.xml><?xml version="1.0" encoding="utf-8"?>
<ax:ocx xmlns:ax="http://schemas.microsoft.com/office/2006/activeX" xmlns:r="http://schemas.openxmlformats.org/officeDocument/2006/relationships" ax:classid="{8BD21D10-EC42-11CE-9E0D-00AA006002F3}" ax:persistence="persistStorage" r:id="rId1"/>
</file>

<file path=ppt/activeX/activeX5.xml><?xml version="1.0" encoding="utf-8"?>
<ax:ocx xmlns:ax="http://schemas.microsoft.com/office/2006/activeX" xmlns:r="http://schemas.openxmlformats.org/officeDocument/2006/relationships" ax:classid="{8BD21D10-EC42-11CE-9E0D-00AA006002F3}" ax:persistence="persistStorage" r:id="rId1"/>
</file>

<file path=ppt/activeX/activeX6.xml><?xml version="1.0" encoding="utf-8"?>
<ax:ocx xmlns:ax="http://schemas.microsoft.com/office/2006/activeX" xmlns:r="http://schemas.openxmlformats.org/officeDocument/2006/relationships" ax:classid="{8BD21D10-EC42-11CE-9E0D-00AA006002F3}" ax:persistence="persistStorage" r:id="rId1"/>
</file>

<file path=ppt/activeX/activeX7.xml><?xml version="1.0" encoding="utf-8"?>
<ax:ocx xmlns:ax="http://schemas.microsoft.com/office/2006/activeX" xmlns:r="http://schemas.openxmlformats.org/officeDocument/2006/relationships" ax:classid="{8BD21D10-EC42-11CE-9E0D-00AA006002F3}" ax:persistence="persistStorage" r:id="rId1"/>
</file>

<file path=ppt/activeX/activeX8.xml><?xml version="1.0" encoding="utf-8"?>
<ax:ocx xmlns:ax="http://schemas.microsoft.com/office/2006/activeX" xmlns:r="http://schemas.openxmlformats.org/officeDocument/2006/relationships" ax:classid="{8BD21D10-EC42-11CE-9E0D-00AA006002F3}" ax:persistence="persistStorage" r:id="rId1"/>
</file>

<file path=ppt/activeX/activeX9.xml><?xml version="1.0" encoding="utf-8"?>
<ax:ocx xmlns:ax="http://schemas.microsoft.com/office/2006/activeX" xmlns:r="http://schemas.openxmlformats.org/officeDocument/2006/relationships" ax:classid="{8BD21D10-EC42-11CE-9E0D-00AA006002F3}" ax:persistence="persistStorage" r:id="rId1"/>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61.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62.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63.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66.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67.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6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image" Target="../media/image70.wmf"/><Relationship Id="rId1" Type="http://schemas.openxmlformats.org/officeDocument/2006/relationships/image" Target="../media/image69.wmf"/><Relationship Id="rId6" Type="http://schemas.openxmlformats.org/officeDocument/2006/relationships/image" Target="../media/image74.wmf"/><Relationship Id="rId5" Type="http://schemas.openxmlformats.org/officeDocument/2006/relationships/image" Target="../media/image73.wmf"/><Relationship Id="rId4" Type="http://schemas.openxmlformats.org/officeDocument/2006/relationships/image" Target="../media/image7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40DA09-B6E6-46E4-8936-F3EDD3578455}" type="datetimeFigureOut">
              <a:rPr lang="zh-CN" altLang="en-US" smtClean="0"/>
              <a:t>2022/12/8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9E12C4-9BC2-4DB1-92DC-1A29A08C1BDC}" type="slidenum">
              <a:rPr lang="zh-CN" altLang="en-US" smtClean="0"/>
              <a:t>‹#›</a:t>
            </a:fld>
            <a:endParaRPr lang="zh-CN" altLang="en-US"/>
          </a:p>
        </p:txBody>
      </p:sp>
    </p:spTree>
    <p:extLst>
      <p:ext uri="{BB962C8B-B14F-4D97-AF65-F5344CB8AC3E}">
        <p14:creationId xmlns:p14="http://schemas.microsoft.com/office/powerpoint/2010/main" val="6290636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9E12C4-9BC2-4DB1-92DC-1A29A08C1BDC}" type="slidenum">
              <a:rPr lang="zh-CN" altLang="en-US" smtClean="0"/>
              <a:t>8</a:t>
            </a:fld>
            <a:endParaRPr lang="zh-CN" altLang="en-US"/>
          </a:p>
        </p:txBody>
      </p:sp>
    </p:spTree>
    <p:extLst>
      <p:ext uri="{BB962C8B-B14F-4D97-AF65-F5344CB8AC3E}">
        <p14:creationId xmlns:p14="http://schemas.microsoft.com/office/powerpoint/2010/main" val="11322954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9E12C4-9BC2-4DB1-92DC-1A29A08C1BDC}" type="slidenum">
              <a:rPr lang="zh-CN" altLang="en-US" smtClean="0"/>
              <a:t>116</a:t>
            </a:fld>
            <a:endParaRPr lang="zh-CN" altLang="en-US"/>
          </a:p>
        </p:txBody>
      </p:sp>
    </p:spTree>
    <p:extLst>
      <p:ext uri="{BB962C8B-B14F-4D97-AF65-F5344CB8AC3E}">
        <p14:creationId xmlns:p14="http://schemas.microsoft.com/office/powerpoint/2010/main" val="12948566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查找长度</a:t>
            </a:r>
            <a:r>
              <a:rPr lang="en-US" altLang="zh-CN" dirty="0" smtClean="0"/>
              <a:t>==</a:t>
            </a:r>
            <a:r>
              <a:rPr lang="zh-CN" altLang="en-US" dirty="0" smtClean="0"/>
              <a:t>比较次数</a:t>
            </a:r>
            <a:r>
              <a:rPr lang="en-US" altLang="zh-CN" dirty="0" smtClean="0"/>
              <a:t>==</a:t>
            </a:r>
            <a:r>
              <a:rPr lang="zh-CN" altLang="en-US" dirty="0" smtClean="0"/>
              <a:t>探测次数</a:t>
            </a:r>
            <a:endParaRPr lang="zh-CN" altLang="en-US" dirty="0"/>
          </a:p>
        </p:txBody>
      </p:sp>
      <p:sp>
        <p:nvSpPr>
          <p:cNvPr id="4" name="灯片编号占位符 3"/>
          <p:cNvSpPr>
            <a:spLocks noGrp="1"/>
          </p:cNvSpPr>
          <p:nvPr>
            <p:ph type="sldNum" sz="quarter" idx="10"/>
          </p:nvPr>
        </p:nvSpPr>
        <p:spPr/>
        <p:txBody>
          <a:bodyPr/>
          <a:lstStyle/>
          <a:p>
            <a:fld id="{2E9E12C4-9BC2-4DB1-92DC-1A29A08C1BDC}" type="slidenum">
              <a:rPr lang="zh-CN" altLang="en-US" smtClean="0"/>
              <a:t>125</a:t>
            </a:fld>
            <a:endParaRPr lang="zh-CN" altLang="en-US"/>
          </a:p>
        </p:txBody>
      </p:sp>
    </p:spTree>
    <p:extLst>
      <p:ext uri="{BB962C8B-B14F-4D97-AF65-F5344CB8AC3E}">
        <p14:creationId xmlns:p14="http://schemas.microsoft.com/office/powerpoint/2010/main" val="30445402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9E12C4-9BC2-4DB1-92DC-1A29A08C1BDC}" type="slidenum">
              <a:rPr lang="zh-CN" altLang="en-US" smtClean="0"/>
              <a:t>128</a:t>
            </a:fld>
            <a:endParaRPr lang="zh-CN" altLang="en-US"/>
          </a:p>
        </p:txBody>
      </p:sp>
    </p:spTree>
    <p:extLst>
      <p:ext uri="{BB962C8B-B14F-4D97-AF65-F5344CB8AC3E}">
        <p14:creationId xmlns:p14="http://schemas.microsoft.com/office/powerpoint/2010/main" val="2834578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t>对各子树来说都是相同的。</a:t>
            </a:r>
            <a:endParaRPr lang="zh-CN" altLang="en-US" dirty="0"/>
          </a:p>
        </p:txBody>
      </p:sp>
      <p:sp>
        <p:nvSpPr>
          <p:cNvPr id="4" name="灯片编号占位符 3"/>
          <p:cNvSpPr>
            <a:spLocks noGrp="1"/>
          </p:cNvSpPr>
          <p:nvPr>
            <p:ph type="sldNum" sz="quarter" idx="10"/>
          </p:nvPr>
        </p:nvSpPr>
        <p:spPr/>
        <p:txBody>
          <a:bodyPr/>
          <a:lstStyle/>
          <a:p>
            <a:fld id="{2E9E12C4-9BC2-4DB1-92DC-1A29A08C1BDC}" type="slidenum">
              <a:rPr lang="zh-CN" altLang="en-US" smtClean="0"/>
              <a:t>17</a:t>
            </a:fld>
            <a:endParaRPr lang="zh-CN" altLang="en-US"/>
          </a:p>
        </p:txBody>
      </p:sp>
    </p:spTree>
    <p:extLst>
      <p:ext uri="{BB962C8B-B14F-4D97-AF65-F5344CB8AC3E}">
        <p14:creationId xmlns:p14="http://schemas.microsoft.com/office/powerpoint/2010/main" val="11258205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9E12C4-9BC2-4DB1-92DC-1A29A08C1BDC}" type="slidenum">
              <a:rPr lang="zh-CN" altLang="en-US" smtClean="0"/>
              <a:t>22</a:t>
            </a:fld>
            <a:endParaRPr lang="zh-CN" altLang="en-US"/>
          </a:p>
        </p:txBody>
      </p:sp>
    </p:spTree>
    <p:extLst>
      <p:ext uri="{BB962C8B-B14F-4D97-AF65-F5344CB8AC3E}">
        <p14:creationId xmlns:p14="http://schemas.microsoft.com/office/powerpoint/2010/main" val="24484357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t>，但比</a:t>
            </a:r>
            <a:r>
              <a:rPr lang="en-US" altLang="zh-CN" sz="1200" dirty="0" smtClean="0"/>
              <a:t>F[j-1]</a:t>
            </a:r>
            <a:r>
              <a:rPr lang="zh-CN" altLang="en-US" sz="1200" dirty="0" smtClean="0"/>
              <a:t>大，即</a:t>
            </a:r>
            <a:r>
              <a:rPr lang="en-US" altLang="zh-CN" sz="1200" b="1" u="sng" dirty="0" smtClean="0"/>
              <a:t>F[j-1] &lt; n &lt; F(j)</a:t>
            </a:r>
            <a:endParaRPr lang="zh-CN" altLang="en-US" dirty="0"/>
          </a:p>
        </p:txBody>
      </p:sp>
      <p:sp>
        <p:nvSpPr>
          <p:cNvPr id="4" name="灯片编号占位符 3"/>
          <p:cNvSpPr>
            <a:spLocks noGrp="1"/>
          </p:cNvSpPr>
          <p:nvPr>
            <p:ph type="sldNum" sz="quarter" idx="10"/>
          </p:nvPr>
        </p:nvSpPr>
        <p:spPr/>
        <p:txBody>
          <a:bodyPr/>
          <a:lstStyle/>
          <a:p>
            <a:fld id="{2E9E12C4-9BC2-4DB1-92DC-1A29A08C1BDC}" type="slidenum">
              <a:rPr lang="zh-CN" altLang="en-US" smtClean="0"/>
              <a:t>23</a:t>
            </a:fld>
            <a:endParaRPr lang="zh-CN" altLang="en-US"/>
          </a:p>
        </p:txBody>
      </p:sp>
    </p:spTree>
    <p:extLst>
      <p:ext uri="{BB962C8B-B14F-4D97-AF65-F5344CB8AC3E}">
        <p14:creationId xmlns:p14="http://schemas.microsoft.com/office/powerpoint/2010/main" val="21364945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9E12C4-9BC2-4DB1-92DC-1A29A08C1BDC}" type="slidenum">
              <a:rPr lang="zh-CN" altLang="en-US" smtClean="0"/>
              <a:t>64</a:t>
            </a:fld>
            <a:endParaRPr lang="zh-CN" altLang="en-US"/>
          </a:p>
        </p:txBody>
      </p:sp>
    </p:spTree>
    <p:extLst>
      <p:ext uri="{BB962C8B-B14F-4D97-AF65-F5344CB8AC3E}">
        <p14:creationId xmlns:p14="http://schemas.microsoft.com/office/powerpoint/2010/main" val="32290321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查找长度</a:t>
            </a:r>
            <a:r>
              <a:rPr lang="en-US" altLang="zh-CN" dirty="0" smtClean="0"/>
              <a:t>==</a:t>
            </a:r>
            <a:r>
              <a:rPr lang="zh-CN" altLang="en-US" dirty="0" smtClean="0"/>
              <a:t>比较次数</a:t>
            </a:r>
            <a:r>
              <a:rPr lang="en-US" altLang="zh-CN" dirty="0" smtClean="0"/>
              <a:t>==</a:t>
            </a:r>
            <a:r>
              <a:rPr lang="zh-CN" altLang="en-US" dirty="0" smtClean="0"/>
              <a:t>探测次数</a:t>
            </a:r>
            <a:endParaRPr lang="zh-CN" altLang="en-US" dirty="0"/>
          </a:p>
        </p:txBody>
      </p:sp>
      <p:sp>
        <p:nvSpPr>
          <p:cNvPr id="4" name="灯片编号占位符 3"/>
          <p:cNvSpPr>
            <a:spLocks noGrp="1"/>
          </p:cNvSpPr>
          <p:nvPr>
            <p:ph type="sldNum" sz="quarter" idx="10"/>
          </p:nvPr>
        </p:nvSpPr>
        <p:spPr/>
        <p:txBody>
          <a:bodyPr/>
          <a:lstStyle/>
          <a:p>
            <a:fld id="{2E9E12C4-9BC2-4DB1-92DC-1A29A08C1BDC}" type="slidenum">
              <a:rPr lang="zh-CN" altLang="en-US" smtClean="0"/>
              <a:t>100</a:t>
            </a:fld>
            <a:endParaRPr lang="zh-CN" altLang="en-US"/>
          </a:p>
        </p:txBody>
      </p:sp>
    </p:spTree>
    <p:extLst>
      <p:ext uri="{BB962C8B-B14F-4D97-AF65-F5344CB8AC3E}">
        <p14:creationId xmlns:p14="http://schemas.microsoft.com/office/powerpoint/2010/main" val="9122407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查找长度</a:t>
            </a:r>
            <a:r>
              <a:rPr lang="en-US" altLang="zh-CN" dirty="0" smtClean="0"/>
              <a:t>==</a:t>
            </a:r>
            <a:r>
              <a:rPr lang="zh-CN" altLang="en-US" dirty="0" smtClean="0"/>
              <a:t>比较次数</a:t>
            </a:r>
            <a:r>
              <a:rPr lang="en-US" altLang="zh-CN" dirty="0" smtClean="0"/>
              <a:t>==</a:t>
            </a:r>
            <a:r>
              <a:rPr lang="zh-CN" altLang="en-US" dirty="0" smtClean="0"/>
              <a:t>探测次数</a:t>
            </a:r>
            <a:endParaRPr lang="zh-CN" altLang="en-US" dirty="0"/>
          </a:p>
        </p:txBody>
      </p:sp>
      <p:sp>
        <p:nvSpPr>
          <p:cNvPr id="4" name="灯片编号占位符 3"/>
          <p:cNvSpPr>
            <a:spLocks noGrp="1"/>
          </p:cNvSpPr>
          <p:nvPr>
            <p:ph type="sldNum" sz="quarter" idx="10"/>
          </p:nvPr>
        </p:nvSpPr>
        <p:spPr/>
        <p:txBody>
          <a:bodyPr/>
          <a:lstStyle/>
          <a:p>
            <a:fld id="{2E9E12C4-9BC2-4DB1-92DC-1A29A08C1BDC}" type="slidenum">
              <a:rPr lang="zh-CN" altLang="en-US" smtClean="0"/>
              <a:t>101</a:t>
            </a:fld>
            <a:endParaRPr lang="zh-CN" altLang="en-US"/>
          </a:p>
        </p:txBody>
      </p:sp>
    </p:spTree>
    <p:extLst>
      <p:ext uri="{BB962C8B-B14F-4D97-AF65-F5344CB8AC3E}">
        <p14:creationId xmlns:p14="http://schemas.microsoft.com/office/powerpoint/2010/main" val="40326194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如果我们现在要统计的是</a:t>
            </a:r>
            <a:r>
              <a:rPr lang="en-US" altLang="zh-CN" sz="1200" b="0" i="0" kern="1200" dirty="0" smtClean="0">
                <a:solidFill>
                  <a:schemeClr val="tx1"/>
                </a:solidFill>
                <a:effectLst/>
                <a:latin typeface="+mn-lt"/>
                <a:ea typeface="+mn-ea"/>
                <a:cs typeface="+mn-cs"/>
              </a:rPr>
              <a:t>80</a:t>
            </a:r>
            <a:r>
              <a:rPr lang="zh-CN" altLang="en-US" sz="1200" b="0" i="0" kern="1200" dirty="0" smtClean="0">
                <a:solidFill>
                  <a:schemeClr val="tx1"/>
                </a:solidFill>
                <a:effectLst/>
                <a:latin typeface="+mn-lt"/>
                <a:ea typeface="+mn-ea"/>
                <a:cs typeface="+mn-cs"/>
              </a:rPr>
              <a:t>后出生年份的人口数，那么我们对出生年份这个关键字可以用年份减去</a:t>
            </a:r>
            <a:r>
              <a:rPr lang="en-US" altLang="zh-CN" sz="1200" b="0" i="0" kern="1200" dirty="0" smtClean="0">
                <a:solidFill>
                  <a:schemeClr val="tx1"/>
                </a:solidFill>
                <a:effectLst/>
                <a:latin typeface="+mn-lt"/>
                <a:ea typeface="+mn-ea"/>
                <a:cs typeface="+mn-cs"/>
              </a:rPr>
              <a:t>1980</a:t>
            </a:r>
            <a:r>
              <a:rPr lang="zh-CN" altLang="en-US" sz="1200" b="0" i="0" kern="1200" dirty="0" smtClean="0">
                <a:solidFill>
                  <a:schemeClr val="tx1"/>
                </a:solidFill>
                <a:effectLst/>
                <a:latin typeface="+mn-lt"/>
                <a:ea typeface="+mn-ea"/>
                <a:cs typeface="+mn-cs"/>
              </a:rPr>
              <a:t>来作为地址。此时</a:t>
            </a:r>
            <a:r>
              <a:rPr lang="en-US" altLang="zh-CN" sz="1200" b="0" i="0" kern="1200" dirty="0" smtClean="0">
                <a:solidFill>
                  <a:schemeClr val="tx1"/>
                </a:solidFill>
                <a:effectLst/>
                <a:latin typeface="+mn-lt"/>
                <a:ea typeface="+mn-ea"/>
                <a:cs typeface="+mn-cs"/>
              </a:rPr>
              <a:t>f (key) = key-1980</a:t>
            </a:r>
            <a:r>
              <a:rPr lang="zh-CN" altLang="en-US" sz="1200" b="0" i="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2E9E12C4-9BC2-4DB1-92DC-1A29A08C1BDC}" type="slidenum">
              <a:rPr lang="zh-CN" altLang="en-US" smtClean="0"/>
              <a:t>104</a:t>
            </a:fld>
            <a:endParaRPr lang="zh-CN" altLang="en-US"/>
          </a:p>
        </p:txBody>
      </p:sp>
    </p:spTree>
    <p:extLst>
      <p:ext uri="{BB962C8B-B14F-4D97-AF65-F5344CB8AC3E}">
        <p14:creationId xmlns:p14="http://schemas.microsoft.com/office/powerpoint/2010/main" val="22285518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9E12C4-9BC2-4DB1-92DC-1A29A08C1BDC}" type="slidenum">
              <a:rPr lang="zh-CN" altLang="en-US" smtClean="0"/>
              <a:t>114</a:t>
            </a:fld>
            <a:endParaRPr lang="zh-CN" altLang="en-US"/>
          </a:p>
        </p:txBody>
      </p:sp>
    </p:spTree>
    <p:extLst>
      <p:ext uri="{BB962C8B-B14F-4D97-AF65-F5344CB8AC3E}">
        <p14:creationId xmlns:p14="http://schemas.microsoft.com/office/powerpoint/2010/main" val="1825761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单击以编辑母版副标题样式</a:t>
            </a:r>
            <a:endParaRPr lang="zh-CN" altLang="en-US"/>
          </a:p>
        </p:txBody>
      </p:sp>
      <p:sp>
        <p:nvSpPr>
          <p:cNvPr id="4" name="Rectangle 5"/>
          <p:cNvSpPr>
            <a:spLocks noGrp="1" noChangeArrowheads="1"/>
          </p:cNvSpPr>
          <p:nvPr>
            <p:ph type="sldNum" sz="quarter" idx="10"/>
          </p:nvPr>
        </p:nvSpPr>
        <p:spPr>
          <a:ln/>
        </p:spPr>
        <p:txBody>
          <a:bodyPr/>
          <a:lstStyle>
            <a:lvl1pPr>
              <a:defRPr/>
            </a:lvl1pPr>
          </a:lstStyle>
          <a:p>
            <a:pPr>
              <a:defRPr/>
            </a:pPr>
            <a:fld id="{EC762F02-562C-4220-A8A6-F194EB2A3FF6}" type="slidenum">
              <a:rPr lang="zh-CN" altLang="en-US"/>
              <a:pPr>
                <a:defRPr/>
              </a:pPr>
              <a:t>‹#›</a:t>
            </a:fld>
            <a:endParaRPr lang="en-US" altLang="zh-CN"/>
          </a:p>
        </p:txBody>
      </p:sp>
      <p:sp>
        <p:nvSpPr>
          <p:cNvPr id="5" name="Rectangle 7"/>
          <p:cNvSpPr>
            <a:spLocks noGrp="1" noChangeArrowheads="1"/>
          </p:cNvSpPr>
          <p:nvPr>
            <p:ph type="dt" sz="half"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90290659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lvl1pPr marL="342900" indent="-342900">
              <a:lnSpc>
                <a:spcPct val="120000"/>
              </a:lnSpc>
              <a:buFont typeface="Wingdings" panose="05000000000000000000" pitchFamily="2" charset="2"/>
              <a:buChar char="p"/>
              <a:defRPr>
                <a:solidFill>
                  <a:srgbClr val="002060"/>
                </a:solidFill>
              </a:defRPr>
            </a:lvl1pPr>
            <a:lvl2pPr marL="742950" indent="-285750">
              <a:lnSpc>
                <a:spcPct val="120000"/>
              </a:lnSpc>
              <a:buFont typeface="Wingdings" panose="05000000000000000000" pitchFamily="2" charset="2"/>
              <a:buChar char="Ø"/>
              <a:defRPr>
                <a:solidFill>
                  <a:schemeClr val="tx2"/>
                </a:solidFill>
              </a:defRPr>
            </a:lvl2pPr>
            <a:lvl3pPr marL="1143000" indent="-228600">
              <a:lnSpc>
                <a:spcPct val="120000"/>
              </a:lnSpc>
              <a:buFont typeface="Wingdings" panose="05000000000000000000" pitchFamily="2" charset="2"/>
              <a:buChar char="u"/>
              <a:defRPr/>
            </a:lvl3pPr>
            <a:lvl4pPr marL="1600200" indent="-228600">
              <a:lnSpc>
                <a:spcPct val="120000"/>
              </a:lnSpc>
              <a:buClr>
                <a:srgbClr val="FFC000"/>
              </a:buClr>
              <a:buFont typeface="Wingdings" panose="05000000000000000000" pitchFamily="2" charset="2"/>
              <a:buChar char="ü"/>
              <a:defRPr sz="2200"/>
            </a:lvl4pPr>
            <a:lvl5pPr>
              <a:lnSpc>
                <a:spcPct val="120000"/>
              </a:lnSpc>
              <a:buClr>
                <a:srgbClr val="7030A0"/>
              </a:buClr>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Rectangle 5"/>
          <p:cNvSpPr>
            <a:spLocks noGrp="1" noChangeArrowheads="1"/>
          </p:cNvSpPr>
          <p:nvPr>
            <p:ph type="sldNum" sz="quarter" idx="10"/>
          </p:nvPr>
        </p:nvSpPr>
        <p:spPr>
          <a:ln/>
        </p:spPr>
        <p:txBody>
          <a:bodyPr/>
          <a:lstStyle>
            <a:lvl1pPr>
              <a:defRPr/>
            </a:lvl1pPr>
          </a:lstStyle>
          <a:p>
            <a:pPr>
              <a:defRPr/>
            </a:pPr>
            <a:fld id="{A315AFD3-D3B8-4363-B714-0B6BC11C48E0}" type="slidenum">
              <a:rPr lang="zh-CN" altLang="en-US"/>
              <a:pPr>
                <a:defRPr/>
              </a:pPr>
              <a:t>‹#›</a:t>
            </a:fld>
            <a:endParaRPr lang="en-US" altLang="zh-CN"/>
          </a:p>
        </p:txBody>
      </p:sp>
      <p:sp>
        <p:nvSpPr>
          <p:cNvPr id="5" name="Rectangle 7"/>
          <p:cNvSpPr>
            <a:spLocks noGrp="1" noChangeArrowheads="1"/>
          </p:cNvSpPr>
          <p:nvPr>
            <p:ph type="dt" sz="half"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78405999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sldNum" sz="quarter" idx="10"/>
          </p:nvPr>
        </p:nvSpPr>
        <p:spPr>
          <a:ln/>
        </p:spPr>
        <p:txBody>
          <a:bodyPr/>
          <a:lstStyle>
            <a:lvl1pPr>
              <a:defRPr/>
            </a:lvl1pPr>
          </a:lstStyle>
          <a:p>
            <a:pPr>
              <a:defRPr/>
            </a:pPr>
            <a:fld id="{D349DBCF-C022-4290-A99E-2E09C4D185A5}" type="slidenum">
              <a:rPr lang="zh-CN" altLang="en-US"/>
              <a:pPr>
                <a:defRPr/>
              </a:pPr>
              <a:t>‹#›</a:t>
            </a:fld>
            <a:endParaRPr lang="en-US" altLang="zh-CN"/>
          </a:p>
        </p:txBody>
      </p:sp>
      <p:sp>
        <p:nvSpPr>
          <p:cNvPr id="4" name="Rectangle 7"/>
          <p:cNvSpPr>
            <a:spLocks noGrp="1" noChangeArrowheads="1"/>
          </p:cNvSpPr>
          <p:nvPr>
            <p:ph type="dt" sz="half"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45953735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ln/>
        </p:spPr>
        <p:txBody>
          <a:bodyPr/>
          <a:lstStyle>
            <a:lvl1pPr>
              <a:defRPr/>
            </a:lvl1pPr>
          </a:lstStyle>
          <a:p>
            <a:pPr>
              <a:defRPr/>
            </a:pPr>
            <a:fld id="{FBC905CE-6240-49AA-AE9A-222EACD12C47}" type="slidenum">
              <a:rPr lang="zh-CN" altLang="en-US"/>
              <a:pPr>
                <a:defRPr/>
              </a:pPr>
              <a:t>‹#›</a:t>
            </a:fld>
            <a:endParaRPr lang="en-US" altLang="zh-CN"/>
          </a:p>
        </p:txBody>
      </p:sp>
      <p:sp>
        <p:nvSpPr>
          <p:cNvPr id="3" name="Rectangle 7"/>
          <p:cNvSpPr>
            <a:spLocks noGrp="1" noChangeArrowheads="1"/>
          </p:cNvSpPr>
          <p:nvPr>
            <p:ph type="dt" sz="half"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31598785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Rectangle 5"/>
          <p:cNvSpPr>
            <a:spLocks noGrp="1" noChangeArrowheads="1"/>
          </p:cNvSpPr>
          <p:nvPr>
            <p:ph type="sldNum" sz="quarter" idx="10"/>
          </p:nvPr>
        </p:nvSpPr>
        <p:spPr>
          <a:ln/>
        </p:spPr>
        <p:txBody>
          <a:bodyPr/>
          <a:lstStyle>
            <a:lvl1pPr>
              <a:defRPr/>
            </a:lvl1pPr>
          </a:lstStyle>
          <a:p>
            <a:pPr>
              <a:defRPr/>
            </a:pPr>
            <a:fld id="{AC6D0D59-1422-493F-BF7E-A03A480128F2}" type="slidenum">
              <a:rPr lang="zh-CN" altLang="en-US"/>
              <a:pPr>
                <a:defRPr/>
              </a:pPr>
              <a:t>‹#›</a:t>
            </a:fld>
            <a:endParaRPr lang="en-US" altLang="zh-CN"/>
          </a:p>
        </p:txBody>
      </p:sp>
      <p:sp>
        <p:nvSpPr>
          <p:cNvPr id="6" name="Rectangle 7"/>
          <p:cNvSpPr>
            <a:spLocks noGrp="1" noChangeArrowheads="1"/>
          </p:cNvSpPr>
          <p:nvPr>
            <p:ph type="dt" sz="half"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19223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562074"/>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980727"/>
            <a:ext cx="4040188" cy="65971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457200" y="1620490"/>
            <a:ext cx="4040188" cy="47608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文本占位符 4"/>
          <p:cNvSpPr>
            <a:spLocks noGrp="1"/>
          </p:cNvSpPr>
          <p:nvPr>
            <p:ph type="body" sz="quarter" idx="3"/>
          </p:nvPr>
        </p:nvSpPr>
        <p:spPr>
          <a:xfrm>
            <a:off x="4645025" y="980727"/>
            <a:ext cx="4041775" cy="65971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45025" y="1620490"/>
            <a:ext cx="4041775" cy="47608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7" name="Rectangle 5"/>
          <p:cNvSpPr>
            <a:spLocks noGrp="1" noChangeArrowheads="1"/>
          </p:cNvSpPr>
          <p:nvPr>
            <p:ph type="sldNum" sz="quarter" idx="10"/>
          </p:nvPr>
        </p:nvSpPr>
        <p:spPr>
          <a:ln/>
        </p:spPr>
        <p:txBody>
          <a:bodyPr/>
          <a:lstStyle>
            <a:lvl1pPr>
              <a:defRPr/>
            </a:lvl1pPr>
          </a:lstStyle>
          <a:p>
            <a:pPr>
              <a:defRPr/>
            </a:pPr>
            <a:fld id="{75939B87-680A-4EC8-AB1E-0EBD235FDA86}" type="slidenum">
              <a:rPr lang="zh-CN" altLang="en-US"/>
              <a:pPr>
                <a:defRPr/>
              </a:pPr>
              <a:t>‹#›</a:t>
            </a:fld>
            <a:endParaRPr lang="en-US" altLang="zh-CN"/>
          </a:p>
        </p:txBody>
      </p:sp>
      <p:sp>
        <p:nvSpPr>
          <p:cNvPr id="8" name="Rectangle 7"/>
          <p:cNvSpPr>
            <a:spLocks noGrp="1" noChangeArrowheads="1"/>
          </p:cNvSpPr>
          <p:nvPr>
            <p:ph type="dt" sz="half"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135219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90600" y="277341"/>
            <a:ext cx="7086600" cy="48736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33400" y="908720"/>
            <a:ext cx="4019550" cy="547260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4705350" y="908720"/>
            <a:ext cx="4019550" cy="547260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Rectangle 5"/>
          <p:cNvSpPr>
            <a:spLocks noGrp="1" noChangeArrowheads="1"/>
          </p:cNvSpPr>
          <p:nvPr>
            <p:ph type="sldNum" sz="quarter" idx="10"/>
          </p:nvPr>
        </p:nvSpPr>
        <p:spPr>
          <a:ln/>
        </p:spPr>
        <p:txBody>
          <a:bodyPr/>
          <a:lstStyle>
            <a:lvl1pPr>
              <a:defRPr/>
            </a:lvl1pPr>
          </a:lstStyle>
          <a:p>
            <a:pPr>
              <a:defRPr/>
            </a:pPr>
            <a:fld id="{7CBE6540-9631-46FD-99B3-96C76B2C20A2}" type="slidenum">
              <a:rPr lang="zh-CN" altLang="en-US"/>
              <a:pPr>
                <a:defRPr/>
              </a:pPr>
              <a:t>‹#›</a:t>
            </a:fld>
            <a:endParaRPr lang="en-US" altLang="zh-CN"/>
          </a:p>
        </p:txBody>
      </p:sp>
      <p:sp>
        <p:nvSpPr>
          <p:cNvPr id="6" name="Rectangle 7"/>
          <p:cNvSpPr>
            <a:spLocks noGrp="1" noChangeArrowheads="1"/>
          </p:cNvSpPr>
          <p:nvPr>
            <p:ph type="dt" sz="half"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84620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blipFill dpi="0" rotWithShape="0">
          <a:blip r:embed="rId9"/>
          <a:srcRect/>
          <a:stretch>
            <a:fillRect/>
          </a:stretch>
        </a:blipFill>
        <a:effectLst/>
      </p:bgPr>
    </p:bg>
    <p:spTree>
      <p:nvGrpSpPr>
        <p:cNvPr id="1" name=""/>
        <p:cNvGrpSpPr/>
        <p:nvPr/>
      </p:nvGrpSpPr>
      <p:grpSpPr>
        <a:xfrm>
          <a:off x="0" y="0"/>
          <a:ext cx="0" cy="0"/>
          <a:chOff x="0" y="0"/>
          <a:chExt cx="0" cy="0"/>
        </a:xfrm>
      </p:grpSpPr>
      <p:sp>
        <p:nvSpPr>
          <p:cNvPr id="2050" name="Rectangle 3"/>
          <p:cNvSpPr>
            <a:spLocks noGrp="1" noChangeArrowheads="1"/>
          </p:cNvSpPr>
          <p:nvPr>
            <p:ph type="body" idx="1"/>
          </p:nvPr>
        </p:nvSpPr>
        <p:spPr bwMode="gray">
          <a:xfrm>
            <a:off x="533400" y="981075"/>
            <a:ext cx="8191500" cy="541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546821" name="Rectangle 5"/>
          <p:cNvSpPr>
            <a:spLocks noGrp="1" noChangeArrowheads="1"/>
          </p:cNvSpPr>
          <p:nvPr>
            <p:ph type="sldNum" sz="quarter" idx="4"/>
          </p:nvPr>
        </p:nvSpPr>
        <p:spPr bwMode="gray">
          <a:xfrm>
            <a:off x="8459788" y="6570663"/>
            <a:ext cx="674687" cy="2619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smtClean="0"/>
            </a:lvl1pPr>
          </a:lstStyle>
          <a:p>
            <a:pPr>
              <a:defRPr/>
            </a:pPr>
            <a:fld id="{5FC048F4-39D2-4C7A-B741-5C2D160DAD4A}" type="slidenum">
              <a:rPr lang="zh-CN" altLang="en-US"/>
              <a:pPr>
                <a:defRPr/>
              </a:pPr>
              <a:t>‹#›</a:t>
            </a:fld>
            <a:endParaRPr lang="en-US" altLang="zh-CN"/>
          </a:p>
        </p:txBody>
      </p:sp>
      <p:sp>
        <p:nvSpPr>
          <p:cNvPr id="2052" name="Rectangle 6"/>
          <p:cNvSpPr>
            <a:spLocks noGrp="1" noChangeArrowheads="1"/>
          </p:cNvSpPr>
          <p:nvPr>
            <p:ph type="title"/>
          </p:nvPr>
        </p:nvSpPr>
        <p:spPr bwMode="gray">
          <a:xfrm>
            <a:off x="990600" y="277813"/>
            <a:ext cx="70866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546823" name="Rectangle 7"/>
          <p:cNvSpPr>
            <a:spLocks noGrp="1" noChangeArrowheads="1"/>
          </p:cNvSpPr>
          <p:nvPr>
            <p:ph type="dt" sz="half" idx="2"/>
          </p:nvPr>
        </p:nvSpPr>
        <p:spPr bwMode="gray">
          <a:xfrm>
            <a:off x="381000" y="6505575"/>
            <a:ext cx="1905000" cy="2619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latin typeface="+mn-lt"/>
                <a:ea typeface="宋体" pitchFamily="2" charset="-122"/>
              </a:defRPr>
            </a:lvl1pPr>
          </a:lstStyle>
          <a:p>
            <a:pPr>
              <a:defRPr/>
            </a:pPr>
            <a:endParaRPr lang="en-US" altLang="zh-CN"/>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Lst>
  <p:timing>
    <p:tnLst>
      <p:par>
        <p:cTn id="1" dur="indefinite" restart="never" nodeType="tmRoot"/>
      </p:par>
    </p:tnLst>
  </p:timing>
  <p:hf sldNum="0" hdr="0" dt="0"/>
  <p:txStyles>
    <p:titleStyle>
      <a:lvl1pPr algn="ctr" rtl="0" fontAlgn="base">
        <a:spcBef>
          <a:spcPct val="0"/>
        </a:spcBef>
        <a:spcAft>
          <a:spcPct val="0"/>
        </a:spcAft>
        <a:defRPr sz="3200" b="1">
          <a:solidFill>
            <a:schemeClr val="tx1"/>
          </a:solidFill>
          <a:latin typeface="+mj-lt"/>
          <a:ea typeface="+mj-ea"/>
          <a:cs typeface="+mj-cs"/>
        </a:defRPr>
      </a:lvl1pPr>
      <a:lvl2pPr algn="ctr" rtl="0" fontAlgn="base">
        <a:spcBef>
          <a:spcPct val="0"/>
        </a:spcBef>
        <a:spcAft>
          <a:spcPct val="0"/>
        </a:spcAft>
        <a:defRPr sz="3200" b="1">
          <a:solidFill>
            <a:schemeClr val="tx1"/>
          </a:solidFill>
          <a:latin typeface="Arial" charset="0"/>
          <a:ea typeface="微软雅黑" pitchFamily="34" charset="-122"/>
        </a:defRPr>
      </a:lvl2pPr>
      <a:lvl3pPr algn="ctr" rtl="0" fontAlgn="base">
        <a:spcBef>
          <a:spcPct val="0"/>
        </a:spcBef>
        <a:spcAft>
          <a:spcPct val="0"/>
        </a:spcAft>
        <a:defRPr sz="3200" b="1">
          <a:solidFill>
            <a:schemeClr val="tx1"/>
          </a:solidFill>
          <a:latin typeface="Arial" charset="0"/>
          <a:ea typeface="微软雅黑" pitchFamily="34" charset="-122"/>
        </a:defRPr>
      </a:lvl3pPr>
      <a:lvl4pPr algn="ctr" rtl="0" fontAlgn="base">
        <a:spcBef>
          <a:spcPct val="0"/>
        </a:spcBef>
        <a:spcAft>
          <a:spcPct val="0"/>
        </a:spcAft>
        <a:defRPr sz="3200" b="1">
          <a:solidFill>
            <a:schemeClr val="tx1"/>
          </a:solidFill>
          <a:latin typeface="Arial" charset="0"/>
          <a:ea typeface="微软雅黑" pitchFamily="34" charset="-122"/>
        </a:defRPr>
      </a:lvl4pPr>
      <a:lvl5pPr algn="ctr" rtl="0" fontAlgn="base">
        <a:spcBef>
          <a:spcPct val="0"/>
        </a:spcBef>
        <a:spcAft>
          <a:spcPct val="0"/>
        </a:spcAft>
        <a:defRPr sz="3200" b="1">
          <a:solidFill>
            <a:schemeClr val="tx1"/>
          </a:solidFill>
          <a:latin typeface="Arial" charset="0"/>
          <a:ea typeface="微软雅黑" pitchFamily="34" charset="-122"/>
        </a:defRPr>
      </a:lvl5pPr>
      <a:lvl6pPr marL="457200" algn="ctr" rtl="0" eaLnBrk="1" fontAlgn="base" hangingPunct="1">
        <a:spcBef>
          <a:spcPct val="0"/>
        </a:spcBef>
        <a:spcAft>
          <a:spcPct val="0"/>
        </a:spcAft>
        <a:defRPr sz="3200" b="1">
          <a:solidFill>
            <a:schemeClr val="tx1"/>
          </a:solidFill>
          <a:latin typeface="Arial" charset="0"/>
          <a:ea typeface="微软雅黑" pitchFamily="34" charset="-122"/>
        </a:defRPr>
      </a:lvl6pPr>
      <a:lvl7pPr marL="914400" algn="ctr" rtl="0" eaLnBrk="1" fontAlgn="base" hangingPunct="1">
        <a:spcBef>
          <a:spcPct val="0"/>
        </a:spcBef>
        <a:spcAft>
          <a:spcPct val="0"/>
        </a:spcAft>
        <a:defRPr sz="3200" b="1">
          <a:solidFill>
            <a:schemeClr val="tx1"/>
          </a:solidFill>
          <a:latin typeface="Arial" charset="0"/>
          <a:ea typeface="微软雅黑" pitchFamily="34" charset="-122"/>
        </a:defRPr>
      </a:lvl7pPr>
      <a:lvl8pPr marL="1371600" algn="ctr" rtl="0" eaLnBrk="1" fontAlgn="base" hangingPunct="1">
        <a:spcBef>
          <a:spcPct val="0"/>
        </a:spcBef>
        <a:spcAft>
          <a:spcPct val="0"/>
        </a:spcAft>
        <a:defRPr sz="3200" b="1">
          <a:solidFill>
            <a:schemeClr val="tx1"/>
          </a:solidFill>
          <a:latin typeface="Arial" charset="0"/>
          <a:ea typeface="微软雅黑" pitchFamily="34" charset="-122"/>
        </a:defRPr>
      </a:lvl8pPr>
      <a:lvl9pPr marL="1828800" algn="ctr" rtl="0" eaLnBrk="1" fontAlgn="base" hangingPunct="1">
        <a:spcBef>
          <a:spcPct val="0"/>
        </a:spcBef>
        <a:spcAft>
          <a:spcPct val="0"/>
        </a:spcAft>
        <a:defRPr sz="3200" b="1">
          <a:solidFill>
            <a:schemeClr val="tx1"/>
          </a:solidFill>
          <a:latin typeface="Arial" charset="0"/>
          <a:ea typeface="微软雅黑" pitchFamily="34" charset="-122"/>
        </a:defRPr>
      </a:lvl9pPr>
    </p:titleStyle>
    <p:bodyStyle>
      <a:lvl1pPr marL="342900" indent="-342900" algn="l" rtl="0" fontAlgn="base">
        <a:lnSpc>
          <a:spcPct val="125000"/>
        </a:lnSpc>
        <a:spcBef>
          <a:spcPts val="1200"/>
        </a:spcBef>
        <a:spcAft>
          <a:spcPct val="0"/>
        </a:spcAft>
        <a:buClr>
          <a:schemeClr val="tx2"/>
        </a:buClr>
        <a:buFont typeface="Wingdings" panose="05000000000000000000" pitchFamily="2" charset="2"/>
        <a:buChar char="p"/>
        <a:defRPr sz="2800">
          <a:solidFill>
            <a:schemeClr val="tx2"/>
          </a:solidFill>
          <a:latin typeface="+mn-lt"/>
          <a:ea typeface="+mn-ea"/>
          <a:cs typeface="+mn-cs"/>
        </a:defRPr>
      </a:lvl1pPr>
      <a:lvl2pPr marL="742950" indent="-285750" algn="l" rtl="0" fontAlgn="base">
        <a:spcBef>
          <a:spcPts val="1200"/>
        </a:spcBef>
        <a:spcAft>
          <a:spcPct val="0"/>
        </a:spcAft>
        <a:buClr>
          <a:schemeClr val="accent1"/>
        </a:buClr>
        <a:buFont typeface="Wingdings" panose="05000000000000000000" pitchFamily="2" charset="2"/>
        <a:buChar char="Ø"/>
        <a:defRPr sz="2600">
          <a:solidFill>
            <a:schemeClr val="tx2"/>
          </a:solidFill>
          <a:latin typeface="+mn-lt"/>
          <a:ea typeface="+mn-ea"/>
        </a:defRPr>
      </a:lvl2pPr>
      <a:lvl3pPr marL="1143000" indent="-228600" algn="l" rtl="0" fontAlgn="base">
        <a:spcBef>
          <a:spcPts val="1200"/>
        </a:spcBef>
        <a:spcAft>
          <a:spcPct val="0"/>
        </a:spcAft>
        <a:buClr>
          <a:schemeClr val="accent2"/>
        </a:buClr>
        <a:buFont typeface="Wingdings" panose="05000000000000000000" pitchFamily="2" charset="2"/>
        <a:buChar char="u"/>
        <a:defRPr sz="2400">
          <a:solidFill>
            <a:schemeClr val="tx2"/>
          </a:solidFill>
          <a:latin typeface="+mn-lt"/>
          <a:ea typeface="+mn-ea"/>
        </a:defRPr>
      </a:lvl3pPr>
      <a:lvl4pPr marL="1600200" indent="-228600" algn="l" rtl="0" fontAlgn="base">
        <a:spcBef>
          <a:spcPts val="1200"/>
        </a:spcBef>
        <a:spcAft>
          <a:spcPct val="0"/>
        </a:spcAft>
        <a:buClr>
          <a:srgbClr val="FFC000"/>
        </a:buClr>
        <a:buFont typeface="Wingdings" panose="05000000000000000000" pitchFamily="2" charset="2"/>
        <a:buChar char="ü"/>
        <a:defRPr sz="2200">
          <a:solidFill>
            <a:schemeClr val="tx2"/>
          </a:solidFill>
          <a:latin typeface="+mn-lt"/>
          <a:ea typeface="+mn-ea"/>
        </a:defRPr>
      </a:lvl4pPr>
      <a:lvl5pPr marL="2057400" indent="-228600" algn="l" rtl="0" fontAlgn="base">
        <a:spcBef>
          <a:spcPts val="1200"/>
        </a:spcBef>
        <a:spcAft>
          <a:spcPct val="0"/>
        </a:spcAft>
        <a:buClr>
          <a:srgbClr val="7030A0"/>
        </a:buClr>
        <a:buChar char="»"/>
        <a:defRPr sz="2000">
          <a:solidFill>
            <a:schemeClr val="tx2"/>
          </a:solidFill>
          <a:latin typeface="+mn-lt"/>
          <a:ea typeface="+mn-ea"/>
        </a:defRPr>
      </a:lvl5pPr>
      <a:lvl6pPr marL="2514600" indent="-228600" algn="l" rtl="0" eaLnBrk="1" fontAlgn="base" hangingPunct="1">
        <a:spcBef>
          <a:spcPct val="20000"/>
        </a:spcBef>
        <a:spcAft>
          <a:spcPct val="0"/>
        </a:spcAft>
        <a:buChar char="»"/>
        <a:defRPr sz="2000">
          <a:solidFill>
            <a:schemeClr val="tx2"/>
          </a:solidFill>
          <a:latin typeface="+mn-lt"/>
          <a:ea typeface="+mn-ea"/>
        </a:defRPr>
      </a:lvl6pPr>
      <a:lvl7pPr marL="2971800" indent="-228600" algn="l" rtl="0" eaLnBrk="1" fontAlgn="base" hangingPunct="1">
        <a:spcBef>
          <a:spcPct val="20000"/>
        </a:spcBef>
        <a:spcAft>
          <a:spcPct val="0"/>
        </a:spcAft>
        <a:buChar char="»"/>
        <a:defRPr sz="2000">
          <a:solidFill>
            <a:schemeClr val="tx2"/>
          </a:solidFill>
          <a:latin typeface="+mn-lt"/>
          <a:ea typeface="+mn-ea"/>
        </a:defRPr>
      </a:lvl7pPr>
      <a:lvl8pPr marL="3429000" indent="-228600" algn="l" rtl="0" eaLnBrk="1" fontAlgn="base" hangingPunct="1">
        <a:spcBef>
          <a:spcPct val="20000"/>
        </a:spcBef>
        <a:spcAft>
          <a:spcPct val="0"/>
        </a:spcAft>
        <a:buChar char="»"/>
        <a:defRPr sz="2000">
          <a:solidFill>
            <a:schemeClr val="tx2"/>
          </a:solidFill>
          <a:latin typeface="+mn-lt"/>
          <a:ea typeface="+mn-ea"/>
        </a:defRPr>
      </a:lvl8pPr>
      <a:lvl9pPr marL="3886200" indent="-228600" algn="l" rtl="0" eaLnBrk="1" fontAlgn="base" hangingPunct="1">
        <a:spcBef>
          <a:spcPct val="20000"/>
        </a:spcBef>
        <a:spcAft>
          <a:spcPct val="0"/>
        </a:spcAft>
        <a:buChar char="»"/>
        <a:defRPr sz="2000">
          <a:solidFill>
            <a:schemeClr val="tx2"/>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3.xml"/><Relationship Id="rId1" Type="http://schemas.openxmlformats.org/officeDocument/2006/relationships/vmlDrawing" Target="../drawings/vmlDrawing3.vml"/><Relationship Id="rId4" Type="http://schemas.openxmlformats.org/officeDocument/2006/relationships/image" Target="../media/image4.wmf"/></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65.jp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23.xml"/><Relationship Id="rId1" Type="http://schemas.openxmlformats.org/officeDocument/2006/relationships/vmlDrawing" Target="../drawings/vmlDrawing27.vml"/><Relationship Id="rId4" Type="http://schemas.openxmlformats.org/officeDocument/2006/relationships/image" Target="../media/image66.wmf"/></Relationships>
</file>

<file path=ppt/slides/_rels/slide1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24.xml"/><Relationship Id="rId1" Type="http://schemas.openxmlformats.org/officeDocument/2006/relationships/vmlDrawing" Target="../drawings/vmlDrawing28.vml"/><Relationship Id="rId4" Type="http://schemas.openxmlformats.org/officeDocument/2006/relationships/image" Target="../media/image67.wmf"/></Relationships>
</file>

<file path=ppt/slides/_rels/slide12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29.vml"/><Relationship Id="rId5" Type="http://schemas.openxmlformats.org/officeDocument/2006/relationships/image" Target="../media/image68.wmf"/><Relationship Id="rId4" Type="http://schemas.openxmlformats.org/officeDocument/2006/relationships/oleObject" Target="../embeddings/oleObject8.bin"/></Relationships>
</file>

<file path=ppt/slides/_rels/slide129.xml.rels><?xml version="1.0" encoding="UTF-8" standalone="yes"?>
<Relationships xmlns="http://schemas.openxmlformats.org/package/2006/relationships"><Relationship Id="rId8" Type="http://schemas.openxmlformats.org/officeDocument/2006/relationships/image" Target="../media/image71.wmf"/><Relationship Id="rId13" Type="http://schemas.openxmlformats.org/officeDocument/2006/relationships/oleObject" Target="../embeddings/oleObject14.bin"/><Relationship Id="rId3" Type="http://schemas.openxmlformats.org/officeDocument/2006/relationships/oleObject" Target="../embeddings/oleObject9.bin"/><Relationship Id="rId7" Type="http://schemas.openxmlformats.org/officeDocument/2006/relationships/oleObject" Target="../embeddings/oleObject11.bin"/><Relationship Id="rId12" Type="http://schemas.openxmlformats.org/officeDocument/2006/relationships/image" Target="../media/image73.wmf"/><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image" Target="../media/image70.wmf"/><Relationship Id="rId11" Type="http://schemas.openxmlformats.org/officeDocument/2006/relationships/oleObject" Target="../embeddings/oleObject13.bin"/><Relationship Id="rId5" Type="http://schemas.openxmlformats.org/officeDocument/2006/relationships/oleObject" Target="../embeddings/oleObject10.bin"/><Relationship Id="rId15" Type="http://schemas.openxmlformats.org/officeDocument/2006/relationships/slide" Target="slide2.xml"/><Relationship Id="rId10" Type="http://schemas.openxmlformats.org/officeDocument/2006/relationships/image" Target="../media/image72.wmf"/><Relationship Id="rId4" Type="http://schemas.openxmlformats.org/officeDocument/2006/relationships/image" Target="../media/image69.wmf"/><Relationship Id="rId9" Type="http://schemas.openxmlformats.org/officeDocument/2006/relationships/oleObject" Target="../embeddings/oleObject12.bin"/><Relationship Id="rId14" Type="http://schemas.openxmlformats.org/officeDocument/2006/relationships/image" Target="../media/image74.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hyperlink" Target="https://en.wikipedia.org/wiki/Binary_search_algorith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4.xml"/><Relationship Id="rId1" Type="http://schemas.openxmlformats.org/officeDocument/2006/relationships/vmlDrawing" Target="../drawings/vmlDrawing4.vml"/><Relationship Id="rId4" Type="http://schemas.openxmlformats.org/officeDocument/2006/relationships/image" Target="../media/image5.wmf"/></Relationships>
</file>

<file path=ppt/slides/_rels/slide1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77.xml"/><Relationship Id="rId13" Type="http://schemas.openxmlformats.org/officeDocument/2006/relationships/slide" Target="slide12.xml"/><Relationship Id="rId18" Type="http://schemas.openxmlformats.org/officeDocument/2006/relationships/slide" Target="slide125.xml"/><Relationship Id="rId3" Type="http://schemas.openxmlformats.org/officeDocument/2006/relationships/slide" Target="slide28.xml"/><Relationship Id="rId7" Type="http://schemas.openxmlformats.org/officeDocument/2006/relationships/slide" Target="slide8.xml"/><Relationship Id="rId12" Type="http://schemas.openxmlformats.org/officeDocument/2006/relationships/slide" Target="slide9.xml"/><Relationship Id="rId17" Type="http://schemas.openxmlformats.org/officeDocument/2006/relationships/slide" Target="slide111.xml"/><Relationship Id="rId2" Type="http://schemas.openxmlformats.org/officeDocument/2006/relationships/slide" Target="slide3.xml"/><Relationship Id="rId16" Type="http://schemas.openxmlformats.org/officeDocument/2006/relationships/slide" Target="slide103.xml"/><Relationship Id="rId20" Type="http://schemas.openxmlformats.org/officeDocument/2006/relationships/slide" Target="slide73.xml"/><Relationship Id="rId1" Type="http://schemas.openxmlformats.org/officeDocument/2006/relationships/slideLayout" Target="../slideLayouts/slideLayout2.xml"/><Relationship Id="rId6" Type="http://schemas.openxmlformats.org/officeDocument/2006/relationships/slide" Target="slide29.xml"/><Relationship Id="rId11" Type="http://schemas.openxmlformats.org/officeDocument/2006/relationships/slide" Target="slide130.xml"/><Relationship Id="rId5" Type="http://schemas.openxmlformats.org/officeDocument/2006/relationships/slide" Target="slide22.xml"/><Relationship Id="rId15" Type="http://schemas.openxmlformats.org/officeDocument/2006/relationships/slide" Target="slide41.xml"/><Relationship Id="rId10" Type="http://schemas.openxmlformats.org/officeDocument/2006/relationships/slide" Target="slide79.xml"/><Relationship Id="rId19" Type="http://schemas.openxmlformats.org/officeDocument/2006/relationships/slide" Target="slide45.xml"/><Relationship Id="rId4" Type="http://schemas.openxmlformats.org/officeDocument/2006/relationships/slide" Target="slide99.xml"/><Relationship Id="rId9" Type="http://schemas.openxmlformats.org/officeDocument/2006/relationships/slide" Target="slide78.xml"/><Relationship Id="rId14" Type="http://schemas.openxmlformats.org/officeDocument/2006/relationships/slide" Target="slide18.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5.xml"/><Relationship Id="rId1" Type="http://schemas.openxmlformats.org/officeDocument/2006/relationships/vmlDrawing" Target="../drawings/vmlDrawing5.vml"/><Relationship Id="rId4" Type="http://schemas.openxmlformats.org/officeDocument/2006/relationships/image" Target="../media/image6.wmf"/></Relationships>
</file>

<file path=ppt/slides/_rels/slide2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7.wmf"/><Relationship Id="rId4" Type="http://schemas.openxmlformats.org/officeDocument/2006/relationships/oleObject" Target="../embeddings/oleObject1.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6.xml"/><Relationship Id="rId1" Type="http://schemas.openxmlformats.org/officeDocument/2006/relationships/vmlDrawing" Target="../drawings/vmlDrawing7.vml"/><Relationship Id="rId4" Type="http://schemas.openxmlformats.org/officeDocument/2006/relationships/image" Target="../media/image8.wmf"/></Relationships>
</file>

<file path=ppt/slides/_rels/slide2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9.wmf"/></Relationships>
</file>

<file path=ppt/slides/_rels/slide2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7.xml"/><Relationship Id="rId1" Type="http://schemas.openxmlformats.org/officeDocument/2006/relationships/vmlDrawing" Target="../drawings/vmlDrawing9.vml"/><Relationship Id="rId4" Type="http://schemas.openxmlformats.org/officeDocument/2006/relationships/image" Target="../media/image13.wmf"/></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8.xml"/><Relationship Id="rId1" Type="http://schemas.openxmlformats.org/officeDocument/2006/relationships/vmlDrawing" Target="../drawings/vmlDrawing10.vml"/><Relationship Id="rId4" Type="http://schemas.openxmlformats.org/officeDocument/2006/relationships/image" Target="../media/image14.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9.xml"/><Relationship Id="rId1" Type="http://schemas.openxmlformats.org/officeDocument/2006/relationships/vmlDrawing" Target="../drawings/vmlDrawing11.vml"/><Relationship Id="rId4" Type="http://schemas.openxmlformats.org/officeDocument/2006/relationships/image" Target="../media/image15.wmf"/></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10.xml"/><Relationship Id="rId1" Type="http://schemas.openxmlformats.org/officeDocument/2006/relationships/vmlDrawing" Target="../drawings/vmlDrawing12.vml"/><Relationship Id="rId4" Type="http://schemas.openxmlformats.org/officeDocument/2006/relationships/image" Target="../media/image16.wmf"/></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11.xml"/><Relationship Id="rId1" Type="http://schemas.openxmlformats.org/officeDocument/2006/relationships/vmlDrawing" Target="../drawings/vmlDrawing13.vml"/><Relationship Id="rId4" Type="http://schemas.openxmlformats.org/officeDocument/2006/relationships/image" Target="../media/image17.wmf"/></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12.xml"/><Relationship Id="rId1" Type="http://schemas.openxmlformats.org/officeDocument/2006/relationships/vmlDrawing" Target="../drawings/vmlDrawing14.vml"/><Relationship Id="rId5" Type="http://schemas.openxmlformats.org/officeDocument/2006/relationships/image" Target="../media/image25.wmf"/><Relationship Id="rId4" Type="http://schemas.openxmlformats.org/officeDocument/2006/relationships/slide" Target="slide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slide" Target="slide2.xml"/><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28.wmf"/><Relationship Id="rId5" Type="http://schemas.openxmlformats.org/officeDocument/2006/relationships/oleObject" Target="../embeddings/oleObject4.bin"/><Relationship Id="rId4" Type="http://schemas.openxmlformats.org/officeDocument/2006/relationships/image" Target="../media/image27.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13.xml"/><Relationship Id="rId1" Type="http://schemas.openxmlformats.org/officeDocument/2006/relationships/vmlDrawing" Target="../drawings/vmlDrawing16.vml"/><Relationship Id="rId6" Type="http://schemas.openxmlformats.org/officeDocument/2006/relationships/image" Target="../media/image31.wmf"/><Relationship Id="rId5" Type="http://schemas.openxmlformats.org/officeDocument/2006/relationships/image" Target="../media/image29.png"/><Relationship Id="rId4" Type="http://schemas.openxmlformats.org/officeDocument/2006/relationships/image" Target="../media/image3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14.xml"/><Relationship Id="rId1" Type="http://schemas.openxmlformats.org/officeDocument/2006/relationships/vmlDrawing" Target="../drawings/vmlDrawing17.vml"/><Relationship Id="rId6" Type="http://schemas.openxmlformats.org/officeDocument/2006/relationships/image" Target="../media/image40.wmf"/><Relationship Id="rId5" Type="http://schemas.openxmlformats.org/officeDocument/2006/relationships/image" Target="../media/image42.png"/><Relationship Id="rId4" Type="http://schemas.openxmlformats.org/officeDocument/2006/relationships/image" Target="../media/image41.png"/></Relationships>
</file>

<file path=ppt/slides/_rels/slide5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6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15.xml"/><Relationship Id="rId1" Type="http://schemas.openxmlformats.org/officeDocument/2006/relationships/vmlDrawing" Target="../drawings/vmlDrawing18.vml"/><Relationship Id="rId6" Type="http://schemas.openxmlformats.org/officeDocument/2006/relationships/image" Target="../media/image51.wmf"/><Relationship Id="rId5" Type="http://schemas.openxmlformats.org/officeDocument/2006/relationships/image" Target="../media/image44.png"/><Relationship Id="rId4" Type="http://schemas.openxmlformats.org/officeDocument/2006/relationships/image" Target="../media/image43.png"/></Relationships>
</file>

<file path=ppt/slides/_rels/slide6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1.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slide" Target="slide2.xml"/></Relationships>
</file>

<file path=ppt/slides/_rels/slide7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16.xml"/><Relationship Id="rId1" Type="http://schemas.openxmlformats.org/officeDocument/2006/relationships/vmlDrawing" Target="../drawings/vmlDrawing19.vml"/><Relationship Id="rId6" Type="http://schemas.openxmlformats.org/officeDocument/2006/relationships/image" Target="../media/image54.wmf"/><Relationship Id="rId5" Type="http://schemas.openxmlformats.org/officeDocument/2006/relationships/image" Target="../media/image53.png"/><Relationship Id="rId4" Type="http://schemas.openxmlformats.org/officeDocument/2006/relationships/image" Target="../media/image52.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17.xml"/><Relationship Id="rId1" Type="http://schemas.openxmlformats.org/officeDocument/2006/relationships/vmlDrawing" Target="../drawings/vmlDrawing20.vml"/><Relationship Id="rId5" Type="http://schemas.openxmlformats.org/officeDocument/2006/relationships/image" Target="../media/image55.wmf"/><Relationship Id="rId4" Type="http://schemas.openxmlformats.org/officeDocument/2006/relationships/slide" Target="slide2.xml"/></Relationships>
</file>

<file path=ppt/slides/_rels/slide7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2.xml"/><Relationship Id="rId1" Type="http://schemas.openxmlformats.org/officeDocument/2006/relationships/vmlDrawing" Target="../drawings/vmlDrawing2.vml"/><Relationship Id="rId6" Type="http://schemas.openxmlformats.org/officeDocument/2006/relationships/image" Target="../media/image3.wmf"/><Relationship Id="rId5" Type="http://schemas.openxmlformats.org/officeDocument/2006/relationships/slide" Target="slide2.xml"/><Relationship Id="rId4" Type="http://schemas.openxmlformats.org/officeDocument/2006/relationships/notesSlide" Target="../notesSlides/notesSlide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18.xml"/><Relationship Id="rId1" Type="http://schemas.openxmlformats.org/officeDocument/2006/relationships/vmlDrawing" Target="../drawings/vmlDrawing21.vml"/><Relationship Id="rId4" Type="http://schemas.openxmlformats.org/officeDocument/2006/relationships/image" Target="../media/image56.wmf"/></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19.xml"/><Relationship Id="rId1" Type="http://schemas.openxmlformats.org/officeDocument/2006/relationships/vmlDrawing" Target="../drawings/vmlDrawing22.vml"/><Relationship Id="rId4" Type="http://schemas.openxmlformats.org/officeDocument/2006/relationships/image" Target="../media/image57.wmf"/></Relationships>
</file>

<file path=ppt/slides/_rels/slide86.xml.rels><?xml version="1.0" encoding="UTF-8" standalone="yes"?>
<Relationships xmlns="http://schemas.openxmlformats.org/package/2006/relationships"><Relationship Id="rId8" Type="http://schemas.openxmlformats.org/officeDocument/2006/relationships/image" Target="../media/image60.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59.wmf"/><Relationship Id="rId5" Type="http://schemas.openxmlformats.org/officeDocument/2006/relationships/oleObject" Target="../embeddings/oleObject6.bin"/><Relationship Id="rId4" Type="http://schemas.openxmlformats.org/officeDocument/2006/relationships/image" Target="../media/image58.wmf"/></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20.xml"/><Relationship Id="rId1" Type="http://schemas.openxmlformats.org/officeDocument/2006/relationships/vmlDrawing" Target="../drawings/vmlDrawing24.vml"/><Relationship Id="rId4" Type="http://schemas.openxmlformats.org/officeDocument/2006/relationships/image" Target="../media/image61.wmf"/></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21.xml"/><Relationship Id="rId1" Type="http://schemas.openxmlformats.org/officeDocument/2006/relationships/vmlDrawing" Target="../drawings/vmlDrawing25.vml"/><Relationship Id="rId5" Type="http://schemas.openxmlformats.org/officeDocument/2006/relationships/image" Target="../media/image62.wmf"/><Relationship Id="rId4" Type="http://schemas.openxmlformats.org/officeDocument/2006/relationships/slide" Target="slide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22.xml"/><Relationship Id="rId1" Type="http://schemas.openxmlformats.org/officeDocument/2006/relationships/vmlDrawing" Target="../drawings/vmlDrawing26.vml"/><Relationship Id="rId4" Type="http://schemas.openxmlformats.org/officeDocument/2006/relationships/image" Target="../media/image63.wmf"/></Relationships>
</file>

<file path=ppt/slides/_rels/slide9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ChangeArrowheads="1"/>
          </p:cNvSpPr>
          <p:nvPr/>
        </p:nvSpPr>
        <p:spPr bwMode="gray">
          <a:xfrm>
            <a:off x="750887" y="228600"/>
            <a:ext cx="799306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25000"/>
              </a:lnSpc>
              <a:spcBef>
                <a:spcPts val="1200"/>
              </a:spcBef>
              <a:buClr>
                <a:schemeClr val="tx2"/>
              </a:buClr>
              <a:buFont typeface="Wingdings" panose="05000000000000000000" pitchFamily="2" charset="2"/>
              <a:buChar char="p"/>
              <a:defRPr sz="2800">
                <a:solidFill>
                  <a:schemeClr val="tx2"/>
                </a:solidFill>
                <a:latin typeface="Arial" panose="020B0604020202020204" pitchFamily="34" charset="0"/>
                <a:ea typeface="微软雅黑" panose="020B0503020204020204" pitchFamily="34" charset="-122"/>
              </a:defRPr>
            </a:lvl1pPr>
            <a:lvl2pPr marL="742950" indent="-285750">
              <a:spcBef>
                <a:spcPts val="1200"/>
              </a:spcBef>
              <a:buClr>
                <a:schemeClr val="accent1"/>
              </a:buClr>
              <a:buFont typeface="Wingdings" panose="05000000000000000000" pitchFamily="2" charset="2"/>
              <a:buChar char="Ø"/>
              <a:defRPr sz="2600">
                <a:solidFill>
                  <a:schemeClr val="tx2"/>
                </a:solidFill>
                <a:latin typeface="Arial" panose="020B0604020202020204" pitchFamily="34" charset="0"/>
                <a:ea typeface="微软雅黑" panose="020B0503020204020204" pitchFamily="34" charset="-122"/>
              </a:defRPr>
            </a:lvl2pPr>
            <a:lvl3pPr marL="1143000" indent="-228600">
              <a:spcBef>
                <a:spcPts val="1200"/>
              </a:spcBef>
              <a:buClr>
                <a:schemeClr val="accent2"/>
              </a:buClr>
              <a:buFont typeface="Wingdings" panose="05000000000000000000" pitchFamily="2" charset="2"/>
              <a:buChar char="u"/>
              <a:defRPr sz="2400">
                <a:solidFill>
                  <a:schemeClr val="tx2"/>
                </a:solidFill>
                <a:latin typeface="Arial" panose="020B0604020202020204" pitchFamily="34" charset="0"/>
                <a:ea typeface="微软雅黑" panose="020B0503020204020204" pitchFamily="34" charset="-122"/>
              </a:defRPr>
            </a:lvl3pPr>
            <a:lvl4pPr marL="1600200" indent="-228600">
              <a:spcBef>
                <a:spcPts val="1200"/>
              </a:spcBef>
              <a:buClr>
                <a:srgbClr val="FFC000"/>
              </a:buClr>
              <a:buFont typeface="Wingdings" panose="05000000000000000000" pitchFamily="2" charset="2"/>
              <a:buChar char="ü"/>
              <a:defRPr sz="2200">
                <a:solidFill>
                  <a:schemeClr val="tx2"/>
                </a:solidFill>
                <a:latin typeface="Arial" panose="020B0604020202020204" pitchFamily="34" charset="0"/>
                <a:ea typeface="微软雅黑" panose="020B0503020204020204" pitchFamily="34" charset="-122"/>
              </a:defRPr>
            </a:lvl4pPr>
            <a:lvl5pPr marL="2057400" indent="-228600">
              <a:spcBef>
                <a:spcPts val="1200"/>
              </a:spcBef>
              <a:buClr>
                <a:srgbClr val="7030A0"/>
              </a:buClr>
              <a:buChar char="»"/>
              <a:defRPr sz="2000">
                <a:solidFill>
                  <a:schemeClr val="tx2"/>
                </a:solidFill>
                <a:latin typeface="Arial" panose="020B0604020202020204" pitchFamily="34" charset="0"/>
                <a:ea typeface="微软雅黑" panose="020B0503020204020204" pitchFamily="34" charset="-122"/>
              </a:defRPr>
            </a:lvl5pPr>
            <a:lvl6pPr marL="2514600" indent="-228600" fontAlgn="base">
              <a:spcBef>
                <a:spcPts val="1200"/>
              </a:spcBef>
              <a:spcAft>
                <a:spcPct val="0"/>
              </a:spcAft>
              <a:buClr>
                <a:srgbClr val="7030A0"/>
              </a:buClr>
              <a:buChar char="»"/>
              <a:defRPr sz="2000">
                <a:solidFill>
                  <a:schemeClr val="tx2"/>
                </a:solidFill>
                <a:latin typeface="Arial" panose="020B0604020202020204" pitchFamily="34" charset="0"/>
                <a:ea typeface="微软雅黑" panose="020B0503020204020204" pitchFamily="34" charset="-122"/>
              </a:defRPr>
            </a:lvl6pPr>
            <a:lvl7pPr marL="2971800" indent="-228600" fontAlgn="base">
              <a:spcBef>
                <a:spcPts val="1200"/>
              </a:spcBef>
              <a:spcAft>
                <a:spcPct val="0"/>
              </a:spcAft>
              <a:buClr>
                <a:srgbClr val="7030A0"/>
              </a:buClr>
              <a:buChar char="»"/>
              <a:defRPr sz="2000">
                <a:solidFill>
                  <a:schemeClr val="tx2"/>
                </a:solidFill>
                <a:latin typeface="Arial" panose="020B0604020202020204" pitchFamily="34" charset="0"/>
                <a:ea typeface="微软雅黑" panose="020B0503020204020204" pitchFamily="34" charset="-122"/>
              </a:defRPr>
            </a:lvl7pPr>
            <a:lvl8pPr marL="3429000" indent="-228600" fontAlgn="base">
              <a:spcBef>
                <a:spcPts val="1200"/>
              </a:spcBef>
              <a:spcAft>
                <a:spcPct val="0"/>
              </a:spcAft>
              <a:buClr>
                <a:srgbClr val="7030A0"/>
              </a:buClr>
              <a:buChar char="»"/>
              <a:defRPr sz="2000">
                <a:solidFill>
                  <a:schemeClr val="tx2"/>
                </a:solidFill>
                <a:latin typeface="Arial" panose="020B0604020202020204" pitchFamily="34" charset="0"/>
                <a:ea typeface="微软雅黑" panose="020B0503020204020204" pitchFamily="34" charset="-122"/>
              </a:defRPr>
            </a:lvl8pPr>
            <a:lvl9pPr marL="3886200" indent="-228600" fontAlgn="base">
              <a:spcBef>
                <a:spcPts val="1200"/>
              </a:spcBef>
              <a:spcAft>
                <a:spcPct val="0"/>
              </a:spcAft>
              <a:buClr>
                <a:srgbClr val="7030A0"/>
              </a:buClr>
              <a:buChar char="»"/>
              <a:defRPr sz="2000">
                <a:solidFill>
                  <a:schemeClr val="tx2"/>
                </a:solidFill>
                <a:latin typeface="Arial" panose="020B0604020202020204" pitchFamily="34" charset="0"/>
                <a:ea typeface="微软雅黑" panose="020B0503020204020204" pitchFamily="34" charset="-122"/>
              </a:defRPr>
            </a:lvl9pPr>
          </a:lstStyle>
          <a:p>
            <a:pPr algn="ctr" eaLnBrk="1" hangingPunct="1">
              <a:lnSpc>
                <a:spcPct val="100000"/>
              </a:lnSpc>
              <a:spcBef>
                <a:spcPct val="0"/>
              </a:spcBef>
              <a:buClrTx/>
              <a:buFontTx/>
              <a:buNone/>
            </a:pPr>
            <a:r>
              <a:rPr lang="zh-CN" altLang="en-US" sz="3200" dirty="0">
                <a:solidFill>
                  <a:srgbClr val="000066"/>
                </a:solidFill>
                <a:latin typeface="微软雅黑" panose="020B0503020204020204" pitchFamily="34" charset="-122"/>
              </a:rPr>
              <a:t>第九章  </a:t>
            </a:r>
            <a:r>
              <a:rPr lang="zh-CN" altLang="en-US" sz="3200" dirty="0" smtClean="0">
                <a:solidFill>
                  <a:srgbClr val="000066"/>
                </a:solidFill>
                <a:latin typeface="微软雅黑" panose="020B0503020204020204" pitchFamily="34" charset="-122"/>
              </a:rPr>
              <a:t>查找 </a:t>
            </a:r>
            <a:r>
              <a:rPr lang="en-US" altLang="zh-CN" sz="3200" dirty="0" smtClean="0">
                <a:solidFill>
                  <a:srgbClr val="000066"/>
                </a:solidFill>
                <a:latin typeface="微软雅黑" panose="020B0503020204020204" pitchFamily="34" charset="-122"/>
              </a:rPr>
              <a:t>&amp; </a:t>
            </a:r>
            <a:r>
              <a:rPr lang="zh-CN" altLang="en-US" sz="3200" dirty="0" smtClean="0">
                <a:solidFill>
                  <a:srgbClr val="000066"/>
                </a:solidFill>
                <a:latin typeface="微软雅黑" panose="020B0503020204020204" pitchFamily="34" charset="-122"/>
              </a:rPr>
              <a:t>搜索</a:t>
            </a:r>
            <a:r>
              <a:rPr lang="en-US" altLang="zh-CN" sz="3200" dirty="0" smtClean="0">
                <a:solidFill>
                  <a:srgbClr val="000066"/>
                </a:solidFill>
                <a:latin typeface="微软雅黑" panose="020B0503020204020204" pitchFamily="34" charset="-122"/>
              </a:rPr>
              <a:t>(</a:t>
            </a:r>
            <a:r>
              <a:rPr lang="en-US" altLang="zh-CN" sz="3200" dirty="0">
                <a:solidFill>
                  <a:srgbClr val="000066"/>
                </a:solidFill>
                <a:latin typeface="微软雅黑" panose="020B0503020204020204" pitchFamily="34" charset="-122"/>
              </a:rPr>
              <a:t>Search)</a:t>
            </a:r>
          </a:p>
        </p:txBody>
      </p:sp>
      <p:sp>
        <p:nvSpPr>
          <p:cNvPr id="11307" name="Text Box 43"/>
          <p:cNvSpPr txBox="1">
            <a:spLocks noChangeArrowheads="1"/>
          </p:cNvSpPr>
          <p:nvPr/>
        </p:nvSpPr>
        <p:spPr bwMode="auto">
          <a:xfrm>
            <a:off x="1752600" y="6412468"/>
            <a:ext cx="7010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1" hangingPunct="1">
              <a:defRPr/>
            </a:pPr>
            <a:r>
              <a:rPr lang="en-US" altLang="zh-CN" sz="1800" dirty="0" smtClean="0">
                <a:solidFill>
                  <a:schemeClr val="accent1"/>
                </a:solidFill>
                <a:effectLst>
                  <a:outerShdw blurRad="38100" dist="38100" dir="2700000" algn="tl">
                    <a:srgbClr val="C0C0C0"/>
                  </a:outerShdw>
                </a:effectLst>
                <a:latin typeface="Arial" charset="0"/>
                <a:ea typeface="宋体" pitchFamily="2" charset="-122"/>
              </a:rPr>
              <a:t>College </a:t>
            </a:r>
            <a:r>
              <a:rPr lang="en-US" altLang="zh-CN" sz="1800" dirty="0">
                <a:solidFill>
                  <a:schemeClr val="accent1"/>
                </a:solidFill>
                <a:effectLst>
                  <a:outerShdw blurRad="38100" dist="38100" dir="2700000" algn="tl">
                    <a:srgbClr val="C0C0C0"/>
                  </a:outerShdw>
                </a:effectLst>
                <a:latin typeface="Arial" charset="0"/>
                <a:ea typeface="宋体" pitchFamily="2" charset="-122"/>
              </a:rPr>
              <a:t>of Computer &amp; Information </a:t>
            </a:r>
            <a:r>
              <a:rPr lang="en-US" altLang="zh-CN" sz="1800" dirty="0" smtClean="0">
                <a:solidFill>
                  <a:schemeClr val="accent1"/>
                </a:solidFill>
                <a:effectLst>
                  <a:outerShdw blurRad="38100" dist="38100" dir="2700000" algn="tl">
                    <a:srgbClr val="C0C0C0"/>
                  </a:outerShdw>
                </a:effectLst>
                <a:latin typeface="Arial" charset="0"/>
                <a:ea typeface="宋体" pitchFamily="2" charset="-122"/>
              </a:rPr>
              <a:t>Sciences, </a:t>
            </a:r>
            <a:r>
              <a:rPr lang="en-US" altLang="zh-CN" sz="1800" dirty="0">
                <a:solidFill>
                  <a:schemeClr val="accent1"/>
                </a:solidFill>
                <a:effectLst>
                  <a:outerShdw blurRad="38100" dist="38100" dir="2700000" algn="tl">
                    <a:srgbClr val="C0C0C0"/>
                  </a:outerShdw>
                </a:effectLst>
                <a:latin typeface="Arial" charset="0"/>
                <a:ea typeface="宋体" pitchFamily="2" charset="-122"/>
              </a:rPr>
              <a:t>FAFU</a:t>
            </a:r>
          </a:p>
        </p:txBody>
      </p:sp>
      <p:sp>
        <p:nvSpPr>
          <p:cNvPr id="40" name="内容占位符 2"/>
          <p:cNvSpPr>
            <a:spLocks noGrp="1"/>
          </p:cNvSpPr>
          <p:nvPr>
            <p:ph idx="1"/>
          </p:nvPr>
        </p:nvSpPr>
        <p:spPr>
          <a:xfrm>
            <a:off x="533400" y="1209675"/>
            <a:ext cx="8191500" cy="4962525"/>
          </a:xfrm>
        </p:spPr>
        <p:txBody>
          <a:bodyPr/>
          <a:lstStyle/>
          <a:p>
            <a:pPr>
              <a:lnSpc>
                <a:spcPct val="150000"/>
              </a:lnSpc>
            </a:pPr>
            <a:r>
              <a:rPr lang="zh-CN" altLang="en-US" dirty="0"/>
              <a:t>数据的</a:t>
            </a:r>
            <a:r>
              <a:rPr lang="zh-CN" altLang="en-US" b="1" dirty="0"/>
              <a:t>组织</a:t>
            </a:r>
            <a:r>
              <a:rPr lang="zh-CN" altLang="en-US" dirty="0"/>
              <a:t>和</a:t>
            </a:r>
            <a:r>
              <a:rPr lang="zh-CN" altLang="en-US" b="1" dirty="0"/>
              <a:t>查找</a:t>
            </a:r>
            <a:r>
              <a:rPr lang="zh-CN" altLang="en-US" dirty="0"/>
              <a:t>是大多数应用程序的核心</a:t>
            </a:r>
            <a:r>
              <a:rPr lang="zh-CN" altLang="en-US" dirty="0" smtClean="0"/>
              <a:t>，</a:t>
            </a:r>
            <a:endParaRPr lang="en-US" altLang="zh-CN" dirty="0" smtClean="0"/>
          </a:p>
          <a:p>
            <a:pPr lvl="1">
              <a:lnSpc>
                <a:spcPct val="150000"/>
              </a:lnSpc>
            </a:pPr>
            <a:r>
              <a:rPr lang="zh-CN" altLang="en-US" dirty="0" smtClean="0"/>
              <a:t>而</a:t>
            </a:r>
            <a:r>
              <a:rPr lang="zh-CN" altLang="en-US" b="1" i="1" dirty="0"/>
              <a:t>查找</a:t>
            </a:r>
            <a:r>
              <a:rPr lang="zh-CN" altLang="en-US" dirty="0"/>
              <a:t>是所有数据处理中</a:t>
            </a:r>
            <a:r>
              <a:rPr lang="zh-CN" altLang="en-US" dirty="0">
                <a:solidFill>
                  <a:schemeClr val="accent6"/>
                </a:solidFill>
              </a:rPr>
              <a:t>最基本</a:t>
            </a:r>
            <a:r>
              <a:rPr lang="zh-CN" altLang="en-US" dirty="0"/>
              <a:t>、</a:t>
            </a:r>
            <a:r>
              <a:rPr lang="zh-CN" altLang="en-US" dirty="0">
                <a:solidFill>
                  <a:schemeClr val="accent6"/>
                </a:solidFill>
              </a:rPr>
              <a:t>最常用</a:t>
            </a:r>
            <a:r>
              <a:rPr lang="zh-CN" altLang="en-US" dirty="0"/>
              <a:t>的操作</a:t>
            </a:r>
            <a:r>
              <a:rPr lang="zh-CN" altLang="en-US" dirty="0" smtClean="0"/>
              <a:t>。</a:t>
            </a:r>
            <a:endParaRPr lang="en-US" altLang="zh-CN" dirty="0" smtClean="0"/>
          </a:p>
          <a:p>
            <a:pPr lvl="1">
              <a:lnSpc>
                <a:spcPct val="150000"/>
              </a:lnSpc>
            </a:pPr>
            <a:r>
              <a:rPr lang="zh-CN" altLang="en-US" dirty="0" smtClean="0"/>
              <a:t>特别</a:t>
            </a:r>
            <a:r>
              <a:rPr lang="zh-CN" altLang="en-US" dirty="0"/>
              <a:t>当</a:t>
            </a:r>
            <a:r>
              <a:rPr lang="zh-CN" altLang="en-US" u="sng" dirty="0"/>
              <a:t>查找的对象是一个</a:t>
            </a:r>
            <a:r>
              <a:rPr lang="zh-CN" altLang="en-US" i="1" u="sng" dirty="0"/>
              <a:t>庞大</a:t>
            </a:r>
            <a:r>
              <a:rPr lang="zh-CN" altLang="en-US" i="1" u="sng" dirty="0" smtClean="0"/>
              <a:t>数量的 </a:t>
            </a:r>
            <a:r>
              <a:rPr lang="zh-CN" altLang="en-US" u="sng" dirty="0" smtClean="0"/>
              <a:t>数据</a:t>
            </a:r>
            <a:r>
              <a:rPr lang="zh-CN" altLang="en-US" u="sng" dirty="0"/>
              <a:t>集合</a:t>
            </a:r>
            <a:r>
              <a:rPr lang="zh-CN" altLang="en-US" dirty="0"/>
              <a:t>中的元素时，查找的</a:t>
            </a:r>
            <a:r>
              <a:rPr lang="zh-CN" altLang="en-US" b="1" dirty="0"/>
              <a:t>方法</a:t>
            </a:r>
            <a:r>
              <a:rPr lang="zh-CN" altLang="en-US" dirty="0"/>
              <a:t>和</a:t>
            </a:r>
            <a:r>
              <a:rPr lang="zh-CN" altLang="en-US" b="1" dirty="0"/>
              <a:t>效率</a:t>
            </a:r>
            <a:r>
              <a:rPr lang="zh-CN" altLang="en-US" dirty="0"/>
              <a:t>就显得格外重要。</a:t>
            </a:r>
          </a:p>
          <a:p>
            <a:pPr>
              <a:lnSpc>
                <a:spcPct val="150000"/>
              </a:lnSpc>
            </a:pPr>
            <a:r>
              <a:rPr lang="zh-CN" altLang="en-US" dirty="0" smtClean="0"/>
              <a:t>本章</a:t>
            </a:r>
            <a:r>
              <a:rPr lang="zh-CN" altLang="en-US" dirty="0"/>
              <a:t>主要讨论</a:t>
            </a:r>
            <a:r>
              <a:rPr lang="zh-CN" altLang="en-US" b="1" i="1" dirty="0"/>
              <a:t>顺序表</a:t>
            </a:r>
            <a:r>
              <a:rPr lang="zh-CN" altLang="en-US" dirty="0"/>
              <a:t>、</a:t>
            </a:r>
            <a:r>
              <a:rPr lang="zh-CN" altLang="en-US" b="1" i="1" dirty="0"/>
              <a:t>有序表</a:t>
            </a:r>
            <a:r>
              <a:rPr lang="zh-CN" altLang="en-US" dirty="0"/>
              <a:t>、</a:t>
            </a:r>
            <a:r>
              <a:rPr lang="zh-CN" altLang="en-US" b="1" i="1" dirty="0"/>
              <a:t>树</a:t>
            </a:r>
            <a:r>
              <a:rPr lang="zh-CN" altLang="en-US" b="1" i="1" dirty="0" smtClean="0"/>
              <a:t>表 </a:t>
            </a:r>
            <a:r>
              <a:rPr lang="zh-CN" altLang="en-US" dirty="0" smtClean="0"/>
              <a:t>和 </a:t>
            </a:r>
            <a:r>
              <a:rPr lang="zh-CN" altLang="en-US" b="1" i="1" dirty="0" smtClean="0"/>
              <a:t>哈希表 </a:t>
            </a:r>
            <a:r>
              <a:rPr lang="zh-CN" altLang="en-US" dirty="0" smtClean="0">
                <a:solidFill>
                  <a:srgbClr val="0070C0"/>
                </a:solidFill>
              </a:rPr>
              <a:t>查找</a:t>
            </a:r>
            <a:r>
              <a:rPr lang="zh-CN" altLang="en-US" dirty="0">
                <a:solidFill>
                  <a:srgbClr val="0070C0"/>
                </a:solidFill>
              </a:rPr>
              <a:t>的各种实现方法</a:t>
            </a:r>
            <a:r>
              <a:rPr lang="zh-CN" altLang="en-US" dirty="0"/>
              <a:t>，以及相应查找方法</a:t>
            </a:r>
            <a:r>
              <a:rPr lang="zh-CN" altLang="en-US" i="1" u="sng" dirty="0"/>
              <a:t>在等概率情况下的</a:t>
            </a:r>
            <a:r>
              <a:rPr lang="zh-CN" altLang="en-US" dirty="0">
                <a:solidFill>
                  <a:srgbClr val="0070C0"/>
                </a:solidFill>
              </a:rPr>
              <a:t>平均查找长度</a:t>
            </a:r>
            <a:r>
              <a:rPr lang="zh-CN" altLang="en-US" dirty="0" smtClean="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0">
                                            <p:txEl>
                                              <p:pRg st="3" end="3"/>
                                            </p:txEl>
                                          </p:spTgt>
                                        </p:tgtEl>
                                        <p:attrNameLst>
                                          <p:attrName>style.visibility</p:attrName>
                                        </p:attrNameLst>
                                      </p:cBhvr>
                                      <p:to>
                                        <p:strVal val="visible"/>
                                      </p:to>
                                    </p:set>
                                    <p:animEffect transition="in" filter="fade">
                                      <p:cBhvr>
                                        <p:cTn id="7" dur="1000"/>
                                        <p:tgtEl>
                                          <p:spTgt spid="40">
                                            <p:txEl>
                                              <p:pRg st="3" end="3"/>
                                            </p:txEl>
                                          </p:spTgt>
                                        </p:tgtEl>
                                      </p:cBhvr>
                                    </p:animEffect>
                                    <p:anim calcmode="lin" valueType="num">
                                      <p:cBhvr>
                                        <p:cTn id="8" dur="1000" fill="hold"/>
                                        <p:tgtEl>
                                          <p:spTgt spid="40">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40">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 </a:t>
            </a:r>
            <a:r>
              <a:rPr lang="zh-CN" altLang="en-US" dirty="0"/>
              <a:t>顺序</a:t>
            </a:r>
            <a:r>
              <a:rPr lang="zh-CN" altLang="en-US" dirty="0" smtClean="0"/>
              <a:t>查找</a:t>
            </a:r>
            <a:r>
              <a:rPr lang="zh-CN" altLang="en-US" sz="2000" dirty="0" smtClean="0"/>
              <a:t>：</a:t>
            </a:r>
            <a:r>
              <a:rPr lang="zh-CN" altLang="en-US" sz="2000" dirty="0" smtClean="0">
                <a:solidFill>
                  <a:srgbClr val="7030A0"/>
                </a:solidFill>
              </a:rPr>
              <a:t>算法实现</a:t>
            </a:r>
            <a:endParaRPr lang="zh-CN" altLang="en-US" dirty="0">
              <a:solidFill>
                <a:srgbClr val="7030A0"/>
              </a:solidFill>
            </a:endParaRPr>
          </a:p>
        </p:txBody>
      </p:sp>
      <p:sp>
        <p:nvSpPr>
          <p:cNvPr id="3" name="内容占位符 2"/>
          <p:cNvSpPr>
            <a:spLocks noGrp="1"/>
          </p:cNvSpPr>
          <p:nvPr>
            <p:ph idx="1"/>
          </p:nvPr>
        </p:nvSpPr>
        <p:spPr>
          <a:xfrm>
            <a:off x="533400" y="838200"/>
            <a:ext cx="8191500" cy="5419725"/>
          </a:xfrm>
        </p:spPr>
        <p:txBody>
          <a:bodyPr/>
          <a:lstStyle/>
          <a:p>
            <a:pPr>
              <a:spcBef>
                <a:spcPts val="900"/>
              </a:spcBef>
            </a:pPr>
            <a:r>
              <a:rPr lang="zh-CN" altLang="en-US" sz="2400" dirty="0"/>
              <a:t>顺序</a:t>
            </a:r>
            <a:r>
              <a:rPr lang="zh-CN" altLang="en-US" sz="2400" dirty="0" smtClean="0"/>
              <a:t>查找的实现</a:t>
            </a:r>
            <a:r>
              <a:rPr lang="zh-CN" altLang="en-US" sz="1600" dirty="0" smtClean="0">
                <a:solidFill>
                  <a:schemeClr val="tx1">
                    <a:lumMod val="50000"/>
                    <a:lumOff val="50000"/>
                  </a:schemeClr>
                </a:solidFill>
              </a:rPr>
              <a:t>（采用的</a:t>
            </a:r>
            <a:r>
              <a:rPr lang="zh-CN" altLang="en-US" sz="1600" dirty="0">
                <a:solidFill>
                  <a:schemeClr val="tx1">
                    <a:lumMod val="50000"/>
                    <a:lumOff val="50000"/>
                  </a:schemeClr>
                </a:solidFill>
              </a:rPr>
              <a:t>顺序表</a:t>
            </a:r>
            <a:r>
              <a:rPr lang="zh-CN" altLang="en-US" sz="1600" dirty="0" smtClean="0">
                <a:solidFill>
                  <a:schemeClr val="tx1">
                    <a:lumMod val="50000"/>
                    <a:lumOff val="50000"/>
                  </a:schemeClr>
                </a:solidFill>
              </a:rPr>
              <a:t>）</a:t>
            </a:r>
            <a:endParaRPr lang="en-US" altLang="zh-CN" sz="2400" dirty="0" smtClean="0">
              <a:solidFill>
                <a:schemeClr val="tx1">
                  <a:lumMod val="50000"/>
                  <a:lumOff val="50000"/>
                </a:schemeClr>
              </a:solidFill>
            </a:endParaRPr>
          </a:p>
          <a:p>
            <a:pPr lvl="1">
              <a:spcBef>
                <a:spcPts val="900"/>
              </a:spcBef>
            </a:pPr>
            <a:endParaRPr lang="en-US" altLang="zh-CN" sz="2200" dirty="0"/>
          </a:p>
          <a:p>
            <a:pPr lvl="1">
              <a:spcBef>
                <a:spcPts val="900"/>
              </a:spcBef>
            </a:pPr>
            <a:endParaRPr lang="en-US" altLang="zh-CN" sz="2200" dirty="0" smtClean="0"/>
          </a:p>
          <a:p>
            <a:pPr lvl="1">
              <a:spcBef>
                <a:spcPts val="900"/>
              </a:spcBef>
            </a:pPr>
            <a:endParaRPr lang="en-US" altLang="zh-CN" sz="2200" dirty="0"/>
          </a:p>
          <a:p>
            <a:pPr lvl="1">
              <a:spcBef>
                <a:spcPts val="900"/>
              </a:spcBef>
            </a:pPr>
            <a:endParaRPr lang="en-US" altLang="zh-CN" sz="2200" dirty="0" smtClean="0"/>
          </a:p>
          <a:p>
            <a:pPr lvl="1">
              <a:spcBef>
                <a:spcPts val="900"/>
              </a:spcBef>
            </a:pPr>
            <a:endParaRPr lang="en-US" altLang="zh-CN" sz="2200" dirty="0"/>
          </a:p>
          <a:p>
            <a:pPr lvl="1"/>
            <a:endParaRPr lang="en-US" altLang="zh-CN" sz="2200" dirty="0" smtClean="0"/>
          </a:p>
        </p:txBody>
      </p:sp>
    </p:spTree>
    <p:controls>
      <mc:AlternateContent xmlns:mc="http://schemas.openxmlformats.org/markup-compatibility/2006">
        <mc:Choice xmlns:v="urn:schemas-microsoft-com:vml" Requires="v">
          <p:control spid="117424" name="TextBox1" r:id="rId2" imgW="7543800" imgH="4960800"/>
        </mc:Choice>
        <mc:Fallback>
          <p:control name="TextBox1" r:id="rId2" imgW="7543800" imgH="4960800">
            <p:pic>
              <p:nvPicPr>
                <p:cNvPr id="4" name="TextBox1"/>
                <p:cNvPicPr preferRelativeResize="0">
                  <a:picLocks noChangeArrowheads="1" noChangeShapeType="1"/>
                </p:cNvPicPr>
                <p:nvPr/>
              </p:nvPicPr>
              <p:blipFill>
                <a:blip r:embed="rId4"/>
                <a:srcRect/>
                <a:stretch>
                  <a:fillRect/>
                </a:stretch>
              </p:blipFill>
              <p:spPr bwMode="auto">
                <a:xfrm>
                  <a:off x="990600" y="1362075"/>
                  <a:ext cx="7543800" cy="4962525"/>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extLst>
      <p:ext uri="{BB962C8B-B14F-4D97-AF65-F5344CB8AC3E}">
        <p14:creationId xmlns:p14="http://schemas.microsoft.com/office/powerpoint/2010/main" val="4163959092"/>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4.1 </a:t>
            </a:r>
            <a:r>
              <a:rPr lang="zh-CN" altLang="en-US" dirty="0" smtClean="0"/>
              <a:t>哈</a:t>
            </a:r>
            <a:r>
              <a:rPr lang="zh-CN" altLang="en-US" dirty="0"/>
              <a:t>希</a:t>
            </a:r>
            <a:r>
              <a:rPr lang="en-US" altLang="zh-CN" dirty="0"/>
              <a:t>(</a:t>
            </a:r>
            <a:r>
              <a:rPr lang="zh-CN" altLang="en-US" dirty="0"/>
              <a:t>散列</a:t>
            </a:r>
            <a:r>
              <a:rPr lang="en-US" altLang="zh-CN" dirty="0" smtClean="0"/>
              <a:t>)</a:t>
            </a:r>
            <a:r>
              <a:rPr lang="zh-CN" altLang="en-US" sz="2000" dirty="0" smtClean="0"/>
              <a:t>：</a:t>
            </a:r>
            <a:r>
              <a:rPr lang="zh-CN" altLang="en-US" sz="2000" dirty="0" smtClean="0">
                <a:solidFill>
                  <a:srgbClr val="7030A0"/>
                </a:solidFill>
              </a:rPr>
              <a:t>基本概念（</a:t>
            </a:r>
            <a:r>
              <a:rPr lang="en-US" altLang="zh-CN" sz="2000" dirty="0" smtClean="0">
                <a:solidFill>
                  <a:srgbClr val="7030A0"/>
                </a:solidFill>
              </a:rPr>
              <a:t>1/3</a:t>
            </a:r>
            <a:r>
              <a:rPr lang="zh-CN" altLang="en-US" sz="2000" dirty="0" smtClean="0">
                <a:solidFill>
                  <a:srgbClr val="7030A0"/>
                </a:solidFill>
              </a:rPr>
              <a:t>）</a:t>
            </a:r>
            <a:endParaRPr lang="zh-CN" altLang="en-US" dirty="0">
              <a:solidFill>
                <a:srgbClr val="7030A0"/>
              </a:solidFill>
            </a:endParaRPr>
          </a:p>
        </p:txBody>
      </p:sp>
      <p:sp>
        <p:nvSpPr>
          <p:cNvPr id="3" name="内容占位符 2"/>
          <p:cNvSpPr>
            <a:spLocks noGrp="1"/>
          </p:cNvSpPr>
          <p:nvPr>
            <p:ph idx="1"/>
          </p:nvPr>
        </p:nvSpPr>
        <p:spPr/>
        <p:txBody>
          <a:bodyPr/>
          <a:lstStyle/>
          <a:p>
            <a:pPr>
              <a:lnSpc>
                <a:spcPct val="125000"/>
              </a:lnSpc>
            </a:pPr>
            <a:r>
              <a:rPr lang="zh-CN" altLang="en-US" sz="2400" b="1" dirty="0">
                <a:solidFill>
                  <a:srgbClr val="00B0F0"/>
                </a:solidFill>
                <a:effectLst>
                  <a:outerShdw blurRad="38100" dist="38100" dir="2700000" algn="tl">
                    <a:srgbClr val="000000">
                      <a:alpha val="43137"/>
                    </a:srgbClr>
                  </a:outerShdw>
                </a:effectLst>
              </a:rPr>
              <a:t>哈希函数</a:t>
            </a:r>
            <a:r>
              <a:rPr lang="zh-CN" altLang="en-US" sz="2400" dirty="0"/>
              <a:t>：在记录的关键字与记录的存储地址之间建立的</a:t>
            </a:r>
            <a:r>
              <a:rPr lang="zh-CN" altLang="en-US" sz="2400" u="sng" dirty="0"/>
              <a:t>一种对应关系</a:t>
            </a:r>
            <a:r>
              <a:rPr lang="zh-CN" altLang="en-US" sz="2400" dirty="0"/>
              <a:t>叫</a:t>
            </a:r>
            <a:r>
              <a:rPr lang="zh-CN" altLang="en-US" sz="2400" b="1" dirty="0"/>
              <a:t>哈希函数</a:t>
            </a:r>
            <a:r>
              <a:rPr lang="zh-CN" altLang="en-US" sz="2400" dirty="0"/>
              <a:t>。</a:t>
            </a:r>
          </a:p>
          <a:p>
            <a:pPr lvl="1">
              <a:lnSpc>
                <a:spcPct val="125000"/>
              </a:lnSpc>
            </a:pPr>
            <a:r>
              <a:rPr lang="zh-CN" altLang="en-US" sz="2200" b="1" dirty="0">
                <a:effectLst>
                  <a:outerShdw blurRad="38100" dist="38100" dir="2700000" algn="tl">
                    <a:srgbClr val="000000">
                      <a:alpha val="43137"/>
                    </a:srgbClr>
                  </a:outerShdw>
                </a:effectLst>
              </a:rPr>
              <a:t>哈希函数</a:t>
            </a:r>
            <a:r>
              <a:rPr lang="zh-CN" altLang="en-US" sz="2200" dirty="0"/>
              <a:t>是</a:t>
            </a:r>
            <a:r>
              <a:rPr lang="zh-CN" altLang="en-US" sz="2200" u="sng" dirty="0"/>
              <a:t>一</a:t>
            </a:r>
            <a:r>
              <a:rPr lang="zh-CN" altLang="en-US" sz="2200" u="sng" dirty="0" smtClean="0"/>
              <a:t>种映射</a:t>
            </a:r>
            <a:r>
              <a:rPr lang="en-US" altLang="zh-CN" sz="2200" u="sng" dirty="0" smtClean="0"/>
              <a:t>(</a:t>
            </a:r>
            <a:r>
              <a:rPr lang="zh-CN" altLang="en-US" sz="2200" u="sng" dirty="0" smtClean="0"/>
              <a:t>像</a:t>
            </a:r>
            <a:r>
              <a:rPr lang="en-US" altLang="zh-CN" sz="2200" u="sng" dirty="0" smtClean="0"/>
              <a:t>)</a:t>
            </a:r>
            <a:r>
              <a:rPr lang="zh-CN" altLang="en-US" sz="2200" dirty="0" smtClean="0"/>
              <a:t>，</a:t>
            </a:r>
            <a:r>
              <a:rPr lang="zh-CN" altLang="en-US" sz="2200" dirty="0"/>
              <a:t>是从</a:t>
            </a:r>
            <a:r>
              <a:rPr lang="zh-CN" altLang="en-US" sz="2200" b="1" i="1" dirty="0"/>
              <a:t>关键字</a:t>
            </a:r>
            <a:r>
              <a:rPr lang="zh-CN" altLang="en-US" sz="2200" b="1" i="1" dirty="0" smtClean="0"/>
              <a:t>空间 </a:t>
            </a:r>
            <a:r>
              <a:rPr lang="zh-CN" altLang="en-US" sz="2200" dirty="0" smtClean="0"/>
              <a:t>到 </a:t>
            </a:r>
            <a:r>
              <a:rPr lang="zh-CN" altLang="en-US" sz="2200" b="1" i="1" dirty="0" smtClean="0"/>
              <a:t>存储</a:t>
            </a:r>
            <a:r>
              <a:rPr lang="zh-CN" altLang="en-US" sz="2200" b="1" i="1" dirty="0"/>
              <a:t>地址空间</a:t>
            </a:r>
            <a:r>
              <a:rPr lang="zh-CN" altLang="en-US" sz="2200" dirty="0"/>
              <a:t>的一</a:t>
            </a:r>
            <a:r>
              <a:rPr lang="zh-CN" altLang="en-US" sz="2200" dirty="0" smtClean="0"/>
              <a:t>种</a:t>
            </a:r>
            <a:r>
              <a:rPr lang="zh-CN" altLang="en-US" sz="2200" dirty="0"/>
              <a:t>映像</a:t>
            </a:r>
            <a:r>
              <a:rPr lang="zh-CN" altLang="en-US" sz="2200" dirty="0" smtClean="0"/>
              <a:t>。</a:t>
            </a:r>
            <a:r>
              <a:rPr lang="zh-CN" altLang="en-US" sz="2200" dirty="0"/>
              <a:t>可写成：</a:t>
            </a:r>
            <a:r>
              <a:rPr lang="en-US" altLang="zh-CN" sz="2200" dirty="0" err="1" smtClean="0">
                <a:solidFill>
                  <a:srgbClr val="006600"/>
                </a:solidFill>
              </a:rPr>
              <a:t>addr</a:t>
            </a:r>
            <a:r>
              <a:rPr lang="en-US" altLang="zh-CN" sz="2200" dirty="0" smtClean="0">
                <a:solidFill>
                  <a:srgbClr val="006600"/>
                </a:solidFill>
              </a:rPr>
              <a:t>(</a:t>
            </a:r>
            <a:r>
              <a:rPr lang="en-US" altLang="zh-CN" sz="2200" dirty="0" err="1" smtClean="0">
                <a:solidFill>
                  <a:srgbClr val="006600"/>
                </a:solidFill>
              </a:rPr>
              <a:t>R</a:t>
            </a:r>
            <a:r>
              <a:rPr lang="en-US" altLang="zh-CN" sz="2200" baseline="-25000" dirty="0" err="1" smtClean="0">
                <a:solidFill>
                  <a:srgbClr val="006600"/>
                </a:solidFill>
              </a:rPr>
              <a:t>i</a:t>
            </a:r>
            <a:r>
              <a:rPr lang="en-US" altLang="zh-CN" sz="2200" dirty="0">
                <a:solidFill>
                  <a:srgbClr val="006600"/>
                </a:solidFill>
              </a:rPr>
              <a:t>)</a:t>
            </a:r>
            <a:r>
              <a:rPr lang="en-US" altLang="zh-CN" sz="2200" dirty="0"/>
              <a:t>=</a:t>
            </a:r>
            <a:r>
              <a:rPr lang="en-US" altLang="zh-CN" sz="2200" dirty="0" smtClean="0">
                <a:solidFill>
                  <a:srgbClr val="006600"/>
                </a:solidFill>
              </a:rPr>
              <a:t>H(</a:t>
            </a:r>
            <a:r>
              <a:rPr lang="en-US" altLang="zh-CN" sz="2200" dirty="0" err="1" smtClean="0">
                <a:solidFill>
                  <a:srgbClr val="006600"/>
                </a:solidFill>
              </a:rPr>
              <a:t>R</a:t>
            </a:r>
            <a:r>
              <a:rPr lang="en-US" altLang="zh-CN" sz="2200" baseline="-25000" dirty="0" err="1">
                <a:solidFill>
                  <a:srgbClr val="006600"/>
                </a:solidFill>
              </a:rPr>
              <a:t>i</a:t>
            </a:r>
            <a:r>
              <a:rPr lang="en-US" altLang="zh-CN" sz="2200" dirty="0" err="1" smtClean="0">
                <a:solidFill>
                  <a:srgbClr val="006600"/>
                </a:solidFill>
              </a:rPr>
              <a:t>.key</a:t>
            </a:r>
            <a:r>
              <a:rPr lang="en-US" altLang="zh-CN" sz="2200" dirty="0" smtClean="0">
                <a:solidFill>
                  <a:srgbClr val="006600"/>
                </a:solidFill>
              </a:rPr>
              <a:t>)</a:t>
            </a:r>
            <a:r>
              <a:rPr lang="en-US" altLang="zh-CN" sz="2200" dirty="0" smtClean="0"/>
              <a:t> </a:t>
            </a:r>
            <a:r>
              <a:rPr lang="zh-CN" altLang="en-US" sz="2200" dirty="0" smtClean="0"/>
              <a:t>，</a:t>
            </a:r>
            <a:endParaRPr lang="en-US" altLang="zh-CN" sz="2200" dirty="0" smtClean="0"/>
          </a:p>
          <a:p>
            <a:pPr lvl="2">
              <a:lnSpc>
                <a:spcPct val="125000"/>
              </a:lnSpc>
            </a:pPr>
            <a:r>
              <a:rPr lang="zh-CN" altLang="en-US" sz="2000" dirty="0" smtClean="0"/>
              <a:t>其中，</a:t>
            </a:r>
            <a:r>
              <a:rPr lang="en-US" altLang="zh-CN" sz="2000" dirty="0" err="1" smtClean="0"/>
              <a:t>R</a:t>
            </a:r>
            <a:r>
              <a:rPr lang="en-US" altLang="zh-CN" sz="2000" baseline="-25000" dirty="0" err="1" smtClean="0"/>
              <a:t>i</a:t>
            </a:r>
            <a:r>
              <a:rPr lang="zh-CN" altLang="en-US" sz="2000" dirty="0" smtClean="0"/>
              <a:t>是某个元素</a:t>
            </a:r>
            <a:r>
              <a:rPr lang="en-US" altLang="zh-CN" sz="2000" dirty="0" smtClean="0"/>
              <a:t>\</a:t>
            </a:r>
            <a:r>
              <a:rPr lang="zh-CN" altLang="en-US" sz="2000" dirty="0" smtClean="0"/>
              <a:t>记录，</a:t>
            </a:r>
            <a:r>
              <a:rPr lang="en-US" altLang="zh-CN" sz="2000" dirty="0" err="1" smtClean="0"/>
              <a:t>addr</a:t>
            </a:r>
            <a:r>
              <a:rPr lang="en-US" altLang="zh-CN" sz="2000" dirty="0" smtClean="0"/>
              <a:t>(</a:t>
            </a:r>
            <a:r>
              <a:rPr lang="en-US" altLang="zh-CN" sz="2000" dirty="0" err="1" smtClean="0"/>
              <a:t>R</a:t>
            </a:r>
            <a:r>
              <a:rPr lang="en-US" altLang="zh-CN" sz="2000" baseline="-25000" dirty="0" err="1" smtClean="0"/>
              <a:t>i</a:t>
            </a:r>
            <a:r>
              <a:rPr lang="en-US" altLang="zh-CN" sz="2000" dirty="0"/>
              <a:t>)</a:t>
            </a:r>
            <a:r>
              <a:rPr lang="zh-CN" altLang="en-US" sz="2000" dirty="0" smtClean="0"/>
              <a:t>是</a:t>
            </a:r>
            <a:r>
              <a:rPr lang="en-US" altLang="zh-CN" sz="2000" dirty="0" err="1" smtClean="0"/>
              <a:t>R</a:t>
            </a:r>
            <a:r>
              <a:rPr lang="en-US" altLang="zh-CN" sz="2000" baseline="-25000" dirty="0" err="1" smtClean="0"/>
              <a:t>i</a:t>
            </a:r>
            <a:r>
              <a:rPr lang="zh-CN" altLang="en-US" sz="2000" dirty="0" smtClean="0"/>
              <a:t>在内存中的存储地址，</a:t>
            </a:r>
            <a:r>
              <a:rPr lang="en-US" altLang="zh-CN" sz="2000" dirty="0" err="1" smtClean="0"/>
              <a:t>R</a:t>
            </a:r>
            <a:r>
              <a:rPr lang="en-US" altLang="zh-CN" sz="2000" baseline="-25000" dirty="0" err="1" smtClean="0"/>
              <a:t>i</a:t>
            </a:r>
            <a:r>
              <a:rPr lang="en-US" altLang="zh-CN" sz="2000" dirty="0" err="1" smtClean="0"/>
              <a:t>.key</a:t>
            </a:r>
            <a:r>
              <a:rPr lang="zh-CN" altLang="en-US" sz="2000" dirty="0" smtClean="0"/>
              <a:t>是</a:t>
            </a:r>
            <a:r>
              <a:rPr lang="en-US" altLang="zh-CN" sz="2000" dirty="0" err="1" smtClean="0"/>
              <a:t>R</a:t>
            </a:r>
            <a:r>
              <a:rPr lang="en-US" altLang="zh-CN" sz="2000" baseline="-25000" dirty="0" err="1" smtClean="0"/>
              <a:t>i</a:t>
            </a:r>
            <a:r>
              <a:rPr lang="zh-CN" altLang="en-US" sz="2000" dirty="0"/>
              <a:t>的关键字</a:t>
            </a:r>
            <a:r>
              <a:rPr lang="zh-CN" altLang="en-US" sz="2000" dirty="0" smtClean="0"/>
              <a:t>。</a:t>
            </a:r>
            <a:endParaRPr lang="zh-CN" altLang="en-US" sz="2000" dirty="0"/>
          </a:p>
        </p:txBody>
      </p:sp>
      <p:graphicFrame>
        <p:nvGraphicFramePr>
          <p:cNvPr id="5" name="表格 4"/>
          <p:cNvGraphicFramePr>
            <a:graphicFrameLocks noGrp="1"/>
          </p:cNvGraphicFramePr>
          <p:nvPr>
            <p:extLst>
              <p:ext uri="{D42A27DB-BD31-4B8C-83A1-F6EECF244321}">
                <p14:modId xmlns:p14="http://schemas.microsoft.com/office/powerpoint/2010/main" val="1760428164"/>
              </p:ext>
            </p:extLst>
          </p:nvPr>
        </p:nvGraphicFramePr>
        <p:xfrm>
          <a:off x="914400" y="3962400"/>
          <a:ext cx="3352800" cy="2374393"/>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tblGrid>
              <a:tr h="339199">
                <a:tc>
                  <a:txBody>
                    <a:bodyPr/>
                    <a:lstStyle/>
                    <a:p>
                      <a:pPr algn="ctr"/>
                      <a:r>
                        <a:rPr lang="zh-CN" altLang="en-US" sz="1600" dirty="0" smtClean="0">
                          <a:solidFill>
                            <a:schemeClr val="tx1"/>
                          </a:solidFill>
                        </a:rPr>
                        <a:t>记录</a:t>
                      </a:r>
                      <a:endParaRPr lang="zh-CN" altLang="en-US" sz="1600" dirty="0">
                        <a:solidFill>
                          <a:schemeClr val="tx1"/>
                        </a:solidFill>
                      </a:endParaRPr>
                    </a:p>
                  </a:txBody>
                  <a:tcPr/>
                </a:tc>
                <a:tc>
                  <a:txBody>
                    <a:bodyPr/>
                    <a:lstStyle/>
                    <a:p>
                      <a:pPr algn="ctr"/>
                      <a:r>
                        <a:rPr lang="zh-CN" altLang="en-US" sz="1600" dirty="0" smtClean="0">
                          <a:solidFill>
                            <a:schemeClr val="tx1"/>
                          </a:solidFill>
                        </a:rPr>
                        <a:t>关键字</a:t>
                      </a:r>
                      <a:r>
                        <a:rPr lang="en-US" altLang="zh-CN" sz="1600" i="1" dirty="0" smtClean="0">
                          <a:solidFill>
                            <a:schemeClr val="tx1"/>
                          </a:solidFill>
                        </a:rPr>
                        <a:t>key</a:t>
                      </a:r>
                    </a:p>
                  </a:txBody>
                  <a:tcPr/>
                </a:tc>
                <a:tc>
                  <a:txBody>
                    <a:bodyPr/>
                    <a:lstStyle/>
                    <a:p>
                      <a:pPr algn="ctr"/>
                      <a:r>
                        <a:rPr lang="zh-CN" altLang="en-US" sz="1600" dirty="0" smtClean="0">
                          <a:solidFill>
                            <a:schemeClr val="tx1"/>
                          </a:solidFill>
                        </a:rPr>
                        <a:t>属性</a:t>
                      </a:r>
                      <a:r>
                        <a:rPr lang="en-US" altLang="zh-CN" sz="1600" dirty="0" smtClean="0">
                          <a:solidFill>
                            <a:schemeClr val="tx1"/>
                          </a:solidFill>
                        </a:rPr>
                        <a:t>1</a:t>
                      </a:r>
                      <a:endParaRPr lang="zh-CN" altLang="en-US" sz="1600" dirty="0">
                        <a:solidFill>
                          <a:schemeClr val="tx1"/>
                        </a:solidFill>
                      </a:endParaRPr>
                    </a:p>
                  </a:txBody>
                  <a:tcPr/>
                </a:tc>
                <a:tc>
                  <a:txBody>
                    <a:bodyPr/>
                    <a:lstStyle/>
                    <a:p>
                      <a:pPr algn="ctr"/>
                      <a:r>
                        <a:rPr lang="zh-CN" altLang="en-US" sz="1600" dirty="0" smtClean="0">
                          <a:solidFill>
                            <a:schemeClr val="tx1"/>
                          </a:solidFill>
                        </a:rPr>
                        <a:t>属性</a:t>
                      </a:r>
                      <a:r>
                        <a:rPr lang="en-US" altLang="zh-CN" sz="1600" dirty="0" smtClean="0">
                          <a:solidFill>
                            <a:schemeClr val="tx1"/>
                          </a:solidFill>
                        </a:rPr>
                        <a:t>…</a:t>
                      </a:r>
                      <a:endParaRPr lang="zh-CN" altLang="en-US" sz="1600" dirty="0">
                        <a:solidFill>
                          <a:schemeClr val="tx1"/>
                        </a:solidFill>
                      </a:endParaRPr>
                    </a:p>
                  </a:txBody>
                  <a:tcPr/>
                </a:tc>
                <a:extLst>
                  <a:ext uri="{0D108BD9-81ED-4DB2-BD59-A6C34878D82A}">
                    <a16:rowId xmlns:a16="http://schemas.microsoft.com/office/drawing/2014/main" val="10000"/>
                  </a:ext>
                </a:extLst>
              </a:tr>
              <a:tr h="339199">
                <a:tc>
                  <a:txBody>
                    <a:bodyPr/>
                    <a:lstStyle/>
                    <a:p>
                      <a:pPr algn="ctr"/>
                      <a:r>
                        <a:rPr lang="en-US" altLang="zh-CN" sz="1600" dirty="0" smtClean="0">
                          <a:solidFill>
                            <a:schemeClr val="tx1"/>
                          </a:solidFill>
                        </a:rPr>
                        <a:t>R</a:t>
                      </a:r>
                      <a:r>
                        <a:rPr lang="en-US" altLang="zh-CN" sz="1600" baseline="-25000" dirty="0" smtClean="0">
                          <a:solidFill>
                            <a:schemeClr val="tx1"/>
                          </a:solidFill>
                        </a:rPr>
                        <a:t>1</a:t>
                      </a:r>
                      <a:endParaRPr lang="zh-CN" altLang="en-US" sz="1600" baseline="-25000" dirty="0">
                        <a:solidFill>
                          <a:schemeClr val="tx1"/>
                        </a:solidFill>
                      </a:endParaRPr>
                    </a:p>
                  </a:txBody>
                  <a:tcPr/>
                </a:tc>
                <a:tc>
                  <a:txBody>
                    <a:bodyPr/>
                    <a:lstStyle/>
                    <a:p>
                      <a:pPr algn="ctr"/>
                      <a:r>
                        <a:rPr lang="en-US" altLang="zh-CN" sz="1600" dirty="0" smtClean="0">
                          <a:solidFill>
                            <a:schemeClr val="tx1"/>
                          </a:solidFill>
                        </a:rPr>
                        <a:t>386</a:t>
                      </a:r>
                      <a:endParaRPr lang="zh-CN" altLang="en-US" sz="1600" dirty="0">
                        <a:solidFill>
                          <a:schemeClr val="tx1"/>
                        </a:solidFill>
                      </a:endParaRPr>
                    </a:p>
                  </a:txBody>
                  <a:tcPr/>
                </a:tc>
                <a:tc>
                  <a:txBody>
                    <a:bodyPr/>
                    <a:lstStyle/>
                    <a:p>
                      <a:pPr algn="ctr"/>
                      <a:endParaRPr lang="zh-CN" altLang="en-US" sz="1600" dirty="0">
                        <a:solidFill>
                          <a:schemeClr val="tx1"/>
                        </a:solidFill>
                      </a:endParaRPr>
                    </a:p>
                  </a:txBody>
                  <a:tcPr/>
                </a:tc>
                <a:tc>
                  <a:txBody>
                    <a:bodyPr/>
                    <a:lstStyle/>
                    <a:p>
                      <a:pPr algn="ctr"/>
                      <a:endParaRPr lang="zh-CN" altLang="en-US" sz="1600">
                        <a:solidFill>
                          <a:schemeClr val="tx1"/>
                        </a:solidFill>
                      </a:endParaRPr>
                    </a:p>
                  </a:txBody>
                  <a:tcPr/>
                </a:tc>
                <a:extLst>
                  <a:ext uri="{0D108BD9-81ED-4DB2-BD59-A6C34878D82A}">
                    <a16:rowId xmlns:a16="http://schemas.microsoft.com/office/drawing/2014/main" val="10001"/>
                  </a:ext>
                </a:extLst>
              </a:tr>
              <a:tr h="339199">
                <a:tc>
                  <a:txBody>
                    <a:bodyPr/>
                    <a:lstStyle/>
                    <a:p>
                      <a:pPr algn="ctr"/>
                      <a:r>
                        <a:rPr lang="en-US" altLang="zh-CN" sz="1600" dirty="0" smtClean="0">
                          <a:solidFill>
                            <a:schemeClr val="tx1"/>
                          </a:solidFill>
                        </a:rPr>
                        <a:t>R</a:t>
                      </a:r>
                      <a:r>
                        <a:rPr lang="en-US" altLang="zh-CN" sz="1600" baseline="-25000" dirty="0" smtClean="0">
                          <a:solidFill>
                            <a:schemeClr val="tx1"/>
                          </a:solidFill>
                        </a:rPr>
                        <a:t>2</a:t>
                      </a:r>
                      <a:endParaRPr lang="zh-CN" altLang="en-US" sz="1600" baseline="-25000" dirty="0">
                        <a:solidFill>
                          <a:schemeClr val="tx1"/>
                        </a:solidFill>
                      </a:endParaRPr>
                    </a:p>
                  </a:txBody>
                  <a:tcPr/>
                </a:tc>
                <a:tc>
                  <a:txBody>
                    <a:bodyPr/>
                    <a:lstStyle/>
                    <a:p>
                      <a:pPr algn="ctr"/>
                      <a:r>
                        <a:rPr lang="en-US" altLang="zh-CN" sz="1600" dirty="0" smtClean="0">
                          <a:solidFill>
                            <a:schemeClr val="tx1"/>
                          </a:solidFill>
                        </a:rPr>
                        <a:t>263</a:t>
                      </a:r>
                      <a:endParaRPr lang="zh-CN" altLang="en-US" sz="1600" dirty="0">
                        <a:solidFill>
                          <a:schemeClr val="tx1"/>
                        </a:solidFill>
                      </a:endParaRPr>
                    </a:p>
                  </a:txBody>
                  <a:tcPr/>
                </a:tc>
                <a:tc>
                  <a:txBody>
                    <a:bodyPr/>
                    <a:lstStyle/>
                    <a:p>
                      <a:pPr algn="ctr"/>
                      <a:endParaRPr lang="zh-CN" altLang="en-US" sz="1600">
                        <a:solidFill>
                          <a:schemeClr val="tx1"/>
                        </a:solidFill>
                      </a:endParaRPr>
                    </a:p>
                  </a:txBody>
                  <a:tcPr/>
                </a:tc>
                <a:tc>
                  <a:txBody>
                    <a:bodyPr/>
                    <a:lstStyle/>
                    <a:p>
                      <a:pPr algn="ctr"/>
                      <a:endParaRPr lang="zh-CN" altLang="en-US" sz="1600">
                        <a:solidFill>
                          <a:schemeClr val="tx1"/>
                        </a:solidFill>
                      </a:endParaRPr>
                    </a:p>
                  </a:txBody>
                  <a:tcPr/>
                </a:tc>
                <a:extLst>
                  <a:ext uri="{0D108BD9-81ED-4DB2-BD59-A6C34878D82A}">
                    <a16:rowId xmlns:a16="http://schemas.microsoft.com/office/drawing/2014/main" val="10002"/>
                  </a:ext>
                </a:extLst>
              </a:tr>
              <a:tr h="339199">
                <a:tc>
                  <a:txBody>
                    <a:bodyPr/>
                    <a:lstStyle/>
                    <a:p>
                      <a:pPr algn="ctr"/>
                      <a:r>
                        <a:rPr lang="en-US" altLang="zh-CN" sz="1600" dirty="0" smtClean="0">
                          <a:solidFill>
                            <a:srgbClr val="00B050"/>
                          </a:solidFill>
                        </a:rPr>
                        <a:t>R</a:t>
                      </a:r>
                      <a:r>
                        <a:rPr lang="en-US" altLang="zh-CN" sz="1600" baseline="-25000" dirty="0" smtClean="0">
                          <a:solidFill>
                            <a:srgbClr val="00B050"/>
                          </a:solidFill>
                        </a:rPr>
                        <a:t>3</a:t>
                      </a:r>
                      <a:endParaRPr lang="zh-CN" altLang="en-US" sz="1600" baseline="-25000" dirty="0">
                        <a:solidFill>
                          <a:srgbClr val="00B050"/>
                        </a:solidFill>
                      </a:endParaRPr>
                    </a:p>
                  </a:txBody>
                  <a:tcPr/>
                </a:tc>
                <a:tc>
                  <a:txBody>
                    <a:bodyPr/>
                    <a:lstStyle/>
                    <a:p>
                      <a:pPr algn="ctr"/>
                      <a:r>
                        <a:rPr lang="en-US" altLang="zh-CN" sz="1600" dirty="0" smtClean="0">
                          <a:solidFill>
                            <a:srgbClr val="0080FF"/>
                          </a:solidFill>
                        </a:rPr>
                        <a:t>1064</a:t>
                      </a:r>
                      <a:endParaRPr lang="zh-CN" altLang="en-US" sz="1600" dirty="0">
                        <a:solidFill>
                          <a:srgbClr val="0080FF"/>
                        </a:solidFill>
                      </a:endParaRPr>
                    </a:p>
                  </a:txBody>
                  <a:tcPr/>
                </a:tc>
                <a:tc>
                  <a:txBody>
                    <a:bodyPr/>
                    <a:lstStyle/>
                    <a:p>
                      <a:pPr algn="ctr"/>
                      <a:endParaRPr lang="zh-CN" altLang="en-US" sz="1600">
                        <a:solidFill>
                          <a:schemeClr val="tx1"/>
                        </a:solidFill>
                      </a:endParaRPr>
                    </a:p>
                  </a:txBody>
                  <a:tcPr/>
                </a:tc>
                <a:tc>
                  <a:txBody>
                    <a:bodyPr/>
                    <a:lstStyle/>
                    <a:p>
                      <a:pPr algn="ctr"/>
                      <a:endParaRPr lang="zh-CN" altLang="en-US" sz="1600">
                        <a:solidFill>
                          <a:schemeClr val="tx1"/>
                        </a:solidFill>
                      </a:endParaRPr>
                    </a:p>
                  </a:txBody>
                  <a:tcPr/>
                </a:tc>
                <a:extLst>
                  <a:ext uri="{0D108BD9-81ED-4DB2-BD59-A6C34878D82A}">
                    <a16:rowId xmlns:a16="http://schemas.microsoft.com/office/drawing/2014/main" val="10003"/>
                  </a:ext>
                </a:extLst>
              </a:tr>
              <a:tr h="339199">
                <a:tc>
                  <a:txBody>
                    <a:bodyPr/>
                    <a:lstStyle/>
                    <a:p>
                      <a:pPr algn="ctr"/>
                      <a:r>
                        <a:rPr lang="en-US" altLang="zh-CN" sz="1600" dirty="0" smtClean="0">
                          <a:solidFill>
                            <a:schemeClr val="tx1"/>
                          </a:solidFill>
                        </a:rPr>
                        <a:t>……</a:t>
                      </a:r>
                      <a:endParaRPr lang="zh-CN" altLang="en-US" sz="1600" dirty="0">
                        <a:solidFill>
                          <a:schemeClr val="tx1"/>
                        </a:solidFill>
                      </a:endParaRPr>
                    </a:p>
                  </a:txBody>
                  <a:tcPr/>
                </a:tc>
                <a:tc>
                  <a:txBody>
                    <a:bodyPr/>
                    <a:lstStyle/>
                    <a:p>
                      <a:pPr algn="ctr"/>
                      <a:r>
                        <a:rPr lang="en-US" altLang="zh-CN" sz="1600" dirty="0" smtClean="0">
                          <a:solidFill>
                            <a:schemeClr val="tx1"/>
                          </a:solidFill>
                        </a:rPr>
                        <a:t>……</a:t>
                      </a:r>
                      <a:endParaRPr lang="zh-CN" altLang="en-US" sz="1600" dirty="0">
                        <a:solidFill>
                          <a:schemeClr val="tx1"/>
                        </a:solidFill>
                      </a:endParaRPr>
                    </a:p>
                  </a:txBody>
                  <a:tcPr/>
                </a:tc>
                <a:tc>
                  <a:txBody>
                    <a:bodyPr/>
                    <a:lstStyle/>
                    <a:p>
                      <a:pPr algn="ctr"/>
                      <a:endParaRPr lang="zh-CN" altLang="en-US" sz="1600" dirty="0">
                        <a:solidFill>
                          <a:schemeClr val="tx1"/>
                        </a:solidFill>
                      </a:endParaRPr>
                    </a:p>
                  </a:txBody>
                  <a:tcPr/>
                </a:tc>
                <a:tc>
                  <a:txBody>
                    <a:bodyPr/>
                    <a:lstStyle/>
                    <a:p>
                      <a:pPr algn="ctr"/>
                      <a:endParaRPr lang="zh-CN" altLang="en-US" sz="1600">
                        <a:solidFill>
                          <a:schemeClr val="tx1"/>
                        </a:solidFill>
                      </a:endParaRPr>
                    </a:p>
                  </a:txBody>
                  <a:tcPr/>
                </a:tc>
                <a:extLst>
                  <a:ext uri="{0D108BD9-81ED-4DB2-BD59-A6C34878D82A}">
                    <a16:rowId xmlns:a16="http://schemas.microsoft.com/office/drawing/2014/main" val="10004"/>
                  </a:ext>
                </a:extLst>
              </a:tr>
              <a:tr h="339199">
                <a:tc>
                  <a:txBody>
                    <a:bodyPr/>
                    <a:lstStyle/>
                    <a:p>
                      <a:pPr algn="ctr"/>
                      <a:r>
                        <a:rPr lang="en-US" altLang="zh-CN" sz="1600" dirty="0" err="1" smtClean="0">
                          <a:solidFill>
                            <a:schemeClr val="tx1"/>
                          </a:solidFill>
                        </a:rPr>
                        <a:t>R</a:t>
                      </a:r>
                      <a:r>
                        <a:rPr lang="en-US" altLang="zh-CN" sz="1600" baseline="-25000" dirty="0" err="1" smtClean="0">
                          <a:solidFill>
                            <a:schemeClr val="tx1"/>
                          </a:solidFill>
                        </a:rPr>
                        <a:t>t</a:t>
                      </a:r>
                      <a:endParaRPr lang="zh-CN" altLang="en-US" sz="1600" baseline="-25000" dirty="0">
                        <a:solidFill>
                          <a:schemeClr val="tx1"/>
                        </a:solidFill>
                      </a:endParaRPr>
                    </a:p>
                  </a:txBody>
                  <a:tcPr/>
                </a:tc>
                <a:tc>
                  <a:txBody>
                    <a:bodyPr/>
                    <a:lstStyle/>
                    <a:p>
                      <a:pPr algn="ctr"/>
                      <a:r>
                        <a:rPr lang="en-US" altLang="zh-CN" sz="1600" dirty="0" smtClean="0">
                          <a:solidFill>
                            <a:schemeClr val="tx1"/>
                          </a:solidFill>
                        </a:rPr>
                        <a:t>275</a:t>
                      </a:r>
                      <a:endParaRPr lang="zh-CN" altLang="en-US" sz="1600" dirty="0">
                        <a:solidFill>
                          <a:schemeClr val="tx1"/>
                        </a:solidFill>
                      </a:endParaRPr>
                    </a:p>
                  </a:txBody>
                  <a:tcPr/>
                </a:tc>
                <a:tc>
                  <a:txBody>
                    <a:bodyPr/>
                    <a:lstStyle/>
                    <a:p>
                      <a:pPr algn="ctr"/>
                      <a:endParaRPr lang="zh-CN" altLang="en-US" sz="1600" dirty="0">
                        <a:solidFill>
                          <a:schemeClr val="tx1"/>
                        </a:solidFill>
                      </a:endParaRPr>
                    </a:p>
                  </a:txBody>
                  <a:tcPr/>
                </a:tc>
                <a:tc>
                  <a:txBody>
                    <a:bodyPr/>
                    <a:lstStyle/>
                    <a:p>
                      <a:pPr algn="ctr"/>
                      <a:endParaRPr lang="zh-CN" altLang="en-US" sz="1600">
                        <a:solidFill>
                          <a:schemeClr val="tx1"/>
                        </a:solidFill>
                      </a:endParaRPr>
                    </a:p>
                  </a:txBody>
                  <a:tcPr/>
                </a:tc>
                <a:extLst>
                  <a:ext uri="{0D108BD9-81ED-4DB2-BD59-A6C34878D82A}">
                    <a16:rowId xmlns:a16="http://schemas.microsoft.com/office/drawing/2014/main" val="10005"/>
                  </a:ext>
                </a:extLst>
              </a:tr>
              <a:tr h="339199">
                <a:tc>
                  <a:txBody>
                    <a:bodyPr/>
                    <a:lstStyle/>
                    <a:p>
                      <a:pPr algn="ctr"/>
                      <a:r>
                        <a:rPr lang="en-US" altLang="zh-CN" sz="1600" dirty="0" smtClean="0">
                          <a:solidFill>
                            <a:schemeClr val="tx1"/>
                          </a:solidFill>
                        </a:rPr>
                        <a:t>R</a:t>
                      </a:r>
                      <a:r>
                        <a:rPr lang="en-US" altLang="zh-CN" sz="1600" baseline="-25000" dirty="0" smtClean="0">
                          <a:solidFill>
                            <a:schemeClr val="tx1"/>
                          </a:solidFill>
                        </a:rPr>
                        <a:t>t+1</a:t>
                      </a:r>
                      <a:endParaRPr lang="zh-CN" altLang="en-US" sz="1600" baseline="-25000" dirty="0">
                        <a:solidFill>
                          <a:schemeClr val="tx1"/>
                        </a:solidFill>
                      </a:endParaRPr>
                    </a:p>
                  </a:txBody>
                  <a:tcPr/>
                </a:tc>
                <a:tc>
                  <a:txBody>
                    <a:bodyPr/>
                    <a:lstStyle/>
                    <a:p>
                      <a:pPr algn="ctr"/>
                      <a:r>
                        <a:rPr lang="en-US" altLang="zh-CN" sz="1600" dirty="0" smtClean="0">
                          <a:solidFill>
                            <a:schemeClr val="tx1"/>
                          </a:solidFill>
                        </a:rPr>
                        <a:t>999</a:t>
                      </a:r>
                      <a:endParaRPr lang="zh-CN" altLang="en-US" sz="1600" dirty="0">
                        <a:solidFill>
                          <a:schemeClr val="tx1"/>
                        </a:solidFill>
                      </a:endParaRPr>
                    </a:p>
                  </a:txBody>
                  <a:tcPr/>
                </a:tc>
                <a:tc>
                  <a:txBody>
                    <a:bodyPr/>
                    <a:lstStyle/>
                    <a:p>
                      <a:pPr algn="ctr"/>
                      <a:endParaRPr lang="zh-CN" altLang="en-US" sz="1600">
                        <a:solidFill>
                          <a:schemeClr val="tx1"/>
                        </a:solidFill>
                      </a:endParaRPr>
                    </a:p>
                  </a:txBody>
                  <a:tcPr/>
                </a:tc>
                <a:tc>
                  <a:txBody>
                    <a:bodyPr/>
                    <a:lstStyle/>
                    <a:p>
                      <a:pPr algn="ctr"/>
                      <a:endParaRPr lang="zh-CN" altLang="en-US" sz="1600" dirty="0">
                        <a:solidFill>
                          <a:schemeClr val="tx1"/>
                        </a:solidFill>
                      </a:endParaRPr>
                    </a:p>
                  </a:txBody>
                  <a:tcPr/>
                </a:tc>
                <a:extLst>
                  <a:ext uri="{0D108BD9-81ED-4DB2-BD59-A6C34878D82A}">
                    <a16:rowId xmlns:a16="http://schemas.microsoft.com/office/drawing/2014/main" val="10006"/>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1929906752"/>
              </p:ext>
            </p:extLst>
          </p:nvPr>
        </p:nvGraphicFramePr>
        <p:xfrm>
          <a:off x="5029201" y="4264153"/>
          <a:ext cx="3809999" cy="838200"/>
        </p:xfrm>
        <a:graphic>
          <a:graphicData uri="http://schemas.openxmlformats.org/drawingml/2006/table">
            <a:tbl>
              <a:tblPr firstRow="1" bandRow="1">
                <a:tableStyleId>{5C22544A-7EE6-4342-B048-85BDC9FD1C3A}</a:tableStyleId>
              </a:tblPr>
              <a:tblGrid>
                <a:gridCol w="728383">
                  <a:extLst>
                    <a:ext uri="{9D8B030D-6E8A-4147-A177-3AD203B41FA5}">
                      <a16:colId xmlns:a16="http://schemas.microsoft.com/office/drawing/2014/main" val="20000"/>
                    </a:ext>
                  </a:extLst>
                </a:gridCol>
                <a:gridCol w="385202">
                  <a:extLst>
                    <a:ext uri="{9D8B030D-6E8A-4147-A177-3AD203B41FA5}">
                      <a16:colId xmlns:a16="http://schemas.microsoft.com/office/drawing/2014/main" val="20001"/>
                    </a:ext>
                  </a:extLst>
                </a:gridCol>
                <a:gridCol w="385202">
                  <a:extLst>
                    <a:ext uri="{9D8B030D-6E8A-4147-A177-3AD203B41FA5}">
                      <a16:colId xmlns:a16="http://schemas.microsoft.com/office/drawing/2014/main" val="20002"/>
                    </a:ext>
                  </a:extLst>
                </a:gridCol>
                <a:gridCol w="385202">
                  <a:extLst>
                    <a:ext uri="{9D8B030D-6E8A-4147-A177-3AD203B41FA5}">
                      <a16:colId xmlns:a16="http://schemas.microsoft.com/office/drawing/2014/main" val="20003"/>
                    </a:ext>
                  </a:extLst>
                </a:gridCol>
                <a:gridCol w="385202">
                  <a:extLst>
                    <a:ext uri="{9D8B030D-6E8A-4147-A177-3AD203B41FA5}">
                      <a16:colId xmlns:a16="http://schemas.microsoft.com/office/drawing/2014/main" val="20004"/>
                    </a:ext>
                  </a:extLst>
                </a:gridCol>
                <a:gridCol w="385202">
                  <a:extLst>
                    <a:ext uri="{9D8B030D-6E8A-4147-A177-3AD203B41FA5}">
                      <a16:colId xmlns:a16="http://schemas.microsoft.com/office/drawing/2014/main" val="20005"/>
                    </a:ext>
                  </a:extLst>
                </a:gridCol>
                <a:gridCol w="385202">
                  <a:extLst>
                    <a:ext uri="{9D8B030D-6E8A-4147-A177-3AD203B41FA5}">
                      <a16:colId xmlns:a16="http://schemas.microsoft.com/office/drawing/2014/main" val="20006"/>
                    </a:ext>
                  </a:extLst>
                </a:gridCol>
                <a:gridCol w="385202">
                  <a:extLst>
                    <a:ext uri="{9D8B030D-6E8A-4147-A177-3AD203B41FA5}">
                      <a16:colId xmlns:a16="http://schemas.microsoft.com/office/drawing/2014/main" val="20007"/>
                    </a:ext>
                  </a:extLst>
                </a:gridCol>
                <a:gridCol w="385202">
                  <a:extLst>
                    <a:ext uri="{9D8B030D-6E8A-4147-A177-3AD203B41FA5}">
                      <a16:colId xmlns:a16="http://schemas.microsoft.com/office/drawing/2014/main" val="20008"/>
                    </a:ext>
                  </a:extLst>
                </a:gridCol>
              </a:tblGrid>
              <a:tr h="419100">
                <a:tc>
                  <a:txBody>
                    <a:bodyPr/>
                    <a:lstStyle/>
                    <a:p>
                      <a:pPr algn="ctr"/>
                      <a:r>
                        <a:rPr lang="zh-CN" altLang="en-US" b="0" dirty="0" smtClean="0">
                          <a:solidFill>
                            <a:schemeClr val="tx1"/>
                          </a:solidFill>
                        </a:rPr>
                        <a:t>下标</a:t>
                      </a:r>
                      <a:endParaRPr lang="zh-CN" altLang="en-US"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0" dirty="0" smtClean="0">
                          <a:solidFill>
                            <a:schemeClr val="tx1">
                              <a:lumMod val="65000"/>
                              <a:lumOff val="35000"/>
                            </a:schemeClr>
                          </a:solidFill>
                        </a:rPr>
                        <a:t>0</a:t>
                      </a:r>
                      <a:endParaRPr lang="zh-CN" altLang="en-US" sz="1200" b="0" dirty="0">
                        <a:solidFill>
                          <a:schemeClr val="tx1">
                            <a:lumMod val="65000"/>
                            <a:lumOff val="3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0" dirty="0" smtClean="0">
                          <a:solidFill>
                            <a:schemeClr val="tx1">
                              <a:lumMod val="65000"/>
                              <a:lumOff val="35000"/>
                            </a:schemeClr>
                          </a:solidFill>
                        </a:rPr>
                        <a:t>1</a:t>
                      </a:r>
                      <a:endParaRPr lang="zh-CN" altLang="en-US" sz="1200" b="0" dirty="0">
                        <a:solidFill>
                          <a:schemeClr val="tx1">
                            <a:lumMod val="65000"/>
                            <a:lumOff val="3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0" dirty="0" smtClean="0">
                          <a:solidFill>
                            <a:schemeClr val="tx1">
                              <a:lumMod val="65000"/>
                              <a:lumOff val="35000"/>
                            </a:schemeClr>
                          </a:solidFill>
                        </a:rPr>
                        <a:t>2</a:t>
                      </a:r>
                      <a:endParaRPr lang="zh-CN" altLang="en-US" sz="1200" b="0" dirty="0">
                        <a:solidFill>
                          <a:schemeClr val="tx1">
                            <a:lumMod val="65000"/>
                            <a:lumOff val="3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0" dirty="0" smtClean="0">
                          <a:solidFill>
                            <a:schemeClr val="tx1">
                              <a:lumMod val="65000"/>
                              <a:lumOff val="35000"/>
                            </a:schemeClr>
                          </a:solidFill>
                        </a:rPr>
                        <a:t>3</a:t>
                      </a:r>
                      <a:endParaRPr lang="zh-CN" altLang="en-US" sz="1200" b="0" dirty="0">
                        <a:solidFill>
                          <a:schemeClr val="tx1">
                            <a:lumMod val="65000"/>
                            <a:lumOff val="3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0" dirty="0" smtClean="0">
                          <a:solidFill>
                            <a:schemeClr val="tx1">
                              <a:lumMod val="65000"/>
                              <a:lumOff val="35000"/>
                            </a:schemeClr>
                          </a:solidFill>
                        </a:rPr>
                        <a:t>4</a:t>
                      </a:r>
                      <a:endParaRPr lang="zh-CN" altLang="en-US" sz="1200" b="0" dirty="0">
                        <a:solidFill>
                          <a:schemeClr val="tx1">
                            <a:lumMod val="65000"/>
                            <a:lumOff val="3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0" dirty="0" smtClean="0">
                          <a:solidFill>
                            <a:schemeClr val="tx1">
                              <a:lumMod val="65000"/>
                              <a:lumOff val="35000"/>
                            </a:schemeClr>
                          </a:solidFill>
                        </a:rPr>
                        <a:t>5</a:t>
                      </a:r>
                      <a:endParaRPr lang="zh-CN" altLang="en-US" sz="1200" b="0" dirty="0">
                        <a:solidFill>
                          <a:schemeClr val="tx1">
                            <a:lumMod val="65000"/>
                            <a:lumOff val="3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0" dirty="0" smtClean="0">
                          <a:solidFill>
                            <a:schemeClr val="tx1">
                              <a:lumMod val="65000"/>
                              <a:lumOff val="35000"/>
                            </a:schemeClr>
                          </a:solidFill>
                        </a:rPr>
                        <a:t>6</a:t>
                      </a:r>
                      <a:endParaRPr lang="zh-CN" altLang="en-US" sz="1200" b="0" dirty="0">
                        <a:solidFill>
                          <a:schemeClr val="tx1">
                            <a:lumMod val="65000"/>
                            <a:lumOff val="3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0" dirty="0" smtClean="0">
                          <a:solidFill>
                            <a:schemeClr val="tx1">
                              <a:lumMod val="65000"/>
                              <a:lumOff val="35000"/>
                            </a:schemeClr>
                          </a:solidFill>
                        </a:rPr>
                        <a:t>…</a:t>
                      </a:r>
                      <a:endParaRPr lang="zh-CN" altLang="en-US" sz="1200" b="0" dirty="0">
                        <a:solidFill>
                          <a:schemeClr val="tx1">
                            <a:lumMod val="65000"/>
                            <a:lumOff val="3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19100">
                <a:tc>
                  <a:txBody>
                    <a:bodyPr/>
                    <a:lstStyle/>
                    <a:p>
                      <a:pPr algn="ctr"/>
                      <a:r>
                        <a:rPr lang="zh-CN" altLang="en-US" dirty="0" smtClean="0">
                          <a:solidFill>
                            <a:schemeClr val="tx1"/>
                          </a:solidFill>
                        </a:rPr>
                        <a:t>记录</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solidFill>
                            <a:schemeClr val="tx1"/>
                          </a:solidFill>
                        </a:rPr>
                        <a:t>…</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7" name="椭圆 6"/>
          <p:cNvSpPr/>
          <p:nvPr/>
        </p:nvSpPr>
        <p:spPr>
          <a:xfrm>
            <a:off x="914400" y="4980433"/>
            <a:ext cx="16002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7275576" y="4727967"/>
            <a:ext cx="436338" cy="369332"/>
          </a:xfrm>
          <a:prstGeom prst="rect">
            <a:avLst/>
          </a:prstGeom>
        </p:spPr>
        <p:txBody>
          <a:bodyPr wrap="none">
            <a:spAutoFit/>
          </a:bodyPr>
          <a:lstStyle/>
          <a:p>
            <a:pPr algn="ctr"/>
            <a:r>
              <a:rPr lang="en-US" altLang="zh-CN" sz="1800" dirty="0">
                <a:solidFill>
                  <a:srgbClr val="00B050"/>
                </a:solidFill>
              </a:rPr>
              <a:t>R</a:t>
            </a:r>
            <a:r>
              <a:rPr lang="en-US" altLang="zh-CN" sz="1800" baseline="-25000" dirty="0">
                <a:solidFill>
                  <a:srgbClr val="00B050"/>
                </a:solidFill>
              </a:rPr>
              <a:t>3</a:t>
            </a:r>
            <a:endParaRPr lang="zh-CN" altLang="en-US" sz="1800" baseline="-25000" dirty="0">
              <a:solidFill>
                <a:srgbClr val="00B050"/>
              </a:solidFill>
            </a:endParaRPr>
          </a:p>
        </p:txBody>
      </p:sp>
      <p:sp>
        <p:nvSpPr>
          <p:cNvPr id="17" name="任意多边形 16"/>
          <p:cNvSpPr/>
          <p:nvPr/>
        </p:nvSpPr>
        <p:spPr>
          <a:xfrm rot="21385241">
            <a:off x="1924053" y="5190824"/>
            <a:ext cx="5592437" cy="974358"/>
          </a:xfrm>
          <a:custGeom>
            <a:avLst/>
            <a:gdLst>
              <a:gd name="connsiteX0" fmla="*/ 0 w 8424672"/>
              <a:gd name="connsiteY0" fmla="*/ 0 h 1328932"/>
              <a:gd name="connsiteX1" fmla="*/ 6169152 w 8424672"/>
              <a:gd name="connsiteY1" fmla="*/ 1328928 h 1328932"/>
              <a:gd name="connsiteX2" fmla="*/ 8424672 w 8424672"/>
              <a:gd name="connsiteY2" fmla="*/ 12192 h 1328932"/>
            </a:gdLst>
            <a:ahLst/>
            <a:cxnLst>
              <a:cxn ang="0">
                <a:pos x="connsiteX0" y="connsiteY0"/>
              </a:cxn>
              <a:cxn ang="0">
                <a:pos x="connsiteX1" y="connsiteY1"/>
              </a:cxn>
              <a:cxn ang="0">
                <a:pos x="connsiteX2" y="connsiteY2"/>
              </a:cxn>
            </a:cxnLst>
            <a:rect l="l" t="t" r="r" b="b"/>
            <a:pathLst>
              <a:path w="8424672" h="1328932">
                <a:moveTo>
                  <a:pt x="0" y="0"/>
                </a:moveTo>
                <a:cubicBezTo>
                  <a:pt x="2382520" y="663448"/>
                  <a:pt x="4765040" y="1326896"/>
                  <a:pt x="6169152" y="1328928"/>
                </a:cubicBezTo>
                <a:cubicBezTo>
                  <a:pt x="7573264" y="1330960"/>
                  <a:pt x="7998968" y="671576"/>
                  <a:pt x="8424672" y="12192"/>
                </a:cubicBezTo>
              </a:path>
            </a:pathLst>
          </a:custGeom>
          <a:noFill/>
          <a:ln w="9525">
            <a:solidFill>
              <a:srgbClr val="FF0000"/>
            </a:solidFill>
            <a:prstDash val="sysDash"/>
            <a:headEnd type="diamond"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3912958" y="5621619"/>
            <a:ext cx="4429418" cy="830997"/>
          </a:xfrm>
          <a:prstGeom prst="rect">
            <a:avLst/>
          </a:prstGeom>
        </p:spPr>
        <p:txBody>
          <a:bodyPr wrap="none">
            <a:spAutoFit/>
          </a:bodyPr>
          <a:lstStyle/>
          <a:p>
            <a:pPr>
              <a:lnSpc>
                <a:spcPct val="120000"/>
              </a:lnSpc>
            </a:pPr>
            <a:r>
              <a:rPr lang="zh-CN" altLang="en-US" sz="2000" b="0" dirty="0" smtClean="0">
                <a:solidFill>
                  <a:srgbClr val="002080"/>
                </a:solidFill>
              </a:rPr>
              <a:t>通过哈希函数</a:t>
            </a:r>
            <a:r>
              <a:rPr lang="en-US" altLang="zh-CN" sz="2000" b="0" dirty="0" err="1" smtClean="0">
                <a:solidFill>
                  <a:schemeClr val="tx1">
                    <a:lumMod val="85000"/>
                    <a:lumOff val="15000"/>
                  </a:schemeClr>
                </a:solidFill>
              </a:rPr>
              <a:t>addr</a:t>
            </a:r>
            <a:r>
              <a:rPr lang="en-US" altLang="zh-CN" sz="2000" b="0" dirty="0" smtClean="0">
                <a:solidFill>
                  <a:schemeClr val="tx1">
                    <a:lumMod val="85000"/>
                    <a:lumOff val="15000"/>
                  </a:schemeClr>
                </a:solidFill>
              </a:rPr>
              <a:t>(</a:t>
            </a:r>
            <a:r>
              <a:rPr lang="en-US" altLang="zh-CN" sz="2000" b="0" dirty="0" err="1" smtClean="0">
                <a:solidFill>
                  <a:schemeClr val="tx1">
                    <a:lumMod val="85000"/>
                    <a:lumOff val="15000"/>
                  </a:schemeClr>
                </a:solidFill>
              </a:rPr>
              <a:t>R</a:t>
            </a:r>
            <a:r>
              <a:rPr lang="en-US" altLang="zh-CN" sz="2000" b="0" baseline="-25000" dirty="0" err="1" smtClean="0">
                <a:solidFill>
                  <a:schemeClr val="tx1">
                    <a:lumMod val="85000"/>
                    <a:lumOff val="15000"/>
                  </a:schemeClr>
                </a:solidFill>
              </a:rPr>
              <a:t>i</a:t>
            </a:r>
            <a:r>
              <a:rPr lang="en-US" altLang="zh-CN" sz="2000" b="0" dirty="0">
                <a:solidFill>
                  <a:schemeClr val="tx1">
                    <a:lumMod val="85000"/>
                    <a:lumOff val="15000"/>
                  </a:schemeClr>
                </a:solidFill>
              </a:rPr>
              <a:t>)=H(</a:t>
            </a:r>
            <a:r>
              <a:rPr lang="en-US" altLang="zh-CN" sz="2000" b="0" dirty="0" err="1">
                <a:solidFill>
                  <a:schemeClr val="tx1">
                    <a:lumMod val="85000"/>
                    <a:lumOff val="15000"/>
                  </a:schemeClr>
                </a:solidFill>
              </a:rPr>
              <a:t>R</a:t>
            </a:r>
            <a:r>
              <a:rPr lang="en-US" altLang="zh-CN" sz="2000" b="0" baseline="-25000" dirty="0" err="1">
                <a:solidFill>
                  <a:schemeClr val="tx1">
                    <a:lumMod val="85000"/>
                    <a:lumOff val="15000"/>
                  </a:schemeClr>
                </a:solidFill>
              </a:rPr>
              <a:t>i</a:t>
            </a:r>
            <a:r>
              <a:rPr lang="en-US" altLang="zh-CN" sz="2000" b="0" dirty="0" err="1">
                <a:solidFill>
                  <a:schemeClr val="tx1">
                    <a:lumMod val="85000"/>
                    <a:lumOff val="15000"/>
                  </a:schemeClr>
                </a:solidFill>
              </a:rPr>
              <a:t>.key</a:t>
            </a:r>
            <a:r>
              <a:rPr lang="en-US" altLang="zh-CN" sz="2000" b="0" dirty="0" smtClean="0">
                <a:solidFill>
                  <a:schemeClr val="tx1">
                    <a:lumMod val="85000"/>
                    <a:lumOff val="15000"/>
                  </a:schemeClr>
                </a:solidFill>
              </a:rPr>
              <a:t>)</a:t>
            </a:r>
            <a:r>
              <a:rPr lang="zh-CN" altLang="en-US" sz="2000" b="0" dirty="0" smtClean="0">
                <a:solidFill>
                  <a:srgbClr val="002080"/>
                </a:solidFill>
              </a:rPr>
              <a:t>，</a:t>
            </a:r>
            <a:endParaRPr lang="en-US" altLang="zh-CN" sz="2000" b="0" dirty="0" smtClean="0">
              <a:solidFill>
                <a:srgbClr val="002080"/>
              </a:solidFill>
            </a:endParaRPr>
          </a:p>
          <a:p>
            <a:pPr>
              <a:lnSpc>
                <a:spcPct val="120000"/>
              </a:lnSpc>
            </a:pPr>
            <a:r>
              <a:rPr lang="zh-CN" altLang="en-US" sz="2000" i="1" dirty="0" smtClean="0">
                <a:solidFill>
                  <a:srgbClr val="002080"/>
                </a:solidFill>
              </a:rPr>
              <a:t>直接定位</a:t>
            </a:r>
            <a:r>
              <a:rPr lang="zh-CN" altLang="en-US" sz="2000" b="0" dirty="0" smtClean="0">
                <a:solidFill>
                  <a:srgbClr val="002080"/>
                </a:solidFill>
              </a:rPr>
              <a:t>：记录在内存中的存储位置</a:t>
            </a:r>
            <a:r>
              <a:rPr lang="en-US" altLang="zh-CN" sz="2000" b="0" dirty="0" smtClean="0">
                <a:solidFill>
                  <a:srgbClr val="002080"/>
                </a:solidFill>
              </a:rPr>
              <a:t>! </a:t>
            </a:r>
            <a:endParaRPr lang="zh-CN" altLang="en-US" sz="2000" b="0" dirty="0">
              <a:solidFill>
                <a:srgbClr val="002080"/>
              </a:solidFill>
            </a:endParaRPr>
          </a:p>
        </p:txBody>
      </p:sp>
    </p:spTree>
    <p:extLst>
      <p:ext uri="{BB962C8B-B14F-4D97-AF65-F5344CB8AC3E}">
        <p14:creationId xmlns:p14="http://schemas.microsoft.com/office/powerpoint/2010/main" val="1385245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left)">
                                      <p:cBhvr>
                                        <p:cTn id="15" dur="500"/>
                                        <p:tgtEl>
                                          <p:spTgt spid="17"/>
                                        </p:tgtEl>
                                      </p:cBhvr>
                                    </p:animEffect>
                                  </p:childTnLst>
                                </p:cTn>
                              </p:par>
                            </p:childTnLst>
                          </p:cTn>
                        </p:par>
                        <p:par>
                          <p:cTn id="16" fill="hold">
                            <p:stCondLst>
                              <p:cond delay="500"/>
                            </p:stCondLst>
                            <p:childTnLst>
                              <p:par>
                                <p:cTn id="17" presetID="42" presetClass="entr" presetSubtype="0"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1000"/>
                                        <p:tgtEl>
                                          <p:spTgt spid="18"/>
                                        </p:tgtEl>
                                      </p:cBhvr>
                                    </p:animEffect>
                                    <p:anim calcmode="lin" valueType="num">
                                      <p:cBhvr>
                                        <p:cTn id="20" dur="1000" fill="hold"/>
                                        <p:tgtEl>
                                          <p:spTgt spid="18"/>
                                        </p:tgtEl>
                                        <p:attrNameLst>
                                          <p:attrName>ppt_x</p:attrName>
                                        </p:attrNameLst>
                                      </p:cBhvr>
                                      <p:tavLst>
                                        <p:tav tm="0">
                                          <p:val>
                                            <p:strVal val="#ppt_x"/>
                                          </p:val>
                                        </p:tav>
                                        <p:tav tm="100000">
                                          <p:val>
                                            <p:strVal val="#ppt_x"/>
                                          </p:val>
                                        </p:tav>
                                      </p:tavLst>
                                    </p:anim>
                                    <p:anim calcmode="lin" valueType="num">
                                      <p:cBhvr>
                                        <p:cTn id="21" dur="1000" fill="hold"/>
                                        <p:tgtEl>
                                          <p:spTgt spid="18"/>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6" presetClass="entr" presetSubtype="16" fill="hold"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circle(in)">
                                      <p:cBhvr>
                                        <p:cTn id="25" dur="20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barn(inVertical)">
                                      <p:cBhvr>
                                        <p:cTn id="30" dur="500"/>
                                        <p:tgtEl>
                                          <p:spTgt spid="3">
                                            <p:txEl>
                                              <p:pRg st="1" end="1"/>
                                            </p:txEl>
                                          </p:spTgt>
                                        </p:tgtEl>
                                      </p:cBhvr>
                                    </p:animEffect>
                                  </p:childTnLst>
                                </p:cTn>
                              </p:par>
                              <p:par>
                                <p:cTn id="31" presetID="16" presetClass="entr" presetSubtype="21" fill="hold" nodeType="with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Effect transition="in" filter="barn(inVertical)">
                                      <p:cBhvr>
                                        <p:cTn id="3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7" grpId="0" animBg="1"/>
      <p:bldP spid="18"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4.1 </a:t>
            </a:r>
            <a:r>
              <a:rPr lang="zh-CN" altLang="en-US" dirty="0" smtClean="0"/>
              <a:t>哈</a:t>
            </a:r>
            <a:r>
              <a:rPr lang="zh-CN" altLang="en-US" dirty="0"/>
              <a:t>希</a:t>
            </a:r>
            <a:r>
              <a:rPr lang="en-US" altLang="zh-CN" dirty="0"/>
              <a:t>(</a:t>
            </a:r>
            <a:r>
              <a:rPr lang="zh-CN" altLang="en-US" dirty="0"/>
              <a:t>散列</a:t>
            </a:r>
            <a:r>
              <a:rPr lang="en-US" altLang="zh-CN" dirty="0" smtClean="0"/>
              <a:t>)</a:t>
            </a:r>
            <a:r>
              <a:rPr lang="zh-CN" altLang="en-US" sz="2000" dirty="0" smtClean="0"/>
              <a:t>：</a:t>
            </a:r>
            <a:r>
              <a:rPr lang="zh-CN" altLang="en-US" sz="2000" dirty="0" smtClean="0">
                <a:solidFill>
                  <a:srgbClr val="7030A0"/>
                </a:solidFill>
              </a:rPr>
              <a:t>基本概念（</a:t>
            </a:r>
            <a:r>
              <a:rPr lang="en-US" altLang="zh-CN" sz="2000" dirty="0">
                <a:solidFill>
                  <a:srgbClr val="7030A0"/>
                </a:solidFill>
              </a:rPr>
              <a:t>2</a:t>
            </a:r>
            <a:r>
              <a:rPr lang="en-US" altLang="zh-CN" sz="2000" dirty="0" smtClean="0">
                <a:solidFill>
                  <a:srgbClr val="7030A0"/>
                </a:solidFill>
              </a:rPr>
              <a:t>/3</a:t>
            </a:r>
            <a:r>
              <a:rPr lang="zh-CN" altLang="en-US" sz="2000" dirty="0" smtClean="0">
                <a:solidFill>
                  <a:srgbClr val="7030A0"/>
                </a:solidFill>
              </a:rPr>
              <a:t>）</a:t>
            </a:r>
            <a:endParaRPr lang="zh-CN" altLang="en-US" dirty="0">
              <a:solidFill>
                <a:srgbClr val="7030A0"/>
              </a:solidFill>
            </a:endParaRPr>
          </a:p>
        </p:txBody>
      </p:sp>
      <p:sp>
        <p:nvSpPr>
          <p:cNvPr id="3" name="内容占位符 2"/>
          <p:cNvSpPr>
            <a:spLocks noGrp="1"/>
          </p:cNvSpPr>
          <p:nvPr>
            <p:ph idx="1"/>
          </p:nvPr>
        </p:nvSpPr>
        <p:spPr>
          <a:xfrm>
            <a:off x="533400" y="981075"/>
            <a:ext cx="8305800" cy="5419725"/>
          </a:xfrm>
        </p:spPr>
        <p:txBody>
          <a:bodyPr/>
          <a:lstStyle/>
          <a:p>
            <a:pPr>
              <a:lnSpc>
                <a:spcPct val="110000"/>
              </a:lnSpc>
              <a:spcBef>
                <a:spcPts val="600"/>
              </a:spcBef>
            </a:pPr>
            <a:r>
              <a:rPr lang="zh-CN" altLang="en-US" sz="2400" b="1" dirty="0" smtClean="0">
                <a:solidFill>
                  <a:srgbClr val="00B0F0"/>
                </a:solidFill>
                <a:effectLst>
                  <a:outerShdw blurRad="38100" dist="38100" dir="2700000" algn="tl">
                    <a:srgbClr val="000000">
                      <a:alpha val="43137"/>
                    </a:srgbClr>
                  </a:outerShdw>
                </a:effectLst>
              </a:rPr>
              <a:t>哈希</a:t>
            </a:r>
            <a:r>
              <a:rPr lang="en-US" altLang="zh-CN" sz="2400" dirty="0"/>
              <a:t>(</a:t>
            </a:r>
            <a:r>
              <a:rPr lang="zh-CN" altLang="en-US" sz="2400" b="1" dirty="0">
                <a:solidFill>
                  <a:srgbClr val="00B0F0"/>
                </a:solidFill>
                <a:effectLst>
                  <a:outerShdw blurRad="38100" dist="38100" dir="2700000" algn="tl">
                    <a:srgbClr val="000000">
                      <a:alpha val="43137"/>
                    </a:srgbClr>
                  </a:outerShdw>
                </a:effectLst>
              </a:rPr>
              <a:t>散列</a:t>
            </a:r>
            <a:r>
              <a:rPr lang="en-US" altLang="zh-CN" sz="2400" dirty="0"/>
              <a:t>)</a:t>
            </a:r>
            <a:r>
              <a:rPr lang="zh-CN" altLang="en-US" sz="2400" b="1" dirty="0" smtClean="0">
                <a:solidFill>
                  <a:srgbClr val="00B0F0"/>
                </a:solidFill>
                <a:effectLst>
                  <a:outerShdw blurRad="38100" dist="38100" dir="2700000" algn="tl">
                    <a:srgbClr val="000000">
                      <a:alpha val="43137"/>
                    </a:srgbClr>
                  </a:outerShdw>
                </a:effectLst>
              </a:rPr>
              <a:t>查找</a:t>
            </a:r>
            <a:r>
              <a:rPr lang="en-US" altLang="zh-CN" sz="2400" dirty="0" smtClean="0"/>
              <a:t>: </a:t>
            </a:r>
            <a:r>
              <a:rPr lang="zh-CN" altLang="en-US" sz="2400" u="sng" dirty="0" smtClean="0"/>
              <a:t>利用</a:t>
            </a:r>
            <a:r>
              <a:rPr lang="zh-CN" altLang="en-US" sz="2400" u="sng" dirty="0"/>
              <a:t>哈希函数进行查找</a:t>
            </a:r>
            <a:r>
              <a:rPr lang="zh-CN" altLang="en-US" sz="2400" dirty="0"/>
              <a:t>的过程叫</a:t>
            </a:r>
            <a:r>
              <a:rPr lang="zh-CN" altLang="en-US" sz="2400" b="1" dirty="0"/>
              <a:t>哈希查找</a:t>
            </a:r>
            <a:r>
              <a:rPr lang="zh-CN" altLang="en-US" sz="2400" dirty="0"/>
              <a:t>。 </a:t>
            </a:r>
            <a:endParaRPr lang="en-US" altLang="zh-CN" sz="2400" dirty="0" smtClean="0"/>
          </a:p>
          <a:p>
            <a:pPr lvl="1">
              <a:lnSpc>
                <a:spcPct val="110000"/>
              </a:lnSpc>
              <a:spcBef>
                <a:spcPts val="600"/>
              </a:spcBef>
            </a:pPr>
            <a:r>
              <a:rPr lang="zh-CN" altLang="en-US" sz="2200" dirty="0" smtClean="0"/>
              <a:t>‘哈希查找</a:t>
            </a:r>
            <a:r>
              <a:rPr lang="zh-CN" altLang="en-US" sz="2200" dirty="0"/>
              <a:t>’</a:t>
            </a:r>
            <a:r>
              <a:rPr lang="zh-CN" altLang="en-US" sz="2200" dirty="0" smtClean="0"/>
              <a:t>的实现，分为</a:t>
            </a:r>
            <a:r>
              <a:rPr lang="en-US" altLang="zh-CN" sz="2200" dirty="0"/>
              <a:t> </a:t>
            </a:r>
            <a:r>
              <a:rPr lang="en-US" altLang="zh-CN" sz="2200" dirty="0" smtClean="0"/>
              <a:t>2</a:t>
            </a:r>
            <a:r>
              <a:rPr lang="zh-CN" altLang="en-US" sz="2200" dirty="0" smtClean="0"/>
              <a:t>个步骤：</a:t>
            </a:r>
            <a:endParaRPr lang="en-US" altLang="zh-CN" sz="2200" dirty="0" smtClean="0"/>
          </a:p>
          <a:p>
            <a:pPr marL="1257300" lvl="2" indent="-342900">
              <a:lnSpc>
                <a:spcPct val="110000"/>
              </a:lnSpc>
              <a:spcBef>
                <a:spcPts val="600"/>
              </a:spcBef>
              <a:buFont typeface="+mj-ea"/>
              <a:buAutoNum type="circleNumDbPlain"/>
            </a:pPr>
            <a:r>
              <a:rPr lang="zh-CN" altLang="en-US" sz="1800" dirty="0"/>
              <a:t>应用哈希函数，</a:t>
            </a:r>
            <a:r>
              <a:rPr lang="zh-CN" altLang="en-US" sz="1800" u="sng" dirty="0"/>
              <a:t>由</a:t>
            </a:r>
            <a:r>
              <a:rPr lang="zh-CN" altLang="en-US" sz="1800" b="1" i="1" u="sng" dirty="0"/>
              <a:t>记录的关键字</a:t>
            </a:r>
            <a:r>
              <a:rPr lang="zh-CN" altLang="en-US" sz="1800" u="sng" dirty="0"/>
              <a:t>确定</a:t>
            </a:r>
            <a:r>
              <a:rPr lang="zh-CN" altLang="en-US" sz="1800" b="1" i="1" u="sng" dirty="0"/>
              <a:t>记录在表中的地址</a:t>
            </a:r>
            <a:r>
              <a:rPr lang="zh-CN" altLang="en-US" sz="1800" u="sng" dirty="0"/>
              <a:t>，并将记录放入此</a:t>
            </a:r>
            <a:r>
              <a:rPr lang="zh-CN" altLang="en-US" sz="1800" u="sng" dirty="0" smtClean="0"/>
              <a:t>地址</a:t>
            </a:r>
            <a:r>
              <a:rPr lang="zh-CN" altLang="en-US" sz="1800" dirty="0" smtClean="0"/>
              <a:t>；</a:t>
            </a:r>
            <a:r>
              <a:rPr lang="en-US" altLang="zh-CN" sz="1800" dirty="0" smtClean="0"/>
              <a:t>——</a:t>
            </a:r>
            <a:r>
              <a:rPr lang="zh-CN" altLang="en-US" sz="1800" dirty="0" smtClean="0"/>
              <a:t>这样的记录存储表称为“</a:t>
            </a:r>
            <a:r>
              <a:rPr lang="zh-CN" altLang="en-US" sz="1800" b="1" dirty="0" smtClean="0">
                <a:solidFill>
                  <a:srgbClr val="00B0F0"/>
                </a:solidFill>
                <a:effectLst>
                  <a:outerShdw blurRad="38100" dist="38100" dir="2700000" algn="tl">
                    <a:srgbClr val="000000">
                      <a:alpha val="43137"/>
                    </a:srgbClr>
                  </a:outerShdw>
                </a:effectLst>
              </a:rPr>
              <a:t>哈希表</a:t>
            </a:r>
            <a:r>
              <a:rPr lang="zh-CN" altLang="en-US" sz="1800" dirty="0" smtClean="0"/>
              <a:t>”。</a:t>
            </a:r>
            <a:endParaRPr lang="en-US" altLang="zh-CN" sz="1800" dirty="0" smtClean="0"/>
          </a:p>
          <a:p>
            <a:pPr lvl="3">
              <a:lnSpc>
                <a:spcPct val="110000"/>
              </a:lnSpc>
              <a:spcBef>
                <a:spcPts val="600"/>
              </a:spcBef>
              <a:buClr>
                <a:schemeClr val="tx1">
                  <a:lumMod val="65000"/>
                  <a:lumOff val="35000"/>
                </a:schemeClr>
              </a:buClr>
              <a:buFont typeface="Wingdings" panose="05000000000000000000" pitchFamily="2" charset="2"/>
              <a:buChar char="Ø"/>
            </a:pPr>
            <a:r>
              <a:rPr lang="zh-CN" altLang="en-US" sz="1600" dirty="0" smtClean="0">
                <a:solidFill>
                  <a:schemeClr val="tx1">
                    <a:lumMod val="65000"/>
                    <a:lumOff val="35000"/>
                  </a:schemeClr>
                </a:solidFill>
              </a:rPr>
              <a:t>哈希表</a:t>
            </a:r>
            <a:r>
              <a:rPr lang="en-US" altLang="zh-CN" sz="1600" dirty="0" smtClean="0">
                <a:solidFill>
                  <a:schemeClr val="tx1">
                    <a:lumMod val="65000"/>
                    <a:lumOff val="35000"/>
                  </a:schemeClr>
                </a:solidFill>
              </a:rPr>
              <a:t>HT[0</a:t>
            </a:r>
            <a:r>
              <a:rPr lang="en-US" altLang="zh-CN" sz="1600" dirty="0">
                <a:solidFill>
                  <a:schemeClr val="tx1">
                    <a:lumMod val="65000"/>
                    <a:lumOff val="35000"/>
                  </a:schemeClr>
                </a:solidFill>
              </a:rPr>
              <a:t>..12]</a:t>
            </a:r>
            <a:r>
              <a:rPr lang="zh-CN" altLang="en-US" sz="1600" dirty="0" smtClean="0">
                <a:solidFill>
                  <a:schemeClr val="tx1">
                    <a:lumMod val="65000"/>
                    <a:lumOff val="35000"/>
                  </a:schemeClr>
                </a:solidFill>
              </a:rPr>
              <a:t>，哈希函数</a:t>
            </a:r>
            <a:r>
              <a:rPr lang="zh-CN" altLang="en-US" sz="1600" dirty="0">
                <a:solidFill>
                  <a:schemeClr val="tx1">
                    <a:lumMod val="65000"/>
                    <a:lumOff val="35000"/>
                  </a:schemeClr>
                </a:solidFill>
              </a:rPr>
              <a:t>为</a:t>
            </a:r>
            <a:r>
              <a:rPr lang="en-US" altLang="zh-CN" sz="1600" dirty="0" smtClean="0">
                <a:solidFill>
                  <a:schemeClr val="tx1">
                    <a:lumMod val="65000"/>
                    <a:lumOff val="35000"/>
                  </a:schemeClr>
                </a:solidFill>
              </a:rPr>
              <a:t>H(key)= </a:t>
            </a:r>
            <a:r>
              <a:rPr lang="en-US" altLang="zh-CN" sz="1600" dirty="0">
                <a:solidFill>
                  <a:schemeClr val="tx1">
                    <a:lumMod val="65000"/>
                    <a:lumOff val="35000"/>
                  </a:schemeClr>
                </a:solidFill>
              </a:rPr>
              <a:t>key % </a:t>
            </a:r>
            <a:r>
              <a:rPr lang="en-US" altLang="zh-CN" sz="1600" dirty="0" smtClean="0">
                <a:solidFill>
                  <a:schemeClr val="tx1">
                    <a:lumMod val="65000"/>
                    <a:lumOff val="35000"/>
                  </a:schemeClr>
                </a:solidFill>
              </a:rPr>
              <a:t>13</a:t>
            </a:r>
            <a:r>
              <a:rPr lang="zh-CN" altLang="en-US" sz="1600" dirty="0" smtClean="0">
                <a:solidFill>
                  <a:schemeClr val="tx1">
                    <a:lumMod val="65000"/>
                    <a:lumOff val="35000"/>
                  </a:schemeClr>
                </a:solidFill>
              </a:rPr>
              <a:t>，存储</a:t>
            </a:r>
            <a:r>
              <a:rPr lang="en-US" altLang="zh-CN" sz="1600" dirty="0" smtClean="0">
                <a:solidFill>
                  <a:schemeClr val="tx1">
                    <a:lumMod val="65000"/>
                    <a:lumOff val="35000"/>
                  </a:schemeClr>
                </a:solidFill>
              </a:rPr>
              <a:t>12, 23, 45, 57, 20, 03, 78, </a:t>
            </a:r>
            <a:r>
              <a:rPr lang="en-US" altLang="zh-CN" sz="1600" i="1" u="sng" strike="sngStrike" dirty="0" smtClean="0">
                <a:solidFill>
                  <a:srgbClr val="00B050"/>
                </a:solidFill>
              </a:rPr>
              <a:t>31</a:t>
            </a:r>
            <a:r>
              <a:rPr lang="en-US" altLang="zh-CN" sz="1600" u="sng" dirty="0" smtClean="0">
                <a:solidFill>
                  <a:schemeClr val="tx1">
                    <a:lumMod val="65000"/>
                    <a:lumOff val="35000"/>
                  </a:schemeClr>
                </a:solidFill>
              </a:rPr>
              <a:t>, 15, </a:t>
            </a:r>
            <a:r>
              <a:rPr lang="en-US" altLang="zh-CN" sz="1600" i="1" u="sng" strike="sngStrike" dirty="0" smtClean="0">
                <a:solidFill>
                  <a:srgbClr val="00B050"/>
                </a:solidFill>
              </a:rPr>
              <a:t>36</a:t>
            </a:r>
            <a:r>
              <a:rPr lang="zh-CN" altLang="en-US" sz="1600" dirty="0" smtClean="0">
                <a:solidFill>
                  <a:schemeClr val="tx1">
                    <a:lumMod val="65000"/>
                    <a:lumOff val="35000"/>
                  </a:schemeClr>
                </a:solidFill>
              </a:rPr>
              <a:t>。</a:t>
            </a:r>
            <a:endParaRPr lang="en-US" altLang="zh-CN" sz="1600" dirty="0" smtClean="0">
              <a:solidFill>
                <a:schemeClr val="tx1">
                  <a:lumMod val="65000"/>
                  <a:lumOff val="35000"/>
                </a:schemeClr>
              </a:solidFill>
            </a:endParaRPr>
          </a:p>
          <a:p>
            <a:pPr lvl="3">
              <a:lnSpc>
                <a:spcPct val="110000"/>
              </a:lnSpc>
              <a:spcBef>
                <a:spcPts val="600"/>
              </a:spcBef>
              <a:buClr>
                <a:schemeClr val="tx1">
                  <a:lumMod val="65000"/>
                  <a:lumOff val="35000"/>
                </a:schemeClr>
              </a:buClr>
              <a:buFont typeface="Wingdings" panose="05000000000000000000" pitchFamily="2" charset="2"/>
              <a:buChar char="Ø"/>
            </a:pPr>
            <a:endParaRPr lang="en-US" altLang="zh-CN" sz="1400" dirty="0">
              <a:solidFill>
                <a:schemeClr val="tx1">
                  <a:lumMod val="65000"/>
                  <a:lumOff val="35000"/>
                </a:schemeClr>
              </a:solidFill>
            </a:endParaRPr>
          </a:p>
          <a:p>
            <a:pPr lvl="3">
              <a:lnSpc>
                <a:spcPct val="110000"/>
              </a:lnSpc>
              <a:spcBef>
                <a:spcPts val="600"/>
              </a:spcBef>
              <a:buClr>
                <a:schemeClr val="tx1">
                  <a:lumMod val="65000"/>
                  <a:lumOff val="35000"/>
                </a:schemeClr>
              </a:buClr>
              <a:buFont typeface="Wingdings" panose="05000000000000000000" pitchFamily="2" charset="2"/>
              <a:buChar char="Ø"/>
            </a:pPr>
            <a:endParaRPr lang="en-US" altLang="zh-CN" sz="1400" dirty="0" smtClean="0">
              <a:solidFill>
                <a:schemeClr val="tx1">
                  <a:lumMod val="65000"/>
                  <a:lumOff val="35000"/>
                </a:schemeClr>
              </a:solidFill>
            </a:endParaRPr>
          </a:p>
          <a:p>
            <a:pPr lvl="3">
              <a:lnSpc>
                <a:spcPct val="110000"/>
              </a:lnSpc>
              <a:spcBef>
                <a:spcPts val="600"/>
              </a:spcBef>
              <a:buClr>
                <a:schemeClr val="tx1">
                  <a:lumMod val="65000"/>
                  <a:lumOff val="35000"/>
                </a:schemeClr>
              </a:buClr>
              <a:buFont typeface="Wingdings" panose="05000000000000000000" pitchFamily="2" charset="2"/>
              <a:buChar char="Ø"/>
            </a:pPr>
            <a:endParaRPr lang="en-US" altLang="zh-CN" sz="1400" dirty="0">
              <a:solidFill>
                <a:schemeClr val="tx1">
                  <a:lumMod val="65000"/>
                  <a:lumOff val="35000"/>
                </a:schemeClr>
              </a:solidFill>
            </a:endParaRPr>
          </a:p>
          <a:p>
            <a:pPr lvl="3">
              <a:lnSpc>
                <a:spcPct val="110000"/>
              </a:lnSpc>
              <a:spcBef>
                <a:spcPts val="600"/>
              </a:spcBef>
              <a:buClr>
                <a:schemeClr val="tx1">
                  <a:lumMod val="65000"/>
                  <a:lumOff val="35000"/>
                </a:schemeClr>
              </a:buClr>
              <a:buFont typeface="Wingdings" panose="05000000000000000000" pitchFamily="2" charset="2"/>
              <a:buChar char="Ø"/>
            </a:pPr>
            <a:endParaRPr lang="en-US" altLang="zh-CN" sz="1600" dirty="0" smtClean="0">
              <a:solidFill>
                <a:schemeClr val="tx1">
                  <a:lumMod val="65000"/>
                  <a:lumOff val="35000"/>
                </a:schemeClr>
              </a:solidFill>
            </a:endParaRPr>
          </a:p>
          <a:p>
            <a:pPr marL="1257300" lvl="2" indent="-342900">
              <a:lnSpc>
                <a:spcPct val="110000"/>
              </a:lnSpc>
              <a:spcBef>
                <a:spcPts val="600"/>
              </a:spcBef>
              <a:buFont typeface="+mj-ea"/>
              <a:buAutoNum type="circleNumDbPlain"/>
            </a:pPr>
            <a:r>
              <a:rPr lang="zh-CN" altLang="en-US" sz="1800" dirty="0" smtClean="0"/>
              <a:t>基于哈希表，进行记录</a:t>
            </a:r>
            <a:r>
              <a:rPr lang="en-US" altLang="zh-CN" sz="1800" b="1" i="1" dirty="0" smtClean="0">
                <a:solidFill>
                  <a:srgbClr val="FF00FF"/>
                </a:solidFill>
              </a:rPr>
              <a:t>x</a:t>
            </a:r>
            <a:r>
              <a:rPr lang="zh-CN" altLang="en-US" sz="1800" dirty="0" smtClean="0"/>
              <a:t>的哈希查找；</a:t>
            </a:r>
            <a:r>
              <a:rPr lang="en-US" altLang="zh-CN" sz="1800" dirty="0" smtClean="0"/>
              <a:t>——</a:t>
            </a:r>
            <a:r>
              <a:rPr lang="zh-CN" altLang="en-US" sz="1800" dirty="0" smtClean="0"/>
              <a:t>结果分为：成功</a:t>
            </a:r>
            <a:r>
              <a:rPr lang="en-US" altLang="zh-CN" sz="1800" dirty="0" smtClean="0"/>
              <a:t>&amp;</a:t>
            </a:r>
            <a:r>
              <a:rPr lang="zh-CN" altLang="en-US" sz="1800" dirty="0" smtClean="0"/>
              <a:t>不成功！</a:t>
            </a:r>
            <a:endParaRPr lang="en-US" altLang="zh-CN" sz="1800" dirty="0"/>
          </a:p>
        </p:txBody>
      </p:sp>
      <p:graphicFrame>
        <p:nvGraphicFramePr>
          <p:cNvPr id="5" name="表格 4"/>
          <p:cNvGraphicFramePr>
            <a:graphicFrameLocks noGrp="1"/>
          </p:cNvGraphicFramePr>
          <p:nvPr>
            <p:extLst>
              <p:ext uri="{D42A27DB-BD31-4B8C-83A1-F6EECF244321}">
                <p14:modId xmlns:p14="http://schemas.microsoft.com/office/powerpoint/2010/main" val="815428300"/>
              </p:ext>
            </p:extLst>
          </p:nvPr>
        </p:nvGraphicFramePr>
        <p:xfrm>
          <a:off x="762000" y="3200400"/>
          <a:ext cx="7962901" cy="114300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483577">
                  <a:extLst>
                    <a:ext uri="{9D8B030D-6E8A-4147-A177-3AD203B41FA5}">
                      <a16:colId xmlns:a16="http://schemas.microsoft.com/office/drawing/2014/main" val="20002"/>
                    </a:ext>
                  </a:extLst>
                </a:gridCol>
                <a:gridCol w="483577">
                  <a:extLst>
                    <a:ext uri="{9D8B030D-6E8A-4147-A177-3AD203B41FA5}">
                      <a16:colId xmlns:a16="http://schemas.microsoft.com/office/drawing/2014/main" val="20003"/>
                    </a:ext>
                  </a:extLst>
                </a:gridCol>
                <a:gridCol w="483577">
                  <a:extLst>
                    <a:ext uri="{9D8B030D-6E8A-4147-A177-3AD203B41FA5}">
                      <a16:colId xmlns:a16="http://schemas.microsoft.com/office/drawing/2014/main" val="20004"/>
                    </a:ext>
                  </a:extLst>
                </a:gridCol>
                <a:gridCol w="483577">
                  <a:extLst>
                    <a:ext uri="{9D8B030D-6E8A-4147-A177-3AD203B41FA5}">
                      <a16:colId xmlns:a16="http://schemas.microsoft.com/office/drawing/2014/main" val="20005"/>
                    </a:ext>
                  </a:extLst>
                </a:gridCol>
                <a:gridCol w="483577">
                  <a:extLst>
                    <a:ext uri="{9D8B030D-6E8A-4147-A177-3AD203B41FA5}">
                      <a16:colId xmlns:a16="http://schemas.microsoft.com/office/drawing/2014/main" val="20006"/>
                    </a:ext>
                  </a:extLst>
                </a:gridCol>
                <a:gridCol w="483577">
                  <a:extLst>
                    <a:ext uri="{9D8B030D-6E8A-4147-A177-3AD203B41FA5}">
                      <a16:colId xmlns:a16="http://schemas.microsoft.com/office/drawing/2014/main" val="20007"/>
                    </a:ext>
                  </a:extLst>
                </a:gridCol>
                <a:gridCol w="483577">
                  <a:extLst>
                    <a:ext uri="{9D8B030D-6E8A-4147-A177-3AD203B41FA5}">
                      <a16:colId xmlns:a16="http://schemas.microsoft.com/office/drawing/2014/main" val="20008"/>
                    </a:ext>
                  </a:extLst>
                </a:gridCol>
                <a:gridCol w="483577">
                  <a:extLst>
                    <a:ext uri="{9D8B030D-6E8A-4147-A177-3AD203B41FA5}">
                      <a16:colId xmlns:a16="http://schemas.microsoft.com/office/drawing/2014/main" val="20009"/>
                    </a:ext>
                  </a:extLst>
                </a:gridCol>
                <a:gridCol w="483577">
                  <a:extLst>
                    <a:ext uri="{9D8B030D-6E8A-4147-A177-3AD203B41FA5}">
                      <a16:colId xmlns:a16="http://schemas.microsoft.com/office/drawing/2014/main" val="20010"/>
                    </a:ext>
                  </a:extLst>
                </a:gridCol>
                <a:gridCol w="483577">
                  <a:extLst>
                    <a:ext uri="{9D8B030D-6E8A-4147-A177-3AD203B41FA5}">
                      <a16:colId xmlns:a16="http://schemas.microsoft.com/office/drawing/2014/main" val="20011"/>
                    </a:ext>
                  </a:extLst>
                </a:gridCol>
                <a:gridCol w="483577">
                  <a:extLst>
                    <a:ext uri="{9D8B030D-6E8A-4147-A177-3AD203B41FA5}">
                      <a16:colId xmlns:a16="http://schemas.microsoft.com/office/drawing/2014/main" val="20012"/>
                    </a:ext>
                  </a:extLst>
                </a:gridCol>
                <a:gridCol w="483577">
                  <a:extLst>
                    <a:ext uri="{9D8B030D-6E8A-4147-A177-3AD203B41FA5}">
                      <a16:colId xmlns:a16="http://schemas.microsoft.com/office/drawing/2014/main" val="20013"/>
                    </a:ext>
                  </a:extLst>
                </a:gridCol>
                <a:gridCol w="483577">
                  <a:extLst>
                    <a:ext uri="{9D8B030D-6E8A-4147-A177-3AD203B41FA5}">
                      <a16:colId xmlns:a16="http://schemas.microsoft.com/office/drawing/2014/main" val="20014"/>
                    </a:ext>
                  </a:extLst>
                </a:gridCol>
              </a:tblGrid>
              <a:tr h="381000">
                <a:tc>
                  <a:txBody>
                    <a:bodyPr/>
                    <a:lstStyle/>
                    <a:p>
                      <a:endParaRPr lang="zh-CN"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b="0" dirty="0" smtClean="0">
                          <a:solidFill>
                            <a:schemeClr val="tx1"/>
                          </a:solidFill>
                        </a:rPr>
                        <a:t>下标</a:t>
                      </a:r>
                      <a:endParaRPr lang="zh-CN" altLang="en-US"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0" dirty="0" smtClean="0">
                          <a:solidFill>
                            <a:schemeClr val="tx1">
                              <a:lumMod val="65000"/>
                              <a:lumOff val="35000"/>
                            </a:schemeClr>
                          </a:solidFill>
                        </a:rPr>
                        <a:t>0</a:t>
                      </a:r>
                      <a:endParaRPr lang="zh-CN" altLang="en-US" sz="1200" b="0" dirty="0">
                        <a:solidFill>
                          <a:schemeClr val="tx1">
                            <a:lumMod val="65000"/>
                            <a:lumOff val="3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0" dirty="0" smtClean="0">
                          <a:solidFill>
                            <a:schemeClr val="tx1">
                              <a:lumMod val="65000"/>
                              <a:lumOff val="35000"/>
                            </a:schemeClr>
                          </a:solidFill>
                        </a:rPr>
                        <a:t>1</a:t>
                      </a:r>
                      <a:endParaRPr lang="zh-CN" altLang="en-US" sz="1200" b="0" dirty="0">
                        <a:solidFill>
                          <a:schemeClr val="tx1">
                            <a:lumMod val="65000"/>
                            <a:lumOff val="3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0" dirty="0" smtClean="0">
                          <a:solidFill>
                            <a:schemeClr val="tx1">
                              <a:lumMod val="65000"/>
                              <a:lumOff val="35000"/>
                            </a:schemeClr>
                          </a:solidFill>
                        </a:rPr>
                        <a:t>2</a:t>
                      </a:r>
                      <a:endParaRPr lang="zh-CN" altLang="en-US" sz="1200" b="0" dirty="0">
                        <a:solidFill>
                          <a:schemeClr val="tx1">
                            <a:lumMod val="65000"/>
                            <a:lumOff val="3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0" dirty="0" smtClean="0">
                          <a:solidFill>
                            <a:schemeClr val="tx1">
                              <a:lumMod val="65000"/>
                              <a:lumOff val="35000"/>
                            </a:schemeClr>
                          </a:solidFill>
                        </a:rPr>
                        <a:t>3</a:t>
                      </a:r>
                      <a:endParaRPr lang="zh-CN" altLang="en-US" sz="1200" b="0" dirty="0">
                        <a:solidFill>
                          <a:schemeClr val="tx1">
                            <a:lumMod val="65000"/>
                            <a:lumOff val="3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0" dirty="0" smtClean="0">
                          <a:solidFill>
                            <a:schemeClr val="tx1">
                              <a:lumMod val="65000"/>
                              <a:lumOff val="35000"/>
                            </a:schemeClr>
                          </a:solidFill>
                        </a:rPr>
                        <a:t>4</a:t>
                      </a:r>
                      <a:endParaRPr lang="zh-CN" altLang="en-US" sz="1200" b="0" dirty="0">
                        <a:solidFill>
                          <a:schemeClr val="tx1">
                            <a:lumMod val="65000"/>
                            <a:lumOff val="3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0" dirty="0" smtClean="0">
                          <a:solidFill>
                            <a:schemeClr val="tx1">
                              <a:lumMod val="65000"/>
                              <a:lumOff val="35000"/>
                            </a:schemeClr>
                          </a:solidFill>
                        </a:rPr>
                        <a:t>5</a:t>
                      </a:r>
                      <a:endParaRPr lang="zh-CN" altLang="en-US" sz="1200" b="0" dirty="0">
                        <a:solidFill>
                          <a:schemeClr val="tx1">
                            <a:lumMod val="65000"/>
                            <a:lumOff val="3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0" dirty="0" smtClean="0">
                          <a:solidFill>
                            <a:schemeClr val="tx1">
                              <a:lumMod val="65000"/>
                              <a:lumOff val="35000"/>
                            </a:schemeClr>
                          </a:solidFill>
                        </a:rPr>
                        <a:t>6</a:t>
                      </a:r>
                      <a:endParaRPr lang="zh-CN" altLang="en-US" sz="1200" b="0" dirty="0">
                        <a:solidFill>
                          <a:schemeClr val="tx1">
                            <a:lumMod val="65000"/>
                            <a:lumOff val="3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0" dirty="0" smtClean="0">
                          <a:solidFill>
                            <a:schemeClr val="tx1">
                              <a:lumMod val="65000"/>
                              <a:lumOff val="35000"/>
                            </a:schemeClr>
                          </a:solidFill>
                        </a:rPr>
                        <a:t>7</a:t>
                      </a:r>
                      <a:endParaRPr lang="zh-CN" altLang="en-US" sz="1200" b="0" dirty="0">
                        <a:solidFill>
                          <a:schemeClr val="tx1">
                            <a:lumMod val="65000"/>
                            <a:lumOff val="3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0" dirty="0" smtClean="0">
                          <a:solidFill>
                            <a:schemeClr val="tx1">
                              <a:lumMod val="65000"/>
                              <a:lumOff val="35000"/>
                            </a:schemeClr>
                          </a:solidFill>
                        </a:rPr>
                        <a:t>8</a:t>
                      </a:r>
                      <a:endParaRPr lang="zh-CN" altLang="en-US" sz="1200" b="0" dirty="0">
                        <a:solidFill>
                          <a:schemeClr val="tx1">
                            <a:lumMod val="65000"/>
                            <a:lumOff val="3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0" dirty="0" smtClean="0">
                          <a:solidFill>
                            <a:schemeClr val="tx1">
                              <a:lumMod val="65000"/>
                              <a:lumOff val="35000"/>
                            </a:schemeClr>
                          </a:solidFill>
                        </a:rPr>
                        <a:t>9</a:t>
                      </a:r>
                      <a:endParaRPr lang="zh-CN" altLang="en-US" sz="1200" b="0" dirty="0">
                        <a:solidFill>
                          <a:schemeClr val="tx1">
                            <a:lumMod val="65000"/>
                            <a:lumOff val="3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0" dirty="0" smtClean="0">
                          <a:solidFill>
                            <a:schemeClr val="tx1">
                              <a:lumMod val="65000"/>
                              <a:lumOff val="35000"/>
                            </a:schemeClr>
                          </a:solidFill>
                        </a:rPr>
                        <a:t>10</a:t>
                      </a:r>
                      <a:endParaRPr lang="zh-CN" altLang="en-US" sz="1200" b="0" dirty="0">
                        <a:solidFill>
                          <a:schemeClr val="tx1">
                            <a:lumMod val="65000"/>
                            <a:lumOff val="3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0" dirty="0" smtClean="0">
                          <a:solidFill>
                            <a:schemeClr val="tx1">
                              <a:lumMod val="65000"/>
                              <a:lumOff val="35000"/>
                            </a:schemeClr>
                          </a:solidFill>
                        </a:rPr>
                        <a:t>11</a:t>
                      </a:r>
                      <a:endParaRPr lang="zh-CN" altLang="en-US" sz="1200" b="0" dirty="0">
                        <a:solidFill>
                          <a:schemeClr val="tx1">
                            <a:lumMod val="65000"/>
                            <a:lumOff val="3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0" dirty="0" smtClean="0">
                          <a:solidFill>
                            <a:schemeClr val="tx1">
                              <a:lumMod val="65000"/>
                              <a:lumOff val="35000"/>
                            </a:schemeClr>
                          </a:solidFill>
                        </a:rPr>
                        <a:t>12</a:t>
                      </a:r>
                      <a:endParaRPr lang="zh-CN" altLang="en-US" sz="1200" b="0" dirty="0">
                        <a:solidFill>
                          <a:schemeClr val="tx1">
                            <a:lumMod val="65000"/>
                            <a:lumOff val="35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81000">
                <a:tc rowSpan="2">
                  <a:txBody>
                    <a:bodyPr/>
                    <a:lstStyle/>
                    <a:p>
                      <a:r>
                        <a:rPr lang="zh-CN" altLang="en-US" dirty="0" smtClean="0">
                          <a:solidFill>
                            <a:schemeClr val="tx1"/>
                          </a:solidFill>
                        </a:rPr>
                        <a:t>哈希表</a:t>
                      </a:r>
                      <a:r>
                        <a:rPr lang="en-US" altLang="zh-CN" b="1" i="1" dirty="0" smtClean="0">
                          <a:solidFill>
                            <a:schemeClr val="tx1"/>
                          </a:solidFill>
                        </a:rPr>
                        <a:t>HT</a:t>
                      </a:r>
                      <a:endParaRPr lang="zh-CN" altLang="en-US" b="1" i="1"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dirty="0" smtClean="0">
                          <a:solidFill>
                            <a:schemeClr val="tx1"/>
                          </a:solidFill>
                        </a:rPr>
                        <a:t>记录</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81000">
                <a:tc vMerge="1">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400" dirty="0" smtClean="0">
                          <a:solidFill>
                            <a:schemeClr val="tx1"/>
                          </a:solidFill>
                        </a:rPr>
                        <a:t>比较次数</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6" name="矩形 5"/>
          <p:cNvSpPr/>
          <p:nvPr/>
        </p:nvSpPr>
        <p:spPr>
          <a:xfrm>
            <a:off x="8266065" y="3593068"/>
            <a:ext cx="441146" cy="369332"/>
          </a:xfrm>
          <a:prstGeom prst="rect">
            <a:avLst/>
          </a:prstGeom>
        </p:spPr>
        <p:txBody>
          <a:bodyPr wrap="none">
            <a:spAutoFit/>
          </a:bodyPr>
          <a:lstStyle/>
          <a:p>
            <a:pPr algn="ctr"/>
            <a:r>
              <a:rPr lang="en-US" altLang="zh-CN" sz="1800" dirty="0" smtClean="0">
                <a:solidFill>
                  <a:schemeClr val="tx1"/>
                </a:solidFill>
              </a:rPr>
              <a:t>12</a:t>
            </a:r>
            <a:endParaRPr lang="zh-CN" altLang="en-US" sz="1800" dirty="0">
              <a:solidFill>
                <a:schemeClr val="tx1"/>
              </a:solidFill>
            </a:endParaRPr>
          </a:p>
        </p:txBody>
      </p:sp>
      <p:sp>
        <p:nvSpPr>
          <p:cNvPr id="8" name="矩形 7"/>
          <p:cNvSpPr/>
          <p:nvPr/>
        </p:nvSpPr>
        <p:spPr>
          <a:xfrm>
            <a:off x="7287768" y="3581400"/>
            <a:ext cx="441146" cy="369332"/>
          </a:xfrm>
          <a:prstGeom prst="rect">
            <a:avLst/>
          </a:prstGeom>
        </p:spPr>
        <p:txBody>
          <a:bodyPr wrap="none">
            <a:spAutoFit/>
          </a:bodyPr>
          <a:lstStyle/>
          <a:p>
            <a:pPr algn="ctr"/>
            <a:r>
              <a:rPr lang="en-US" altLang="zh-CN" sz="1800" dirty="0" smtClean="0">
                <a:solidFill>
                  <a:schemeClr val="tx1"/>
                </a:solidFill>
              </a:rPr>
              <a:t>23</a:t>
            </a:r>
            <a:endParaRPr lang="zh-CN" altLang="en-US" sz="1800" dirty="0">
              <a:solidFill>
                <a:schemeClr val="tx1"/>
              </a:solidFill>
            </a:endParaRPr>
          </a:p>
        </p:txBody>
      </p:sp>
      <p:sp>
        <p:nvSpPr>
          <p:cNvPr id="9" name="矩形 8"/>
          <p:cNvSpPr/>
          <p:nvPr/>
        </p:nvSpPr>
        <p:spPr>
          <a:xfrm>
            <a:off x="5346192" y="3580138"/>
            <a:ext cx="441147" cy="369332"/>
          </a:xfrm>
          <a:prstGeom prst="rect">
            <a:avLst/>
          </a:prstGeom>
        </p:spPr>
        <p:txBody>
          <a:bodyPr wrap="none">
            <a:spAutoFit/>
          </a:bodyPr>
          <a:lstStyle/>
          <a:p>
            <a:pPr algn="ctr"/>
            <a:r>
              <a:rPr lang="en-US" altLang="zh-CN" sz="1800" dirty="0" smtClean="0">
                <a:solidFill>
                  <a:schemeClr val="tx1"/>
                </a:solidFill>
              </a:rPr>
              <a:t>45</a:t>
            </a:r>
            <a:endParaRPr lang="zh-CN" altLang="en-US" sz="1800" dirty="0">
              <a:solidFill>
                <a:schemeClr val="tx1"/>
              </a:solidFill>
            </a:endParaRPr>
          </a:p>
        </p:txBody>
      </p:sp>
      <p:sp>
        <p:nvSpPr>
          <p:cNvPr id="10" name="矩形 9"/>
          <p:cNvSpPr/>
          <p:nvPr/>
        </p:nvSpPr>
        <p:spPr>
          <a:xfrm>
            <a:off x="4858401" y="3580138"/>
            <a:ext cx="441147" cy="369332"/>
          </a:xfrm>
          <a:prstGeom prst="rect">
            <a:avLst/>
          </a:prstGeom>
        </p:spPr>
        <p:txBody>
          <a:bodyPr wrap="none">
            <a:spAutoFit/>
          </a:bodyPr>
          <a:lstStyle/>
          <a:p>
            <a:pPr algn="ctr"/>
            <a:r>
              <a:rPr lang="en-US" altLang="zh-CN" sz="1800" dirty="0" smtClean="0">
                <a:solidFill>
                  <a:schemeClr val="tx1"/>
                </a:solidFill>
              </a:rPr>
              <a:t>57</a:t>
            </a:r>
            <a:endParaRPr lang="zh-CN" altLang="en-US" sz="1800" dirty="0">
              <a:solidFill>
                <a:schemeClr val="tx1"/>
              </a:solidFill>
            </a:endParaRPr>
          </a:p>
        </p:txBody>
      </p:sp>
      <p:sp>
        <p:nvSpPr>
          <p:cNvPr id="11" name="矩形 10"/>
          <p:cNvSpPr/>
          <p:nvPr/>
        </p:nvSpPr>
        <p:spPr>
          <a:xfrm>
            <a:off x="5852511" y="3580138"/>
            <a:ext cx="441147" cy="369332"/>
          </a:xfrm>
          <a:prstGeom prst="rect">
            <a:avLst/>
          </a:prstGeom>
        </p:spPr>
        <p:txBody>
          <a:bodyPr wrap="none">
            <a:spAutoFit/>
          </a:bodyPr>
          <a:lstStyle/>
          <a:p>
            <a:pPr algn="ctr"/>
            <a:r>
              <a:rPr lang="en-US" altLang="zh-CN" sz="1800" dirty="0" smtClean="0">
                <a:solidFill>
                  <a:schemeClr val="tx1"/>
                </a:solidFill>
              </a:rPr>
              <a:t>20</a:t>
            </a:r>
            <a:endParaRPr lang="zh-CN" altLang="en-US" sz="1800" dirty="0">
              <a:solidFill>
                <a:schemeClr val="tx1"/>
              </a:solidFill>
            </a:endParaRPr>
          </a:p>
        </p:txBody>
      </p:sp>
      <p:sp>
        <p:nvSpPr>
          <p:cNvPr id="12" name="矩形 11"/>
          <p:cNvSpPr/>
          <p:nvPr/>
        </p:nvSpPr>
        <p:spPr>
          <a:xfrm>
            <a:off x="3880104" y="3593068"/>
            <a:ext cx="441147" cy="369332"/>
          </a:xfrm>
          <a:prstGeom prst="rect">
            <a:avLst/>
          </a:prstGeom>
        </p:spPr>
        <p:txBody>
          <a:bodyPr wrap="none">
            <a:spAutoFit/>
          </a:bodyPr>
          <a:lstStyle/>
          <a:p>
            <a:pPr algn="ctr"/>
            <a:r>
              <a:rPr lang="en-US" altLang="zh-CN" sz="1800" dirty="0" smtClean="0">
                <a:solidFill>
                  <a:schemeClr val="tx1"/>
                </a:solidFill>
              </a:rPr>
              <a:t>03</a:t>
            </a:r>
            <a:endParaRPr lang="zh-CN" altLang="en-US" sz="1800" dirty="0">
              <a:solidFill>
                <a:schemeClr val="tx1"/>
              </a:solidFill>
            </a:endParaRPr>
          </a:p>
        </p:txBody>
      </p:sp>
      <p:sp>
        <p:nvSpPr>
          <p:cNvPr id="13" name="矩形 12"/>
          <p:cNvSpPr/>
          <p:nvPr/>
        </p:nvSpPr>
        <p:spPr>
          <a:xfrm>
            <a:off x="2444848" y="3593068"/>
            <a:ext cx="441147" cy="369332"/>
          </a:xfrm>
          <a:prstGeom prst="rect">
            <a:avLst/>
          </a:prstGeom>
        </p:spPr>
        <p:txBody>
          <a:bodyPr wrap="none">
            <a:spAutoFit/>
          </a:bodyPr>
          <a:lstStyle/>
          <a:p>
            <a:pPr algn="ctr"/>
            <a:r>
              <a:rPr lang="en-US" altLang="zh-CN" sz="1800" dirty="0" smtClean="0">
                <a:solidFill>
                  <a:schemeClr val="tx1"/>
                </a:solidFill>
              </a:rPr>
              <a:t>78</a:t>
            </a:r>
            <a:endParaRPr lang="zh-CN" altLang="en-US" sz="1800" dirty="0">
              <a:solidFill>
                <a:schemeClr val="tx1"/>
              </a:solidFill>
            </a:endParaRPr>
          </a:p>
        </p:txBody>
      </p:sp>
      <p:sp>
        <p:nvSpPr>
          <p:cNvPr id="14" name="矩形 13"/>
          <p:cNvSpPr/>
          <p:nvPr/>
        </p:nvSpPr>
        <p:spPr>
          <a:xfrm>
            <a:off x="1068051" y="4882158"/>
            <a:ext cx="3685945" cy="369332"/>
          </a:xfrm>
          <a:prstGeom prst="rect">
            <a:avLst/>
          </a:prstGeom>
        </p:spPr>
        <p:txBody>
          <a:bodyPr wrap="none">
            <a:spAutoFit/>
          </a:bodyPr>
          <a:lstStyle/>
          <a:p>
            <a:pPr marL="188913" indent="-188913">
              <a:buFont typeface="Wingdings" panose="05000000000000000000" pitchFamily="2" charset="2"/>
              <a:buChar char="Ø"/>
            </a:pPr>
            <a:r>
              <a:rPr lang="zh-CN" altLang="en-US" sz="1800" b="0" dirty="0" smtClean="0">
                <a:solidFill>
                  <a:schemeClr val="tx1">
                    <a:lumMod val="50000"/>
                    <a:lumOff val="50000"/>
                  </a:schemeClr>
                </a:solidFill>
              </a:rPr>
              <a:t> 若</a:t>
            </a:r>
            <a:r>
              <a:rPr lang="en-US" altLang="zh-CN" sz="1800" b="0" i="1" dirty="0" smtClean="0">
                <a:solidFill>
                  <a:srgbClr val="FF00FF"/>
                </a:solidFill>
              </a:rPr>
              <a:t>x</a:t>
            </a:r>
            <a:r>
              <a:rPr lang="en-US" altLang="zh-CN" sz="1800" b="0" dirty="0" smtClean="0">
                <a:solidFill>
                  <a:schemeClr val="tx1">
                    <a:lumMod val="50000"/>
                    <a:lumOff val="50000"/>
                  </a:schemeClr>
                </a:solidFill>
              </a:rPr>
              <a:t>=23</a:t>
            </a:r>
            <a:r>
              <a:rPr lang="zh-CN" altLang="en-US" sz="1800" b="0" dirty="0" smtClean="0">
                <a:solidFill>
                  <a:schemeClr val="tx1">
                    <a:lumMod val="50000"/>
                    <a:lumOff val="50000"/>
                  </a:schemeClr>
                </a:solidFill>
              </a:rPr>
              <a:t>，∵ </a:t>
            </a:r>
            <a:r>
              <a:rPr lang="en-US" altLang="zh-CN" sz="1800" b="0" dirty="0" smtClean="0">
                <a:solidFill>
                  <a:schemeClr val="tx1">
                    <a:lumMod val="50000"/>
                    <a:lumOff val="50000"/>
                  </a:schemeClr>
                </a:solidFill>
              </a:rPr>
              <a:t>H(23)=23%13=</a:t>
            </a:r>
            <a:r>
              <a:rPr lang="en-US" altLang="zh-CN" sz="1800" b="0" dirty="0" smtClean="0">
                <a:solidFill>
                  <a:srgbClr val="002060"/>
                </a:solidFill>
              </a:rPr>
              <a:t>10</a:t>
            </a:r>
            <a:r>
              <a:rPr lang="zh-CN" altLang="en-US" sz="1800" b="0" dirty="0" smtClean="0">
                <a:solidFill>
                  <a:schemeClr val="tx1">
                    <a:lumMod val="50000"/>
                    <a:lumOff val="50000"/>
                  </a:schemeClr>
                </a:solidFill>
              </a:rPr>
              <a:t>，</a:t>
            </a:r>
            <a:endParaRPr lang="zh-CN" altLang="en-US" sz="1800" b="0" dirty="0">
              <a:solidFill>
                <a:schemeClr val="tx1">
                  <a:lumMod val="50000"/>
                  <a:lumOff val="50000"/>
                </a:schemeClr>
              </a:solidFill>
            </a:endParaRPr>
          </a:p>
        </p:txBody>
      </p:sp>
      <p:sp>
        <p:nvSpPr>
          <p:cNvPr id="15" name="矩形 14"/>
          <p:cNvSpPr/>
          <p:nvPr/>
        </p:nvSpPr>
        <p:spPr>
          <a:xfrm>
            <a:off x="5033254" y="4882158"/>
            <a:ext cx="3472218" cy="369332"/>
          </a:xfrm>
          <a:prstGeom prst="rect">
            <a:avLst/>
          </a:prstGeom>
        </p:spPr>
        <p:txBody>
          <a:bodyPr wrap="square">
            <a:spAutoFit/>
          </a:bodyPr>
          <a:lstStyle/>
          <a:p>
            <a:r>
              <a:rPr lang="zh-CN" altLang="en-US" sz="1800" b="0" dirty="0" smtClean="0">
                <a:solidFill>
                  <a:schemeClr val="tx1">
                    <a:lumMod val="50000"/>
                    <a:lumOff val="50000"/>
                  </a:schemeClr>
                </a:solidFill>
                <a:sym typeface="Symbol" panose="05050102010706020507" pitchFamily="18" charset="2"/>
              </a:rPr>
              <a:t> 元素</a:t>
            </a:r>
            <a:r>
              <a:rPr lang="en-US" altLang="zh-CN" sz="1800" b="0" dirty="0" smtClean="0">
                <a:solidFill>
                  <a:schemeClr val="tx1">
                    <a:lumMod val="50000"/>
                    <a:lumOff val="50000"/>
                  </a:schemeClr>
                </a:solidFill>
                <a:sym typeface="Symbol" panose="05050102010706020507" pitchFamily="18" charset="2"/>
              </a:rPr>
              <a:t>23, </a:t>
            </a:r>
            <a:r>
              <a:rPr lang="zh-CN" altLang="en-US" sz="1800" b="0" dirty="0">
                <a:solidFill>
                  <a:schemeClr val="tx1">
                    <a:lumMod val="50000"/>
                    <a:lumOff val="50000"/>
                  </a:schemeClr>
                </a:solidFill>
                <a:sym typeface="Symbol" panose="05050102010706020507" pitchFamily="18" charset="2"/>
              </a:rPr>
              <a:t>在哈希表</a:t>
            </a:r>
            <a:r>
              <a:rPr lang="en-US" altLang="zh-CN" sz="1800" b="0" dirty="0">
                <a:solidFill>
                  <a:schemeClr val="tx1">
                    <a:lumMod val="50000"/>
                    <a:lumOff val="50000"/>
                  </a:schemeClr>
                </a:solidFill>
                <a:sym typeface="Symbol" panose="05050102010706020507" pitchFamily="18" charset="2"/>
              </a:rPr>
              <a:t>HT</a:t>
            </a:r>
            <a:r>
              <a:rPr lang="zh-CN" altLang="en-US" sz="1800" b="0" dirty="0">
                <a:solidFill>
                  <a:schemeClr val="tx1">
                    <a:lumMod val="50000"/>
                    <a:lumOff val="50000"/>
                  </a:schemeClr>
                </a:solidFill>
                <a:sym typeface="Symbol" panose="05050102010706020507" pitchFamily="18" charset="2"/>
              </a:rPr>
              <a:t>的</a:t>
            </a:r>
            <a:r>
              <a:rPr lang="zh-CN" altLang="en-US" sz="1800" b="0" dirty="0" smtClean="0">
                <a:solidFill>
                  <a:schemeClr val="tx1">
                    <a:lumMod val="50000"/>
                    <a:lumOff val="50000"/>
                  </a:schemeClr>
                </a:solidFill>
                <a:sym typeface="Symbol" panose="05050102010706020507" pitchFamily="18" charset="2"/>
              </a:rPr>
              <a:t>位置</a:t>
            </a:r>
            <a:r>
              <a:rPr lang="en-US" altLang="zh-CN" sz="1800" b="0" i="1" dirty="0" smtClean="0">
                <a:solidFill>
                  <a:srgbClr val="002060"/>
                </a:solidFill>
                <a:sym typeface="Symbol" panose="05050102010706020507" pitchFamily="18" charset="2"/>
              </a:rPr>
              <a:t>10</a:t>
            </a:r>
            <a:endParaRPr lang="zh-CN" altLang="en-US" sz="1800" b="0" i="1" dirty="0">
              <a:solidFill>
                <a:srgbClr val="002060"/>
              </a:solidFill>
            </a:endParaRPr>
          </a:p>
        </p:txBody>
      </p:sp>
      <p:sp>
        <p:nvSpPr>
          <p:cNvPr id="18" name="右箭头 17"/>
          <p:cNvSpPr/>
          <p:nvPr/>
        </p:nvSpPr>
        <p:spPr>
          <a:xfrm>
            <a:off x="4621774" y="5034558"/>
            <a:ext cx="407426" cy="1201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066800" y="5339358"/>
            <a:ext cx="3557705" cy="369332"/>
          </a:xfrm>
          <a:prstGeom prst="rect">
            <a:avLst/>
          </a:prstGeom>
        </p:spPr>
        <p:txBody>
          <a:bodyPr wrap="none">
            <a:spAutoFit/>
          </a:bodyPr>
          <a:lstStyle/>
          <a:p>
            <a:pPr marL="188913" indent="-188913">
              <a:buFont typeface="Wingdings" panose="05000000000000000000" pitchFamily="2" charset="2"/>
              <a:buChar char="Ø"/>
            </a:pPr>
            <a:r>
              <a:rPr lang="zh-CN" altLang="en-US" sz="1800" b="0" dirty="0" smtClean="0">
                <a:solidFill>
                  <a:schemeClr val="tx1">
                    <a:lumMod val="50000"/>
                    <a:lumOff val="50000"/>
                  </a:schemeClr>
                </a:solidFill>
              </a:rPr>
              <a:t> 若</a:t>
            </a:r>
            <a:r>
              <a:rPr lang="en-US" altLang="zh-CN" sz="1800" b="0" i="1" dirty="0" smtClean="0">
                <a:solidFill>
                  <a:srgbClr val="FF00FF"/>
                </a:solidFill>
              </a:rPr>
              <a:t>x</a:t>
            </a:r>
            <a:r>
              <a:rPr lang="en-US" altLang="zh-CN" sz="1800" b="0" dirty="0" smtClean="0">
                <a:solidFill>
                  <a:schemeClr val="tx1">
                    <a:lumMod val="50000"/>
                    <a:lumOff val="50000"/>
                  </a:schemeClr>
                </a:solidFill>
              </a:rPr>
              <a:t>=20</a:t>
            </a:r>
            <a:r>
              <a:rPr lang="zh-CN" altLang="en-US" sz="1800" b="0" dirty="0" smtClean="0">
                <a:solidFill>
                  <a:schemeClr val="tx1">
                    <a:lumMod val="50000"/>
                    <a:lumOff val="50000"/>
                  </a:schemeClr>
                </a:solidFill>
              </a:rPr>
              <a:t>，∵ </a:t>
            </a:r>
            <a:r>
              <a:rPr lang="en-US" altLang="zh-CN" sz="1800" b="0" dirty="0" smtClean="0">
                <a:solidFill>
                  <a:schemeClr val="tx1">
                    <a:lumMod val="50000"/>
                    <a:lumOff val="50000"/>
                  </a:schemeClr>
                </a:solidFill>
              </a:rPr>
              <a:t>H(20)=20%13=</a:t>
            </a:r>
            <a:r>
              <a:rPr lang="en-US" altLang="zh-CN" sz="1800" b="0" dirty="0" smtClean="0">
                <a:solidFill>
                  <a:srgbClr val="002060"/>
                </a:solidFill>
              </a:rPr>
              <a:t>7</a:t>
            </a:r>
            <a:r>
              <a:rPr lang="zh-CN" altLang="en-US" sz="1800" b="0" dirty="0" smtClean="0">
                <a:solidFill>
                  <a:schemeClr val="tx1">
                    <a:lumMod val="50000"/>
                    <a:lumOff val="50000"/>
                  </a:schemeClr>
                </a:solidFill>
              </a:rPr>
              <a:t>，</a:t>
            </a:r>
            <a:endParaRPr lang="zh-CN" altLang="en-US" sz="1800" b="0" dirty="0">
              <a:solidFill>
                <a:schemeClr val="tx1">
                  <a:lumMod val="50000"/>
                  <a:lumOff val="50000"/>
                </a:schemeClr>
              </a:solidFill>
            </a:endParaRPr>
          </a:p>
        </p:txBody>
      </p:sp>
      <p:sp>
        <p:nvSpPr>
          <p:cNvPr id="20" name="矩形 19"/>
          <p:cNvSpPr/>
          <p:nvPr/>
        </p:nvSpPr>
        <p:spPr>
          <a:xfrm>
            <a:off x="5032002" y="5339358"/>
            <a:ext cx="3473469" cy="369332"/>
          </a:xfrm>
          <a:prstGeom prst="rect">
            <a:avLst/>
          </a:prstGeom>
        </p:spPr>
        <p:txBody>
          <a:bodyPr wrap="square">
            <a:spAutoFit/>
          </a:bodyPr>
          <a:lstStyle/>
          <a:p>
            <a:r>
              <a:rPr lang="zh-CN" altLang="en-US" sz="1800" b="0" dirty="0" smtClean="0">
                <a:solidFill>
                  <a:schemeClr val="tx1">
                    <a:lumMod val="50000"/>
                    <a:lumOff val="50000"/>
                  </a:schemeClr>
                </a:solidFill>
                <a:sym typeface="Symbol" panose="05050102010706020507" pitchFamily="18" charset="2"/>
              </a:rPr>
              <a:t> 元素</a:t>
            </a:r>
            <a:r>
              <a:rPr lang="en-US" altLang="zh-CN" sz="1800" b="0" dirty="0">
                <a:solidFill>
                  <a:schemeClr val="tx1">
                    <a:lumMod val="50000"/>
                    <a:lumOff val="50000"/>
                  </a:schemeClr>
                </a:solidFill>
                <a:sym typeface="Symbol" panose="05050102010706020507" pitchFamily="18" charset="2"/>
              </a:rPr>
              <a:t>20, </a:t>
            </a:r>
            <a:r>
              <a:rPr lang="zh-CN" altLang="en-US" sz="1800" b="0" dirty="0">
                <a:solidFill>
                  <a:schemeClr val="tx1">
                    <a:lumMod val="50000"/>
                    <a:lumOff val="50000"/>
                  </a:schemeClr>
                </a:solidFill>
                <a:sym typeface="Symbol" panose="05050102010706020507" pitchFamily="18" charset="2"/>
              </a:rPr>
              <a:t>在哈希表</a:t>
            </a:r>
            <a:r>
              <a:rPr lang="en-US" altLang="zh-CN" sz="1800" b="0" dirty="0">
                <a:solidFill>
                  <a:schemeClr val="tx1">
                    <a:lumMod val="50000"/>
                    <a:lumOff val="50000"/>
                  </a:schemeClr>
                </a:solidFill>
                <a:sym typeface="Symbol" panose="05050102010706020507" pitchFamily="18" charset="2"/>
              </a:rPr>
              <a:t>HT</a:t>
            </a:r>
            <a:r>
              <a:rPr lang="zh-CN" altLang="en-US" sz="1800" b="0" dirty="0">
                <a:solidFill>
                  <a:schemeClr val="tx1">
                    <a:lumMod val="50000"/>
                    <a:lumOff val="50000"/>
                  </a:schemeClr>
                </a:solidFill>
                <a:sym typeface="Symbol" panose="05050102010706020507" pitchFamily="18" charset="2"/>
              </a:rPr>
              <a:t>的位置</a:t>
            </a:r>
            <a:r>
              <a:rPr lang="en-US" altLang="zh-CN" sz="1800" b="0" i="1" dirty="0">
                <a:solidFill>
                  <a:srgbClr val="002060"/>
                </a:solidFill>
                <a:sym typeface="Symbol" panose="05050102010706020507" pitchFamily="18" charset="2"/>
              </a:rPr>
              <a:t>7</a:t>
            </a:r>
            <a:endParaRPr lang="zh-CN" altLang="en-US" sz="1800" b="0" i="1" dirty="0">
              <a:solidFill>
                <a:srgbClr val="002060"/>
              </a:solidFill>
            </a:endParaRPr>
          </a:p>
        </p:txBody>
      </p:sp>
      <p:sp>
        <p:nvSpPr>
          <p:cNvPr id="21" name="右箭头 20"/>
          <p:cNvSpPr/>
          <p:nvPr/>
        </p:nvSpPr>
        <p:spPr>
          <a:xfrm>
            <a:off x="4620523" y="5491758"/>
            <a:ext cx="407426" cy="1201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1066800" y="5796558"/>
            <a:ext cx="3788538" cy="369332"/>
          </a:xfrm>
          <a:prstGeom prst="rect">
            <a:avLst/>
          </a:prstGeom>
        </p:spPr>
        <p:txBody>
          <a:bodyPr wrap="none">
            <a:spAutoFit/>
          </a:bodyPr>
          <a:lstStyle/>
          <a:p>
            <a:pPr marL="188913" indent="-188913">
              <a:buFont typeface="Wingdings" panose="05000000000000000000" pitchFamily="2" charset="2"/>
              <a:buChar char="Ø"/>
            </a:pPr>
            <a:r>
              <a:rPr lang="zh-CN" altLang="en-US" sz="1800" b="0" dirty="0" smtClean="0">
                <a:solidFill>
                  <a:schemeClr val="tx1">
                    <a:lumMod val="50000"/>
                    <a:lumOff val="50000"/>
                  </a:schemeClr>
                </a:solidFill>
              </a:rPr>
              <a:t> </a:t>
            </a:r>
            <a:r>
              <a:rPr lang="zh-CN" altLang="en-US" sz="1800" b="0" dirty="0">
                <a:solidFill>
                  <a:schemeClr val="tx1">
                    <a:lumMod val="50000"/>
                    <a:lumOff val="50000"/>
                  </a:schemeClr>
                </a:solidFill>
              </a:rPr>
              <a:t>而</a:t>
            </a:r>
            <a:r>
              <a:rPr lang="zh-CN" altLang="en-US" sz="1800" b="0" dirty="0" smtClean="0">
                <a:solidFill>
                  <a:schemeClr val="tx1">
                    <a:lumMod val="50000"/>
                    <a:lumOff val="50000"/>
                  </a:schemeClr>
                </a:solidFill>
              </a:rPr>
              <a:t>若</a:t>
            </a:r>
            <a:r>
              <a:rPr lang="en-US" altLang="zh-CN" sz="1800" b="0" i="1" dirty="0" smtClean="0"/>
              <a:t>x</a:t>
            </a:r>
            <a:r>
              <a:rPr lang="en-US" altLang="zh-CN" sz="1800" b="0" dirty="0" smtClean="0">
                <a:solidFill>
                  <a:schemeClr val="tx1">
                    <a:lumMod val="50000"/>
                    <a:lumOff val="50000"/>
                  </a:schemeClr>
                </a:solidFill>
              </a:rPr>
              <a:t>=80</a:t>
            </a:r>
            <a:r>
              <a:rPr lang="zh-CN" altLang="en-US" sz="1800" b="0" dirty="0" smtClean="0">
                <a:solidFill>
                  <a:schemeClr val="tx1">
                    <a:lumMod val="50000"/>
                    <a:lumOff val="50000"/>
                  </a:schemeClr>
                </a:solidFill>
              </a:rPr>
              <a:t>，∵ </a:t>
            </a:r>
            <a:r>
              <a:rPr lang="en-US" altLang="zh-CN" sz="1800" b="0" dirty="0" smtClean="0">
                <a:solidFill>
                  <a:schemeClr val="tx1">
                    <a:lumMod val="50000"/>
                    <a:lumOff val="50000"/>
                  </a:schemeClr>
                </a:solidFill>
              </a:rPr>
              <a:t>H(80)=80%13=</a:t>
            </a:r>
            <a:r>
              <a:rPr lang="en-US" altLang="zh-CN" sz="1800" b="0" dirty="0" smtClean="0">
                <a:solidFill>
                  <a:srgbClr val="002060"/>
                </a:solidFill>
              </a:rPr>
              <a:t>2</a:t>
            </a:r>
            <a:r>
              <a:rPr lang="zh-CN" altLang="en-US" sz="1800" b="0" dirty="0" smtClean="0">
                <a:solidFill>
                  <a:schemeClr val="tx1">
                    <a:lumMod val="50000"/>
                    <a:lumOff val="50000"/>
                  </a:schemeClr>
                </a:solidFill>
              </a:rPr>
              <a:t>，</a:t>
            </a:r>
            <a:endParaRPr lang="zh-CN" altLang="en-US" sz="1800" b="0" dirty="0">
              <a:solidFill>
                <a:schemeClr val="tx1">
                  <a:lumMod val="50000"/>
                  <a:lumOff val="50000"/>
                </a:schemeClr>
              </a:solidFill>
            </a:endParaRPr>
          </a:p>
        </p:txBody>
      </p:sp>
      <p:sp>
        <p:nvSpPr>
          <p:cNvPr id="23" name="矩形 22"/>
          <p:cNvSpPr/>
          <p:nvPr/>
        </p:nvSpPr>
        <p:spPr>
          <a:xfrm>
            <a:off x="5032002" y="5796558"/>
            <a:ext cx="3473469" cy="369332"/>
          </a:xfrm>
          <a:prstGeom prst="rect">
            <a:avLst/>
          </a:prstGeom>
        </p:spPr>
        <p:txBody>
          <a:bodyPr wrap="square">
            <a:spAutoFit/>
          </a:bodyPr>
          <a:lstStyle/>
          <a:p>
            <a:r>
              <a:rPr lang="zh-CN" altLang="en-US" sz="1800" b="0" dirty="0" smtClean="0">
                <a:solidFill>
                  <a:schemeClr val="tx1">
                    <a:lumMod val="50000"/>
                    <a:lumOff val="50000"/>
                  </a:schemeClr>
                </a:solidFill>
                <a:sym typeface="Symbol" panose="05050102010706020507" pitchFamily="18" charset="2"/>
              </a:rPr>
              <a:t> 元素</a:t>
            </a:r>
            <a:r>
              <a:rPr lang="en-US" altLang="zh-CN" sz="1800" b="0" dirty="0" smtClean="0">
                <a:solidFill>
                  <a:schemeClr val="tx1">
                    <a:lumMod val="50000"/>
                    <a:lumOff val="50000"/>
                  </a:schemeClr>
                </a:solidFill>
                <a:sym typeface="Symbol" panose="05050102010706020507" pitchFamily="18" charset="2"/>
              </a:rPr>
              <a:t>80</a:t>
            </a:r>
            <a:r>
              <a:rPr lang="en-US" altLang="zh-CN" sz="1800" b="0" dirty="0">
                <a:solidFill>
                  <a:schemeClr val="tx1">
                    <a:lumMod val="50000"/>
                    <a:lumOff val="50000"/>
                  </a:schemeClr>
                </a:solidFill>
                <a:sym typeface="Symbol" panose="05050102010706020507" pitchFamily="18" charset="2"/>
              </a:rPr>
              <a:t>, </a:t>
            </a:r>
            <a:r>
              <a:rPr lang="zh-CN" altLang="en-US" sz="1800" b="0" dirty="0" smtClean="0">
                <a:solidFill>
                  <a:schemeClr val="tx1">
                    <a:lumMod val="50000"/>
                    <a:lumOff val="50000"/>
                  </a:schemeClr>
                </a:solidFill>
                <a:sym typeface="Symbol" panose="05050102010706020507" pitchFamily="18" charset="2"/>
              </a:rPr>
              <a:t>不在</a:t>
            </a:r>
            <a:r>
              <a:rPr lang="en-US" altLang="zh-CN" sz="1800" b="0" dirty="0" smtClean="0">
                <a:solidFill>
                  <a:schemeClr val="tx1">
                    <a:lumMod val="50000"/>
                    <a:lumOff val="50000"/>
                  </a:schemeClr>
                </a:solidFill>
                <a:sym typeface="Symbol" panose="05050102010706020507" pitchFamily="18" charset="2"/>
              </a:rPr>
              <a:t>HT</a:t>
            </a:r>
            <a:r>
              <a:rPr lang="zh-CN" altLang="en-US" sz="1800" b="0" dirty="0" smtClean="0">
                <a:solidFill>
                  <a:schemeClr val="tx1">
                    <a:lumMod val="50000"/>
                    <a:lumOff val="50000"/>
                  </a:schemeClr>
                </a:solidFill>
                <a:sym typeface="Symbol" panose="05050102010706020507" pitchFamily="18" charset="2"/>
              </a:rPr>
              <a:t>中</a:t>
            </a:r>
            <a:r>
              <a:rPr lang="en-US" altLang="zh-CN" sz="1800" b="0" dirty="0" smtClean="0">
                <a:solidFill>
                  <a:schemeClr val="tx1">
                    <a:lumMod val="50000"/>
                    <a:lumOff val="50000"/>
                  </a:schemeClr>
                </a:solidFill>
                <a:sym typeface="Symbol" panose="05050102010706020507" pitchFamily="18" charset="2"/>
              </a:rPr>
              <a:t>…</a:t>
            </a:r>
            <a:endParaRPr lang="zh-CN" altLang="en-US" sz="1800" b="0" i="1" dirty="0">
              <a:solidFill>
                <a:srgbClr val="002060"/>
              </a:solidFill>
            </a:endParaRPr>
          </a:p>
        </p:txBody>
      </p:sp>
      <p:sp>
        <p:nvSpPr>
          <p:cNvPr id="24" name="右箭头 23"/>
          <p:cNvSpPr/>
          <p:nvPr/>
        </p:nvSpPr>
        <p:spPr>
          <a:xfrm>
            <a:off x="4620523" y="5948958"/>
            <a:ext cx="407426" cy="1201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8460349" y="4876800"/>
            <a:ext cx="723275" cy="369332"/>
          </a:xfrm>
          <a:prstGeom prst="rect">
            <a:avLst/>
          </a:prstGeom>
        </p:spPr>
        <p:txBody>
          <a:bodyPr wrap="none">
            <a:spAutoFit/>
          </a:bodyPr>
          <a:lstStyle/>
          <a:p>
            <a:r>
              <a:rPr lang="zh-CN" altLang="en-US" sz="1800" dirty="0" smtClean="0">
                <a:solidFill>
                  <a:srgbClr val="FF00FF"/>
                </a:solidFill>
              </a:rPr>
              <a:t>成功</a:t>
            </a:r>
            <a:r>
              <a:rPr lang="en-US" altLang="zh-CN" sz="1800" dirty="0" smtClean="0">
                <a:solidFill>
                  <a:srgbClr val="FF00FF"/>
                </a:solidFill>
              </a:rPr>
              <a:t>!</a:t>
            </a:r>
            <a:endParaRPr lang="zh-CN" altLang="en-US" sz="1800" dirty="0">
              <a:solidFill>
                <a:srgbClr val="FF00FF"/>
              </a:solidFill>
            </a:endParaRPr>
          </a:p>
        </p:txBody>
      </p:sp>
      <p:sp>
        <p:nvSpPr>
          <p:cNvPr id="26" name="矩形 25"/>
          <p:cNvSpPr/>
          <p:nvPr/>
        </p:nvSpPr>
        <p:spPr>
          <a:xfrm>
            <a:off x="8345573" y="5344716"/>
            <a:ext cx="723275" cy="369332"/>
          </a:xfrm>
          <a:prstGeom prst="rect">
            <a:avLst/>
          </a:prstGeom>
        </p:spPr>
        <p:txBody>
          <a:bodyPr wrap="none">
            <a:spAutoFit/>
          </a:bodyPr>
          <a:lstStyle/>
          <a:p>
            <a:r>
              <a:rPr lang="zh-CN" altLang="en-US" sz="1800" dirty="0" smtClean="0">
                <a:solidFill>
                  <a:srgbClr val="FF00FF"/>
                </a:solidFill>
              </a:rPr>
              <a:t>成功</a:t>
            </a:r>
            <a:r>
              <a:rPr lang="en-US" altLang="zh-CN" sz="1800" dirty="0" smtClean="0">
                <a:solidFill>
                  <a:srgbClr val="FF00FF"/>
                </a:solidFill>
              </a:rPr>
              <a:t>!</a:t>
            </a:r>
            <a:endParaRPr lang="zh-CN" altLang="en-US" sz="1800" dirty="0">
              <a:solidFill>
                <a:srgbClr val="FF00FF"/>
              </a:solidFill>
            </a:endParaRPr>
          </a:p>
        </p:txBody>
      </p:sp>
      <p:sp>
        <p:nvSpPr>
          <p:cNvPr id="27" name="矩形 26"/>
          <p:cNvSpPr/>
          <p:nvPr/>
        </p:nvSpPr>
        <p:spPr>
          <a:xfrm>
            <a:off x="7467600" y="5796558"/>
            <a:ext cx="954107" cy="369332"/>
          </a:xfrm>
          <a:prstGeom prst="rect">
            <a:avLst/>
          </a:prstGeom>
        </p:spPr>
        <p:txBody>
          <a:bodyPr wrap="none">
            <a:spAutoFit/>
          </a:bodyPr>
          <a:lstStyle/>
          <a:p>
            <a:r>
              <a:rPr lang="zh-CN" altLang="en-US" sz="1800" dirty="0"/>
              <a:t>不</a:t>
            </a:r>
            <a:r>
              <a:rPr lang="zh-CN" altLang="en-US" sz="1800" dirty="0" smtClean="0"/>
              <a:t>成功</a:t>
            </a:r>
            <a:r>
              <a:rPr lang="en-US" altLang="zh-CN" sz="1800" dirty="0" smtClean="0"/>
              <a:t>!</a:t>
            </a:r>
            <a:endParaRPr lang="zh-CN" altLang="en-US" sz="1800" dirty="0"/>
          </a:p>
        </p:txBody>
      </p:sp>
      <p:sp>
        <p:nvSpPr>
          <p:cNvPr id="28" name="矩形 27"/>
          <p:cNvSpPr/>
          <p:nvPr/>
        </p:nvSpPr>
        <p:spPr>
          <a:xfrm>
            <a:off x="304800" y="6216134"/>
            <a:ext cx="8809143" cy="369332"/>
          </a:xfrm>
          <a:prstGeom prst="rect">
            <a:avLst/>
          </a:prstGeom>
          <a:solidFill>
            <a:srgbClr val="FFCCCC"/>
          </a:solidFill>
        </p:spPr>
        <p:txBody>
          <a:bodyPr wrap="none">
            <a:spAutoFit/>
          </a:bodyPr>
          <a:lstStyle/>
          <a:p>
            <a:pPr marL="188913" indent="-188913">
              <a:buFont typeface="Wingdings" panose="05000000000000000000" pitchFamily="2" charset="2"/>
              <a:buChar char="Ø"/>
            </a:pPr>
            <a:r>
              <a:rPr lang="zh-CN" altLang="en-US" sz="1800" b="0" dirty="0" smtClean="0">
                <a:solidFill>
                  <a:srgbClr val="002060"/>
                </a:solidFill>
              </a:rPr>
              <a:t> 存储记录</a:t>
            </a:r>
            <a:r>
              <a:rPr lang="en-US" altLang="zh-CN" sz="1800" b="0" i="1" dirty="0" smtClean="0">
                <a:solidFill>
                  <a:srgbClr val="FF00FF"/>
                </a:solidFill>
              </a:rPr>
              <a:t>x</a:t>
            </a:r>
            <a:r>
              <a:rPr lang="en-US" altLang="zh-CN" sz="1800" b="0" dirty="0" smtClean="0">
                <a:solidFill>
                  <a:srgbClr val="002060"/>
                </a:solidFill>
              </a:rPr>
              <a:t>=31, </a:t>
            </a:r>
            <a:r>
              <a:rPr lang="zh-CN" altLang="en-US" sz="1800" b="0" dirty="0" smtClean="0">
                <a:solidFill>
                  <a:srgbClr val="002060"/>
                </a:solidFill>
              </a:rPr>
              <a:t>∵ </a:t>
            </a:r>
            <a:r>
              <a:rPr lang="en-US" altLang="zh-CN" sz="1800" b="0" dirty="0" smtClean="0">
                <a:solidFill>
                  <a:srgbClr val="002060"/>
                </a:solidFill>
              </a:rPr>
              <a:t>H(31)=31%13=5, </a:t>
            </a:r>
            <a:r>
              <a:rPr lang="zh-CN" altLang="en-US" sz="1800" b="0" dirty="0" smtClean="0">
                <a:solidFill>
                  <a:schemeClr val="tx1">
                    <a:lumMod val="50000"/>
                    <a:lumOff val="50000"/>
                  </a:schemeClr>
                </a:solidFill>
                <a:sym typeface="Symbol" panose="05050102010706020507" pitchFamily="18" charset="2"/>
              </a:rPr>
              <a:t> </a:t>
            </a:r>
            <a:r>
              <a:rPr lang="zh-CN" altLang="en-US" sz="1800" b="0" dirty="0">
                <a:solidFill>
                  <a:schemeClr val="tx1">
                    <a:lumMod val="50000"/>
                    <a:lumOff val="50000"/>
                  </a:schemeClr>
                </a:solidFill>
                <a:sym typeface="Symbol" panose="05050102010706020507" pitchFamily="18" charset="2"/>
              </a:rPr>
              <a:t> </a:t>
            </a:r>
            <a:r>
              <a:rPr lang="zh-CN" altLang="en-US" sz="1800" b="0" dirty="0" smtClean="0">
                <a:solidFill>
                  <a:schemeClr val="tx1">
                    <a:lumMod val="50000"/>
                    <a:lumOff val="50000"/>
                  </a:schemeClr>
                </a:solidFill>
                <a:sym typeface="Symbol" panose="05050102010706020507" pitchFamily="18" charset="2"/>
              </a:rPr>
              <a:t>元素</a:t>
            </a:r>
            <a:r>
              <a:rPr lang="en-US" altLang="zh-CN" sz="1800" b="0" dirty="0" smtClean="0">
                <a:solidFill>
                  <a:schemeClr val="tx1">
                    <a:lumMod val="50000"/>
                    <a:lumOff val="50000"/>
                  </a:schemeClr>
                </a:solidFill>
                <a:sym typeface="Symbol" panose="05050102010706020507" pitchFamily="18" charset="2"/>
              </a:rPr>
              <a:t>31</a:t>
            </a:r>
            <a:r>
              <a:rPr lang="zh-CN" altLang="en-US" sz="1800" b="0" dirty="0" smtClean="0">
                <a:solidFill>
                  <a:schemeClr val="tx1">
                    <a:lumMod val="50000"/>
                    <a:lumOff val="50000"/>
                  </a:schemeClr>
                </a:solidFill>
                <a:sym typeface="Symbol" panose="05050102010706020507" pitchFamily="18" charset="2"/>
              </a:rPr>
              <a:t>拟存储在位置</a:t>
            </a:r>
            <a:r>
              <a:rPr lang="en-US" altLang="zh-CN" sz="1800" b="0" dirty="0" smtClean="0">
                <a:solidFill>
                  <a:schemeClr val="tx1">
                    <a:lumMod val="50000"/>
                    <a:lumOff val="50000"/>
                  </a:schemeClr>
                </a:solidFill>
                <a:sym typeface="Symbol" panose="05050102010706020507" pitchFamily="18" charset="2"/>
              </a:rPr>
              <a:t>5, </a:t>
            </a:r>
            <a:r>
              <a:rPr lang="zh-CN" altLang="en-US" sz="1800" b="0" dirty="0" smtClean="0">
                <a:solidFill>
                  <a:schemeClr val="tx1">
                    <a:lumMod val="50000"/>
                    <a:lumOff val="50000"/>
                  </a:schemeClr>
                </a:solidFill>
                <a:sym typeface="Symbol" panose="05050102010706020507" pitchFamily="18" charset="2"/>
              </a:rPr>
              <a:t>但被占用了</a:t>
            </a:r>
            <a:r>
              <a:rPr lang="en-US" altLang="zh-CN" sz="1800" b="0" dirty="0" smtClean="0">
                <a:solidFill>
                  <a:schemeClr val="tx1">
                    <a:lumMod val="50000"/>
                    <a:lumOff val="50000"/>
                  </a:schemeClr>
                </a:solidFill>
                <a:sym typeface="Symbol" panose="05050102010706020507" pitchFamily="18" charset="2"/>
              </a:rPr>
              <a:t>【</a:t>
            </a:r>
            <a:r>
              <a:rPr lang="zh-CN" altLang="en-US" sz="1800" dirty="0" smtClean="0">
                <a:solidFill>
                  <a:srgbClr val="0070C0"/>
                </a:solidFill>
                <a:sym typeface="Symbol" panose="05050102010706020507" pitchFamily="18" charset="2"/>
              </a:rPr>
              <a:t>冲突</a:t>
            </a:r>
            <a:r>
              <a:rPr lang="en-US" altLang="zh-CN" sz="1800" b="0" dirty="0" smtClean="0">
                <a:solidFill>
                  <a:schemeClr val="tx1">
                    <a:lumMod val="50000"/>
                    <a:lumOff val="50000"/>
                  </a:schemeClr>
                </a:solidFill>
                <a:sym typeface="Symbol" panose="05050102010706020507" pitchFamily="18" charset="2"/>
              </a:rPr>
              <a:t>】</a:t>
            </a:r>
            <a:endParaRPr lang="zh-CN" altLang="en-US" sz="1800" b="0" dirty="0">
              <a:solidFill>
                <a:srgbClr val="002060"/>
              </a:solidFill>
            </a:endParaRPr>
          </a:p>
        </p:txBody>
      </p:sp>
      <p:sp>
        <p:nvSpPr>
          <p:cNvPr id="29" name="矩形 28"/>
          <p:cNvSpPr/>
          <p:nvPr/>
        </p:nvSpPr>
        <p:spPr>
          <a:xfrm>
            <a:off x="6341661" y="3593068"/>
            <a:ext cx="441146" cy="369332"/>
          </a:xfrm>
          <a:prstGeom prst="rect">
            <a:avLst/>
          </a:prstGeom>
        </p:spPr>
        <p:txBody>
          <a:bodyPr wrap="none">
            <a:spAutoFit/>
          </a:bodyPr>
          <a:lstStyle/>
          <a:p>
            <a:pPr algn="ctr"/>
            <a:r>
              <a:rPr lang="en-US" altLang="zh-CN" sz="1800" i="1" strike="sngStrike" dirty="0" smtClean="0">
                <a:solidFill>
                  <a:srgbClr val="00B050"/>
                </a:solidFill>
              </a:rPr>
              <a:t>31</a:t>
            </a:r>
            <a:endParaRPr lang="zh-CN" altLang="en-US" sz="1800" i="1" strike="sngStrike" dirty="0">
              <a:solidFill>
                <a:srgbClr val="00B050"/>
              </a:solidFill>
            </a:endParaRPr>
          </a:p>
        </p:txBody>
      </p:sp>
      <p:sp>
        <p:nvSpPr>
          <p:cNvPr id="30" name="矩形 29"/>
          <p:cNvSpPr/>
          <p:nvPr/>
        </p:nvSpPr>
        <p:spPr>
          <a:xfrm>
            <a:off x="3429882" y="3564160"/>
            <a:ext cx="441147" cy="369332"/>
          </a:xfrm>
          <a:prstGeom prst="rect">
            <a:avLst/>
          </a:prstGeom>
        </p:spPr>
        <p:txBody>
          <a:bodyPr wrap="none">
            <a:spAutoFit/>
          </a:bodyPr>
          <a:lstStyle/>
          <a:p>
            <a:pPr algn="ctr"/>
            <a:r>
              <a:rPr lang="en-US" altLang="zh-CN" sz="1800" dirty="0" smtClean="0">
                <a:solidFill>
                  <a:schemeClr val="tx1">
                    <a:lumMod val="50000"/>
                    <a:lumOff val="50000"/>
                  </a:schemeClr>
                </a:solidFill>
              </a:rPr>
              <a:t>15</a:t>
            </a:r>
            <a:endParaRPr lang="zh-CN" altLang="en-US" sz="1800" dirty="0">
              <a:solidFill>
                <a:schemeClr val="tx1">
                  <a:lumMod val="50000"/>
                  <a:lumOff val="50000"/>
                </a:schemeClr>
              </a:solidFill>
            </a:endParaRPr>
          </a:p>
        </p:txBody>
      </p:sp>
      <p:sp>
        <p:nvSpPr>
          <p:cNvPr id="31" name="矩形 30"/>
          <p:cNvSpPr/>
          <p:nvPr/>
        </p:nvSpPr>
        <p:spPr>
          <a:xfrm>
            <a:off x="7772401" y="3593068"/>
            <a:ext cx="441146" cy="369332"/>
          </a:xfrm>
          <a:prstGeom prst="rect">
            <a:avLst/>
          </a:prstGeom>
        </p:spPr>
        <p:txBody>
          <a:bodyPr wrap="none">
            <a:spAutoFit/>
          </a:bodyPr>
          <a:lstStyle/>
          <a:p>
            <a:pPr algn="ctr"/>
            <a:r>
              <a:rPr lang="en-US" altLang="zh-CN" sz="1800" i="1" strike="sngStrike" dirty="0" smtClean="0">
                <a:solidFill>
                  <a:srgbClr val="00B050"/>
                </a:solidFill>
              </a:rPr>
              <a:t>36</a:t>
            </a:r>
            <a:endParaRPr lang="zh-CN" altLang="en-US" sz="1800" i="1" strike="sngStrike" dirty="0">
              <a:solidFill>
                <a:srgbClr val="00B050"/>
              </a:solidFill>
            </a:endParaRPr>
          </a:p>
        </p:txBody>
      </p:sp>
      <p:sp>
        <p:nvSpPr>
          <p:cNvPr id="32" name="矩形 31"/>
          <p:cNvSpPr/>
          <p:nvPr/>
        </p:nvSpPr>
        <p:spPr>
          <a:xfrm>
            <a:off x="8328402" y="3986260"/>
            <a:ext cx="298479" cy="338554"/>
          </a:xfrm>
          <a:prstGeom prst="rect">
            <a:avLst/>
          </a:prstGeom>
        </p:spPr>
        <p:txBody>
          <a:bodyPr wrap="none">
            <a:spAutoFit/>
          </a:bodyPr>
          <a:lstStyle/>
          <a:p>
            <a:pPr algn="ctr"/>
            <a:r>
              <a:rPr lang="en-US" altLang="zh-CN" sz="1600" b="0" dirty="0" smtClean="0">
                <a:solidFill>
                  <a:srgbClr val="0000CC"/>
                </a:solidFill>
              </a:rPr>
              <a:t>1</a:t>
            </a:r>
            <a:endParaRPr lang="zh-CN" altLang="en-US" sz="1600" b="0" dirty="0">
              <a:solidFill>
                <a:srgbClr val="0000CC"/>
              </a:solidFill>
            </a:endParaRPr>
          </a:p>
        </p:txBody>
      </p:sp>
      <p:sp>
        <p:nvSpPr>
          <p:cNvPr id="33" name="矩形 32"/>
          <p:cNvSpPr/>
          <p:nvPr/>
        </p:nvSpPr>
        <p:spPr>
          <a:xfrm>
            <a:off x="7374229" y="3974068"/>
            <a:ext cx="298479" cy="338554"/>
          </a:xfrm>
          <a:prstGeom prst="rect">
            <a:avLst/>
          </a:prstGeom>
        </p:spPr>
        <p:txBody>
          <a:bodyPr wrap="none">
            <a:spAutoFit/>
          </a:bodyPr>
          <a:lstStyle/>
          <a:p>
            <a:pPr algn="ctr"/>
            <a:r>
              <a:rPr lang="en-US" altLang="zh-CN" sz="1600" b="0" dirty="0" smtClean="0">
                <a:solidFill>
                  <a:srgbClr val="0000CC"/>
                </a:solidFill>
              </a:rPr>
              <a:t>1</a:t>
            </a:r>
            <a:endParaRPr lang="zh-CN" altLang="en-US" sz="1600" b="0" dirty="0">
              <a:solidFill>
                <a:srgbClr val="0000CC"/>
              </a:solidFill>
            </a:endParaRPr>
          </a:p>
        </p:txBody>
      </p:sp>
      <p:sp>
        <p:nvSpPr>
          <p:cNvPr id="34" name="矩形 33"/>
          <p:cNvSpPr/>
          <p:nvPr/>
        </p:nvSpPr>
        <p:spPr>
          <a:xfrm>
            <a:off x="5432401" y="3992654"/>
            <a:ext cx="298479" cy="338554"/>
          </a:xfrm>
          <a:prstGeom prst="rect">
            <a:avLst/>
          </a:prstGeom>
        </p:spPr>
        <p:txBody>
          <a:bodyPr wrap="none">
            <a:spAutoFit/>
          </a:bodyPr>
          <a:lstStyle/>
          <a:p>
            <a:pPr algn="ctr"/>
            <a:r>
              <a:rPr lang="en-US" altLang="zh-CN" sz="1600" b="0" dirty="0" smtClean="0">
                <a:solidFill>
                  <a:srgbClr val="0000CC"/>
                </a:solidFill>
              </a:rPr>
              <a:t>1</a:t>
            </a:r>
            <a:endParaRPr lang="zh-CN" altLang="en-US" sz="1600" b="0" dirty="0">
              <a:solidFill>
                <a:srgbClr val="0000CC"/>
              </a:solidFill>
            </a:endParaRPr>
          </a:p>
        </p:txBody>
      </p:sp>
      <p:sp>
        <p:nvSpPr>
          <p:cNvPr id="35" name="矩形 34"/>
          <p:cNvSpPr/>
          <p:nvPr/>
        </p:nvSpPr>
        <p:spPr>
          <a:xfrm>
            <a:off x="4931889" y="3980688"/>
            <a:ext cx="298479" cy="338554"/>
          </a:xfrm>
          <a:prstGeom prst="rect">
            <a:avLst/>
          </a:prstGeom>
        </p:spPr>
        <p:txBody>
          <a:bodyPr wrap="none">
            <a:spAutoFit/>
          </a:bodyPr>
          <a:lstStyle/>
          <a:p>
            <a:pPr algn="ctr"/>
            <a:r>
              <a:rPr lang="en-US" altLang="zh-CN" sz="1600" b="0" dirty="0" smtClean="0">
                <a:solidFill>
                  <a:srgbClr val="0000CC"/>
                </a:solidFill>
              </a:rPr>
              <a:t>1</a:t>
            </a:r>
            <a:endParaRPr lang="zh-CN" altLang="en-US" sz="1600" b="0" dirty="0">
              <a:solidFill>
                <a:srgbClr val="0000CC"/>
              </a:solidFill>
            </a:endParaRPr>
          </a:p>
        </p:txBody>
      </p:sp>
      <p:sp>
        <p:nvSpPr>
          <p:cNvPr id="36" name="矩形 35"/>
          <p:cNvSpPr/>
          <p:nvPr/>
        </p:nvSpPr>
        <p:spPr>
          <a:xfrm>
            <a:off x="5913345" y="3986784"/>
            <a:ext cx="298479" cy="338554"/>
          </a:xfrm>
          <a:prstGeom prst="rect">
            <a:avLst/>
          </a:prstGeom>
        </p:spPr>
        <p:txBody>
          <a:bodyPr wrap="none">
            <a:spAutoFit/>
          </a:bodyPr>
          <a:lstStyle/>
          <a:p>
            <a:pPr algn="ctr"/>
            <a:r>
              <a:rPr lang="en-US" altLang="zh-CN" sz="1600" b="0" dirty="0" smtClean="0">
                <a:solidFill>
                  <a:srgbClr val="0000CC"/>
                </a:solidFill>
              </a:rPr>
              <a:t>1</a:t>
            </a:r>
            <a:endParaRPr lang="zh-CN" altLang="en-US" sz="1600" b="0" dirty="0">
              <a:solidFill>
                <a:srgbClr val="0000CC"/>
              </a:solidFill>
            </a:endParaRPr>
          </a:p>
        </p:txBody>
      </p:sp>
      <p:sp>
        <p:nvSpPr>
          <p:cNvPr id="37" name="矩形 36"/>
          <p:cNvSpPr/>
          <p:nvPr/>
        </p:nvSpPr>
        <p:spPr>
          <a:xfrm>
            <a:off x="3989832" y="3986784"/>
            <a:ext cx="298479" cy="338554"/>
          </a:xfrm>
          <a:prstGeom prst="rect">
            <a:avLst/>
          </a:prstGeom>
        </p:spPr>
        <p:txBody>
          <a:bodyPr wrap="none">
            <a:spAutoFit/>
          </a:bodyPr>
          <a:lstStyle/>
          <a:p>
            <a:pPr algn="ctr"/>
            <a:r>
              <a:rPr lang="en-US" altLang="zh-CN" sz="1600" b="0" dirty="0" smtClean="0">
                <a:solidFill>
                  <a:srgbClr val="0000CC"/>
                </a:solidFill>
              </a:rPr>
              <a:t>1</a:t>
            </a:r>
            <a:endParaRPr lang="zh-CN" altLang="en-US" sz="1600" b="0" dirty="0">
              <a:solidFill>
                <a:srgbClr val="0000CC"/>
              </a:solidFill>
            </a:endParaRPr>
          </a:p>
        </p:txBody>
      </p:sp>
      <p:sp>
        <p:nvSpPr>
          <p:cNvPr id="38" name="矩形 37"/>
          <p:cNvSpPr/>
          <p:nvPr/>
        </p:nvSpPr>
        <p:spPr>
          <a:xfrm>
            <a:off x="2523744" y="3974592"/>
            <a:ext cx="298479" cy="338554"/>
          </a:xfrm>
          <a:prstGeom prst="rect">
            <a:avLst/>
          </a:prstGeom>
        </p:spPr>
        <p:txBody>
          <a:bodyPr wrap="none">
            <a:spAutoFit/>
          </a:bodyPr>
          <a:lstStyle/>
          <a:p>
            <a:pPr algn="ctr"/>
            <a:r>
              <a:rPr lang="en-US" altLang="zh-CN" sz="1600" b="0" dirty="0" smtClean="0">
                <a:solidFill>
                  <a:srgbClr val="0000CC"/>
                </a:solidFill>
              </a:rPr>
              <a:t>1</a:t>
            </a:r>
            <a:endParaRPr lang="zh-CN" altLang="en-US" sz="1600" b="0" dirty="0">
              <a:solidFill>
                <a:srgbClr val="0000CC"/>
              </a:solidFill>
            </a:endParaRPr>
          </a:p>
        </p:txBody>
      </p:sp>
      <p:sp>
        <p:nvSpPr>
          <p:cNvPr id="39" name="矩形 38"/>
          <p:cNvSpPr/>
          <p:nvPr/>
        </p:nvSpPr>
        <p:spPr>
          <a:xfrm>
            <a:off x="6397976" y="3986784"/>
            <a:ext cx="298480" cy="338554"/>
          </a:xfrm>
          <a:prstGeom prst="rect">
            <a:avLst/>
          </a:prstGeom>
        </p:spPr>
        <p:txBody>
          <a:bodyPr wrap="none">
            <a:spAutoFit/>
          </a:bodyPr>
          <a:lstStyle/>
          <a:p>
            <a:pPr algn="ctr"/>
            <a:r>
              <a:rPr lang="en-US" altLang="zh-CN" sz="1600" b="0" dirty="0" smtClean="0">
                <a:solidFill>
                  <a:srgbClr val="C00000"/>
                </a:solidFill>
              </a:rPr>
              <a:t>4</a:t>
            </a:r>
            <a:endParaRPr lang="zh-CN" altLang="en-US" sz="1600" b="0" dirty="0">
              <a:solidFill>
                <a:srgbClr val="C00000"/>
              </a:solidFill>
            </a:endParaRPr>
          </a:p>
        </p:txBody>
      </p:sp>
      <p:sp>
        <p:nvSpPr>
          <p:cNvPr id="40" name="矩形 39"/>
          <p:cNvSpPr/>
          <p:nvPr/>
        </p:nvSpPr>
        <p:spPr>
          <a:xfrm>
            <a:off x="3477768" y="3962400"/>
            <a:ext cx="298479" cy="338554"/>
          </a:xfrm>
          <a:prstGeom prst="rect">
            <a:avLst/>
          </a:prstGeom>
        </p:spPr>
        <p:txBody>
          <a:bodyPr wrap="none">
            <a:spAutoFit/>
          </a:bodyPr>
          <a:lstStyle/>
          <a:p>
            <a:pPr algn="ctr"/>
            <a:r>
              <a:rPr lang="en-US" altLang="zh-CN" sz="1600" b="0" dirty="0" smtClean="0">
                <a:solidFill>
                  <a:srgbClr val="0000CC"/>
                </a:solidFill>
              </a:rPr>
              <a:t>1</a:t>
            </a:r>
            <a:endParaRPr lang="zh-CN" altLang="en-US" sz="1600" b="0" dirty="0">
              <a:solidFill>
                <a:srgbClr val="0000CC"/>
              </a:solidFill>
            </a:endParaRPr>
          </a:p>
        </p:txBody>
      </p:sp>
      <p:sp>
        <p:nvSpPr>
          <p:cNvPr id="41" name="矩形 40"/>
          <p:cNvSpPr/>
          <p:nvPr/>
        </p:nvSpPr>
        <p:spPr>
          <a:xfrm>
            <a:off x="7842728" y="3983736"/>
            <a:ext cx="298480" cy="338554"/>
          </a:xfrm>
          <a:prstGeom prst="rect">
            <a:avLst/>
          </a:prstGeom>
        </p:spPr>
        <p:txBody>
          <a:bodyPr wrap="none">
            <a:spAutoFit/>
          </a:bodyPr>
          <a:lstStyle/>
          <a:p>
            <a:pPr algn="ctr"/>
            <a:r>
              <a:rPr lang="en-US" altLang="zh-CN" sz="1600" b="0" dirty="0" smtClean="0">
                <a:solidFill>
                  <a:srgbClr val="C00000"/>
                </a:solidFill>
              </a:rPr>
              <a:t>2</a:t>
            </a:r>
            <a:endParaRPr lang="zh-CN" altLang="en-US" sz="1600" b="0" dirty="0">
              <a:solidFill>
                <a:srgbClr val="C00000"/>
              </a:solidFill>
            </a:endParaRPr>
          </a:p>
        </p:txBody>
      </p:sp>
    </p:spTree>
    <p:extLst>
      <p:ext uri="{BB962C8B-B14F-4D97-AF65-F5344CB8AC3E}">
        <p14:creationId xmlns:p14="http://schemas.microsoft.com/office/powerpoint/2010/main" val="1986439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left)">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3">
                                            <p:txEl>
                                              <p:pRg st="8" end="8"/>
                                            </p:txEl>
                                          </p:spTgt>
                                        </p:tgtEl>
                                        <p:attrNameLst>
                                          <p:attrName>style.visibility</p:attrName>
                                        </p:attrNameLst>
                                      </p:cBhvr>
                                      <p:to>
                                        <p:strVal val="visible"/>
                                      </p:to>
                                    </p:set>
                                    <p:animEffect transition="in" filter="fade">
                                      <p:cBhvr>
                                        <p:cTn id="18" dur="1000"/>
                                        <p:tgtEl>
                                          <p:spTgt spid="3">
                                            <p:txEl>
                                              <p:pRg st="8" end="8"/>
                                            </p:txEl>
                                          </p:spTgt>
                                        </p:tgtEl>
                                      </p:cBhvr>
                                    </p:animEffect>
                                    <p:anim calcmode="lin" valueType="num">
                                      <p:cBhvr>
                                        <p:cTn id="19"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wipe(right)">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circle(in)">
                                      <p:cBhvr>
                                        <p:cTn id="30" dur="20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1000"/>
                                        <p:tgtEl>
                                          <p:spTgt spid="6"/>
                                        </p:tgtEl>
                                      </p:cBhvr>
                                    </p:animEffect>
                                    <p:anim calcmode="lin" valueType="num">
                                      <p:cBhvr>
                                        <p:cTn id="36" dur="1000" fill="hold"/>
                                        <p:tgtEl>
                                          <p:spTgt spid="6"/>
                                        </p:tgtEl>
                                        <p:attrNameLst>
                                          <p:attrName>ppt_x</p:attrName>
                                        </p:attrNameLst>
                                      </p:cBhvr>
                                      <p:tavLst>
                                        <p:tav tm="0">
                                          <p:val>
                                            <p:strVal val="#ppt_x"/>
                                          </p:val>
                                        </p:tav>
                                        <p:tav tm="100000">
                                          <p:val>
                                            <p:strVal val="#ppt_x"/>
                                          </p:val>
                                        </p:tav>
                                      </p:tavLst>
                                    </p:anim>
                                    <p:anim calcmode="lin" valueType="num">
                                      <p:cBhvr>
                                        <p:cTn id="3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7" presetClass="entr" presetSubtype="0"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1000"/>
                                        <p:tgtEl>
                                          <p:spTgt spid="8"/>
                                        </p:tgtEl>
                                      </p:cBhvr>
                                    </p:animEffect>
                                    <p:anim calcmode="lin" valueType="num">
                                      <p:cBhvr>
                                        <p:cTn id="43" dur="1000" fill="hold"/>
                                        <p:tgtEl>
                                          <p:spTgt spid="8"/>
                                        </p:tgtEl>
                                        <p:attrNameLst>
                                          <p:attrName>ppt_x</p:attrName>
                                        </p:attrNameLst>
                                      </p:cBhvr>
                                      <p:tavLst>
                                        <p:tav tm="0">
                                          <p:val>
                                            <p:strVal val="#ppt_x"/>
                                          </p:val>
                                        </p:tav>
                                        <p:tav tm="100000">
                                          <p:val>
                                            <p:strVal val="#ppt_x"/>
                                          </p:val>
                                        </p:tav>
                                      </p:tavLst>
                                    </p:anim>
                                    <p:anim calcmode="lin" valueType="num">
                                      <p:cBhvr>
                                        <p:cTn id="4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7" presetClass="entr" presetSubtype="0"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fade">
                                      <p:cBhvr>
                                        <p:cTn id="49" dur="1000"/>
                                        <p:tgtEl>
                                          <p:spTgt spid="9"/>
                                        </p:tgtEl>
                                      </p:cBhvr>
                                    </p:animEffect>
                                    <p:anim calcmode="lin" valueType="num">
                                      <p:cBhvr>
                                        <p:cTn id="50" dur="1000" fill="hold"/>
                                        <p:tgtEl>
                                          <p:spTgt spid="9"/>
                                        </p:tgtEl>
                                        <p:attrNameLst>
                                          <p:attrName>ppt_x</p:attrName>
                                        </p:attrNameLst>
                                      </p:cBhvr>
                                      <p:tavLst>
                                        <p:tav tm="0">
                                          <p:val>
                                            <p:strVal val="#ppt_x"/>
                                          </p:val>
                                        </p:tav>
                                        <p:tav tm="100000">
                                          <p:val>
                                            <p:strVal val="#ppt_x"/>
                                          </p:val>
                                        </p:tav>
                                      </p:tavLst>
                                    </p:anim>
                                    <p:anim calcmode="lin" valueType="num">
                                      <p:cBhvr>
                                        <p:cTn id="5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7" presetClass="entr" presetSubtype="0" fill="hold" grpId="0" nodeType="click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fade">
                                      <p:cBhvr>
                                        <p:cTn id="56" dur="1000"/>
                                        <p:tgtEl>
                                          <p:spTgt spid="10"/>
                                        </p:tgtEl>
                                      </p:cBhvr>
                                    </p:animEffect>
                                    <p:anim calcmode="lin" valueType="num">
                                      <p:cBhvr>
                                        <p:cTn id="57" dur="1000" fill="hold"/>
                                        <p:tgtEl>
                                          <p:spTgt spid="10"/>
                                        </p:tgtEl>
                                        <p:attrNameLst>
                                          <p:attrName>ppt_x</p:attrName>
                                        </p:attrNameLst>
                                      </p:cBhvr>
                                      <p:tavLst>
                                        <p:tav tm="0">
                                          <p:val>
                                            <p:strVal val="#ppt_x"/>
                                          </p:val>
                                        </p:tav>
                                        <p:tav tm="100000">
                                          <p:val>
                                            <p:strVal val="#ppt_x"/>
                                          </p:val>
                                        </p:tav>
                                      </p:tavLst>
                                    </p:anim>
                                    <p:anim calcmode="lin" valueType="num">
                                      <p:cBhvr>
                                        <p:cTn id="5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7" presetClass="entr" presetSubtype="0" fill="hold" grpId="0" nodeType="clickEffect">
                                  <p:stCondLst>
                                    <p:cond delay="0"/>
                                  </p:stCondLst>
                                  <p:childTnLst>
                                    <p:set>
                                      <p:cBhvr>
                                        <p:cTn id="62" dur="1" fill="hold">
                                          <p:stCondLst>
                                            <p:cond delay="0"/>
                                          </p:stCondLst>
                                        </p:cTn>
                                        <p:tgtEl>
                                          <p:spTgt spid="11"/>
                                        </p:tgtEl>
                                        <p:attrNameLst>
                                          <p:attrName>style.visibility</p:attrName>
                                        </p:attrNameLst>
                                      </p:cBhvr>
                                      <p:to>
                                        <p:strVal val="visible"/>
                                      </p:to>
                                    </p:set>
                                    <p:animEffect transition="in" filter="fade">
                                      <p:cBhvr>
                                        <p:cTn id="63" dur="1000"/>
                                        <p:tgtEl>
                                          <p:spTgt spid="11"/>
                                        </p:tgtEl>
                                      </p:cBhvr>
                                    </p:animEffect>
                                    <p:anim calcmode="lin" valueType="num">
                                      <p:cBhvr>
                                        <p:cTn id="64" dur="1000" fill="hold"/>
                                        <p:tgtEl>
                                          <p:spTgt spid="11"/>
                                        </p:tgtEl>
                                        <p:attrNameLst>
                                          <p:attrName>ppt_x</p:attrName>
                                        </p:attrNameLst>
                                      </p:cBhvr>
                                      <p:tavLst>
                                        <p:tav tm="0">
                                          <p:val>
                                            <p:strVal val="#ppt_x"/>
                                          </p:val>
                                        </p:tav>
                                        <p:tav tm="100000">
                                          <p:val>
                                            <p:strVal val="#ppt_x"/>
                                          </p:val>
                                        </p:tav>
                                      </p:tavLst>
                                    </p:anim>
                                    <p:anim calcmode="lin" valueType="num">
                                      <p:cBhvr>
                                        <p:cTn id="6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7" presetClass="entr" presetSubtype="0" fill="hold" grpId="0" nodeType="clickEffect">
                                  <p:stCondLst>
                                    <p:cond delay="0"/>
                                  </p:stCondLst>
                                  <p:childTnLst>
                                    <p:set>
                                      <p:cBhvr>
                                        <p:cTn id="69" dur="1" fill="hold">
                                          <p:stCondLst>
                                            <p:cond delay="0"/>
                                          </p:stCondLst>
                                        </p:cTn>
                                        <p:tgtEl>
                                          <p:spTgt spid="12"/>
                                        </p:tgtEl>
                                        <p:attrNameLst>
                                          <p:attrName>style.visibility</p:attrName>
                                        </p:attrNameLst>
                                      </p:cBhvr>
                                      <p:to>
                                        <p:strVal val="visible"/>
                                      </p:to>
                                    </p:set>
                                    <p:animEffect transition="in" filter="fade">
                                      <p:cBhvr>
                                        <p:cTn id="70" dur="1000"/>
                                        <p:tgtEl>
                                          <p:spTgt spid="12"/>
                                        </p:tgtEl>
                                      </p:cBhvr>
                                    </p:animEffect>
                                    <p:anim calcmode="lin" valueType="num">
                                      <p:cBhvr>
                                        <p:cTn id="71" dur="1000" fill="hold"/>
                                        <p:tgtEl>
                                          <p:spTgt spid="12"/>
                                        </p:tgtEl>
                                        <p:attrNameLst>
                                          <p:attrName>ppt_x</p:attrName>
                                        </p:attrNameLst>
                                      </p:cBhvr>
                                      <p:tavLst>
                                        <p:tav tm="0">
                                          <p:val>
                                            <p:strVal val="#ppt_x"/>
                                          </p:val>
                                        </p:tav>
                                        <p:tav tm="100000">
                                          <p:val>
                                            <p:strVal val="#ppt_x"/>
                                          </p:val>
                                        </p:tav>
                                      </p:tavLst>
                                    </p:anim>
                                    <p:anim calcmode="lin" valueType="num">
                                      <p:cBhvr>
                                        <p:cTn id="72"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7" presetClass="entr" presetSubtype="0" fill="hold" grpId="0" nodeType="clickEffect">
                                  <p:stCondLst>
                                    <p:cond delay="0"/>
                                  </p:stCondLst>
                                  <p:childTnLst>
                                    <p:set>
                                      <p:cBhvr>
                                        <p:cTn id="76" dur="1" fill="hold">
                                          <p:stCondLst>
                                            <p:cond delay="0"/>
                                          </p:stCondLst>
                                        </p:cTn>
                                        <p:tgtEl>
                                          <p:spTgt spid="13"/>
                                        </p:tgtEl>
                                        <p:attrNameLst>
                                          <p:attrName>style.visibility</p:attrName>
                                        </p:attrNameLst>
                                      </p:cBhvr>
                                      <p:to>
                                        <p:strVal val="visible"/>
                                      </p:to>
                                    </p:set>
                                    <p:animEffect transition="in" filter="fade">
                                      <p:cBhvr>
                                        <p:cTn id="77" dur="1000"/>
                                        <p:tgtEl>
                                          <p:spTgt spid="13"/>
                                        </p:tgtEl>
                                      </p:cBhvr>
                                    </p:animEffect>
                                    <p:anim calcmode="lin" valueType="num">
                                      <p:cBhvr>
                                        <p:cTn id="78" dur="1000" fill="hold"/>
                                        <p:tgtEl>
                                          <p:spTgt spid="13"/>
                                        </p:tgtEl>
                                        <p:attrNameLst>
                                          <p:attrName>ppt_x</p:attrName>
                                        </p:attrNameLst>
                                      </p:cBhvr>
                                      <p:tavLst>
                                        <p:tav tm="0">
                                          <p:val>
                                            <p:strVal val="#ppt_x"/>
                                          </p:val>
                                        </p:tav>
                                        <p:tav tm="100000">
                                          <p:val>
                                            <p:strVal val="#ppt_x"/>
                                          </p:val>
                                        </p:tav>
                                      </p:tavLst>
                                    </p:anim>
                                    <p:anim calcmode="lin" valueType="num">
                                      <p:cBhvr>
                                        <p:cTn id="7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14"/>
                                        </p:tgtEl>
                                        <p:attrNameLst>
                                          <p:attrName>style.visibility</p:attrName>
                                        </p:attrNameLst>
                                      </p:cBhvr>
                                      <p:to>
                                        <p:strVal val="visible"/>
                                      </p:to>
                                    </p:set>
                                    <p:animEffect transition="in" filter="wipe(left)">
                                      <p:cBhvr>
                                        <p:cTn id="84" dur="500"/>
                                        <p:tgtEl>
                                          <p:spTgt spid="14"/>
                                        </p:tgtEl>
                                      </p:cBhvr>
                                    </p:animEffect>
                                  </p:childTnLst>
                                </p:cTn>
                              </p:par>
                              <p:par>
                                <p:cTn id="85" presetID="22" presetClass="entr" presetSubtype="8" fill="hold" grpId="0" nodeType="withEffect">
                                  <p:stCondLst>
                                    <p:cond delay="0"/>
                                  </p:stCondLst>
                                  <p:childTnLst>
                                    <p:set>
                                      <p:cBhvr>
                                        <p:cTn id="86" dur="1" fill="hold">
                                          <p:stCondLst>
                                            <p:cond delay="0"/>
                                          </p:stCondLst>
                                        </p:cTn>
                                        <p:tgtEl>
                                          <p:spTgt spid="15"/>
                                        </p:tgtEl>
                                        <p:attrNameLst>
                                          <p:attrName>style.visibility</p:attrName>
                                        </p:attrNameLst>
                                      </p:cBhvr>
                                      <p:to>
                                        <p:strVal val="visible"/>
                                      </p:to>
                                    </p:set>
                                    <p:animEffect transition="in" filter="wipe(left)">
                                      <p:cBhvr>
                                        <p:cTn id="87" dur="500"/>
                                        <p:tgtEl>
                                          <p:spTgt spid="15"/>
                                        </p:tgtEl>
                                      </p:cBhvr>
                                    </p:animEffect>
                                  </p:childTnLst>
                                </p:cTn>
                              </p:par>
                            </p:childTnLst>
                          </p:cTn>
                        </p:par>
                        <p:par>
                          <p:cTn id="88" fill="hold">
                            <p:stCondLst>
                              <p:cond delay="500"/>
                            </p:stCondLst>
                            <p:childTnLst>
                              <p:par>
                                <p:cTn id="89" presetID="22" presetClass="entr" presetSubtype="8" fill="hold" grpId="0" nodeType="afterEffect">
                                  <p:stCondLst>
                                    <p:cond delay="0"/>
                                  </p:stCondLst>
                                  <p:childTnLst>
                                    <p:set>
                                      <p:cBhvr>
                                        <p:cTn id="90" dur="1" fill="hold">
                                          <p:stCondLst>
                                            <p:cond delay="0"/>
                                          </p:stCondLst>
                                        </p:cTn>
                                        <p:tgtEl>
                                          <p:spTgt spid="18"/>
                                        </p:tgtEl>
                                        <p:attrNameLst>
                                          <p:attrName>style.visibility</p:attrName>
                                        </p:attrNameLst>
                                      </p:cBhvr>
                                      <p:to>
                                        <p:strVal val="visible"/>
                                      </p:to>
                                    </p:set>
                                    <p:animEffect transition="in" filter="wipe(left)">
                                      <p:cBhvr>
                                        <p:cTn id="91" dur="500"/>
                                        <p:tgtEl>
                                          <p:spTgt spid="18"/>
                                        </p:tgtEl>
                                      </p:cBhvr>
                                    </p:animEffect>
                                  </p:childTnLst>
                                </p:cTn>
                              </p:par>
                            </p:childTnLst>
                          </p:cTn>
                        </p:par>
                        <p:par>
                          <p:cTn id="92" fill="hold">
                            <p:stCondLst>
                              <p:cond delay="1000"/>
                            </p:stCondLst>
                            <p:childTnLst>
                              <p:par>
                                <p:cTn id="93" presetID="22" presetClass="entr" presetSubtype="8" fill="hold" grpId="0" nodeType="afterEffect">
                                  <p:stCondLst>
                                    <p:cond delay="0"/>
                                  </p:stCondLst>
                                  <p:childTnLst>
                                    <p:set>
                                      <p:cBhvr>
                                        <p:cTn id="94" dur="1" fill="hold">
                                          <p:stCondLst>
                                            <p:cond delay="0"/>
                                          </p:stCondLst>
                                        </p:cTn>
                                        <p:tgtEl>
                                          <p:spTgt spid="25"/>
                                        </p:tgtEl>
                                        <p:attrNameLst>
                                          <p:attrName>style.visibility</p:attrName>
                                        </p:attrNameLst>
                                      </p:cBhvr>
                                      <p:to>
                                        <p:strVal val="visible"/>
                                      </p:to>
                                    </p:set>
                                    <p:animEffect transition="in" filter="wipe(left)">
                                      <p:cBhvr>
                                        <p:cTn id="95" dur="500"/>
                                        <p:tgtEl>
                                          <p:spTgt spid="25"/>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8" fill="hold" grpId="0" nodeType="clickEffect">
                                  <p:stCondLst>
                                    <p:cond delay="0"/>
                                  </p:stCondLst>
                                  <p:childTnLst>
                                    <p:set>
                                      <p:cBhvr>
                                        <p:cTn id="99" dur="1" fill="hold">
                                          <p:stCondLst>
                                            <p:cond delay="0"/>
                                          </p:stCondLst>
                                        </p:cTn>
                                        <p:tgtEl>
                                          <p:spTgt spid="19"/>
                                        </p:tgtEl>
                                        <p:attrNameLst>
                                          <p:attrName>style.visibility</p:attrName>
                                        </p:attrNameLst>
                                      </p:cBhvr>
                                      <p:to>
                                        <p:strVal val="visible"/>
                                      </p:to>
                                    </p:set>
                                    <p:animEffect transition="in" filter="wipe(left)">
                                      <p:cBhvr>
                                        <p:cTn id="100" dur="500"/>
                                        <p:tgtEl>
                                          <p:spTgt spid="19"/>
                                        </p:tgtEl>
                                      </p:cBhvr>
                                    </p:animEffect>
                                  </p:childTnLst>
                                </p:cTn>
                              </p:par>
                              <p:par>
                                <p:cTn id="101" presetID="22" presetClass="entr" presetSubtype="8" fill="hold" grpId="0" nodeType="withEffect">
                                  <p:stCondLst>
                                    <p:cond delay="0"/>
                                  </p:stCondLst>
                                  <p:childTnLst>
                                    <p:set>
                                      <p:cBhvr>
                                        <p:cTn id="102" dur="1" fill="hold">
                                          <p:stCondLst>
                                            <p:cond delay="0"/>
                                          </p:stCondLst>
                                        </p:cTn>
                                        <p:tgtEl>
                                          <p:spTgt spid="20"/>
                                        </p:tgtEl>
                                        <p:attrNameLst>
                                          <p:attrName>style.visibility</p:attrName>
                                        </p:attrNameLst>
                                      </p:cBhvr>
                                      <p:to>
                                        <p:strVal val="visible"/>
                                      </p:to>
                                    </p:set>
                                    <p:animEffect transition="in" filter="wipe(left)">
                                      <p:cBhvr>
                                        <p:cTn id="103" dur="500"/>
                                        <p:tgtEl>
                                          <p:spTgt spid="20"/>
                                        </p:tgtEl>
                                      </p:cBhvr>
                                    </p:animEffect>
                                  </p:childTnLst>
                                </p:cTn>
                              </p:par>
                            </p:childTnLst>
                          </p:cTn>
                        </p:par>
                        <p:par>
                          <p:cTn id="104" fill="hold">
                            <p:stCondLst>
                              <p:cond delay="500"/>
                            </p:stCondLst>
                            <p:childTnLst>
                              <p:par>
                                <p:cTn id="105" presetID="22" presetClass="entr" presetSubtype="8" fill="hold" grpId="0" nodeType="afterEffect">
                                  <p:stCondLst>
                                    <p:cond delay="0"/>
                                  </p:stCondLst>
                                  <p:childTnLst>
                                    <p:set>
                                      <p:cBhvr>
                                        <p:cTn id="106" dur="1" fill="hold">
                                          <p:stCondLst>
                                            <p:cond delay="0"/>
                                          </p:stCondLst>
                                        </p:cTn>
                                        <p:tgtEl>
                                          <p:spTgt spid="21"/>
                                        </p:tgtEl>
                                        <p:attrNameLst>
                                          <p:attrName>style.visibility</p:attrName>
                                        </p:attrNameLst>
                                      </p:cBhvr>
                                      <p:to>
                                        <p:strVal val="visible"/>
                                      </p:to>
                                    </p:set>
                                    <p:animEffect transition="in" filter="wipe(left)">
                                      <p:cBhvr>
                                        <p:cTn id="107" dur="500"/>
                                        <p:tgtEl>
                                          <p:spTgt spid="21"/>
                                        </p:tgtEl>
                                      </p:cBhvr>
                                    </p:animEffect>
                                  </p:childTnLst>
                                </p:cTn>
                              </p:par>
                            </p:childTnLst>
                          </p:cTn>
                        </p:par>
                        <p:par>
                          <p:cTn id="108" fill="hold">
                            <p:stCondLst>
                              <p:cond delay="1000"/>
                            </p:stCondLst>
                            <p:childTnLst>
                              <p:par>
                                <p:cTn id="109" presetID="22" presetClass="entr" presetSubtype="8" fill="hold" grpId="0" nodeType="afterEffect">
                                  <p:stCondLst>
                                    <p:cond delay="0"/>
                                  </p:stCondLst>
                                  <p:childTnLst>
                                    <p:set>
                                      <p:cBhvr>
                                        <p:cTn id="110" dur="1" fill="hold">
                                          <p:stCondLst>
                                            <p:cond delay="0"/>
                                          </p:stCondLst>
                                        </p:cTn>
                                        <p:tgtEl>
                                          <p:spTgt spid="26"/>
                                        </p:tgtEl>
                                        <p:attrNameLst>
                                          <p:attrName>style.visibility</p:attrName>
                                        </p:attrNameLst>
                                      </p:cBhvr>
                                      <p:to>
                                        <p:strVal val="visible"/>
                                      </p:to>
                                    </p:set>
                                    <p:animEffect transition="in" filter="wipe(left)">
                                      <p:cBhvr>
                                        <p:cTn id="111" dur="500"/>
                                        <p:tgtEl>
                                          <p:spTgt spid="26"/>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grpId="0" nodeType="clickEffect">
                                  <p:stCondLst>
                                    <p:cond delay="0"/>
                                  </p:stCondLst>
                                  <p:childTnLst>
                                    <p:set>
                                      <p:cBhvr>
                                        <p:cTn id="115" dur="1" fill="hold">
                                          <p:stCondLst>
                                            <p:cond delay="0"/>
                                          </p:stCondLst>
                                        </p:cTn>
                                        <p:tgtEl>
                                          <p:spTgt spid="22"/>
                                        </p:tgtEl>
                                        <p:attrNameLst>
                                          <p:attrName>style.visibility</p:attrName>
                                        </p:attrNameLst>
                                      </p:cBhvr>
                                      <p:to>
                                        <p:strVal val="visible"/>
                                      </p:to>
                                    </p:set>
                                    <p:animEffect transition="in" filter="wipe(left)">
                                      <p:cBhvr>
                                        <p:cTn id="116" dur="500"/>
                                        <p:tgtEl>
                                          <p:spTgt spid="22"/>
                                        </p:tgtEl>
                                      </p:cBhvr>
                                    </p:animEffect>
                                  </p:childTnLst>
                                </p:cTn>
                              </p:par>
                              <p:par>
                                <p:cTn id="117" presetID="22" presetClass="entr" presetSubtype="8" fill="hold" grpId="0" nodeType="withEffect">
                                  <p:stCondLst>
                                    <p:cond delay="0"/>
                                  </p:stCondLst>
                                  <p:childTnLst>
                                    <p:set>
                                      <p:cBhvr>
                                        <p:cTn id="118" dur="1" fill="hold">
                                          <p:stCondLst>
                                            <p:cond delay="0"/>
                                          </p:stCondLst>
                                        </p:cTn>
                                        <p:tgtEl>
                                          <p:spTgt spid="23"/>
                                        </p:tgtEl>
                                        <p:attrNameLst>
                                          <p:attrName>style.visibility</p:attrName>
                                        </p:attrNameLst>
                                      </p:cBhvr>
                                      <p:to>
                                        <p:strVal val="visible"/>
                                      </p:to>
                                    </p:set>
                                    <p:animEffect transition="in" filter="wipe(left)">
                                      <p:cBhvr>
                                        <p:cTn id="119" dur="500"/>
                                        <p:tgtEl>
                                          <p:spTgt spid="23"/>
                                        </p:tgtEl>
                                      </p:cBhvr>
                                    </p:animEffect>
                                  </p:childTnLst>
                                </p:cTn>
                              </p:par>
                            </p:childTnLst>
                          </p:cTn>
                        </p:par>
                        <p:par>
                          <p:cTn id="120" fill="hold">
                            <p:stCondLst>
                              <p:cond delay="500"/>
                            </p:stCondLst>
                            <p:childTnLst>
                              <p:par>
                                <p:cTn id="121" presetID="22" presetClass="entr" presetSubtype="8" fill="hold" grpId="0" nodeType="afterEffect">
                                  <p:stCondLst>
                                    <p:cond delay="0"/>
                                  </p:stCondLst>
                                  <p:childTnLst>
                                    <p:set>
                                      <p:cBhvr>
                                        <p:cTn id="122" dur="1" fill="hold">
                                          <p:stCondLst>
                                            <p:cond delay="0"/>
                                          </p:stCondLst>
                                        </p:cTn>
                                        <p:tgtEl>
                                          <p:spTgt spid="24"/>
                                        </p:tgtEl>
                                        <p:attrNameLst>
                                          <p:attrName>style.visibility</p:attrName>
                                        </p:attrNameLst>
                                      </p:cBhvr>
                                      <p:to>
                                        <p:strVal val="visible"/>
                                      </p:to>
                                    </p:set>
                                    <p:animEffect transition="in" filter="wipe(left)">
                                      <p:cBhvr>
                                        <p:cTn id="123" dur="500"/>
                                        <p:tgtEl>
                                          <p:spTgt spid="24"/>
                                        </p:tgtEl>
                                      </p:cBhvr>
                                    </p:animEffect>
                                  </p:childTnLst>
                                </p:cTn>
                              </p:par>
                            </p:childTnLst>
                          </p:cTn>
                        </p:par>
                        <p:par>
                          <p:cTn id="124" fill="hold">
                            <p:stCondLst>
                              <p:cond delay="1000"/>
                            </p:stCondLst>
                            <p:childTnLst>
                              <p:par>
                                <p:cTn id="125" presetID="22" presetClass="entr" presetSubtype="8" fill="hold" grpId="0" nodeType="afterEffect">
                                  <p:stCondLst>
                                    <p:cond delay="0"/>
                                  </p:stCondLst>
                                  <p:childTnLst>
                                    <p:set>
                                      <p:cBhvr>
                                        <p:cTn id="126" dur="1" fill="hold">
                                          <p:stCondLst>
                                            <p:cond delay="0"/>
                                          </p:stCondLst>
                                        </p:cTn>
                                        <p:tgtEl>
                                          <p:spTgt spid="27"/>
                                        </p:tgtEl>
                                        <p:attrNameLst>
                                          <p:attrName>style.visibility</p:attrName>
                                        </p:attrNameLst>
                                      </p:cBhvr>
                                      <p:to>
                                        <p:strVal val="visible"/>
                                      </p:to>
                                    </p:set>
                                    <p:animEffect transition="in" filter="wipe(left)">
                                      <p:cBhvr>
                                        <p:cTn id="127" dur="500"/>
                                        <p:tgtEl>
                                          <p:spTgt spid="27"/>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8" fill="hold" grpId="0" nodeType="clickEffect">
                                  <p:stCondLst>
                                    <p:cond delay="0"/>
                                  </p:stCondLst>
                                  <p:childTnLst>
                                    <p:set>
                                      <p:cBhvr>
                                        <p:cTn id="131" dur="1" fill="hold">
                                          <p:stCondLst>
                                            <p:cond delay="0"/>
                                          </p:stCondLst>
                                        </p:cTn>
                                        <p:tgtEl>
                                          <p:spTgt spid="28"/>
                                        </p:tgtEl>
                                        <p:attrNameLst>
                                          <p:attrName>style.visibility</p:attrName>
                                        </p:attrNameLst>
                                      </p:cBhvr>
                                      <p:to>
                                        <p:strVal val="visible"/>
                                      </p:to>
                                    </p:set>
                                    <p:animEffect transition="in" filter="wipe(left)">
                                      <p:cBhvr>
                                        <p:cTn id="132" dur="500"/>
                                        <p:tgtEl>
                                          <p:spTgt spid="28"/>
                                        </p:tgtEl>
                                      </p:cBhvr>
                                    </p:animEffect>
                                  </p:childTnLst>
                                </p:cTn>
                              </p:par>
                            </p:childTnLst>
                          </p:cTn>
                        </p:par>
                        <p:par>
                          <p:cTn id="133" fill="hold">
                            <p:stCondLst>
                              <p:cond delay="500"/>
                            </p:stCondLst>
                            <p:childTnLst>
                              <p:par>
                                <p:cTn id="134" presetID="47" presetClass="entr" presetSubtype="0" fill="hold" grpId="0" nodeType="afterEffect">
                                  <p:stCondLst>
                                    <p:cond delay="0"/>
                                  </p:stCondLst>
                                  <p:childTnLst>
                                    <p:set>
                                      <p:cBhvr>
                                        <p:cTn id="135" dur="1" fill="hold">
                                          <p:stCondLst>
                                            <p:cond delay="0"/>
                                          </p:stCondLst>
                                        </p:cTn>
                                        <p:tgtEl>
                                          <p:spTgt spid="29"/>
                                        </p:tgtEl>
                                        <p:attrNameLst>
                                          <p:attrName>style.visibility</p:attrName>
                                        </p:attrNameLst>
                                      </p:cBhvr>
                                      <p:to>
                                        <p:strVal val="visible"/>
                                      </p:to>
                                    </p:set>
                                    <p:animEffect transition="in" filter="fade">
                                      <p:cBhvr>
                                        <p:cTn id="136" dur="1000"/>
                                        <p:tgtEl>
                                          <p:spTgt spid="29"/>
                                        </p:tgtEl>
                                      </p:cBhvr>
                                    </p:animEffect>
                                    <p:anim calcmode="lin" valueType="num">
                                      <p:cBhvr>
                                        <p:cTn id="137" dur="1000" fill="hold"/>
                                        <p:tgtEl>
                                          <p:spTgt spid="29"/>
                                        </p:tgtEl>
                                        <p:attrNameLst>
                                          <p:attrName>ppt_x</p:attrName>
                                        </p:attrNameLst>
                                      </p:cBhvr>
                                      <p:tavLst>
                                        <p:tav tm="0">
                                          <p:val>
                                            <p:strVal val="#ppt_x"/>
                                          </p:val>
                                        </p:tav>
                                        <p:tav tm="100000">
                                          <p:val>
                                            <p:strVal val="#ppt_x"/>
                                          </p:val>
                                        </p:tav>
                                      </p:tavLst>
                                    </p:anim>
                                    <p:anim calcmode="lin" valueType="num">
                                      <p:cBhvr>
                                        <p:cTn id="138" dur="1000" fill="hold"/>
                                        <p:tgtEl>
                                          <p:spTgt spid="29"/>
                                        </p:tgtEl>
                                        <p:attrNameLst>
                                          <p:attrName>ppt_y</p:attrName>
                                        </p:attrNameLst>
                                      </p:cBhvr>
                                      <p:tavLst>
                                        <p:tav tm="0">
                                          <p:val>
                                            <p:strVal val="#ppt_y-.1"/>
                                          </p:val>
                                        </p:tav>
                                        <p:tav tm="100000">
                                          <p:val>
                                            <p:strVal val="#ppt_y"/>
                                          </p:val>
                                        </p:tav>
                                      </p:tavLst>
                                    </p:anim>
                                  </p:childTnLst>
                                </p:cTn>
                              </p:par>
                            </p:childTnLst>
                          </p:cTn>
                        </p:par>
                        <p:par>
                          <p:cTn id="139" fill="hold">
                            <p:stCondLst>
                              <p:cond delay="1500"/>
                            </p:stCondLst>
                            <p:childTnLst>
                              <p:par>
                                <p:cTn id="140" presetID="47" presetClass="entr" presetSubtype="0" fill="hold" grpId="0" nodeType="afterEffect">
                                  <p:stCondLst>
                                    <p:cond delay="0"/>
                                  </p:stCondLst>
                                  <p:childTnLst>
                                    <p:set>
                                      <p:cBhvr>
                                        <p:cTn id="141" dur="1" fill="hold">
                                          <p:stCondLst>
                                            <p:cond delay="0"/>
                                          </p:stCondLst>
                                        </p:cTn>
                                        <p:tgtEl>
                                          <p:spTgt spid="30"/>
                                        </p:tgtEl>
                                        <p:attrNameLst>
                                          <p:attrName>style.visibility</p:attrName>
                                        </p:attrNameLst>
                                      </p:cBhvr>
                                      <p:to>
                                        <p:strVal val="visible"/>
                                      </p:to>
                                    </p:set>
                                    <p:animEffect transition="in" filter="fade">
                                      <p:cBhvr>
                                        <p:cTn id="142" dur="1000"/>
                                        <p:tgtEl>
                                          <p:spTgt spid="30"/>
                                        </p:tgtEl>
                                      </p:cBhvr>
                                    </p:animEffect>
                                    <p:anim calcmode="lin" valueType="num">
                                      <p:cBhvr>
                                        <p:cTn id="143" dur="1000" fill="hold"/>
                                        <p:tgtEl>
                                          <p:spTgt spid="30"/>
                                        </p:tgtEl>
                                        <p:attrNameLst>
                                          <p:attrName>ppt_x</p:attrName>
                                        </p:attrNameLst>
                                      </p:cBhvr>
                                      <p:tavLst>
                                        <p:tav tm="0">
                                          <p:val>
                                            <p:strVal val="#ppt_x"/>
                                          </p:val>
                                        </p:tav>
                                        <p:tav tm="100000">
                                          <p:val>
                                            <p:strVal val="#ppt_x"/>
                                          </p:val>
                                        </p:tav>
                                      </p:tavLst>
                                    </p:anim>
                                    <p:anim calcmode="lin" valueType="num">
                                      <p:cBhvr>
                                        <p:cTn id="144" dur="1000" fill="hold"/>
                                        <p:tgtEl>
                                          <p:spTgt spid="30"/>
                                        </p:tgtEl>
                                        <p:attrNameLst>
                                          <p:attrName>ppt_y</p:attrName>
                                        </p:attrNameLst>
                                      </p:cBhvr>
                                      <p:tavLst>
                                        <p:tav tm="0">
                                          <p:val>
                                            <p:strVal val="#ppt_y-.1"/>
                                          </p:val>
                                        </p:tav>
                                        <p:tav tm="100000">
                                          <p:val>
                                            <p:strVal val="#ppt_y"/>
                                          </p:val>
                                        </p:tav>
                                      </p:tavLst>
                                    </p:anim>
                                  </p:childTnLst>
                                </p:cTn>
                              </p:par>
                            </p:childTnLst>
                          </p:cTn>
                        </p:par>
                        <p:par>
                          <p:cTn id="145" fill="hold">
                            <p:stCondLst>
                              <p:cond delay="2500"/>
                            </p:stCondLst>
                            <p:childTnLst>
                              <p:par>
                                <p:cTn id="146" presetID="47" presetClass="entr" presetSubtype="0" fill="hold" grpId="0" nodeType="afterEffect">
                                  <p:stCondLst>
                                    <p:cond delay="0"/>
                                  </p:stCondLst>
                                  <p:childTnLst>
                                    <p:set>
                                      <p:cBhvr>
                                        <p:cTn id="147" dur="1" fill="hold">
                                          <p:stCondLst>
                                            <p:cond delay="0"/>
                                          </p:stCondLst>
                                        </p:cTn>
                                        <p:tgtEl>
                                          <p:spTgt spid="31"/>
                                        </p:tgtEl>
                                        <p:attrNameLst>
                                          <p:attrName>style.visibility</p:attrName>
                                        </p:attrNameLst>
                                      </p:cBhvr>
                                      <p:to>
                                        <p:strVal val="visible"/>
                                      </p:to>
                                    </p:set>
                                    <p:animEffect transition="in" filter="fade">
                                      <p:cBhvr>
                                        <p:cTn id="148" dur="1000"/>
                                        <p:tgtEl>
                                          <p:spTgt spid="31"/>
                                        </p:tgtEl>
                                      </p:cBhvr>
                                    </p:animEffect>
                                    <p:anim calcmode="lin" valueType="num">
                                      <p:cBhvr>
                                        <p:cTn id="149" dur="1000" fill="hold"/>
                                        <p:tgtEl>
                                          <p:spTgt spid="31"/>
                                        </p:tgtEl>
                                        <p:attrNameLst>
                                          <p:attrName>ppt_x</p:attrName>
                                        </p:attrNameLst>
                                      </p:cBhvr>
                                      <p:tavLst>
                                        <p:tav tm="0">
                                          <p:val>
                                            <p:strVal val="#ppt_x"/>
                                          </p:val>
                                        </p:tav>
                                        <p:tav tm="100000">
                                          <p:val>
                                            <p:strVal val="#ppt_x"/>
                                          </p:val>
                                        </p:tav>
                                      </p:tavLst>
                                    </p:anim>
                                    <p:anim calcmode="lin" valueType="num">
                                      <p:cBhvr>
                                        <p:cTn id="150" dur="1000" fill="hold"/>
                                        <p:tgtEl>
                                          <p:spTgt spid="31"/>
                                        </p:tgtEl>
                                        <p:attrNameLst>
                                          <p:attrName>ppt_y</p:attrName>
                                        </p:attrNameLst>
                                      </p:cBhvr>
                                      <p:tavLst>
                                        <p:tav tm="0">
                                          <p:val>
                                            <p:strVal val="#ppt_y-.1"/>
                                          </p:val>
                                        </p:tav>
                                        <p:tav tm="100000">
                                          <p:val>
                                            <p:strVal val="#ppt_y"/>
                                          </p:val>
                                        </p:tav>
                                      </p:tavLst>
                                    </p:anim>
                                  </p:childTnLst>
                                </p:cTn>
                              </p:par>
                            </p:childTnLst>
                          </p:cTn>
                        </p:par>
                        <p:par>
                          <p:cTn id="151" fill="hold">
                            <p:stCondLst>
                              <p:cond delay="3500"/>
                            </p:stCondLst>
                            <p:childTnLst>
                              <p:par>
                                <p:cTn id="152" presetID="47" presetClass="entr" presetSubtype="0" fill="hold" grpId="0" nodeType="afterEffect">
                                  <p:stCondLst>
                                    <p:cond delay="0"/>
                                  </p:stCondLst>
                                  <p:childTnLst>
                                    <p:set>
                                      <p:cBhvr>
                                        <p:cTn id="153" dur="1" fill="hold">
                                          <p:stCondLst>
                                            <p:cond delay="0"/>
                                          </p:stCondLst>
                                        </p:cTn>
                                        <p:tgtEl>
                                          <p:spTgt spid="32"/>
                                        </p:tgtEl>
                                        <p:attrNameLst>
                                          <p:attrName>style.visibility</p:attrName>
                                        </p:attrNameLst>
                                      </p:cBhvr>
                                      <p:to>
                                        <p:strVal val="visible"/>
                                      </p:to>
                                    </p:set>
                                    <p:animEffect transition="in" filter="fade">
                                      <p:cBhvr>
                                        <p:cTn id="154" dur="1000"/>
                                        <p:tgtEl>
                                          <p:spTgt spid="32"/>
                                        </p:tgtEl>
                                      </p:cBhvr>
                                    </p:animEffect>
                                    <p:anim calcmode="lin" valueType="num">
                                      <p:cBhvr>
                                        <p:cTn id="155" dur="1000" fill="hold"/>
                                        <p:tgtEl>
                                          <p:spTgt spid="32"/>
                                        </p:tgtEl>
                                        <p:attrNameLst>
                                          <p:attrName>ppt_x</p:attrName>
                                        </p:attrNameLst>
                                      </p:cBhvr>
                                      <p:tavLst>
                                        <p:tav tm="0">
                                          <p:val>
                                            <p:strVal val="#ppt_x"/>
                                          </p:val>
                                        </p:tav>
                                        <p:tav tm="100000">
                                          <p:val>
                                            <p:strVal val="#ppt_x"/>
                                          </p:val>
                                        </p:tav>
                                      </p:tavLst>
                                    </p:anim>
                                    <p:anim calcmode="lin" valueType="num">
                                      <p:cBhvr>
                                        <p:cTn id="156" dur="1000" fill="hold"/>
                                        <p:tgtEl>
                                          <p:spTgt spid="32"/>
                                        </p:tgtEl>
                                        <p:attrNameLst>
                                          <p:attrName>ppt_y</p:attrName>
                                        </p:attrNameLst>
                                      </p:cBhvr>
                                      <p:tavLst>
                                        <p:tav tm="0">
                                          <p:val>
                                            <p:strVal val="#ppt_y-.1"/>
                                          </p:val>
                                        </p:tav>
                                        <p:tav tm="100000">
                                          <p:val>
                                            <p:strVal val="#ppt_y"/>
                                          </p:val>
                                        </p:tav>
                                      </p:tavLst>
                                    </p:anim>
                                  </p:childTnLst>
                                </p:cTn>
                              </p:par>
                            </p:childTnLst>
                          </p:cTn>
                        </p:par>
                        <p:par>
                          <p:cTn id="157" fill="hold">
                            <p:stCondLst>
                              <p:cond delay="4500"/>
                            </p:stCondLst>
                            <p:childTnLst>
                              <p:par>
                                <p:cTn id="158" presetID="47" presetClass="entr" presetSubtype="0" fill="hold" grpId="0" nodeType="afterEffect">
                                  <p:stCondLst>
                                    <p:cond delay="0"/>
                                  </p:stCondLst>
                                  <p:childTnLst>
                                    <p:set>
                                      <p:cBhvr>
                                        <p:cTn id="159" dur="1" fill="hold">
                                          <p:stCondLst>
                                            <p:cond delay="0"/>
                                          </p:stCondLst>
                                        </p:cTn>
                                        <p:tgtEl>
                                          <p:spTgt spid="33"/>
                                        </p:tgtEl>
                                        <p:attrNameLst>
                                          <p:attrName>style.visibility</p:attrName>
                                        </p:attrNameLst>
                                      </p:cBhvr>
                                      <p:to>
                                        <p:strVal val="visible"/>
                                      </p:to>
                                    </p:set>
                                    <p:animEffect transition="in" filter="fade">
                                      <p:cBhvr>
                                        <p:cTn id="160" dur="1000"/>
                                        <p:tgtEl>
                                          <p:spTgt spid="33"/>
                                        </p:tgtEl>
                                      </p:cBhvr>
                                    </p:animEffect>
                                    <p:anim calcmode="lin" valueType="num">
                                      <p:cBhvr>
                                        <p:cTn id="161" dur="1000" fill="hold"/>
                                        <p:tgtEl>
                                          <p:spTgt spid="33"/>
                                        </p:tgtEl>
                                        <p:attrNameLst>
                                          <p:attrName>ppt_x</p:attrName>
                                        </p:attrNameLst>
                                      </p:cBhvr>
                                      <p:tavLst>
                                        <p:tav tm="0">
                                          <p:val>
                                            <p:strVal val="#ppt_x"/>
                                          </p:val>
                                        </p:tav>
                                        <p:tav tm="100000">
                                          <p:val>
                                            <p:strVal val="#ppt_x"/>
                                          </p:val>
                                        </p:tav>
                                      </p:tavLst>
                                    </p:anim>
                                    <p:anim calcmode="lin" valueType="num">
                                      <p:cBhvr>
                                        <p:cTn id="162" dur="1000" fill="hold"/>
                                        <p:tgtEl>
                                          <p:spTgt spid="33"/>
                                        </p:tgtEl>
                                        <p:attrNameLst>
                                          <p:attrName>ppt_y</p:attrName>
                                        </p:attrNameLst>
                                      </p:cBhvr>
                                      <p:tavLst>
                                        <p:tav tm="0">
                                          <p:val>
                                            <p:strVal val="#ppt_y-.1"/>
                                          </p:val>
                                        </p:tav>
                                        <p:tav tm="100000">
                                          <p:val>
                                            <p:strVal val="#ppt_y"/>
                                          </p:val>
                                        </p:tav>
                                      </p:tavLst>
                                    </p:anim>
                                  </p:childTnLst>
                                </p:cTn>
                              </p:par>
                            </p:childTnLst>
                          </p:cTn>
                        </p:par>
                        <p:par>
                          <p:cTn id="163" fill="hold">
                            <p:stCondLst>
                              <p:cond delay="5500"/>
                            </p:stCondLst>
                            <p:childTnLst>
                              <p:par>
                                <p:cTn id="164" presetID="47" presetClass="entr" presetSubtype="0" fill="hold" grpId="0" nodeType="afterEffect">
                                  <p:stCondLst>
                                    <p:cond delay="0"/>
                                  </p:stCondLst>
                                  <p:childTnLst>
                                    <p:set>
                                      <p:cBhvr>
                                        <p:cTn id="165" dur="1" fill="hold">
                                          <p:stCondLst>
                                            <p:cond delay="0"/>
                                          </p:stCondLst>
                                        </p:cTn>
                                        <p:tgtEl>
                                          <p:spTgt spid="34"/>
                                        </p:tgtEl>
                                        <p:attrNameLst>
                                          <p:attrName>style.visibility</p:attrName>
                                        </p:attrNameLst>
                                      </p:cBhvr>
                                      <p:to>
                                        <p:strVal val="visible"/>
                                      </p:to>
                                    </p:set>
                                    <p:animEffect transition="in" filter="fade">
                                      <p:cBhvr>
                                        <p:cTn id="166" dur="1000"/>
                                        <p:tgtEl>
                                          <p:spTgt spid="34"/>
                                        </p:tgtEl>
                                      </p:cBhvr>
                                    </p:animEffect>
                                    <p:anim calcmode="lin" valueType="num">
                                      <p:cBhvr>
                                        <p:cTn id="167" dur="1000" fill="hold"/>
                                        <p:tgtEl>
                                          <p:spTgt spid="34"/>
                                        </p:tgtEl>
                                        <p:attrNameLst>
                                          <p:attrName>ppt_x</p:attrName>
                                        </p:attrNameLst>
                                      </p:cBhvr>
                                      <p:tavLst>
                                        <p:tav tm="0">
                                          <p:val>
                                            <p:strVal val="#ppt_x"/>
                                          </p:val>
                                        </p:tav>
                                        <p:tav tm="100000">
                                          <p:val>
                                            <p:strVal val="#ppt_x"/>
                                          </p:val>
                                        </p:tav>
                                      </p:tavLst>
                                    </p:anim>
                                    <p:anim calcmode="lin" valueType="num">
                                      <p:cBhvr>
                                        <p:cTn id="168" dur="1000" fill="hold"/>
                                        <p:tgtEl>
                                          <p:spTgt spid="34"/>
                                        </p:tgtEl>
                                        <p:attrNameLst>
                                          <p:attrName>ppt_y</p:attrName>
                                        </p:attrNameLst>
                                      </p:cBhvr>
                                      <p:tavLst>
                                        <p:tav tm="0">
                                          <p:val>
                                            <p:strVal val="#ppt_y-.1"/>
                                          </p:val>
                                        </p:tav>
                                        <p:tav tm="100000">
                                          <p:val>
                                            <p:strVal val="#ppt_y"/>
                                          </p:val>
                                        </p:tav>
                                      </p:tavLst>
                                    </p:anim>
                                  </p:childTnLst>
                                </p:cTn>
                              </p:par>
                            </p:childTnLst>
                          </p:cTn>
                        </p:par>
                        <p:par>
                          <p:cTn id="169" fill="hold">
                            <p:stCondLst>
                              <p:cond delay="6500"/>
                            </p:stCondLst>
                            <p:childTnLst>
                              <p:par>
                                <p:cTn id="170" presetID="47" presetClass="entr" presetSubtype="0" fill="hold" grpId="0" nodeType="afterEffect">
                                  <p:stCondLst>
                                    <p:cond delay="0"/>
                                  </p:stCondLst>
                                  <p:childTnLst>
                                    <p:set>
                                      <p:cBhvr>
                                        <p:cTn id="171" dur="1" fill="hold">
                                          <p:stCondLst>
                                            <p:cond delay="0"/>
                                          </p:stCondLst>
                                        </p:cTn>
                                        <p:tgtEl>
                                          <p:spTgt spid="35"/>
                                        </p:tgtEl>
                                        <p:attrNameLst>
                                          <p:attrName>style.visibility</p:attrName>
                                        </p:attrNameLst>
                                      </p:cBhvr>
                                      <p:to>
                                        <p:strVal val="visible"/>
                                      </p:to>
                                    </p:set>
                                    <p:animEffect transition="in" filter="fade">
                                      <p:cBhvr>
                                        <p:cTn id="172" dur="1000"/>
                                        <p:tgtEl>
                                          <p:spTgt spid="35"/>
                                        </p:tgtEl>
                                      </p:cBhvr>
                                    </p:animEffect>
                                    <p:anim calcmode="lin" valueType="num">
                                      <p:cBhvr>
                                        <p:cTn id="173" dur="1000" fill="hold"/>
                                        <p:tgtEl>
                                          <p:spTgt spid="35"/>
                                        </p:tgtEl>
                                        <p:attrNameLst>
                                          <p:attrName>ppt_x</p:attrName>
                                        </p:attrNameLst>
                                      </p:cBhvr>
                                      <p:tavLst>
                                        <p:tav tm="0">
                                          <p:val>
                                            <p:strVal val="#ppt_x"/>
                                          </p:val>
                                        </p:tav>
                                        <p:tav tm="100000">
                                          <p:val>
                                            <p:strVal val="#ppt_x"/>
                                          </p:val>
                                        </p:tav>
                                      </p:tavLst>
                                    </p:anim>
                                    <p:anim calcmode="lin" valueType="num">
                                      <p:cBhvr>
                                        <p:cTn id="174" dur="1000" fill="hold"/>
                                        <p:tgtEl>
                                          <p:spTgt spid="35"/>
                                        </p:tgtEl>
                                        <p:attrNameLst>
                                          <p:attrName>ppt_y</p:attrName>
                                        </p:attrNameLst>
                                      </p:cBhvr>
                                      <p:tavLst>
                                        <p:tav tm="0">
                                          <p:val>
                                            <p:strVal val="#ppt_y-.1"/>
                                          </p:val>
                                        </p:tav>
                                        <p:tav tm="100000">
                                          <p:val>
                                            <p:strVal val="#ppt_y"/>
                                          </p:val>
                                        </p:tav>
                                      </p:tavLst>
                                    </p:anim>
                                  </p:childTnLst>
                                </p:cTn>
                              </p:par>
                            </p:childTnLst>
                          </p:cTn>
                        </p:par>
                        <p:par>
                          <p:cTn id="175" fill="hold">
                            <p:stCondLst>
                              <p:cond delay="7500"/>
                            </p:stCondLst>
                            <p:childTnLst>
                              <p:par>
                                <p:cTn id="176" presetID="47" presetClass="entr" presetSubtype="0" fill="hold" grpId="0" nodeType="afterEffect">
                                  <p:stCondLst>
                                    <p:cond delay="0"/>
                                  </p:stCondLst>
                                  <p:childTnLst>
                                    <p:set>
                                      <p:cBhvr>
                                        <p:cTn id="177" dur="1" fill="hold">
                                          <p:stCondLst>
                                            <p:cond delay="0"/>
                                          </p:stCondLst>
                                        </p:cTn>
                                        <p:tgtEl>
                                          <p:spTgt spid="36"/>
                                        </p:tgtEl>
                                        <p:attrNameLst>
                                          <p:attrName>style.visibility</p:attrName>
                                        </p:attrNameLst>
                                      </p:cBhvr>
                                      <p:to>
                                        <p:strVal val="visible"/>
                                      </p:to>
                                    </p:set>
                                    <p:animEffect transition="in" filter="fade">
                                      <p:cBhvr>
                                        <p:cTn id="178" dur="1000"/>
                                        <p:tgtEl>
                                          <p:spTgt spid="36"/>
                                        </p:tgtEl>
                                      </p:cBhvr>
                                    </p:animEffect>
                                    <p:anim calcmode="lin" valueType="num">
                                      <p:cBhvr>
                                        <p:cTn id="179" dur="1000" fill="hold"/>
                                        <p:tgtEl>
                                          <p:spTgt spid="36"/>
                                        </p:tgtEl>
                                        <p:attrNameLst>
                                          <p:attrName>ppt_x</p:attrName>
                                        </p:attrNameLst>
                                      </p:cBhvr>
                                      <p:tavLst>
                                        <p:tav tm="0">
                                          <p:val>
                                            <p:strVal val="#ppt_x"/>
                                          </p:val>
                                        </p:tav>
                                        <p:tav tm="100000">
                                          <p:val>
                                            <p:strVal val="#ppt_x"/>
                                          </p:val>
                                        </p:tav>
                                      </p:tavLst>
                                    </p:anim>
                                    <p:anim calcmode="lin" valueType="num">
                                      <p:cBhvr>
                                        <p:cTn id="180" dur="1000" fill="hold"/>
                                        <p:tgtEl>
                                          <p:spTgt spid="36"/>
                                        </p:tgtEl>
                                        <p:attrNameLst>
                                          <p:attrName>ppt_y</p:attrName>
                                        </p:attrNameLst>
                                      </p:cBhvr>
                                      <p:tavLst>
                                        <p:tav tm="0">
                                          <p:val>
                                            <p:strVal val="#ppt_y-.1"/>
                                          </p:val>
                                        </p:tav>
                                        <p:tav tm="100000">
                                          <p:val>
                                            <p:strVal val="#ppt_y"/>
                                          </p:val>
                                        </p:tav>
                                      </p:tavLst>
                                    </p:anim>
                                  </p:childTnLst>
                                </p:cTn>
                              </p:par>
                            </p:childTnLst>
                          </p:cTn>
                        </p:par>
                        <p:par>
                          <p:cTn id="181" fill="hold">
                            <p:stCondLst>
                              <p:cond delay="8500"/>
                            </p:stCondLst>
                            <p:childTnLst>
                              <p:par>
                                <p:cTn id="182" presetID="47" presetClass="entr" presetSubtype="0" fill="hold" grpId="0" nodeType="afterEffect">
                                  <p:stCondLst>
                                    <p:cond delay="0"/>
                                  </p:stCondLst>
                                  <p:childTnLst>
                                    <p:set>
                                      <p:cBhvr>
                                        <p:cTn id="183" dur="1" fill="hold">
                                          <p:stCondLst>
                                            <p:cond delay="0"/>
                                          </p:stCondLst>
                                        </p:cTn>
                                        <p:tgtEl>
                                          <p:spTgt spid="37"/>
                                        </p:tgtEl>
                                        <p:attrNameLst>
                                          <p:attrName>style.visibility</p:attrName>
                                        </p:attrNameLst>
                                      </p:cBhvr>
                                      <p:to>
                                        <p:strVal val="visible"/>
                                      </p:to>
                                    </p:set>
                                    <p:animEffect transition="in" filter="fade">
                                      <p:cBhvr>
                                        <p:cTn id="184" dur="1000"/>
                                        <p:tgtEl>
                                          <p:spTgt spid="37"/>
                                        </p:tgtEl>
                                      </p:cBhvr>
                                    </p:animEffect>
                                    <p:anim calcmode="lin" valueType="num">
                                      <p:cBhvr>
                                        <p:cTn id="185" dur="1000" fill="hold"/>
                                        <p:tgtEl>
                                          <p:spTgt spid="37"/>
                                        </p:tgtEl>
                                        <p:attrNameLst>
                                          <p:attrName>ppt_x</p:attrName>
                                        </p:attrNameLst>
                                      </p:cBhvr>
                                      <p:tavLst>
                                        <p:tav tm="0">
                                          <p:val>
                                            <p:strVal val="#ppt_x"/>
                                          </p:val>
                                        </p:tav>
                                        <p:tav tm="100000">
                                          <p:val>
                                            <p:strVal val="#ppt_x"/>
                                          </p:val>
                                        </p:tav>
                                      </p:tavLst>
                                    </p:anim>
                                    <p:anim calcmode="lin" valueType="num">
                                      <p:cBhvr>
                                        <p:cTn id="186" dur="1000" fill="hold"/>
                                        <p:tgtEl>
                                          <p:spTgt spid="37"/>
                                        </p:tgtEl>
                                        <p:attrNameLst>
                                          <p:attrName>ppt_y</p:attrName>
                                        </p:attrNameLst>
                                      </p:cBhvr>
                                      <p:tavLst>
                                        <p:tav tm="0">
                                          <p:val>
                                            <p:strVal val="#ppt_y-.1"/>
                                          </p:val>
                                        </p:tav>
                                        <p:tav tm="100000">
                                          <p:val>
                                            <p:strVal val="#ppt_y"/>
                                          </p:val>
                                        </p:tav>
                                      </p:tavLst>
                                    </p:anim>
                                  </p:childTnLst>
                                </p:cTn>
                              </p:par>
                            </p:childTnLst>
                          </p:cTn>
                        </p:par>
                        <p:par>
                          <p:cTn id="187" fill="hold">
                            <p:stCondLst>
                              <p:cond delay="9500"/>
                            </p:stCondLst>
                            <p:childTnLst>
                              <p:par>
                                <p:cTn id="188" presetID="47" presetClass="entr" presetSubtype="0" fill="hold" grpId="0" nodeType="afterEffect">
                                  <p:stCondLst>
                                    <p:cond delay="0"/>
                                  </p:stCondLst>
                                  <p:childTnLst>
                                    <p:set>
                                      <p:cBhvr>
                                        <p:cTn id="189" dur="1" fill="hold">
                                          <p:stCondLst>
                                            <p:cond delay="0"/>
                                          </p:stCondLst>
                                        </p:cTn>
                                        <p:tgtEl>
                                          <p:spTgt spid="38"/>
                                        </p:tgtEl>
                                        <p:attrNameLst>
                                          <p:attrName>style.visibility</p:attrName>
                                        </p:attrNameLst>
                                      </p:cBhvr>
                                      <p:to>
                                        <p:strVal val="visible"/>
                                      </p:to>
                                    </p:set>
                                    <p:animEffect transition="in" filter="fade">
                                      <p:cBhvr>
                                        <p:cTn id="190" dur="1000"/>
                                        <p:tgtEl>
                                          <p:spTgt spid="38"/>
                                        </p:tgtEl>
                                      </p:cBhvr>
                                    </p:animEffect>
                                    <p:anim calcmode="lin" valueType="num">
                                      <p:cBhvr>
                                        <p:cTn id="191" dur="1000" fill="hold"/>
                                        <p:tgtEl>
                                          <p:spTgt spid="38"/>
                                        </p:tgtEl>
                                        <p:attrNameLst>
                                          <p:attrName>ppt_x</p:attrName>
                                        </p:attrNameLst>
                                      </p:cBhvr>
                                      <p:tavLst>
                                        <p:tav tm="0">
                                          <p:val>
                                            <p:strVal val="#ppt_x"/>
                                          </p:val>
                                        </p:tav>
                                        <p:tav tm="100000">
                                          <p:val>
                                            <p:strVal val="#ppt_x"/>
                                          </p:val>
                                        </p:tav>
                                      </p:tavLst>
                                    </p:anim>
                                    <p:anim calcmode="lin" valueType="num">
                                      <p:cBhvr>
                                        <p:cTn id="192" dur="1000" fill="hold"/>
                                        <p:tgtEl>
                                          <p:spTgt spid="38"/>
                                        </p:tgtEl>
                                        <p:attrNameLst>
                                          <p:attrName>ppt_y</p:attrName>
                                        </p:attrNameLst>
                                      </p:cBhvr>
                                      <p:tavLst>
                                        <p:tav tm="0">
                                          <p:val>
                                            <p:strVal val="#ppt_y-.1"/>
                                          </p:val>
                                        </p:tav>
                                        <p:tav tm="100000">
                                          <p:val>
                                            <p:strVal val="#ppt_y"/>
                                          </p:val>
                                        </p:tav>
                                      </p:tavLst>
                                    </p:anim>
                                  </p:childTnLst>
                                </p:cTn>
                              </p:par>
                            </p:childTnLst>
                          </p:cTn>
                        </p:par>
                        <p:par>
                          <p:cTn id="193" fill="hold">
                            <p:stCondLst>
                              <p:cond delay="10500"/>
                            </p:stCondLst>
                            <p:childTnLst>
                              <p:par>
                                <p:cTn id="194" presetID="47" presetClass="entr" presetSubtype="0" fill="hold" grpId="0" nodeType="afterEffect">
                                  <p:stCondLst>
                                    <p:cond delay="0"/>
                                  </p:stCondLst>
                                  <p:childTnLst>
                                    <p:set>
                                      <p:cBhvr>
                                        <p:cTn id="195" dur="1" fill="hold">
                                          <p:stCondLst>
                                            <p:cond delay="0"/>
                                          </p:stCondLst>
                                        </p:cTn>
                                        <p:tgtEl>
                                          <p:spTgt spid="39"/>
                                        </p:tgtEl>
                                        <p:attrNameLst>
                                          <p:attrName>style.visibility</p:attrName>
                                        </p:attrNameLst>
                                      </p:cBhvr>
                                      <p:to>
                                        <p:strVal val="visible"/>
                                      </p:to>
                                    </p:set>
                                    <p:animEffect transition="in" filter="fade">
                                      <p:cBhvr>
                                        <p:cTn id="196" dur="1000"/>
                                        <p:tgtEl>
                                          <p:spTgt spid="39"/>
                                        </p:tgtEl>
                                      </p:cBhvr>
                                    </p:animEffect>
                                    <p:anim calcmode="lin" valueType="num">
                                      <p:cBhvr>
                                        <p:cTn id="197" dur="1000" fill="hold"/>
                                        <p:tgtEl>
                                          <p:spTgt spid="39"/>
                                        </p:tgtEl>
                                        <p:attrNameLst>
                                          <p:attrName>ppt_x</p:attrName>
                                        </p:attrNameLst>
                                      </p:cBhvr>
                                      <p:tavLst>
                                        <p:tav tm="0">
                                          <p:val>
                                            <p:strVal val="#ppt_x"/>
                                          </p:val>
                                        </p:tav>
                                        <p:tav tm="100000">
                                          <p:val>
                                            <p:strVal val="#ppt_x"/>
                                          </p:val>
                                        </p:tav>
                                      </p:tavLst>
                                    </p:anim>
                                    <p:anim calcmode="lin" valueType="num">
                                      <p:cBhvr>
                                        <p:cTn id="198" dur="1000" fill="hold"/>
                                        <p:tgtEl>
                                          <p:spTgt spid="39"/>
                                        </p:tgtEl>
                                        <p:attrNameLst>
                                          <p:attrName>ppt_y</p:attrName>
                                        </p:attrNameLst>
                                      </p:cBhvr>
                                      <p:tavLst>
                                        <p:tav tm="0">
                                          <p:val>
                                            <p:strVal val="#ppt_y-.1"/>
                                          </p:val>
                                        </p:tav>
                                        <p:tav tm="100000">
                                          <p:val>
                                            <p:strVal val="#ppt_y"/>
                                          </p:val>
                                        </p:tav>
                                      </p:tavLst>
                                    </p:anim>
                                  </p:childTnLst>
                                </p:cTn>
                              </p:par>
                            </p:childTnLst>
                          </p:cTn>
                        </p:par>
                        <p:par>
                          <p:cTn id="199" fill="hold">
                            <p:stCondLst>
                              <p:cond delay="11500"/>
                            </p:stCondLst>
                            <p:childTnLst>
                              <p:par>
                                <p:cTn id="200" presetID="47" presetClass="entr" presetSubtype="0" fill="hold" grpId="0" nodeType="afterEffect">
                                  <p:stCondLst>
                                    <p:cond delay="0"/>
                                  </p:stCondLst>
                                  <p:childTnLst>
                                    <p:set>
                                      <p:cBhvr>
                                        <p:cTn id="201" dur="1" fill="hold">
                                          <p:stCondLst>
                                            <p:cond delay="0"/>
                                          </p:stCondLst>
                                        </p:cTn>
                                        <p:tgtEl>
                                          <p:spTgt spid="40"/>
                                        </p:tgtEl>
                                        <p:attrNameLst>
                                          <p:attrName>style.visibility</p:attrName>
                                        </p:attrNameLst>
                                      </p:cBhvr>
                                      <p:to>
                                        <p:strVal val="visible"/>
                                      </p:to>
                                    </p:set>
                                    <p:animEffect transition="in" filter="fade">
                                      <p:cBhvr>
                                        <p:cTn id="202" dur="1000"/>
                                        <p:tgtEl>
                                          <p:spTgt spid="40"/>
                                        </p:tgtEl>
                                      </p:cBhvr>
                                    </p:animEffect>
                                    <p:anim calcmode="lin" valueType="num">
                                      <p:cBhvr>
                                        <p:cTn id="203" dur="1000" fill="hold"/>
                                        <p:tgtEl>
                                          <p:spTgt spid="40"/>
                                        </p:tgtEl>
                                        <p:attrNameLst>
                                          <p:attrName>ppt_x</p:attrName>
                                        </p:attrNameLst>
                                      </p:cBhvr>
                                      <p:tavLst>
                                        <p:tav tm="0">
                                          <p:val>
                                            <p:strVal val="#ppt_x"/>
                                          </p:val>
                                        </p:tav>
                                        <p:tav tm="100000">
                                          <p:val>
                                            <p:strVal val="#ppt_x"/>
                                          </p:val>
                                        </p:tav>
                                      </p:tavLst>
                                    </p:anim>
                                    <p:anim calcmode="lin" valueType="num">
                                      <p:cBhvr>
                                        <p:cTn id="204" dur="1000" fill="hold"/>
                                        <p:tgtEl>
                                          <p:spTgt spid="40"/>
                                        </p:tgtEl>
                                        <p:attrNameLst>
                                          <p:attrName>ppt_y</p:attrName>
                                        </p:attrNameLst>
                                      </p:cBhvr>
                                      <p:tavLst>
                                        <p:tav tm="0">
                                          <p:val>
                                            <p:strVal val="#ppt_y-.1"/>
                                          </p:val>
                                        </p:tav>
                                        <p:tav tm="100000">
                                          <p:val>
                                            <p:strVal val="#ppt_y"/>
                                          </p:val>
                                        </p:tav>
                                      </p:tavLst>
                                    </p:anim>
                                  </p:childTnLst>
                                </p:cTn>
                              </p:par>
                            </p:childTnLst>
                          </p:cTn>
                        </p:par>
                        <p:par>
                          <p:cTn id="205" fill="hold">
                            <p:stCondLst>
                              <p:cond delay="12500"/>
                            </p:stCondLst>
                            <p:childTnLst>
                              <p:par>
                                <p:cTn id="206" presetID="47" presetClass="entr" presetSubtype="0" fill="hold" grpId="0" nodeType="afterEffect">
                                  <p:stCondLst>
                                    <p:cond delay="0"/>
                                  </p:stCondLst>
                                  <p:childTnLst>
                                    <p:set>
                                      <p:cBhvr>
                                        <p:cTn id="207" dur="1" fill="hold">
                                          <p:stCondLst>
                                            <p:cond delay="0"/>
                                          </p:stCondLst>
                                        </p:cTn>
                                        <p:tgtEl>
                                          <p:spTgt spid="41"/>
                                        </p:tgtEl>
                                        <p:attrNameLst>
                                          <p:attrName>style.visibility</p:attrName>
                                        </p:attrNameLst>
                                      </p:cBhvr>
                                      <p:to>
                                        <p:strVal val="visible"/>
                                      </p:to>
                                    </p:set>
                                    <p:animEffect transition="in" filter="fade">
                                      <p:cBhvr>
                                        <p:cTn id="208" dur="1000"/>
                                        <p:tgtEl>
                                          <p:spTgt spid="41"/>
                                        </p:tgtEl>
                                      </p:cBhvr>
                                    </p:animEffect>
                                    <p:anim calcmode="lin" valueType="num">
                                      <p:cBhvr>
                                        <p:cTn id="209" dur="1000" fill="hold"/>
                                        <p:tgtEl>
                                          <p:spTgt spid="41"/>
                                        </p:tgtEl>
                                        <p:attrNameLst>
                                          <p:attrName>ppt_x</p:attrName>
                                        </p:attrNameLst>
                                      </p:cBhvr>
                                      <p:tavLst>
                                        <p:tav tm="0">
                                          <p:val>
                                            <p:strVal val="#ppt_x"/>
                                          </p:val>
                                        </p:tav>
                                        <p:tav tm="100000">
                                          <p:val>
                                            <p:strVal val="#ppt_x"/>
                                          </p:val>
                                        </p:tav>
                                      </p:tavLst>
                                    </p:anim>
                                    <p:anim calcmode="lin" valueType="num">
                                      <p:cBhvr>
                                        <p:cTn id="210"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P spid="10" grpId="0"/>
      <p:bldP spid="11" grpId="0"/>
      <p:bldP spid="12" grpId="0"/>
      <p:bldP spid="13" grpId="0"/>
      <p:bldP spid="14" grpId="0"/>
      <p:bldP spid="15" grpId="0"/>
      <p:bldP spid="18" grpId="0" animBg="1"/>
      <p:bldP spid="19" grpId="0"/>
      <p:bldP spid="20" grpId="0"/>
      <p:bldP spid="21" grpId="0" animBg="1"/>
      <p:bldP spid="22" grpId="0"/>
      <p:bldP spid="23" grpId="0"/>
      <p:bldP spid="24" grpId="0" animBg="1"/>
      <p:bldP spid="25" grpId="0"/>
      <p:bldP spid="26" grpId="0"/>
      <p:bldP spid="27" grpId="0"/>
      <p:bldP spid="28" grpId="0" animBg="1"/>
      <p:bldP spid="29" grpId="0"/>
      <p:bldP spid="30" grpId="0"/>
      <p:bldP spid="31" grpId="0"/>
      <p:bldP spid="32" grpId="0"/>
      <p:bldP spid="33" grpId="0"/>
      <p:bldP spid="34" grpId="0"/>
      <p:bldP spid="35" grpId="0"/>
      <p:bldP spid="36" grpId="0"/>
      <p:bldP spid="37" grpId="0"/>
      <p:bldP spid="38" grpId="0"/>
      <p:bldP spid="39" grpId="0"/>
      <p:bldP spid="40" grpId="0"/>
      <p:bldP spid="41"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4.1 </a:t>
            </a:r>
            <a:r>
              <a:rPr lang="zh-CN" altLang="en-US" dirty="0" smtClean="0"/>
              <a:t>哈</a:t>
            </a:r>
            <a:r>
              <a:rPr lang="zh-CN" altLang="en-US" dirty="0"/>
              <a:t>希</a:t>
            </a:r>
            <a:r>
              <a:rPr lang="en-US" altLang="zh-CN" dirty="0"/>
              <a:t>(</a:t>
            </a:r>
            <a:r>
              <a:rPr lang="zh-CN" altLang="en-US" dirty="0"/>
              <a:t>散列</a:t>
            </a:r>
            <a:r>
              <a:rPr lang="en-US" altLang="zh-CN" dirty="0" smtClean="0"/>
              <a:t>)</a:t>
            </a:r>
            <a:r>
              <a:rPr lang="zh-CN" altLang="en-US" sz="2000" dirty="0" smtClean="0"/>
              <a:t>：</a:t>
            </a:r>
            <a:r>
              <a:rPr lang="zh-CN" altLang="en-US" sz="2000" dirty="0" smtClean="0">
                <a:solidFill>
                  <a:srgbClr val="7030A0"/>
                </a:solidFill>
              </a:rPr>
              <a:t>基本概念（</a:t>
            </a:r>
            <a:r>
              <a:rPr lang="en-US" altLang="zh-CN" sz="2000" dirty="0" smtClean="0">
                <a:solidFill>
                  <a:srgbClr val="7030A0"/>
                </a:solidFill>
              </a:rPr>
              <a:t>3/3</a:t>
            </a:r>
            <a:r>
              <a:rPr lang="zh-CN" altLang="en-US" sz="2000" dirty="0" smtClean="0">
                <a:solidFill>
                  <a:srgbClr val="7030A0"/>
                </a:solidFill>
              </a:rPr>
              <a:t>）</a:t>
            </a:r>
            <a:endParaRPr lang="zh-CN" altLang="en-US" dirty="0">
              <a:solidFill>
                <a:srgbClr val="7030A0"/>
              </a:solidFill>
            </a:endParaRPr>
          </a:p>
        </p:txBody>
      </p:sp>
      <p:sp>
        <p:nvSpPr>
          <p:cNvPr id="3" name="内容占位符 2"/>
          <p:cNvSpPr>
            <a:spLocks noGrp="1"/>
          </p:cNvSpPr>
          <p:nvPr>
            <p:ph idx="1"/>
          </p:nvPr>
        </p:nvSpPr>
        <p:spPr/>
        <p:txBody>
          <a:bodyPr/>
          <a:lstStyle/>
          <a:p>
            <a:pPr>
              <a:spcBef>
                <a:spcPts val="900"/>
              </a:spcBef>
            </a:pPr>
            <a:r>
              <a:rPr lang="zh-CN" altLang="en-US" sz="2200" b="1" dirty="0" smtClean="0">
                <a:solidFill>
                  <a:srgbClr val="00B0F0"/>
                </a:solidFill>
                <a:effectLst>
                  <a:outerShdw blurRad="38100" dist="38100" dir="2700000" algn="tl">
                    <a:srgbClr val="000000">
                      <a:alpha val="43137"/>
                    </a:srgbClr>
                  </a:outerShdw>
                </a:effectLst>
              </a:rPr>
              <a:t>冲突</a:t>
            </a:r>
            <a:r>
              <a:rPr lang="zh-CN" altLang="en-US" sz="2200" dirty="0"/>
              <a:t>：对于不同的关键字</a:t>
            </a:r>
            <a:r>
              <a:rPr lang="en-US" altLang="zh-CN" sz="2200" dirty="0" err="1"/>
              <a:t>k</a:t>
            </a:r>
            <a:r>
              <a:rPr lang="en-US" altLang="zh-CN" sz="2200" baseline="-25000" dirty="0" err="1">
                <a:solidFill>
                  <a:srgbClr val="00B050"/>
                </a:solidFill>
              </a:rPr>
              <a:t>i</a:t>
            </a:r>
            <a:r>
              <a:rPr lang="zh-CN" altLang="en-US" sz="2200" dirty="0"/>
              <a:t>、</a:t>
            </a:r>
            <a:r>
              <a:rPr lang="en-US" altLang="zh-CN" sz="2200" dirty="0" err="1"/>
              <a:t>k</a:t>
            </a:r>
            <a:r>
              <a:rPr lang="en-US" altLang="zh-CN" sz="2200" baseline="-25000" dirty="0" err="1">
                <a:solidFill>
                  <a:srgbClr val="FF00FF"/>
                </a:solidFill>
              </a:rPr>
              <a:t>j</a:t>
            </a:r>
            <a:r>
              <a:rPr lang="zh-CN" altLang="en-US" sz="2200" dirty="0"/>
              <a:t>，</a:t>
            </a:r>
            <a:r>
              <a:rPr lang="zh-CN" altLang="en-US" sz="2200" dirty="0" smtClean="0"/>
              <a:t>若</a:t>
            </a:r>
            <a:r>
              <a:rPr lang="en-US" altLang="zh-CN" sz="2200" dirty="0" err="1"/>
              <a:t>k</a:t>
            </a:r>
            <a:r>
              <a:rPr lang="en-US" altLang="zh-CN" sz="2200" baseline="-25000" dirty="0" err="1">
                <a:solidFill>
                  <a:srgbClr val="00B050"/>
                </a:solidFill>
              </a:rPr>
              <a:t>i</a:t>
            </a:r>
            <a:r>
              <a:rPr lang="en-US" altLang="zh-CN" sz="2200" b="1" dirty="0" smtClean="0">
                <a:sym typeface="Symbol" panose="05050102010706020507" pitchFamily="18" charset="2"/>
              </a:rPr>
              <a:t> </a:t>
            </a:r>
            <a:r>
              <a:rPr lang="en-US" altLang="zh-CN" sz="2200" b="1" dirty="0">
                <a:sym typeface="Symbol" panose="05050102010706020507" pitchFamily="18" charset="2"/>
              </a:rPr>
              <a:t> </a:t>
            </a:r>
            <a:r>
              <a:rPr lang="en-US" altLang="zh-CN" sz="2200" dirty="0" err="1" smtClean="0"/>
              <a:t>k</a:t>
            </a:r>
            <a:r>
              <a:rPr lang="en-US" altLang="zh-CN" sz="2200" baseline="-25000" dirty="0" err="1" smtClean="0">
                <a:solidFill>
                  <a:srgbClr val="FF00FF"/>
                </a:solidFill>
              </a:rPr>
              <a:t>j</a:t>
            </a:r>
            <a:r>
              <a:rPr lang="zh-CN" altLang="en-US" sz="2200" dirty="0" smtClean="0"/>
              <a:t>，</a:t>
            </a:r>
            <a:r>
              <a:rPr lang="zh-CN" altLang="en-US" sz="2200" dirty="0"/>
              <a:t>但</a:t>
            </a:r>
            <a:r>
              <a:rPr lang="en-US" altLang="zh-CN" sz="2200" dirty="0" smtClean="0"/>
              <a:t>H(</a:t>
            </a:r>
            <a:r>
              <a:rPr lang="en-US" altLang="zh-CN" sz="2200" dirty="0" err="1" smtClean="0"/>
              <a:t>k</a:t>
            </a:r>
            <a:r>
              <a:rPr lang="en-US" altLang="zh-CN" sz="2200" baseline="-25000" dirty="0" err="1" smtClean="0">
                <a:solidFill>
                  <a:srgbClr val="00B050"/>
                </a:solidFill>
              </a:rPr>
              <a:t>i</a:t>
            </a:r>
            <a:r>
              <a:rPr lang="en-US" altLang="zh-CN" sz="2200" dirty="0" smtClean="0"/>
              <a:t>) =H(</a:t>
            </a:r>
            <a:r>
              <a:rPr lang="en-US" altLang="zh-CN" sz="2200" dirty="0" err="1" smtClean="0"/>
              <a:t>k</a:t>
            </a:r>
            <a:r>
              <a:rPr lang="en-US" altLang="zh-CN" sz="2200" baseline="-25000" dirty="0" err="1" smtClean="0">
                <a:solidFill>
                  <a:srgbClr val="FF00FF"/>
                </a:solidFill>
              </a:rPr>
              <a:t>j</a:t>
            </a:r>
            <a:r>
              <a:rPr lang="en-US" altLang="zh-CN" sz="2200" dirty="0" smtClean="0"/>
              <a:t>)</a:t>
            </a:r>
            <a:r>
              <a:rPr lang="zh-CN" altLang="en-US" sz="2200" dirty="0"/>
              <a:t>的现象</a:t>
            </a:r>
            <a:r>
              <a:rPr lang="zh-CN" altLang="en-US" sz="2200" dirty="0" smtClean="0"/>
              <a:t>叫</a:t>
            </a:r>
            <a:r>
              <a:rPr lang="zh-CN" altLang="en-US" sz="2200" b="1" dirty="0" smtClean="0"/>
              <a:t>冲突</a:t>
            </a:r>
            <a:r>
              <a:rPr lang="en-US" altLang="zh-CN" sz="2200" b="1" dirty="0" smtClean="0"/>
              <a:t>(collision) </a:t>
            </a:r>
            <a:r>
              <a:rPr lang="zh-CN" altLang="en-US" sz="2200" dirty="0" smtClean="0"/>
              <a:t>。</a:t>
            </a:r>
            <a:endParaRPr lang="zh-CN" altLang="en-US" sz="2200" dirty="0"/>
          </a:p>
          <a:p>
            <a:pPr lvl="1">
              <a:spcBef>
                <a:spcPts val="900"/>
              </a:spcBef>
            </a:pPr>
            <a:r>
              <a:rPr lang="zh-CN" altLang="en-US" sz="2000" b="1" dirty="0" smtClean="0">
                <a:solidFill>
                  <a:srgbClr val="00B0F0"/>
                </a:solidFill>
                <a:effectLst>
                  <a:outerShdw blurRad="38100" dist="38100" dir="2700000" algn="tl">
                    <a:srgbClr val="000000">
                      <a:alpha val="43137"/>
                    </a:srgbClr>
                  </a:outerShdw>
                </a:effectLst>
              </a:rPr>
              <a:t>同义词</a:t>
            </a:r>
            <a:r>
              <a:rPr lang="zh-CN" altLang="en-US" sz="2000" dirty="0"/>
              <a:t>：</a:t>
            </a:r>
            <a:r>
              <a:rPr lang="zh-CN" altLang="en-US" sz="2000" u="sng" dirty="0" smtClean="0"/>
              <a:t>具有相同</a:t>
            </a:r>
            <a:r>
              <a:rPr lang="zh-CN" altLang="en-US" sz="2000" u="sng" dirty="0"/>
              <a:t>函数值的</a:t>
            </a:r>
            <a:r>
              <a:rPr lang="zh-CN" altLang="en-US" sz="2000" i="1" u="sng" dirty="0"/>
              <a:t>两个不同的</a:t>
            </a:r>
            <a:r>
              <a:rPr lang="zh-CN" altLang="en-US" sz="2000" u="sng" dirty="0" smtClean="0"/>
              <a:t>关键字</a:t>
            </a:r>
            <a:r>
              <a:rPr lang="zh-CN" altLang="en-US" sz="2000" dirty="0" smtClean="0"/>
              <a:t>（如上，</a:t>
            </a:r>
            <a:r>
              <a:rPr lang="en-US" altLang="zh-CN" sz="2000" dirty="0" err="1" smtClean="0"/>
              <a:t>k</a:t>
            </a:r>
            <a:r>
              <a:rPr lang="en-US" altLang="zh-CN" sz="2000" baseline="-25000" dirty="0" err="1" smtClean="0">
                <a:solidFill>
                  <a:srgbClr val="00B050"/>
                </a:solidFill>
              </a:rPr>
              <a:t>i</a:t>
            </a:r>
            <a:r>
              <a:rPr lang="en-US" altLang="zh-CN" sz="2000" b="1" dirty="0" smtClean="0">
                <a:sym typeface="Symbol" panose="05050102010706020507" pitchFamily="18" charset="2"/>
              </a:rPr>
              <a:t> </a:t>
            </a:r>
            <a:r>
              <a:rPr lang="zh-CN" altLang="en-US" sz="2000" b="1" dirty="0" smtClean="0">
                <a:sym typeface="Symbol" panose="05050102010706020507" pitchFamily="18" charset="2"/>
              </a:rPr>
              <a:t>和</a:t>
            </a:r>
            <a:r>
              <a:rPr lang="en-US" altLang="zh-CN" sz="2000" b="1" dirty="0" smtClean="0">
                <a:sym typeface="Symbol" panose="05050102010706020507" pitchFamily="18" charset="2"/>
              </a:rPr>
              <a:t> </a:t>
            </a:r>
            <a:r>
              <a:rPr lang="en-US" altLang="zh-CN" sz="2000" dirty="0" err="1"/>
              <a:t>k</a:t>
            </a:r>
            <a:r>
              <a:rPr lang="en-US" altLang="zh-CN" sz="2000" baseline="-25000" dirty="0" err="1">
                <a:solidFill>
                  <a:srgbClr val="FF00FF"/>
                </a:solidFill>
              </a:rPr>
              <a:t>j</a:t>
            </a:r>
            <a:r>
              <a:rPr lang="en-US" altLang="zh-CN" sz="2000" baseline="-25000" dirty="0">
                <a:solidFill>
                  <a:srgbClr val="FF00FF"/>
                </a:solidFill>
              </a:rPr>
              <a:t> </a:t>
            </a:r>
            <a:r>
              <a:rPr lang="zh-CN" altLang="en-US" sz="2000" dirty="0" smtClean="0"/>
              <a:t>），</a:t>
            </a:r>
            <a:r>
              <a:rPr lang="zh-CN" altLang="en-US" sz="2000" dirty="0"/>
              <a:t>称为</a:t>
            </a:r>
            <a:r>
              <a:rPr lang="zh-CN" altLang="en-US" sz="2000" b="1" dirty="0"/>
              <a:t>该哈希函数的</a:t>
            </a:r>
            <a:r>
              <a:rPr lang="zh-CN" altLang="en-US" sz="2000" b="1" i="1" dirty="0"/>
              <a:t>同义词</a:t>
            </a:r>
            <a:r>
              <a:rPr lang="zh-CN" altLang="en-US" sz="2000" dirty="0"/>
              <a:t>。</a:t>
            </a:r>
          </a:p>
          <a:p>
            <a:pPr>
              <a:spcBef>
                <a:spcPts val="900"/>
              </a:spcBef>
            </a:pPr>
            <a:r>
              <a:rPr lang="zh-CN" altLang="en-US" sz="2200" dirty="0" smtClean="0"/>
              <a:t>哈希函数</a:t>
            </a:r>
            <a:r>
              <a:rPr lang="zh-CN" altLang="en-US" sz="2200" u="sng" dirty="0" smtClean="0"/>
              <a:t>通常是一种</a:t>
            </a:r>
            <a:r>
              <a:rPr lang="zh-CN" altLang="en-US" sz="2200" b="1" i="1" u="sng" dirty="0" smtClean="0"/>
              <a:t>压缩映射</a:t>
            </a:r>
            <a:r>
              <a:rPr lang="en-US" altLang="zh-CN" sz="2200" b="1" i="1" u="sng" dirty="0" smtClean="0"/>
              <a:t>(</a:t>
            </a:r>
            <a:r>
              <a:rPr lang="zh-CN" altLang="en-US" sz="2200" b="1" i="1" u="sng" dirty="0" smtClean="0"/>
              <a:t>象</a:t>
            </a:r>
            <a:r>
              <a:rPr lang="en-US" altLang="zh-CN" sz="2200" b="1" i="1" u="sng" dirty="0" smtClean="0"/>
              <a:t>)</a:t>
            </a:r>
            <a:r>
              <a:rPr lang="zh-CN" altLang="en-US" sz="2200" dirty="0" smtClean="0"/>
              <a:t>，所以</a:t>
            </a:r>
            <a:r>
              <a:rPr lang="zh-CN" altLang="en-US" sz="2200" dirty="0" smtClean="0">
                <a:solidFill>
                  <a:srgbClr val="C00000"/>
                </a:solidFill>
              </a:rPr>
              <a:t>冲突不可避免</a:t>
            </a:r>
            <a:r>
              <a:rPr lang="zh-CN" altLang="en-US" sz="2200" dirty="0" smtClean="0"/>
              <a:t>，</a:t>
            </a:r>
            <a:r>
              <a:rPr lang="zh-CN" altLang="en-US" sz="2200" dirty="0" smtClean="0">
                <a:solidFill>
                  <a:srgbClr val="C00000"/>
                </a:solidFill>
              </a:rPr>
              <a:t>只能尽量减少</a:t>
            </a:r>
            <a:r>
              <a:rPr lang="zh-CN" altLang="en-US" sz="2200" dirty="0" smtClean="0"/>
              <a:t>；当冲突发生时，应该有处理冲突的方法。</a:t>
            </a:r>
            <a:endParaRPr lang="en-US" altLang="zh-CN" sz="2200" dirty="0" smtClean="0"/>
          </a:p>
          <a:p>
            <a:pPr lvl="1">
              <a:spcBef>
                <a:spcPts val="900"/>
              </a:spcBef>
            </a:pPr>
            <a:r>
              <a:rPr lang="zh-CN" altLang="en-US" sz="2200" dirty="0" smtClean="0"/>
              <a:t>因而。设计一个散列表应包括：</a:t>
            </a:r>
          </a:p>
          <a:p>
            <a:pPr marL="1314450" lvl="2" indent="-457200">
              <a:spcBef>
                <a:spcPts val="900"/>
              </a:spcBef>
              <a:buFont typeface="+mj-ea"/>
              <a:buAutoNum type="circleNumDbPlain"/>
            </a:pPr>
            <a:r>
              <a:rPr lang="zh-CN" altLang="en-US" sz="2000" dirty="0" smtClean="0"/>
              <a:t>散列表的</a:t>
            </a:r>
            <a:r>
              <a:rPr lang="zh-CN" altLang="en-US" sz="2000" b="1" dirty="0" smtClean="0">
                <a:solidFill>
                  <a:schemeClr val="accent6"/>
                </a:solidFill>
              </a:rPr>
              <a:t>空间范围</a:t>
            </a:r>
            <a:r>
              <a:rPr lang="zh-CN" altLang="en-US" sz="2000" dirty="0" smtClean="0"/>
              <a:t>，即确定散列函数的值域；</a:t>
            </a:r>
          </a:p>
          <a:p>
            <a:pPr marL="1314450" lvl="2" indent="-457200">
              <a:spcBef>
                <a:spcPts val="900"/>
              </a:spcBef>
              <a:buFont typeface="+mj-ea"/>
              <a:buAutoNum type="circleNumDbPlain"/>
            </a:pPr>
            <a:r>
              <a:rPr lang="zh-CN" altLang="en-US" sz="2000" dirty="0" smtClean="0"/>
              <a:t>构造合适的</a:t>
            </a:r>
            <a:r>
              <a:rPr lang="zh-CN" altLang="en-US" sz="2000" b="1" dirty="0" smtClean="0">
                <a:solidFill>
                  <a:schemeClr val="accent6"/>
                </a:solidFill>
              </a:rPr>
              <a:t>散列函数</a:t>
            </a:r>
            <a:r>
              <a:rPr lang="zh-CN" altLang="en-US" sz="2000" dirty="0" smtClean="0"/>
              <a:t>，使得对于所有可能的元素</a:t>
            </a:r>
            <a:r>
              <a:rPr lang="en-US" altLang="zh-CN" sz="2000" dirty="0" smtClean="0"/>
              <a:t>(</a:t>
            </a:r>
            <a:r>
              <a:rPr lang="zh-CN" altLang="en-US" sz="2000" dirty="0" smtClean="0"/>
              <a:t>记录的关键字</a:t>
            </a:r>
            <a:r>
              <a:rPr lang="en-US" altLang="zh-CN" sz="2000" dirty="0" smtClean="0"/>
              <a:t>)</a:t>
            </a:r>
            <a:r>
              <a:rPr lang="zh-CN" altLang="en-US" sz="2000" dirty="0" smtClean="0"/>
              <a:t>，函数值均在散列表的地址空间范围内，且出现冲突的可能尽量小； </a:t>
            </a:r>
          </a:p>
          <a:p>
            <a:pPr marL="1314450" lvl="2" indent="-457200">
              <a:spcBef>
                <a:spcPts val="900"/>
              </a:spcBef>
              <a:buFont typeface="+mj-ea"/>
              <a:buAutoNum type="circleNumDbPlain"/>
            </a:pPr>
            <a:r>
              <a:rPr lang="zh-CN" altLang="en-US" sz="2000" b="1" dirty="0" smtClean="0">
                <a:solidFill>
                  <a:schemeClr val="accent6"/>
                </a:solidFill>
              </a:rPr>
              <a:t>处理冲突的方法</a:t>
            </a:r>
            <a:r>
              <a:rPr lang="zh-CN" altLang="en-US" sz="2000" dirty="0" smtClean="0"/>
              <a:t>。即当冲突出现时如何解决。</a:t>
            </a:r>
            <a:endParaRPr lang="zh-CN" altLang="en-US" sz="2000" dirty="0"/>
          </a:p>
        </p:txBody>
      </p:sp>
      <p:sp>
        <p:nvSpPr>
          <p:cNvPr id="5" name="动作按钮: 开始 4">
            <a:hlinkClick r:id="rId2" action="ppaction://hlinksldjump" highlightClick="1"/>
          </p:cNvPr>
          <p:cNvSpPr/>
          <p:nvPr/>
        </p:nvSpPr>
        <p:spPr>
          <a:xfrm>
            <a:off x="8820472" y="6580188"/>
            <a:ext cx="323528" cy="277812"/>
          </a:xfrm>
          <a:prstGeom prst="actionButtonBeginning">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extLst>
      <p:ext uri="{BB962C8B-B14F-4D97-AF65-F5344CB8AC3E}">
        <p14:creationId xmlns:p14="http://schemas.microsoft.com/office/powerpoint/2010/main" val="34717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32"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ircle(out)">
                                      <p:cBhvr>
                                        <p:cTn id="12" dur="2000"/>
                                        <p:tgtEl>
                                          <p:spTgt spid="3">
                                            <p:txEl>
                                              <p:pRg st="2" end="2"/>
                                            </p:txEl>
                                          </p:spTgt>
                                        </p:tgtEl>
                                      </p:cBhvr>
                                    </p:animEffect>
                                  </p:childTnLst>
                                </p:cTn>
                              </p:par>
                            </p:childTnLst>
                          </p:cTn>
                        </p:par>
                        <p:par>
                          <p:cTn id="13" fill="hold">
                            <p:stCondLst>
                              <p:cond delay="2000"/>
                            </p:stCondLst>
                            <p:childTnLst>
                              <p:par>
                                <p:cTn id="14" presetID="14" presetClass="entr" presetSubtype="5" fill="hold" nodeType="after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randombar(vertical)">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left)">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left)">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wipe(left)">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4.2 </a:t>
            </a:r>
            <a:r>
              <a:rPr lang="zh-CN" altLang="en-US" dirty="0" smtClean="0"/>
              <a:t>哈</a:t>
            </a:r>
            <a:r>
              <a:rPr lang="zh-CN" altLang="en-US" dirty="0"/>
              <a:t>希</a:t>
            </a:r>
            <a:r>
              <a:rPr lang="en-US" altLang="zh-CN" dirty="0"/>
              <a:t>(</a:t>
            </a:r>
            <a:r>
              <a:rPr lang="zh-CN" altLang="en-US" dirty="0"/>
              <a:t>散列</a:t>
            </a:r>
            <a:r>
              <a:rPr lang="en-US" altLang="zh-CN" dirty="0" smtClean="0"/>
              <a:t>)</a:t>
            </a:r>
            <a:r>
              <a:rPr lang="zh-CN" altLang="en-US" sz="2000" dirty="0" smtClean="0"/>
              <a:t>：</a:t>
            </a:r>
            <a:r>
              <a:rPr lang="zh-CN" altLang="en-US" sz="2000" dirty="0" smtClean="0">
                <a:solidFill>
                  <a:srgbClr val="7030A0"/>
                </a:solidFill>
              </a:rPr>
              <a:t>哈</a:t>
            </a:r>
            <a:r>
              <a:rPr lang="zh-CN" altLang="en-US" sz="2000" dirty="0">
                <a:solidFill>
                  <a:srgbClr val="7030A0"/>
                </a:solidFill>
              </a:rPr>
              <a:t>希函数的</a:t>
            </a:r>
            <a:r>
              <a:rPr lang="zh-CN" altLang="en-US" sz="2000" dirty="0" smtClean="0">
                <a:solidFill>
                  <a:srgbClr val="7030A0"/>
                </a:solidFill>
              </a:rPr>
              <a:t>构造（</a:t>
            </a:r>
            <a:r>
              <a:rPr lang="en-US" altLang="zh-CN" sz="2000" dirty="0" smtClean="0">
                <a:solidFill>
                  <a:srgbClr val="7030A0"/>
                </a:solidFill>
              </a:rPr>
              <a:t>0/6</a:t>
            </a:r>
            <a:r>
              <a:rPr lang="zh-CN" altLang="en-US" sz="2000" dirty="0" smtClean="0">
                <a:solidFill>
                  <a:srgbClr val="7030A0"/>
                </a:solidFill>
              </a:rPr>
              <a:t>）</a:t>
            </a:r>
            <a:endParaRPr lang="zh-CN" altLang="en-US" dirty="0">
              <a:solidFill>
                <a:srgbClr val="7030A0"/>
              </a:solidFill>
            </a:endParaRPr>
          </a:p>
        </p:txBody>
      </p:sp>
      <p:sp>
        <p:nvSpPr>
          <p:cNvPr id="3" name="内容占位符 2"/>
          <p:cNvSpPr>
            <a:spLocks noGrp="1"/>
          </p:cNvSpPr>
          <p:nvPr>
            <p:ph idx="1"/>
          </p:nvPr>
        </p:nvSpPr>
        <p:spPr/>
        <p:txBody>
          <a:bodyPr/>
          <a:lstStyle/>
          <a:p>
            <a:r>
              <a:rPr lang="zh-CN" altLang="en-US" sz="2400" dirty="0"/>
              <a:t>哈希函数</a:t>
            </a:r>
            <a:r>
              <a:rPr lang="zh-CN" altLang="en-US" sz="2400" u="sng" dirty="0"/>
              <a:t>是一种</a:t>
            </a:r>
            <a:r>
              <a:rPr lang="zh-CN" altLang="en-US" sz="2400" u="sng" dirty="0" smtClean="0"/>
              <a:t>映射（象）</a:t>
            </a:r>
            <a:r>
              <a:rPr lang="zh-CN" altLang="en-US" sz="2400" dirty="0" smtClean="0"/>
              <a:t>，</a:t>
            </a:r>
            <a:r>
              <a:rPr lang="zh-CN" altLang="en-US" sz="2400" dirty="0"/>
              <a:t>其</a:t>
            </a:r>
            <a:r>
              <a:rPr lang="zh-CN" altLang="en-US" sz="2400" i="1" dirty="0">
                <a:solidFill>
                  <a:srgbClr val="7030A0"/>
                </a:solidFill>
              </a:rPr>
              <a:t>设定很灵活</a:t>
            </a:r>
            <a:r>
              <a:rPr lang="zh-CN" altLang="en-US" sz="2400" dirty="0"/>
              <a:t>，</a:t>
            </a:r>
            <a:r>
              <a:rPr lang="zh-CN" altLang="en-US" sz="2400" dirty="0">
                <a:solidFill>
                  <a:schemeClr val="accent6"/>
                </a:solidFill>
              </a:rPr>
              <a:t>只要使任何关键字的哈希函数值都落在表长允许的范围之内即可</a:t>
            </a:r>
            <a:r>
              <a:rPr lang="zh-CN" altLang="en-US" sz="2400" dirty="0" smtClean="0"/>
              <a:t>。</a:t>
            </a:r>
            <a:endParaRPr lang="en-US" altLang="zh-CN" sz="2400" dirty="0" smtClean="0"/>
          </a:p>
          <a:p>
            <a:r>
              <a:rPr lang="zh-CN" altLang="en-US" sz="2400" dirty="0" smtClean="0"/>
              <a:t>哈</a:t>
            </a:r>
            <a:r>
              <a:rPr lang="zh-CN" altLang="en-US" sz="2400" dirty="0"/>
              <a:t>希函数“好坏”的主要评价因素有：</a:t>
            </a:r>
          </a:p>
          <a:p>
            <a:pPr marL="914400" lvl="1" indent="-457200">
              <a:buFont typeface="+mj-lt"/>
              <a:buAutoNum type="alphaUcPeriod"/>
            </a:pPr>
            <a:r>
              <a:rPr lang="zh-CN" altLang="en-US" sz="2200" dirty="0" smtClean="0"/>
              <a:t>散</a:t>
            </a:r>
            <a:r>
              <a:rPr lang="zh-CN" altLang="en-US" sz="2200" dirty="0"/>
              <a:t>列函数的</a:t>
            </a:r>
            <a:r>
              <a:rPr lang="zh-CN" altLang="en-US" sz="2200" b="1" i="1" dirty="0">
                <a:solidFill>
                  <a:srgbClr val="7030A0"/>
                </a:solidFill>
              </a:rPr>
              <a:t>构造简单</a:t>
            </a:r>
            <a:r>
              <a:rPr lang="zh-CN" altLang="en-US" sz="2200" dirty="0"/>
              <a:t>；</a:t>
            </a:r>
          </a:p>
          <a:p>
            <a:pPr marL="914400" lvl="1" indent="-457200">
              <a:buFont typeface="+mj-lt"/>
              <a:buAutoNum type="alphaUcPeriod"/>
            </a:pPr>
            <a:r>
              <a:rPr lang="zh-CN" altLang="en-US" sz="2200" dirty="0" smtClean="0"/>
              <a:t>能</a:t>
            </a:r>
            <a:r>
              <a:rPr lang="zh-CN" altLang="en-US" sz="2200" dirty="0"/>
              <a:t>“</a:t>
            </a:r>
            <a:r>
              <a:rPr lang="zh-CN" altLang="en-US" sz="2200" b="1" i="1" dirty="0">
                <a:solidFill>
                  <a:srgbClr val="7030A0"/>
                </a:solidFill>
              </a:rPr>
              <a:t>均匀</a:t>
            </a:r>
            <a:r>
              <a:rPr lang="zh-CN" altLang="en-US" sz="2200" dirty="0"/>
              <a:t>”地将散列表中的关键字映射到地址空间</a:t>
            </a:r>
            <a:r>
              <a:rPr lang="zh-CN" altLang="en-US" sz="2200" dirty="0" smtClean="0"/>
              <a:t>。</a:t>
            </a:r>
            <a:endParaRPr lang="en-US" altLang="zh-CN" sz="2200" dirty="0" smtClean="0"/>
          </a:p>
          <a:p>
            <a:pPr marL="1314450" lvl="2" indent="-457200"/>
            <a:r>
              <a:rPr lang="zh-CN" altLang="en-US" sz="2000" dirty="0" smtClean="0"/>
              <a:t>所谓</a:t>
            </a:r>
            <a:r>
              <a:rPr lang="zh-CN" altLang="en-US" sz="2000" b="1" dirty="0"/>
              <a:t>“均匀”</a:t>
            </a:r>
            <a:r>
              <a:rPr lang="en-US" altLang="zh-CN" sz="2000" b="1" dirty="0"/>
              <a:t>(uniform)</a:t>
            </a:r>
            <a:r>
              <a:rPr lang="zh-CN" altLang="en-US" sz="2000" dirty="0"/>
              <a:t>是指</a:t>
            </a:r>
            <a:r>
              <a:rPr lang="zh-CN" altLang="en-US" sz="2000" u="sng" dirty="0"/>
              <a:t>发生冲突的可能性尽可能最少</a:t>
            </a:r>
            <a:r>
              <a:rPr lang="zh-CN" altLang="en-US" sz="2000" dirty="0"/>
              <a:t>。</a:t>
            </a:r>
          </a:p>
          <a:p>
            <a:r>
              <a:rPr lang="zh-CN" altLang="en-US" sz="2400" dirty="0" smtClean="0"/>
              <a:t>常见的哈希函数构造方法：</a:t>
            </a:r>
            <a:endParaRPr lang="zh-CN" altLang="en-US" sz="2400" dirty="0"/>
          </a:p>
        </p:txBody>
      </p:sp>
      <p:grpSp>
        <p:nvGrpSpPr>
          <p:cNvPr id="5" name="Group 19"/>
          <p:cNvGrpSpPr>
            <a:grpSpLocks/>
          </p:cNvGrpSpPr>
          <p:nvPr/>
        </p:nvGrpSpPr>
        <p:grpSpPr bwMode="auto">
          <a:xfrm>
            <a:off x="914400" y="4867356"/>
            <a:ext cx="2057400" cy="736600"/>
            <a:chOff x="2416" y="1296"/>
            <a:chExt cx="1088" cy="1248"/>
          </a:xfrm>
        </p:grpSpPr>
        <p:sp>
          <p:nvSpPr>
            <p:cNvPr id="7" name="AutoShape 21"/>
            <p:cNvSpPr>
              <a:spLocks noChangeArrowheads="1"/>
            </p:cNvSpPr>
            <p:nvPr/>
          </p:nvSpPr>
          <p:spPr bwMode="gray">
            <a:xfrm>
              <a:off x="2416" y="1296"/>
              <a:ext cx="1088" cy="1248"/>
            </a:xfrm>
            <a:prstGeom prst="roundRect">
              <a:avLst>
                <a:gd name="adj" fmla="val 17509"/>
              </a:avLst>
            </a:prstGeom>
            <a:solidFill>
              <a:srgbClr val="0BB4C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sz="1800">
                <a:ea typeface="宋体" panose="02010600030101010101" pitchFamily="2" charset="-122"/>
              </a:endParaRPr>
            </a:p>
          </p:txBody>
        </p:sp>
        <p:sp>
          <p:nvSpPr>
            <p:cNvPr id="8" name="AutoShape 22"/>
            <p:cNvSpPr>
              <a:spLocks noChangeArrowheads="1"/>
            </p:cNvSpPr>
            <p:nvPr/>
          </p:nvSpPr>
          <p:spPr bwMode="gray">
            <a:xfrm>
              <a:off x="2442" y="2202"/>
              <a:ext cx="1040" cy="310"/>
            </a:xfrm>
            <a:prstGeom prst="roundRect">
              <a:avLst>
                <a:gd name="adj" fmla="val 50000"/>
              </a:avLst>
            </a:prstGeom>
            <a:gradFill rotWithShape="1">
              <a:gsLst>
                <a:gs pos="0">
                  <a:srgbClr val="0BB4C1"/>
                </a:gs>
                <a:gs pos="100000">
                  <a:srgbClr val="82D8DF"/>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sz="1800">
                <a:ea typeface="宋体" panose="02010600030101010101" pitchFamily="2" charset="-122"/>
              </a:endParaRPr>
            </a:p>
          </p:txBody>
        </p:sp>
        <p:sp>
          <p:nvSpPr>
            <p:cNvPr id="9" name="AutoShape 23"/>
            <p:cNvSpPr>
              <a:spLocks noChangeArrowheads="1"/>
            </p:cNvSpPr>
            <p:nvPr/>
          </p:nvSpPr>
          <p:spPr bwMode="gray">
            <a:xfrm>
              <a:off x="2442" y="1311"/>
              <a:ext cx="1040" cy="309"/>
            </a:xfrm>
            <a:prstGeom prst="roundRect">
              <a:avLst>
                <a:gd name="adj" fmla="val 50000"/>
              </a:avLst>
            </a:prstGeom>
            <a:gradFill rotWithShape="1">
              <a:gsLst>
                <a:gs pos="0">
                  <a:srgbClr val="D3F1F4"/>
                </a:gs>
                <a:gs pos="100000">
                  <a:srgbClr val="0BB4C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sz="1800">
                <a:ea typeface="宋体" panose="02010600030101010101" pitchFamily="2" charset="-122"/>
              </a:endParaRPr>
            </a:p>
          </p:txBody>
        </p:sp>
        <p:sp>
          <p:nvSpPr>
            <p:cNvPr id="11" name="Text Box 25"/>
            <p:cNvSpPr txBox="1">
              <a:spLocks noChangeArrowheads="1"/>
            </p:cNvSpPr>
            <p:nvPr/>
          </p:nvSpPr>
          <p:spPr bwMode="gray">
            <a:xfrm>
              <a:off x="2629" y="1584"/>
              <a:ext cx="660" cy="584"/>
            </a:xfrm>
            <a:prstGeom prst="rect">
              <a:avLst/>
            </a:prstGeom>
            <a:noFill/>
            <a:ln>
              <a:noFill/>
            </a:ln>
            <a:effectLst>
              <a:outerShdw dist="3592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pPr algn="ctr">
                <a:defRPr/>
              </a:pPr>
              <a:r>
                <a:rPr lang="zh-CN" altLang="en-US" sz="2800" dirty="0">
                  <a:solidFill>
                    <a:srgbClr val="FFFFFF"/>
                  </a:solidFill>
                  <a:effectLst>
                    <a:outerShdw blurRad="38100" dist="38100" dir="2700000" algn="tl">
                      <a:srgbClr val="C0C0C0"/>
                    </a:outerShdw>
                  </a:effectLst>
                  <a:latin typeface="Arial" charset="0"/>
                  <a:ea typeface="宋体" pitchFamily="2" charset="-122"/>
                </a:rPr>
                <a:t>直接定址法</a:t>
              </a:r>
            </a:p>
          </p:txBody>
        </p:sp>
      </p:grpSp>
      <p:grpSp>
        <p:nvGrpSpPr>
          <p:cNvPr id="13" name="Group 19"/>
          <p:cNvGrpSpPr>
            <a:grpSpLocks/>
          </p:cNvGrpSpPr>
          <p:nvPr/>
        </p:nvGrpSpPr>
        <p:grpSpPr bwMode="auto">
          <a:xfrm>
            <a:off x="3541409" y="4867356"/>
            <a:ext cx="2057400" cy="736600"/>
            <a:chOff x="2416" y="1296"/>
            <a:chExt cx="1088" cy="1248"/>
          </a:xfrm>
        </p:grpSpPr>
        <p:sp>
          <p:nvSpPr>
            <p:cNvPr id="14" name="AutoShape 21"/>
            <p:cNvSpPr>
              <a:spLocks noChangeArrowheads="1"/>
            </p:cNvSpPr>
            <p:nvPr/>
          </p:nvSpPr>
          <p:spPr bwMode="gray">
            <a:xfrm>
              <a:off x="2416" y="1296"/>
              <a:ext cx="1088" cy="1248"/>
            </a:xfrm>
            <a:prstGeom prst="roundRect">
              <a:avLst>
                <a:gd name="adj" fmla="val 17509"/>
              </a:avLst>
            </a:prstGeom>
            <a:solidFill>
              <a:srgbClr val="0BB4C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sz="1800">
                <a:ea typeface="宋体" panose="02010600030101010101" pitchFamily="2" charset="-122"/>
              </a:endParaRPr>
            </a:p>
          </p:txBody>
        </p:sp>
        <p:sp>
          <p:nvSpPr>
            <p:cNvPr id="15" name="AutoShape 22"/>
            <p:cNvSpPr>
              <a:spLocks noChangeArrowheads="1"/>
            </p:cNvSpPr>
            <p:nvPr/>
          </p:nvSpPr>
          <p:spPr bwMode="gray">
            <a:xfrm>
              <a:off x="2442" y="2202"/>
              <a:ext cx="1040" cy="310"/>
            </a:xfrm>
            <a:prstGeom prst="roundRect">
              <a:avLst>
                <a:gd name="adj" fmla="val 50000"/>
              </a:avLst>
            </a:prstGeom>
            <a:gradFill rotWithShape="1">
              <a:gsLst>
                <a:gs pos="0">
                  <a:srgbClr val="0BB4C1"/>
                </a:gs>
                <a:gs pos="100000">
                  <a:srgbClr val="82D8DF"/>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sz="1800">
                <a:ea typeface="宋体" panose="02010600030101010101" pitchFamily="2" charset="-122"/>
              </a:endParaRPr>
            </a:p>
          </p:txBody>
        </p:sp>
        <p:sp>
          <p:nvSpPr>
            <p:cNvPr id="16" name="AutoShape 23"/>
            <p:cNvSpPr>
              <a:spLocks noChangeArrowheads="1"/>
            </p:cNvSpPr>
            <p:nvPr/>
          </p:nvSpPr>
          <p:spPr bwMode="gray">
            <a:xfrm>
              <a:off x="2442" y="1311"/>
              <a:ext cx="1040" cy="309"/>
            </a:xfrm>
            <a:prstGeom prst="roundRect">
              <a:avLst>
                <a:gd name="adj" fmla="val 50000"/>
              </a:avLst>
            </a:prstGeom>
            <a:gradFill rotWithShape="1">
              <a:gsLst>
                <a:gs pos="0">
                  <a:srgbClr val="D3F1F4"/>
                </a:gs>
                <a:gs pos="100000">
                  <a:srgbClr val="0BB4C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sz="1800">
                <a:ea typeface="宋体" panose="02010600030101010101" pitchFamily="2" charset="-122"/>
              </a:endParaRPr>
            </a:p>
          </p:txBody>
        </p:sp>
        <p:sp>
          <p:nvSpPr>
            <p:cNvPr id="17" name="Text Box 25"/>
            <p:cNvSpPr txBox="1">
              <a:spLocks noChangeArrowheads="1"/>
            </p:cNvSpPr>
            <p:nvPr/>
          </p:nvSpPr>
          <p:spPr bwMode="gray">
            <a:xfrm>
              <a:off x="2433" y="1584"/>
              <a:ext cx="1051" cy="886"/>
            </a:xfrm>
            <a:prstGeom prst="rect">
              <a:avLst/>
            </a:prstGeom>
            <a:noFill/>
            <a:ln>
              <a:noFill/>
            </a:ln>
            <a:effectLst>
              <a:outerShdw dist="3592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pPr algn="ctr">
                <a:defRPr/>
              </a:pPr>
              <a:r>
                <a:rPr lang="zh-CN" altLang="en-US" sz="2800" dirty="0">
                  <a:solidFill>
                    <a:srgbClr val="FFFFFF"/>
                  </a:solidFill>
                  <a:effectLst>
                    <a:outerShdw blurRad="38100" dist="38100" dir="2700000" algn="tl">
                      <a:srgbClr val="C0C0C0"/>
                    </a:outerShdw>
                  </a:effectLst>
                  <a:latin typeface="Arial" charset="0"/>
                  <a:ea typeface="宋体" pitchFamily="2" charset="-122"/>
                </a:rPr>
                <a:t>数字分析法</a:t>
              </a:r>
            </a:p>
          </p:txBody>
        </p:sp>
      </p:grpSp>
      <p:grpSp>
        <p:nvGrpSpPr>
          <p:cNvPr id="18" name="Group 19"/>
          <p:cNvGrpSpPr>
            <a:grpSpLocks/>
          </p:cNvGrpSpPr>
          <p:nvPr/>
        </p:nvGrpSpPr>
        <p:grpSpPr bwMode="auto">
          <a:xfrm>
            <a:off x="6168418" y="4867356"/>
            <a:ext cx="2057400" cy="736600"/>
            <a:chOff x="2416" y="1296"/>
            <a:chExt cx="1088" cy="1248"/>
          </a:xfrm>
        </p:grpSpPr>
        <p:sp>
          <p:nvSpPr>
            <p:cNvPr id="19" name="AutoShape 21"/>
            <p:cNvSpPr>
              <a:spLocks noChangeArrowheads="1"/>
            </p:cNvSpPr>
            <p:nvPr/>
          </p:nvSpPr>
          <p:spPr bwMode="gray">
            <a:xfrm>
              <a:off x="2416" y="1296"/>
              <a:ext cx="1088" cy="1248"/>
            </a:xfrm>
            <a:prstGeom prst="roundRect">
              <a:avLst>
                <a:gd name="adj" fmla="val 17509"/>
              </a:avLst>
            </a:prstGeom>
            <a:solidFill>
              <a:srgbClr val="0BB4C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sz="1800">
                <a:ea typeface="宋体" panose="02010600030101010101" pitchFamily="2" charset="-122"/>
              </a:endParaRPr>
            </a:p>
          </p:txBody>
        </p:sp>
        <p:sp>
          <p:nvSpPr>
            <p:cNvPr id="20" name="AutoShape 22"/>
            <p:cNvSpPr>
              <a:spLocks noChangeArrowheads="1"/>
            </p:cNvSpPr>
            <p:nvPr/>
          </p:nvSpPr>
          <p:spPr bwMode="gray">
            <a:xfrm>
              <a:off x="2442" y="2202"/>
              <a:ext cx="1040" cy="310"/>
            </a:xfrm>
            <a:prstGeom prst="roundRect">
              <a:avLst>
                <a:gd name="adj" fmla="val 50000"/>
              </a:avLst>
            </a:prstGeom>
            <a:gradFill rotWithShape="1">
              <a:gsLst>
                <a:gs pos="0">
                  <a:srgbClr val="0BB4C1"/>
                </a:gs>
                <a:gs pos="100000">
                  <a:srgbClr val="82D8DF"/>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sz="1800">
                <a:ea typeface="宋体" panose="02010600030101010101" pitchFamily="2" charset="-122"/>
              </a:endParaRPr>
            </a:p>
          </p:txBody>
        </p:sp>
        <p:sp>
          <p:nvSpPr>
            <p:cNvPr id="21" name="AutoShape 23"/>
            <p:cNvSpPr>
              <a:spLocks noChangeArrowheads="1"/>
            </p:cNvSpPr>
            <p:nvPr/>
          </p:nvSpPr>
          <p:spPr bwMode="gray">
            <a:xfrm>
              <a:off x="2442" y="1311"/>
              <a:ext cx="1040" cy="309"/>
            </a:xfrm>
            <a:prstGeom prst="roundRect">
              <a:avLst>
                <a:gd name="adj" fmla="val 50000"/>
              </a:avLst>
            </a:prstGeom>
            <a:gradFill rotWithShape="1">
              <a:gsLst>
                <a:gs pos="0">
                  <a:srgbClr val="D3F1F4"/>
                </a:gs>
                <a:gs pos="100000">
                  <a:srgbClr val="0BB4C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sz="1800">
                <a:ea typeface="宋体" panose="02010600030101010101" pitchFamily="2" charset="-122"/>
              </a:endParaRPr>
            </a:p>
          </p:txBody>
        </p:sp>
        <p:sp>
          <p:nvSpPr>
            <p:cNvPr id="22" name="Text Box 25"/>
            <p:cNvSpPr txBox="1">
              <a:spLocks noChangeArrowheads="1"/>
            </p:cNvSpPr>
            <p:nvPr/>
          </p:nvSpPr>
          <p:spPr bwMode="gray">
            <a:xfrm>
              <a:off x="2433" y="1584"/>
              <a:ext cx="1051" cy="886"/>
            </a:xfrm>
            <a:prstGeom prst="rect">
              <a:avLst/>
            </a:prstGeom>
            <a:noFill/>
            <a:ln>
              <a:noFill/>
            </a:ln>
            <a:effectLst>
              <a:outerShdw dist="3592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pPr algn="ctr">
                <a:defRPr/>
              </a:pPr>
              <a:r>
                <a:rPr lang="zh-CN" altLang="en-US" sz="2800" dirty="0">
                  <a:solidFill>
                    <a:srgbClr val="FFFFFF"/>
                  </a:solidFill>
                  <a:effectLst>
                    <a:outerShdw blurRad="38100" dist="38100" dir="2700000" algn="tl">
                      <a:srgbClr val="C0C0C0"/>
                    </a:outerShdw>
                  </a:effectLst>
                  <a:latin typeface="Arial" charset="0"/>
                  <a:ea typeface="宋体" pitchFamily="2" charset="-122"/>
                </a:rPr>
                <a:t>平方取中法</a:t>
              </a:r>
            </a:p>
          </p:txBody>
        </p:sp>
      </p:grpSp>
      <p:grpSp>
        <p:nvGrpSpPr>
          <p:cNvPr id="23" name="Group 19"/>
          <p:cNvGrpSpPr>
            <a:grpSpLocks/>
          </p:cNvGrpSpPr>
          <p:nvPr/>
        </p:nvGrpSpPr>
        <p:grpSpPr bwMode="auto">
          <a:xfrm>
            <a:off x="901700" y="5818651"/>
            <a:ext cx="2057400" cy="736600"/>
            <a:chOff x="2416" y="1296"/>
            <a:chExt cx="1088" cy="1248"/>
          </a:xfrm>
        </p:grpSpPr>
        <p:sp>
          <p:nvSpPr>
            <p:cNvPr id="24" name="AutoShape 21"/>
            <p:cNvSpPr>
              <a:spLocks noChangeArrowheads="1"/>
            </p:cNvSpPr>
            <p:nvPr/>
          </p:nvSpPr>
          <p:spPr bwMode="gray">
            <a:xfrm>
              <a:off x="2416" y="1296"/>
              <a:ext cx="1088" cy="1248"/>
            </a:xfrm>
            <a:prstGeom prst="roundRect">
              <a:avLst>
                <a:gd name="adj" fmla="val 17509"/>
              </a:avLst>
            </a:prstGeom>
            <a:solidFill>
              <a:srgbClr val="0BB4C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sz="1800">
                <a:ea typeface="宋体" panose="02010600030101010101" pitchFamily="2" charset="-122"/>
              </a:endParaRPr>
            </a:p>
          </p:txBody>
        </p:sp>
        <p:sp>
          <p:nvSpPr>
            <p:cNvPr id="25" name="AutoShape 22"/>
            <p:cNvSpPr>
              <a:spLocks noChangeArrowheads="1"/>
            </p:cNvSpPr>
            <p:nvPr/>
          </p:nvSpPr>
          <p:spPr bwMode="gray">
            <a:xfrm>
              <a:off x="2442" y="2202"/>
              <a:ext cx="1040" cy="310"/>
            </a:xfrm>
            <a:prstGeom prst="roundRect">
              <a:avLst>
                <a:gd name="adj" fmla="val 50000"/>
              </a:avLst>
            </a:prstGeom>
            <a:gradFill rotWithShape="1">
              <a:gsLst>
                <a:gs pos="0">
                  <a:srgbClr val="0BB4C1"/>
                </a:gs>
                <a:gs pos="100000">
                  <a:srgbClr val="82D8DF"/>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sz="1800">
                <a:ea typeface="宋体" panose="02010600030101010101" pitchFamily="2" charset="-122"/>
              </a:endParaRPr>
            </a:p>
          </p:txBody>
        </p:sp>
        <p:sp>
          <p:nvSpPr>
            <p:cNvPr id="26" name="AutoShape 23"/>
            <p:cNvSpPr>
              <a:spLocks noChangeArrowheads="1"/>
            </p:cNvSpPr>
            <p:nvPr/>
          </p:nvSpPr>
          <p:spPr bwMode="gray">
            <a:xfrm>
              <a:off x="2442" y="1311"/>
              <a:ext cx="1040" cy="309"/>
            </a:xfrm>
            <a:prstGeom prst="roundRect">
              <a:avLst>
                <a:gd name="adj" fmla="val 50000"/>
              </a:avLst>
            </a:prstGeom>
            <a:gradFill rotWithShape="1">
              <a:gsLst>
                <a:gs pos="0">
                  <a:srgbClr val="D3F1F4"/>
                </a:gs>
                <a:gs pos="100000">
                  <a:srgbClr val="0BB4C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sz="1800">
                <a:ea typeface="宋体" panose="02010600030101010101" pitchFamily="2" charset="-122"/>
              </a:endParaRPr>
            </a:p>
          </p:txBody>
        </p:sp>
        <p:sp>
          <p:nvSpPr>
            <p:cNvPr id="27" name="Text Box 25"/>
            <p:cNvSpPr txBox="1">
              <a:spLocks noChangeArrowheads="1"/>
            </p:cNvSpPr>
            <p:nvPr/>
          </p:nvSpPr>
          <p:spPr bwMode="gray">
            <a:xfrm>
              <a:off x="2624" y="1584"/>
              <a:ext cx="670" cy="886"/>
            </a:xfrm>
            <a:prstGeom prst="rect">
              <a:avLst/>
            </a:prstGeom>
            <a:noFill/>
            <a:ln>
              <a:noFill/>
            </a:ln>
            <a:effectLst>
              <a:outerShdw dist="3592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pPr algn="ctr">
                <a:defRPr/>
              </a:pPr>
              <a:r>
                <a:rPr lang="zh-CN" altLang="en-US" sz="2800" dirty="0">
                  <a:solidFill>
                    <a:srgbClr val="FFFFFF"/>
                  </a:solidFill>
                  <a:effectLst>
                    <a:outerShdw blurRad="38100" dist="38100" dir="2700000" algn="tl">
                      <a:srgbClr val="C0C0C0"/>
                    </a:outerShdw>
                  </a:effectLst>
                  <a:latin typeface="Arial" charset="0"/>
                  <a:ea typeface="宋体" pitchFamily="2" charset="-122"/>
                </a:rPr>
                <a:t>折叠法</a:t>
              </a:r>
            </a:p>
          </p:txBody>
        </p:sp>
      </p:grpSp>
      <p:grpSp>
        <p:nvGrpSpPr>
          <p:cNvPr id="28" name="Group 19"/>
          <p:cNvGrpSpPr>
            <a:grpSpLocks/>
          </p:cNvGrpSpPr>
          <p:nvPr/>
        </p:nvGrpSpPr>
        <p:grpSpPr bwMode="auto">
          <a:xfrm>
            <a:off x="3536950" y="5818651"/>
            <a:ext cx="2057400" cy="736600"/>
            <a:chOff x="2416" y="1296"/>
            <a:chExt cx="1088" cy="1248"/>
          </a:xfrm>
        </p:grpSpPr>
        <p:sp>
          <p:nvSpPr>
            <p:cNvPr id="29" name="AutoShape 21"/>
            <p:cNvSpPr>
              <a:spLocks noChangeArrowheads="1"/>
            </p:cNvSpPr>
            <p:nvPr/>
          </p:nvSpPr>
          <p:spPr bwMode="gray">
            <a:xfrm>
              <a:off x="2416" y="1296"/>
              <a:ext cx="1088" cy="1248"/>
            </a:xfrm>
            <a:prstGeom prst="roundRect">
              <a:avLst>
                <a:gd name="adj" fmla="val 17509"/>
              </a:avLst>
            </a:prstGeom>
            <a:solidFill>
              <a:srgbClr val="0BB4C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sz="1800">
                <a:ea typeface="宋体" panose="02010600030101010101" pitchFamily="2" charset="-122"/>
              </a:endParaRPr>
            </a:p>
          </p:txBody>
        </p:sp>
        <p:sp>
          <p:nvSpPr>
            <p:cNvPr id="30" name="AutoShape 22"/>
            <p:cNvSpPr>
              <a:spLocks noChangeArrowheads="1"/>
            </p:cNvSpPr>
            <p:nvPr/>
          </p:nvSpPr>
          <p:spPr bwMode="gray">
            <a:xfrm>
              <a:off x="2442" y="2202"/>
              <a:ext cx="1040" cy="310"/>
            </a:xfrm>
            <a:prstGeom prst="roundRect">
              <a:avLst>
                <a:gd name="adj" fmla="val 50000"/>
              </a:avLst>
            </a:prstGeom>
            <a:gradFill rotWithShape="1">
              <a:gsLst>
                <a:gs pos="0">
                  <a:srgbClr val="0BB4C1"/>
                </a:gs>
                <a:gs pos="100000">
                  <a:srgbClr val="82D8DF"/>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sz="1800">
                <a:ea typeface="宋体" panose="02010600030101010101" pitchFamily="2" charset="-122"/>
              </a:endParaRPr>
            </a:p>
          </p:txBody>
        </p:sp>
        <p:sp>
          <p:nvSpPr>
            <p:cNvPr id="31" name="AutoShape 23"/>
            <p:cNvSpPr>
              <a:spLocks noChangeArrowheads="1"/>
            </p:cNvSpPr>
            <p:nvPr/>
          </p:nvSpPr>
          <p:spPr bwMode="gray">
            <a:xfrm>
              <a:off x="2442" y="1311"/>
              <a:ext cx="1040" cy="309"/>
            </a:xfrm>
            <a:prstGeom prst="roundRect">
              <a:avLst>
                <a:gd name="adj" fmla="val 50000"/>
              </a:avLst>
            </a:prstGeom>
            <a:gradFill rotWithShape="1">
              <a:gsLst>
                <a:gs pos="0">
                  <a:srgbClr val="D3F1F4"/>
                </a:gs>
                <a:gs pos="100000">
                  <a:srgbClr val="0BB4C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sz="1800">
                <a:ea typeface="宋体" panose="02010600030101010101" pitchFamily="2" charset="-122"/>
              </a:endParaRPr>
            </a:p>
          </p:txBody>
        </p:sp>
        <p:sp>
          <p:nvSpPr>
            <p:cNvPr id="32" name="Text Box 25"/>
            <p:cNvSpPr txBox="1">
              <a:spLocks noChangeArrowheads="1"/>
            </p:cNvSpPr>
            <p:nvPr/>
          </p:nvSpPr>
          <p:spPr bwMode="gray">
            <a:xfrm>
              <a:off x="2433" y="1584"/>
              <a:ext cx="1051" cy="886"/>
            </a:xfrm>
            <a:prstGeom prst="rect">
              <a:avLst/>
            </a:prstGeom>
            <a:noFill/>
            <a:ln>
              <a:noFill/>
            </a:ln>
            <a:effectLst>
              <a:outerShdw dist="3592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pPr algn="ctr">
                <a:defRPr/>
              </a:pPr>
              <a:r>
                <a:rPr lang="zh-CN" altLang="en-US" sz="2800" dirty="0">
                  <a:solidFill>
                    <a:srgbClr val="FFFFFF"/>
                  </a:solidFill>
                  <a:effectLst>
                    <a:outerShdw blurRad="38100" dist="38100" dir="2700000" algn="tl">
                      <a:srgbClr val="C0C0C0"/>
                    </a:outerShdw>
                  </a:effectLst>
                  <a:latin typeface="Arial" charset="0"/>
                  <a:ea typeface="宋体" pitchFamily="2" charset="-122"/>
                </a:rPr>
                <a:t>除留余数法</a:t>
              </a:r>
            </a:p>
          </p:txBody>
        </p:sp>
      </p:grpSp>
      <p:grpSp>
        <p:nvGrpSpPr>
          <p:cNvPr id="33" name="Group 19"/>
          <p:cNvGrpSpPr>
            <a:grpSpLocks/>
          </p:cNvGrpSpPr>
          <p:nvPr/>
        </p:nvGrpSpPr>
        <p:grpSpPr bwMode="auto">
          <a:xfrm>
            <a:off x="6172200" y="5818651"/>
            <a:ext cx="2057400" cy="736600"/>
            <a:chOff x="2416" y="1296"/>
            <a:chExt cx="1088" cy="1248"/>
          </a:xfrm>
        </p:grpSpPr>
        <p:sp>
          <p:nvSpPr>
            <p:cNvPr id="34" name="AutoShape 21"/>
            <p:cNvSpPr>
              <a:spLocks noChangeArrowheads="1"/>
            </p:cNvSpPr>
            <p:nvPr/>
          </p:nvSpPr>
          <p:spPr bwMode="gray">
            <a:xfrm>
              <a:off x="2416" y="1296"/>
              <a:ext cx="1088" cy="1248"/>
            </a:xfrm>
            <a:prstGeom prst="roundRect">
              <a:avLst>
                <a:gd name="adj" fmla="val 17509"/>
              </a:avLst>
            </a:prstGeom>
            <a:solidFill>
              <a:srgbClr val="0BB4C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sz="1800">
                <a:ea typeface="宋体" panose="02010600030101010101" pitchFamily="2" charset="-122"/>
              </a:endParaRPr>
            </a:p>
          </p:txBody>
        </p:sp>
        <p:sp>
          <p:nvSpPr>
            <p:cNvPr id="35" name="AutoShape 22"/>
            <p:cNvSpPr>
              <a:spLocks noChangeArrowheads="1"/>
            </p:cNvSpPr>
            <p:nvPr/>
          </p:nvSpPr>
          <p:spPr bwMode="gray">
            <a:xfrm>
              <a:off x="2442" y="2202"/>
              <a:ext cx="1040" cy="310"/>
            </a:xfrm>
            <a:prstGeom prst="roundRect">
              <a:avLst>
                <a:gd name="adj" fmla="val 50000"/>
              </a:avLst>
            </a:prstGeom>
            <a:gradFill rotWithShape="1">
              <a:gsLst>
                <a:gs pos="0">
                  <a:srgbClr val="0BB4C1"/>
                </a:gs>
                <a:gs pos="100000">
                  <a:srgbClr val="82D8DF"/>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sz="1800">
                <a:ea typeface="宋体" panose="02010600030101010101" pitchFamily="2" charset="-122"/>
              </a:endParaRPr>
            </a:p>
          </p:txBody>
        </p:sp>
        <p:sp>
          <p:nvSpPr>
            <p:cNvPr id="36" name="AutoShape 23"/>
            <p:cNvSpPr>
              <a:spLocks noChangeArrowheads="1"/>
            </p:cNvSpPr>
            <p:nvPr/>
          </p:nvSpPr>
          <p:spPr bwMode="gray">
            <a:xfrm>
              <a:off x="2442" y="1311"/>
              <a:ext cx="1040" cy="309"/>
            </a:xfrm>
            <a:prstGeom prst="roundRect">
              <a:avLst>
                <a:gd name="adj" fmla="val 50000"/>
              </a:avLst>
            </a:prstGeom>
            <a:gradFill rotWithShape="1">
              <a:gsLst>
                <a:gs pos="0">
                  <a:srgbClr val="D3F1F4"/>
                </a:gs>
                <a:gs pos="100000">
                  <a:srgbClr val="0BB4C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sz="1800">
                <a:ea typeface="宋体" panose="02010600030101010101" pitchFamily="2" charset="-122"/>
              </a:endParaRPr>
            </a:p>
          </p:txBody>
        </p:sp>
        <p:sp>
          <p:nvSpPr>
            <p:cNvPr id="37" name="Text Box 25"/>
            <p:cNvSpPr txBox="1">
              <a:spLocks noChangeArrowheads="1"/>
            </p:cNvSpPr>
            <p:nvPr/>
          </p:nvSpPr>
          <p:spPr bwMode="gray">
            <a:xfrm>
              <a:off x="2528" y="1584"/>
              <a:ext cx="861" cy="886"/>
            </a:xfrm>
            <a:prstGeom prst="rect">
              <a:avLst/>
            </a:prstGeom>
            <a:noFill/>
            <a:ln>
              <a:noFill/>
            </a:ln>
            <a:effectLst>
              <a:outerShdw dist="3592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pPr algn="ctr">
                <a:defRPr/>
              </a:pPr>
              <a:r>
                <a:rPr lang="zh-CN" altLang="en-US" sz="2800" dirty="0">
                  <a:solidFill>
                    <a:srgbClr val="FFFFFF"/>
                  </a:solidFill>
                  <a:effectLst>
                    <a:outerShdw blurRad="38100" dist="38100" dir="2700000" algn="tl">
                      <a:srgbClr val="C0C0C0"/>
                    </a:outerShdw>
                  </a:effectLst>
                  <a:latin typeface="Arial" charset="0"/>
                  <a:ea typeface="宋体" pitchFamily="2" charset="-122"/>
                </a:rPr>
                <a:t>随机数法</a:t>
              </a:r>
            </a:p>
          </p:txBody>
        </p:sp>
      </p:grpSp>
    </p:spTree>
    <p:extLst>
      <p:ext uri="{BB962C8B-B14F-4D97-AF65-F5344CB8AC3E}">
        <p14:creationId xmlns:p14="http://schemas.microsoft.com/office/powerpoint/2010/main" val="3780115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cTn>
                              </p:par>
                              <p:par>
                                <p:cTn id="18" presetID="22" presetClass="entr" presetSubtype="8"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wipe(left)">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5"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randombar(vertical)">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left)">
                                      <p:cBhvr>
                                        <p:cTn id="30" dur="500"/>
                                        <p:tgtEl>
                                          <p:spTgt spid="5"/>
                                        </p:tgtEl>
                                      </p:cBhvr>
                                    </p:animEffect>
                                  </p:childTnLst>
                                </p:cTn>
                              </p:par>
                              <p:par>
                                <p:cTn id="31" presetID="22" presetClass="entr" presetSubtype="8"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wipe(left)">
                                      <p:cBhvr>
                                        <p:cTn id="33" dur="500"/>
                                        <p:tgtEl>
                                          <p:spTgt spid="13"/>
                                        </p:tgtEl>
                                      </p:cBhvr>
                                    </p:animEffect>
                                  </p:childTnLst>
                                </p:cTn>
                              </p:par>
                              <p:par>
                                <p:cTn id="34" presetID="22" presetClass="entr" presetSubtype="8" fill="hold" nodeType="with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wipe(left)">
                                      <p:cBhvr>
                                        <p:cTn id="36" dur="500"/>
                                        <p:tgtEl>
                                          <p:spTgt spid="18"/>
                                        </p:tgtEl>
                                      </p:cBhvr>
                                    </p:animEffect>
                                  </p:childTnLst>
                                </p:cTn>
                              </p:par>
                              <p:par>
                                <p:cTn id="37" presetID="22" presetClass="entr" presetSubtype="8" fill="hold" nodeType="with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wipe(left)">
                                      <p:cBhvr>
                                        <p:cTn id="39" dur="500"/>
                                        <p:tgtEl>
                                          <p:spTgt spid="23"/>
                                        </p:tgtEl>
                                      </p:cBhvr>
                                    </p:animEffect>
                                  </p:childTnLst>
                                </p:cTn>
                              </p:par>
                              <p:par>
                                <p:cTn id="40" presetID="22" presetClass="entr" presetSubtype="8" fill="hold" nodeType="with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wipe(left)">
                                      <p:cBhvr>
                                        <p:cTn id="42" dur="500"/>
                                        <p:tgtEl>
                                          <p:spTgt spid="28"/>
                                        </p:tgtEl>
                                      </p:cBhvr>
                                    </p:animEffect>
                                  </p:childTnLst>
                                </p:cTn>
                              </p:par>
                              <p:par>
                                <p:cTn id="43" presetID="22" presetClass="entr" presetSubtype="8" fill="hold" nodeType="withEffect">
                                  <p:stCondLst>
                                    <p:cond delay="0"/>
                                  </p:stCondLst>
                                  <p:childTnLst>
                                    <p:set>
                                      <p:cBhvr>
                                        <p:cTn id="44" dur="1" fill="hold">
                                          <p:stCondLst>
                                            <p:cond delay="0"/>
                                          </p:stCondLst>
                                        </p:cTn>
                                        <p:tgtEl>
                                          <p:spTgt spid="33"/>
                                        </p:tgtEl>
                                        <p:attrNameLst>
                                          <p:attrName>style.visibility</p:attrName>
                                        </p:attrNameLst>
                                      </p:cBhvr>
                                      <p:to>
                                        <p:strVal val="visible"/>
                                      </p:to>
                                    </p:set>
                                    <p:animEffect transition="in" filter="wipe(left)">
                                      <p:cBhvr>
                                        <p:cTn id="45"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4.2 </a:t>
            </a:r>
            <a:r>
              <a:rPr lang="zh-CN" altLang="en-US" dirty="0"/>
              <a:t>哈希</a:t>
            </a:r>
            <a:r>
              <a:rPr lang="en-US" altLang="zh-CN" dirty="0"/>
              <a:t>(</a:t>
            </a:r>
            <a:r>
              <a:rPr lang="zh-CN" altLang="en-US" dirty="0"/>
              <a:t>散列</a:t>
            </a:r>
            <a:r>
              <a:rPr lang="en-US" altLang="zh-CN" dirty="0"/>
              <a:t>)</a:t>
            </a:r>
            <a:r>
              <a:rPr lang="zh-CN" altLang="en-US" sz="2000" dirty="0"/>
              <a:t>：</a:t>
            </a:r>
            <a:r>
              <a:rPr lang="zh-CN" altLang="en-US" sz="2000" dirty="0">
                <a:solidFill>
                  <a:srgbClr val="7030A0"/>
                </a:solidFill>
              </a:rPr>
              <a:t>哈希函数的构造（</a:t>
            </a:r>
            <a:r>
              <a:rPr lang="en-US" altLang="zh-CN" sz="2000" dirty="0" smtClean="0">
                <a:solidFill>
                  <a:srgbClr val="7030A0"/>
                </a:solidFill>
              </a:rPr>
              <a:t>1/6</a:t>
            </a:r>
            <a:r>
              <a:rPr lang="zh-CN" altLang="en-US" sz="2000" dirty="0" smtClean="0">
                <a:solidFill>
                  <a:srgbClr val="7030A0"/>
                </a:solidFill>
              </a:rPr>
              <a:t>）</a:t>
            </a:r>
            <a:endParaRPr lang="zh-CN" altLang="en-US" dirty="0">
              <a:solidFill>
                <a:srgbClr val="7030A0"/>
              </a:solidFill>
            </a:endParaRPr>
          </a:p>
        </p:txBody>
      </p:sp>
      <p:sp>
        <p:nvSpPr>
          <p:cNvPr id="3" name="内容占位符 2"/>
          <p:cNvSpPr>
            <a:spLocks noGrp="1"/>
          </p:cNvSpPr>
          <p:nvPr>
            <p:ph idx="1"/>
          </p:nvPr>
        </p:nvSpPr>
        <p:spPr/>
        <p:txBody>
          <a:bodyPr/>
          <a:lstStyle/>
          <a:p>
            <a:pPr marL="457200" indent="-457200">
              <a:buFont typeface="+mj-ea"/>
              <a:buAutoNum type="circleNumDbPlain"/>
            </a:pPr>
            <a:r>
              <a:rPr lang="zh-CN" altLang="en-US" sz="2400" b="1" dirty="0"/>
              <a:t>直接定址法</a:t>
            </a:r>
          </a:p>
          <a:p>
            <a:pPr lvl="1">
              <a:spcBef>
                <a:spcPts val="900"/>
              </a:spcBef>
            </a:pPr>
            <a:r>
              <a:rPr lang="zh-CN" altLang="en-US" sz="2200" dirty="0" smtClean="0"/>
              <a:t>取</a:t>
            </a:r>
            <a:r>
              <a:rPr lang="zh-CN" altLang="en-US" sz="2200" i="1" dirty="0">
                <a:solidFill>
                  <a:schemeClr val="accent6"/>
                </a:solidFill>
              </a:rPr>
              <a:t>关键字</a:t>
            </a:r>
            <a:r>
              <a:rPr lang="zh-CN" altLang="en-US" sz="2200" dirty="0"/>
              <a:t>或</a:t>
            </a:r>
            <a:r>
              <a:rPr lang="zh-CN" altLang="en-US" sz="2200" i="1" dirty="0">
                <a:solidFill>
                  <a:schemeClr val="accent6"/>
                </a:solidFill>
              </a:rPr>
              <a:t>关键字的某个线性函数</a:t>
            </a:r>
            <a:r>
              <a:rPr lang="zh-CN" altLang="en-US" sz="2200" dirty="0"/>
              <a:t>作哈希地址，即</a:t>
            </a:r>
            <a:r>
              <a:rPr lang="en-US" altLang="zh-CN" sz="2200" b="1" dirty="0">
                <a:solidFill>
                  <a:schemeClr val="tx1">
                    <a:lumMod val="50000"/>
                    <a:lumOff val="50000"/>
                  </a:schemeClr>
                </a:solidFill>
              </a:rPr>
              <a:t>H(key)=key</a:t>
            </a:r>
            <a:r>
              <a:rPr lang="en-US" altLang="zh-CN" sz="2200" b="1" dirty="0"/>
              <a:t>  </a:t>
            </a:r>
            <a:r>
              <a:rPr lang="en-US" altLang="zh-CN" sz="2200" b="1" dirty="0" smtClean="0"/>
              <a:t> </a:t>
            </a:r>
            <a:r>
              <a:rPr lang="zh-CN" altLang="en-US" sz="2200" dirty="0"/>
              <a:t>或   </a:t>
            </a:r>
            <a:r>
              <a:rPr lang="en-US" altLang="zh-CN" sz="2200" b="1" dirty="0">
                <a:solidFill>
                  <a:schemeClr val="tx1">
                    <a:lumMod val="50000"/>
                    <a:lumOff val="50000"/>
                  </a:schemeClr>
                </a:solidFill>
              </a:rPr>
              <a:t>H(key)=</a:t>
            </a:r>
            <a:r>
              <a:rPr lang="en-US" altLang="zh-CN" sz="2200" b="1" dirty="0" err="1" smtClean="0">
                <a:solidFill>
                  <a:schemeClr val="tx1">
                    <a:lumMod val="50000"/>
                    <a:lumOff val="50000"/>
                  </a:schemeClr>
                </a:solidFill>
              </a:rPr>
              <a:t>a·key+b</a:t>
            </a:r>
            <a:r>
              <a:rPr lang="en-US" altLang="zh-CN" sz="2200" b="1" dirty="0" smtClean="0">
                <a:solidFill>
                  <a:schemeClr val="tx1">
                    <a:lumMod val="50000"/>
                    <a:lumOff val="50000"/>
                  </a:schemeClr>
                </a:solidFill>
              </a:rPr>
              <a:t> </a:t>
            </a:r>
            <a:r>
              <a:rPr lang="en-US" altLang="zh-CN" sz="2200" dirty="0" smtClean="0"/>
              <a:t>(</a:t>
            </a:r>
            <a:r>
              <a:rPr lang="en-US" altLang="zh-CN" sz="2200" dirty="0"/>
              <a:t>a</a:t>
            </a:r>
            <a:r>
              <a:rPr lang="en-US" altLang="zh-CN" sz="2200" dirty="0" smtClean="0"/>
              <a:t>, b</a:t>
            </a:r>
            <a:r>
              <a:rPr lang="zh-CN" altLang="en-US" sz="2200" dirty="0"/>
              <a:t>为常数</a:t>
            </a:r>
            <a:r>
              <a:rPr lang="en-US" altLang="zh-CN" sz="2200" dirty="0"/>
              <a:t>)</a:t>
            </a:r>
          </a:p>
          <a:p>
            <a:pPr lvl="2">
              <a:spcBef>
                <a:spcPts val="900"/>
              </a:spcBef>
            </a:pPr>
            <a:r>
              <a:rPr lang="zh-CN" altLang="en-US" sz="2000" b="1" dirty="0" smtClean="0"/>
              <a:t>优点</a:t>
            </a:r>
            <a:r>
              <a:rPr lang="zh-CN" altLang="en-US" sz="2000" dirty="0" smtClean="0"/>
              <a:t>：</a:t>
            </a:r>
            <a:r>
              <a:rPr lang="zh-CN" altLang="en-US" sz="2000" dirty="0"/>
              <a:t>直接定址法所得</a:t>
            </a:r>
            <a:r>
              <a:rPr lang="zh-CN" altLang="en-US" sz="2000" i="1" u="sng" dirty="0"/>
              <a:t>地址集合</a:t>
            </a:r>
            <a:r>
              <a:rPr lang="zh-CN" altLang="en-US" sz="2000" dirty="0"/>
              <a:t>与</a:t>
            </a:r>
            <a:r>
              <a:rPr lang="zh-CN" altLang="en-US" sz="2000" u="sng" dirty="0"/>
              <a:t>关键字集合</a:t>
            </a:r>
            <a:r>
              <a:rPr lang="zh-CN" altLang="en-US" sz="2000" dirty="0">
                <a:solidFill>
                  <a:srgbClr val="7030A0"/>
                </a:solidFill>
              </a:rPr>
              <a:t>大小相等</a:t>
            </a:r>
            <a:r>
              <a:rPr lang="zh-CN" altLang="en-US" sz="2000" dirty="0"/>
              <a:t>，</a:t>
            </a:r>
            <a:r>
              <a:rPr lang="zh-CN" altLang="en-US" sz="2000" dirty="0">
                <a:solidFill>
                  <a:srgbClr val="7030A0"/>
                </a:solidFill>
              </a:rPr>
              <a:t>不会发生</a:t>
            </a:r>
            <a:r>
              <a:rPr lang="zh-CN" altLang="en-US" sz="2000" dirty="0" smtClean="0">
                <a:solidFill>
                  <a:srgbClr val="7030A0"/>
                </a:solidFill>
              </a:rPr>
              <a:t>冲突</a:t>
            </a:r>
            <a:r>
              <a:rPr lang="zh-CN" altLang="en-US" sz="2000" dirty="0" smtClean="0"/>
              <a:t>。</a:t>
            </a:r>
            <a:endParaRPr lang="en-US" altLang="zh-CN" sz="2000" dirty="0" smtClean="0"/>
          </a:p>
          <a:p>
            <a:pPr lvl="2">
              <a:spcBef>
                <a:spcPts val="900"/>
              </a:spcBef>
            </a:pPr>
            <a:r>
              <a:rPr lang="zh-CN" altLang="en-US" sz="2000" b="1" dirty="0"/>
              <a:t>缺点</a:t>
            </a:r>
            <a:r>
              <a:rPr lang="zh-CN" altLang="en-US" sz="2000" dirty="0"/>
              <a:t>：</a:t>
            </a:r>
            <a:r>
              <a:rPr lang="zh-CN" altLang="en-US" sz="2000" u="sng" dirty="0"/>
              <a:t>需要</a:t>
            </a:r>
            <a:r>
              <a:rPr lang="zh-CN" altLang="en-US" sz="2000" i="1" u="sng" dirty="0"/>
              <a:t>事先知道关键字的分布情况</a:t>
            </a:r>
            <a:r>
              <a:rPr lang="zh-CN" altLang="en-US" sz="2000" dirty="0"/>
              <a:t>，适合査找</a:t>
            </a:r>
            <a:r>
              <a:rPr lang="zh-CN" altLang="en-US" sz="2000" i="1" u="sng" dirty="0"/>
              <a:t>表较小且连续</a:t>
            </a:r>
            <a:r>
              <a:rPr lang="zh-CN" altLang="en-US" sz="2000" dirty="0"/>
              <a:t>的</a:t>
            </a:r>
            <a:r>
              <a:rPr lang="zh-CN" altLang="en-US" sz="2000" dirty="0" smtClean="0"/>
              <a:t>情况，</a:t>
            </a:r>
            <a:r>
              <a:rPr lang="zh-CN" altLang="en-US" sz="2000" dirty="0" smtClean="0">
                <a:solidFill>
                  <a:srgbClr val="FF0000"/>
                </a:solidFill>
              </a:rPr>
              <a:t>实际</a:t>
            </a:r>
            <a:r>
              <a:rPr lang="zh-CN" altLang="en-US" sz="2000" dirty="0">
                <a:solidFill>
                  <a:srgbClr val="FF0000"/>
                </a:solidFill>
              </a:rPr>
              <a:t>中很少使用</a:t>
            </a:r>
            <a:r>
              <a:rPr lang="zh-CN" altLang="en-US" sz="2000" dirty="0" smtClean="0"/>
              <a:t>。</a:t>
            </a:r>
            <a:endParaRPr lang="en-US" altLang="zh-CN" sz="2000" dirty="0" smtClean="0"/>
          </a:p>
          <a:p>
            <a:endParaRPr lang="en-US" altLang="zh-CN" sz="2400" dirty="0"/>
          </a:p>
          <a:p>
            <a:endParaRPr lang="en-US" altLang="zh-CN" sz="2400" dirty="0" smtClean="0"/>
          </a:p>
          <a:p>
            <a:endParaRPr lang="zh-CN" altLang="en-US" sz="2400" dirty="0"/>
          </a:p>
        </p:txBody>
      </p:sp>
      <p:pic>
        <p:nvPicPr>
          <p:cNvPr id="89090" name="Picture 2" descr="http://www.nowamagic.net/librarys/images/201303/2013_03_08_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3810000"/>
            <a:ext cx="2743200" cy="2373188"/>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850900" y="4247142"/>
            <a:ext cx="4648200" cy="1717393"/>
          </a:xfrm>
          <a:prstGeom prst="rect">
            <a:avLst/>
          </a:prstGeom>
        </p:spPr>
        <p:txBody>
          <a:bodyPr wrap="square">
            <a:spAutoFit/>
          </a:bodyPr>
          <a:lstStyle/>
          <a:p>
            <a:pPr marL="355600" indent="-266700">
              <a:lnSpc>
                <a:spcPct val="110000"/>
              </a:lnSpc>
            </a:pPr>
            <a:r>
              <a:rPr lang="en-US" altLang="zh-CN" sz="2400" b="0"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例</a:t>
            </a:r>
            <a:r>
              <a:rPr lang="en-US" altLang="zh-CN" sz="2400" b="0" dirty="0" smtClean="0">
                <a:latin typeface="Times New Roman" panose="02020603050405020304" pitchFamily="18" charset="0"/>
                <a:cs typeface="Times New Roman" panose="02020603050405020304" pitchFamily="18" charset="0"/>
              </a:rPr>
              <a:t>】</a:t>
            </a:r>
            <a:r>
              <a:rPr lang="zh-CN" altLang="en-US" sz="2400" b="0" dirty="0" smtClean="0">
                <a:latin typeface="Times New Roman" panose="02020603050405020304" pitchFamily="18" charset="0"/>
                <a:cs typeface="Times New Roman" panose="02020603050405020304" pitchFamily="18" charset="0"/>
              </a:rPr>
              <a:t>对</a:t>
            </a:r>
            <a:r>
              <a:rPr lang="en-US" altLang="zh-CN" sz="2400" b="0" dirty="0">
                <a:latin typeface="Times New Roman" panose="02020603050405020304" pitchFamily="18" charset="0"/>
                <a:cs typeface="Times New Roman" panose="02020603050405020304" pitchFamily="18" charset="0"/>
              </a:rPr>
              <a:t>0-100</a:t>
            </a:r>
            <a:r>
              <a:rPr lang="zh-CN" altLang="en-US" sz="2400" b="0" dirty="0">
                <a:latin typeface="Times New Roman" panose="02020603050405020304" pitchFamily="18" charset="0"/>
                <a:cs typeface="Times New Roman" panose="02020603050405020304" pitchFamily="18" charset="0"/>
              </a:rPr>
              <a:t>岁的人口数字统计表，</a:t>
            </a:r>
            <a:r>
              <a:rPr lang="zh-CN" altLang="en-US" sz="2400" b="0" dirty="0" smtClean="0">
                <a:latin typeface="Times New Roman" panose="02020603050405020304" pitchFamily="18" charset="0"/>
                <a:cs typeface="Times New Roman" panose="02020603050405020304" pitchFamily="18" charset="0"/>
              </a:rPr>
              <a:t>那么对于年龄</a:t>
            </a:r>
            <a:r>
              <a:rPr lang="zh-CN" altLang="en-US" sz="2400" b="0" dirty="0">
                <a:latin typeface="Times New Roman" panose="02020603050405020304" pitchFamily="18" charset="0"/>
                <a:cs typeface="Times New Roman" panose="02020603050405020304" pitchFamily="18" charset="0"/>
              </a:rPr>
              <a:t>这个关键字就可以直接用年龄的数字作为</a:t>
            </a:r>
            <a:r>
              <a:rPr lang="zh-CN" altLang="en-US" sz="2400" b="0" dirty="0" smtClean="0">
                <a:latin typeface="Times New Roman" panose="02020603050405020304" pitchFamily="18" charset="0"/>
                <a:cs typeface="Times New Roman" panose="02020603050405020304" pitchFamily="18" charset="0"/>
              </a:rPr>
              <a:t>地址</a:t>
            </a:r>
            <a:r>
              <a:rPr lang="en-US" altLang="zh-CN" sz="2400" b="0" dirty="0" smtClean="0">
                <a:latin typeface="Times New Roman" panose="02020603050405020304" pitchFamily="18" charset="0"/>
                <a:cs typeface="Times New Roman" panose="02020603050405020304" pitchFamily="18" charset="0"/>
              </a:rPr>
              <a:t>, </a:t>
            </a:r>
            <a:r>
              <a:rPr lang="zh-CN" altLang="en-US" sz="2400" b="0" dirty="0" smtClean="0">
                <a:latin typeface="Times New Roman" panose="02020603050405020304" pitchFamily="18" charset="0"/>
                <a:cs typeface="Times New Roman" panose="02020603050405020304" pitchFamily="18" charset="0"/>
              </a:rPr>
              <a:t>此时</a:t>
            </a:r>
            <a:r>
              <a:rPr lang="en-US" altLang="zh-CN" sz="2400" b="0" dirty="0">
                <a:latin typeface="Times New Roman" panose="02020603050405020304" pitchFamily="18" charset="0"/>
                <a:cs typeface="Times New Roman" panose="02020603050405020304" pitchFamily="18" charset="0"/>
              </a:rPr>
              <a:t>f(key</a:t>
            </a:r>
            <a:r>
              <a:rPr lang="en-US" altLang="zh-CN" sz="2400" b="0" dirty="0" smtClean="0">
                <a:latin typeface="Times New Roman" panose="02020603050405020304" pitchFamily="18" charset="0"/>
                <a:cs typeface="Times New Roman" panose="02020603050405020304" pitchFamily="18" charset="0"/>
              </a:rPr>
              <a:t>)=key</a:t>
            </a:r>
            <a:r>
              <a:rPr lang="zh-CN" altLang="en-US" sz="2400" b="0" dirty="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p:txBody>
      </p:sp>
      <p:sp>
        <p:nvSpPr>
          <p:cNvPr id="5" name="矩形 4"/>
          <p:cNvSpPr/>
          <p:nvPr/>
        </p:nvSpPr>
        <p:spPr>
          <a:xfrm>
            <a:off x="1143000" y="6172200"/>
            <a:ext cx="7404100" cy="461665"/>
          </a:xfrm>
          <a:prstGeom prst="rect">
            <a:avLst/>
          </a:prstGeom>
        </p:spPr>
        <p:txBody>
          <a:bodyPr wrap="square">
            <a:spAutoFit/>
          </a:bodyPr>
          <a:lstStyle/>
          <a:p>
            <a:r>
              <a:rPr lang="zh-CN" altLang="en-US" sz="2400" b="0" dirty="0" smtClean="0">
                <a:latin typeface="Times New Roman" panose="02020603050405020304" pitchFamily="18" charset="0"/>
                <a:cs typeface="Times New Roman" panose="02020603050405020304" pitchFamily="18" charset="0"/>
              </a:rPr>
              <a:t>此时</a:t>
            </a:r>
            <a:r>
              <a:rPr lang="en-US" altLang="zh-CN" sz="2400" b="0" dirty="0" smtClean="0">
                <a:latin typeface="Times New Roman" panose="02020603050405020304" pitchFamily="18" charset="0"/>
                <a:cs typeface="Times New Roman" panose="02020603050405020304" pitchFamily="18" charset="0"/>
              </a:rPr>
              <a:t>, </a:t>
            </a:r>
            <a:r>
              <a:rPr lang="zh-CN" altLang="en-US" sz="2400" b="0" dirty="0" smtClean="0">
                <a:latin typeface="Times New Roman" panose="02020603050405020304" pitchFamily="18" charset="0"/>
                <a:cs typeface="Times New Roman" panose="02020603050405020304" pitchFamily="18" charset="0"/>
              </a:rPr>
              <a:t>可得出哈希函数</a:t>
            </a:r>
            <a:r>
              <a:rPr lang="en-US" altLang="zh-CN" sz="2400" b="0" dirty="0" smtClean="0">
                <a:latin typeface="Times New Roman" panose="02020603050405020304" pitchFamily="18" charset="0"/>
                <a:cs typeface="Times New Roman" panose="02020603050405020304" pitchFamily="18" charset="0"/>
              </a:rPr>
              <a:t>: f(0)=0, f(1)=1, …, f(20)=20, </a:t>
            </a:r>
            <a:r>
              <a:rPr lang="en-US" altLang="zh-CN" sz="2400" b="0" dirty="0">
                <a:latin typeface="Times New Roman" panose="02020603050405020304" pitchFamily="18" charset="0"/>
                <a:cs typeface="Times New Roman" panose="02020603050405020304" pitchFamily="18" charset="0"/>
              </a:rPr>
              <a:t>…</a:t>
            </a:r>
            <a:r>
              <a:rPr lang="en-US" altLang="zh-CN" sz="2400" b="0" dirty="0" smtClean="0">
                <a:latin typeface="Times New Roman" panose="02020603050405020304" pitchFamily="18" charset="0"/>
                <a:cs typeface="Times New Roman" panose="02020603050405020304" pitchFamily="18" charset="0"/>
              </a:rPr>
              <a:t> </a:t>
            </a:r>
            <a:endParaRPr lang="zh-CN" altLang="en-US" sz="24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7956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left)">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89090"/>
                                        </p:tgtEl>
                                        <p:attrNameLst>
                                          <p:attrName>style.visibility</p:attrName>
                                        </p:attrNameLst>
                                      </p:cBhvr>
                                      <p:to>
                                        <p:strVal val="visible"/>
                                      </p:to>
                                    </p:set>
                                    <p:animEffect transition="in" filter="circle(in)">
                                      <p:cBhvr>
                                        <p:cTn id="17" dur="2000"/>
                                        <p:tgtEl>
                                          <p:spTgt spid="89090"/>
                                        </p:tgtEl>
                                      </p:cBhvr>
                                    </p:animEffect>
                                  </p:childTnLst>
                                </p:cTn>
                              </p:par>
                              <p:par>
                                <p:cTn id="18" presetID="14" presetClass="entr" presetSubtype="5"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randombar(vertical)">
                                      <p:cBhvr>
                                        <p:cTn id="20" dur="500"/>
                                        <p:tgtEl>
                                          <p:spTgt spid="4"/>
                                        </p:tgtEl>
                                      </p:cBhvr>
                                    </p:animEffect>
                                  </p:childTnLst>
                                </p:cTn>
                              </p:par>
                            </p:childTnLst>
                          </p:cTn>
                        </p:par>
                        <p:par>
                          <p:cTn id="21" fill="hold">
                            <p:stCondLst>
                              <p:cond delay="2000"/>
                            </p:stCondLst>
                            <p:childTnLst>
                              <p:par>
                                <p:cTn id="22" presetID="22" presetClass="entr" presetSubtype="8"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4.2 </a:t>
            </a:r>
            <a:r>
              <a:rPr lang="zh-CN" altLang="en-US" dirty="0" smtClean="0"/>
              <a:t>哈</a:t>
            </a:r>
            <a:r>
              <a:rPr lang="zh-CN" altLang="en-US" dirty="0"/>
              <a:t>希</a:t>
            </a:r>
            <a:r>
              <a:rPr lang="en-US" altLang="zh-CN" dirty="0"/>
              <a:t>(</a:t>
            </a:r>
            <a:r>
              <a:rPr lang="zh-CN" altLang="en-US" dirty="0"/>
              <a:t>散列</a:t>
            </a:r>
            <a:r>
              <a:rPr lang="en-US" altLang="zh-CN" dirty="0" smtClean="0"/>
              <a:t>)</a:t>
            </a:r>
            <a:r>
              <a:rPr lang="zh-CN" altLang="en-US" sz="2000" dirty="0" smtClean="0"/>
              <a:t>：</a:t>
            </a:r>
            <a:r>
              <a:rPr lang="zh-CN" altLang="en-US" sz="2000" dirty="0" smtClean="0">
                <a:solidFill>
                  <a:srgbClr val="7030A0"/>
                </a:solidFill>
              </a:rPr>
              <a:t>哈</a:t>
            </a:r>
            <a:r>
              <a:rPr lang="zh-CN" altLang="en-US" sz="2000" dirty="0">
                <a:solidFill>
                  <a:srgbClr val="7030A0"/>
                </a:solidFill>
              </a:rPr>
              <a:t>希函数的</a:t>
            </a:r>
            <a:r>
              <a:rPr lang="zh-CN" altLang="en-US" sz="2000" dirty="0" smtClean="0">
                <a:solidFill>
                  <a:srgbClr val="7030A0"/>
                </a:solidFill>
              </a:rPr>
              <a:t>构造（</a:t>
            </a:r>
            <a:r>
              <a:rPr lang="en-US" altLang="zh-CN" sz="2000" dirty="0" smtClean="0">
                <a:solidFill>
                  <a:srgbClr val="7030A0"/>
                </a:solidFill>
              </a:rPr>
              <a:t>2/6</a:t>
            </a:r>
            <a:r>
              <a:rPr lang="zh-CN" altLang="en-US" sz="2000" dirty="0" smtClean="0">
                <a:solidFill>
                  <a:srgbClr val="7030A0"/>
                </a:solidFill>
              </a:rPr>
              <a:t>）</a:t>
            </a:r>
            <a:endParaRPr lang="zh-CN" altLang="en-US" dirty="0">
              <a:solidFill>
                <a:srgbClr val="7030A0"/>
              </a:solidFill>
            </a:endParaRPr>
          </a:p>
        </p:txBody>
      </p:sp>
      <p:sp>
        <p:nvSpPr>
          <p:cNvPr id="3" name="内容占位符 2"/>
          <p:cNvSpPr>
            <a:spLocks noGrp="1"/>
          </p:cNvSpPr>
          <p:nvPr>
            <p:ph idx="1"/>
          </p:nvPr>
        </p:nvSpPr>
        <p:spPr>
          <a:xfrm>
            <a:off x="381000" y="914400"/>
            <a:ext cx="8534400" cy="5419725"/>
          </a:xfrm>
        </p:spPr>
        <p:txBody>
          <a:bodyPr/>
          <a:lstStyle/>
          <a:p>
            <a:pPr marL="457200" indent="-457200">
              <a:buFont typeface="+mj-ea"/>
              <a:buAutoNum type="circleNumDbPlain" startAt="2"/>
            </a:pPr>
            <a:r>
              <a:rPr lang="zh-CN" altLang="en-US" sz="2400" b="1" dirty="0"/>
              <a:t>数字分析法</a:t>
            </a:r>
          </a:p>
          <a:p>
            <a:pPr lvl="1">
              <a:spcBef>
                <a:spcPts val="900"/>
              </a:spcBef>
            </a:pPr>
            <a:r>
              <a:rPr lang="zh-CN" altLang="en-US" sz="2300" dirty="0"/>
              <a:t>对关键字进行</a:t>
            </a:r>
            <a:r>
              <a:rPr lang="zh-CN" altLang="en-US" sz="2300" dirty="0" smtClean="0"/>
              <a:t>分析</a:t>
            </a:r>
            <a:r>
              <a:rPr lang="en-US" altLang="zh-CN" sz="2300" dirty="0" smtClean="0"/>
              <a:t>, </a:t>
            </a:r>
            <a:r>
              <a:rPr lang="zh-CN" altLang="en-US" sz="2300" dirty="0" smtClean="0"/>
              <a:t>取</a:t>
            </a:r>
            <a:r>
              <a:rPr lang="zh-CN" altLang="en-US" sz="2300" i="1" dirty="0">
                <a:solidFill>
                  <a:schemeClr val="accent6"/>
                </a:solidFill>
              </a:rPr>
              <a:t>关键字的若干</a:t>
            </a:r>
            <a:r>
              <a:rPr lang="zh-CN" altLang="en-US" sz="2300" i="1" dirty="0" smtClean="0">
                <a:solidFill>
                  <a:schemeClr val="accent6"/>
                </a:solidFill>
              </a:rPr>
              <a:t>位 </a:t>
            </a:r>
            <a:r>
              <a:rPr lang="zh-CN" altLang="en-US" sz="2300" dirty="0" smtClean="0"/>
              <a:t>或</a:t>
            </a:r>
            <a:r>
              <a:rPr lang="zh-CN" altLang="en-US" sz="2300" i="1" dirty="0" smtClean="0">
                <a:solidFill>
                  <a:schemeClr val="accent6"/>
                </a:solidFill>
              </a:rPr>
              <a:t>组合</a:t>
            </a:r>
            <a:r>
              <a:rPr lang="zh-CN" altLang="en-US" sz="2300" dirty="0" smtClean="0"/>
              <a:t>作为</a:t>
            </a:r>
            <a:r>
              <a:rPr lang="zh-CN" altLang="en-US" sz="2300" dirty="0"/>
              <a:t>哈希</a:t>
            </a:r>
            <a:r>
              <a:rPr lang="zh-CN" altLang="en-US" sz="2300" dirty="0" smtClean="0"/>
              <a:t>地址</a:t>
            </a:r>
            <a:r>
              <a:rPr lang="en-US" altLang="zh-CN" sz="2300" dirty="0" smtClean="0"/>
              <a:t>.</a:t>
            </a:r>
            <a:endParaRPr lang="zh-CN" altLang="en-US" sz="2300" dirty="0"/>
          </a:p>
          <a:p>
            <a:pPr lvl="2">
              <a:spcBef>
                <a:spcPts val="900"/>
              </a:spcBef>
            </a:pPr>
            <a:r>
              <a:rPr lang="zh-CN" altLang="en-US" sz="2100" b="1" dirty="0" smtClean="0"/>
              <a:t>特点</a:t>
            </a:r>
            <a:r>
              <a:rPr lang="zh-CN" altLang="en-US" sz="2100" dirty="0" smtClean="0"/>
              <a:t>：适用于</a:t>
            </a:r>
            <a:r>
              <a:rPr lang="zh-CN" altLang="en-US" sz="2100" i="1" u="sng" dirty="0"/>
              <a:t>关键字位数比哈希地址位数大</a:t>
            </a:r>
            <a:r>
              <a:rPr lang="zh-CN" altLang="en-US" sz="2100" dirty="0"/>
              <a:t>，且可能出现的</a:t>
            </a:r>
            <a:r>
              <a:rPr lang="zh-CN" altLang="en-US" sz="2100" i="1" u="sng" dirty="0"/>
              <a:t>关键字事先知道的</a:t>
            </a:r>
            <a:r>
              <a:rPr lang="zh-CN" altLang="en-US" sz="2100" dirty="0"/>
              <a:t>情况。</a:t>
            </a:r>
          </a:p>
          <a:p>
            <a:endParaRPr lang="zh-CN" altLang="en-US" sz="2400" dirty="0"/>
          </a:p>
        </p:txBody>
      </p:sp>
      <p:sp>
        <p:nvSpPr>
          <p:cNvPr id="4" name="矩形 3"/>
          <p:cNvSpPr/>
          <p:nvPr/>
        </p:nvSpPr>
        <p:spPr>
          <a:xfrm>
            <a:off x="455611" y="2960004"/>
            <a:ext cx="5395913" cy="810991"/>
          </a:xfrm>
          <a:prstGeom prst="rect">
            <a:avLst/>
          </a:prstGeom>
        </p:spPr>
        <p:txBody>
          <a:bodyPr wrap="square">
            <a:spAutoFit/>
          </a:bodyPr>
          <a:lstStyle/>
          <a:p>
            <a:pPr marL="355600" indent="-266700">
              <a:lnSpc>
                <a:spcPct val="110000"/>
              </a:lnSpc>
            </a:pPr>
            <a:r>
              <a:rPr lang="en-US" altLang="zh-CN" sz="2200" b="0" dirty="0" smtClean="0">
                <a:latin typeface="Times New Roman" panose="02020603050405020304" pitchFamily="18" charset="0"/>
                <a:cs typeface="Times New Roman" panose="02020603050405020304" pitchFamily="18" charset="0"/>
              </a:rPr>
              <a:t>【</a:t>
            </a:r>
            <a:r>
              <a:rPr lang="zh-CN" altLang="en-US" sz="2200" dirty="0" smtClean="0">
                <a:latin typeface="Times New Roman" panose="02020603050405020304" pitchFamily="18" charset="0"/>
                <a:cs typeface="Times New Roman" panose="02020603050405020304" pitchFamily="18" charset="0"/>
              </a:rPr>
              <a:t>例</a:t>
            </a:r>
            <a:r>
              <a:rPr lang="en-US" altLang="zh-CN" sz="2200" b="0" dirty="0" smtClean="0">
                <a:latin typeface="Times New Roman" panose="02020603050405020304" pitchFamily="18" charset="0"/>
                <a:cs typeface="Times New Roman" panose="02020603050405020304" pitchFamily="18" charset="0"/>
              </a:rPr>
              <a:t>】</a:t>
            </a:r>
            <a:r>
              <a:rPr lang="zh-CN" altLang="en-US" sz="2200" b="0" dirty="0">
                <a:latin typeface="Times New Roman" panose="02020603050405020304" pitchFamily="18" charset="0"/>
                <a:cs typeface="Times New Roman" panose="02020603050405020304" pitchFamily="18" charset="0"/>
              </a:rPr>
              <a:t>设有</a:t>
            </a:r>
            <a:r>
              <a:rPr lang="en-US" altLang="zh-CN" sz="2200" b="0" dirty="0">
                <a:latin typeface="Times New Roman" panose="02020603050405020304" pitchFamily="18" charset="0"/>
                <a:cs typeface="Times New Roman" panose="02020603050405020304" pitchFamily="18" charset="0"/>
              </a:rPr>
              <a:t>80</a:t>
            </a:r>
            <a:r>
              <a:rPr lang="zh-CN" altLang="en-US" sz="2200" b="0" dirty="0">
                <a:latin typeface="Times New Roman" panose="02020603050405020304" pitchFamily="18" charset="0"/>
                <a:cs typeface="Times New Roman" panose="02020603050405020304" pitchFamily="18" charset="0"/>
              </a:rPr>
              <a:t>个记录，关键字为</a:t>
            </a:r>
            <a:r>
              <a:rPr lang="en-US" altLang="zh-CN" sz="2200" b="0" dirty="0">
                <a:latin typeface="Times New Roman" panose="02020603050405020304" pitchFamily="18" charset="0"/>
                <a:cs typeface="Times New Roman" panose="02020603050405020304" pitchFamily="18" charset="0"/>
              </a:rPr>
              <a:t>8</a:t>
            </a:r>
            <a:r>
              <a:rPr lang="zh-CN" altLang="en-US" sz="2200" b="0" dirty="0">
                <a:latin typeface="Times New Roman" panose="02020603050405020304" pitchFamily="18" charset="0"/>
                <a:cs typeface="Times New Roman" panose="02020603050405020304" pitchFamily="18" charset="0"/>
              </a:rPr>
              <a:t>位十进制数，哈希地址为</a:t>
            </a:r>
            <a:r>
              <a:rPr lang="en-US" altLang="zh-CN" sz="2200" b="0" dirty="0">
                <a:latin typeface="Times New Roman" panose="02020603050405020304" pitchFamily="18" charset="0"/>
                <a:cs typeface="Times New Roman" panose="02020603050405020304" pitchFamily="18" charset="0"/>
              </a:rPr>
              <a:t>2</a:t>
            </a:r>
            <a:r>
              <a:rPr lang="zh-CN" altLang="en-US" sz="2200" b="0" dirty="0">
                <a:latin typeface="Times New Roman" panose="02020603050405020304" pitchFamily="18" charset="0"/>
                <a:cs typeface="Times New Roman" panose="02020603050405020304" pitchFamily="18" charset="0"/>
              </a:rPr>
              <a:t>位十进制数</a:t>
            </a:r>
            <a:r>
              <a:rPr lang="zh-CN" altLang="en-US" sz="2200" b="0" dirty="0" smtClean="0">
                <a:latin typeface="Times New Roman" panose="02020603050405020304" pitchFamily="18" charset="0"/>
                <a:cs typeface="Times New Roman" panose="02020603050405020304" pitchFamily="18" charset="0"/>
              </a:rPr>
              <a:t>。</a:t>
            </a:r>
            <a:endParaRPr lang="zh-CN" altLang="en-US" sz="2200" dirty="0">
              <a:latin typeface="Times New Roman" panose="02020603050405020304" pitchFamily="18" charset="0"/>
              <a:cs typeface="Times New Roman" panose="02020603050405020304" pitchFamily="18" charset="0"/>
            </a:endParaRPr>
          </a:p>
        </p:txBody>
      </p:sp>
      <p:grpSp>
        <p:nvGrpSpPr>
          <p:cNvPr id="5" name="Group 3"/>
          <p:cNvGrpSpPr>
            <a:grpSpLocks/>
          </p:cNvGrpSpPr>
          <p:nvPr/>
        </p:nvGrpSpPr>
        <p:grpSpPr bwMode="auto">
          <a:xfrm>
            <a:off x="6091237" y="3124200"/>
            <a:ext cx="2595563" cy="3529012"/>
            <a:chOff x="956" y="2112"/>
            <a:chExt cx="1635" cy="2223"/>
          </a:xfrm>
        </p:grpSpPr>
        <p:sp>
          <p:nvSpPr>
            <p:cNvPr id="6" name="Text Box 4"/>
            <p:cNvSpPr txBox="1">
              <a:spLocks noChangeArrowheads="1"/>
            </p:cNvSpPr>
            <p:nvPr/>
          </p:nvSpPr>
          <p:spPr bwMode="auto">
            <a:xfrm>
              <a:off x="1622" y="2294"/>
              <a:ext cx="34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sz="2400">
                  <a:cs typeface="Times New Roman" panose="02020603050405020304" pitchFamily="18" charset="0"/>
                </a:rPr>
                <a:t>┇</a:t>
              </a:r>
              <a:endParaRPr lang="zh-CN" altLang="en-US" sz="2400"/>
            </a:p>
          </p:txBody>
        </p:sp>
        <p:sp>
          <p:nvSpPr>
            <p:cNvPr id="7" name="Text Box 5"/>
            <p:cNvSpPr txBox="1">
              <a:spLocks noChangeArrowheads="1"/>
            </p:cNvSpPr>
            <p:nvPr/>
          </p:nvSpPr>
          <p:spPr bwMode="auto">
            <a:xfrm>
              <a:off x="987" y="2437"/>
              <a:ext cx="1604" cy="1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400" dirty="0"/>
                <a:t>8  1  3  4  6  5  3  2</a:t>
              </a:r>
            </a:p>
            <a:p>
              <a:pPr eaLnBrk="1" hangingPunct="1">
                <a:spcBef>
                  <a:spcPct val="0"/>
                </a:spcBef>
                <a:buClrTx/>
                <a:buSzTx/>
                <a:buFontTx/>
                <a:buNone/>
              </a:pPr>
              <a:r>
                <a:rPr lang="en-US" altLang="zh-CN" sz="2400" dirty="0"/>
                <a:t>8  1  3  7  2  2  4  2</a:t>
              </a:r>
            </a:p>
            <a:p>
              <a:pPr eaLnBrk="1" hangingPunct="1">
                <a:spcBef>
                  <a:spcPct val="0"/>
                </a:spcBef>
                <a:buClrTx/>
                <a:buSzTx/>
                <a:buFontTx/>
                <a:buNone/>
              </a:pPr>
              <a:r>
                <a:rPr lang="en-US" altLang="zh-CN" sz="2400" dirty="0"/>
                <a:t>8  1  3  8  7  4  2  2</a:t>
              </a:r>
            </a:p>
            <a:p>
              <a:pPr eaLnBrk="1" hangingPunct="1">
                <a:spcBef>
                  <a:spcPct val="0"/>
                </a:spcBef>
                <a:buClrTx/>
                <a:buSzTx/>
                <a:buFontTx/>
                <a:buNone/>
              </a:pPr>
              <a:r>
                <a:rPr lang="en-US" altLang="zh-CN" sz="2400" dirty="0"/>
                <a:t>8  1  3  0  1  3  6  7</a:t>
              </a:r>
            </a:p>
            <a:p>
              <a:pPr eaLnBrk="1" hangingPunct="1">
                <a:spcBef>
                  <a:spcPct val="0"/>
                </a:spcBef>
                <a:buClrTx/>
                <a:buSzTx/>
                <a:buFontTx/>
                <a:buNone/>
              </a:pPr>
              <a:r>
                <a:rPr lang="en-US" altLang="zh-CN" sz="2400" dirty="0"/>
                <a:t>8  1  3  2  2  8  1  7 </a:t>
              </a:r>
            </a:p>
            <a:p>
              <a:pPr eaLnBrk="1" hangingPunct="1">
                <a:spcBef>
                  <a:spcPct val="0"/>
                </a:spcBef>
                <a:buClrTx/>
                <a:buSzTx/>
                <a:buFontTx/>
                <a:buNone/>
              </a:pPr>
              <a:r>
                <a:rPr lang="en-US" altLang="zh-CN" sz="2400" dirty="0"/>
                <a:t>8  1  3  3  8  9  6  7</a:t>
              </a:r>
            </a:p>
            <a:p>
              <a:pPr eaLnBrk="1" hangingPunct="1">
                <a:spcBef>
                  <a:spcPct val="0"/>
                </a:spcBef>
                <a:buClrTx/>
                <a:buSzTx/>
                <a:buFontTx/>
                <a:buNone/>
              </a:pPr>
              <a:r>
                <a:rPr lang="en-US" altLang="zh-CN" sz="2400" dirty="0"/>
                <a:t>8  1  3  6  8  5  3  7</a:t>
              </a:r>
            </a:p>
            <a:p>
              <a:pPr eaLnBrk="1" hangingPunct="1">
                <a:spcBef>
                  <a:spcPct val="0"/>
                </a:spcBef>
                <a:buClrTx/>
                <a:buSzTx/>
                <a:buFontTx/>
                <a:buNone/>
              </a:pPr>
              <a:r>
                <a:rPr lang="en-US" altLang="zh-CN" sz="2400" dirty="0"/>
                <a:t>8  1  4  1  9  3  5  5</a:t>
              </a:r>
            </a:p>
          </p:txBody>
        </p:sp>
        <p:sp>
          <p:nvSpPr>
            <p:cNvPr id="8" name="Text Box 6"/>
            <p:cNvSpPr txBox="1">
              <a:spLocks noChangeArrowheads="1"/>
            </p:cNvSpPr>
            <p:nvPr/>
          </p:nvSpPr>
          <p:spPr bwMode="auto">
            <a:xfrm>
              <a:off x="956" y="2112"/>
              <a:ext cx="16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sz="2400" dirty="0">
                  <a:sym typeface="Wingdings" panose="05000000000000000000" pitchFamily="2" charset="2"/>
                </a:rPr>
                <a:t>   </a:t>
              </a:r>
              <a:endParaRPr lang="zh-CN" altLang="en-US" sz="2400" dirty="0"/>
            </a:p>
          </p:txBody>
        </p:sp>
        <p:sp>
          <p:nvSpPr>
            <p:cNvPr id="9" name="Line 7"/>
            <p:cNvSpPr>
              <a:spLocks noChangeShapeType="1"/>
            </p:cNvSpPr>
            <p:nvPr/>
          </p:nvSpPr>
          <p:spPr bwMode="auto">
            <a:xfrm>
              <a:off x="1584" y="2450"/>
              <a:ext cx="0" cy="1814"/>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Line 8"/>
            <p:cNvSpPr>
              <a:spLocks noChangeShapeType="1"/>
            </p:cNvSpPr>
            <p:nvPr/>
          </p:nvSpPr>
          <p:spPr bwMode="auto">
            <a:xfrm>
              <a:off x="2160" y="2458"/>
              <a:ext cx="0" cy="1814"/>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1" name="AutoShape 9"/>
          <p:cNvSpPr>
            <a:spLocks noChangeArrowheads="1"/>
          </p:cNvSpPr>
          <p:nvPr/>
        </p:nvSpPr>
        <p:spPr bwMode="auto">
          <a:xfrm>
            <a:off x="789782" y="3868737"/>
            <a:ext cx="4876800" cy="2657475"/>
          </a:xfrm>
          <a:prstGeom prst="wedgeRectCallout">
            <a:avLst>
              <a:gd name="adj1" fmla="val 60220"/>
              <a:gd name="adj2" fmla="val -4104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sz="2400" b="1" dirty="0"/>
              <a:t>分析： </a:t>
            </a:r>
            <a:r>
              <a:rPr lang="zh-CN" altLang="en-US" sz="2400" b="1" dirty="0">
                <a:sym typeface="Wingdings" panose="05000000000000000000" pitchFamily="2" charset="2"/>
              </a:rPr>
              <a:t> 只取</a:t>
            </a:r>
            <a:r>
              <a:rPr lang="en-US" altLang="zh-CN" sz="2400" b="1" dirty="0">
                <a:sym typeface="Wingdings" panose="05000000000000000000" pitchFamily="2" charset="2"/>
              </a:rPr>
              <a:t>8</a:t>
            </a:r>
          </a:p>
          <a:p>
            <a:pPr eaLnBrk="1" hangingPunct="1">
              <a:spcBef>
                <a:spcPct val="0"/>
              </a:spcBef>
              <a:buClrTx/>
              <a:buSzTx/>
              <a:buFontTx/>
              <a:buNone/>
            </a:pPr>
            <a:r>
              <a:rPr lang="en-US" altLang="zh-CN" sz="2400" b="1" dirty="0">
                <a:sym typeface="Wingdings" panose="05000000000000000000" pitchFamily="2" charset="2"/>
              </a:rPr>
              <a:t>              </a:t>
            </a:r>
            <a:r>
              <a:rPr lang="zh-CN" altLang="en-US" sz="2400" b="1" dirty="0">
                <a:sym typeface="Wingdings" panose="05000000000000000000" pitchFamily="2" charset="2"/>
              </a:rPr>
              <a:t>只取</a:t>
            </a:r>
            <a:r>
              <a:rPr lang="en-US" altLang="zh-CN" sz="2400" b="1" dirty="0">
                <a:sym typeface="Wingdings" panose="05000000000000000000" pitchFamily="2" charset="2"/>
              </a:rPr>
              <a:t>1</a:t>
            </a:r>
          </a:p>
          <a:p>
            <a:pPr eaLnBrk="1" hangingPunct="1">
              <a:spcBef>
                <a:spcPct val="0"/>
              </a:spcBef>
              <a:buClrTx/>
              <a:buSzTx/>
              <a:buFontTx/>
              <a:buNone/>
            </a:pPr>
            <a:r>
              <a:rPr lang="en-US" altLang="zh-CN" sz="2400" b="1" dirty="0">
                <a:sym typeface="Wingdings" panose="05000000000000000000" pitchFamily="2" charset="2"/>
              </a:rPr>
              <a:t>              </a:t>
            </a:r>
            <a:r>
              <a:rPr lang="zh-CN" altLang="en-US" sz="2400" b="1" dirty="0">
                <a:sym typeface="Wingdings" panose="05000000000000000000" pitchFamily="2" charset="2"/>
              </a:rPr>
              <a:t>只取</a:t>
            </a:r>
            <a:r>
              <a:rPr lang="en-US" altLang="zh-CN" sz="2400" b="1" dirty="0">
                <a:sym typeface="Wingdings" panose="05000000000000000000" pitchFamily="2" charset="2"/>
              </a:rPr>
              <a:t>3</a:t>
            </a:r>
            <a:r>
              <a:rPr lang="zh-CN" altLang="en-US" sz="2400" b="1" dirty="0">
                <a:sym typeface="Wingdings" panose="05000000000000000000" pitchFamily="2" charset="2"/>
              </a:rPr>
              <a:t>、</a:t>
            </a:r>
            <a:r>
              <a:rPr lang="en-US" altLang="zh-CN" sz="2400" b="1" dirty="0">
                <a:sym typeface="Wingdings" panose="05000000000000000000" pitchFamily="2" charset="2"/>
              </a:rPr>
              <a:t>4</a:t>
            </a:r>
          </a:p>
          <a:p>
            <a:pPr eaLnBrk="1" hangingPunct="1">
              <a:spcBef>
                <a:spcPct val="0"/>
              </a:spcBef>
              <a:buClrTx/>
              <a:buSzTx/>
              <a:buFontTx/>
              <a:buNone/>
            </a:pPr>
            <a:r>
              <a:rPr lang="en-US" altLang="zh-CN" sz="2400" b="1" dirty="0">
                <a:sym typeface="Wingdings" panose="05000000000000000000" pitchFamily="2" charset="2"/>
              </a:rPr>
              <a:t>              </a:t>
            </a:r>
            <a:r>
              <a:rPr lang="zh-CN" altLang="en-US" sz="2400" b="1" dirty="0">
                <a:sym typeface="Wingdings" panose="05000000000000000000" pitchFamily="2" charset="2"/>
              </a:rPr>
              <a:t>只取</a:t>
            </a:r>
            <a:r>
              <a:rPr lang="en-US" altLang="zh-CN" sz="2400" b="1" dirty="0">
                <a:sym typeface="Wingdings" panose="05000000000000000000" pitchFamily="2" charset="2"/>
              </a:rPr>
              <a:t>2</a:t>
            </a:r>
            <a:r>
              <a:rPr lang="zh-CN" altLang="en-US" sz="2400" b="1" dirty="0">
                <a:sym typeface="Wingdings" panose="05000000000000000000" pitchFamily="2" charset="2"/>
              </a:rPr>
              <a:t>、</a:t>
            </a:r>
            <a:r>
              <a:rPr lang="en-US" altLang="zh-CN" sz="2400" b="1" dirty="0">
                <a:sym typeface="Wingdings" panose="05000000000000000000" pitchFamily="2" charset="2"/>
              </a:rPr>
              <a:t>7</a:t>
            </a:r>
            <a:r>
              <a:rPr lang="zh-CN" altLang="en-US" sz="2400" b="1" dirty="0">
                <a:sym typeface="Wingdings" panose="05000000000000000000" pitchFamily="2" charset="2"/>
              </a:rPr>
              <a:t>、</a:t>
            </a:r>
            <a:r>
              <a:rPr lang="en-US" altLang="zh-CN" sz="2400" b="1" dirty="0">
                <a:sym typeface="Wingdings" panose="05000000000000000000" pitchFamily="2" charset="2"/>
              </a:rPr>
              <a:t>5</a:t>
            </a:r>
          </a:p>
          <a:p>
            <a:pPr eaLnBrk="1" hangingPunct="1">
              <a:spcBef>
                <a:spcPct val="0"/>
              </a:spcBef>
              <a:buClrTx/>
              <a:buSzTx/>
              <a:buFontTx/>
              <a:buNone/>
            </a:pPr>
            <a:r>
              <a:rPr lang="en-US" altLang="zh-CN" sz="2400" b="1" dirty="0">
                <a:sym typeface="Wingdings" panose="05000000000000000000" pitchFamily="2" charset="2"/>
              </a:rPr>
              <a:t>             </a:t>
            </a:r>
            <a:r>
              <a:rPr lang="zh-CN" altLang="en-US" sz="2400" b="1" dirty="0">
                <a:sym typeface="Wingdings" panose="05000000000000000000" pitchFamily="2" charset="2"/>
              </a:rPr>
              <a:t>数字分布近乎随机</a:t>
            </a:r>
          </a:p>
          <a:p>
            <a:pPr eaLnBrk="1" hangingPunct="1">
              <a:spcBef>
                <a:spcPct val="0"/>
              </a:spcBef>
              <a:buClrTx/>
              <a:buSzTx/>
              <a:buFontTx/>
              <a:buNone/>
            </a:pPr>
            <a:r>
              <a:rPr lang="zh-CN" altLang="en-US" sz="2400" b="1" dirty="0">
                <a:sym typeface="Wingdings" panose="05000000000000000000" pitchFamily="2" charset="2"/>
              </a:rPr>
              <a:t>所以：</a:t>
            </a:r>
            <a:r>
              <a:rPr lang="zh-CN" altLang="en-US" sz="2400" b="1" dirty="0">
                <a:solidFill>
                  <a:srgbClr val="0070C0"/>
                </a:solidFill>
                <a:sym typeface="Wingdings" panose="05000000000000000000" pitchFamily="2" charset="2"/>
              </a:rPr>
              <a:t>取</a:t>
            </a:r>
            <a:r>
              <a:rPr lang="zh-CN" altLang="en-US" sz="2400" b="1" u="sng" dirty="0">
                <a:solidFill>
                  <a:srgbClr val="7030A0"/>
                </a:solidFill>
                <a:sym typeface="Wingdings" panose="05000000000000000000" pitchFamily="2" charset="2"/>
              </a:rPr>
              <a:t>任意两</a:t>
            </a:r>
            <a:r>
              <a:rPr lang="zh-CN" altLang="en-US" sz="2400" b="1" u="sng" dirty="0" smtClean="0">
                <a:solidFill>
                  <a:srgbClr val="7030A0"/>
                </a:solidFill>
                <a:sym typeface="Wingdings" panose="05000000000000000000" pitchFamily="2" charset="2"/>
              </a:rPr>
              <a:t>位</a:t>
            </a:r>
            <a:r>
              <a:rPr lang="en-US" altLang="zh-CN" sz="2400" b="1" dirty="0" smtClean="0">
                <a:sym typeface="Wingdings" panose="05000000000000000000" pitchFamily="2" charset="2"/>
              </a:rPr>
              <a:t>, </a:t>
            </a:r>
            <a:r>
              <a:rPr lang="zh-CN" altLang="en-US" sz="2400" b="1" dirty="0" smtClean="0">
                <a:sym typeface="Wingdings" panose="05000000000000000000" pitchFamily="2" charset="2"/>
              </a:rPr>
              <a:t>或</a:t>
            </a:r>
            <a:r>
              <a:rPr lang="zh-CN" altLang="en-US" sz="2400" b="1" u="sng" dirty="0">
                <a:solidFill>
                  <a:srgbClr val="7030A0"/>
                </a:solidFill>
                <a:sym typeface="Wingdings" panose="05000000000000000000" pitchFamily="2" charset="2"/>
              </a:rPr>
              <a:t>两位</a:t>
            </a:r>
          </a:p>
          <a:p>
            <a:pPr eaLnBrk="1" hangingPunct="1">
              <a:spcBef>
                <a:spcPct val="0"/>
              </a:spcBef>
              <a:buClrTx/>
              <a:buSzTx/>
              <a:buFontTx/>
              <a:buNone/>
            </a:pPr>
            <a:r>
              <a:rPr lang="zh-CN" altLang="en-US" sz="2400" b="1" u="sng" dirty="0">
                <a:solidFill>
                  <a:srgbClr val="7030A0"/>
                </a:solidFill>
                <a:sym typeface="Wingdings" panose="05000000000000000000" pitchFamily="2" charset="2"/>
              </a:rPr>
              <a:t>            与另两位的叠加</a:t>
            </a:r>
            <a:r>
              <a:rPr lang="zh-CN" altLang="en-US" sz="2400" b="1" dirty="0">
                <a:sym typeface="Wingdings" panose="05000000000000000000" pitchFamily="2" charset="2"/>
              </a:rPr>
              <a:t>作哈希地址</a:t>
            </a:r>
          </a:p>
        </p:txBody>
      </p:sp>
    </p:spTree>
    <p:extLst>
      <p:ext uri="{BB962C8B-B14F-4D97-AF65-F5344CB8AC3E}">
        <p14:creationId xmlns:p14="http://schemas.microsoft.com/office/powerpoint/2010/main" val="1691310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circle(out)">
                                      <p:cBhvr>
                                        <p:cTn id="7" dur="20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par>
                                <p:cTn id="14" presetID="22" presetClass="entr" presetSubtype="8"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0-#ppt_w/2"/>
                                          </p:val>
                                        </p:tav>
                                        <p:tav tm="100000">
                                          <p:val>
                                            <p:strVal val="#ppt_x"/>
                                          </p:val>
                                        </p:tav>
                                      </p:tavLst>
                                    </p:anim>
                                    <p:anim calcmode="lin" valueType="num">
                                      <p:cBhvr additive="base">
                                        <p:cTn id="22" dur="500" fill="hold"/>
                                        <p:tgtEl>
                                          <p:spTgt spid="1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9"/>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animBg="1" autoUpdateAnimBg="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4.2 </a:t>
            </a:r>
            <a:r>
              <a:rPr lang="zh-CN" altLang="en-US" dirty="0"/>
              <a:t>哈希</a:t>
            </a:r>
            <a:r>
              <a:rPr lang="en-US" altLang="zh-CN" dirty="0"/>
              <a:t>(</a:t>
            </a:r>
            <a:r>
              <a:rPr lang="zh-CN" altLang="en-US" dirty="0"/>
              <a:t>散列</a:t>
            </a:r>
            <a:r>
              <a:rPr lang="en-US" altLang="zh-CN" dirty="0"/>
              <a:t>)</a:t>
            </a:r>
            <a:r>
              <a:rPr lang="zh-CN" altLang="en-US" sz="2000" dirty="0"/>
              <a:t>：</a:t>
            </a:r>
            <a:r>
              <a:rPr lang="zh-CN" altLang="en-US" sz="2000" dirty="0">
                <a:solidFill>
                  <a:srgbClr val="7030A0"/>
                </a:solidFill>
              </a:rPr>
              <a:t>哈希函数的构造</a:t>
            </a:r>
            <a:r>
              <a:rPr lang="zh-CN" altLang="en-US" sz="2000" dirty="0" smtClean="0">
                <a:solidFill>
                  <a:srgbClr val="7030A0"/>
                </a:solidFill>
              </a:rPr>
              <a:t>（</a:t>
            </a:r>
            <a:r>
              <a:rPr lang="en-US" altLang="zh-CN" sz="2000" dirty="0" smtClean="0">
                <a:solidFill>
                  <a:srgbClr val="7030A0"/>
                </a:solidFill>
              </a:rPr>
              <a:t>3/6</a:t>
            </a:r>
            <a:r>
              <a:rPr lang="zh-CN" altLang="en-US" sz="2000" dirty="0" smtClean="0">
                <a:solidFill>
                  <a:srgbClr val="7030A0"/>
                </a:solidFill>
              </a:rPr>
              <a:t>）</a:t>
            </a:r>
            <a:endParaRPr lang="zh-CN" altLang="en-US" sz="2000" dirty="0">
              <a:solidFill>
                <a:srgbClr val="7030A0"/>
              </a:solidFill>
            </a:endParaRPr>
          </a:p>
        </p:txBody>
      </p:sp>
      <p:sp>
        <p:nvSpPr>
          <p:cNvPr id="3" name="内容占位符 2"/>
          <p:cNvSpPr>
            <a:spLocks noGrp="1"/>
          </p:cNvSpPr>
          <p:nvPr>
            <p:ph idx="1"/>
          </p:nvPr>
        </p:nvSpPr>
        <p:spPr/>
        <p:txBody>
          <a:bodyPr/>
          <a:lstStyle/>
          <a:p>
            <a:pPr marL="457200" indent="-457200">
              <a:buFont typeface="+mj-ea"/>
              <a:buAutoNum type="circleNumDbPlain" startAt="3"/>
            </a:pPr>
            <a:r>
              <a:rPr lang="zh-CN" altLang="en-US" sz="2400" b="1" dirty="0"/>
              <a:t>平方取中法</a:t>
            </a:r>
          </a:p>
          <a:p>
            <a:pPr lvl="1"/>
            <a:r>
              <a:rPr lang="zh-CN" altLang="en-US" sz="2400" i="1" dirty="0"/>
              <a:t>将</a:t>
            </a:r>
            <a:r>
              <a:rPr lang="zh-CN" altLang="en-US" sz="2400" i="1" u="sng" dirty="0"/>
              <a:t>关键字</a:t>
            </a:r>
            <a:r>
              <a:rPr lang="zh-CN" altLang="en-US" sz="2400" b="1" i="1" u="sng" dirty="0"/>
              <a:t>平方后</a:t>
            </a:r>
            <a:r>
              <a:rPr lang="zh-CN" altLang="en-US" sz="2400" i="1" u="sng" dirty="0"/>
              <a:t>取</a:t>
            </a:r>
            <a:r>
              <a:rPr lang="zh-CN" altLang="en-US" sz="2400" i="1" u="sng" dirty="0">
                <a:solidFill>
                  <a:schemeClr val="accent6"/>
                </a:solidFill>
              </a:rPr>
              <a:t>中间几位</a:t>
            </a:r>
            <a:r>
              <a:rPr lang="zh-CN" altLang="en-US" sz="2400" dirty="0"/>
              <a:t>作为哈希地址。</a:t>
            </a:r>
          </a:p>
          <a:p>
            <a:pPr lvl="2"/>
            <a:r>
              <a:rPr lang="zh-CN" altLang="en-US" sz="2200" dirty="0" smtClean="0"/>
              <a:t>一</a:t>
            </a:r>
            <a:r>
              <a:rPr lang="zh-CN" altLang="en-US" sz="2200" dirty="0"/>
              <a:t>个数平方后中间几位和数的每一位都有关，则由随机分布的关键字得到的散列地址也是随机的</a:t>
            </a:r>
            <a:r>
              <a:rPr lang="zh-CN" altLang="en-US" sz="2200" dirty="0" smtClean="0"/>
              <a:t>。</a:t>
            </a:r>
            <a:endParaRPr lang="en-US" altLang="zh-CN" sz="2200" dirty="0" smtClean="0"/>
          </a:p>
          <a:p>
            <a:pPr lvl="2"/>
            <a:endParaRPr lang="en-US" altLang="zh-CN" sz="2200" dirty="0" smtClean="0"/>
          </a:p>
          <a:p>
            <a:pPr lvl="2"/>
            <a:r>
              <a:rPr lang="zh-CN" altLang="en-US" sz="2200" dirty="0" smtClean="0"/>
              <a:t>散</a:t>
            </a:r>
            <a:r>
              <a:rPr lang="zh-CN" altLang="en-US" sz="2200" dirty="0"/>
              <a:t>列函数所取的位数由散列表的长度决定</a:t>
            </a:r>
            <a:r>
              <a:rPr lang="zh-CN" altLang="en-US" sz="2200" dirty="0" smtClean="0"/>
              <a:t>。</a:t>
            </a:r>
            <a:endParaRPr lang="en-US" altLang="zh-CN" sz="2200" dirty="0" smtClean="0"/>
          </a:p>
          <a:p>
            <a:pPr lvl="2"/>
            <a:endParaRPr lang="en-US" altLang="zh-CN" sz="2200" dirty="0" smtClean="0"/>
          </a:p>
          <a:p>
            <a:pPr lvl="2"/>
            <a:r>
              <a:rPr lang="zh-CN" altLang="en-US" sz="2200" dirty="0" smtClean="0"/>
              <a:t>这种</a:t>
            </a:r>
            <a:r>
              <a:rPr lang="zh-CN" altLang="en-US" sz="2200" dirty="0"/>
              <a:t>方法适于不知道全部关键字情况，</a:t>
            </a:r>
            <a:r>
              <a:rPr lang="zh-CN" altLang="en-US" sz="2200" dirty="0">
                <a:solidFill>
                  <a:srgbClr val="7030A0"/>
                </a:solidFill>
              </a:rPr>
              <a:t>是一种较为常用的方法</a:t>
            </a:r>
            <a:r>
              <a:rPr lang="zh-CN" altLang="en-US" sz="2200" dirty="0"/>
              <a:t>。</a:t>
            </a:r>
          </a:p>
          <a:p>
            <a:endParaRPr lang="zh-CN" altLang="en-US" sz="2400" dirty="0"/>
          </a:p>
        </p:txBody>
      </p:sp>
    </p:spTree>
    <p:extLst>
      <p:ext uri="{BB962C8B-B14F-4D97-AF65-F5344CB8AC3E}">
        <p14:creationId xmlns:p14="http://schemas.microsoft.com/office/powerpoint/2010/main" val="1235208625"/>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4.2 </a:t>
            </a:r>
            <a:r>
              <a:rPr lang="zh-CN" altLang="en-US" dirty="0"/>
              <a:t>哈希</a:t>
            </a:r>
            <a:r>
              <a:rPr lang="en-US" altLang="zh-CN" dirty="0"/>
              <a:t>(</a:t>
            </a:r>
            <a:r>
              <a:rPr lang="zh-CN" altLang="en-US" dirty="0"/>
              <a:t>散列</a:t>
            </a:r>
            <a:r>
              <a:rPr lang="en-US" altLang="zh-CN" dirty="0"/>
              <a:t>)</a:t>
            </a:r>
            <a:r>
              <a:rPr lang="zh-CN" altLang="en-US" sz="2000" dirty="0"/>
              <a:t>：</a:t>
            </a:r>
            <a:r>
              <a:rPr lang="zh-CN" altLang="en-US" sz="2000" dirty="0">
                <a:solidFill>
                  <a:srgbClr val="7030A0"/>
                </a:solidFill>
              </a:rPr>
              <a:t>哈希函数的构造</a:t>
            </a:r>
            <a:r>
              <a:rPr lang="zh-CN" altLang="en-US" sz="2000" dirty="0" smtClean="0">
                <a:solidFill>
                  <a:srgbClr val="7030A0"/>
                </a:solidFill>
              </a:rPr>
              <a:t>（</a:t>
            </a:r>
            <a:r>
              <a:rPr lang="en-US" altLang="zh-CN" sz="2000" dirty="0" smtClean="0">
                <a:solidFill>
                  <a:srgbClr val="7030A0"/>
                </a:solidFill>
              </a:rPr>
              <a:t>4/6</a:t>
            </a:r>
            <a:r>
              <a:rPr lang="zh-CN" altLang="en-US" sz="2000" dirty="0" smtClean="0">
                <a:solidFill>
                  <a:srgbClr val="7030A0"/>
                </a:solidFill>
              </a:rPr>
              <a:t>）</a:t>
            </a:r>
            <a:endParaRPr lang="zh-CN" altLang="en-US" sz="2000" dirty="0">
              <a:solidFill>
                <a:srgbClr val="7030A0"/>
              </a:solidFill>
            </a:endParaRPr>
          </a:p>
        </p:txBody>
      </p:sp>
      <p:sp>
        <p:nvSpPr>
          <p:cNvPr id="3" name="内容占位符 2"/>
          <p:cNvSpPr>
            <a:spLocks noGrp="1"/>
          </p:cNvSpPr>
          <p:nvPr>
            <p:ph idx="1"/>
          </p:nvPr>
        </p:nvSpPr>
        <p:spPr>
          <a:xfrm>
            <a:off x="342900" y="981075"/>
            <a:ext cx="8534400" cy="5419725"/>
          </a:xfrm>
        </p:spPr>
        <p:txBody>
          <a:bodyPr/>
          <a:lstStyle/>
          <a:p>
            <a:pPr marL="457200" indent="-457200">
              <a:buFont typeface="+mj-ea"/>
              <a:buAutoNum type="circleNumDbPlain" startAt="4"/>
            </a:pPr>
            <a:r>
              <a:rPr lang="zh-CN" altLang="en-US" sz="2400" b="1" dirty="0"/>
              <a:t>折叠法</a:t>
            </a:r>
          </a:p>
          <a:p>
            <a:pPr lvl="1">
              <a:spcBef>
                <a:spcPts val="900"/>
              </a:spcBef>
            </a:pPr>
            <a:r>
              <a:rPr lang="zh-CN" altLang="en-US" sz="2200" dirty="0"/>
              <a:t>将关键字</a:t>
            </a:r>
            <a:r>
              <a:rPr lang="zh-CN" altLang="en-US" sz="2200" i="1" dirty="0"/>
              <a:t>分割成位数相同的几部分</a:t>
            </a:r>
            <a:r>
              <a:rPr lang="en-US" altLang="zh-CN" sz="2200" dirty="0"/>
              <a:t>(</a:t>
            </a:r>
            <a:r>
              <a:rPr lang="zh-CN" altLang="en-US" sz="2200" dirty="0"/>
              <a:t>最后一部分可以不同</a:t>
            </a:r>
            <a:r>
              <a:rPr lang="en-US" altLang="zh-CN" sz="2200" dirty="0"/>
              <a:t>)</a:t>
            </a:r>
            <a:r>
              <a:rPr lang="zh-CN" altLang="en-US" sz="2200" dirty="0"/>
              <a:t>，然后取</a:t>
            </a:r>
            <a:r>
              <a:rPr lang="zh-CN" altLang="en-US" sz="2200" i="1" u="sng" dirty="0">
                <a:solidFill>
                  <a:schemeClr val="accent6"/>
                </a:solidFill>
              </a:rPr>
              <a:t>这几部分的叠加和</a:t>
            </a:r>
            <a:r>
              <a:rPr lang="zh-CN" altLang="en-US" sz="2200" dirty="0"/>
              <a:t>作为哈希地址。</a:t>
            </a:r>
          </a:p>
          <a:p>
            <a:pPr lvl="1">
              <a:spcBef>
                <a:spcPts val="900"/>
              </a:spcBef>
            </a:pPr>
            <a:r>
              <a:rPr lang="zh-CN" altLang="en-US" sz="2200" dirty="0" smtClean="0"/>
              <a:t>数位</a:t>
            </a:r>
            <a:r>
              <a:rPr lang="zh-CN" altLang="en-US" sz="2200" dirty="0"/>
              <a:t>叠加</a:t>
            </a:r>
            <a:r>
              <a:rPr lang="zh-CN" altLang="en-US" sz="2200" dirty="0" smtClean="0"/>
              <a:t>有</a:t>
            </a:r>
            <a:r>
              <a:rPr lang="zh-CN" altLang="en-US" sz="2200" dirty="0"/>
              <a:t>两种</a:t>
            </a:r>
            <a:r>
              <a:rPr lang="zh-CN" altLang="en-US" sz="2200" dirty="0" smtClean="0"/>
              <a:t>：</a:t>
            </a:r>
            <a:r>
              <a:rPr lang="zh-CN" altLang="en-US" sz="2200" b="1" dirty="0" smtClean="0"/>
              <a:t>移位</a:t>
            </a:r>
            <a:r>
              <a:rPr lang="zh-CN" altLang="en-US" sz="2200" b="1" dirty="0"/>
              <a:t>叠加</a:t>
            </a:r>
            <a:r>
              <a:rPr lang="zh-CN" altLang="en-US" sz="2200" dirty="0"/>
              <a:t>和</a:t>
            </a:r>
            <a:r>
              <a:rPr lang="zh-CN" altLang="en-US" sz="2200" b="1" dirty="0"/>
              <a:t>间界</a:t>
            </a:r>
            <a:r>
              <a:rPr lang="zh-CN" altLang="en-US" sz="2200" b="1" dirty="0" smtClean="0"/>
              <a:t>叠加</a:t>
            </a:r>
            <a:r>
              <a:rPr lang="zh-CN" altLang="en-US" sz="2200" dirty="0" smtClean="0"/>
              <a:t>。</a:t>
            </a:r>
            <a:endParaRPr lang="en-US" altLang="zh-CN" sz="2200" dirty="0" smtClean="0"/>
          </a:p>
          <a:p>
            <a:pPr lvl="2">
              <a:spcBef>
                <a:spcPts val="900"/>
              </a:spcBef>
            </a:pPr>
            <a:r>
              <a:rPr lang="zh-CN" altLang="en-US" sz="2000" b="1" dirty="0">
                <a:solidFill>
                  <a:srgbClr val="0070C0"/>
                </a:solidFill>
              </a:rPr>
              <a:t>移位叠加</a:t>
            </a:r>
            <a:r>
              <a:rPr lang="zh-CN" altLang="en-US" sz="2000" dirty="0"/>
              <a:t>：将分割后的几部分</a:t>
            </a:r>
            <a:r>
              <a:rPr lang="zh-CN" altLang="en-US" sz="2000" u="sng" dirty="0"/>
              <a:t>低位对齐相加</a:t>
            </a:r>
            <a:r>
              <a:rPr lang="zh-CN" altLang="en-US" sz="2000" dirty="0"/>
              <a:t>。</a:t>
            </a:r>
          </a:p>
          <a:p>
            <a:pPr lvl="2">
              <a:spcBef>
                <a:spcPts val="900"/>
              </a:spcBef>
            </a:pPr>
            <a:r>
              <a:rPr lang="zh-CN" altLang="en-US" sz="2000" b="1" dirty="0" smtClean="0">
                <a:solidFill>
                  <a:srgbClr val="0070C0"/>
                </a:solidFill>
              </a:rPr>
              <a:t>间</a:t>
            </a:r>
            <a:r>
              <a:rPr lang="zh-CN" altLang="en-US" sz="2000" b="1" dirty="0">
                <a:solidFill>
                  <a:srgbClr val="0070C0"/>
                </a:solidFill>
              </a:rPr>
              <a:t>界叠加</a:t>
            </a:r>
            <a:r>
              <a:rPr lang="zh-CN" altLang="en-US" sz="2000" dirty="0"/>
              <a:t>：从一端到另一端</a:t>
            </a:r>
            <a:r>
              <a:rPr lang="zh-CN" altLang="en-US" sz="2000" u="sng" dirty="0"/>
              <a:t>沿分割界来回折迭</a:t>
            </a:r>
            <a:r>
              <a:rPr lang="zh-CN" altLang="en-US" sz="2000" dirty="0"/>
              <a:t>，然后</a:t>
            </a:r>
            <a:r>
              <a:rPr lang="zh-CN" altLang="en-US" sz="2000" u="sng" dirty="0"/>
              <a:t>对齐相加</a:t>
            </a:r>
            <a:r>
              <a:rPr lang="zh-CN" altLang="en-US" sz="2000" dirty="0"/>
              <a:t>。</a:t>
            </a:r>
          </a:p>
          <a:p>
            <a:pPr lvl="1">
              <a:spcBef>
                <a:spcPts val="900"/>
              </a:spcBef>
            </a:pPr>
            <a:r>
              <a:rPr lang="zh-CN" altLang="en-US" sz="2100" b="1" dirty="0" smtClean="0"/>
              <a:t>特点</a:t>
            </a:r>
            <a:r>
              <a:rPr lang="en-US" altLang="zh-CN" sz="2100" dirty="0" smtClean="0"/>
              <a:t>: </a:t>
            </a:r>
            <a:r>
              <a:rPr lang="zh-CN" altLang="en-US" sz="2100" dirty="0" smtClean="0"/>
              <a:t>适于</a:t>
            </a:r>
            <a:r>
              <a:rPr lang="zh-CN" altLang="en-US" sz="2100" i="1" dirty="0">
                <a:solidFill>
                  <a:srgbClr val="7030A0"/>
                </a:solidFill>
              </a:rPr>
              <a:t>关键字位数</a:t>
            </a:r>
            <a:r>
              <a:rPr lang="zh-CN" altLang="en-US" sz="2100" i="1" dirty="0" smtClean="0">
                <a:solidFill>
                  <a:srgbClr val="7030A0"/>
                </a:solidFill>
              </a:rPr>
              <a:t>很多</a:t>
            </a:r>
            <a:r>
              <a:rPr lang="en-US" altLang="zh-CN" sz="2100" dirty="0" smtClean="0"/>
              <a:t>, </a:t>
            </a:r>
            <a:r>
              <a:rPr lang="zh-CN" altLang="en-US" sz="2100" dirty="0" smtClean="0"/>
              <a:t>且</a:t>
            </a:r>
            <a:r>
              <a:rPr lang="zh-CN" altLang="en-US" sz="2100" i="1" dirty="0">
                <a:solidFill>
                  <a:srgbClr val="7030A0"/>
                </a:solidFill>
              </a:rPr>
              <a:t>每一位上数字分布大致</a:t>
            </a:r>
            <a:r>
              <a:rPr lang="zh-CN" altLang="en-US" sz="2100" i="1" dirty="0" smtClean="0">
                <a:solidFill>
                  <a:srgbClr val="7030A0"/>
                </a:solidFill>
              </a:rPr>
              <a:t>均匀</a:t>
            </a:r>
            <a:r>
              <a:rPr lang="zh-CN" altLang="en-US" sz="2100" dirty="0" smtClean="0"/>
              <a:t>的情形。</a:t>
            </a:r>
            <a:endParaRPr lang="zh-CN" altLang="en-US" sz="2100" dirty="0"/>
          </a:p>
        </p:txBody>
      </p:sp>
      <p:grpSp>
        <p:nvGrpSpPr>
          <p:cNvPr id="4" name="Group 3"/>
          <p:cNvGrpSpPr>
            <a:grpSpLocks/>
          </p:cNvGrpSpPr>
          <p:nvPr/>
        </p:nvGrpSpPr>
        <p:grpSpPr bwMode="auto">
          <a:xfrm>
            <a:off x="1295400" y="4983162"/>
            <a:ext cx="7065963" cy="1633538"/>
            <a:chOff x="480" y="2475"/>
            <a:chExt cx="4451" cy="1029"/>
          </a:xfrm>
        </p:grpSpPr>
        <p:grpSp>
          <p:nvGrpSpPr>
            <p:cNvPr id="5" name="Group 4"/>
            <p:cNvGrpSpPr>
              <a:grpSpLocks/>
            </p:cNvGrpSpPr>
            <p:nvPr/>
          </p:nvGrpSpPr>
          <p:grpSpPr bwMode="auto">
            <a:xfrm>
              <a:off x="480" y="2475"/>
              <a:ext cx="2059" cy="1005"/>
              <a:chOff x="1049" y="2961"/>
              <a:chExt cx="2059" cy="1005"/>
            </a:xfrm>
          </p:grpSpPr>
          <p:sp>
            <p:nvSpPr>
              <p:cNvPr id="15" name="Text Box 5"/>
              <p:cNvSpPr txBox="1">
                <a:spLocks noChangeArrowheads="1"/>
              </p:cNvSpPr>
              <p:nvPr/>
            </p:nvSpPr>
            <p:spPr bwMode="auto">
              <a:xfrm>
                <a:off x="1321" y="2961"/>
                <a:ext cx="5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000"/>
                  <a:t>5 8 6 4</a:t>
                </a:r>
              </a:p>
            </p:txBody>
          </p:sp>
          <p:grpSp>
            <p:nvGrpSpPr>
              <p:cNvPr id="16" name="Group 6"/>
              <p:cNvGrpSpPr>
                <a:grpSpLocks/>
              </p:cNvGrpSpPr>
              <p:nvPr/>
            </p:nvGrpSpPr>
            <p:grpSpPr bwMode="auto">
              <a:xfrm>
                <a:off x="1049" y="3150"/>
                <a:ext cx="2059" cy="816"/>
                <a:chOff x="1049" y="3150"/>
                <a:chExt cx="2059" cy="816"/>
              </a:xfrm>
            </p:grpSpPr>
            <p:sp>
              <p:nvSpPr>
                <p:cNvPr id="17" name="Text Box 7"/>
                <p:cNvSpPr txBox="1">
                  <a:spLocks noChangeArrowheads="1"/>
                </p:cNvSpPr>
                <p:nvPr/>
              </p:nvSpPr>
              <p:spPr bwMode="auto">
                <a:xfrm>
                  <a:off x="1321" y="3150"/>
                  <a:ext cx="5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000"/>
                    <a:t>4 2 2 0</a:t>
                  </a:r>
                </a:p>
              </p:txBody>
            </p:sp>
            <p:sp>
              <p:nvSpPr>
                <p:cNvPr id="18" name="Text Box 8"/>
                <p:cNvSpPr txBox="1">
                  <a:spLocks noChangeArrowheads="1"/>
                </p:cNvSpPr>
                <p:nvPr/>
              </p:nvSpPr>
              <p:spPr bwMode="auto">
                <a:xfrm>
                  <a:off x="1561" y="3313"/>
                  <a:ext cx="3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000"/>
                    <a:t>0 4</a:t>
                  </a:r>
                </a:p>
              </p:txBody>
            </p:sp>
            <p:sp>
              <p:nvSpPr>
                <p:cNvPr id="19" name="Line 9"/>
                <p:cNvSpPr>
                  <a:spLocks noChangeShapeType="1"/>
                </p:cNvSpPr>
                <p:nvPr/>
              </p:nvSpPr>
              <p:spPr bwMode="auto">
                <a:xfrm>
                  <a:off x="1055" y="3517"/>
                  <a:ext cx="86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 name="Text Box 10"/>
                <p:cNvSpPr txBox="1">
                  <a:spLocks noChangeArrowheads="1"/>
                </p:cNvSpPr>
                <p:nvPr/>
              </p:nvSpPr>
              <p:spPr bwMode="auto">
                <a:xfrm>
                  <a:off x="1204" y="3500"/>
                  <a:ext cx="6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000">
                      <a:solidFill>
                        <a:srgbClr val="FF3300"/>
                      </a:solidFill>
                    </a:rPr>
                    <a:t>1</a:t>
                  </a:r>
                  <a:r>
                    <a:rPr lang="en-US" altLang="zh-CN" sz="2000"/>
                    <a:t> 0 0 8 8</a:t>
                  </a:r>
                </a:p>
              </p:txBody>
            </p:sp>
            <p:sp>
              <p:nvSpPr>
                <p:cNvPr id="21" name="Text Box 11"/>
                <p:cNvSpPr txBox="1">
                  <a:spLocks noChangeArrowheads="1"/>
                </p:cNvSpPr>
                <p:nvPr/>
              </p:nvSpPr>
              <p:spPr bwMode="auto">
                <a:xfrm>
                  <a:off x="1049" y="3716"/>
                  <a:ext cx="97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000"/>
                    <a:t>H(key)=0088</a:t>
                  </a:r>
                </a:p>
              </p:txBody>
            </p:sp>
            <p:sp>
              <p:nvSpPr>
                <p:cNvPr id="22" name="AutoShape 12"/>
                <p:cNvSpPr>
                  <a:spLocks noChangeArrowheads="1"/>
                </p:cNvSpPr>
                <p:nvPr/>
              </p:nvSpPr>
              <p:spPr bwMode="auto">
                <a:xfrm>
                  <a:off x="2075" y="3256"/>
                  <a:ext cx="1033" cy="336"/>
                </a:xfrm>
                <a:prstGeom prst="wedgeEllipseCallout">
                  <a:avLst>
                    <a:gd name="adj1" fmla="val -44958"/>
                    <a:gd name="adj2" fmla="val 65324"/>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2000" b="1"/>
                    <a:t>移位叠加</a:t>
                  </a:r>
                </a:p>
              </p:txBody>
            </p:sp>
          </p:grpSp>
        </p:grpSp>
        <p:grpSp>
          <p:nvGrpSpPr>
            <p:cNvPr id="6" name="Group 13"/>
            <p:cNvGrpSpPr>
              <a:grpSpLocks/>
            </p:cNvGrpSpPr>
            <p:nvPr/>
          </p:nvGrpSpPr>
          <p:grpSpPr bwMode="auto">
            <a:xfrm>
              <a:off x="2872" y="2499"/>
              <a:ext cx="2059" cy="1005"/>
              <a:chOff x="1049" y="2961"/>
              <a:chExt cx="2059" cy="1005"/>
            </a:xfrm>
          </p:grpSpPr>
          <p:sp>
            <p:nvSpPr>
              <p:cNvPr id="7" name="Text Box 14"/>
              <p:cNvSpPr txBox="1">
                <a:spLocks noChangeArrowheads="1"/>
              </p:cNvSpPr>
              <p:nvPr/>
            </p:nvSpPr>
            <p:spPr bwMode="auto">
              <a:xfrm>
                <a:off x="1321" y="2961"/>
                <a:ext cx="5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000"/>
                  <a:t>5 8 6 4</a:t>
                </a:r>
              </a:p>
            </p:txBody>
          </p:sp>
          <p:grpSp>
            <p:nvGrpSpPr>
              <p:cNvPr id="8" name="Group 15"/>
              <p:cNvGrpSpPr>
                <a:grpSpLocks/>
              </p:cNvGrpSpPr>
              <p:nvPr/>
            </p:nvGrpSpPr>
            <p:grpSpPr bwMode="auto">
              <a:xfrm>
                <a:off x="1049" y="3150"/>
                <a:ext cx="2059" cy="816"/>
                <a:chOff x="1049" y="3150"/>
                <a:chExt cx="2059" cy="816"/>
              </a:xfrm>
            </p:grpSpPr>
            <p:sp>
              <p:nvSpPr>
                <p:cNvPr id="9" name="Text Box 16"/>
                <p:cNvSpPr txBox="1">
                  <a:spLocks noChangeArrowheads="1"/>
                </p:cNvSpPr>
                <p:nvPr/>
              </p:nvSpPr>
              <p:spPr bwMode="auto">
                <a:xfrm>
                  <a:off x="1321" y="3150"/>
                  <a:ext cx="5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000"/>
                    <a:t>0 2 2 4</a:t>
                  </a:r>
                </a:p>
              </p:txBody>
            </p:sp>
            <p:sp>
              <p:nvSpPr>
                <p:cNvPr id="10" name="Text Box 17"/>
                <p:cNvSpPr txBox="1">
                  <a:spLocks noChangeArrowheads="1"/>
                </p:cNvSpPr>
                <p:nvPr/>
              </p:nvSpPr>
              <p:spPr bwMode="auto">
                <a:xfrm>
                  <a:off x="1561" y="3313"/>
                  <a:ext cx="3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000"/>
                    <a:t>0 4</a:t>
                  </a:r>
                </a:p>
              </p:txBody>
            </p:sp>
            <p:sp>
              <p:nvSpPr>
                <p:cNvPr id="11" name="Line 18"/>
                <p:cNvSpPr>
                  <a:spLocks noChangeShapeType="1"/>
                </p:cNvSpPr>
                <p:nvPr/>
              </p:nvSpPr>
              <p:spPr bwMode="auto">
                <a:xfrm>
                  <a:off x="1055" y="3517"/>
                  <a:ext cx="86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Text Box 19"/>
                <p:cNvSpPr txBox="1">
                  <a:spLocks noChangeArrowheads="1"/>
                </p:cNvSpPr>
                <p:nvPr/>
              </p:nvSpPr>
              <p:spPr bwMode="auto">
                <a:xfrm>
                  <a:off x="1204" y="3500"/>
                  <a:ext cx="6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sz="2000">
                      <a:solidFill>
                        <a:srgbClr val="FF3300"/>
                      </a:solidFill>
                    </a:rPr>
                    <a:t>   </a:t>
                  </a:r>
                  <a:r>
                    <a:rPr lang="en-US" altLang="zh-CN" sz="2000"/>
                    <a:t>6 0 9 2</a:t>
                  </a:r>
                </a:p>
              </p:txBody>
            </p:sp>
            <p:sp>
              <p:nvSpPr>
                <p:cNvPr id="13" name="Text Box 20"/>
                <p:cNvSpPr txBox="1">
                  <a:spLocks noChangeArrowheads="1"/>
                </p:cNvSpPr>
                <p:nvPr/>
              </p:nvSpPr>
              <p:spPr bwMode="auto">
                <a:xfrm>
                  <a:off x="1049" y="3716"/>
                  <a:ext cx="97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000"/>
                    <a:t>H(key)=6092</a:t>
                  </a:r>
                </a:p>
              </p:txBody>
            </p:sp>
            <p:sp>
              <p:nvSpPr>
                <p:cNvPr id="14" name="AutoShape 21"/>
                <p:cNvSpPr>
                  <a:spLocks noChangeArrowheads="1"/>
                </p:cNvSpPr>
                <p:nvPr/>
              </p:nvSpPr>
              <p:spPr bwMode="auto">
                <a:xfrm>
                  <a:off x="2075" y="3256"/>
                  <a:ext cx="1033" cy="336"/>
                </a:xfrm>
                <a:prstGeom prst="wedgeEllipseCallout">
                  <a:avLst>
                    <a:gd name="adj1" fmla="val -44958"/>
                    <a:gd name="adj2" fmla="val 65324"/>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2000" b="1" dirty="0"/>
                    <a:t>间界叠加</a:t>
                  </a:r>
                </a:p>
              </p:txBody>
            </p:sp>
          </p:grpSp>
        </p:grpSp>
      </p:grpSp>
      <p:sp>
        <p:nvSpPr>
          <p:cNvPr id="23" name="矩形 22"/>
          <p:cNvSpPr/>
          <p:nvPr/>
        </p:nvSpPr>
        <p:spPr>
          <a:xfrm>
            <a:off x="144066" y="4497506"/>
            <a:ext cx="8839994" cy="430887"/>
          </a:xfrm>
          <a:prstGeom prst="rect">
            <a:avLst/>
          </a:prstGeom>
        </p:spPr>
        <p:txBody>
          <a:bodyPr wrap="square">
            <a:spAutoFit/>
          </a:bodyPr>
          <a:lstStyle/>
          <a:p>
            <a:pPr marL="355600" indent="-266700">
              <a:lnSpc>
                <a:spcPct val="110000"/>
              </a:lnSpc>
            </a:pPr>
            <a:r>
              <a:rPr lang="en-US" altLang="zh-CN" sz="2000" b="0" dirty="0" smtClean="0">
                <a:latin typeface="Times New Roman" panose="02020603050405020304" pitchFamily="18" charset="0"/>
                <a:cs typeface="Times New Roman" panose="02020603050405020304" pitchFamily="18" charset="0"/>
              </a:rPr>
              <a:t>【</a:t>
            </a:r>
            <a:r>
              <a:rPr lang="zh-CN" altLang="en-US" sz="2000" dirty="0" smtClean="0">
                <a:latin typeface="Times New Roman" panose="02020603050405020304" pitchFamily="18" charset="0"/>
                <a:cs typeface="Times New Roman" panose="02020603050405020304" pitchFamily="18" charset="0"/>
              </a:rPr>
              <a:t>例</a:t>
            </a:r>
            <a:r>
              <a:rPr lang="en-US" altLang="zh-CN" sz="2000" b="0" dirty="0" smtClean="0">
                <a:latin typeface="Times New Roman" panose="02020603050405020304" pitchFamily="18" charset="0"/>
                <a:cs typeface="Times New Roman" panose="02020603050405020304" pitchFamily="18" charset="0"/>
              </a:rPr>
              <a:t>】</a:t>
            </a:r>
            <a:r>
              <a:rPr lang="zh-CN" altLang="en-US" sz="2000" b="0" dirty="0">
                <a:latin typeface="Times New Roman" panose="02020603050405020304" pitchFamily="18" charset="0"/>
                <a:cs typeface="Times New Roman" panose="02020603050405020304" pitchFamily="18" charset="0"/>
              </a:rPr>
              <a:t>设关键字为</a:t>
            </a:r>
            <a:r>
              <a:rPr lang="en-US" altLang="zh-CN" sz="2000" b="0" dirty="0" smtClean="0">
                <a:latin typeface="Times New Roman" panose="02020603050405020304" pitchFamily="18" charset="0"/>
                <a:cs typeface="Times New Roman" panose="02020603050405020304" pitchFamily="18" charset="0"/>
              </a:rPr>
              <a:t>04</a:t>
            </a:r>
            <a:r>
              <a:rPr lang="en-US" altLang="zh-CN" sz="2000" b="0" u="sng" dirty="0" smtClean="0">
                <a:solidFill>
                  <a:srgbClr val="7030A0"/>
                </a:solidFill>
                <a:latin typeface="Times New Roman" panose="02020603050405020304" pitchFamily="18" charset="0"/>
                <a:cs typeface="Times New Roman" panose="02020603050405020304" pitchFamily="18" charset="0"/>
              </a:rPr>
              <a:t>4220</a:t>
            </a:r>
            <a:r>
              <a:rPr lang="en-US" altLang="zh-CN" sz="2000" b="0" dirty="0" smtClean="0">
                <a:latin typeface="Times New Roman" panose="02020603050405020304" pitchFamily="18" charset="0"/>
                <a:cs typeface="Times New Roman" panose="02020603050405020304" pitchFamily="18" charset="0"/>
              </a:rPr>
              <a:t>5864, </a:t>
            </a:r>
            <a:r>
              <a:rPr lang="zh-CN" altLang="en-US" sz="2000" b="0" dirty="0" smtClean="0">
                <a:latin typeface="Times New Roman" panose="02020603050405020304" pitchFamily="18" charset="0"/>
                <a:cs typeface="Times New Roman" panose="02020603050405020304" pitchFamily="18" charset="0"/>
              </a:rPr>
              <a:t>哈</a:t>
            </a:r>
            <a:r>
              <a:rPr lang="zh-CN" altLang="en-US" sz="2000" b="0" dirty="0">
                <a:latin typeface="Times New Roman" panose="02020603050405020304" pitchFamily="18" charset="0"/>
                <a:cs typeface="Times New Roman" panose="02020603050405020304" pitchFamily="18" charset="0"/>
              </a:rPr>
              <a:t>希地址位数为</a:t>
            </a:r>
            <a:r>
              <a:rPr lang="en-US" altLang="zh-CN" sz="2000" b="0" dirty="0" smtClean="0">
                <a:latin typeface="Times New Roman" panose="02020603050405020304" pitchFamily="18" charset="0"/>
                <a:cs typeface="Times New Roman" panose="02020603050405020304" pitchFamily="18" charset="0"/>
              </a:rPr>
              <a:t>4</a:t>
            </a:r>
            <a:r>
              <a:rPr lang="zh-CN" altLang="en-US" sz="2000" b="0" dirty="0" smtClean="0">
                <a:latin typeface="Times New Roman" panose="02020603050405020304" pitchFamily="18" charset="0"/>
                <a:cs typeface="Times New Roman" panose="02020603050405020304" pitchFamily="18" charset="0"/>
              </a:rPr>
              <a:t>。</a:t>
            </a:r>
            <a:r>
              <a:rPr lang="zh-CN" altLang="en-US" sz="2000" b="0" dirty="0">
                <a:latin typeface="Times New Roman" panose="02020603050405020304" pitchFamily="18" charset="0"/>
                <a:cs typeface="Times New Roman" panose="02020603050405020304" pitchFamily="18" charset="0"/>
              </a:rPr>
              <a:t>两种不同的地址计算</a:t>
            </a:r>
            <a:r>
              <a:rPr lang="zh-CN" altLang="en-US" sz="2000" b="0" dirty="0" smtClean="0">
                <a:latin typeface="Times New Roman" panose="02020603050405020304" pitchFamily="18" charset="0"/>
                <a:cs typeface="Times New Roman" panose="02020603050405020304" pitchFamily="18" charset="0"/>
              </a:rPr>
              <a:t>方法</a:t>
            </a:r>
            <a:r>
              <a:rPr lang="en-US" altLang="zh-CN" sz="2000" b="0" dirty="0" smtClean="0">
                <a:latin typeface="Times New Roman" panose="02020603050405020304" pitchFamily="18" charset="0"/>
                <a:cs typeface="Times New Roman" panose="02020603050405020304" pitchFamily="18" charset="0"/>
              </a:rPr>
              <a:t>:</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1901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wipe(left)">
                                      <p:cBhvr>
                                        <p:cTn id="10" dur="500"/>
                                        <p:tgtEl>
                                          <p:spTgt spid="3">
                                            <p:txEl>
                                              <p:pRg st="3" end="3"/>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wipe(left)">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1000"/>
                                        <p:tgtEl>
                                          <p:spTgt spid="3">
                                            <p:txEl>
                                              <p:pRg st="5" end="5"/>
                                            </p:txEl>
                                          </p:spTgt>
                                        </p:tgtEl>
                                      </p:cBhvr>
                                    </p:animEffect>
                                    <p:anim calcmode="lin" valueType="num">
                                      <p:cBhvr>
                                        <p:cTn id="1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4" presetClass="entr" presetSubtype="5"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randombar(vertical)">
                                      <p:cBhvr>
                                        <p:cTn id="25" dur="500"/>
                                        <p:tgtEl>
                                          <p:spTgt spid="23"/>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6"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barn(inHorizontal)">
                                      <p:cBhvr>
                                        <p:cTn id="3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4.2 </a:t>
            </a:r>
            <a:r>
              <a:rPr lang="zh-CN" altLang="en-US" dirty="0"/>
              <a:t>哈希</a:t>
            </a:r>
            <a:r>
              <a:rPr lang="en-US" altLang="zh-CN" dirty="0"/>
              <a:t>(</a:t>
            </a:r>
            <a:r>
              <a:rPr lang="zh-CN" altLang="en-US" dirty="0"/>
              <a:t>散列</a:t>
            </a:r>
            <a:r>
              <a:rPr lang="en-US" altLang="zh-CN" dirty="0"/>
              <a:t>)</a:t>
            </a:r>
            <a:r>
              <a:rPr lang="zh-CN" altLang="en-US" sz="2000" dirty="0"/>
              <a:t>：</a:t>
            </a:r>
            <a:r>
              <a:rPr lang="zh-CN" altLang="en-US" sz="2000" dirty="0">
                <a:solidFill>
                  <a:srgbClr val="7030A0"/>
                </a:solidFill>
              </a:rPr>
              <a:t>哈希函数的构造</a:t>
            </a:r>
            <a:r>
              <a:rPr lang="zh-CN" altLang="en-US" sz="2000" dirty="0" smtClean="0">
                <a:solidFill>
                  <a:srgbClr val="7030A0"/>
                </a:solidFill>
              </a:rPr>
              <a:t>（</a:t>
            </a:r>
            <a:r>
              <a:rPr lang="en-US" altLang="zh-CN" sz="2000" dirty="0" smtClean="0">
                <a:solidFill>
                  <a:srgbClr val="7030A0"/>
                </a:solidFill>
              </a:rPr>
              <a:t>5/6</a:t>
            </a:r>
            <a:r>
              <a:rPr lang="zh-CN" altLang="en-US" sz="2000" dirty="0" smtClean="0">
                <a:solidFill>
                  <a:srgbClr val="7030A0"/>
                </a:solidFill>
              </a:rPr>
              <a:t>）</a:t>
            </a:r>
            <a:endParaRPr lang="zh-CN" altLang="en-US" sz="2000" dirty="0">
              <a:solidFill>
                <a:srgbClr val="7030A0"/>
              </a:solidFill>
            </a:endParaRPr>
          </a:p>
        </p:txBody>
      </p:sp>
      <p:sp>
        <p:nvSpPr>
          <p:cNvPr id="3" name="内容占位符 2"/>
          <p:cNvSpPr>
            <a:spLocks noGrp="1"/>
          </p:cNvSpPr>
          <p:nvPr>
            <p:ph idx="1"/>
          </p:nvPr>
        </p:nvSpPr>
        <p:spPr/>
        <p:txBody>
          <a:bodyPr/>
          <a:lstStyle/>
          <a:p>
            <a:pPr marL="457200" indent="-457200">
              <a:buFont typeface="+mj-ea"/>
              <a:buAutoNum type="circleNumDbPlain" startAt="5"/>
            </a:pPr>
            <a:r>
              <a:rPr lang="zh-CN" altLang="en-US" sz="2400" b="1" dirty="0"/>
              <a:t>除留余数法</a:t>
            </a:r>
          </a:p>
          <a:p>
            <a:pPr lvl="1">
              <a:spcBef>
                <a:spcPts val="600"/>
              </a:spcBef>
            </a:pPr>
            <a:r>
              <a:rPr lang="zh-CN" altLang="en-US" sz="2200" dirty="0"/>
              <a:t>取</a:t>
            </a:r>
            <a:r>
              <a:rPr lang="zh-CN" altLang="en-US" sz="2200" i="1" u="sng" dirty="0">
                <a:solidFill>
                  <a:schemeClr val="accent6"/>
                </a:solidFill>
              </a:rPr>
              <a:t>关键字被</a:t>
            </a:r>
            <a:r>
              <a:rPr lang="zh-CN" altLang="en-US" sz="2200" b="1" i="1" u="sng" dirty="0">
                <a:solidFill>
                  <a:schemeClr val="accent6"/>
                </a:solidFill>
              </a:rPr>
              <a:t>某个不大于哈希表表长</a:t>
            </a:r>
            <a:r>
              <a:rPr lang="en-US" altLang="zh-CN" sz="2200" b="1" i="1" u="sng" dirty="0">
                <a:solidFill>
                  <a:schemeClr val="accent6"/>
                </a:solidFill>
              </a:rPr>
              <a:t>m</a:t>
            </a:r>
            <a:r>
              <a:rPr lang="zh-CN" altLang="en-US" sz="2200" b="1" i="1" u="sng" dirty="0">
                <a:solidFill>
                  <a:schemeClr val="accent6"/>
                </a:solidFill>
              </a:rPr>
              <a:t>的数</a:t>
            </a:r>
            <a:r>
              <a:rPr lang="en-US" altLang="zh-CN" sz="2200" b="1" i="1" u="sng" dirty="0">
                <a:solidFill>
                  <a:schemeClr val="accent6"/>
                </a:solidFill>
              </a:rPr>
              <a:t>p</a:t>
            </a:r>
            <a:r>
              <a:rPr lang="zh-CN" altLang="en-US" sz="2200" i="1" u="sng" dirty="0">
                <a:solidFill>
                  <a:schemeClr val="accent6"/>
                </a:solidFill>
              </a:rPr>
              <a:t>除后所得余数</a:t>
            </a:r>
            <a:r>
              <a:rPr lang="zh-CN" altLang="en-US" sz="2200" dirty="0"/>
              <a:t>作哈希地址，即</a:t>
            </a:r>
            <a:r>
              <a:rPr lang="en-US" altLang="zh-CN" sz="2200" dirty="0" smtClean="0">
                <a:solidFill>
                  <a:schemeClr val="tx1">
                    <a:lumMod val="50000"/>
                    <a:lumOff val="50000"/>
                  </a:schemeClr>
                </a:solidFill>
              </a:rPr>
              <a:t>H(key) = key </a:t>
            </a:r>
            <a:r>
              <a:rPr lang="en-US" altLang="zh-CN" sz="2200" b="1" dirty="0" smtClean="0">
                <a:solidFill>
                  <a:schemeClr val="tx1">
                    <a:lumMod val="50000"/>
                    <a:lumOff val="50000"/>
                  </a:schemeClr>
                </a:solidFill>
              </a:rPr>
              <a:t>MOD</a:t>
            </a:r>
            <a:r>
              <a:rPr lang="en-US" altLang="zh-CN" sz="2200" dirty="0" smtClean="0">
                <a:solidFill>
                  <a:schemeClr val="tx1">
                    <a:lumMod val="50000"/>
                    <a:lumOff val="50000"/>
                  </a:schemeClr>
                </a:solidFill>
              </a:rPr>
              <a:t> p   </a:t>
            </a:r>
            <a:r>
              <a:rPr lang="en-US" altLang="zh-CN" sz="2200" dirty="0"/>
              <a:t>(</a:t>
            </a:r>
            <a:r>
              <a:rPr lang="en-US" altLang="zh-CN" sz="2200" dirty="0" smtClean="0"/>
              <a:t>p</a:t>
            </a:r>
            <a:r>
              <a:rPr lang="en-US" altLang="zh-CN" sz="2400" b="1" dirty="0" smtClean="0">
                <a:sym typeface="Symbol" panose="05050102010706020507" pitchFamily="18" charset="2"/>
              </a:rPr>
              <a:t> </a:t>
            </a:r>
            <a:r>
              <a:rPr lang="en-US" altLang="zh-CN" sz="2400" b="1" dirty="0">
                <a:sym typeface="Symbol" panose="05050102010706020507" pitchFamily="18" charset="2"/>
              </a:rPr>
              <a:t> </a:t>
            </a:r>
            <a:r>
              <a:rPr lang="en-US" altLang="zh-CN" sz="2200" dirty="0" smtClean="0"/>
              <a:t>m</a:t>
            </a:r>
            <a:r>
              <a:rPr lang="en-US" altLang="zh-CN" sz="2200" dirty="0"/>
              <a:t>)</a:t>
            </a:r>
          </a:p>
          <a:p>
            <a:pPr lvl="1">
              <a:spcBef>
                <a:spcPts val="600"/>
              </a:spcBef>
            </a:pPr>
            <a:r>
              <a:rPr lang="zh-CN" altLang="en-US" sz="2200" dirty="0" smtClean="0"/>
              <a:t>是</a:t>
            </a:r>
            <a:r>
              <a:rPr lang="zh-CN" altLang="en-US" sz="2200" dirty="0"/>
              <a:t>一种</a:t>
            </a:r>
            <a:r>
              <a:rPr lang="zh-CN" altLang="en-US" sz="2200" i="1" u="sng" dirty="0"/>
              <a:t>简单</a:t>
            </a:r>
            <a:r>
              <a:rPr lang="zh-CN" altLang="en-US" sz="2200" dirty="0"/>
              <a:t>、</a:t>
            </a:r>
            <a:r>
              <a:rPr lang="zh-CN" altLang="en-US" sz="2200" i="1" u="sng" dirty="0"/>
              <a:t>常用</a:t>
            </a:r>
            <a:r>
              <a:rPr lang="zh-CN" altLang="en-US" sz="2200" dirty="0"/>
              <a:t>的哈希函数构造方法。</a:t>
            </a:r>
          </a:p>
          <a:p>
            <a:pPr lvl="1">
              <a:spcBef>
                <a:spcPts val="600"/>
              </a:spcBef>
            </a:pPr>
            <a:r>
              <a:rPr lang="zh-CN" altLang="en-US" sz="2200" dirty="0" smtClean="0"/>
              <a:t>利用</a:t>
            </a:r>
            <a:r>
              <a:rPr lang="zh-CN" altLang="en-US" sz="2200" dirty="0"/>
              <a:t>这种方法的关键</a:t>
            </a:r>
            <a:r>
              <a:rPr lang="zh-CN" altLang="en-US" sz="2200" dirty="0" smtClean="0"/>
              <a:t>是：</a:t>
            </a:r>
            <a:r>
              <a:rPr lang="en-US" altLang="zh-CN" sz="2200" b="1" dirty="0" smtClean="0">
                <a:solidFill>
                  <a:srgbClr val="7030A0"/>
                </a:solidFill>
              </a:rPr>
              <a:t>p</a:t>
            </a:r>
            <a:r>
              <a:rPr lang="zh-CN" altLang="en-US" sz="2200" b="1" dirty="0">
                <a:solidFill>
                  <a:srgbClr val="7030A0"/>
                </a:solidFill>
              </a:rPr>
              <a:t>的选取</a:t>
            </a:r>
            <a:r>
              <a:rPr lang="zh-CN" altLang="en-US" sz="2200" dirty="0"/>
              <a:t>，</a:t>
            </a:r>
            <a:r>
              <a:rPr lang="en-US" altLang="zh-CN" sz="2200" u="sng" dirty="0"/>
              <a:t>p</a:t>
            </a:r>
            <a:r>
              <a:rPr lang="zh-CN" altLang="en-US" sz="2200" u="sng" dirty="0"/>
              <a:t>选的不好，容易产生同义词</a:t>
            </a:r>
            <a:r>
              <a:rPr lang="zh-CN" altLang="en-US" sz="2200" dirty="0"/>
              <a:t>。</a:t>
            </a:r>
            <a:r>
              <a:rPr lang="en-US" altLang="zh-CN" sz="2200" dirty="0"/>
              <a:t>p</a:t>
            </a:r>
            <a:r>
              <a:rPr lang="zh-CN" altLang="en-US" sz="2200" dirty="0"/>
              <a:t>的选取的分析：</a:t>
            </a:r>
          </a:p>
          <a:p>
            <a:pPr marL="1371600" lvl="2" indent="-457200">
              <a:spcBef>
                <a:spcPts val="600"/>
              </a:spcBef>
              <a:buFont typeface="+mj-lt"/>
              <a:buAutoNum type="alphaUcPeriod"/>
            </a:pPr>
            <a:r>
              <a:rPr lang="zh-CN" altLang="en-US" sz="2000" dirty="0" smtClean="0"/>
              <a:t>选取</a:t>
            </a:r>
            <a:r>
              <a:rPr lang="en-US" altLang="zh-CN" sz="2000" b="1" dirty="0" smtClean="0">
                <a:solidFill>
                  <a:srgbClr val="C00000"/>
                </a:solidFill>
              </a:rPr>
              <a:t>p=2</a:t>
            </a:r>
            <a:r>
              <a:rPr lang="en-US" altLang="zh-CN" sz="2000" b="1" baseline="30000" dirty="0" smtClean="0">
                <a:solidFill>
                  <a:srgbClr val="C00000"/>
                </a:solidFill>
              </a:rPr>
              <a:t>i</a:t>
            </a:r>
            <a:r>
              <a:rPr lang="en-US" altLang="zh-CN" sz="2000" b="1" dirty="0" smtClean="0"/>
              <a:t> (</a:t>
            </a:r>
            <a:r>
              <a:rPr lang="en-US" altLang="zh-CN" sz="2000" b="1" dirty="0" smtClean="0">
                <a:solidFill>
                  <a:schemeClr val="accent6"/>
                </a:solidFill>
              </a:rPr>
              <a:t>p</a:t>
            </a:r>
            <a:r>
              <a:rPr lang="en-US" altLang="zh-CN" sz="2000" b="1" dirty="0">
                <a:solidFill>
                  <a:schemeClr val="accent6"/>
                </a:solidFill>
                <a:sym typeface="Symbol" panose="05050102010706020507" pitchFamily="18" charset="2"/>
              </a:rPr>
              <a:t>  </a:t>
            </a:r>
            <a:r>
              <a:rPr lang="en-US" altLang="zh-CN" sz="2000" b="1" dirty="0" smtClean="0">
                <a:solidFill>
                  <a:schemeClr val="accent6"/>
                </a:solidFill>
              </a:rPr>
              <a:t>m</a:t>
            </a:r>
            <a:r>
              <a:rPr lang="en-US" altLang="zh-CN" sz="2000" b="1" dirty="0"/>
              <a:t>)</a:t>
            </a:r>
            <a:r>
              <a:rPr lang="zh-CN" altLang="en-US" sz="2000" dirty="0"/>
              <a:t>：运算便于用移位来实现，但等于</a:t>
            </a:r>
            <a:r>
              <a:rPr lang="zh-CN" altLang="en-US" sz="2000" dirty="0">
                <a:solidFill>
                  <a:srgbClr val="7030A0"/>
                </a:solidFill>
              </a:rPr>
              <a:t>将关键字的高位忽略而仅留下低位二进制数</a:t>
            </a:r>
            <a:r>
              <a:rPr lang="zh-CN" altLang="en-US" sz="2000" dirty="0"/>
              <a:t>。</a:t>
            </a:r>
            <a:r>
              <a:rPr lang="zh-CN" altLang="en-US" sz="2000" i="1" u="sng" dirty="0"/>
              <a:t>高位不同</a:t>
            </a:r>
            <a:r>
              <a:rPr lang="zh-CN" altLang="en-US" sz="2000" dirty="0"/>
              <a:t>而</a:t>
            </a:r>
            <a:r>
              <a:rPr lang="zh-CN" altLang="en-US" sz="2000" i="1" u="sng" dirty="0"/>
              <a:t>低位相同</a:t>
            </a:r>
            <a:r>
              <a:rPr lang="zh-CN" altLang="en-US" sz="2000" dirty="0"/>
              <a:t>的关键字是同义词。</a:t>
            </a:r>
          </a:p>
          <a:p>
            <a:pPr marL="1371600" lvl="2" indent="-457200">
              <a:spcBef>
                <a:spcPts val="600"/>
              </a:spcBef>
              <a:buFont typeface="+mj-lt"/>
              <a:buAutoNum type="alphaUcPeriod"/>
            </a:pPr>
            <a:r>
              <a:rPr lang="zh-CN" altLang="en-US" sz="2000" dirty="0" smtClean="0"/>
              <a:t>选取</a:t>
            </a:r>
            <a:r>
              <a:rPr lang="en-US" altLang="zh-CN" sz="2000" b="1" dirty="0" smtClean="0">
                <a:solidFill>
                  <a:srgbClr val="C00000"/>
                </a:solidFill>
              </a:rPr>
              <a:t>p=q</a:t>
            </a:r>
            <a:r>
              <a:rPr lang="en-US" altLang="zh-CN" sz="2000" b="1" dirty="0">
                <a:solidFill>
                  <a:srgbClr val="C00000"/>
                </a:solidFill>
                <a:sym typeface="Symbol" panose="05050102010706020507" pitchFamily="18" charset="2"/>
              </a:rPr>
              <a:t>  </a:t>
            </a:r>
            <a:r>
              <a:rPr lang="en-US" altLang="zh-CN" sz="2000" b="1" dirty="0" smtClean="0">
                <a:solidFill>
                  <a:srgbClr val="C00000"/>
                </a:solidFill>
              </a:rPr>
              <a:t>f </a:t>
            </a:r>
            <a:r>
              <a:rPr lang="en-US" altLang="zh-CN" sz="2000" dirty="0" smtClean="0"/>
              <a:t>(</a:t>
            </a:r>
            <a:r>
              <a:rPr lang="en-US" altLang="zh-CN" sz="2000" dirty="0" smtClean="0">
                <a:solidFill>
                  <a:schemeClr val="accent6"/>
                </a:solidFill>
              </a:rPr>
              <a:t>q</a:t>
            </a:r>
            <a:r>
              <a:rPr lang="zh-CN" altLang="en-US" sz="2000" dirty="0">
                <a:solidFill>
                  <a:schemeClr val="accent6"/>
                </a:solidFill>
              </a:rPr>
              <a:t>、</a:t>
            </a:r>
            <a:r>
              <a:rPr lang="en-US" altLang="zh-CN" sz="2000" dirty="0">
                <a:solidFill>
                  <a:schemeClr val="accent6"/>
                </a:solidFill>
              </a:rPr>
              <a:t>f</a:t>
            </a:r>
            <a:r>
              <a:rPr lang="zh-CN" altLang="en-US" sz="2000" dirty="0">
                <a:solidFill>
                  <a:schemeClr val="accent6"/>
                </a:solidFill>
              </a:rPr>
              <a:t>都是质因数，</a:t>
            </a:r>
            <a:r>
              <a:rPr lang="en-US" altLang="zh-CN" sz="2000" dirty="0" smtClean="0">
                <a:solidFill>
                  <a:schemeClr val="accent6"/>
                </a:solidFill>
              </a:rPr>
              <a:t>p</a:t>
            </a:r>
            <a:r>
              <a:rPr lang="en-US" altLang="zh-CN" sz="2000" b="1" dirty="0">
                <a:solidFill>
                  <a:schemeClr val="accent6"/>
                </a:solidFill>
                <a:sym typeface="Symbol" panose="05050102010706020507" pitchFamily="18" charset="2"/>
              </a:rPr>
              <a:t>  </a:t>
            </a:r>
            <a:r>
              <a:rPr lang="en-US" altLang="zh-CN" sz="2000" dirty="0" smtClean="0">
                <a:solidFill>
                  <a:schemeClr val="accent6"/>
                </a:solidFill>
              </a:rPr>
              <a:t>m</a:t>
            </a:r>
            <a:r>
              <a:rPr lang="en-US" altLang="zh-CN" sz="2000" dirty="0"/>
              <a:t>)</a:t>
            </a:r>
            <a:r>
              <a:rPr lang="zh-CN" altLang="en-US" sz="2000" dirty="0"/>
              <a:t>：则所有</a:t>
            </a:r>
            <a:r>
              <a:rPr lang="zh-CN" altLang="en-US" sz="2000" dirty="0" smtClean="0"/>
              <a:t>含有 </a:t>
            </a:r>
            <a:r>
              <a:rPr lang="en-US" altLang="zh-CN" sz="2000" dirty="0" smtClean="0"/>
              <a:t>q</a:t>
            </a:r>
            <a:r>
              <a:rPr lang="zh-CN" altLang="en-US" sz="2000" dirty="0"/>
              <a:t>或</a:t>
            </a:r>
            <a:r>
              <a:rPr lang="en-US" altLang="zh-CN" sz="2000" dirty="0" smtClean="0"/>
              <a:t>f </a:t>
            </a:r>
            <a:r>
              <a:rPr lang="zh-CN" altLang="en-US" sz="2000" dirty="0" smtClean="0"/>
              <a:t>因子</a:t>
            </a:r>
            <a:r>
              <a:rPr lang="zh-CN" altLang="en-US" sz="2000" dirty="0"/>
              <a:t>的关键字的散列地址均</a:t>
            </a:r>
            <a:r>
              <a:rPr lang="zh-CN" altLang="en-US" sz="2000" dirty="0" smtClean="0"/>
              <a:t>是 </a:t>
            </a:r>
            <a:r>
              <a:rPr lang="en-US" altLang="zh-CN" sz="2000" dirty="0" smtClean="0"/>
              <a:t>q</a:t>
            </a:r>
            <a:r>
              <a:rPr lang="zh-CN" altLang="en-US" sz="2000" dirty="0"/>
              <a:t>或</a:t>
            </a:r>
            <a:r>
              <a:rPr lang="en-US" altLang="zh-CN" sz="2000" dirty="0" smtClean="0"/>
              <a:t>f </a:t>
            </a:r>
            <a:r>
              <a:rPr lang="zh-CN" altLang="en-US" sz="2000" dirty="0" smtClean="0"/>
              <a:t>的</a:t>
            </a:r>
            <a:r>
              <a:rPr lang="zh-CN" altLang="en-US" sz="2000" dirty="0"/>
              <a:t>倍数。 </a:t>
            </a:r>
          </a:p>
          <a:p>
            <a:pPr marL="1371600" lvl="2" indent="-457200">
              <a:spcBef>
                <a:spcPts val="600"/>
              </a:spcBef>
              <a:buFont typeface="+mj-lt"/>
              <a:buAutoNum type="alphaUcPeriod"/>
            </a:pPr>
            <a:r>
              <a:rPr lang="zh-CN" altLang="en-US" sz="2000" dirty="0"/>
              <a:t>选取</a:t>
            </a:r>
            <a:r>
              <a:rPr lang="en-US" altLang="zh-CN" sz="2000" b="1" dirty="0">
                <a:solidFill>
                  <a:srgbClr val="C00000"/>
                </a:solidFill>
              </a:rPr>
              <a:t>p</a:t>
            </a:r>
            <a:r>
              <a:rPr lang="zh-CN" altLang="en-US" sz="2000" b="1" dirty="0">
                <a:solidFill>
                  <a:srgbClr val="C00000"/>
                </a:solidFill>
              </a:rPr>
              <a:t>为素数</a:t>
            </a:r>
            <a:r>
              <a:rPr lang="zh-CN" altLang="en-US" sz="2000" dirty="0"/>
              <a:t>或</a:t>
            </a:r>
            <a:r>
              <a:rPr lang="en-US" altLang="zh-CN" sz="2000" b="1" dirty="0" smtClean="0">
                <a:solidFill>
                  <a:srgbClr val="C00000"/>
                </a:solidFill>
              </a:rPr>
              <a:t>p=q</a:t>
            </a:r>
            <a:r>
              <a:rPr lang="en-US" altLang="zh-CN" sz="2200" b="1" dirty="0">
                <a:solidFill>
                  <a:srgbClr val="C00000"/>
                </a:solidFill>
                <a:sym typeface="Symbol" panose="05050102010706020507" pitchFamily="18" charset="2"/>
              </a:rPr>
              <a:t>  </a:t>
            </a:r>
            <a:r>
              <a:rPr lang="en-US" altLang="zh-CN" sz="2000" b="1" dirty="0" smtClean="0">
                <a:solidFill>
                  <a:srgbClr val="C00000"/>
                </a:solidFill>
              </a:rPr>
              <a:t>f </a:t>
            </a:r>
            <a:r>
              <a:rPr lang="en-US" altLang="zh-CN" sz="2000" dirty="0" smtClean="0"/>
              <a:t>(</a:t>
            </a:r>
            <a:r>
              <a:rPr lang="en-US" altLang="zh-CN" sz="2000" dirty="0" smtClean="0">
                <a:solidFill>
                  <a:schemeClr val="accent6"/>
                </a:solidFill>
              </a:rPr>
              <a:t>q</a:t>
            </a:r>
            <a:r>
              <a:rPr lang="zh-CN" altLang="en-US" sz="2000" dirty="0">
                <a:solidFill>
                  <a:schemeClr val="accent6"/>
                </a:solidFill>
              </a:rPr>
              <a:t>、</a:t>
            </a:r>
            <a:r>
              <a:rPr lang="en-US" altLang="zh-CN" sz="2000" dirty="0">
                <a:solidFill>
                  <a:schemeClr val="accent6"/>
                </a:solidFill>
              </a:rPr>
              <a:t>f</a:t>
            </a:r>
            <a:r>
              <a:rPr lang="zh-CN" altLang="en-US" sz="2000" dirty="0">
                <a:solidFill>
                  <a:schemeClr val="accent6"/>
                </a:solidFill>
              </a:rPr>
              <a:t>是质数且均大于</a:t>
            </a:r>
            <a:r>
              <a:rPr lang="en-US" altLang="zh-CN" sz="2000" dirty="0">
                <a:solidFill>
                  <a:schemeClr val="accent6"/>
                </a:solidFill>
              </a:rPr>
              <a:t>20</a:t>
            </a:r>
            <a:r>
              <a:rPr lang="zh-CN" altLang="en-US" sz="2000" dirty="0">
                <a:solidFill>
                  <a:schemeClr val="accent6"/>
                </a:solidFill>
              </a:rPr>
              <a:t>，</a:t>
            </a:r>
            <a:r>
              <a:rPr lang="en-US" altLang="zh-CN" sz="2000" dirty="0" smtClean="0">
                <a:solidFill>
                  <a:schemeClr val="accent6"/>
                </a:solidFill>
              </a:rPr>
              <a:t>p</a:t>
            </a:r>
            <a:r>
              <a:rPr lang="en-US" altLang="zh-CN" sz="2000" b="1" dirty="0">
                <a:solidFill>
                  <a:schemeClr val="accent6"/>
                </a:solidFill>
                <a:sym typeface="Symbol" panose="05050102010706020507" pitchFamily="18" charset="2"/>
              </a:rPr>
              <a:t>  </a:t>
            </a:r>
            <a:r>
              <a:rPr lang="en-US" altLang="zh-CN" sz="2000" dirty="0" smtClean="0">
                <a:solidFill>
                  <a:schemeClr val="accent6"/>
                </a:solidFill>
              </a:rPr>
              <a:t>m</a:t>
            </a:r>
            <a:r>
              <a:rPr lang="en-US" altLang="zh-CN" sz="2000" dirty="0"/>
              <a:t>)</a:t>
            </a:r>
            <a:r>
              <a:rPr lang="zh-CN" altLang="en-US" sz="2000" dirty="0"/>
              <a:t>：常用的选取方法，能减少冲突出现的可能性</a:t>
            </a:r>
            <a:r>
              <a:rPr lang="zh-CN" altLang="en-US" sz="2000" dirty="0" smtClean="0"/>
              <a:t>。</a:t>
            </a:r>
            <a:endParaRPr lang="zh-CN" altLang="en-US" sz="2000" dirty="0"/>
          </a:p>
        </p:txBody>
      </p:sp>
    </p:spTree>
    <p:extLst>
      <p:ext uri="{BB962C8B-B14F-4D97-AF65-F5344CB8AC3E}">
        <p14:creationId xmlns:p14="http://schemas.microsoft.com/office/powerpoint/2010/main" val="2639833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heel(1)">
                                      <p:cBhvr>
                                        <p:cTn id="7" dur="20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6"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 calcmode="lin" valueType="num">
                                      <p:cBhvr additive="base">
                                        <p:cTn id="12"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2"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right)">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arn(inVertical)">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4.2 </a:t>
            </a:r>
            <a:r>
              <a:rPr lang="zh-CN" altLang="en-US" dirty="0"/>
              <a:t>哈希</a:t>
            </a:r>
            <a:r>
              <a:rPr lang="en-US" altLang="zh-CN" dirty="0"/>
              <a:t>(</a:t>
            </a:r>
            <a:r>
              <a:rPr lang="zh-CN" altLang="en-US" dirty="0"/>
              <a:t>散列</a:t>
            </a:r>
            <a:r>
              <a:rPr lang="en-US" altLang="zh-CN" dirty="0"/>
              <a:t>)</a:t>
            </a:r>
            <a:r>
              <a:rPr lang="zh-CN" altLang="en-US" sz="2000" dirty="0"/>
              <a:t>：</a:t>
            </a:r>
            <a:r>
              <a:rPr lang="zh-CN" altLang="en-US" sz="2000" dirty="0">
                <a:solidFill>
                  <a:srgbClr val="7030A0"/>
                </a:solidFill>
              </a:rPr>
              <a:t>哈希函数的构造</a:t>
            </a:r>
            <a:r>
              <a:rPr lang="zh-CN" altLang="en-US" sz="2000" dirty="0" smtClean="0">
                <a:solidFill>
                  <a:srgbClr val="7030A0"/>
                </a:solidFill>
              </a:rPr>
              <a:t>（</a:t>
            </a:r>
            <a:r>
              <a:rPr lang="en-US" altLang="zh-CN" sz="2000" dirty="0" smtClean="0">
                <a:solidFill>
                  <a:srgbClr val="7030A0"/>
                </a:solidFill>
              </a:rPr>
              <a:t>6/6</a:t>
            </a:r>
            <a:r>
              <a:rPr lang="zh-CN" altLang="en-US" sz="2000" dirty="0" smtClean="0">
                <a:solidFill>
                  <a:srgbClr val="7030A0"/>
                </a:solidFill>
              </a:rPr>
              <a:t>）</a:t>
            </a:r>
            <a:endParaRPr lang="zh-CN" altLang="en-US" sz="2000" dirty="0">
              <a:solidFill>
                <a:srgbClr val="7030A0"/>
              </a:solidFill>
            </a:endParaRPr>
          </a:p>
        </p:txBody>
      </p:sp>
      <p:sp>
        <p:nvSpPr>
          <p:cNvPr id="3" name="内容占位符 2"/>
          <p:cNvSpPr>
            <a:spLocks noGrp="1"/>
          </p:cNvSpPr>
          <p:nvPr>
            <p:ph idx="1"/>
          </p:nvPr>
        </p:nvSpPr>
        <p:spPr/>
        <p:txBody>
          <a:bodyPr/>
          <a:lstStyle/>
          <a:p>
            <a:pPr marL="457200" indent="-457200">
              <a:lnSpc>
                <a:spcPct val="150000"/>
              </a:lnSpc>
              <a:buFont typeface="+mj-ea"/>
              <a:buAutoNum type="circleNumDbPlain" startAt="6"/>
            </a:pPr>
            <a:r>
              <a:rPr lang="zh-CN" altLang="en-US" sz="2400" b="1" dirty="0"/>
              <a:t>随机数</a:t>
            </a:r>
            <a:r>
              <a:rPr lang="zh-CN" altLang="en-US" sz="2400" b="1" dirty="0" smtClean="0"/>
              <a:t>法</a:t>
            </a:r>
            <a:endParaRPr lang="en-US" altLang="zh-CN" sz="2400" b="1" dirty="0" smtClean="0"/>
          </a:p>
          <a:p>
            <a:pPr lvl="1">
              <a:lnSpc>
                <a:spcPct val="150000"/>
              </a:lnSpc>
            </a:pPr>
            <a:r>
              <a:rPr lang="zh-CN" altLang="en-US" sz="2400" dirty="0"/>
              <a:t>取关键字的随机函数值作哈希地址，</a:t>
            </a:r>
            <a:r>
              <a:rPr lang="zh-CN" altLang="en-US" sz="2400" dirty="0" smtClean="0"/>
              <a:t>即</a:t>
            </a:r>
            <a:r>
              <a:rPr lang="en-US" altLang="zh-CN" sz="2400" smtClean="0"/>
              <a:t>:</a:t>
            </a:r>
          </a:p>
          <a:p>
            <a:pPr marL="857250" lvl="2" indent="0">
              <a:lnSpc>
                <a:spcPct val="150000"/>
              </a:lnSpc>
              <a:buNone/>
            </a:pPr>
            <a:r>
              <a:rPr lang="zh-CN" altLang="en-US" smtClean="0"/>
              <a:t> </a:t>
            </a:r>
            <a:r>
              <a:rPr lang="en-US" altLang="zh-CN" b="1" dirty="0" smtClean="0">
                <a:solidFill>
                  <a:schemeClr val="tx1">
                    <a:lumMod val="50000"/>
                    <a:lumOff val="50000"/>
                  </a:schemeClr>
                </a:solidFill>
              </a:rPr>
              <a:t>H(key) = random(key)</a:t>
            </a:r>
          </a:p>
          <a:p>
            <a:pPr lvl="1">
              <a:lnSpc>
                <a:spcPct val="150000"/>
              </a:lnSpc>
            </a:pPr>
            <a:endParaRPr lang="en-US" altLang="zh-CN" sz="2400" b="1" dirty="0">
              <a:solidFill>
                <a:schemeClr val="tx1">
                  <a:lumMod val="50000"/>
                  <a:lumOff val="50000"/>
                </a:schemeClr>
              </a:solidFill>
            </a:endParaRPr>
          </a:p>
          <a:p>
            <a:pPr lvl="1">
              <a:lnSpc>
                <a:spcPct val="150000"/>
              </a:lnSpc>
            </a:pPr>
            <a:r>
              <a:rPr lang="zh-CN" altLang="en-US" sz="2400" b="1" dirty="0" smtClean="0"/>
              <a:t>特点</a:t>
            </a:r>
            <a:r>
              <a:rPr lang="zh-CN" altLang="en-US" sz="2400" dirty="0" smtClean="0"/>
              <a:t>：当</a:t>
            </a:r>
            <a:r>
              <a:rPr lang="zh-CN" altLang="en-US" sz="2400" dirty="0"/>
              <a:t>散列表中</a:t>
            </a:r>
            <a:r>
              <a:rPr lang="zh-CN" altLang="en-US" sz="2400" i="1" u="sng" dirty="0"/>
              <a:t>关键字长度</a:t>
            </a:r>
            <a:r>
              <a:rPr lang="zh-CN" altLang="en-US" sz="2400" i="1" u="sng" dirty="0" smtClean="0"/>
              <a:t>不等 </a:t>
            </a:r>
            <a:r>
              <a:rPr lang="zh-CN" altLang="en-US" sz="2400" dirty="0" smtClean="0"/>
              <a:t>时</a:t>
            </a:r>
            <a:r>
              <a:rPr lang="zh-CN" altLang="en-US" sz="2400" dirty="0"/>
              <a:t>，该方法比较合适。</a:t>
            </a:r>
          </a:p>
          <a:p>
            <a:pPr>
              <a:lnSpc>
                <a:spcPct val="150000"/>
              </a:lnSpc>
            </a:pPr>
            <a:endParaRPr lang="zh-CN" altLang="en-US" sz="2400" dirty="0"/>
          </a:p>
        </p:txBody>
      </p:sp>
    </p:spTree>
    <p:extLst>
      <p:ext uri="{BB962C8B-B14F-4D97-AF65-F5344CB8AC3E}">
        <p14:creationId xmlns:p14="http://schemas.microsoft.com/office/powerpoint/2010/main" val="11778160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 </a:t>
            </a:r>
            <a:r>
              <a:rPr lang="zh-CN" altLang="en-US" dirty="0"/>
              <a:t>顺序查找</a:t>
            </a:r>
            <a:r>
              <a:rPr lang="zh-CN" altLang="en-US" sz="2000" dirty="0"/>
              <a:t>：</a:t>
            </a:r>
            <a:r>
              <a:rPr lang="zh-CN" altLang="en-US" sz="2000" dirty="0" smtClean="0">
                <a:solidFill>
                  <a:srgbClr val="7030A0"/>
                </a:solidFill>
              </a:rPr>
              <a:t>算法</a:t>
            </a:r>
            <a:r>
              <a:rPr lang="zh-CN" altLang="en-US" sz="2000" dirty="0">
                <a:solidFill>
                  <a:srgbClr val="7030A0"/>
                </a:solidFill>
              </a:rPr>
              <a:t>分析</a:t>
            </a:r>
            <a:endParaRPr lang="zh-CN" altLang="en-US" dirty="0"/>
          </a:p>
        </p:txBody>
      </p:sp>
      <p:sp>
        <p:nvSpPr>
          <p:cNvPr id="3" name="内容占位符 2"/>
          <p:cNvSpPr>
            <a:spLocks noGrp="1"/>
          </p:cNvSpPr>
          <p:nvPr>
            <p:ph idx="1"/>
          </p:nvPr>
        </p:nvSpPr>
        <p:spPr/>
        <p:txBody>
          <a:bodyPr/>
          <a:lstStyle/>
          <a:p>
            <a:r>
              <a:rPr lang="zh-CN" altLang="en-US" sz="2400" dirty="0"/>
              <a:t>不失一般性，设查找每个记录成功的概率相等，即</a:t>
            </a:r>
            <a:r>
              <a:rPr lang="en-US" altLang="zh-CN" sz="2400" dirty="0"/>
              <a:t>P</a:t>
            </a:r>
            <a:r>
              <a:rPr lang="en-US" altLang="zh-CN" sz="2400" baseline="-25000" dirty="0"/>
              <a:t>i</a:t>
            </a:r>
            <a:r>
              <a:rPr lang="en-US" altLang="zh-CN" sz="2400" dirty="0"/>
              <a:t>=1/n</a:t>
            </a:r>
            <a:r>
              <a:rPr lang="zh-CN" altLang="en-US" sz="2400" dirty="0"/>
              <a:t>；查找第</a:t>
            </a:r>
            <a:r>
              <a:rPr lang="en-US" altLang="zh-CN" sz="2400" dirty="0" err="1"/>
              <a:t>i</a:t>
            </a:r>
            <a:r>
              <a:rPr lang="zh-CN" altLang="en-US" sz="2400" dirty="0"/>
              <a:t>个元素成功的比较次数</a:t>
            </a:r>
            <a:r>
              <a:rPr lang="en-US" altLang="zh-CN" sz="2400" dirty="0"/>
              <a:t>C</a:t>
            </a:r>
            <a:r>
              <a:rPr lang="en-US" altLang="zh-CN" sz="2400" baseline="-25000" dirty="0"/>
              <a:t>i</a:t>
            </a:r>
            <a:r>
              <a:rPr lang="en-US" altLang="zh-CN" sz="2400" dirty="0"/>
              <a:t>=n-i+1 </a:t>
            </a:r>
            <a:r>
              <a:rPr lang="zh-CN" altLang="en-US" sz="2400" dirty="0"/>
              <a:t>；</a:t>
            </a:r>
          </a:p>
          <a:p>
            <a:pPr lvl="1"/>
            <a:r>
              <a:rPr lang="zh-CN" altLang="en-US" sz="2400" dirty="0">
                <a:solidFill>
                  <a:schemeClr val="accent6"/>
                </a:solidFill>
              </a:rPr>
              <a:t>查找成功</a:t>
            </a:r>
            <a:r>
              <a:rPr lang="zh-CN" altLang="en-US" sz="2400" dirty="0" smtClean="0"/>
              <a:t>时，</a:t>
            </a:r>
            <a:r>
              <a:rPr lang="zh-CN" altLang="en-US" sz="2400" b="1" dirty="0" smtClean="0">
                <a:solidFill>
                  <a:srgbClr val="7030A0"/>
                </a:solidFill>
              </a:rPr>
              <a:t>平均</a:t>
            </a:r>
            <a:r>
              <a:rPr lang="zh-CN" altLang="en-US" sz="2400" b="1" dirty="0">
                <a:solidFill>
                  <a:srgbClr val="7030A0"/>
                </a:solidFill>
              </a:rPr>
              <a:t>查找长度</a:t>
            </a:r>
            <a:r>
              <a:rPr lang="en-US" altLang="zh-CN" sz="2400" b="1" i="1" dirty="0"/>
              <a:t>ASL</a:t>
            </a:r>
            <a:r>
              <a:rPr lang="zh-CN" altLang="en-US" sz="2400" dirty="0" smtClean="0"/>
              <a:t>：</a:t>
            </a:r>
            <a:endParaRPr lang="en-US" altLang="zh-CN" sz="2400" dirty="0" smtClean="0"/>
          </a:p>
          <a:p>
            <a:pPr lvl="1"/>
            <a:endParaRPr lang="en-US" altLang="zh-CN" sz="2400" dirty="0" smtClean="0"/>
          </a:p>
          <a:p>
            <a:pPr lvl="1"/>
            <a:endParaRPr lang="en-US" altLang="zh-CN" sz="2400" dirty="0"/>
          </a:p>
          <a:p>
            <a:pPr lvl="1"/>
            <a:r>
              <a:rPr lang="zh-CN" altLang="en-US" sz="2400" dirty="0" smtClean="0">
                <a:solidFill>
                  <a:schemeClr val="accent6"/>
                </a:solidFill>
              </a:rPr>
              <a:t>包含</a:t>
            </a:r>
            <a:r>
              <a:rPr lang="zh-CN" altLang="en-US" sz="2400" dirty="0">
                <a:solidFill>
                  <a:schemeClr val="accent6"/>
                </a:solidFill>
              </a:rPr>
              <a:t>查找不成功</a:t>
            </a:r>
            <a:r>
              <a:rPr lang="zh-CN" altLang="en-US" sz="2400" dirty="0"/>
              <a:t>时：查找失败的比较次数为</a:t>
            </a:r>
            <a:r>
              <a:rPr lang="en-US" altLang="zh-CN" sz="2400" dirty="0"/>
              <a:t>n+1</a:t>
            </a:r>
            <a:r>
              <a:rPr lang="zh-CN" altLang="en-US" sz="2400" dirty="0"/>
              <a:t>，若成功与不成功的概率</a:t>
            </a:r>
            <a:r>
              <a:rPr lang="zh-CN" altLang="en-US" sz="2400" dirty="0" smtClean="0"/>
              <a:t>相等</a:t>
            </a:r>
            <a:r>
              <a:rPr lang="en-US" altLang="zh-CN" sz="2400" dirty="0" smtClean="0"/>
              <a:t>(</a:t>
            </a:r>
            <a:r>
              <a:rPr lang="zh-CN" altLang="en-US" sz="2400" dirty="0" smtClean="0"/>
              <a:t>都为</a:t>
            </a:r>
            <a:r>
              <a:rPr lang="en-US" altLang="zh-CN" sz="2400" dirty="0" smtClean="0"/>
              <a:t>1/2)</a:t>
            </a:r>
            <a:r>
              <a:rPr lang="zh-CN" altLang="en-US" sz="2400" dirty="0" smtClean="0"/>
              <a:t>，</a:t>
            </a:r>
            <a:r>
              <a:rPr lang="zh-CN" altLang="en-US" sz="2400" dirty="0"/>
              <a:t>对每个记录的查找概率为</a:t>
            </a:r>
            <a:r>
              <a:rPr lang="en-US" altLang="zh-CN" sz="2400" dirty="0"/>
              <a:t>P</a:t>
            </a:r>
            <a:r>
              <a:rPr lang="en-US" altLang="zh-CN" sz="2400" baseline="-25000" dirty="0"/>
              <a:t>i</a:t>
            </a:r>
            <a:r>
              <a:rPr lang="en-US" altLang="zh-CN" sz="2400" dirty="0"/>
              <a:t>=1/(2n)</a:t>
            </a:r>
            <a:r>
              <a:rPr lang="zh-CN" altLang="en-US" sz="2400" dirty="0"/>
              <a:t>，则</a:t>
            </a:r>
            <a:r>
              <a:rPr lang="zh-CN" altLang="en-US" sz="2400" b="1" dirty="0">
                <a:solidFill>
                  <a:srgbClr val="7030A0"/>
                </a:solidFill>
              </a:rPr>
              <a:t>平均查找长度</a:t>
            </a:r>
            <a:r>
              <a:rPr lang="en-US" altLang="zh-CN" sz="2400" b="1" i="1" dirty="0"/>
              <a:t>ASL</a:t>
            </a:r>
            <a:r>
              <a:rPr lang="zh-CN" altLang="en-US" sz="2400" dirty="0" smtClean="0"/>
              <a:t>：</a:t>
            </a:r>
            <a:endParaRPr lang="zh-CN" altLang="en-US" sz="2400" dirty="0"/>
          </a:p>
        </p:txBody>
      </p:sp>
      <p:grpSp>
        <p:nvGrpSpPr>
          <p:cNvPr id="4" name="Group 3"/>
          <p:cNvGrpSpPr>
            <a:grpSpLocks/>
          </p:cNvGrpSpPr>
          <p:nvPr/>
        </p:nvGrpSpPr>
        <p:grpSpPr bwMode="auto">
          <a:xfrm>
            <a:off x="1981200" y="2667000"/>
            <a:ext cx="5359400" cy="908050"/>
            <a:chOff x="777" y="3724"/>
            <a:chExt cx="3376" cy="572"/>
          </a:xfrm>
        </p:grpSpPr>
        <p:sp>
          <p:nvSpPr>
            <p:cNvPr id="5" name="Rectangle 4"/>
            <p:cNvSpPr>
              <a:spLocks noChangeArrowheads="1"/>
            </p:cNvSpPr>
            <p:nvPr/>
          </p:nvSpPr>
          <p:spPr bwMode="auto">
            <a:xfrm>
              <a:off x="777" y="3828"/>
              <a:ext cx="1584"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800" b="1" i="1" dirty="0" smtClean="0">
                  <a:solidFill>
                    <a:schemeClr val="tx2"/>
                  </a:solidFill>
                </a:rPr>
                <a:t>ASL</a:t>
              </a:r>
              <a:r>
                <a:rPr lang="en-US" altLang="zh-CN" sz="2800" b="1" dirty="0" smtClean="0">
                  <a:solidFill>
                    <a:schemeClr val="tx2"/>
                  </a:solidFill>
                </a:rPr>
                <a:t> = ∑ </a:t>
              </a:r>
              <a:r>
                <a:rPr lang="en-US" altLang="zh-CN" sz="2800" b="1" dirty="0" err="1">
                  <a:solidFill>
                    <a:schemeClr val="tx2"/>
                  </a:solidFill>
                </a:rPr>
                <a:t>P</a:t>
              </a:r>
              <a:r>
                <a:rPr lang="en-US" altLang="zh-CN" sz="2800" b="1" baseline="-18000" dirty="0" err="1">
                  <a:solidFill>
                    <a:schemeClr val="tx2"/>
                  </a:solidFill>
                </a:rPr>
                <a:t>i</a:t>
              </a:r>
              <a:r>
                <a:rPr lang="en-US" altLang="zh-CN" sz="2800" b="1" dirty="0" err="1">
                  <a:solidFill>
                    <a:schemeClr val="tx2"/>
                  </a:solidFill>
                  <a:sym typeface="Symbol" panose="05050102010706020507" pitchFamily="18" charset="2"/>
                </a:rPr>
                <a:t></a:t>
              </a:r>
              <a:r>
                <a:rPr lang="en-US" altLang="zh-CN" sz="2800" b="1" dirty="0" err="1" smtClean="0">
                  <a:solidFill>
                    <a:schemeClr val="tx2"/>
                  </a:solidFill>
                </a:rPr>
                <a:t>C</a:t>
              </a:r>
              <a:r>
                <a:rPr lang="en-US" altLang="zh-CN" sz="2800" b="1" baseline="-18000" dirty="0" err="1" smtClean="0">
                  <a:solidFill>
                    <a:schemeClr val="tx2"/>
                  </a:solidFill>
                </a:rPr>
                <a:t>i</a:t>
              </a:r>
              <a:r>
                <a:rPr lang="en-US" altLang="zh-CN" sz="2800" b="1" baseline="-18000" dirty="0" smtClean="0">
                  <a:solidFill>
                    <a:schemeClr val="tx2"/>
                  </a:solidFill>
                </a:rPr>
                <a:t> </a:t>
              </a:r>
              <a:r>
                <a:rPr lang="en-US" altLang="zh-CN" sz="2800" b="1" dirty="0" smtClean="0">
                  <a:solidFill>
                    <a:schemeClr val="tx2"/>
                  </a:solidFill>
                </a:rPr>
                <a:t>=</a:t>
              </a:r>
              <a:endParaRPr lang="en-US" altLang="zh-CN" sz="2800" b="1" dirty="0">
                <a:solidFill>
                  <a:schemeClr val="tx2"/>
                </a:solidFill>
              </a:endParaRPr>
            </a:p>
          </p:txBody>
        </p:sp>
        <p:sp>
          <p:nvSpPr>
            <p:cNvPr id="6" name="Rectangle 5"/>
            <p:cNvSpPr>
              <a:spLocks noChangeArrowheads="1"/>
            </p:cNvSpPr>
            <p:nvPr/>
          </p:nvSpPr>
          <p:spPr bwMode="auto">
            <a:xfrm>
              <a:off x="1440" y="4068"/>
              <a:ext cx="363"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400">
                  <a:solidFill>
                    <a:schemeClr val="tx2"/>
                  </a:solidFill>
                </a:rPr>
                <a:t>i=1</a:t>
              </a:r>
            </a:p>
          </p:txBody>
        </p:sp>
        <p:sp>
          <p:nvSpPr>
            <p:cNvPr id="7" name="Rectangle 6"/>
            <p:cNvSpPr>
              <a:spLocks noChangeArrowheads="1"/>
            </p:cNvSpPr>
            <p:nvPr/>
          </p:nvSpPr>
          <p:spPr bwMode="auto">
            <a:xfrm>
              <a:off x="1504" y="3724"/>
              <a:ext cx="182"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400">
                  <a:solidFill>
                    <a:schemeClr val="tx2"/>
                  </a:solidFill>
                </a:rPr>
                <a:t>n</a:t>
              </a:r>
            </a:p>
          </p:txBody>
        </p:sp>
        <p:grpSp>
          <p:nvGrpSpPr>
            <p:cNvPr id="8" name="Group 7"/>
            <p:cNvGrpSpPr>
              <a:grpSpLocks/>
            </p:cNvGrpSpPr>
            <p:nvPr/>
          </p:nvGrpSpPr>
          <p:grpSpPr bwMode="auto">
            <a:xfrm>
              <a:off x="2384" y="3730"/>
              <a:ext cx="1181" cy="566"/>
              <a:chOff x="1072" y="3130"/>
              <a:chExt cx="1181" cy="566"/>
            </a:xfrm>
          </p:grpSpPr>
          <p:sp>
            <p:nvSpPr>
              <p:cNvPr id="13" name="Rectangle 8"/>
              <p:cNvSpPr>
                <a:spLocks noChangeArrowheads="1"/>
              </p:cNvSpPr>
              <p:nvPr/>
            </p:nvSpPr>
            <p:spPr bwMode="auto">
              <a:xfrm>
                <a:off x="1278" y="3234"/>
                <a:ext cx="975"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sz="2800" b="1" dirty="0">
                    <a:solidFill>
                      <a:schemeClr val="tx2"/>
                    </a:solidFill>
                  </a:rPr>
                  <a:t>∑ </a:t>
                </a:r>
                <a:r>
                  <a:rPr lang="en-US" altLang="zh-CN" sz="2800" b="1" dirty="0">
                    <a:solidFill>
                      <a:schemeClr val="tx2"/>
                    </a:solidFill>
                  </a:rPr>
                  <a:t>(n-i+1</a:t>
                </a:r>
                <a:r>
                  <a:rPr lang="en-US" altLang="zh-CN" sz="2800" b="1" dirty="0" smtClean="0">
                    <a:solidFill>
                      <a:schemeClr val="tx2"/>
                    </a:solidFill>
                  </a:rPr>
                  <a:t>) =</a:t>
                </a:r>
                <a:endParaRPr lang="en-US" altLang="zh-CN" sz="2800" b="1" dirty="0">
                  <a:solidFill>
                    <a:schemeClr val="tx2"/>
                  </a:solidFill>
                </a:endParaRPr>
              </a:p>
            </p:txBody>
          </p:sp>
          <p:sp>
            <p:nvSpPr>
              <p:cNvPr id="14" name="Rectangle 9"/>
              <p:cNvSpPr>
                <a:spLocks noChangeArrowheads="1"/>
              </p:cNvSpPr>
              <p:nvPr/>
            </p:nvSpPr>
            <p:spPr bwMode="auto">
              <a:xfrm>
                <a:off x="1278" y="3492"/>
                <a:ext cx="363"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400">
                    <a:solidFill>
                      <a:schemeClr val="tx2"/>
                    </a:solidFill>
                  </a:rPr>
                  <a:t>i=1</a:t>
                </a:r>
              </a:p>
            </p:txBody>
          </p:sp>
          <p:sp>
            <p:nvSpPr>
              <p:cNvPr id="15" name="Rectangle 10"/>
              <p:cNvSpPr>
                <a:spLocks noChangeArrowheads="1"/>
              </p:cNvSpPr>
              <p:nvPr/>
            </p:nvSpPr>
            <p:spPr bwMode="auto">
              <a:xfrm>
                <a:off x="1315" y="3130"/>
                <a:ext cx="182"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400" dirty="0">
                    <a:solidFill>
                      <a:schemeClr val="tx2"/>
                    </a:solidFill>
                  </a:rPr>
                  <a:t>n</a:t>
                </a:r>
              </a:p>
            </p:txBody>
          </p:sp>
          <p:grpSp>
            <p:nvGrpSpPr>
              <p:cNvPr id="16" name="Group 11"/>
              <p:cNvGrpSpPr>
                <a:grpSpLocks/>
              </p:cNvGrpSpPr>
              <p:nvPr/>
            </p:nvGrpSpPr>
            <p:grpSpPr bwMode="auto">
              <a:xfrm>
                <a:off x="1072" y="3216"/>
                <a:ext cx="222" cy="348"/>
                <a:chOff x="2504" y="3168"/>
                <a:chExt cx="222" cy="348"/>
              </a:xfrm>
            </p:grpSpPr>
            <p:sp>
              <p:nvSpPr>
                <p:cNvPr id="17" name="Rectangle 12"/>
                <p:cNvSpPr>
                  <a:spLocks noChangeArrowheads="1"/>
                </p:cNvSpPr>
                <p:nvPr/>
              </p:nvSpPr>
              <p:spPr bwMode="auto">
                <a:xfrm>
                  <a:off x="2544" y="3312"/>
                  <a:ext cx="182"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400">
                      <a:solidFill>
                        <a:schemeClr val="tx2"/>
                      </a:solidFill>
                    </a:rPr>
                    <a:t>n</a:t>
                  </a:r>
                </a:p>
              </p:txBody>
            </p:sp>
            <p:grpSp>
              <p:nvGrpSpPr>
                <p:cNvPr id="18" name="Group 13"/>
                <p:cNvGrpSpPr>
                  <a:grpSpLocks/>
                </p:cNvGrpSpPr>
                <p:nvPr/>
              </p:nvGrpSpPr>
              <p:grpSpPr bwMode="auto">
                <a:xfrm>
                  <a:off x="2504" y="3168"/>
                  <a:ext cx="222" cy="284"/>
                  <a:chOff x="2504" y="3168"/>
                  <a:chExt cx="222" cy="284"/>
                </a:xfrm>
              </p:grpSpPr>
              <p:sp>
                <p:nvSpPr>
                  <p:cNvPr id="19" name="Rectangle 14"/>
                  <p:cNvSpPr>
                    <a:spLocks noChangeArrowheads="1"/>
                  </p:cNvSpPr>
                  <p:nvPr/>
                </p:nvSpPr>
                <p:spPr bwMode="auto">
                  <a:xfrm>
                    <a:off x="2504" y="3248"/>
                    <a:ext cx="181"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400">
                        <a:solidFill>
                          <a:schemeClr val="tx2"/>
                        </a:solidFill>
                      </a:rPr>
                      <a:t>―</a:t>
                    </a:r>
                  </a:p>
                </p:txBody>
              </p:sp>
              <p:sp>
                <p:nvSpPr>
                  <p:cNvPr id="20" name="Rectangle 15"/>
                  <p:cNvSpPr>
                    <a:spLocks noChangeArrowheads="1"/>
                  </p:cNvSpPr>
                  <p:nvPr/>
                </p:nvSpPr>
                <p:spPr bwMode="auto">
                  <a:xfrm>
                    <a:off x="2544" y="3168"/>
                    <a:ext cx="182"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400">
                        <a:solidFill>
                          <a:schemeClr val="tx2"/>
                        </a:solidFill>
                      </a:rPr>
                      <a:t>1</a:t>
                    </a:r>
                  </a:p>
                </p:txBody>
              </p:sp>
            </p:grpSp>
          </p:grpSp>
        </p:grpSp>
        <p:grpSp>
          <p:nvGrpSpPr>
            <p:cNvPr id="9" name="Group 16"/>
            <p:cNvGrpSpPr>
              <a:grpSpLocks/>
            </p:cNvGrpSpPr>
            <p:nvPr/>
          </p:nvGrpSpPr>
          <p:grpSpPr bwMode="auto">
            <a:xfrm>
              <a:off x="3759" y="3784"/>
              <a:ext cx="394" cy="428"/>
              <a:chOff x="2621" y="2988"/>
              <a:chExt cx="394" cy="428"/>
            </a:xfrm>
          </p:grpSpPr>
          <p:sp>
            <p:nvSpPr>
              <p:cNvPr id="10" name="Rectangle 17"/>
              <p:cNvSpPr>
                <a:spLocks noChangeArrowheads="1"/>
              </p:cNvSpPr>
              <p:nvPr/>
            </p:nvSpPr>
            <p:spPr bwMode="auto">
              <a:xfrm>
                <a:off x="2736" y="3212"/>
                <a:ext cx="202"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400" dirty="0">
                    <a:solidFill>
                      <a:schemeClr val="tx2"/>
                    </a:solidFill>
                  </a:rPr>
                  <a:t>2</a:t>
                </a:r>
              </a:p>
            </p:txBody>
          </p:sp>
          <p:sp>
            <p:nvSpPr>
              <p:cNvPr id="11" name="Rectangle 18"/>
              <p:cNvSpPr>
                <a:spLocks noChangeArrowheads="1"/>
              </p:cNvSpPr>
              <p:nvPr/>
            </p:nvSpPr>
            <p:spPr bwMode="auto">
              <a:xfrm>
                <a:off x="2621" y="2988"/>
                <a:ext cx="39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400">
                    <a:solidFill>
                      <a:schemeClr val="tx2"/>
                    </a:solidFill>
                  </a:rPr>
                  <a:t>n+1</a:t>
                </a:r>
              </a:p>
            </p:txBody>
          </p:sp>
          <p:sp>
            <p:nvSpPr>
              <p:cNvPr id="12" name="Line 19"/>
              <p:cNvSpPr>
                <a:spLocks noChangeShapeType="1"/>
              </p:cNvSpPr>
              <p:nvPr/>
            </p:nvSpPr>
            <p:spPr bwMode="auto">
              <a:xfrm>
                <a:off x="2631" y="3196"/>
                <a:ext cx="363"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solidFill>
                    <a:schemeClr val="tx2"/>
                  </a:solidFill>
                </a:endParaRPr>
              </a:p>
            </p:txBody>
          </p:sp>
        </p:grpSp>
      </p:grpSp>
      <p:grpSp>
        <p:nvGrpSpPr>
          <p:cNvPr id="21" name="Group 2"/>
          <p:cNvGrpSpPr>
            <a:grpSpLocks/>
          </p:cNvGrpSpPr>
          <p:nvPr/>
        </p:nvGrpSpPr>
        <p:grpSpPr bwMode="auto">
          <a:xfrm>
            <a:off x="1419226" y="5334000"/>
            <a:ext cx="6970714" cy="912813"/>
            <a:chOff x="558" y="4"/>
            <a:chExt cx="4391" cy="575"/>
          </a:xfrm>
        </p:grpSpPr>
        <p:grpSp>
          <p:nvGrpSpPr>
            <p:cNvPr id="22" name="Group 3"/>
            <p:cNvGrpSpPr>
              <a:grpSpLocks/>
            </p:cNvGrpSpPr>
            <p:nvPr/>
          </p:nvGrpSpPr>
          <p:grpSpPr bwMode="auto">
            <a:xfrm>
              <a:off x="558" y="4"/>
              <a:ext cx="1584" cy="575"/>
              <a:chOff x="558" y="4"/>
              <a:chExt cx="1584" cy="575"/>
            </a:xfrm>
          </p:grpSpPr>
          <p:sp>
            <p:nvSpPr>
              <p:cNvPr id="36" name="Rectangle 4"/>
              <p:cNvSpPr>
                <a:spLocks noChangeArrowheads="1"/>
              </p:cNvSpPr>
              <p:nvPr/>
            </p:nvSpPr>
            <p:spPr bwMode="auto">
              <a:xfrm>
                <a:off x="558" y="108"/>
                <a:ext cx="1584"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800" b="1" i="1" dirty="0" smtClean="0">
                    <a:solidFill>
                      <a:schemeClr val="tx2"/>
                    </a:solidFill>
                  </a:rPr>
                  <a:t>ASL </a:t>
                </a:r>
                <a:r>
                  <a:rPr lang="en-US" altLang="zh-CN" sz="2800" b="1" dirty="0" smtClean="0">
                    <a:solidFill>
                      <a:schemeClr val="tx2"/>
                    </a:solidFill>
                  </a:rPr>
                  <a:t>= ∑ </a:t>
                </a:r>
                <a:r>
                  <a:rPr lang="en-US" altLang="zh-CN" sz="2800" b="1" dirty="0" err="1">
                    <a:solidFill>
                      <a:schemeClr val="tx2"/>
                    </a:solidFill>
                  </a:rPr>
                  <a:t>P</a:t>
                </a:r>
                <a:r>
                  <a:rPr lang="en-US" altLang="zh-CN" sz="2800" b="1" baseline="-18000" dirty="0" err="1">
                    <a:solidFill>
                      <a:schemeClr val="tx2"/>
                    </a:solidFill>
                  </a:rPr>
                  <a:t>i</a:t>
                </a:r>
                <a:r>
                  <a:rPr lang="en-US" altLang="zh-CN" sz="2800" b="1" dirty="0" err="1">
                    <a:solidFill>
                      <a:schemeClr val="tx2"/>
                    </a:solidFill>
                    <a:sym typeface="Symbol" panose="05050102010706020507" pitchFamily="18" charset="2"/>
                  </a:rPr>
                  <a:t></a:t>
                </a:r>
                <a:r>
                  <a:rPr lang="en-US" altLang="zh-CN" sz="2800" b="1" dirty="0" err="1" smtClean="0">
                    <a:solidFill>
                      <a:schemeClr val="tx2"/>
                    </a:solidFill>
                  </a:rPr>
                  <a:t>C</a:t>
                </a:r>
                <a:r>
                  <a:rPr lang="en-US" altLang="zh-CN" sz="2800" b="1" baseline="-18000" dirty="0" err="1" smtClean="0">
                    <a:solidFill>
                      <a:schemeClr val="tx2"/>
                    </a:solidFill>
                  </a:rPr>
                  <a:t>i</a:t>
                </a:r>
                <a:r>
                  <a:rPr lang="en-US" altLang="zh-CN" sz="2800" b="1" baseline="-18000" dirty="0" smtClean="0">
                    <a:solidFill>
                      <a:schemeClr val="tx2"/>
                    </a:solidFill>
                  </a:rPr>
                  <a:t> </a:t>
                </a:r>
                <a:r>
                  <a:rPr lang="en-US" altLang="zh-CN" sz="2800" b="1" dirty="0" smtClean="0">
                    <a:solidFill>
                      <a:schemeClr val="tx2"/>
                    </a:solidFill>
                  </a:rPr>
                  <a:t>=</a:t>
                </a:r>
                <a:endParaRPr lang="en-US" altLang="zh-CN" sz="2800" b="1" dirty="0">
                  <a:solidFill>
                    <a:schemeClr val="tx2"/>
                  </a:solidFill>
                </a:endParaRPr>
              </a:p>
            </p:txBody>
          </p:sp>
          <p:sp>
            <p:nvSpPr>
              <p:cNvPr id="37" name="Rectangle 5"/>
              <p:cNvSpPr>
                <a:spLocks noChangeArrowheads="1"/>
              </p:cNvSpPr>
              <p:nvPr/>
            </p:nvSpPr>
            <p:spPr bwMode="auto">
              <a:xfrm>
                <a:off x="1161" y="375"/>
                <a:ext cx="363"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400" dirty="0" err="1">
                    <a:solidFill>
                      <a:schemeClr val="tx2"/>
                    </a:solidFill>
                  </a:rPr>
                  <a:t>i</a:t>
                </a:r>
                <a:r>
                  <a:rPr lang="en-US" altLang="zh-CN" sz="2400" dirty="0">
                    <a:solidFill>
                      <a:schemeClr val="tx2"/>
                    </a:solidFill>
                  </a:rPr>
                  <a:t>=1</a:t>
                </a:r>
              </a:p>
            </p:txBody>
          </p:sp>
          <p:sp>
            <p:nvSpPr>
              <p:cNvPr id="38" name="Rectangle 6"/>
              <p:cNvSpPr>
                <a:spLocks noChangeArrowheads="1"/>
              </p:cNvSpPr>
              <p:nvPr/>
            </p:nvSpPr>
            <p:spPr bwMode="auto">
              <a:xfrm>
                <a:off x="1216" y="4"/>
                <a:ext cx="182"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400">
                    <a:solidFill>
                      <a:schemeClr val="tx2"/>
                    </a:solidFill>
                  </a:rPr>
                  <a:t>n</a:t>
                </a:r>
              </a:p>
            </p:txBody>
          </p:sp>
        </p:grpSp>
        <p:grpSp>
          <p:nvGrpSpPr>
            <p:cNvPr id="23" name="Group 7"/>
            <p:cNvGrpSpPr>
              <a:grpSpLocks/>
            </p:cNvGrpSpPr>
            <p:nvPr/>
          </p:nvGrpSpPr>
          <p:grpSpPr bwMode="auto">
            <a:xfrm>
              <a:off x="3590" y="100"/>
              <a:ext cx="394" cy="428"/>
              <a:chOff x="2630" y="3024"/>
              <a:chExt cx="394" cy="428"/>
            </a:xfrm>
          </p:grpSpPr>
          <p:sp>
            <p:nvSpPr>
              <p:cNvPr id="33" name="Rectangle 8"/>
              <p:cNvSpPr>
                <a:spLocks noChangeArrowheads="1"/>
              </p:cNvSpPr>
              <p:nvPr/>
            </p:nvSpPr>
            <p:spPr bwMode="auto">
              <a:xfrm>
                <a:off x="2745" y="3248"/>
                <a:ext cx="202"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400" dirty="0">
                    <a:solidFill>
                      <a:schemeClr val="tx2"/>
                    </a:solidFill>
                  </a:rPr>
                  <a:t>2</a:t>
                </a:r>
              </a:p>
            </p:txBody>
          </p:sp>
          <p:sp>
            <p:nvSpPr>
              <p:cNvPr id="34" name="Rectangle 9"/>
              <p:cNvSpPr>
                <a:spLocks noChangeArrowheads="1"/>
              </p:cNvSpPr>
              <p:nvPr/>
            </p:nvSpPr>
            <p:spPr bwMode="auto">
              <a:xfrm>
                <a:off x="2630" y="3024"/>
                <a:ext cx="39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400">
                    <a:solidFill>
                      <a:schemeClr val="tx2"/>
                    </a:solidFill>
                  </a:rPr>
                  <a:t>n+1</a:t>
                </a:r>
              </a:p>
            </p:txBody>
          </p:sp>
          <p:sp>
            <p:nvSpPr>
              <p:cNvPr id="35" name="Line 10"/>
              <p:cNvSpPr>
                <a:spLocks noChangeShapeType="1"/>
              </p:cNvSpPr>
              <p:nvPr/>
            </p:nvSpPr>
            <p:spPr bwMode="auto">
              <a:xfrm>
                <a:off x="2640" y="3232"/>
                <a:ext cx="363"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solidFill>
                    <a:schemeClr val="tx2"/>
                  </a:solidFill>
                </a:endParaRPr>
              </a:p>
            </p:txBody>
          </p:sp>
        </p:grpSp>
        <p:grpSp>
          <p:nvGrpSpPr>
            <p:cNvPr id="24" name="Group 11"/>
            <p:cNvGrpSpPr>
              <a:grpSpLocks/>
            </p:cNvGrpSpPr>
            <p:nvPr/>
          </p:nvGrpSpPr>
          <p:grpSpPr bwMode="auto">
            <a:xfrm>
              <a:off x="2152" y="28"/>
              <a:ext cx="1366" cy="548"/>
              <a:chOff x="2152" y="28"/>
              <a:chExt cx="1366" cy="548"/>
            </a:xfrm>
          </p:grpSpPr>
          <p:sp>
            <p:nvSpPr>
              <p:cNvPr id="26" name="Rectangle 12"/>
              <p:cNvSpPr>
                <a:spLocks noChangeArrowheads="1"/>
              </p:cNvSpPr>
              <p:nvPr/>
            </p:nvSpPr>
            <p:spPr bwMode="auto">
              <a:xfrm>
                <a:off x="2430" y="132"/>
                <a:ext cx="108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sz="2800" b="1" dirty="0">
                    <a:solidFill>
                      <a:schemeClr val="tx2"/>
                    </a:solidFill>
                  </a:rPr>
                  <a:t>∑ </a:t>
                </a:r>
                <a:r>
                  <a:rPr lang="en-US" altLang="zh-CN" sz="2800" b="1" dirty="0">
                    <a:solidFill>
                      <a:schemeClr val="tx2"/>
                    </a:solidFill>
                  </a:rPr>
                  <a:t>(n-i+1</a:t>
                </a:r>
                <a:r>
                  <a:rPr lang="en-US" altLang="zh-CN" sz="2800" b="1" dirty="0" smtClean="0">
                    <a:solidFill>
                      <a:schemeClr val="tx2"/>
                    </a:solidFill>
                  </a:rPr>
                  <a:t>) +</a:t>
                </a:r>
                <a:endParaRPr lang="en-US" altLang="zh-CN" sz="2800" b="1" dirty="0">
                  <a:solidFill>
                    <a:schemeClr val="tx2"/>
                  </a:solidFill>
                </a:endParaRPr>
              </a:p>
            </p:txBody>
          </p:sp>
          <p:sp>
            <p:nvSpPr>
              <p:cNvPr id="27" name="Rectangle 13"/>
              <p:cNvSpPr>
                <a:spLocks noChangeArrowheads="1"/>
              </p:cNvSpPr>
              <p:nvPr/>
            </p:nvSpPr>
            <p:spPr bwMode="auto">
              <a:xfrm>
                <a:off x="2430" y="372"/>
                <a:ext cx="363"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400">
                    <a:solidFill>
                      <a:schemeClr val="tx2"/>
                    </a:solidFill>
                  </a:rPr>
                  <a:t>i=1</a:t>
                </a:r>
              </a:p>
            </p:txBody>
          </p:sp>
          <p:sp>
            <p:nvSpPr>
              <p:cNvPr id="28" name="Rectangle 14"/>
              <p:cNvSpPr>
                <a:spLocks noChangeArrowheads="1"/>
              </p:cNvSpPr>
              <p:nvPr/>
            </p:nvSpPr>
            <p:spPr bwMode="auto">
              <a:xfrm>
                <a:off x="2494" y="28"/>
                <a:ext cx="182"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400">
                    <a:solidFill>
                      <a:schemeClr val="tx2"/>
                    </a:solidFill>
                  </a:rPr>
                  <a:t>n</a:t>
                </a:r>
              </a:p>
            </p:txBody>
          </p:sp>
          <p:grpSp>
            <p:nvGrpSpPr>
              <p:cNvPr id="29" name="Group 15"/>
              <p:cNvGrpSpPr>
                <a:grpSpLocks/>
              </p:cNvGrpSpPr>
              <p:nvPr/>
            </p:nvGrpSpPr>
            <p:grpSpPr bwMode="auto">
              <a:xfrm>
                <a:off x="2152" y="56"/>
                <a:ext cx="317" cy="428"/>
                <a:chOff x="3626" y="724"/>
                <a:chExt cx="317" cy="428"/>
              </a:xfrm>
            </p:grpSpPr>
            <p:sp>
              <p:nvSpPr>
                <p:cNvPr id="30" name="Rectangle 16"/>
                <p:cNvSpPr>
                  <a:spLocks noChangeArrowheads="1"/>
                </p:cNvSpPr>
                <p:nvPr/>
              </p:nvSpPr>
              <p:spPr bwMode="auto">
                <a:xfrm>
                  <a:off x="3664" y="948"/>
                  <a:ext cx="249"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400">
                      <a:solidFill>
                        <a:schemeClr val="tx2"/>
                      </a:solidFill>
                    </a:rPr>
                    <a:t>2n</a:t>
                  </a:r>
                </a:p>
              </p:txBody>
            </p:sp>
            <p:sp>
              <p:nvSpPr>
                <p:cNvPr id="31" name="Rectangle 17"/>
                <p:cNvSpPr>
                  <a:spLocks noChangeArrowheads="1"/>
                </p:cNvSpPr>
                <p:nvPr/>
              </p:nvSpPr>
              <p:spPr bwMode="auto">
                <a:xfrm>
                  <a:off x="3696" y="724"/>
                  <a:ext cx="216"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400">
                      <a:solidFill>
                        <a:schemeClr val="tx2"/>
                      </a:solidFill>
                    </a:rPr>
                    <a:t>1</a:t>
                  </a:r>
                </a:p>
              </p:txBody>
            </p:sp>
            <p:sp>
              <p:nvSpPr>
                <p:cNvPr id="32" name="Line 18"/>
                <p:cNvSpPr>
                  <a:spLocks noChangeShapeType="1"/>
                </p:cNvSpPr>
                <p:nvPr/>
              </p:nvSpPr>
              <p:spPr bwMode="auto">
                <a:xfrm flipV="1">
                  <a:off x="3626" y="944"/>
                  <a:ext cx="317"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solidFill>
                      <a:schemeClr val="tx2"/>
                    </a:solidFill>
                  </a:endParaRPr>
                </a:p>
              </p:txBody>
            </p:sp>
          </p:grpSp>
        </p:grpSp>
        <p:sp>
          <p:nvSpPr>
            <p:cNvPr id="25" name="Rectangle 19"/>
            <p:cNvSpPr>
              <a:spLocks noChangeArrowheads="1"/>
            </p:cNvSpPr>
            <p:nvPr/>
          </p:nvSpPr>
          <p:spPr bwMode="auto">
            <a:xfrm>
              <a:off x="3952" y="184"/>
              <a:ext cx="997"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800" b="1" dirty="0" smtClean="0">
                  <a:solidFill>
                    <a:schemeClr val="tx2"/>
                  </a:solidFill>
                </a:rPr>
                <a:t>= 3(n+1</a:t>
              </a:r>
              <a:r>
                <a:rPr lang="en-US" altLang="zh-CN" sz="2800" b="1" dirty="0">
                  <a:solidFill>
                    <a:schemeClr val="tx2"/>
                  </a:solidFill>
                </a:rPr>
                <a:t>)/4</a:t>
              </a:r>
            </a:p>
          </p:txBody>
        </p:sp>
      </p:grpSp>
      <p:sp>
        <p:nvSpPr>
          <p:cNvPr id="39" name="动作按钮: 开始 38">
            <a:hlinkClick r:id="rId2" action="ppaction://hlinksldjump" highlightClick="1"/>
          </p:cNvPr>
          <p:cNvSpPr/>
          <p:nvPr/>
        </p:nvSpPr>
        <p:spPr>
          <a:xfrm>
            <a:off x="8820472" y="6582228"/>
            <a:ext cx="323528" cy="277812"/>
          </a:xfrm>
          <a:prstGeom prst="actionButtonBeginning">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extLst>
      <p:ext uri="{BB962C8B-B14F-4D97-AF65-F5344CB8AC3E}">
        <p14:creationId xmlns:p14="http://schemas.microsoft.com/office/powerpoint/2010/main" val="785001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par>
                          <p:cTn id="8" fill="hold">
                            <p:stCondLst>
                              <p:cond delay="500"/>
                            </p:stCondLst>
                            <p:childTnLst>
                              <p:par>
                                <p:cTn id="9" presetID="6" presetClass="entr" presetSubtype="32"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circle(out)">
                                      <p:cBhvr>
                                        <p:cTn id="11" dur="20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 calcmode="lin" valueType="num">
                                      <p:cBhvr additive="base">
                                        <p:cTn id="1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18" fill="hold">
                            <p:stCondLst>
                              <p:cond delay="500"/>
                            </p:stCondLst>
                            <p:childTnLst>
                              <p:par>
                                <p:cTn id="19" presetID="21" presetClass="entr" presetSubtype="1" fill="hold" nodeType="after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wheel(1)">
                                      <p:cBhvr>
                                        <p:cTn id="21"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4.2 </a:t>
            </a:r>
            <a:r>
              <a:rPr lang="zh-CN" altLang="en-US" dirty="0"/>
              <a:t>哈希</a:t>
            </a:r>
            <a:r>
              <a:rPr lang="en-US" altLang="zh-CN" dirty="0"/>
              <a:t>(</a:t>
            </a:r>
            <a:r>
              <a:rPr lang="zh-CN" altLang="en-US" dirty="0"/>
              <a:t>散列</a:t>
            </a:r>
            <a:r>
              <a:rPr lang="en-US" altLang="zh-CN" dirty="0"/>
              <a:t>)</a:t>
            </a:r>
            <a:r>
              <a:rPr lang="zh-CN" altLang="en-US" sz="2000" dirty="0"/>
              <a:t>：</a:t>
            </a:r>
            <a:r>
              <a:rPr lang="zh-CN" altLang="en-US" sz="2000" dirty="0">
                <a:solidFill>
                  <a:srgbClr val="7030A0"/>
                </a:solidFill>
              </a:rPr>
              <a:t>哈希</a:t>
            </a:r>
            <a:r>
              <a:rPr lang="zh-CN" altLang="en-US" sz="2000" dirty="0" smtClean="0">
                <a:solidFill>
                  <a:srgbClr val="7030A0"/>
                </a:solidFill>
              </a:rPr>
              <a:t>函数 </a:t>
            </a:r>
            <a:r>
              <a:rPr lang="en-US" altLang="zh-CN" sz="2000" dirty="0" smtClean="0">
                <a:solidFill>
                  <a:srgbClr val="7030A0"/>
                </a:solidFill>
              </a:rPr>
              <a:t>——</a:t>
            </a:r>
            <a:r>
              <a:rPr lang="zh-CN" altLang="en-US" sz="2000" dirty="0" smtClean="0">
                <a:solidFill>
                  <a:srgbClr val="7030A0"/>
                </a:solidFill>
              </a:rPr>
              <a:t>选取原则</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a:t>选取哈希函数，考虑以下因素</a:t>
            </a:r>
          </a:p>
          <a:p>
            <a:pPr marL="971550" lvl="1" indent="-514350">
              <a:lnSpc>
                <a:spcPct val="150000"/>
              </a:lnSpc>
              <a:buFont typeface="+mj-lt"/>
              <a:buAutoNum type="alphaLcPeriod"/>
            </a:pPr>
            <a:r>
              <a:rPr lang="zh-CN" altLang="en-US" dirty="0" smtClean="0"/>
              <a:t>计算</a:t>
            </a:r>
            <a:r>
              <a:rPr lang="zh-CN" altLang="en-US" dirty="0"/>
              <a:t>哈希函数</a:t>
            </a:r>
            <a:r>
              <a:rPr lang="zh-CN" altLang="en-US" b="1" dirty="0"/>
              <a:t>所需时间</a:t>
            </a:r>
            <a:r>
              <a:rPr lang="zh-CN" altLang="en-US" dirty="0"/>
              <a:t>；</a:t>
            </a:r>
          </a:p>
          <a:p>
            <a:pPr marL="971550" lvl="1" indent="-514350">
              <a:lnSpc>
                <a:spcPct val="150000"/>
              </a:lnSpc>
              <a:buFont typeface="+mj-lt"/>
              <a:buAutoNum type="alphaLcPeriod"/>
            </a:pPr>
            <a:r>
              <a:rPr lang="zh-CN" altLang="en-US" b="1" dirty="0" smtClean="0"/>
              <a:t>关键字</a:t>
            </a:r>
            <a:r>
              <a:rPr lang="zh-CN" altLang="en-US" b="1" dirty="0"/>
              <a:t>的长度</a:t>
            </a:r>
            <a:r>
              <a:rPr lang="zh-CN" altLang="en-US" dirty="0"/>
              <a:t>；</a:t>
            </a:r>
          </a:p>
          <a:p>
            <a:pPr marL="971550" lvl="1" indent="-514350">
              <a:lnSpc>
                <a:spcPct val="150000"/>
              </a:lnSpc>
              <a:buFont typeface="+mj-lt"/>
              <a:buAutoNum type="alphaLcPeriod"/>
            </a:pPr>
            <a:r>
              <a:rPr lang="zh-CN" altLang="en-US" b="1" dirty="0" smtClean="0"/>
              <a:t>哈希表</a:t>
            </a:r>
            <a:r>
              <a:rPr lang="zh-CN" altLang="en-US" b="1" dirty="0"/>
              <a:t>长度</a:t>
            </a:r>
            <a:r>
              <a:rPr lang="zh-CN" altLang="en-US" dirty="0"/>
              <a:t>（哈希地址范围）；</a:t>
            </a:r>
          </a:p>
          <a:p>
            <a:pPr marL="971550" lvl="1" indent="-514350">
              <a:lnSpc>
                <a:spcPct val="150000"/>
              </a:lnSpc>
              <a:buFont typeface="+mj-lt"/>
              <a:buAutoNum type="alphaLcPeriod"/>
            </a:pPr>
            <a:r>
              <a:rPr lang="zh-CN" altLang="en-US" b="1" dirty="0" smtClean="0"/>
              <a:t>关键字</a:t>
            </a:r>
            <a:r>
              <a:rPr lang="zh-CN" altLang="en-US" b="1" dirty="0"/>
              <a:t>分布情况</a:t>
            </a:r>
            <a:r>
              <a:rPr lang="zh-CN" altLang="en-US" dirty="0"/>
              <a:t>；</a:t>
            </a:r>
          </a:p>
          <a:p>
            <a:pPr marL="971550" lvl="1" indent="-514350">
              <a:lnSpc>
                <a:spcPct val="150000"/>
              </a:lnSpc>
              <a:buFont typeface="+mj-lt"/>
              <a:buAutoNum type="alphaLcPeriod"/>
            </a:pPr>
            <a:r>
              <a:rPr lang="zh-CN" altLang="en-US" b="1" dirty="0" smtClean="0"/>
              <a:t>记录</a:t>
            </a:r>
            <a:r>
              <a:rPr lang="zh-CN" altLang="en-US" b="1" dirty="0"/>
              <a:t>的查找频率</a:t>
            </a:r>
            <a:r>
              <a:rPr lang="zh-CN" altLang="en-US" dirty="0" smtClean="0"/>
              <a:t>。</a:t>
            </a:r>
            <a:endParaRPr lang="zh-CN" altLang="en-US" dirty="0"/>
          </a:p>
        </p:txBody>
      </p:sp>
      <p:sp>
        <p:nvSpPr>
          <p:cNvPr id="4" name="动作按钮: 开始 3">
            <a:hlinkClick r:id="rId2" action="ppaction://hlinksldjump" highlightClick="1"/>
          </p:cNvPr>
          <p:cNvSpPr/>
          <p:nvPr/>
        </p:nvSpPr>
        <p:spPr>
          <a:xfrm>
            <a:off x="8820472" y="6580188"/>
            <a:ext cx="323528" cy="277812"/>
          </a:xfrm>
          <a:prstGeom prst="actionButtonBeginning">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extLst>
      <p:ext uri="{BB962C8B-B14F-4D97-AF65-F5344CB8AC3E}">
        <p14:creationId xmlns:p14="http://schemas.microsoft.com/office/powerpoint/2010/main" val="2627841892"/>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4.3 </a:t>
            </a:r>
            <a:r>
              <a:rPr lang="zh-CN" altLang="en-US" dirty="0" smtClean="0"/>
              <a:t>哈</a:t>
            </a:r>
            <a:r>
              <a:rPr lang="zh-CN" altLang="en-US" dirty="0"/>
              <a:t>希</a:t>
            </a:r>
            <a:r>
              <a:rPr lang="en-US" altLang="zh-CN" dirty="0"/>
              <a:t>(</a:t>
            </a:r>
            <a:r>
              <a:rPr lang="zh-CN" altLang="en-US" dirty="0"/>
              <a:t>散列</a:t>
            </a:r>
            <a:r>
              <a:rPr lang="en-US" altLang="zh-CN" dirty="0" smtClean="0"/>
              <a:t>)</a:t>
            </a:r>
            <a:r>
              <a:rPr lang="zh-CN" altLang="en-US" sz="2000" dirty="0" smtClean="0"/>
              <a:t>：</a:t>
            </a:r>
            <a:r>
              <a:rPr lang="zh-CN" altLang="en-US" sz="2000" dirty="0" smtClean="0">
                <a:solidFill>
                  <a:srgbClr val="7030A0"/>
                </a:solidFill>
              </a:rPr>
              <a:t>冲突</a:t>
            </a:r>
            <a:r>
              <a:rPr lang="zh-CN" altLang="en-US" sz="2000" dirty="0">
                <a:solidFill>
                  <a:srgbClr val="7030A0"/>
                </a:solidFill>
              </a:rPr>
              <a:t>处理的方法</a:t>
            </a:r>
            <a:endParaRPr lang="zh-CN" altLang="en-US" dirty="0">
              <a:solidFill>
                <a:srgbClr val="7030A0"/>
              </a:solidFill>
            </a:endParaRPr>
          </a:p>
        </p:txBody>
      </p:sp>
      <p:sp>
        <p:nvSpPr>
          <p:cNvPr id="3" name="内容占位符 2"/>
          <p:cNvSpPr>
            <a:spLocks noGrp="1"/>
          </p:cNvSpPr>
          <p:nvPr>
            <p:ph idx="1"/>
          </p:nvPr>
        </p:nvSpPr>
        <p:spPr>
          <a:xfrm>
            <a:off x="533400" y="981075"/>
            <a:ext cx="8382000" cy="5419725"/>
          </a:xfrm>
        </p:spPr>
        <p:txBody>
          <a:bodyPr/>
          <a:lstStyle/>
          <a:p>
            <a:r>
              <a:rPr lang="zh-CN" altLang="en-US" sz="2400" b="1" dirty="0">
                <a:solidFill>
                  <a:srgbClr val="00B0F0"/>
                </a:solidFill>
                <a:effectLst>
                  <a:outerShdw blurRad="38100" dist="38100" dir="2700000" algn="tl">
                    <a:srgbClr val="000000">
                      <a:alpha val="43137"/>
                    </a:srgbClr>
                  </a:outerShdw>
                </a:effectLst>
              </a:rPr>
              <a:t>冲突处理</a:t>
            </a:r>
            <a:r>
              <a:rPr lang="zh-CN" altLang="en-US" sz="2400" dirty="0"/>
              <a:t>：当出现冲突</a:t>
            </a:r>
            <a:r>
              <a:rPr lang="zh-CN" altLang="en-US" sz="2400" dirty="0" smtClean="0"/>
              <a:t>时</a:t>
            </a:r>
            <a:r>
              <a:rPr lang="en-US" altLang="zh-CN" sz="2400" dirty="0" smtClean="0"/>
              <a:t>, </a:t>
            </a:r>
            <a:r>
              <a:rPr lang="zh-CN" altLang="en-US" sz="2400" dirty="0" smtClean="0"/>
              <a:t>为</a:t>
            </a:r>
            <a:r>
              <a:rPr lang="zh-CN" altLang="en-US" sz="2400" dirty="0"/>
              <a:t>冲突元素找到另一个</a:t>
            </a:r>
            <a:r>
              <a:rPr lang="zh-CN" altLang="en-US" sz="2400" dirty="0" smtClean="0"/>
              <a:t>存储位置</a:t>
            </a:r>
            <a:r>
              <a:rPr lang="en-US" altLang="zh-CN" sz="2400" dirty="0" smtClean="0"/>
              <a:t>.</a:t>
            </a:r>
            <a:endParaRPr lang="zh-CN" altLang="en-US" sz="2400" dirty="0"/>
          </a:p>
          <a:p>
            <a:r>
              <a:rPr lang="zh-CN" altLang="en-US" sz="2400" dirty="0"/>
              <a:t>冲突</a:t>
            </a:r>
            <a:r>
              <a:rPr lang="zh-CN" altLang="en-US" sz="2400" dirty="0" smtClean="0"/>
              <a:t>处理</a:t>
            </a:r>
            <a:r>
              <a:rPr lang="zh-CN" altLang="en-US" sz="2400" u="sng" dirty="0" smtClean="0"/>
              <a:t>常用的方法</a:t>
            </a:r>
            <a:r>
              <a:rPr lang="en-US" altLang="zh-CN" sz="2400" b="1" dirty="0" smtClean="0"/>
              <a:t>:</a:t>
            </a:r>
          </a:p>
          <a:p>
            <a:pPr marL="914400" lvl="1" indent="-457200">
              <a:buFont typeface="+mj-ea"/>
              <a:buAutoNum type="circleNumDbPlain"/>
            </a:pPr>
            <a:r>
              <a:rPr lang="zh-CN" altLang="en-US" sz="2400" b="1" dirty="0"/>
              <a:t>开放定址</a:t>
            </a:r>
            <a:r>
              <a:rPr lang="zh-CN" altLang="en-US" sz="2400" b="1" dirty="0" smtClean="0"/>
              <a:t>法</a:t>
            </a:r>
            <a:endParaRPr lang="en-US" altLang="zh-CN" sz="2400" b="1" dirty="0" smtClean="0"/>
          </a:p>
          <a:p>
            <a:pPr marL="1371600" lvl="2" indent="-457200">
              <a:buFont typeface="+mj-lt"/>
              <a:buAutoNum type="alphaUcPeriod"/>
            </a:pPr>
            <a:r>
              <a:rPr lang="zh-CN" altLang="en-US" sz="2200" dirty="0"/>
              <a:t>线性探测法</a:t>
            </a:r>
          </a:p>
          <a:p>
            <a:pPr marL="1371600" lvl="2" indent="-457200">
              <a:buFont typeface="+mj-lt"/>
              <a:buAutoNum type="alphaUcPeriod"/>
            </a:pPr>
            <a:r>
              <a:rPr lang="zh-CN" altLang="en-US" sz="2200" dirty="0"/>
              <a:t>二次探测</a:t>
            </a:r>
            <a:r>
              <a:rPr lang="zh-CN" altLang="en-US" sz="2200" dirty="0" smtClean="0"/>
              <a:t>法</a:t>
            </a:r>
            <a:endParaRPr lang="en-US" altLang="zh-CN" sz="2200" dirty="0" smtClean="0"/>
          </a:p>
          <a:p>
            <a:pPr marL="1371600" lvl="2" indent="-457200">
              <a:buFont typeface="+mj-lt"/>
              <a:buAutoNum type="alphaUcPeriod"/>
            </a:pPr>
            <a:r>
              <a:rPr lang="zh-CN" altLang="en-US" sz="2200" dirty="0"/>
              <a:t>伪随机探测</a:t>
            </a:r>
            <a:r>
              <a:rPr lang="zh-CN" altLang="en-US" sz="2200" dirty="0" smtClean="0"/>
              <a:t>法</a:t>
            </a:r>
            <a:endParaRPr lang="zh-CN" altLang="en-US" sz="2200" dirty="0"/>
          </a:p>
          <a:p>
            <a:pPr marL="914400" lvl="1" indent="-457200">
              <a:buFont typeface="+mj-ea"/>
              <a:buAutoNum type="circleNumDbPlain"/>
            </a:pPr>
            <a:r>
              <a:rPr lang="zh-CN" altLang="en-US" sz="2400" b="1" dirty="0" smtClean="0"/>
              <a:t>再</a:t>
            </a:r>
            <a:r>
              <a:rPr lang="zh-CN" altLang="en-US" sz="2400" b="1" dirty="0"/>
              <a:t>哈希</a:t>
            </a:r>
            <a:r>
              <a:rPr lang="zh-CN" altLang="en-US" sz="2400" b="1" dirty="0" smtClean="0"/>
              <a:t>法</a:t>
            </a:r>
            <a:endParaRPr lang="en-US" altLang="zh-CN" sz="2400" b="1" dirty="0" smtClean="0"/>
          </a:p>
          <a:p>
            <a:pPr marL="914400" lvl="1" indent="-457200">
              <a:buFont typeface="+mj-ea"/>
              <a:buAutoNum type="circleNumDbPlain"/>
            </a:pPr>
            <a:r>
              <a:rPr lang="zh-CN" altLang="en-US" sz="2400" b="1" dirty="0"/>
              <a:t>链地址法</a:t>
            </a:r>
          </a:p>
          <a:p>
            <a:pPr marL="914400" lvl="1" indent="-457200">
              <a:buFont typeface="+mj-ea"/>
              <a:buAutoNum type="circleNumDbPlain"/>
            </a:pPr>
            <a:r>
              <a:rPr lang="zh-CN" altLang="en-US" sz="2400" b="1" dirty="0"/>
              <a:t>建立公共溢出区</a:t>
            </a:r>
          </a:p>
          <a:p>
            <a:pPr lvl="1"/>
            <a:endParaRPr lang="zh-CN" altLang="en-US" sz="2400" dirty="0"/>
          </a:p>
          <a:p>
            <a:endParaRPr lang="zh-CN" altLang="en-US" sz="2400" dirty="0"/>
          </a:p>
        </p:txBody>
      </p:sp>
    </p:spTree>
    <p:extLst>
      <p:ext uri="{BB962C8B-B14F-4D97-AF65-F5344CB8AC3E}">
        <p14:creationId xmlns:p14="http://schemas.microsoft.com/office/powerpoint/2010/main" val="2659664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left)">
                                      <p:cBhvr>
                                        <p:cTn id="15" dur="500"/>
                                        <p:tgtEl>
                                          <p:spTgt spid="3">
                                            <p:txEl>
                                              <p:pRg st="3" end="3"/>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left)">
                                      <p:cBhvr>
                                        <p:cTn id="18" dur="500"/>
                                        <p:tgtEl>
                                          <p:spTgt spid="3">
                                            <p:txEl>
                                              <p:pRg st="4" end="4"/>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wipe(left)">
                                      <p:cBhvr>
                                        <p:cTn id="21" dur="500"/>
                                        <p:tgtEl>
                                          <p:spTgt spid="3">
                                            <p:txEl>
                                              <p:pRg st="5" end="5"/>
                                            </p:txEl>
                                          </p:spTgt>
                                        </p:tgtEl>
                                      </p:cBhvr>
                                    </p:animEffect>
                                  </p:childTnLst>
                                </p:cTn>
                              </p:par>
                              <p:par>
                                <p:cTn id="22" presetID="22" presetClass="entr" presetSubtype="8"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wipe(left)">
                                      <p:cBhvr>
                                        <p:cTn id="24" dur="500"/>
                                        <p:tgtEl>
                                          <p:spTgt spid="3">
                                            <p:txEl>
                                              <p:pRg st="6" end="6"/>
                                            </p:txEl>
                                          </p:spTgt>
                                        </p:tgtEl>
                                      </p:cBhvr>
                                    </p:animEffect>
                                  </p:childTnLst>
                                </p:cTn>
                              </p:par>
                              <p:par>
                                <p:cTn id="25" presetID="22" presetClass="entr" presetSubtype="8"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wipe(left)">
                                      <p:cBhvr>
                                        <p:cTn id="27" dur="500"/>
                                        <p:tgtEl>
                                          <p:spTgt spid="3">
                                            <p:txEl>
                                              <p:pRg st="7" end="7"/>
                                            </p:txEl>
                                          </p:spTgt>
                                        </p:tgtEl>
                                      </p:cBhvr>
                                    </p:animEffect>
                                  </p:childTnLst>
                                </p:cTn>
                              </p:par>
                              <p:par>
                                <p:cTn id="28" presetID="22" presetClass="entr" presetSubtype="8"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wipe(left)">
                                      <p:cBhvr>
                                        <p:cTn id="3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4.3 </a:t>
            </a:r>
            <a:r>
              <a:rPr lang="zh-CN" altLang="en-US" dirty="0"/>
              <a:t>哈希</a:t>
            </a:r>
            <a:r>
              <a:rPr lang="en-US" altLang="zh-CN" dirty="0"/>
              <a:t>(</a:t>
            </a:r>
            <a:r>
              <a:rPr lang="zh-CN" altLang="en-US" dirty="0"/>
              <a:t>散列</a:t>
            </a:r>
            <a:r>
              <a:rPr lang="en-US" altLang="zh-CN" dirty="0"/>
              <a:t>)</a:t>
            </a:r>
            <a:r>
              <a:rPr lang="zh-CN" altLang="en-US" sz="2000" dirty="0"/>
              <a:t>：</a:t>
            </a:r>
            <a:r>
              <a:rPr lang="zh-CN" altLang="en-US" sz="2000" dirty="0">
                <a:solidFill>
                  <a:srgbClr val="7030A0"/>
                </a:solidFill>
              </a:rPr>
              <a:t>冲突处理的</a:t>
            </a:r>
            <a:r>
              <a:rPr lang="zh-CN" altLang="en-US" sz="2000" dirty="0" smtClean="0">
                <a:solidFill>
                  <a:srgbClr val="7030A0"/>
                </a:solidFill>
              </a:rPr>
              <a:t>方法</a:t>
            </a:r>
            <a:r>
              <a:rPr lang="en-US" altLang="zh-CN" sz="2000" dirty="0" smtClean="0">
                <a:solidFill>
                  <a:srgbClr val="0070C0"/>
                </a:solidFill>
              </a:rPr>
              <a:t>-(a)</a:t>
            </a:r>
            <a:r>
              <a:rPr lang="zh-CN" altLang="en-US" sz="2000" dirty="0">
                <a:solidFill>
                  <a:srgbClr val="0070C0"/>
                </a:solidFill>
              </a:rPr>
              <a:t>开放定址</a:t>
            </a:r>
            <a:r>
              <a:rPr lang="zh-CN" altLang="en-US" sz="2000" dirty="0" smtClean="0">
                <a:solidFill>
                  <a:srgbClr val="0070C0"/>
                </a:solidFill>
              </a:rPr>
              <a:t>法</a:t>
            </a:r>
            <a:endParaRPr lang="zh-CN" altLang="en-US" dirty="0">
              <a:solidFill>
                <a:srgbClr val="0070C0"/>
              </a:solidFill>
            </a:endParaRPr>
          </a:p>
        </p:txBody>
      </p:sp>
      <p:sp>
        <p:nvSpPr>
          <p:cNvPr id="3" name="内容占位符 2"/>
          <p:cNvSpPr>
            <a:spLocks noGrp="1"/>
          </p:cNvSpPr>
          <p:nvPr>
            <p:ph idx="1"/>
          </p:nvPr>
        </p:nvSpPr>
        <p:spPr/>
        <p:txBody>
          <a:bodyPr/>
          <a:lstStyle/>
          <a:p>
            <a:r>
              <a:rPr lang="zh-CN" altLang="en-US" sz="2400" b="1" dirty="0"/>
              <a:t>基本</a:t>
            </a:r>
            <a:r>
              <a:rPr lang="zh-CN" altLang="en-US" sz="2400" b="1" dirty="0" smtClean="0"/>
              <a:t>方法</a:t>
            </a:r>
            <a:r>
              <a:rPr lang="zh-CN" altLang="en-US" sz="2400" dirty="0" smtClean="0"/>
              <a:t>：</a:t>
            </a:r>
            <a:r>
              <a:rPr lang="en-US" altLang="zh-CN" sz="2400" dirty="0"/>
              <a:t> </a:t>
            </a:r>
            <a:endParaRPr lang="en-US" altLang="zh-CN" sz="2400" dirty="0" smtClean="0"/>
          </a:p>
          <a:p>
            <a:pPr marL="990600" lvl="1" indent="-457200">
              <a:buNone/>
            </a:pPr>
            <a:r>
              <a:rPr lang="zh-CN" altLang="en-US" sz="2200" dirty="0" smtClean="0"/>
              <a:t>（</a:t>
            </a:r>
            <a:r>
              <a:rPr lang="en-US" altLang="zh-CN" sz="2200" dirty="0" smtClean="0"/>
              <a:t>1</a:t>
            </a:r>
            <a:r>
              <a:rPr lang="zh-CN" altLang="en-US" sz="2200" dirty="0" smtClean="0"/>
              <a:t>）当</a:t>
            </a:r>
            <a:r>
              <a:rPr lang="zh-CN" altLang="en-US" sz="2200" dirty="0"/>
              <a:t>冲突发生时，形成某个探测序列</a:t>
            </a:r>
            <a:r>
              <a:rPr lang="zh-CN" altLang="en-US" sz="2200" dirty="0" smtClean="0"/>
              <a:t>；</a:t>
            </a:r>
            <a:endParaRPr lang="en-US" altLang="zh-CN" sz="2200" dirty="0" smtClean="0"/>
          </a:p>
          <a:p>
            <a:pPr marL="990600" lvl="1" indent="-457200">
              <a:buNone/>
            </a:pPr>
            <a:r>
              <a:rPr lang="zh-CN" altLang="en-US" sz="2200" dirty="0" smtClean="0"/>
              <a:t>（</a:t>
            </a:r>
            <a:r>
              <a:rPr lang="en-US" altLang="zh-CN" sz="2200" dirty="0" smtClean="0"/>
              <a:t>2</a:t>
            </a:r>
            <a:r>
              <a:rPr lang="zh-CN" altLang="en-US" sz="2200" dirty="0" smtClean="0"/>
              <a:t>）按</a:t>
            </a:r>
            <a:r>
              <a:rPr lang="zh-CN" altLang="en-US" sz="2200" dirty="0"/>
              <a:t>此序列逐个探测散列表中的其他地址，直到找到给定的关键字或一个空地址</a:t>
            </a:r>
            <a:r>
              <a:rPr lang="en-US" altLang="zh-CN" sz="2200" dirty="0"/>
              <a:t>(</a:t>
            </a:r>
            <a:r>
              <a:rPr lang="zh-CN" altLang="en-US" sz="2200" dirty="0"/>
              <a:t>开放的地址</a:t>
            </a:r>
            <a:r>
              <a:rPr lang="en-US" altLang="zh-CN" sz="2200" dirty="0"/>
              <a:t>)</a:t>
            </a:r>
            <a:r>
              <a:rPr lang="zh-CN" altLang="en-US" sz="2200" dirty="0" smtClean="0"/>
              <a:t>为止；</a:t>
            </a:r>
            <a:endParaRPr lang="en-US" altLang="zh-CN" sz="2200" dirty="0" smtClean="0"/>
          </a:p>
          <a:p>
            <a:pPr marL="990600" lvl="1" indent="-457200">
              <a:buNone/>
            </a:pPr>
            <a:r>
              <a:rPr lang="zh-CN" altLang="en-US" sz="2200" dirty="0" smtClean="0"/>
              <a:t>（</a:t>
            </a:r>
            <a:r>
              <a:rPr lang="en-US" altLang="zh-CN" sz="2200" dirty="0" smtClean="0"/>
              <a:t>3</a:t>
            </a:r>
            <a:r>
              <a:rPr lang="zh-CN" altLang="en-US" sz="2200" dirty="0" smtClean="0"/>
              <a:t>）将</a:t>
            </a:r>
            <a:r>
              <a:rPr lang="zh-CN" altLang="en-US" sz="2200" dirty="0"/>
              <a:t>发生冲突的记录放到该地址中</a:t>
            </a:r>
            <a:r>
              <a:rPr lang="zh-CN" altLang="en-US" sz="2200" dirty="0" smtClean="0"/>
              <a:t>。</a:t>
            </a:r>
            <a:endParaRPr lang="en-US" altLang="zh-CN" sz="2200" dirty="0" smtClean="0"/>
          </a:p>
          <a:p>
            <a:r>
              <a:rPr lang="zh-CN" altLang="en-US" sz="2400" dirty="0" smtClean="0"/>
              <a:t>散</a:t>
            </a:r>
            <a:r>
              <a:rPr lang="zh-CN" altLang="en-US" sz="2400" dirty="0"/>
              <a:t>列地址的</a:t>
            </a:r>
            <a:r>
              <a:rPr lang="zh-CN" altLang="en-US" sz="2400" b="1" dirty="0"/>
              <a:t>计算公式</a:t>
            </a:r>
            <a:r>
              <a:rPr lang="zh-CN" altLang="en-US" sz="2400" dirty="0"/>
              <a:t>是： </a:t>
            </a:r>
          </a:p>
          <a:p>
            <a:pPr marL="457200" lvl="1" indent="0">
              <a:buNone/>
            </a:pPr>
            <a:r>
              <a:rPr lang="en-US" altLang="zh-CN" sz="2200" dirty="0" smtClean="0"/>
              <a:t>    </a:t>
            </a:r>
            <a:r>
              <a:rPr lang="en-US" altLang="zh-CN" sz="2200" b="1" dirty="0" smtClean="0">
                <a:solidFill>
                  <a:schemeClr val="tx1">
                    <a:lumMod val="50000"/>
                    <a:lumOff val="50000"/>
                  </a:schemeClr>
                </a:solidFill>
              </a:rPr>
              <a:t>H</a:t>
            </a:r>
            <a:r>
              <a:rPr lang="en-US" altLang="zh-CN" sz="2200" b="1" baseline="-25000" dirty="0" smtClean="0">
                <a:solidFill>
                  <a:schemeClr val="tx1">
                    <a:lumMod val="50000"/>
                    <a:lumOff val="50000"/>
                  </a:schemeClr>
                </a:solidFill>
              </a:rPr>
              <a:t>i</a:t>
            </a:r>
            <a:r>
              <a:rPr lang="en-US" altLang="zh-CN" sz="2200" b="1" dirty="0" smtClean="0">
                <a:solidFill>
                  <a:schemeClr val="tx1">
                    <a:lumMod val="50000"/>
                    <a:lumOff val="50000"/>
                  </a:schemeClr>
                </a:solidFill>
              </a:rPr>
              <a:t>(key) = ( H(key) + </a:t>
            </a:r>
            <a:r>
              <a:rPr lang="en-US" altLang="zh-CN" sz="2200" b="1" i="1" dirty="0" smtClean="0">
                <a:solidFill>
                  <a:srgbClr val="FF0000"/>
                </a:solidFill>
              </a:rPr>
              <a:t>d</a:t>
            </a:r>
            <a:r>
              <a:rPr lang="en-US" altLang="zh-CN" sz="2200" b="1" i="1" baseline="-25000" dirty="0" smtClean="0">
                <a:solidFill>
                  <a:srgbClr val="FF0000"/>
                </a:solidFill>
              </a:rPr>
              <a:t>i</a:t>
            </a:r>
            <a:r>
              <a:rPr lang="en-US" altLang="zh-CN" sz="2200" b="1" dirty="0" smtClean="0">
                <a:solidFill>
                  <a:schemeClr val="tx1">
                    <a:lumMod val="50000"/>
                    <a:lumOff val="50000"/>
                  </a:schemeClr>
                </a:solidFill>
              </a:rPr>
              <a:t> )  </a:t>
            </a:r>
            <a:r>
              <a:rPr lang="en-US" altLang="zh-CN" sz="2200" b="1" i="1" dirty="0">
                <a:solidFill>
                  <a:srgbClr val="C00000"/>
                </a:solidFill>
              </a:rPr>
              <a:t>MOD</a:t>
            </a:r>
            <a:r>
              <a:rPr lang="en-US" altLang="zh-CN" sz="2200" b="1" dirty="0">
                <a:solidFill>
                  <a:schemeClr val="tx1">
                    <a:lumMod val="50000"/>
                    <a:lumOff val="50000"/>
                  </a:schemeClr>
                </a:solidFill>
              </a:rPr>
              <a:t> </a:t>
            </a:r>
            <a:r>
              <a:rPr lang="en-US" altLang="zh-CN" sz="2200" b="1" i="1" dirty="0">
                <a:solidFill>
                  <a:srgbClr val="FF00FF"/>
                </a:solidFill>
              </a:rPr>
              <a:t>m</a:t>
            </a:r>
            <a:r>
              <a:rPr lang="zh-CN" altLang="en-US" sz="2200" dirty="0"/>
              <a:t>，</a:t>
            </a:r>
            <a:r>
              <a:rPr lang="en-US" altLang="zh-CN" sz="2200" dirty="0" err="1"/>
              <a:t>i</a:t>
            </a:r>
            <a:r>
              <a:rPr lang="en-US" altLang="zh-CN" sz="2200" dirty="0"/>
              <a:t>=1, 2, …, </a:t>
            </a:r>
            <a:r>
              <a:rPr lang="en-US" altLang="zh-CN" sz="2200" dirty="0" smtClean="0"/>
              <a:t>k (k</a:t>
            </a:r>
            <a:r>
              <a:rPr lang="en-US" altLang="zh-CN" sz="2400" b="1" dirty="0">
                <a:sym typeface="Symbol" panose="05050102010706020507" pitchFamily="18" charset="2"/>
              </a:rPr>
              <a:t>  </a:t>
            </a:r>
            <a:r>
              <a:rPr lang="en-US" altLang="zh-CN" sz="2200" dirty="0" smtClean="0"/>
              <a:t>m-1</a:t>
            </a:r>
            <a:r>
              <a:rPr lang="en-US" altLang="zh-CN" sz="2200" dirty="0"/>
              <a:t>)</a:t>
            </a:r>
          </a:p>
          <a:p>
            <a:pPr lvl="1"/>
            <a:r>
              <a:rPr lang="zh-CN" altLang="en-US" sz="2200" dirty="0"/>
              <a:t>其中</a:t>
            </a:r>
            <a:r>
              <a:rPr lang="zh-CN" altLang="en-US" sz="2200" dirty="0" smtClean="0"/>
              <a:t>：</a:t>
            </a:r>
            <a:r>
              <a:rPr lang="en-US" altLang="zh-CN" sz="2200" b="1" dirty="0" smtClean="0"/>
              <a:t>H(key</a:t>
            </a:r>
            <a:r>
              <a:rPr lang="en-US" altLang="zh-CN" sz="2200" b="1" dirty="0"/>
              <a:t>)</a:t>
            </a:r>
            <a:r>
              <a:rPr lang="zh-CN" altLang="en-US" sz="2200" dirty="0"/>
              <a:t>：哈希函数</a:t>
            </a:r>
            <a:r>
              <a:rPr lang="zh-CN" altLang="en-US" sz="2200" dirty="0" smtClean="0"/>
              <a:t>；      </a:t>
            </a:r>
            <a:r>
              <a:rPr lang="en-US" altLang="zh-CN" sz="2200" b="1" dirty="0" smtClean="0"/>
              <a:t>m</a:t>
            </a:r>
            <a:r>
              <a:rPr lang="zh-CN" altLang="en-US" sz="2200" dirty="0"/>
              <a:t>：散列表长度；</a:t>
            </a:r>
          </a:p>
          <a:p>
            <a:pPr lvl="2"/>
            <a:r>
              <a:rPr lang="en-US" altLang="zh-CN" sz="2200" b="1" dirty="0"/>
              <a:t>d</a:t>
            </a:r>
            <a:r>
              <a:rPr lang="en-US" altLang="zh-CN" sz="2200" b="1" baseline="-25000" dirty="0"/>
              <a:t>i</a:t>
            </a:r>
            <a:r>
              <a:rPr lang="zh-CN" altLang="en-US" sz="2200" dirty="0"/>
              <a:t>：</a:t>
            </a:r>
            <a:r>
              <a:rPr lang="zh-CN" altLang="en-US" sz="2200" dirty="0" smtClean="0"/>
              <a:t>第</a:t>
            </a:r>
            <a:r>
              <a:rPr lang="zh-CN" altLang="en-US" sz="2200" i="1" dirty="0" smtClean="0"/>
              <a:t> </a:t>
            </a:r>
            <a:r>
              <a:rPr lang="en-US" altLang="zh-CN" sz="2200" i="1" dirty="0" err="1" smtClean="0"/>
              <a:t>i</a:t>
            </a:r>
            <a:r>
              <a:rPr lang="en-US" altLang="zh-CN" sz="2200" i="1" dirty="0" smtClean="0"/>
              <a:t> </a:t>
            </a:r>
            <a:r>
              <a:rPr lang="zh-CN" altLang="en-US" sz="2200" dirty="0" smtClean="0"/>
              <a:t>次</a:t>
            </a:r>
            <a:r>
              <a:rPr lang="zh-CN" altLang="en-US" sz="2200" dirty="0"/>
              <a:t>探测时的增量序列；</a:t>
            </a:r>
          </a:p>
          <a:p>
            <a:pPr lvl="2"/>
            <a:r>
              <a:rPr lang="en-US" altLang="zh-CN" sz="2200" b="1" dirty="0"/>
              <a:t>H</a:t>
            </a:r>
            <a:r>
              <a:rPr lang="en-US" altLang="zh-CN" sz="2200" b="1" baseline="-25000" dirty="0"/>
              <a:t>i</a:t>
            </a:r>
            <a:r>
              <a:rPr lang="en-US" altLang="zh-CN" sz="2200" b="1" dirty="0"/>
              <a:t>(key</a:t>
            </a:r>
            <a:r>
              <a:rPr lang="en-US" altLang="zh-CN" sz="2200" b="1" dirty="0" smtClean="0"/>
              <a:t>)</a:t>
            </a:r>
            <a:r>
              <a:rPr lang="zh-CN" altLang="en-US" sz="2200" dirty="0" smtClean="0"/>
              <a:t>：</a:t>
            </a:r>
            <a:r>
              <a:rPr lang="zh-CN" altLang="en-US" sz="2200" dirty="0"/>
              <a:t>经</a:t>
            </a:r>
            <a:r>
              <a:rPr lang="zh-CN" altLang="en-US" sz="2200" dirty="0" smtClean="0"/>
              <a:t>第</a:t>
            </a:r>
            <a:r>
              <a:rPr lang="zh-CN" altLang="en-US" sz="2200" i="1" dirty="0" smtClean="0"/>
              <a:t> </a:t>
            </a:r>
            <a:r>
              <a:rPr lang="en-US" altLang="zh-CN" sz="2200" i="1" dirty="0" err="1" smtClean="0"/>
              <a:t>i</a:t>
            </a:r>
            <a:r>
              <a:rPr lang="en-US" altLang="zh-CN" sz="2200" i="1" dirty="0" smtClean="0"/>
              <a:t> </a:t>
            </a:r>
            <a:r>
              <a:rPr lang="zh-CN" altLang="en-US" sz="2200" dirty="0" smtClean="0"/>
              <a:t>次</a:t>
            </a:r>
            <a:r>
              <a:rPr lang="zh-CN" altLang="en-US" sz="2200" dirty="0"/>
              <a:t>探测后得到的散列地址</a:t>
            </a:r>
            <a:r>
              <a:rPr lang="zh-CN" altLang="en-US" sz="2200" dirty="0" smtClean="0"/>
              <a:t>。</a:t>
            </a:r>
            <a:endParaRPr lang="zh-CN" altLang="en-US" sz="2200" dirty="0"/>
          </a:p>
        </p:txBody>
      </p:sp>
    </p:spTree>
    <p:extLst>
      <p:ext uri="{BB962C8B-B14F-4D97-AF65-F5344CB8AC3E}">
        <p14:creationId xmlns:p14="http://schemas.microsoft.com/office/powerpoint/2010/main" val="1676661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arn(inVertical)">
                                      <p:cBhvr>
                                        <p:cTn id="7" dur="500"/>
                                        <p:tgtEl>
                                          <p:spTgt spid="3">
                                            <p:txEl>
                                              <p:pRg st="4" end="4"/>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barn(inVertical)">
                                      <p:cBhvr>
                                        <p:cTn id="10" dur="500"/>
                                        <p:tgtEl>
                                          <p:spTgt spid="3">
                                            <p:txEl>
                                              <p:pRg st="5" end="5"/>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barn(inVertical)">
                                      <p:cBhvr>
                                        <p:cTn id="13" dur="500"/>
                                        <p:tgtEl>
                                          <p:spTgt spid="3">
                                            <p:txEl>
                                              <p:pRg st="6" end="6"/>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barn(inVertical)">
                                      <p:cBhvr>
                                        <p:cTn id="16" dur="500"/>
                                        <p:tgtEl>
                                          <p:spTgt spid="3">
                                            <p:txEl>
                                              <p:pRg st="7" end="7"/>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Effect transition="in" filter="barn(inVertical)">
                                      <p:cBhvr>
                                        <p:cTn id="1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3400" y="277813"/>
            <a:ext cx="8191500" cy="487362"/>
          </a:xfrm>
        </p:spPr>
        <p:txBody>
          <a:bodyPr/>
          <a:lstStyle/>
          <a:p>
            <a:r>
              <a:rPr lang="en-US" altLang="zh-CN" dirty="0" smtClean="0"/>
              <a:t>4.3 </a:t>
            </a:r>
            <a:r>
              <a:rPr lang="zh-CN" altLang="en-US" dirty="0"/>
              <a:t>哈希</a:t>
            </a:r>
            <a:r>
              <a:rPr lang="en-US" altLang="zh-CN" dirty="0"/>
              <a:t>(</a:t>
            </a:r>
            <a:r>
              <a:rPr lang="zh-CN" altLang="en-US" dirty="0"/>
              <a:t>散列</a:t>
            </a:r>
            <a:r>
              <a:rPr lang="en-US" altLang="zh-CN" dirty="0"/>
              <a:t>)</a:t>
            </a:r>
            <a:r>
              <a:rPr lang="zh-CN" altLang="en-US" sz="2000" dirty="0"/>
              <a:t>：</a:t>
            </a:r>
            <a:r>
              <a:rPr lang="zh-CN" altLang="en-US" sz="2000" dirty="0">
                <a:solidFill>
                  <a:srgbClr val="7030A0"/>
                </a:solidFill>
              </a:rPr>
              <a:t>冲突处理的方法</a:t>
            </a:r>
            <a:r>
              <a:rPr lang="en-US" altLang="zh-CN" sz="2000" dirty="0">
                <a:solidFill>
                  <a:srgbClr val="0070C0"/>
                </a:solidFill>
              </a:rPr>
              <a:t>-(a)</a:t>
            </a:r>
            <a:r>
              <a:rPr lang="zh-CN" altLang="en-US" sz="2000" dirty="0">
                <a:solidFill>
                  <a:srgbClr val="0070C0"/>
                </a:solidFill>
              </a:rPr>
              <a:t>开放定址</a:t>
            </a:r>
            <a:r>
              <a:rPr lang="zh-CN" altLang="en-US" sz="2000" dirty="0" smtClean="0">
                <a:solidFill>
                  <a:srgbClr val="0070C0"/>
                </a:solidFill>
              </a:rPr>
              <a:t>法</a:t>
            </a:r>
            <a:r>
              <a:rPr lang="zh-CN" altLang="en-US" sz="2000" dirty="0" smtClean="0">
                <a:solidFill>
                  <a:srgbClr val="C00000"/>
                </a:solidFill>
              </a:rPr>
              <a:t>：</a:t>
            </a:r>
            <a:r>
              <a:rPr lang="en-US" altLang="zh-CN" sz="2000" dirty="0">
                <a:solidFill>
                  <a:srgbClr val="C00000"/>
                </a:solidFill>
              </a:rPr>
              <a:t>1</a:t>
            </a:r>
            <a:r>
              <a:rPr lang="zh-CN" altLang="en-US" sz="2000" dirty="0" smtClean="0">
                <a:solidFill>
                  <a:srgbClr val="C00000"/>
                </a:solidFill>
              </a:rPr>
              <a:t>线性探测法</a:t>
            </a:r>
            <a:endParaRPr lang="zh-CN" altLang="en-US" dirty="0">
              <a:solidFill>
                <a:srgbClr val="C00000"/>
              </a:solidFill>
            </a:endParaRPr>
          </a:p>
        </p:txBody>
      </p:sp>
      <p:sp>
        <p:nvSpPr>
          <p:cNvPr id="3" name="内容占位符 2"/>
          <p:cNvSpPr>
            <a:spLocks noGrp="1"/>
          </p:cNvSpPr>
          <p:nvPr>
            <p:ph idx="1"/>
          </p:nvPr>
        </p:nvSpPr>
        <p:spPr/>
        <p:txBody>
          <a:bodyPr/>
          <a:lstStyle/>
          <a:p>
            <a:r>
              <a:rPr lang="zh-CN" altLang="en-US" sz="2400" b="1" dirty="0" smtClean="0">
                <a:effectLst>
                  <a:outerShdw blurRad="38100" dist="38100" dir="2700000" algn="tl">
                    <a:srgbClr val="000000">
                      <a:alpha val="43137"/>
                    </a:srgbClr>
                  </a:outerShdw>
                </a:effectLst>
              </a:rPr>
              <a:t>思想</a:t>
            </a:r>
            <a:r>
              <a:rPr lang="zh-CN" altLang="en-US" sz="2400" dirty="0"/>
              <a:t>：</a:t>
            </a:r>
            <a:r>
              <a:rPr lang="zh-CN" altLang="en-US" sz="2400" dirty="0" smtClean="0"/>
              <a:t>将</a:t>
            </a:r>
            <a:r>
              <a:rPr lang="zh-CN" altLang="en-US" sz="2400" dirty="0"/>
              <a:t>散列表</a:t>
            </a:r>
            <a:r>
              <a:rPr lang="en-US" altLang="zh-CN" sz="2400" dirty="0"/>
              <a:t>T[0 …m-1]</a:t>
            </a:r>
            <a:r>
              <a:rPr lang="zh-CN" altLang="en-US" sz="2400" dirty="0"/>
              <a:t>看成循环向量。当发生冲突时，从</a:t>
            </a:r>
            <a:r>
              <a:rPr lang="zh-CN" altLang="en-US" sz="2400" b="1" i="1" dirty="0"/>
              <a:t>初次发生冲突的位置</a:t>
            </a:r>
            <a:r>
              <a:rPr lang="zh-CN" altLang="en-US" sz="2400" u="sng" dirty="0"/>
              <a:t>依次向后探测其他的地址</a:t>
            </a:r>
            <a:r>
              <a:rPr lang="zh-CN" altLang="en-US" sz="2400" dirty="0"/>
              <a:t>。</a:t>
            </a:r>
          </a:p>
          <a:p>
            <a:pPr lvl="1">
              <a:spcBef>
                <a:spcPts val="600"/>
              </a:spcBef>
            </a:pPr>
            <a:r>
              <a:rPr lang="zh-CN" altLang="en-US" sz="2200" b="1" dirty="0"/>
              <a:t>增量序列</a:t>
            </a:r>
            <a:r>
              <a:rPr lang="zh-CN" altLang="en-US" sz="2200" dirty="0"/>
              <a:t>为：</a:t>
            </a:r>
            <a:r>
              <a:rPr lang="en-US" altLang="zh-CN" sz="2200" dirty="0">
                <a:solidFill>
                  <a:srgbClr val="FF0000"/>
                </a:solidFill>
              </a:rPr>
              <a:t>d</a:t>
            </a:r>
            <a:r>
              <a:rPr lang="en-US" altLang="zh-CN" sz="2200" baseline="-25000" dirty="0">
                <a:solidFill>
                  <a:srgbClr val="FF0000"/>
                </a:solidFill>
              </a:rPr>
              <a:t>i</a:t>
            </a:r>
            <a:r>
              <a:rPr lang="en-US" altLang="zh-CN" sz="2200" dirty="0">
                <a:solidFill>
                  <a:schemeClr val="tx1">
                    <a:lumMod val="50000"/>
                    <a:lumOff val="50000"/>
                  </a:schemeClr>
                </a:solidFill>
              </a:rPr>
              <a:t>=1, 2, 3, …, m-1</a:t>
            </a:r>
          </a:p>
          <a:p>
            <a:pPr lvl="1">
              <a:spcBef>
                <a:spcPts val="600"/>
              </a:spcBef>
            </a:pPr>
            <a:r>
              <a:rPr lang="zh-CN" altLang="en-US" sz="2200" dirty="0" smtClean="0"/>
              <a:t>设</a:t>
            </a:r>
            <a:r>
              <a:rPr lang="zh-CN" altLang="en-US" sz="2200" dirty="0"/>
              <a:t>初次发生冲突的地址是</a:t>
            </a:r>
            <a:r>
              <a:rPr lang="en-US" altLang="zh-CN" sz="2200" b="1" i="1" dirty="0"/>
              <a:t>h</a:t>
            </a:r>
            <a:r>
              <a:rPr lang="zh-CN" altLang="en-US" sz="2200" dirty="0"/>
              <a:t>，则</a:t>
            </a:r>
            <a:r>
              <a:rPr lang="zh-CN" altLang="en-US" sz="2200" i="1" u="sng" dirty="0">
                <a:solidFill>
                  <a:srgbClr val="7030A0"/>
                </a:solidFill>
              </a:rPr>
              <a:t>依次探测</a:t>
            </a:r>
            <a:r>
              <a:rPr lang="en-US" altLang="zh-CN" sz="2200" i="1" u="sng" dirty="0">
                <a:solidFill>
                  <a:srgbClr val="7030A0"/>
                </a:solidFill>
              </a:rPr>
              <a:t>T[h+1]</a:t>
            </a:r>
            <a:r>
              <a:rPr lang="zh-CN" altLang="en-US" sz="2200" i="1" u="sng" dirty="0">
                <a:solidFill>
                  <a:srgbClr val="7030A0"/>
                </a:solidFill>
              </a:rPr>
              <a:t>，</a:t>
            </a:r>
            <a:r>
              <a:rPr lang="en-US" altLang="zh-CN" sz="2200" i="1" u="sng" dirty="0">
                <a:solidFill>
                  <a:srgbClr val="7030A0"/>
                </a:solidFill>
              </a:rPr>
              <a:t>T[h+2]…</a:t>
            </a:r>
            <a:r>
              <a:rPr lang="zh-CN" altLang="en-US" sz="2200" i="1" u="sng" dirty="0">
                <a:solidFill>
                  <a:srgbClr val="7030A0"/>
                </a:solidFill>
              </a:rPr>
              <a:t>，直到</a:t>
            </a:r>
            <a:r>
              <a:rPr lang="en-US" altLang="zh-CN" sz="2200" i="1" u="sng" dirty="0">
                <a:solidFill>
                  <a:srgbClr val="7030A0"/>
                </a:solidFill>
              </a:rPr>
              <a:t>T[m-1]</a:t>
            </a:r>
            <a:r>
              <a:rPr lang="zh-CN" altLang="en-US" sz="2200" u="sng" dirty="0">
                <a:solidFill>
                  <a:srgbClr val="7030A0"/>
                </a:solidFill>
              </a:rPr>
              <a:t>时又循环到表头，再次探测</a:t>
            </a:r>
            <a:r>
              <a:rPr lang="en-US" altLang="zh-CN" sz="2200" u="sng" dirty="0">
                <a:solidFill>
                  <a:srgbClr val="7030A0"/>
                </a:solidFill>
              </a:rPr>
              <a:t>T[0]</a:t>
            </a:r>
            <a:r>
              <a:rPr lang="zh-CN" altLang="en-US" sz="2200" dirty="0"/>
              <a:t>，</a:t>
            </a:r>
            <a:r>
              <a:rPr lang="en-US" altLang="zh-CN" sz="2200" i="1" u="sng" dirty="0">
                <a:solidFill>
                  <a:srgbClr val="7030A0"/>
                </a:solidFill>
              </a:rPr>
              <a:t>T[1]…</a:t>
            </a:r>
            <a:r>
              <a:rPr lang="zh-CN" altLang="en-US" sz="2200" i="1" u="sng" dirty="0">
                <a:solidFill>
                  <a:srgbClr val="7030A0"/>
                </a:solidFill>
              </a:rPr>
              <a:t>，直到</a:t>
            </a:r>
            <a:r>
              <a:rPr lang="en-US" altLang="zh-CN" sz="2200" i="1" u="sng" dirty="0">
                <a:solidFill>
                  <a:srgbClr val="7030A0"/>
                </a:solidFill>
              </a:rPr>
              <a:t>T[h-1]</a:t>
            </a:r>
            <a:r>
              <a:rPr lang="zh-CN" altLang="en-US" sz="2200" dirty="0" smtClean="0"/>
              <a:t>。</a:t>
            </a:r>
            <a:endParaRPr lang="en-US" altLang="zh-CN" sz="2200" dirty="0" smtClean="0"/>
          </a:p>
          <a:p>
            <a:r>
              <a:rPr lang="zh-CN" altLang="en-US" sz="2400" b="1" dirty="0" smtClean="0">
                <a:solidFill>
                  <a:schemeClr val="accent6"/>
                </a:solidFill>
              </a:rPr>
              <a:t>探测</a:t>
            </a:r>
            <a:r>
              <a:rPr lang="zh-CN" altLang="en-US" sz="2400" b="1" dirty="0">
                <a:solidFill>
                  <a:schemeClr val="accent6"/>
                </a:solidFill>
              </a:rPr>
              <a:t>过程终止</a:t>
            </a:r>
            <a:r>
              <a:rPr lang="zh-CN" altLang="en-US" sz="2400" dirty="0"/>
              <a:t>的</a:t>
            </a:r>
            <a:r>
              <a:rPr lang="zh-CN" altLang="en-US" sz="2400" dirty="0" smtClean="0"/>
              <a:t>情况（</a:t>
            </a:r>
            <a:r>
              <a:rPr lang="en-US" altLang="zh-CN" sz="2400" dirty="0" smtClean="0"/>
              <a:t>3</a:t>
            </a:r>
            <a:r>
              <a:rPr lang="zh-CN" altLang="en-US" sz="2400" dirty="0" smtClean="0"/>
              <a:t>种）是</a:t>
            </a:r>
            <a:r>
              <a:rPr lang="zh-CN" altLang="en-US" sz="2400" dirty="0"/>
              <a:t>：</a:t>
            </a:r>
          </a:p>
          <a:p>
            <a:pPr marL="914400" lvl="1" indent="-457200">
              <a:spcBef>
                <a:spcPts val="600"/>
              </a:spcBef>
              <a:buFont typeface="+mj-lt"/>
              <a:buAutoNum type="alphaUcPeriod"/>
            </a:pPr>
            <a:r>
              <a:rPr lang="zh-CN" altLang="en-US" sz="2200" b="1" dirty="0" smtClean="0"/>
              <a:t>探测</a:t>
            </a:r>
            <a:r>
              <a:rPr lang="zh-CN" altLang="en-US" sz="2200" b="1" dirty="0"/>
              <a:t>到的地址为空</a:t>
            </a:r>
            <a:r>
              <a:rPr lang="zh-CN" altLang="en-US" sz="2200" dirty="0"/>
              <a:t>：表中没有</a:t>
            </a:r>
            <a:r>
              <a:rPr lang="zh-CN" altLang="en-US" sz="2200" dirty="0" smtClean="0"/>
              <a:t>记录。</a:t>
            </a:r>
            <a:r>
              <a:rPr lang="zh-CN" altLang="en-US" sz="2200" dirty="0" smtClean="0">
                <a:sym typeface="Wingdings" panose="05000000000000000000" pitchFamily="2" charset="2"/>
              </a:rPr>
              <a:t></a:t>
            </a:r>
            <a:r>
              <a:rPr lang="zh-CN" altLang="en-US" sz="2200" dirty="0" smtClean="0"/>
              <a:t>若是</a:t>
            </a:r>
            <a:r>
              <a:rPr lang="zh-CN" altLang="en-US" sz="2200" dirty="0"/>
              <a:t>查找则失败</a:t>
            </a:r>
            <a:r>
              <a:rPr lang="zh-CN" altLang="en-US" sz="2200" dirty="0" smtClean="0"/>
              <a:t>；</a:t>
            </a:r>
            <a:r>
              <a:rPr lang="zh-CN" altLang="en-US" sz="2200" dirty="0">
                <a:sym typeface="Wingdings 2" panose="05020102010507070707" pitchFamily="18" charset="2"/>
              </a:rPr>
              <a:t></a:t>
            </a:r>
            <a:r>
              <a:rPr lang="zh-CN" altLang="en-US" sz="2200" dirty="0" smtClean="0"/>
              <a:t>若是</a:t>
            </a:r>
            <a:r>
              <a:rPr lang="zh-CN" altLang="en-US" sz="2200" dirty="0"/>
              <a:t>插入则将记录写入到该地址；</a:t>
            </a:r>
          </a:p>
          <a:p>
            <a:pPr marL="914400" lvl="1" indent="-457200">
              <a:spcBef>
                <a:spcPts val="600"/>
              </a:spcBef>
              <a:buFont typeface="+mj-lt"/>
              <a:buAutoNum type="alphaUcPeriod"/>
            </a:pPr>
            <a:r>
              <a:rPr lang="zh-CN" altLang="en-US" sz="2200" b="1" dirty="0" smtClean="0"/>
              <a:t>探测</a:t>
            </a:r>
            <a:r>
              <a:rPr lang="zh-CN" altLang="en-US" sz="2200" b="1" dirty="0"/>
              <a:t>到的地址有给定的关键字</a:t>
            </a:r>
            <a:r>
              <a:rPr lang="zh-CN" altLang="en-US" sz="2200" dirty="0" smtClean="0"/>
              <a:t>：</a:t>
            </a:r>
            <a:r>
              <a:rPr lang="zh-CN" altLang="en-US" sz="2200" dirty="0" smtClean="0">
                <a:sym typeface="Wingdings" panose="05000000000000000000" pitchFamily="2" charset="2"/>
              </a:rPr>
              <a:t></a:t>
            </a:r>
            <a:r>
              <a:rPr lang="zh-CN" altLang="en-US" sz="2200" dirty="0" smtClean="0"/>
              <a:t>若是</a:t>
            </a:r>
            <a:r>
              <a:rPr lang="zh-CN" altLang="en-US" sz="2200" dirty="0"/>
              <a:t>查找则成功</a:t>
            </a:r>
            <a:r>
              <a:rPr lang="zh-CN" altLang="en-US" sz="2200" dirty="0" smtClean="0"/>
              <a:t>；</a:t>
            </a:r>
            <a:r>
              <a:rPr lang="zh-CN" altLang="en-US" sz="2200" dirty="0">
                <a:sym typeface="Wingdings 2" panose="05020102010507070707" pitchFamily="18" charset="2"/>
              </a:rPr>
              <a:t></a:t>
            </a:r>
            <a:r>
              <a:rPr lang="zh-CN" altLang="en-US" sz="2200" dirty="0" smtClean="0"/>
              <a:t>若是</a:t>
            </a:r>
            <a:r>
              <a:rPr lang="zh-CN" altLang="en-US" sz="2200" dirty="0"/>
              <a:t>插入则失败</a:t>
            </a:r>
            <a:r>
              <a:rPr lang="zh-CN" altLang="en-US" sz="2200" dirty="0" smtClean="0"/>
              <a:t>；</a:t>
            </a:r>
            <a:endParaRPr lang="en-US" altLang="zh-CN" sz="2200" dirty="0" smtClean="0"/>
          </a:p>
          <a:p>
            <a:pPr marL="914400" lvl="1" indent="-457200">
              <a:spcBef>
                <a:spcPts val="600"/>
              </a:spcBef>
              <a:buFont typeface="+mj-lt"/>
              <a:buAutoNum type="alphaUcPeriod"/>
            </a:pPr>
            <a:r>
              <a:rPr lang="zh-CN" altLang="en-US" sz="2200" b="1" dirty="0" smtClean="0"/>
              <a:t>直到</a:t>
            </a:r>
            <a:r>
              <a:rPr lang="en-US" altLang="zh-CN" sz="2200" b="1" dirty="0"/>
              <a:t>T[h]</a:t>
            </a:r>
            <a:r>
              <a:rPr lang="zh-CN" altLang="en-US" sz="2200" dirty="0"/>
              <a:t>：仍未探测到空地址或给定的关键字</a:t>
            </a:r>
            <a:r>
              <a:rPr lang="zh-CN" altLang="en-US" sz="2200" dirty="0" smtClean="0"/>
              <a:t>，散</a:t>
            </a:r>
            <a:r>
              <a:rPr lang="zh-CN" altLang="en-US" sz="2200" dirty="0"/>
              <a:t>列表满</a:t>
            </a:r>
            <a:r>
              <a:rPr lang="zh-CN" altLang="en-US" sz="2200" dirty="0" smtClean="0"/>
              <a:t>。</a:t>
            </a:r>
            <a:endParaRPr lang="zh-CN" altLang="en-US" sz="2200" dirty="0"/>
          </a:p>
        </p:txBody>
      </p:sp>
    </p:spTree>
    <p:extLst>
      <p:ext uri="{BB962C8B-B14F-4D97-AF65-F5344CB8AC3E}">
        <p14:creationId xmlns:p14="http://schemas.microsoft.com/office/powerpoint/2010/main" val="2384791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up)">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5"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randombar(vertic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diamond(in)">
                                      <p:cBhvr>
                                        <p:cTn id="27" dur="2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1000"/>
                                        <p:tgtEl>
                                          <p:spTgt spid="3">
                                            <p:txEl>
                                              <p:pRg st="6" end="6"/>
                                            </p:txEl>
                                          </p:spTgt>
                                        </p:tgtEl>
                                      </p:cBhvr>
                                    </p:animEffect>
                                    <p:anim calcmode="lin" valueType="num">
                                      <p:cBhvr>
                                        <p:cTn id="3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3400" y="277813"/>
            <a:ext cx="8191500" cy="487362"/>
          </a:xfrm>
        </p:spPr>
        <p:txBody>
          <a:bodyPr/>
          <a:lstStyle/>
          <a:p>
            <a:r>
              <a:rPr lang="en-US" altLang="zh-CN" dirty="0" smtClean="0"/>
              <a:t>4.3 </a:t>
            </a:r>
            <a:r>
              <a:rPr lang="zh-CN" altLang="en-US" dirty="0"/>
              <a:t>哈希</a:t>
            </a:r>
            <a:r>
              <a:rPr lang="en-US" altLang="zh-CN" dirty="0"/>
              <a:t>(</a:t>
            </a:r>
            <a:r>
              <a:rPr lang="zh-CN" altLang="en-US" dirty="0"/>
              <a:t>散列</a:t>
            </a:r>
            <a:r>
              <a:rPr lang="en-US" altLang="zh-CN" dirty="0"/>
              <a:t>)</a:t>
            </a:r>
            <a:r>
              <a:rPr lang="zh-CN" altLang="en-US" sz="2000" dirty="0"/>
              <a:t>：</a:t>
            </a:r>
            <a:r>
              <a:rPr lang="zh-CN" altLang="en-US" sz="2000" dirty="0">
                <a:solidFill>
                  <a:srgbClr val="7030A0"/>
                </a:solidFill>
              </a:rPr>
              <a:t>冲突处理的方法</a:t>
            </a:r>
            <a:r>
              <a:rPr lang="en-US" altLang="zh-CN" sz="2000" dirty="0">
                <a:solidFill>
                  <a:srgbClr val="0070C0"/>
                </a:solidFill>
              </a:rPr>
              <a:t>-(a)</a:t>
            </a:r>
            <a:r>
              <a:rPr lang="zh-CN" altLang="en-US" sz="2000" dirty="0">
                <a:solidFill>
                  <a:srgbClr val="0070C0"/>
                </a:solidFill>
              </a:rPr>
              <a:t>开放定址</a:t>
            </a:r>
            <a:r>
              <a:rPr lang="zh-CN" altLang="en-US" sz="2000" dirty="0" smtClean="0">
                <a:solidFill>
                  <a:srgbClr val="0070C0"/>
                </a:solidFill>
              </a:rPr>
              <a:t>法</a:t>
            </a:r>
            <a:r>
              <a:rPr lang="zh-CN" altLang="en-US" sz="2000" dirty="0" smtClean="0">
                <a:solidFill>
                  <a:srgbClr val="C00000"/>
                </a:solidFill>
              </a:rPr>
              <a:t>：</a:t>
            </a:r>
            <a:r>
              <a:rPr lang="en-US" altLang="zh-CN" sz="2000" dirty="0" smtClean="0">
                <a:solidFill>
                  <a:srgbClr val="C00000"/>
                </a:solidFill>
              </a:rPr>
              <a:t>1</a:t>
            </a:r>
            <a:r>
              <a:rPr lang="zh-CN" altLang="en-US" sz="2000" dirty="0" smtClean="0">
                <a:solidFill>
                  <a:srgbClr val="C00000"/>
                </a:solidFill>
              </a:rPr>
              <a:t>线性探测法</a:t>
            </a:r>
            <a:endParaRPr lang="zh-CN" altLang="en-US" dirty="0">
              <a:solidFill>
                <a:srgbClr val="C00000"/>
              </a:solidFill>
            </a:endParaRPr>
          </a:p>
        </p:txBody>
      </p:sp>
      <p:sp>
        <p:nvSpPr>
          <p:cNvPr id="3" name="内容占位符 2"/>
          <p:cNvSpPr>
            <a:spLocks noGrp="1"/>
          </p:cNvSpPr>
          <p:nvPr>
            <p:ph idx="1"/>
          </p:nvPr>
        </p:nvSpPr>
        <p:spPr>
          <a:xfrm>
            <a:off x="427036" y="980628"/>
            <a:ext cx="8488364" cy="5419725"/>
          </a:xfrm>
        </p:spPr>
        <p:txBody>
          <a:bodyPr/>
          <a:lstStyle/>
          <a:p>
            <a:pPr marL="355600" indent="-355600">
              <a:buNone/>
            </a:pPr>
            <a:r>
              <a:rPr lang="en-US" altLang="zh-CN" sz="2200" b="1" dirty="0" smtClean="0"/>
              <a:t>【</a:t>
            </a:r>
            <a:r>
              <a:rPr lang="zh-CN" altLang="en-US" sz="2200" b="1" dirty="0" smtClean="0"/>
              <a:t>例</a:t>
            </a:r>
            <a:r>
              <a:rPr lang="en-US" altLang="zh-CN" sz="2200" b="1" dirty="0" smtClean="0"/>
              <a:t>】</a:t>
            </a:r>
            <a:r>
              <a:rPr lang="zh-CN" altLang="en-US" sz="2200" dirty="0" smtClean="0"/>
              <a:t>设</a:t>
            </a:r>
            <a:r>
              <a:rPr lang="zh-CN" altLang="en-US" sz="2200" dirty="0"/>
              <a:t>散列表</a:t>
            </a:r>
            <a:r>
              <a:rPr lang="zh-CN" altLang="en-US" sz="2200" dirty="0" smtClean="0"/>
              <a:t>长度为</a:t>
            </a:r>
            <a:r>
              <a:rPr lang="en-US" altLang="zh-CN" sz="2200" dirty="0" smtClean="0"/>
              <a:t>7</a:t>
            </a:r>
            <a:r>
              <a:rPr lang="zh-CN" altLang="en-US" sz="2200" dirty="0" smtClean="0"/>
              <a:t>，记录关键字</a:t>
            </a:r>
            <a:r>
              <a:rPr lang="zh-CN" altLang="en-US" sz="2200" dirty="0"/>
              <a:t>组为：</a:t>
            </a:r>
            <a:r>
              <a:rPr lang="en-US" altLang="zh-CN" sz="2200" dirty="0"/>
              <a:t>15, 14, 28, 26, 56, 23</a:t>
            </a:r>
            <a:r>
              <a:rPr lang="zh-CN" altLang="en-US" sz="2200" dirty="0"/>
              <a:t>，散列函数：</a:t>
            </a:r>
            <a:r>
              <a:rPr lang="en-US" altLang="zh-CN" sz="2200" dirty="0"/>
              <a:t>H(key)=key  </a:t>
            </a:r>
            <a:r>
              <a:rPr lang="en-US" altLang="zh-CN" sz="2200" dirty="0" smtClean="0"/>
              <a:t>MOD  </a:t>
            </a:r>
            <a:r>
              <a:rPr lang="en-US" altLang="zh-CN" sz="2200" dirty="0"/>
              <a:t>7</a:t>
            </a:r>
            <a:r>
              <a:rPr lang="zh-CN" altLang="en-US" sz="2200" dirty="0"/>
              <a:t>，冲突处理采用</a:t>
            </a:r>
            <a:r>
              <a:rPr lang="zh-CN" altLang="en-US" sz="2200" b="1" dirty="0"/>
              <a:t>线性探测法</a:t>
            </a:r>
            <a:r>
              <a:rPr lang="zh-CN" altLang="en-US" sz="2200" dirty="0"/>
              <a:t>。</a:t>
            </a:r>
          </a:p>
          <a:p>
            <a:endParaRPr lang="en-US" altLang="zh-CN" sz="2000" dirty="0" smtClean="0"/>
          </a:p>
          <a:p>
            <a:endParaRPr lang="en-US" altLang="zh-CN" sz="2000" dirty="0"/>
          </a:p>
          <a:p>
            <a:pPr marL="457200" indent="-457200">
              <a:buFont typeface="+mj-ea"/>
              <a:buAutoNum type="circleNumDbPlain"/>
            </a:pPr>
            <a:r>
              <a:rPr lang="zh-CN" altLang="en-US" sz="2000" dirty="0" smtClean="0">
                <a:sym typeface="Symbol" panose="05050102010706020507" pitchFamily="18" charset="2"/>
              </a:rPr>
              <a:t>∵</a:t>
            </a:r>
            <a:r>
              <a:rPr lang="en-US" altLang="zh-CN" sz="2000" dirty="0">
                <a:sym typeface="Symbol" panose="05050102010706020507" pitchFamily="18" charset="2"/>
              </a:rPr>
              <a:t>H(15)=15  MOD </a:t>
            </a:r>
            <a:r>
              <a:rPr lang="en-US" altLang="zh-CN" sz="2000" dirty="0" smtClean="0">
                <a:sym typeface="Symbol" panose="05050102010706020507" pitchFamily="18" charset="2"/>
              </a:rPr>
              <a:t>7=1,   </a:t>
            </a:r>
            <a:r>
              <a:rPr lang="zh-CN" altLang="en-US" sz="2000" dirty="0" smtClean="0">
                <a:sym typeface="Symbol" panose="05050102010706020507" pitchFamily="18" charset="2"/>
              </a:rPr>
              <a:t>关键字</a:t>
            </a:r>
            <a:r>
              <a:rPr lang="en-US" altLang="zh-CN" sz="2000" dirty="0" smtClean="0">
                <a:sym typeface="Symbol" panose="05050102010706020507" pitchFamily="18" charset="2"/>
              </a:rPr>
              <a:t>15</a:t>
            </a:r>
            <a:r>
              <a:rPr lang="zh-CN" altLang="en-US" sz="2000" dirty="0" smtClean="0">
                <a:sym typeface="Symbol" panose="05050102010706020507" pitchFamily="18" charset="2"/>
              </a:rPr>
              <a:t>存放在下标为</a:t>
            </a:r>
            <a:r>
              <a:rPr lang="en-US" altLang="zh-CN" sz="2000" dirty="0" smtClean="0">
                <a:sym typeface="Symbol" panose="05050102010706020507" pitchFamily="18" charset="2"/>
              </a:rPr>
              <a:t>1</a:t>
            </a:r>
            <a:r>
              <a:rPr lang="zh-CN" altLang="en-US" sz="2000" dirty="0" smtClean="0">
                <a:sym typeface="Symbol" panose="05050102010706020507" pitchFamily="18" charset="2"/>
              </a:rPr>
              <a:t>的位置</a:t>
            </a:r>
            <a:r>
              <a:rPr lang="en-US" altLang="zh-CN" sz="2000" dirty="0" smtClean="0">
                <a:sym typeface="Symbol" panose="05050102010706020507" pitchFamily="18" charset="2"/>
              </a:rPr>
              <a:t>, </a:t>
            </a:r>
            <a:r>
              <a:rPr lang="zh-CN" altLang="en-US" sz="2000" dirty="0" smtClean="0">
                <a:sym typeface="Symbol" panose="05050102010706020507" pitchFamily="18" charset="2"/>
              </a:rPr>
              <a:t>即</a:t>
            </a:r>
            <a:r>
              <a:rPr lang="en-US" altLang="zh-CN" sz="2000" dirty="0" smtClean="0">
                <a:sym typeface="Symbol" panose="05050102010706020507" pitchFamily="18" charset="2"/>
              </a:rPr>
              <a:t>R[1]=15</a:t>
            </a:r>
          </a:p>
          <a:p>
            <a:pPr marL="457200" indent="-457200">
              <a:buFont typeface="+mj-ea"/>
              <a:buAutoNum type="circleNumDbPlain"/>
            </a:pPr>
            <a:r>
              <a:rPr lang="zh-CN" altLang="en-US" sz="2000" dirty="0" smtClean="0"/>
              <a:t>∵</a:t>
            </a:r>
            <a:r>
              <a:rPr lang="en-US" altLang="zh-CN" sz="2000" dirty="0"/>
              <a:t>H(14)=14  MOD </a:t>
            </a:r>
            <a:r>
              <a:rPr lang="en-US" altLang="zh-CN" sz="2000" dirty="0" smtClean="0"/>
              <a:t>7=0,   </a:t>
            </a:r>
            <a:r>
              <a:rPr lang="zh-CN" altLang="en-US" sz="2000" dirty="0" smtClean="0">
                <a:sym typeface="Symbol" panose="05050102010706020507" pitchFamily="18" charset="2"/>
              </a:rPr>
              <a:t></a:t>
            </a:r>
            <a:r>
              <a:rPr lang="en-US" altLang="zh-CN" sz="2000" dirty="0" smtClean="0">
                <a:sym typeface="Symbol" panose="05050102010706020507" pitchFamily="18" charset="2"/>
              </a:rPr>
              <a:t>R[0]=14</a:t>
            </a:r>
          </a:p>
          <a:p>
            <a:pPr marL="457200" indent="-457200">
              <a:buFont typeface="+mj-ea"/>
              <a:buAutoNum type="circleNumDbPlain"/>
            </a:pPr>
            <a:r>
              <a:rPr lang="zh-CN" altLang="en-US" sz="2000" dirty="0" smtClean="0"/>
              <a:t>∵</a:t>
            </a:r>
            <a:r>
              <a:rPr lang="en-US" altLang="zh-CN" sz="2000" dirty="0"/>
              <a:t>H(28)=28  MOD </a:t>
            </a:r>
            <a:r>
              <a:rPr lang="en-US" altLang="zh-CN" sz="2000" dirty="0" smtClean="0"/>
              <a:t>7=0,                                           </a:t>
            </a:r>
            <a:endParaRPr lang="en-US" altLang="zh-CN" sz="2000" dirty="0">
              <a:sym typeface="Symbol" panose="05050102010706020507" pitchFamily="18" charset="2"/>
            </a:endParaRPr>
          </a:p>
          <a:p>
            <a:pPr marL="457200" indent="-457200">
              <a:buFont typeface="+mj-ea"/>
              <a:buAutoNum type="circleNumDbPlain"/>
            </a:pPr>
            <a:r>
              <a:rPr lang="zh-CN" altLang="en-US" sz="2000" dirty="0" smtClean="0"/>
              <a:t>∵</a:t>
            </a:r>
            <a:r>
              <a:rPr lang="en-US" altLang="zh-CN" sz="2000" dirty="0"/>
              <a:t>H(26)=26  MOD </a:t>
            </a:r>
            <a:r>
              <a:rPr lang="en-US" altLang="zh-CN" sz="2000" dirty="0" smtClean="0"/>
              <a:t>7=5,   </a:t>
            </a:r>
            <a:r>
              <a:rPr lang="zh-CN" altLang="en-US" sz="2000" dirty="0" smtClean="0">
                <a:sym typeface="Symbol" panose="05050102010706020507" pitchFamily="18" charset="2"/>
              </a:rPr>
              <a:t></a:t>
            </a:r>
            <a:r>
              <a:rPr lang="en-US" altLang="zh-CN" sz="2000" dirty="0" smtClean="0">
                <a:sym typeface="Symbol" panose="05050102010706020507" pitchFamily="18" charset="2"/>
              </a:rPr>
              <a:t>R[5]=26</a:t>
            </a:r>
            <a:endParaRPr lang="en-US" altLang="zh-CN" sz="2000" dirty="0">
              <a:sym typeface="Symbol" panose="05050102010706020507" pitchFamily="18" charset="2"/>
            </a:endParaRPr>
          </a:p>
          <a:p>
            <a:pPr marL="457200" indent="-457200">
              <a:buFont typeface="+mj-ea"/>
              <a:buAutoNum type="circleNumDbPlain"/>
            </a:pPr>
            <a:r>
              <a:rPr lang="zh-CN" altLang="en-US" sz="2000" dirty="0" smtClean="0"/>
              <a:t>∵</a:t>
            </a:r>
            <a:r>
              <a:rPr lang="en-US" altLang="zh-CN" sz="2000" dirty="0"/>
              <a:t>H(56)=56  MOD </a:t>
            </a:r>
            <a:r>
              <a:rPr lang="en-US" altLang="zh-CN" sz="2000" dirty="0" smtClean="0"/>
              <a:t>7=0,   </a:t>
            </a:r>
            <a:endParaRPr lang="en-US" altLang="zh-CN" sz="2000" dirty="0">
              <a:sym typeface="Symbol" panose="05050102010706020507" pitchFamily="18" charset="2"/>
            </a:endParaRPr>
          </a:p>
          <a:p>
            <a:pPr marL="457200" indent="-457200">
              <a:buFont typeface="+mj-ea"/>
              <a:buAutoNum type="circleNumDbPlain"/>
            </a:pPr>
            <a:endParaRPr lang="en-US" altLang="zh-CN" sz="2000" dirty="0" smtClean="0">
              <a:sym typeface="Symbol" panose="05050102010706020507" pitchFamily="18" charset="2"/>
            </a:endParaRPr>
          </a:p>
          <a:p>
            <a:pPr marL="457200" indent="-457200">
              <a:buFont typeface="+mj-ea"/>
              <a:buAutoNum type="circleNumDbPlain"/>
            </a:pPr>
            <a:r>
              <a:rPr lang="zh-CN" altLang="en-US" sz="2000" dirty="0" smtClean="0"/>
              <a:t>∵</a:t>
            </a:r>
            <a:r>
              <a:rPr lang="en-US" altLang="zh-CN" sz="2000" dirty="0"/>
              <a:t>H(23)=23  MOD </a:t>
            </a:r>
            <a:r>
              <a:rPr lang="en-US" altLang="zh-CN" sz="2000" dirty="0" smtClean="0"/>
              <a:t>7=2, </a:t>
            </a:r>
            <a:endParaRPr lang="zh-CN" altLang="en-US" sz="2000" dirty="0"/>
          </a:p>
        </p:txBody>
      </p:sp>
      <p:graphicFrame>
        <p:nvGraphicFramePr>
          <p:cNvPr id="15" name="表格 14"/>
          <p:cNvGraphicFramePr>
            <a:graphicFrameLocks noGrp="1"/>
          </p:cNvGraphicFramePr>
          <p:nvPr>
            <p:extLst>
              <p:ext uri="{D42A27DB-BD31-4B8C-83A1-F6EECF244321}">
                <p14:modId xmlns:p14="http://schemas.microsoft.com/office/powerpoint/2010/main" val="2591082908"/>
              </p:ext>
            </p:extLst>
          </p:nvPr>
        </p:nvGraphicFramePr>
        <p:xfrm>
          <a:off x="1600200" y="2077720"/>
          <a:ext cx="6095999" cy="741680"/>
        </p:xfrm>
        <a:graphic>
          <a:graphicData uri="http://schemas.openxmlformats.org/drawingml/2006/table">
            <a:tbl>
              <a:tblPr firstRow="1" bandRow="1">
                <a:tableStyleId>{5C22544A-7EE6-4342-B048-85BDC9FD1C3A}</a:tableStyleId>
              </a:tblPr>
              <a:tblGrid>
                <a:gridCol w="870857">
                  <a:extLst>
                    <a:ext uri="{9D8B030D-6E8A-4147-A177-3AD203B41FA5}">
                      <a16:colId xmlns:a16="http://schemas.microsoft.com/office/drawing/2014/main" val="20000"/>
                    </a:ext>
                  </a:extLst>
                </a:gridCol>
                <a:gridCol w="870857">
                  <a:extLst>
                    <a:ext uri="{9D8B030D-6E8A-4147-A177-3AD203B41FA5}">
                      <a16:colId xmlns:a16="http://schemas.microsoft.com/office/drawing/2014/main" val="20001"/>
                    </a:ext>
                  </a:extLst>
                </a:gridCol>
                <a:gridCol w="870857">
                  <a:extLst>
                    <a:ext uri="{9D8B030D-6E8A-4147-A177-3AD203B41FA5}">
                      <a16:colId xmlns:a16="http://schemas.microsoft.com/office/drawing/2014/main" val="20002"/>
                    </a:ext>
                  </a:extLst>
                </a:gridCol>
                <a:gridCol w="870857">
                  <a:extLst>
                    <a:ext uri="{9D8B030D-6E8A-4147-A177-3AD203B41FA5}">
                      <a16:colId xmlns:a16="http://schemas.microsoft.com/office/drawing/2014/main" val="20003"/>
                    </a:ext>
                  </a:extLst>
                </a:gridCol>
                <a:gridCol w="870857">
                  <a:extLst>
                    <a:ext uri="{9D8B030D-6E8A-4147-A177-3AD203B41FA5}">
                      <a16:colId xmlns:a16="http://schemas.microsoft.com/office/drawing/2014/main" val="20004"/>
                    </a:ext>
                  </a:extLst>
                </a:gridCol>
                <a:gridCol w="870857">
                  <a:extLst>
                    <a:ext uri="{9D8B030D-6E8A-4147-A177-3AD203B41FA5}">
                      <a16:colId xmlns:a16="http://schemas.microsoft.com/office/drawing/2014/main" val="20005"/>
                    </a:ext>
                  </a:extLst>
                </a:gridCol>
                <a:gridCol w="870857">
                  <a:extLst>
                    <a:ext uri="{9D8B030D-6E8A-4147-A177-3AD203B41FA5}">
                      <a16:colId xmlns:a16="http://schemas.microsoft.com/office/drawing/2014/main" val="20006"/>
                    </a:ext>
                  </a:extLst>
                </a:gridCol>
              </a:tblGrid>
              <a:tr h="370840">
                <a:tc>
                  <a:txBody>
                    <a:bodyPr/>
                    <a:lstStyle/>
                    <a:p>
                      <a:pPr algn="ct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algn="ctr"/>
                      <a:r>
                        <a:rPr lang="en-US" altLang="zh-CN" dirty="0" smtClean="0">
                          <a:solidFill>
                            <a:schemeClr val="tx1"/>
                          </a:solidFill>
                        </a:rPr>
                        <a:t>0</a:t>
                      </a:r>
                      <a:endParaRPr lang="zh-CN"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dirty="0" smtClean="0">
                          <a:solidFill>
                            <a:schemeClr val="tx1"/>
                          </a:solidFill>
                        </a:rPr>
                        <a:t>1</a:t>
                      </a:r>
                      <a:endParaRPr lang="zh-CN"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dirty="0" smtClean="0">
                          <a:solidFill>
                            <a:schemeClr val="tx1"/>
                          </a:solidFill>
                        </a:rPr>
                        <a:t>2</a:t>
                      </a:r>
                      <a:endParaRPr lang="zh-CN"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dirty="0" smtClean="0">
                          <a:solidFill>
                            <a:schemeClr val="tx1"/>
                          </a:solidFill>
                        </a:rPr>
                        <a:t>3</a:t>
                      </a:r>
                      <a:endParaRPr lang="zh-CN"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dirty="0" smtClean="0">
                          <a:solidFill>
                            <a:schemeClr val="tx1"/>
                          </a:solidFill>
                        </a:rPr>
                        <a:t>4</a:t>
                      </a:r>
                      <a:endParaRPr lang="zh-CN"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dirty="0" smtClean="0">
                          <a:solidFill>
                            <a:schemeClr val="tx1"/>
                          </a:solidFill>
                        </a:rPr>
                        <a:t>5</a:t>
                      </a:r>
                      <a:endParaRPr lang="zh-CN"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dirty="0" smtClean="0">
                          <a:solidFill>
                            <a:schemeClr val="tx1"/>
                          </a:solidFill>
                        </a:rPr>
                        <a:t>6</a:t>
                      </a:r>
                      <a:endParaRPr lang="zh-CN"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16" name="矩形 15"/>
          <p:cNvSpPr/>
          <p:nvPr/>
        </p:nvSpPr>
        <p:spPr>
          <a:xfrm>
            <a:off x="5969796" y="2075665"/>
            <a:ext cx="835808" cy="369332"/>
          </a:xfrm>
          <a:prstGeom prst="rect">
            <a:avLst/>
          </a:prstGeom>
          <a:solidFill>
            <a:schemeClr val="bg1">
              <a:lumMod val="75000"/>
            </a:schemeClr>
          </a:solidFill>
        </p:spPr>
        <p:txBody>
          <a:bodyPr wrap="square">
            <a:spAutoFit/>
          </a:bodyPr>
          <a:lstStyle/>
          <a:p>
            <a:pPr algn="ctr"/>
            <a:r>
              <a:rPr lang="en-US" altLang="zh-CN" sz="1800" dirty="0">
                <a:solidFill>
                  <a:schemeClr val="tx1"/>
                </a:solidFill>
              </a:rPr>
              <a:t>26</a:t>
            </a:r>
            <a:endParaRPr lang="zh-CN" altLang="en-US" sz="2000" dirty="0">
              <a:solidFill>
                <a:schemeClr val="tx1"/>
              </a:solidFill>
            </a:endParaRPr>
          </a:p>
        </p:txBody>
      </p:sp>
      <p:sp>
        <p:nvSpPr>
          <p:cNvPr id="18" name="矩形 17"/>
          <p:cNvSpPr/>
          <p:nvPr/>
        </p:nvSpPr>
        <p:spPr>
          <a:xfrm>
            <a:off x="1615440" y="2075665"/>
            <a:ext cx="838200" cy="369332"/>
          </a:xfrm>
          <a:prstGeom prst="rect">
            <a:avLst/>
          </a:prstGeom>
          <a:solidFill>
            <a:schemeClr val="bg1">
              <a:lumMod val="75000"/>
            </a:schemeClr>
          </a:solidFill>
        </p:spPr>
        <p:txBody>
          <a:bodyPr wrap="square">
            <a:spAutoFit/>
          </a:bodyPr>
          <a:lstStyle/>
          <a:p>
            <a:pPr algn="ctr"/>
            <a:r>
              <a:rPr lang="en-US" altLang="zh-CN" sz="1800" dirty="0" smtClean="0">
                <a:solidFill>
                  <a:schemeClr val="tx1"/>
                </a:solidFill>
              </a:rPr>
              <a:t>14</a:t>
            </a:r>
            <a:endParaRPr lang="zh-CN" altLang="en-US" sz="2000" dirty="0">
              <a:solidFill>
                <a:schemeClr val="tx1"/>
              </a:solidFill>
            </a:endParaRPr>
          </a:p>
        </p:txBody>
      </p:sp>
      <p:sp>
        <p:nvSpPr>
          <p:cNvPr id="19" name="矩形 18"/>
          <p:cNvSpPr/>
          <p:nvPr/>
        </p:nvSpPr>
        <p:spPr>
          <a:xfrm>
            <a:off x="2489359" y="2075665"/>
            <a:ext cx="838199" cy="369332"/>
          </a:xfrm>
          <a:prstGeom prst="rect">
            <a:avLst/>
          </a:prstGeom>
          <a:solidFill>
            <a:schemeClr val="bg1">
              <a:lumMod val="75000"/>
            </a:schemeClr>
          </a:solidFill>
        </p:spPr>
        <p:txBody>
          <a:bodyPr wrap="square">
            <a:spAutoFit/>
          </a:bodyPr>
          <a:lstStyle/>
          <a:p>
            <a:pPr algn="ctr"/>
            <a:r>
              <a:rPr lang="en-US" altLang="zh-CN" sz="1800" dirty="0" smtClean="0">
                <a:solidFill>
                  <a:schemeClr val="tx1"/>
                </a:solidFill>
              </a:rPr>
              <a:t>15</a:t>
            </a:r>
            <a:endParaRPr lang="zh-CN" altLang="en-US" sz="2000" dirty="0">
              <a:solidFill>
                <a:schemeClr val="tx1"/>
              </a:solidFill>
            </a:endParaRPr>
          </a:p>
        </p:txBody>
      </p:sp>
      <p:sp>
        <p:nvSpPr>
          <p:cNvPr id="20" name="矩形 19"/>
          <p:cNvSpPr/>
          <p:nvPr/>
        </p:nvSpPr>
        <p:spPr>
          <a:xfrm>
            <a:off x="3353752" y="2075665"/>
            <a:ext cx="844391" cy="369332"/>
          </a:xfrm>
          <a:prstGeom prst="rect">
            <a:avLst/>
          </a:prstGeom>
          <a:solidFill>
            <a:schemeClr val="bg1">
              <a:lumMod val="75000"/>
            </a:schemeClr>
          </a:solidFill>
        </p:spPr>
        <p:txBody>
          <a:bodyPr wrap="square">
            <a:spAutoFit/>
          </a:bodyPr>
          <a:lstStyle/>
          <a:p>
            <a:pPr algn="ctr"/>
            <a:r>
              <a:rPr lang="en-US" altLang="zh-CN" sz="1800" dirty="0" smtClean="0">
                <a:solidFill>
                  <a:srgbClr val="00B0F0"/>
                </a:solidFill>
              </a:rPr>
              <a:t>28</a:t>
            </a:r>
            <a:endParaRPr lang="zh-CN" altLang="en-US" sz="2000" dirty="0">
              <a:solidFill>
                <a:srgbClr val="00B0F0"/>
              </a:solidFill>
            </a:endParaRPr>
          </a:p>
        </p:txBody>
      </p:sp>
      <p:sp>
        <p:nvSpPr>
          <p:cNvPr id="21" name="矩形 20"/>
          <p:cNvSpPr/>
          <p:nvPr/>
        </p:nvSpPr>
        <p:spPr>
          <a:xfrm>
            <a:off x="4216400" y="2075665"/>
            <a:ext cx="857252" cy="369332"/>
          </a:xfrm>
          <a:prstGeom prst="rect">
            <a:avLst/>
          </a:prstGeom>
          <a:solidFill>
            <a:schemeClr val="bg1">
              <a:lumMod val="75000"/>
            </a:schemeClr>
          </a:solidFill>
        </p:spPr>
        <p:txBody>
          <a:bodyPr wrap="square">
            <a:spAutoFit/>
          </a:bodyPr>
          <a:lstStyle/>
          <a:p>
            <a:pPr algn="ctr"/>
            <a:r>
              <a:rPr lang="en-US" altLang="zh-CN" sz="1800" dirty="0" smtClean="0">
                <a:solidFill>
                  <a:srgbClr val="00B050"/>
                </a:solidFill>
              </a:rPr>
              <a:t>56</a:t>
            </a:r>
            <a:endParaRPr lang="zh-CN" altLang="en-US" sz="2000" dirty="0">
              <a:solidFill>
                <a:srgbClr val="00B050"/>
              </a:solidFill>
            </a:endParaRPr>
          </a:p>
        </p:txBody>
      </p:sp>
      <p:sp>
        <p:nvSpPr>
          <p:cNvPr id="22" name="矩形 21"/>
          <p:cNvSpPr/>
          <p:nvPr/>
        </p:nvSpPr>
        <p:spPr>
          <a:xfrm>
            <a:off x="5095880" y="2075665"/>
            <a:ext cx="842960" cy="369332"/>
          </a:xfrm>
          <a:prstGeom prst="rect">
            <a:avLst/>
          </a:prstGeom>
          <a:solidFill>
            <a:schemeClr val="bg1">
              <a:lumMod val="75000"/>
            </a:schemeClr>
          </a:solidFill>
        </p:spPr>
        <p:txBody>
          <a:bodyPr wrap="square">
            <a:spAutoFit/>
          </a:bodyPr>
          <a:lstStyle/>
          <a:p>
            <a:pPr algn="ctr"/>
            <a:r>
              <a:rPr lang="en-US" altLang="zh-CN" sz="1800" dirty="0" smtClean="0">
                <a:solidFill>
                  <a:srgbClr val="7030A0"/>
                </a:solidFill>
              </a:rPr>
              <a:t>23</a:t>
            </a:r>
            <a:endParaRPr lang="zh-CN" altLang="en-US" sz="2000" dirty="0">
              <a:solidFill>
                <a:srgbClr val="7030A0"/>
              </a:solidFill>
            </a:endParaRPr>
          </a:p>
        </p:txBody>
      </p:sp>
      <p:sp>
        <p:nvSpPr>
          <p:cNvPr id="23" name="矩形 22"/>
          <p:cNvSpPr/>
          <p:nvPr/>
        </p:nvSpPr>
        <p:spPr>
          <a:xfrm>
            <a:off x="228600" y="2514600"/>
            <a:ext cx="902811" cy="523220"/>
          </a:xfrm>
          <a:prstGeom prst="rect">
            <a:avLst/>
          </a:prstGeom>
        </p:spPr>
        <p:txBody>
          <a:bodyPr wrap="none">
            <a:spAutoFit/>
          </a:bodyPr>
          <a:lstStyle/>
          <a:p>
            <a:r>
              <a:rPr lang="zh-CN" altLang="en-US" sz="2800" dirty="0" smtClean="0"/>
              <a:t>解：</a:t>
            </a:r>
            <a:endParaRPr lang="zh-CN" altLang="en-US" dirty="0"/>
          </a:p>
        </p:txBody>
      </p:sp>
      <p:sp>
        <p:nvSpPr>
          <p:cNvPr id="24" name="矩形 23"/>
          <p:cNvSpPr/>
          <p:nvPr/>
        </p:nvSpPr>
        <p:spPr>
          <a:xfrm>
            <a:off x="3660656" y="4035711"/>
            <a:ext cx="697627" cy="400110"/>
          </a:xfrm>
          <a:prstGeom prst="rect">
            <a:avLst/>
          </a:prstGeom>
        </p:spPr>
        <p:txBody>
          <a:bodyPr wrap="none">
            <a:spAutoFit/>
          </a:bodyPr>
          <a:lstStyle/>
          <a:p>
            <a:r>
              <a:rPr lang="zh-CN" altLang="en-US" sz="2000" dirty="0">
                <a:solidFill>
                  <a:srgbClr val="FF0000"/>
                </a:solidFill>
                <a:latin typeface="+mn-ea"/>
                <a:ea typeface="+mn-ea"/>
                <a:sym typeface="Symbol" panose="05050102010706020507" pitchFamily="18" charset="2"/>
              </a:rPr>
              <a:t>冲突</a:t>
            </a:r>
            <a:endParaRPr lang="zh-CN" altLang="en-US" sz="2000" dirty="0">
              <a:solidFill>
                <a:srgbClr val="FF0000"/>
              </a:solidFill>
              <a:latin typeface="+mn-ea"/>
              <a:ea typeface="+mn-ea"/>
            </a:endParaRPr>
          </a:p>
        </p:txBody>
      </p:sp>
      <p:sp>
        <p:nvSpPr>
          <p:cNvPr id="25" name="矩形 24"/>
          <p:cNvSpPr/>
          <p:nvPr/>
        </p:nvSpPr>
        <p:spPr>
          <a:xfrm>
            <a:off x="5446693" y="4035711"/>
            <a:ext cx="954107" cy="400110"/>
          </a:xfrm>
          <a:prstGeom prst="rect">
            <a:avLst/>
          </a:prstGeom>
        </p:spPr>
        <p:txBody>
          <a:bodyPr wrap="none">
            <a:spAutoFit/>
          </a:bodyPr>
          <a:lstStyle/>
          <a:p>
            <a:r>
              <a:rPr lang="zh-CN" altLang="en-US" sz="2000" dirty="0" smtClean="0">
                <a:solidFill>
                  <a:srgbClr val="FF00FF"/>
                </a:solidFill>
                <a:latin typeface="+mn-ea"/>
                <a:ea typeface="+mn-ea"/>
                <a:sym typeface="Symbol" panose="05050102010706020507" pitchFamily="18" charset="2"/>
              </a:rPr>
              <a:t>又冲突</a:t>
            </a:r>
            <a:endParaRPr lang="zh-CN" altLang="en-US" sz="2000" dirty="0">
              <a:solidFill>
                <a:srgbClr val="FF00FF"/>
              </a:solidFill>
              <a:latin typeface="+mn-ea"/>
              <a:ea typeface="+mn-ea"/>
            </a:endParaRPr>
          </a:p>
        </p:txBody>
      </p:sp>
      <p:sp>
        <p:nvSpPr>
          <p:cNvPr id="26" name="矩形 25"/>
          <p:cNvSpPr/>
          <p:nvPr/>
        </p:nvSpPr>
        <p:spPr>
          <a:xfrm>
            <a:off x="4275153" y="4035711"/>
            <a:ext cx="1371151" cy="400110"/>
          </a:xfrm>
          <a:prstGeom prst="rect">
            <a:avLst/>
          </a:prstGeom>
        </p:spPr>
        <p:txBody>
          <a:bodyPr wrap="square">
            <a:spAutoFit/>
          </a:bodyPr>
          <a:lstStyle/>
          <a:p>
            <a:r>
              <a:rPr lang="en-US" altLang="zh-CN" sz="2000" b="0" dirty="0" smtClean="0">
                <a:solidFill>
                  <a:schemeClr val="tx2"/>
                </a:solidFill>
                <a:latin typeface="+mn-ea"/>
                <a:ea typeface="+mn-ea"/>
              </a:rPr>
              <a:t>H</a:t>
            </a:r>
            <a:r>
              <a:rPr lang="en-US" altLang="zh-CN" sz="2000" b="0" baseline="-25000" dirty="0" smtClean="0">
                <a:solidFill>
                  <a:schemeClr val="tx2"/>
                </a:solidFill>
                <a:latin typeface="+mn-ea"/>
                <a:ea typeface="+mn-ea"/>
              </a:rPr>
              <a:t>1</a:t>
            </a:r>
            <a:r>
              <a:rPr lang="en-US" altLang="zh-CN" sz="2000" b="0" dirty="0" smtClean="0">
                <a:solidFill>
                  <a:schemeClr val="tx2"/>
                </a:solidFill>
                <a:latin typeface="+mn-ea"/>
                <a:ea typeface="+mn-ea"/>
              </a:rPr>
              <a:t>(28)=1</a:t>
            </a:r>
            <a:endParaRPr lang="zh-CN" altLang="en-US" sz="2000" b="0" dirty="0">
              <a:solidFill>
                <a:schemeClr val="tx2"/>
              </a:solidFill>
              <a:latin typeface="+mn-ea"/>
              <a:ea typeface="+mn-ea"/>
            </a:endParaRPr>
          </a:p>
        </p:txBody>
      </p:sp>
      <p:sp>
        <p:nvSpPr>
          <p:cNvPr id="27" name="矩形 26"/>
          <p:cNvSpPr/>
          <p:nvPr/>
        </p:nvSpPr>
        <p:spPr>
          <a:xfrm>
            <a:off x="6347948" y="4035711"/>
            <a:ext cx="1371151" cy="400110"/>
          </a:xfrm>
          <a:prstGeom prst="rect">
            <a:avLst/>
          </a:prstGeom>
        </p:spPr>
        <p:txBody>
          <a:bodyPr wrap="square">
            <a:spAutoFit/>
          </a:bodyPr>
          <a:lstStyle/>
          <a:p>
            <a:r>
              <a:rPr lang="en-US" altLang="zh-CN" sz="2000" b="0" dirty="0" smtClean="0">
                <a:solidFill>
                  <a:schemeClr val="tx2"/>
                </a:solidFill>
                <a:latin typeface="+mn-ea"/>
                <a:ea typeface="+mn-ea"/>
              </a:rPr>
              <a:t>H</a:t>
            </a:r>
            <a:r>
              <a:rPr lang="en-US" altLang="zh-CN" sz="2000" b="0" baseline="-25000" dirty="0" smtClean="0">
                <a:solidFill>
                  <a:schemeClr val="tx2"/>
                </a:solidFill>
                <a:latin typeface="+mn-ea"/>
                <a:ea typeface="+mn-ea"/>
              </a:rPr>
              <a:t>2</a:t>
            </a:r>
            <a:r>
              <a:rPr lang="en-US" altLang="zh-CN" sz="2000" b="0" dirty="0" smtClean="0">
                <a:solidFill>
                  <a:schemeClr val="tx2"/>
                </a:solidFill>
                <a:latin typeface="+mn-ea"/>
                <a:ea typeface="+mn-ea"/>
              </a:rPr>
              <a:t>(28)=2</a:t>
            </a:r>
            <a:endParaRPr lang="zh-CN" altLang="en-US" sz="2000" b="0" dirty="0">
              <a:solidFill>
                <a:schemeClr val="tx2"/>
              </a:solidFill>
              <a:latin typeface="+mn-ea"/>
              <a:ea typeface="+mn-ea"/>
            </a:endParaRPr>
          </a:p>
        </p:txBody>
      </p:sp>
      <p:sp>
        <p:nvSpPr>
          <p:cNvPr id="28" name="矩形 27"/>
          <p:cNvSpPr/>
          <p:nvPr/>
        </p:nvSpPr>
        <p:spPr>
          <a:xfrm>
            <a:off x="7599924" y="4035711"/>
            <a:ext cx="1475812" cy="400110"/>
          </a:xfrm>
          <a:prstGeom prst="rect">
            <a:avLst/>
          </a:prstGeom>
        </p:spPr>
        <p:txBody>
          <a:bodyPr wrap="square">
            <a:spAutoFit/>
          </a:bodyPr>
          <a:lstStyle/>
          <a:p>
            <a:r>
              <a:rPr lang="en-US" altLang="zh-CN" sz="2000" b="0" dirty="0" smtClean="0">
                <a:solidFill>
                  <a:schemeClr val="tx2"/>
                </a:solidFill>
                <a:latin typeface="+mn-ea"/>
                <a:ea typeface="+mn-ea"/>
                <a:sym typeface="Symbol" panose="05050102010706020507" pitchFamily="18" charset="2"/>
              </a:rPr>
              <a:t>R[2]=</a:t>
            </a:r>
            <a:r>
              <a:rPr lang="en-US" altLang="zh-CN" sz="2000" b="0" dirty="0" smtClean="0">
                <a:solidFill>
                  <a:schemeClr val="tx2"/>
                </a:solidFill>
                <a:latin typeface="+mn-ea"/>
                <a:ea typeface="+mn-ea"/>
              </a:rPr>
              <a:t>28</a:t>
            </a:r>
            <a:endParaRPr lang="zh-CN" altLang="en-US" sz="2000" b="0" dirty="0">
              <a:solidFill>
                <a:schemeClr val="tx2"/>
              </a:solidFill>
              <a:latin typeface="+mn-ea"/>
              <a:ea typeface="+mn-ea"/>
            </a:endParaRPr>
          </a:p>
        </p:txBody>
      </p:sp>
      <p:sp>
        <p:nvSpPr>
          <p:cNvPr id="39" name="矩形 38"/>
          <p:cNvSpPr/>
          <p:nvPr/>
        </p:nvSpPr>
        <p:spPr>
          <a:xfrm>
            <a:off x="3657600" y="5079940"/>
            <a:ext cx="697627" cy="400110"/>
          </a:xfrm>
          <a:prstGeom prst="rect">
            <a:avLst/>
          </a:prstGeom>
        </p:spPr>
        <p:txBody>
          <a:bodyPr wrap="none">
            <a:spAutoFit/>
          </a:bodyPr>
          <a:lstStyle/>
          <a:p>
            <a:r>
              <a:rPr lang="zh-CN" altLang="en-US" sz="2000" dirty="0">
                <a:solidFill>
                  <a:srgbClr val="FF0000"/>
                </a:solidFill>
                <a:latin typeface="+mn-ea"/>
                <a:ea typeface="+mn-ea"/>
                <a:sym typeface="Symbol" panose="05050102010706020507" pitchFamily="18" charset="2"/>
              </a:rPr>
              <a:t>冲突</a:t>
            </a:r>
            <a:endParaRPr lang="zh-CN" altLang="en-US" sz="2000" dirty="0">
              <a:solidFill>
                <a:srgbClr val="FF0000"/>
              </a:solidFill>
              <a:latin typeface="+mn-ea"/>
              <a:ea typeface="+mn-ea"/>
            </a:endParaRPr>
          </a:p>
        </p:txBody>
      </p:sp>
      <p:sp>
        <p:nvSpPr>
          <p:cNvPr id="40" name="矩形 39"/>
          <p:cNvSpPr/>
          <p:nvPr/>
        </p:nvSpPr>
        <p:spPr>
          <a:xfrm>
            <a:off x="5443637" y="5079940"/>
            <a:ext cx="954107" cy="400110"/>
          </a:xfrm>
          <a:prstGeom prst="rect">
            <a:avLst/>
          </a:prstGeom>
        </p:spPr>
        <p:txBody>
          <a:bodyPr wrap="none">
            <a:spAutoFit/>
          </a:bodyPr>
          <a:lstStyle/>
          <a:p>
            <a:r>
              <a:rPr lang="zh-CN" altLang="en-US" sz="2000" dirty="0" smtClean="0">
                <a:solidFill>
                  <a:srgbClr val="FF00FF"/>
                </a:solidFill>
                <a:latin typeface="+mn-ea"/>
                <a:ea typeface="+mn-ea"/>
                <a:sym typeface="Symbol" panose="05050102010706020507" pitchFamily="18" charset="2"/>
              </a:rPr>
              <a:t>又冲突</a:t>
            </a:r>
            <a:endParaRPr lang="zh-CN" altLang="en-US" sz="2000" dirty="0">
              <a:solidFill>
                <a:srgbClr val="FF00FF"/>
              </a:solidFill>
              <a:latin typeface="+mn-ea"/>
              <a:ea typeface="+mn-ea"/>
            </a:endParaRPr>
          </a:p>
        </p:txBody>
      </p:sp>
      <p:sp>
        <p:nvSpPr>
          <p:cNvPr id="41" name="矩形 40"/>
          <p:cNvSpPr/>
          <p:nvPr/>
        </p:nvSpPr>
        <p:spPr>
          <a:xfrm>
            <a:off x="4272097" y="5079940"/>
            <a:ext cx="1371151" cy="400110"/>
          </a:xfrm>
          <a:prstGeom prst="rect">
            <a:avLst/>
          </a:prstGeom>
        </p:spPr>
        <p:txBody>
          <a:bodyPr wrap="square">
            <a:spAutoFit/>
          </a:bodyPr>
          <a:lstStyle/>
          <a:p>
            <a:r>
              <a:rPr lang="en-US" altLang="zh-CN" sz="2000" b="0" dirty="0" smtClean="0">
                <a:solidFill>
                  <a:schemeClr val="tx2"/>
                </a:solidFill>
                <a:latin typeface="+mn-ea"/>
                <a:ea typeface="+mn-ea"/>
              </a:rPr>
              <a:t>H</a:t>
            </a:r>
            <a:r>
              <a:rPr lang="en-US" altLang="zh-CN" sz="2000" b="0" baseline="-25000" dirty="0" smtClean="0">
                <a:solidFill>
                  <a:schemeClr val="tx2"/>
                </a:solidFill>
                <a:latin typeface="+mn-ea"/>
                <a:ea typeface="+mn-ea"/>
              </a:rPr>
              <a:t>1</a:t>
            </a:r>
            <a:r>
              <a:rPr lang="en-US" altLang="zh-CN" sz="2000" b="0" dirty="0" smtClean="0">
                <a:solidFill>
                  <a:schemeClr val="tx2"/>
                </a:solidFill>
                <a:latin typeface="+mn-ea"/>
                <a:ea typeface="+mn-ea"/>
              </a:rPr>
              <a:t>(56)=1</a:t>
            </a:r>
            <a:endParaRPr lang="zh-CN" altLang="en-US" sz="2000" b="0" dirty="0">
              <a:solidFill>
                <a:schemeClr val="tx2"/>
              </a:solidFill>
              <a:latin typeface="+mn-ea"/>
              <a:ea typeface="+mn-ea"/>
            </a:endParaRPr>
          </a:p>
        </p:txBody>
      </p:sp>
      <p:sp>
        <p:nvSpPr>
          <p:cNvPr id="42" name="矩形 41"/>
          <p:cNvSpPr/>
          <p:nvPr/>
        </p:nvSpPr>
        <p:spPr>
          <a:xfrm>
            <a:off x="2688878" y="5510167"/>
            <a:ext cx="1371151" cy="400110"/>
          </a:xfrm>
          <a:prstGeom prst="rect">
            <a:avLst/>
          </a:prstGeom>
        </p:spPr>
        <p:txBody>
          <a:bodyPr wrap="square">
            <a:spAutoFit/>
          </a:bodyPr>
          <a:lstStyle/>
          <a:p>
            <a:r>
              <a:rPr lang="en-US" altLang="zh-CN" sz="2000" b="0" dirty="0" smtClean="0">
                <a:solidFill>
                  <a:schemeClr val="tx2"/>
                </a:solidFill>
                <a:latin typeface="+mn-ea"/>
                <a:ea typeface="+mn-ea"/>
              </a:rPr>
              <a:t>H</a:t>
            </a:r>
            <a:r>
              <a:rPr lang="en-US" altLang="zh-CN" sz="2000" b="0" baseline="-25000" dirty="0" smtClean="0">
                <a:solidFill>
                  <a:schemeClr val="tx2"/>
                </a:solidFill>
                <a:latin typeface="+mn-ea"/>
                <a:ea typeface="+mn-ea"/>
              </a:rPr>
              <a:t>2</a:t>
            </a:r>
            <a:r>
              <a:rPr lang="en-US" altLang="zh-CN" sz="2000" b="0" dirty="0" smtClean="0">
                <a:solidFill>
                  <a:schemeClr val="tx2"/>
                </a:solidFill>
                <a:latin typeface="+mn-ea"/>
                <a:ea typeface="+mn-ea"/>
              </a:rPr>
              <a:t>(56)=2</a:t>
            </a:r>
            <a:endParaRPr lang="zh-CN" altLang="en-US" sz="2000" b="0" dirty="0">
              <a:solidFill>
                <a:schemeClr val="tx2"/>
              </a:solidFill>
              <a:latin typeface="+mn-ea"/>
              <a:ea typeface="+mn-ea"/>
            </a:endParaRPr>
          </a:p>
        </p:txBody>
      </p:sp>
      <p:sp>
        <p:nvSpPr>
          <p:cNvPr id="43" name="矩形 42"/>
          <p:cNvSpPr/>
          <p:nvPr/>
        </p:nvSpPr>
        <p:spPr>
          <a:xfrm>
            <a:off x="6220388" y="5510167"/>
            <a:ext cx="1475812" cy="400110"/>
          </a:xfrm>
          <a:prstGeom prst="rect">
            <a:avLst/>
          </a:prstGeom>
        </p:spPr>
        <p:txBody>
          <a:bodyPr wrap="square">
            <a:spAutoFit/>
          </a:bodyPr>
          <a:lstStyle/>
          <a:p>
            <a:r>
              <a:rPr lang="en-US" altLang="zh-CN" sz="2000" b="0" dirty="0" smtClean="0">
                <a:solidFill>
                  <a:schemeClr val="tx2"/>
                </a:solidFill>
                <a:latin typeface="+mn-ea"/>
                <a:ea typeface="+mn-ea"/>
                <a:sym typeface="Symbol" panose="05050102010706020507" pitchFamily="18" charset="2"/>
              </a:rPr>
              <a:t>R[3]=56</a:t>
            </a:r>
            <a:endParaRPr lang="zh-CN" altLang="en-US" sz="2000" b="0" dirty="0">
              <a:solidFill>
                <a:schemeClr val="tx2"/>
              </a:solidFill>
              <a:latin typeface="+mn-ea"/>
              <a:ea typeface="+mn-ea"/>
            </a:endParaRPr>
          </a:p>
        </p:txBody>
      </p:sp>
      <p:sp>
        <p:nvSpPr>
          <p:cNvPr id="44" name="矩形 43"/>
          <p:cNvSpPr/>
          <p:nvPr/>
        </p:nvSpPr>
        <p:spPr>
          <a:xfrm>
            <a:off x="3891858" y="5510167"/>
            <a:ext cx="954107" cy="400110"/>
          </a:xfrm>
          <a:prstGeom prst="rect">
            <a:avLst/>
          </a:prstGeom>
        </p:spPr>
        <p:txBody>
          <a:bodyPr wrap="none">
            <a:spAutoFit/>
          </a:bodyPr>
          <a:lstStyle/>
          <a:p>
            <a:r>
              <a:rPr lang="zh-CN" altLang="en-US" sz="2000" dirty="0" smtClean="0">
                <a:solidFill>
                  <a:srgbClr val="FFC000"/>
                </a:solidFill>
                <a:latin typeface="+mn-ea"/>
                <a:ea typeface="+mn-ea"/>
                <a:sym typeface="Symbol" panose="05050102010706020507" pitchFamily="18" charset="2"/>
              </a:rPr>
              <a:t>又冲突</a:t>
            </a:r>
            <a:endParaRPr lang="zh-CN" altLang="en-US" sz="2000" dirty="0">
              <a:solidFill>
                <a:srgbClr val="FFC000"/>
              </a:solidFill>
              <a:latin typeface="+mn-ea"/>
              <a:ea typeface="+mn-ea"/>
            </a:endParaRPr>
          </a:p>
        </p:txBody>
      </p:sp>
      <p:sp>
        <p:nvSpPr>
          <p:cNvPr id="45" name="矩形 44"/>
          <p:cNvSpPr/>
          <p:nvPr/>
        </p:nvSpPr>
        <p:spPr>
          <a:xfrm>
            <a:off x="4793113" y="5510167"/>
            <a:ext cx="1371151" cy="400110"/>
          </a:xfrm>
          <a:prstGeom prst="rect">
            <a:avLst/>
          </a:prstGeom>
        </p:spPr>
        <p:txBody>
          <a:bodyPr wrap="square">
            <a:spAutoFit/>
          </a:bodyPr>
          <a:lstStyle/>
          <a:p>
            <a:r>
              <a:rPr lang="en-US" altLang="zh-CN" sz="2000" b="0" dirty="0" smtClean="0">
                <a:solidFill>
                  <a:schemeClr val="tx2"/>
                </a:solidFill>
                <a:latin typeface="+mn-ea"/>
                <a:ea typeface="+mn-ea"/>
              </a:rPr>
              <a:t>H</a:t>
            </a:r>
            <a:r>
              <a:rPr lang="en-US" altLang="zh-CN" sz="2000" b="0" baseline="-25000" dirty="0">
                <a:solidFill>
                  <a:schemeClr val="tx2"/>
                </a:solidFill>
                <a:latin typeface="+mn-ea"/>
                <a:ea typeface="+mn-ea"/>
              </a:rPr>
              <a:t>3</a:t>
            </a:r>
            <a:r>
              <a:rPr lang="en-US" altLang="zh-CN" sz="2000" b="0" dirty="0" smtClean="0">
                <a:solidFill>
                  <a:schemeClr val="tx2"/>
                </a:solidFill>
                <a:latin typeface="+mn-ea"/>
                <a:ea typeface="+mn-ea"/>
              </a:rPr>
              <a:t>(56)=3</a:t>
            </a:r>
            <a:endParaRPr lang="zh-CN" altLang="en-US" sz="2000" b="0" dirty="0">
              <a:solidFill>
                <a:schemeClr val="tx2"/>
              </a:solidFill>
              <a:latin typeface="+mn-ea"/>
              <a:ea typeface="+mn-ea"/>
            </a:endParaRPr>
          </a:p>
        </p:txBody>
      </p:sp>
      <p:sp>
        <p:nvSpPr>
          <p:cNvPr id="46" name="矩形 45"/>
          <p:cNvSpPr/>
          <p:nvPr/>
        </p:nvSpPr>
        <p:spPr>
          <a:xfrm>
            <a:off x="3660656" y="6130012"/>
            <a:ext cx="697627" cy="400110"/>
          </a:xfrm>
          <a:prstGeom prst="rect">
            <a:avLst/>
          </a:prstGeom>
        </p:spPr>
        <p:txBody>
          <a:bodyPr wrap="none">
            <a:spAutoFit/>
          </a:bodyPr>
          <a:lstStyle/>
          <a:p>
            <a:r>
              <a:rPr lang="zh-CN" altLang="en-US" sz="2000" dirty="0">
                <a:solidFill>
                  <a:srgbClr val="FF0000"/>
                </a:solidFill>
                <a:latin typeface="+mn-ea"/>
                <a:ea typeface="+mn-ea"/>
                <a:sym typeface="Symbol" panose="05050102010706020507" pitchFamily="18" charset="2"/>
              </a:rPr>
              <a:t>冲突</a:t>
            </a:r>
            <a:endParaRPr lang="zh-CN" altLang="en-US" sz="2000" dirty="0">
              <a:solidFill>
                <a:srgbClr val="FF0000"/>
              </a:solidFill>
              <a:latin typeface="+mn-ea"/>
              <a:ea typeface="+mn-ea"/>
            </a:endParaRPr>
          </a:p>
        </p:txBody>
      </p:sp>
      <p:sp>
        <p:nvSpPr>
          <p:cNvPr id="47" name="矩形 46"/>
          <p:cNvSpPr/>
          <p:nvPr/>
        </p:nvSpPr>
        <p:spPr>
          <a:xfrm>
            <a:off x="5446693" y="6130012"/>
            <a:ext cx="954107" cy="400110"/>
          </a:xfrm>
          <a:prstGeom prst="rect">
            <a:avLst/>
          </a:prstGeom>
        </p:spPr>
        <p:txBody>
          <a:bodyPr wrap="none">
            <a:spAutoFit/>
          </a:bodyPr>
          <a:lstStyle/>
          <a:p>
            <a:r>
              <a:rPr lang="zh-CN" altLang="en-US" sz="2000" dirty="0" smtClean="0">
                <a:solidFill>
                  <a:srgbClr val="FF00FF"/>
                </a:solidFill>
                <a:latin typeface="+mn-ea"/>
                <a:ea typeface="+mn-ea"/>
                <a:sym typeface="Symbol" panose="05050102010706020507" pitchFamily="18" charset="2"/>
              </a:rPr>
              <a:t>又冲突</a:t>
            </a:r>
            <a:endParaRPr lang="zh-CN" altLang="en-US" sz="2000" dirty="0">
              <a:solidFill>
                <a:srgbClr val="FF00FF"/>
              </a:solidFill>
              <a:latin typeface="+mn-ea"/>
              <a:ea typeface="+mn-ea"/>
            </a:endParaRPr>
          </a:p>
        </p:txBody>
      </p:sp>
      <p:sp>
        <p:nvSpPr>
          <p:cNvPr id="48" name="矩形 47"/>
          <p:cNvSpPr/>
          <p:nvPr/>
        </p:nvSpPr>
        <p:spPr>
          <a:xfrm>
            <a:off x="4275153" y="6130012"/>
            <a:ext cx="1371151" cy="400110"/>
          </a:xfrm>
          <a:prstGeom prst="rect">
            <a:avLst/>
          </a:prstGeom>
        </p:spPr>
        <p:txBody>
          <a:bodyPr wrap="square">
            <a:spAutoFit/>
          </a:bodyPr>
          <a:lstStyle/>
          <a:p>
            <a:r>
              <a:rPr lang="en-US" altLang="zh-CN" sz="2000" b="0" dirty="0" smtClean="0">
                <a:solidFill>
                  <a:schemeClr val="tx2"/>
                </a:solidFill>
                <a:latin typeface="+mn-ea"/>
                <a:ea typeface="+mn-ea"/>
              </a:rPr>
              <a:t>H</a:t>
            </a:r>
            <a:r>
              <a:rPr lang="en-US" altLang="zh-CN" sz="2000" b="0" baseline="-25000" dirty="0" smtClean="0">
                <a:solidFill>
                  <a:schemeClr val="tx2"/>
                </a:solidFill>
                <a:latin typeface="+mn-ea"/>
                <a:ea typeface="+mn-ea"/>
              </a:rPr>
              <a:t>1</a:t>
            </a:r>
            <a:r>
              <a:rPr lang="en-US" altLang="zh-CN" sz="2000" b="0" dirty="0" smtClean="0">
                <a:solidFill>
                  <a:schemeClr val="tx2"/>
                </a:solidFill>
                <a:latin typeface="+mn-ea"/>
                <a:ea typeface="+mn-ea"/>
              </a:rPr>
              <a:t>(23)=3</a:t>
            </a:r>
            <a:endParaRPr lang="zh-CN" altLang="en-US" sz="2000" b="0" dirty="0">
              <a:solidFill>
                <a:schemeClr val="tx2"/>
              </a:solidFill>
              <a:latin typeface="+mn-ea"/>
              <a:ea typeface="+mn-ea"/>
            </a:endParaRPr>
          </a:p>
        </p:txBody>
      </p:sp>
      <p:sp>
        <p:nvSpPr>
          <p:cNvPr id="49" name="矩形 48"/>
          <p:cNvSpPr/>
          <p:nvPr/>
        </p:nvSpPr>
        <p:spPr>
          <a:xfrm>
            <a:off x="6347948" y="6130012"/>
            <a:ext cx="1371151" cy="400110"/>
          </a:xfrm>
          <a:prstGeom prst="rect">
            <a:avLst/>
          </a:prstGeom>
        </p:spPr>
        <p:txBody>
          <a:bodyPr wrap="square">
            <a:spAutoFit/>
          </a:bodyPr>
          <a:lstStyle/>
          <a:p>
            <a:r>
              <a:rPr lang="en-US" altLang="zh-CN" sz="2000" b="0" dirty="0" smtClean="0">
                <a:solidFill>
                  <a:schemeClr val="tx2"/>
                </a:solidFill>
                <a:latin typeface="+mn-ea"/>
                <a:ea typeface="+mn-ea"/>
              </a:rPr>
              <a:t>H</a:t>
            </a:r>
            <a:r>
              <a:rPr lang="en-US" altLang="zh-CN" sz="2000" b="0" baseline="-25000" dirty="0" smtClean="0">
                <a:solidFill>
                  <a:schemeClr val="tx2"/>
                </a:solidFill>
                <a:latin typeface="+mn-ea"/>
                <a:ea typeface="+mn-ea"/>
              </a:rPr>
              <a:t>2</a:t>
            </a:r>
            <a:r>
              <a:rPr lang="en-US" altLang="zh-CN" sz="2000" b="0" dirty="0" smtClean="0">
                <a:solidFill>
                  <a:schemeClr val="tx2"/>
                </a:solidFill>
                <a:latin typeface="+mn-ea"/>
                <a:ea typeface="+mn-ea"/>
              </a:rPr>
              <a:t>(23)=</a:t>
            </a:r>
            <a:r>
              <a:rPr lang="en-US" altLang="zh-CN" sz="2000" b="0" dirty="0">
                <a:solidFill>
                  <a:schemeClr val="tx2"/>
                </a:solidFill>
                <a:latin typeface="+mn-ea"/>
                <a:ea typeface="+mn-ea"/>
              </a:rPr>
              <a:t>4</a:t>
            </a:r>
            <a:endParaRPr lang="zh-CN" altLang="en-US" sz="2000" b="0" dirty="0">
              <a:solidFill>
                <a:schemeClr val="tx2"/>
              </a:solidFill>
              <a:latin typeface="+mn-ea"/>
              <a:ea typeface="+mn-ea"/>
            </a:endParaRPr>
          </a:p>
        </p:txBody>
      </p:sp>
      <p:sp>
        <p:nvSpPr>
          <p:cNvPr id="50" name="矩形 49"/>
          <p:cNvSpPr/>
          <p:nvPr/>
        </p:nvSpPr>
        <p:spPr>
          <a:xfrm>
            <a:off x="7599924" y="6130012"/>
            <a:ext cx="1475812" cy="400110"/>
          </a:xfrm>
          <a:prstGeom prst="rect">
            <a:avLst/>
          </a:prstGeom>
        </p:spPr>
        <p:txBody>
          <a:bodyPr wrap="square">
            <a:spAutoFit/>
          </a:bodyPr>
          <a:lstStyle/>
          <a:p>
            <a:r>
              <a:rPr lang="en-US" altLang="zh-CN" sz="2000" b="0" dirty="0" smtClean="0">
                <a:solidFill>
                  <a:schemeClr val="tx2"/>
                </a:solidFill>
                <a:latin typeface="+mn-ea"/>
                <a:ea typeface="+mn-ea"/>
                <a:sym typeface="Symbol" panose="05050102010706020507" pitchFamily="18" charset="2"/>
              </a:rPr>
              <a:t>R[4]=</a:t>
            </a:r>
            <a:r>
              <a:rPr lang="en-US" altLang="zh-CN" sz="2000" b="0" dirty="0" smtClean="0">
                <a:solidFill>
                  <a:schemeClr val="tx2"/>
                </a:solidFill>
                <a:latin typeface="+mn-ea"/>
                <a:ea typeface="+mn-ea"/>
              </a:rPr>
              <a:t>23</a:t>
            </a:r>
            <a:endParaRPr lang="zh-CN" altLang="en-US" sz="2000" b="0" dirty="0">
              <a:solidFill>
                <a:schemeClr val="tx2"/>
              </a:solidFill>
              <a:latin typeface="+mn-ea"/>
              <a:ea typeface="+mn-ea"/>
            </a:endParaRPr>
          </a:p>
        </p:txBody>
      </p:sp>
    </p:spTree>
    <p:extLst>
      <p:ext uri="{BB962C8B-B14F-4D97-AF65-F5344CB8AC3E}">
        <p14:creationId xmlns:p14="http://schemas.microsoft.com/office/powerpoint/2010/main" val="845101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barn(inVertical)">
                                      <p:cBhvr>
                                        <p:cTn id="11" dur="500"/>
                                        <p:tgtEl>
                                          <p:spTgt spid="2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left)">
                                      <p:cBhvr>
                                        <p:cTn id="16" dur="500"/>
                                        <p:tgtEl>
                                          <p:spTgt spid="3">
                                            <p:txEl>
                                              <p:pRg st="3" end="3"/>
                                            </p:txEl>
                                          </p:spTgt>
                                        </p:tgtEl>
                                      </p:cBhvr>
                                    </p:animEffect>
                                  </p:childTnLst>
                                </p:cTn>
                              </p:par>
                            </p:childTnLst>
                          </p:cTn>
                        </p:par>
                        <p:par>
                          <p:cTn id="17" fill="hold">
                            <p:stCondLst>
                              <p:cond delay="500"/>
                            </p:stCondLst>
                            <p:childTnLst>
                              <p:par>
                                <p:cTn id="18" presetID="47" presetClass="entr" presetSubtype="0" fill="hold" grpId="0" nodeType="after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1000"/>
                                        <p:tgtEl>
                                          <p:spTgt spid="19"/>
                                        </p:tgtEl>
                                      </p:cBhvr>
                                    </p:animEffect>
                                    <p:anim calcmode="lin" valueType="num">
                                      <p:cBhvr>
                                        <p:cTn id="21" dur="1000" fill="hold"/>
                                        <p:tgtEl>
                                          <p:spTgt spid="19"/>
                                        </p:tgtEl>
                                        <p:attrNameLst>
                                          <p:attrName>ppt_x</p:attrName>
                                        </p:attrNameLst>
                                      </p:cBhvr>
                                      <p:tavLst>
                                        <p:tav tm="0">
                                          <p:val>
                                            <p:strVal val="#ppt_x"/>
                                          </p:val>
                                        </p:tav>
                                        <p:tav tm="100000">
                                          <p:val>
                                            <p:strVal val="#ppt_x"/>
                                          </p:val>
                                        </p:tav>
                                      </p:tavLst>
                                    </p:anim>
                                    <p:anim calcmode="lin" valueType="num">
                                      <p:cBhvr>
                                        <p:cTn id="22"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par>
                          <p:cTn id="28" fill="hold">
                            <p:stCondLst>
                              <p:cond delay="500"/>
                            </p:stCondLst>
                            <p:childTnLst>
                              <p:par>
                                <p:cTn id="29" presetID="47" presetClass="entr" presetSubtype="0"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1000"/>
                                        <p:tgtEl>
                                          <p:spTgt spid="18"/>
                                        </p:tgtEl>
                                      </p:cBhvr>
                                    </p:animEffect>
                                    <p:anim calcmode="lin" valueType="num">
                                      <p:cBhvr>
                                        <p:cTn id="32" dur="1000" fill="hold"/>
                                        <p:tgtEl>
                                          <p:spTgt spid="18"/>
                                        </p:tgtEl>
                                        <p:attrNameLst>
                                          <p:attrName>ppt_x</p:attrName>
                                        </p:attrNameLst>
                                      </p:cBhvr>
                                      <p:tavLst>
                                        <p:tav tm="0">
                                          <p:val>
                                            <p:strVal val="#ppt_x"/>
                                          </p:val>
                                        </p:tav>
                                        <p:tav tm="100000">
                                          <p:val>
                                            <p:strVal val="#ppt_x"/>
                                          </p:val>
                                        </p:tav>
                                      </p:tavLst>
                                    </p:anim>
                                    <p:anim calcmode="lin" valueType="num">
                                      <p:cBhvr>
                                        <p:cTn id="33"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wipe(left)">
                                      <p:cBhvr>
                                        <p:cTn id="38" dur="500"/>
                                        <p:tgtEl>
                                          <p:spTgt spid="3">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4" presetClass="entr" presetSubtype="5" fill="hold" grpId="0" nodeType="click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randombar(vertical)">
                                      <p:cBhvr>
                                        <p:cTn id="43" dur="500"/>
                                        <p:tgtEl>
                                          <p:spTgt spid="24"/>
                                        </p:tgtEl>
                                      </p:cBhvr>
                                    </p:animEffect>
                                  </p:childTnLst>
                                </p:cTn>
                              </p:par>
                            </p:childTnLst>
                          </p:cTn>
                        </p:par>
                      </p:childTnLst>
                    </p:cTn>
                  </p:par>
                  <p:par>
                    <p:cTn id="44" fill="hold">
                      <p:stCondLst>
                        <p:cond delay="indefinite"/>
                      </p:stCondLst>
                      <p:childTnLst>
                        <p:par>
                          <p:cTn id="45" fill="hold">
                            <p:stCondLst>
                              <p:cond delay="0"/>
                            </p:stCondLst>
                            <p:childTnLst>
                              <p:par>
                                <p:cTn id="46" presetID="6" presetClass="entr" presetSubtype="16" fill="hold" grpId="0" nodeType="click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circle(in)">
                                      <p:cBhvr>
                                        <p:cTn id="48" dur="2000"/>
                                        <p:tgtEl>
                                          <p:spTgt spid="26"/>
                                        </p:tgtEl>
                                      </p:cBhvr>
                                    </p:animEffect>
                                  </p:childTnLst>
                                </p:cTn>
                              </p:par>
                            </p:childTnLst>
                          </p:cTn>
                        </p:par>
                      </p:childTnLst>
                    </p:cTn>
                  </p:par>
                  <p:par>
                    <p:cTn id="49" fill="hold">
                      <p:stCondLst>
                        <p:cond delay="indefinite"/>
                      </p:stCondLst>
                      <p:childTnLst>
                        <p:par>
                          <p:cTn id="50" fill="hold">
                            <p:stCondLst>
                              <p:cond delay="0"/>
                            </p:stCondLst>
                            <p:childTnLst>
                              <p:par>
                                <p:cTn id="51" presetID="14" presetClass="entr" presetSubtype="5" fill="hold" grpId="0" nodeType="click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randombar(vertical)">
                                      <p:cBhvr>
                                        <p:cTn id="53" dur="500"/>
                                        <p:tgtEl>
                                          <p:spTgt spid="25"/>
                                        </p:tgtEl>
                                      </p:cBhvr>
                                    </p:animEffect>
                                  </p:childTnLst>
                                </p:cTn>
                              </p:par>
                            </p:childTnLst>
                          </p:cTn>
                        </p:par>
                      </p:childTnLst>
                    </p:cTn>
                  </p:par>
                  <p:par>
                    <p:cTn id="54" fill="hold">
                      <p:stCondLst>
                        <p:cond delay="indefinite"/>
                      </p:stCondLst>
                      <p:childTnLst>
                        <p:par>
                          <p:cTn id="55" fill="hold">
                            <p:stCondLst>
                              <p:cond delay="0"/>
                            </p:stCondLst>
                            <p:childTnLst>
                              <p:par>
                                <p:cTn id="56" presetID="6" presetClass="entr" presetSubtype="16" fill="hold" grpId="0" nodeType="clickEffect">
                                  <p:stCondLst>
                                    <p:cond delay="0"/>
                                  </p:stCondLst>
                                  <p:childTnLst>
                                    <p:set>
                                      <p:cBhvr>
                                        <p:cTn id="57" dur="1" fill="hold">
                                          <p:stCondLst>
                                            <p:cond delay="0"/>
                                          </p:stCondLst>
                                        </p:cTn>
                                        <p:tgtEl>
                                          <p:spTgt spid="27"/>
                                        </p:tgtEl>
                                        <p:attrNameLst>
                                          <p:attrName>style.visibility</p:attrName>
                                        </p:attrNameLst>
                                      </p:cBhvr>
                                      <p:to>
                                        <p:strVal val="visible"/>
                                      </p:to>
                                    </p:set>
                                    <p:animEffect transition="in" filter="circle(in)">
                                      <p:cBhvr>
                                        <p:cTn id="58" dur="2000"/>
                                        <p:tgtEl>
                                          <p:spTgt spid="27"/>
                                        </p:tgtEl>
                                      </p:cBhvr>
                                    </p:animEffect>
                                  </p:childTnLst>
                                </p:cTn>
                              </p:par>
                            </p:childTnLst>
                          </p:cTn>
                        </p:par>
                      </p:childTnLst>
                    </p:cTn>
                  </p:par>
                  <p:par>
                    <p:cTn id="59" fill="hold">
                      <p:stCondLst>
                        <p:cond delay="indefinite"/>
                      </p:stCondLst>
                      <p:childTnLst>
                        <p:par>
                          <p:cTn id="60" fill="hold">
                            <p:stCondLst>
                              <p:cond delay="0"/>
                            </p:stCondLst>
                            <p:childTnLst>
                              <p:par>
                                <p:cTn id="61" presetID="2" presetClass="entr" presetSubtype="3" fill="hold" grpId="0" nodeType="clickEffect">
                                  <p:stCondLst>
                                    <p:cond delay="0"/>
                                  </p:stCondLst>
                                  <p:childTnLst>
                                    <p:set>
                                      <p:cBhvr>
                                        <p:cTn id="62" dur="1" fill="hold">
                                          <p:stCondLst>
                                            <p:cond delay="0"/>
                                          </p:stCondLst>
                                        </p:cTn>
                                        <p:tgtEl>
                                          <p:spTgt spid="28"/>
                                        </p:tgtEl>
                                        <p:attrNameLst>
                                          <p:attrName>style.visibility</p:attrName>
                                        </p:attrNameLst>
                                      </p:cBhvr>
                                      <p:to>
                                        <p:strVal val="visible"/>
                                      </p:to>
                                    </p:set>
                                    <p:anim calcmode="lin" valueType="num">
                                      <p:cBhvr additive="base">
                                        <p:cTn id="63" dur="500" fill="hold"/>
                                        <p:tgtEl>
                                          <p:spTgt spid="28"/>
                                        </p:tgtEl>
                                        <p:attrNameLst>
                                          <p:attrName>ppt_x</p:attrName>
                                        </p:attrNameLst>
                                      </p:cBhvr>
                                      <p:tavLst>
                                        <p:tav tm="0">
                                          <p:val>
                                            <p:strVal val="1+#ppt_w/2"/>
                                          </p:val>
                                        </p:tav>
                                        <p:tav tm="100000">
                                          <p:val>
                                            <p:strVal val="#ppt_x"/>
                                          </p:val>
                                        </p:tav>
                                      </p:tavLst>
                                    </p:anim>
                                    <p:anim calcmode="lin" valueType="num">
                                      <p:cBhvr additive="base">
                                        <p:cTn id="64" dur="500" fill="hold"/>
                                        <p:tgtEl>
                                          <p:spTgt spid="28"/>
                                        </p:tgtEl>
                                        <p:attrNameLst>
                                          <p:attrName>ppt_y</p:attrName>
                                        </p:attrNameLst>
                                      </p:cBhvr>
                                      <p:tavLst>
                                        <p:tav tm="0">
                                          <p:val>
                                            <p:strVal val="0-#ppt_h/2"/>
                                          </p:val>
                                        </p:tav>
                                        <p:tav tm="100000">
                                          <p:val>
                                            <p:strVal val="#ppt_y"/>
                                          </p:val>
                                        </p:tav>
                                      </p:tavLst>
                                    </p:anim>
                                  </p:childTnLst>
                                </p:cTn>
                              </p:par>
                            </p:childTnLst>
                          </p:cTn>
                        </p:par>
                        <p:par>
                          <p:cTn id="65" fill="hold">
                            <p:stCondLst>
                              <p:cond delay="500"/>
                            </p:stCondLst>
                            <p:childTnLst>
                              <p:par>
                                <p:cTn id="66" presetID="47" presetClass="entr" presetSubtype="0" fill="hold" grpId="0" nodeType="afterEffect">
                                  <p:stCondLst>
                                    <p:cond delay="0"/>
                                  </p:stCondLst>
                                  <p:childTnLst>
                                    <p:set>
                                      <p:cBhvr>
                                        <p:cTn id="67" dur="1" fill="hold">
                                          <p:stCondLst>
                                            <p:cond delay="0"/>
                                          </p:stCondLst>
                                        </p:cTn>
                                        <p:tgtEl>
                                          <p:spTgt spid="20"/>
                                        </p:tgtEl>
                                        <p:attrNameLst>
                                          <p:attrName>style.visibility</p:attrName>
                                        </p:attrNameLst>
                                      </p:cBhvr>
                                      <p:to>
                                        <p:strVal val="visible"/>
                                      </p:to>
                                    </p:set>
                                    <p:animEffect transition="in" filter="fade">
                                      <p:cBhvr>
                                        <p:cTn id="68" dur="1000"/>
                                        <p:tgtEl>
                                          <p:spTgt spid="20"/>
                                        </p:tgtEl>
                                      </p:cBhvr>
                                    </p:animEffect>
                                    <p:anim calcmode="lin" valueType="num">
                                      <p:cBhvr>
                                        <p:cTn id="69" dur="1000" fill="hold"/>
                                        <p:tgtEl>
                                          <p:spTgt spid="20"/>
                                        </p:tgtEl>
                                        <p:attrNameLst>
                                          <p:attrName>ppt_x</p:attrName>
                                        </p:attrNameLst>
                                      </p:cBhvr>
                                      <p:tavLst>
                                        <p:tav tm="0">
                                          <p:val>
                                            <p:strVal val="#ppt_x"/>
                                          </p:val>
                                        </p:tav>
                                        <p:tav tm="100000">
                                          <p:val>
                                            <p:strVal val="#ppt_x"/>
                                          </p:val>
                                        </p:tav>
                                      </p:tavLst>
                                    </p:anim>
                                    <p:anim calcmode="lin" valueType="num">
                                      <p:cBhvr>
                                        <p:cTn id="70"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3">
                                            <p:txEl>
                                              <p:pRg st="6" end="6"/>
                                            </p:txEl>
                                          </p:spTgt>
                                        </p:tgtEl>
                                        <p:attrNameLst>
                                          <p:attrName>style.visibility</p:attrName>
                                        </p:attrNameLst>
                                      </p:cBhvr>
                                      <p:to>
                                        <p:strVal val="visible"/>
                                      </p:to>
                                    </p:set>
                                    <p:animEffect transition="in" filter="wipe(left)">
                                      <p:cBhvr>
                                        <p:cTn id="75" dur="500"/>
                                        <p:tgtEl>
                                          <p:spTgt spid="3">
                                            <p:txEl>
                                              <p:pRg st="6" end="6"/>
                                            </p:txEl>
                                          </p:spTgt>
                                        </p:tgtEl>
                                      </p:cBhvr>
                                    </p:animEffect>
                                  </p:childTnLst>
                                </p:cTn>
                              </p:par>
                            </p:childTnLst>
                          </p:cTn>
                        </p:par>
                        <p:par>
                          <p:cTn id="76" fill="hold">
                            <p:stCondLst>
                              <p:cond delay="500"/>
                            </p:stCondLst>
                            <p:childTnLst>
                              <p:par>
                                <p:cTn id="77" presetID="47" presetClass="entr" presetSubtype="0" fill="hold" grpId="0" nodeType="afterEffect">
                                  <p:stCondLst>
                                    <p:cond delay="0"/>
                                  </p:stCondLst>
                                  <p:childTnLst>
                                    <p:set>
                                      <p:cBhvr>
                                        <p:cTn id="78" dur="1" fill="hold">
                                          <p:stCondLst>
                                            <p:cond delay="0"/>
                                          </p:stCondLst>
                                        </p:cTn>
                                        <p:tgtEl>
                                          <p:spTgt spid="16"/>
                                        </p:tgtEl>
                                        <p:attrNameLst>
                                          <p:attrName>style.visibility</p:attrName>
                                        </p:attrNameLst>
                                      </p:cBhvr>
                                      <p:to>
                                        <p:strVal val="visible"/>
                                      </p:to>
                                    </p:set>
                                    <p:animEffect transition="in" filter="fade">
                                      <p:cBhvr>
                                        <p:cTn id="79" dur="1000"/>
                                        <p:tgtEl>
                                          <p:spTgt spid="16"/>
                                        </p:tgtEl>
                                      </p:cBhvr>
                                    </p:animEffect>
                                    <p:anim calcmode="lin" valueType="num">
                                      <p:cBhvr>
                                        <p:cTn id="80" dur="1000" fill="hold"/>
                                        <p:tgtEl>
                                          <p:spTgt spid="16"/>
                                        </p:tgtEl>
                                        <p:attrNameLst>
                                          <p:attrName>ppt_x</p:attrName>
                                        </p:attrNameLst>
                                      </p:cBhvr>
                                      <p:tavLst>
                                        <p:tav tm="0">
                                          <p:val>
                                            <p:strVal val="#ppt_x"/>
                                          </p:val>
                                        </p:tav>
                                        <p:tav tm="100000">
                                          <p:val>
                                            <p:strVal val="#ppt_x"/>
                                          </p:val>
                                        </p:tav>
                                      </p:tavLst>
                                    </p:anim>
                                    <p:anim calcmode="lin" valueType="num">
                                      <p:cBhvr>
                                        <p:cTn id="81"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nodeType="clickEffect">
                                  <p:stCondLst>
                                    <p:cond delay="0"/>
                                  </p:stCondLst>
                                  <p:childTnLst>
                                    <p:set>
                                      <p:cBhvr>
                                        <p:cTn id="85" dur="1" fill="hold">
                                          <p:stCondLst>
                                            <p:cond delay="0"/>
                                          </p:stCondLst>
                                        </p:cTn>
                                        <p:tgtEl>
                                          <p:spTgt spid="3">
                                            <p:txEl>
                                              <p:pRg st="7" end="7"/>
                                            </p:txEl>
                                          </p:spTgt>
                                        </p:tgtEl>
                                        <p:attrNameLst>
                                          <p:attrName>style.visibility</p:attrName>
                                        </p:attrNameLst>
                                      </p:cBhvr>
                                      <p:to>
                                        <p:strVal val="visible"/>
                                      </p:to>
                                    </p:set>
                                    <p:animEffect transition="in" filter="wipe(left)">
                                      <p:cBhvr>
                                        <p:cTn id="86" dur="500"/>
                                        <p:tgtEl>
                                          <p:spTgt spid="3">
                                            <p:txEl>
                                              <p:pRg st="7" end="7"/>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14" presetClass="entr" presetSubtype="5" fill="hold" grpId="0" nodeType="clickEffect">
                                  <p:stCondLst>
                                    <p:cond delay="0"/>
                                  </p:stCondLst>
                                  <p:childTnLst>
                                    <p:set>
                                      <p:cBhvr>
                                        <p:cTn id="90" dur="1" fill="hold">
                                          <p:stCondLst>
                                            <p:cond delay="0"/>
                                          </p:stCondLst>
                                        </p:cTn>
                                        <p:tgtEl>
                                          <p:spTgt spid="39"/>
                                        </p:tgtEl>
                                        <p:attrNameLst>
                                          <p:attrName>style.visibility</p:attrName>
                                        </p:attrNameLst>
                                      </p:cBhvr>
                                      <p:to>
                                        <p:strVal val="visible"/>
                                      </p:to>
                                    </p:set>
                                    <p:animEffect transition="in" filter="randombar(vertical)">
                                      <p:cBhvr>
                                        <p:cTn id="91" dur="500"/>
                                        <p:tgtEl>
                                          <p:spTgt spid="39"/>
                                        </p:tgtEl>
                                      </p:cBhvr>
                                    </p:animEffect>
                                  </p:childTnLst>
                                </p:cTn>
                              </p:par>
                            </p:childTnLst>
                          </p:cTn>
                        </p:par>
                      </p:childTnLst>
                    </p:cTn>
                  </p:par>
                  <p:par>
                    <p:cTn id="92" fill="hold">
                      <p:stCondLst>
                        <p:cond delay="indefinite"/>
                      </p:stCondLst>
                      <p:childTnLst>
                        <p:par>
                          <p:cTn id="93" fill="hold">
                            <p:stCondLst>
                              <p:cond delay="0"/>
                            </p:stCondLst>
                            <p:childTnLst>
                              <p:par>
                                <p:cTn id="94" presetID="6" presetClass="entr" presetSubtype="16" fill="hold" grpId="0" nodeType="clickEffect">
                                  <p:stCondLst>
                                    <p:cond delay="0"/>
                                  </p:stCondLst>
                                  <p:childTnLst>
                                    <p:set>
                                      <p:cBhvr>
                                        <p:cTn id="95" dur="1" fill="hold">
                                          <p:stCondLst>
                                            <p:cond delay="0"/>
                                          </p:stCondLst>
                                        </p:cTn>
                                        <p:tgtEl>
                                          <p:spTgt spid="41"/>
                                        </p:tgtEl>
                                        <p:attrNameLst>
                                          <p:attrName>style.visibility</p:attrName>
                                        </p:attrNameLst>
                                      </p:cBhvr>
                                      <p:to>
                                        <p:strVal val="visible"/>
                                      </p:to>
                                    </p:set>
                                    <p:animEffect transition="in" filter="circle(in)">
                                      <p:cBhvr>
                                        <p:cTn id="96" dur="2000"/>
                                        <p:tgtEl>
                                          <p:spTgt spid="41"/>
                                        </p:tgtEl>
                                      </p:cBhvr>
                                    </p:animEffect>
                                  </p:childTnLst>
                                </p:cTn>
                              </p:par>
                            </p:childTnLst>
                          </p:cTn>
                        </p:par>
                      </p:childTnLst>
                    </p:cTn>
                  </p:par>
                  <p:par>
                    <p:cTn id="97" fill="hold">
                      <p:stCondLst>
                        <p:cond delay="indefinite"/>
                      </p:stCondLst>
                      <p:childTnLst>
                        <p:par>
                          <p:cTn id="98" fill="hold">
                            <p:stCondLst>
                              <p:cond delay="0"/>
                            </p:stCondLst>
                            <p:childTnLst>
                              <p:par>
                                <p:cTn id="99" presetID="14" presetClass="entr" presetSubtype="5" fill="hold" grpId="0" nodeType="clickEffect">
                                  <p:stCondLst>
                                    <p:cond delay="0"/>
                                  </p:stCondLst>
                                  <p:childTnLst>
                                    <p:set>
                                      <p:cBhvr>
                                        <p:cTn id="100" dur="1" fill="hold">
                                          <p:stCondLst>
                                            <p:cond delay="0"/>
                                          </p:stCondLst>
                                        </p:cTn>
                                        <p:tgtEl>
                                          <p:spTgt spid="40"/>
                                        </p:tgtEl>
                                        <p:attrNameLst>
                                          <p:attrName>style.visibility</p:attrName>
                                        </p:attrNameLst>
                                      </p:cBhvr>
                                      <p:to>
                                        <p:strVal val="visible"/>
                                      </p:to>
                                    </p:set>
                                    <p:animEffect transition="in" filter="randombar(vertical)">
                                      <p:cBhvr>
                                        <p:cTn id="101" dur="500"/>
                                        <p:tgtEl>
                                          <p:spTgt spid="40"/>
                                        </p:tgtEl>
                                      </p:cBhvr>
                                    </p:animEffect>
                                  </p:childTnLst>
                                </p:cTn>
                              </p:par>
                            </p:childTnLst>
                          </p:cTn>
                        </p:par>
                      </p:childTnLst>
                    </p:cTn>
                  </p:par>
                  <p:par>
                    <p:cTn id="102" fill="hold">
                      <p:stCondLst>
                        <p:cond delay="indefinite"/>
                      </p:stCondLst>
                      <p:childTnLst>
                        <p:par>
                          <p:cTn id="103" fill="hold">
                            <p:stCondLst>
                              <p:cond delay="0"/>
                            </p:stCondLst>
                            <p:childTnLst>
                              <p:par>
                                <p:cTn id="104" presetID="6" presetClass="entr" presetSubtype="16" fill="hold" grpId="0" nodeType="clickEffect">
                                  <p:stCondLst>
                                    <p:cond delay="0"/>
                                  </p:stCondLst>
                                  <p:childTnLst>
                                    <p:set>
                                      <p:cBhvr>
                                        <p:cTn id="105" dur="1" fill="hold">
                                          <p:stCondLst>
                                            <p:cond delay="0"/>
                                          </p:stCondLst>
                                        </p:cTn>
                                        <p:tgtEl>
                                          <p:spTgt spid="42"/>
                                        </p:tgtEl>
                                        <p:attrNameLst>
                                          <p:attrName>style.visibility</p:attrName>
                                        </p:attrNameLst>
                                      </p:cBhvr>
                                      <p:to>
                                        <p:strVal val="visible"/>
                                      </p:to>
                                    </p:set>
                                    <p:animEffect transition="in" filter="circle(in)">
                                      <p:cBhvr>
                                        <p:cTn id="106" dur="2000"/>
                                        <p:tgtEl>
                                          <p:spTgt spid="42"/>
                                        </p:tgtEl>
                                      </p:cBhvr>
                                    </p:animEffect>
                                  </p:childTnLst>
                                </p:cTn>
                              </p:par>
                            </p:childTnLst>
                          </p:cTn>
                        </p:par>
                      </p:childTnLst>
                    </p:cTn>
                  </p:par>
                  <p:par>
                    <p:cTn id="107" fill="hold">
                      <p:stCondLst>
                        <p:cond delay="indefinite"/>
                      </p:stCondLst>
                      <p:childTnLst>
                        <p:par>
                          <p:cTn id="108" fill="hold">
                            <p:stCondLst>
                              <p:cond delay="0"/>
                            </p:stCondLst>
                            <p:childTnLst>
                              <p:par>
                                <p:cTn id="109" presetID="14" presetClass="entr" presetSubtype="5" fill="hold" grpId="0" nodeType="clickEffect">
                                  <p:stCondLst>
                                    <p:cond delay="0"/>
                                  </p:stCondLst>
                                  <p:childTnLst>
                                    <p:set>
                                      <p:cBhvr>
                                        <p:cTn id="110" dur="1" fill="hold">
                                          <p:stCondLst>
                                            <p:cond delay="0"/>
                                          </p:stCondLst>
                                        </p:cTn>
                                        <p:tgtEl>
                                          <p:spTgt spid="44"/>
                                        </p:tgtEl>
                                        <p:attrNameLst>
                                          <p:attrName>style.visibility</p:attrName>
                                        </p:attrNameLst>
                                      </p:cBhvr>
                                      <p:to>
                                        <p:strVal val="visible"/>
                                      </p:to>
                                    </p:set>
                                    <p:animEffect transition="in" filter="randombar(vertical)">
                                      <p:cBhvr>
                                        <p:cTn id="111" dur="500"/>
                                        <p:tgtEl>
                                          <p:spTgt spid="44"/>
                                        </p:tgtEl>
                                      </p:cBhvr>
                                    </p:animEffect>
                                  </p:childTnLst>
                                </p:cTn>
                              </p:par>
                            </p:childTnLst>
                          </p:cTn>
                        </p:par>
                      </p:childTnLst>
                    </p:cTn>
                  </p:par>
                  <p:par>
                    <p:cTn id="112" fill="hold">
                      <p:stCondLst>
                        <p:cond delay="indefinite"/>
                      </p:stCondLst>
                      <p:childTnLst>
                        <p:par>
                          <p:cTn id="113" fill="hold">
                            <p:stCondLst>
                              <p:cond delay="0"/>
                            </p:stCondLst>
                            <p:childTnLst>
                              <p:par>
                                <p:cTn id="114" presetID="6" presetClass="entr" presetSubtype="16" fill="hold" grpId="0" nodeType="clickEffect">
                                  <p:stCondLst>
                                    <p:cond delay="0"/>
                                  </p:stCondLst>
                                  <p:childTnLst>
                                    <p:set>
                                      <p:cBhvr>
                                        <p:cTn id="115" dur="1" fill="hold">
                                          <p:stCondLst>
                                            <p:cond delay="0"/>
                                          </p:stCondLst>
                                        </p:cTn>
                                        <p:tgtEl>
                                          <p:spTgt spid="45"/>
                                        </p:tgtEl>
                                        <p:attrNameLst>
                                          <p:attrName>style.visibility</p:attrName>
                                        </p:attrNameLst>
                                      </p:cBhvr>
                                      <p:to>
                                        <p:strVal val="visible"/>
                                      </p:to>
                                    </p:set>
                                    <p:animEffect transition="in" filter="circle(in)">
                                      <p:cBhvr>
                                        <p:cTn id="116" dur="2000"/>
                                        <p:tgtEl>
                                          <p:spTgt spid="45"/>
                                        </p:tgtEl>
                                      </p:cBhvr>
                                    </p:animEffect>
                                  </p:childTnLst>
                                </p:cTn>
                              </p:par>
                            </p:childTnLst>
                          </p:cTn>
                        </p:par>
                      </p:childTnLst>
                    </p:cTn>
                  </p:par>
                  <p:par>
                    <p:cTn id="117" fill="hold">
                      <p:stCondLst>
                        <p:cond delay="indefinite"/>
                      </p:stCondLst>
                      <p:childTnLst>
                        <p:par>
                          <p:cTn id="118" fill="hold">
                            <p:stCondLst>
                              <p:cond delay="0"/>
                            </p:stCondLst>
                            <p:childTnLst>
                              <p:par>
                                <p:cTn id="119" presetID="2" presetClass="entr" presetSubtype="3" fill="hold" grpId="0" nodeType="clickEffect">
                                  <p:stCondLst>
                                    <p:cond delay="0"/>
                                  </p:stCondLst>
                                  <p:childTnLst>
                                    <p:set>
                                      <p:cBhvr>
                                        <p:cTn id="120" dur="1" fill="hold">
                                          <p:stCondLst>
                                            <p:cond delay="0"/>
                                          </p:stCondLst>
                                        </p:cTn>
                                        <p:tgtEl>
                                          <p:spTgt spid="43"/>
                                        </p:tgtEl>
                                        <p:attrNameLst>
                                          <p:attrName>style.visibility</p:attrName>
                                        </p:attrNameLst>
                                      </p:cBhvr>
                                      <p:to>
                                        <p:strVal val="visible"/>
                                      </p:to>
                                    </p:set>
                                    <p:anim calcmode="lin" valueType="num">
                                      <p:cBhvr additive="base">
                                        <p:cTn id="121" dur="500" fill="hold"/>
                                        <p:tgtEl>
                                          <p:spTgt spid="43"/>
                                        </p:tgtEl>
                                        <p:attrNameLst>
                                          <p:attrName>ppt_x</p:attrName>
                                        </p:attrNameLst>
                                      </p:cBhvr>
                                      <p:tavLst>
                                        <p:tav tm="0">
                                          <p:val>
                                            <p:strVal val="1+#ppt_w/2"/>
                                          </p:val>
                                        </p:tav>
                                        <p:tav tm="100000">
                                          <p:val>
                                            <p:strVal val="#ppt_x"/>
                                          </p:val>
                                        </p:tav>
                                      </p:tavLst>
                                    </p:anim>
                                    <p:anim calcmode="lin" valueType="num">
                                      <p:cBhvr additive="base">
                                        <p:cTn id="122" dur="500" fill="hold"/>
                                        <p:tgtEl>
                                          <p:spTgt spid="43"/>
                                        </p:tgtEl>
                                        <p:attrNameLst>
                                          <p:attrName>ppt_y</p:attrName>
                                        </p:attrNameLst>
                                      </p:cBhvr>
                                      <p:tavLst>
                                        <p:tav tm="0">
                                          <p:val>
                                            <p:strVal val="0-#ppt_h/2"/>
                                          </p:val>
                                        </p:tav>
                                        <p:tav tm="100000">
                                          <p:val>
                                            <p:strVal val="#ppt_y"/>
                                          </p:val>
                                        </p:tav>
                                      </p:tavLst>
                                    </p:anim>
                                  </p:childTnLst>
                                </p:cTn>
                              </p:par>
                            </p:childTnLst>
                          </p:cTn>
                        </p:par>
                        <p:par>
                          <p:cTn id="123" fill="hold">
                            <p:stCondLst>
                              <p:cond delay="500"/>
                            </p:stCondLst>
                            <p:childTnLst>
                              <p:par>
                                <p:cTn id="124" presetID="47" presetClass="entr" presetSubtype="0" fill="hold" grpId="0" nodeType="afterEffect">
                                  <p:stCondLst>
                                    <p:cond delay="0"/>
                                  </p:stCondLst>
                                  <p:childTnLst>
                                    <p:set>
                                      <p:cBhvr>
                                        <p:cTn id="125" dur="1" fill="hold">
                                          <p:stCondLst>
                                            <p:cond delay="0"/>
                                          </p:stCondLst>
                                        </p:cTn>
                                        <p:tgtEl>
                                          <p:spTgt spid="21"/>
                                        </p:tgtEl>
                                        <p:attrNameLst>
                                          <p:attrName>style.visibility</p:attrName>
                                        </p:attrNameLst>
                                      </p:cBhvr>
                                      <p:to>
                                        <p:strVal val="visible"/>
                                      </p:to>
                                    </p:set>
                                    <p:animEffect transition="in" filter="fade">
                                      <p:cBhvr>
                                        <p:cTn id="126" dur="1000"/>
                                        <p:tgtEl>
                                          <p:spTgt spid="21"/>
                                        </p:tgtEl>
                                      </p:cBhvr>
                                    </p:animEffect>
                                    <p:anim calcmode="lin" valueType="num">
                                      <p:cBhvr>
                                        <p:cTn id="127" dur="1000" fill="hold"/>
                                        <p:tgtEl>
                                          <p:spTgt spid="21"/>
                                        </p:tgtEl>
                                        <p:attrNameLst>
                                          <p:attrName>ppt_x</p:attrName>
                                        </p:attrNameLst>
                                      </p:cBhvr>
                                      <p:tavLst>
                                        <p:tav tm="0">
                                          <p:val>
                                            <p:strVal val="#ppt_x"/>
                                          </p:val>
                                        </p:tav>
                                        <p:tav tm="100000">
                                          <p:val>
                                            <p:strVal val="#ppt_x"/>
                                          </p:val>
                                        </p:tav>
                                      </p:tavLst>
                                    </p:anim>
                                    <p:anim calcmode="lin" valueType="num">
                                      <p:cBhvr>
                                        <p:cTn id="128"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2" presetClass="entr" presetSubtype="8" fill="hold" nodeType="clickEffect">
                                  <p:stCondLst>
                                    <p:cond delay="0"/>
                                  </p:stCondLst>
                                  <p:childTnLst>
                                    <p:set>
                                      <p:cBhvr>
                                        <p:cTn id="132" dur="1" fill="hold">
                                          <p:stCondLst>
                                            <p:cond delay="0"/>
                                          </p:stCondLst>
                                        </p:cTn>
                                        <p:tgtEl>
                                          <p:spTgt spid="3">
                                            <p:txEl>
                                              <p:pRg st="9" end="9"/>
                                            </p:txEl>
                                          </p:spTgt>
                                        </p:tgtEl>
                                        <p:attrNameLst>
                                          <p:attrName>style.visibility</p:attrName>
                                        </p:attrNameLst>
                                      </p:cBhvr>
                                      <p:to>
                                        <p:strVal val="visible"/>
                                      </p:to>
                                    </p:set>
                                    <p:animEffect transition="in" filter="wipe(left)">
                                      <p:cBhvr>
                                        <p:cTn id="133" dur="500"/>
                                        <p:tgtEl>
                                          <p:spTgt spid="3">
                                            <p:txEl>
                                              <p:pRg st="9" end="9"/>
                                            </p:txEl>
                                          </p:spTgt>
                                        </p:tgtEl>
                                      </p:cBhvr>
                                    </p:animEffect>
                                  </p:childTnLst>
                                </p:cTn>
                              </p:par>
                            </p:childTnLst>
                          </p:cTn>
                        </p:par>
                      </p:childTnLst>
                    </p:cTn>
                  </p:par>
                  <p:par>
                    <p:cTn id="134" fill="hold">
                      <p:stCondLst>
                        <p:cond delay="indefinite"/>
                      </p:stCondLst>
                      <p:childTnLst>
                        <p:par>
                          <p:cTn id="135" fill="hold">
                            <p:stCondLst>
                              <p:cond delay="0"/>
                            </p:stCondLst>
                            <p:childTnLst>
                              <p:par>
                                <p:cTn id="136" presetID="14" presetClass="entr" presetSubtype="5" fill="hold" grpId="0" nodeType="clickEffect">
                                  <p:stCondLst>
                                    <p:cond delay="0"/>
                                  </p:stCondLst>
                                  <p:childTnLst>
                                    <p:set>
                                      <p:cBhvr>
                                        <p:cTn id="137" dur="1" fill="hold">
                                          <p:stCondLst>
                                            <p:cond delay="0"/>
                                          </p:stCondLst>
                                        </p:cTn>
                                        <p:tgtEl>
                                          <p:spTgt spid="46"/>
                                        </p:tgtEl>
                                        <p:attrNameLst>
                                          <p:attrName>style.visibility</p:attrName>
                                        </p:attrNameLst>
                                      </p:cBhvr>
                                      <p:to>
                                        <p:strVal val="visible"/>
                                      </p:to>
                                    </p:set>
                                    <p:animEffect transition="in" filter="randombar(vertical)">
                                      <p:cBhvr>
                                        <p:cTn id="138" dur="500"/>
                                        <p:tgtEl>
                                          <p:spTgt spid="46"/>
                                        </p:tgtEl>
                                      </p:cBhvr>
                                    </p:animEffect>
                                  </p:childTnLst>
                                </p:cTn>
                              </p:par>
                            </p:childTnLst>
                          </p:cTn>
                        </p:par>
                      </p:childTnLst>
                    </p:cTn>
                  </p:par>
                  <p:par>
                    <p:cTn id="139" fill="hold">
                      <p:stCondLst>
                        <p:cond delay="indefinite"/>
                      </p:stCondLst>
                      <p:childTnLst>
                        <p:par>
                          <p:cTn id="140" fill="hold">
                            <p:stCondLst>
                              <p:cond delay="0"/>
                            </p:stCondLst>
                            <p:childTnLst>
                              <p:par>
                                <p:cTn id="141" presetID="6" presetClass="entr" presetSubtype="16" fill="hold" grpId="0" nodeType="clickEffect">
                                  <p:stCondLst>
                                    <p:cond delay="0"/>
                                  </p:stCondLst>
                                  <p:childTnLst>
                                    <p:set>
                                      <p:cBhvr>
                                        <p:cTn id="142" dur="1" fill="hold">
                                          <p:stCondLst>
                                            <p:cond delay="0"/>
                                          </p:stCondLst>
                                        </p:cTn>
                                        <p:tgtEl>
                                          <p:spTgt spid="48"/>
                                        </p:tgtEl>
                                        <p:attrNameLst>
                                          <p:attrName>style.visibility</p:attrName>
                                        </p:attrNameLst>
                                      </p:cBhvr>
                                      <p:to>
                                        <p:strVal val="visible"/>
                                      </p:to>
                                    </p:set>
                                    <p:animEffect transition="in" filter="circle(in)">
                                      <p:cBhvr>
                                        <p:cTn id="143" dur="2000"/>
                                        <p:tgtEl>
                                          <p:spTgt spid="48"/>
                                        </p:tgtEl>
                                      </p:cBhvr>
                                    </p:animEffect>
                                  </p:childTnLst>
                                </p:cTn>
                              </p:par>
                            </p:childTnLst>
                          </p:cTn>
                        </p:par>
                      </p:childTnLst>
                    </p:cTn>
                  </p:par>
                  <p:par>
                    <p:cTn id="144" fill="hold">
                      <p:stCondLst>
                        <p:cond delay="indefinite"/>
                      </p:stCondLst>
                      <p:childTnLst>
                        <p:par>
                          <p:cTn id="145" fill="hold">
                            <p:stCondLst>
                              <p:cond delay="0"/>
                            </p:stCondLst>
                            <p:childTnLst>
                              <p:par>
                                <p:cTn id="146" presetID="14" presetClass="entr" presetSubtype="5" fill="hold" grpId="0" nodeType="clickEffect">
                                  <p:stCondLst>
                                    <p:cond delay="0"/>
                                  </p:stCondLst>
                                  <p:childTnLst>
                                    <p:set>
                                      <p:cBhvr>
                                        <p:cTn id="147" dur="1" fill="hold">
                                          <p:stCondLst>
                                            <p:cond delay="0"/>
                                          </p:stCondLst>
                                        </p:cTn>
                                        <p:tgtEl>
                                          <p:spTgt spid="47"/>
                                        </p:tgtEl>
                                        <p:attrNameLst>
                                          <p:attrName>style.visibility</p:attrName>
                                        </p:attrNameLst>
                                      </p:cBhvr>
                                      <p:to>
                                        <p:strVal val="visible"/>
                                      </p:to>
                                    </p:set>
                                    <p:animEffect transition="in" filter="randombar(vertical)">
                                      <p:cBhvr>
                                        <p:cTn id="148" dur="500"/>
                                        <p:tgtEl>
                                          <p:spTgt spid="47"/>
                                        </p:tgtEl>
                                      </p:cBhvr>
                                    </p:animEffect>
                                  </p:childTnLst>
                                </p:cTn>
                              </p:par>
                            </p:childTnLst>
                          </p:cTn>
                        </p:par>
                      </p:childTnLst>
                    </p:cTn>
                  </p:par>
                  <p:par>
                    <p:cTn id="149" fill="hold">
                      <p:stCondLst>
                        <p:cond delay="indefinite"/>
                      </p:stCondLst>
                      <p:childTnLst>
                        <p:par>
                          <p:cTn id="150" fill="hold">
                            <p:stCondLst>
                              <p:cond delay="0"/>
                            </p:stCondLst>
                            <p:childTnLst>
                              <p:par>
                                <p:cTn id="151" presetID="6" presetClass="entr" presetSubtype="16" fill="hold" grpId="0" nodeType="clickEffect">
                                  <p:stCondLst>
                                    <p:cond delay="0"/>
                                  </p:stCondLst>
                                  <p:childTnLst>
                                    <p:set>
                                      <p:cBhvr>
                                        <p:cTn id="152" dur="1" fill="hold">
                                          <p:stCondLst>
                                            <p:cond delay="0"/>
                                          </p:stCondLst>
                                        </p:cTn>
                                        <p:tgtEl>
                                          <p:spTgt spid="49"/>
                                        </p:tgtEl>
                                        <p:attrNameLst>
                                          <p:attrName>style.visibility</p:attrName>
                                        </p:attrNameLst>
                                      </p:cBhvr>
                                      <p:to>
                                        <p:strVal val="visible"/>
                                      </p:to>
                                    </p:set>
                                    <p:animEffect transition="in" filter="circle(in)">
                                      <p:cBhvr>
                                        <p:cTn id="153" dur="2000"/>
                                        <p:tgtEl>
                                          <p:spTgt spid="49"/>
                                        </p:tgtEl>
                                      </p:cBhvr>
                                    </p:animEffect>
                                  </p:childTnLst>
                                </p:cTn>
                              </p:par>
                            </p:childTnLst>
                          </p:cTn>
                        </p:par>
                      </p:childTnLst>
                    </p:cTn>
                  </p:par>
                  <p:par>
                    <p:cTn id="154" fill="hold">
                      <p:stCondLst>
                        <p:cond delay="indefinite"/>
                      </p:stCondLst>
                      <p:childTnLst>
                        <p:par>
                          <p:cTn id="155" fill="hold">
                            <p:stCondLst>
                              <p:cond delay="0"/>
                            </p:stCondLst>
                            <p:childTnLst>
                              <p:par>
                                <p:cTn id="156" presetID="2" presetClass="entr" presetSubtype="3" fill="hold" grpId="0" nodeType="clickEffect">
                                  <p:stCondLst>
                                    <p:cond delay="0"/>
                                  </p:stCondLst>
                                  <p:childTnLst>
                                    <p:set>
                                      <p:cBhvr>
                                        <p:cTn id="157" dur="1" fill="hold">
                                          <p:stCondLst>
                                            <p:cond delay="0"/>
                                          </p:stCondLst>
                                        </p:cTn>
                                        <p:tgtEl>
                                          <p:spTgt spid="50"/>
                                        </p:tgtEl>
                                        <p:attrNameLst>
                                          <p:attrName>style.visibility</p:attrName>
                                        </p:attrNameLst>
                                      </p:cBhvr>
                                      <p:to>
                                        <p:strVal val="visible"/>
                                      </p:to>
                                    </p:set>
                                    <p:anim calcmode="lin" valueType="num">
                                      <p:cBhvr additive="base">
                                        <p:cTn id="158" dur="500" fill="hold"/>
                                        <p:tgtEl>
                                          <p:spTgt spid="50"/>
                                        </p:tgtEl>
                                        <p:attrNameLst>
                                          <p:attrName>ppt_x</p:attrName>
                                        </p:attrNameLst>
                                      </p:cBhvr>
                                      <p:tavLst>
                                        <p:tav tm="0">
                                          <p:val>
                                            <p:strVal val="1+#ppt_w/2"/>
                                          </p:val>
                                        </p:tav>
                                        <p:tav tm="100000">
                                          <p:val>
                                            <p:strVal val="#ppt_x"/>
                                          </p:val>
                                        </p:tav>
                                      </p:tavLst>
                                    </p:anim>
                                    <p:anim calcmode="lin" valueType="num">
                                      <p:cBhvr additive="base">
                                        <p:cTn id="159" dur="500" fill="hold"/>
                                        <p:tgtEl>
                                          <p:spTgt spid="50"/>
                                        </p:tgtEl>
                                        <p:attrNameLst>
                                          <p:attrName>ppt_y</p:attrName>
                                        </p:attrNameLst>
                                      </p:cBhvr>
                                      <p:tavLst>
                                        <p:tav tm="0">
                                          <p:val>
                                            <p:strVal val="0-#ppt_h/2"/>
                                          </p:val>
                                        </p:tav>
                                        <p:tav tm="100000">
                                          <p:val>
                                            <p:strVal val="#ppt_y"/>
                                          </p:val>
                                        </p:tav>
                                      </p:tavLst>
                                    </p:anim>
                                  </p:childTnLst>
                                </p:cTn>
                              </p:par>
                            </p:childTnLst>
                          </p:cTn>
                        </p:par>
                        <p:par>
                          <p:cTn id="160" fill="hold">
                            <p:stCondLst>
                              <p:cond delay="500"/>
                            </p:stCondLst>
                            <p:childTnLst>
                              <p:par>
                                <p:cTn id="161" presetID="47" presetClass="entr" presetSubtype="0" fill="hold" grpId="0" nodeType="afterEffect">
                                  <p:stCondLst>
                                    <p:cond delay="0"/>
                                  </p:stCondLst>
                                  <p:childTnLst>
                                    <p:set>
                                      <p:cBhvr>
                                        <p:cTn id="162" dur="1" fill="hold">
                                          <p:stCondLst>
                                            <p:cond delay="0"/>
                                          </p:stCondLst>
                                        </p:cTn>
                                        <p:tgtEl>
                                          <p:spTgt spid="22"/>
                                        </p:tgtEl>
                                        <p:attrNameLst>
                                          <p:attrName>style.visibility</p:attrName>
                                        </p:attrNameLst>
                                      </p:cBhvr>
                                      <p:to>
                                        <p:strVal val="visible"/>
                                      </p:to>
                                    </p:set>
                                    <p:animEffect transition="in" filter="fade">
                                      <p:cBhvr>
                                        <p:cTn id="163" dur="1000"/>
                                        <p:tgtEl>
                                          <p:spTgt spid="22"/>
                                        </p:tgtEl>
                                      </p:cBhvr>
                                    </p:animEffect>
                                    <p:anim calcmode="lin" valueType="num">
                                      <p:cBhvr>
                                        <p:cTn id="164" dur="1000" fill="hold"/>
                                        <p:tgtEl>
                                          <p:spTgt spid="22"/>
                                        </p:tgtEl>
                                        <p:attrNameLst>
                                          <p:attrName>ppt_x</p:attrName>
                                        </p:attrNameLst>
                                      </p:cBhvr>
                                      <p:tavLst>
                                        <p:tav tm="0">
                                          <p:val>
                                            <p:strVal val="#ppt_x"/>
                                          </p:val>
                                        </p:tav>
                                        <p:tav tm="100000">
                                          <p:val>
                                            <p:strVal val="#ppt_x"/>
                                          </p:val>
                                        </p:tav>
                                      </p:tavLst>
                                    </p:anim>
                                    <p:anim calcmode="lin" valueType="num">
                                      <p:cBhvr>
                                        <p:cTn id="165"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19" grpId="0" animBg="1"/>
      <p:bldP spid="20" grpId="0" animBg="1"/>
      <p:bldP spid="21" grpId="0" animBg="1"/>
      <p:bldP spid="22" grpId="0" animBg="1"/>
      <p:bldP spid="23" grpId="0"/>
      <p:bldP spid="24" grpId="0"/>
      <p:bldP spid="25" grpId="0"/>
      <p:bldP spid="26" grpId="0"/>
      <p:bldP spid="27" grpId="0"/>
      <p:bldP spid="28" grpId="0"/>
      <p:bldP spid="39" grpId="0"/>
      <p:bldP spid="40" grpId="0"/>
      <p:bldP spid="41" grpId="0"/>
      <p:bldP spid="42" grpId="0"/>
      <p:bldP spid="43" grpId="0"/>
      <p:bldP spid="44" grpId="0"/>
      <p:bldP spid="45" grpId="0"/>
      <p:bldP spid="46" grpId="0"/>
      <p:bldP spid="47" grpId="0"/>
      <p:bldP spid="48" grpId="0"/>
      <p:bldP spid="49" grpId="0"/>
      <p:bldP spid="50"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3400" y="277813"/>
            <a:ext cx="8191500" cy="487362"/>
          </a:xfrm>
        </p:spPr>
        <p:txBody>
          <a:bodyPr/>
          <a:lstStyle/>
          <a:p>
            <a:r>
              <a:rPr lang="en-US" altLang="zh-CN" dirty="0" smtClean="0"/>
              <a:t>4.3 </a:t>
            </a:r>
            <a:r>
              <a:rPr lang="zh-CN" altLang="en-US" dirty="0"/>
              <a:t>哈希</a:t>
            </a:r>
            <a:r>
              <a:rPr lang="en-US" altLang="zh-CN" dirty="0"/>
              <a:t>(</a:t>
            </a:r>
            <a:r>
              <a:rPr lang="zh-CN" altLang="en-US" dirty="0"/>
              <a:t>散列</a:t>
            </a:r>
            <a:r>
              <a:rPr lang="en-US" altLang="zh-CN" dirty="0"/>
              <a:t>)</a:t>
            </a:r>
            <a:r>
              <a:rPr lang="zh-CN" altLang="en-US" sz="2000" dirty="0"/>
              <a:t>：</a:t>
            </a:r>
            <a:r>
              <a:rPr lang="zh-CN" altLang="en-US" sz="2000" dirty="0">
                <a:solidFill>
                  <a:srgbClr val="7030A0"/>
                </a:solidFill>
              </a:rPr>
              <a:t>冲突处理的方法</a:t>
            </a:r>
            <a:r>
              <a:rPr lang="en-US" altLang="zh-CN" sz="2000" dirty="0">
                <a:solidFill>
                  <a:srgbClr val="0070C0"/>
                </a:solidFill>
              </a:rPr>
              <a:t>-(a)</a:t>
            </a:r>
            <a:r>
              <a:rPr lang="zh-CN" altLang="en-US" sz="2000" dirty="0">
                <a:solidFill>
                  <a:srgbClr val="0070C0"/>
                </a:solidFill>
              </a:rPr>
              <a:t>开放定址</a:t>
            </a:r>
            <a:r>
              <a:rPr lang="zh-CN" altLang="en-US" sz="2000" dirty="0" smtClean="0">
                <a:solidFill>
                  <a:srgbClr val="0070C0"/>
                </a:solidFill>
              </a:rPr>
              <a:t>法</a:t>
            </a:r>
            <a:r>
              <a:rPr lang="zh-CN" altLang="en-US" sz="2000" dirty="0" smtClean="0">
                <a:solidFill>
                  <a:srgbClr val="C00000"/>
                </a:solidFill>
              </a:rPr>
              <a:t>：</a:t>
            </a:r>
            <a:r>
              <a:rPr lang="en-US" altLang="zh-CN" sz="2000" dirty="0" smtClean="0">
                <a:solidFill>
                  <a:srgbClr val="C00000"/>
                </a:solidFill>
              </a:rPr>
              <a:t>1</a:t>
            </a:r>
            <a:r>
              <a:rPr lang="zh-CN" altLang="en-US" sz="2000" dirty="0" smtClean="0">
                <a:solidFill>
                  <a:srgbClr val="C00000"/>
                </a:solidFill>
              </a:rPr>
              <a:t>线性探测法</a:t>
            </a:r>
            <a:endParaRPr lang="zh-CN" altLang="en-US" dirty="0">
              <a:solidFill>
                <a:srgbClr val="C00000"/>
              </a:solidFill>
            </a:endParaRPr>
          </a:p>
        </p:txBody>
      </p:sp>
      <p:sp>
        <p:nvSpPr>
          <p:cNvPr id="3" name="内容占位符 2"/>
          <p:cNvSpPr>
            <a:spLocks noGrp="1"/>
          </p:cNvSpPr>
          <p:nvPr>
            <p:ph idx="1"/>
          </p:nvPr>
        </p:nvSpPr>
        <p:spPr/>
        <p:txBody>
          <a:bodyPr/>
          <a:lstStyle/>
          <a:p>
            <a:r>
              <a:rPr lang="zh-CN" altLang="en-US" dirty="0"/>
              <a:t>线性探测法的</a:t>
            </a:r>
            <a:r>
              <a:rPr lang="zh-CN" altLang="en-US" b="1" dirty="0"/>
              <a:t>特点</a:t>
            </a:r>
          </a:p>
          <a:p>
            <a:pPr lvl="1"/>
            <a:r>
              <a:rPr lang="zh-CN" altLang="en-US" b="1" dirty="0" smtClean="0"/>
              <a:t>优点</a:t>
            </a:r>
            <a:r>
              <a:rPr lang="zh-CN" altLang="en-US" dirty="0"/>
              <a:t>：只要散列表未满，</a:t>
            </a:r>
            <a:r>
              <a:rPr lang="zh-CN" altLang="en-US" dirty="0">
                <a:solidFill>
                  <a:srgbClr val="7030A0"/>
                </a:solidFill>
              </a:rPr>
              <a:t>总能找到一个不冲突的散列地址</a:t>
            </a:r>
            <a:r>
              <a:rPr lang="zh-CN" altLang="en-US" dirty="0" smtClean="0"/>
              <a:t>；</a:t>
            </a:r>
            <a:endParaRPr lang="zh-CN" altLang="en-US" dirty="0"/>
          </a:p>
          <a:p>
            <a:pPr lvl="1"/>
            <a:r>
              <a:rPr lang="zh-CN" altLang="en-US" b="1" dirty="0" smtClean="0"/>
              <a:t>缺点</a:t>
            </a:r>
            <a:r>
              <a:rPr lang="zh-CN" altLang="en-US" dirty="0"/>
              <a:t>：</a:t>
            </a:r>
            <a:r>
              <a:rPr lang="zh-CN" altLang="en-US" u="sng" dirty="0"/>
              <a:t>每个产生冲突的记录被散列到离冲突最近的空地址上，从而又</a:t>
            </a:r>
            <a:r>
              <a:rPr lang="zh-CN" altLang="en-US" u="sng" dirty="0">
                <a:solidFill>
                  <a:schemeClr val="accent6"/>
                </a:solidFill>
              </a:rPr>
              <a:t>增加了更多的冲突</a:t>
            </a:r>
            <a:r>
              <a:rPr lang="zh-CN" altLang="en-US" u="sng" dirty="0" smtClean="0">
                <a:solidFill>
                  <a:schemeClr val="accent6"/>
                </a:solidFill>
              </a:rPr>
              <a:t>机会</a:t>
            </a:r>
            <a:r>
              <a:rPr lang="zh-CN" altLang="en-US" dirty="0" smtClean="0"/>
              <a:t>（这种</a:t>
            </a:r>
            <a:r>
              <a:rPr lang="zh-CN" altLang="en-US" dirty="0"/>
              <a:t>现象称为</a:t>
            </a:r>
            <a:r>
              <a:rPr lang="zh-CN" altLang="en-US" b="1" dirty="0">
                <a:solidFill>
                  <a:srgbClr val="00B0F0"/>
                </a:solidFill>
                <a:effectLst>
                  <a:outerShdw blurRad="38100" dist="38100" dir="2700000" algn="tl">
                    <a:srgbClr val="000000">
                      <a:alpha val="43137"/>
                    </a:srgbClr>
                  </a:outerShdw>
                </a:effectLst>
              </a:rPr>
              <a:t>冲突的</a:t>
            </a:r>
            <a:r>
              <a:rPr lang="zh-CN" altLang="en-US" b="1" dirty="0" smtClean="0">
                <a:solidFill>
                  <a:srgbClr val="00B0F0"/>
                </a:solidFill>
                <a:effectLst>
                  <a:outerShdw blurRad="38100" dist="38100" dir="2700000" algn="tl">
                    <a:srgbClr val="000000">
                      <a:alpha val="43137"/>
                    </a:srgbClr>
                  </a:outerShdw>
                </a:effectLst>
              </a:rPr>
              <a:t>“聚集”</a:t>
            </a:r>
            <a:r>
              <a:rPr lang="zh-CN" altLang="en-US" dirty="0" smtClean="0"/>
              <a:t>）</a:t>
            </a:r>
            <a:r>
              <a:rPr lang="zh-CN" altLang="en-US" dirty="0"/>
              <a:t>。</a:t>
            </a:r>
            <a:r>
              <a:rPr lang="en-US" altLang="zh-CN" dirty="0" smtClean="0"/>
              <a:t>	</a:t>
            </a:r>
          </a:p>
          <a:p>
            <a:pPr lvl="2"/>
            <a:r>
              <a:rPr lang="zh-CN" altLang="en-US" dirty="0" smtClean="0"/>
              <a:t>即“</a:t>
            </a:r>
            <a:r>
              <a:rPr lang="zh-CN" altLang="en-US" b="1" i="1" dirty="0" smtClean="0">
                <a:solidFill>
                  <a:srgbClr val="0070C0"/>
                </a:solidFill>
                <a:effectLst>
                  <a:outerShdw blurRad="38100" dist="38100" dir="2700000" algn="tl">
                    <a:srgbClr val="000000">
                      <a:alpha val="43137"/>
                    </a:srgbClr>
                  </a:outerShdw>
                </a:effectLst>
              </a:rPr>
              <a:t>聚集</a:t>
            </a:r>
            <a:r>
              <a:rPr lang="zh-CN" altLang="en-US" dirty="0" smtClean="0"/>
              <a:t>”是指</a:t>
            </a:r>
            <a:r>
              <a:rPr lang="zh-CN" altLang="en-US" dirty="0"/>
              <a:t>：</a:t>
            </a:r>
            <a:r>
              <a:rPr lang="zh-CN" altLang="en-US" b="1" i="1" dirty="0" smtClean="0">
                <a:solidFill>
                  <a:srgbClr val="FFC000"/>
                </a:solidFill>
              </a:rPr>
              <a:t>不同</a:t>
            </a:r>
            <a:r>
              <a:rPr lang="zh-CN" altLang="en-US" dirty="0"/>
              <a:t>关键字的元素对</a:t>
            </a:r>
            <a:r>
              <a:rPr lang="zh-CN" altLang="en-US" b="1" i="1" dirty="0">
                <a:solidFill>
                  <a:srgbClr val="7030A0"/>
                </a:solidFill>
              </a:rPr>
              <a:t>同一</a:t>
            </a:r>
            <a:r>
              <a:rPr lang="zh-CN" altLang="en-US" dirty="0"/>
              <a:t>散列地址进行争夺的现象</a:t>
            </a:r>
            <a:r>
              <a:rPr lang="zh-CN" altLang="en-US" dirty="0" smtClean="0"/>
              <a:t>。</a:t>
            </a:r>
            <a:endParaRPr lang="en-US" altLang="zh-CN" dirty="0" smtClean="0"/>
          </a:p>
          <a:p>
            <a:pPr lvl="3"/>
            <a:r>
              <a:rPr lang="zh-CN" altLang="en-US" sz="2000" b="1" i="1" dirty="0" smtClean="0">
                <a:solidFill>
                  <a:schemeClr val="tx1">
                    <a:lumMod val="50000"/>
                    <a:lumOff val="50000"/>
                  </a:schemeClr>
                </a:solidFill>
              </a:rPr>
              <a:t>聚集</a:t>
            </a:r>
            <a:r>
              <a:rPr lang="zh-CN" altLang="en-US" sz="2000" dirty="0" smtClean="0">
                <a:solidFill>
                  <a:schemeClr val="tx1">
                    <a:lumMod val="50000"/>
                    <a:lumOff val="50000"/>
                  </a:schemeClr>
                </a:solidFill>
              </a:rPr>
              <a:t>的产生，是</a:t>
            </a:r>
            <a:r>
              <a:rPr lang="zh-CN" altLang="en-US" sz="2000" dirty="0">
                <a:solidFill>
                  <a:schemeClr val="tx1">
                    <a:lumMod val="50000"/>
                    <a:lumOff val="50000"/>
                  </a:schemeClr>
                </a:solidFill>
              </a:rPr>
              <a:t>因为</a:t>
            </a:r>
            <a:r>
              <a:rPr lang="zh-CN" altLang="en-US" sz="2000" i="1" u="sng" dirty="0">
                <a:solidFill>
                  <a:schemeClr val="tx1">
                    <a:lumMod val="50000"/>
                    <a:lumOff val="50000"/>
                  </a:schemeClr>
                </a:solidFill>
              </a:rPr>
              <a:t>选取了不恰当的冲突处理</a:t>
            </a:r>
            <a:r>
              <a:rPr lang="zh-CN" altLang="en-US" sz="2000" i="1" u="sng" dirty="0" smtClean="0">
                <a:solidFill>
                  <a:schemeClr val="tx1">
                    <a:lumMod val="50000"/>
                    <a:lumOff val="50000"/>
                  </a:schemeClr>
                </a:solidFill>
              </a:rPr>
              <a:t>方法</a:t>
            </a:r>
            <a:r>
              <a:rPr lang="zh-CN" altLang="en-US" sz="2000" dirty="0">
                <a:solidFill>
                  <a:schemeClr val="tx1">
                    <a:lumMod val="50000"/>
                    <a:lumOff val="50000"/>
                  </a:schemeClr>
                </a:solidFill>
              </a:rPr>
              <a:t>；</a:t>
            </a:r>
          </a:p>
          <a:p>
            <a:pPr lvl="4"/>
            <a:r>
              <a:rPr lang="zh-CN" altLang="en-US" sz="1800" dirty="0">
                <a:solidFill>
                  <a:schemeClr val="tx1">
                    <a:lumMod val="50000"/>
                    <a:lumOff val="50000"/>
                  </a:schemeClr>
                </a:solidFill>
              </a:rPr>
              <a:t>用线性探测法解决冲突时，容易</a:t>
            </a:r>
            <a:r>
              <a:rPr lang="zh-CN" altLang="en-US" sz="1800" dirty="0" smtClean="0">
                <a:solidFill>
                  <a:schemeClr val="tx1">
                    <a:lumMod val="50000"/>
                    <a:lumOff val="50000"/>
                  </a:schemeClr>
                </a:solidFill>
              </a:rPr>
              <a:t>引发“聚集</a:t>
            </a:r>
            <a:r>
              <a:rPr lang="zh-CN" altLang="en-US" sz="1800" dirty="0">
                <a:solidFill>
                  <a:schemeClr val="tx1">
                    <a:lumMod val="50000"/>
                    <a:lumOff val="50000"/>
                  </a:schemeClr>
                </a:solidFill>
              </a:rPr>
              <a:t>”</a:t>
            </a:r>
            <a:r>
              <a:rPr lang="zh-CN" altLang="en-US" sz="1800" dirty="0" smtClean="0">
                <a:solidFill>
                  <a:schemeClr val="tx1">
                    <a:lumMod val="50000"/>
                    <a:lumOff val="50000"/>
                  </a:schemeClr>
                </a:solidFill>
              </a:rPr>
              <a:t>现象</a:t>
            </a:r>
            <a:r>
              <a:rPr lang="zh-CN" altLang="en-US" sz="1800" dirty="0">
                <a:solidFill>
                  <a:schemeClr val="tx1">
                    <a:lumMod val="50000"/>
                    <a:lumOff val="50000"/>
                  </a:schemeClr>
                </a:solidFill>
              </a:rPr>
              <a:t>。</a:t>
            </a:r>
          </a:p>
          <a:p>
            <a:pPr lvl="2"/>
            <a:endParaRPr lang="zh-CN" altLang="en-US" dirty="0"/>
          </a:p>
        </p:txBody>
      </p:sp>
      <p:sp>
        <p:nvSpPr>
          <p:cNvPr id="4" name="动作按钮: 上一张 3">
            <a:hlinkClick r:id="" action="ppaction://noaction" highlightClick="1"/>
          </p:cNvPr>
          <p:cNvSpPr/>
          <p:nvPr/>
        </p:nvSpPr>
        <p:spPr>
          <a:xfrm>
            <a:off x="8839200" y="6548606"/>
            <a:ext cx="304800" cy="309394"/>
          </a:xfrm>
          <a:prstGeom prst="actionButtonRetur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8861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additive="base">
                                        <p:cTn id="1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3400" y="277813"/>
            <a:ext cx="8191500" cy="487362"/>
          </a:xfrm>
        </p:spPr>
        <p:txBody>
          <a:bodyPr/>
          <a:lstStyle/>
          <a:p>
            <a:r>
              <a:rPr lang="en-US" altLang="zh-CN" dirty="0" smtClean="0"/>
              <a:t>4.3 </a:t>
            </a:r>
            <a:r>
              <a:rPr lang="zh-CN" altLang="en-US" dirty="0"/>
              <a:t>哈希</a:t>
            </a:r>
            <a:r>
              <a:rPr lang="en-US" altLang="zh-CN" dirty="0"/>
              <a:t>(</a:t>
            </a:r>
            <a:r>
              <a:rPr lang="zh-CN" altLang="en-US" dirty="0"/>
              <a:t>散列</a:t>
            </a:r>
            <a:r>
              <a:rPr lang="en-US" altLang="zh-CN" dirty="0"/>
              <a:t>)</a:t>
            </a:r>
            <a:r>
              <a:rPr lang="zh-CN" altLang="en-US" sz="2000" dirty="0"/>
              <a:t>：</a:t>
            </a:r>
            <a:r>
              <a:rPr lang="zh-CN" altLang="en-US" sz="2000" dirty="0">
                <a:solidFill>
                  <a:srgbClr val="7030A0"/>
                </a:solidFill>
              </a:rPr>
              <a:t>冲突处理的方法</a:t>
            </a:r>
            <a:r>
              <a:rPr lang="en-US" altLang="zh-CN" sz="2000" dirty="0">
                <a:solidFill>
                  <a:srgbClr val="0070C0"/>
                </a:solidFill>
              </a:rPr>
              <a:t>-(a)</a:t>
            </a:r>
            <a:r>
              <a:rPr lang="zh-CN" altLang="en-US" sz="2000" dirty="0">
                <a:solidFill>
                  <a:srgbClr val="0070C0"/>
                </a:solidFill>
              </a:rPr>
              <a:t>开放定址</a:t>
            </a:r>
            <a:r>
              <a:rPr lang="zh-CN" altLang="en-US" sz="2000" dirty="0" smtClean="0">
                <a:solidFill>
                  <a:srgbClr val="0070C0"/>
                </a:solidFill>
              </a:rPr>
              <a:t>法</a:t>
            </a:r>
            <a:r>
              <a:rPr lang="zh-CN" altLang="en-US" sz="2000" dirty="0" smtClean="0">
                <a:solidFill>
                  <a:srgbClr val="C00000"/>
                </a:solidFill>
              </a:rPr>
              <a:t>：</a:t>
            </a:r>
            <a:r>
              <a:rPr lang="en-US" altLang="zh-CN" sz="2000" dirty="0" smtClean="0">
                <a:solidFill>
                  <a:srgbClr val="C00000"/>
                </a:solidFill>
              </a:rPr>
              <a:t>2</a:t>
            </a:r>
            <a:r>
              <a:rPr lang="zh-CN" altLang="en-US" sz="2000" dirty="0" smtClean="0">
                <a:solidFill>
                  <a:srgbClr val="C00000"/>
                </a:solidFill>
              </a:rPr>
              <a:t>二次探测法</a:t>
            </a:r>
            <a:endParaRPr lang="zh-CN" altLang="en-US" dirty="0">
              <a:solidFill>
                <a:srgbClr val="C00000"/>
              </a:solidFill>
            </a:endParaRPr>
          </a:p>
        </p:txBody>
      </p:sp>
      <p:sp>
        <p:nvSpPr>
          <p:cNvPr id="3" name="内容占位符 2"/>
          <p:cNvSpPr>
            <a:spLocks noGrp="1"/>
          </p:cNvSpPr>
          <p:nvPr>
            <p:ph idx="1"/>
          </p:nvPr>
        </p:nvSpPr>
        <p:spPr>
          <a:xfrm>
            <a:off x="427036" y="980628"/>
            <a:ext cx="8488364" cy="5419725"/>
          </a:xfrm>
        </p:spPr>
        <p:txBody>
          <a:bodyPr/>
          <a:lstStyle/>
          <a:p>
            <a:r>
              <a:rPr lang="zh-CN" altLang="en-US" sz="2400" b="1" dirty="0" smtClean="0"/>
              <a:t>思想</a:t>
            </a:r>
            <a:r>
              <a:rPr lang="zh-CN" altLang="en-US" sz="2400" dirty="0" smtClean="0"/>
              <a:t>：增量</a:t>
            </a:r>
            <a:r>
              <a:rPr lang="zh-CN" altLang="en-US" sz="2400" dirty="0"/>
              <a:t>序列为：</a:t>
            </a:r>
            <a:r>
              <a:rPr lang="en-US" altLang="zh-CN" sz="2400" dirty="0"/>
              <a:t>d</a:t>
            </a:r>
            <a:r>
              <a:rPr lang="en-US" altLang="zh-CN" sz="2400" baseline="-25000" dirty="0"/>
              <a:t>i</a:t>
            </a:r>
            <a:r>
              <a:rPr lang="en-US" altLang="zh-CN" sz="2400" dirty="0"/>
              <a:t>=1², -1², 2², -2², 3², …, ±k²  (k</a:t>
            </a:r>
            <a:r>
              <a:rPr lang="en-US" altLang="zh-CN" sz="2400" b="1" dirty="0">
                <a:sym typeface="Symbol" panose="05050102010706020507" pitchFamily="18" charset="2"/>
              </a:rPr>
              <a:t></a:t>
            </a:r>
            <a:r>
              <a:rPr lang="en-US" altLang="zh-CN" sz="2400" dirty="0"/>
              <a:t>⌊m/2⌋)</a:t>
            </a:r>
          </a:p>
          <a:p>
            <a:pPr marL="355600" indent="-355600">
              <a:spcBef>
                <a:spcPts val="900"/>
              </a:spcBef>
              <a:buNone/>
            </a:pPr>
            <a:r>
              <a:rPr lang="en-US" altLang="zh-CN" sz="2200" b="1" dirty="0" smtClean="0"/>
              <a:t>【</a:t>
            </a:r>
            <a:r>
              <a:rPr lang="zh-CN" altLang="en-US" sz="2200" b="1" dirty="0" smtClean="0"/>
              <a:t>上例</a:t>
            </a:r>
            <a:r>
              <a:rPr lang="en-US" altLang="zh-CN" sz="2200" b="1" dirty="0" smtClean="0"/>
              <a:t>】</a:t>
            </a:r>
            <a:r>
              <a:rPr lang="zh-CN" altLang="en-US" sz="2200" dirty="0" smtClean="0"/>
              <a:t>设</a:t>
            </a:r>
            <a:r>
              <a:rPr lang="zh-CN" altLang="en-US" sz="2200" dirty="0"/>
              <a:t>散列表</a:t>
            </a:r>
            <a:r>
              <a:rPr lang="zh-CN" altLang="en-US" sz="2200" dirty="0" smtClean="0"/>
              <a:t>长度为</a:t>
            </a:r>
            <a:r>
              <a:rPr lang="en-US" altLang="zh-CN" sz="2200" dirty="0" smtClean="0"/>
              <a:t>7</a:t>
            </a:r>
            <a:r>
              <a:rPr lang="zh-CN" altLang="en-US" sz="2200" dirty="0" smtClean="0"/>
              <a:t>，记录关键字</a:t>
            </a:r>
            <a:r>
              <a:rPr lang="zh-CN" altLang="en-US" sz="2200" dirty="0"/>
              <a:t>组为：</a:t>
            </a:r>
            <a:r>
              <a:rPr lang="en-US" altLang="zh-CN" sz="2200" dirty="0"/>
              <a:t>15, 14, 28, 26, 56, 23</a:t>
            </a:r>
            <a:r>
              <a:rPr lang="zh-CN" altLang="en-US" sz="2200" dirty="0"/>
              <a:t>，散列函数：</a:t>
            </a:r>
            <a:r>
              <a:rPr lang="en-US" altLang="zh-CN" sz="2200" dirty="0"/>
              <a:t>H(key)=key  </a:t>
            </a:r>
            <a:r>
              <a:rPr lang="en-US" altLang="zh-CN" sz="2200" dirty="0" smtClean="0"/>
              <a:t>MOD  </a:t>
            </a:r>
            <a:r>
              <a:rPr lang="en-US" altLang="zh-CN" sz="2200" dirty="0"/>
              <a:t>7</a:t>
            </a:r>
            <a:r>
              <a:rPr lang="zh-CN" altLang="en-US" sz="2200" dirty="0"/>
              <a:t>，冲突处理</a:t>
            </a:r>
            <a:r>
              <a:rPr lang="zh-CN" altLang="en-US" sz="2200" dirty="0" smtClean="0"/>
              <a:t>采用</a:t>
            </a:r>
            <a:r>
              <a:rPr lang="zh-CN" altLang="en-US" sz="2200" b="1" u="sng" dirty="0" smtClean="0"/>
              <a:t>二次探测</a:t>
            </a:r>
            <a:r>
              <a:rPr lang="zh-CN" altLang="en-US" sz="2200" b="1" u="sng" dirty="0"/>
              <a:t>法</a:t>
            </a:r>
            <a:r>
              <a:rPr lang="zh-CN" altLang="en-US" sz="2200" dirty="0"/>
              <a:t>。</a:t>
            </a:r>
          </a:p>
          <a:p>
            <a:endParaRPr lang="en-US" altLang="zh-CN" sz="2000" dirty="0" smtClean="0"/>
          </a:p>
          <a:p>
            <a:pPr marL="457200" indent="-457200">
              <a:spcBef>
                <a:spcPts val="1800"/>
              </a:spcBef>
              <a:buFont typeface="+mj-ea"/>
              <a:buAutoNum type="circleNumDbPlain"/>
            </a:pPr>
            <a:r>
              <a:rPr lang="zh-CN" altLang="en-US" sz="2000" dirty="0" smtClean="0">
                <a:sym typeface="Symbol" panose="05050102010706020507" pitchFamily="18" charset="2"/>
              </a:rPr>
              <a:t>∵</a:t>
            </a:r>
            <a:r>
              <a:rPr lang="en-US" altLang="zh-CN" sz="2000" dirty="0">
                <a:sym typeface="Symbol" panose="05050102010706020507" pitchFamily="18" charset="2"/>
              </a:rPr>
              <a:t>H(15)=15  MOD </a:t>
            </a:r>
            <a:r>
              <a:rPr lang="en-US" altLang="zh-CN" sz="2000" dirty="0" smtClean="0">
                <a:sym typeface="Symbol" panose="05050102010706020507" pitchFamily="18" charset="2"/>
              </a:rPr>
              <a:t>7=1,   </a:t>
            </a:r>
            <a:r>
              <a:rPr lang="zh-CN" altLang="en-US" sz="2000" dirty="0" smtClean="0">
                <a:sym typeface="Symbol" panose="05050102010706020507" pitchFamily="18" charset="2"/>
              </a:rPr>
              <a:t>关键字</a:t>
            </a:r>
            <a:r>
              <a:rPr lang="en-US" altLang="zh-CN" sz="2000" dirty="0" smtClean="0">
                <a:sym typeface="Symbol" panose="05050102010706020507" pitchFamily="18" charset="2"/>
              </a:rPr>
              <a:t>15</a:t>
            </a:r>
            <a:r>
              <a:rPr lang="zh-CN" altLang="en-US" sz="2000" dirty="0" smtClean="0">
                <a:sym typeface="Symbol" panose="05050102010706020507" pitchFamily="18" charset="2"/>
              </a:rPr>
              <a:t>存放在下标为</a:t>
            </a:r>
            <a:r>
              <a:rPr lang="en-US" altLang="zh-CN" sz="2000" dirty="0" smtClean="0">
                <a:sym typeface="Symbol" panose="05050102010706020507" pitchFamily="18" charset="2"/>
              </a:rPr>
              <a:t>1</a:t>
            </a:r>
            <a:r>
              <a:rPr lang="zh-CN" altLang="en-US" sz="2000" dirty="0" smtClean="0">
                <a:sym typeface="Symbol" panose="05050102010706020507" pitchFamily="18" charset="2"/>
              </a:rPr>
              <a:t>的位置</a:t>
            </a:r>
            <a:r>
              <a:rPr lang="en-US" altLang="zh-CN" sz="2000" dirty="0" smtClean="0">
                <a:sym typeface="Symbol" panose="05050102010706020507" pitchFamily="18" charset="2"/>
              </a:rPr>
              <a:t>, </a:t>
            </a:r>
            <a:r>
              <a:rPr lang="zh-CN" altLang="en-US" sz="2000" dirty="0" smtClean="0">
                <a:sym typeface="Symbol" panose="05050102010706020507" pitchFamily="18" charset="2"/>
              </a:rPr>
              <a:t>即</a:t>
            </a:r>
            <a:r>
              <a:rPr lang="en-US" altLang="zh-CN" sz="2000" dirty="0" smtClean="0">
                <a:sym typeface="Symbol" panose="05050102010706020507" pitchFamily="18" charset="2"/>
              </a:rPr>
              <a:t>R[1]=15</a:t>
            </a:r>
          </a:p>
          <a:p>
            <a:pPr marL="457200" indent="-457200">
              <a:spcBef>
                <a:spcPts val="1000"/>
              </a:spcBef>
              <a:buFont typeface="+mj-ea"/>
              <a:buAutoNum type="circleNumDbPlain"/>
            </a:pPr>
            <a:r>
              <a:rPr lang="zh-CN" altLang="en-US" sz="2000" dirty="0" smtClean="0"/>
              <a:t>∵</a:t>
            </a:r>
            <a:r>
              <a:rPr lang="en-US" altLang="zh-CN" sz="2000" dirty="0"/>
              <a:t>H(14)=14  MOD </a:t>
            </a:r>
            <a:r>
              <a:rPr lang="en-US" altLang="zh-CN" sz="2000" dirty="0" smtClean="0"/>
              <a:t>7=0,   </a:t>
            </a:r>
            <a:r>
              <a:rPr lang="zh-CN" altLang="en-US" sz="2000" dirty="0" smtClean="0">
                <a:sym typeface="Symbol" panose="05050102010706020507" pitchFamily="18" charset="2"/>
              </a:rPr>
              <a:t></a:t>
            </a:r>
            <a:r>
              <a:rPr lang="en-US" altLang="zh-CN" sz="2000" dirty="0" smtClean="0">
                <a:sym typeface="Symbol" panose="05050102010706020507" pitchFamily="18" charset="2"/>
              </a:rPr>
              <a:t>R[0]=14</a:t>
            </a:r>
          </a:p>
          <a:p>
            <a:pPr marL="457200" indent="-457200">
              <a:spcBef>
                <a:spcPts val="1000"/>
              </a:spcBef>
              <a:buFont typeface="+mj-ea"/>
              <a:buAutoNum type="circleNumDbPlain"/>
            </a:pPr>
            <a:r>
              <a:rPr lang="zh-CN" altLang="en-US" sz="2000" dirty="0" smtClean="0"/>
              <a:t>∵</a:t>
            </a:r>
            <a:r>
              <a:rPr lang="en-US" altLang="zh-CN" sz="2000" dirty="0"/>
              <a:t>H(28)=28  MOD </a:t>
            </a:r>
            <a:r>
              <a:rPr lang="en-US" altLang="zh-CN" sz="2000" dirty="0" smtClean="0"/>
              <a:t>7=0, </a:t>
            </a:r>
          </a:p>
          <a:p>
            <a:pPr marL="457200" indent="-457200">
              <a:spcBef>
                <a:spcPts val="1000"/>
              </a:spcBef>
              <a:buFont typeface="+mj-ea"/>
              <a:buAutoNum type="circleNumDbPlain"/>
            </a:pPr>
            <a:r>
              <a:rPr lang="zh-CN" altLang="en-US" sz="2000" dirty="0" smtClean="0"/>
              <a:t>∵</a:t>
            </a:r>
            <a:r>
              <a:rPr lang="en-US" altLang="zh-CN" sz="2000" dirty="0"/>
              <a:t>H(26)=26  MOD </a:t>
            </a:r>
            <a:r>
              <a:rPr lang="en-US" altLang="zh-CN" sz="2000" dirty="0" smtClean="0"/>
              <a:t>7=5,   </a:t>
            </a:r>
            <a:r>
              <a:rPr lang="zh-CN" altLang="en-US" sz="2000" dirty="0" smtClean="0">
                <a:sym typeface="Symbol" panose="05050102010706020507" pitchFamily="18" charset="2"/>
              </a:rPr>
              <a:t></a:t>
            </a:r>
            <a:r>
              <a:rPr lang="en-US" altLang="zh-CN" sz="2000" dirty="0" smtClean="0">
                <a:sym typeface="Symbol" panose="05050102010706020507" pitchFamily="18" charset="2"/>
              </a:rPr>
              <a:t>R[5]=26</a:t>
            </a:r>
            <a:endParaRPr lang="en-US" altLang="zh-CN" sz="2000" dirty="0">
              <a:sym typeface="Symbol" panose="05050102010706020507" pitchFamily="18" charset="2"/>
            </a:endParaRPr>
          </a:p>
          <a:p>
            <a:pPr marL="457200" indent="-457200">
              <a:spcBef>
                <a:spcPts val="1000"/>
              </a:spcBef>
              <a:buFont typeface="+mj-ea"/>
              <a:buAutoNum type="circleNumDbPlain"/>
            </a:pPr>
            <a:r>
              <a:rPr lang="zh-CN" altLang="en-US" sz="2000" dirty="0" smtClean="0"/>
              <a:t>∵</a:t>
            </a:r>
            <a:r>
              <a:rPr lang="en-US" altLang="zh-CN" sz="2000" dirty="0"/>
              <a:t>H(56)=56  MOD </a:t>
            </a:r>
            <a:r>
              <a:rPr lang="en-US" altLang="zh-CN" sz="2000" dirty="0" smtClean="0"/>
              <a:t>7=0,   </a:t>
            </a:r>
            <a:endParaRPr lang="en-US" altLang="zh-CN" sz="2000" dirty="0">
              <a:sym typeface="Symbol" panose="05050102010706020507" pitchFamily="18" charset="2"/>
            </a:endParaRPr>
          </a:p>
          <a:p>
            <a:pPr marL="457200" indent="-457200">
              <a:spcBef>
                <a:spcPts val="1000"/>
              </a:spcBef>
              <a:buFont typeface="+mj-ea"/>
              <a:buAutoNum type="circleNumDbPlain"/>
            </a:pPr>
            <a:endParaRPr lang="en-US" altLang="zh-CN" sz="2000" dirty="0" smtClean="0">
              <a:sym typeface="Symbol" panose="05050102010706020507" pitchFamily="18" charset="2"/>
            </a:endParaRPr>
          </a:p>
          <a:p>
            <a:pPr marL="457200" indent="-457200">
              <a:spcBef>
                <a:spcPts val="1000"/>
              </a:spcBef>
              <a:buFont typeface="+mj-ea"/>
              <a:buAutoNum type="circleNumDbPlain"/>
            </a:pPr>
            <a:r>
              <a:rPr lang="zh-CN" altLang="en-US" sz="2000" dirty="0" smtClean="0"/>
              <a:t>∵</a:t>
            </a:r>
            <a:r>
              <a:rPr lang="en-US" altLang="zh-CN" sz="2000" dirty="0"/>
              <a:t>H(23)=23  MOD </a:t>
            </a:r>
            <a:r>
              <a:rPr lang="en-US" altLang="zh-CN" sz="2000" dirty="0" smtClean="0"/>
              <a:t>7=2, </a:t>
            </a:r>
            <a:endParaRPr lang="zh-CN" altLang="en-US" sz="2000" dirty="0"/>
          </a:p>
        </p:txBody>
      </p:sp>
      <p:graphicFrame>
        <p:nvGraphicFramePr>
          <p:cNvPr id="15" name="表格 14"/>
          <p:cNvGraphicFramePr>
            <a:graphicFrameLocks noGrp="1"/>
          </p:cNvGraphicFramePr>
          <p:nvPr>
            <p:extLst>
              <p:ext uri="{D42A27DB-BD31-4B8C-83A1-F6EECF244321}">
                <p14:modId xmlns:p14="http://schemas.microsoft.com/office/powerpoint/2010/main" val="3085084928"/>
              </p:ext>
            </p:extLst>
          </p:nvPr>
        </p:nvGraphicFramePr>
        <p:xfrm>
          <a:off x="1689101" y="2492449"/>
          <a:ext cx="6095999" cy="624840"/>
        </p:xfrm>
        <a:graphic>
          <a:graphicData uri="http://schemas.openxmlformats.org/drawingml/2006/table">
            <a:tbl>
              <a:tblPr firstRow="1" bandRow="1">
                <a:tableStyleId>{5C22544A-7EE6-4342-B048-85BDC9FD1C3A}</a:tableStyleId>
              </a:tblPr>
              <a:tblGrid>
                <a:gridCol w="870857">
                  <a:extLst>
                    <a:ext uri="{9D8B030D-6E8A-4147-A177-3AD203B41FA5}">
                      <a16:colId xmlns:a16="http://schemas.microsoft.com/office/drawing/2014/main" val="20000"/>
                    </a:ext>
                  </a:extLst>
                </a:gridCol>
                <a:gridCol w="870857">
                  <a:extLst>
                    <a:ext uri="{9D8B030D-6E8A-4147-A177-3AD203B41FA5}">
                      <a16:colId xmlns:a16="http://schemas.microsoft.com/office/drawing/2014/main" val="20001"/>
                    </a:ext>
                  </a:extLst>
                </a:gridCol>
                <a:gridCol w="870857">
                  <a:extLst>
                    <a:ext uri="{9D8B030D-6E8A-4147-A177-3AD203B41FA5}">
                      <a16:colId xmlns:a16="http://schemas.microsoft.com/office/drawing/2014/main" val="20002"/>
                    </a:ext>
                  </a:extLst>
                </a:gridCol>
                <a:gridCol w="870857">
                  <a:extLst>
                    <a:ext uri="{9D8B030D-6E8A-4147-A177-3AD203B41FA5}">
                      <a16:colId xmlns:a16="http://schemas.microsoft.com/office/drawing/2014/main" val="20003"/>
                    </a:ext>
                  </a:extLst>
                </a:gridCol>
                <a:gridCol w="870857">
                  <a:extLst>
                    <a:ext uri="{9D8B030D-6E8A-4147-A177-3AD203B41FA5}">
                      <a16:colId xmlns:a16="http://schemas.microsoft.com/office/drawing/2014/main" val="20004"/>
                    </a:ext>
                  </a:extLst>
                </a:gridCol>
                <a:gridCol w="870857">
                  <a:extLst>
                    <a:ext uri="{9D8B030D-6E8A-4147-A177-3AD203B41FA5}">
                      <a16:colId xmlns:a16="http://schemas.microsoft.com/office/drawing/2014/main" val="20005"/>
                    </a:ext>
                  </a:extLst>
                </a:gridCol>
                <a:gridCol w="870857">
                  <a:extLst>
                    <a:ext uri="{9D8B030D-6E8A-4147-A177-3AD203B41FA5}">
                      <a16:colId xmlns:a16="http://schemas.microsoft.com/office/drawing/2014/main" val="20006"/>
                    </a:ext>
                  </a:extLst>
                </a:gridCol>
              </a:tblGrid>
              <a:tr h="326690">
                <a:tc>
                  <a:txBody>
                    <a:bodyPr/>
                    <a:lstStyle/>
                    <a:p>
                      <a:pPr algn="ct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256040">
                <a:tc>
                  <a:txBody>
                    <a:bodyPr/>
                    <a:lstStyle/>
                    <a:p>
                      <a:pPr algn="ctr"/>
                      <a:r>
                        <a:rPr lang="en-US" altLang="zh-CN" sz="1100" dirty="0" smtClean="0">
                          <a:solidFill>
                            <a:schemeClr val="tx1"/>
                          </a:solidFill>
                        </a:rPr>
                        <a:t>0</a:t>
                      </a:r>
                      <a:endParaRPr lang="zh-CN" altLang="en-US" sz="11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100" dirty="0" smtClean="0">
                          <a:solidFill>
                            <a:schemeClr val="tx1"/>
                          </a:solidFill>
                        </a:rPr>
                        <a:t>1</a:t>
                      </a:r>
                      <a:endParaRPr lang="zh-CN" altLang="en-US" sz="11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100" dirty="0" smtClean="0">
                          <a:solidFill>
                            <a:schemeClr val="tx1"/>
                          </a:solidFill>
                        </a:rPr>
                        <a:t>2</a:t>
                      </a:r>
                      <a:endParaRPr lang="zh-CN" altLang="en-US" sz="11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100" dirty="0" smtClean="0">
                          <a:solidFill>
                            <a:schemeClr val="tx1"/>
                          </a:solidFill>
                        </a:rPr>
                        <a:t>3</a:t>
                      </a:r>
                      <a:endParaRPr lang="zh-CN" altLang="en-US" sz="11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100" dirty="0" smtClean="0">
                          <a:solidFill>
                            <a:schemeClr val="tx1"/>
                          </a:solidFill>
                        </a:rPr>
                        <a:t>4</a:t>
                      </a:r>
                      <a:endParaRPr lang="zh-CN" altLang="en-US" sz="11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100" dirty="0" smtClean="0">
                          <a:solidFill>
                            <a:schemeClr val="tx1"/>
                          </a:solidFill>
                        </a:rPr>
                        <a:t>5</a:t>
                      </a:r>
                      <a:endParaRPr lang="zh-CN" altLang="en-US" sz="11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100" dirty="0" smtClean="0">
                          <a:solidFill>
                            <a:schemeClr val="tx1"/>
                          </a:solidFill>
                        </a:rPr>
                        <a:t>6</a:t>
                      </a:r>
                      <a:endParaRPr lang="zh-CN" altLang="en-US" sz="11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16" name="矩形 15"/>
          <p:cNvSpPr/>
          <p:nvPr/>
        </p:nvSpPr>
        <p:spPr>
          <a:xfrm>
            <a:off x="6058697" y="2476500"/>
            <a:ext cx="835808" cy="369332"/>
          </a:xfrm>
          <a:prstGeom prst="rect">
            <a:avLst/>
          </a:prstGeom>
          <a:solidFill>
            <a:schemeClr val="bg1">
              <a:lumMod val="75000"/>
            </a:schemeClr>
          </a:solidFill>
        </p:spPr>
        <p:txBody>
          <a:bodyPr wrap="square">
            <a:spAutoFit/>
          </a:bodyPr>
          <a:lstStyle/>
          <a:p>
            <a:pPr algn="ctr"/>
            <a:r>
              <a:rPr lang="en-US" altLang="zh-CN" sz="1800" dirty="0">
                <a:solidFill>
                  <a:schemeClr val="tx1"/>
                </a:solidFill>
              </a:rPr>
              <a:t>26</a:t>
            </a:r>
            <a:endParaRPr lang="zh-CN" altLang="en-US" sz="2000" dirty="0">
              <a:solidFill>
                <a:schemeClr val="tx1"/>
              </a:solidFill>
            </a:endParaRPr>
          </a:p>
        </p:txBody>
      </p:sp>
      <p:sp>
        <p:nvSpPr>
          <p:cNvPr id="18" name="矩形 17"/>
          <p:cNvSpPr/>
          <p:nvPr/>
        </p:nvSpPr>
        <p:spPr>
          <a:xfrm>
            <a:off x="1704341" y="2476500"/>
            <a:ext cx="838200" cy="369332"/>
          </a:xfrm>
          <a:prstGeom prst="rect">
            <a:avLst/>
          </a:prstGeom>
          <a:solidFill>
            <a:schemeClr val="bg1">
              <a:lumMod val="75000"/>
            </a:schemeClr>
          </a:solidFill>
        </p:spPr>
        <p:txBody>
          <a:bodyPr wrap="square">
            <a:spAutoFit/>
          </a:bodyPr>
          <a:lstStyle/>
          <a:p>
            <a:pPr algn="ctr"/>
            <a:r>
              <a:rPr lang="en-US" altLang="zh-CN" sz="1800" dirty="0" smtClean="0">
                <a:solidFill>
                  <a:schemeClr val="tx1"/>
                </a:solidFill>
              </a:rPr>
              <a:t>14</a:t>
            </a:r>
            <a:endParaRPr lang="zh-CN" altLang="en-US" sz="2000" dirty="0">
              <a:solidFill>
                <a:schemeClr val="tx1"/>
              </a:solidFill>
            </a:endParaRPr>
          </a:p>
        </p:txBody>
      </p:sp>
      <p:sp>
        <p:nvSpPr>
          <p:cNvPr id="19" name="矩形 18"/>
          <p:cNvSpPr/>
          <p:nvPr/>
        </p:nvSpPr>
        <p:spPr>
          <a:xfrm>
            <a:off x="2578260" y="2476500"/>
            <a:ext cx="838199" cy="369332"/>
          </a:xfrm>
          <a:prstGeom prst="rect">
            <a:avLst/>
          </a:prstGeom>
          <a:solidFill>
            <a:schemeClr val="bg1">
              <a:lumMod val="75000"/>
            </a:schemeClr>
          </a:solidFill>
        </p:spPr>
        <p:txBody>
          <a:bodyPr wrap="square">
            <a:spAutoFit/>
          </a:bodyPr>
          <a:lstStyle/>
          <a:p>
            <a:pPr algn="ctr"/>
            <a:r>
              <a:rPr lang="en-US" altLang="zh-CN" sz="1800" dirty="0" smtClean="0">
                <a:solidFill>
                  <a:schemeClr val="tx1"/>
                </a:solidFill>
              </a:rPr>
              <a:t>15</a:t>
            </a:r>
            <a:endParaRPr lang="zh-CN" altLang="en-US" sz="2000" dirty="0">
              <a:solidFill>
                <a:schemeClr val="tx1"/>
              </a:solidFill>
            </a:endParaRPr>
          </a:p>
        </p:txBody>
      </p:sp>
      <p:sp>
        <p:nvSpPr>
          <p:cNvPr id="20" name="矩形 19"/>
          <p:cNvSpPr/>
          <p:nvPr/>
        </p:nvSpPr>
        <p:spPr>
          <a:xfrm>
            <a:off x="6928107" y="2476018"/>
            <a:ext cx="844391" cy="369332"/>
          </a:xfrm>
          <a:prstGeom prst="rect">
            <a:avLst/>
          </a:prstGeom>
          <a:solidFill>
            <a:schemeClr val="bg1">
              <a:lumMod val="75000"/>
            </a:schemeClr>
          </a:solidFill>
        </p:spPr>
        <p:txBody>
          <a:bodyPr wrap="square">
            <a:spAutoFit/>
          </a:bodyPr>
          <a:lstStyle/>
          <a:p>
            <a:pPr algn="ctr"/>
            <a:r>
              <a:rPr lang="en-US" altLang="zh-CN" sz="1800" dirty="0" smtClean="0">
                <a:solidFill>
                  <a:srgbClr val="00B0F0"/>
                </a:solidFill>
              </a:rPr>
              <a:t>28</a:t>
            </a:r>
            <a:endParaRPr lang="zh-CN" altLang="en-US" sz="2000" dirty="0">
              <a:solidFill>
                <a:srgbClr val="00B0F0"/>
              </a:solidFill>
            </a:endParaRPr>
          </a:p>
        </p:txBody>
      </p:sp>
      <p:sp>
        <p:nvSpPr>
          <p:cNvPr id="21" name="矩形 20"/>
          <p:cNvSpPr/>
          <p:nvPr/>
        </p:nvSpPr>
        <p:spPr>
          <a:xfrm>
            <a:off x="5175248" y="2476500"/>
            <a:ext cx="857252" cy="369332"/>
          </a:xfrm>
          <a:prstGeom prst="rect">
            <a:avLst/>
          </a:prstGeom>
          <a:solidFill>
            <a:schemeClr val="bg1">
              <a:lumMod val="75000"/>
            </a:schemeClr>
          </a:solidFill>
        </p:spPr>
        <p:txBody>
          <a:bodyPr wrap="square">
            <a:spAutoFit/>
          </a:bodyPr>
          <a:lstStyle/>
          <a:p>
            <a:pPr algn="ctr"/>
            <a:r>
              <a:rPr lang="en-US" altLang="zh-CN" sz="1800" dirty="0" smtClean="0">
                <a:solidFill>
                  <a:srgbClr val="00B050"/>
                </a:solidFill>
              </a:rPr>
              <a:t>56</a:t>
            </a:r>
            <a:endParaRPr lang="zh-CN" altLang="en-US" sz="2000" dirty="0">
              <a:solidFill>
                <a:srgbClr val="00B050"/>
              </a:solidFill>
            </a:endParaRPr>
          </a:p>
        </p:txBody>
      </p:sp>
      <p:sp>
        <p:nvSpPr>
          <p:cNvPr id="22" name="矩形 21"/>
          <p:cNvSpPr/>
          <p:nvPr/>
        </p:nvSpPr>
        <p:spPr>
          <a:xfrm>
            <a:off x="3441269" y="2491036"/>
            <a:ext cx="842960" cy="369332"/>
          </a:xfrm>
          <a:prstGeom prst="rect">
            <a:avLst/>
          </a:prstGeom>
          <a:solidFill>
            <a:schemeClr val="bg1">
              <a:lumMod val="75000"/>
            </a:schemeClr>
          </a:solidFill>
        </p:spPr>
        <p:txBody>
          <a:bodyPr wrap="square">
            <a:spAutoFit/>
          </a:bodyPr>
          <a:lstStyle/>
          <a:p>
            <a:pPr algn="ctr"/>
            <a:r>
              <a:rPr lang="en-US" altLang="zh-CN" sz="1800" dirty="0" smtClean="0">
                <a:solidFill>
                  <a:srgbClr val="7030A0"/>
                </a:solidFill>
              </a:rPr>
              <a:t>23</a:t>
            </a:r>
            <a:endParaRPr lang="zh-CN" altLang="en-US" sz="2000" dirty="0">
              <a:solidFill>
                <a:srgbClr val="7030A0"/>
              </a:solidFill>
            </a:endParaRPr>
          </a:p>
        </p:txBody>
      </p:sp>
      <p:sp>
        <p:nvSpPr>
          <p:cNvPr id="23" name="矩形 22"/>
          <p:cNvSpPr/>
          <p:nvPr/>
        </p:nvSpPr>
        <p:spPr>
          <a:xfrm>
            <a:off x="266700" y="2661166"/>
            <a:ext cx="809625" cy="523220"/>
          </a:xfrm>
          <a:prstGeom prst="rect">
            <a:avLst/>
          </a:prstGeom>
        </p:spPr>
        <p:txBody>
          <a:bodyPr wrap="square">
            <a:spAutoFit/>
          </a:bodyPr>
          <a:lstStyle/>
          <a:p>
            <a:r>
              <a:rPr lang="zh-CN" altLang="en-US" sz="2800" dirty="0" smtClean="0"/>
              <a:t>解</a:t>
            </a:r>
            <a:r>
              <a:rPr lang="en-US" altLang="zh-CN" sz="2800" dirty="0" smtClean="0"/>
              <a:t>:</a:t>
            </a:r>
            <a:endParaRPr lang="zh-CN" altLang="en-US" dirty="0"/>
          </a:p>
        </p:txBody>
      </p:sp>
      <p:sp>
        <p:nvSpPr>
          <p:cNvPr id="24" name="矩形 23"/>
          <p:cNvSpPr/>
          <p:nvPr/>
        </p:nvSpPr>
        <p:spPr>
          <a:xfrm>
            <a:off x="3660656" y="4108450"/>
            <a:ext cx="697627" cy="400110"/>
          </a:xfrm>
          <a:prstGeom prst="rect">
            <a:avLst/>
          </a:prstGeom>
        </p:spPr>
        <p:txBody>
          <a:bodyPr wrap="none">
            <a:spAutoFit/>
          </a:bodyPr>
          <a:lstStyle/>
          <a:p>
            <a:r>
              <a:rPr lang="zh-CN" altLang="en-US" sz="2000" dirty="0">
                <a:solidFill>
                  <a:srgbClr val="FF0000"/>
                </a:solidFill>
                <a:latin typeface="+mn-ea"/>
                <a:ea typeface="+mn-ea"/>
                <a:sym typeface="Symbol" panose="05050102010706020507" pitchFamily="18" charset="2"/>
              </a:rPr>
              <a:t>冲突</a:t>
            </a:r>
            <a:endParaRPr lang="zh-CN" altLang="en-US" sz="2000" dirty="0">
              <a:solidFill>
                <a:srgbClr val="FF0000"/>
              </a:solidFill>
              <a:latin typeface="+mn-ea"/>
              <a:ea typeface="+mn-ea"/>
            </a:endParaRPr>
          </a:p>
        </p:txBody>
      </p:sp>
      <p:sp>
        <p:nvSpPr>
          <p:cNvPr id="25" name="矩形 24"/>
          <p:cNvSpPr/>
          <p:nvPr/>
        </p:nvSpPr>
        <p:spPr>
          <a:xfrm>
            <a:off x="5446693" y="4108450"/>
            <a:ext cx="954107" cy="400110"/>
          </a:xfrm>
          <a:prstGeom prst="rect">
            <a:avLst/>
          </a:prstGeom>
        </p:spPr>
        <p:txBody>
          <a:bodyPr wrap="none">
            <a:spAutoFit/>
          </a:bodyPr>
          <a:lstStyle/>
          <a:p>
            <a:r>
              <a:rPr lang="zh-CN" altLang="en-US" sz="2000" dirty="0" smtClean="0">
                <a:solidFill>
                  <a:srgbClr val="FF00FF"/>
                </a:solidFill>
                <a:latin typeface="+mn-ea"/>
                <a:ea typeface="+mn-ea"/>
                <a:sym typeface="Symbol" panose="05050102010706020507" pitchFamily="18" charset="2"/>
              </a:rPr>
              <a:t>又冲突</a:t>
            </a:r>
            <a:endParaRPr lang="zh-CN" altLang="en-US" sz="2000" dirty="0">
              <a:solidFill>
                <a:srgbClr val="FF00FF"/>
              </a:solidFill>
              <a:latin typeface="+mn-ea"/>
              <a:ea typeface="+mn-ea"/>
            </a:endParaRPr>
          </a:p>
        </p:txBody>
      </p:sp>
      <p:sp>
        <p:nvSpPr>
          <p:cNvPr id="26" name="矩形 25"/>
          <p:cNvSpPr/>
          <p:nvPr/>
        </p:nvSpPr>
        <p:spPr>
          <a:xfrm>
            <a:off x="4275153" y="4108450"/>
            <a:ext cx="1371151" cy="400110"/>
          </a:xfrm>
          <a:prstGeom prst="rect">
            <a:avLst/>
          </a:prstGeom>
        </p:spPr>
        <p:txBody>
          <a:bodyPr wrap="square">
            <a:spAutoFit/>
          </a:bodyPr>
          <a:lstStyle/>
          <a:p>
            <a:r>
              <a:rPr lang="en-US" altLang="zh-CN" sz="2000" b="0" dirty="0" smtClean="0">
                <a:solidFill>
                  <a:schemeClr val="tx2"/>
                </a:solidFill>
                <a:latin typeface="+mn-ea"/>
                <a:ea typeface="+mn-ea"/>
              </a:rPr>
              <a:t>H</a:t>
            </a:r>
            <a:r>
              <a:rPr lang="en-US" altLang="zh-CN" sz="2000" b="0" baseline="-25000" dirty="0" smtClean="0">
                <a:solidFill>
                  <a:schemeClr val="tx2"/>
                </a:solidFill>
                <a:latin typeface="+mn-ea"/>
                <a:ea typeface="+mn-ea"/>
              </a:rPr>
              <a:t>1</a:t>
            </a:r>
            <a:r>
              <a:rPr lang="en-US" altLang="zh-CN" sz="2000" b="0" dirty="0" smtClean="0">
                <a:solidFill>
                  <a:schemeClr val="tx2"/>
                </a:solidFill>
                <a:latin typeface="+mn-ea"/>
                <a:ea typeface="+mn-ea"/>
              </a:rPr>
              <a:t>(28)=1</a:t>
            </a:r>
            <a:endParaRPr lang="zh-CN" altLang="en-US" sz="2000" b="0" dirty="0">
              <a:solidFill>
                <a:schemeClr val="tx2"/>
              </a:solidFill>
              <a:latin typeface="+mn-ea"/>
              <a:ea typeface="+mn-ea"/>
            </a:endParaRPr>
          </a:p>
        </p:txBody>
      </p:sp>
      <p:sp>
        <p:nvSpPr>
          <p:cNvPr id="27" name="矩形 26"/>
          <p:cNvSpPr/>
          <p:nvPr/>
        </p:nvSpPr>
        <p:spPr>
          <a:xfrm>
            <a:off x="6347948" y="4108450"/>
            <a:ext cx="2636902" cy="400110"/>
          </a:xfrm>
          <a:prstGeom prst="rect">
            <a:avLst/>
          </a:prstGeom>
        </p:spPr>
        <p:txBody>
          <a:bodyPr wrap="square">
            <a:spAutoFit/>
          </a:bodyPr>
          <a:lstStyle/>
          <a:p>
            <a:r>
              <a:rPr lang="en-US" altLang="zh-CN" sz="2000" dirty="0" smtClean="0">
                <a:solidFill>
                  <a:schemeClr val="tx2"/>
                </a:solidFill>
                <a:latin typeface="+mn-ea"/>
                <a:ea typeface="+mn-ea"/>
              </a:rPr>
              <a:t>H</a:t>
            </a:r>
            <a:r>
              <a:rPr lang="en-US" altLang="zh-CN" sz="2000" baseline="-25000" dirty="0" smtClean="0">
                <a:solidFill>
                  <a:schemeClr val="tx2"/>
                </a:solidFill>
                <a:latin typeface="+mn-ea"/>
                <a:ea typeface="+mn-ea"/>
              </a:rPr>
              <a:t>2</a:t>
            </a:r>
            <a:r>
              <a:rPr lang="en-US" altLang="zh-CN" sz="2000" dirty="0" smtClean="0">
                <a:solidFill>
                  <a:schemeClr val="tx2"/>
                </a:solidFill>
                <a:latin typeface="+mn-ea"/>
                <a:ea typeface="+mn-ea"/>
              </a:rPr>
              <a:t>(28)=(0-1)%7=6</a:t>
            </a:r>
            <a:endParaRPr lang="zh-CN" altLang="en-US" sz="2000" dirty="0">
              <a:solidFill>
                <a:schemeClr val="tx2"/>
              </a:solidFill>
              <a:latin typeface="+mn-ea"/>
              <a:ea typeface="+mn-ea"/>
            </a:endParaRPr>
          </a:p>
        </p:txBody>
      </p:sp>
      <p:sp>
        <p:nvSpPr>
          <p:cNvPr id="28" name="矩形 27"/>
          <p:cNvSpPr/>
          <p:nvPr/>
        </p:nvSpPr>
        <p:spPr>
          <a:xfrm>
            <a:off x="7509038" y="4472590"/>
            <a:ext cx="1475812" cy="400110"/>
          </a:xfrm>
          <a:prstGeom prst="rect">
            <a:avLst/>
          </a:prstGeom>
        </p:spPr>
        <p:txBody>
          <a:bodyPr wrap="square">
            <a:spAutoFit/>
          </a:bodyPr>
          <a:lstStyle/>
          <a:p>
            <a:r>
              <a:rPr lang="en-US" altLang="zh-CN" sz="2000" b="0" dirty="0" smtClean="0">
                <a:solidFill>
                  <a:schemeClr val="tx2"/>
                </a:solidFill>
                <a:latin typeface="+mn-ea"/>
                <a:ea typeface="+mn-ea"/>
                <a:sym typeface="Symbol" panose="05050102010706020507" pitchFamily="18" charset="2"/>
              </a:rPr>
              <a:t>R[6]=</a:t>
            </a:r>
            <a:r>
              <a:rPr lang="en-US" altLang="zh-CN" sz="2000" b="0" dirty="0" smtClean="0">
                <a:solidFill>
                  <a:schemeClr val="tx2"/>
                </a:solidFill>
                <a:latin typeface="+mn-ea"/>
                <a:ea typeface="+mn-ea"/>
              </a:rPr>
              <a:t>28</a:t>
            </a:r>
            <a:endParaRPr lang="zh-CN" altLang="en-US" sz="2000" b="0" dirty="0">
              <a:solidFill>
                <a:schemeClr val="tx2"/>
              </a:solidFill>
              <a:latin typeface="+mn-ea"/>
              <a:ea typeface="+mn-ea"/>
            </a:endParaRPr>
          </a:p>
        </p:txBody>
      </p:sp>
      <p:sp>
        <p:nvSpPr>
          <p:cNvPr id="39" name="矩形 38"/>
          <p:cNvSpPr/>
          <p:nvPr/>
        </p:nvSpPr>
        <p:spPr>
          <a:xfrm>
            <a:off x="3657600" y="5087668"/>
            <a:ext cx="697627" cy="400110"/>
          </a:xfrm>
          <a:prstGeom prst="rect">
            <a:avLst/>
          </a:prstGeom>
        </p:spPr>
        <p:txBody>
          <a:bodyPr wrap="none">
            <a:spAutoFit/>
          </a:bodyPr>
          <a:lstStyle/>
          <a:p>
            <a:r>
              <a:rPr lang="zh-CN" altLang="en-US" sz="2000" dirty="0">
                <a:solidFill>
                  <a:srgbClr val="FF0000"/>
                </a:solidFill>
                <a:latin typeface="+mn-ea"/>
                <a:ea typeface="+mn-ea"/>
                <a:sym typeface="Symbol" panose="05050102010706020507" pitchFamily="18" charset="2"/>
              </a:rPr>
              <a:t>冲突</a:t>
            </a:r>
            <a:endParaRPr lang="zh-CN" altLang="en-US" sz="2000" dirty="0">
              <a:solidFill>
                <a:srgbClr val="FF0000"/>
              </a:solidFill>
              <a:latin typeface="+mn-ea"/>
              <a:ea typeface="+mn-ea"/>
            </a:endParaRPr>
          </a:p>
        </p:txBody>
      </p:sp>
      <p:sp>
        <p:nvSpPr>
          <p:cNvPr id="40" name="矩形 39"/>
          <p:cNvSpPr/>
          <p:nvPr/>
        </p:nvSpPr>
        <p:spPr>
          <a:xfrm>
            <a:off x="5443637" y="5087668"/>
            <a:ext cx="954107" cy="400110"/>
          </a:xfrm>
          <a:prstGeom prst="rect">
            <a:avLst/>
          </a:prstGeom>
        </p:spPr>
        <p:txBody>
          <a:bodyPr wrap="none">
            <a:spAutoFit/>
          </a:bodyPr>
          <a:lstStyle/>
          <a:p>
            <a:r>
              <a:rPr lang="zh-CN" altLang="en-US" sz="2000" dirty="0" smtClean="0">
                <a:solidFill>
                  <a:srgbClr val="FF00FF"/>
                </a:solidFill>
                <a:latin typeface="+mn-ea"/>
                <a:ea typeface="+mn-ea"/>
                <a:sym typeface="Symbol" panose="05050102010706020507" pitchFamily="18" charset="2"/>
              </a:rPr>
              <a:t>又冲突</a:t>
            </a:r>
            <a:endParaRPr lang="zh-CN" altLang="en-US" sz="2000" dirty="0">
              <a:solidFill>
                <a:srgbClr val="FF00FF"/>
              </a:solidFill>
              <a:latin typeface="+mn-ea"/>
              <a:ea typeface="+mn-ea"/>
            </a:endParaRPr>
          </a:p>
        </p:txBody>
      </p:sp>
      <p:sp>
        <p:nvSpPr>
          <p:cNvPr id="41" name="矩形 40"/>
          <p:cNvSpPr/>
          <p:nvPr/>
        </p:nvSpPr>
        <p:spPr>
          <a:xfrm>
            <a:off x="4272097" y="5087668"/>
            <a:ext cx="1371151" cy="400110"/>
          </a:xfrm>
          <a:prstGeom prst="rect">
            <a:avLst/>
          </a:prstGeom>
        </p:spPr>
        <p:txBody>
          <a:bodyPr wrap="square">
            <a:spAutoFit/>
          </a:bodyPr>
          <a:lstStyle/>
          <a:p>
            <a:r>
              <a:rPr lang="en-US" altLang="zh-CN" sz="2000" b="0" dirty="0" smtClean="0">
                <a:solidFill>
                  <a:schemeClr val="tx2"/>
                </a:solidFill>
                <a:latin typeface="+mn-ea"/>
                <a:ea typeface="+mn-ea"/>
              </a:rPr>
              <a:t>H</a:t>
            </a:r>
            <a:r>
              <a:rPr lang="en-US" altLang="zh-CN" sz="2000" b="0" baseline="-25000" dirty="0" smtClean="0">
                <a:solidFill>
                  <a:schemeClr val="tx2"/>
                </a:solidFill>
                <a:latin typeface="+mn-ea"/>
                <a:ea typeface="+mn-ea"/>
              </a:rPr>
              <a:t>1</a:t>
            </a:r>
            <a:r>
              <a:rPr lang="en-US" altLang="zh-CN" sz="2000" b="0" dirty="0" smtClean="0">
                <a:solidFill>
                  <a:schemeClr val="tx2"/>
                </a:solidFill>
                <a:latin typeface="+mn-ea"/>
                <a:ea typeface="+mn-ea"/>
              </a:rPr>
              <a:t>(56)=1</a:t>
            </a:r>
            <a:endParaRPr lang="zh-CN" altLang="en-US" sz="2000" b="0" dirty="0">
              <a:solidFill>
                <a:schemeClr val="tx2"/>
              </a:solidFill>
              <a:latin typeface="+mn-ea"/>
              <a:ea typeface="+mn-ea"/>
            </a:endParaRPr>
          </a:p>
        </p:txBody>
      </p:sp>
      <p:sp>
        <p:nvSpPr>
          <p:cNvPr id="42" name="矩形 41"/>
          <p:cNvSpPr/>
          <p:nvPr/>
        </p:nvSpPr>
        <p:spPr>
          <a:xfrm>
            <a:off x="6382811" y="5087668"/>
            <a:ext cx="1371151" cy="400110"/>
          </a:xfrm>
          <a:prstGeom prst="rect">
            <a:avLst/>
          </a:prstGeom>
        </p:spPr>
        <p:txBody>
          <a:bodyPr wrap="square">
            <a:spAutoFit/>
          </a:bodyPr>
          <a:lstStyle/>
          <a:p>
            <a:r>
              <a:rPr lang="en-US" altLang="zh-CN" sz="2000" dirty="0" smtClean="0">
                <a:solidFill>
                  <a:schemeClr val="tx2"/>
                </a:solidFill>
                <a:latin typeface="+mn-ea"/>
                <a:ea typeface="+mn-ea"/>
              </a:rPr>
              <a:t>H</a:t>
            </a:r>
            <a:r>
              <a:rPr lang="en-US" altLang="zh-CN" sz="2000" baseline="-25000" dirty="0" smtClean="0">
                <a:solidFill>
                  <a:schemeClr val="tx2"/>
                </a:solidFill>
                <a:latin typeface="+mn-ea"/>
                <a:ea typeface="+mn-ea"/>
              </a:rPr>
              <a:t>2</a:t>
            </a:r>
            <a:r>
              <a:rPr lang="en-US" altLang="zh-CN" sz="2000" dirty="0" smtClean="0">
                <a:solidFill>
                  <a:schemeClr val="tx2"/>
                </a:solidFill>
                <a:latin typeface="+mn-ea"/>
                <a:ea typeface="+mn-ea"/>
              </a:rPr>
              <a:t>(56)=6</a:t>
            </a:r>
            <a:endParaRPr lang="zh-CN" altLang="en-US" sz="2000" dirty="0">
              <a:solidFill>
                <a:schemeClr val="tx2"/>
              </a:solidFill>
              <a:latin typeface="+mn-ea"/>
              <a:ea typeface="+mn-ea"/>
            </a:endParaRPr>
          </a:p>
        </p:txBody>
      </p:sp>
      <p:sp>
        <p:nvSpPr>
          <p:cNvPr id="43" name="矩形 42"/>
          <p:cNvSpPr/>
          <p:nvPr/>
        </p:nvSpPr>
        <p:spPr>
          <a:xfrm>
            <a:off x="5001188" y="5528256"/>
            <a:ext cx="1475812" cy="400110"/>
          </a:xfrm>
          <a:prstGeom prst="rect">
            <a:avLst/>
          </a:prstGeom>
        </p:spPr>
        <p:txBody>
          <a:bodyPr wrap="square">
            <a:spAutoFit/>
          </a:bodyPr>
          <a:lstStyle/>
          <a:p>
            <a:r>
              <a:rPr lang="en-US" altLang="zh-CN" sz="2000" b="0" dirty="0" smtClean="0">
                <a:solidFill>
                  <a:schemeClr val="tx2"/>
                </a:solidFill>
                <a:latin typeface="+mn-ea"/>
                <a:ea typeface="+mn-ea"/>
                <a:sym typeface="Symbol" panose="05050102010706020507" pitchFamily="18" charset="2"/>
              </a:rPr>
              <a:t>R[4]=56</a:t>
            </a:r>
            <a:endParaRPr lang="zh-CN" altLang="en-US" sz="2000" b="0" dirty="0">
              <a:solidFill>
                <a:schemeClr val="tx2"/>
              </a:solidFill>
              <a:latin typeface="+mn-ea"/>
              <a:ea typeface="+mn-ea"/>
            </a:endParaRPr>
          </a:p>
        </p:txBody>
      </p:sp>
      <p:sp>
        <p:nvSpPr>
          <p:cNvPr id="44" name="矩形 43"/>
          <p:cNvSpPr/>
          <p:nvPr/>
        </p:nvSpPr>
        <p:spPr>
          <a:xfrm>
            <a:off x="7707293" y="5087668"/>
            <a:ext cx="954107" cy="400110"/>
          </a:xfrm>
          <a:prstGeom prst="rect">
            <a:avLst/>
          </a:prstGeom>
        </p:spPr>
        <p:txBody>
          <a:bodyPr wrap="none">
            <a:spAutoFit/>
          </a:bodyPr>
          <a:lstStyle/>
          <a:p>
            <a:r>
              <a:rPr lang="zh-CN" altLang="en-US" sz="2000" dirty="0" smtClean="0">
                <a:solidFill>
                  <a:srgbClr val="FFC000"/>
                </a:solidFill>
                <a:latin typeface="+mn-ea"/>
                <a:ea typeface="+mn-ea"/>
                <a:sym typeface="Symbol" panose="05050102010706020507" pitchFamily="18" charset="2"/>
              </a:rPr>
              <a:t>又冲突</a:t>
            </a:r>
            <a:endParaRPr lang="zh-CN" altLang="en-US" sz="2000" dirty="0">
              <a:solidFill>
                <a:srgbClr val="FFC000"/>
              </a:solidFill>
              <a:latin typeface="+mn-ea"/>
              <a:ea typeface="+mn-ea"/>
            </a:endParaRPr>
          </a:p>
        </p:txBody>
      </p:sp>
      <p:sp>
        <p:nvSpPr>
          <p:cNvPr id="45" name="矩形 44"/>
          <p:cNvSpPr/>
          <p:nvPr/>
        </p:nvSpPr>
        <p:spPr>
          <a:xfrm>
            <a:off x="3696953" y="5528256"/>
            <a:ext cx="1371151" cy="400110"/>
          </a:xfrm>
          <a:prstGeom prst="rect">
            <a:avLst/>
          </a:prstGeom>
        </p:spPr>
        <p:txBody>
          <a:bodyPr wrap="square">
            <a:spAutoFit/>
          </a:bodyPr>
          <a:lstStyle/>
          <a:p>
            <a:r>
              <a:rPr lang="en-US" altLang="zh-CN" sz="2000" b="0" dirty="0" smtClean="0">
                <a:solidFill>
                  <a:schemeClr val="tx2"/>
                </a:solidFill>
                <a:latin typeface="+mn-ea"/>
                <a:ea typeface="+mn-ea"/>
              </a:rPr>
              <a:t>H</a:t>
            </a:r>
            <a:r>
              <a:rPr lang="en-US" altLang="zh-CN" sz="2000" b="0" baseline="-25000" dirty="0">
                <a:solidFill>
                  <a:schemeClr val="tx2"/>
                </a:solidFill>
                <a:latin typeface="+mn-ea"/>
                <a:ea typeface="+mn-ea"/>
              </a:rPr>
              <a:t>3</a:t>
            </a:r>
            <a:r>
              <a:rPr lang="en-US" altLang="zh-CN" sz="2000" b="0" dirty="0" smtClean="0">
                <a:solidFill>
                  <a:schemeClr val="tx2"/>
                </a:solidFill>
                <a:latin typeface="+mn-ea"/>
                <a:ea typeface="+mn-ea"/>
              </a:rPr>
              <a:t>(56)=4</a:t>
            </a:r>
            <a:endParaRPr lang="zh-CN" altLang="en-US" sz="2000" b="0" dirty="0">
              <a:solidFill>
                <a:schemeClr val="tx2"/>
              </a:solidFill>
              <a:latin typeface="+mn-ea"/>
              <a:ea typeface="+mn-ea"/>
            </a:endParaRPr>
          </a:p>
        </p:txBody>
      </p:sp>
      <p:sp>
        <p:nvSpPr>
          <p:cNvPr id="50" name="矩形 49"/>
          <p:cNvSpPr/>
          <p:nvPr/>
        </p:nvSpPr>
        <p:spPr>
          <a:xfrm>
            <a:off x="3592292" y="6067970"/>
            <a:ext cx="1475812" cy="400110"/>
          </a:xfrm>
          <a:prstGeom prst="rect">
            <a:avLst/>
          </a:prstGeom>
        </p:spPr>
        <p:txBody>
          <a:bodyPr wrap="square">
            <a:spAutoFit/>
          </a:bodyPr>
          <a:lstStyle/>
          <a:p>
            <a:r>
              <a:rPr lang="en-US" altLang="zh-CN" sz="2000" b="0" dirty="0" smtClean="0">
                <a:solidFill>
                  <a:schemeClr val="tx2"/>
                </a:solidFill>
                <a:latin typeface="+mn-ea"/>
                <a:ea typeface="+mn-ea"/>
                <a:sym typeface="Symbol" panose="05050102010706020507" pitchFamily="18" charset="2"/>
              </a:rPr>
              <a:t>R[2]=</a:t>
            </a:r>
            <a:r>
              <a:rPr lang="en-US" altLang="zh-CN" sz="2000" b="0" dirty="0" smtClean="0">
                <a:solidFill>
                  <a:schemeClr val="tx2"/>
                </a:solidFill>
                <a:latin typeface="+mn-ea"/>
                <a:ea typeface="+mn-ea"/>
              </a:rPr>
              <a:t>23</a:t>
            </a:r>
            <a:endParaRPr lang="zh-CN" altLang="en-US" sz="2000" b="0" dirty="0">
              <a:solidFill>
                <a:schemeClr val="tx2"/>
              </a:solidFill>
              <a:latin typeface="+mn-ea"/>
              <a:ea typeface="+mn-ea"/>
            </a:endParaRPr>
          </a:p>
        </p:txBody>
      </p:sp>
    </p:spTree>
    <p:extLst>
      <p:ext uri="{BB962C8B-B14F-4D97-AF65-F5344CB8AC3E}">
        <p14:creationId xmlns:p14="http://schemas.microsoft.com/office/powerpoint/2010/main" val="3623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barn(inVertical)">
                                      <p:cBhvr>
                                        <p:cTn id="14" dur="500"/>
                                        <p:tgtEl>
                                          <p:spTgt spid="23"/>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500"/>
                            </p:stCondLst>
                            <p:childTnLst>
                              <p:par>
                                <p:cTn id="21" presetID="47" presetClass="entr" presetSubtype="0" fill="hold" grpId="0"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1000"/>
                                        <p:tgtEl>
                                          <p:spTgt spid="19"/>
                                        </p:tgtEl>
                                      </p:cBhvr>
                                    </p:animEffect>
                                    <p:anim calcmode="lin" valueType="num">
                                      <p:cBhvr>
                                        <p:cTn id="24" dur="1000" fill="hold"/>
                                        <p:tgtEl>
                                          <p:spTgt spid="19"/>
                                        </p:tgtEl>
                                        <p:attrNameLst>
                                          <p:attrName>ppt_x</p:attrName>
                                        </p:attrNameLst>
                                      </p:cBhvr>
                                      <p:tavLst>
                                        <p:tav tm="0">
                                          <p:val>
                                            <p:strVal val="#ppt_x"/>
                                          </p:val>
                                        </p:tav>
                                        <p:tav tm="100000">
                                          <p:val>
                                            <p:strVal val="#ppt_x"/>
                                          </p:val>
                                        </p:tav>
                                      </p:tavLst>
                                    </p:anim>
                                    <p:anim calcmode="lin" valueType="num">
                                      <p:cBhvr>
                                        <p:cTn id="25"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wipe(left)">
                                      <p:cBhvr>
                                        <p:cTn id="30" dur="500"/>
                                        <p:tgtEl>
                                          <p:spTgt spid="3">
                                            <p:txEl>
                                              <p:pRg st="4" end="4"/>
                                            </p:txEl>
                                          </p:spTgt>
                                        </p:tgtEl>
                                      </p:cBhvr>
                                    </p:animEffect>
                                  </p:childTnLst>
                                </p:cTn>
                              </p:par>
                            </p:childTnLst>
                          </p:cTn>
                        </p:par>
                        <p:par>
                          <p:cTn id="31" fill="hold">
                            <p:stCondLst>
                              <p:cond delay="500"/>
                            </p:stCondLst>
                            <p:childTnLst>
                              <p:par>
                                <p:cTn id="32" presetID="47" presetClass="entr" presetSubtype="0" fill="hold" grpId="0" nodeType="after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1000"/>
                                        <p:tgtEl>
                                          <p:spTgt spid="18"/>
                                        </p:tgtEl>
                                      </p:cBhvr>
                                    </p:animEffect>
                                    <p:anim calcmode="lin" valueType="num">
                                      <p:cBhvr>
                                        <p:cTn id="35" dur="1000" fill="hold"/>
                                        <p:tgtEl>
                                          <p:spTgt spid="18"/>
                                        </p:tgtEl>
                                        <p:attrNameLst>
                                          <p:attrName>ppt_x</p:attrName>
                                        </p:attrNameLst>
                                      </p:cBhvr>
                                      <p:tavLst>
                                        <p:tav tm="0">
                                          <p:val>
                                            <p:strVal val="#ppt_x"/>
                                          </p:val>
                                        </p:tav>
                                        <p:tav tm="100000">
                                          <p:val>
                                            <p:strVal val="#ppt_x"/>
                                          </p:val>
                                        </p:tav>
                                      </p:tavLst>
                                    </p:anim>
                                    <p:anim calcmode="lin" valueType="num">
                                      <p:cBhvr>
                                        <p:cTn id="36"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Effect transition="in" filter="wipe(left)">
                                      <p:cBhvr>
                                        <p:cTn id="41" dur="500"/>
                                        <p:tgtEl>
                                          <p:spTgt spid="3">
                                            <p:txEl>
                                              <p:pRg st="5" end="5"/>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4" presetClass="entr" presetSubtype="5" fill="hold" grpId="0" nodeType="click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randombar(vertical)">
                                      <p:cBhvr>
                                        <p:cTn id="46" dur="500"/>
                                        <p:tgtEl>
                                          <p:spTgt spid="24"/>
                                        </p:tgtEl>
                                      </p:cBhvr>
                                    </p:animEffect>
                                  </p:childTnLst>
                                </p:cTn>
                              </p:par>
                            </p:childTnLst>
                          </p:cTn>
                        </p:par>
                      </p:childTnLst>
                    </p:cTn>
                  </p:par>
                  <p:par>
                    <p:cTn id="47" fill="hold">
                      <p:stCondLst>
                        <p:cond delay="indefinite"/>
                      </p:stCondLst>
                      <p:childTnLst>
                        <p:par>
                          <p:cTn id="48" fill="hold">
                            <p:stCondLst>
                              <p:cond delay="0"/>
                            </p:stCondLst>
                            <p:childTnLst>
                              <p:par>
                                <p:cTn id="49" presetID="6" presetClass="entr" presetSubtype="16" fill="hold" grpId="0" nodeType="click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circle(in)">
                                      <p:cBhvr>
                                        <p:cTn id="51" dur="2000"/>
                                        <p:tgtEl>
                                          <p:spTgt spid="26"/>
                                        </p:tgtEl>
                                      </p:cBhvr>
                                    </p:animEffect>
                                  </p:childTnLst>
                                </p:cTn>
                              </p:par>
                            </p:childTnLst>
                          </p:cTn>
                        </p:par>
                      </p:childTnLst>
                    </p:cTn>
                  </p:par>
                  <p:par>
                    <p:cTn id="52" fill="hold">
                      <p:stCondLst>
                        <p:cond delay="indefinite"/>
                      </p:stCondLst>
                      <p:childTnLst>
                        <p:par>
                          <p:cTn id="53" fill="hold">
                            <p:stCondLst>
                              <p:cond delay="0"/>
                            </p:stCondLst>
                            <p:childTnLst>
                              <p:par>
                                <p:cTn id="54" presetID="14" presetClass="entr" presetSubtype="5" fill="hold" grpId="0" nodeType="clickEffect">
                                  <p:stCondLst>
                                    <p:cond delay="0"/>
                                  </p:stCondLst>
                                  <p:childTnLst>
                                    <p:set>
                                      <p:cBhvr>
                                        <p:cTn id="55" dur="1" fill="hold">
                                          <p:stCondLst>
                                            <p:cond delay="0"/>
                                          </p:stCondLst>
                                        </p:cTn>
                                        <p:tgtEl>
                                          <p:spTgt spid="25"/>
                                        </p:tgtEl>
                                        <p:attrNameLst>
                                          <p:attrName>style.visibility</p:attrName>
                                        </p:attrNameLst>
                                      </p:cBhvr>
                                      <p:to>
                                        <p:strVal val="visible"/>
                                      </p:to>
                                    </p:set>
                                    <p:animEffect transition="in" filter="randombar(vertical)">
                                      <p:cBhvr>
                                        <p:cTn id="56" dur="500"/>
                                        <p:tgtEl>
                                          <p:spTgt spid="25"/>
                                        </p:tgtEl>
                                      </p:cBhvr>
                                    </p:animEffect>
                                  </p:childTnLst>
                                </p:cTn>
                              </p:par>
                            </p:childTnLst>
                          </p:cTn>
                        </p:par>
                      </p:childTnLst>
                    </p:cTn>
                  </p:par>
                  <p:par>
                    <p:cTn id="57" fill="hold">
                      <p:stCondLst>
                        <p:cond delay="indefinite"/>
                      </p:stCondLst>
                      <p:childTnLst>
                        <p:par>
                          <p:cTn id="58" fill="hold">
                            <p:stCondLst>
                              <p:cond delay="0"/>
                            </p:stCondLst>
                            <p:childTnLst>
                              <p:par>
                                <p:cTn id="59" presetID="6" presetClass="entr" presetSubtype="16" fill="hold" grpId="0" nodeType="clickEffect">
                                  <p:stCondLst>
                                    <p:cond delay="0"/>
                                  </p:stCondLst>
                                  <p:childTnLst>
                                    <p:set>
                                      <p:cBhvr>
                                        <p:cTn id="60" dur="1" fill="hold">
                                          <p:stCondLst>
                                            <p:cond delay="0"/>
                                          </p:stCondLst>
                                        </p:cTn>
                                        <p:tgtEl>
                                          <p:spTgt spid="27"/>
                                        </p:tgtEl>
                                        <p:attrNameLst>
                                          <p:attrName>style.visibility</p:attrName>
                                        </p:attrNameLst>
                                      </p:cBhvr>
                                      <p:to>
                                        <p:strVal val="visible"/>
                                      </p:to>
                                    </p:set>
                                    <p:animEffect transition="in" filter="circle(in)">
                                      <p:cBhvr>
                                        <p:cTn id="61" dur="2000"/>
                                        <p:tgtEl>
                                          <p:spTgt spid="27"/>
                                        </p:tgtEl>
                                      </p:cBhvr>
                                    </p:animEffect>
                                  </p:childTnLst>
                                </p:cTn>
                              </p:par>
                            </p:childTnLst>
                          </p:cTn>
                        </p:par>
                      </p:childTnLst>
                    </p:cTn>
                  </p:par>
                  <p:par>
                    <p:cTn id="62" fill="hold">
                      <p:stCondLst>
                        <p:cond delay="indefinite"/>
                      </p:stCondLst>
                      <p:childTnLst>
                        <p:par>
                          <p:cTn id="63" fill="hold">
                            <p:stCondLst>
                              <p:cond delay="0"/>
                            </p:stCondLst>
                            <p:childTnLst>
                              <p:par>
                                <p:cTn id="64" presetID="2" presetClass="entr" presetSubtype="3" fill="hold" grpId="0" nodeType="clickEffect">
                                  <p:stCondLst>
                                    <p:cond delay="0"/>
                                  </p:stCondLst>
                                  <p:childTnLst>
                                    <p:set>
                                      <p:cBhvr>
                                        <p:cTn id="65" dur="1" fill="hold">
                                          <p:stCondLst>
                                            <p:cond delay="0"/>
                                          </p:stCondLst>
                                        </p:cTn>
                                        <p:tgtEl>
                                          <p:spTgt spid="28"/>
                                        </p:tgtEl>
                                        <p:attrNameLst>
                                          <p:attrName>style.visibility</p:attrName>
                                        </p:attrNameLst>
                                      </p:cBhvr>
                                      <p:to>
                                        <p:strVal val="visible"/>
                                      </p:to>
                                    </p:set>
                                    <p:anim calcmode="lin" valueType="num">
                                      <p:cBhvr additive="base">
                                        <p:cTn id="66" dur="500" fill="hold"/>
                                        <p:tgtEl>
                                          <p:spTgt spid="28"/>
                                        </p:tgtEl>
                                        <p:attrNameLst>
                                          <p:attrName>ppt_x</p:attrName>
                                        </p:attrNameLst>
                                      </p:cBhvr>
                                      <p:tavLst>
                                        <p:tav tm="0">
                                          <p:val>
                                            <p:strVal val="1+#ppt_w/2"/>
                                          </p:val>
                                        </p:tav>
                                        <p:tav tm="100000">
                                          <p:val>
                                            <p:strVal val="#ppt_x"/>
                                          </p:val>
                                        </p:tav>
                                      </p:tavLst>
                                    </p:anim>
                                    <p:anim calcmode="lin" valueType="num">
                                      <p:cBhvr additive="base">
                                        <p:cTn id="67" dur="500" fill="hold"/>
                                        <p:tgtEl>
                                          <p:spTgt spid="28"/>
                                        </p:tgtEl>
                                        <p:attrNameLst>
                                          <p:attrName>ppt_y</p:attrName>
                                        </p:attrNameLst>
                                      </p:cBhvr>
                                      <p:tavLst>
                                        <p:tav tm="0">
                                          <p:val>
                                            <p:strVal val="0-#ppt_h/2"/>
                                          </p:val>
                                        </p:tav>
                                        <p:tav tm="100000">
                                          <p:val>
                                            <p:strVal val="#ppt_y"/>
                                          </p:val>
                                        </p:tav>
                                      </p:tavLst>
                                    </p:anim>
                                  </p:childTnLst>
                                </p:cTn>
                              </p:par>
                            </p:childTnLst>
                          </p:cTn>
                        </p:par>
                        <p:par>
                          <p:cTn id="68" fill="hold">
                            <p:stCondLst>
                              <p:cond delay="500"/>
                            </p:stCondLst>
                            <p:childTnLst>
                              <p:par>
                                <p:cTn id="69" presetID="47" presetClass="entr" presetSubtype="0" fill="hold" grpId="0" nodeType="afterEffect">
                                  <p:stCondLst>
                                    <p:cond delay="0"/>
                                  </p:stCondLst>
                                  <p:childTnLst>
                                    <p:set>
                                      <p:cBhvr>
                                        <p:cTn id="70" dur="1" fill="hold">
                                          <p:stCondLst>
                                            <p:cond delay="0"/>
                                          </p:stCondLst>
                                        </p:cTn>
                                        <p:tgtEl>
                                          <p:spTgt spid="20"/>
                                        </p:tgtEl>
                                        <p:attrNameLst>
                                          <p:attrName>style.visibility</p:attrName>
                                        </p:attrNameLst>
                                      </p:cBhvr>
                                      <p:to>
                                        <p:strVal val="visible"/>
                                      </p:to>
                                    </p:set>
                                    <p:animEffect transition="in" filter="fade">
                                      <p:cBhvr>
                                        <p:cTn id="71" dur="1000"/>
                                        <p:tgtEl>
                                          <p:spTgt spid="20"/>
                                        </p:tgtEl>
                                      </p:cBhvr>
                                    </p:animEffect>
                                    <p:anim calcmode="lin" valueType="num">
                                      <p:cBhvr>
                                        <p:cTn id="72" dur="1000" fill="hold"/>
                                        <p:tgtEl>
                                          <p:spTgt spid="20"/>
                                        </p:tgtEl>
                                        <p:attrNameLst>
                                          <p:attrName>ppt_x</p:attrName>
                                        </p:attrNameLst>
                                      </p:cBhvr>
                                      <p:tavLst>
                                        <p:tav tm="0">
                                          <p:val>
                                            <p:strVal val="#ppt_x"/>
                                          </p:val>
                                        </p:tav>
                                        <p:tav tm="100000">
                                          <p:val>
                                            <p:strVal val="#ppt_x"/>
                                          </p:val>
                                        </p:tav>
                                      </p:tavLst>
                                    </p:anim>
                                    <p:anim calcmode="lin" valueType="num">
                                      <p:cBhvr>
                                        <p:cTn id="73"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nodeType="clickEffect">
                                  <p:stCondLst>
                                    <p:cond delay="0"/>
                                  </p:stCondLst>
                                  <p:childTnLst>
                                    <p:set>
                                      <p:cBhvr>
                                        <p:cTn id="77" dur="1" fill="hold">
                                          <p:stCondLst>
                                            <p:cond delay="0"/>
                                          </p:stCondLst>
                                        </p:cTn>
                                        <p:tgtEl>
                                          <p:spTgt spid="3">
                                            <p:txEl>
                                              <p:pRg st="6" end="6"/>
                                            </p:txEl>
                                          </p:spTgt>
                                        </p:tgtEl>
                                        <p:attrNameLst>
                                          <p:attrName>style.visibility</p:attrName>
                                        </p:attrNameLst>
                                      </p:cBhvr>
                                      <p:to>
                                        <p:strVal val="visible"/>
                                      </p:to>
                                    </p:set>
                                    <p:animEffect transition="in" filter="wipe(left)">
                                      <p:cBhvr>
                                        <p:cTn id="78" dur="500"/>
                                        <p:tgtEl>
                                          <p:spTgt spid="3">
                                            <p:txEl>
                                              <p:pRg st="6" end="6"/>
                                            </p:txEl>
                                          </p:spTgt>
                                        </p:tgtEl>
                                      </p:cBhvr>
                                    </p:animEffect>
                                  </p:childTnLst>
                                </p:cTn>
                              </p:par>
                            </p:childTnLst>
                          </p:cTn>
                        </p:par>
                        <p:par>
                          <p:cTn id="79" fill="hold">
                            <p:stCondLst>
                              <p:cond delay="500"/>
                            </p:stCondLst>
                            <p:childTnLst>
                              <p:par>
                                <p:cTn id="80" presetID="47" presetClass="entr" presetSubtype="0" fill="hold" grpId="0" nodeType="afterEffect">
                                  <p:stCondLst>
                                    <p:cond delay="0"/>
                                  </p:stCondLst>
                                  <p:childTnLst>
                                    <p:set>
                                      <p:cBhvr>
                                        <p:cTn id="81" dur="1" fill="hold">
                                          <p:stCondLst>
                                            <p:cond delay="0"/>
                                          </p:stCondLst>
                                        </p:cTn>
                                        <p:tgtEl>
                                          <p:spTgt spid="16"/>
                                        </p:tgtEl>
                                        <p:attrNameLst>
                                          <p:attrName>style.visibility</p:attrName>
                                        </p:attrNameLst>
                                      </p:cBhvr>
                                      <p:to>
                                        <p:strVal val="visible"/>
                                      </p:to>
                                    </p:set>
                                    <p:animEffect transition="in" filter="fade">
                                      <p:cBhvr>
                                        <p:cTn id="82" dur="1000"/>
                                        <p:tgtEl>
                                          <p:spTgt spid="16"/>
                                        </p:tgtEl>
                                      </p:cBhvr>
                                    </p:animEffect>
                                    <p:anim calcmode="lin" valueType="num">
                                      <p:cBhvr>
                                        <p:cTn id="83" dur="1000" fill="hold"/>
                                        <p:tgtEl>
                                          <p:spTgt spid="16"/>
                                        </p:tgtEl>
                                        <p:attrNameLst>
                                          <p:attrName>ppt_x</p:attrName>
                                        </p:attrNameLst>
                                      </p:cBhvr>
                                      <p:tavLst>
                                        <p:tav tm="0">
                                          <p:val>
                                            <p:strVal val="#ppt_x"/>
                                          </p:val>
                                        </p:tav>
                                        <p:tav tm="100000">
                                          <p:val>
                                            <p:strVal val="#ppt_x"/>
                                          </p:val>
                                        </p:tav>
                                      </p:tavLst>
                                    </p:anim>
                                    <p:anim calcmode="lin" valueType="num">
                                      <p:cBhvr>
                                        <p:cTn id="8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nodeType="clickEffect">
                                  <p:stCondLst>
                                    <p:cond delay="0"/>
                                  </p:stCondLst>
                                  <p:childTnLst>
                                    <p:set>
                                      <p:cBhvr>
                                        <p:cTn id="88" dur="1" fill="hold">
                                          <p:stCondLst>
                                            <p:cond delay="0"/>
                                          </p:stCondLst>
                                        </p:cTn>
                                        <p:tgtEl>
                                          <p:spTgt spid="3">
                                            <p:txEl>
                                              <p:pRg st="7" end="7"/>
                                            </p:txEl>
                                          </p:spTgt>
                                        </p:tgtEl>
                                        <p:attrNameLst>
                                          <p:attrName>style.visibility</p:attrName>
                                        </p:attrNameLst>
                                      </p:cBhvr>
                                      <p:to>
                                        <p:strVal val="visible"/>
                                      </p:to>
                                    </p:set>
                                    <p:animEffect transition="in" filter="wipe(left)">
                                      <p:cBhvr>
                                        <p:cTn id="89" dur="500"/>
                                        <p:tgtEl>
                                          <p:spTgt spid="3">
                                            <p:txEl>
                                              <p:pRg st="7" end="7"/>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14" presetClass="entr" presetSubtype="5" fill="hold" grpId="0" nodeType="clickEffect">
                                  <p:stCondLst>
                                    <p:cond delay="0"/>
                                  </p:stCondLst>
                                  <p:childTnLst>
                                    <p:set>
                                      <p:cBhvr>
                                        <p:cTn id="93" dur="1" fill="hold">
                                          <p:stCondLst>
                                            <p:cond delay="0"/>
                                          </p:stCondLst>
                                        </p:cTn>
                                        <p:tgtEl>
                                          <p:spTgt spid="39"/>
                                        </p:tgtEl>
                                        <p:attrNameLst>
                                          <p:attrName>style.visibility</p:attrName>
                                        </p:attrNameLst>
                                      </p:cBhvr>
                                      <p:to>
                                        <p:strVal val="visible"/>
                                      </p:to>
                                    </p:set>
                                    <p:animEffect transition="in" filter="randombar(vertical)">
                                      <p:cBhvr>
                                        <p:cTn id="94" dur="500"/>
                                        <p:tgtEl>
                                          <p:spTgt spid="39"/>
                                        </p:tgtEl>
                                      </p:cBhvr>
                                    </p:animEffect>
                                  </p:childTnLst>
                                </p:cTn>
                              </p:par>
                            </p:childTnLst>
                          </p:cTn>
                        </p:par>
                      </p:childTnLst>
                    </p:cTn>
                  </p:par>
                  <p:par>
                    <p:cTn id="95" fill="hold">
                      <p:stCondLst>
                        <p:cond delay="indefinite"/>
                      </p:stCondLst>
                      <p:childTnLst>
                        <p:par>
                          <p:cTn id="96" fill="hold">
                            <p:stCondLst>
                              <p:cond delay="0"/>
                            </p:stCondLst>
                            <p:childTnLst>
                              <p:par>
                                <p:cTn id="97" presetID="6" presetClass="entr" presetSubtype="16" fill="hold" grpId="0" nodeType="clickEffect">
                                  <p:stCondLst>
                                    <p:cond delay="0"/>
                                  </p:stCondLst>
                                  <p:childTnLst>
                                    <p:set>
                                      <p:cBhvr>
                                        <p:cTn id="98" dur="1" fill="hold">
                                          <p:stCondLst>
                                            <p:cond delay="0"/>
                                          </p:stCondLst>
                                        </p:cTn>
                                        <p:tgtEl>
                                          <p:spTgt spid="41"/>
                                        </p:tgtEl>
                                        <p:attrNameLst>
                                          <p:attrName>style.visibility</p:attrName>
                                        </p:attrNameLst>
                                      </p:cBhvr>
                                      <p:to>
                                        <p:strVal val="visible"/>
                                      </p:to>
                                    </p:set>
                                    <p:animEffect transition="in" filter="circle(in)">
                                      <p:cBhvr>
                                        <p:cTn id="99" dur="2000"/>
                                        <p:tgtEl>
                                          <p:spTgt spid="41"/>
                                        </p:tgtEl>
                                      </p:cBhvr>
                                    </p:animEffect>
                                  </p:childTnLst>
                                </p:cTn>
                              </p:par>
                            </p:childTnLst>
                          </p:cTn>
                        </p:par>
                      </p:childTnLst>
                    </p:cTn>
                  </p:par>
                  <p:par>
                    <p:cTn id="100" fill="hold">
                      <p:stCondLst>
                        <p:cond delay="indefinite"/>
                      </p:stCondLst>
                      <p:childTnLst>
                        <p:par>
                          <p:cTn id="101" fill="hold">
                            <p:stCondLst>
                              <p:cond delay="0"/>
                            </p:stCondLst>
                            <p:childTnLst>
                              <p:par>
                                <p:cTn id="102" presetID="14" presetClass="entr" presetSubtype="5" fill="hold" grpId="0" nodeType="clickEffect">
                                  <p:stCondLst>
                                    <p:cond delay="0"/>
                                  </p:stCondLst>
                                  <p:childTnLst>
                                    <p:set>
                                      <p:cBhvr>
                                        <p:cTn id="103" dur="1" fill="hold">
                                          <p:stCondLst>
                                            <p:cond delay="0"/>
                                          </p:stCondLst>
                                        </p:cTn>
                                        <p:tgtEl>
                                          <p:spTgt spid="40"/>
                                        </p:tgtEl>
                                        <p:attrNameLst>
                                          <p:attrName>style.visibility</p:attrName>
                                        </p:attrNameLst>
                                      </p:cBhvr>
                                      <p:to>
                                        <p:strVal val="visible"/>
                                      </p:to>
                                    </p:set>
                                    <p:animEffect transition="in" filter="randombar(vertical)">
                                      <p:cBhvr>
                                        <p:cTn id="104" dur="500"/>
                                        <p:tgtEl>
                                          <p:spTgt spid="40"/>
                                        </p:tgtEl>
                                      </p:cBhvr>
                                    </p:animEffect>
                                  </p:childTnLst>
                                </p:cTn>
                              </p:par>
                            </p:childTnLst>
                          </p:cTn>
                        </p:par>
                      </p:childTnLst>
                    </p:cTn>
                  </p:par>
                  <p:par>
                    <p:cTn id="105" fill="hold">
                      <p:stCondLst>
                        <p:cond delay="indefinite"/>
                      </p:stCondLst>
                      <p:childTnLst>
                        <p:par>
                          <p:cTn id="106" fill="hold">
                            <p:stCondLst>
                              <p:cond delay="0"/>
                            </p:stCondLst>
                            <p:childTnLst>
                              <p:par>
                                <p:cTn id="107" presetID="6" presetClass="entr" presetSubtype="16" fill="hold" grpId="0" nodeType="clickEffect">
                                  <p:stCondLst>
                                    <p:cond delay="0"/>
                                  </p:stCondLst>
                                  <p:childTnLst>
                                    <p:set>
                                      <p:cBhvr>
                                        <p:cTn id="108" dur="1" fill="hold">
                                          <p:stCondLst>
                                            <p:cond delay="0"/>
                                          </p:stCondLst>
                                        </p:cTn>
                                        <p:tgtEl>
                                          <p:spTgt spid="42"/>
                                        </p:tgtEl>
                                        <p:attrNameLst>
                                          <p:attrName>style.visibility</p:attrName>
                                        </p:attrNameLst>
                                      </p:cBhvr>
                                      <p:to>
                                        <p:strVal val="visible"/>
                                      </p:to>
                                    </p:set>
                                    <p:animEffect transition="in" filter="circle(in)">
                                      <p:cBhvr>
                                        <p:cTn id="109" dur="2000"/>
                                        <p:tgtEl>
                                          <p:spTgt spid="42"/>
                                        </p:tgtEl>
                                      </p:cBhvr>
                                    </p:animEffect>
                                  </p:childTnLst>
                                </p:cTn>
                              </p:par>
                            </p:childTnLst>
                          </p:cTn>
                        </p:par>
                      </p:childTnLst>
                    </p:cTn>
                  </p:par>
                  <p:par>
                    <p:cTn id="110" fill="hold">
                      <p:stCondLst>
                        <p:cond delay="indefinite"/>
                      </p:stCondLst>
                      <p:childTnLst>
                        <p:par>
                          <p:cTn id="111" fill="hold">
                            <p:stCondLst>
                              <p:cond delay="0"/>
                            </p:stCondLst>
                            <p:childTnLst>
                              <p:par>
                                <p:cTn id="112" presetID="14" presetClass="entr" presetSubtype="5" fill="hold" grpId="0" nodeType="clickEffect">
                                  <p:stCondLst>
                                    <p:cond delay="0"/>
                                  </p:stCondLst>
                                  <p:childTnLst>
                                    <p:set>
                                      <p:cBhvr>
                                        <p:cTn id="113" dur="1" fill="hold">
                                          <p:stCondLst>
                                            <p:cond delay="0"/>
                                          </p:stCondLst>
                                        </p:cTn>
                                        <p:tgtEl>
                                          <p:spTgt spid="44"/>
                                        </p:tgtEl>
                                        <p:attrNameLst>
                                          <p:attrName>style.visibility</p:attrName>
                                        </p:attrNameLst>
                                      </p:cBhvr>
                                      <p:to>
                                        <p:strVal val="visible"/>
                                      </p:to>
                                    </p:set>
                                    <p:animEffect transition="in" filter="randombar(vertical)">
                                      <p:cBhvr>
                                        <p:cTn id="114" dur="500"/>
                                        <p:tgtEl>
                                          <p:spTgt spid="44"/>
                                        </p:tgtEl>
                                      </p:cBhvr>
                                    </p:animEffect>
                                  </p:childTnLst>
                                </p:cTn>
                              </p:par>
                            </p:childTnLst>
                          </p:cTn>
                        </p:par>
                      </p:childTnLst>
                    </p:cTn>
                  </p:par>
                  <p:par>
                    <p:cTn id="115" fill="hold">
                      <p:stCondLst>
                        <p:cond delay="indefinite"/>
                      </p:stCondLst>
                      <p:childTnLst>
                        <p:par>
                          <p:cTn id="116" fill="hold">
                            <p:stCondLst>
                              <p:cond delay="0"/>
                            </p:stCondLst>
                            <p:childTnLst>
                              <p:par>
                                <p:cTn id="117" presetID="6" presetClass="entr" presetSubtype="16" fill="hold" grpId="0" nodeType="clickEffect">
                                  <p:stCondLst>
                                    <p:cond delay="0"/>
                                  </p:stCondLst>
                                  <p:childTnLst>
                                    <p:set>
                                      <p:cBhvr>
                                        <p:cTn id="118" dur="1" fill="hold">
                                          <p:stCondLst>
                                            <p:cond delay="0"/>
                                          </p:stCondLst>
                                        </p:cTn>
                                        <p:tgtEl>
                                          <p:spTgt spid="45"/>
                                        </p:tgtEl>
                                        <p:attrNameLst>
                                          <p:attrName>style.visibility</p:attrName>
                                        </p:attrNameLst>
                                      </p:cBhvr>
                                      <p:to>
                                        <p:strVal val="visible"/>
                                      </p:to>
                                    </p:set>
                                    <p:animEffect transition="in" filter="circle(in)">
                                      <p:cBhvr>
                                        <p:cTn id="119" dur="2000"/>
                                        <p:tgtEl>
                                          <p:spTgt spid="45"/>
                                        </p:tgtEl>
                                      </p:cBhvr>
                                    </p:animEffect>
                                  </p:childTnLst>
                                </p:cTn>
                              </p:par>
                            </p:childTnLst>
                          </p:cTn>
                        </p:par>
                      </p:childTnLst>
                    </p:cTn>
                  </p:par>
                  <p:par>
                    <p:cTn id="120" fill="hold">
                      <p:stCondLst>
                        <p:cond delay="indefinite"/>
                      </p:stCondLst>
                      <p:childTnLst>
                        <p:par>
                          <p:cTn id="121" fill="hold">
                            <p:stCondLst>
                              <p:cond delay="0"/>
                            </p:stCondLst>
                            <p:childTnLst>
                              <p:par>
                                <p:cTn id="122" presetID="2" presetClass="entr" presetSubtype="3" fill="hold" grpId="0" nodeType="clickEffect">
                                  <p:stCondLst>
                                    <p:cond delay="0"/>
                                  </p:stCondLst>
                                  <p:childTnLst>
                                    <p:set>
                                      <p:cBhvr>
                                        <p:cTn id="123" dur="1" fill="hold">
                                          <p:stCondLst>
                                            <p:cond delay="0"/>
                                          </p:stCondLst>
                                        </p:cTn>
                                        <p:tgtEl>
                                          <p:spTgt spid="43"/>
                                        </p:tgtEl>
                                        <p:attrNameLst>
                                          <p:attrName>style.visibility</p:attrName>
                                        </p:attrNameLst>
                                      </p:cBhvr>
                                      <p:to>
                                        <p:strVal val="visible"/>
                                      </p:to>
                                    </p:set>
                                    <p:anim calcmode="lin" valueType="num">
                                      <p:cBhvr additive="base">
                                        <p:cTn id="124" dur="500" fill="hold"/>
                                        <p:tgtEl>
                                          <p:spTgt spid="43"/>
                                        </p:tgtEl>
                                        <p:attrNameLst>
                                          <p:attrName>ppt_x</p:attrName>
                                        </p:attrNameLst>
                                      </p:cBhvr>
                                      <p:tavLst>
                                        <p:tav tm="0">
                                          <p:val>
                                            <p:strVal val="1+#ppt_w/2"/>
                                          </p:val>
                                        </p:tav>
                                        <p:tav tm="100000">
                                          <p:val>
                                            <p:strVal val="#ppt_x"/>
                                          </p:val>
                                        </p:tav>
                                      </p:tavLst>
                                    </p:anim>
                                    <p:anim calcmode="lin" valueType="num">
                                      <p:cBhvr additive="base">
                                        <p:cTn id="125" dur="500" fill="hold"/>
                                        <p:tgtEl>
                                          <p:spTgt spid="43"/>
                                        </p:tgtEl>
                                        <p:attrNameLst>
                                          <p:attrName>ppt_y</p:attrName>
                                        </p:attrNameLst>
                                      </p:cBhvr>
                                      <p:tavLst>
                                        <p:tav tm="0">
                                          <p:val>
                                            <p:strVal val="0-#ppt_h/2"/>
                                          </p:val>
                                        </p:tav>
                                        <p:tav tm="100000">
                                          <p:val>
                                            <p:strVal val="#ppt_y"/>
                                          </p:val>
                                        </p:tav>
                                      </p:tavLst>
                                    </p:anim>
                                  </p:childTnLst>
                                </p:cTn>
                              </p:par>
                            </p:childTnLst>
                          </p:cTn>
                        </p:par>
                        <p:par>
                          <p:cTn id="126" fill="hold">
                            <p:stCondLst>
                              <p:cond delay="500"/>
                            </p:stCondLst>
                            <p:childTnLst>
                              <p:par>
                                <p:cTn id="127" presetID="47" presetClass="entr" presetSubtype="0" fill="hold" grpId="0" nodeType="afterEffect">
                                  <p:stCondLst>
                                    <p:cond delay="0"/>
                                  </p:stCondLst>
                                  <p:childTnLst>
                                    <p:set>
                                      <p:cBhvr>
                                        <p:cTn id="128" dur="1" fill="hold">
                                          <p:stCondLst>
                                            <p:cond delay="0"/>
                                          </p:stCondLst>
                                        </p:cTn>
                                        <p:tgtEl>
                                          <p:spTgt spid="21"/>
                                        </p:tgtEl>
                                        <p:attrNameLst>
                                          <p:attrName>style.visibility</p:attrName>
                                        </p:attrNameLst>
                                      </p:cBhvr>
                                      <p:to>
                                        <p:strVal val="visible"/>
                                      </p:to>
                                    </p:set>
                                    <p:animEffect transition="in" filter="fade">
                                      <p:cBhvr>
                                        <p:cTn id="129" dur="1000"/>
                                        <p:tgtEl>
                                          <p:spTgt spid="21"/>
                                        </p:tgtEl>
                                      </p:cBhvr>
                                    </p:animEffect>
                                    <p:anim calcmode="lin" valueType="num">
                                      <p:cBhvr>
                                        <p:cTn id="130" dur="1000" fill="hold"/>
                                        <p:tgtEl>
                                          <p:spTgt spid="21"/>
                                        </p:tgtEl>
                                        <p:attrNameLst>
                                          <p:attrName>ppt_x</p:attrName>
                                        </p:attrNameLst>
                                      </p:cBhvr>
                                      <p:tavLst>
                                        <p:tav tm="0">
                                          <p:val>
                                            <p:strVal val="#ppt_x"/>
                                          </p:val>
                                        </p:tav>
                                        <p:tav tm="100000">
                                          <p:val>
                                            <p:strVal val="#ppt_x"/>
                                          </p:val>
                                        </p:tav>
                                      </p:tavLst>
                                    </p:anim>
                                    <p:anim calcmode="lin" valueType="num">
                                      <p:cBhvr>
                                        <p:cTn id="131"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32" fill="hold">
                      <p:stCondLst>
                        <p:cond delay="indefinite"/>
                      </p:stCondLst>
                      <p:childTnLst>
                        <p:par>
                          <p:cTn id="133" fill="hold">
                            <p:stCondLst>
                              <p:cond delay="0"/>
                            </p:stCondLst>
                            <p:childTnLst>
                              <p:par>
                                <p:cTn id="134" presetID="22" presetClass="entr" presetSubtype="8" fill="hold" nodeType="clickEffect">
                                  <p:stCondLst>
                                    <p:cond delay="0"/>
                                  </p:stCondLst>
                                  <p:childTnLst>
                                    <p:set>
                                      <p:cBhvr>
                                        <p:cTn id="135" dur="1" fill="hold">
                                          <p:stCondLst>
                                            <p:cond delay="0"/>
                                          </p:stCondLst>
                                        </p:cTn>
                                        <p:tgtEl>
                                          <p:spTgt spid="3">
                                            <p:txEl>
                                              <p:pRg st="9" end="9"/>
                                            </p:txEl>
                                          </p:spTgt>
                                        </p:tgtEl>
                                        <p:attrNameLst>
                                          <p:attrName>style.visibility</p:attrName>
                                        </p:attrNameLst>
                                      </p:cBhvr>
                                      <p:to>
                                        <p:strVal val="visible"/>
                                      </p:to>
                                    </p:set>
                                    <p:animEffect transition="in" filter="wipe(left)">
                                      <p:cBhvr>
                                        <p:cTn id="136" dur="500"/>
                                        <p:tgtEl>
                                          <p:spTgt spid="3">
                                            <p:txEl>
                                              <p:pRg st="9" end="9"/>
                                            </p:txEl>
                                          </p:spTgt>
                                        </p:tgtEl>
                                      </p:cBhvr>
                                    </p:animEffect>
                                  </p:childTnLst>
                                </p:cTn>
                              </p:par>
                            </p:childTnLst>
                          </p:cTn>
                        </p:par>
                      </p:childTnLst>
                    </p:cTn>
                  </p:par>
                  <p:par>
                    <p:cTn id="137" fill="hold">
                      <p:stCondLst>
                        <p:cond delay="indefinite"/>
                      </p:stCondLst>
                      <p:childTnLst>
                        <p:par>
                          <p:cTn id="138" fill="hold">
                            <p:stCondLst>
                              <p:cond delay="0"/>
                            </p:stCondLst>
                            <p:childTnLst>
                              <p:par>
                                <p:cTn id="139" presetID="2" presetClass="entr" presetSubtype="3" fill="hold" grpId="0" nodeType="clickEffect">
                                  <p:stCondLst>
                                    <p:cond delay="0"/>
                                  </p:stCondLst>
                                  <p:childTnLst>
                                    <p:set>
                                      <p:cBhvr>
                                        <p:cTn id="140" dur="1" fill="hold">
                                          <p:stCondLst>
                                            <p:cond delay="0"/>
                                          </p:stCondLst>
                                        </p:cTn>
                                        <p:tgtEl>
                                          <p:spTgt spid="50"/>
                                        </p:tgtEl>
                                        <p:attrNameLst>
                                          <p:attrName>style.visibility</p:attrName>
                                        </p:attrNameLst>
                                      </p:cBhvr>
                                      <p:to>
                                        <p:strVal val="visible"/>
                                      </p:to>
                                    </p:set>
                                    <p:anim calcmode="lin" valueType="num">
                                      <p:cBhvr additive="base">
                                        <p:cTn id="141" dur="500" fill="hold"/>
                                        <p:tgtEl>
                                          <p:spTgt spid="50"/>
                                        </p:tgtEl>
                                        <p:attrNameLst>
                                          <p:attrName>ppt_x</p:attrName>
                                        </p:attrNameLst>
                                      </p:cBhvr>
                                      <p:tavLst>
                                        <p:tav tm="0">
                                          <p:val>
                                            <p:strVal val="1+#ppt_w/2"/>
                                          </p:val>
                                        </p:tav>
                                        <p:tav tm="100000">
                                          <p:val>
                                            <p:strVal val="#ppt_x"/>
                                          </p:val>
                                        </p:tav>
                                      </p:tavLst>
                                    </p:anim>
                                    <p:anim calcmode="lin" valueType="num">
                                      <p:cBhvr additive="base">
                                        <p:cTn id="142" dur="500" fill="hold"/>
                                        <p:tgtEl>
                                          <p:spTgt spid="50"/>
                                        </p:tgtEl>
                                        <p:attrNameLst>
                                          <p:attrName>ppt_y</p:attrName>
                                        </p:attrNameLst>
                                      </p:cBhvr>
                                      <p:tavLst>
                                        <p:tav tm="0">
                                          <p:val>
                                            <p:strVal val="0-#ppt_h/2"/>
                                          </p:val>
                                        </p:tav>
                                        <p:tav tm="100000">
                                          <p:val>
                                            <p:strVal val="#ppt_y"/>
                                          </p:val>
                                        </p:tav>
                                      </p:tavLst>
                                    </p:anim>
                                  </p:childTnLst>
                                </p:cTn>
                              </p:par>
                            </p:childTnLst>
                          </p:cTn>
                        </p:par>
                        <p:par>
                          <p:cTn id="143" fill="hold">
                            <p:stCondLst>
                              <p:cond delay="500"/>
                            </p:stCondLst>
                            <p:childTnLst>
                              <p:par>
                                <p:cTn id="144" presetID="47" presetClass="entr" presetSubtype="0" fill="hold" grpId="0" nodeType="afterEffect">
                                  <p:stCondLst>
                                    <p:cond delay="0"/>
                                  </p:stCondLst>
                                  <p:childTnLst>
                                    <p:set>
                                      <p:cBhvr>
                                        <p:cTn id="145" dur="1" fill="hold">
                                          <p:stCondLst>
                                            <p:cond delay="0"/>
                                          </p:stCondLst>
                                        </p:cTn>
                                        <p:tgtEl>
                                          <p:spTgt spid="22"/>
                                        </p:tgtEl>
                                        <p:attrNameLst>
                                          <p:attrName>style.visibility</p:attrName>
                                        </p:attrNameLst>
                                      </p:cBhvr>
                                      <p:to>
                                        <p:strVal val="visible"/>
                                      </p:to>
                                    </p:set>
                                    <p:animEffect transition="in" filter="fade">
                                      <p:cBhvr>
                                        <p:cTn id="146" dur="1000"/>
                                        <p:tgtEl>
                                          <p:spTgt spid="22"/>
                                        </p:tgtEl>
                                      </p:cBhvr>
                                    </p:animEffect>
                                    <p:anim calcmode="lin" valueType="num">
                                      <p:cBhvr>
                                        <p:cTn id="147" dur="1000" fill="hold"/>
                                        <p:tgtEl>
                                          <p:spTgt spid="22"/>
                                        </p:tgtEl>
                                        <p:attrNameLst>
                                          <p:attrName>ppt_x</p:attrName>
                                        </p:attrNameLst>
                                      </p:cBhvr>
                                      <p:tavLst>
                                        <p:tav tm="0">
                                          <p:val>
                                            <p:strVal val="#ppt_x"/>
                                          </p:val>
                                        </p:tav>
                                        <p:tav tm="100000">
                                          <p:val>
                                            <p:strVal val="#ppt_x"/>
                                          </p:val>
                                        </p:tav>
                                      </p:tavLst>
                                    </p:anim>
                                    <p:anim calcmode="lin" valueType="num">
                                      <p:cBhvr>
                                        <p:cTn id="148"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19" grpId="0" animBg="1"/>
      <p:bldP spid="20" grpId="0" animBg="1"/>
      <p:bldP spid="21" grpId="0" animBg="1"/>
      <p:bldP spid="22" grpId="0" animBg="1"/>
      <p:bldP spid="23" grpId="0"/>
      <p:bldP spid="24" grpId="0"/>
      <p:bldP spid="25" grpId="0"/>
      <p:bldP spid="26" grpId="0"/>
      <p:bldP spid="27" grpId="0"/>
      <p:bldP spid="28" grpId="0"/>
      <p:bldP spid="39" grpId="0"/>
      <p:bldP spid="40" grpId="0"/>
      <p:bldP spid="41" grpId="0"/>
      <p:bldP spid="42" grpId="0"/>
      <p:bldP spid="43" grpId="0"/>
      <p:bldP spid="44" grpId="0"/>
      <p:bldP spid="45" grpId="0"/>
      <p:bldP spid="50" grpId="0"/>
    </p:bldLst>
  </p:timing>
</p:sld>
</file>

<file path=ppt/slides/slide1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228600" y="46038"/>
            <a:ext cx="8610600" cy="487362"/>
          </a:xfrm>
        </p:spPr>
        <p:txBody>
          <a:bodyPr/>
          <a:lstStyle/>
          <a:p>
            <a:r>
              <a:rPr lang="en-US" altLang="zh-CN" sz="2800" dirty="0"/>
              <a:t>4.3 </a:t>
            </a:r>
            <a:r>
              <a:rPr lang="zh-CN" altLang="en-US" sz="2800" dirty="0"/>
              <a:t>哈希</a:t>
            </a:r>
            <a:r>
              <a:rPr lang="en-US" altLang="zh-CN" sz="2800" dirty="0"/>
              <a:t>(</a:t>
            </a:r>
            <a:r>
              <a:rPr lang="zh-CN" altLang="en-US" sz="2800" dirty="0"/>
              <a:t>散列</a:t>
            </a:r>
            <a:r>
              <a:rPr lang="en-US" altLang="zh-CN" sz="2800" dirty="0"/>
              <a:t>)</a:t>
            </a:r>
            <a:r>
              <a:rPr lang="zh-CN" altLang="en-US" sz="2800" dirty="0"/>
              <a:t>：</a:t>
            </a:r>
            <a:r>
              <a:rPr lang="zh-CN" altLang="en-US" sz="1800" dirty="0">
                <a:solidFill>
                  <a:srgbClr val="7030A0"/>
                </a:solidFill>
              </a:rPr>
              <a:t>冲突处理的方法</a:t>
            </a:r>
            <a:r>
              <a:rPr lang="en-US" altLang="zh-CN" sz="1800" dirty="0">
                <a:solidFill>
                  <a:srgbClr val="0070C0"/>
                </a:solidFill>
              </a:rPr>
              <a:t>-(a)</a:t>
            </a:r>
            <a:r>
              <a:rPr lang="zh-CN" altLang="en-US" sz="1800" dirty="0">
                <a:solidFill>
                  <a:srgbClr val="0070C0"/>
                </a:solidFill>
              </a:rPr>
              <a:t>开放定址法</a:t>
            </a:r>
            <a:r>
              <a:rPr lang="zh-CN" altLang="en-US" sz="1800" dirty="0">
                <a:solidFill>
                  <a:srgbClr val="C00000"/>
                </a:solidFill>
              </a:rPr>
              <a:t>：</a:t>
            </a:r>
            <a:r>
              <a:rPr lang="en-US" altLang="zh-CN" sz="1800" dirty="0">
                <a:solidFill>
                  <a:srgbClr val="C00000"/>
                </a:solidFill>
              </a:rPr>
              <a:t>2</a:t>
            </a:r>
            <a:r>
              <a:rPr lang="zh-CN" altLang="en-US" sz="1800" dirty="0">
                <a:solidFill>
                  <a:srgbClr val="C00000"/>
                </a:solidFill>
              </a:rPr>
              <a:t>二次探测</a:t>
            </a:r>
            <a:r>
              <a:rPr lang="zh-CN" altLang="en-US" sz="1800" dirty="0" smtClean="0">
                <a:solidFill>
                  <a:srgbClr val="C00000"/>
                </a:solidFill>
              </a:rPr>
              <a:t>法</a:t>
            </a:r>
            <a:r>
              <a:rPr lang="zh-CN" altLang="en-US" sz="1800" dirty="0" smtClean="0">
                <a:solidFill>
                  <a:srgbClr val="FFC000"/>
                </a:solidFill>
              </a:rPr>
              <a:t>：例</a:t>
            </a:r>
            <a:r>
              <a:rPr lang="en-US" altLang="zh-CN" sz="1800" dirty="0" smtClean="0">
                <a:solidFill>
                  <a:srgbClr val="FFC000"/>
                </a:solidFill>
              </a:rPr>
              <a:t>1</a:t>
            </a:r>
            <a:endParaRPr lang="zh-CN" altLang="en-US" sz="1800" dirty="0">
              <a:solidFill>
                <a:srgbClr val="FFC000"/>
              </a:solidFill>
            </a:endParaRPr>
          </a:p>
        </p:txBody>
      </p:sp>
      <p:sp>
        <p:nvSpPr>
          <p:cNvPr id="3" name="内容占位符 2"/>
          <p:cNvSpPr>
            <a:spLocks noGrp="1"/>
          </p:cNvSpPr>
          <p:nvPr>
            <p:ph idx="1"/>
          </p:nvPr>
        </p:nvSpPr>
        <p:spPr>
          <a:xfrm>
            <a:off x="247650" y="1644399"/>
            <a:ext cx="8591550" cy="794001"/>
          </a:xfrm>
        </p:spPr>
        <p:txBody>
          <a:bodyPr/>
          <a:lstStyle/>
          <a:p>
            <a:pPr marL="355600" indent="-355600">
              <a:buNone/>
            </a:pPr>
            <a:r>
              <a:rPr lang="en-US" altLang="zh-CN" sz="2100" b="1" dirty="0" smtClean="0"/>
              <a:t>【</a:t>
            </a:r>
            <a:r>
              <a:rPr lang="zh-CN" altLang="en-US" sz="2100" b="1" dirty="0"/>
              <a:t>例</a:t>
            </a:r>
            <a:r>
              <a:rPr lang="en-US" altLang="zh-CN" sz="2100" b="1" dirty="0" smtClean="0"/>
              <a:t>】</a:t>
            </a:r>
            <a:r>
              <a:rPr lang="zh-CN" altLang="en-US" sz="2100" dirty="0" smtClean="0"/>
              <a:t>一</a:t>
            </a:r>
            <a:r>
              <a:rPr lang="zh-CN" altLang="en-US" sz="2100" dirty="0" smtClean="0"/>
              <a:t>组</a:t>
            </a:r>
            <a:r>
              <a:rPr lang="zh-CN" altLang="en-US" sz="2100" dirty="0" smtClean="0"/>
              <a:t>键值</a:t>
            </a:r>
            <a:r>
              <a:rPr lang="zh-CN" altLang="en-US" sz="2100" dirty="0" smtClean="0"/>
              <a:t>为</a:t>
            </a:r>
            <a:r>
              <a:rPr lang="en-US" altLang="zh-CN" sz="2100" dirty="0" smtClean="0"/>
              <a:t>(</a:t>
            </a:r>
            <a:r>
              <a:rPr lang="en-US" altLang="zh-CN" sz="2100" dirty="0"/>
              <a:t>19, 14, 23, 1, 68, 20, 84, 27, 55, 11, 10, 79</a:t>
            </a:r>
            <a:r>
              <a:rPr lang="en-US" altLang="zh-CN" sz="2100" dirty="0" smtClean="0"/>
              <a:t>)</a:t>
            </a:r>
            <a:r>
              <a:rPr lang="zh-CN" altLang="en-US" sz="2100" dirty="0" smtClean="0"/>
              <a:t>，</a:t>
            </a:r>
            <a:r>
              <a:rPr lang="zh-CN" altLang="en-US" sz="2100" dirty="0"/>
              <a:t>哈希函数</a:t>
            </a:r>
            <a:r>
              <a:rPr lang="zh-CN" altLang="en-US" sz="2100" dirty="0" smtClean="0"/>
              <a:t>为</a:t>
            </a:r>
            <a:r>
              <a:rPr lang="en-US" altLang="zh-CN" sz="2100" dirty="0" smtClean="0"/>
              <a:t>: H(key</a:t>
            </a:r>
            <a:r>
              <a:rPr lang="en-US" altLang="zh-CN" sz="2100" dirty="0"/>
              <a:t>)=key MOD </a:t>
            </a:r>
            <a:r>
              <a:rPr lang="en-US" altLang="zh-CN" sz="2100" b="1" i="1" dirty="0" smtClean="0">
                <a:effectLst>
                  <a:outerShdw blurRad="38100" dist="38100" dir="2700000" algn="tl">
                    <a:srgbClr val="000000">
                      <a:alpha val="43137"/>
                    </a:srgbClr>
                  </a:outerShdw>
                </a:effectLst>
              </a:rPr>
              <a:t>15</a:t>
            </a:r>
            <a:r>
              <a:rPr lang="zh-CN" altLang="en-US" sz="2100" dirty="0" smtClean="0"/>
              <a:t>，用</a:t>
            </a:r>
            <a:r>
              <a:rPr lang="zh-CN" altLang="en-US" sz="2100" b="1" dirty="0" smtClean="0"/>
              <a:t>二次探测法</a:t>
            </a:r>
            <a:r>
              <a:rPr lang="zh-CN" altLang="en-US" sz="2100" dirty="0"/>
              <a:t>处理</a:t>
            </a:r>
            <a:r>
              <a:rPr lang="zh-CN" altLang="en-US" sz="2100" dirty="0" smtClean="0"/>
              <a:t>冲突</a:t>
            </a:r>
            <a:r>
              <a:rPr lang="en-US" altLang="zh-CN" sz="2100" dirty="0" smtClean="0"/>
              <a:t>, </a:t>
            </a:r>
            <a:r>
              <a:rPr lang="zh-CN" altLang="en-US" sz="2100" dirty="0" smtClean="0"/>
              <a:t>构建散列表！</a:t>
            </a:r>
            <a:endParaRPr lang="zh-CN" altLang="en-US" sz="2100" dirty="0"/>
          </a:p>
        </p:txBody>
      </p:sp>
      <p:sp>
        <p:nvSpPr>
          <p:cNvPr id="17" name="矩形 16"/>
          <p:cNvSpPr/>
          <p:nvPr/>
        </p:nvSpPr>
        <p:spPr>
          <a:xfrm>
            <a:off x="183730" y="4032173"/>
            <a:ext cx="4061048" cy="2484013"/>
          </a:xfrm>
          <a:prstGeom prst="rect">
            <a:avLst/>
          </a:prstGeom>
        </p:spPr>
        <p:txBody>
          <a:bodyPr wrap="none">
            <a:spAutoFit/>
          </a:bodyPr>
          <a:lstStyle/>
          <a:p>
            <a:pPr marL="274638" indent="-274638">
              <a:lnSpc>
                <a:spcPct val="125000"/>
              </a:lnSpc>
              <a:buFont typeface="+mj-ea"/>
              <a:buAutoNum type="circleNumDbPlain"/>
            </a:pPr>
            <a:r>
              <a:rPr lang="zh-CN" altLang="en-US" sz="1800" dirty="0" smtClean="0"/>
              <a:t>存储</a:t>
            </a:r>
            <a:r>
              <a:rPr lang="en-US" altLang="zh-CN" sz="1800" dirty="0" smtClean="0"/>
              <a:t>:19, </a:t>
            </a:r>
            <a:r>
              <a:rPr lang="en-US" altLang="zh-CN" sz="1800" dirty="0" smtClean="0">
                <a:solidFill>
                  <a:srgbClr val="00B0F0"/>
                </a:solidFill>
              </a:rPr>
              <a:t>H(19</a:t>
            </a:r>
            <a:r>
              <a:rPr lang="en-US" altLang="zh-CN" sz="1800" dirty="0" smtClean="0">
                <a:solidFill>
                  <a:srgbClr val="00B0F0"/>
                </a:solidFill>
              </a:rPr>
              <a:t>)=19%</a:t>
            </a:r>
            <a:r>
              <a:rPr lang="en-US" altLang="zh-CN" sz="1800" i="1" dirty="0" smtClean="0">
                <a:solidFill>
                  <a:srgbClr val="00B0F0"/>
                </a:solidFill>
                <a:effectLst>
                  <a:outerShdw blurRad="38100" dist="38100" dir="2700000" algn="tl">
                    <a:srgbClr val="000000">
                      <a:alpha val="43137"/>
                    </a:srgbClr>
                  </a:outerShdw>
                </a:effectLst>
              </a:rPr>
              <a:t>15</a:t>
            </a:r>
            <a:r>
              <a:rPr lang="en-US" altLang="zh-CN" sz="1800" dirty="0" smtClean="0">
                <a:solidFill>
                  <a:srgbClr val="00B0F0"/>
                </a:solidFill>
              </a:rPr>
              <a:t>=4</a:t>
            </a:r>
            <a:endParaRPr lang="en-US" altLang="zh-CN" sz="1800" dirty="0" smtClean="0">
              <a:solidFill>
                <a:srgbClr val="00B0F0"/>
              </a:solidFill>
            </a:endParaRPr>
          </a:p>
          <a:p>
            <a:pPr marL="274638" indent="-274638">
              <a:lnSpc>
                <a:spcPct val="125000"/>
              </a:lnSpc>
              <a:buFont typeface="+mj-ea"/>
              <a:buAutoNum type="circleNumDbPlain"/>
            </a:pPr>
            <a:r>
              <a:rPr lang="zh-CN" altLang="en-US" sz="1800" dirty="0" smtClean="0"/>
              <a:t>存储</a:t>
            </a:r>
            <a:r>
              <a:rPr lang="en-US" altLang="zh-CN" sz="1800" dirty="0"/>
              <a:t>:</a:t>
            </a:r>
            <a:r>
              <a:rPr lang="en-US" altLang="zh-CN" sz="1800" dirty="0" smtClean="0"/>
              <a:t>14</a:t>
            </a:r>
            <a:r>
              <a:rPr lang="en-US" altLang="zh-CN" sz="1800" dirty="0"/>
              <a:t>, </a:t>
            </a:r>
            <a:r>
              <a:rPr lang="en-US" altLang="zh-CN" sz="1800" dirty="0" smtClean="0">
                <a:solidFill>
                  <a:srgbClr val="00B0F0"/>
                </a:solidFill>
              </a:rPr>
              <a:t>H(14</a:t>
            </a:r>
            <a:r>
              <a:rPr lang="en-US" altLang="zh-CN" sz="1800" dirty="0" smtClean="0">
                <a:solidFill>
                  <a:srgbClr val="00B0F0"/>
                </a:solidFill>
              </a:rPr>
              <a:t>)=14%</a:t>
            </a:r>
            <a:r>
              <a:rPr lang="en-US" altLang="zh-CN" sz="1800" i="1" dirty="0" smtClean="0">
                <a:solidFill>
                  <a:srgbClr val="00B0F0"/>
                </a:solidFill>
                <a:effectLst>
                  <a:outerShdw blurRad="38100" dist="38100" dir="2700000" algn="tl">
                    <a:srgbClr val="000000">
                      <a:alpha val="43137"/>
                    </a:srgbClr>
                  </a:outerShdw>
                </a:effectLst>
              </a:rPr>
              <a:t>15</a:t>
            </a:r>
            <a:r>
              <a:rPr lang="en-US" altLang="zh-CN" sz="1800" dirty="0" smtClean="0">
                <a:solidFill>
                  <a:srgbClr val="00B0F0"/>
                </a:solidFill>
              </a:rPr>
              <a:t>=14</a:t>
            </a:r>
            <a:endParaRPr lang="en-US" altLang="zh-CN" sz="1800" dirty="0">
              <a:solidFill>
                <a:srgbClr val="00B0F0"/>
              </a:solidFill>
            </a:endParaRPr>
          </a:p>
          <a:p>
            <a:pPr marL="274638" indent="-274638">
              <a:lnSpc>
                <a:spcPct val="125000"/>
              </a:lnSpc>
              <a:buFont typeface="+mj-ea"/>
              <a:buAutoNum type="circleNumDbPlain"/>
            </a:pPr>
            <a:r>
              <a:rPr lang="zh-CN" altLang="en-US" sz="1800" dirty="0" smtClean="0"/>
              <a:t>存储</a:t>
            </a:r>
            <a:r>
              <a:rPr lang="en-US" altLang="zh-CN" sz="1800" dirty="0" smtClean="0"/>
              <a:t>:23</a:t>
            </a:r>
            <a:r>
              <a:rPr lang="en-US" altLang="zh-CN" sz="1800" dirty="0"/>
              <a:t>, </a:t>
            </a:r>
            <a:r>
              <a:rPr lang="en-US" altLang="zh-CN" sz="1800" dirty="0" smtClean="0">
                <a:solidFill>
                  <a:srgbClr val="00B0F0"/>
                </a:solidFill>
              </a:rPr>
              <a:t>H(23</a:t>
            </a:r>
            <a:r>
              <a:rPr lang="en-US" altLang="zh-CN" sz="1800" dirty="0" smtClean="0">
                <a:solidFill>
                  <a:srgbClr val="00B0F0"/>
                </a:solidFill>
              </a:rPr>
              <a:t>)=23%</a:t>
            </a:r>
            <a:r>
              <a:rPr lang="en-US" altLang="zh-CN" sz="1800" i="1" dirty="0" smtClean="0">
                <a:solidFill>
                  <a:srgbClr val="00B0F0"/>
                </a:solidFill>
                <a:effectLst>
                  <a:outerShdw blurRad="38100" dist="38100" dir="2700000" algn="tl">
                    <a:srgbClr val="000000">
                      <a:alpha val="43137"/>
                    </a:srgbClr>
                  </a:outerShdw>
                </a:effectLst>
              </a:rPr>
              <a:t>15</a:t>
            </a:r>
            <a:r>
              <a:rPr lang="en-US" altLang="zh-CN" sz="1800" dirty="0" smtClean="0">
                <a:solidFill>
                  <a:srgbClr val="00B0F0"/>
                </a:solidFill>
              </a:rPr>
              <a:t>=8</a:t>
            </a:r>
            <a:endParaRPr lang="en-US" altLang="zh-CN" sz="1800" dirty="0">
              <a:solidFill>
                <a:srgbClr val="00B0F0"/>
              </a:solidFill>
            </a:endParaRPr>
          </a:p>
          <a:p>
            <a:pPr marL="274638" indent="-274638">
              <a:lnSpc>
                <a:spcPct val="125000"/>
              </a:lnSpc>
              <a:buFont typeface="+mj-ea"/>
              <a:buAutoNum type="circleNumDbPlain"/>
            </a:pPr>
            <a:r>
              <a:rPr lang="zh-CN" altLang="en-US" sz="1800" dirty="0" smtClean="0"/>
              <a:t>存储</a:t>
            </a:r>
            <a:r>
              <a:rPr lang="en-US" altLang="zh-CN" sz="1800" dirty="0"/>
              <a:t>:</a:t>
            </a:r>
            <a:r>
              <a:rPr lang="en-US" altLang="zh-CN" sz="1800" dirty="0" smtClean="0"/>
              <a:t>1</a:t>
            </a:r>
            <a:r>
              <a:rPr lang="en-US" altLang="zh-CN" sz="1800" dirty="0"/>
              <a:t>, </a:t>
            </a:r>
            <a:r>
              <a:rPr lang="en-US" altLang="zh-CN" sz="1800" dirty="0" smtClean="0"/>
              <a:t>  </a:t>
            </a:r>
            <a:r>
              <a:rPr lang="en-US" altLang="zh-CN" sz="1800" dirty="0" smtClean="0">
                <a:solidFill>
                  <a:srgbClr val="00B0F0"/>
                </a:solidFill>
              </a:rPr>
              <a:t>H(1</a:t>
            </a:r>
            <a:r>
              <a:rPr lang="en-US" altLang="zh-CN" sz="1800" dirty="0">
                <a:solidFill>
                  <a:srgbClr val="00B0F0"/>
                </a:solidFill>
              </a:rPr>
              <a:t>)=</a:t>
            </a:r>
            <a:r>
              <a:rPr lang="en-US" altLang="zh-CN" sz="1800" dirty="0" smtClean="0">
                <a:solidFill>
                  <a:srgbClr val="00B0F0"/>
                </a:solidFill>
              </a:rPr>
              <a:t>1%</a:t>
            </a:r>
            <a:r>
              <a:rPr lang="en-US" altLang="zh-CN" sz="1800" i="1" dirty="0" smtClean="0">
                <a:solidFill>
                  <a:srgbClr val="00B0F0"/>
                </a:solidFill>
                <a:effectLst>
                  <a:outerShdw blurRad="38100" dist="38100" dir="2700000" algn="tl">
                    <a:srgbClr val="000000">
                      <a:alpha val="43137"/>
                    </a:srgbClr>
                  </a:outerShdw>
                </a:effectLst>
              </a:rPr>
              <a:t>15</a:t>
            </a:r>
            <a:r>
              <a:rPr lang="en-US" altLang="zh-CN" sz="1800" dirty="0" smtClean="0">
                <a:solidFill>
                  <a:srgbClr val="00B0F0"/>
                </a:solidFill>
              </a:rPr>
              <a:t>=1</a:t>
            </a:r>
          </a:p>
          <a:p>
            <a:pPr marL="274638" indent="-274638">
              <a:lnSpc>
                <a:spcPct val="125000"/>
              </a:lnSpc>
              <a:buFont typeface="+mj-ea"/>
              <a:buAutoNum type="circleNumDbPlain"/>
            </a:pPr>
            <a:r>
              <a:rPr lang="zh-CN" altLang="en-US" sz="1800" dirty="0"/>
              <a:t>存储</a:t>
            </a:r>
            <a:r>
              <a:rPr lang="en-US" altLang="zh-CN" sz="1800" dirty="0"/>
              <a:t>:68, </a:t>
            </a:r>
            <a:r>
              <a:rPr lang="en-US" altLang="zh-CN" sz="1800" dirty="0">
                <a:solidFill>
                  <a:srgbClr val="00B0F0"/>
                </a:solidFill>
              </a:rPr>
              <a:t>H(68)=8  </a:t>
            </a:r>
            <a:r>
              <a:rPr lang="zh-CN" altLang="en-US" sz="1800" dirty="0">
                <a:solidFill>
                  <a:srgbClr val="FF0000"/>
                </a:solidFill>
              </a:rPr>
              <a:t>冲突</a:t>
            </a:r>
            <a:r>
              <a:rPr lang="en-US" altLang="zh-CN" sz="1800" dirty="0">
                <a:solidFill>
                  <a:srgbClr val="00B0F0"/>
                </a:solidFill>
              </a:rPr>
              <a:t>, H</a:t>
            </a:r>
            <a:r>
              <a:rPr lang="en-US" altLang="zh-CN" sz="1800" baseline="-25000" dirty="0">
                <a:solidFill>
                  <a:srgbClr val="00B0F0"/>
                </a:solidFill>
              </a:rPr>
              <a:t>1</a:t>
            </a:r>
            <a:r>
              <a:rPr lang="en-US" altLang="zh-CN" sz="1800" dirty="0">
                <a:solidFill>
                  <a:srgbClr val="00B0F0"/>
                </a:solidFill>
              </a:rPr>
              <a:t>(68)=</a:t>
            </a:r>
            <a:r>
              <a:rPr lang="en-US" altLang="zh-CN" sz="1800" dirty="0" smtClean="0">
                <a:solidFill>
                  <a:srgbClr val="00B0F0"/>
                </a:solidFill>
              </a:rPr>
              <a:t>9</a:t>
            </a:r>
          </a:p>
          <a:p>
            <a:pPr marL="274638" indent="-274638">
              <a:lnSpc>
                <a:spcPct val="125000"/>
              </a:lnSpc>
              <a:buFont typeface="+mj-ea"/>
              <a:buAutoNum type="circleNumDbPlain"/>
            </a:pPr>
            <a:r>
              <a:rPr lang="zh-CN" altLang="en-US" sz="1800" dirty="0"/>
              <a:t>存储</a:t>
            </a:r>
            <a:r>
              <a:rPr lang="en-US" altLang="zh-CN" sz="1800" dirty="0"/>
              <a:t>:20, </a:t>
            </a:r>
            <a:r>
              <a:rPr lang="en-US" altLang="zh-CN" sz="1800" dirty="0">
                <a:solidFill>
                  <a:srgbClr val="00B0F0"/>
                </a:solidFill>
              </a:rPr>
              <a:t>H(20)=</a:t>
            </a:r>
            <a:r>
              <a:rPr lang="en-US" altLang="zh-CN" sz="1800" dirty="0" smtClean="0">
                <a:solidFill>
                  <a:srgbClr val="00B0F0"/>
                </a:solidFill>
              </a:rPr>
              <a:t>5</a:t>
            </a:r>
          </a:p>
          <a:p>
            <a:pPr marL="274638" indent="-274638">
              <a:lnSpc>
                <a:spcPct val="125000"/>
              </a:lnSpc>
              <a:buFont typeface="+mj-ea"/>
              <a:buAutoNum type="circleNumDbPlain"/>
            </a:pPr>
            <a:r>
              <a:rPr lang="zh-CN" altLang="en-US" sz="1800" dirty="0"/>
              <a:t>存储</a:t>
            </a:r>
            <a:r>
              <a:rPr lang="en-US" altLang="zh-CN" sz="1800" dirty="0"/>
              <a:t>:84, </a:t>
            </a:r>
            <a:r>
              <a:rPr lang="en-US" altLang="zh-CN" sz="1800" dirty="0">
                <a:solidFill>
                  <a:srgbClr val="00B0F0"/>
                </a:solidFill>
              </a:rPr>
              <a:t>H(84)=9  </a:t>
            </a:r>
            <a:r>
              <a:rPr lang="zh-CN" altLang="en-US" sz="1800" dirty="0">
                <a:solidFill>
                  <a:srgbClr val="FF0000"/>
                </a:solidFill>
              </a:rPr>
              <a:t>冲突</a:t>
            </a:r>
            <a:r>
              <a:rPr lang="en-US" altLang="zh-CN" sz="1800" dirty="0">
                <a:solidFill>
                  <a:srgbClr val="00B0F0"/>
                </a:solidFill>
              </a:rPr>
              <a:t>, H</a:t>
            </a:r>
            <a:r>
              <a:rPr lang="en-US" altLang="zh-CN" sz="1800" baseline="-25000" dirty="0">
                <a:solidFill>
                  <a:srgbClr val="00B0F0"/>
                </a:solidFill>
              </a:rPr>
              <a:t>1</a:t>
            </a:r>
            <a:r>
              <a:rPr lang="en-US" altLang="zh-CN" sz="1800" dirty="0">
                <a:solidFill>
                  <a:srgbClr val="00B0F0"/>
                </a:solidFill>
              </a:rPr>
              <a:t>(84)=10</a:t>
            </a:r>
            <a:r>
              <a:rPr lang="zh-CN" altLang="en-US" sz="1800" dirty="0">
                <a:solidFill>
                  <a:srgbClr val="00B0F0"/>
                </a:solidFill>
              </a:rPr>
              <a:t> </a:t>
            </a:r>
            <a:endParaRPr lang="en-US" altLang="zh-CN" sz="1800" dirty="0">
              <a:solidFill>
                <a:srgbClr val="00B0F0"/>
              </a:solidFill>
            </a:endParaRPr>
          </a:p>
        </p:txBody>
      </p:sp>
      <p:sp>
        <p:nvSpPr>
          <p:cNvPr id="43" name="内容占位符 2"/>
          <p:cNvSpPr txBox="1">
            <a:spLocks/>
          </p:cNvSpPr>
          <p:nvPr/>
        </p:nvSpPr>
        <p:spPr bwMode="gray">
          <a:xfrm>
            <a:off x="400050" y="603080"/>
            <a:ext cx="8591550" cy="997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lnSpc>
                <a:spcPct val="120000"/>
              </a:lnSpc>
              <a:spcBef>
                <a:spcPts val="1200"/>
              </a:spcBef>
              <a:spcAft>
                <a:spcPct val="0"/>
              </a:spcAft>
              <a:buClr>
                <a:schemeClr val="tx2"/>
              </a:buClr>
              <a:buFont typeface="Wingdings" panose="05000000000000000000" pitchFamily="2" charset="2"/>
              <a:buChar char="p"/>
              <a:defRPr sz="2800">
                <a:solidFill>
                  <a:srgbClr val="002060"/>
                </a:solidFill>
                <a:latin typeface="+mn-lt"/>
                <a:ea typeface="+mn-ea"/>
                <a:cs typeface="+mn-cs"/>
              </a:defRPr>
            </a:lvl1pPr>
            <a:lvl2pPr marL="742950" indent="-285750" algn="l" rtl="0" fontAlgn="base">
              <a:lnSpc>
                <a:spcPct val="120000"/>
              </a:lnSpc>
              <a:spcBef>
                <a:spcPts val="1200"/>
              </a:spcBef>
              <a:spcAft>
                <a:spcPct val="0"/>
              </a:spcAft>
              <a:buClr>
                <a:schemeClr val="accent1"/>
              </a:buClr>
              <a:buFont typeface="Wingdings" panose="05000000000000000000" pitchFamily="2" charset="2"/>
              <a:buChar char="Ø"/>
              <a:defRPr sz="2600">
                <a:solidFill>
                  <a:schemeClr val="tx2"/>
                </a:solidFill>
                <a:latin typeface="+mn-lt"/>
                <a:ea typeface="+mn-ea"/>
              </a:defRPr>
            </a:lvl2pPr>
            <a:lvl3pPr marL="1143000" indent="-228600" algn="l" rtl="0" fontAlgn="base">
              <a:lnSpc>
                <a:spcPct val="120000"/>
              </a:lnSpc>
              <a:spcBef>
                <a:spcPts val="1200"/>
              </a:spcBef>
              <a:spcAft>
                <a:spcPct val="0"/>
              </a:spcAft>
              <a:buClr>
                <a:schemeClr val="accent2"/>
              </a:buClr>
              <a:buFont typeface="Wingdings" panose="05000000000000000000" pitchFamily="2" charset="2"/>
              <a:buChar char="u"/>
              <a:defRPr sz="2400">
                <a:solidFill>
                  <a:schemeClr val="tx2"/>
                </a:solidFill>
                <a:latin typeface="+mn-lt"/>
                <a:ea typeface="+mn-ea"/>
              </a:defRPr>
            </a:lvl3pPr>
            <a:lvl4pPr marL="1600200" indent="-228600" algn="l" rtl="0" fontAlgn="base">
              <a:lnSpc>
                <a:spcPct val="120000"/>
              </a:lnSpc>
              <a:spcBef>
                <a:spcPts val="1200"/>
              </a:spcBef>
              <a:spcAft>
                <a:spcPct val="0"/>
              </a:spcAft>
              <a:buClr>
                <a:srgbClr val="FFC000"/>
              </a:buClr>
              <a:buFont typeface="Wingdings" panose="05000000000000000000" pitchFamily="2" charset="2"/>
              <a:buChar char="ü"/>
              <a:defRPr sz="2200">
                <a:solidFill>
                  <a:schemeClr val="tx2"/>
                </a:solidFill>
                <a:latin typeface="+mn-lt"/>
                <a:ea typeface="+mn-ea"/>
              </a:defRPr>
            </a:lvl4pPr>
            <a:lvl5pPr marL="2057400" indent="-228600" algn="l" rtl="0" fontAlgn="base">
              <a:lnSpc>
                <a:spcPct val="120000"/>
              </a:lnSpc>
              <a:spcBef>
                <a:spcPts val="1200"/>
              </a:spcBef>
              <a:spcAft>
                <a:spcPct val="0"/>
              </a:spcAft>
              <a:buClr>
                <a:srgbClr val="7030A0"/>
              </a:buClr>
              <a:buChar char="»"/>
              <a:defRPr sz="2000">
                <a:solidFill>
                  <a:schemeClr val="tx2"/>
                </a:solidFill>
                <a:latin typeface="+mn-lt"/>
                <a:ea typeface="+mn-ea"/>
              </a:defRPr>
            </a:lvl5pPr>
            <a:lvl6pPr marL="2514600" indent="-228600" algn="l" rtl="0" eaLnBrk="1" fontAlgn="base" hangingPunct="1">
              <a:spcBef>
                <a:spcPct val="20000"/>
              </a:spcBef>
              <a:spcAft>
                <a:spcPct val="0"/>
              </a:spcAft>
              <a:buChar char="»"/>
              <a:defRPr sz="2000">
                <a:solidFill>
                  <a:schemeClr val="tx2"/>
                </a:solidFill>
                <a:latin typeface="+mn-lt"/>
                <a:ea typeface="+mn-ea"/>
              </a:defRPr>
            </a:lvl6pPr>
            <a:lvl7pPr marL="2971800" indent="-228600" algn="l" rtl="0" eaLnBrk="1" fontAlgn="base" hangingPunct="1">
              <a:spcBef>
                <a:spcPct val="20000"/>
              </a:spcBef>
              <a:spcAft>
                <a:spcPct val="0"/>
              </a:spcAft>
              <a:buChar char="»"/>
              <a:defRPr sz="2000">
                <a:solidFill>
                  <a:schemeClr val="tx2"/>
                </a:solidFill>
                <a:latin typeface="+mn-lt"/>
                <a:ea typeface="+mn-ea"/>
              </a:defRPr>
            </a:lvl7pPr>
            <a:lvl8pPr marL="3429000" indent="-228600" algn="l" rtl="0" eaLnBrk="1" fontAlgn="base" hangingPunct="1">
              <a:spcBef>
                <a:spcPct val="20000"/>
              </a:spcBef>
              <a:spcAft>
                <a:spcPct val="0"/>
              </a:spcAft>
              <a:buChar char="»"/>
              <a:defRPr sz="2000">
                <a:solidFill>
                  <a:schemeClr val="tx2"/>
                </a:solidFill>
                <a:latin typeface="+mn-lt"/>
                <a:ea typeface="+mn-ea"/>
              </a:defRPr>
            </a:lvl8pPr>
            <a:lvl9pPr marL="3886200" indent="-228600" algn="l" rtl="0" eaLnBrk="1" fontAlgn="base" hangingPunct="1">
              <a:spcBef>
                <a:spcPct val="20000"/>
              </a:spcBef>
              <a:spcAft>
                <a:spcPct val="0"/>
              </a:spcAft>
              <a:buChar char="»"/>
              <a:defRPr sz="2000">
                <a:solidFill>
                  <a:schemeClr val="tx2"/>
                </a:solidFill>
                <a:latin typeface="+mn-lt"/>
                <a:ea typeface="+mn-ea"/>
              </a:defRPr>
            </a:lvl9pPr>
          </a:lstStyle>
          <a:p>
            <a:pPr eaLnBrk="1" hangingPunct="1"/>
            <a:r>
              <a:rPr lang="zh-CN" altLang="en-US" sz="2000" b="1" kern="0" dirty="0" smtClean="0"/>
              <a:t>二次探测再散列，</a:t>
            </a:r>
            <a:r>
              <a:rPr lang="zh-CN" altLang="en-US" sz="2000" b="0" kern="0" dirty="0" smtClean="0"/>
              <a:t>增量序列为：</a:t>
            </a:r>
            <a:r>
              <a:rPr lang="en-US" altLang="zh-CN" sz="2000" b="0" kern="0" dirty="0" smtClean="0"/>
              <a:t>d</a:t>
            </a:r>
            <a:r>
              <a:rPr lang="en-US" altLang="zh-CN" sz="2000" b="0" kern="0" baseline="-25000" dirty="0" smtClean="0"/>
              <a:t>i </a:t>
            </a:r>
            <a:r>
              <a:rPr lang="en-US" altLang="zh-CN" sz="2000" b="0" kern="0" dirty="0" smtClean="0"/>
              <a:t>= 1², -1², 2², -2², 3², …, ±</a:t>
            </a:r>
            <a:r>
              <a:rPr lang="en-US" altLang="zh-CN" sz="2000" b="0" i="1" kern="0" dirty="0" smtClean="0"/>
              <a:t>j</a:t>
            </a:r>
            <a:r>
              <a:rPr lang="en-US" altLang="zh-CN" sz="2000" b="0" kern="0" dirty="0" smtClean="0"/>
              <a:t>²  (</a:t>
            </a:r>
            <a:r>
              <a:rPr lang="en-US" altLang="zh-CN" sz="2000" b="0" i="1" kern="0" dirty="0" smtClean="0"/>
              <a:t>j</a:t>
            </a:r>
            <a:r>
              <a:rPr lang="en-US" altLang="zh-CN" sz="2000" b="1" kern="0" dirty="0" smtClean="0">
                <a:sym typeface="Symbol" panose="05050102010706020507" pitchFamily="18" charset="2"/>
              </a:rPr>
              <a:t></a:t>
            </a:r>
            <a:r>
              <a:rPr lang="en-US" altLang="zh-CN" sz="2000" b="0" kern="0" dirty="0" smtClean="0"/>
              <a:t>⌊</a:t>
            </a:r>
            <a:r>
              <a:rPr lang="en-US" altLang="zh-CN" sz="2000" b="0" i="1" kern="0" dirty="0" smtClean="0"/>
              <a:t>m</a:t>
            </a:r>
            <a:r>
              <a:rPr lang="en-US" altLang="zh-CN" sz="2000" b="0" kern="0" dirty="0" smtClean="0"/>
              <a:t>/2⌋)</a:t>
            </a:r>
          </a:p>
          <a:p>
            <a:pPr marL="0" indent="0" algn="ctr" eaLnBrk="1" hangingPunct="1">
              <a:buNone/>
            </a:pPr>
            <a:r>
              <a:rPr lang="en-US" altLang="zh-CN" sz="2000" kern="0" dirty="0" err="1" smtClean="0">
                <a:solidFill>
                  <a:srgbClr val="7030A0"/>
                </a:solidFill>
              </a:rPr>
              <a:t>H</a:t>
            </a:r>
            <a:r>
              <a:rPr lang="en-US" altLang="zh-CN" sz="2000" kern="0" baseline="-25000" dirty="0" err="1" smtClean="0">
                <a:solidFill>
                  <a:srgbClr val="7030A0"/>
                </a:solidFill>
              </a:rPr>
              <a:t>j</a:t>
            </a:r>
            <a:r>
              <a:rPr lang="en-US" altLang="zh-CN" sz="2000" kern="0" dirty="0" smtClean="0">
                <a:solidFill>
                  <a:srgbClr val="7030A0"/>
                </a:solidFill>
              </a:rPr>
              <a:t> = (H(key) + (-1)</a:t>
            </a:r>
            <a:r>
              <a:rPr lang="en-US" altLang="zh-CN" sz="2000" kern="0" baseline="30000" dirty="0" smtClean="0">
                <a:solidFill>
                  <a:srgbClr val="7030A0"/>
                </a:solidFill>
              </a:rPr>
              <a:t>j+1</a:t>
            </a:r>
            <a:r>
              <a:rPr lang="en-US" altLang="zh-CN" sz="2000" kern="0" dirty="0" smtClean="0">
                <a:solidFill>
                  <a:srgbClr val="7030A0"/>
                </a:solidFill>
                <a:sym typeface="Wingdings 2" panose="05020102010507070707" pitchFamily="18" charset="2"/>
              </a:rPr>
              <a:t>((j+1)/2)</a:t>
            </a:r>
            <a:r>
              <a:rPr lang="en-US" altLang="zh-CN" sz="2000" kern="0" baseline="30000" dirty="0" smtClean="0">
                <a:solidFill>
                  <a:srgbClr val="7030A0"/>
                </a:solidFill>
                <a:sym typeface="Wingdings 2" panose="05020102010507070707" pitchFamily="18" charset="2"/>
              </a:rPr>
              <a:t>2</a:t>
            </a:r>
            <a:r>
              <a:rPr lang="en-US" altLang="zh-CN" sz="2000" kern="0" baseline="30000" dirty="0" smtClean="0">
                <a:solidFill>
                  <a:srgbClr val="FFC000"/>
                </a:solidFill>
                <a:sym typeface="Wingdings 2" panose="05020102010507070707" pitchFamily="18" charset="2"/>
              </a:rPr>
              <a:t> </a:t>
            </a:r>
            <a:r>
              <a:rPr lang="en-US" altLang="zh-CN" sz="2000" kern="0" dirty="0" smtClean="0">
                <a:solidFill>
                  <a:srgbClr val="C00000"/>
                </a:solidFill>
                <a:sym typeface="Wingdings 2" panose="05020102010507070707" pitchFamily="18" charset="2"/>
              </a:rPr>
              <a:t>+</a:t>
            </a:r>
            <a:r>
              <a:rPr lang="en-US" altLang="zh-CN" sz="2000" kern="0" dirty="0" smtClean="0">
                <a:solidFill>
                  <a:srgbClr val="FFC000"/>
                </a:solidFill>
                <a:sym typeface="Wingdings 2" panose="05020102010507070707" pitchFamily="18" charset="2"/>
              </a:rPr>
              <a:t> </a:t>
            </a:r>
            <a:r>
              <a:rPr lang="en-US" altLang="zh-CN" sz="2000" kern="0" dirty="0" err="1" smtClean="0">
                <a:solidFill>
                  <a:srgbClr val="FFC000"/>
                </a:solidFill>
                <a:sym typeface="Wingdings 2" panose="05020102010507070707" pitchFamily="18" charset="2"/>
              </a:rPr>
              <a:t>j</a:t>
            </a:r>
            <a:r>
              <a:rPr lang="en-US" altLang="zh-CN" sz="2000" i="1" kern="0" dirty="0" err="1" smtClean="0">
                <a:solidFill>
                  <a:srgbClr val="FFC000"/>
                </a:solidFill>
                <a:sym typeface="Wingdings 2" panose="05020102010507070707" pitchFamily="18" charset="2"/>
              </a:rPr>
              <a:t>m</a:t>
            </a:r>
            <a:r>
              <a:rPr lang="en-US" altLang="zh-CN" sz="2000" kern="0" dirty="0" smtClean="0">
                <a:solidFill>
                  <a:srgbClr val="7030A0"/>
                </a:solidFill>
              </a:rPr>
              <a:t>) % </a:t>
            </a:r>
            <a:r>
              <a:rPr lang="en-US" altLang="zh-CN" sz="2000" i="1" kern="0" dirty="0" smtClean="0">
                <a:solidFill>
                  <a:srgbClr val="7030A0"/>
                </a:solidFill>
              </a:rPr>
              <a:t>m</a:t>
            </a:r>
            <a:r>
              <a:rPr lang="zh-CN" altLang="en-US" sz="2000" kern="0" dirty="0" smtClean="0">
                <a:solidFill>
                  <a:srgbClr val="7030A0"/>
                </a:solidFill>
              </a:rPr>
              <a:t>，      </a:t>
            </a:r>
            <a:r>
              <a:rPr lang="en-US" altLang="zh-CN" sz="2000" kern="0" dirty="0" smtClean="0">
                <a:solidFill>
                  <a:srgbClr val="7030A0"/>
                </a:solidFill>
              </a:rPr>
              <a:t>( </a:t>
            </a:r>
            <a:r>
              <a:rPr lang="en-US" altLang="zh-CN" sz="2000" i="1" kern="0" dirty="0" smtClean="0">
                <a:solidFill>
                  <a:srgbClr val="7030A0"/>
                </a:solidFill>
              </a:rPr>
              <a:t>j </a:t>
            </a:r>
            <a:r>
              <a:rPr lang="en-US" altLang="zh-CN" sz="2000" kern="0" dirty="0" smtClean="0">
                <a:solidFill>
                  <a:srgbClr val="7030A0"/>
                </a:solidFill>
                <a:sym typeface="Symbol" panose="05050102010706020507" pitchFamily="18" charset="2"/>
              </a:rPr>
              <a:t> </a:t>
            </a:r>
            <a:r>
              <a:rPr lang="en-US" altLang="zh-CN" sz="2000" kern="0" dirty="0" smtClean="0">
                <a:solidFill>
                  <a:srgbClr val="7030A0"/>
                </a:solidFill>
              </a:rPr>
              <a:t>⌊</a:t>
            </a:r>
            <a:r>
              <a:rPr lang="en-US" altLang="zh-CN" sz="2000" i="1" kern="0" dirty="0">
                <a:solidFill>
                  <a:srgbClr val="7030A0"/>
                </a:solidFill>
              </a:rPr>
              <a:t>m</a:t>
            </a:r>
            <a:r>
              <a:rPr lang="en-US" altLang="zh-CN" sz="2000" kern="0" dirty="0">
                <a:solidFill>
                  <a:srgbClr val="7030A0"/>
                </a:solidFill>
              </a:rPr>
              <a:t>/2</a:t>
            </a:r>
            <a:r>
              <a:rPr lang="en-US" altLang="zh-CN" sz="2000" kern="0" dirty="0" smtClean="0">
                <a:solidFill>
                  <a:srgbClr val="7030A0"/>
                </a:solidFill>
              </a:rPr>
              <a:t>⌋ )</a:t>
            </a:r>
            <a:endParaRPr lang="en-US" altLang="zh-CN" sz="2000" kern="0" dirty="0">
              <a:solidFill>
                <a:srgbClr val="7030A0"/>
              </a:solidFill>
            </a:endParaRPr>
          </a:p>
          <a:p>
            <a:pPr marL="0" indent="0" algn="ctr" eaLnBrk="1" hangingPunct="1">
              <a:buNone/>
            </a:pPr>
            <a:endParaRPr lang="en-US" altLang="zh-CN" sz="2000" b="0" kern="0" dirty="0" smtClean="0"/>
          </a:p>
        </p:txBody>
      </p:sp>
      <p:graphicFrame>
        <p:nvGraphicFramePr>
          <p:cNvPr id="18" name="表格 17"/>
          <p:cNvGraphicFramePr>
            <a:graphicFrameLocks noGrp="1"/>
          </p:cNvGraphicFramePr>
          <p:nvPr>
            <p:extLst>
              <p:ext uri="{D42A27DB-BD31-4B8C-83A1-F6EECF244321}">
                <p14:modId xmlns:p14="http://schemas.microsoft.com/office/powerpoint/2010/main" val="1443980455"/>
              </p:ext>
            </p:extLst>
          </p:nvPr>
        </p:nvGraphicFramePr>
        <p:xfrm>
          <a:off x="95245" y="2588680"/>
          <a:ext cx="8743955" cy="1174080"/>
        </p:xfrm>
        <a:graphic>
          <a:graphicData uri="http://schemas.openxmlformats.org/drawingml/2006/table">
            <a:tbl>
              <a:tblPr firstRow="1" bandRow="1">
                <a:tableStyleId>{5C22544A-7EE6-4342-B048-85BDC9FD1C3A}</a:tableStyleId>
              </a:tblPr>
              <a:tblGrid>
                <a:gridCol w="1014275">
                  <a:extLst>
                    <a:ext uri="{9D8B030D-6E8A-4147-A177-3AD203B41FA5}">
                      <a16:colId xmlns:a16="http://schemas.microsoft.com/office/drawing/2014/main" val="1739650926"/>
                    </a:ext>
                  </a:extLst>
                </a:gridCol>
                <a:gridCol w="515312">
                  <a:extLst>
                    <a:ext uri="{9D8B030D-6E8A-4147-A177-3AD203B41FA5}">
                      <a16:colId xmlns:a16="http://schemas.microsoft.com/office/drawing/2014/main" val="4335379"/>
                    </a:ext>
                  </a:extLst>
                </a:gridCol>
                <a:gridCol w="515312">
                  <a:extLst>
                    <a:ext uri="{9D8B030D-6E8A-4147-A177-3AD203B41FA5}">
                      <a16:colId xmlns:a16="http://schemas.microsoft.com/office/drawing/2014/main" val="3279902804"/>
                    </a:ext>
                  </a:extLst>
                </a:gridCol>
                <a:gridCol w="515312">
                  <a:extLst>
                    <a:ext uri="{9D8B030D-6E8A-4147-A177-3AD203B41FA5}">
                      <a16:colId xmlns:a16="http://schemas.microsoft.com/office/drawing/2014/main" val="1223478182"/>
                    </a:ext>
                  </a:extLst>
                </a:gridCol>
                <a:gridCol w="515312">
                  <a:extLst>
                    <a:ext uri="{9D8B030D-6E8A-4147-A177-3AD203B41FA5}">
                      <a16:colId xmlns:a16="http://schemas.microsoft.com/office/drawing/2014/main" val="2834028049"/>
                    </a:ext>
                  </a:extLst>
                </a:gridCol>
                <a:gridCol w="515312">
                  <a:extLst>
                    <a:ext uri="{9D8B030D-6E8A-4147-A177-3AD203B41FA5}">
                      <a16:colId xmlns:a16="http://schemas.microsoft.com/office/drawing/2014/main" val="1767086421"/>
                    </a:ext>
                  </a:extLst>
                </a:gridCol>
                <a:gridCol w="515312">
                  <a:extLst>
                    <a:ext uri="{9D8B030D-6E8A-4147-A177-3AD203B41FA5}">
                      <a16:colId xmlns:a16="http://schemas.microsoft.com/office/drawing/2014/main" val="605018687"/>
                    </a:ext>
                  </a:extLst>
                </a:gridCol>
                <a:gridCol w="515312">
                  <a:extLst>
                    <a:ext uri="{9D8B030D-6E8A-4147-A177-3AD203B41FA5}">
                      <a16:colId xmlns:a16="http://schemas.microsoft.com/office/drawing/2014/main" val="2225622669"/>
                    </a:ext>
                  </a:extLst>
                </a:gridCol>
                <a:gridCol w="515312">
                  <a:extLst>
                    <a:ext uri="{9D8B030D-6E8A-4147-A177-3AD203B41FA5}">
                      <a16:colId xmlns:a16="http://schemas.microsoft.com/office/drawing/2014/main" val="414805891"/>
                    </a:ext>
                  </a:extLst>
                </a:gridCol>
                <a:gridCol w="515312">
                  <a:extLst>
                    <a:ext uri="{9D8B030D-6E8A-4147-A177-3AD203B41FA5}">
                      <a16:colId xmlns:a16="http://schemas.microsoft.com/office/drawing/2014/main" val="3329629460"/>
                    </a:ext>
                  </a:extLst>
                </a:gridCol>
                <a:gridCol w="515312">
                  <a:extLst>
                    <a:ext uri="{9D8B030D-6E8A-4147-A177-3AD203B41FA5}">
                      <a16:colId xmlns:a16="http://schemas.microsoft.com/office/drawing/2014/main" val="3933395273"/>
                    </a:ext>
                  </a:extLst>
                </a:gridCol>
                <a:gridCol w="515312">
                  <a:extLst>
                    <a:ext uri="{9D8B030D-6E8A-4147-A177-3AD203B41FA5}">
                      <a16:colId xmlns:a16="http://schemas.microsoft.com/office/drawing/2014/main" val="1525813405"/>
                    </a:ext>
                  </a:extLst>
                </a:gridCol>
                <a:gridCol w="515312">
                  <a:extLst>
                    <a:ext uri="{9D8B030D-6E8A-4147-A177-3AD203B41FA5}">
                      <a16:colId xmlns:a16="http://schemas.microsoft.com/office/drawing/2014/main" val="456305522"/>
                    </a:ext>
                  </a:extLst>
                </a:gridCol>
                <a:gridCol w="515312">
                  <a:extLst>
                    <a:ext uri="{9D8B030D-6E8A-4147-A177-3AD203B41FA5}">
                      <a16:colId xmlns:a16="http://schemas.microsoft.com/office/drawing/2014/main" val="1102765298"/>
                    </a:ext>
                  </a:extLst>
                </a:gridCol>
                <a:gridCol w="515312">
                  <a:extLst>
                    <a:ext uri="{9D8B030D-6E8A-4147-A177-3AD203B41FA5}">
                      <a16:colId xmlns:a16="http://schemas.microsoft.com/office/drawing/2014/main" val="3310106485"/>
                    </a:ext>
                  </a:extLst>
                </a:gridCol>
                <a:gridCol w="515312">
                  <a:extLst>
                    <a:ext uri="{9D8B030D-6E8A-4147-A177-3AD203B41FA5}">
                      <a16:colId xmlns:a16="http://schemas.microsoft.com/office/drawing/2014/main" val="3107906190"/>
                    </a:ext>
                  </a:extLst>
                </a:gridCol>
              </a:tblGrid>
              <a:tr h="236130">
                <a:tc>
                  <a:txBody>
                    <a:bodyPr/>
                    <a:lstStyle/>
                    <a:p>
                      <a:pPr algn="r"/>
                      <a:r>
                        <a:rPr lang="zh-CN" altLang="en-US" sz="1200" dirty="0" smtClean="0">
                          <a:solidFill>
                            <a:schemeClr val="tx1">
                              <a:lumMod val="50000"/>
                              <a:lumOff val="50000"/>
                            </a:schemeClr>
                          </a:solidFill>
                        </a:rPr>
                        <a:t>下标</a:t>
                      </a:r>
                      <a:endParaRPr lang="zh-CN" altLang="en-US" sz="1200" dirty="0">
                        <a:solidFill>
                          <a:schemeClr val="tx1">
                            <a:lumMod val="50000"/>
                            <a:lumOff val="50000"/>
                          </a:schemeClr>
                        </a:solidFill>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0" dirty="0" smtClean="0">
                          <a:solidFill>
                            <a:schemeClr val="tx1"/>
                          </a:solidFill>
                        </a:rPr>
                        <a:t>0</a:t>
                      </a:r>
                      <a:endParaRPr lang="zh-CN" altLang="en-US" sz="1200" b="0" dirty="0">
                        <a:solidFill>
                          <a:schemeClr val="tx1"/>
                        </a:solidFill>
                      </a:endParaRPr>
                    </a:p>
                  </a:txBody>
                  <a:tcP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0" dirty="0" smtClean="0">
                          <a:solidFill>
                            <a:schemeClr val="tx1"/>
                          </a:solidFill>
                        </a:rPr>
                        <a:t>1</a:t>
                      </a:r>
                      <a:endParaRPr lang="zh-CN" altLang="en-US" sz="1200" b="0" dirty="0">
                        <a:solidFill>
                          <a:schemeClr val="tx1"/>
                        </a:solidFill>
                      </a:endParaRPr>
                    </a:p>
                  </a:txBody>
                  <a:tcP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0" dirty="0" smtClean="0">
                          <a:solidFill>
                            <a:schemeClr val="tx1"/>
                          </a:solidFill>
                        </a:rPr>
                        <a:t>2</a:t>
                      </a:r>
                      <a:endParaRPr lang="zh-CN" altLang="en-US" sz="1200" b="0" dirty="0">
                        <a:solidFill>
                          <a:schemeClr val="tx1"/>
                        </a:solidFill>
                      </a:endParaRPr>
                    </a:p>
                  </a:txBody>
                  <a:tcP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0" dirty="0" smtClean="0">
                          <a:solidFill>
                            <a:schemeClr val="tx1"/>
                          </a:solidFill>
                        </a:rPr>
                        <a:t>3</a:t>
                      </a:r>
                      <a:endParaRPr lang="zh-CN" altLang="en-US" sz="1200" b="0" dirty="0">
                        <a:solidFill>
                          <a:schemeClr val="tx1"/>
                        </a:solidFill>
                      </a:endParaRPr>
                    </a:p>
                  </a:txBody>
                  <a:tcP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0" dirty="0" smtClean="0">
                          <a:solidFill>
                            <a:schemeClr val="tx1"/>
                          </a:solidFill>
                        </a:rPr>
                        <a:t>4</a:t>
                      </a:r>
                      <a:endParaRPr lang="zh-CN" altLang="en-US" sz="1200" b="0" dirty="0">
                        <a:solidFill>
                          <a:schemeClr val="tx1"/>
                        </a:solidFill>
                      </a:endParaRPr>
                    </a:p>
                  </a:txBody>
                  <a:tcP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0" dirty="0" smtClean="0">
                          <a:solidFill>
                            <a:schemeClr val="tx1"/>
                          </a:solidFill>
                        </a:rPr>
                        <a:t>5</a:t>
                      </a:r>
                      <a:endParaRPr lang="zh-CN" altLang="en-US" sz="1200" b="0" dirty="0">
                        <a:solidFill>
                          <a:schemeClr val="tx1"/>
                        </a:solidFill>
                      </a:endParaRPr>
                    </a:p>
                  </a:txBody>
                  <a:tcP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0" dirty="0" smtClean="0">
                          <a:solidFill>
                            <a:schemeClr val="tx1"/>
                          </a:solidFill>
                        </a:rPr>
                        <a:t>6</a:t>
                      </a:r>
                      <a:endParaRPr lang="zh-CN" altLang="en-US" sz="1200" b="0" dirty="0">
                        <a:solidFill>
                          <a:schemeClr val="tx1"/>
                        </a:solidFill>
                      </a:endParaRPr>
                    </a:p>
                  </a:txBody>
                  <a:tcP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0" dirty="0" smtClean="0">
                          <a:solidFill>
                            <a:schemeClr val="tx1"/>
                          </a:solidFill>
                        </a:rPr>
                        <a:t>7</a:t>
                      </a:r>
                      <a:endParaRPr lang="zh-CN" altLang="en-US" sz="1200" b="0" dirty="0">
                        <a:solidFill>
                          <a:schemeClr val="tx1"/>
                        </a:solidFill>
                      </a:endParaRPr>
                    </a:p>
                  </a:txBody>
                  <a:tcP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0" dirty="0" smtClean="0">
                          <a:solidFill>
                            <a:schemeClr val="tx1"/>
                          </a:solidFill>
                        </a:rPr>
                        <a:t>8</a:t>
                      </a:r>
                      <a:endParaRPr lang="zh-CN" altLang="en-US" sz="1200" b="0" dirty="0">
                        <a:solidFill>
                          <a:schemeClr val="tx1"/>
                        </a:solidFill>
                      </a:endParaRPr>
                    </a:p>
                  </a:txBody>
                  <a:tcP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0" dirty="0" smtClean="0">
                          <a:solidFill>
                            <a:schemeClr val="tx1"/>
                          </a:solidFill>
                        </a:rPr>
                        <a:t>9</a:t>
                      </a:r>
                      <a:endParaRPr lang="zh-CN" altLang="en-US" sz="1200" b="0" dirty="0">
                        <a:solidFill>
                          <a:schemeClr val="tx1"/>
                        </a:solidFill>
                      </a:endParaRPr>
                    </a:p>
                  </a:txBody>
                  <a:tcP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0" dirty="0" smtClean="0">
                          <a:solidFill>
                            <a:schemeClr val="tx1"/>
                          </a:solidFill>
                        </a:rPr>
                        <a:t>10</a:t>
                      </a:r>
                      <a:endParaRPr lang="zh-CN" altLang="en-US" sz="1200" b="0" dirty="0">
                        <a:solidFill>
                          <a:schemeClr val="tx1"/>
                        </a:solidFill>
                      </a:endParaRPr>
                    </a:p>
                  </a:txBody>
                  <a:tcP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0" dirty="0" smtClean="0">
                          <a:solidFill>
                            <a:schemeClr val="tx1"/>
                          </a:solidFill>
                        </a:rPr>
                        <a:t>11</a:t>
                      </a:r>
                      <a:endParaRPr lang="zh-CN" altLang="en-US" sz="1200" b="0" dirty="0">
                        <a:solidFill>
                          <a:schemeClr val="tx1"/>
                        </a:solidFill>
                      </a:endParaRPr>
                    </a:p>
                  </a:txBody>
                  <a:tcP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0" dirty="0" smtClean="0">
                          <a:solidFill>
                            <a:schemeClr val="tx1"/>
                          </a:solidFill>
                        </a:rPr>
                        <a:t>12</a:t>
                      </a:r>
                      <a:endParaRPr lang="zh-CN" altLang="en-US" sz="1200" b="0" dirty="0">
                        <a:solidFill>
                          <a:schemeClr val="tx1"/>
                        </a:solidFill>
                      </a:endParaRPr>
                    </a:p>
                  </a:txBody>
                  <a:tcP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0" dirty="0" smtClean="0">
                          <a:solidFill>
                            <a:schemeClr val="tx1"/>
                          </a:solidFill>
                        </a:rPr>
                        <a:t>13</a:t>
                      </a:r>
                      <a:endParaRPr lang="zh-CN" altLang="en-US" sz="1200" b="0" dirty="0">
                        <a:solidFill>
                          <a:schemeClr val="tx1"/>
                        </a:solidFill>
                      </a:endParaRPr>
                    </a:p>
                  </a:txBody>
                  <a:tcP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0" dirty="0" smtClean="0">
                          <a:solidFill>
                            <a:schemeClr val="tx1"/>
                          </a:solidFill>
                        </a:rPr>
                        <a:t>14</a:t>
                      </a:r>
                      <a:endParaRPr lang="zh-CN" altLang="en-US" sz="1200" b="0" dirty="0">
                        <a:solidFill>
                          <a:schemeClr val="tx1"/>
                        </a:solidFill>
                      </a:endParaRPr>
                    </a:p>
                  </a:txBody>
                  <a:tcP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4910755"/>
                  </a:ext>
                </a:extLst>
              </a:tr>
              <a:tr h="514453">
                <a:tc>
                  <a:txBody>
                    <a:bodyPr/>
                    <a:lstStyle/>
                    <a:p>
                      <a:pPr algn="r"/>
                      <a:r>
                        <a:rPr lang="zh-CN" altLang="en-US" dirty="0" smtClean="0"/>
                        <a:t>散列表</a:t>
                      </a:r>
                      <a:endParaRPr lang="zh-CN" altLang="en-US" dirty="0"/>
                    </a:p>
                  </a:txBody>
                  <a:tcPr anchor="ctr">
                    <a:lnL w="1270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dirty="0" smtClean="0">
                          <a:solidFill>
                            <a:schemeClr val="bg1">
                              <a:lumMod val="65000"/>
                            </a:schemeClr>
                          </a:solidFill>
                          <a:latin typeface="Arial" panose="020B0604020202020204" pitchFamily="34" charset="0"/>
                          <a:cs typeface="Arial" panose="020B0604020202020204" pitchFamily="34" charset="0"/>
                        </a:rPr>
                        <a:t>Ø</a:t>
                      </a:r>
                      <a:endParaRPr lang="zh-CN" altLang="en-US" sz="1400" dirty="0">
                        <a:solidFill>
                          <a:schemeClr val="bg1">
                            <a:lumMod val="65000"/>
                          </a:schemeClr>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bg1">
                              <a:lumMod val="65000"/>
                            </a:schemeClr>
                          </a:solidFill>
                          <a:latin typeface="Arial" panose="020B0604020202020204" pitchFamily="34" charset="0"/>
                          <a:cs typeface="Arial" panose="020B0604020202020204" pitchFamily="34" charset="0"/>
                        </a:rPr>
                        <a:t>Ø</a:t>
                      </a:r>
                      <a:endParaRPr lang="zh-CN" altLang="en-US" sz="1400" dirty="0" smtClean="0">
                        <a:solidFill>
                          <a:schemeClr val="bg1">
                            <a:lumMod val="65000"/>
                          </a:schemeClr>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bg1">
                              <a:lumMod val="65000"/>
                            </a:schemeClr>
                          </a:solidFill>
                          <a:latin typeface="Arial" panose="020B0604020202020204" pitchFamily="34" charset="0"/>
                          <a:cs typeface="Arial" panose="020B0604020202020204" pitchFamily="34" charset="0"/>
                        </a:rPr>
                        <a:t>Ø</a:t>
                      </a:r>
                      <a:endParaRPr lang="zh-CN" altLang="en-US" sz="1400" dirty="0" smtClean="0">
                        <a:solidFill>
                          <a:schemeClr val="bg1">
                            <a:lumMod val="65000"/>
                          </a:schemeClr>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dirty="0" smtClean="0">
                          <a:solidFill>
                            <a:schemeClr val="bg1">
                              <a:lumMod val="65000"/>
                            </a:schemeClr>
                          </a:solidFill>
                          <a:latin typeface="Arial" panose="020B0604020202020204" pitchFamily="34" charset="0"/>
                          <a:cs typeface="Arial" panose="020B0604020202020204" pitchFamily="34" charset="0"/>
                        </a:rPr>
                        <a:t>Ø</a:t>
                      </a:r>
                      <a:endParaRPr lang="zh-CN" altLang="en-US" sz="1400" dirty="0" smtClean="0">
                        <a:solidFill>
                          <a:schemeClr val="bg1">
                            <a:lumMod val="65000"/>
                          </a:schemeClr>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dirty="0" smtClean="0">
                          <a:solidFill>
                            <a:schemeClr val="bg1">
                              <a:lumMod val="65000"/>
                            </a:schemeClr>
                          </a:solidFill>
                          <a:latin typeface="Arial" panose="020B0604020202020204" pitchFamily="34" charset="0"/>
                          <a:cs typeface="Arial" panose="020B0604020202020204" pitchFamily="34" charset="0"/>
                        </a:rPr>
                        <a:t>Ø</a:t>
                      </a:r>
                      <a:endParaRPr lang="zh-CN" altLang="en-US" sz="1400" dirty="0">
                        <a:solidFill>
                          <a:schemeClr val="bg1">
                            <a:lumMod val="65000"/>
                          </a:schemeClr>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dirty="0" smtClean="0">
                          <a:solidFill>
                            <a:schemeClr val="bg1">
                              <a:lumMod val="65000"/>
                            </a:schemeClr>
                          </a:solidFill>
                          <a:latin typeface="Arial" panose="020B0604020202020204" pitchFamily="34" charset="0"/>
                          <a:cs typeface="Arial" panose="020B0604020202020204" pitchFamily="34" charset="0"/>
                        </a:rPr>
                        <a:t>Ø</a:t>
                      </a:r>
                      <a:endParaRPr lang="zh-CN" altLang="en-US" sz="1400" dirty="0">
                        <a:solidFill>
                          <a:schemeClr val="bg1">
                            <a:lumMod val="65000"/>
                          </a:schemeClr>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dirty="0" smtClean="0">
                          <a:solidFill>
                            <a:schemeClr val="bg1">
                              <a:lumMod val="65000"/>
                            </a:schemeClr>
                          </a:solidFill>
                          <a:latin typeface="Arial" panose="020B0604020202020204" pitchFamily="34" charset="0"/>
                          <a:cs typeface="Arial" panose="020B0604020202020204" pitchFamily="34" charset="0"/>
                        </a:rPr>
                        <a:t>Ø</a:t>
                      </a:r>
                      <a:endParaRPr lang="zh-CN" altLang="en-US" sz="1400" dirty="0">
                        <a:solidFill>
                          <a:schemeClr val="bg1">
                            <a:lumMod val="65000"/>
                          </a:schemeClr>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dirty="0" smtClean="0">
                          <a:solidFill>
                            <a:schemeClr val="bg1">
                              <a:lumMod val="65000"/>
                            </a:schemeClr>
                          </a:solidFill>
                          <a:latin typeface="Arial" panose="020B0604020202020204" pitchFamily="34" charset="0"/>
                          <a:cs typeface="Arial" panose="020B0604020202020204" pitchFamily="34" charset="0"/>
                        </a:rPr>
                        <a:t>Ø</a:t>
                      </a:r>
                      <a:endParaRPr lang="zh-CN" altLang="en-US" sz="1400" dirty="0">
                        <a:solidFill>
                          <a:schemeClr val="bg1">
                            <a:lumMod val="65000"/>
                          </a:schemeClr>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dirty="0" smtClean="0">
                          <a:solidFill>
                            <a:schemeClr val="bg1">
                              <a:lumMod val="65000"/>
                            </a:schemeClr>
                          </a:solidFill>
                          <a:latin typeface="Arial" panose="020B0604020202020204" pitchFamily="34" charset="0"/>
                          <a:cs typeface="Arial" panose="020B0604020202020204" pitchFamily="34" charset="0"/>
                        </a:rPr>
                        <a:t>Ø</a:t>
                      </a:r>
                      <a:endParaRPr lang="zh-CN" altLang="en-US" sz="1400" dirty="0">
                        <a:solidFill>
                          <a:schemeClr val="bg1">
                            <a:lumMod val="65000"/>
                          </a:schemeClr>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dirty="0" smtClean="0">
                          <a:solidFill>
                            <a:schemeClr val="bg1">
                              <a:lumMod val="65000"/>
                            </a:schemeClr>
                          </a:solidFill>
                          <a:latin typeface="Arial" panose="020B0604020202020204" pitchFamily="34" charset="0"/>
                          <a:cs typeface="Arial" panose="020B0604020202020204" pitchFamily="34" charset="0"/>
                        </a:rPr>
                        <a:t>Ø</a:t>
                      </a:r>
                      <a:endParaRPr lang="zh-CN" altLang="en-US" sz="1400" dirty="0">
                        <a:solidFill>
                          <a:schemeClr val="bg1">
                            <a:lumMod val="65000"/>
                          </a:schemeClr>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dirty="0" smtClean="0">
                          <a:solidFill>
                            <a:schemeClr val="bg1">
                              <a:lumMod val="65000"/>
                            </a:schemeClr>
                          </a:solidFill>
                          <a:latin typeface="Arial" panose="020B0604020202020204" pitchFamily="34" charset="0"/>
                          <a:cs typeface="Arial" panose="020B0604020202020204" pitchFamily="34" charset="0"/>
                        </a:rPr>
                        <a:t>Ø</a:t>
                      </a:r>
                      <a:endParaRPr lang="zh-CN" altLang="en-US" sz="1400" dirty="0">
                        <a:solidFill>
                          <a:schemeClr val="bg1">
                            <a:lumMod val="65000"/>
                          </a:schemeClr>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dirty="0" smtClean="0">
                          <a:solidFill>
                            <a:schemeClr val="bg1">
                              <a:lumMod val="65000"/>
                            </a:schemeClr>
                          </a:solidFill>
                          <a:latin typeface="Arial" panose="020B0604020202020204" pitchFamily="34" charset="0"/>
                          <a:cs typeface="Arial" panose="020B0604020202020204" pitchFamily="34" charset="0"/>
                        </a:rPr>
                        <a:t>Ø</a:t>
                      </a:r>
                      <a:endParaRPr lang="zh-CN" altLang="en-US" sz="1400" dirty="0">
                        <a:solidFill>
                          <a:schemeClr val="bg1">
                            <a:lumMod val="65000"/>
                          </a:schemeClr>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dirty="0" smtClean="0">
                          <a:solidFill>
                            <a:schemeClr val="bg1">
                              <a:lumMod val="65000"/>
                            </a:schemeClr>
                          </a:solidFill>
                          <a:latin typeface="Arial" panose="020B0604020202020204" pitchFamily="34" charset="0"/>
                          <a:cs typeface="Arial" panose="020B0604020202020204" pitchFamily="34" charset="0"/>
                        </a:rPr>
                        <a:t>Ø</a:t>
                      </a:r>
                      <a:endParaRPr lang="zh-CN" altLang="en-US" sz="1400" dirty="0">
                        <a:solidFill>
                          <a:schemeClr val="bg1">
                            <a:lumMod val="65000"/>
                          </a:schemeClr>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dirty="0" smtClean="0">
                          <a:solidFill>
                            <a:schemeClr val="bg1">
                              <a:lumMod val="65000"/>
                            </a:schemeClr>
                          </a:solidFill>
                          <a:latin typeface="Arial" panose="020B0604020202020204" pitchFamily="34" charset="0"/>
                          <a:cs typeface="Arial" panose="020B0604020202020204" pitchFamily="34" charset="0"/>
                        </a:rPr>
                        <a:t>Ø</a:t>
                      </a:r>
                      <a:endParaRPr lang="zh-CN" altLang="en-US" sz="1400" dirty="0">
                        <a:solidFill>
                          <a:schemeClr val="bg1">
                            <a:lumMod val="65000"/>
                          </a:schemeClr>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dirty="0" smtClean="0">
                          <a:solidFill>
                            <a:schemeClr val="bg1">
                              <a:lumMod val="65000"/>
                            </a:schemeClr>
                          </a:solidFill>
                          <a:latin typeface="Arial" panose="020B0604020202020204" pitchFamily="34" charset="0"/>
                          <a:cs typeface="Arial" panose="020B0604020202020204" pitchFamily="34" charset="0"/>
                        </a:rPr>
                        <a:t>Ø</a:t>
                      </a:r>
                      <a:endParaRPr lang="zh-CN" altLang="en-US" sz="1400" dirty="0">
                        <a:solidFill>
                          <a:schemeClr val="bg1">
                            <a:lumMod val="65000"/>
                          </a:schemeClr>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01728277"/>
                  </a:ext>
                </a:extLst>
              </a:tr>
              <a:tr h="385307">
                <a:tc>
                  <a:txBody>
                    <a:bodyPr/>
                    <a:lstStyle/>
                    <a:p>
                      <a:pPr algn="r"/>
                      <a:r>
                        <a:rPr lang="zh-CN" altLang="en-US" sz="1600" dirty="0" smtClean="0">
                          <a:solidFill>
                            <a:srgbClr val="00B050"/>
                          </a:solidFill>
                        </a:rPr>
                        <a:t>探测次数</a:t>
                      </a:r>
                      <a:endParaRPr lang="zh-CN" altLang="en-US" sz="1600" dirty="0">
                        <a:solidFill>
                          <a:srgbClr val="00B050"/>
                        </a:solidFill>
                      </a:endParaRPr>
                    </a:p>
                  </a:txBody>
                  <a:tcPr anchor="ctr">
                    <a:lnL w="127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dirty="0" smtClean="0">
                          <a:solidFill>
                            <a:schemeClr val="bg1"/>
                          </a:solidFill>
                        </a:rPr>
                        <a:t>4</a:t>
                      </a:r>
                      <a:endParaRPr lang="zh-CN" altLang="en-US" dirty="0">
                        <a:solidFill>
                          <a:schemeClr val="bg1"/>
                        </a:solidFill>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dirty="0" smtClean="0">
                          <a:solidFill>
                            <a:schemeClr val="bg1"/>
                          </a:solidFill>
                        </a:rPr>
                        <a:t>1</a:t>
                      </a:r>
                      <a:endParaRPr lang="zh-CN" altLang="en-US" dirty="0">
                        <a:solidFill>
                          <a:schemeClr val="bg1"/>
                        </a:solidFill>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solidFill>
                          <a:schemeClr val="bg1"/>
                        </a:solidFill>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dirty="0" smtClean="0">
                          <a:solidFill>
                            <a:schemeClr val="bg1"/>
                          </a:solidFill>
                        </a:rPr>
                        <a:t>3</a:t>
                      </a:r>
                      <a:endParaRPr lang="zh-CN" altLang="en-US" dirty="0">
                        <a:solidFill>
                          <a:schemeClr val="bg1"/>
                        </a:solidFill>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dirty="0" smtClean="0">
                          <a:solidFill>
                            <a:schemeClr val="bg1"/>
                          </a:solidFill>
                        </a:rPr>
                        <a:t>1</a:t>
                      </a:r>
                      <a:endParaRPr lang="zh-CN" altLang="en-US" dirty="0">
                        <a:solidFill>
                          <a:schemeClr val="bg1"/>
                        </a:solidFill>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dirty="0" smtClean="0">
                          <a:solidFill>
                            <a:schemeClr val="bg1"/>
                          </a:solidFill>
                        </a:rPr>
                        <a:t>1</a:t>
                      </a:r>
                      <a:endParaRPr lang="zh-CN" altLang="en-US" dirty="0">
                        <a:solidFill>
                          <a:schemeClr val="bg1"/>
                        </a:solidFill>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dirty="0" smtClean="0">
                          <a:solidFill>
                            <a:schemeClr val="bg1"/>
                          </a:solidFill>
                        </a:rPr>
                        <a:t>5</a:t>
                      </a:r>
                      <a:endParaRPr lang="zh-CN" altLang="en-US" dirty="0">
                        <a:solidFill>
                          <a:schemeClr val="bg1"/>
                        </a:solidFill>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solidFill>
                          <a:schemeClr val="bg1"/>
                        </a:solidFill>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dirty="0" smtClean="0">
                          <a:solidFill>
                            <a:schemeClr val="bg1"/>
                          </a:solidFill>
                        </a:rPr>
                        <a:t>1</a:t>
                      </a:r>
                      <a:endParaRPr lang="zh-CN" altLang="en-US" dirty="0">
                        <a:solidFill>
                          <a:schemeClr val="bg1"/>
                        </a:solidFill>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dirty="0" smtClean="0">
                          <a:solidFill>
                            <a:schemeClr val="bg1"/>
                          </a:solidFill>
                        </a:rPr>
                        <a:t>2</a:t>
                      </a:r>
                      <a:endParaRPr lang="zh-CN" altLang="en-US" dirty="0">
                        <a:solidFill>
                          <a:schemeClr val="bg1"/>
                        </a:solidFill>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dirty="0" smtClean="0">
                          <a:solidFill>
                            <a:schemeClr val="bg1"/>
                          </a:solidFill>
                        </a:rPr>
                        <a:t>2</a:t>
                      </a:r>
                      <a:endParaRPr lang="zh-CN" altLang="en-US" dirty="0">
                        <a:solidFill>
                          <a:schemeClr val="bg1"/>
                        </a:solidFill>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dirty="0" smtClean="0">
                          <a:solidFill>
                            <a:schemeClr val="bg1"/>
                          </a:solidFill>
                        </a:rPr>
                        <a:t>2</a:t>
                      </a:r>
                      <a:endParaRPr lang="zh-CN" altLang="en-US" dirty="0">
                        <a:solidFill>
                          <a:schemeClr val="bg1"/>
                        </a:solidFill>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dirty="0" smtClean="0">
                          <a:solidFill>
                            <a:schemeClr val="bg1"/>
                          </a:solidFill>
                        </a:rPr>
                        <a:t>1</a:t>
                      </a:r>
                      <a:endParaRPr lang="zh-CN" altLang="en-US" dirty="0">
                        <a:solidFill>
                          <a:schemeClr val="bg1"/>
                        </a:solidFill>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solidFill>
                          <a:schemeClr val="bg1"/>
                        </a:solidFill>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dirty="0" smtClean="0">
                          <a:solidFill>
                            <a:schemeClr val="bg1"/>
                          </a:solidFill>
                        </a:rPr>
                        <a:t>1</a:t>
                      </a:r>
                      <a:endParaRPr lang="zh-CN" altLang="en-US" dirty="0">
                        <a:solidFill>
                          <a:schemeClr val="bg1"/>
                        </a:solidFill>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34212900"/>
                  </a:ext>
                </a:extLst>
              </a:tr>
            </a:tbl>
          </a:graphicData>
        </a:graphic>
      </p:graphicFrame>
      <p:pic>
        <p:nvPicPr>
          <p:cNvPr id="20" name="图片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88120" y="0"/>
            <a:ext cx="3442049" cy="2508483"/>
          </a:xfrm>
          <a:prstGeom prst="rect">
            <a:avLst/>
          </a:prstGeom>
        </p:spPr>
      </p:pic>
      <p:sp>
        <p:nvSpPr>
          <p:cNvPr id="21" name="矩形 20"/>
          <p:cNvSpPr/>
          <p:nvPr/>
        </p:nvSpPr>
        <p:spPr>
          <a:xfrm>
            <a:off x="3200400" y="2973308"/>
            <a:ext cx="457460" cy="369332"/>
          </a:xfrm>
          <a:prstGeom prst="rect">
            <a:avLst/>
          </a:prstGeom>
          <a:solidFill>
            <a:schemeClr val="accent1">
              <a:lumMod val="20000"/>
              <a:lumOff val="80000"/>
            </a:schemeClr>
          </a:solidFill>
        </p:spPr>
        <p:txBody>
          <a:bodyPr wrap="square">
            <a:spAutoFit/>
          </a:bodyPr>
          <a:lstStyle/>
          <a:p>
            <a:pPr algn="ctr"/>
            <a:r>
              <a:rPr lang="en-US" altLang="zh-CN" sz="1800" dirty="0" smtClean="0">
                <a:solidFill>
                  <a:schemeClr val="tx1"/>
                </a:solidFill>
              </a:rPr>
              <a:t>19</a:t>
            </a:r>
            <a:endParaRPr lang="zh-CN" altLang="en-US" sz="1800" dirty="0">
              <a:solidFill>
                <a:schemeClr val="tx1"/>
              </a:solidFill>
            </a:endParaRPr>
          </a:p>
        </p:txBody>
      </p:sp>
      <p:sp>
        <p:nvSpPr>
          <p:cNvPr id="47" name="矩形 46"/>
          <p:cNvSpPr/>
          <p:nvPr/>
        </p:nvSpPr>
        <p:spPr>
          <a:xfrm>
            <a:off x="8358590" y="2973308"/>
            <a:ext cx="457460" cy="369332"/>
          </a:xfrm>
          <a:prstGeom prst="rect">
            <a:avLst/>
          </a:prstGeom>
          <a:solidFill>
            <a:schemeClr val="accent1">
              <a:lumMod val="20000"/>
              <a:lumOff val="80000"/>
            </a:schemeClr>
          </a:solidFill>
        </p:spPr>
        <p:txBody>
          <a:bodyPr wrap="square">
            <a:spAutoFit/>
          </a:bodyPr>
          <a:lstStyle/>
          <a:p>
            <a:pPr algn="ctr"/>
            <a:r>
              <a:rPr lang="en-US" altLang="zh-CN" sz="1800" dirty="0" smtClean="0">
                <a:solidFill>
                  <a:schemeClr val="tx1"/>
                </a:solidFill>
              </a:rPr>
              <a:t>14</a:t>
            </a:r>
            <a:endParaRPr lang="zh-CN" altLang="en-US" sz="1800" dirty="0">
              <a:solidFill>
                <a:schemeClr val="tx1"/>
              </a:solidFill>
            </a:endParaRPr>
          </a:p>
        </p:txBody>
      </p:sp>
      <p:sp>
        <p:nvSpPr>
          <p:cNvPr id="49" name="矩形 48"/>
          <p:cNvSpPr/>
          <p:nvPr/>
        </p:nvSpPr>
        <p:spPr>
          <a:xfrm>
            <a:off x="5269115" y="2973308"/>
            <a:ext cx="457460" cy="369332"/>
          </a:xfrm>
          <a:prstGeom prst="rect">
            <a:avLst/>
          </a:prstGeom>
          <a:solidFill>
            <a:schemeClr val="accent1">
              <a:lumMod val="20000"/>
              <a:lumOff val="80000"/>
            </a:schemeClr>
          </a:solidFill>
        </p:spPr>
        <p:txBody>
          <a:bodyPr wrap="square">
            <a:spAutoFit/>
          </a:bodyPr>
          <a:lstStyle/>
          <a:p>
            <a:pPr algn="ctr"/>
            <a:r>
              <a:rPr lang="en-US" altLang="zh-CN" sz="1800" dirty="0" smtClean="0">
                <a:solidFill>
                  <a:schemeClr val="tx1"/>
                </a:solidFill>
              </a:rPr>
              <a:t>23</a:t>
            </a:r>
            <a:endParaRPr lang="zh-CN" altLang="en-US" sz="1800" dirty="0">
              <a:solidFill>
                <a:schemeClr val="tx1"/>
              </a:solidFill>
            </a:endParaRPr>
          </a:p>
        </p:txBody>
      </p:sp>
      <p:sp>
        <p:nvSpPr>
          <p:cNvPr id="50" name="矩形 49"/>
          <p:cNvSpPr/>
          <p:nvPr/>
        </p:nvSpPr>
        <p:spPr>
          <a:xfrm>
            <a:off x="1658075" y="2973308"/>
            <a:ext cx="457460" cy="369332"/>
          </a:xfrm>
          <a:prstGeom prst="rect">
            <a:avLst/>
          </a:prstGeom>
          <a:solidFill>
            <a:schemeClr val="accent1">
              <a:lumMod val="20000"/>
              <a:lumOff val="80000"/>
            </a:schemeClr>
          </a:solidFill>
        </p:spPr>
        <p:txBody>
          <a:bodyPr wrap="square">
            <a:spAutoFit/>
          </a:bodyPr>
          <a:lstStyle/>
          <a:p>
            <a:pPr algn="ctr"/>
            <a:r>
              <a:rPr lang="en-US" altLang="zh-CN" sz="1800" dirty="0">
                <a:solidFill>
                  <a:schemeClr val="tx1"/>
                </a:solidFill>
              </a:rPr>
              <a:t>1</a:t>
            </a:r>
            <a:endParaRPr lang="zh-CN" altLang="en-US" sz="1800" dirty="0">
              <a:solidFill>
                <a:schemeClr val="tx1"/>
              </a:solidFill>
            </a:endParaRPr>
          </a:p>
        </p:txBody>
      </p:sp>
      <p:sp>
        <p:nvSpPr>
          <p:cNvPr id="52" name="矩形 51"/>
          <p:cNvSpPr/>
          <p:nvPr/>
        </p:nvSpPr>
        <p:spPr>
          <a:xfrm>
            <a:off x="4343400" y="3886200"/>
            <a:ext cx="4724400" cy="2862322"/>
          </a:xfrm>
          <a:prstGeom prst="rect">
            <a:avLst/>
          </a:prstGeom>
        </p:spPr>
        <p:txBody>
          <a:bodyPr wrap="square">
            <a:spAutoFit/>
          </a:bodyPr>
          <a:lstStyle/>
          <a:p>
            <a:pPr marL="342900" indent="-342900">
              <a:lnSpc>
                <a:spcPct val="125000"/>
              </a:lnSpc>
              <a:buFont typeface="+mj-ea"/>
              <a:buAutoNum type="circleNumDbPlain" startAt="8"/>
            </a:pPr>
            <a:r>
              <a:rPr lang="zh-CN" altLang="en-US" sz="1800" dirty="0" smtClean="0"/>
              <a:t>存储</a:t>
            </a:r>
            <a:r>
              <a:rPr lang="en-US" altLang="zh-CN" sz="1800" dirty="0" smtClean="0"/>
              <a:t>:27, </a:t>
            </a:r>
            <a:r>
              <a:rPr lang="en-US" altLang="zh-CN" sz="1800" dirty="0" smtClean="0">
                <a:solidFill>
                  <a:srgbClr val="00B0F0"/>
                </a:solidFill>
              </a:rPr>
              <a:t>H(27)=</a:t>
            </a:r>
            <a:r>
              <a:rPr lang="en-US" altLang="zh-CN" sz="1800" dirty="0" smtClean="0">
                <a:solidFill>
                  <a:srgbClr val="00B0F0"/>
                </a:solidFill>
              </a:rPr>
              <a:t>12</a:t>
            </a:r>
            <a:endParaRPr lang="en-US" altLang="zh-CN" sz="1800" dirty="0" smtClean="0"/>
          </a:p>
          <a:p>
            <a:pPr marL="274638" indent="-274638">
              <a:lnSpc>
                <a:spcPct val="125000"/>
              </a:lnSpc>
              <a:buFont typeface="+mj-ea"/>
              <a:buAutoNum type="circleNumDbPlain" startAt="8"/>
            </a:pPr>
            <a:r>
              <a:rPr lang="zh-CN" altLang="en-US" sz="1800" dirty="0" smtClean="0"/>
              <a:t>存储</a:t>
            </a:r>
            <a:r>
              <a:rPr lang="en-US" altLang="zh-CN" sz="1800" dirty="0" smtClean="0"/>
              <a:t>:55, </a:t>
            </a:r>
            <a:r>
              <a:rPr lang="en-US" altLang="zh-CN" sz="1800" dirty="0" smtClean="0">
                <a:solidFill>
                  <a:srgbClr val="00B0F0"/>
                </a:solidFill>
              </a:rPr>
              <a:t>H(55</a:t>
            </a:r>
            <a:r>
              <a:rPr lang="en-US" altLang="zh-CN" sz="1800" dirty="0">
                <a:solidFill>
                  <a:srgbClr val="00B0F0"/>
                </a:solidFill>
              </a:rPr>
              <a:t>)=10 </a:t>
            </a:r>
            <a:r>
              <a:rPr lang="zh-CN" altLang="en-US" sz="1800" dirty="0">
                <a:solidFill>
                  <a:srgbClr val="FF0000"/>
                </a:solidFill>
              </a:rPr>
              <a:t>冲突</a:t>
            </a:r>
            <a:r>
              <a:rPr lang="en-US" altLang="zh-CN" sz="1800" dirty="0">
                <a:solidFill>
                  <a:srgbClr val="00B0F0"/>
                </a:solidFill>
              </a:rPr>
              <a:t>, </a:t>
            </a:r>
            <a:r>
              <a:rPr lang="en-US" altLang="zh-CN" sz="1800" dirty="0" smtClean="0">
                <a:solidFill>
                  <a:srgbClr val="00B0F0"/>
                </a:solidFill>
              </a:rPr>
              <a:t>H</a:t>
            </a:r>
            <a:r>
              <a:rPr lang="en-US" altLang="zh-CN" sz="1800" baseline="-25000" dirty="0" smtClean="0">
                <a:solidFill>
                  <a:srgbClr val="00B0F0"/>
                </a:solidFill>
              </a:rPr>
              <a:t>1</a:t>
            </a:r>
            <a:r>
              <a:rPr lang="en-US" altLang="zh-CN" sz="1800" dirty="0" smtClean="0">
                <a:solidFill>
                  <a:srgbClr val="00B0F0"/>
                </a:solidFill>
              </a:rPr>
              <a:t>(55)=11</a:t>
            </a:r>
            <a:endParaRPr lang="en-US" altLang="zh-CN" sz="1800" dirty="0" smtClean="0"/>
          </a:p>
          <a:p>
            <a:pPr marL="274638" indent="-274638">
              <a:lnSpc>
                <a:spcPct val="125000"/>
              </a:lnSpc>
              <a:buFont typeface="+mj-ea"/>
              <a:buAutoNum type="circleNumDbPlain" startAt="8"/>
            </a:pPr>
            <a:r>
              <a:rPr lang="zh-CN" altLang="en-US" sz="1800" dirty="0"/>
              <a:t>存储</a:t>
            </a:r>
            <a:r>
              <a:rPr lang="en-US" altLang="zh-CN" sz="1800" dirty="0"/>
              <a:t>:</a:t>
            </a:r>
            <a:r>
              <a:rPr lang="en-US" altLang="zh-CN" sz="1800" dirty="0" smtClean="0"/>
              <a:t>11, </a:t>
            </a:r>
            <a:r>
              <a:rPr lang="en-US" altLang="zh-CN" sz="1800" dirty="0" smtClean="0">
                <a:solidFill>
                  <a:srgbClr val="00B0F0"/>
                </a:solidFill>
              </a:rPr>
              <a:t>H(11)=</a:t>
            </a:r>
            <a:r>
              <a:rPr lang="en-US" altLang="zh-CN" sz="1800" dirty="0">
                <a:solidFill>
                  <a:srgbClr val="00B0F0"/>
                </a:solidFill>
              </a:rPr>
              <a:t>11 </a:t>
            </a:r>
            <a:r>
              <a:rPr lang="zh-CN" altLang="en-US" sz="1800" dirty="0">
                <a:solidFill>
                  <a:srgbClr val="FF0000"/>
                </a:solidFill>
              </a:rPr>
              <a:t>冲突</a:t>
            </a:r>
            <a:r>
              <a:rPr lang="en-US" altLang="zh-CN" sz="1800" dirty="0">
                <a:solidFill>
                  <a:srgbClr val="00B0F0"/>
                </a:solidFill>
              </a:rPr>
              <a:t>, </a:t>
            </a:r>
            <a:r>
              <a:rPr lang="en-US" altLang="zh-CN" sz="1800" dirty="0" smtClean="0">
                <a:solidFill>
                  <a:srgbClr val="00B0F0"/>
                </a:solidFill>
              </a:rPr>
              <a:t>H</a:t>
            </a:r>
            <a:r>
              <a:rPr lang="en-US" altLang="zh-CN" sz="1800" baseline="-25000" dirty="0" smtClean="0">
                <a:solidFill>
                  <a:srgbClr val="00B0F0"/>
                </a:solidFill>
              </a:rPr>
              <a:t>1</a:t>
            </a:r>
            <a:r>
              <a:rPr lang="en-US" altLang="zh-CN" sz="1800" dirty="0" smtClean="0">
                <a:solidFill>
                  <a:srgbClr val="00B0F0"/>
                </a:solidFill>
              </a:rPr>
              <a:t>(11)=12  </a:t>
            </a:r>
            <a:r>
              <a:rPr lang="zh-CN" altLang="en-US" sz="1800" dirty="0" smtClean="0">
                <a:solidFill>
                  <a:srgbClr val="FF0000"/>
                </a:solidFill>
              </a:rPr>
              <a:t>冲突</a:t>
            </a:r>
            <a:r>
              <a:rPr lang="en-US" altLang="zh-CN" sz="1800" dirty="0" smtClean="0">
                <a:solidFill>
                  <a:srgbClr val="00B0F0"/>
                </a:solidFill>
              </a:rPr>
              <a:t>, H</a:t>
            </a:r>
            <a:r>
              <a:rPr lang="en-US" altLang="zh-CN" sz="1800" baseline="-25000" dirty="0" smtClean="0">
                <a:solidFill>
                  <a:srgbClr val="00B0F0"/>
                </a:solidFill>
              </a:rPr>
              <a:t>2</a:t>
            </a:r>
            <a:r>
              <a:rPr lang="en-US" altLang="zh-CN" sz="1800" dirty="0" smtClean="0">
                <a:solidFill>
                  <a:srgbClr val="00B0F0"/>
                </a:solidFill>
              </a:rPr>
              <a:t>(11</a:t>
            </a:r>
            <a:r>
              <a:rPr lang="en-US" altLang="zh-CN" sz="1800" dirty="0">
                <a:solidFill>
                  <a:srgbClr val="00B0F0"/>
                </a:solidFill>
              </a:rPr>
              <a:t>)=</a:t>
            </a:r>
            <a:r>
              <a:rPr lang="en-US" altLang="zh-CN" sz="1800" dirty="0" smtClean="0">
                <a:solidFill>
                  <a:srgbClr val="00B0F0"/>
                </a:solidFill>
              </a:rPr>
              <a:t>10  </a:t>
            </a:r>
            <a:r>
              <a:rPr lang="zh-CN" altLang="en-US" sz="1800" dirty="0" smtClean="0">
                <a:solidFill>
                  <a:srgbClr val="FF0000"/>
                </a:solidFill>
              </a:rPr>
              <a:t>冲突</a:t>
            </a:r>
            <a:r>
              <a:rPr lang="en-US" altLang="zh-CN" sz="1800" dirty="0">
                <a:solidFill>
                  <a:srgbClr val="00B0F0"/>
                </a:solidFill>
              </a:rPr>
              <a:t>, </a:t>
            </a:r>
            <a:r>
              <a:rPr lang="en-US" altLang="zh-CN" sz="1800" dirty="0" smtClean="0">
                <a:solidFill>
                  <a:srgbClr val="00B0F0"/>
                </a:solidFill>
              </a:rPr>
              <a:t>H</a:t>
            </a:r>
            <a:r>
              <a:rPr lang="en-US" altLang="zh-CN" sz="1800" baseline="-25000" dirty="0" smtClean="0">
                <a:solidFill>
                  <a:srgbClr val="00B0F0"/>
                </a:solidFill>
              </a:rPr>
              <a:t>3</a:t>
            </a:r>
            <a:r>
              <a:rPr lang="en-US" altLang="zh-CN" sz="1800" dirty="0" smtClean="0">
                <a:solidFill>
                  <a:srgbClr val="00B0F0"/>
                </a:solidFill>
              </a:rPr>
              <a:t>(11)=0 </a:t>
            </a:r>
            <a:endParaRPr lang="en-US" altLang="zh-CN" sz="1800" dirty="0" smtClean="0"/>
          </a:p>
          <a:p>
            <a:pPr marL="274638" indent="-274638">
              <a:lnSpc>
                <a:spcPct val="125000"/>
              </a:lnSpc>
              <a:buFont typeface="+mj-ea"/>
              <a:buAutoNum type="circleNumDbPlain" startAt="8"/>
            </a:pPr>
            <a:r>
              <a:rPr lang="zh-CN" altLang="en-US" sz="1800" dirty="0"/>
              <a:t>存储</a:t>
            </a:r>
            <a:r>
              <a:rPr lang="en-US" altLang="zh-CN" sz="1800" dirty="0"/>
              <a:t>:</a:t>
            </a:r>
            <a:r>
              <a:rPr lang="en-US" altLang="zh-CN" sz="1800" dirty="0" smtClean="0"/>
              <a:t>10, </a:t>
            </a:r>
            <a:r>
              <a:rPr lang="en-US" altLang="zh-CN" sz="1800" dirty="0" smtClean="0">
                <a:solidFill>
                  <a:srgbClr val="00B0F0"/>
                </a:solidFill>
              </a:rPr>
              <a:t>H(10)=</a:t>
            </a:r>
            <a:r>
              <a:rPr lang="en-US" altLang="zh-CN" sz="1800" dirty="0">
                <a:solidFill>
                  <a:srgbClr val="00B0F0"/>
                </a:solidFill>
              </a:rPr>
              <a:t>10 </a:t>
            </a:r>
            <a:r>
              <a:rPr lang="zh-CN" altLang="en-US" sz="1800" dirty="0">
                <a:solidFill>
                  <a:srgbClr val="FF0000"/>
                </a:solidFill>
              </a:rPr>
              <a:t>冲突</a:t>
            </a:r>
            <a:r>
              <a:rPr lang="en-US" altLang="zh-CN" sz="1800" dirty="0">
                <a:solidFill>
                  <a:srgbClr val="00B0F0"/>
                </a:solidFill>
              </a:rPr>
              <a:t>, </a:t>
            </a:r>
            <a:r>
              <a:rPr lang="en-US" altLang="zh-CN" sz="1800" dirty="0" smtClean="0">
                <a:solidFill>
                  <a:srgbClr val="00B0F0"/>
                </a:solidFill>
              </a:rPr>
              <a:t>H</a:t>
            </a:r>
            <a:r>
              <a:rPr lang="en-US" altLang="zh-CN" sz="1800" baseline="-25000" dirty="0" smtClean="0">
                <a:solidFill>
                  <a:srgbClr val="00B0F0"/>
                </a:solidFill>
              </a:rPr>
              <a:t>1</a:t>
            </a:r>
            <a:r>
              <a:rPr lang="en-US" altLang="zh-CN" sz="1800" dirty="0" smtClean="0">
                <a:solidFill>
                  <a:srgbClr val="00B0F0"/>
                </a:solidFill>
              </a:rPr>
              <a:t>(10)=11  </a:t>
            </a:r>
            <a:r>
              <a:rPr lang="zh-CN" altLang="en-US" sz="1800" dirty="0">
                <a:solidFill>
                  <a:srgbClr val="FF0000"/>
                </a:solidFill>
              </a:rPr>
              <a:t>冲突</a:t>
            </a:r>
            <a:r>
              <a:rPr lang="en-US" altLang="zh-CN" sz="1800" dirty="0">
                <a:solidFill>
                  <a:srgbClr val="00B0F0"/>
                </a:solidFill>
              </a:rPr>
              <a:t>, </a:t>
            </a:r>
            <a:r>
              <a:rPr lang="en-US" altLang="zh-CN" sz="1800" dirty="0" smtClean="0">
                <a:solidFill>
                  <a:srgbClr val="00B0F0"/>
                </a:solidFill>
              </a:rPr>
              <a:t>H</a:t>
            </a:r>
            <a:r>
              <a:rPr lang="en-US" altLang="zh-CN" sz="1800" baseline="-25000" dirty="0" smtClean="0">
                <a:solidFill>
                  <a:srgbClr val="00B0F0"/>
                </a:solidFill>
              </a:rPr>
              <a:t>2</a:t>
            </a:r>
            <a:r>
              <a:rPr lang="en-US" altLang="zh-CN" sz="1800" dirty="0" smtClean="0">
                <a:solidFill>
                  <a:srgbClr val="00B0F0"/>
                </a:solidFill>
              </a:rPr>
              <a:t>(10)=9  </a:t>
            </a:r>
            <a:r>
              <a:rPr lang="zh-CN" altLang="en-US" sz="1800" dirty="0">
                <a:solidFill>
                  <a:srgbClr val="FF0000"/>
                </a:solidFill>
              </a:rPr>
              <a:t>冲突</a:t>
            </a:r>
            <a:r>
              <a:rPr lang="en-US" altLang="zh-CN" sz="1800" dirty="0">
                <a:solidFill>
                  <a:srgbClr val="00B0F0"/>
                </a:solidFill>
              </a:rPr>
              <a:t>, </a:t>
            </a:r>
            <a:r>
              <a:rPr lang="en-US" altLang="zh-CN" sz="1800" dirty="0" smtClean="0">
                <a:solidFill>
                  <a:srgbClr val="00B0F0"/>
                </a:solidFill>
              </a:rPr>
              <a:t>H</a:t>
            </a:r>
            <a:r>
              <a:rPr lang="en-US" altLang="zh-CN" sz="1800" baseline="-25000" dirty="0" smtClean="0">
                <a:solidFill>
                  <a:srgbClr val="00B0F0"/>
                </a:solidFill>
              </a:rPr>
              <a:t>3</a:t>
            </a:r>
            <a:r>
              <a:rPr lang="en-US" altLang="zh-CN" sz="1800" dirty="0" smtClean="0">
                <a:solidFill>
                  <a:srgbClr val="00B0F0"/>
                </a:solidFill>
              </a:rPr>
              <a:t>(10)=14 </a:t>
            </a:r>
            <a:r>
              <a:rPr lang="zh-CN" altLang="en-US" sz="1800" dirty="0" smtClean="0">
                <a:solidFill>
                  <a:srgbClr val="FF0000"/>
                </a:solidFill>
              </a:rPr>
              <a:t>冲突</a:t>
            </a:r>
            <a:r>
              <a:rPr lang="en-US" altLang="zh-CN" sz="1800" dirty="0">
                <a:solidFill>
                  <a:srgbClr val="00B0F0"/>
                </a:solidFill>
              </a:rPr>
              <a:t>, </a:t>
            </a:r>
            <a:r>
              <a:rPr lang="en-US" altLang="zh-CN" sz="1800" dirty="0" smtClean="0">
                <a:solidFill>
                  <a:srgbClr val="00B0F0"/>
                </a:solidFill>
              </a:rPr>
              <a:t>H</a:t>
            </a:r>
            <a:r>
              <a:rPr lang="en-US" altLang="zh-CN" sz="1800" baseline="-25000" dirty="0" smtClean="0">
                <a:solidFill>
                  <a:srgbClr val="00B0F0"/>
                </a:solidFill>
              </a:rPr>
              <a:t>4</a:t>
            </a:r>
            <a:r>
              <a:rPr lang="en-US" altLang="zh-CN" sz="1800" dirty="0" smtClean="0">
                <a:solidFill>
                  <a:srgbClr val="00B0F0"/>
                </a:solidFill>
              </a:rPr>
              <a:t>(10)=6 </a:t>
            </a:r>
            <a:endParaRPr lang="en-US" altLang="zh-CN" sz="1800" dirty="0" smtClean="0"/>
          </a:p>
          <a:p>
            <a:pPr marL="274638" indent="-274638">
              <a:lnSpc>
                <a:spcPct val="125000"/>
              </a:lnSpc>
              <a:buFont typeface="+mj-ea"/>
              <a:buAutoNum type="circleNumDbPlain" startAt="8"/>
            </a:pPr>
            <a:r>
              <a:rPr lang="zh-CN" altLang="en-US" sz="1800" dirty="0" smtClean="0"/>
              <a:t>存储</a:t>
            </a:r>
            <a:r>
              <a:rPr lang="en-US" altLang="zh-CN" sz="1800" dirty="0" smtClean="0"/>
              <a:t>:</a:t>
            </a:r>
            <a:r>
              <a:rPr lang="en-US" altLang="zh-CN" sz="1800" dirty="0" smtClean="0"/>
              <a:t>79, </a:t>
            </a:r>
            <a:r>
              <a:rPr lang="en-US" altLang="zh-CN" sz="1800" dirty="0" smtClean="0">
                <a:solidFill>
                  <a:srgbClr val="00B0F0"/>
                </a:solidFill>
              </a:rPr>
              <a:t>H(79</a:t>
            </a:r>
            <a:r>
              <a:rPr lang="en-US" altLang="zh-CN" sz="1800" dirty="0">
                <a:solidFill>
                  <a:srgbClr val="00B0F0"/>
                </a:solidFill>
              </a:rPr>
              <a:t>)=4 </a:t>
            </a:r>
            <a:r>
              <a:rPr lang="zh-CN" altLang="en-US" sz="1800" dirty="0">
                <a:solidFill>
                  <a:srgbClr val="FF0000"/>
                </a:solidFill>
              </a:rPr>
              <a:t>冲突</a:t>
            </a:r>
            <a:r>
              <a:rPr lang="en-US" altLang="zh-CN" sz="1800" dirty="0">
                <a:solidFill>
                  <a:srgbClr val="00B0F0"/>
                </a:solidFill>
              </a:rPr>
              <a:t>, </a:t>
            </a:r>
            <a:r>
              <a:rPr lang="en-US" altLang="zh-CN" sz="1800" dirty="0" smtClean="0">
                <a:solidFill>
                  <a:srgbClr val="00B0F0"/>
                </a:solidFill>
              </a:rPr>
              <a:t>H</a:t>
            </a:r>
            <a:r>
              <a:rPr lang="en-US" altLang="zh-CN" sz="1800" baseline="-25000" dirty="0" smtClean="0">
                <a:solidFill>
                  <a:srgbClr val="00B0F0"/>
                </a:solidFill>
              </a:rPr>
              <a:t>1</a:t>
            </a:r>
            <a:r>
              <a:rPr lang="en-US" altLang="zh-CN" sz="1800" dirty="0" smtClean="0">
                <a:solidFill>
                  <a:srgbClr val="00B0F0"/>
                </a:solidFill>
              </a:rPr>
              <a:t>(79)=5  </a:t>
            </a:r>
            <a:r>
              <a:rPr lang="zh-CN" altLang="en-US" sz="1800" dirty="0">
                <a:solidFill>
                  <a:srgbClr val="FF0000"/>
                </a:solidFill>
              </a:rPr>
              <a:t>冲突</a:t>
            </a:r>
            <a:r>
              <a:rPr lang="en-US" altLang="zh-CN" sz="1800" dirty="0">
                <a:solidFill>
                  <a:srgbClr val="00B0F0"/>
                </a:solidFill>
              </a:rPr>
              <a:t>, </a:t>
            </a:r>
            <a:r>
              <a:rPr lang="en-US" altLang="zh-CN" sz="1800" dirty="0" smtClean="0">
                <a:solidFill>
                  <a:srgbClr val="00B0F0"/>
                </a:solidFill>
              </a:rPr>
              <a:t>H</a:t>
            </a:r>
            <a:r>
              <a:rPr lang="en-US" altLang="zh-CN" sz="1800" baseline="-25000" dirty="0" smtClean="0">
                <a:solidFill>
                  <a:srgbClr val="00B0F0"/>
                </a:solidFill>
              </a:rPr>
              <a:t>2</a:t>
            </a:r>
            <a:r>
              <a:rPr lang="en-US" altLang="zh-CN" sz="1800" dirty="0" smtClean="0">
                <a:solidFill>
                  <a:srgbClr val="00B0F0"/>
                </a:solidFill>
              </a:rPr>
              <a:t>(79)=3</a:t>
            </a:r>
            <a:endParaRPr lang="en-US" altLang="zh-CN" sz="1800" dirty="0"/>
          </a:p>
        </p:txBody>
      </p:sp>
      <p:sp>
        <p:nvSpPr>
          <p:cNvPr id="53" name="矩形 52"/>
          <p:cNvSpPr/>
          <p:nvPr/>
        </p:nvSpPr>
        <p:spPr>
          <a:xfrm>
            <a:off x="5280690" y="2793517"/>
            <a:ext cx="457460" cy="369332"/>
          </a:xfrm>
          <a:prstGeom prst="rect">
            <a:avLst/>
          </a:prstGeom>
          <a:solidFill>
            <a:srgbClr val="FFCCFF"/>
          </a:solidFill>
        </p:spPr>
        <p:txBody>
          <a:bodyPr wrap="square">
            <a:spAutoFit/>
          </a:bodyPr>
          <a:lstStyle/>
          <a:p>
            <a:pPr algn="ctr"/>
            <a:r>
              <a:rPr lang="en-US" altLang="zh-CN" sz="1800" dirty="0" smtClean="0">
                <a:solidFill>
                  <a:schemeClr val="tx1"/>
                </a:solidFill>
              </a:rPr>
              <a:t>68</a:t>
            </a:r>
            <a:endParaRPr lang="zh-CN" altLang="en-US" sz="1800" dirty="0">
              <a:solidFill>
                <a:schemeClr val="tx1"/>
              </a:solidFill>
            </a:endParaRPr>
          </a:p>
        </p:txBody>
      </p:sp>
      <p:sp>
        <p:nvSpPr>
          <p:cNvPr id="54" name="矩形 53"/>
          <p:cNvSpPr/>
          <p:nvPr/>
        </p:nvSpPr>
        <p:spPr>
          <a:xfrm>
            <a:off x="3710390" y="2973308"/>
            <a:ext cx="457460" cy="369332"/>
          </a:xfrm>
          <a:prstGeom prst="rect">
            <a:avLst/>
          </a:prstGeom>
          <a:solidFill>
            <a:schemeClr val="accent1">
              <a:lumMod val="20000"/>
              <a:lumOff val="80000"/>
            </a:schemeClr>
          </a:solidFill>
        </p:spPr>
        <p:txBody>
          <a:bodyPr wrap="square">
            <a:spAutoFit/>
          </a:bodyPr>
          <a:lstStyle/>
          <a:p>
            <a:pPr algn="ctr"/>
            <a:r>
              <a:rPr lang="en-US" altLang="zh-CN" sz="1800" dirty="0" smtClean="0">
                <a:solidFill>
                  <a:schemeClr val="tx1"/>
                </a:solidFill>
              </a:rPr>
              <a:t>20</a:t>
            </a:r>
            <a:endParaRPr lang="zh-CN" altLang="en-US" sz="1800" dirty="0">
              <a:solidFill>
                <a:schemeClr val="tx1"/>
              </a:solidFill>
            </a:endParaRPr>
          </a:p>
        </p:txBody>
      </p:sp>
      <p:sp>
        <p:nvSpPr>
          <p:cNvPr id="55" name="矩形 54"/>
          <p:cNvSpPr/>
          <p:nvPr/>
        </p:nvSpPr>
        <p:spPr>
          <a:xfrm>
            <a:off x="5780289" y="2793517"/>
            <a:ext cx="457460" cy="369332"/>
          </a:xfrm>
          <a:prstGeom prst="rect">
            <a:avLst/>
          </a:prstGeom>
          <a:solidFill>
            <a:srgbClr val="FFCCFF"/>
          </a:solidFill>
        </p:spPr>
        <p:txBody>
          <a:bodyPr wrap="square">
            <a:spAutoFit/>
          </a:bodyPr>
          <a:lstStyle/>
          <a:p>
            <a:pPr algn="ctr"/>
            <a:r>
              <a:rPr lang="en-US" altLang="zh-CN" sz="1800" dirty="0" smtClean="0">
                <a:solidFill>
                  <a:schemeClr val="tx1"/>
                </a:solidFill>
              </a:rPr>
              <a:t>84</a:t>
            </a:r>
            <a:endParaRPr lang="zh-CN" altLang="en-US" sz="1800" dirty="0">
              <a:solidFill>
                <a:schemeClr val="tx1"/>
              </a:solidFill>
            </a:endParaRPr>
          </a:p>
        </p:txBody>
      </p:sp>
      <p:sp>
        <p:nvSpPr>
          <p:cNvPr id="58" name="矩形 57"/>
          <p:cNvSpPr/>
          <p:nvPr/>
        </p:nvSpPr>
        <p:spPr>
          <a:xfrm>
            <a:off x="7318144" y="2973308"/>
            <a:ext cx="457460" cy="369332"/>
          </a:xfrm>
          <a:prstGeom prst="rect">
            <a:avLst/>
          </a:prstGeom>
          <a:solidFill>
            <a:schemeClr val="accent1">
              <a:lumMod val="20000"/>
              <a:lumOff val="80000"/>
            </a:schemeClr>
          </a:solidFill>
        </p:spPr>
        <p:txBody>
          <a:bodyPr wrap="square">
            <a:spAutoFit/>
          </a:bodyPr>
          <a:lstStyle/>
          <a:p>
            <a:pPr algn="ctr"/>
            <a:r>
              <a:rPr lang="en-US" altLang="zh-CN" sz="1800" dirty="0" smtClean="0">
                <a:solidFill>
                  <a:schemeClr val="tx1"/>
                </a:solidFill>
              </a:rPr>
              <a:t>27</a:t>
            </a:r>
            <a:endParaRPr lang="zh-CN" altLang="en-US" sz="1800" dirty="0">
              <a:solidFill>
                <a:schemeClr val="tx1"/>
              </a:solidFill>
            </a:endParaRPr>
          </a:p>
        </p:txBody>
      </p:sp>
      <p:sp>
        <p:nvSpPr>
          <p:cNvPr id="59" name="矩形 58"/>
          <p:cNvSpPr/>
          <p:nvPr/>
        </p:nvSpPr>
        <p:spPr>
          <a:xfrm>
            <a:off x="6300095" y="2793517"/>
            <a:ext cx="457460" cy="369332"/>
          </a:xfrm>
          <a:prstGeom prst="rect">
            <a:avLst/>
          </a:prstGeom>
          <a:solidFill>
            <a:srgbClr val="FFCCFF"/>
          </a:solidFill>
        </p:spPr>
        <p:txBody>
          <a:bodyPr wrap="square">
            <a:spAutoFit/>
          </a:bodyPr>
          <a:lstStyle/>
          <a:p>
            <a:pPr algn="ctr"/>
            <a:r>
              <a:rPr lang="en-US" altLang="zh-CN" sz="1800" dirty="0" smtClean="0">
                <a:solidFill>
                  <a:schemeClr val="tx1"/>
                </a:solidFill>
              </a:rPr>
              <a:t>55</a:t>
            </a:r>
            <a:endParaRPr lang="zh-CN" altLang="en-US" sz="1800" dirty="0">
              <a:solidFill>
                <a:schemeClr val="tx1"/>
              </a:solidFill>
            </a:endParaRPr>
          </a:p>
        </p:txBody>
      </p:sp>
      <p:sp>
        <p:nvSpPr>
          <p:cNvPr id="60" name="矩形 59"/>
          <p:cNvSpPr/>
          <p:nvPr/>
        </p:nvSpPr>
        <p:spPr>
          <a:xfrm>
            <a:off x="6791960" y="2793517"/>
            <a:ext cx="457460" cy="369332"/>
          </a:xfrm>
          <a:prstGeom prst="rect">
            <a:avLst/>
          </a:prstGeom>
          <a:solidFill>
            <a:srgbClr val="FFCCFF"/>
          </a:solidFill>
        </p:spPr>
        <p:txBody>
          <a:bodyPr wrap="square">
            <a:spAutoFit/>
          </a:bodyPr>
          <a:lstStyle/>
          <a:p>
            <a:pPr algn="ctr"/>
            <a:r>
              <a:rPr lang="en-US" altLang="zh-CN" sz="1800" dirty="0" smtClean="0">
                <a:solidFill>
                  <a:schemeClr val="tx1"/>
                </a:solidFill>
              </a:rPr>
              <a:t>11</a:t>
            </a:r>
            <a:endParaRPr lang="zh-CN" altLang="en-US" sz="1800" dirty="0">
              <a:solidFill>
                <a:schemeClr val="tx1"/>
              </a:solidFill>
            </a:endParaRPr>
          </a:p>
        </p:txBody>
      </p:sp>
      <p:sp>
        <p:nvSpPr>
          <p:cNvPr id="61" name="矩形 60"/>
          <p:cNvSpPr/>
          <p:nvPr/>
        </p:nvSpPr>
        <p:spPr>
          <a:xfrm>
            <a:off x="6293427" y="2459182"/>
            <a:ext cx="457460" cy="369332"/>
          </a:xfrm>
          <a:prstGeom prst="rect">
            <a:avLst/>
          </a:prstGeom>
          <a:solidFill>
            <a:srgbClr val="FFCCFF"/>
          </a:solidFill>
        </p:spPr>
        <p:txBody>
          <a:bodyPr wrap="square">
            <a:spAutoFit/>
          </a:bodyPr>
          <a:lstStyle/>
          <a:p>
            <a:pPr algn="ctr"/>
            <a:r>
              <a:rPr lang="en-US" altLang="zh-CN" sz="1800" dirty="0" smtClean="0">
                <a:solidFill>
                  <a:schemeClr val="tx1"/>
                </a:solidFill>
              </a:rPr>
              <a:t>10</a:t>
            </a:r>
            <a:endParaRPr lang="zh-CN" altLang="en-US" sz="1800" dirty="0">
              <a:solidFill>
                <a:schemeClr val="tx1"/>
              </a:solidFill>
            </a:endParaRPr>
          </a:p>
        </p:txBody>
      </p:sp>
      <p:sp>
        <p:nvSpPr>
          <p:cNvPr id="66" name="矩形 65"/>
          <p:cNvSpPr/>
          <p:nvPr/>
        </p:nvSpPr>
        <p:spPr>
          <a:xfrm>
            <a:off x="3202160" y="2793517"/>
            <a:ext cx="457460" cy="369332"/>
          </a:xfrm>
          <a:prstGeom prst="rect">
            <a:avLst/>
          </a:prstGeom>
          <a:solidFill>
            <a:srgbClr val="FFCCFF"/>
          </a:solidFill>
        </p:spPr>
        <p:txBody>
          <a:bodyPr wrap="square">
            <a:spAutoFit/>
          </a:bodyPr>
          <a:lstStyle/>
          <a:p>
            <a:pPr algn="ctr"/>
            <a:r>
              <a:rPr lang="en-US" altLang="zh-CN" sz="1800" dirty="0" smtClean="0">
                <a:solidFill>
                  <a:schemeClr val="tx1"/>
                </a:solidFill>
              </a:rPr>
              <a:t>79</a:t>
            </a:r>
            <a:endParaRPr lang="zh-CN" altLang="en-US" sz="1800" dirty="0">
              <a:solidFill>
                <a:schemeClr val="tx1"/>
              </a:solidFill>
            </a:endParaRPr>
          </a:p>
        </p:txBody>
      </p:sp>
      <p:sp>
        <p:nvSpPr>
          <p:cNvPr id="22" name="前凸带形 21"/>
          <p:cNvSpPr/>
          <p:nvPr/>
        </p:nvSpPr>
        <p:spPr>
          <a:xfrm>
            <a:off x="689193" y="4190265"/>
            <a:ext cx="8234188" cy="1008178"/>
          </a:xfrm>
          <a:prstGeom prst="ribbon">
            <a:avLst>
              <a:gd name="adj1" fmla="val 16667"/>
              <a:gd name="adj2" fmla="val 69686"/>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dirty="0" smtClean="0">
                <a:solidFill>
                  <a:srgbClr val="7030A0"/>
                </a:solidFill>
                <a:effectLst>
                  <a:outerShdw blurRad="38100" dist="38100" dir="2700000" algn="tl">
                    <a:srgbClr val="000000">
                      <a:alpha val="43137"/>
                    </a:srgbClr>
                  </a:outerShdw>
                </a:effectLst>
              </a:rPr>
              <a:t>ASL</a:t>
            </a:r>
            <a:r>
              <a:rPr lang="zh-CN" altLang="en-US" sz="1600" baseline="-25000" dirty="0" smtClean="0">
                <a:solidFill>
                  <a:srgbClr val="7030A0"/>
                </a:solidFill>
              </a:rPr>
              <a:t>成功</a:t>
            </a:r>
            <a:r>
              <a:rPr lang="en-US" altLang="zh-CN" sz="2000" dirty="0">
                <a:solidFill>
                  <a:srgbClr val="7030A0"/>
                </a:solidFill>
              </a:rPr>
              <a:t>=(1</a:t>
            </a:r>
            <a:r>
              <a:rPr lang="zh-CN" altLang="en-US" sz="2000" dirty="0">
                <a:solidFill>
                  <a:srgbClr val="7030A0"/>
                </a:solidFill>
              </a:rPr>
              <a:t>*</a:t>
            </a:r>
            <a:r>
              <a:rPr lang="en-US" altLang="zh-CN" sz="2000" i="1" dirty="0" smtClean="0">
                <a:solidFill>
                  <a:srgbClr val="0000CC"/>
                </a:solidFill>
                <a:effectLst>
                  <a:outerShdw blurRad="38100" dist="38100" dir="2700000" algn="tl">
                    <a:srgbClr val="000000">
                      <a:alpha val="43137"/>
                    </a:srgbClr>
                  </a:outerShdw>
                </a:effectLst>
              </a:rPr>
              <a:t>6 </a:t>
            </a:r>
            <a:r>
              <a:rPr lang="en-US" altLang="zh-CN" sz="2000" dirty="0" smtClean="0">
                <a:solidFill>
                  <a:srgbClr val="7030A0"/>
                </a:solidFill>
              </a:rPr>
              <a:t>+ 2</a:t>
            </a:r>
            <a:r>
              <a:rPr lang="zh-CN" altLang="en-US" sz="2000" dirty="0">
                <a:solidFill>
                  <a:srgbClr val="7030A0"/>
                </a:solidFill>
              </a:rPr>
              <a:t>*</a:t>
            </a:r>
            <a:r>
              <a:rPr lang="en-US" altLang="zh-CN" sz="2000" i="1" dirty="0" smtClean="0">
                <a:solidFill>
                  <a:srgbClr val="0000CC"/>
                </a:solidFill>
                <a:effectLst>
                  <a:outerShdw blurRad="38100" dist="38100" dir="2700000" algn="tl">
                    <a:srgbClr val="000000">
                      <a:alpha val="43137"/>
                    </a:srgbClr>
                  </a:outerShdw>
                </a:effectLst>
              </a:rPr>
              <a:t>3 </a:t>
            </a:r>
            <a:r>
              <a:rPr lang="en-US" altLang="zh-CN" sz="2000" dirty="0" smtClean="0">
                <a:solidFill>
                  <a:srgbClr val="7030A0"/>
                </a:solidFill>
              </a:rPr>
              <a:t>+ 3</a:t>
            </a:r>
            <a:r>
              <a:rPr lang="zh-CN" altLang="en-US" sz="2000" dirty="0">
                <a:solidFill>
                  <a:srgbClr val="7030A0"/>
                </a:solidFill>
              </a:rPr>
              <a:t>*</a:t>
            </a:r>
            <a:r>
              <a:rPr lang="en-US" altLang="zh-CN" sz="2000" i="1" dirty="0" smtClean="0">
                <a:solidFill>
                  <a:srgbClr val="0000CC"/>
                </a:solidFill>
                <a:effectLst>
                  <a:outerShdw blurRad="38100" dist="38100" dir="2700000" algn="tl">
                    <a:srgbClr val="000000">
                      <a:alpha val="43137"/>
                    </a:srgbClr>
                  </a:outerShdw>
                </a:effectLst>
              </a:rPr>
              <a:t>1 </a:t>
            </a:r>
            <a:r>
              <a:rPr lang="en-US" altLang="zh-CN" sz="2000" dirty="0" smtClean="0">
                <a:solidFill>
                  <a:srgbClr val="7030A0"/>
                </a:solidFill>
              </a:rPr>
              <a:t>+ 4</a:t>
            </a:r>
            <a:r>
              <a:rPr lang="zh-CN" altLang="en-US" sz="2000" dirty="0">
                <a:solidFill>
                  <a:srgbClr val="7030A0"/>
                </a:solidFill>
              </a:rPr>
              <a:t>*</a:t>
            </a:r>
            <a:r>
              <a:rPr lang="en-US" altLang="zh-CN" sz="2000" i="1" dirty="0" smtClean="0">
                <a:solidFill>
                  <a:srgbClr val="0000CC"/>
                </a:solidFill>
                <a:effectLst>
                  <a:outerShdw blurRad="38100" dist="38100" dir="2700000" algn="tl">
                    <a:srgbClr val="000000">
                      <a:alpha val="43137"/>
                    </a:srgbClr>
                  </a:outerShdw>
                </a:effectLst>
              </a:rPr>
              <a:t>1 </a:t>
            </a:r>
            <a:r>
              <a:rPr lang="en-US" altLang="zh-CN" sz="2000" dirty="0" smtClean="0">
                <a:solidFill>
                  <a:srgbClr val="7030A0"/>
                </a:solidFill>
              </a:rPr>
              <a:t>+ 5</a:t>
            </a:r>
            <a:r>
              <a:rPr lang="zh-CN" altLang="en-US" sz="2000" dirty="0">
                <a:solidFill>
                  <a:srgbClr val="7030A0"/>
                </a:solidFill>
              </a:rPr>
              <a:t>*</a:t>
            </a:r>
            <a:r>
              <a:rPr lang="en-US" altLang="zh-CN" sz="2000" i="1" dirty="0">
                <a:solidFill>
                  <a:srgbClr val="0000CC"/>
                </a:solidFill>
                <a:effectLst>
                  <a:outerShdw blurRad="38100" dist="38100" dir="2700000" algn="tl">
                    <a:srgbClr val="000000">
                      <a:alpha val="43137"/>
                    </a:srgbClr>
                  </a:outerShdw>
                </a:effectLst>
              </a:rPr>
              <a:t>1</a:t>
            </a:r>
            <a:r>
              <a:rPr lang="en-US" altLang="zh-CN" sz="2000" dirty="0">
                <a:solidFill>
                  <a:srgbClr val="7030A0"/>
                </a:solidFill>
              </a:rPr>
              <a:t>)/12 </a:t>
            </a:r>
            <a:r>
              <a:rPr lang="en-US" altLang="zh-CN" sz="2000" dirty="0" smtClean="0">
                <a:solidFill>
                  <a:srgbClr val="7030A0"/>
                </a:solidFill>
              </a:rPr>
              <a:t>= 2.0</a:t>
            </a:r>
            <a:endParaRPr lang="zh-CN" altLang="en-US" sz="2000" dirty="0">
              <a:solidFill>
                <a:srgbClr val="7030A0"/>
              </a:solidFill>
            </a:endParaRPr>
          </a:p>
        </p:txBody>
      </p:sp>
      <p:sp>
        <p:nvSpPr>
          <p:cNvPr id="72" name="前凸带形 71"/>
          <p:cNvSpPr/>
          <p:nvPr/>
        </p:nvSpPr>
        <p:spPr>
          <a:xfrm>
            <a:off x="2920841" y="5516186"/>
            <a:ext cx="3372573" cy="1008178"/>
          </a:xfrm>
          <a:prstGeom prst="ribbon">
            <a:avLst>
              <a:gd name="adj1" fmla="val 16667"/>
              <a:gd name="adj2" fmla="val 69686"/>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dirty="0" smtClean="0">
                <a:solidFill>
                  <a:srgbClr val="7030A0"/>
                </a:solidFill>
                <a:effectLst>
                  <a:outerShdw blurRad="38100" dist="38100" dir="2700000" algn="tl">
                    <a:srgbClr val="000000">
                      <a:alpha val="43137"/>
                    </a:srgbClr>
                  </a:outerShdw>
                </a:effectLst>
              </a:rPr>
              <a:t>ASL</a:t>
            </a:r>
            <a:r>
              <a:rPr lang="zh-CN" altLang="en-US" sz="1600" baseline="-25000" dirty="0" smtClean="0">
                <a:solidFill>
                  <a:srgbClr val="FF0000"/>
                </a:solidFill>
              </a:rPr>
              <a:t>不成功</a:t>
            </a:r>
            <a:r>
              <a:rPr lang="en-US" altLang="zh-CN" sz="2000" dirty="0" smtClean="0">
                <a:solidFill>
                  <a:srgbClr val="7030A0"/>
                </a:solidFill>
              </a:rPr>
              <a:t>= </a:t>
            </a:r>
            <a:r>
              <a:rPr lang="en-US" altLang="zh-CN" sz="2000" dirty="0" smtClean="0">
                <a:solidFill>
                  <a:srgbClr val="FF0000"/>
                </a:solidFill>
              </a:rPr>
              <a:t>???</a:t>
            </a:r>
            <a:endParaRPr lang="zh-CN" altLang="en-US" sz="2000" dirty="0">
              <a:solidFill>
                <a:srgbClr val="FF0000"/>
              </a:solidFill>
            </a:endParaRPr>
          </a:p>
        </p:txBody>
      </p:sp>
      <p:sp>
        <p:nvSpPr>
          <p:cNvPr id="23" name="椭圆 22"/>
          <p:cNvSpPr/>
          <p:nvPr/>
        </p:nvSpPr>
        <p:spPr>
          <a:xfrm>
            <a:off x="8434920" y="3423048"/>
            <a:ext cx="304800" cy="311227"/>
          </a:xfrm>
          <a:prstGeom prst="ellipse">
            <a:avLst/>
          </a:prstGeom>
          <a:solidFill>
            <a:schemeClr val="accent2">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rgbClr val="00B050"/>
                </a:solidFill>
              </a:rPr>
              <a:t>1</a:t>
            </a:r>
            <a:endParaRPr lang="zh-CN" altLang="en-US" sz="1600" dirty="0">
              <a:solidFill>
                <a:srgbClr val="00B050"/>
              </a:solidFill>
            </a:endParaRPr>
          </a:p>
        </p:txBody>
      </p:sp>
      <p:sp>
        <p:nvSpPr>
          <p:cNvPr id="75" name="椭圆 74"/>
          <p:cNvSpPr/>
          <p:nvPr/>
        </p:nvSpPr>
        <p:spPr>
          <a:xfrm>
            <a:off x="7394474" y="3423048"/>
            <a:ext cx="304800" cy="311227"/>
          </a:xfrm>
          <a:prstGeom prst="ellipse">
            <a:avLst/>
          </a:prstGeom>
          <a:solidFill>
            <a:schemeClr val="accent2">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rgbClr val="00B050"/>
                </a:solidFill>
              </a:rPr>
              <a:t>1</a:t>
            </a:r>
            <a:endParaRPr lang="zh-CN" altLang="en-US" sz="1600" dirty="0">
              <a:solidFill>
                <a:srgbClr val="00B050"/>
              </a:solidFill>
            </a:endParaRPr>
          </a:p>
        </p:txBody>
      </p:sp>
      <p:sp>
        <p:nvSpPr>
          <p:cNvPr id="76" name="椭圆 75"/>
          <p:cNvSpPr/>
          <p:nvPr/>
        </p:nvSpPr>
        <p:spPr>
          <a:xfrm>
            <a:off x="1753104" y="3423048"/>
            <a:ext cx="304800" cy="311227"/>
          </a:xfrm>
          <a:prstGeom prst="ellipse">
            <a:avLst/>
          </a:prstGeom>
          <a:solidFill>
            <a:schemeClr val="accent2">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rgbClr val="00B050"/>
                </a:solidFill>
              </a:rPr>
              <a:t>1</a:t>
            </a:r>
            <a:endParaRPr lang="zh-CN" altLang="en-US" sz="1600" dirty="0">
              <a:solidFill>
                <a:srgbClr val="00B050"/>
              </a:solidFill>
            </a:endParaRPr>
          </a:p>
        </p:txBody>
      </p:sp>
      <p:sp>
        <p:nvSpPr>
          <p:cNvPr id="78" name="椭圆 77"/>
          <p:cNvSpPr/>
          <p:nvPr/>
        </p:nvSpPr>
        <p:spPr>
          <a:xfrm>
            <a:off x="3287660" y="3423048"/>
            <a:ext cx="304800" cy="311227"/>
          </a:xfrm>
          <a:prstGeom prst="ellipse">
            <a:avLst/>
          </a:prstGeom>
          <a:solidFill>
            <a:schemeClr val="accent2">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rgbClr val="00B050"/>
                </a:solidFill>
              </a:rPr>
              <a:t>1</a:t>
            </a:r>
            <a:endParaRPr lang="zh-CN" altLang="en-US" sz="1600" dirty="0">
              <a:solidFill>
                <a:srgbClr val="00B050"/>
              </a:solidFill>
            </a:endParaRPr>
          </a:p>
        </p:txBody>
      </p:sp>
      <p:sp>
        <p:nvSpPr>
          <p:cNvPr id="79" name="椭圆 78"/>
          <p:cNvSpPr/>
          <p:nvPr/>
        </p:nvSpPr>
        <p:spPr>
          <a:xfrm>
            <a:off x="3806511" y="3423048"/>
            <a:ext cx="304800" cy="311227"/>
          </a:xfrm>
          <a:prstGeom prst="ellipse">
            <a:avLst/>
          </a:prstGeom>
          <a:solidFill>
            <a:schemeClr val="accent2">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rgbClr val="00B050"/>
                </a:solidFill>
              </a:rPr>
              <a:t>1</a:t>
            </a:r>
            <a:endParaRPr lang="zh-CN" altLang="en-US" sz="1600" dirty="0">
              <a:solidFill>
                <a:srgbClr val="00B050"/>
              </a:solidFill>
            </a:endParaRPr>
          </a:p>
        </p:txBody>
      </p:sp>
      <p:sp>
        <p:nvSpPr>
          <p:cNvPr id="80" name="椭圆 79"/>
          <p:cNvSpPr/>
          <p:nvPr/>
        </p:nvSpPr>
        <p:spPr>
          <a:xfrm>
            <a:off x="5345445" y="3423048"/>
            <a:ext cx="304800" cy="311227"/>
          </a:xfrm>
          <a:prstGeom prst="ellipse">
            <a:avLst/>
          </a:prstGeom>
          <a:solidFill>
            <a:schemeClr val="accent2">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rgbClr val="00B050"/>
                </a:solidFill>
              </a:rPr>
              <a:t>1</a:t>
            </a:r>
            <a:endParaRPr lang="zh-CN" altLang="en-US" sz="1600" dirty="0">
              <a:solidFill>
                <a:srgbClr val="00B050"/>
              </a:solidFill>
            </a:endParaRPr>
          </a:p>
        </p:txBody>
      </p:sp>
      <p:sp>
        <p:nvSpPr>
          <p:cNvPr id="81" name="椭圆 80"/>
          <p:cNvSpPr/>
          <p:nvPr/>
        </p:nvSpPr>
        <p:spPr>
          <a:xfrm>
            <a:off x="5867240" y="3423048"/>
            <a:ext cx="304800" cy="311227"/>
          </a:xfrm>
          <a:prstGeom prst="ellipse">
            <a:avLst/>
          </a:prstGeom>
          <a:solidFill>
            <a:schemeClr val="accent2">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rgbClr val="00B050"/>
                </a:solidFill>
              </a:rPr>
              <a:t>2</a:t>
            </a:r>
            <a:endParaRPr lang="zh-CN" altLang="en-US" sz="1600" dirty="0">
              <a:solidFill>
                <a:srgbClr val="00B050"/>
              </a:solidFill>
            </a:endParaRPr>
          </a:p>
        </p:txBody>
      </p:sp>
      <p:sp>
        <p:nvSpPr>
          <p:cNvPr id="82" name="椭圆 81"/>
          <p:cNvSpPr/>
          <p:nvPr/>
        </p:nvSpPr>
        <p:spPr>
          <a:xfrm>
            <a:off x="6385891" y="3423048"/>
            <a:ext cx="304800" cy="311227"/>
          </a:xfrm>
          <a:prstGeom prst="ellipse">
            <a:avLst/>
          </a:prstGeom>
          <a:solidFill>
            <a:schemeClr val="accent2">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rgbClr val="00B050"/>
                </a:solidFill>
              </a:rPr>
              <a:t>2</a:t>
            </a:r>
            <a:endParaRPr lang="zh-CN" altLang="en-US" sz="1600" dirty="0">
              <a:solidFill>
                <a:srgbClr val="00B050"/>
              </a:solidFill>
            </a:endParaRPr>
          </a:p>
        </p:txBody>
      </p:sp>
      <p:sp>
        <p:nvSpPr>
          <p:cNvPr id="83" name="椭圆 82"/>
          <p:cNvSpPr/>
          <p:nvPr/>
        </p:nvSpPr>
        <p:spPr>
          <a:xfrm>
            <a:off x="6884379" y="3423048"/>
            <a:ext cx="304800" cy="311227"/>
          </a:xfrm>
          <a:prstGeom prst="ellipse">
            <a:avLst/>
          </a:prstGeom>
          <a:solidFill>
            <a:schemeClr val="accent2">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rgbClr val="00B050"/>
                </a:solidFill>
              </a:rPr>
              <a:t>2</a:t>
            </a:r>
            <a:endParaRPr lang="zh-CN" altLang="en-US" sz="1600" dirty="0">
              <a:solidFill>
                <a:srgbClr val="00B050"/>
              </a:solidFill>
            </a:endParaRPr>
          </a:p>
        </p:txBody>
      </p:sp>
      <p:sp>
        <p:nvSpPr>
          <p:cNvPr id="84" name="椭圆 83"/>
          <p:cNvSpPr/>
          <p:nvPr/>
        </p:nvSpPr>
        <p:spPr>
          <a:xfrm>
            <a:off x="4314822" y="3423048"/>
            <a:ext cx="304800" cy="311227"/>
          </a:xfrm>
          <a:prstGeom prst="ellipse">
            <a:avLst/>
          </a:prstGeom>
          <a:solidFill>
            <a:schemeClr val="accent2">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rgbClr val="00B050"/>
                </a:solidFill>
              </a:rPr>
              <a:t>5</a:t>
            </a:r>
            <a:endParaRPr lang="zh-CN" altLang="en-US" sz="1600" dirty="0">
              <a:solidFill>
                <a:srgbClr val="00B050"/>
              </a:solidFill>
            </a:endParaRPr>
          </a:p>
        </p:txBody>
      </p:sp>
      <p:sp>
        <p:nvSpPr>
          <p:cNvPr id="85" name="椭圆 84"/>
          <p:cNvSpPr/>
          <p:nvPr/>
        </p:nvSpPr>
        <p:spPr>
          <a:xfrm>
            <a:off x="2768441" y="3423048"/>
            <a:ext cx="304800" cy="311227"/>
          </a:xfrm>
          <a:prstGeom prst="ellipse">
            <a:avLst/>
          </a:prstGeom>
          <a:solidFill>
            <a:schemeClr val="accent2">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rgbClr val="00B050"/>
                </a:solidFill>
              </a:rPr>
              <a:t>3</a:t>
            </a:r>
            <a:endParaRPr lang="zh-CN" altLang="en-US" sz="1600" dirty="0">
              <a:solidFill>
                <a:srgbClr val="00B050"/>
              </a:solidFill>
            </a:endParaRPr>
          </a:p>
        </p:txBody>
      </p:sp>
      <p:sp>
        <p:nvSpPr>
          <p:cNvPr id="86" name="椭圆 85"/>
          <p:cNvSpPr/>
          <p:nvPr/>
        </p:nvSpPr>
        <p:spPr>
          <a:xfrm>
            <a:off x="1216023" y="3423048"/>
            <a:ext cx="304800" cy="311227"/>
          </a:xfrm>
          <a:prstGeom prst="ellipse">
            <a:avLst/>
          </a:prstGeom>
          <a:solidFill>
            <a:schemeClr val="accent2">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rgbClr val="00B050"/>
                </a:solidFill>
              </a:rPr>
              <a:t>4</a:t>
            </a:r>
            <a:endParaRPr lang="zh-CN" altLang="en-US" sz="1600" dirty="0">
              <a:solidFill>
                <a:srgbClr val="00B050"/>
              </a:solidFill>
            </a:endParaRPr>
          </a:p>
        </p:txBody>
      </p:sp>
    </p:spTree>
    <p:extLst>
      <p:ext uri="{BB962C8B-B14F-4D97-AF65-F5344CB8AC3E}">
        <p14:creationId xmlns:p14="http://schemas.microsoft.com/office/powerpoint/2010/main" val="33912467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wipe(down)">
                                      <p:cBhvr>
                                        <p:cTn id="7" dur="500"/>
                                        <p:tgtEl>
                                          <p:spTgt spid="17">
                                            <p:txEl>
                                              <p:pRg st="0" end="0"/>
                                            </p:txEl>
                                          </p:spTgt>
                                        </p:tgtEl>
                                      </p:cBhvr>
                                    </p:animEffect>
                                  </p:childTnLst>
                                </p:cTn>
                              </p:par>
                            </p:childTnLst>
                          </p:cTn>
                        </p:par>
                        <p:par>
                          <p:cTn id="8" fill="hold">
                            <p:stCondLst>
                              <p:cond delay="500"/>
                            </p:stCondLst>
                            <p:childTnLst>
                              <p:par>
                                <p:cTn id="9" presetID="47" presetClass="entr" presetSubtype="0"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1000"/>
                                        <p:tgtEl>
                                          <p:spTgt spid="21"/>
                                        </p:tgtEl>
                                      </p:cBhvr>
                                    </p:animEffect>
                                    <p:anim calcmode="lin" valueType="num">
                                      <p:cBhvr>
                                        <p:cTn id="12" dur="1000" fill="hold"/>
                                        <p:tgtEl>
                                          <p:spTgt spid="21"/>
                                        </p:tgtEl>
                                        <p:attrNameLst>
                                          <p:attrName>ppt_x</p:attrName>
                                        </p:attrNameLst>
                                      </p:cBhvr>
                                      <p:tavLst>
                                        <p:tav tm="0">
                                          <p:val>
                                            <p:strVal val="#ppt_x"/>
                                          </p:val>
                                        </p:tav>
                                        <p:tav tm="100000">
                                          <p:val>
                                            <p:strVal val="#ppt_x"/>
                                          </p:val>
                                        </p:tav>
                                      </p:tavLst>
                                    </p:anim>
                                    <p:anim calcmode="lin" valueType="num">
                                      <p:cBhvr>
                                        <p:cTn id="13" dur="1000" fill="hold"/>
                                        <p:tgtEl>
                                          <p:spTgt spid="21"/>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grpId="0" nodeType="after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fade">
                                      <p:cBhvr>
                                        <p:cTn id="17" dur="1000"/>
                                        <p:tgtEl>
                                          <p:spTgt spid="78"/>
                                        </p:tgtEl>
                                      </p:cBhvr>
                                    </p:animEffect>
                                    <p:anim calcmode="lin" valueType="num">
                                      <p:cBhvr>
                                        <p:cTn id="18" dur="1000" fill="hold"/>
                                        <p:tgtEl>
                                          <p:spTgt spid="78"/>
                                        </p:tgtEl>
                                        <p:attrNameLst>
                                          <p:attrName>ppt_x</p:attrName>
                                        </p:attrNameLst>
                                      </p:cBhvr>
                                      <p:tavLst>
                                        <p:tav tm="0">
                                          <p:val>
                                            <p:strVal val="#ppt_x"/>
                                          </p:val>
                                        </p:tav>
                                        <p:tav tm="100000">
                                          <p:val>
                                            <p:strVal val="#ppt_x"/>
                                          </p:val>
                                        </p:tav>
                                      </p:tavLst>
                                    </p:anim>
                                    <p:anim calcmode="lin" valueType="num">
                                      <p:cBhvr>
                                        <p:cTn id="19" dur="1000" fill="hold"/>
                                        <p:tgtEl>
                                          <p:spTgt spid="78"/>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7">
                                            <p:txEl>
                                              <p:pRg st="1" end="1"/>
                                            </p:txEl>
                                          </p:spTgt>
                                        </p:tgtEl>
                                        <p:attrNameLst>
                                          <p:attrName>style.visibility</p:attrName>
                                        </p:attrNameLst>
                                      </p:cBhvr>
                                      <p:to>
                                        <p:strVal val="visible"/>
                                      </p:to>
                                    </p:set>
                                    <p:animEffect transition="in" filter="fade">
                                      <p:cBhvr>
                                        <p:cTn id="24" dur="500"/>
                                        <p:tgtEl>
                                          <p:spTgt spid="17">
                                            <p:txEl>
                                              <p:pRg st="1" end="1"/>
                                            </p:txEl>
                                          </p:spTgt>
                                        </p:tgtEl>
                                      </p:cBhvr>
                                    </p:animEffect>
                                  </p:childTnLst>
                                </p:cTn>
                              </p:par>
                            </p:childTnLst>
                          </p:cTn>
                        </p:par>
                        <p:par>
                          <p:cTn id="25" fill="hold">
                            <p:stCondLst>
                              <p:cond delay="500"/>
                            </p:stCondLst>
                            <p:childTnLst>
                              <p:par>
                                <p:cTn id="26" presetID="47" presetClass="entr" presetSubtype="0" fill="hold" grpId="0" nodeType="afterEffect">
                                  <p:stCondLst>
                                    <p:cond delay="0"/>
                                  </p:stCondLst>
                                  <p:childTnLst>
                                    <p:set>
                                      <p:cBhvr>
                                        <p:cTn id="27" dur="1" fill="hold">
                                          <p:stCondLst>
                                            <p:cond delay="0"/>
                                          </p:stCondLst>
                                        </p:cTn>
                                        <p:tgtEl>
                                          <p:spTgt spid="47"/>
                                        </p:tgtEl>
                                        <p:attrNameLst>
                                          <p:attrName>style.visibility</p:attrName>
                                        </p:attrNameLst>
                                      </p:cBhvr>
                                      <p:to>
                                        <p:strVal val="visible"/>
                                      </p:to>
                                    </p:set>
                                    <p:animEffect transition="in" filter="fade">
                                      <p:cBhvr>
                                        <p:cTn id="28" dur="1000"/>
                                        <p:tgtEl>
                                          <p:spTgt spid="47"/>
                                        </p:tgtEl>
                                      </p:cBhvr>
                                    </p:animEffect>
                                    <p:anim calcmode="lin" valueType="num">
                                      <p:cBhvr>
                                        <p:cTn id="29" dur="1000" fill="hold"/>
                                        <p:tgtEl>
                                          <p:spTgt spid="47"/>
                                        </p:tgtEl>
                                        <p:attrNameLst>
                                          <p:attrName>ppt_x</p:attrName>
                                        </p:attrNameLst>
                                      </p:cBhvr>
                                      <p:tavLst>
                                        <p:tav tm="0">
                                          <p:val>
                                            <p:strVal val="#ppt_x"/>
                                          </p:val>
                                        </p:tav>
                                        <p:tav tm="100000">
                                          <p:val>
                                            <p:strVal val="#ppt_x"/>
                                          </p:val>
                                        </p:tav>
                                      </p:tavLst>
                                    </p:anim>
                                    <p:anim calcmode="lin" valueType="num">
                                      <p:cBhvr>
                                        <p:cTn id="30" dur="1000" fill="hold"/>
                                        <p:tgtEl>
                                          <p:spTgt spid="47"/>
                                        </p:tgtEl>
                                        <p:attrNameLst>
                                          <p:attrName>ppt_y</p:attrName>
                                        </p:attrNameLst>
                                      </p:cBhvr>
                                      <p:tavLst>
                                        <p:tav tm="0">
                                          <p:val>
                                            <p:strVal val="#ppt_y-.1"/>
                                          </p:val>
                                        </p:tav>
                                        <p:tav tm="100000">
                                          <p:val>
                                            <p:strVal val="#ppt_y"/>
                                          </p:val>
                                        </p:tav>
                                      </p:tavLst>
                                    </p:anim>
                                  </p:childTnLst>
                                </p:cTn>
                              </p:par>
                            </p:childTnLst>
                          </p:cTn>
                        </p:par>
                        <p:par>
                          <p:cTn id="31" fill="hold">
                            <p:stCondLst>
                              <p:cond delay="1500"/>
                            </p:stCondLst>
                            <p:childTnLst>
                              <p:par>
                                <p:cTn id="32" presetID="42" presetClass="entr" presetSubtype="0" fill="hold" grpId="0" nodeType="after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1000"/>
                                        <p:tgtEl>
                                          <p:spTgt spid="23"/>
                                        </p:tgtEl>
                                      </p:cBhvr>
                                    </p:animEffect>
                                    <p:anim calcmode="lin" valueType="num">
                                      <p:cBhvr>
                                        <p:cTn id="35" dur="1000" fill="hold"/>
                                        <p:tgtEl>
                                          <p:spTgt spid="23"/>
                                        </p:tgtEl>
                                        <p:attrNameLst>
                                          <p:attrName>ppt_x</p:attrName>
                                        </p:attrNameLst>
                                      </p:cBhvr>
                                      <p:tavLst>
                                        <p:tav tm="0">
                                          <p:val>
                                            <p:strVal val="#ppt_x"/>
                                          </p:val>
                                        </p:tav>
                                        <p:tav tm="100000">
                                          <p:val>
                                            <p:strVal val="#ppt_x"/>
                                          </p:val>
                                        </p:tav>
                                      </p:tavLst>
                                    </p:anim>
                                    <p:anim calcmode="lin" valueType="num">
                                      <p:cBhvr>
                                        <p:cTn id="36"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7">
                                            <p:txEl>
                                              <p:pRg st="2" end="2"/>
                                            </p:txEl>
                                          </p:spTgt>
                                        </p:tgtEl>
                                        <p:attrNameLst>
                                          <p:attrName>style.visibility</p:attrName>
                                        </p:attrNameLst>
                                      </p:cBhvr>
                                      <p:to>
                                        <p:strVal val="visible"/>
                                      </p:to>
                                    </p:set>
                                    <p:animEffect transition="in" filter="fade">
                                      <p:cBhvr>
                                        <p:cTn id="41" dur="500"/>
                                        <p:tgtEl>
                                          <p:spTgt spid="17">
                                            <p:txEl>
                                              <p:pRg st="2" end="2"/>
                                            </p:txEl>
                                          </p:spTgt>
                                        </p:tgtEl>
                                      </p:cBhvr>
                                    </p:animEffect>
                                  </p:childTnLst>
                                </p:cTn>
                              </p:par>
                            </p:childTnLst>
                          </p:cTn>
                        </p:par>
                        <p:par>
                          <p:cTn id="42" fill="hold">
                            <p:stCondLst>
                              <p:cond delay="500"/>
                            </p:stCondLst>
                            <p:childTnLst>
                              <p:par>
                                <p:cTn id="43" presetID="47" presetClass="entr" presetSubtype="0" fill="hold" grpId="0" nodeType="afterEffect">
                                  <p:stCondLst>
                                    <p:cond delay="0"/>
                                  </p:stCondLst>
                                  <p:childTnLst>
                                    <p:set>
                                      <p:cBhvr>
                                        <p:cTn id="44" dur="1" fill="hold">
                                          <p:stCondLst>
                                            <p:cond delay="0"/>
                                          </p:stCondLst>
                                        </p:cTn>
                                        <p:tgtEl>
                                          <p:spTgt spid="49"/>
                                        </p:tgtEl>
                                        <p:attrNameLst>
                                          <p:attrName>style.visibility</p:attrName>
                                        </p:attrNameLst>
                                      </p:cBhvr>
                                      <p:to>
                                        <p:strVal val="visible"/>
                                      </p:to>
                                    </p:set>
                                    <p:animEffect transition="in" filter="fade">
                                      <p:cBhvr>
                                        <p:cTn id="45" dur="1000"/>
                                        <p:tgtEl>
                                          <p:spTgt spid="49"/>
                                        </p:tgtEl>
                                      </p:cBhvr>
                                    </p:animEffect>
                                    <p:anim calcmode="lin" valueType="num">
                                      <p:cBhvr>
                                        <p:cTn id="46" dur="1000" fill="hold"/>
                                        <p:tgtEl>
                                          <p:spTgt spid="49"/>
                                        </p:tgtEl>
                                        <p:attrNameLst>
                                          <p:attrName>ppt_x</p:attrName>
                                        </p:attrNameLst>
                                      </p:cBhvr>
                                      <p:tavLst>
                                        <p:tav tm="0">
                                          <p:val>
                                            <p:strVal val="#ppt_x"/>
                                          </p:val>
                                        </p:tav>
                                        <p:tav tm="100000">
                                          <p:val>
                                            <p:strVal val="#ppt_x"/>
                                          </p:val>
                                        </p:tav>
                                      </p:tavLst>
                                    </p:anim>
                                    <p:anim calcmode="lin" valueType="num">
                                      <p:cBhvr>
                                        <p:cTn id="47" dur="1000" fill="hold"/>
                                        <p:tgtEl>
                                          <p:spTgt spid="49"/>
                                        </p:tgtEl>
                                        <p:attrNameLst>
                                          <p:attrName>ppt_y</p:attrName>
                                        </p:attrNameLst>
                                      </p:cBhvr>
                                      <p:tavLst>
                                        <p:tav tm="0">
                                          <p:val>
                                            <p:strVal val="#ppt_y-.1"/>
                                          </p:val>
                                        </p:tav>
                                        <p:tav tm="100000">
                                          <p:val>
                                            <p:strVal val="#ppt_y"/>
                                          </p:val>
                                        </p:tav>
                                      </p:tavLst>
                                    </p:anim>
                                  </p:childTnLst>
                                </p:cTn>
                              </p:par>
                            </p:childTnLst>
                          </p:cTn>
                        </p:par>
                        <p:par>
                          <p:cTn id="48" fill="hold">
                            <p:stCondLst>
                              <p:cond delay="1500"/>
                            </p:stCondLst>
                            <p:childTnLst>
                              <p:par>
                                <p:cTn id="49" presetID="42" presetClass="entr" presetSubtype="0" fill="hold" grpId="0" nodeType="afterEffect">
                                  <p:stCondLst>
                                    <p:cond delay="0"/>
                                  </p:stCondLst>
                                  <p:childTnLst>
                                    <p:set>
                                      <p:cBhvr>
                                        <p:cTn id="50" dur="1" fill="hold">
                                          <p:stCondLst>
                                            <p:cond delay="0"/>
                                          </p:stCondLst>
                                        </p:cTn>
                                        <p:tgtEl>
                                          <p:spTgt spid="80"/>
                                        </p:tgtEl>
                                        <p:attrNameLst>
                                          <p:attrName>style.visibility</p:attrName>
                                        </p:attrNameLst>
                                      </p:cBhvr>
                                      <p:to>
                                        <p:strVal val="visible"/>
                                      </p:to>
                                    </p:set>
                                    <p:animEffect transition="in" filter="fade">
                                      <p:cBhvr>
                                        <p:cTn id="51" dur="1000"/>
                                        <p:tgtEl>
                                          <p:spTgt spid="80"/>
                                        </p:tgtEl>
                                      </p:cBhvr>
                                    </p:animEffect>
                                    <p:anim calcmode="lin" valueType="num">
                                      <p:cBhvr>
                                        <p:cTn id="52" dur="1000" fill="hold"/>
                                        <p:tgtEl>
                                          <p:spTgt spid="80"/>
                                        </p:tgtEl>
                                        <p:attrNameLst>
                                          <p:attrName>ppt_x</p:attrName>
                                        </p:attrNameLst>
                                      </p:cBhvr>
                                      <p:tavLst>
                                        <p:tav tm="0">
                                          <p:val>
                                            <p:strVal val="#ppt_x"/>
                                          </p:val>
                                        </p:tav>
                                        <p:tav tm="100000">
                                          <p:val>
                                            <p:strVal val="#ppt_x"/>
                                          </p:val>
                                        </p:tav>
                                      </p:tavLst>
                                    </p:anim>
                                    <p:anim calcmode="lin" valueType="num">
                                      <p:cBhvr>
                                        <p:cTn id="53" dur="1000" fill="hold"/>
                                        <p:tgtEl>
                                          <p:spTgt spid="80"/>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17">
                                            <p:txEl>
                                              <p:pRg st="3" end="3"/>
                                            </p:txEl>
                                          </p:spTgt>
                                        </p:tgtEl>
                                        <p:attrNameLst>
                                          <p:attrName>style.visibility</p:attrName>
                                        </p:attrNameLst>
                                      </p:cBhvr>
                                      <p:to>
                                        <p:strVal val="visible"/>
                                      </p:to>
                                    </p:set>
                                    <p:animEffect transition="in" filter="fade">
                                      <p:cBhvr>
                                        <p:cTn id="58" dur="500"/>
                                        <p:tgtEl>
                                          <p:spTgt spid="17">
                                            <p:txEl>
                                              <p:pRg st="3" end="3"/>
                                            </p:txEl>
                                          </p:spTgt>
                                        </p:tgtEl>
                                      </p:cBhvr>
                                    </p:animEffect>
                                  </p:childTnLst>
                                </p:cTn>
                              </p:par>
                            </p:childTnLst>
                          </p:cTn>
                        </p:par>
                        <p:par>
                          <p:cTn id="59" fill="hold">
                            <p:stCondLst>
                              <p:cond delay="500"/>
                            </p:stCondLst>
                            <p:childTnLst>
                              <p:par>
                                <p:cTn id="60" presetID="47" presetClass="entr" presetSubtype="0" fill="hold" grpId="0" nodeType="afterEffect">
                                  <p:stCondLst>
                                    <p:cond delay="0"/>
                                  </p:stCondLst>
                                  <p:childTnLst>
                                    <p:set>
                                      <p:cBhvr>
                                        <p:cTn id="61" dur="1" fill="hold">
                                          <p:stCondLst>
                                            <p:cond delay="0"/>
                                          </p:stCondLst>
                                        </p:cTn>
                                        <p:tgtEl>
                                          <p:spTgt spid="50"/>
                                        </p:tgtEl>
                                        <p:attrNameLst>
                                          <p:attrName>style.visibility</p:attrName>
                                        </p:attrNameLst>
                                      </p:cBhvr>
                                      <p:to>
                                        <p:strVal val="visible"/>
                                      </p:to>
                                    </p:set>
                                    <p:animEffect transition="in" filter="fade">
                                      <p:cBhvr>
                                        <p:cTn id="62" dur="1000"/>
                                        <p:tgtEl>
                                          <p:spTgt spid="50"/>
                                        </p:tgtEl>
                                      </p:cBhvr>
                                    </p:animEffect>
                                    <p:anim calcmode="lin" valueType="num">
                                      <p:cBhvr>
                                        <p:cTn id="63" dur="1000" fill="hold"/>
                                        <p:tgtEl>
                                          <p:spTgt spid="50"/>
                                        </p:tgtEl>
                                        <p:attrNameLst>
                                          <p:attrName>ppt_x</p:attrName>
                                        </p:attrNameLst>
                                      </p:cBhvr>
                                      <p:tavLst>
                                        <p:tav tm="0">
                                          <p:val>
                                            <p:strVal val="#ppt_x"/>
                                          </p:val>
                                        </p:tav>
                                        <p:tav tm="100000">
                                          <p:val>
                                            <p:strVal val="#ppt_x"/>
                                          </p:val>
                                        </p:tav>
                                      </p:tavLst>
                                    </p:anim>
                                    <p:anim calcmode="lin" valueType="num">
                                      <p:cBhvr>
                                        <p:cTn id="64" dur="1000" fill="hold"/>
                                        <p:tgtEl>
                                          <p:spTgt spid="50"/>
                                        </p:tgtEl>
                                        <p:attrNameLst>
                                          <p:attrName>ppt_y</p:attrName>
                                        </p:attrNameLst>
                                      </p:cBhvr>
                                      <p:tavLst>
                                        <p:tav tm="0">
                                          <p:val>
                                            <p:strVal val="#ppt_y-.1"/>
                                          </p:val>
                                        </p:tav>
                                        <p:tav tm="100000">
                                          <p:val>
                                            <p:strVal val="#ppt_y"/>
                                          </p:val>
                                        </p:tav>
                                      </p:tavLst>
                                    </p:anim>
                                  </p:childTnLst>
                                </p:cTn>
                              </p:par>
                            </p:childTnLst>
                          </p:cTn>
                        </p:par>
                        <p:par>
                          <p:cTn id="65" fill="hold">
                            <p:stCondLst>
                              <p:cond delay="1500"/>
                            </p:stCondLst>
                            <p:childTnLst>
                              <p:par>
                                <p:cTn id="66" presetID="42" presetClass="entr" presetSubtype="0" fill="hold" grpId="0" nodeType="afterEffect">
                                  <p:stCondLst>
                                    <p:cond delay="0"/>
                                  </p:stCondLst>
                                  <p:childTnLst>
                                    <p:set>
                                      <p:cBhvr>
                                        <p:cTn id="67" dur="1" fill="hold">
                                          <p:stCondLst>
                                            <p:cond delay="0"/>
                                          </p:stCondLst>
                                        </p:cTn>
                                        <p:tgtEl>
                                          <p:spTgt spid="76"/>
                                        </p:tgtEl>
                                        <p:attrNameLst>
                                          <p:attrName>style.visibility</p:attrName>
                                        </p:attrNameLst>
                                      </p:cBhvr>
                                      <p:to>
                                        <p:strVal val="visible"/>
                                      </p:to>
                                    </p:set>
                                    <p:animEffect transition="in" filter="fade">
                                      <p:cBhvr>
                                        <p:cTn id="68" dur="1000"/>
                                        <p:tgtEl>
                                          <p:spTgt spid="76"/>
                                        </p:tgtEl>
                                      </p:cBhvr>
                                    </p:animEffect>
                                    <p:anim calcmode="lin" valueType="num">
                                      <p:cBhvr>
                                        <p:cTn id="69" dur="1000" fill="hold"/>
                                        <p:tgtEl>
                                          <p:spTgt spid="76"/>
                                        </p:tgtEl>
                                        <p:attrNameLst>
                                          <p:attrName>ppt_x</p:attrName>
                                        </p:attrNameLst>
                                      </p:cBhvr>
                                      <p:tavLst>
                                        <p:tav tm="0">
                                          <p:val>
                                            <p:strVal val="#ppt_x"/>
                                          </p:val>
                                        </p:tav>
                                        <p:tav tm="100000">
                                          <p:val>
                                            <p:strVal val="#ppt_x"/>
                                          </p:val>
                                        </p:tav>
                                      </p:tavLst>
                                    </p:anim>
                                    <p:anim calcmode="lin" valueType="num">
                                      <p:cBhvr>
                                        <p:cTn id="70" dur="1000" fill="hold"/>
                                        <p:tgtEl>
                                          <p:spTgt spid="76"/>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17">
                                            <p:txEl>
                                              <p:pRg st="4" end="4"/>
                                            </p:txEl>
                                          </p:spTgt>
                                        </p:tgtEl>
                                        <p:attrNameLst>
                                          <p:attrName>style.visibility</p:attrName>
                                        </p:attrNameLst>
                                      </p:cBhvr>
                                      <p:to>
                                        <p:strVal val="visible"/>
                                      </p:to>
                                    </p:set>
                                    <p:animEffect transition="in" filter="wipe(left)">
                                      <p:cBhvr>
                                        <p:cTn id="75" dur="500"/>
                                        <p:tgtEl>
                                          <p:spTgt spid="17">
                                            <p:txEl>
                                              <p:pRg st="4" end="4"/>
                                            </p:txEl>
                                          </p:spTgt>
                                        </p:tgtEl>
                                      </p:cBhvr>
                                    </p:animEffect>
                                  </p:childTnLst>
                                </p:cTn>
                              </p:par>
                            </p:childTnLst>
                          </p:cTn>
                        </p:par>
                        <p:par>
                          <p:cTn id="76" fill="hold">
                            <p:stCondLst>
                              <p:cond delay="500"/>
                            </p:stCondLst>
                            <p:childTnLst>
                              <p:par>
                                <p:cTn id="77" presetID="47" presetClass="entr" presetSubtype="0" fill="hold" grpId="0" nodeType="afterEffect">
                                  <p:stCondLst>
                                    <p:cond delay="0"/>
                                  </p:stCondLst>
                                  <p:childTnLst>
                                    <p:set>
                                      <p:cBhvr>
                                        <p:cTn id="78" dur="1" fill="hold">
                                          <p:stCondLst>
                                            <p:cond delay="0"/>
                                          </p:stCondLst>
                                        </p:cTn>
                                        <p:tgtEl>
                                          <p:spTgt spid="53"/>
                                        </p:tgtEl>
                                        <p:attrNameLst>
                                          <p:attrName>style.visibility</p:attrName>
                                        </p:attrNameLst>
                                      </p:cBhvr>
                                      <p:to>
                                        <p:strVal val="visible"/>
                                      </p:to>
                                    </p:set>
                                    <p:animEffect transition="in" filter="fade">
                                      <p:cBhvr>
                                        <p:cTn id="79" dur="1000"/>
                                        <p:tgtEl>
                                          <p:spTgt spid="53"/>
                                        </p:tgtEl>
                                      </p:cBhvr>
                                    </p:animEffect>
                                    <p:anim calcmode="lin" valueType="num">
                                      <p:cBhvr>
                                        <p:cTn id="80" dur="1000" fill="hold"/>
                                        <p:tgtEl>
                                          <p:spTgt spid="53"/>
                                        </p:tgtEl>
                                        <p:attrNameLst>
                                          <p:attrName>ppt_x</p:attrName>
                                        </p:attrNameLst>
                                      </p:cBhvr>
                                      <p:tavLst>
                                        <p:tav tm="0">
                                          <p:val>
                                            <p:strVal val="#ppt_x"/>
                                          </p:val>
                                        </p:tav>
                                        <p:tav tm="100000">
                                          <p:val>
                                            <p:strVal val="#ppt_x"/>
                                          </p:val>
                                        </p:tav>
                                      </p:tavLst>
                                    </p:anim>
                                    <p:anim calcmode="lin" valueType="num">
                                      <p:cBhvr>
                                        <p:cTn id="81" dur="1000" fill="hold"/>
                                        <p:tgtEl>
                                          <p:spTgt spid="53"/>
                                        </p:tgtEl>
                                        <p:attrNameLst>
                                          <p:attrName>ppt_y</p:attrName>
                                        </p:attrNameLst>
                                      </p:cBhvr>
                                      <p:tavLst>
                                        <p:tav tm="0">
                                          <p:val>
                                            <p:strVal val="#ppt_y-.1"/>
                                          </p:val>
                                        </p:tav>
                                        <p:tav tm="100000">
                                          <p:val>
                                            <p:strVal val="#ppt_y"/>
                                          </p:val>
                                        </p:tav>
                                      </p:tavLst>
                                    </p:anim>
                                  </p:childTnLst>
                                </p:cTn>
                              </p:par>
                            </p:childTnLst>
                          </p:cTn>
                        </p:par>
                        <p:par>
                          <p:cTn id="82" fill="hold">
                            <p:stCondLst>
                              <p:cond delay="1500"/>
                            </p:stCondLst>
                            <p:childTnLst>
                              <p:par>
                                <p:cTn id="83" presetID="50" presetClass="path" presetSubtype="0" accel="50000" decel="50000" fill="hold" grpId="1" nodeType="afterEffect">
                                  <p:stCondLst>
                                    <p:cond delay="0"/>
                                  </p:stCondLst>
                                  <p:childTnLst>
                                    <p:animMotion origin="layout" path="M -5.55556E-7 7.40741E-7 L 0.02795 7.40741E-7 C 0.04045 7.40741E-7 0.0559 0.00764 0.0559 0.01389 L 0.0559 0.02801 " pathEditMode="relative" rAng="0" ptsTypes="AAAA">
                                      <p:cBhvr>
                                        <p:cTn id="84" dur="2000" fill="hold"/>
                                        <p:tgtEl>
                                          <p:spTgt spid="53"/>
                                        </p:tgtEl>
                                        <p:attrNameLst>
                                          <p:attrName>ppt_x</p:attrName>
                                          <p:attrName>ppt_y</p:attrName>
                                        </p:attrNameLst>
                                      </p:cBhvr>
                                      <p:rCtr x="2795" y="1389"/>
                                    </p:animMotion>
                                  </p:childTnLst>
                                </p:cTn>
                              </p:par>
                            </p:childTnLst>
                          </p:cTn>
                        </p:par>
                        <p:par>
                          <p:cTn id="85" fill="hold">
                            <p:stCondLst>
                              <p:cond delay="3500"/>
                            </p:stCondLst>
                            <p:childTnLst>
                              <p:par>
                                <p:cTn id="86" presetID="42" presetClass="entr" presetSubtype="0" fill="hold" grpId="0" nodeType="afterEffect">
                                  <p:stCondLst>
                                    <p:cond delay="0"/>
                                  </p:stCondLst>
                                  <p:childTnLst>
                                    <p:set>
                                      <p:cBhvr>
                                        <p:cTn id="87" dur="1" fill="hold">
                                          <p:stCondLst>
                                            <p:cond delay="0"/>
                                          </p:stCondLst>
                                        </p:cTn>
                                        <p:tgtEl>
                                          <p:spTgt spid="81"/>
                                        </p:tgtEl>
                                        <p:attrNameLst>
                                          <p:attrName>style.visibility</p:attrName>
                                        </p:attrNameLst>
                                      </p:cBhvr>
                                      <p:to>
                                        <p:strVal val="visible"/>
                                      </p:to>
                                    </p:set>
                                    <p:animEffect transition="in" filter="fade">
                                      <p:cBhvr>
                                        <p:cTn id="88" dur="1000"/>
                                        <p:tgtEl>
                                          <p:spTgt spid="81"/>
                                        </p:tgtEl>
                                      </p:cBhvr>
                                    </p:animEffect>
                                    <p:anim calcmode="lin" valueType="num">
                                      <p:cBhvr>
                                        <p:cTn id="89" dur="1000" fill="hold"/>
                                        <p:tgtEl>
                                          <p:spTgt spid="81"/>
                                        </p:tgtEl>
                                        <p:attrNameLst>
                                          <p:attrName>ppt_x</p:attrName>
                                        </p:attrNameLst>
                                      </p:cBhvr>
                                      <p:tavLst>
                                        <p:tav tm="0">
                                          <p:val>
                                            <p:strVal val="#ppt_x"/>
                                          </p:val>
                                        </p:tav>
                                        <p:tav tm="100000">
                                          <p:val>
                                            <p:strVal val="#ppt_x"/>
                                          </p:val>
                                        </p:tav>
                                      </p:tavLst>
                                    </p:anim>
                                    <p:anim calcmode="lin" valueType="num">
                                      <p:cBhvr>
                                        <p:cTn id="90" dur="1000" fill="hold"/>
                                        <p:tgtEl>
                                          <p:spTgt spid="81"/>
                                        </p:tgtEl>
                                        <p:attrNameLst>
                                          <p:attrName>ppt_y</p:attrName>
                                        </p:attrNameLst>
                                      </p:cBhvr>
                                      <p:tavLst>
                                        <p:tav tm="0">
                                          <p:val>
                                            <p:strVal val="#ppt_y+.1"/>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nodeType="clickEffect">
                                  <p:stCondLst>
                                    <p:cond delay="0"/>
                                  </p:stCondLst>
                                  <p:childTnLst>
                                    <p:set>
                                      <p:cBhvr>
                                        <p:cTn id="94" dur="1" fill="hold">
                                          <p:stCondLst>
                                            <p:cond delay="0"/>
                                          </p:stCondLst>
                                        </p:cTn>
                                        <p:tgtEl>
                                          <p:spTgt spid="17">
                                            <p:txEl>
                                              <p:pRg st="5" end="5"/>
                                            </p:txEl>
                                          </p:spTgt>
                                        </p:tgtEl>
                                        <p:attrNameLst>
                                          <p:attrName>style.visibility</p:attrName>
                                        </p:attrNameLst>
                                      </p:cBhvr>
                                      <p:to>
                                        <p:strVal val="visible"/>
                                      </p:to>
                                    </p:set>
                                    <p:animEffect transition="in" filter="fade">
                                      <p:cBhvr>
                                        <p:cTn id="95" dur="500"/>
                                        <p:tgtEl>
                                          <p:spTgt spid="17">
                                            <p:txEl>
                                              <p:pRg st="5" end="5"/>
                                            </p:txEl>
                                          </p:spTgt>
                                        </p:tgtEl>
                                      </p:cBhvr>
                                    </p:animEffect>
                                  </p:childTnLst>
                                </p:cTn>
                              </p:par>
                            </p:childTnLst>
                          </p:cTn>
                        </p:par>
                        <p:par>
                          <p:cTn id="96" fill="hold">
                            <p:stCondLst>
                              <p:cond delay="500"/>
                            </p:stCondLst>
                            <p:childTnLst>
                              <p:par>
                                <p:cTn id="97" presetID="47" presetClass="entr" presetSubtype="0" fill="hold" grpId="0" nodeType="afterEffect">
                                  <p:stCondLst>
                                    <p:cond delay="0"/>
                                  </p:stCondLst>
                                  <p:childTnLst>
                                    <p:set>
                                      <p:cBhvr>
                                        <p:cTn id="98" dur="1" fill="hold">
                                          <p:stCondLst>
                                            <p:cond delay="0"/>
                                          </p:stCondLst>
                                        </p:cTn>
                                        <p:tgtEl>
                                          <p:spTgt spid="54"/>
                                        </p:tgtEl>
                                        <p:attrNameLst>
                                          <p:attrName>style.visibility</p:attrName>
                                        </p:attrNameLst>
                                      </p:cBhvr>
                                      <p:to>
                                        <p:strVal val="visible"/>
                                      </p:to>
                                    </p:set>
                                    <p:animEffect transition="in" filter="fade">
                                      <p:cBhvr>
                                        <p:cTn id="99" dur="1000"/>
                                        <p:tgtEl>
                                          <p:spTgt spid="54"/>
                                        </p:tgtEl>
                                      </p:cBhvr>
                                    </p:animEffect>
                                    <p:anim calcmode="lin" valueType="num">
                                      <p:cBhvr>
                                        <p:cTn id="100" dur="1000" fill="hold"/>
                                        <p:tgtEl>
                                          <p:spTgt spid="54"/>
                                        </p:tgtEl>
                                        <p:attrNameLst>
                                          <p:attrName>ppt_x</p:attrName>
                                        </p:attrNameLst>
                                      </p:cBhvr>
                                      <p:tavLst>
                                        <p:tav tm="0">
                                          <p:val>
                                            <p:strVal val="#ppt_x"/>
                                          </p:val>
                                        </p:tav>
                                        <p:tav tm="100000">
                                          <p:val>
                                            <p:strVal val="#ppt_x"/>
                                          </p:val>
                                        </p:tav>
                                      </p:tavLst>
                                    </p:anim>
                                    <p:anim calcmode="lin" valueType="num">
                                      <p:cBhvr>
                                        <p:cTn id="101" dur="1000" fill="hold"/>
                                        <p:tgtEl>
                                          <p:spTgt spid="54"/>
                                        </p:tgtEl>
                                        <p:attrNameLst>
                                          <p:attrName>ppt_y</p:attrName>
                                        </p:attrNameLst>
                                      </p:cBhvr>
                                      <p:tavLst>
                                        <p:tav tm="0">
                                          <p:val>
                                            <p:strVal val="#ppt_y-.1"/>
                                          </p:val>
                                        </p:tav>
                                        <p:tav tm="100000">
                                          <p:val>
                                            <p:strVal val="#ppt_y"/>
                                          </p:val>
                                        </p:tav>
                                      </p:tavLst>
                                    </p:anim>
                                  </p:childTnLst>
                                </p:cTn>
                              </p:par>
                            </p:childTnLst>
                          </p:cTn>
                        </p:par>
                        <p:par>
                          <p:cTn id="102" fill="hold">
                            <p:stCondLst>
                              <p:cond delay="1500"/>
                            </p:stCondLst>
                            <p:childTnLst>
                              <p:par>
                                <p:cTn id="103" presetID="42" presetClass="entr" presetSubtype="0" fill="hold" grpId="0" nodeType="afterEffect">
                                  <p:stCondLst>
                                    <p:cond delay="0"/>
                                  </p:stCondLst>
                                  <p:childTnLst>
                                    <p:set>
                                      <p:cBhvr>
                                        <p:cTn id="104" dur="1" fill="hold">
                                          <p:stCondLst>
                                            <p:cond delay="0"/>
                                          </p:stCondLst>
                                        </p:cTn>
                                        <p:tgtEl>
                                          <p:spTgt spid="79"/>
                                        </p:tgtEl>
                                        <p:attrNameLst>
                                          <p:attrName>style.visibility</p:attrName>
                                        </p:attrNameLst>
                                      </p:cBhvr>
                                      <p:to>
                                        <p:strVal val="visible"/>
                                      </p:to>
                                    </p:set>
                                    <p:animEffect transition="in" filter="fade">
                                      <p:cBhvr>
                                        <p:cTn id="105" dur="1000"/>
                                        <p:tgtEl>
                                          <p:spTgt spid="79"/>
                                        </p:tgtEl>
                                      </p:cBhvr>
                                    </p:animEffect>
                                    <p:anim calcmode="lin" valueType="num">
                                      <p:cBhvr>
                                        <p:cTn id="106" dur="1000" fill="hold"/>
                                        <p:tgtEl>
                                          <p:spTgt spid="79"/>
                                        </p:tgtEl>
                                        <p:attrNameLst>
                                          <p:attrName>ppt_x</p:attrName>
                                        </p:attrNameLst>
                                      </p:cBhvr>
                                      <p:tavLst>
                                        <p:tav tm="0">
                                          <p:val>
                                            <p:strVal val="#ppt_x"/>
                                          </p:val>
                                        </p:tav>
                                        <p:tav tm="100000">
                                          <p:val>
                                            <p:strVal val="#ppt_x"/>
                                          </p:val>
                                        </p:tav>
                                      </p:tavLst>
                                    </p:anim>
                                    <p:anim calcmode="lin" valueType="num">
                                      <p:cBhvr>
                                        <p:cTn id="107" dur="1000" fill="hold"/>
                                        <p:tgtEl>
                                          <p:spTgt spid="79"/>
                                        </p:tgtEl>
                                        <p:attrNameLst>
                                          <p:attrName>ppt_y</p:attrName>
                                        </p:attrNameLst>
                                      </p:cBhvr>
                                      <p:tavLst>
                                        <p:tav tm="0">
                                          <p:val>
                                            <p:strVal val="#ppt_y+.1"/>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nodeType="clickEffect">
                                  <p:stCondLst>
                                    <p:cond delay="0"/>
                                  </p:stCondLst>
                                  <p:childTnLst>
                                    <p:set>
                                      <p:cBhvr>
                                        <p:cTn id="111" dur="1" fill="hold">
                                          <p:stCondLst>
                                            <p:cond delay="0"/>
                                          </p:stCondLst>
                                        </p:cTn>
                                        <p:tgtEl>
                                          <p:spTgt spid="17">
                                            <p:txEl>
                                              <p:pRg st="6" end="6"/>
                                            </p:txEl>
                                          </p:spTgt>
                                        </p:tgtEl>
                                        <p:attrNameLst>
                                          <p:attrName>style.visibility</p:attrName>
                                        </p:attrNameLst>
                                      </p:cBhvr>
                                      <p:to>
                                        <p:strVal val="visible"/>
                                      </p:to>
                                    </p:set>
                                    <p:animEffect transition="in" filter="wipe(left)">
                                      <p:cBhvr>
                                        <p:cTn id="112" dur="500"/>
                                        <p:tgtEl>
                                          <p:spTgt spid="17">
                                            <p:txEl>
                                              <p:pRg st="6" end="6"/>
                                            </p:txEl>
                                          </p:spTgt>
                                        </p:tgtEl>
                                      </p:cBhvr>
                                    </p:animEffect>
                                  </p:childTnLst>
                                </p:cTn>
                              </p:par>
                            </p:childTnLst>
                          </p:cTn>
                        </p:par>
                        <p:par>
                          <p:cTn id="113" fill="hold">
                            <p:stCondLst>
                              <p:cond delay="500"/>
                            </p:stCondLst>
                            <p:childTnLst>
                              <p:par>
                                <p:cTn id="114" presetID="47" presetClass="entr" presetSubtype="0" fill="hold" grpId="0" nodeType="afterEffect">
                                  <p:stCondLst>
                                    <p:cond delay="0"/>
                                  </p:stCondLst>
                                  <p:childTnLst>
                                    <p:set>
                                      <p:cBhvr>
                                        <p:cTn id="115" dur="1" fill="hold">
                                          <p:stCondLst>
                                            <p:cond delay="0"/>
                                          </p:stCondLst>
                                        </p:cTn>
                                        <p:tgtEl>
                                          <p:spTgt spid="55"/>
                                        </p:tgtEl>
                                        <p:attrNameLst>
                                          <p:attrName>style.visibility</p:attrName>
                                        </p:attrNameLst>
                                      </p:cBhvr>
                                      <p:to>
                                        <p:strVal val="visible"/>
                                      </p:to>
                                    </p:set>
                                    <p:animEffect transition="in" filter="fade">
                                      <p:cBhvr>
                                        <p:cTn id="116" dur="1000"/>
                                        <p:tgtEl>
                                          <p:spTgt spid="55"/>
                                        </p:tgtEl>
                                      </p:cBhvr>
                                    </p:animEffect>
                                    <p:anim calcmode="lin" valueType="num">
                                      <p:cBhvr>
                                        <p:cTn id="117" dur="1000" fill="hold"/>
                                        <p:tgtEl>
                                          <p:spTgt spid="55"/>
                                        </p:tgtEl>
                                        <p:attrNameLst>
                                          <p:attrName>ppt_x</p:attrName>
                                        </p:attrNameLst>
                                      </p:cBhvr>
                                      <p:tavLst>
                                        <p:tav tm="0">
                                          <p:val>
                                            <p:strVal val="#ppt_x"/>
                                          </p:val>
                                        </p:tav>
                                        <p:tav tm="100000">
                                          <p:val>
                                            <p:strVal val="#ppt_x"/>
                                          </p:val>
                                        </p:tav>
                                      </p:tavLst>
                                    </p:anim>
                                    <p:anim calcmode="lin" valueType="num">
                                      <p:cBhvr>
                                        <p:cTn id="118" dur="1000" fill="hold"/>
                                        <p:tgtEl>
                                          <p:spTgt spid="55"/>
                                        </p:tgtEl>
                                        <p:attrNameLst>
                                          <p:attrName>ppt_y</p:attrName>
                                        </p:attrNameLst>
                                      </p:cBhvr>
                                      <p:tavLst>
                                        <p:tav tm="0">
                                          <p:val>
                                            <p:strVal val="#ppt_y-.1"/>
                                          </p:val>
                                        </p:tav>
                                        <p:tav tm="100000">
                                          <p:val>
                                            <p:strVal val="#ppt_y"/>
                                          </p:val>
                                        </p:tav>
                                      </p:tavLst>
                                    </p:anim>
                                  </p:childTnLst>
                                </p:cTn>
                              </p:par>
                            </p:childTnLst>
                          </p:cTn>
                        </p:par>
                        <p:par>
                          <p:cTn id="119" fill="hold">
                            <p:stCondLst>
                              <p:cond delay="1500"/>
                            </p:stCondLst>
                            <p:childTnLst>
                              <p:par>
                                <p:cTn id="120" presetID="50" presetClass="path" presetSubtype="0" accel="50000" decel="50000" fill="hold" grpId="1" nodeType="afterEffect">
                                  <p:stCondLst>
                                    <p:cond delay="0"/>
                                  </p:stCondLst>
                                  <p:childTnLst>
                                    <p:animMotion origin="layout" path="M 0.00121 -0.00278 L 0.02934 -0.00278 C 0.04184 -0.00278 0.05764 0.00463 0.05764 0.01111 L 0.05764 0.025 " pathEditMode="relative" rAng="0" ptsTypes="AAAA">
                                      <p:cBhvr>
                                        <p:cTn id="121" dur="2000" fill="hold"/>
                                        <p:tgtEl>
                                          <p:spTgt spid="55"/>
                                        </p:tgtEl>
                                        <p:attrNameLst>
                                          <p:attrName>ppt_x</p:attrName>
                                          <p:attrName>ppt_y</p:attrName>
                                        </p:attrNameLst>
                                      </p:cBhvr>
                                      <p:rCtr x="2812" y="1389"/>
                                    </p:animMotion>
                                  </p:childTnLst>
                                </p:cTn>
                              </p:par>
                            </p:childTnLst>
                          </p:cTn>
                        </p:par>
                        <p:par>
                          <p:cTn id="122" fill="hold">
                            <p:stCondLst>
                              <p:cond delay="3500"/>
                            </p:stCondLst>
                            <p:childTnLst>
                              <p:par>
                                <p:cTn id="123" presetID="42" presetClass="entr" presetSubtype="0" fill="hold" grpId="0" nodeType="afterEffect">
                                  <p:stCondLst>
                                    <p:cond delay="0"/>
                                  </p:stCondLst>
                                  <p:childTnLst>
                                    <p:set>
                                      <p:cBhvr>
                                        <p:cTn id="124" dur="1" fill="hold">
                                          <p:stCondLst>
                                            <p:cond delay="0"/>
                                          </p:stCondLst>
                                        </p:cTn>
                                        <p:tgtEl>
                                          <p:spTgt spid="82"/>
                                        </p:tgtEl>
                                        <p:attrNameLst>
                                          <p:attrName>style.visibility</p:attrName>
                                        </p:attrNameLst>
                                      </p:cBhvr>
                                      <p:to>
                                        <p:strVal val="visible"/>
                                      </p:to>
                                    </p:set>
                                    <p:animEffect transition="in" filter="fade">
                                      <p:cBhvr>
                                        <p:cTn id="125" dur="1000"/>
                                        <p:tgtEl>
                                          <p:spTgt spid="82"/>
                                        </p:tgtEl>
                                      </p:cBhvr>
                                    </p:animEffect>
                                    <p:anim calcmode="lin" valueType="num">
                                      <p:cBhvr>
                                        <p:cTn id="126" dur="1000" fill="hold"/>
                                        <p:tgtEl>
                                          <p:spTgt spid="82"/>
                                        </p:tgtEl>
                                        <p:attrNameLst>
                                          <p:attrName>ppt_x</p:attrName>
                                        </p:attrNameLst>
                                      </p:cBhvr>
                                      <p:tavLst>
                                        <p:tav tm="0">
                                          <p:val>
                                            <p:strVal val="#ppt_x"/>
                                          </p:val>
                                        </p:tav>
                                        <p:tav tm="100000">
                                          <p:val>
                                            <p:strVal val="#ppt_x"/>
                                          </p:val>
                                        </p:tav>
                                      </p:tavLst>
                                    </p:anim>
                                    <p:anim calcmode="lin" valueType="num">
                                      <p:cBhvr>
                                        <p:cTn id="127" dur="1000" fill="hold"/>
                                        <p:tgtEl>
                                          <p:spTgt spid="82"/>
                                        </p:tgtEl>
                                        <p:attrNameLst>
                                          <p:attrName>ppt_y</p:attrName>
                                        </p:attrNameLst>
                                      </p:cBhvr>
                                      <p:tavLst>
                                        <p:tav tm="0">
                                          <p:val>
                                            <p:strVal val="#ppt_y+.1"/>
                                          </p:val>
                                        </p:tav>
                                        <p:tav tm="100000">
                                          <p:val>
                                            <p:strVal val="#ppt_y"/>
                                          </p:val>
                                        </p:tav>
                                      </p:tavLst>
                                    </p:anim>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nodeType="clickEffect">
                                  <p:stCondLst>
                                    <p:cond delay="0"/>
                                  </p:stCondLst>
                                  <p:childTnLst>
                                    <p:set>
                                      <p:cBhvr>
                                        <p:cTn id="131" dur="1" fill="hold">
                                          <p:stCondLst>
                                            <p:cond delay="0"/>
                                          </p:stCondLst>
                                        </p:cTn>
                                        <p:tgtEl>
                                          <p:spTgt spid="52">
                                            <p:txEl>
                                              <p:pRg st="0" end="0"/>
                                            </p:txEl>
                                          </p:spTgt>
                                        </p:tgtEl>
                                        <p:attrNameLst>
                                          <p:attrName>style.visibility</p:attrName>
                                        </p:attrNameLst>
                                      </p:cBhvr>
                                      <p:to>
                                        <p:strVal val="visible"/>
                                      </p:to>
                                    </p:set>
                                    <p:animEffect transition="in" filter="fade">
                                      <p:cBhvr>
                                        <p:cTn id="132" dur="500"/>
                                        <p:tgtEl>
                                          <p:spTgt spid="52">
                                            <p:txEl>
                                              <p:pRg st="0" end="0"/>
                                            </p:txEl>
                                          </p:spTgt>
                                        </p:tgtEl>
                                      </p:cBhvr>
                                    </p:animEffect>
                                  </p:childTnLst>
                                </p:cTn>
                              </p:par>
                            </p:childTnLst>
                          </p:cTn>
                        </p:par>
                        <p:par>
                          <p:cTn id="133" fill="hold">
                            <p:stCondLst>
                              <p:cond delay="500"/>
                            </p:stCondLst>
                            <p:childTnLst>
                              <p:par>
                                <p:cTn id="134" presetID="47" presetClass="entr" presetSubtype="0" fill="hold" grpId="0" nodeType="afterEffect">
                                  <p:stCondLst>
                                    <p:cond delay="0"/>
                                  </p:stCondLst>
                                  <p:childTnLst>
                                    <p:set>
                                      <p:cBhvr>
                                        <p:cTn id="135" dur="1" fill="hold">
                                          <p:stCondLst>
                                            <p:cond delay="0"/>
                                          </p:stCondLst>
                                        </p:cTn>
                                        <p:tgtEl>
                                          <p:spTgt spid="58"/>
                                        </p:tgtEl>
                                        <p:attrNameLst>
                                          <p:attrName>style.visibility</p:attrName>
                                        </p:attrNameLst>
                                      </p:cBhvr>
                                      <p:to>
                                        <p:strVal val="visible"/>
                                      </p:to>
                                    </p:set>
                                    <p:animEffect transition="in" filter="fade">
                                      <p:cBhvr>
                                        <p:cTn id="136" dur="1000"/>
                                        <p:tgtEl>
                                          <p:spTgt spid="58"/>
                                        </p:tgtEl>
                                      </p:cBhvr>
                                    </p:animEffect>
                                    <p:anim calcmode="lin" valueType="num">
                                      <p:cBhvr>
                                        <p:cTn id="137" dur="1000" fill="hold"/>
                                        <p:tgtEl>
                                          <p:spTgt spid="58"/>
                                        </p:tgtEl>
                                        <p:attrNameLst>
                                          <p:attrName>ppt_x</p:attrName>
                                        </p:attrNameLst>
                                      </p:cBhvr>
                                      <p:tavLst>
                                        <p:tav tm="0">
                                          <p:val>
                                            <p:strVal val="#ppt_x"/>
                                          </p:val>
                                        </p:tav>
                                        <p:tav tm="100000">
                                          <p:val>
                                            <p:strVal val="#ppt_x"/>
                                          </p:val>
                                        </p:tav>
                                      </p:tavLst>
                                    </p:anim>
                                    <p:anim calcmode="lin" valueType="num">
                                      <p:cBhvr>
                                        <p:cTn id="138" dur="1000" fill="hold"/>
                                        <p:tgtEl>
                                          <p:spTgt spid="58"/>
                                        </p:tgtEl>
                                        <p:attrNameLst>
                                          <p:attrName>ppt_y</p:attrName>
                                        </p:attrNameLst>
                                      </p:cBhvr>
                                      <p:tavLst>
                                        <p:tav tm="0">
                                          <p:val>
                                            <p:strVal val="#ppt_y-.1"/>
                                          </p:val>
                                        </p:tav>
                                        <p:tav tm="100000">
                                          <p:val>
                                            <p:strVal val="#ppt_y"/>
                                          </p:val>
                                        </p:tav>
                                      </p:tavLst>
                                    </p:anim>
                                  </p:childTnLst>
                                </p:cTn>
                              </p:par>
                            </p:childTnLst>
                          </p:cTn>
                        </p:par>
                        <p:par>
                          <p:cTn id="139" fill="hold">
                            <p:stCondLst>
                              <p:cond delay="1500"/>
                            </p:stCondLst>
                            <p:childTnLst>
                              <p:par>
                                <p:cTn id="140" presetID="42" presetClass="entr" presetSubtype="0" fill="hold" grpId="0" nodeType="afterEffect">
                                  <p:stCondLst>
                                    <p:cond delay="0"/>
                                  </p:stCondLst>
                                  <p:childTnLst>
                                    <p:set>
                                      <p:cBhvr>
                                        <p:cTn id="141" dur="1" fill="hold">
                                          <p:stCondLst>
                                            <p:cond delay="0"/>
                                          </p:stCondLst>
                                        </p:cTn>
                                        <p:tgtEl>
                                          <p:spTgt spid="75"/>
                                        </p:tgtEl>
                                        <p:attrNameLst>
                                          <p:attrName>style.visibility</p:attrName>
                                        </p:attrNameLst>
                                      </p:cBhvr>
                                      <p:to>
                                        <p:strVal val="visible"/>
                                      </p:to>
                                    </p:set>
                                    <p:animEffect transition="in" filter="fade">
                                      <p:cBhvr>
                                        <p:cTn id="142" dur="1000"/>
                                        <p:tgtEl>
                                          <p:spTgt spid="75"/>
                                        </p:tgtEl>
                                      </p:cBhvr>
                                    </p:animEffect>
                                    <p:anim calcmode="lin" valueType="num">
                                      <p:cBhvr>
                                        <p:cTn id="143" dur="1000" fill="hold"/>
                                        <p:tgtEl>
                                          <p:spTgt spid="75"/>
                                        </p:tgtEl>
                                        <p:attrNameLst>
                                          <p:attrName>ppt_x</p:attrName>
                                        </p:attrNameLst>
                                      </p:cBhvr>
                                      <p:tavLst>
                                        <p:tav tm="0">
                                          <p:val>
                                            <p:strVal val="#ppt_x"/>
                                          </p:val>
                                        </p:tav>
                                        <p:tav tm="100000">
                                          <p:val>
                                            <p:strVal val="#ppt_x"/>
                                          </p:val>
                                        </p:tav>
                                      </p:tavLst>
                                    </p:anim>
                                    <p:anim calcmode="lin" valueType="num">
                                      <p:cBhvr>
                                        <p:cTn id="144" dur="1000" fill="hold"/>
                                        <p:tgtEl>
                                          <p:spTgt spid="75"/>
                                        </p:tgtEl>
                                        <p:attrNameLst>
                                          <p:attrName>ppt_y</p:attrName>
                                        </p:attrNameLst>
                                      </p:cBhvr>
                                      <p:tavLst>
                                        <p:tav tm="0">
                                          <p:val>
                                            <p:strVal val="#ppt_y+.1"/>
                                          </p:val>
                                        </p:tav>
                                        <p:tav tm="100000">
                                          <p:val>
                                            <p:strVal val="#ppt_y"/>
                                          </p:val>
                                        </p:tav>
                                      </p:tavLst>
                                    </p:anim>
                                  </p:childTnLst>
                                </p:cTn>
                              </p:par>
                            </p:childTnLst>
                          </p:cTn>
                        </p:par>
                      </p:childTnLst>
                    </p:cTn>
                  </p:par>
                  <p:par>
                    <p:cTn id="145" fill="hold">
                      <p:stCondLst>
                        <p:cond delay="indefinite"/>
                      </p:stCondLst>
                      <p:childTnLst>
                        <p:par>
                          <p:cTn id="146" fill="hold">
                            <p:stCondLst>
                              <p:cond delay="0"/>
                            </p:stCondLst>
                            <p:childTnLst>
                              <p:par>
                                <p:cTn id="147" presetID="10" presetClass="entr" presetSubtype="0" fill="hold" nodeType="clickEffect">
                                  <p:stCondLst>
                                    <p:cond delay="0"/>
                                  </p:stCondLst>
                                  <p:childTnLst>
                                    <p:set>
                                      <p:cBhvr>
                                        <p:cTn id="148" dur="1" fill="hold">
                                          <p:stCondLst>
                                            <p:cond delay="0"/>
                                          </p:stCondLst>
                                        </p:cTn>
                                        <p:tgtEl>
                                          <p:spTgt spid="52">
                                            <p:txEl>
                                              <p:pRg st="1" end="1"/>
                                            </p:txEl>
                                          </p:spTgt>
                                        </p:tgtEl>
                                        <p:attrNameLst>
                                          <p:attrName>style.visibility</p:attrName>
                                        </p:attrNameLst>
                                      </p:cBhvr>
                                      <p:to>
                                        <p:strVal val="visible"/>
                                      </p:to>
                                    </p:set>
                                    <p:animEffect transition="in" filter="fade">
                                      <p:cBhvr>
                                        <p:cTn id="149" dur="500"/>
                                        <p:tgtEl>
                                          <p:spTgt spid="52">
                                            <p:txEl>
                                              <p:pRg st="1" end="1"/>
                                            </p:txEl>
                                          </p:spTgt>
                                        </p:tgtEl>
                                      </p:cBhvr>
                                    </p:animEffect>
                                  </p:childTnLst>
                                </p:cTn>
                              </p:par>
                            </p:childTnLst>
                          </p:cTn>
                        </p:par>
                        <p:par>
                          <p:cTn id="150" fill="hold">
                            <p:stCondLst>
                              <p:cond delay="500"/>
                            </p:stCondLst>
                            <p:childTnLst>
                              <p:par>
                                <p:cTn id="151" presetID="47" presetClass="entr" presetSubtype="0" fill="hold" grpId="0" nodeType="afterEffect">
                                  <p:stCondLst>
                                    <p:cond delay="0"/>
                                  </p:stCondLst>
                                  <p:childTnLst>
                                    <p:set>
                                      <p:cBhvr>
                                        <p:cTn id="152" dur="1" fill="hold">
                                          <p:stCondLst>
                                            <p:cond delay="0"/>
                                          </p:stCondLst>
                                        </p:cTn>
                                        <p:tgtEl>
                                          <p:spTgt spid="59"/>
                                        </p:tgtEl>
                                        <p:attrNameLst>
                                          <p:attrName>style.visibility</p:attrName>
                                        </p:attrNameLst>
                                      </p:cBhvr>
                                      <p:to>
                                        <p:strVal val="visible"/>
                                      </p:to>
                                    </p:set>
                                    <p:animEffect transition="in" filter="fade">
                                      <p:cBhvr>
                                        <p:cTn id="153" dur="1000"/>
                                        <p:tgtEl>
                                          <p:spTgt spid="59"/>
                                        </p:tgtEl>
                                      </p:cBhvr>
                                    </p:animEffect>
                                    <p:anim calcmode="lin" valueType="num">
                                      <p:cBhvr>
                                        <p:cTn id="154" dur="1000" fill="hold"/>
                                        <p:tgtEl>
                                          <p:spTgt spid="59"/>
                                        </p:tgtEl>
                                        <p:attrNameLst>
                                          <p:attrName>ppt_x</p:attrName>
                                        </p:attrNameLst>
                                      </p:cBhvr>
                                      <p:tavLst>
                                        <p:tav tm="0">
                                          <p:val>
                                            <p:strVal val="#ppt_x"/>
                                          </p:val>
                                        </p:tav>
                                        <p:tav tm="100000">
                                          <p:val>
                                            <p:strVal val="#ppt_x"/>
                                          </p:val>
                                        </p:tav>
                                      </p:tavLst>
                                    </p:anim>
                                    <p:anim calcmode="lin" valueType="num">
                                      <p:cBhvr>
                                        <p:cTn id="155" dur="1000" fill="hold"/>
                                        <p:tgtEl>
                                          <p:spTgt spid="59"/>
                                        </p:tgtEl>
                                        <p:attrNameLst>
                                          <p:attrName>ppt_y</p:attrName>
                                        </p:attrNameLst>
                                      </p:cBhvr>
                                      <p:tavLst>
                                        <p:tav tm="0">
                                          <p:val>
                                            <p:strVal val="#ppt_y-.1"/>
                                          </p:val>
                                        </p:tav>
                                        <p:tav tm="100000">
                                          <p:val>
                                            <p:strVal val="#ppt_y"/>
                                          </p:val>
                                        </p:tav>
                                      </p:tavLst>
                                    </p:anim>
                                  </p:childTnLst>
                                </p:cTn>
                              </p:par>
                            </p:childTnLst>
                          </p:cTn>
                        </p:par>
                        <p:par>
                          <p:cTn id="156" fill="hold">
                            <p:stCondLst>
                              <p:cond delay="1500"/>
                            </p:stCondLst>
                            <p:childTnLst>
                              <p:par>
                                <p:cTn id="157" presetID="50" presetClass="path" presetSubtype="0" accel="50000" decel="50000" fill="hold" grpId="1" nodeType="afterEffect">
                                  <p:stCondLst>
                                    <p:cond delay="0"/>
                                  </p:stCondLst>
                                  <p:childTnLst>
                                    <p:animMotion origin="layout" path="M -0.00034 0.00208 L 0.02761 0.00208 C 0.04011 0.00208 0.05556 0.00741 0.05556 0.0118 L 0.05556 0.02176 " pathEditMode="relative" rAng="0" ptsTypes="AAAA">
                                      <p:cBhvr>
                                        <p:cTn id="158" dur="2000" fill="hold"/>
                                        <p:tgtEl>
                                          <p:spTgt spid="59"/>
                                        </p:tgtEl>
                                        <p:attrNameLst>
                                          <p:attrName>ppt_x</p:attrName>
                                          <p:attrName>ppt_y</p:attrName>
                                        </p:attrNameLst>
                                      </p:cBhvr>
                                      <p:rCtr x="2795" y="972"/>
                                    </p:animMotion>
                                  </p:childTnLst>
                                </p:cTn>
                              </p:par>
                            </p:childTnLst>
                          </p:cTn>
                        </p:par>
                        <p:par>
                          <p:cTn id="159" fill="hold">
                            <p:stCondLst>
                              <p:cond delay="3500"/>
                            </p:stCondLst>
                            <p:childTnLst>
                              <p:par>
                                <p:cTn id="160" presetID="42" presetClass="entr" presetSubtype="0" fill="hold" grpId="0" nodeType="afterEffect">
                                  <p:stCondLst>
                                    <p:cond delay="0"/>
                                  </p:stCondLst>
                                  <p:childTnLst>
                                    <p:set>
                                      <p:cBhvr>
                                        <p:cTn id="161" dur="1" fill="hold">
                                          <p:stCondLst>
                                            <p:cond delay="0"/>
                                          </p:stCondLst>
                                        </p:cTn>
                                        <p:tgtEl>
                                          <p:spTgt spid="83"/>
                                        </p:tgtEl>
                                        <p:attrNameLst>
                                          <p:attrName>style.visibility</p:attrName>
                                        </p:attrNameLst>
                                      </p:cBhvr>
                                      <p:to>
                                        <p:strVal val="visible"/>
                                      </p:to>
                                    </p:set>
                                    <p:animEffect transition="in" filter="fade">
                                      <p:cBhvr>
                                        <p:cTn id="162" dur="1000"/>
                                        <p:tgtEl>
                                          <p:spTgt spid="83"/>
                                        </p:tgtEl>
                                      </p:cBhvr>
                                    </p:animEffect>
                                    <p:anim calcmode="lin" valueType="num">
                                      <p:cBhvr>
                                        <p:cTn id="163" dur="1000" fill="hold"/>
                                        <p:tgtEl>
                                          <p:spTgt spid="83"/>
                                        </p:tgtEl>
                                        <p:attrNameLst>
                                          <p:attrName>ppt_x</p:attrName>
                                        </p:attrNameLst>
                                      </p:cBhvr>
                                      <p:tavLst>
                                        <p:tav tm="0">
                                          <p:val>
                                            <p:strVal val="#ppt_x"/>
                                          </p:val>
                                        </p:tav>
                                        <p:tav tm="100000">
                                          <p:val>
                                            <p:strVal val="#ppt_x"/>
                                          </p:val>
                                        </p:tav>
                                      </p:tavLst>
                                    </p:anim>
                                    <p:anim calcmode="lin" valueType="num">
                                      <p:cBhvr>
                                        <p:cTn id="164" dur="1000" fill="hold"/>
                                        <p:tgtEl>
                                          <p:spTgt spid="83"/>
                                        </p:tgtEl>
                                        <p:attrNameLst>
                                          <p:attrName>ppt_y</p:attrName>
                                        </p:attrNameLst>
                                      </p:cBhvr>
                                      <p:tavLst>
                                        <p:tav tm="0">
                                          <p:val>
                                            <p:strVal val="#ppt_y+.1"/>
                                          </p:val>
                                        </p:tav>
                                        <p:tav tm="100000">
                                          <p:val>
                                            <p:strVal val="#ppt_y"/>
                                          </p:val>
                                        </p:tav>
                                      </p:tavLst>
                                    </p:anim>
                                  </p:childTnLst>
                                </p:cTn>
                              </p:par>
                            </p:childTnLst>
                          </p:cTn>
                        </p:par>
                      </p:childTnLst>
                    </p:cTn>
                  </p:par>
                  <p:par>
                    <p:cTn id="165" fill="hold">
                      <p:stCondLst>
                        <p:cond delay="indefinite"/>
                      </p:stCondLst>
                      <p:childTnLst>
                        <p:par>
                          <p:cTn id="166" fill="hold">
                            <p:stCondLst>
                              <p:cond delay="0"/>
                            </p:stCondLst>
                            <p:childTnLst>
                              <p:par>
                                <p:cTn id="167" presetID="10" presetClass="entr" presetSubtype="0" fill="hold" nodeType="clickEffect">
                                  <p:stCondLst>
                                    <p:cond delay="0"/>
                                  </p:stCondLst>
                                  <p:childTnLst>
                                    <p:set>
                                      <p:cBhvr>
                                        <p:cTn id="168" dur="1" fill="hold">
                                          <p:stCondLst>
                                            <p:cond delay="0"/>
                                          </p:stCondLst>
                                        </p:cTn>
                                        <p:tgtEl>
                                          <p:spTgt spid="52">
                                            <p:txEl>
                                              <p:pRg st="2" end="2"/>
                                            </p:txEl>
                                          </p:spTgt>
                                        </p:tgtEl>
                                        <p:attrNameLst>
                                          <p:attrName>style.visibility</p:attrName>
                                        </p:attrNameLst>
                                      </p:cBhvr>
                                      <p:to>
                                        <p:strVal val="visible"/>
                                      </p:to>
                                    </p:set>
                                    <p:animEffect transition="in" filter="fade">
                                      <p:cBhvr>
                                        <p:cTn id="169" dur="500"/>
                                        <p:tgtEl>
                                          <p:spTgt spid="52">
                                            <p:txEl>
                                              <p:pRg st="2" end="2"/>
                                            </p:txEl>
                                          </p:spTgt>
                                        </p:tgtEl>
                                      </p:cBhvr>
                                    </p:animEffect>
                                  </p:childTnLst>
                                </p:cTn>
                              </p:par>
                            </p:childTnLst>
                          </p:cTn>
                        </p:par>
                        <p:par>
                          <p:cTn id="170" fill="hold">
                            <p:stCondLst>
                              <p:cond delay="500"/>
                            </p:stCondLst>
                            <p:childTnLst>
                              <p:par>
                                <p:cTn id="171" presetID="47" presetClass="entr" presetSubtype="0" fill="hold" grpId="0" nodeType="afterEffect">
                                  <p:stCondLst>
                                    <p:cond delay="0"/>
                                  </p:stCondLst>
                                  <p:childTnLst>
                                    <p:set>
                                      <p:cBhvr>
                                        <p:cTn id="172" dur="1" fill="hold">
                                          <p:stCondLst>
                                            <p:cond delay="0"/>
                                          </p:stCondLst>
                                        </p:cTn>
                                        <p:tgtEl>
                                          <p:spTgt spid="60"/>
                                        </p:tgtEl>
                                        <p:attrNameLst>
                                          <p:attrName>style.visibility</p:attrName>
                                        </p:attrNameLst>
                                      </p:cBhvr>
                                      <p:to>
                                        <p:strVal val="visible"/>
                                      </p:to>
                                    </p:set>
                                    <p:animEffect transition="in" filter="fade">
                                      <p:cBhvr>
                                        <p:cTn id="173" dur="1000"/>
                                        <p:tgtEl>
                                          <p:spTgt spid="60"/>
                                        </p:tgtEl>
                                      </p:cBhvr>
                                    </p:animEffect>
                                    <p:anim calcmode="lin" valueType="num">
                                      <p:cBhvr>
                                        <p:cTn id="174" dur="1000" fill="hold"/>
                                        <p:tgtEl>
                                          <p:spTgt spid="60"/>
                                        </p:tgtEl>
                                        <p:attrNameLst>
                                          <p:attrName>ppt_x</p:attrName>
                                        </p:attrNameLst>
                                      </p:cBhvr>
                                      <p:tavLst>
                                        <p:tav tm="0">
                                          <p:val>
                                            <p:strVal val="#ppt_x"/>
                                          </p:val>
                                        </p:tav>
                                        <p:tav tm="100000">
                                          <p:val>
                                            <p:strVal val="#ppt_x"/>
                                          </p:val>
                                        </p:tav>
                                      </p:tavLst>
                                    </p:anim>
                                    <p:anim calcmode="lin" valueType="num">
                                      <p:cBhvr>
                                        <p:cTn id="175" dur="1000" fill="hold"/>
                                        <p:tgtEl>
                                          <p:spTgt spid="60"/>
                                        </p:tgtEl>
                                        <p:attrNameLst>
                                          <p:attrName>ppt_y</p:attrName>
                                        </p:attrNameLst>
                                      </p:cBhvr>
                                      <p:tavLst>
                                        <p:tav tm="0">
                                          <p:val>
                                            <p:strVal val="#ppt_y-.1"/>
                                          </p:val>
                                        </p:tav>
                                        <p:tav tm="100000">
                                          <p:val>
                                            <p:strVal val="#ppt_y"/>
                                          </p:val>
                                        </p:tav>
                                      </p:tavLst>
                                    </p:anim>
                                  </p:childTnLst>
                                </p:cTn>
                              </p:par>
                            </p:childTnLst>
                          </p:cTn>
                        </p:par>
                        <p:par>
                          <p:cTn id="176" fill="hold">
                            <p:stCondLst>
                              <p:cond delay="1500"/>
                            </p:stCondLst>
                            <p:childTnLst>
                              <p:par>
                                <p:cTn id="177" presetID="50" presetClass="path" presetSubtype="0" accel="50000" decel="50000" fill="hold" grpId="1" nodeType="afterEffect">
                                  <p:stCondLst>
                                    <p:cond delay="0"/>
                                  </p:stCondLst>
                                  <p:childTnLst>
                                    <p:animMotion origin="layout" path="M 0.00191 -0.00093 L 0.03055 -0.00093 C 0.0434 -0.00093 0.0592 0.00648 0.0592 0.0125 L 0.0592 0.02593 " pathEditMode="relative" rAng="0" ptsTypes="AAAA">
                                      <p:cBhvr>
                                        <p:cTn id="178" dur="2000" fill="hold"/>
                                        <p:tgtEl>
                                          <p:spTgt spid="60"/>
                                        </p:tgtEl>
                                        <p:attrNameLst>
                                          <p:attrName>ppt_x</p:attrName>
                                          <p:attrName>ppt_y</p:attrName>
                                        </p:attrNameLst>
                                      </p:cBhvr>
                                      <p:rCtr x="2865" y="1343"/>
                                    </p:animMotion>
                                  </p:childTnLst>
                                </p:cTn>
                              </p:par>
                            </p:childTnLst>
                          </p:cTn>
                        </p:par>
                        <p:par>
                          <p:cTn id="179" fill="hold">
                            <p:stCondLst>
                              <p:cond delay="3500"/>
                            </p:stCondLst>
                            <p:childTnLst>
                              <p:par>
                                <p:cTn id="180" presetID="50" presetClass="path" presetSubtype="0" accel="50000" decel="50000" fill="hold" grpId="2" nodeType="afterEffect">
                                  <p:stCondLst>
                                    <p:cond delay="0"/>
                                  </p:stCondLst>
                                  <p:childTnLst>
                                    <p:animMotion origin="layout" path="M 0.00191 -0.00093 L -0.02622 -0.00093 C -0.03889 -0.00093 -0.05434 0.00648 -0.05434 0.0125 L -0.05434 0.02593 " pathEditMode="relative" rAng="0" ptsTypes="AAAA">
                                      <p:cBhvr>
                                        <p:cTn id="181" dur="2000" fill="hold"/>
                                        <p:tgtEl>
                                          <p:spTgt spid="60"/>
                                        </p:tgtEl>
                                        <p:attrNameLst>
                                          <p:attrName>ppt_x</p:attrName>
                                          <p:attrName>ppt_y</p:attrName>
                                        </p:attrNameLst>
                                      </p:cBhvr>
                                      <p:rCtr x="-2812" y="1343"/>
                                    </p:animMotion>
                                  </p:childTnLst>
                                </p:cTn>
                              </p:par>
                            </p:childTnLst>
                          </p:cTn>
                        </p:par>
                        <p:par>
                          <p:cTn id="182" fill="hold">
                            <p:stCondLst>
                              <p:cond delay="5500"/>
                            </p:stCondLst>
                            <p:childTnLst>
                              <p:par>
                                <p:cTn id="183" presetID="50" presetClass="path" presetSubtype="0" accel="50000" decel="50000" fill="hold" grpId="3" nodeType="afterEffect">
                                  <p:stCondLst>
                                    <p:cond delay="0"/>
                                  </p:stCondLst>
                                  <p:childTnLst>
                                    <p:animMotion origin="layout" path="M 0.00087 -0.00046 L -0.30833 -0.00046 C -0.44722 -0.00046 -0.61719 0.00694 -0.61719 0.01296 L -0.61719 0.02639 " pathEditMode="relative" rAng="0" ptsTypes="AAAA">
                                      <p:cBhvr>
                                        <p:cTn id="184" dur="2000" fill="hold"/>
                                        <p:tgtEl>
                                          <p:spTgt spid="60"/>
                                        </p:tgtEl>
                                        <p:attrNameLst>
                                          <p:attrName>ppt_x</p:attrName>
                                          <p:attrName>ppt_y</p:attrName>
                                        </p:attrNameLst>
                                      </p:cBhvr>
                                      <p:rCtr x="-30903" y="1343"/>
                                    </p:animMotion>
                                  </p:childTnLst>
                                </p:cTn>
                              </p:par>
                            </p:childTnLst>
                          </p:cTn>
                        </p:par>
                        <p:par>
                          <p:cTn id="185" fill="hold">
                            <p:stCondLst>
                              <p:cond delay="7500"/>
                            </p:stCondLst>
                            <p:childTnLst>
                              <p:par>
                                <p:cTn id="186" presetID="42" presetClass="entr" presetSubtype="0" fill="hold" grpId="0" nodeType="afterEffect">
                                  <p:stCondLst>
                                    <p:cond delay="0"/>
                                  </p:stCondLst>
                                  <p:childTnLst>
                                    <p:set>
                                      <p:cBhvr>
                                        <p:cTn id="187" dur="1" fill="hold">
                                          <p:stCondLst>
                                            <p:cond delay="0"/>
                                          </p:stCondLst>
                                        </p:cTn>
                                        <p:tgtEl>
                                          <p:spTgt spid="86"/>
                                        </p:tgtEl>
                                        <p:attrNameLst>
                                          <p:attrName>style.visibility</p:attrName>
                                        </p:attrNameLst>
                                      </p:cBhvr>
                                      <p:to>
                                        <p:strVal val="visible"/>
                                      </p:to>
                                    </p:set>
                                    <p:animEffect transition="in" filter="fade">
                                      <p:cBhvr>
                                        <p:cTn id="188" dur="1000"/>
                                        <p:tgtEl>
                                          <p:spTgt spid="86"/>
                                        </p:tgtEl>
                                      </p:cBhvr>
                                    </p:animEffect>
                                    <p:anim calcmode="lin" valueType="num">
                                      <p:cBhvr>
                                        <p:cTn id="189" dur="1000" fill="hold"/>
                                        <p:tgtEl>
                                          <p:spTgt spid="86"/>
                                        </p:tgtEl>
                                        <p:attrNameLst>
                                          <p:attrName>ppt_x</p:attrName>
                                        </p:attrNameLst>
                                      </p:cBhvr>
                                      <p:tavLst>
                                        <p:tav tm="0">
                                          <p:val>
                                            <p:strVal val="#ppt_x"/>
                                          </p:val>
                                        </p:tav>
                                        <p:tav tm="100000">
                                          <p:val>
                                            <p:strVal val="#ppt_x"/>
                                          </p:val>
                                        </p:tav>
                                      </p:tavLst>
                                    </p:anim>
                                    <p:anim calcmode="lin" valueType="num">
                                      <p:cBhvr>
                                        <p:cTn id="190" dur="1000" fill="hold"/>
                                        <p:tgtEl>
                                          <p:spTgt spid="86"/>
                                        </p:tgtEl>
                                        <p:attrNameLst>
                                          <p:attrName>ppt_y</p:attrName>
                                        </p:attrNameLst>
                                      </p:cBhvr>
                                      <p:tavLst>
                                        <p:tav tm="0">
                                          <p:val>
                                            <p:strVal val="#ppt_y+.1"/>
                                          </p:val>
                                        </p:tav>
                                        <p:tav tm="100000">
                                          <p:val>
                                            <p:strVal val="#ppt_y"/>
                                          </p:val>
                                        </p:tav>
                                      </p:tavLst>
                                    </p:anim>
                                  </p:childTnLst>
                                </p:cTn>
                              </p:par>
                            </p:childTnLst>
                          </p:cTn>
                        </p:par>
                      </p:childTnLst>
                    </p:cTn>
                  </p:par>
                  <p:par>
                    <p:cTn id="191" fill="hold">
                      <p:stCondLst>
                        <p:cond delay="indefinite"/>
                      </p:stCondLst>
                      <p:childTnLst>
                        <p:par>
                          <p:cTn id="192" fill="hold">
                            <p:stCondLst>
                              <p:cond delay="0"/>
                            </p:stCondLst>
                            <p:childTnLst>
                              <p:par>
                                <p:cTn id="193" presetID="10" presetClass="entr" presetSubtype="0" fill="hold" nodeType="clickEffect">
                                  <p:stCondLst>
                                    <p:cond delay="0"/>
                                  </p:stCondLst>
                                  <p:childTnLst>
                                    <p:set>
                                      <p:cBhvr>
                                        <p:cTn id="194" dur="1" fill="hold">
                                          <p:stCondLst>
                                            <p:cond delay="0"/>
                                          </p:stCondLst>
                                        </p:cTn>
                                        <p:tgtEl>
                                          <p:spTgt spid="52">
                                            <p:txEl>
                                              <p:pRg st="3" end="3"/>
                                            </p:txEl>
                                          </p:spTgt>
                                        </p:tgtEl>
                                        <p:attrNameLst>
                                          <p:attrName>style.visibility</p:attrName>
                                        </p:attrNameLst>
                                      </p:cBhvr>
                                      <p:to>
                                        <p:strVal val="visible"/>
                                      </p:to>
                                    </p:set>
                                    <p:animEffect transition="in" filter="fade">
                                      <p:cBhvr>
                                        <p:cTn id="195" dur="500"/>
                                        <p:tgtEl>
                                          <p:spTgt spid="52">
                                            <p:txEl>
                                              <p:pRg st="3" end="3"/>
                                            </p:txEl>
                                          </p:spTgt>
                                        </p:tgtEl>
                                      </p:cBhvr>
                                    </p:animEffect>
                                  </p:childTnLst>
                                </p:cTn>
                              </p:par>
                            </p:childTnLst>
                          </p:cTn>
                        </p:par>
                        <p:par>
                          <p:cTn id="196" fill="hold">
                            <p:stCondLst>
                              <p:cond delay="500"/>
                            </p:stCondLst>
                            <p:childTnLst>
                              <p:par>
                                <p:cTn id="197" presetID="47" presetClass="entr" presetSubtype="0" fill="hold" grpId="0" nodeType="afterEffect">
                                  <p:stCondLst>
                                    <p:cond delay="0"/>
                                  </p:stCondLst>
                                  <p:childTnLst>
                                    <p:set>
                                      <p:cBhvr>
                                        <p:cTn id="198" dur="1" fill="hold">
                                          <p:stCondLst>
                                            <p:cond delay="0"/>
                                          </p:stCondLst>
                                        </p:cTn>
                                        <p:tgtEl>
                                          <p:spTgt spid="61"/>
                                        </p:tgtEl>
                                        <p:attrNameLst>
                                          <p:attrName>style.visibility</p:attrName>
                                        </p:attrNameLst>
                                      </p:cBhvr>
                                      <p:to>
                                        <p:strVal val="visible"/>
                                      </p:to>
                                    </p:set>
                                    <p:animEffect transition="in" filter="fade">
                                      <p:cBhvr>
                                        <p:cTn id="199" dur="1000"/>
                                        <p:tgtEl>
                                          <p:spTgt spid="61"/>
                                        </p:tgtEl>
                                      </p:cBhvr>
                                    </p:animEffect>
                                    <p:anim calcmode="lin" valueType="num">
                                      <p:cBhvr>
                                        <p:cTn id="200" dur="1000" fill="hold"/>
                                        <p:tgtEl>
                                          <p:spTgt spid="61"/>
                                        </p:tgtEl>
                                        <p:attrNameLst>
                                          <p:attrName>ppt_x</p:attrName>
                                        </p:attrNameLst>
                                      </p:cBhvr>
                                      <p:tavLst>
                                        <p:tav tm="0">
                                          <p:val>
                                            <p:strVal val="#ppt_x"/>
                                          </p:val>
                                        </p:tav>
                                        <p:tav tm="100000">
                                          <p:val>
                                            <p:strVal val="#ppt_x"/>
                                          </p:val>
                                        </p:tav>
                                      </p:tavLst>
                                    </p:anim>
                                    <p:anim calcmode="lin" valueType="num">
                                      <p:cBhvr>
                                        <p:cTn id="201" dur="1000" fill="hold"/>
                                        <p:tgtEl>
                                          <p:spTgt spid="61"/>
                                        </p:tgtEl>
                                        <p:attrNameLst>
                                          <p:attrName>ppt_y</p:attrName>
                                        </p:attrNameLst>
                                      </p:cBhvr>
                                      <p:tavLst>
                                        <p:tav tm="0">
                                          <p:val>
                                            <p:strVal val="#ppt_y-.1"/>
                                          </p:val>
                                        </p:tav>
                                        <p:tav tm="100000">
                                          <p:val>
                                            <p:strVal val="#ppt_y"/>
                                          </p:val>
                                        </p:tav>
                                      </p:tavLst>
                                    </p:anim>
                                  </p:childTnLst>
                                </p:cTn>
                              </p:par>
                            </p:childTnLst>
                          </p:cTn>
                        </p:par>
                        <p:par>
                          <p:cTn id="202" fill="hold">
                            <p:stCondLst>
                              <p:cond delay="1500"/>
                            </p:stCondLst>
                            <p:childTnLst>
                              <p:par>
                                <p:cTn id="203" presetID="50" presetClass="path" presetSubtype="0" accel="50000" decel="50000" fill="hold" grpId="1" nodeType="afterEffect">
                                  <p:stCondLst>
                                    <p:cond delay="0"/>
                                  </p:stCondLst>
                                  <p:childTnLst>
                                    <p:animMotion origin="layout" path="M -5.55556E-7 -1.85185E-6 L 0.02674 -1.85185E-6 C 0.03872 -1.85185E-6 0.05347 0.01968 0.05347 0.03565 L 0.05347 0.07176 " pathEditMode="relative" rAng="0" ptsTypes="AAAA">
                                      <p:cBhvr>
                                        <p:cTn id="204" dur="2000" fill="hold"/>
                                        <p:tgtEl>
                                          <p:spTgt spid="61"/>
                                        </p:tgtEl>
                                        <p:attrNameLst>
                                          <p:attrName>ppt_x</p:attrName>
                                          <p:attrName>ppt_y</p:attrName>
                                        </p:attrNameLst>
                                      </p:cBhvr>
                                      <p:rCtr x="2674" y="3588"/>
                                    </p:animMotion>
                                  </p:childTnLst>
                                </p:cTn>
                              </p:par>
                            </p:childTnLst>
                          </p:cTn>
                        </p:par>
                        <p:par>
                          <p:cTn id="205" fill="hold">
                            <p:stCondLst>
                              <p:cond delay="3500"/>
                            </p:stCondLst>
                            <p:childTnLst>
                              <p:par>
                                <p:cTn id="206" presetID="50" presetClass="path" presetSubtype="0" accel="50000" decel="50000" fill="hold" grpId="2" nodeType="afterEffect">
                                  <p:stCondLst>
                                    <p:cond delay="0"/>
                                  </p:stCondLst>
                                  <p:childTnLst>
                                    <p:animMotion origin="layout" path="M -4.44444E-6 0.00555 L -0.02743 0.00555 C -0.03975 0.00555 -0.05486 0.02639 -0.05486 0.04328 L -0.05486 0.08125 " pathEditMode="relative" rAng="0" ptsTypes="AAAA">
                                      <p:cBhvr>
                                        <p:cTn id="207" dur="2000" fill="hold"/>
                                        <p:tgtEl>
                                          <p:spTgt spid="61"/>
                                        </p:tgtEl>
                                        <p:attrNameLst>
                                          <p:attrName>ppt_x</p:attrName>
                                          <p:attrName>ppt_y</p:attrName>
                                        </p:attrNameLst>
                                      </p:cBhvr>
                                      <p:rCtr x="-2743" y="3773"/>
                                    </p:animMotion>
                                  </p:childTnLst>
                                </p:cTn>
                              </p:par>
                            </p:childTnLst>
                          </p:cTn>
                        </p:par>
                        <p:par>
                          <p:cTn id="208" fill="hold">
                            <p:stCondLst>
                              <p:cond delay="5500"/>
                            </p:stCondLst>
                            <p:childTnLst>
                              <p:par>
                                <p:cTn id="209" presetID="50" presetClass="path" presetSubtype="0" accel="50000" decel="50000" fill="hold" grpId="3" nodeType="afterEffect">
                                  <p:stCondLst>
                                    <p:cond delay="0"/>
                                  </p:stCondLst>
                                  <p:childTnLst>
                                    <p:animMotion origin="layout" path="M -4.44444E-6 3.33333E-6 L 0.1132 3.33333E-6 C 0.16407 3.33333E-6 0.22657 0.02014 0.22657 0.0368 L 0.22657 0.07361 " pathEditMode="relative" rAng="0" ptsTypes="AAAA">
                                      <p:cBhvr>
                                        <p:cTn id="210" dur="2000" fill="hold"/>
                                        <p:tgtEl>
                                          <p:spTgt spid="61"/>
                                        </p:tgtEl>
                                        <p:attrNameLst>
                                          <p:attrName>ppt_x</p:attrName>
                                          <p:attrName>ppt_y</p:attrName>
                                        </p:attrNameLst>
                                      </p:cBhvr>
                                      <p:rCtr x="11319" y="3681"/>
                                    </p:animMotion>
                                  </p:childTnLst>
                                </p:cTn>
                              </p:par>
                            </p:childTnLst>
                          </p:cTn>
                        </p:par>
                        <p:par>
                          <p:cTn id="211" fill="hold">
                            <p:stCondLst>
                              <p:cond delay="7500"/>
                            </p:stCondLst>
                            <p:childTnLst>
                              <p:par>
                                <p:cTn id="212" presetID="50" presetClass="path" presetSubtype="0" accel="50000" decel="50000" fill="hold" grpId="4" nodeType="afterEffect">
                                  <p:stCondLst>
                                    <p:cond delay="0"/>
                                  </p:stCondLst>
                                  <p:childTnLst>
                                    <p:animMotion origin="layout" path="M -4.44444E-6 3.33333E-6 L -0.11284 3.33333E-6 C -0.16354 3.33333E-6 -0.22569 0.0206 -0.22569 0.0375 L -0.22569 0.07523 " pathEditMode="relative" rAng="0" ptsTypes="AAAA">
                                      <p:cBhvr>
                                        <p:cTn id="213" dur="2000" fill="hold"/>
                                        <p:tgtEl>
                                          <p:spTgt spid="61"/>
                                        </p:tgtEl>
                                        <p:attrNameLst>
                                          <p:attrName>ppt_x</p:attrName>
                                          <p:attrName>ppt_y</p:attrName>
                                        </p:attrNameLst>
                                      </p:cBhvr>
                                      <p:rCtr x="-11285" y="3750"/>
                                    </p:animMotion>
                                  </p:childTnLst>
                                </p:cTn>
                              </p:par>
                            </p:childTnLst>
                          </p:cTn>
                        </p:par>
                        <p:par>
                          <p:cTn id="214" fill="hold">
                            <p:stCondLst>
                              <p:cond delay="9500"/>
                            </p:stCondLst>
                            <p:childTnLst>
                              <p:par>
                                <p:cTn id="215" presetID="42" presetClass="entr" presetSubtype="0" fill="hold" grpId="0" nodeType="afterEffect">
                                  <p:stCondLst>
                                    <p:cond delay="0"/>
                                  </p:stCondLst>
                                  <p:childTnLst>
                                    <p:set>
                                      <p:cBhvr>
                                        <p:cTn id="216" dur="1" fill="hold">
                                          <p:stCondLst>
                                            <p:cond delay="0"/>
                                          </p:stCondLst>
                                        </p:cTn>
                                        <p:tgtEl>
                                          <p:spTgt spid="84"/>
                                        </p:tgtEl>
                                        <p:attrNameLst>
                                          <p:attrName>style.visibility</p:attrName>
                                        </p:attrNameLst>
                                      </p:cBhvr>
                                      <p:to>
                                        <p:strVal val="visible"/>
                                      </p:to>
                                    </p:set>
                                    <p:animEffect transition="in" filter="fade">
                                      <p:cBhvr>
                                        <p:cTn id="217" dur="1000"/>
                                        <p:tgtEl>
                                          <p:spTgt spid="84"/>
                                        </p:tgtEl>
                                      </p:cBhvr>
                                    </p:animEffect>
                                    <p:anim calcmode="lin" valueType="num">
                                      <p:cBhvr>
                                        <p:cTn id="218" dur="1000" fill="hold"/>
                                        <p:tgtEl>
                                          <p:spTgt spid="84"/>
                                        </p:tgtEl>
                                        <p:attrNameLst>
                                          <p:attrName>ppt_x</p:attrName>
                                        </p:attrNameLst>
                                      </p:cBhvr>
                                      <p:tavLst>
                                        <p:tav tm="0">
                                          <p:val>
                                            <p:strVal val="#ppt_x"/>
                                          </p:val>
                                        </p:tav>
                                        <p:tav tm="100000">
                                          <p:val>
                                            <p:strVal val="#ppt_x"/>
                                          </p:val>
                                        </p:tav>
                                      </p:tavLst>
                                    </p:anim>
                                    <p:anim calcmode="lin" valueType="num">
                                      <p:cBhvr>
                                        <p:cTn id="219" dur="1000" fill="hold"/>
                                        <p:tgtEl>
                                          <p:spTgt spid="84"/>
                                        </p:tgtEl>
                                        <p:attrNameLst>
                                          <p:attrName>ppt_y</p:attrName>
                                        </p:attrNameLst>
                                      </p:cBhvr>
                                      <p:tavLst>
                                        <p:tav tm="0">
                                          <p:val>
                                            <p:strVal val="#ppt_y+.1"/>
                                          </p:val>
                                        </p:tav>
                                        <p:tav tm="100000">
                                          <p:val>
                                            <p:strVal val="#ppt_y"/>
                                          </p:val>
                                        </p:tav>
                                      </p:tavLst>
                                    </p:anim>
                                  </p:childTnLst>
                                </p:cTn>
                              </p:par>
                            </p:childTnLst>
                          </p:cTn>
                        </p:par>
                      </p:childTnLst>
                    </p:cTn>
                  </p:par>
                  <p:par>
                    <p:cTn id="220" fill="hold">
                      <p:stCondLst>
                        <p:cond delay="indefinite"/>
                      </p:stCondLst>
                      <p:childTnLst>
                        <p:par>
                          <p:cTn id="221" fill="hold">
                            <p:stCondLst>
                              <p:cond delay="0"/>
                            </p:stCondLst>
                            <p:childTnLst>
                              <p:par>
                                <p:cTn id="222" presetID="10" presetClass="entr" presetSubtype="0" fill="hold" nodeType="clickEffect">
                                  <p:stCondLst>
                                    <p:cond delay="0"/>
                                  </p:stCondLst>
                                  <p:childTnLst>
                                    <p:set>
                                      <p:cBhvr>
                                        <p:cTn id="223" dur="1" fill="hold">
                                          <p:stCondLst>
                                            <p:cond delay="0"/>
                                          </p:stCondLst>
                                        </p:cTn>
                                        <p:tgtEl>
                                          <p:spTgt spid="52">
                                            <p:txEl>
                                              <p:pRg st="4" end="4"/>
                                            </p:txEl>
                                          </p:spTgt>
                                        </p:tgtEl>
                                        <p:attrNameLst>
                                          <p:attrName>style.visibility</p:attrName>
                                        </p:attrNameLst>
                                      </p:cBhvr>
                                      <p:to>
                                        <p:strVal val="visible"/>
                                      </p:to>
                                    </p:set>
                                    <p:animEffect transition="in" filter="fade">
                                      <p:cBhvr>
                                        <p:cTn id="224" dur="500"/>
                                        <p:tgtEl>
                                          <p:spTgt spid="52">
                                            <p:txEl>
                                              <p:pRg st="4" end="4"/>
                                            </p:txEl>
                                          </p:spTgt>
                                        </p:tgtEl>
                                      </p:cBhvr>
                                    </p:animEffect>
                                  </p:childTnLst>
                                </p:cTn>
                              </p:par>
                            </p:childTnLst>
                          </p:cTn>
                        </p:par>
                        <p:par>
                          <p:cTn id="225" fill="hold">
                            <p:stCondLst>
                              <p:cond delay="500"/>
                            </p:stCondLst>
                            <p:childTnLst>
                              <p:par>
                                <p:cTn id="226" presetID="47" presetClass="entr" presetSubtype="0" fill="hold" grpId="0" nodeType="afterEffect">
                                  <p:stCondLst>
                                    <p:cond delay="0"/>
                                  </p:stCondLst>
                                  <p:childTnLst>
                                    <p:set>
                                      <p:cBhvr>
                                        <p:cTn id="227" dur="1" fill="hold">
                                          <p:stCondLst>
                                            <p:cond delay="0"/>
                                          </p:stCondLst>
                                        </p:cTn>
                                        <p:tgtEl>
                                          <p:spTgt spid="66"/>
                                        </p:tgtEl>
                                        <p:attrNameLst>
                                          <p:attrName>style.visibility</p:attrName>
                                        </p:attrNameLst>
                                      </p:cBhvr>
                                      <p:to>
                                        <p:strVal val="visible"/>
                                      </p:to>
                                    </p:set>
                                    <p:animEffect transition="in" filter="fade">
                                      <p:cBhvr>
                                        <p:cTn id="228" dur="1000"/>
                                        <p:tgtEl>
                                          <p:spTgt spid="66"/>
                                        </p:tgtEl>
                                      </p:cBhvr>
                                    </p:animEffect>
                                    <p:anim calcmode="lin" valueType="num">
                                      <p:cBhvr>
                                        <p:cTn id="229" dur="1000" fill="hold"/>
                                        <p:tgtEl>
                                          <p:spTgt spid="66"/>
                                        </p:tgtEl>
                                        <p:attrNameLst>
                                          <p:attrName>ppt_x</p:attrName>
                                        </p:attrNameLst>
                                      </p:cBhvr>
                                      <p:tavLst>
                                        <p:tav tm="0">
                                          <p:val>
                                            <p:strVal val="#ppt_x"/>
                                          </p:val>
                                        </p:tav>
                                        <p:tav tm="100000">
                                          <p:val>
                                            <p:strVal val="#ppt_x"/>
                                          </p:val>
                                        </p:tav>
                                      </p:tavLst>
                                    </p:anim>
                                    <p:anim calcmode="lin" valueType="num">
                                      <p:cBhvr>
                                        <p:cTn id="230" dur="1000" fill="hold"/>
                                        <p:tgtEl>
                                          <p:spTgt spid="66"/>
                                        </p:tgtEl>
                                        <p:attrNameLst>
                                          <p:attrName>ppt_y</p:attrName>
                                        </p:attrNameLst>
                                      </p:cBhvr>
                                      <p:tavLst>
                                        <p:tav tm="0">
                                          <p:val>
                                            <p:strVal val="#ppt_y-.1"/>
                                          </p:val>
                                        </p:tav>
                                        <p:tav tm="100000">
                                          <p:val>
                                            <p:strVal val="#ppt_y"/>
                                          </p:val>
                                        </p:tav>
                                      </p:tavLst>
                                    </p:anim>
                                  </p:childTnLst>
                                </p:cTn>
                              </p:par>
                            </p:childTnLst>
                          </p:cTn>
                        </p:par>
                        <p:par>
                          <p:cTn id="231" fill="hold">
                            <p:stCondLst>
                              <p:cond delay="1500"/>
                            </p:stCondLst>
                            <p:childTnLst>
                              <p:par>
                                <p:cTn id="232" presetID="50" presetClass="path" presetSubtype="0" accel="50000" decel="50000" fill="hold" grpId="1" nodeType="afterEffect">
                                  <p:stCondLst>
                                    <p:cond delay="0"/>
                                  </p:stCondLst>
                                  <p:childTnLst>
                                    <p:animMotion origin="layout" path="M -3.61111E-6 7.40741E-7 L 0.02882 7.40741E-7 C 0.04184 7.40741E-7 0.05782 0.0081 0.05782 0.01458 L 0.05782 0.0294 " pathEditMode="relative" rAng="0" ptsTypes="AAAA">
                                      <p:cBhvr>
                                        <p:cTn id="233" dur="2000" fill="hold"/>
                                        <p:tgtEl>
                                          <p:spTgt spid="66"/>
                                        </p:tgtEl>
                                        <p:attrNameLst>
                                          <p:attrName>ppt_x</p:attrName>
                                          <p:attrName>ppt_y</p:attrName>
                                        </p:attrNameLst>
                                      </p:cBhvr>
                                      <p:rCtr x="2882" y="1458"/>
                                    </p:animMotion>
                                  </p:childTnLst>
                                </p:cTn>
                              </p:par>
                            </p:childTnLst>
                          </p:cTn>
                        </p:par>
                        <p:par>
                          <p:cTn id="234" fill="hold">
                            <p:stCondLst>
                              <p:cond delay="3500"/>
                            </p:stCondLst>
                            <p:childTnLst>
                              <p:par>
                                <p:cTn id="235" presetID="50" presetClass="path" presetSubtype="0" accel="50000" decel="50000" fill="hold" grpId="2" nodeType="afterEffect">
                                  <p:stCondLst>
                                    <p:cond delay="0"/>
                                  </p:stCondLst>
                                  <p:childTnLst>
                                    <p:animMotion origin="layout" path="M -3.61111E-6 7.40741E-7 L -0.02795 7.40741E-7 C -0.04062 7.40741E-7 -0.0559 0.00764 -0.0559 0.01389 L -0.0559 0.02778 " pathEditMode="relative" rAng="0" ptsTypes="AAAA">
                                      <p:cBhvr>
                                        <p:cTn id="236" dur="2000" fill="hold"/>
                                        <p:tgtEl>
                                          <p:spTgt spid="66"/>
                                        </p:tgtEl>
                                        <p:attrNameLst>
                                          <p:attrName>ppt_x</p:attrName>
                                          <p:attrName>ppt_y</p:attrName>
                                        </p:attrNameLst>
                                      </p:cBhvr>
                                      <p:rCtr x="-2795" y="1389"/>
                                    </p:animMotion>
                                  </p:childTnLst>
                                </p:cTn>
                              </p:par>
                            </p:childTnLst>
                          </p:cTn>
                        </p:par>
                        <p:par>
                          <p:cTn id="237" fill="hold">
                            <p:stCondLst>
                              <p:cond delay="5500"/>
                            </p:stCondLst>
                            <p:childTnLst>
                              <p:par>
                                <p:cTn id="238" presetID="42" presetClass="entr" presetSubtype="0" fill="hold" grpId="0" nodeType="afterEffect">
                                  <p:stCondLst>
                                    <p:cond delay="0"/>
                                  </p:stCondLst>
                                  <p:childTnLst>
                                    <p:set>
                                      <p:cBhvr>
                                        <p:cTn id="239" dur="1" fill="hold">
                                          <p:stCondLst>
                                            <p:cond delay="0"/>
                                          </p:stCondLst>
                                        </p:cTn>
                                        <p:tgtEl>
                                          <p:spTgt spid="85"/>
                                        </p:tgtEl>
                                        <p:attrNameLst>
                                          <p:attrName>style.visibility</p:attrName>
                                        </p:attrNameLst>
                                      </p:cBhvr>
                                      <p:to>
                                        <p:strVal val="visible"/>
                                      </p:to>
                                    </p:set>
                                    <p:animEffect transition="in" filter="fade">
                                      <p:cBhvr>
                                        <p:cTn id="240" dur="1000"/>
                                        <p:tgtEl>
                                          <p:spTgt spid="85"/>
                                        </p:tgtEl>
                                      </p:cBhvr>
                                    </p:animEffect>
                                    <p:anim calcmode="lin" valueType="num">
                                      <p:cBhvr>
                                        <p:cTn id="241" dur="1000" fill="hold"/>
                                        <p:tgtEl>
                                          <p:spTgt spid="85"/>
                                        </p:tgtEl>
                                        <p:attrNameLst>
                                          <p:attrName>ppt_x</p:attrName>
                                        </p:attrNameLst>
                                      </p:cBhvr>
                                      <p:tavLst>
                                        <p:tav tm="0">
                                          <p:val>
                                            <p:strVal val="#ppt_x"/>
                                          </p:val>
                                        </p:tav>
                                        <p:tav tm="100000">
                                          <p:val>
                                            <p:strVal val="#ppt_x"/>
                                          </p:val>
                                        </p:tav>
                                      </p:tavLst>
                                    </p:anim>
                                    <p:anim calcmode="lin" valueType="num">
                                      <p:cBhvr>
                                        <p:cTn id="242" dur="1000" fill="hold"/>
                                        <p:tgtEl>
                                          <p:spTgt spid="85"/>
                                        </p:tgtEl>
                                        <p:attrNameLst>
                                          <p:attrName>ppt_y</p:attrName>
                                        </p:attrNameLst>
                                      </p:cBhvr>
                                      <p:tavLst>
                                        <p:tav tm="0">
                                          <p:val>
                                            <p:strVal val="#ppt_y+.1"/>
                                          </p:val>
                                        </p:tav>
                                        <p:tav tm="100000">
                                          <p:val>
                                            <p:strVal val="#ppt_y"/>
                                          </p:val>
                                        </p:tav>
                                      </p:tavLst>
                                    </p:anim>
                                  </p:childTnLst>
                                </p:cTn>
                              </p:par>
                            </p:childTnLst>
                          </p:cTn>
                        </p:par>
                      </p:childTnLst>
                    </p:cTn>
                  </p:par>
                  <p:par>
                    <p:cTn id="243" fill="hold">
                      <p:stCondLst>
                        <p:cond delay="indefinite"/>
                      </p:stCondLst>
                      <p:childTnLst>
                        <p:par>
                          <p:cTn id="244" fill="hold">
                            <p:stCondLst>
                              <p:cond delay="0"/>
                            </p:stCondLst>
                            <p:childTnLst>
                              <p:par>
                                <p:cTn id="245" presetID="26" presetClass="entr" presetSubtype="0" fill="hold" grpId="0" nodeType="clickEffect">
                                  <p:stCondLst>
                                    <p:cond delay="0"/>
                                  </p:stCondLst>
                                  <p:childTnLst>
                                    <p:set>
                                      <p:cBhvr>
                                        <p:cTn id="246" dur="1" fill="hold">
                                          <p:stCondLst>
                                            <p:cond delay="0"/>
                                          </p:stCondLst>
                                        </p:cTn>
                                        <p:tgtEl>
                                          <p:spTgt spid="22"/>
                                        </p:tgtEl>
                                        <p:attrNameLst>
                                          <p:attrName>style.visibility</p:attrName>
                                        </p:attrNameLst>
                                      </p:cBhvr>
                                      <p:to>
                                        <p:strVal val="visible"/>
                                      </p:to>
                                    </p:set>
                                    <p:animEffect transition="in" filter="wipe(down)">
                                      <p:cBhvr>
                                        <p:cTn id="247" dur="580">
                                          <p:stCondLst>
                                            <p:cond delay="0"/>
                                          </p:stCondLst>
                                        </p:cTn>
                                        <p:tgtEl>
                                          <p:spTgt spid="22"/>
                                        </p:tgtEl>
                                      </p:cBhvr>
                                    </p:animEffect>
                                    <p:anim calcmode="lin" valueType="num">
                                      <p:cBhvr>
                                        <p:cTn id="248" dur="1822" tmFilter="0,0; 0.14,0.36; 0.43,0.73; 0.71,0.91; 1.0,1.0">
                                          <p:stCondLst>
                                            <p:cond delay="0"/>
                                          </p:stCondLst>
                                        </p:cTn>
                                        <p:tgtEl>
                                          <p:spTgt spid="22"/>
                                        </p:tgtEl>
                                        <p:attrNameLst>
                                          <p:attrName>ppt_x</p:attrName>
                                        </p:attrNameLst>
                                      </p:cBhvr>
                                      <p:tavLst>
                                        <p:tav tm="0">
                                          <p:val>
                                            <p:strVal val="#ppt_x-0.25"/>
                                          </p:val>
                                        </p:tav>
                                        <p:tav tm="100000">
                                          <p:val>
                                            <p:strVal val="#ppt_x"/>
                                          </p:val>
                                        </p:tav>
                                      </p:tavLst>
                                    </p:anim>
                                    <p:anim calcmode="lin" valueType="num">
                                      <p:cBhvr>
                                        <p:cTn id="249" dur="664" tmFilter="0.0,0.0; 0.25,0.07; 0.50,0.2; 0.75,0.467; 1.0,1.0">
                                          <p:stCondLst>
                                            <p:cond delay="0"/>
                                          </p:stCondLst>
                                        </p:cTn>
                                        <p:tgtEl>
                                          <p:spTgt spid="22"/>
                                        </p:tgtEl>
                                        <p:attrNameLst>
                                          <p:attrName>ppt_y</p:attrName>
                                        </p:attrNameLst>
                                      </p:cBhvr>
                                      <p:tavLst>
                                        <p:tav tm="0" fmla="#ppt_y-sin(pi*$)/3">
                                          <p:val>
                                            <p:fltVal val="0.5"/>
                                          </p:val>
                                        </p:tav>
                                        <p:tav tm="100000">
                                          <p:val>
                                            <p:fltVal val="1"/>
                                          </p:val>
                                        </p:tav>
                                      </p:tavLst>
                                    </p:anim>
                                    <p:anim calcmode="lin" valueType="num">
                                      <p:cBhvr>
                                        <p:cTn id="250" dur="664" tmFilter="0, 0; 0.125,0.2665; 0.25,0.4; 0.375,0.465; 0.5,0.5;  0.625,0.535; 0.75,0.6; 0.875,0.7335; 1,1">
                                          <p:stCondLst>
                                            <p:cond delay="664"/>
                                          </p:stCondLst>
                                        </p:cTn>
                                        <p:tgtEl>
                                          <p:spTgt spid="22"/>
                                        </p:tgtEl>
                                        <p:attrNameLst>
                                          <p:attrName>ppt_y</p:attrName>
                                        </p:attrNameLst>
                                      </p:cBhvr>
                                      <p:tavLst>
                                        <p:tav tm="0" fmla="#ppt_y-sin(pi*$)/9">
                                          <p:val>
                                            <p:fltVal val="0"/>
                                          </p:val>
                                        </p:tav>
                                        <p:tav tm="100000">
                                          <p:val>
                                            <p:fltVal val="1"/>
                                          </p:val>
                                        </p:tav>
                                      </p:tavLst>
                                    </p:anim>
                                    <p:anim calcmode="lin" valueType="num">
                                      <p:cBhvr>
                                        <p:cTn id="251" dur="332" tmFilter="0, 0; 0.125,0.2665; 0.25,0.4; 0.375,0.465; 0.5,0.5;  0.625,0.535; 0.75,0.6; 0.875,0.7335; 1,1">
                                          <p:stCondLst>
                                            <p:cond delay="1324"/>
                                          </p:stCondLst>
                                        </p:cTn>
                                        <p:tgtEl>
                                          <p:spTgt spid="22"/>
                                        </p:tgtEl>
                                        <p:attrNameLst>
                                          <p:attrName>ppt_y</p:attrName>
                                        </p:attrNameLst>
                                      </p:cBhvr>
                                      <p:tavLst>
                                        <p:tav tm="0" fmla="#ppt_y-sin(pi*$)/27">
                                          <p:val>
                                            <p:fltVal val="0"/>
                                          </p:val>
                                        </p:tav>
                                        <p:tav tm="100000">
                                          <p:val>
                                            <p:fltVal val="1"/>
                                          </p:val>
                                        </p:tav>
                                      </p:tavLst>
                                    </p:anim>
                                    <p:anim calcmode="lin" valueType="num">
                                      <p:cBhvr>
                                        <p:cTn id="252" dur="164" tmFilter="0, 0; 0.125,0.2665; 0.25,0.4; 0.375,0.465; 0.5,0.5;  0.625,0.535; 0.75,0.6; 0.875,0.7335; 1,1">
                                          <p:stCondLst>
                                            <p:cond delay="1656"/>
                                          </p:stCondLst>
                                        </p:cTn>
                                        <p:tgtEl>
                                          <p:spTgt spid="22"/>
                                        </p:tgtEl>
                                        <p:attrNameLst>
                                          <p:attrName>ppt_y</p:attrName>
                                        </p:attrNameLst>
                                      </p:cBhvr>
                                      <p:tavLst>
                                        <p:tav tm="0" fmla="#ppt_y-sin(pi*$)/81">
                                          <p:val>
                                            <p:fltVal val="0"/>
                                          </p:val>
                                        </p:tav>
                                        <p:tav tm="100000">
                                          <p:val>
                                            <p:fltVal val="1"/>
                                          </p:val>
                                        </p:tav>
                                      </p:tavLst>
                                    </p:anim>
                                    <p:animScale>
                                      <p:cBhvr>
                                        <p:cTn id="253" dur="26">
                                          <p:stCondLst>
                                            <p:cond delay="650"/>
                                          </p:stCondLst>
                                        </p:cTn>
                                        <p:tgtEl>
                                          <p:spTgt spid="22"/>
                                        </p:tgtEl>
                                      </p:cBhvr>
                                      <p:to x="100000" y="60000"/>
                                    </p:animScale>
                                    <p:animScale>
                                      <p:cBhvr>
                                        <p:cTn id="254" dur="166" decel="50000">
                                          <p:stCondLst>
                                            <p:cond delay="676"/>
                                          </p:stCondLst>
                                        </p:cTn>
                                        <p:tgtEl>
                                          <p:spTgt spid="22"/>
                                        </p:tgtEl>
                                      </p:cBhvr>
                                      <p:to x="100000" y="100000"/>
                                    </p:animScale>
                                    <p:animScale>
                                      <p:cBhvr>
                                        <p:cTn id="255" dur="26">
                                          <p:stCondLst>
                                            <p:cond delay="1312"/>
                                          </p:stCondLst>
                                        </p:cTn>
                                        <p:tgtEl>
                                          <p:spTgt spid="22"/>
                                        </p:tgtEl>
                                      </p:cBhvr>
                                      <p:to x="100000" y="80000"/>
                                    </p:animScale>
                                    <p:animScale>
                                      <p:cBhvr>
                                        <p:cTn id="256" dur="166" decel="50000">
                                          <p:stCondLst>
                                            <p:cond delay="1338"/>
                                          </p:stCondLst>
                                        </p:cTn>
                                        <p:tgtEl>
                                          <p:spTgt spid="22"/>
                                        </p:tgtEl>
                                      </p:cBhvr>
                                      <p:to x="100000" y="100000"/>
                                    </p:animScale>
                                    <p:animScale>
                                      <p:cBhvr>
                                        <p:cTn id="257" dur="26">
                                          <p:stCondLst>
                                            <p:cond delay="1642"/>
                                          </p:stCondLst>
                                        </p:cTn>
                                        <p:tgtEl>
                                          <p:spTgt spid="22"/>
                                        </p:tgtEl>
                                      </p:cBhvr>
                                      <p:to x="100000" y="90000"/>
                                    </p:animScale>
                                    <p:animScale>
                                      <p:cBhvr>
                                        <p:cTn id="258" dur="166" decel="50000">
                                          <p:stCondLst>
                                            <p:cond delay="1668"/>
                                          </p:stCondLst>
                                        </p:cTn>
                                        <p:tgtEl>
                                          <p:spTgt spid="22"/>
                                        </p:tgtEl>
                                      </p:cBhvr>
                                      <p:to x="100000" y="100000"/>
                                    </p:animScale>
                                    <p:animScale>
                                      <p:cBhvr>
                                        <p:cTn id="259" dur="26">
                                          <p:stCondLst>
                                            <p:cond delay="1808"/>
                                          </p:stCondLst>
                                        </p:cTn>
                                        <p:tgtEl>
                                          <p:spTgt spid="22"/>
                                        </p:tgtEl>
                                      </p:cBhvr>
                                      <p:to x="100000" y="95000"/>
                                    </p:animScale>
                                    <p:animScale>
                                      <p:cBhvr>
                                        <p:cTn id="260" dur="166" decel="50000">
                                          <p:stCondLst>
                                            <p:cond delay="1834"/>
                                          </p:stCondLst>
                                        </p:cTn>
                                        <p:tgtEl>
                                          <p:spTgt spid="22"/>
                                        </p:tgtEl>
                                      </p:cBhvr>
                                      <p:to x="100000" y="100000"/>
                                    </p:animScale>
                                  </p:childTnLst>
                                </p:cTn>
                              </p:par>
                            </p:childTnLst>
                          </p:cTn>
                        </p:par>
                      </p:childTnLst>
                    </p:cTn>
                  </p:par>
                  <p:par>
                    <p:cTn id="261" fill="hold">
                      <p:stCondLst>
                        <p:cond delay="indefinite"/>
                      </p:stCondLst>
                      <p:childTnLst>
                        <p:par>
                          <p:cTn id="262" fill="hold">
                            <p:stCondLst>
                              <p:cond delay="0"/>
                            </p:stCondLst>
                            <p:childTnLst>
                              <p:par>
                                <p:cTn id="263" presetID="26" presetClass="entr" presetSubtype="0" fill="hold" grpId="0" nodeType="clickEffect">
                                  <p:stCondLst>
                                    <p:cond delay="0"/>
                                  </p:stCondLst>
                                  <p:childTnLst>
                                    <p:set>
                                      <p:cBhvr>
                                        <p:cTn id="264" dur="1" fill="hold">
                                          <p:stCondLst>
                                            <p:cond delay="0"/>
                                          </p:stCondLst>
                                        </p:cTn>
                                        <p:tgtEl>
                                          <p:spTgt spid="72"/>
                                        </p:tgtEl>
                                        <p:attrNameLst>
                                          <p:attrName>style.visibility</p:attrName>
                                        </p:attrNameLst>
                                      </p:cBhvr>
                                      <p:to>
                                        <p:strVal val="visible"/>
                                      </p:to>
                                    </p:set>
                                    <p:animEffect transition="in" filter="wipe(down)">
                                      <p:cBhvr>
                                        <p:cTn id="265" dur="580">
                                          <p:stCondLst>
                                            <p:cond delay="0"/>
                                          </p:stCondLst>
                                        </p:cTn>
                                        <p:tgtEl>
                                          <p:spTgt spid="72"/>
                                        </p:tgtEl>
                                      </p:cBhvr>
                                    </p:animEffect>
                                    <p:anim calcmode="lin" valueType="num">
                                      <p:cBhvr>
                                        <p:cTn id="266" dur="1822" tmFilter="0,0; 0.14,0.36; 0.43,0.73; 0.71,0.91; 1.0,1.0">
                                          <p:stCondLst>
                                            <p:cond delay="0"/>
                                          </p:stCondLst>
                                        </p:cTn>
                                        <p:tgtEl>
                                          <p:spTgt spid="72"/>
                                        </p:tgtEl>
                                        <p:attrNameLst>
                                          <p:attrName>ppt_x</p:attrName>
                                        </p:attrNameLst>
                                      </p:cBhvr>
                                      <p:tavLst>
                                        <p:tav tm="0">
                                          <p:val>
                                            <p:strVal val="#ppt_x-0.25"/>
                                          </p:val>
                                        </p:tav>
                                        <p:tav tm="100000">
                                          <p:val>
                                            <p:strVal val="#ppt_x"/>
                                          </p:val>
                                        </p:tav>
                                      </p:tavLst>
                                    </p:anim>
                                    <p:anim calcmode="lin" valueType="num">
                                      <p:cBhvr>
                                        <p:cTn id="267" dur="664" tmFilter="0.0,0.0; 0.25,0.07; 0.50,0.2; 0.75,0.467; 1.0,1.0">
                                          <p:stCondLst>
                                            <p:cond delay="0"/>
                                          </p:stCondLst>
                                        </p:cTn>
                                        <p:tgtEl>
                                          <p:spTgt spid="72"/>
                                        </p:tgtEl>
                                        <p:attrNameLst>
                                          <p:attrName>ppt_y</p:attrName>
                                        </p:attrNameLst>
                                      </p:cBhvr>
                                      <p:tavLst>
                                        <p:tav tm="0" fmla="#ppt_y-sin(pi*$)/3">
                                          <p:val>
                                            <p:fltVal val="0.5"/>
                                          </p:val>
                                        </p:tav>
                                        <p:tav tm="100000">
                                          <p:val>
                                            <p:fltVal val="1"/>
                                          </p:val>
                                        </p:tav>
                                      </p:tavLst>
                                    </p:anim>
                                    <p:anim calcmode="lin" valueType="num">
                                      <p:cBhvr>
                                        <p:cTn id="268" dur="664" tmFilter="0, 0; 0.125,0.2665; 0.25,0.4; 0.375,0.465; 0.5,0.5;  0.625,0.535; 0.75,0.6; 0.875,0.7335; 1,1">
                                          <p:stCondLst>
                                            <p:cond delay="664"/>
                                          </p:stCondLst>
                                        </p:cTn>
                                        <p:tgtEl>
                                          <p:spTgt spid="72"/>
                                        </p:tgtEl>
                                        <p:attrNameLst>
                                          <p:attrName>ppt_y</p:attrName>
                                        </p:attrNameLst>
                                      </p:cBhvr>
                                      <p:tavLst>
                                        <p:tav tm="0" fmla="#ppt_y-sin(pi*$)/9">
                                          <p:val>
                                            <p:fltVal val="0"/>
                                          </p:val>
                                        </p:tav>
                                        <p:tav tm="100000">
                                          <p:val>
                                            <p:fltVal val="1"/>
                                          </p:val>
                                        </p:tav>
                                      </p:tavLst>
                                    </p:anim>
                                    <p:anim calcmode="lin" valueType="num">
                                      <p:cBhvr>
                                        <p:cTn id="269" dur="332" tmFilter="0, 0; 0.125,0.2665; 0.25,0.4; 0.375,0.465; 0.5,0.5;  0.625,0.535; 0.75,0.6; 0.875,0.7335; 1,1">
                                          <p:stCondLst>
                                            <p:cond delay="1324"/>
                                          </p:stCondLst>
                                        </p:cTn>
                                        <p:tgtEl>
                                          <p:spTgt spid="72"/>
                                        </p:tgtEl>
                                        <p:attrNameLst>
                                          <p:attrName>ppt_y</p:attrName>
                                        </p:attrNameLst>
                                      </p:cBhvr>
                                      <p:tavLst>
                                        <p:tav tm="0" fmla="#ppt_y-sin(pi*$)/27">
                                          <p:val>
                                            <p:fltVal val="0"/>
                                          </p:val>
                                        </p:tav>
                                        <p:tav tm="100000">
                                          <p:val>
                                            <p:fltVal val="1"/>
                                          </p:val>
                                        </p:tav>
                                      </p:tavLst>
                                    </p:anim>
                                    <p:anim calcmode="lin" valueType="num">
                                      <p:cBhvr>
                                        <p:cTn id="270" dur="164" tmFilter="0, 0; 0.125,0.2665; 0.25,0.4; 0.375,0.465; 0.5,0.5;  0.625,0.535; 0.75,0.6; 0.875,0.7335; 1,1">
                                          <p:stCondLst>
                                            <p:cond delay="1656"/>
                                          </p:stCondLst>
                                        </p:cTn>
                                        <p:tgtEl>
                                          <p:spTgt spid="72"/>
                                        </p:tgtEl>
                                        <p:attrNameLst>
                                          <p:attrName>ppt_y</p:attrName>
                                        </p:attrNameLst>
                                      </p:cBhvr>
                                      <p:tavLst>
                                        <p:tav tm="0" fmla="#ppt_y-sin(pi*$)/81">
                                          <p:val>
                                            <p:fltVal val="0"/>
                                          </p:val>
                                        </p:tav>
                                        <p:tav tm="100000">
                                          <p:val>
                                            <p:fltVal val="1"/>
                                          </p:val>
                                        </p:tav>
                                      </p:tavLst>
                                    </p:anim>
                                    <p:animScale>
                                      <p:cBhvr>
                                        <p:cTn id="271" dur="26">
                                          <p:stCondLst>
                                            <p:cond delay="650"/>
                                          </p:stCondLst>
                                        </p:cTn>
                                        <p:tgtEl>
                                          <p:spTgt spid="72"/>
                                        </p:tgtEl>
                                      </p:cBhvr>
                                      <p:to x="100000" y="60000"/>
                                    </p:animScale>
                                    <p:animScale>
                                      <p:cBhvr>
                                        <p:cTn id="272" dur="166" decel="50000">
                                          <p:stCondLst>
                                            <p:cond delay="676"/>
                                          </p:stCondLst>
                                        </p:cTn>
                                        <p:tgtEl>
                                          <p:spTgt spid="72"/>
                                        </p:tgtEl>
                                      </p:cBhvr>
                                      <p:to x="100000" y="100000"/>
                                    </p:animScale>
                                    <p:animScale>
                                      <p:cBhvr>
                                        <p:cTn id="273" dur="26">
                                          <p:stCondLst>
                                            <p:cond delay="1312"/>
                                          </p:stCondLst>
                                        </p:cTn>
                                        <p:tgtEl>
                                          <p:spTgt spid="72"/>
                                        </p:tgtEl>
                                      </p:cBhvr>
                                      <p:to x="100000" y="80000"/>
                                    </p:animScale>
                                    <p:animScale>
                                      <p:cBhvr>
                                        <p:cTn id="274" dur="166" decel="50000">
                                          <p:stCondLst>
                                            <p:cond delay="1338"/>
                                          </p:stCondLst>
                                        </p:cTn>
                                        <p:tgtEl>
                                          <p:spTgt spid="72"/>
                                        </p:tgtEl>
                                      </p:cBhvr>
                                      <p:to x="100000" y="100000"/>
                                    </p:animScale>
                                    <p:animScale>
                                      <p:cBhvr>
                                        <p:cTn id="275" dur="26">
                                          <p:stCondLst>
                                            <p:cond delay="1642"/>
                                          </p:stCondLst>
                                        </p:cTn>
                                        <p:tgtEl>
                                          <p:spTgt spid="72"/>
                                        </p:tgtEl>
                                      </p:cBhvr>
                                      <p:to x="100000" y="90000"/>
                                    </p:animScale>
                                    <p:animScale>
                                      <p:cBhvr>
                                        <p:cTn id="276" dur="166" decel="50000">
                                          <p:stCondLst>
                                            <p:cond delay="1668"/>
                                          </p:stCondLst>
                                        </p:cTn>
                                        <p:tgtEl>
                                          <p:spTgt spid="72"/>
                                        </p:tgtEl>
                                      </p:cBhvr>
                                      <p:to x="100000" y="100000"/>
                                    </p:animScale>
                                    <p:animScale>
                                      <p:cBhvr>
                                        <p:cTn id="277" dur="26">
                                          <p:stCondLst>
                                            <p:cond delay="1808"/>
                                          </p:stCondLst>
                                        </p:cTn>
                                        <p:tgtEl>
                                          <p:spTgt spid="72"/>
                                        </p:tgtEl>
                                      </p:cBhvr>
                                      <p:to x="100000" y="95000"/>
                                    </p:animScale>
                                    <p:animScale>
                                      <p:cBhvr>
                                        <p:cTn id="278" dur="166" decel="50000">
                                          <p:stCondLst>
                                            <p:cond delay="1834"/>
                                          </p:stCondLst>
                                        </p:cTn>
                                        <p:tgtEl>
                                          <p:spTgt spid="7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47" grpId="0" animBg="1"/>
      <p:bldP spid="49" grpId="0" animBg="1"/>
      <p:bldP spid="50" grpId="0" animBg="1"/>
      <p:bldP spid="53" grpId="0" animBg="1"/>
      <p:bldP spid="53" grpId="1" animBg="1"/>
      <p:bldP spid="54" grpId="0" animBg="1"/>
      <p:bldP spid="55" grpId="0" animBg="1"/>
      <p:bldP spid="55" grpId="1" animBg="1"/>
      <p:bldP spid="58" grpId="0" animBg="1"/>
      <p:bldP spid="59" grpId="0" animBg="1"/>
      <p:bldP spid="59" grpId="1" animBg="1"/>
      <p:bldP spid="60" grpId="0" animBg="1"/>
      <p:bldP spid="60" grpId="1" animBg="1"/>
      <p:bldP spid="60" grpId="2" animBg="1"/>
      <p:bldP spid="60" grpId="3" animBg="1"/>
      <p:bldP spid="61" grpId="0" animBg="1"/>
      <p:bldP spid="61" grpId="1" animBg="1"/>
      <p:bldP spid="61" grpId="2" animBg="1"/>
      <p:bldP spid="61" grpId="3" animBg="1"/>
      <p:bldP spid="61" grpId="4" animBg="1"/>
      <p:bldP spid="66" grpId="0" animBg="1"/>
      <p:bldP spid="66" grpId="1" animBg="1"/>
      <p:bldP spid="66" grpId="2" animBg="1"/>
      <p:bldP spid="22" grpId="0" animBg="1"/>
      <p:bldP spid="72" grpId="0" animBg="1"/>
      <p:bldP spid="23" grpId="0" animBg="1"/>
      <p:bldP spid="75" grpId="0" animBg="1"/>
      <p:bldP spid="76" grpId="0" animBg="1"/>
      <p:bldP spid="78" grpId="0" animBg="1"/>
      <p:bldP spid="79" grpId="0" animBg="1"/>
      <p:bldP spid="80" grpId="0" animBg="1"/>
      <p:bldP spid="81" grpId="0" animBg="1"/>
      <p:bldP spid="82" grpId="0" animBg="1"/>
      <p:bldP spid="83" grpId="0" animBg="1"/>
      <p:bldP spid="84" grpId="0" animBg="1"/>
      <p:bldP spid="85" grpId="0" animBg="1"/>
      <p:bldP spid="86" grpId="0" animBg="1"/>
    </p:bldLst>
  </p:timing>
</p:sld>
</file>

<file path=ppt/slides/slide1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228600" y="46038"/>
            <a:ext cx="8610600" cy="487362"/>
          </a:xfrm>
        </p:spPr>
        <p:txBody>
          <a:bodyPr/>
          <a:lstStyle/>
          <a:p>
            <a:r>
              <a:rPr lang="en-US" altLang="zh-CN" sz="2800" dirty="0"/>
              <a:t>4.3 </a:t>
            </a:r>
            <a:r>
              <a:rPr lang="zh-CN" altLang="en-US" sz="2800" dirty="0"/>
              <a:t>哈希</a:t>
            </a:r>
            <a:r>
              <a:rPr lang="en-US" altLang="zh-CN" sz="2800" dirty="0"/>
              <a:t>(</a:t>
            </a:r>
            <a:r>
              <a:rPr lang="zh-CN" altLang="en-US" sz="2800" dirty="0"/>
              <a:t>散列</a:t>
            </a:r>
            <a:r>
              <a:rPr lang="en-US" altLang="zh-CN" sz="2800" dirty="0"/>
              <a:t>)</a:t>
            </a:r>
            <a:r>
              <a:rPr lang="zh-CN" altLang="en-US" sz="2800" dirty="0"/>
              <a:t>：</a:t>
            </a:r>
            <a:r>
              <a:rPr lang="zh-CN" altLang="en-US" sz="1800" dirty="0">
                <a:solidFill>
                  <a:srgbClr val="7030A0"/>
                </a:solidFill>
              </a:rPr>
              <a:t>冲突处理的方法</a:t>
            </a:r>
            <a:r>
              <a:rPr lang="en-US" altLang="zh-CN" sz="1800" dirty="0">
                <a:solidFill>
                  <a:srgbClr val="0070C0"/>
                </a:solidFill>
              </a:rPr>
              <a:t>-(a)</a:t>
            </a:r>
            <a:r>
              <a:rPr lang="zh-CN" altLang="en-US" sz="1800" dirty="0">
                <a:solidFill>
                  <a:srgbClr val="0070C0"/>
                </a:solidFill>
              </a:rPr>
              <a:t>开放定址法</a:t>
            </a:r>
            <a:r>
              <a:rPr lang="zh-CN" altLang="en-US" sz="1800" dirty="0">
                <a:solidFill>
                  <a:srgbClr val="C00000"/>
                </a:solidFill>
              </a:rPr>
              <a:t>：</a:t>
            </a:r>
            <a:r>
              <a:rPr lang="en-US" altLang="zh-CN" sz="1800" dirty="0">
                <a:solidFill>
                  <a:srgbClr val="C00000"/>
                </a:solidFill>
              </a:rPr>
              <a:t>2</a:t>
            </a:r>
            <a:r>
              <a:rPr lang="zh-CN" altLang="en-US" sz="1800" dirty="0">
                <a:solidFill>
                  <a:srgbClr val="C00000"/>
                </a:solidFill>
              </a:rPr>
              <a:t>二次探测</a:t>
            </a:r>
            <a:r>
              <a:rPr lang="zh-CN" altLang="en-US" sz="1800" dirty="0" smtClean="0">
                <a:solidFill>
                  <a:srgbClr val="C00000"/>
                </a:solidFill>
              </a:rPr>
              <a:t>法</a:t>
            </a:r>
            <a:r>
              <a:rPr lang="zh-CN" altLang="en-US" sz="1800" dirty="0" smtClean="0">
                <a:solidFill>
                  <a:srgbClr val="FFC000"/>
                </a:solidFill>
              </a:rPr>
              <a:t>：例</a:t>
            </a:r>
            <a:r>
              <a:rPr lang="en-US" altLang="zh-CN" sz="1800" dirty="0" smtClean="0">
                <a:solidFill>
                  <a:srgbClr val="FFC000"/>
                </a:solidFill>
              </a:rPr>
              <a:t>1</a:t>
            </a:r>
            <a:endParaRPr lang="zh-CN" altLang="en-US" sz="1800" dirty="0">
              <a:solidFill>
                <a:srgbClr val="FFC000"/>
              </a:solidFill>
            </a:endParaRPr>
          </a:p>
        </p:txBody>
      </p:sp>
      <p:sp>
        <p:nvSpPr>
          <p:cNvPr id="3" name="内容占位符 2"/>
          <p:cNvSpPr>
            <a:spLocks noGrp="1"/>
          </p:cNvSpPr>
          <p:nvPr>
            <p:ph idx="1"/>
          </p:nvPr>
        </p:nvSpPr>
        <p:spPr>
          <a:xfrm>
            <a:off x="247650" y="1644399"/>
            <a:ext cx="8591550" cy="794001"/>
          </a:xfrm>
        </p:spPr>
        <p:txBody>
          <a:bodyPr/>
          <a:lstStyle/>
          <a:p>
            <a:pPr marL="355600" indent="-355600">
              <a:buNone/>
            </a:pPr>
            <a:r>
              <a:rPr lang="en-US" altLang="zh-CN" sz="2100" b="1" dirty="0" smtClean="0"/>
              <a:t>【</a:t>
            </a:r>
            <a:r>
              <a:rPr lang="zh-CN" altLang="en-US" sz="2100" b="1" dirty="0"/>
              <a:t>例</a:t>
            </a:r>
            <a:r>
              <a:rPr lang="en-US" altLang="zh-CN" sz="2100" b="1" dirty="0" smtClean="0"/>
              <a:t>】</a:t>
            </a:r>
            <a:r>
              <a:rPr lang="zh-CN" altLang="en-US" sz="2100" dirty="0" smtClean="0"/>
              <a:t>一</a:t>
            </a:r>
            <a:r>
              <a:rPr lang="zh-CN" altLang="en-US" sz="2100" dirty="0" smtClean="0"/>
              <a:t>组</a:t>
            </a:r>
            <a:r>
              <a:rPr lang="zh-CN" altLang="en-US" sz="2100" dirty="0" smtClean="0"/>
              <a:t>键值</a:t>
            </a:r>
            <a:r>
              <a:rPr lang="zh-CN" altLang="en-US" sz="2100" dirty="0" smtClean="0"/>
              <a:t>为</a:t>
            </a:r>
            <a:r>
              <a:rPr lang="en-US" altLang="zh-CN" sz="2100" dirty="0" smtClean="0"/>
              <a:t>(</a:t>
            </a:r>
            <a:r>
              <a:rPr lang="en-US" altLang="zh-CN" sz="2100" dirty="0"/>
              <a:t>19, 14, 23, 1, 68, 20, 84, 27, 55, 11, 10, 79</a:t>
            </a:r>
            <a:r>
              <a:rPr lang="en-US" altLang="zh-CN" sz="2100" dirty="0" smtClean="0"/>
              <a:t>)</a:t>
            </a:r>
            <a:r>
              <a:rPr lang="zh-CN" altLang="en-US" sz="2100" dirty="0" smtClean="0"/>
              <a:t>，</a:t>
            </a:r>
            <a:r>
              <a:rPr lang="zh-CN" altLang="en-US" sz="2100" dirty="0"/>
              <a:t>哈希函数</a:t>
            </a:r>
            <a:r>
              <a:rPr lang="zh-CN" altLang="en-US" sz="2100" dirty="0" smtClean="0"/>
              <a:t>为</a:t>
            </a:r>
            <a:r>
              <a:rPr lang="en-US" altLang="zh-CN" sz="2100" dirty="0" smtClean="0"/>
              <a:t>: H(key</a:t>
            </a:r>
            <a:r>
              <a:rPr lang="en-US" altLang="zh-CN" sz="2100" dirty="0"/>
              <a:t>)=key MOD </a:t>
            </a:r>
            <a:r>
              <a:rPr lang="en-US" altLang="zh-CN" sz="2100" b="1" i="1" dirty="0" smtClean="0">
                <a:effectLst>
                  <a:outerShdw blurRad="38100" dist="38100" dir="2700000" algn="tl">
                    <a:srgbClr val="000000">
                      <a:alpha val="43137"/>
                    </a:srgbClr>
                  </a:outerShdw>
                </a:effectLst>
              </a:rPr>
              <a:t>15</a:t>
            </a:r>
            <a:r>
              <a:rPr lang="zh-CN" altLang="en-US" sz="2100" dirty="0" smtClean="0"/>
              <a:t>，用</a:t>
            </a:r>
            <a:r>
              <a:rPr lang="zh-CN" altLang="en-US" sz="2100" b="1" dirty="0" smtClean="0"/>
              <a:t>二次探测法</a:t>
            </a:r>
            <a:r>
              <a:rPr lang="zh-CN" altLang="en-US" sz="2100" dirty="0"/>
              <a:t>处理</a:t>
            </a:r>
            <a:r>
              <a:rPr lang="zh-CN" altLang="en-US" sz="2100" dirty="0" smtClean="0"/>
              <a:t>冲突</a:t>
            </a:r>
            <a:r>
              <a:rPr lang="en-US" altLang="zh-CN" sz="2100" dirty="0" smtClean="0"/>
              <a:t>, </a:t>
            </a:r>
            <a:r>
              <a:rPr lang="zh-CN" altLang="en-US" sz="2100" dirty="0" smtClean="0"/>
              <a:t>构建散列表！</a:t>
            </a:r>
            <a:endParaRPr lang="zh-CN" altLang="en-US" sz="2100" dirty="0"/>
          </a:p>
        </p:txBody>
      </p:sp>
      <p:sp>
        <p:nvSpPr>
          <p:cNvPr id="17" name="矩形 16"/>
          <p:cNvSpPr/>
          <p:nvPr/>
        </p:nvSpPr>
        <p:spPr>
          <a:xfrm>
            <a:off x="152400" y="3962400"/>
            <a:ext cx="3868688" cy="2516073"/>
          </a:xfrm>
          <a:prstGeom prst="rect">
            <a:avLst/>
          </a:prstGeom>
        </p:spPr>
        <p:txBody>
          <a:bodyPr wrap="none">
            <a:spAutoFit/>
          </a:bodyPr>
          <a:lstStyle/>
          <a:p>
            <a:pPr marL="274638" indent="-274638">
              <a:lnSpc>
                <a:spcPct val="125000"/>
              </a:lnSpc>
              <a:buFont typeface="+mj-ea"/>
              <a:buAutoNum type="circleNumDbPlain"/>
            </a:pPr>
            <a:r>
              <a:rPr lang="zh-CN" altLang="en-US" sz="1800" dirty="0" smtClean="0"/>
              <a:t>存储</a:t>
            </a:r>
            <a:r>
              <a:rPr lang="en-US" altLang="zh-CN" sz="1800" dirty="0" smtClean="0"/>
              <a:t>:19, </a:t>
            </a:r>
            <a:r>
              <a:rPr lang="en-US" altLang="zh-CN" sz="1800" dirty="0" smtClean="0">
                <a:solidFill>
                  <a:srgbClr val="00B0F0"/>
                </a:solidFill>
              </a:rPr>
              <a:t>H(19</a:t>
            </a:r>
            <a:r>
              <a:rPr lang="en-US" altLang="zh-CN" sz="1800" dirty="0" smtClean="0">
                <a:solidFill>
                  <a:srgbClr val="00B0F0"/>
                </a:solidFill>
              </a:rPr>
              <a:t>)=19%</a:t>
            </a:r>
            <a:r>
              <a:rPr lang="en-US" altLang="zh-CN" sz="1800" i="1" dirty="0" smtClean="0">
                <a:solidFill>
                  <a:srgbClr val="00B0F0"/>
                </a:solidFill>
                <a:effectLst>
                  <a:outerShdw blurRad="38100" dist="38100" dir="2700000" algn="tl">
                    <a:srgbClr val="000000">
                      <a:alpha val="43137"/>
                    </a:srgbClr>
                  </a:outerShdw>
                </a:effectLst>
              </a:rPr>
              <a:t>15</a:t>
            </a:r>
            <a:r>
              <a:rPr lang="en-US" altLang="zh-CN" sz="1800" dirty="0" smtClean="0">
                <a:solidFill>
                  <a:srgbClr val="00B0F0"/>
                </a:solidFill>
              </a:rPr>
              <a:t>=4</a:t>
            </a:r>
            <a:endParaRPr lang="en-US" altLang="zh-CN" sz="1800" dirty="0" smtClean="0">
              <a:solidFill>
                <a:srgbClr val="00B0F0"/>
              </a:solidFill>
            </a:endParaRPr>
          </a:p>
          <a:p>
            <a:pPr marL="274638" indent="-274638">
              <a:lnSpc>
                <a:spcPct val="125000"/>
              </a:lnSpc>
              <a:buFont typeface="+mj-ea"/>
              <a:buAutoNum type="circleNumDbPlain"/>
            </a:pPr>
            <a:r>
              <a:rPr lang="zh-CN" altLang="en-US" sz="1800" dirty="0" smtClean="0"/>
              <a:t>存储</a:t>
            </a:r>
            <a:r>
              <a:rPr lang="en-US" altLang="zh-CN" sz="1800" dirty="0"/>
              <a:t>:</a:t>
            </a:r>
            <a:r>
              <a:rPr lang="en-US" altLang="zh-CN" sz="1800" dirty="0" smtClean="0"/>
              <a:t>14</a:t>
            </a:r>
            <a:r>
              <a:rPr lang="en-US" altLang="zh-CN" sz="1800" dirty="0"/>
              <a:t>, </a:t>
            </a:r>
            <a:r>
              <a:rPr lang="en-US" altLang="zh-CN" sz="1800" dirty="0" smtClean="0">
                <a:solidFill>
                  <a:srgbClr val="00B0F0"/>
                </a:solidFill>
              </a:rPr>
              <a:t>H(14</a:t>
            </a:r>
            <a:r>
              <a:rPr lang="en-US" altLang="zh-CN" sz="1800" dirty="0" smtClean="0">
                <a:solidFill>
                  <a:srgbClr val="00B0F0"/>
                </a:solidFill>
              </a:rPr>
              <a:t>)=14%</a:t>
            </a:r>
            <a:r>
              <a:rPr lang="en-US" altLang="zh-CN" sz="1800" i="1" dirty="0" smtClean="0">
                <a:solidFill>
                  <a:srgbClr val="00B0F0"/>
                </a:solidFill>
                <a:effectLst>
                  <a:outerShdw blurRad="38100" dist="38100" dir="2700000" algn="tl">
                    <a:srgbClr val="000000">
                      <a:alpha val="43137"/>
                    </a:srgbClr>
                  </a:outerShdw>
                </a:effectLst>
              </a:rPr>
              <a:t>15</a:t>
            </a:r>
            <a:r>
              <a:rPr lang="en-US" altLang="zh-CN" sz="1800" dirty="0" smtClean="0">
                <a:solidFill>
                  <a:srgbClr val="00B0F0"/>
                </a:solidFill>
              </a:rPr>
              <a:t>=14</a:t>
            </a:r>
            <a:endParaRPr lang="en-US" altLang="zh-CN" sz="1800" dirty="0">
              <a:solidFill>
                <a:srgbClr val="00B0F0"/>
              </a:solidFill>
            </a:endParaRPr>
          </a:p>
          <a:p>
            <a:pPr marL="274638" indent="-274638">
              <a:lnSpc>
                <a:spcPct val="125000"/>
              </a:lnSpc>
              <a:buFont typeface="+mj-ea"/>
              <a:buAutoNum type="circleNumDbPlain"/>
            </a:pPr>
            <a:r>
              <a:rPr lang="zh-CN" altLang="en-US" sz="1800" dirty="0" smtClean="0"/>
              <a:t>存储</a:t>
            </a:r>
            <a:r>
              <a:rPr lang="en-US" altLang="zh-CN" sz="1800" dirty="0" smtClean="0"/>
              <a:t>:23</a:t>
            </a:r>
            <a:r>
              <a:rPr lang="en-US" altLang="zh-CN" sz="1800" dirty="0"/>
              <a:t>, </a:t>
            </a:r>
            <a:r>
              <a:rPr lang="en-US" altLang="zh-CN" sz="1800" dirty="0" smtClean="0">
                <a:solidFill>
                  <a:srgbClr val="00B0F0"/>
                </a:solidFill>
              </a:rPr>
              <a:t>H(23</a:t>
            </a:r>
            <a:r>
              <a:rPr lang="en-US" altLang="zh-CN" sz="1800" dirty="0" smtClean="0">
                <a:solidFill>
                  <a:srgbClr val="00B0F0"/>
                </a:solidFill>
              </a:rPr>
              <a:t>)=23%</a:t>
            </a:r>
            <a:r>
              <a:rPr lang="en-US" altLang="zh-CN" sz="1800" i="1" dirty="0" smtClean="0">
                <a:solidFill>
                  <a:srgbClr val="00B0F0"/>
                </a:solidFill>
                <a:effectLst>
                  <a:outerShdw blurRad="38100" dist="38100" dir="2700000" algn="tl">
                    <a:srgbClr val="000000">
                      <a:alpha val="43137"/>
                    </a:srgbClr>
                  </a:outerShdw>
                </a:effectLst>
              </a:rPr>
              <a:t>15</a:t>
            </a:r>
            <a:r>
              <a:rPr lang="en-US" altLang="zh-CN" sz="1800" dirty="0" smtClean="0">
                <a:solidFill>
                  <a:srgbClr val="00B0F0"/>
                </a:solidFill>
              </a:rPr>
              <a:t>=8</a:t>
            </a:r>
            <a:endParaRPr lang="en-US" altLang="zh-CN" sz="1800" dirty="0">
              <a:solidFill>
                <a:srgbClr val="00B0F0"/>
              </a:solidFill>
            </a:endParaRPr>
          </a:p>
          <a:p>
            <a:pPr marL="274638" indent="-274638">
              <a:lnSpc>
                <a:spcPct val="125000"/>
              </a:lnSpc>
              <a:buFont typeface="+mj-ea"/>
              <a:buAutoNum type="circleNumDbPlain"/>
            </a:pPr>
            <a:r>
              <a:rPr lang="zh-CN" altLang="en-US" sz="1800" dirty="0" smtClean="0"/>
              <a:t>存储</a:t>
            </a:r>
            <a:r>
              <a:rPr lang="en-US" altLang="zh-CN" sz="1800" dirty="0"/>
              <a:t>:</a:t>
            </a:r>
            <a:r>
              <a:rPr lang="en-US" altLang="zh-CN" sz="1800" dirty="0" smtClean="0"/>
              <a:t>1</a:t>
            </a:r>
            <a:r>
              <a:rPr lang="en-US" altLang="zh-CN" sz="1800" dirty="0"/>
              <a:t>, </a:t>
            </a:r>
            <a:r>
              <a:rPr lang="en-US" altLang="zh-CN" sz="1800" dirty="0" smtClean="0"/>
              <a:t>  </a:t>
            </a:r>
            <a:r>
              <a:rPr lang="en-US" altLang="zh-CN" sz="1800" dirty="0" smtClean="0">
                <a:solidFill>
                  <a:srgbClr val="00B0F0"/>
                </a:solidFill>
              </a:rPr>
              <a:t>H(1</a:t>
            </a:r>
            <a:r>
              <a:rPr lang="en-US" altLang="zh-CN" sz="1800" dirty="0">
                <a:solidFill>
                  <a:srgbClr val="00B0F0"/>
                </a:solidFill>
              </a:rPr>
              <a:t>)=</a:t>
            </a:r>
            <a:r>
              <a:rPr lang="en-US" altLang="zh-CN" sz="1800" dirty="0" smtClean="0">
                <a:solidFill>
                  <a:srgbClr val="00B0F0"/>
                </a:solidFill>
              </a:rPr>
              <a:t>1%</a:t>
            </a:r>
            <a:r>
              <a:rPr lang="en-US" altLang="zh-CN" sz="1800" i="1" dirty="0" smtClean="0">
                <a:solidFill>
                  <a:srgbClr val="00B0F0"/>
                </a:solidFill>
                <a:effectLst>
                  <a:outerShdw blurRad="38100" dist="38100" dir="2700000" algn="tl">
                    <a:srgbClr val="000000">
                      <a:alpha val="43137"/>
                    </a:srgbClr>
                  </a:outerShdw>
                </a:effectLst>
              </a:rPr>
              <a:t>15</a:t>
            </a:r>
            <a:r>
              <a:rPr lang="en-US" altLang="zh-CN" sz="1800" dirty="0" smtClean="0">
                <a:solidFill>
                  <a:srgbClr val="00B0F0"/>
                </a:solidFill>
              </a:rPr>
              <a:t>=1</a:t>
            </a:r>
          </a:p>
          <a:p>
            <a:pPr marL="274638" indent="-274638">
              <a:lnSpc>
                <a:spcPct val="125000"/>
              </a:lnSpc>
              <a:buFont typeface="+mj-ea"/>
              <a:buAutoNum type="circleNumDbPlain"/>
            </a:pPr>
            <a:r>
              <a:rPr lang="zh-CN" altLang="en-US" sz="1800" dirty="0"/>
              <a:t>存储</a:t>
            </a:r>
            <a:r>
              <a:rPr lang="en-US" altLang="zh-CN" sz="1800" dirty="0"/>
              <a:t>:68, </a:t>
            </a:r>
            <a:r>
              <a:rPr lang="en-US" altLang="zh-CN" sz="1800" dirty="0">
                <a:solidFill>
                  <a:srgbClr val="00B0F0"/>
                </a:solidFill>
              </a:rPr>
              <a:t>H(68)=8  </a:t>
            </a:r>
            <a:r>
              <a:rPr lang="zh-CN" altLang="en-US" sz="1800" dirty="0">
                <a:solidFill>
                  <a:srgbClr val="FF0000"/>
                </a:solidFill>
              </a:rPr>
              <a:t>冲突</a:t>
            </a:r>
            <a:r>
              <a:rPr lang="en-US" altLang="zh-CN" sz="1800" dirty="0">
                <a:solidFill>
                  <a:srgbClr val="00B0F0"/>
                </a:solidFill>
              </a:rPr>
              <a:t>, H</a:t>
            </a:r>
            <a:r>
              <a:rPr lang="en-US" altLang="zh-CN" sz="1800" baseline="-25000" dirty="0">
                <a:solidFill>
                  <a:srgbClr val="00B0F0"/>
                </a:solidFill>
              </a:rPr>
              <a:t>1</a:t>
            </a:r>
            <a:r>
              <a:rPr lang="en-US" altLang="zh-CN" sz="1800" dirty="0">
                <a:solidFill>
                  <a:srgbClr val="00B0F0"/>
                </a:solidFill>
              </a:rPr>
              <a:t>(68</a:t>
            </a:r>
            <a:r>
              <a:rPr lang="en-US" altLang="zh-CN" sz="1800" dirty="0" smtClean="0">
                <a:solidFill>
                  <a:srgbClr val="00B0F0"/>
                </a:solidFill>
              </a:rPr>
              <a:t>)=7</a:t>
            </a:r>
          </a:p>
          <a:p>
            <a:pPr marL="274638" indent="-274638">
              <a:lnSpc>
                <a:spcPct val="125000"/>
              </a:lnSpc>
              <a:buFont typeface="+mj-ea"/>
              <a:buAutoNum type="circleNumDbPlain"/>
            </a:pPr>
            <a:r>
              <a:rPr lang="zh-CN" altLang="en-US" sz="1800" dirty="0"/>
              <a:t>存储</a:t>
            </a:r>
            <a:r>
              <a:rPr lang="en-US" altLang="zh-CN" sz="1800" dirty="0"/>
              <a:t>:20, </a:t>
            </a:r>
            <a:r>
              <a:rPr lang="en-US" altLang="zh-CN" sz="1800" dirty="0">
                <a:solidFill>
                  <a:srgbClr val="00B0F0"/>
                </a:solidFill>
              </a:rPr>
              <a:t>H(20)=</a:t>
            </a:r>
            <a:r>
              <a:rPr lang="en-US" altLang="zh-CN" sz="1800" dirty="0" smtClean="0">
                <a:solidFill>
                  <a:srgbClr val="00B0F0"/>
                </a:solidFill>
              </a:rPr>
              <a:t>5</a:t>
            </a:r>
          </a:p>
          <a:p>
            <a:pPr marL="274638" indent="-274638">
              <a:lnSpc>
                <a:spcPct val="125000"/>
              </a:lnSpc>
              <a:buFont typeface="+mj-ea"/>
              <a:buAutoNum type="circleNumDbPlain"/>
            </a:pPr>
            <a:r>
              <a:rPr lang="zh-CN" altLang="en-US" sz="1800" dirty="0"/>
              <a:t>存储</a:t>
            </a:r>
            <a:r>
              <a:rPr lang="en-US" altLang="zh-CN" sz="1800" dirty="0"/>
              <a:t>:84, </a:t>
            </a:r>
            <a:r>
              <a:rPr lang="en-US" altLang="zh-CN" sz="1800" dirty="0">
                <a:solidFill>
                  <a:srgbClr val="00B0F0"/>
                </a:solidFill>
              </a:rPr>
              <a:t>H(84</a:t>
            </a:r>
            <a:r>
              <a:rPr lang="en-US" altLang="zh-CN" sz="1800" dirty="0" smtClean="0">
                <a:solidFill>
                  <a:srgbClr val="00B0F0"/>
                </a:solidFill>
              </a:rPr>
              <a:t>)=9</a:t>
            </a:r>
            <a:endParaRPr lang="en-US" altLang="zh-CN" sz="1800" dirty="0">
              <a:solidFill>
                <a:srgbClr val="00B0F0"/>
              </a:solidFill>
            </a:endParaRPr>
          </a:p>
        </p:txBody>
      </p:sp>
      <p:sp>
        <p:nvSpPr>
          <p:cNvPr id="43" name="内容占位符 2"/>
          <p:cNvSpPr txBox="1">
            <a:spLocks/>
          </p:cNvSpPr>
          <p:nvPr/>
        </p:nvSpPr>
        <p:spPr bwMode="gray">
          <a:xfrm>
            <a:off x="400050" y="603080"/>
            <a:ext cx="8591550" cy="997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lnSpc>
                <a:spcPct val="120000"/>
              </a:lnSpc>
              <a:spcBef>
                <a:spcPts val="1200"/>
              </a:spcBef>
              <a:spcAft>
                <a:spcPct val="0"/>
              </a:spcAft>
              <a:buClr>
                <a:schemeClr val="tx2"/>
              </a:buClr>
              <a:buFont typeface="Wingdings" panose="05000000000000000000" pitchFamily="2" charset="2"/>
              <a:buChar char="p"/>
              <a:defRPr sz="2800">
                <a:solidFill>
                  <a:srgbClr val="002060"/>
                </a:solidFill>
                <a:latin typeface="+mn-lt"/>
                <a:ea typeface="+mn-ea"/>
                <a:cs typeface="+mn-cs"/>
              </a:defRPr>
            </a:lvl1pPr>
            <a:lvl2pPr marL="742950" indent="-285750" algn="l" rtl="0" fontAlgn="base">
              <a:lnSpc>
                <a:spcPct val="120000"/>
              </a:lnSpc>
              <a:spcBef>
                <a:spcPts val="1200"/>
              </a:spcBef>
              <a:spcAft>
                <a:spcPct val="0"/>
              </a:spcAft>
              <a:buClr>
                <a:schemeClr val="accent1"/>
              </a:buClr>
              <a:buFont typeface="Wingdings" panose="05000000000000000000" pitchFamily="2" charset="2"/>
              <a:buChar char="Ø"/>
              <a:defRPr sz="2600">
                <a:solidFill>
                  <a:schemeClr val="tx2"/>
                </a:solidFill>
                <a:latin typeface="+mn-lt"/>
                <a:ea typeface="+mn-ea"/>
              </a:defRPr>
            </a:lvl2pPr>
            <a:lvl3pPr marL="1143000" indent="-228600" algn="l" rtl="0" fontAlgn="base">
              <a:lnSpc>
                <a:spcPct val="120000"/>
              </a:lnSpc>
              <a:spcBef>
                <a:spcPts val="1200"/>
              </a:spcBef>
              <a:spcAft>
                <a:spcPct val="0"/>
              </a:spcAft>
              <a:buClr>
                <a:schemeClr val="accent2"/>
              </a:buClr>
              <a:buFont typeface="Wingdings" panose="05000000000000000000" pitchFamily="2" charset="2"/>
              <a:buChar char="u"/>
              <a:defRPr sz="2400">
                <a:solidFill>
                  <a:schemeClr val="tx2"/>
                </a:solidFill>
                <a:latin typeface="+mn-lt"/>
                <a:ea typeface="+mn-ea"/>
              </a:defRPr>
            </a:lvl3pPr>
            <a:lvl4pPr marL="1600200" indent="-228600" algn="l" rtl="0" fontAlgn="base">
              <a:lnSpc>
                <a:spcPct val="120000"/>
              </a:lnSpc>
              <a:spcBef>
                <a:spcPts val="1200"/>
              </a:spcBef>
              <a:spcAft>
                <a:spcPct val="0"/>
              </a:spcAft>
              <a:buClr>
                <a:srgbClr val="FFC000"/>
              </a:buClr>
              <a:buFont typeface="Wingdings" panose="05000000000000000000" pitchFamily="2" charset="2"/>
              <a:buChar char="ü"/>
              <a:defRPr sz="2200">
                <a:solidFill>
                  <a:schemeClr val="tx2"/>
                </a:solidFill>
                <a:latin typeface="+mn-lt"/>
                <a:ea typeface="+mn-ea"/>
              </a:defRPr>
            </a:lvl4pPr>
            <a:lvl5pPr marL="2057400" indent="-228600" algn="l" rtl="0" fontAlgn="base">
              <a:lnSpc>
                <a:spcPct val="120000"/>
              </a:lnSpc>
              <a:spcBef>
                <a:spcPts val="1200"/>
              </a:spcBef>
              <a:spcAft>
                <a:spcPct val="0"/>
              </a:spcAft>
              <a:buClr>
                <a:srgbClr val="7030A0"/>
              </a:buClr>
              <a:buChar char="»"/>
              <a:defRPr sz="2000">
                <a:solidFill>
                  <a:schemeClr val="tx2"/>
                </a:solidFill>
                <a:latin typeface="+mn-lt"/>
                <a:ea typeface="+mn-ea"/>
              </a:defRPr>
            </a:lvl5pPr>
            <a:lvl6pPr marL="2514600" indent="-228600" algn="l" rtl="0" eaLnBrk="1" fontAlgn="base" hangingPunct="1">
              <a:spcBef>
                <a:spcPct val="20000"/>
              </a:spcBef>
              <a:spcAft>
                <a:spcPct val="0"/>
              </a:spcAft>
              <a:buChar char="»"/>
              <a:defRPr sz="2000">
                <a:solidFill>
                  <a:schemeClr val="tx2"/>
                </a:solidFill>
                <a:latin typeface="+mn-lt"/>
                <a:ea typeface="+mn-ea"/>
              </a:defRPr>
            </a:lvl6pPr>
            <a:lvl7pPr marL="2971800" indent="-228600" algn="l" rtl="0" eaLnBrk="1" fontAlgn="base" hangingPunct="1">
              <a:spcBef>
                <a:spcPct val="20000"/>
              </a:spcBef>
              <a:spcAft>
                <a:spcPct val="0"/>
              </a:spcAft>
              <a:buChar char="»"/>
              <a:defRPr sz="2000">
                <a:solidFill>
                  <a:schemeClr val="tx2"/>
                </a:solidFill>
                <a:latin typeface="+mn-lt"/>
                <a:ea typeface="+mn-ea"/>
              </a:defRPr>
            </a:lvl7pPr>
            <a:lvl8pPr marL="3429000" indent="-228600" algn="l" rtl="0" eaLnBrk="1" fontAlgn="base" hangingPunct="1">
              <a:spcBef>
                <a:spcPct val="20000"/>
              </a:spcBef>
              <a:spcAft>
                <a:spcPct val="0"/>
              </a:spcAft>
              <a:buChar char="»"/>
              <a:defRPr sz="2000">
                <a:solidFill>
                  <a:schemeClr val="tx2"/>
                </a:solidFill>
                <a:latin typeface="+mn-lt"/>
                <a:ea typeface="+mn-ea"/>
              </a:defRPr>
            </a:lvl8pPr>
            <a:lvl9pPr marL="3886200" indent="-228600" algn="l" rtl="0" eaLnBrk="1" fontAlgn="base" hangingPunct="1">
              <a:spcBef>
                <a:spcPct val="20000"/>
              </a:spcBef>
              <a:spcAft>
                <a:spcPct val="0"/>
              </a:spcAft>
              <a:buChar char="»"/>
              <a:defRPr sz="2000">
                <a:solidFill>
                  <a:schemeClr val="tx2"/>
                </a:solidFill>
                <a:latin typeface="+mn-lt"/>
                <a:ea typeface="+mn-ea"/>
              </a:defRPr>
            </a:lvl9pPr>
          </a:lstStyle>
          <a:p>
            <a:pPr eaLnBrk="1" hangingPunct="1"/>
            <a:r>
              <a:rPr lang="zh-CN" altLang="en-US" sz="2000" b="1" kern="0" dirty="0" smtClean="0"/>
              <a:t>二次探测再散列，</a:t>
            </a:r>
            <a:r>
              <a:rPr lang="zh-CN" altLang="en-US" sz="2000" b="0" kern="0" dirty="0" smtClean="0"/>
              <a:t>增量序列为：</a:t>
            </a:r>
            <a:r>
              <a:rPr lang="en-US" altLang="zh-CN" sz="2000" b="0" kern="0" dirty="0" smtClean="0"/>
              <a:t>d</a:t>
            </a:r>
            <a:r>
              <a:rPr lang="en-US" altLang="zh-CN" sz="2000" b="0" kern="0" baseline="-25000" dirty="0" smtClean="0"/>
              <a:t>i </a:t>
            </a:r>
            <a:r>
              <a:rPr lang="en-US" altLang="zh-CN" sz="2000" b="0" kern="0" dirty="0" smtClean="0"/>
              <a:t>= -1², 2², -3², 4², …, ±</a:t>
            </a:r>
            <a:r>
              <a:rPr lang="en-US" altLang="zh-CN" sz="2000" b="0" i="1" kern="0" dirty="0" smtClean="0"/>
              <a:t>j</a:t>
            </a:r>
            <a:r>
              <a:rPr lang="en-US" altLang="zh-CN" sz="2000" b="0" kern="0" dirty="0" smtClean="0"/>
              <a:t>²  (</a:t>
            </a:r>
            <a:r>
              <a:rPr lang="en-US" altLang="zh-CN" sz="2000" b="0" i="1" kern="0" dirty="0" smtClean="0"/>
              <a:t>j</a:t>
            </a:r>
            <a:r>
              <a:rPr lang="en-US" altLang="zh-CN" sz="2000" b="1" kern="0" dirty="0" smtClean="0">
                <a:sym typeface="Symbol" panose="05050102010706020507" pitchFamily="18" charset="2"/>
              </a:rPr>
              <a:t></a:t>
            </a:r>
            <a:r>
              <a:rPr lang="en-US" altLang="zh-CN" sz="2000" b="0" kern="0" dirty="0" smtClean="0"/>
              <a:t>⌊</a:t>
            </a:r>
            <a:r>
              <a:rPr lang="en-US" altLang="zh-CN" sz="2000" b="0" i="1" kern="0" dirty="0" smtClean="0"/>
              <a:t>m</a:t>
            </a:r>
            <a:r>
              <a:rPr lang="en-US" altLang="zh-CN" sz="2000" b="0" kern="0" dirty="0" smtClean="0"/>
              <a:t>/2⌋)</a:t>
            </a:r>
          </a:p>
          <a:p>
            <a:pPr marL="0" indent="0" algn="ctr" eaLnBrk="1" hangingPunct="1">
              <a:buNone/>
            </a:pPr>
            <a:r>
              <a:rPr lang="en-US" altLang="zh-CN" sz="2000" kern="0" dirty="0" err="1" smtClean="0">
                <a:solidFill>
                  <a:srgbClr val="7030A0"/>
                </a:solidFill>
              </a:rPr>
              <a:t>H</a:t>
            </a:r>
            <a:r>
              <a:rPr lang="en-US" altLang="zh-CN" sz="2000" kern="0" baseline="-25000" dirty="0" err="1" smtClean="0">
                <a:solidFill>
                  <a:srgbClr val="7030A0"/>
                </a:solidFill>
              </a:rPr>
              <a:t>j</a:t>
            </a:r>
            <a:r>
              <a:rPr lang="en-US" altLang="zh-CN" sz="2000" kern="0" dirty="0" smtClean="0">
                <a:solidFill>
                  <a:srgbClr val="7030A0"/>
                </a:solidFill>
              </a:rPr>
              <a:t> = (H(key) + (-1)</a:t>
            </a:r>
            <a:r>
              <a:rPr lang="en-US" altLang="zh-CN" sz="2000" kern="0" baseline="30000" dirty="0" smtClean="0">
                <a:solidFill>
                  <a:srgbClr val="7030A0"/>
                </a:solidFill>
              </a:rPr>
              <a:t>j</a:t>
            </a:r>
            <a:r>
              <a:rPr lang="en-US" altLang="zh-CN" sz="2000" kern="0" dirty="0" smtClean="0">
                <a:solidFill>
                  <a:srgbClr val="7030A0"/>
                </a:solidFill>
                <a:sym typeface="Wingdings 2" panose="05020102010507070707" pitchFamily="18" charset="2"/>
              </a:rPr>
              <a:t>j</a:t>
            </a:r>
            <a:r>
              <a:rPr lang="en-US" altLang="zh-CN" sz="2000" kern="0" baseline="30000" dirty="0" smtClean="0">
                <a:solidFill>
                  <a:srgbClr val="7030A0"/>
                </a:solidFill>
                <a:sym typeface="Wingdings 2" panose="05020102010507070707" pitchFamily="18" charset="2"/>
              </a:rPr>
              <a:t>2</a:t>
            </a:r>
            <a:r>
              <a:rPr lang="en-US" altLang="zh-CN" sz="2000" kern="0" baseline="30000" dirty="0" smtClean="0">
                <a:solidFill>
                  <a:srgbClr val="FFC000"/>
                </a:solidFill>
                <a:sym typeface="Wingdings 2" panose="05020102010507070707" pitchFamily="18" charset="2"/>
              </a:rPr>
              <a:t> </a:t>
            </a:r>
            <a:r>
              <a:rPr lang="en-US" altLang="zh-CN" sz="2000" kern="0" dirty="0" smtClean="0">
                <a:solidFill>
                  <a:srgbClr val="C00000"/>
                </a:solidFill>
                <a:sym typeface="Wingdings 2" panose="05020102010507070707" pitchFamily="18" charset="2"/>
              </a:rPr>
              <a:t>+</a:t>
            </a:r>
            <a:r>
              <a:rPr lang="en-US" altLang="zh-CN" sz="2000" kern="0" dirty="0" smtClean="0">
                <a:solidFill>
                  <a:srgbClr val="FFC000"/>
                </a:solidFill>
                <a:sym typeface="Wingdings 2" panose="05020102010507070707" pitchFamily="18" charset="2"/>
              </a:rPr>
              <a:t> </a:t>
            </a:r>
            <a:r>
              <a:rPr lang="en-US" altLang="zh-CN" sz="2000" kern="0" dirty="0" err="1" smtClean="0">
                <a:solidFill>
                  <a:srgbClr val="FFC000"/>
                </a:solidFill>
                <a:sym typeface="Wingdings 2" panose="05020102010507070707" pitchFamily="18" charset="2"/>
              </a:rPr>
              <a:t>j</a:t>
            </a:r>
            <a:r>
              <a:rPr lang="en-US" altLang="zh-CN" sz="2000" i="1" kern="0" dirty="0" err="1" smtClean="0">
                <a:solidFill>
                  <a:srgbClr val="FFC000"/>
                </a:solidFill>
                <a:sym typeface="Wingdings 2" panose="05020102010507070707" pitchFamily="18" charset="2"/>
              </a:rPr>
              <a:t>m</a:t>
            </a:r>
            <a:r>
              <a:rPr lang="en-US" altLang="zh-CN" sz="2000" kern="0" dirty="0" smtClean="0">
                <a:solidFill>
                  <a:srgbClr val="7030A0"/>
                </a:solidFill>
              </a:rPr>
              <a:t>) % </a:t>
            </a:r>
            <a:r>
              <a:rPr lang="en-US" altLang="zh-CN" sz="2000" i="1" kern="0" dirty="0" smtClean="0">
                <a:solidFill>
                  <a:srgbClr val="7030A0"/>
                </a:solidFill>
              </a:rPr>
              <a:t>m</a:t>
            </a:r>
            <a:r>
              <a:rPr lang="zh-CN" altLang="en-US" sz="2000" kern="0" dirty="0" smtClean="0">
                <a:solidFill>
                  <a:srgbClr val="7030A0"/>
                </a:solidFill>
              </a:rPr>
              <a:t>，      </a:t>
            </a:r>
            <a:r>
              <a:rPr lang="en-US" altLang="zh-CN" sz="2000" kern="0" dirty="0" smtClean="0">
                <a:solidFill>
                  <a:srgbClr val="7030A0"/>
                </a:solidFill>
              </a:rPr>
              <a:t>( </a:t>
            </a:r>
            <a:r>
              <a:rPr lang="en-US" altLang="zh-CN" sz="2000" i="1" kern="0" dirty="0" smtClean="0">
                <a:solidFill>
                  <a:srgbClr val="7030A0"/>
                </a:solidFill>
              </a:rPr>
              <a:t>j </a:t>
            </a:r>
            <a:r>
              <a:rPr lang="en-US" altLang="zh-CN" sz="2000" kern="0" dirty="0" smtClean="0">
                <a:solidFill>
                  <a:srgbClr val="7030A0"/>
                </a:solidFill>
                <a:sym typeface="Symbol" panose="05050102010706020507" pitchFamily="18" charset="2"/>
              </a:rPr>
              <a:t> </a:t>
            </a:r>
            <a:r>
              <a:rPr lang="en-US" altLang="zh-CN" sz="2000" kern="0" dirty="0" smtClean="0">
                <a:solidFill>
                  <a:srgbClr val="7030A0"/>
                </a:solidFill>
              </a:rPr>
              <a:t>⌊</a:t>
            </a:r>
            <a:r>
              <a:rPr lang="en-US" altLang="zh-CN" sz="2000" i="1" kern="0" dirty="0">
                <a:solidFill>
                  <a:srgbClr val="7030A0"/>
                </a:solidFill>
              </a:rPr>
              <a:t>m</a:t>
            </a:r>
            <a:r>
              <a:rPr lang="en-US" altLang="zh-CN" sz="2000" kern="0" dirty="0">
                <a:solidFill>
                  <a:srgbClr val="7030A0"/>
                </a:solidFill>
              </a:rPr>
              <a:t>/2</a:t>
            </a:r>
            <a:r>
              <a:rPr lang="en-US" altLang="zh-CN" sz="2000" kern="0" dirty="0" smtClean="0">
                <a:solidFill>
                  <a:srgbClr val="7030A0"/>
                </a:solidFill>
              </a:rPr>
              <a:t>⌋ )</a:t>
            </a:r>
            <a:endParaRPr lang="en-US" altLang="zh-CN" sz="2000" kern="0" dirty="0">
              <a:solidFill>
                <a:srgbClr val="7030A0"/>
              </a:solidFill>
            </a:endParaRPr>
          </a:p>
          <a:p>
            <a:pPr marL="0" indent="0" algn="ctr" eaLnBrk="1" hangingPunct="1">
              <a:buNone/>
            </a:pPr>
            <a:endParaRPr lang="en-US" altLang="zh-CN" sz="2000" b="0" kern="0" dirty="0" smtClean="0"/>
          </a:p>
        </p:txBody>
      </p:sp>
      <p:graphicFrame>
        <p:nvGraphicFramePr>
          <p:cNvPr id="18" name="表格 17"/>
          <p:cNvGraphicFramePr>
            <a:graphicFrameLocks noGrp="1"/>
          </p:cNvGraphicFramePr>
          <p:nvPr>
            <p:extLst>
              <p:ext uri="{D42A27DB-BD31-4B8C-83A1-F6EECF244321}">
                <p14:modId xmlns:p14="http://schemas.microsoft.com/office/powerpoint/2010/main" val="2727351747"/>
              </p:ext>
            </p:extLst>
          </p:nvPr>
        </p:nvGraphicFramePr>
        <p:xfrm>
          <a:off x="95245" y="2588680"/>
          <a:ext cx="8743955" cy="1174080"/>
        </p:xfrm>
        <a:graphic>
          <a:graphicData uri="http://schemas.openxmlformats.org/drawingml/2006/table">
            <a:tbl>
              <a:tblPr firstRow="1" bandRow="1">
                <a:tableStyleId>{5C22544A-7EE6-4342-B048-85BDC9FD1C3A}</a:tableStyleId>
              </a:tblPr>
              <a:tblGrid>
                <a:gridCol w="1014275">
                  <a:extLst>
                    <a:ext uri="{9D8B030D-6E8A-4147-A177-3AD203B41FA5}">
                      <a16:colId xmlns:a16="http://schemas.microsoft.com/office/drawing/2014/main" val="1739650926"/>
                    </a:ext>
                  </a:extLst>
                </a:gridCol>
                <a:gridCol w="515312">
                  <a:extLst>
                    <a:ext uri="{9D8B030D-6E8A-4147-A177-3AD203B41FA5}">
                      <a16:colId xmlns:a16="http://schemas.microsoft.com/office/drawing/2014/main" val="4335379"/>
                    </a:ext>
                  </a:extLst>
                </a:gridCol>
                <a:gridCol w="515312">
                  <a:extLst>
                    <a:ext uri="{9D8B030D-6E8A-4147-A177-3AD203B41FA5}">
                      <a16:colId xmlns:a16="http://schemas.microsoft.com/office/drawing/2014/main" val="3279902804"/>
                    </a:ext>
                  </a:extLst>
                </a:gridCol>
                <a:gridCol w="515312">
                  <a:extLst>
                    <a:ext uri="{9D8B030D-6E8A-4147-A177-3AD203B41FA5}">
                      <a16:colId xmlns:a16="http://schemas.microsoft.com/office/drawing/2014/main" val="1223478182"/>
                    </a:ext>
                  </a:extLst>
                </a:gridCol>
                <a:gridCol w="515312">
                  <a:extLst>
                    <a:ext uri="{9D8B030D-6E8A-4147-A177-3AD203B41FA5}">
                      <a16:colId xmlns:a16="http://schemas.microsoft.com/office/drawing/2014/main" val="2834028049"/>
                    </a:ext>
                  </a:extLst>
                </a:gridCol>
                <a:gridCol w="515312">
                  <a:extLst>
                    <a:ext uri="{9D8B030D-6E8A-4147-A177-3AD203B41FA5}">
                      <a16:colId xmlns:a16="http://schemas.microsoft.com/office/drawing/2014/main" val="1767086421"/>
                    </a:ext>
                  </a:extLst>
                </a:gridCol>
                <a:gridCol w="515312">
                  <a:extLst>
                    <a:ext uri="{9D8B030D-6E8A-4147-A177-3AD203B41FA5}">
                      <a16:colId xmlns:a16="http://schemas.microsoft.com/office/drawing/2014/main" val="605018687"/>
                    </a:ext>
                  </a:extLst>
                </a:gridCol>
                <a:gridCol w="515312">
                  <a:extLst>
                    <a:ext uri="{9D8B030D-6E8A-4147-A177-3AD203B41FA5}">
                      <a16:colId xmlns:a16="http://schemas.microsoft.com/office/drawing/2014/main" val="2225622669"/>
                    </a:ext>
                  </a:extLst>
                </a:gridCol>
                <a:gridCol w="515312">
                  <a:extLst>
                    <a:ext uri="{9D8B030D-6E8A-4147-A177-3AD203B41FA5}">
                      <a16:colId xmlns:a16="http://schemas.microsoft.com/office/drawing/2014/main" val="414805891"/>
                    </a:ext>
                  </a:extLst>
                </a:gridCol>
                <a:gridCol w="515312">
                  <a:extLst>
                    <a:ext uri="{9D8B030D-6E8A-4147-A177-3AD203B41FA5}">
                      <a16:colId xmlns:a16="http://schemas.microsoft.com/office/drawing/2014/main" val="3329629460"/>
                    </a:ext>
                  </a:extLst>
                </a:gridCol>
                <a:gridCol w="515312">
                  <a:extLst>
                    <a:ext uri="{9D8B030D-6E8A-4147-A177-3AD203B41FA5}">
                      <a16:colId xmlns:a16="http://schemas.microsoft.com/office/drawing/2014/main" val="3933395273"/>
                    </a:ext>
                  </a:extLst>
                </a:gridCol>
                <a:gridCol w="515312">
                  <a:extLst>
                    <a:ext uri="{9D8B030D-6E8A-4147-A177-3AD203B41FA5}">
                      <a16:colId xmlns:a16="http://schemas.microsoft.com/office/drawing/2014/main" val="1525813405"/>
                    </a:ext>
                  </a:extLst>
                </a:gridCol>
                <a:gridCol w="515312">
                  <a:extLst>
                    <a:ext uri="{9D8B030D-6E8A-4147-A177-3AD203B41FA5}">
                      <a16:colId xmlns:a16="http://schemas.microsoft.com/office/drawing/2014/main" val="456305522"/>
                    </a:ext>
                  </a:extLst>
                </a:gridCol>
                <a:gridCol w="515312">
                  <a:extLst>
                    <a:ext uri="{9D8B030D-6E8A-4147-A177-3AD203B41FA5}">
                      <a16:colId xmlns:a16="http://schemas.microsoft.com/office/drawing/2014/main" val="1102765298"/>
                    </a:ext>
                  </a:extLst>
                </a:gridCol>
                <a:gridCol w="515312">
                  <a:extLst>
                    <a:ext uri="{9D8B030D-6E8A-4147-A177-3AD203B41FA5}">
                      <a16:colId xmlns:a16="http://schemas.microsoft.com/office/drawing/2014/main" val="3310106485"/>
                    </a:ext>
                  </a:extLst>
                </a:gridCol>
                <a:gridCol w="515312">
                  <a:extLst>
                    <a:ext uri="{9D8B030D-6E8A-4147-A177-3AD203B41FA5}">
                      <a16:colId xmlns:a16="http://schemas.microsoft.com/office/drawing/2014/main" val="3107906190"/>
                    </a:ext>
                  </a:extLst>
                </a:gridCol>
              </a:tblGrid>
              <a:tr h="236130">
                <a:tc>
                  <a:txBody>
                    <a:bodyPr/>
                    <a:lstStyle/>
                    <a:p>
                      <a:pPr algn="r"/>
                      <a:r>
                        <a:rPr lang="zh-CN" altLang="en-US" sz="1200" dirty="0" smtClean="0">
                          <a:solidFill>
                            <a:schemeClr val="tx1">
                              <a:lumMod val="50000"/>
                              <a:lumOff val="50000"/>
                            </a:schemeClr>
                          </a:solidFill>
                        </a:rPr>
                        <a:t>下标</a:t>
                      </a:r>
                      <a:endParaRPr lang="zh-CN" altLang="en-US" sz="1200" dirty="0">
                        <a:solidFill>
                          <a:schemeClr val="tx1">
                            <a:lumMod val="50000"/>
                            <a:lumOff val="50000"/>
                          </a:schemeClr>
                        </a:solidFill>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0" dirty="0" smtClean="0">
                          <a:solidFill>
                            <a:schemeClr val="tx1"/>
                          </a:solidFill>
                        </a:rPr>
                        <a:t>0</a:t>
                      </a:r>
                      <a:endParaRPr lang="zh-CN" altLang="en-US" sz="1200" b="0" dirty="0">
                        <a:solidFill>
                          <a:schemeClr val="tx1"/>
                        </a:solidFill>
                      </a:endParaRPr>
                    </a:p>
                  </a:txBody>
                  <a:tcP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0" dirty="0" smtClean="0">
                          <a:solidFill>
                            <a:schemeClr val="tx1"/>
                          </a:solidFill>
                        </a:rPr>
                        <a:t>1</a:t>
                      </a:r>
                      <a:endParaRPr lang="zh-CN" altLang="en-US" sz="1200" b="0" dirty="0">
                        <a:solidFill>
                          <a:schemeClr val="tx1"/>
                        </a:solidFill>
                      </a:endParaRPr>
                    </a:p>
                  </a:txBody>
                  <a:tcP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0" dirty="0" smtClean="0">
                          <a:solidFill>
                            <a:schemeClr val="tx1"/>
                          </a:solidFill>
                        </a:rPr>
                        <a:t>2</a:t>
                      </a:r>
                      <a:endParaRPr lang="zh-CN" altLang="en-US" sz="1200" b="0" dirty="0">
                        <a:solidFill>
                          <a:schemeClr val="tx1"/>
                        </a:solidFill>
                      </a:endParaRPr>
                    </a:p>
                  </a:txBody>
                  <a:tcP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0" dirty="0" smtClean="0">
                          <a:solidFill>
                            <a:schemeClr val="tx1"/>
                          </a:solidFill>
                        </a:rPr>
                        <a:t>3</a:t>
                      </a:r>
                      <a:endParaRPr lang="zh-CN" altLang="en-US" sz="1200" b="0" dirty="0">
                        <a:solidFill>
                          <a:schemeClr val="tx1"/>
                        </a:solidFill>
                      </a:endParaRPr>
                    </a:p>
                  </a:txBody>
                  <a:tcP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0" dirty="0" smtClean="0">
                          <a:solidFill>
                            <a:schemeClr val="tx1"/>
                          </a:solidFill>
                        </a:rPr>
                        <a:t>4</a:t>
                      </a:r>
                      <a:endParaRPr lang="zh-CN" altLang="en-US" sz="1200" b="0" dirty="0">
                        <a:solidFill>
                          <a:schemeClr val="tx1"/>
                        </a:solidFill>
                      </a:endParaRPr>
                    </a:p>
                  </a:txBody>
                  <a:tcP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0" dirty="0" smtClean="0">
                          <a:solidFill>
                            <a:schemeClr val="tx1"/>
                          </a:solidFill>
                        </a:rPr>
                        <a:t>5</a:t>
                      </a:r>
                      <a:endParaRPr lang="zh-CN" altLang="en-US" sz="1200" b="0" dirty="0">
                        <a:solidFill>
                          <a:schemeClr val="tx1"/>
                        </a:solidFill>
                      </a:endParaRPr>
                    </a:p>
                  </a:txBody>
                  <a:tcP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0" dirty="0" smtClean="0">
                          <a:solidFill>
                            <a:schemeClr val="tx1"/>
                          </a:solidFill>
                        </a:rPr>
                        <a:t>6</a:t>
                      </a:r>
                      <a:endParaRPr lang="zh-CN" altLang="en-US" sz="1200" b="0" dirty="0">
                        <a:solidFill>
                          <a:schemeClr val="tx1"/>
                        </a:solidFill>
                      </a:endParaRPr>
                    </a:p>
                  </a:txBody>
                  <a:tcP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0" dirty="0" smtClean="0">
                          <a:solidFill>
                            <a:schemeClr val="tx1"/>
                          </a:solidFill>
                        </a:rPr>
                        <a:t>7</a:t>
                      </a:r>
                      <a:endParaRPr lang="zh-CN" altLang="en-US" sz="1200" b="0" dirty="0">
                        <a:solidFill>
                          <a:schemeClr val="tx1"/>
                        </a:solidFill>
                      </a:endParaRPr>
                    </a:p>
                  </a:txBody>
                  <a:tcP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0" dirty="0" smtClean="0">
                          <a:solidFill>
                            <a:schemeClr val="tx1"/>
                          </a:solidFill>
                        </a:rPr>
                        <a:t>8</a:t>
                      </a:r>
                      <a:endParaRPr lang="zh-CN" altLang="en-US" sz="1200" b="0" dirty="0">
                        <a:solidFill>
                          <a:schemeClr val="tx1"/>
                        </a:solidFill>
                      </a:endParaRPr>
                    </a:p>
                  </a:txBody>
                  <a:tcP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0" dirty="0" smtClean="0">
                          <a:solidFill>
                            <a:schemeClr val="tx1"/>
                          </a:solidFill>
                        </a:rPr>
                        <a:t>9</a:t>
                      </a:r>
                      <a:endParaRPr lang="zh-CN" altLang="en-US" sz="1200" b="0" dirty="0">
                        <a:solidFill>
                          <a:schemeClr val="tx1"/>
                        </a:solidFill>
                      </a:endParaRPr>
                    </a:p>
                  </a:txBody>
                  <a:tcP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0" dirty="0" smtClean="0">
                          <a:solidFill>
                            <a:schemeClr val="tx1"/>
                          </a:solidFill>
                        </a:rPr>
                        <a:t>10</a:t>
                      </a:r>
                      <a:endParaRPr lang="zh-CN" altLang="en-US" sz="1200" b="0" dirty="0">
                        <a:solidFill>
                          <a:schemeClr val="tx1"/>
                        </a:solidFill>
                      </a:endParaRPr>
                    </a:p>
                  </a:txBody>
                  <a:tcP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0" dirty="0" smtClean="0">
                          <a:solidFill>
                            <a:schemeClr val="tx1"/>
                          </a:solidFill>
                        </a:rPr>
                        <a:t>11</a:t>
                      </a:r>
                      <a:endParaRPr lang="zh-CN" altLang="en-US" sz="1200" b="0" dirty="0">
                        <a:solidFill>
                          <a:schemeClr val="tx1"/>
                        </a:solidFill>
                      </a:endParaRPr>
                    </a:p>
                  </a:txBody>
                  <a:tcP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0" dirty="0" smtClean="0">
                          <a:solidFill>
                            <a:schemeClr val="tx1"/>
                          </a:solidFill>
                        </a:rPr>
                        <a:t>12</a:t>
                      </a:r>
                      <a:endParaRPr lang="zh-CN" altLang="en-US" sz="1200" b="0" dirty="0">
                        <a:solidFill>
                          <a:schemeClr val="tx1"/>
                        </a:solidFill>
                      </a:endParaRPr>
                    </a:p>
                  </a:txBody>
                  <a:tcP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0" dirty="0" smtClean="0">
                          <a:solidFill>
                            <a:schemeClr val="tx1"/>
                          </a:solidFill>
                        </a:rPr>
                        <a:t>13</a:t>
                      </a:r>
                      <a:endParaRPr lang="zh-CN" altLang="en-US" sz="1200" b="0" dirty="0">
                        <a:solidFill>
                          <a:schemeClr val="tx1"/>
                        </a:solidFill>
                      </a:endParaRPr>
                    </a:p>
                  </a:txBody>
                  <a:tcP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0" dirty="0" smtClean="0">
                          <a:solidFill>
                            <a:schemeClr val="tx1"/>
                          </a:solidFill>
                        </a:rPr>
                        <a:t>14</a:t>
                      </a:r>
                      <a:endParaRPr lang="zh-CN" altLang="en-US" sz="1200" b="0" dirty="0">
                        <a:solidFill>
                          <a:schemeClr val="tx1"/>
                        </a:solidFill>
                      </a:endParaRPr>
                    </a:p>
                  </a:txBody>
                  <a:tcP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4910755"/>
                  </a:ext>
                </a:extLst>
              </a:tr>
              <a:tr h="514453">
                <a:tc>
                  <a:txBody>
                    <a:bodyPr/>
                    <a:lstStyle/>
                    <a:p>
                      <a:pPr algn="r"/>
                      <a:r>
                        <a:rPr lang="zh-CN" altLang="en-US" dirty="0" smtClean="0"/>
                        <a:t>散列表</a:t>
                      </a:r>
                      <a:endParaRPr lang="zh-CN" altLang="en-US" dirty="0"/>
                    </a:p>
                  </a:txBody>
                  <a:tcPr anchor="ctr">
                    <a:lnL w="1270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dirty="0" smtClean="0">
                          <a:solidFill>
                            <a:schemeClr val="bg1">
                              <a:lumMod val="65000"/>
                            </a:schemeClr>
                          </a:solidFill>
                          <a:latin typeface="Arial" panose="020B0604020202020204" pitchFamily="34" charset="0"/>
                          <a:cs typeface="Arial" panose="020B0604020202020204" pitchFamily="34" charset="0"/>
                        </a:rPr>
                        <a:t>Ø</a:t>
                      </a:r>
                      <a:endParaRPr lang="zh-CN" altLang="en-US" sz="1800" dirty="0" smtClean="0">
                        <a:solidFill>
                          <a:schemeClr val="bg1">
                            <a:lumMod val="65000"/>
                          </a:schemeClr>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800" dirty="0" smtClean="0">
                          <a:solidFill>
                            <a:schemeClr val="bg1">
                              <a:lumMod val="65000"/>
                            </a:schemeClr>
                          </a:solidFill>
                          <a:latin typeface="Arial" panose="020B0604020202020204" pitchFamily="34" charset="0"/>
                          <a:cs typeface="Arial" panose="020B0604020202020204" pitchFamily="34" charset="0"/>
                        </a:rPr>
                        <a:t>Ø</a:t>
                      </a:r>
                      <a:endParaRPr lang="zh-CN" altLang="en-US"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800" dirty="0" smtClean="0">
                          <a:solidFill>
                            <a:schemeClr val="bg1">
                              <a:lumMod val="65000"/>
                            </a:schemeClr>
                          </a:solidFill>
                          <a:latin typeface="Arial" panose="020B0604020202020204" pitchFamily="34" charset="0"/>
                          <a:cs typeface="Arial" panose="020B0604020202020204" pitchFamily="34" charset="0"/>
                        </a:rPr>
                        <a:t>Ø</a:t>
                      </a:r>
                      <a:endParaRPr lang="zh-CN" altLang="en-US"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800" dirty="0" smtClean="0">
                          <a:solidFill>
                            <a:schemeClr val="bg1">
                              <a:lumMod val="65000"/>
                            </a:schemeClr>
                          </a:solidFill>
                          <a:latin typeface="Arial" panose="020B0604020202020204" pitchFamily="34" charset="0"/>
                          <a:cs typeface="Arial" panose="020B0604020202020204" pitchFamily="34" charset="0"/>
                        </a:rPr>
                        <a:t>Ø</a:t>
                      </a:r>
                      <a:endParaRPr lang="zh-CN" altLang="en-US"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800" dirty="0" smtClean="0">
                          <a:solidFill>
                            <a:schemeClr val="bg1">
                              <a:lumMod val="65000"/>
                            </a:schemeClr>
                          </a:solidFill>
                          <a:latin typeface="Arial" panose="020B0604020202020204" pitchFamily="34" charset="0"/>
                          <a:cs typeface="Arial" panose="020B0604020202020204" pitchFamily="34" charset="0"/>
                        </a:rPr>
                        <a:t>Ø</a:t>
                      </a:r>
                      <a:endParaRPr lang="zh-CN" altLang="en-US"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800" dirty="0" smtClean="0">
                          <a:solidFill>
                            <a:schemeClr val="bg1">
                              <a:lumMod val="65000"/>
                            </a:schemeClr>
                          </a:solidFill>
                          <a:latin typeface="Arial" panose="020B0604020202020204" pitchFamily="34" charset="0"/>
                          <a:cs typeface="Arial" panose="020B0604020202020204" pitchFamily="34" charset="0"/>
                        </a:rPr>
                        <a:t>Ø</a:t>
                      </a:r>
                      <a:endParaRPr lang="zh-CN" altLang="en-US"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800" dirty="0" smtClean="0">
                          <a:solidFill>
                            <a:schemeClr val="bg1">
                              <a:lumMod val="65000"/>
                            </a:schemeClr>
                          </a:solidFill>
                          <a:latin typeface="Arial" panose="020B0604020202020204" pitchFamily="34" charset="0"/>
                          <a:cs typeface="Arial" panose="020B0604020202020204" pitchFamily="34" charset="0"/>
                        </a:rPr>
                        <a:t>Ø</a:t>
                      </a:r>
                      <a:endParaRPr lang="zh-CN" altLang="en-US"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800" dirty="0" smtClean="0">
                          <a:solidFill>
                            <a:schemeClr val="bg1">
                              <a:lumMod val="65000"/>
                            </a:schemeClr>
                          </a:solidFill>
                          <a:latin typeface="Arial" panose="020B0604020202020204" pitchFamily="34" charset="0"/>
                          <a:cs typeface="Arial" panose="020B0604020202020204" pitchFamily="34" charset="0"/>
                        </a:rPr>
                        <a:t>Ø</a:t>
                      </a:r>
                      <a:endParaRPr lang="zh-CN" altLang="en-US"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800" dirty="0" smtClean="0">
                          <a:solidFill>
                            <a:schemeClr val="bg1">
                              <a:lumMod val="65000"/>
                            </a:schemeClr>
                          </a:solidFill>
                          <a:latin typeface="Arial" panose="020B0604020202020204" pitchFamily="34" charset="0"/>
                          <a:cs typeface="Arial" panose="020B0604020202020204" pitchFamily="34" charset="0"/>
                        </a:rPr>
                        <a:t>Ø</a:t>
                      </a:r>
                      <a:endParaRPr lang="zh-CN" altLang="en-US"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800" dirty="0" smtClean="0">
                          <a:solidFill>
                            <a:schemeClr val="bg1">
                              <a:lumMod val="65000"/>
                            </a:schemeClr>
                          </a:solidFill>
                          <a:latin typeface="Arial" panose="020B0604020202020204" pitchFamily="34" charset="0"/>
                          <a:cs typeface="Arial" panose="020B0604020202020204" pitchFamily="34" charset="0"/>
                        </a:rPr>
                        <a:t>Ø</a:t>
                      </a:r>
                      <a:endParaRPr lang="zh-CN" altLang="en-US"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800" dirty="0" smtClean="0">
                          <a:solidFill>
                            <a:schemeClr val="bg1">
                              <a:lumMod val="65000"/>
                            </a:schemeClr>
                          </a:solidFill>
                          <a:latin typeface="Arial" panose="020B0604020202020204" pitchFamily="34" charset="0"/>
                          <a:cs typeface="Arial" panose="020B0604020202020204" pitchFamily="34" charset="0"/>
                        </a:rPr>
                        <a:t>Ø</a:t>
                      </a:r>
                      <a:endParaRPr lang="zh-CN" altLang="en-US"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800" dirty="0" smtClean="0">
                          <a:solidFill>
                            <a:schemeClr val="bg1">
                              <a:lumMod val="65000"/>
                            </a:schemeClr>
                          </a:solidFill>
                          <a:latin typeface="Arial" panose="020B0604020202020204" pitchFamily="34" charset="0"/>
                          <a:cs typeface="Arial" panose="020B0604020202020204" pitchFamily="34" charset="0"/>
                        </a:rPr>
                        <a:t>Ø</a:t>
                      </a:r>
                      <a:endParaRPr lang="zh-CN" altLang="en-US"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800" dirty="0" smtClean="0">
                          <a:solidFill>
                            <a:schemeClr val="bg1">
                              <a:lumMod val="65000"/>
                            </a:schemeClr>
                          </a:solidFill>
                          <a:latin typeface="Arial" panose="020B0604020202020204" pitchFamily="34" charset="0"/>
                          <a:cs typeface="Arial" panose="020B0604020202020204" pitchFamily="34" charset="0"/>
                        </a:rPr>
                        <a:t>Ø</a:t>
                      </a:r>
                      <a:endParaRPr lang="zh-CN" altLang="en-US"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800" dirty="0" smtClean="0">
                          <a:solidFill>
                            <a:schemeClr val="bg1">
                              <a:lumMod val="65000"/>
                            </a:schemeClr>
                          </a:solidFill>
                          <a:latin typeface="Arial" panose="020B0604020202020204" pitchFamily="34" charset="0"/>
                          <a:cs typeface="Arial" panose="020B0604020202020204" pitchFamily="34" charset="0"/>
                        </a:rPr>
                        <a:t>Ø</a:t>
                      </a:r>
                      <a:endParaRPr lang="zh-CN" altLang="en-US"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800" dirty="0" smtClean="0">
                          <a:solidFill>
                            <a:schemeClr val="bg1">
                              <a:lumMod val="65000"/>
                            </a:schemeClr>
                          </a:solidFill>
                          <a:latin typeface="Arial" panose="020B0604020202020204" pitchFamily="34" charset="0"/>
                          <a:cs typeface="Arial" panose="020B0604020202020204" pitchFamily="34" charset="0"/>
                        </a:rPr>
                        <a:t>Ø</a:t>
                      </a:r>
                      <a:endParaRPr lang="zh-CN" altLang="en-US"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01728277"/>
                  </a:ext>
                </a:extLst>
              </a:tr>
              <a:tr h="385307">
                <a:tc>
                  <a:txBody>
                    <a:bodyPr/>
                    <a:lstStyle/>
                    <a:p>
                      <a:pPr algn="r"/>
                      <a:r>
                        <a:rPr lang="zh-CN" altLang="en-US" sz="1600" dirty="0" smtClean="0">
                          <a:solidFill>
                            <a:srgbClr val="00B050"/>
                          </a:solidFill>
                        </a:rPr>
                        <a:t>探测次数</a:t>
                      </a:r>
                      <a:endParaRPr lang="zh-CN" altLang="en-US" sz="1600" dirty="0">
                        <a:solidFill>
                          <a:srgbClr val="00B050"/>
                        </a:solidFill>
                      </a:endParaRPr>
                    </a:p>
                  </a:txBody>
                  <a:tcPr anchor="ctr">
                    <a:lnL w="127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solidFill>
                          <a:srgbClr val="00B050"/>
                        </a:solidFill>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solidFill>
                          <a:srgbClr val="00B050"/>
                        </a:solidFill>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solidFill>
                          <a:srgbClr val="00B050"/>
                        </a:solidFill>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solidFill>
                          <a:srgbClr val="00B050"/>
                        </a:solidFill>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solidFill>
                          <a:srgbClr val="00B050"/>
                        </a:solidFill>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solidFill>
                          <a:srgbClr val="00B050"/>
                        </a:solidFill>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solidFill>
                          <a:srgbClr val="00B050"/>
                        </a:solidFill>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solidFill>
                          <a:srgbClr val="00B050"/>
                        </a:solidFill>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solidFill>
                          <a:srgbClr val="00B050"/>
                        </a:solidFill>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solidFill>
                          <a:srgbClr val="00B050"/>
                        </a:solidFill>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solidFill>
                          <a:srgbClr val="00B050"/>
                        </a:solidFill>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solidFill>
                          <a:srgbClr val="00B050"/>
                        </a:solidFill>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solidFill>
                          <a:srgbClr val="00B050"/>
                        </a:solidFill>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solidFill>
                          <a:srgbClr val="00B050"/>
                        </a:solidFill>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solidFill>
                          <a:srgbClr val="00B050"/>
                        </a:solidFill>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34212900"/>
                  </a:ext>
                </a:extLst>
              </a:tr>
            </a:tbl>
          </a:graphicData>
        </a:graphic>
      </p:graphicFrame>
      <p:sp>
        <p:nvSpPr>
          <p:cNvPr id="21" name="矩形 20"/>
          <p:cNvSpPr/>
          <p:nvPr/>
        </p:nvSpPr>
        <p:spPr>
          <a:xfrm>
            <a:off x="3200400" y="2973308"/>
            <a:ext cx="457460" cy="369332"/>
          </a:xfrm>
          <a:prstGeom prst="rect">
            <a:avLst/>
          </a:prstGeom>
          <a:solidFill>
            <a:schemeClr val="accent1">
              <a:lumMod val="20000"/>
              <a:lumOff val="80000"/>
            </a:schemeClr>
          </a:solidFill>
        </p:spPr>
        <p:txBody>
          <a:bodyPr wrap="square">
            <a:spAutoFit/>
          </a:bodyPr>
          <a:lstStyle/>
          <a:p>
            <a:pPr algn="ctr"/>
            <a:r>
              <a:rPr lang="en-US" altLang="zh-CN" sz="1800" dirty="0" smtClean="0">
                <a:solidFill>
                  <a:schemeClr val="tx1"/>
                </a:solidFill>
              </a:rPr>
              <a:t>19</a:t>
            </a:r>
            <a:endParaRPr lang="zh-CN" altLang="en-US" sz="1800" dirty="0">
              <a:solidFill>
                <a:schemeClr val="tx1"/>
              </a:solidFill>
            </a:endParaRPr>
          </a:p>
        </p:txBody>
      </p:sp>
      <p:sp>
        <p:nvSpPr>
          <p:cNvPr id="47" name="矩形 46"/>
          <p:cNvSpPr/>
          <p:nvPr/>
        </p:nvSpPr>
        <p:spPr>
          <a:xfrm>
            <a:off x="8358590" y="2973308"/>
            <a:ext cx="457460" cy="369332"/>
          </a:xfrm>
          <a:prstGeom prst="rect">
            <a:avLst/>
          </a:prstGeom>
          <a:solidFill>
            <a:schemeClr val="accent1">
              <a:lumMod val="20000"/>
              <a:lumOff val="80000"/>
            </a:schemeClr>
          </a:solidFill>
        </p:spPr>
        <p:txBody>
          <a:bodyPr wrap="square">
            <a:spAutoFit/>
          </a:bodyPr>
          <a:lstStyle/>
          <a:p>
            <a:pPr algn="ctr"/>
            <a:r>
              <a:rPr lang="en-US" altLang="zh-CN" sz="1800" dirty="0" smtClean="0">
                <a:solidFill>
                  <a:schemeClr val="tx1"/>
                </a:solidFill>
              </a:rPr>
              <a:t>14</a:t>
            </a:r>
            <a:endParaRPr lang="zh-CN" altLang="en-US" sz="1800" dirty="0">
              <a:solidFill>
                <a:schemeClr val="tx1"/>
              </a:solidFill>
            </a:endParaRPr>
          </a:p>
        </p:txBody>
      </p:sp>
      <p:sp>
        <p:nvSpPr>
          <p:cNvPr id="49" name="矩形 48"/>
          <p:cNvSpPr/>
          <p:nvPr/>
        </p:nvSpPr>
        <p:spPr>
          <a:xfrm>
            <a:off x="5269115" y="2973308"/>
            <a:ext cx="457460" cy="369332"/>
          </a:xfrm>
          <a:prstGeom prst="rect">
            <a:avLst/>
          </a:prstGeom>
          <a:solidFill>
            <a:schemeClr val="accent1">
              <a:lumMod val="20000"/>
              <a:lumOff val="80000"/>
            </a:schemeClr>
          </a:solidFill>
        </p:spPr>
        <p:txBody>
          <a:bodyPr wrap="square">
            <a:spAutoFit/>
          </a:bodyPr>
          <a:lstStyle/>
          <a:p>
            <a:pPr algn="ctr"/>
            <a:r>
              <a:rPr lang="en-US" altLang="zh-CN" sz="1800" dirty="0" smtClean="0">
                <a:solidFill>
                  <a:schemeClr val="tx1"/>
                </a:solidFill>
              </a:rPr>
              <a:t>23</a:t>
            </a:r>
            <a:endParaRPr lang="zh-CN" altLang="en-US" sz="1800" dirty="0">
              <a:solidFill>
                <a:schemeClr val="tx1"/>
              </a:solidFill>
            </a:endParaRPr>
          </a:p>
        </p:txBody>
      </p:sp>
      <p:sp>
        <p:nvSpPr>
          <p:cNvPr id="50" name="矩形 49"/>
          <p:cNvSpPr/>
          <p:nvPr/>
        </p:nvSpPr>
        <p:spPr>
          <a:xfrm>
            <a:off x="1658075" y="2973308"/>
            <a:ext cx="457460" cy="369332"/>
          </a:xfrm>
          <a:prstGeom prst="rect">
            <a:avLst/>
          </a:prstGeom>
          <a:solidFill>
            <a:schemeClr val="accent1">
              <a:lumMod val="20000"/>
              <a:lumOff val="80000"/>
            </a:schemeClr>
          </a:solidFill>
        </p:spPr>
        <p:txBody>
          <a:bodyPr wrap="square">
            <a:spAutoFit/>
          </a:bodyPr>
          <a:lstStyle/>
          <a:p>
            <a:pPr algn="ctr"/>
            <a:r>
              <a:rPr lang="en-US" altLang="zh-CN" sz="1800" dirty="0">
                <a:solidFill>
                  <a:schemeClr val="tx1"/>
                </a:solidFill>
              </a:rPr>
              <a:t>1</a:t>
            </a:r>
            <a:endParaRPr lang="zh-CN" altLang="en-US" sz="1800" dirty="0">
              <a:solidFill>
                <a:schemeClr val="tx1"/>
              </a:solidFill>
            </a:endParaRPr>
          </a:p>
        </p:txBody>
      </p:sp>
      <p:sp>
        <p:nvSpPr>
          <p:cNvPr id="52" name="矩形 51"/>
          <p:cNvSpPr/>
          <p:nvPr/>
        </p:nvSpPr>
        <p:spPr>
          <a:xfrm>
            <a:off x="4091520" y="3886200"/>
            <a:ext cx="4900080" cy="2862322"/>
          </a:xfrm>
          <a:prstGeom prst="rect">
            <a:avLst/>
          </a:prstGeom>
        </p:spPr>
        <p:txBody>
          <a:bodyPr wrap="square">
            <a:spAutoFit/>
          </a:bodyPr>
          <a:lstStyle/>
          <a:p>
            <a:pPr marL="266700" indent="-266700">
              <a:lnSpc>
                <a:spcPct val="125000"/>
              </a:lnSpc>
              <a:buFont typeface="+mj-ea"/>
              <a:buAutoNum type="circleNumDbPlain" startAt="8"/>
            </a:pPr>
            <a:r>
              <a:rPr lang="zh-CN" altLang="en-US" sz="1800" dirty="0"/>
              <a:t>存储</a:t>
            </a:r>
            <a:r>
              <a:rPr lang="en-US" altLang="zh-CN" sz="1800" dirty="0" smtClean="0"/>
              <a:t>:27, </a:t>
            </a:r>
            <a:r>
              <a:rPr lang="en-US" altLang="zh-CN" sz="1800" dirty="0" smtClean="0">
                <a:solidFill>
                  <a:srgbClr val="00B0F0"/>
                </a:solidFill>
              </a:rPr>
              <a:t>H(27)=</a:t>
            </a:r>
            <a:r>
              <a:rPr lang="en-US" altLang="zh-CN" sz="1800" dirty="0" smtClean="0">
                <a:solidFill>
                  <a:srgbClr val="00B0F0"/>
                </a:solidFill>
              </a:rPr>
              <a:t>12</a:t>
            </a:r>
            <a:endParaRPr lang="en-US" altLang="zh-CN" sz="1800" dirty="0" smtClean="0"/>
          </a:p>
          <a:p>
            <a:pPr marL="274638" indent="-274638">
              <a:lnSpc>
                <a:spcPct val="125000"/>
              </a:lnSpc>
              <a:buFont typeface="+mj-ea"/>
              <a:buAutoNum type="circleNumDbPlain" startAt="8"/>
            </a:pPr>
            <a:r>
              <a:rPr lang="zh-CN" altLang="en-US" sz="1800" dirty="0" smtClean="0"/>
              <a:t>存储</a:t>
            </a:r>
            <a:r>
              <a:rPr lang="en-US" altLang="zh-CN" sz="1800" dirty="0" smtClean="0"/>
              <a:t>:55, </a:t>
            </a:r>
            <a:r>
              <a:rPr lang="en-US" altLang="zh-CN" sz="1800" dirty="0" smtClean="0">
                <a:solidFill>
                  <a:srgbClr val="00B0F0"/>
                </a:solidFill>
              </a:rPr>
              <a:t>H(55</a:t>
            </a:r>
            <a:r>
              <a:rPr lang="en-US" altLang="zh-CN" sz="1800" dirty="0">
                <a:solidFill>
                  <a:srgbClr val="00B0F0"/>
                </a:solidFill>
              </a:rPr>
              <a:t>)=</a:t>
            </a:r>
            <a:r>
              <a:rPr lang="en-US" altLang="zh-CN" sz="1800" dirty="0" smtClean="0">
                <a:solidFill>
                  <a:srgbClr val="00B0F0"/>
                </a:solidFill>
              </a:rPr>
              <a:t>10</a:t>
            </a:r>
            <a:endParaRPr lang="en-US" altLang="zh-CN" sz="1800" dirty="0" smtClean="0"/>
          </a:p>
          <a:p>
            <a:pPr marL="274638" indent="-274638">
              <a:lnSpc>
                <a:spcPct val="125000"/>
              </a:lnSpc>
              <a:buFont typeface="+mj-ea"/>
              <a:buAutoNum type="circleNumDbPlain" startAt="8"/>
            </a:pPr>
            <a:r>
              <a:rPr lang="zh-CN" altLang="en-US" sz="1800" dirty="0" smtClean="0"/>
              <a:t>存储</a:t>
            </a:r>
            <a:r>
              <a:rPr lang="en-US" altLang="zh-CN" sz="1800" dirty="0" smtClean="0"/>
              <a:t>:11, </a:t>
            </a:r>
            <a:r>
              <a:rPr lang="en-US" altLang="zh-CN" sz="1800" dirty="0" smtClean="0">
                <a:solidFill>
                  <a:srgbClr val="00B0F0"/>
                </a:solidFill>
              </a:rPr>
              <a:t>H(11)=</a:t>
            </a:r>
            <a:r>
              <a:rPr lang="en-US" altLang="zh-CN" sz="1800" dirty="0" smtClean="0">
                <a:solidFill>
                  <a:srgbClr val="00B0F0"/>
                </a:solidFill>
              </a:rPr>
              <a:t>11</a:t>
            </a:r>
            <a:endParaRPr lang="en-US" altLang="zh-CN" sz="1800" dirty="0" smtClean="0"/>
          </a:p>
          <a:p>
            <a:pPr marL="274638" indent="-274638">
              <a:lnSpc>
                <a:spcPct val="125000"/>
              </a:lnSpc>
              <a:buFont typeface="+mj-ea"/>
              <a:buAutoNum type="circleNumDbPlain" startAt="8"/>
            </a:pPr>
            <a:r>
              <a:rPr lang="zh-CN" altLang="en-US" sz="1800" dirty="0" smtClean="0"/>
              <a:t>存储</a:t>
            </a:r>
            <a:r>
              <a:rPr lang="en-US" altLang="zh-CN" sz="1800" dirty="0"/>
              <a:t>:</a:t>
            </a:r>
            <a:r>
              <a:rPr lang="en-US" altLang="zh-CN" sz="1800" dirty="0" smtClean="0"/>
              <a:t>10, </a:t>
            </a:r>
            <a:r>
              <a:rPr lang="en-US" altLang="zh-CN" sz="1800" dirty="0" smtClean="0">
                <a:solidFill>
                  <a:srgbClr val="00B0F0"/>
                </a:solidFill>
              </a:rPr>
              <a:t>H(10)=</a:t>
            </a:r>
            <a:r>
              <a:rPr lang="en-US" altLang="zh-CN" sz="1800" dirty="0">
                <a:solidFill>
                  <a:srgbClr val="00B0F0"/>
                </a:solidFill>
              </a:rPr>
              <a:t>10 </a:t>
            </a:r>
            <a:r>
              <a:rPr lang="zh-CN" altLang="en-US" sz="1800" dirty="0">
                <a:solidFill>
                  <a:srgbClr val="FF0000"/>
                </a:solidFill>
              </a:rPr>
              <a:t>冲突</a:t>
            </a:r>
            <a:r>
              <a:rPr lang="en-US" altLang="zh-CN" sz="1800" dirty="0">
                <a:solidFill>
                  <a:srgbClr val="00B0F0"/>
                </a:solidFill>
              </a:rPr>
              <a:t>, </a:t>
            </a:r>
            <a:r>
              <a:rPr lang="en-US" altLang="zh-CN" sz="1800" dirty="0" smtClean="0">
                <a:solidFill>
                  <a:srgbClr val="00B0F0"/>
                </a:solidFill>
              </a:rPr>
              <a:t>H</a:t>
            </a:r>
            <a:r>
              <a:rPr lang="en-US" altLang="zh-CN" sz="1800" baseline="-25000" dirty="0" smtClean="0">
                <a:solidFill>
                  <a:srgbClr val="00B0F0"/>
                </a:solidFill>
              </a:rPr>
              <a:t>1</a:t>
            </a:r>
            <a:r>
              <a:rPr lang="en-US" altLang="zh-CN" sz="1800" dirty="0" smtClean="0">
                <a:solidFill>
                  <a:srgbClr val="00B0F0"/>
                </a:solidFill>
              </a:rPr>
              <a:t>(10)=10-1=9  </a:t>
            </a:r>
            <a:r>
              <a:rPr lang="zh-CN" altLang="en-US" sz="1800" dirty="0">
                <a:solidFill>
                  <a:srgbClr val="FF0000"/>
                </a:solidFill>
              </a:rPr>
              <a:t>冲突</a:t>
            </a:r>
            <a:r>
              <a:rPr lang="en-US" altLang="zh-CN" sz="1800" dirty="0">
                <a:solidFill>
                  <a:srgbClr val="00B0F0"/>
                </a:solidFill>
              </a:rPr>
              <a:t>, </a:t>
            </a:r>
            <a:r>
              <a:rPr lang="en-US" altLang="zh-CN" sz="1800" dirty="0" smtClean="0">
                <a:solidFill>
                  <a:srgbClr val="00B0F0"/>
                </a:solidFill>
              </a:rPr>
              <a:t>H</a:t>
            </a:r>
            <a:r>
              <a:rPr lang="en-US" altLang="zh-CN" sz="1800" baseline="-25000" dirty="0" smtClean="0">
                <a:solidFill>
                  <a:srgbClr val="00B0F0"/>
                </a:solidFill>
              </a:rPr>
              <a:t>2</a:t>
            </a:r>
            <a:r>
              <a:rPr lang="en-US" altLang="zh-CN" sz="1800" dirty="0" smtClean="0">
                <a:solidFill>
                  <a:srgbClr val="00B0F0"/>
                </a:solidFill>
              </a:rPr>
              <a:t>(10)=10+2</a:t>
            </a:r>
            <a:r>
              <a:rPr lang="en-US" altLang="zh-CN" sz="1800" baseline="30000" dirty="0" smtClean="0">
                <a:solidFill>
                  <a:srgbClr val="00B0F0"/>
                </a:solidFill>
              </a:rPr>
              <a:t>2</a:t>
            </a:r>
            <a:r>
              <a:rPr lang="en-US" altLang="zh-CN" sz="1800" dirty="0" smtClean="0">
                <a:solidFill>
                  <a:srgbClr val="00B0F0"/>
                </a:solidFill>
              </a:rPr>
              <a:t>=14  </a:t>
            </a:r>
            <a:r>
              <a:rPr lang="zh-CN" altLang="en-US" sz="1800" dirty="0">
                <a:solidFill>
                  <a:srgbClr val="FF0000"/>
                </a:solidFill>
              </a:rPr>
              <a:t>冲突</a:t>
            </a:r>
            <a:r>
              <a:rPr lang="en-US" altLang="zh-CN" sz="1800" dirty="0">
                <a:solidFill>
                  <a:srgbClr val="00B0F0"/>
                </a:solidFill>
              </a:rPr>
              <a:t>, </a:t>
            </a:r>
            <a:r>
              <a:rPr lang="en-US" altLang="zh-CN" sz="1800" dirty="0" smtClean="0">
                <a:solidFill>
                  <a:srgbClr val="00B0F0"/>
                </a:solidFill>
              </a:rPr>
              <a:t>H</a:t>
            </a:r>
            <a:r>
              <a:rPr lang="en-US" altLang="zh-CN" sz="1800" baseline="-25000" dirty="0" smtClean="0">
                <a:solidFill>
                  <a:srgbClr val="00B0F0"/>
                </a:solidFill>
              </a:rPr>
              <a:t>3</a:t>
            </a:r>
            <a:r>
              <a:rPr lang="en-US" altLang="zh-CN" sz="1800" dirty="0" smtClean="0">
                <a:solidFill>
                  <a:srgbClr val="00B0F0"/>
                </a:solidFill>
              </a:rPr>
              <a:t>(10)=10-3</a:t>
            </a:r>
            <a:r>
              <a:rPr lang="en-US" altLang="zh-CN" sz="1800" baseline="30000" dirty="0" smtClean="0">
                <a:solidFill>
                  <a:srgbClr val="00B0F0"/>
                </a:solidFill>
              </a:rPr>
              <a:t>2</a:t>
            </a:r>
            <a:r>
              <a:rPr lang="en-US" altLang="zh-CN" sz="1800" dirty="0" smtClean="0">
                <a:solidFill>
                  <a:srgbClr val="00B0F0"/>
                </a:solidFill>
              </a:rPr>
              <a:t>=1 </a:t>
            </a:r>
            <a:r>
              <a:rPr lang="zh-CN" altLang="en-US" sz="1800" dirty="0" smtClean="0">
                <a:solidFill>
                  <a:srgbClr val="FF0000"/>
                </a:solidFill>
              </a:rPr>
              <a:t>冲突</a:t>
            </a:r>
            <a:r>
              <a:rPr lang="en-US" altLang="zh-CN" sz="1800" dirty="0">
                <a:solidFill>
                  <a:srgbClr val="00B0F0"/>
                </a:solidFill>
              </a:rPr>
              <a:t>, </a:t>
            </a:r>
            <a:r>
              <a:rPr lang="en-US" altLang="zh-CN" sz="1800" dirty="0" smtClean="0">
                <a:solidFill>
                  <a:srgbClr val="00B0F0"/>
                </a:solidFill>
              </a:rPr>
              <a:t>H</a:t>
            </a:r>
            <a:r>
              <a:rPr lang="en-US" altLang="zh-CN" sz="1800" baseline="-25000" dirty="0" smtClean="0">
                <a:solidFill>
                  <a:srgbClr val="00B0F0"/>
                </a:solidFill>
              </a:rPr>
              <a:t>4</a:t>
            </a:r>
            <a:r>
              <a:rPr lang="en-US" altLang="zh-CN" sz="1800" dirty="0" smtClean="0">
                <a:solidFill>
                  <a:srgbClr val="00B0F0"/>
                </a:solidFill>
              </a:rPr>
              <a:t>(10)=(10+4</a:t>
            </a:r>
            <a:r>
              <a:rPr lang="en-US" altLang="zh-CN" sz="1800" baseline="30000" dirty="0" smtClean="0">
                <a:solidFill>
                  <a:srgbClr val="00B0F0"/>
                </a:solidFill>
              </a:rPr>
              <a:t>2</a:t>
            </a:r>
            <a:r>
              <a:rPr lang="en-US" altLang="zh-CN" sz="1800" dirty="0" smtClean="0">
                <a:solidFill>
                  <a:srgbClr val="00B0F0"/>
                </a:solidFill>
              </a:rPr>
              <a:t>)</a:t>
            </a:r>
            <a:r>
              <a:rPr lang="en-US" altLang="zh-CN" sz="1200" dirty="0" smtClean="0">
                <a:solidFill>
                  <a:schemeClr val="tx1">
                    <a:lumMod val="50000"/>
                    <a:lumOff val="50000"/>
                  </a:schemeClr>
                </a:solidFill>
              </a:rPr>
              <a:t>%15</a:t>
            </a:r>
            <a:r>
              <a:rPr lang="en-US" altLang="zh-CN" sz="1800" dirty="0" smtClean="0">
                <a:solidFill>
                  <a:srgbClr val="00B0F0"/>
                </a:solidFill>
              </a:rPr>
              <a:t>=11 </a:t>
            </a:r>
            <a:r>
              <a:rPr lang="zh-CN" altLang="en-US" sz="1800" dirty="0" smtClean="0">
                <a:solidFill>
                  <a:srgbClr val="FF0000"/>
                </a:solidFill>
              </a:rPr>
              <a:t>冲突</a:t>
            </a:r>
            <a:r>
              <a:rPr lang="en-US" altLang="zh-CN" sz="1800" dirty="0">
                <a:solidFill>
                  <a:srgbClr val="00B0F0"/>
                </a:solidFill>
              </a:rPr>
              <a:t>,</a:t>
            </a:r>
            <a:r>
              <a:rPr lang="en-US" altLang="zh-CN" sz="1800" dirty="0" smtClean="0">
                <a:solidFill>
                  <a:srgbClr val="00B0F0"/>
                </a:solidFill>
              </a:rPr>
              <a:t> H</a:t>
            </a:r>
            <a:r>
              <a:rPr lang="en-US" altLang="zh-CN" sz="1800" baseline="-25000" dirty="0" smtClean="0">
                <a:solidFill>
                  <a:srgbClr val="00B0F0"/>
                </a:solidFill>
              </a:rPr>
              <a:t>5</a:t>
            </a:r>
            <a:r>
              <a:rPr lang="en-US" altLang="zh-CN" sz="1800" dirty="0" smtClean="0">
                <a:solidFill>
                  <a:srgbClr val="00B0F0"/>
                </a:solidFill>
              </a:rPr>
              <a:t>(10)=(10-5</a:t>
            </a:r>
            <a:r>
              <a:rPr lang="en-US" altLang="zh-CN" sz="1800" baseline="30000" dirty="0" smtClean="0">
                <a:solidFill>
                  <a:srgbClr val="00B0F0"/>
                </a:solidFill>
              </a:rPr>
              <a:t>2</a:t>
            </a:r>
            <a:r>
              <a:rPr lang="en-US" altLang="zh-CN" sz="1800" dirty="0" smtClean="0">
                <a:solidFill>
                  <a:srgbClr val="00B0F0"/>
                </a:solidFill>
              </a:rPr>
              <a:t>)</a:t>
            </a:r>
            <a:r>
              <a:rPr lang="en-US" altLang="zh-CN" sz="1200" dirty="0" smtClean="0">
                <a:solidFill>
                  <a:schemeClr val="tx1">
                    <a:lumMod val="50000"/>
                    <a:lumOff val="50000"/>
                  </a:schemeClr>
                </a:solidFill>
              </a:rPr>
              <a:t>%15</a:t>
            </a:r>
            <a:r>
              <a:rPr lang="en-US" altLang="zh-CN" sz="1800" dirty="0" smtClean="0">
                <a:solidFill>
                  <a:srgbClr val="00B0F0"/>
                </a:solidFill>
              </a:rPr>
              <a:t>=0 </a:t>
            </a:r>
            <a:endParaRPr lang="en-US" altLang="zh-CN" sz="1800" dirty="0" smtClean="0"/>
          </a:p>
          <a:p>
            <a:pPr marL="274638" indent="-274638">
              <a:lnSpc>
                <a:spcPct val="125000"/>
              </a:lnSpc>
              <a:buFont typeface="+mj-ea"/>
              <a:buAutoNum type="circleNumDbPlain" startAt="8"/>
            </a:pPr>
            <a:r>
              <a:rPr lang="zh-CN" altLang="en-US" sz="1800" dirty="0" smtClean="0"/>
              <a:t>存储</a:t>
            </a:r>
            <a:r>
              <a:rPr lang="en-US" altLang="zh-CN" sz="1800" dirty="0" smtClean="0"/>
              <a:t>:</a:t>
            </a:r>
            <a:r>
              <a:rPr lang="en-US" altLang="zh-CN" sz="1800" dirty="0" smtClean="0"/>
              <a:t>79, </a:t>
            </a:r>
            <a:r>
              <a:rPr lang="en-US" altLang="zh-CN" sz="1800" dirty="0" smtClean="0">
                <a:solidFill>
                  <a:srgbClr val="00B0F0"/>
                </a:solidFill>
              </a:rPr>
              <a:t>H(79</a:t>
            </a:r>
            <a:r>
              <a:rPr lang="en-US" altLang="zh-CN" sz="1800" dirty="0">
                <a:solidFill>
                  <a:srgbClr val="00B0F0"/>
                </a:solidFill>
              </a:rPr>
              <a:t>)=4 </a:t>
            </a:r>
            <a:r>
              <a:rPr lang="zh-CN" altLang="en-US" sz="1800" dirty="0">
                <a:solidFill>
                  <a:srgbClr val="FF0000"/>
                </a:solidFill>
              </a:rPr>
              <a:t>冲突</a:t>
            </a:r>
            <a:r>
              <a:rPr lang="en-US" altLang="zh-CN" sz="1800" dirty="0">
                <a:solidFill>
                  <a:srgbClr val="00B0F0"/>
                </a:solidFill>
              </a:rPr>
              <a:t>, </a:t>
            </a:r>
            <a:r>
              <a:rPr lang="en-US" altLang="zh-CN" sz="1800" dirty="0" smtClean="0">
                <a:solidFill>
                  <a:srgbClr val="00B0F0"/>
                </a:solidFill>
              </a:rPr>
              <a:t>H</a:t>
            </a:r>
            <a:r>
              <a:rPr lang="en-US" altLang="zh-CN" sz="1800" baseline="-25000" dirty="0" smtClean="0">
                <a:solidFill>
                  <a:srgbClr val="00B0F0"/>
                </a:solidFill>
              </a:rPr>
              <a:t>1</a:t>
            </a:r>
            <a:r>
              <a:rPr lang="en-US" altLang="zh-CN" sz="1800" dirty="0" smtClean="0">
                <a:solidFill>
                  <a:srgbClr val="00B0F0"/>
                </a:solidFill>
              </a:rPr>
              <a:t>(79)=3</a:t>
            </a:r>
            <a:endParaRPr lang="en-US" altLang="zh-CN" sz="1800" dirty="0"/>
          </a:p>
        </p:txBody>
      </p:sp>
      <p:sp>
        <p:nvSpPr>
          <p:cNvPr id="53" name="矩形 52"/>
          <p:cNvSpPr/>
          <p:nvPr/>
        </p:nvSpPr>
        <p:spPr>
          <a:xfrm>
            <a:off x="5280690" y="2729732"/>
            <a:ext cx="457460" cy="369332"/>
          </a:xfrm>
          <a:prstGeom prst="rect">
            <a:avLst/>
          </a:prstGeom>
          <a:solidFill>
            <a:srgbClr val="FFCCFF"/>
          </a:solidFill>
        </p:spPr>
        <p:txBody>
          <a:bodyPr wrap="square">
            <a:spAutoFit/>
          </a:bodyPr>
          <a:lstStyle/>
          <a:p>
            <a:pPr algn="ctr"/>
            <a:r>
              <a:rPr lang="en-US" altLang="zh-CN" sz="1800" dirty="0" smtClean="0">
                <a:solidFill>
                  <a:schemeClr val="tx1"/>
                </a:solidFill>
              </a:rPr>
              <a:t>68</a:t>
            </a:r>
            <a:endParaRPr lang="zh-CN" altLang="en-US" sz="1800" dirty="0">
              <a:solidFill>
                <a:schemeClr val="tx1"/>
              </a:solidFill>
            </a:endParaRPr>
          </a:p>
        </p:txBody>
      </p:sp>
      <p:sp>
        <p:nvSpPr>
          <p:cNvPr id="54" name="矩形 53"/>
          <p:cNvSpPr/>
          <p:nvPr/>
        </p:nvSpPr>
        <p:spPr>
          <a:xfrm>
            <a:off x="3710390" y="2973308"/>
            <a:ext cx="457460" cy="369332"/>
          </a:xfrm>
          <a:prstGeom prst="rect">
            <a:avLst/>
          </a:prstGeom>
          <a:solidFill>
            <a:schemeClr val="accent1">
              <a:lumMod val="20000"/>
              <a:lumOff val="80000"/>
            </a:schemeClr>
          </a:solidFill>
        </p:spPr>
        <p:txBody>
          <a:bodyPr wrap="square">
            <a:spAutoFit/>
          </a:bodyPr>
          <a:lstStyle/>
          <a:p>
            <a:pPr algn="ctr"/>
            <a:r>
              <a:rPr lang="en-US" altLang="zh-CN" sz="1800" dirty="0" smtClean="0">
                <a:solidFill>
                  <a:schemeClr val="tx1"/>
                </a:solidFill>
              </a:rPr>
              <a:t>20</a:t>
            </a:r>
            <a:endParaRPr lang="zh-CN" altLang="en-US" sz="1800" dirty="0">
              <a:solidFill>
                <a:schemeClr val="tx1"/>
              </a:solidFill>
            </a:endParaRPr>
          </a:p>
        </p:txBody>
      </p:sp>
      <p:sp>
        <p:nvSpPr>
          <p:cNvPr id="55" name="矩形 54"/>
          <p:cNvSpPr/>
          <p:nvPr/>
        </p:nvSpPr>
        <p:spPr>
          <a:xfrm>
            <a:off x="5780289" y="2973636"/>
            <a:ext cx="457460" cy="369332"/>
          </a:xfrm>
          <a:prstGeom prst="rect">
            <a:avLst/>
          </a:prstGeom>
          <a:solidFill>
            <a:schemeClr val="accent1">
              <a:lumMod val="20000"/>
              <a:lumOff val="80000"/>
            </a:schemeClr>
          </a:solidFill>
        </p:spPr>
        <p:txBody>
          <a:bodyPr wrap="square">
            <a:spAutoFit/>
          </a:bodyPr>
          <a:lstStyle/>
          <a:p>
            <a:pPr algn="ctr"/>
            <a:r>
              <a:rPr lang="en-US" altLang="zh-CN" sz="1800" dirty="0" smtClean="0">
                <a:solidFill>
                  <a:schemeClr val="tx1"/>
                </a:solidFill>
              </a:rPr>
              <a:t>84</a:t>
            </a:r>
            <a:endParaRPr lang="zh-CN" altLang="en-US" sz="1800" dirty="0">
              <a:solidFill>
                <a:schemeClr val="tx1"/>
              </a:solidFill>
            </a:endParaRPr>
          </a:p>
        </p:txBody>
      </p:sp>
      <p:sp>
        <p:nvSpPr>
          <p:cNvPr id="58" name="矩形 57"/>
          <p:cNvSpPr/>
          <p:nvPr/>
        </p:nvSpPr>
        <p:spPr>
          <a:xfrm>
            <a:off x="7318144" y="2973308"/>
            <a:ext cx="457460" cy="369332"/>
          </a:xfrm>
          <a:prstGeom prst="rect">
            <a:avLst/>
          </a:prstGeom>
          <a:solidFill>
            <a:schemeClr val="accent1">
              <a:lumMod val="20000"/>
              <a:lumOff val="80000"/>
            </a:schemeClr>
          </a:solidFill>
        </p:spPr>
        <p:txBody>
          <a:bodyPr wrap="square">
            <a:spAutoFit/>
          </a:bodyPr>
          <a:lstStyle/>
          <a:p>
            <a:pPr algn="ctr"/>
            <a:r>
              <a:rPr lang="en-US" altLang="zh-CN" sz="1800" dirty="0" smtClean="0">
                <a:solidFill>
                  <a:schemeClr val="tx1"/>
                </a:solidFill>
              </a:rPr>
              <a:t>27</a:t>
            </a:r>
            <a:endParaRPr lang="zh-CN" altLang="en-US" sz="1800" dirty="0">
              <a:solidFill>
                <a:schemeClr val="tx1"/>
              </a:solidFill>
            </a:endParaRPr>
          </a:p>
        </p:txBody>
      </p:sp>
      <p:sp>
        <p:nvSpPr>
          <p:cNvPr id="59" name="矩形 58"/>
          <p:cNvSpPr/>
          <p:nvPr/>
        </p:nvSpPr>
        <p:spPr>
          <a:xfrm>
            <a:off x="6300095" y="2973636"/>
            <a:ext cx="457460" cy="369332"/>
          </a:xfrm>
          <a:prstGeom prst="rect">
            <a:avLst/>
          </a:prstGeom>
          <a:solidFill>
            <a:schemeClr val="accent1">
              <a:lumMod val="20000"/>
              <a:lumOff val="80000"/>
            </a:schemeClr>
          </a:solidFill>
        </p:spPr>
        <p:txBody>
          <a:bodyPr wrap="square">
            <a:spAutoFit/>
          </a:bodyPr>
          <a:lstStyle/>
          <a:p>
            <a:pPr algn="ctr"/>
            <a:r>
              <a:rPr lang="en-US" altLang="zh-CN" sz="1800" dirty="0" smtClean="0">
                <a:solidFill>
                  <a:schemeClr val="tx1"/>
                </a:solidFill>
              </a:rPr>
              <a:t>55</a:t>
            </a:r>
            <a:endParaRPr lang="zh-CN" altLang="en-US" sz="1800" dirty="0">
              <a:solidFill>
                <a:schemeClr val="tx1"/>
              </a:solidFill>
            </a:endParaRPr>
          </a:p>
        </p:txBody>
      </p:sp>
      <p:sp>
        <p:nvSpPr>
          <p:cNvPr id="60" name="矩形 59"/>
          <p:cNvSpPr/>
          <p:nvPr/>
        </p:nvSpPr>
        <p:spPr>
          <a:xfrm>
            <a:off x="6808385" y="2983468"/>
            <a:ext cx="457460" cy="369332"/>
          </a:xfrm>
          <a:prstGeom prst="rect">
            <a:avLst/>
          </a:prstGeom>
          <a:solidFill>
            <a:schemeClr val="accent1">
              <a:lumMod val="20000"/>
              <a:lumOff val="80000"/>
            </a:schemeClr>
          </a:solidFill>
        </p:spPr>
        <p:txBody>
          <a:bodyPr wrap="square">
            <a:spAutoFit/>
          </a:bodyPr>
          <a:lstStyle/>
          <a:p>
            <a:pPr algn="ctr"/>
            <a:r>
              <a:rPr lang="en-US" altLang="zh-CN" sz="1800" dirty="0" smtClean="0">
                <a:solidFill>
                  <a:schemeClr val="tx1"/>
                </a:solidFill>
              </a:rPr>
              <a:t>11</a:t>
            </a:r>
            <a:endParaRPr lang="zh-CN" altLang="en-US" sz="1800" dirty="0">
              <a:solidFill>
                <a:schemeClr val="tx1"/>
              </a:solidFill>
            </a:endParaRPr>
          </a:p>
        </p:txBody>
      </p:sp>
      <p:sp>
        <p:nvSpPr>
          <p:cNvPr id="66" name="矩形 65"/>
          <p:cNvSpPr/>
          <p:nvPr/>
        </p:nvSpPr>
        <p:spPr>
          <a:xfrm>
            <a:off x="3202160" y="2729732"/>
            <a:ext cx="457460" cy="369332"/>
          </a:xfrm>
          <a:prstGeom prst="rect">
            <a:avLst/>
          </a:prstGeom>
          <a:solidFill>
            <a:srgbClr val="FFCCFF"/>
          </a:solidFill>
        </p:spPr>
        <p:txBody>
          <a:bodyPr wrap="square">
            <a:spAutoFit/>
          </a:bodyPr>
          <a:lstStyle/>
          <a:p>
            <a:pPr algn="ctr"/>
            <a:r>
              <a:rPr lang="en-US" altLang="zh-CN" sz="1800" dirty="0" smtClean="0">
                <a:solidFill>
                  <a:schemeClr val="tx1"/>
                </a:solidFill>
              </a:rPr>
              <a:t>79</a:t>
            </a:r>
            <a:endParaRPr lang="zh-CN" altLang="en-US" sz="1800" dirty="0">
              <a:solidFill>
                <a:schemeClr val="tx1"/>
              </a:solidFill>
            </a:endParaRPr>
          </a:p>
        </p:txBody>
      </p:sp>
      <p:sp>
        <p:nvSpPr>
          <p:cNvPr id="22" name="椭圆 21"/>
          <p:cNvSpPr/>
          <p:nvPr/>
        </p:nvSpPr>
        <p:spPr>
          <a:xfrm>
            <a:off x="8434920" y="3412010"/>
            <a:ext cx="304800" cy="311227"/>
          </a:xfrm>
          <a:prstGeom prst="ellipse">
            <a:avLst/>
          </a:prstGeom>
          <a:solidFill>
            <a:schemeClr val="accent2">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rgbClr val="00B050"/>
                </a:solidFill>
              </a:rPr>
              <a:t>1</a:t>
            </a:r>
            <a:endParaRPr lang="zh-CN" altLang="en-US" sz="1600" dirty="0">
              <a:solidFill>
                <a:srgbClr val="00B050"/>
              </a:solidFill>
            </a:endParaRPr>
          </a:p>
        </p:txBody>
      </p:sp>
      <p:sp>
        <p:nvSpPr>
          <p:cNvPr id="23" name="椭圆 22"/>
          <p:cNvSpPr/>
          <p:nvPr/>
        </p:nvSpPr>
        <p:spPr>
          <a:xfrm>
            <a:off x="5836335" y="3412010"/>
            <a:ext cx="304800" cy="311227"/>
          </a:xfrm>
          <a:prstGeom prst="ellipse">
            <a:avLst/>
          </a:prstGeom>
          <a:solidFill>
            <a:schemeClr val="accent2">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rgbClr val="00B050"/>
                </a:solidFill>
              </a:rPr>
              <a:t>1</a:t>
            </a:r>
            <a:endParaRPr lang="zh-CN" altLang="en-US" sz="1600" dirty="0">
              <a:solidFill>
                <a:srgbClr val="00B050"/>
              </a:solidFill>
            </a:endParaRPr>
          </a:p>
        </p:txBody>
      </p:sp>
      <p:sp>
        <p:nvSpPr>
          <p:cNvPr id="24" name="椭圆 23"/>
          <p:cNvSpPr/>
          <p:nvPr/>
        </p:nvSpPr>
        <p:spPr>
          <a:xfrm>
            <a:off x="1753104" y="3412010"/>
            <a:ext cx="304800" cy="311227"/>
          </a:xfrm>
          <a:prstGeom prst="ellipse">
            <a:avLst/>
          </a:prstGeom>
          <a:solidFill>
            <a:schemeClr val="accent2">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rgbClr val="00B050"/>
                </a:solidFill>
              </a:rPr>
              <a:t>1</a:t>
            </a:r>
            <a:endParaRPr lang="zh-CN" altLang="en-US" sz="1600" dirty="0">
              <a:solidFill>
                <a:srgbClr val="00B050"/>
              </a:solidFill>
            </a:endParaRPr>
          </a:p>
        </p:txBody>
      </p:sp>
      <p:sp>
        <p:nvSpPr>
          <p:cNvPr id="25" name="椭圆 24"/>
          <p:cNvSpPr/>
          <p:nvPr/>
        </p:nvSpPr>
        <p:spPr>
          <a:xfrm>
            <a:off x="3287660" y="3412010"/>
            <a:ext cx="304800" cy="311227"/>
          </a:xfrm>
          <a:prstGeom prst="ellipse">
            <a:avLst/>
          </a:prstGeom>
          <a:solidFill>
            <a:schemeClr val="accent2">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rgbClr val="00B050"/>
                </a:solidFill>
              </a:rPr>
              <a:t>1</a:t>
            </a:r>
            <a:endParaRPr lang="zh-CN" altLang="en-US" sz="1600" dirty="0">
              <a:solidFill>
                <a:srgbClr val="00B050"/>
              </a:solidFill>
            </a:endParaRPr>
          </a:p>
        </p:txBody>
      </p:sp>
      <p:sp>
        <p:nvSpPr>
          <p:cNvPr id="26" name="椭圆 25"/>
          <p:cNvSpPr/>
          <p:nvPr/>
        </p:nvSpPr>
        <p:spPr>
          <a:xfrm>
            <a:off x="3786720" y="3412010"/>
            <a:ext cx="304800" cy="311227"/>
          </a:xfrm>
          <a:prstGeom prst="ellipse">
            <a:avLst/>
          </a:prstGeom>
          <a:solidFill>
            <a:schemeClr val="accent2">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rgbClr val="00B050"/>
                </a:solidFill>
              </a:rPr>
              <a:t>1</a:t>
            </a:r>
            <a:endParaRPr lang="zh-CN" altLang="en-US" sz="1600" dirty="0">
              <a:solidFill>
                <a:srgbClr val="00B050"/>
              </a:solidFill>
            </a:endParaRPr>
          </a:p>
        </p:txBody>
      </p:sp>
      <p:sp>
        <p:nvSpPr>
          <p:cNvPr id="27" name="椭圆 26"/>
          <p:cNvSpPr/>
          <p:nvPr/>
        </p:nvSpPr>
        <p:spPr>
          <a:xfrm>
            <a:off x="5345445" y="3412010"/>
            <a:ext cx="304800" cy="311227"/>
          </a:xfrm>
          <a:prstGeom prst="ellipse">
            <a:avLst/>
          </a:prstGeom>
          <a:solidFill>
            <a:schemeClr val="accent2">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rgbClr val="00B050"/>
                </a:solidFill>
              </a:rPr>
              <a:t>1</a:t>
            </a:r>
            <a:endParaRPr lang="zh-CN" altLang="en-US" sz="1600" dirty="0">
              <a:solidFill>
                <a:srgbClr val="00B050"/>
              </a:solidFill>
            </a:endParaRPr>
          </a:p>
        </p:txBody>
      </p:sp>
      <p:sp>
        <p:nvSpPr>
          <p:cNvPr id="28" name="椭圆 27"/>
          <p:cNvSpPr/>
          <p:nvPr/>
        </p:nvSpPr>
        <p:spPr>
          <a:xfrm>
            <a:off x="4822216" y="3412010"/>
            <a:ext cx="304800" cy="311227"/>
          </a:xfrm>
          <a:prstGeom prst="ellipse">
            <a:avLst/>
          </a:prstGeom>
          <a:solidFill>
            <a:schemeClr val="accent2">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rgbClr val="00B050"/>
                </a:solidFill>
              </a:rPr>
              <a:t>2</a:t>
            </a:r>
            <a:endParaRPr lang="zh-CN" altLang="en-US" sz="1600" dirty="0">
              <a:solidFill>
                <a:srgbClr val="00B050"/>
              </a:solidFill>
            </a:endParaRPr>
          </a:p>
        </p:txBody>
      </p:sp>
      <p:sp>
        <p:nvSpPr>
          <p:cNvPr id="29" name="椭圆 28"/>
          <p:cNvSpPr/>
          <p:nvPr/>
        </p:nvSpPr>
        <p:spPr>
          <a:xfrm>
            <a:off x="6366953" y="3412010"/>
            <a:ext cx="304800" cy="311227"/>
          </a:xfrm>
          <a:prstGeom prst="ellipse">
            <a:avLst/>
          </a:prstGeom>
          <a:solidFill>
            <a:schemeClr val="accent2">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rgbClr val="00B050"/>
                </a:solidFill>
              </a:rPr>
              <a:t>1</a:t>
            </a:r>
            <a:endParaRPr lang="zh-CN" altLang="en-US" sz="1600" dirty="0">
              <a:solidFill>
                <a:srgbClr val="00B050"/>
              </a:solidFill>
            </a:endParaRPr>
          </a:p>
        </p:txBody>
      </p:sp>
      <p:sp>
        <p:nvSpPr>
          <p:cNvPr id="30" name="椭圆 29"/>
          <p:cNvSpPr/>
          <p:nvPr/>
        </p:nvSpPr>
        <p:spPr>
          <a:xfrm>
            <a:off x="7403230" y="3412010"/>
            <a:ext cx="304800" cy="311227"/>
          </a:xfrm>
          <a:prstGeom prst="ellipse">
            <a:avLst/>
          </a:prstGeom>
          <a:solidFill>
            <a:schemeClr val="accent2">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rgbClr val="00B050"/>
                </a:solidFill>
              </a:rPr>
              <a:t>1</a:t>
            </a:r>
            <a:endParaRPr lang="zh-CN" altLang="en-US" sz="1600" dirty="0">
              <a:solidFill>
                <a:srgbClr val="00B050"/>
              </a:solidFill>
            </a:endParaRPr>
          </a:p>
        </p:txBody>
      </p:sp>
      <p:sp>
        <p:nvSpPr>
          <p:cNvPr id="31" name="椭圆 30"/>
          <p:cNvSpPr/>
          <p:nvPr/>
        </p:nvSpPr>
        <p:spPr>
          <a:xfrm>
            <a:off x="2771805" y="3412010"/>
            <a:ext cx="304800" cy="311227"/>
          </a:xfrm>
          <a:prstGeom prst="ellipse">
            <a:avLst/>
          </a:prstGeom>
          <a:solidFill>
            <a:schemeClr val="accent2">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rgbClr val="00B050"/>
                </a:solidFill>
              </a:rPr>
              <a:t>2</a:t>
            </a:r>
            <a:endParaRPr lang="zh-CN" altLang="en-US" sz="1600" dirty="0">
              <a:solidFill>
                <a:srgbClr val="00B050"/>
              </a:solidFill>
            </a:endParaRPr>
          </a:p>
        </p:txBody>
      </p:sp>
      <p:sp>
        <p:nvSpPr>
          <p:cNvPr id="32" name="椭圆 31"/>
          <p:cNvSpPr/>
          <p:nvPr/>
        </p:nvSpPr>
        <p:spPr>
          <a:xfrm>
            <a:off x="6890172" y="3412010"/>
            <a:ext cx="304800" cy="311227"/>
          </a:xfrm>
          <a:prstGeom prst="ellipse">
            <a:avLst/>
          </a:prstGeom>
          <a:solidFill>
            <a:schemeClr val="accent2">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rgbClr val="00B050"/>
                </a:solidFill>
              </a:rPr>
              <a:t>1</a:t>
            </a:r>
            <a:endParaRPr lang="zh-CN" altLang="en-US" sz="1600" dirty="0">
              <a:solidFill>
                <a:srgbClr val="00B050"/>
              </a:solidFill>
            </a:endParaRPr>
          </a:p>
        </p:txBody>
      </p:sp>
      <p:sp>
        <p:nvSpPr>
          <p:cNvPr id="33" name="椭圆 32"/>
          <p:cNvSpPr/>
          <p:nvPr/>
        </p:nvSpPr>
        <p:spPr>
          <a:xfrm>
            <a:off x="1205859" y="3412010"/>
            <a:ext cx="304800" cy="311227"/>
          </a:xfrm>
          <a:prstGeom prst="ellipse">
            <a:avLst/>
          </a:prstGeom>
          <a:solidFill>
            <a:schemeClr val="accent2">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rgbClr val="00B050"/>
                </a:solidFill>
              </a:rPr>
              <a:t>6</a:t>
            </a:r>
            <a:endParaRPr lang="zh-CN" altLang="en-US" sz="1600" dirty="0">
              <a:solidFill>
                <a:srgbClr val="00B050"/>
              </a:solidFill>
            </a:endParaRPr>
          </a:p>
        </p:txBody>
      </p:sp>
      <p:sp>
        <p:nvSpPr>
          <p:cNvPr id="34" name="前凸带形 33"/>
          <p:cNvSpPr/>
          <p:nvPr/>
        </p:nvSpPr>
        <p:spPr>
          <a:xfrm>
            <a:off x="664950" y="4157548"/>
            <a:ext cx="8234188" cy="1008178"/>
          </a:xfrm>
          <a:prstGeom prst="ribbon">
            <a:avLst>
              <a:gd name="adj1" fmla="val 16667"/>
              <a:gd name="adj2" fmla="val 69686"/>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dirty="0" smtClean="0">
                <a:solidFill>
                  <a:srgbClr val="7030A0"/>
                </a:solidFill>
                <a:effectLst>
                  <a:outerShdw blurRad="38100" dist="38100" dir="2700000" algn="tl">
                    <a:srgbClr val="000000">
                      <a:alpha val="43137"/>
                    </a:srgbClr>
                  </a:outerShdw>
                </a:effectLst>
              </a:rPr>
              <a:t>ASL</a:t>
            </a:r>
            <a:r>
              <a:rPr lang="zh-CN" altLang="en-US" sz="1600" baseline="-25000" dirty="0" smtClean="0">
                <a:solidFill>
                  <a:srgbClr val="7030A0"/>
                </a:solidFill>
              </a:rPr>
              <a:t>成功</a:t>
            </a:r>
            <a:r>
              <a:rPr lang="en-US" altLang="zh-CN" sz="2000" dirty="0">
                <a:solidFill>
                  <a:srgbClr val="7030A0"/>
                </a:solidFill>
              </a:rPr>
              <a:t>=(1</a:t>
            </a:r>
            <a:r>
              <a:rPr lang="zh-CN" altLang="en-US" sz="2000" dirty="0" smtClean="0">
                <a:solidFill>
                  <a:srgbClr val="7030A0"/>
                </a:solidFill>
              </a:rPr>
              <a:t>*</a:t>
            </a:r>
            <a:r>
              <a:rPr lang="en-US" altLang="zh-CN" sz="2000" i="1" dirty="0" smtClean="0">
                <a:solidFill>
                  <a:srgbClr val="0000CC"/>
                </a:solidFill>
                <a:effectLst>
                  <a:outerShdw blurRad="38100" dist="38100" dir="2700000" algn="tl">
                    <a:srgbClr val="000000">
                      <a:alpha val="43137"/>
                    </a:srgbClr>
                  </a:outerShdw>
                </a:effectLst>
              </a:rPr>
              <a:t>9 </a:t>
            </a:r>
            <a:r>
              <a:rPr lang="en-US" altLang="zh-CN" sz="2000" dirty="0" smtClean="0">
                <a:solidFill>
                  <a:srgbClr val="7030A0"/>
                </a:solidFill>
              </a:rPr>
              <a:t>+ 2</a:t>
            </a:r>
            <a:r>
              <a:rPr lang="zh-CN" altLang="en-US" sz="2000" dirty="0" smtClean="0">
                <a:solidFill>
                  <a:srgbClr val="7030A0"/>
                </a:solidFill>
              </a:rPr>
              <a:t>*</a:t>
            </a:r>
            <a:r>
              <a:rPr lang="en-US" altLang="zh-CN" sz="2000" i="1" dirty="0" smtClean="0">
                <a:solidFill>
                  <a:srgbClr val="0000CC"/>
                </a:solidFill>
                <a:effectLst>
                  <a:outerShdw blurRad="38100" dist="38100" dir="2700000" algn="tl">
                    <a:srgbClr val="000000">
                      <a:alpha val="43137"/>
                    </a:srgbClr>
                  </a:outerShdw>
                </a:effectLst>
              </a:rPr>
              <a:t>2 </a:t>
            </a:r>
            <a:r>
              <a:rPr lang="en-US" altLang="zh-CN" sz="2000" dirty="0" smtClean="0">
                <a:solidFill>
                  <a:srgbClr val="7030A0"/>
                </a:solidFill>
              </a:rPr>
              <a:t>+ 6</a:t>
            </a:r>
            <a:r>
              <a:rPr lang="zh-CN" altLang="en-US" sz="2000" dirty="0" smtClean="0">
                <a:solidFill>
                  <a:srgbClr val="7030A0"/>
                </a:solidFill>
              </a:rPr>
              <a:t>*</a:t>
            </a:r>
            <a:r>
              <a:rPr lang="en-US" altLang="zh-CN" sz="2000" i="1" dirty="0">
                <a:solidFill>
                  <a:srgbClr val="0000CC"/>
                </a:solidFill>
                <a:effectLst>
                  <a:outerShdw blurRad="38100" dist="38100" dir="2700000" algn="tl">
                    <a:srgbClr val="000000">
                      <a:alpha val="43137"/>
                    </a:srgbClr>
                  </a:outerShdw>
                </a:effectLst>
              </a:rPr>
              <a:t>1</a:t>
            </a:r>
            <a:r>
              <a:rPr lang="en-US" altLang="zh-CN" sz="2000" dirty="0">
                <a:solidFill>
                  <a:srgbClr val="7030A0"/>
                </a:solidFill>
              </a:rPr>
              <a:t>)/12 </a:t>
            </a:r>
            <a:r>
              <a:rPr lang="en-US" altLang="zh-CN" sz="2000" dirty="0" smtClean="0">
                <a:solidFill>
                  <a:srgbClr val="7030A0"/>
                </a:solidFill>
              </a:rPr>
              <a:t>= 19/12</a:t>
            </a:r>
            <a:endParaRPr lang="zh-CN" altLang="en-US" sz="2000" dirty="0">
              <a:solidFill>
                <a:srgbClr val="7030A0"/>
              </a:solidFill>
            </a:endParaRPr>
          </a:p>
        </p:txBody>
      </p:sp>
      <p:sp>
        <p:nvSpPr>
          <p:cNvPr id="35" name="前凸带形 34"/>
          <p:cNvSpPr/>
          <p:nvPr/>
        </p:nvSpPr>
        <p:spPr>
          <a:xfrm>
            <a:off x="2939959" y="5468292"/>
            <a:ext cx="3372573" cy="1008178"/>
          </a:xfrm>
          <a:prstGeom prst="ribbon">
            <a:avLst>
              <a:gd name="adj1" fmla="val 16667"/>
              <a:gd name="adj2" fmla="val 69686"/>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dirty="0" smtClean="0">
                <a:solidFill>
                  <a:srgbClr val="7030A0"/>
                </a:solidFill>
                <a:effectLst>
                  <a:outerShdw blurRad="38100" dist="38100" dir="2700000" algn="tl">
                    <a:srgbClr val="000000">
                      <a:alpha val="43137"/>
                    </a:srgbClr>
                  </a:outerShdw>
                </a:effectLst>
              </a:rPr>
              <a:t>ASL</a:t>
            </a:r>
            <a:r>
              <a:rPr lang="zh-CN" altLang="en-US" sz="1600" baseline="-25000" dirty="0" smtClean="0">
                <a:solidFill>
                  <a:srgbClr val="FF0000"/>
                </a:solidFill>
              </a:rPr>
              <a:t>不成功</a:t>
            </a:r>
            <a:r>
              <a:rPr lang="en-US" altLang="zh-CN" sz="2000" dirty="0" smtClean="0">
                <a:solidFill>
                  <a:srgbClr val="7030A0"/>
                </a:solidFill>
              </a:rPr>
              <a:t>= </a:t>
            </a:r>
            <a:r>
              <a:rPr lang="en-US" altLang="zh-CN" sz="2000" dirty="0" smtClean="0">
                <a:solidFill>
                  <a:srgbClr val="FF0000"/>
                </a:solidFill>
              </a:rPr>
              <a:t>???</a:t>
            </a:r>
            <a:endParaRPr lang="zh-CN" altLang="en-US" sz="2000" dirty="0">
              <a:solidFill>
                <a:srgbClr val="FF0000"/>
              </a:solidFill>
            </a:endParaRPr>
          </a:p>
        </p:txBody>
      </p:sp>
      <p:sp>
        <p:nvSpPr>
          <p:cNvPr id="61" name="矩形 60"/>
          <p:cNvSpPr/>
          <p:nvPr/>
        </p:nvSpPr>
        <p:spPr>
          <a:xfrm>
            <a:off x="6303952" y="2678668"/>
            <a:ext cx="457460" cy="369332"/>
          </a:xfrm>
          <a:prstGeom prst="rect">
            <a:avLst/>
          </a:prstGeom>
          <a:solidFill>
            <a:srgbClr val="FFCCFF"/>
          </a:solidFill>
        </p:spPr>
        <p:txBody>
          <a:bodyPr wrap="square">
            <a:spAutoFit/>
          </a:bodyPr>
          <a:lstStyle/>
          <a:p>
            <a:pPr algn="ctr"/>
            <a:r>
              <a:rPr lang="en-US" altLang="zh-CN" sz="1800" dirty="0" smtClean="0">
                <a:solidFill>
                  <a:schemeClr val="tx1"/>
                </a:solidFill>
              </a:rPr>
              <a:t>10</a:t>
            </a:r>
            <a:endParaRPr lang="zh-CN" altLang="en-US" sz="1800" dirty="0">
              <a:solidFill>
                <a:schemeClr val="tx1"/>
              </a:solidFill>
            </a:endParaRPr>
          </a:p>
        </p:txBody>
      </p:sp>
    </p:spTree>
    <p:extLst>
      <p:ext uri="{BB962C8B-B14F-4D97-AF65-F5344CB8AC3E}">
        <p14:creationId xmlns:p14="http://schemas.microsoft.com/office/powerpoint/2010/main" val="7211028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wipe(down)">
                                      <p:cBhvr>
                                        <p:cTn id="7" dur="500"/>
                                        <p:tgtEl>
                                          <p:spTgt spid="17">
                                            <p:txEl>
                                              <p:pRg st="0" end="0"/>
                                            </p:txEl>
                                          </p:spTgt>
                                        </p:tgtEl>
                                      </p:cBhvr>
                                    </p:animEffect>
                                  </p:childTnLst>
                                </p:cTn>
                              </p:par>
                            </p:childTnLst>
                          </p:cTn>
                        </p:par>
                        <p:par>
                          <p:cTn id="8" fill="hold">
                            <p:stCondLst>
                              <p:cond delay="500"/>
                            </p:stCondLst>
                            <p:childTnLst>
                              <p:par>
                                <p:cTn id="9" presetID="47" presetClass="entr" presetSubtype="0"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1000"/>
                                        <p:tgtEl>
                                          <p:spTgt spid="21"/>
                                        </p:tgtEl>
                                      </p:cBhvr>
                                    </p:animEffect>
                                    <p:anim calcmode="lin" valueType="num">
                                      <p:cBhvr>
                                        <p:cTn id="12" dur="1000" fill="hold"/>
                                        <p:tgtEl>
                                          <p:spTgt spid="21"/>
                                        </p:tgtEl>
                                        <p:attrNameLst>
                                          <p:attrName>ppt_x</p:attrName>
                                        </p:attrNameLst>
                                      </p:cBhvr>
                                      <p:tavLst>
                                        <p:tav tm="0">
                                          <p:val>
                                            <p:strVal val="#ppt_x"/>
                                          </p:val>
                                        </p:tav>
                                        <p:tav tm="100000">
                                          <p:val>
                                            <p:strVal val="#ppt_x"/>
                                          </p:val>
                                        </p:tav>
                                      </p:tavLst>
                                    </p:anim>
                                    <p:anim calcmode="lin" valueType="num">
                                      <p:cBhvr>
                                        <p:cTn id="13" dur="1000" fill="hold"/>
                                        <p:tgtEl>
                                          <p:spTgt spid="21"/>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grpId="0" nodeType="after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1000"/>
                                        <p:tgtEl>
                                          <p:spTgt spid="25"/>
                                        </p:tgtEl>
                                      </p:cBhvr>
                                    </p:animEffect>
                                    <p:anim calcmode="lin" valueType="num">
                                      <p:cBhvr>
                                        <p:cTn id="18" dur="1000" fill="hold"/>
                                        <p:tgtEl>
                                          <p:spTgt spid="25"/>
                                        </p:tgtEl>
                                        <p:attrNameLst>
                                          <p:attrName>ppt_x</p:attrName>
                                        </p:attrNameLst>
                                      </p:cBhvr>
                                      <p:tavLst>
                                        <p:tav tm="0">
                                          <p:val>
                                            <p:strVal val="#ppt_x"/>
                                          </p:val>
                                        </p:tav>
                                        <p:tav tm="100000">
                                          <p:val>
                                            <p:strVal val="#ppt_x"/>
                                          </p:val>
                                        </p:tav>
                                      </p:tavLst>
                                    </p:anim>
                                    <p:anim calcmode="lin" valueType="num">
                                      <p:cBhvr>
                                        <p:cTn id="1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7">
                                            <p:txEl>
                                              <p:pRg st="1" end="1"/>
                                            </p:txEl>
                                          </p:spTgt>
                                        </p:tgtEl>
                                        <p:attrNameLst>
                                          <p:attrName>style.visibility</p:attrName>
                                        </p:attrNameLst>
                                      </p:cBhvr>
                                      <p:to>
                                        <p:strVal val="visible"/>
                                      </p:to>
                                    </p:set>
                                    <p:animEffect transition="in" filter="fade">
                                      <p:cBhvr>
                                        <p:cTn id="24" dur="500"/>
                                        <p:tgtEl>
                                          <p:spTgt spid="17">
                                            <p:txEl>
                                              <p:pRg st="1" end="1"/>
                                            </p:txEl>
                                          </p:spTgt>
                                        </p:tgtEl>
                                      </p:cBhvr>
                                    </p:animEffect>
                                  </p:childTnLst>
                                </p:cTn>
                              </p:par>
                            </p:childTnLst>
                          </p:cTn>
                        </p:par>
                        <p:par>
                          <p:cTn id="25" fill="hold">
                            <p:stCondLst>
                              <p:cond delay="500"/>
                            </p:stCondLst>
                            <p:childTnLst>
                              <p:par>
                                <p:cTn id="26" presetID="47" presetClass="entr" presetSubtype="0" fill="hold" grpId="0" nodeType="afterEffect">
                                  <p:stCondLst>
                                    <p:cond delay="0"/>
                                  </p:stCondLst>
                                  <p:childTnLst>
                                    <p:set>
                                      <p:cBhvr>
                                        <p:cTn id="27" dur="1" fill="hold">
                                          <p:stCondLst>
                                            <p:cond delay="0"/>
                                          </p:stCondLst>
                                        </p:cTn>
                                        <p:tgtEl>
                                          <p:spTgt spid="47"/>
                                        </p:tgtEl>
                                        <p:attrNameLst>
                                          <p:attrName>style.visibility</p:attrName>
                                        </p:attrNameLst>
                                      </p:cBhvr>
                                      <p:to>
                                        <p:strVal val="visible"/>
                                      </p:to>
                                    </p:set>
                                    <p:animEffect transition="in" filter="fade">
                                      <p:cBhvr>
                                        <p:cTn id="28" dur="1000"/>
                                        <p:tgtEl>
                                          <p:spTgt spid="47"/>
                                        </p:tgtEl>
                                      </p:cBhvr>
                                    </p:animEffect>
                                    <p:anim calcmode="lin" valueType="num">
                                      <p:cBhvr>
                                        <p:cTn id="29" dur="1000" fill="hold"/>
                                        <p:tgtEl>
                                          <p:spTgt spid="47"/>
                                        </p:tgtEl>
                                        <p:attrNameLst>
                                          <p:attrName>ppt_x</p:attrName>
                                        </p:attrNameLst>
                                      </p:cBhvr>
                                      <p:tavLst>
                                        <p:tav tm="0">
                                          <p:val>
                                            <p:strVal val="#ppt_x"/>
                                          </p:val>
                                        </p:tav>
                                        <p:tav tm="100000">
                                          <p:val>
                                            <p:strVal val="#ppt_x"/>
                                          </p:val>
                                        </p:tav>
                                      </p:tavLst>
                                    </p:anim>
                                    <p:anim calcmode="lin" valueType="num">
                                      <p:cBhvr>
                                        <p:cTn id="30" dur="1000" fill="hold"/>
                                        <p:tgtEl>
                                          <p:spTgt spid="47"/>
                                        </p:tgtEl>
                                        <p:attrNameLst>
                                          <p:attrName>ppt_y</p:attrName>
                                        </p:attrNameLst>
                                      </p:cBhvr>
                                      <p:tavLst>
                                        <p:tav tm="0">
                                          <p:val>
                                            <p:strVal val="#ppt_y-.1"/>
                                          </p:val>
                                        </p:tav>
                                        <p:tav tm="100000">
                                          <p:val>
                                            <p:strVal val="#ppt_y"/>
                                          </p:val>
                                        </p:tav>
                                      </p:tavLst>
                                    </p:anim>
                                  </p:childTnLst>
                                </p:cTn>
                              </p:par>
                            </p:childTnLst>
                          </p:cTn>
                        </p:par>
                        <p:par>
                          <p:cTn id="31" fill="hold">
                            <p:stCondLst>
                              <p:cond delay="1500"/>
                            </p:stCondLst>
                            <p:childTnLst>
                              <p:par>
                                <p:cTn id="32" presetID="42" presetClass="entr" presetSubtype="0" fill="hold" grpId="0" nodeType="after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fade">
                                      <p:cBhvr>
                                        <p:cTn id="34" dur="1000"/>
                                        <p:tgtEl>
                                          <p:spTgt spid="22"/>
                                        </p:tgtEl>
                                      </p:cBhvr>
                                    </p:animEffect>
                                    <p:anim calcmode="lin" valueType="num">
                                      <p:cBhvr>
                                        <p:cTn id="35" dur="1000" fill="hold"/>
                                        <p:tgtEl>
                                          <p:spTgt spid="22"/>
                                        </p:tgtEl>
                                        <p:attrNameLst>
                                          <p:attrName>ppt_x</p:attrName>
                                        </p:attrNameLst>
                                      </p:cBhvr>
                                      <p:tavLst>
                                        <p:tav tm="0">
                                          <p:val>
                                            <p:strVal val="#ppt_x"/>
                                          </p:val>
                                        </p:tav>
                                        <p:tav tm="100000">
                                          <p:val>
                                            <p:strVal val="#ppt_x"/>
                                          </p:val>
                                        </p:tav>
                                      </p:tavLst>
                                    </p:anim>
                                    <p:anim calcmode="lin" valueType="num">
                                      <p:cBhvr>
                                        <p:cTn id="36"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7">
                                            <p:txEl>
                                              <p:pRg st="2" end="2"/>
                                            </p:txEl>
                                          </p:spTgt>
                                        </p:tgtEl>
                                        <p:attrNameLst>
                                          <p:attrName>style.visibility</p:attrName>
                                        </p:attrNameLst>
                                      </p:cBhvr>
                                      <p:to>
                                        <p:strVal val="visible"/>
                                      </p:to>
                                    </p:set>
                                    <p:animEffect transition="in" filter="fade">
                                      <p:cBhvr>
                                        <p:cTn id="41" dur="500"/>
                                        <p:tgtEl>
                                          <p:spTgt spid="17">
                                            <p:txEl>
                                              <p:pRg st="2" end="2"/>
                                            </p:txEl>
                                          </p:spTgt>
                                        </p:tgtEl>
                                      </p:cBhvr>
                                    </p:animEffect>
                                  </p:childTnLst>
                                </p:cTn>
                              </p:par>
                            </p:childTnLst>
                          </p:cTn>
                        </p:par>
                        <p:par>
                          <p:cTn id="42" fill="hold">
                            <p:stCondLst>
                              <p:cond delay="500"/>
                            </p:stCondLst>
                            <p:childTnLst>
                              <p:par>
                                <p:cTn id="43" presetID="47" presetClass="entr" presetSubtype="0" fill="hold" grpId="0" nodeType="afterEffect">
                                  <p:stCondLst>
                                    <p:cond delay="0"/>
                                  </p:stCondLst>
                                  <p:childTnLst>
                                    <p:set>
                                      <p:cBhvr>
                                        <p:cTn id="44" dur="1" fill="hold">
                                          <p:stCondLst>
                                            <p:cond delay="0"/>
                                          </p:stCondLst>
                                        </p:cTn>
                                        <p:tgtEl>
                                          <p:spTgt spid="49"/>
                                        </p:tgtEl>
                                        <p:attrNameLst>
                                          <p:attrName>style.visibility</p:attrName>
                                        </p:attrNameLst>
                                      </p:cBhvr>
                                      <p:to>
                                        <p:strVal val="visible"/>
                                      </p:to>
                                    </p:set>
                                    <p:animEffect transition="in" filter="fade">
                                      <p:cBhvr>
                                        <p:cTn id="45" dur="1000"/>
                                        <p:tgtEl>
                                          <p:spTgt spid="49"/>
                                        </p:tgtEl>
                                      </p:cBhvr>
                                    </p:animEffect>
                                    <p:anim calcmode="lin" valueType="num">
                                      <p:cBhvr>
                                        <p:cTn id="46" dur="1000" fill="hold"/>
                                        <p:tgtEl>
                                          <p:spTgt spid="49"/>
                                        </p:tgtEl>
                                        <p:attrNameLst>
                                          <p:attrName>ppt_x</p:attrName>
                                        </p:attrNameLst>
                                      </p:cBhvr>
                                      <p:tavLst>
                                        <p:tav tm="0">
                                          <p:val>
                                            <p:strVal val="#ppt_x"/>
                                          </p:val>
                                        </p:tav>
                                        <p:tav tm="100000">
                                          <p:val>
                                            <p:strVal val="#ppt_x"/>
                                          </p:val>
                                        </p:tav>
                                      </p:tavLst>
                                    </p:anim>
                                    <p:anim calcmode="lin" valueType="num">
                                      <p:cBhvr>
                                        <p:cTn id="47" dur="1000" fill="hold"/>
                                        <p:tgtEl>
                                          <p:spTgt spid="49"/>
                                        </p:tgtEl>
                                        <p:attrNameLst>
                                          <p:attrName>ppt_y</p:attrName>
                                        </p:attrNameLst>
                                      </p:cBhvr>
                                      <p:tavLst>
                                        <p:tav tm="0">
                                          <p:val>
                                            <p:strVal val="#ppt_y-.1"/>
                                          </p:val>
                                        </p:tav>
                                        <p:tav tm="100000">
                                          <p:val>
                                            <p:strVal val="#ppt_y"/>
                                          </p:val>
                                        </p:tav>
                                      </p:tavLst>
                                    </p:anim>
                                  </p:childTnLst>
                                </p:cTn>
                              </p:par>
                            </p:childTnLst>
                          </p:cTn>
                        </p:par>
                        <p:par>
                          <p:cTn id="48" fill="hold">
                            <p:stCondLst>
                              <p:cond delay="1500"/>
                            </p:stCondLst>
                            <p:childTnLst>
                              <p:par>
                                <p:cTn id="49" presetID="42" presetClass="entr" presetSubtype="0" fill="hold" grpId="0" nodeType="afterEffect">
                                  <p:stCondLst>
                                    <p:cond delay="0"/>
                                  </p:stCondLst>
                                  <p:childTnLst>
                                    <p:set>
                                      <p:cBhvr>
                                        <p:cTn id="50" dur="1" fill="hold">
                                          <p:stCondLst>
                                            <p:cond delay="0"/>
                                          </p:stCondLst>
                                        </p:cTn>
                                        <p:tgtEl>
                                          <p:spTgt spid="27"/>
                                        </p:tgtEl>
                                        <p:attrNameLst>
                                          <p:attrName>style.visibility</p:attrName>
                                        </p:attrNameLst>
                                      </p:cBhvr>
                                      <p:to>
                                        <p:strVal val="visible"/>
                                      </p:to>
                                    </p:set>
                                    <p:animEffect transition="in" filter="fade">
                                      <p:cBhvr>
                                        <p:cTn id="51" dur="1000"/>
                                        <p:tgtEl>
                                          <p:spTgt spid="27"/>
                                        </p:tgtEl>
                                      </p:cBhvr>
                                    </p:animEffect>
                                    <p:anim calcmode="lin" valueType="num">
                                      <p:cBhvr>
                                        <p:cTn id="52" dur="1000" fill="hold"/>
                                        <p:tgtEl>
                                          <p:spTgt spid="27"/>
                                        </p:tgtEl>
                                        <p:attrNameLst>
                                          <p:attrName>ppt_x</p:attrName>
                                        </p:attrNameLst>
                                      </p:cBhvr>
                                      <p:tavLst>
                                        <p:tav tm="0">
                                          <p:val>
                                            <p:strVal val="#ppt_x"/>
                                          </p:val>
                                        </p:tav>
                                        <p:tav tm="100000">
                                          <p:val>
                                            <p:strVal val="#ppt_x"/>
                                          </p:val>
                                        </p:tav>
                                      </p:tavLst>
                                    </p:anim>
                                    <p:anim calcmode="lin" valueType="num">
                                      <p:cBhvr>
                                        <p:cTn id="53"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17">
                                            <p:txEl>
                                              <p:pRg st="3" end="3"/>
                                            </p:txEl>
                                          </p:spTgt>
                                        </p:tgtEl>
                                        <p:attrNameLst>
                                          <p:attrName>style.visibility</p:attrName>
                                        </p:attrNameLst>
                                      </p:cBhvr>
                                      <p:to>
                                        <p:strVal val="visible"/>
                                      </p:to>
                                    </p:set>
                                    <p:animEffect transition="in" filter="fade">
                                      <p:cBhvr>
                                        <p:cTn id="58" dur="500"/>
                                        <p:tgtEl>
                                          <p:spTgt spid="17">
                                            <p:txEl>
                                              <p:pRg st="3" end="3"/>
                                            </p:txEl>
                                          </p:spTgt>
                                        </p:tgtEl>
                                      </p:cBhvr>
                                    </p:animEffect>
                                  </p:childTnLst>
                                </p:cTn>
                              </p:par>
                            </p:childTnLst>
                          </p:cTn>
                        </p:par>
                        <p:par>
                          <p:cTn id="59" fill="hold">
                            <p:stCondLst>
                              <p:cond delay="500"/>
                            </p:stCondLst>
                            <p:childTnLst>
                              <p:par>
                                <p:cTn id="60" presetID="47" presetClass="entr" presetSubtype="0" fill="hold" grpId="0" nodeType="afterEffect">
                                  <p:stCondLst>
                                    <p:cond delay="0"/>
                                  </p:stCondLst>
                                  <p:childTnLst>
                                    <p:set>
                                      <p:cBhvr>
                                        <p:cTn id="61" dur="1" fill="hold">
                                          <p:stCondLst>
                                            <p:cond delay="0"/>
                                          </p:stCondLst>
                                        </p:cTn>
                                        <p:tgtEl>
                                          <p:spTgt spid="50"/>
                                        </p:tgtEl>
                                        <p:attrNameLst>
                                          <p:attrName>style.visibility</p:attrName>
                                        </p:attrNameLst>
                                      </p:cBhvr>
                                      <p:to>
                                        <p:strVal val="visible"/>
                                      </p:to>
                                    </p:set>
                                    <p:animEffect transition="in" filter="fade">
                                      <p:cBhvr>
                                        <p:cTn id="62" dur="1000"/>
                                        <p:tgtEl>
                                          <p:spTgt spid="50"/>
                                        </p:tgtEl>
                                      </p:cBhvr>
                                    </p:animEffect>
                                    <p:anim calcmode="lin" valueType="num">
                                      <p:cBhvr>
                                        <p:cTn id="63" dur="1000" fill="hold"/>
                                        <p:tgtEl>
                                          <p:spTgt spid="50"/>
                                        </p:tgtEl>
                                        <p:attrNameLst>
                                          <p:attrName>ppt_x</p:attrName>
                                        </p:attrNameLst>
                                      </p:cBhvr>
                                      <p:tavLst>
                                        <p:tav tm="0">
                                          <p:val>
                                            <p:strVal val="#ppt_x"/>
                                          </p:val>
                                        </p:tav>
                                        <p:tav tm="100000">
                                          <p:val>
                                            <p:strVal val="#ppt_x"/>
                                          </p:val>
                                        </p:tav>
                                      </p:tavLst>
                                    </p:anim>
                                    <p:anim calcmode="lin" valueType="num">
                                      <p:cBhvr>
                                        <p:cTn id="64" dur="1000" fill="hold"/>
                                        <p:tgtEl>
                                          <p:spTgt spid="50"/>
                                        </p:tgtEl>
                                        <p:attrNameLst>
                                          <p:attrName>ppt_y</p:attrName>
                                        </p:attrNameLst>
                                      </p:cBhvr>
                                      <p:tavLst>
                                        <p:tav tm="0">
                                          <p:val>
                                            <p:strVal val="#ppt_y-.1"/>
                                          </p:val>
                                        </p:tav>
                                        <p:tav tm="100000">
                                          <p:val>
                                            <p:strVal val="#ppt_y"/>
                                          </p:val>
                                        </p:tav>
                                      </p:tavLst>
                                    </p:anim>
                                  </p:childTnLst>
                                </p:cTn>
                              </p:par>
                            </p:childTnLst>
                          </p:cTn>
                        </p:par>
                        <p:par>
                          <p:cTn id="65" fill="hold">
                            <p:stCondLst>
                              <p:cond delay="1500"/>
                            </p:stCondLst>
                            <p:childTnLst>
                              <p:par>
                                <p:cTn id="66" presetID="42" presetClass="entr" presetSubtype="0" fill="hold" grpId="0" nodeType="afterEffect">
                                  <p:stCondLst>
                                    <p:cond delay="0"/>
                                  </p:stCondLst>
                                  <p:childTnLst>
                                    <p:set>
                                      <p:cBhvr>
                                        <p:cTn id="67" dur="1" fill="hold">
                                          <p:stCondLst>
                                            <p:cond delay="0"/>
                                          </p:stCondLst>
                                        </p:cTn>
                                        <p:tgtEl>
                                          <p:spTgt spid="24"/>
                                        </p:tgtEl>
                                        <p:attrNameLst>
                                          <p:attrName>style.visibility</p:attrName>
                                        </p:attrNameLst>
                                      </p:cBhvr>
                                      <p:to>
                                        <p:strVal val="visible"/>
                                      </p:to>
                                    </p:set>
                                    <p:animEffect transition="in" filter="fade">
                                      <p:cBhvr>
                                        <p:cTn id="68" dur="1000"/>
                                        <p:tgtEl>
                                          <p:spTgt spid="24"/>
                                        </p:tgtEl>
                                      </p:cBhvr>
                                    </p:animEffect>
                                    <p:anim calcmode="lin" valueType="num">
                                      <p:cBhvr>
                                        <p:cTn id="69" dur="1000" fill="hold"/>
                                        <p:tgtEl>
                                          <p:spTgt spid="24"/>
                                        </p:tgtEl>
                                        <p:attrNameLst>
                                          <p:attrName>ppt_x</p:attrName>
                                        </p:attrNameLst>
                                      </p:cBhvr>
                                      <p:tavLst>
                                        <p:tav tm="0">
                                          <p:val>
                                            <p:strVal val="#ppt_x"/>
                                          </p:val>
                                        </p:tav>
                                        <p:tav tm="100000">
                                          <p:val>
                                            <p:strVal val="#ppt_x"/>
                                          </p:val>
                                        </p:tav>
                                      </p:tavLst>
                                    </p:anim>
                                    <p:anim calcmode="lin" valueType="num">
                                      <p:cBhvr>
                                        <p:cTn id="70"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17">
                                            <p:txEl>
                                              <p:pRg st="4" end="4"/>
                                            </p:txEl>
                                          </p:spTgt>
                                        </p:tgtEl>
                                        <p:attrNameLst>
                                          <p:attrName>style.visibility</p:attrName>
                                        </p:attrNameLst>
                                      </p:cBhvr>
                                      <p:to>
                                        <p:strVal val="visible"/>
                                      </p:to>
                                    </p:set>
                                    <p:animEffect transition="in" filter="fade">
                                      <p:cBhvr>
                                        <p:cTn id="75" dur="500"/>
                                        <p:tgtEl>
                                          <p:spTgt spid="17">
                                            <p:txEl>
                                              <p:pRg st="4" end="4"/>
                                            </p:txEl>
                                          </p:spTgt>
                                        </p:tgtEl>
                                      </p:cBhvr>
                                    </p:animEffect>
                                  </p:childTnLst>
                                </p:cTn>
                              </p:par>
                            </p:childTnLst>
                          </p:cTn>
                        </p:par>
                        <p:par>
                          <p:cTn id="76" fill="hold">
                            <p:stCondLst>
                              <p:cond delay="500"/>
                            </p:stCondLst>
                            <p:childTnLst>
                              <p:par>
                                <p:cTn id="77" presetID="47" presetClass="entr" presetSubtype="0" fill="hold" grpId="0" nodeType="afterEffect">
                                  <p:stCondLst>
                                    <p:cond delay="0"/>
                                  </p:stCondLst>
                                  <p:childTnLst>
                                    <p:set>
                                      <p:cBhvr>
                                        <p:cTn id="78" dur="1" fill="hold">
                                          <p:stCondLst>
                                            <p:cond delay="0"/>
                                          </p:stCondLst>
                                        </p:cTn>
                                        <p:tgtEl>
                                          <p:spTgt spid="53"/>
                                        </p:tgtEl>
                                        <p:attrNameLst>
                                          <p:attrName>style.visibility</p:attrName>
                                        </p:attrNameLst>
                                      </p:cBhvr>
                                      <p:to>
                                        <p:strVal val="visible"/>
                                      </p:to>
                                    </p:set>
                                    <p:animEffect transition="in" filter="fade">
                                      <p:cBhvr>
                                        <p:cTn id="79" dur="1000"/>
                                        <p:tgtEl>
                                          <p:spTgt spid="53"/>
                                        </p:tgtEl>
                                      </p:cBhvr>
                                    </p:animEffect>
                                    <p:anim calcmode="lin" valueType="num">
                                      <p:cBhvr>
                                        <p:cTn id="80" dur="1000" fill="hold"/>
                                        <p:tgtEl>
                                          <p:spTgt spid="53"/>
                                        </p:tgtEl>
                                        <p:attrNameLst>
                                          <p:attrName>ppt_x</p:attrName>
                                        </p:attrNameLst>
                                      </p:cBhvr>
                                      <p:tavLst>
                                        <p:tav tm="0">
                                          <p:val>
                                            <p:strVal val="#ppt_x"/>
                                          </p:val>
                                        </p:tav>
                                        <p:tav tm="100000">
                                          <p:val>
                                            <p:strVal val="#ppt_x"/>
                                          </p:val>
                                        </p:tav>
                                      </p:tavLst>
                                    </p:anim>
                                    <p:anim calcmode="lin" valueType="num">
                                      <p:cBhvr>
                                        <p:cTn id="81" dur="1000" fill="hold"/>
                                        <p:tgtEl>
                                          <p:spTgt spid="53"/>
                                        </p:tgtEl>
                                        <p:attrNameLst>
                                          <p:attrName>ppt_y</p:attrName>
                                        </p:attrNameLst>
                                      </p:cBhvr>
                                      <p:tavLst>
                                        <p:tav tm="0">
                                          <p:val>
                                            <p:strVal val="#ppt_y-.1"/>
                                          </p:val>
                                        </p:tav>
                                        <p:tav tm="100000">
                                          <p:val>
                                            <p:strVal val="#ppt_y"/>
                                          </p:val>
                                        </p:tav>
                                      </p:tavLst>
                                    </p:anim>
                                  </p:childTnLst>
                                </p:cTn>
                              </p:par>
                            </p:childTnLst>
                          </p:cTn>
                        </p:par>
                        <p:par>
                          <p:cTn id="82" fill="hold">
                            <p:stCondLst>
                              <p:cond delay="1500"/>
                            </p:stCondLst>
                            <p:childTnLst>
                              <p:par>
                                <p:cTn id="83" presetID="50" presetClass="path" presetSubtype="0" accel="50000" decel="50000" fill="hold" grpId="1" nodeType="afterEffect">
                                  <p:stCondLst>
                                    <p:cond delay="0"/>
                                  </p:stCondLst>
                                  <p:childTnLst>
                                    <p:animMotion origin="layout" path="M -5.55556E-7 5.55112E-17 L -0.03038 5.55112E-17 C -0.0441 5.55112E-17 -0.06076 0.00995 -0.06076 0.01806 L -0.06076 0.03634 " pathEditMode="relative" rAng="0" ptsTypes="AAAA">
                                      <p:cBhvr>
                                        <p:cTn id="84" dur="2000" fill="hold"/>
                                        <p:tgtEl>
                                          <p:spTgt spid="53"/>
                                        </p:tgtEl>
                                        <p:attrNameLst>
                                          <p:attrName>ppt_x</p:attrName>
                                          <p:attrName>ppt_y</p:attrName>
                                        </p:attrNameLst>
                                      </p:cBhvr>
                                      <p:rCtr x="-3038" y="1806"/>
                                    </p:animMotion>
                                  </p:childTnLst>
                                </p:cTn>
                              </p:par>
                            </p:childTnLst>
                          </p:cTn>
                        </p:par>
                        <p:par>
                          <p:cTn id="85" fill="hold">
                            <p:stCondLst>
                              <p:cond delay="3500"/>
                            </p:stCondLst>
                            <p:childTnLst>
                              <p:par>
                                <p:cTn id="86" presetID="42" presetClass="entr" presetSubtype="0" fill="hold" grpId="0" nodeType="afterEffect">
                                  <p:stCondLst>
                                    <p:cond delay="0"/>
                                  </p:stCondLst>
                                  <p:childTnLst>
                                    <p:set>
                                      <p:cBhvr>
                                        <p:cTn id="87" dur="1" fill="hold">
                                          <p:stCondLst>
                                            <p:cond delay="0"/>
                                          </p:stCondLst>
                                        </p:cTn>
                                        <p:tgtEl>
                                          <p:spTgt spid="28"/>
                                        </p:tgtEl>
                                        <p:attrNameLst>
                                          <p:attrName>style.visibility</p:attrName>
                                        </p:attrNameLst>
                                      </p:cBhvr>
                                      <p:to>
                                        <p:strVal val="visible"/>
                                      </p:to>
                                    </p:set>
                                    <p:animEffect transition="in" filter="fade">
                                      <p:cBhvr>
                                        <p:cTn id="88" dur="1000"/>
                                        <p:tgtEl>
                                          <p:spTgt spid="28"/>
                                        </p:tgtEl>
                                      </p:cBhvr>
                                    </p:animEffect>
                                    <p:anim calcmode="lin" valueType="num">
                                      <p:cBhvr>
                                        <p:cTn id="89" dur="1000" fill="hold"/>
                                        <p:tgtEl>
                                          <p:spTgt spid="28"/>
                                        </p:tgtEl>
                                        <p:attrNameLst>
                                          <p:attrName>ppt_x</p:attrName>
                                        </p:attrNameLst>
                                      </p:cBhvr>
                                      <p:tavLst>
                                        <p:tav tm="0">
                                          <p:val>
                                            <p:strVal val="#ppt_x"/>
                                          </p:val>
                                        </p:tav>
                                        <p:tav tm="100000">
                                          <p:val>
                                            <p:strVal val="#ppt_x"/>
                                          </p:val>
                                        </p:tav>
                                      </p:tavLst>
                                    </p:anim>
                                    <p:anim calcmode="lin" valueType="num">
                                      <p:cBhvr>
                                        <p:cTn id="90"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nodeType="clickEffect">
                                  <p:stCondLst>
                                    <p:cond delay="0"/>
                                  </p:stCondLst>
                                  <p:childTnLst>
                                    <p:set>
                                      <p:cBhvr>
                                        <p:cTn id="94" dur="1" fill="hold">
                                          <p:stCondLst>
                                            <p:cond delay="0"/>
                                          </p:stCondLst>
                                        </p:cTn>
                                        <p:tgtEl>
                                          <p:spTgt spid="17">
                                            <p:txEl>
                                              <p:pRg st="5" end="5"/>
                                            </p:txEl>
                                          </p:spTgt>
                                        </p:tgtEl>
                                        <p:attrNameLst>
                                          <p:attrName>style.visibility</p:attrName>
                                        </p:attrNameLst>
                                      </p:cBhvr>
                                      <p:to>
                                        <p:strVal val="visible"/>
                                      </p:to>
                                    </p:set>
                                    <p:animEffect transition="in" filter="fade">
                                      <p:cBhvr>
                                        <p:cTn id="95" dur="500"/>
                                        <p:tgtEl>
                                          <p:spTgt spid="17">
                                            <p:txEl>
                                              <p:pRg st="5" end="5"/>
                                            </p:txEl>
                                          </p:spTgt>
                                        </p:tgtEl>
                                      </p:cBhvr>
                                    </p:animEffect>
                                  </p:childTnLst>
                                </p:cTn>
                              </p:par>
                            </p:childTnLst>
                          </p:cTn>
                        </p:par>
                        <p:par>
                          <p:cTn id="96" fill="hold">
                            <p:stCondLst>
                              <p:cond delay="500"/>
                            </p:stCondLst>
                            <p:childTnLst>
                              <p:par>
                                <p:cTn id="97" presetID="47" presetClass="entr" presetSubtype="0" fill="hold" grpId="0" nodeType="afterEffect">
                                  <p:stCondLst>
                                    <p:cond delay="0"/>
                                  </p:stCondLst>
                                  <p:childTnLst>
                                    <p:set>
                                      <p:cBhvr>
                                        <p:cTn id="98" dur="1" fill="hold">
                                          <p:stCondLst>
                                            <p:cond delay="0"/>
                                          </p:stCondLst>
                                        </p:cTn>
                                        <p:tgtEl>
                                          <p:spTgt spid="54"/>
                                        </p:tgtEl>
                                        <p:attrNameLst>
                                          <p:attrName>style.visibility</p:attrName>
                                        </p:attrNameLst>
                                      </p:cBhvr>
                                      <p:to>
                                        <p:strVal val="visible"/>
                                      </p:to>
                                    </p:set>
                                    <p:animEffect transition="in" filter="fade">
                                      <p:cBhvr>
                                        <p:cTn id="99" dur="1000"/>
                                        <p:tgtEl>
                                          <p:spTgt spid="54"/>
                                        </p:tgtEl>
                                      </p:cBhvr>
                                    </p:animEffect>
                                    <p:anim calcmode="lin" valueType="num">
                                      <p:cBhvr>
                                        <p:cTn id="100" dur="1000" fill="hold"/>
                                        <p:tgtEl>
                                          <p:spTgt spid="54"/>
                                        </p:tgtEl>
                                        <p:attrNameLst>
                                          <p:attrName>ppt_x</p:attrName>
                                        </p:attrNameLst>
                                      </p:cBhvr>
                                      <p:tavLst>
                                        <p:tav tm="0">
                                          <p:val>
                                            <p:strVal val="#ppt_x"/>
                                          </p:val>
                                        </p:tav>
                                        <p:tav tm="100000">
                                          <p:val>
                                            <p:strVal val="#ppt_x"/>
                                          </p:val>
                                        </p:tav>
                                      </p:tavLst>
                                    </p:anim>
                                    <p:anim calcmode="lin" valueType="num">
                                      <p:cBhvr>
                                        <p:cTn id="101" dur="1000" fill="hold"/>
                                        <p:tgtEl>
                                          <p:spTgt spid="54"/>
                                        </p:tgtEl>
                                        <p:attrNameLst>
                                          <p:attrName>ppt_y</p:attrName>
                                        </p:attrNameLst>
                                      </p:cBhvr>
                                      <p:tavLst>
                                        <p:tav tm="0">
                                          <p:val>
                                            <p:strVal val="#ppt_y-.1"/>
                                          </p:val>
                                        </p:tav>
                                        <p:tav tm="100000">
                                          <p:val>
                                            <p:strVal val="#ppt_y"/>
                                          </p:val>
                                        </p:tav>
                                      </p:tavLst>
                                    </p:anim>
                                  </p:childTnLst>
                                </p:cTn>
                              </p:par>
                            </p:childTnLst>
                          </p:cTn>
                        </p:par>
                        <p:par>
                          <p:cTn id="102" fill="hold">
                            <p:stCondLst>
                              <p:cond delay="1500"/>
                            </p:stCondLst>
                            <p:childTnLst>
                              <p:par>
                                <p:cTn id="103" presetID="42" presetClass="entr" presetSubtype="0" fill="hold" grpId="0" nodeType="afterEffect">
                                  <p:stCondLst>
                                    <p:cond delay="0"/>
                                  </p:stCondLst>
                                  <p:childTnLst>
                                    <p:set>
                                      <p:cBhvr>
                                        <p:cTn id="104" dur="1" fill="hold">
                                          <p:stCondLst>
                                            <p:cond delay="0"/>
                                          </p:stCondLst>
                                        </p:cTn>
                                        <p:tgtEl>
                                          <p:spTgt spid="26"/>
                                        </p:tgtEl>
                                        <p:attrNameLst>
                                          <p:attrName>style.visibility</p:attrName>
                                        </p:attrNameLst>
                                      </p:cBhvr>
                                      <p:to>
                                        <p:strVal val="visible"/>
                                      </p:to>
                                    </p:set>
                                    <p:animEffect transition="in" filter="fade">
                                      <p:cBhvr>
                                        <p:cTn id="105" dur="1000"/>
                                        <p:tgtEl>
                                          <p:spTgt spid="26"/>
                                        </p:tgtEl>
                                      </p:cBhvr>
                                    </p:animEffect>
                                    <p:anim calcmode="lin" valueType="num">
                                      <p:cBhvr>
                                        <p:cTn id="106" dur="1000" fill="hold"/>
                                        <p:tgtEl>
                                          <p:spTgt spid="26"/>
                                        </p:tgtEl>
                                        <p:attrNameLst>
                                          <p:attrName>ppt_x</p:attrName>
                                        </p:attrNameLst>
                                      </p:cBhvr>
                                      <p:tavLst>
                                        <p:tav tm="0">
                                          <p:val>
                                            <p:strVal val="#ppt_x"/>
                                          </p:val>
                                        </p:tav>
                                        <p:tav tm="100000">
                                          <p:val>
                                            <p:strVal val="#ppt_x"/>
                                          </p:val>
                                        </p:tav>
                                      </p:tavLst>
                                    </p:anim>
                                    <p:anim calcmode="lin" valueType="num">
                                      <p:cBhvr>
                                        <p:cTn id="107"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nodeType="clickEffect">
                                  <p:stCondLst>
                                    <p:cond delay="0"/>
                                  </p:stCondLst>
                                  <p:childTnLst>
                                    <p:set>
                                      <p:cBhvr>
                                        <p:cTn id="111" dur="1" fill="hold">
                                          <p:stCondLst>
                                            <p:cond delay="0"/>
                                          </p:stCondLst>
                                        </p:cTn>
                                        <p:tgtEl>
                                          <p:spTgt spid="17">
                                            <p:txEl>
                                              <p:pRg st="6" end="6"/>
                                            </p:txEl>
                                          </p:spTgt>
                                        </p:tgtEl>
                                        <p:attrNameLst>
                                          <p:attrName>style.visibility</p:attrName>
                                        </p:attrNameLst>
                                      </p:cBhvr>
                                      <p:to>
                                        <p:strVal val="visible"/>
                                      </p:to>
                                    </p:set>
                                    <p:animEffect transition="in" filter="fade">
                                      <p:cBhvr>
                                        <p:cTn id="112" dur="500"/>
                                        <p:tgtEl>
                                          <p:spTgt spid="17">
                                            <p:txEl>
                                              <p:pRg st="6" end="6"/>
                                            </p:txEl>
                                          </p:spTgt>
                                        </p:tgtEl>
                                      </p:cBhvr>
                                    </p:animEffect>
                                  </p:childTnLst>
                                </p:cTn>
                              </p:par>
                            </p:childTnLst>
                          </p:cTn>
                        </p:par>
                        <p:par>
                          <p:cTn id="113" fill="hold">
                            <p:stCondLst>
                              <p:cond delay="500"/>
                            </p:stCondLst>
                            <p:childTnLst>
                              <p:par>
                                <p:cTn id="114" presetID="47" presetClass="entr" presetSubtype="0" fill="hold" grpId="0" nodeType="afterEffect">
                                  <p:stCondLst>
                                    <p:cond delay="0"/>
                                  </p:stCondLst>
                                  <p:childTnLst>
                                    <p:set>
                                      <p:cBhvr>
                                        <p:cTn id="115" dur="1" fill="hold">
                                          <p:stCondLst>
                                            <p:cond delay="0"/>
                                          </p:stCondLst>
                                        </p:cTn>
                                        <p:tgtEl>
                                          <p:spTgt spid="55"/>
                                        </p:tgtEl>
                                        <p:attrNameLst>
                                          <p:attrName>style.visibility</p:attrName>
                                        </p:attrNameLst>
                                      </p:cBhvr>
                                      <p:to>
                                        <p:strVal val="visible"/>
                                      </p:to>
                                    </p:set>
                                    <p:animEffect transition="in" filter="fade">
                                      <p:cBhvr>
                                        <p:cTn id="116" dur="1000"/>
                                        <p:tgtEl>
                                          <p:spTgt spid="55"/>
                                        </p:tgtEl>
                                      </p:cBhvr>
                                    </p:animEffect>
                                    <p:anim calcmode="lin" valueType="num">
                                      <p:cBhvr>
                                        <p:cTn id="117" dur="1000" fill="hold"/>
                                        <p:tgtEl>
                                          <p:spTgt spid="55"/>
                                        </p:tgtEl>
                                        <p:attrNameLst>
                                          <p:attrName>ppt_x</p:attrName>
                                        </p:attrNameLst>
                                      </p:cBhvr>
                                      <p:tavLst>
                                        <p:tav tm="0">
                                          <p:val>
                                            <p:strVal val="#ppt_x"/>
                                          </p:val>
                                        </p:tav>
                                        <p:tav tm="100000">
                                          <p:val>
                                            <p:strVal val="#ppt_x"/>
                                          </p:val>
                                        </p:tav>
                                      </p:tavLst>
                                    </p:anim>
                                    <p:anim calcmode="lin" valueType="num">
                                      <p:cBhvr>
                                        <p:cTn id="118" dur="1000" fill="hold"/>
                                        <p:tgtEl>
                                          <p:spTgt spid="55"/>
                                        </p:tgtEl>
                                        <p:attrNameLst>
                                          <p:attrName>ppt_y</p:attrName>
                                        </p:attrNameLst>
                                      </p:cBhvr>
                                      <p:tavLst>
                                        <p:tav tm="0">
                                          <p:val>
                                            <p:strVal val="#ppt_y-.1"/>
                                          </p:val>
                                        </p:tav>
                                        <p:tav tm="100000">
                                          <p:val>
                                            <p:strVal val="#ppt_y"/>
                                          </p:val>
                                        </p:tav>
                                      </p:tavLst>
                                    </p:anim>
                                  </p:childTnLst>
                                </p:cTn>
                              </p:par>
                            </p:childTnLst>
                          </p:cTn>
                        </p:par>
                        <p:par>
                          <p:cTn id="119" fill="hold">
                            <p:stCondLst>
                              <p:cond delay="1500"/>
                            </p:stCondLst>
                            <p:childTnLst>
                              <p:par>
                                <p:cTn id="120" presetID="42" presetClass="entr" presetSubtype="0" fill="hold" grpId="0" nodeType="afterEffect">
                                  <p:stCondLst>
                                    <p:cond delay="0"/>
                                  </p:stCondLst>
                                  <p:childTnLst>
                                    <p:set>
                                      <p:cBhvr>
                                        <p:cTn id="121" dur="1" fill="hold">
                                          <p:stCondLst>
                                            <p:cond delay="0"/>
                                          </p:stCondLst>
                                        </p:cTn>
                                        <p:tgtEl>
                                          <p:spTgt spid="23"/>
                                        </p:tgtEl>
                                        <p:attrNameLst>
                                          <p:attrName>style.visibility</p:attrName>
                                        </p:attrNameLst>
                                      </p:cBhvr>
                                      <p:to>
                                        <p:strVal val="visible"/>
                                      </p:to>
                                    </p:set>
                                    <p:animEffect transition="in" filter="fade">
                                      <p:cBhvr>
                                        <p:cTn id="122" dur="1000"/>
                                        <p:tgtEl>
                                          <p:spTgt spid="23"/>
                                        </p:tgtEl>
                                      </p:cBhvr>
                                    </p:animEffect>
                                    <p:anim calcmode="lin" valueType="num">
                                      <p:cBhvr>
                                        <p:cTn id="123" dur="1000" fill="hold"/>
                                        <p:tgtEl>
                                          <p:spTgt spid="23"/>
                                        </p:tgtEl>
                                        <p:attrNameLst>
                                          <p:attrName>ppt_x</p:attrName>
                                        </p:attrNameLst>
                                      </p:cBhvr>
                                      <p:tavLst>
                                        <p:tav tm="0">
                                          <p:val>
                                            <p:strVal val="#ppt_x"/>
                                          </p:val>
                                        </p:tav>
                                        <p:tav tm="100000">
                                          <p:val>
                                            <p:strVal val="#ppt_x"/>
                                          </p:val>
                                        </p:tav>
                                      </p:tavLst>
                                    </p:anim>
                                    <p:anim calcmode="lin" valueType="num">
                                      <p:cBhvr>
                                        <p:cTn id="124"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25" fill="hold">
                      <p:stCondLst>
                        <p:cond delay="indefinite"/>
                      </p:stCondLst>
                      <p:childTnLst>
                        <p:par>
                          <p:cTn id="126" fill="hold">
                            <p:stCondLst>
                              <p:cond delay="0"/>
                            </p:stCondLst>
                            <p:childTnLst>
                              <p:par>
                                <p:cTn id="127" presetID="10" presetClass="entr" presetSubtype="0" fill="hold" nodeType="clickEffect">
                                  <p:stCondLst>
                                    <p:cond delay="0"/>
                                  </p:stCondLst>
                                  <p:childTnLst>
                                    <p:set>
                                      <p:cBhvr>
                                        <p:cTn id="128" dur="1" fill="hold">
                                          <p:stCondLst>
                                            <p:cond delay="0"/>
                                          </p:stCondLst>
                                        </p:cTn>
                                        <p:tgtEl>
                                          <p:spTgt spid="52">
                                            <p:txEl>
                                              <p:pRg st="0" end="0"/>
                                            </p:txEl>
                                          </p:spTgt>
                                        </p:tgtEl>
                                        <p:attrNameLst>
                                          <p:attrName>style.visibility</p:attrName>
                                        </p:attrNameLst>
                                      </p:cBhvr>
                                      <p:to>
                                        <p:strVal val="visible"/>
                                      </p:to>
                                    </p:set>
                                    <p:animEffect transition="in" filter="fade">
                                      <p:cBhvr>
                                        <p:cTn id="129" dur="500"/>
                                        <p:tgtEl>
                                          <p:spTgt spid="52">
                                            <p:txEl>
                                              <p:pRg st="0" end="0"/>
                                            </p:txEl>
                                          </p:spTgt>
                                        </p:tgtEl>
                                      </p:cBhvr>
                                    </p:animEffect>
                                  </p:childTnLst>
                                </p:cTn>
                              </p:par>
                            </p:childTnLst>
                          </p:cTn>
                        </p:par>
                        <p:par>
                          <p:cTn id="130" fill="hold">
                            <p:stCondLst>
                              <p:cond delay="500"/>
                            </p:stCondLst>
                            <p:childTnLst>
                              <p:par>
                                <p:cTn id="131" presetID="47" presetClass="entr" presetSubtype="0" fill="hold" grpId="0" nodeType="afterEffect">
                                  <p:stCondLst>
                                    <p:cond delay="0"/>
                                  </p:stCondLst>
                                  <p:childTnLst>
                                    <p:set>
                                      <p:cBhvr>
                                        <p:cTn id="132" dur="1" fill="hold">
                                          <p:stCondLst>
                                            <p:cond delay="0"/>
                                          </p:stCondLst>
                                        </p:cTn>
                                        <p:tgtEl>
                                          <p:spTgt spid="58"/>
                                        </p:tgtEl>
                                        <p:attrNameLst>
                                          <p:attrName>style.visibility</p:attrName>
                                        </p:attrNameLst>
                                      </p:cBhvr>
                                      <p:to>
                                        <p:strVal val="visible"/>
                                      </p:to>
                                    </p:set>
                                    <p:animEffect transition="in" filter="fade">
                                      <p:cBhvr>
                                        <p:cTn id="133" dur="1000"/>
                                        <p:tgtEl>
                                          <p:spTgt spid="58"/>
                                        </p:tgtEl>
                                      </p:cBhvr>
                                    </p:animEffect>
                                    <p:anim calcmode="lin" valueType="num">
                                      <p:cBhvr>
                                        <p:cTn id="134" dur="1000" fill="hold"/>
                                        <p:tgtEl>
                                          <p:spTgt spid="58"/>
                                        </p:tgtEl>
                                        <p:attrNameLst>
                                          <p:attrName>ppt_x</p:attrName>
                                        </p:attrNameLst>
                                      </p:cBhvr>
                                      <p:tavLst>
                                        <p:tav tm="0">
                                          <p:val>
                                            <p:strVal val="#ppt_x"/>
                                          </p:val>
                                        </p:tav>
                                        <p:tav tm="100000">
                                          <p:val>
                                            <p:strVal val="#ppt_x"/>
                                          </p:val>
                                        </p:tav>
                                      </p:tavLst>
                                    </p:anim>
                                    <p:anim calcmode="lin" valueType="num">
                                      <p:cBhvr>
                                        <p:cTn id="135" dur="1000" fill="hold"/>
                                        <p:tgtEl>
                                          <p:spTgt spid="58"/>
                                        </p:tgtEl>
                                        <p:attrNameLst>
                                          <p:attrName>ppt_y</p:attrName>
                                        </p:attrNameLst>
                                      </p:cBhvr>
                                      <p:tavLst>
                                        <p:tav tm="0">
                                          <p:val>
                                            <p:strVal val="#ppt_y-.1"/>
                                          </p:val>
                                        </p:tav>
                                        <p:tav tm="100000">
                                          <p:val>
                                            <p:strVal val="#ppt_y"/>
                                          </p:val>
                                        </p:tav>
                                      </p:tavLst>
                                    </p:anim>
                                  </p:childTnLst>
                                </p:cTn>
                              </p:par>
                            </p:childTnLst>
                          </p:cTn>
                        </p:par>
                        <p:par>
                          <p:cTn id="136" fill="hold">
                            <p:stCondLst>
                              <p:cond delay="1500"/>
                            </p:stCondLst>
                            <p:childTnLst>
                              <p:par>
                                <p:cTn id="137" presetID="42" presetClass="entr" presetSubtype="0" fill="hold" grpId="0" nodeType="afterEffect">
                                  <p:stCondLst>
                                    <p:cond delay="0"/>
                                  </p:stCondLst>
                                  <p:childTnLst>
                                    <p:set>
                                      <p:cBhvr>
                                        <p:cTn id="138" dur="1" fill="hold">
                                          <p:stCondLst>
                                            <p:cond delay="0"/>
                                          </p:stCondLst>
                                        </p:cTn>
                                        <p:tgtEl>
                                          <p:spTgt spid="30"/>
                                        </p:tgtEl>
                                        <p:attrNameLst>
                                          <p:attrName>style.visibility</p:attrName>
                                        </p:attrNameLst>
                                      </p:cBhvr>
                                      <p:to>
                                        <p:strVal val="visible"/>
                                      </p:to>
                                    </p:set>
                                    <p:animEffect transition="in" filter="fade">
                                      <p:cBhvr>
                                        <p:cTn id="139" dur="1000"/>
                                        <p:tgtEl>
                                          <p:spTgt spid="30"/>
                                        </p:tgtEl>
                                      </p:cBhvr>
                                    </p:animEffect>
                                    <p:anim calcmode="lin" valueType="num">
                                      <p:cBhvr>
                                        <p:cTn id="140" dur="1000" fill="hold"/>
                                        <p:tgtEl>
                                          <p:spTgt spid="30"/>
                                        </p:tgtEl>
                                        <p:attrNameLst>
                                          <p:attrName>ppt_x</p:attrName>
                                        </p:attrNameLst>
                                      </p:cBhvr>
                                      <p:tavLst>
                                        <p:tav tm="0">
                                          <p:val>
                                            <p:strVal val="#ppt_x"/>
                                          </p:val>
                                        </p:tav>
                                        <p:tav tm="100000">
                                          <p:val>
                                            <p:strVal val="#ppt_x"/>
                                          </p:val>
                                        </p:tav>
                                      </p:tavLst>
                                    </p:anim>
                                    <p:anim calcmode="lin" valueType="num">
                                      <p:cBhvr>
                                        <p:cTn id="141"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142" fill="hold">
                      <p:stCondLst>
                        <p:cond delay="indefinite"/>
                      </p:stCondLst>
                      <p:childTnLst>
                        <p:par>
                          <p:cTn id="143" fill="hold">
                            <p:stCondLst>
                              <p:cond delay="0"/>
                            </p:stCondLst>
                            <p:childTnLst>
                              <p:par>
                                <p:cTn id="144" presetID="10" presetClass="entr" presetSubtype="0" fill="hold" nodeType="clickEffect">
                                  <p:stCondLst>
                                    <p:cond delay="0"/>
                                  </p:stCondLst>
                                  <p:childTnLst>
                                    <p:set>
                                      <p:cBhvr>
                                        <p:cTn id="145" dur="1" fill="hold">
                                          <p:stCondLst>
                                            <p:cond delay="0"/>
                                          </p:stCondLst>
                                        </p:cTn>
                                        <p:tgtEl>
                                          <p:spTgt spid="52">
                                            <p:txEl>
                                              <p:pRg st="1" end="1"/>
                                            </p:txEl>
                                          </p:spTgt>
                                        </p:tgtEl>
                                        <p:attrNameLst>
                                          <p:attrName>style.visibility</p:attrName>
                                        </p:attrNameLst>
                                      </p:cBhvr>
                                      <p:to>
                                        <p:strVal val="visible"/>
                                      </p:to>
                                    </p:set>
                                    <p:animEffect transition="in" filter="fade">
                                      <p:cBhvr>
                                        <p:cTn id="146" dur="500"/>
                                        <p:tgtEl>
                                          <p:spTgt spid="52">
                                            <p:txEl>
                                              <p:pRg st="1" end="1"/>
                                            </p:txEl>
                                          </p:spTgt>
                                        </p:tgtEl>
                                      </p:cBhvr>
                                    </p:animEffect>
                                  </p:childTnLst>
                                </p:cTn>
                              </p:par>
                            </p:childTnLst>
                          </p:cTn>
                        </p:par>
                        <p:par>
                          <p:cTn id="147" fill="hold">
                            <p:stCondLst>
                              <p:cond delay="500"/>
                            </p:stCondLst>
                            <p:childTnLst>
                              <p:par>
                                <p:cTn id="148" presetID="47" presetClass="entr" presetSubtype="0" fill="hold" grpId="0" nodeType="afterEffect">
                                  <p:stCondLst>
                                    <p:cond delay="0"/>
                                  </p:stCondLst>
                                  <p:childTnLst>
                                    <p:set>
                                      <p:cBhvr>
                                        <p:cTn id="149" dur="1" fill="hold">
                                          <p:stCondLst>
                                            <p:cond delay="0"/>
                                          </p:stCondLst>
                                        </p:cTn>
                                        <p:tgtEl>
                                          <p:spTgt spid="59"/>
                                        </p:tgtEl>
                                        <p:attrNameLst>
                                          <p:attrName>style.visibility</p:attrName>
                                        </p:attrNameLst>
                                      </p:cBhvr>
                                      <p:to>
                                        <p:strVal val="visible"/>
                                      </p:to>
                                    </p:set>
                                    <p:animEffect transition="in" filter="fade">
                                      <p:cBhvr>
                                        <p:cTn id="150" dur="1000"/>
                                        <p:tgtEl>
                                          <p:spTgt spid="59"/>
                                        </p:tgtEl>
                                      </p:cBhvr>
                                    </p:animEffect>
                                    <p:anim calcmode="lin" valueType="num">
                                      <p:cBhvr>
                                        <p:cTn id="151" dur="1000" fill="hold"/>
                                        <p:tgtEl>
                                          <p:spTgt spid="59"/>
                                        </p:tgtEl>
                                        <p:attrNameLst>
                                          <p:attrName>ppt_x</p:attrName>
                                        </p:attrNameLst>
                                      </p:cBhvr>
                                      <p:tavLst>
                                        <p:tav tm="0">
                                          <p:val>
                                            <p:strVal val="#ppt_x"/>
                                          </p:val>
                                        </p:tav>
                                        <p:tav tm="100000">
                                          <p:val>
                                            <p:strVal val="#ppt_x"/>
                                          </p:val>
                                        </p:tav>
                                      </p:tavLst>
                                    </p:anim>
                                    <p:anim calcmode="lin" valueType="num">
                                      <p:cBhvr>
                                        <p:cTn id="152" dur="1000" fill="hold"/>
                                        <p:tgtEl>
                                          <p:spTgt spid="59"/>
                                        </p:tgtEl>
                                        <p:attrNameLst>
                                          <p:attrName>ppt_y</p:attrName>
                                        </p:attrNameLst>
                                      </p:cBhvr>
                                      <p:tavLst>
                                        <p:tav tm="0">
                                          <p:val>
                                            <p:strVal val="#ppt_y-.1"/>
                                          </p:val>
                                        </p:tav>
                                        <p:tav tm="100000">
                                          <p:val>
                                            <p:strVal val="#ppt_y"/>
                                          </p:val>
                                        </p:tav>
                                      </p:tavLst>
                                    </p:anim>
                                  </p:childTnLst>
                                </p:cTn>
                              </p:par>
                            </p:childTnLst>
                          </p:cTn>
                        </p:par>
                        <p:par>
                          <p:cTn id="153" fill="hold">
                            <p:stCondLst>
                              <p:cond delay="1500"/>
                            </p:stCondLst>
                            <p:childTnLst>
                              <p:par>
                                <p:cTn id="154" presetID="42" presetClass="entr" presetSubtype="0" fill="hold" grpId="0" nodeType="afterEffect">
                                  <p:stCondLst>
                                    <p:cond delay="0"/>
                                  </p:stCondLst>
                                  <p:childTnLst>
                                    <p:set>
                                      <p:cBhvr>
                                        <p:cTn id="155" dur="1" fill="hold">
                                          <p:stCondLst>
                                            <p:cond delay="0"/>
                                          </p:stCondLst>
                                        </p:cTn>
                                        <p:tgtEl>
                                          <p:spTgt spid="29"/>
                                        </p:tgtEl>
                                        <p:attrNameLst>
                                          <p:attrName>style.visibility</p:attrName>
                                        </p:attrNameLst>
                                      </p:cBhvr>
                                      <p:to>
                                        <p:strVal val="visible"/>
                                      </p:to>
                                    </p:set>
                                    <p:animEffect transition="in" filter="fade">
                                      <p:cBhvr>
                                        <p:cTn id="156" dur="1000"/>
                                        <p:tgtEl>
                                          <p:spTgt spid="29"/>
                                        </p:tgtEl>
                                      </p:cBhvr>
                                    </p:animEffect>
                                    <p:anim calcmode="lin" valueType="num">
                                      <p:cBhvr>
                                        <p:cTn id="157" dur="1000" fill="hold"/>
                                        <p:tgtEl>
                                          <p:spTgt spid="29"/>
                                        </p:tgtEl>
                                        <p:attrNameLst>
                                          <p:attrName>ppt_x</p:attrName>
                                        </p:attrNameLst>
                                      </p:cBhvr>
                                      <p:tavLst>
                                        <p:tav tm="0">
                                          <p:val>
                                            <p:strVal val="#ppt_x"/>
                                          </p:val>
                                        </p:tav>
                                        <p:tav tm="100000">
                                          <p:val>
                                            <p:strVal val="#ppt_x"/>
                                          </p:val>
                                        </p:tav>
                                      </p:tavLst>
                                    </p:anim>
                                    <p:anim calcmode="lin" valueType="num">
                                      <p:cBhvr>
                                        <p:cTn id="158"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nodeType="clickEffect">
                                  <p:stCondLst>
                                    <p:cond delay="0"/>
                                  </p:stCondLst>
                                  <p:childTnLst>
                                    <p:set>
                                      <p:cBhvr>
                                        <p:cTn id="162" dur="1" fill="hold">
                                          <p:stCondLst>
                                            <p:cond delay="0"/>
                                          </p:stCondLst>
                                        </p:cTn>
                                        <p:tgtEl>
                                          <p:spTgt spid="52">
                                            <p:txEl>
                                              <p:pRg st="2" end="2"/>
                                            </p:txEl>
                                          </p:spTgt>
                                        </p:tgtEl>
                                        <p:attrNameLst>
                                          <p:attrName>style.visibility</p:attrName>
                                        </p:attrNameLst>
                                      </p:cBhvr>
                                      <p:to>
                                        <p:strVal val="visible"/>
                                      </p:to>
                                    </p:set>
                                    <p:animEffect transition="in" filter="fade">
                                      <p:cBhvr>
                                        <p:cTn id="163" dur="500"/>
                                        <p:tgtEl>
                                          <p:spTgt spid="52">
                                            <p:txEl>
                                              <p:pRg st="2" end="2"/>
                                            </p:txEl>
                                          </p:spTgt>
                                        </p:tgtEl>
                                      </p:cBhvr>
                                    </p:animEffect>
                                  </p:childTnLst>
                                </p:cTn>
                              </p:par>
                            </p:childTnLst>
                          </p:cTn>
                        </p:par>
                        <p:par>
                          <p:cTn id="164" fill="hold">
                            <p:stCondLst>
                              <p:cond delay="500"/>
                            </p:stCondLst>
                            <p:childTnLst>
                              <p:par>
                                <p:cTn id="165" presetID="47" presetClass="entr" presetSubtype="0" fill="hold" grpId="0" nodeType="afterEffect">
                                  <p:stCondLst>
                                    <p:cond delay="0"/>
                                  </p:stCondLst>
                                  <p:childTnLst>
                                    <p:set>
                                      <p:cBhvr>
                                        <p:cTn id="166" dur="1" fill="hold">
                                          <p:stCondLst>
                                            <p:cond delay="0"/>
                                          </p:stCondLst>
                                        </p:cTn>
                                        <p:tgtEl>
                                          <p:spTgt spid="60"/>
                                        </p:tgtEl>
                                        <p:attrNameLst>
                                          <p:attrName>style.visibility</p:attrName>
                                        </p:attrNameLst>
                                      </p:cBhvr>
                                      <p:to>
                                        <p:strVal val="visible"/>
                                      </p:to>
                                    </p:set>
                                    <p:animEffect transition="in" filter="fade">
                                      <p:cBhvr>
                                        <p:cTn id="167" dur="1000"/>
                                        <p:tgtEl>
                                          <p:spTgt spid="60"/>
                                        </p:tgtEl>
                                      </p:cBhvr>
                                    </p:animEffect>
                                    <p:anim calcmode="lin" valueType="num">
                                      <p:cBhvr>
                                        <p:cTn id="168" dur="1000" fill="hold"/>
                                        <p:tgtEl>
                                          <p:spTgt spid="60"/>
                                        </p:tgtEl>
                                        <p:attrNameLst>
                                          <p:attrName>ppt_x</p:attrName>
                                        </p:attrNameLst>
                                      </p:cBhvr>
                                      <p:tavLst>
                                        <p:tav tm="0">
                                          <p:val>
                                            <p:strVal val="#ppt_x"/>
                                          </p:val>
                                        </p:tav>
                                        <p:tav tm="100000">
                                          <p:val>
                                            <p:strVal val="#ppt_x"/>
                                          </p:val>
                                        </p:tav>
                                      </p:tavLst>
                                    </p:anim>
                                    <p:anim calcmode="lin" valueType="num">
                                      <p:cBhvr>
                                        <p:cTn id="169" dur="1000" fill="hold"/>
                                        <p:tgtEl>
                                          <p:spTgt spid="60"/>
                                        </p:tgtEl>
                                        <p:attrNameLst>
                                          <p:attrName>ppt_y</p:attrName>
                                        </p:attrNameLst>
                                      </p:cBhvr>
                                      <p:tavLst>
                                        <p:tav tm="0">
                                          <p:val>
                                            <p:strVal val="#ppt_y-.1"/>
                                          </p:val>
                                        </p:tav>
                                        <p:tav tm="100000">
                                          <p:val>
                                            <p:strVal val="#ppt_y"/>
                                          </p:val>
                                        </p:tav>
                                      </p:tavLst>
                                    </p:anim>
                                  </p:childTnLst>
                                </p:cTn>
                              </p:par>
                            </p:childTnLst>
                          </p:cTn>
                        </p:par>
                        <p:par>
                          <p:cTn id="170" fill="hold">
                            <p:stCondLst>
                              <p:cond delay="1500"/>
                            </p:stCondLst>
                            <p:childTnLst>
                              <p:par>
                                <p:cTn id="171" presetID="42" presetClass="entr" presetSubtype="0" fill="hold" grpId="0" nodeType="afterEffect">
                                  <p:stCondLst>
                                    <p:cond delay="0"/>
                                  </p:stCondLst>
                                  <p:childTnLst>
                                    <p:set>
                                      <p:cBhvr>
                                        <p:cTn id="172" dur="1" fill="hold">
                                          <p:stCondLst>
                                            <p:cond delay="0"/>
                                          </p:stCondLst>
                                        </p:cTn>
                                        <p:tgtEl>
                                          <p:spTgt spid="32"/>
                                        </p:tgtEl>
                                        <p:attrNameLst>
                                          <p:attrName>style.visibility</p:attrName>
                                        </p:attrNameLst>
                                      </p:cBhvr>
                                      <p:to>
                                        <p:strVal val="visible"/>
                                      </p:to>
                                    </p:set>
                                    <p:animEffect transition="in" filter="fade">
                                      <p:cBhvr>
                                        <p:cTn id="173" dur="1000"/>
                                        <p:tgtEl>
                                          <p:spTgt spid="32"/>
                                        </p:tgtEl>
                                      </p:cBhvr>
                                    </p:animEffect>
                                    <p:anim calcmode="lin" valueType="num">
                                      <p:cBhvr>
                                        <p:cTn id="174" dur="1000" fill="hold"/>
                                        <p:tgtEl>
                                          <p:spTgt spid="32"/>
                                        </p:tgtEl>
                                        <p:attrNameLst>
                                          <p:attrName>ppt_x</p:attrName>
                                        </p:attrNameLst>
                                      </p:cBhvr>
                                      <p:tavLst>
                                        <p:tav tm="0">
                                          <p:val>
                                            <p:strVal val="#ppt_x"/>
                                          </p:val>
                                        </p:tav>
                                        <p:tav tm="100000">
                                          <p:val>
                                            <p:strVal val="#ppt_x"/>
                                          </p:val>
                                        </p:tav>
                                      </p:tavLst>
                                    </p:anim>
                                    <p:anim calcmode="lin" valueType="num">
                                      <p:cBhvr>
                                        <p:cTn id="175"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176" fill="hold">
                      <p:stCondLst>
                        <p:cond delay="indefinite"/>
                      </p:stCondLst>
                      <p:childTnLst>
                        <p:par>
                          <p:cTn id="177" fill="hold">
                            <p:stCondLst>
                              <p:cond delay="0"/>
                            </p:stCondLst>
                            <p:childTnLst>
                              <p:par>
                                <p:cTn id="178" presetID="10" presetClass="entr" presetSubtype="0" fill="hold" nodeType="clickEffect">
                                  <p:stCondLst>
                                    <p:cond delay="0"/>
                                  </p:stCondLst>
                                  <p:childTnLst>
                                    <p:set>
                                      <p:cBhvr>
                                        <p:cTn id="179" dur="1" fill="hold">
                                          <p:stCondLst>
                                            <p:cond delay="0"/>
                                          </p:stCondLst>
                                        </p:cTn>
                                        <p:tgtEl>
                                          <p:spTgt spid="52">
                                            <p:txEl>
                                              <p:pRg st="3" end="3"/>
                                            </p:txEl>
                                          </p:spTgt>
                                        </p:tgtEl>
                                        <p:attrNameLst>
                                          <p:attrName>style.visibility</p:attrName>
                                        </p:attrNameLst>
                                      </p:cBhvr>
                                      <p:to>
                                        <p:strVal val="visible"/>
                                      </p:to>
                                    </p:set>
                                    <p:animEffect transition="in" filter="fade">
                                      <p:cBhvr>
                                        <p:cTn id="180" dur="500"/>
                                        <p:tgtEl>
                                          <p:spTgt spid="52">
                                            <p:txEl>
                                              <p:pRg st="3" end="3"/>
                                            </p:txEl>
                                          </p:spTgt>
                                        </p:tgtEl>
                                      </p:cBhvr>
                                    </p:animEffect>
                                  </p:childTnLst>
                                </p:cTn>
                              </p:par>
                            </p:childTnLst>
                          </p:cTn>
                        </p:par>
                        <p:par>
                          <p:cTn id="181" fill="hold">
                            <p:stCondLst>
                              <p:cond delay="500"/>
                            </p:stCondLst>
                            <p:childTnLst>
                              <p:par>
                                <p:cTn id="182" presetID="47" presetClass="entr" presetSubtype="0" fill="hold" grpId="0" nodeType="afterEffect">
                                  <p:stCondLst>
                                    <p:cond delay="0"/>
                                  </p:stCondLst>
                                  <p:childTnLst>
                                    <p:set>
                                      <p:cBhvr>
                                        <p:cTn id="183" dur="1" fill="hold">
                                          <p:stCondLst>
                                            <p:cond delay="0"/>
                                          </p:stCondLst>
                                        </p:cTn>
                                        <p:tgtEl>
                                          <p:spTgt spid="61"/>
                                        </p:tgtEl>
                                        <p:attrNameLst>
                                          <p:attrName>style.visibility</p:attrName>
                                        </p:attrNameLst>
                                      </p:cBhvr>
                                      <p:to>
                                        <p:strVal val="visible"/>
                                      </p:to>
                                    </p:set>
                                    <p:animEffect transition="in" filter="fade">
                                      <p:cBhvr>
                                        <p:cTn id="184" dur="1000"/>
                                        <p:tgtEl>
                                          <p:spTgt spid="61"/>
                                        </p:tgtEl>
                                      </p:cBhvr>
                                    </p:animEffect>
                                    <p:anim calcmode="lin" valueType="num">
                                      <p:cBhvr>
                                        <p:cTn id="185" dur="1000" fill="hold"/>
                                        <p:tgtEl>
                                          <p:spTgt spid="61"/>
                                        </p:tgtEl>
                                        <p:attrNameLst>
                                          <p:attrName>ppt_x</p:attrName>
                                        </p:attrNameLst>
                                      </p:cBhvr>
                                      <p:tavLst>
                                        <p:tav tm="0">
                                          <p:val>
                                            <p:strVal val="#ppt_x"/>
                                          </p:val>
                                        </p:tav>
                                        <p:tav tm="100000">
                                          <p:val>
                                            <p:strVal val="#ppt_x"/>
                                          </p:val>
                                        </p:tav>
                                      </p:tavLst>
                                    </p:anim>
                                    <p:anim calcmode="lin" valueType="num">
                                      <p:cBhvr>
                                        <p:cTn id="186" dur="1000" fill="hold"/>
                                        <p:tgtEl>
                                          <p:spTgt spid="61"/>
                                        </p:tgtEl>
                                        <p:attrNameLst>
                                          <p:attrName>ppt_y</p:attrName>
                                        </p:attrNameLst>
                                      </p:cBhvr>
                                      <p:tavLst>
                                        <p:tav tm="0">
                                          <p:val>
                                            <p:strVal val="#ppt_y-.1"/>
                                          </p:val>
                                        </p:tav>
                                        <p:tav tm="100000">
                                          <p:val>
                                            <p:strVal val="#ppt_y"/>
                                          </p:val>
                                        </p:tav>
                                      </p:tavLst>
                                    </p:anim>
                                  </p:childTnLst>
                                </p:cTn>
                              </p:par>
                            </p:childTnLst>
                          </p:cTn>
                        </p:par>
                        <p:par>
                          <p:cTn id="187" fill="hold">
                            <p:stCondLst>
                              <p:cond delay="1500"/>
                            </p:stCondLst>
                            <p:childTnLst>
                              <p:par>
                                <p:cTn id="188" presetID="50" presetClass="path" presetSubtype="0" accel="50000" decel="50000" fill="hold" grpId="1" nodeType="afterEffect">
                                  <p:stCondLst>
                                    <p:cond delay="0"/>
                                  </p:stCondLst>
                                  <p:childTnLst>
                                    <p:animMotion origin="layout" path="M 2.77778E-7 -1.11111E-6 L -0.02813 -1.11111E-6 C -0.04063 -1.11111E-6 -0.05608 0.01204 -0.05608 0.02199 L -0.05608 0.04398 " pathEditMode="relative" rAng="0" ptsTypes="AAAA">
                                      <p:cBhvr>
                                        <p:cTn id="189" dur="2000" fill="hold"/>
                                        <p:tgtEl>
                                          <p:spTgt spid="61"/>
                                        </p:tgtEl>
                                        <p:attrNameLst>
                                          <p:attrName>ppt_x</p:attrName>
                                          <p:attrName>ppt_y</p:attrName>
                                        </p:attrNameLst>
                                      </p:cBhvr>
                                      <p:rCtr x="-2812" y="2199"/>
                                    </p:animMotion>
                                  </p:childTnLst>
                                </p:cTn>
                              </p:par>
                            </p:childTnLst>
                          </p:cTn>
                        </p:par>
                        <p:par>
                          <p:cTn id="190" fill="hold">
                            <p:stCondLst>
                              <p:cond delay="3500"/>
                            </p:stCondLst>
                            <p:childTnLst>
                              <p:par>
                                <p:cTn id="191" presetID="50" presetClass="path" presetSubtype="0" accel="50000" decel="50000" fill="hold" grpId="2" nodeType="afterEffect">
                                  <p:stCondLst>
                                    <p:cond delay="0"/>
                                  </p:stCondLst>
                                  <p:childTnLst>
                                    <p:animMotion origin="layout" path="M 2.77778E-7 -1.11111E-6 L 0.11372 -1.11111E-6 C 0.16458 -1.11111E-6 0.22743 0.01158 0.22743 0.02107 L 0.22743 0.04236 " pathEditMode="relative" rAng="0" ptsTypes="AAAA">
                                      <p:cBhvr>
                                        <p:cTn id="192" dur="2000" fill="hold"/>
                                        <p:tgtEl>
                                          <p:spTgt spid="61"/>
                                        </p:tgtEl>
                                        <p:attrNameLst>
                                          <p:attrName>ppt_x</p:attrName>
                                          <p:attrName>ppt_y</p:attrName>
                                        </p:attrNameLst>
                                      </p:cBhvr>
                                      <p:rCtr x="11372" y="2106"/>
                                    </p:animMotion>
                                  </p:childTnLst>
                                </p:cTn>
                              </p:par>
                            </p:childTnLst>
                          </p:cTn>
                        </p:par>
                        <p:par>
                          <p:cTn id="193" fill="hold">
                            <p:stCondLst>
                              <p:cond delay="5500"/>
                            </p:stCondLst>
                            <p:childTnLst>
                              <p:par>
                                <p:cTn id="194" presetID="50" presetClass="path" presetSubtype="0" accel="50000" decel="50000" fill="hold" grpId="3" nodeType="afterEffect">
                                  <p:stCondLst>
                                    <p:cond delay="0"/>
                                  </p:stCondLst>
                                  <p:childTnLst>
                                    <p:animMotion origin="layout" path="M 2.77778E-7 -1.11111E-6 L -0.25313 -1.11111E-6 C -0.36667 -1.11111E-6 -0.50608 0.01158 -0.50608 0.02107 L -0.50608 0.04236 " pathEditMode="relative" rAng="0" ptsTypes="AAAA">
                                      <p:cBhvr>
                                        <p:cTn id="195" dur="2000" fill="hold"/>
                                        <p:tgtEl>
                                          <p:spTgt spid="61"/>
                                        </p:tgtEl>
                                        <p:attrNameLst>
                                          <p:attrName>ppt_x</p:attrName>
                                          <p:attrName>ppt_y</p:attrName>
                                        </p:attrNameLst>
                                      </p:cBhvr>
                                      <p:rCtr x="-25313" y="2106"/>
                                    </p:animMotion>
                                  </p:childTnLst>
                                </p:cTn>
                              </p:par>
                            </p:childTnLst>
                          </p:cTn>
                        </p:par>
                        <p:par>
                          <p:cTn id="196" fill="hold">
                            <p:stCondLst>
                              <p:cond delay="7500"/>
                            </p:stCondLst>
                            <p:childTnLst>
                              <p:par>
                                <p:cTn id="197" presetID="50" presetClass="path" presetSubtype="0" accel="50000" decel="50000" fill="hold" grpId="4" nodeType="afterEffect">
                                  <p:stCondLst>
                                    <p:cond delay="0"/>
                                  </p:stCondLst>
                                  <p:childTnLst>
                                    <p:animMotion origin="layout" path="M 2.77778E-7 -1.11111E-6 L 0.02604 -1.11111E-6 C 0.03785 -1.11111E-6 0.05226 0.01204 0.05226 0.02199 L 0.05226 0.04398 " pathEditMode="relative" rAng="0" ptsTypes="AAAA">
                                      <p:cBhvr>
                                        <p:cTn id="198" dur="2000" fill="hold"/>
                                        <p:tgtEl>
                                          <p:spTgt spid="61"/>
                                        </p:tgtEl>
                                        <p:attrNameLst>
                                          <p:attrName>ppt_x</p:attrName>
                                          <p:attrName>ppt_y</p:attrName>
                                        </p:attrNameLst>
                                      </p:cBhvr>
                                      <p:rCtr x="2604" y="2199"/>
                                    </p:animMotion>
                                  </p:childTnLst>
                                </p:cTn>
                              </p:par>
                            </p:childTnLst>
                          </p:cTn>
                        </p:par>
                        <p:par>
                          <p:cTn id="199" fill="hold">
                            <p:stCondLst>
                              <p:cond delay="9500"/>
                            </p:stCondLst>
                            <p:childTnLst>
                              <p:par>
                                <p:cTn id="200" presetID="50" presetClass="path" presetSubtype="0" accel="50000" decel="50000" fill="hold" grpId="5" nodeType="afterEffect">
                                  <p:stCondLst>
                                    <p:cond delay="0"/>
                                  </p:stCondLst>
                                  <p:childTnLst>
                                    <p:animMotion origin="layout" path="M 2.77778E-7 -1.11111E-6 L -0.28229 -1.11111E-6 C -0.40885 -1.11111E-6 -0.56441 0.01204 -0.56441 0.02199 L -0.56441 0.04398 " pathEditMode="relative" rAng="0" ptsTypes="AAAA">
                                      <p:cBhvr>
                                        <p:cTn id="201" dur="2000" fill="hold"/>
                                        <p:tgtEl>
                                          <p:spTgt spid="61"/>
                                        </p:tgtEl>
                                        <p:attrNameLst>
                                          <p:attrName>ppt_x</p:attrName>
                                          <p:attrName>ppt_y</p:attrName>
                                        </p:attrNameLst>
                                      </p:cBhvr>
                                      <p:rCtr x="-28229" y="2199"/>
                                    </p:animMotion>
                                  </p:childTnLst>
                                </p:cTn>
                              </p:par>
                            </p:childTnLst>
                          </p:cTn>
                        </p:par>
                        <p:par>
                          <p:cTn id="202" fill="hold">
                            <p:stCondLst>
                              <p:cond delay="11500"/>
                            </p:stCondLst>
                            <p:childTnLst>
                              <p:par>
                                <p:cTn id="203" presetID="42" presetClass="entr" presetSubtype="0" fill="hold" grpId="0" nodeType="afterEffect">
                                  <p:stCondLst>
                                    <p:cond delay="0"/>
                                  </p:stCondLst>
                                  <p:childTnLst>
                                    <p:set>
                                      <p:cBhvr>
                                        <p:cTn id="204" dur="1" fill="hold">
                                          <p:stCondLst>
                                            <p:cond delay="0"/>
                                          </p:stCondLst>
                                        </p:cTn>
                                        <p:tgtEl>
                                          <p:spTgt spid="33"/>
                                        </p:tgtEl>
                                        <p:attrNameLst>
                                          <p:attrName>style.visibility</p:attrName>
                                        </p:attrNameLst>
                                      </p:cBhvr>
                                      <p:to>
                                        <p:strVal val="visible"/>
                                      </p:to>
                                    </p:set>
                                    <p:animEffect transition="in" filter="fade">
                                      <p:cBhvr>
                                        <p:cTn id="205" dur="1000"/>
                                        <p:tgtEl>
                                          <p:spTgt spid="33"/>
                                        </p:tgtEl>
                                      </p:cBhvr>
                                    </p:animEffect>
                                    <p:anim calcmode="lin" valueType="num">
                                      <p:cBhvr>
                                        <p:cTn id="206" dur="1000" fill="hold"/>
                                        <p:tgtEl>
                                          <p:spTgt spid="33"/>
                                        </p:tgtEl>
                                        <p:attrNameLst>
                                          <p:attrName>ppt_x</p:attrName>
                                        </p:attrNameLst>
                                      </p:cBhvr>
                                      <p:tavLst>
                                        <p:tav tm="0">
                                          <p:val>
                                            <p:strVal val="#ppt_x"/>
                                          </p:val>
                                        </p:tav>
                                        <p:tav tm="100000">
                                          <p:val>
                                            <p:strVal val="#ppt_x"/>
                                          </p:val>
                                        </p:tav>
                                      </p:tavLst>
                                    </p:anim>
                                    <p:anim calcmode="lin" valueType="num">
                                      <p:cBhvr>
                                        <p:cTn id="207"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208" fill="hold">
                      <p:stCondLst>
                        <p:cond delay="indefinite"/>
                      </p:stCondLst>
                      <p:childTnLst>
                        <p:par>
                          <p:cTn id="209" fill="hold">
                            <p:stCondLst>
                              <p:cond delay="0"/>
                            </p:stCondLst>
                            <p:childTnLst>
                              <p:par>
                                <p:cTn id="210" presetID="10" presetClass="entr" presetSubtype="0" fill="hold" nodeType="clickEffect">
                                  <p:stCondLst>
                                    <p:cond delay="0"/>
                                  </p:stCondLst>
                                  <p:childTnLst>
                                    <p:set>
                                      <p:cBhvr>
                                        <p:cTn id="211" dur="1" fill="hold">
                                          <p:stCondLst>
                                            <p:cond delay="0"/>
                                          </p:stCondLst>
                                        </p:cTn>
                                        <p:tgtEl>
                                          <p:spTgt spid="52">
                                            <p:txEl>
                                              <p:pRg st="4" end="4"/>
                                            </p:txEl>
                                          </p:spTgt>
                                        </p:tgtEl>
                                        <p:attrNameLst>
                                          <p:attrName>style.visibility</p:attrName>
                                        </p:attrNameLst>
                                      </p:cBhvr>
                                      <p:to>
                                        <p:strVal val="visible"/>
                                      </p:to>
                                    </p:set>
                                    <p:animEffect transition="in" filter="fade">
                                      <p:cBhvr>
                                        <p:cTn id="212" dur="500"/>
                                        <p:tgtEl>
                                          <p:spTgt spid="52">
                                            <p:txEl>
                                              <p:pRg st="4" end="4"/>
                                            </p:txEl>
                                          </p:spTgt>
                                        </p:tgtEl>
                                      </p:cBhvr>
                                    </p:animEffect>
                                  </p:childTnLst>
                                </p:cTn>
                              </p:par>
                            </p:childTnLst>
                          </p:cTn>
                        </p:par>
                        <p:par>
                          <p:cTn id="213" fill="hold">
                            <p:stCondLst>
                              <p:cond delay="500"/>
                            </p:stCondLst>
                            <p:childTnLst>
                              <p:par>
                                <p:cTn id="214" presetID="47" presetClass="entr" presetSubtype="0" fill="hold" grpId="0" nodeType="afterEffect">
                                  <p:stCondLst>
                                    <p:cond delay="0"/>
                                  </p:stCondLst>
                                  <p:childTnLst>
                                    <p:set>
                                      <p:cBhvr>
                                        <p:cTn id="215" dur="1" fill="hold">
                                          <p:stCondLst>
                                            <p:cond delay="0"/>
                                          </p:stCondLst>
                                        </p:cTn>
                                        <p:tgtEl>
                                          <p:spTgt spid="66"/>
                                        </p:tgtEl>
                                        <p:attrNameLst>
                                          <p:attrName>style.visibility</p:attrName>
                                        </p:attrNameLst>
                                      </p:cBhvr>
                                      <p:to>
                                        <p:strVal val="visible"/>
                                      </p:to>
                                    </p:set>
                                    <p:animEffect transition="in" filter="fade">
                                      <p:cBhvr>
                                        <p:cTn id="216" dur="1000"/>
                                        <p:tgtEl>
                                          <p:spTgt spid="66"/>
                                        </p:tgtEl>
                                      </p:cBhvr>
                                    </p:animEffect>
                                    <p:anim calcmode="lin" valueType="num">
                                      <p:cBhvr>
                                        <p:cTn id="217" dur="1000" fill="hold"/>
                                        <p:tgtEl>
                                          <p:spTgt spid="66"/>
                                        </p:tgtEl>
                                        <p:attrNameLst>
                                          <p:attrName>ppt_x</p:attrName>
                                        </p:attrNameLst>
                                      </p:cBhvr>
                                      <p:tavLst>
                                        <p:tav tm="0">
                                          <p:val>
                                            <p:strVal val="#ppt_x"/>
                                          </p:val>
                                        </p:tav>
                                        <p:tav tm="100000">
                                          <p:val>
                                            <p:strVal val="#ppt_x"/>
                                          </p:val>
                                        </p:tav>
                                      </p:tavLst>
                                    </p:anim>
                                    <p:anim calcmode="lin" valueType="num">
                                      <p:cBhvr>
                                        <p:cTn id="218" dur="1000" fill="hold"/>
                                        <p:tgtEl>
                                          <p:spTgt spid="66"/>
                                        </p:tgtEl>
                                        <p:attrNameLst>
                                          <p:attrName>ppt_y</p:attrName>
                                        </p:attrNameLst>
                                      </p:cBhvr>
                                      <p:tavLst>
                                        <p:tav tm="0">
                                          <p:val>
                                            <p:strVal val="#ppt_y-.1"/>
                                          </p:val>
                                        </p:tav>
                                        <p:tav tm="100000">
                                          <p:val>
                                            <p:strVal val="#ppt_y"/>
                                          </p:val>
                                        </p:tav>
                                      </p:tavLst>
                                    </p:anim>
                                  </p:childTnLst>
                                </p:cTn>
                              </p:par>
                            </p:childTnLst>
                          </p:cTn>
                        </p:par>
                        <p:par>
                          <p:cTn id="219" fill="hold">
                            <p:stCondLst>
                              <p:cond delay="1500"/>
                            </p:stCondLst>
                            <p:childTnLst>
                              <p:par>
                                <p:cTn id="220" presetID="50" presetClass="path" presetSubtype="0" accel="50000" decel="50000" fill="hold" grpId="1" nodeType="afterEffect">
                                  <p:stCondLst>
                                    <p:cond delay="0"/>
                                  </p:stCondLst>
                                  <p:childTnLst>
                                    <p:animMotion origin="layout" path="M -3.61111E-6 5.55112E-17 L -0.02847 5.55112E-17 C -0.04132 5.55112E-17 -0.05694 0.00949 -0.05694 0.01759 L -0.05694 0.03519 " pathEditMode="relative" rAng="0" ptsTypes="AAAA">
                                      <p:cBhvr>
                                        <p:cTn id="221" dur="2000" fill="hold"/>
                                        <p:tgtEl>
                                          <p:spTgt spid="66"/>
                                        </p:tgtEl>
                                        <p:attrNameLst>
                                          <p:attrName>ppt_x</p:attrName>
                                          <p:attrName>ppt_y</p:attrName>
                                        </p:attrNameLst>
                                      </p:cBhvr>
                                      <p:rCtr x="-2847" y="1759"/>
                                    </p:animMotion>
                                  </p:childTnLst>
                                </p:cTn>
                              </p:par>
                            </p:childTnLst>
                          </p:cTn>
                        </p:par>
                        <p:par>
                          <p:cTn id="222" fill="hold">
                            <p:stCondLst>
                              <p:cond delay="3500"/>
                            </p:stCondLst>
                            <p:childTnLst>
                              <p:par>
                                <p:cTn id="223" presetID="42" presetClass="entr" presetSubtype="0" fill="hold" grpId="0" nodeType="afterEffect">
                                  <p:stCondLst>
                                    <p:cond delay="0"/>
                                  </p:stCondLst>
                                  <p:childTnLst>
                                    <p:set>
                                      <p:cBhvr>
                                        <p:cTn id="224" dur="1" fill="hold">
                                          <p:stCondLst>
                                            <p:cond delay="0"/>
                                          </p:stCondLst>
                                        </p:cTn>
                                        <p:tgtEl>
                                          <p:spTgt spid="31"/>
                                        </p:tgtEl>
                                        <p:attrNameLst>
                                          <p:attrName>style.visibility</p:attrName>
                                        </p:attrNameLst>
                                      </p:cBhvr>
                                      <p:to>
                                        <p:strVal val="visible"/>
                                      </p:to>
                                    </p:set>
                                    <p:animEffect transition="in" filter="fade">
                                      <p:cBhvr>
                                        <p:cTn id="225" dur="1000"/>
                                        <p:tgtEl>
                                          <p:spTgt spid="31"/>
                                        </p:tgtEl>
                                      </p:cBhvr>
                                    </p:animEffect>
                                    <p:anim calcmode="lin" valueType="num">
                                      <p:cBhvr>
                                        <p:cTn id="226" dur="1000" fill="hold"/>
                                        <p:tgtEl>
                                          <p:spTgt spid="31"/>
                                        </p:tgtEl>
                                        <p:attrNameLst>
                                          <p:attrName>ppt_x</p:attrName>
                                        </p:attrNameLst>
                                      </p:cBhvr>
                                      <p:tavLst>
                                        <p:tav tm="0">
                                          <p:val>
                                            <p:strVal val="#ppt_x"/>
                                          </p:val>
                                        </p:tav>
                                        <p:tav tm="100000">
                                          <p:val>
                                            <p:strVal val="#ppt_x"/>
                                          </p:val>
                                        </p:tav>
                                      </p:tavLst>
                                    </p:anim>
                                    <p:anim calcmode="lin" valueType="num">
                                      <p:cBhvr>
                                        <p:cTn id="227"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228" fill="hold">
                      <p:stCondLst>
                        <p:cond delay="indefinite"/>
                      </p:stCondLst>
                      <p:childTnLst>
                        <p:par>
                          <p:cTn id="229" fill="hold">
                            <p:stCondLst>
                              <p:cond delay="0"/>
                            </p:stCondLst>
                            <p:childTnLst>
                              <p:par>
                                <p:cTn id="230" presetID="26" presetClass="entr" presetSubtype="0" fill="hold" grpId="0" nodeType="clickEffect">
                                  <p:stCondLst>
                                    <p:cond delay="0"/>
                                  </p:stCondLst>
                                  <p:childTnLst>
                                    <p:set>
                                      <p:cBhvr>
                                        <p:cTn id="231" dur="1" fill="hold">
                                          <p:stCondLst>
                                            <p:cond delay="0"/>
                                          </p:stCondLst>
                                        </p:cTn>
                                        <p:tgtEl>
                                          <p:spTgt spid="34"/>
                                        </p:tgtEl>
                                        <p:attrNameLst>
                                          <p:attrName>style.visibility</p:attrName>
                                        </p:attrNameLst>
                                      </p:cBhvr>
                                      <p:to>
                                        <p:strVal val="visible"/>
                                      </p:to>
                                    </p:set>
                                    <p:animEffect transition="in" filter="wipe(down)">
                                      <p:cBhvr>
                                        <p:cTn id="232" dur="580">
                                          <p:stCondLst>
                                            <p:cond delay="0"/>
                                          </p:stCondLst>
                                        </p:cTn>
                                        <p:tgtEl>
                                          <p:spTgt spid="34"/>
                                        </p:tgtEl>
                                      </p:cBhvr>
                                    </p:animEffect>
                                    <p:anim calcmode="lin" valueType="num">
                                      <p:cBhvr>
                                        <p:cTn id="233" dur="1822" tmFilter="0,0; 0.14,0.36; 0.43,0.73; 0.71,0.91; 1.0,1.0">
                                          <p:stCondLst>
                                            <p:cond delay="0"/>
                                          </p:stCondLst>
                                        </p:cTn>
                                        <p:tgtEl>
                                          <p:spTgt spid="34"/>
                                        </p:tgtEl>
                                        <p:attrNameLst>
                                          <p:attrName>ppt_x</p:attrName>
                                        </p:attrNameLst>
                                      </p:cBhvr>
                                      <p:tavLst>
                                        <p:tav tm="0">
                                          <p:val>
                                            <p:strVal val="#ppt_x-0.25"/>
                                          </p:val>
                                        </p:tav>
                                        <p:tav tm="100000">
                                          <p:val>
                                            <p:strVal val="#ppt_x"/>
                                          </p:val>
                                        </p:tav>
                                      </p:tavLst>
                                    </p:anim>
                                    <p:anim calcmode="lin" valueType="num">
                                      <p:cBhvr>
                                        <p:cTn id="234" dur="664" tmFilter="0.0,0.0; 0.25,0.07; 0.50,0.2; 0.75,0.467; 1.0,1.0">
                                          <p:stCondLst>
                                            <p:cond delay="0"/>
                                          </p:stCondLst>
                                        </p:cTn>
                                        <p:tgtEl>
                                          <p:spTgt spid="34"/>
                                        </p:tgtEl>
                                        <p:attrNameLst>
                                          <p:attrName>ppt_y</p:attrName>
                                        </p:attrNameLst>
                                      </p:cBhvr>
                                      <p:tavLst>
                                        <p:tav tm="0" fmla="#ppt_y-sin(pi*$)/3">
                                          <p:val>
                                            <p:fltVal val="0.5"/>
                                          </p:val>
                                        </p:tav>
                                        <p:tav tm="100000">
                                          <p:val>
                                            <p:fltVal val="1"/>
                                          </p:val>
                                        </p:tav>
                                      </p:tavLst>
                                    </p:anim>
                                    <p:anim calcmode="lin" valueType="num">
                                      <p:cBhvr>
                                        <p:cTn id="235" dur="664" tmFilter="0, 0; 0.125,0.2665; 0.25,0.4; 0.375,0.465; 0.5,0.5;  0.625,0.535; 0.75,0.6; 0.875,0.7335; 1,1">
                                          <p:stCondLst>
                                            <p:cond delay="664"/>
                                          </p:stCondLst>
                                        </p:cTn>
                                        <p:tgtEl>
                                          <p:spTgt spid="34"/>
                                        </p:tgtEl>
                                        <p:attrNameLst>
                                          <p:attrName>ppt_y</p:attrName>
                                        </p:attrNameLst>
                                      </p:cBhvr>
                                      <p:tavLst>
                                        <p:tav tm="0" fmla="#ppt_y-sin(pi*$)/9">
                                          <p:val>
                                            <p:fltVal val="0"/>
                                          </p:val>
                                        </p:tav>
                                        <p:tav tm="100000">
                                          <p:val>
                                            <p:fltVal val="1"/>
                                          </p:val>
                                        </p:tav>
                                      </p:tavLst>
                                    </p:anim>
                                    <p:anim calcmode="lin" valueType="num">
                                      <p:cBhvr>
                                        <p:cTn id="236" dur="332" tmFilter="0, 0; 0.125,0.2665; 0.25,0.4; 0.375,0.465; 0.5,0.5;  0.625,0.535; 0.75,0.6; 0.875,0.7335; 1,1">
                                          <p:stCondLst>
                                            <p:cond delay="1324"/>
                                          </p:stCondLst>
                                        </p:cTn>
                                        <p:tgtEl>
                                          <p:spTgt spid="34"/>
                                        </p:tgtEl>
                                        <p:attrNameLst>
                                          <p:attrName>ppt_y</p:attrName>
                                        </p:attrNameLst>
                                      </p:cBhvr>
                                      <p:tavLst>
                                        <p:tav tm="0" fmla="#ppt_y-sin(pi*$)/27">
                                          <p:val>
                                            <p:fltVal val="0"/>
                                          </p:val>
                                        </p:tav>
                                        <p:tav tm="100000">
                                          <p:val>
                                            <p:fltVal val="1"/>
                                          </p:val>
                                        </p:tav>
                                      </p:tavLst>
                                    </p:anim>
                                    <p:anim calcmode="lin" valueType="num">
                                      <p:cBhvr>
                                        <p:cTn id="237" dur="164" tmFilter="0, 0; 0.125,0.2665; 0.25,0.4; 0.375,0.465; 0.5,0.5;  0.625,0.535; 0.75,0.6; 0.875,0.7335; 1,1">
                                          <p:stCondLst>
                                            <p:cond delay="1656"/>
                                          </p:stCondLst>
                                        </p:cTn>
                                        <p:tgtEl>
                                          <p:spTgt spid="34"/>
                                        </p:tgtEl>
                                        <p:attrNameLst>
                                          <p:attrName>ppt_y</p:attrName>
                                        </p:attrNameLst>
                                      </p:cBhvr>
                                      <p:tavLst>
                                        <p:tav tm="0" fmla="#ppt_y-sin(pi*$)/81">
                                          <p:val>
                                            <p:fltVal val="0"/>
                                          </p:val>
                                        </p:tav>
                                        <p:tav tm="100000">
                                          <p:val>
                                            <p:fltVal val="1"/>
                                          </p:val>
                                        </p:tav>
                                      </p:tavLst>
                                    </p:anim>
                                    <p:animScale>
                                      <p:cBhvr>
                                        <p:cTn id="238" dur="26">
                                          <p:stCondLst>
                                            <p:cond delay="650"/>
                                          </p:stCondLst>
                                        </p:cTn>
                                        <p:tgtEl>
                                          <p:spTgt spid="34"/>
                                        </p:tgtEl>
                                      </p:cBhvr>
                                      <p:to x="100000" y="60000"/>
                                    </p:animScale>
                                    <p:animScale>
                                      <p:cBhvr>
                                        <p:cTn id="239" dur="166" decel="50000">
                                          <p:stCondLst>
                                            <p:cond delay="676"/>
                                          </p:stCondLst>
                                        </p:cTn>
                                        <p:tgtEl>
                                          <p:spTgt spid="34"/>
                                        </p:tgtEl>
                                      </p:cBhvr>
                                      <p:to x="100000" y="100000"/>
                                    </p:animScale>
                                    <p:animScale>
                                      <p:cBhvr>
                                        <p:cTn id="240" dur="26">
                                          <p:stCondLst>
                                            <p:cond delay="1312"/>
                                          </p:stCondLst>
                                        </p:cTn>
                                        <p:tgtEl>
                                          <p:spTgt spid="34"/>
                                        </p:tgtEl>
                                      </p:cBhvr>
                                      <p:to x="100000" y="80000"/>
                                    </p:animScale>
                                    <p:animScale>
                                      <p:cBhvr>
                                        <p:cTn id="241" dur="166" decel="50000">
                                          <p:stCondLst>
                                            <p:cond delay="1338"/>
                                          </p:stCondLst>
                                        </p:cTn>
                                        <p:tgtEl>
                                          <p:spTgt spid="34"/>
                                        </p:tgtEl>
                                      </p:cBhvr>
                                      <p:to x="100000" y="100000"/>
                                    </p:animScale>
                                    <p:animScale>
                                      <p:cBhvr>
                                        <p:cTn id="242" dur="26">
                                          <p:stCondLst>
                                            <p:cond delay="1642"/>
                                          </p:stCondLst>
                                        </p:cTn>
                                        <p:tgtEl>
                                          <p:spTgt spid="34"/>
                                        </p:tgtEl>
                                      </p:cBhvr>
                                      <p:to x="100000" y="90000"/>
                                    </p:animScale>
                                    <p:animScale>
                                      <p:cBhvr>
                                        <p:cTn id="243" dur="166" decel="50000">
                                          <p:stCondLst>
                                            <p:cond delay="1668"/>
                                          </p:stCondLst>
                                        </p:cTn>
                                        <p:tgtEl>
                                          <p:spTgt spid="34"/>
                                        </p:tgtEl>
                                      </p:cBhvr>
                                      <p:to x="100000" y="100000"/>
                                    </p:animScale>
                                    <p:animScale>
                                      <p:cBhvr>
                                        <p:cTn id="244" dur="26">
                                          <p:stCondLst>
                                            <p:cond delay="1808"/>
                                          </p:stCondLst>
                                        </p:cTn>
                                        <p:tgtEl>
                                          <p:spTgt spid="34"/>
                                        </p:tgtEl>
                                      </p:cBhvr>
                                      <p:to x="100000" y="95000"/>
                                    </p:animScale>
                                    <p:animScale>
                                      <p:cBhvr>
                                        <p:cTn id="245" dur="166" decel="50000">
                                          <p:stCondLst>
                                            <p:cond delay="1834"/>
                                          </p:stCondLst>
                                        </p:cTn>
                                        <p:tgtEl>
                                          <p:spTgt spid="34"/>
                                        </p:tgtEl>
                                      </p:cBhvr>
                                      <p:to x="100000" y="100000"/>
                                    </p:animScale>
                                  </p:childTnLst>
                                </p:cTn>
                              </p:par>
                            </p:childTnLst>
                          </p:cTn>
                        </p:par>
                      </p:childTnLst>
                    </p:cTn>
                  </p:par>
                  <p:par>
                    <p:cTn id="246" fill="hold">
                      <p:stCondLst>
                        <p:cond delay="indefinite"/>
                      </p:stCondLst>
                      <p:childTnLst>
                        <p:par>
                          <p:cTn id="247" fill="hold">
                            <p:stCondLst>
                              <p:cond delay="0"/>
                            </p:stCondLst>
                            <p:childTnLst>
                              <p:par>
                                <p:cTn id="248" presetID="26" presetClass="entr" presetSubtype="0" fill="hold" grpId="0" nodeType="clickEffect">
                                  <p:stCondLst>
                                    <p:cond delay="0"/>
                                  </p:stCondLst>
                                  <p:childTnLst>
                                    <p:set>
                                      <p:cBhvr>
                                        <p:cTn id="249" dur="1" fill="hold">
                                          <p:stCondLst>
                                            <p:cond delay="0"/>
                                          </p:stCondLst>
                                        </p:cTn>
                                        <p:tgtEl>
                                          <p:spTgt spid="35"/>
                                        </p:tgtEl>
                                        <p:attrNameLst>
                                          <p:attrName>style.visibility</p:attrName>
                                        </p:attrNameLst>
                                      </p:cBhvr>
                                      <p:to>
                                        <p:strVal val="visible"/>
                                      </p:to>
                                    </p:set>
                                    <p:animEffect transition="in" filter="wipe(down)">
                                      <p:cBhvr>
                                        <p:cTn id="250" dur="580">
                                          <p:stCondLst>
                                            <p:cond delay="0"/>
                                          </p:stCondLst>
                                        </p:cTn>
                                        <p:tgtEl>
                                          <p:spTgt spid="35"/>
                                        </p:tgtEl>
                                      </p:cBhvr>
                                    </p:animEffect>
                                    <p:anim calcmode="lin" valueType="num">
                                      <p:cBhvr>
                                        <p:cTn id="251" dur="1822" tmFilter="0,0; 0.14,0.36; 0.43,0.73; 0.71,0.91; 1.0,1.0">
                                          <p:stCondLst>
                                            <p:cond delay="0"/>
                                          </p:stCondLst>
                                        </p:cTn>
                                        <p:tgtEl>
                                          <p:spTgt spid="35"/>
                                        </p:tgtEl>
                                        <p:attrNameLst>
                                          <p:attrName>ppt_x</p:attrName>
                                        </p:attrNameLst>
                                      </p:cBhvr>
                                      <p:tavLst>
                                        <p:tav tm="0">
                                          <p:val>
                                            <p:strVal val="#ppt_x-0.25"/>
                                          </p:val>
                                        </p:tav>
                                        <p:tav tm="100000">
                                          <p:val>
                                            <p:strVal val="#ppt_x"/>
                                          </p:val>
                                        </p:tav>
                                      </p:tavLst>
                                    </p:anim>
                                    <p:anim calcmode="lin" valueType="num">
                                      <p:cBhvr>
                                        <p:cTn id="252" dur="664" tmFilter="0.0,0.0; 0.25,0.07; 0.50,0.2; 0.75,0.467; 1.0,1.0">
                                          <p:stCondLst>
                                            <p:cond delay="0"/>
                                          </p:stCondLst>
                                        </p:cTn>
                                        <p:tgtEl>
                                          <p:spTgt spid="35"/>
                                        </p:tgtEl>
                                        <p:attrNameLst>
                                          <p:attrName>ppt_y</p:attrName>
                                        </p:attrNameLst>
                                      </p:cBhvr>
                                      <p:tavLst>
                                        <p:tav tm="0" fmla="#ppt_y-sin(pi*$)/3">
                                          <p:val>
                                            <p:fltVal val="0.5"/>
                                          </p:val>
                                        </p:tav>
                                        <p:tav tm="100000">
                                          <p:val>
                                            <p:fltVal val="1"/>
                                          </p:val>
                                        </p:tav>
                                      </p:tavLst>
                                    </p:anim>
                                    <p:anim calcmode="lin" valueType="num">
                                      <p:cBhvr>
                                        <p:cTn id="253" dur="664" tmFilter="0, 0; 0.125,0.2665; 0.25,0.4; 0.375,0.465; 0.5,0.5;  0.625,0.535; 0.75,0.6; 0.875,0.7335; 1,1">
                                          <p:stCondLst>
                                            <p:cond delay="664"/>
                                          </p:stCondLst>
                                        </p:cTn>
                                        <p:tgtEl>
                                          <p:spTgt spid="35"/>
                                        </p:tgtEl>
                                        <p:attrNameLst>
                                          <p:attrName>ppt_y</p:attrName>
                                        </p:attrNameLst>
                                      </p:cBhvr>
                                      <p:tavLst>
                                        <p:tav tm="0" fmla="#ppt_y-sin(pi*$)/9">
                                          <p:val>
                                            <p:fltVal val="0"/>
                                          </p:val>
                                        </p:tav>
                                        <p:tav tm="100000">
                                          <p:val>
                                            <p:fltVal val="1"/>
                                          </p:val>
                                        </p:tav>
                                      </p:tavLst>
                                    </p:anim>
                                    <p:anim calcmode="lin" valueType="num">
                                      <p:cBhvr>
                                        <p:cTn id="254" dur="332" tmFilter="0, 0; 0.125,0.2665; 0.25,0.4; 0.375,0.465; 0.5,0.5;  0.625,0.535; 0.75,0.6; 0.875,0.7335; 1,1">
                                          <p:stCondLst>
                                            <p:cond delay="1324"/>
                                          </p:stCondLst>
                                        </p:cTn>
                                        <p:tgtEl>
                                          <p:spTgt spid="35"/>
                                        </p:tgtEl>
                                        <p:attrNameLst>
                                          <p:attrName>ppt_y</p:attrName>
                                        </p:attrNameLst>
                                      </p:cBhvr>
                                      <p:tavLst>
                                        <p:tav tm="0" fmla="#ppt_y-sin(pi*$)/27">
                                          <p:val>
                                            <p:fltVal val="0"/>
                                          </p:val>
                                        </p:tav>
                                        <p:tav tm="100000">
                                          <p:val>
                                            <p:fltVal val="1"/>
                                          </p:val>
                                        </p:tav>
                                      </p:tavLst>
                                    </p:anim>
                                    <p:anim calcmode="lin" valueType="num">
                                      <p:cBhvr>
                                        <p:cTn id="255" dur="164" tmFilter="0, 0; 0.125,0.2665; 0.25,0.4; 0.375,0.465; 0.5,0.5;  0.625,0.535; 0.75,0.6; 0.875,0.7335; 1,1">
                                          <p:stCondLst>
                                            <p:cond delay="1656"/>
                                          </p:stCondLst>
                                        </p:cTn>
                                        <p:tgtEl>
                                          <p:spTgt spid="35"/>
                                        </p:tgtEl>
                                        <p:attrNameLst>
                                          <p:attrName>ppt_y</p:attrName>
                                        </p:attrNameLst>
                                      </p:cBhvr>
                                      <p:tavLst>
                                        <p:tav tm="0" fmla="#ppt_y-sin(pi*$)/81">
                                          <p:val>
                                            <p:fltVal val="0"/>
                                          </p:val>
                                        </p:tav>
                                        <p:tav tm="100000">
                                          <p:val>
                                            <p:fltVal val="1"/>
                                          </p:val>
                                        </p:tav>
                                      </p:tavLst>
                                    </p:anim>
                                    <p:animScale>
                                      <p:cBhvr>
                                        <p:cTn id="256" dur="26">
                                          <p:stCondLst>
                                            <p:cond delay="650"/>
                                          </p:stCondLst>
                                        </p:cTn>
                                        <p:tgtEl>
                                          <p:spTgt spid="35"/>
                                        </p:tgtEl>
                                      </p:cBhvr>
                                      <p:to x="100000" y="60000"/>
                                    </p:animScale>
                                    <p:animScale>
                                      <p:cBhvr>
                                        <p:cTn id="257" dur="166" decel="50000">
                                          <p:stCondLst>
                                            <p:cond delay="676"/>
                                          </p:stCondLst>
                                        </p:cTn>
                                        <p:tgtEl>
                                          <p:spTgt spid="35"/>
                                        </p:tgtEl>
                                      </p:cBhvr>
                                      <p:to x="100000" y="100000"/>
                                    </p:animScale>
                                    <p:animScale>
                                      <p:cBhvr>
                                        <p:cTn id="258" dur="26">
                                          <p:stCondLst>
                                            <p:cond delay="1312"/>
                                          </p:stCondLst>
                                        </p:cTn>
                                        <p:tgtEl>
                                          <p:spTgt spid="35"/>
                                        </p:tgtEl>
                                      </p:cBhvr>
                                      <p:to x="100000" y="80000"/>
                                    </p:animScale>
                                    <p:animScale>
                                      <p:cBhvr>
                                        <p:cTn id="259" dur="166" decel="50000">
                                          <p:stCondLst>
                                            <p:cond delay="1338"/>
                                          </p:stCondLst>
                                        </p:cTn>
                                        <p:tgtEl>
                                          <p:spTgt spid="35"/>
                                        </p:tgtEl>
                                      </p:cBhvr>
                                      <p:to x="100000" y="100000"/>
                                    </p:animScale>
                                    <p:animScale>
                                      <p:cBhvr>
                                        <p:cTn id="260" dur="26">
                                          <p:stCondLst>
                                            <p:cond delay="1642"/>
                                          </p:stCondLst>
                                        </p:cTn>
                                        <p:tgtEl>
                                          <p:spTgt spid="35"/>
                                        </p:tgtEl>
                                      </p:cBhvr>
                                      <p:to x="100000" y="90000"/>
                                    </p:animScale>
                                    <p:animScale>
                                      <p:cBhvr>
                                        <p:cTn id="261" dur="166" decel="50000">
                                          <p:stCondLst>
                                            <p:cond delay="1668"/>
                                          </p:stCondLst>
                                        </p:cTn>
                                        <p:tgtEl>
                                          <p:spTgt spid="35"/>
                                        </p:tgtEl>
                                      </p:cBhvr>
                                      <p:to x="100000" y="100000"/>
                                    </p:animScale>
                                    <p:animScale>
                                      <p:cBhvr>
                                        <p:cTn id="262" dur="26">
                                          <p:stCondLst>
                                            <p:cond delay="1808"/>
                                          </p:stCondLst>
                                        </p:cTn>
                                        <p:tgtEl>
                                          <p:spTgt spid="35"/>
                                        </p:tgtEl>
                                      </p:cBhvr>
                                      <p:to x="100000" y="95000"/>
                                    </p:animScale>
                                    <p:animScale>
                                      <p:cBhvr>
                                        <p:cTn id="263" dur="166" decel="50000">
                                          <p:stCondLst>
                                            <p:cond delay="1834"/>
                                          </p:stCondLst>
                                        </p:cTn>
                                        <p:tgtEl>
                                          <p:spTgt spid="3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47" grpId="0" animBg="1"/>
      <p:bldP spid="49" grpId="0" animBg="1"/>
      <p:bldP spid="50" grpId="0" animBg="1"/>
      <p:bldP spid="53" grpId="0" animBg="1"/>
      <p:bldP spid="53" grpId="1" animBg="1"/>
      <p:bldP spid="54" grpId="0" animBg="1"/>
      <p:bldP spid="55" grpId="0" animBg="1"/>
      <p:bldP spid="58" grpId="0" animBg="1"/>
      <p:bldP spid="59" grpId="0" animBg="1"/>
      <p:bldP spid="60" grpId="0" animBg="1"/>
      <p:bldP spid="66" grpId="0" animBg="1"/>
      <p:bldP spid="66" grpId="1"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61" grpId="0" animBg="1"/>
      <p:bldP spid="61" grpId="1" animBg="1"/>
      <p:bldP spid="61" grpId="2" animBg="1"/>
      <p:bldP spid="61" grpId="3" animBg="1"/>
      <p:bldP spid="61" grpId="4" animBg="1"/>
      <p:bldP spid="61" grpId="5" animBg="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3400" y="277813"/>
            <a:ext cx="8191500" cy="487362"/>
          </a:xfrm>
        </p:spPr>
        <p:txBody>
          <a:bodyPr/>
          <a:lstStyle/>
          <a:p>
            <a:r>
              <a:rPr lang="en-US" altLang="zh-CN" dirty="0" smtClean="0"/>
              <a:t>4.3 </a:t>
            </a:r>
            <a:r>
              <a:rPr lang="zh-CN" altLang="en-US" dirty="0"/>
              <a:t>哈希</a:t>
            </a:r>
            <a:r>
              <a:rPr lang="en-US" altLang="zh-CN" dirty="0"/>
              <a:t>(</a:t>
            </a:r>
            <a:r>
              <a:rPr lang="zh-CN" altLang="en-US" dirty="0"/>
              <a:t>散列</a:t>
            </a:r>
            <a:r>
              <a:rPr lang="en-US" altLang="zh-CN" dirty="0"/>
              <a:t>)</a:t>
            </a:r>
            <a:r>
              <a:rPr lang="zh-CN" altLang="en-US" sz="2000" dirty="0"/>
              <a:t>：</a:t>
            </a:r>
            <a:r>
              <a:rPr lang="zh-CN" altLang="en-US" sz="2000" dirty="0">
                <a:solidFill>
                  <a:srgbClr val="7030A0"/>
                </a:solidFill>
              </a:rPr>
              <a:t>冲突处理的方法</a:t>
            </a:r>
            <a:r>
              <a:rPr lang="en-US" altLang="zh-CN" sz="2000" dirty="0">
                <a:solidFill>
                  <a:srgbClr val="0070C0"/>
                </a:solidFill>
              </a:rPr>
              <a:t>-(a)</a:t>
            </a:r>
            <a:r>
              <a:rPr lang="zh-CN" altLang="en-US" sz="2000" dirty="0">
                <a:solidFill>
                  <a:srgbClr val="0070C0"/>
                </a:solidFill>
              </a:rPr>
              <a:t>开放定址法</a:t>
            </a:r>
            <a:r>
              <a:rPr lang="zh-CN" altLang="en-US" sz="2000" dirty="0" smtClean="0">
                <a:solidFill>
                  <a:srgbClr val="C00000"/>
                </a:solidFill>
              </a:rPr>
              <a:t>：</a:t>
            </a:r>
            <a:r>
              <a:rPr lang="en-US" altLang="zh-CN" sz="2000" dirty="0" smtClean="0">
                <a:solidFill>
                  <a:srgbClr val="C00000"/>
                </a:solidFill>
              </a:rPr>
              <a:t>2</a:t>
            </a:r>
            <a:r>
              <a:rPr lang="zh-CN" altLang="en-US" sz="2000" dirty="0" smtClean="0">
                <a:solidFill>
                  <a:srgbClr val="C00000"/>
                </a:solidFill>
              </a:rPr>
              <a:t>二次探测法</a:t>
            </a:r>
            <a:endParaRPr lang="zh-CN" altLang="en-US" dirty="0"/>
          </a:p>
        </p:txBody>
      </p:sp>
      <p:sp>
        <p:nvSpPr>
          <p:cNvPr id="3" name="内容占位符 2"/>
          <p:cNvSpPr>
            <a:spLocks noGrp="1"/>
          </p:cNvSpPr>
          <p:nvPr>
            <p:ph idx="1"/>
          </p:nvPr>
        </p:nvSpPr>
        <p:spPr/>
        <p:txBody>
          <a:bodyPr/>
          <a:lstStyle/>
          <a:p>
            <a:r>
              <a:rPr lang="zh-CN" altLang="en-US" dirty="0"/>
              <a:t>二次探测法的</a:t>
            </a:r>
            <a:r>
              <a:rPr lang="zh-CN" altLang="en-US" b="1" dirty="0"/>
              <a:t>特点</a:t>
            </a:r>
          </a:p>
          <a:p>
            <a:pPr lvl="1"/>
            <a:r>
              <a:rPr lang="zh-CN" altLang="en-US" sz="2400" b="1" dirty="0" smtClean="0"/>
              <a:t>优点</a:t>
            </a:r>
            <a:r>
              <a:rPr lang="zh-CN" altLang="en-US" sz="2400" dirty="0"/>
              <a:t>：探测序列</a:t>
            </a:r>
            <a:r>
              <a:rPr lang="zh-CN" altLang="en-US" sz="2400" b="1" i="1" dirty="0">
                <a:solidFill>
                  <a:schemeClr val="accent6"/>
                </a:solidFill>
              </a:rPr>
              <a:t>跳跃式地</a:t>
            </a:r>
            <a:r>
              <a:rPr lang="zh-CN" altLang="en-US" sz="2400" dirty="0">
                <a:solidFill>
                  <a:schemeClr val="accent6"/>
                </a:solidFill>
              </a:rPr>
              <a:t>散列到整个表中</a:t>
            </a:r>
            <a:r>
              <a:rPr lang="zh-CN" altLang="en-US" sz="2400" dirty="0"/>
              <a:t>，</a:t>
            </a:r>
            <a:r>
              <a:rPr lang="zh-CN" altLang="en-US" sz="2400" b="1" dirty="0">
                <a:solidFill>
                  <a:srgbClr val="7030A0"/>
                </a:solidFill>
              </a:rPr>
              <a:t>不易产生冲突的“聚集”</a:t>
            </a:r>
            <a:r>
              <a:rPr lang="zh-CN" altLang="en-US" sz="2400" b="1" dirty="0" smtClean="0">
                <a:solidFill>
                  <a:srgbClr val="7030A0"/>
                </a:solidFill>
              </a:rPr>
              <a:t>现象</a:t>
            </a:r>
            <a:r>
              <a:rPr lang="zh-CN" altLang="en-US" sz="2400" dirty="0" smtClean="0"/>
              <a:t>；</a:t>
            </a:r>
            <a:endParaRPr lang="en-US" altLang="zh-CN" sz="2400" dirty="0" smtClean="0"/>
          </a:p>
          <a:p>
            <a:pPr lvl="1"/>
            <a:endParaRPr lang="zh-CN" altLang="en-US" sz="2400" dirty="0"/>
          </a:p>
          <a:p>
            <a:pPr lvl="1"/>
            <a:r>
              <a:rPr lang="zh-CN" altLang="en-US" sz="2400" b="1" dirty="0" smtClean="0"/>
              <a:t>缺点</a:t>
            </a:r>
            <a:r>
              <a:rPr lang="zh-CN" altLang="en-US" sz="2400" dirty="0"/>
              <a:t>：</a:t>
            </a:r>
            <a:r>
              <a:rPr lang="zh-CN" altLang="en-US" sz="2400" i="1" dirty="0">
                <a:solidFill>
                  <a:srgbClr val="C00000"/>
                </a:solidFill>
              </a:rPr>
              <a:t>不能保证</a:t>
            </a:r>
            <a:r>
              <a:rPr lang="zh-CN" altLang="en-US" sz="2400" i="1" dirty="0"/>
              <a:t>探测到散列表的所有地址</a:t>
            </a:r>
            <a:r>
              <a:rPr lang="zh-CN" altLang="en-US" sz="2400" dirty="0"/>
              <a:t>。</a:t>
            </a:r>
          </a:p>
          <a:p>
            <a:endParaRPr lang="en-US" altLang="zh-CN" dirty="0"/>
          </a:p>
          <a:p>
            <a:endParaRPr lang="zh-CN" altLang="en-US" dirty="0"/>
          </a:p>
        </p:txBody>
      </p:sp>
      <p:sp>
        <p:nvSpPr>
          <p:cNvPr id="4" name="动作按钮: 上一张 3">
            <a:hlinkClick r:id="" action="ppaction://noaction" highlightClick="1"/>
          </p:cNvPr>
          <p:cNvSpPr/>
          <p:nvPr/>
        </p:nvSpPr>
        <p:spPr>
          <a:xfrm>
            <a:off x="8839200" y="6548606"/>
            <a:ext cx="304800" cy="309394"/>
          </a:xfrm>
          <a:prstGeom prst="actionButtonRetur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758428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 </a:t>
            </a:r>
            <a:r>
              <a:rPr lang="zh-CN" altLang="en-US" dirty="0"/>
              <a:t>折半查找</a:t>
            </a:r>
            <a:r>
              <a:rPr lang="en-US" altLang="zh-CN" dirty="0"/>
              <a:t>(Binary Search)</a:t>
            </a:r>
            <a:endParaRPr lang="zh-CN" altLang="en-US" dirty="0"/>
          </a:p>
        </p:txBody>
      </p:sp>
      <p:sp>
        <p:nvSpPr>
          <p:cNvPr id="3" name="内容占位符 2"/>
          <p:cNvSpPr>
            <a:spLocks noGrp="1"/>
          </p:cNvSpPr>
          <p:nvPr>
            <p:ph idx="1"/>
          </p:nvPr>
        </p:nvSpPr>
        <p:spPr/>
        <p:txBody>
          <a:bodyPr/>
          <a:lstStyle/>
          <a:p>
            <a:r>
              <a:rPr lang="zh-CN" altLang="en-US" b="1" dirty="0">
                <a:solidFill>
                  <a:srgbClr val="0070C0"/>
                </a:solidFill>
              </a:rPr>
              <a:t>折半查找</a:t>
            </a:r>
            <a:r>
              <a:rPr lang="zh-CN" altLang="en-US" dirty="0"/>
              <a:t>又称为</a:t>
            </a:r>
            <a:r>
              <a:rPr lang="zh-CN" altLang="en-US" b="1" dirty="0">
                <a:solidFill>
                  <a:srgbClr val="0070C0"/>
                </a:solidFill>
              </a:rPr>
              <a:t>二分</a:t>
            </a:r>
            <a:r>
              <a:rPr lang="zh-CN" altLang="en-US" b="1" dirty="0" smtClean="0">
                <a:solidFill>
                  <a:srgbClr val="0070C0"/>
                </a:solidFill>
              </a:rPr>
              <a:t>查找</a:t>
            </a:r>
            <a:endParaRPr lang="en-US" altLang="zh-CN" dirty="0" smtClean="0"/>
          </a:p>
          <a:p>
            <a:pPr lvl="1"/>
            <a:r>
              <a:rPr lang="zh-CN" altLang="en-US" dirty="0" smtClean="0"/>
              <a:t>是</a:t>
            </a:r>
            <a:r>
              <a:rPr lang="zh-CN" altLang="en-US" dirty="0"/>
              <a:t>一种</a:t>
            </a:r>
            <a:r>
              <a:rPr lang="zh-CN" altLang="en-US" i="1" dirty="0">
                <a:solidFill>
                  <a:srgbClr val="7030A0"/>
                </a:solidFill>
              </a:rPr>
              <a:t>效率较高</a:t>
            </a:r>
            <a:r>
              <a:rPr lang="zh-CN" altLang="en-US" dirty="0"/>
              <a:t>的查找方法。</a:t>
            </a:r>
          </a:p>
          <a:p>
            <a:pPr lvl="1"/>
            <a:r>
              <a:rPr lang="zh-CN" altLang="en-US" dirty="0" smtClean="0">
                <a:solidFill>
                  <a:srgbClr val="FF0000"/>
                </a:solidFill>
              </a:rPr>
              <a:t>前提</a:t>
            </a:r>
            <a:r>
              <a:rPr lang="zh-CN" altLang="en-US" dirty="0">
                <a:solidFill>
                  <a:srgbClr val="FF0000"/>
                </a:solidFill>
              </a:rPr>
              <a:t>条件</a:t>
            </a:r>
            <a:r>
              <a:rPr lang="zh-CN" altLang="en-US" dirty="0"/>
              <a:t>：查找表中的</a:t>
            </a:r>
            <a:r>
              <a:rPr lang="zh-CN" altLang="en-US" i="1" dirty="0">
                <a:solidFill>
                  <a:schemeClr val="accent6"/>
                </a:solidFill>
              </a:rPr>
              <a:t>所有记录是按关键字有序</a:t>
            </a:r>
            <a:r>
              <a:rPr lang="en-US" altLang="zh-CN" dirty="0"/>
              <a:t>(</a:t>
            </a:r>
            <a:r>
              <a:rPr lang="zh-CN" altLang="en-US" b="1" dirty="0"/>
              <a:t>升序</a:t>
            </a:r>
            <a:r>
              <a:rPr lang="zh-CN" altLang="en-US" dirty="0"/>
              <a:t>或</a:t>
            </a:r>
            <a:r>
              <a:rPr lang="zh-CN" altLang="en-US" b="1" dirty="0"/>
              <a:t>降序</a:t>
            </a:r>
            <a:r>
              <a:rPr lang="en-US" altLang="zh-CN" dirty="0"/>
              <a:t>) </a:t>
            </a:r>
            <a:r>
              <a:rPr lang="zh-CN" altLang="en-US" dirty="0"/>
              <a:t>。</a:t>
            </a:r>
          </a:p>
          <a:p>
            <a:pPr lvl="1"/>
            <a:r>
              <a:rPr lang="zh-CN" altLang="en-US" dirty="0" smtClean="0"/>
              <a:t>查找时，</a:t>
            </a:r>
            <a:endParaRPr lang="en-US" altLang="zh-CN" dirty="0" smtClean="0"/>
          </a:p>
          <a:p>
            <a:pPr lvl="3"/>
            <a:r>
              <a:rPr lang="en-US" altLang="zh-CN" dirty="0" smtClean="0"/>
              <a:t>【</a:t>
            </a:r>
            <a:r>
              <a:rPr lang="zh-CN" altLang="en-US" dirty="0" smtClean="0"/>
              <a:t>首先</a:t>
            </a:r>
            <a:r>
              <a:rPr lang="en-US" altLang="zh-CN" dirty="0" smtClean="0"/>
              <a:t>】</a:t>
            </a:r>
            <a:r>
              <a:rPr lang="zh-CN" altLang="en-US" dirty="0" smtClean="0"/>
              <a:t>确定</a:t>
            </a:r>
            <a:r>
              <a:rPr lang="zh-CN" altLang="en-US" dirty="0"/>
              <a:t>待查找记录在表中的范围</a:t>
            </a:r>
            <a:r>
              <a:rPr lang="zh-CN" altLang="en-US" dirty="0" smtClean="0"/>
              <a:t>，</a:t>
            </a:r>
            <a:endParaRPr lang="en-US" altLang="zh-CN" dirty="0" smtClean="0"/>
          </a:p>
          <a:p>
            <a:pPr lvl="3"/>
            <a:r>
              <a:rPr lang="en-US" altLang="zh-CN" dirty="0" smtClean="0"/>
              <a:t>【</a:t>
            </a:r>
            <a:r>
              <a:rPr lang="zh-CN" altLang="en-US" dirty="0" smtClean="0"/>
              <a:t>然后</a:t>
            </a:r>
            <a:r>
              <a:rPr lang="en-US" altLang="zh-CN" dirty="0"/>
              <a:t>】</a:t>
            </a:r>
            <a:r>
              <a:rPr lang="zh-CN" altLang="en-US" dirty="0" smtClean="0"/>
              <a:t>逐步</a:t>
            </a:r>
            <a:r>
              <a:rPr lang="zh-CN" altLang="en-US" dirty="0"/>
              <a:t>缩小</a:t>
            </a:r>
            <a:r>
              <a:rPr lang="zh-CN" altLang="en-US" dirty="0" smtClean="0"/>
              <a:t>范围（</a:t>
            </a:r>
            <a:r>
              <a:rPr lang="zh-CN" altLang="en-US" dirty="0" smtClean="0">
                <a:solidFill>
                  <a:schemeClr val="accent6"/>
                </a:solidFill>
              </a:rPr>
              <a:t>每次</a:t>
            </a:r>
            <a:r>
              <a:rPr lang="zh-CN" altLang="en-US" dirty="0">
                <a:solidFill>
                  <a:schemeClr val="accent6"/>
                </a:solidFill>
              </a:rPr>
              <a:t>将待查记录所在区间缩小</a:t>
            </a:r>
            <a:r>
              <a:rPr lang="zh-CN" altLang="en-US" dirty="0" smtClean="0">
                <a:solidFill>
                  <a:schemeClr val="accent6"/>
                </a:solidFill>
              </a:rPr>
              <a:t>一半</a:t>
            </a:r>
            <a:r>
              <a:rPr lang="zh-CN" altLang="en-US" dirty="0" smtClean="0"/>
              <a:t>）</a:t>
            </a:r>
            <a:endParaRPr lang="en-US" altLang="zh-CN" dirty="0" smtClean="0"/>
          </a:p>
          <a:p>
            <a:pPr lvl="2"/>
            <a:r>
              <a:rPr lang="zh-CN" altLang="en-US" dirty="0" smtClean="0"/>
              <a:t>直到：</a:t>
            </a:r>
            <a:r>
              <a:rPr lang="zh-CN" altLang="en-US" i="1" u="sng" dirty="0" smtClean="0"/>
              <a:t>找到</a:t>
            </a:r>
            <a:r>
              <a:rPr lang="zh-CN" altLang="en-US" b="1" i="1" dirty="0" smtClean="0"/>
              <a:t> </a:t>
            </a:r>
            <a:r>
              <a:rPr lang="zh-CN" altLang="en-US" dirty="0" smtClean="0"/>
              <a:t>或 </a:t>
            </a:r>
            <a:r>
              <a:rPr lang="zh-CN" altLang="en-US" i="1" u="sng" dirty="0" smtClean="0"/>
              <a:t>找不到</a:t>
            </a:r>
            <a:r>
              <a:rPr lang="zh-CN" altLang="en-US" i="1" dirty="0" smtClean="0"/>
              <a:t> </a:t>
            </a:r>
            <a:r>
              <a:rPr lang="zh-CN" altLang="en-US" dirty="0" smtClean="0"/>
              <a:t>记录</a:t>
            </a:r>
            <a:r>
              <a:rPr lang="zh-CN" altLang="en-US" dirty="0"/>
              <a:t>为止。</a:t>
            </a:r>
          </a:p>
          <a:p>
            <a:endParaRPr lang="zh-CN" altLang="en-US" dirty="0"/>
          </a:p>
        </p:txBody>
      </p:sp>
    </p:spTree>
    <p:extLst>
      <p:ext uri="{BB962C8B-B14F-4D97-AF65-F5344CB8AC3E}">
        <p14:creationId xmlns:p14="http://schemas.microsoft.com/office/powerpoint/2010/main" val="2843130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32"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amond(out)">
                                      <p:cBhvr>
                                        <p:cTn id="7" dur="20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up)">
                                      <p:cBhvr>
                                        <p:cTn id="12" dur="500"/>
                                        <p:tgtEl>
                                          <p:spTgt spid="3">
                                            <p:txEl>
                                              <p:pRg st="3" end="3"/>
                                            </p:txEl>
                                          </p:spTgt>
                                        </p:tgtEl>
                                      </p:cBhvr>
                                    </p:animEffect>
                                  </p:childTnLst>
                                </p:cTn>
                              </p:par>
                              <p:par>
                                <p:cTn id="13" presetID="22" presetClass="entr" presetSubtype="1"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wipe(up)">
                                      <p:cBhvr>
                                        <p:cTn id="15" dur="500"/>
                                        <p:tgtEl>
                                          <p:spTgt spid="3">
                                            <p:txEl>
                                              <p:pRg st="4" end="4"/>
                                            </p:txEl>
                                          </p:spTgt>
                                        </p:tgtEl>
                                      </p:cBhvr>
                                    </p:animEffect>
                                  </p:childTnLst>
                                </p:cTn>
                              </p:par>
                              <p:par>
                                <p:cTn id="16" presetID="22" presetClass="entr" presetSubtype="1"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wipe(up)">
                                      <p:cBhvr>
                                        <p:cTn id="18" dur="500"/>
                                        <p:tgtEl>
                                          <p:spTgt spid="3">
                                            <p:txEl>
                                              <p:pRg st="5" end="5"/>
                                            </p:txEl>
                                          </p:spTgt>
                                        </p:tgtEl>
                                      </p:cBhvr>
                                    </p:animEffect>
                                  </p:childTnLst>
                                </p:cTn>
                              </p:par>
                              <p:par>
                                <p:cTn id="19" presetID="22" presetClass="entr" presetSubtype="1"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wipe(up)">
                                      <p:cBhvr>
                                        <p:cTn id="2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000" y="277813"/>
            <a:ext cx="8458200" cy="487362"/>
          </a:xfrm>
        </p:spPr>
        <p:txBody>
          <a:bodyPr/>
          <a:lstStyle/>
          <a:p>
            <a:r>
              <a:rPr lang="en-US" altLang="zh-CN" dirty="0" smtClean="0"/>
              <a:t>4.3 </a:t>
            </a:r>
            <a:r>
              <a:rPr lang="zh-CN" altLang="en-US" dirty="0"/>
              <a:t>哈希</a:t>
            </a:r>
            <a:r>
              <a:rPr lang="en-US" altLang="zh-CN" dirty="0"/>
              <a:t>(</a:t>
            </a:r>
            <a:r>
              <a:rPr lang="zh-CN" altLang="en-US" dirty="0"/>
              <a:t>散列</a:t>
            </a:r>
            <a:r>
              <a:rPr lang="en-US" altLang="zh-CN" dirty="0"/>
              <a:t>)</a:t>
            </a:r>
            <a:r>
              <a:rPr lang="zh-CN" altLang="en-US" sz="2000" dirty="0"/>
              <a:t>：</a:t>
            </a:r>
            <a:r>
              <a:rPr lang="zh-CN" altLang="en-US" sz="2000" dirty="0">
                <a:solidFill>
                  <a:srgbClr val="7030A0"/>
                </a:solidFill>
              </a:rPr>
              <a:t>冲突处理的方法</a:t>
            </a:r>
            <a:r>
              <a:rPr lang="en-US" altLang="zh-CN" sz="2000" dirty="0">
                <a:solidFill>
                  <a:srgbClr val="0070C0"/>
                </a:solidFill>
              </a:rPr>
              <a:t>-(a)</a:t>
            </a:r>
            <a:r>
              <a:rPr lang="zh-CN" altLang="en-US" sz="2000" dirty="0">
                <a:solidFill>
                  <a:srgbClr val="0070C0"/>
                </a:solidFill>
              </a:rPr>
              <a:t>开放定址法</a:t>
            </a:r>
            <a:r>
              <a:rPr lang="zh-CN" altLang="en-US" sz="2000" dirty="0" smtClean="0">
                <a:solidFill>
                  <a:srgbClr val="C00000"/>
                </a:solidFill>
              </a:rPr>
              <a:t>：</a:t>
            </a:r>
            <a:r>
              <a:rPr lang="en-US" altLang="zh-CN" sz="2000" dirty="0" smtClean="0">
                <a:solidFill>
                  <a:srgbClr val="C00000"/>
                </a:solidFill>
              </a:rPr>
              <a:t>3</a:t>
            </a:r>
            <a:r>
              <a:rPr lang="zh-CN" altLang="en-US" sz="2000" dirty="0" smtClean="0">
                <a:solidFill>
                  <a:srgbClr val="C00000"/>
                </a:solidFill>
              </a:rPr>
              <a:t>伪随机探测法</a:t>
            </a:r>
            <a:endParaRPr lang="zh-CN" altLang="en-US" dirty="0"/>
          </a:p>
        </p:txBody>
      </p:sp>
      <p:sp>
        <p:nvSpPr>
          <p:cNvPr id="3" name="内容占位符 2"/>
          <p:cNvSpPr>
            <a:spLocks noGrp="1"/>
          </p:cNvSpPr>
          <p:nvPr>
            <p:ph idx="1"/>
          </p:nvPr>
        </p:nvSpPr>
        <p:spPr/>
        <p:txBody>
          <a:bodyPr/>
          <a:lstStyle/>
          <a:p>
            <a:r>
              <a:rPr lang="zh-CN" altLang="en-US" sz="2000" b="1" dirty="0" smtClean="0">
                <a:solidFill>
                  <a:schemeClr val="tx1"/>
                </a:solidFill>
                <a:effectLst>
                  <a:outerShdw blurRad="38100" dist="38100" dir="2700000" algn="tl">
                    <a:srgbClr val="000000">
                      <a:alpha val="43137"/>
                    </a:srgbClr>
                  </a:outerShdw>
                </a:effectLst>
              </a:rPr>
              <a:t>思想</a:t>
            </a:r>
            <a:r>
              <a:rPr lang="en-US" altLang="zh-CN" sz="1950" b="1" dirty="0" smtClean="0"/>
              <a:t>: </a:t>
            </a:r>
            <a:r>
              <a:rPr lang="zh-CN" altLang="en-US" sz="1950" b="1" u="sng" dirty="0" smtClean="0"/>
              <a:t>用</a:t>
            </a:r>
            <a:r>
              <a:rPr lang="zh-CN" altLang="en-US" sz="1950" b="1" i="1" u="sng" dirty="0" smtClean="0"/>
              <a:t>伪</a:t>
            </a:r>
            <a:r>
              <a:rPr lang="zh-CN" altLang="en-US" sz="1950" b="1" i="1" u="sng" dirty="0"/>
              <a:t>随机函数</a:t>
            </a:r>
            <a:r>
              <a:rPr lang="zh-CN" altLang="en-US" sz="1950" b="1" u="sng" dirty="0"/>
              <a:t>来产生一个落在闭区间 </a:t>
            </a:r>
            <a:r>
              <a:rPr lang="en-US" altLang="zh-CN" sz="1950" b="1" u="sng" dirty="0"/>
              <a:t>[</a:t>
            </a:r>
            <a:r>
              <a:rPr lang="en-US" altLang="zh-CN" sz="1950" b="1" u="sng" dirty="0" smtClean="0"/>
              <a:t>1, m-1</a:t>
            </a:r>
            <a:r>
              <a:rPr lang="en-US" altLang="zh-CN" sz="1950" b="1" u="sng" dirty="0"/>
              <a:t>]</a:t>
            </a:r>
            <a:r>
              <a:rPr lang="zh-CN" altLang="en-US" sz="1950" b="1" u="sng" dirty="0"/>
              <a:t>的</a:t>
            </a:r>
            <a:r>
              <a:rPr lang="zh-CN" altLang="en-US" sz="1950" b="1" i="1" u="sng" dirty="0" smtClean="0">
                <a:solidFill>
                  <a:schemeClr val="accent6"/>
                </a:solidFill>
              </a:rPr>
              <a:t>随机</a:t>
            </a:r>
            <a:r>
              <a:rPr lang="en-US" altLang="zh-CN" sz="1950" b="1" i="1" u="sng" dirty="0" smtClean="0">
                <a:solidFill>
                  <a:schemeClr val="tx2"/>
                </a:solidFill>
              </a:rPr>
              <a:t>(</a:t>
            </a:r>
            <a:r>
              <a:rPr lang="zh-CN" altLang="en-US" sz="1950" b="1" i="1" u="sng" dirty="0" smtClean="0">
                <a:solidFill>
                  <a:schemeClr val="tx2"/>
                </a:solidFill>
              </a:rPr>
              <a:t>增量</a:t>
            </a:r>
            <a:r>
              <a:rPr lang="en-US" altLang="zh-CN" sz="1950" b="1" i="1" u="sng" dirty="0" smtClean="0">
                <a:solidFill>
                  <a:schemeClr val="tx2"/>
                </a:solidFill>
              </a:rPr>
              <a:t>)</a:t>
            </a:r>
            <a:r>
              <a:rPr lang="zh-CN" altLang="en-US" sz="1950" b="1" i="1" u="sng" dirty="0" smtClean="0">
                <a:solidFill>
                  <a:schemeClr val="accent6"/>
                </a:solidFill>
              </a:rPr>
              <a:t>序列</a:t>
            </a:r>
            <a:r>
              <a:rPr lang="zh-CN" altLang="en-US" sz="1950" b="1" dirty="0" smtClean="0"/>
              <a:t>。</a:t>
            </a:r>
            <a:endParaRPr lang="en-US" altLang="zh-CN" sz="1950" b="1" dirty="0" smtClean="0"/>
          </a:p>
          <a:p>
            <a:pPr marL="355600" indent="-355600">
              <a:buNone/>
            </a:pPr>
            <a:r>
              <a:rPr lang="en-US" altLang="zh-CN" sz="2000" dirty="0" smtClean="0">
                <a:solidFill>
                  <a:schemeClr val="tx1">
                    <a:lumMod val="65000"/>
                    <a:lumOff val="35000"/>
                  </a:schemeClr>
                </a:solidFill>
              </a:rPr>
              <a:t>【</a:t>
            </a:r>
            <a:r>
              <a:rPr lang="zh-CN" altLang="en-US" sz="2000" dirty="0" smtClean="0">
                <a:solidFill>
                  <a:schemeClr val="tx1">
                    <a:lumMod val="65000"/>
                    <a:lumOff val="35000"/>
                  </a:schemeClr>
                </a:solidFill>
              </a:rPr>
              <a:t>例</a:t>
            </a:r>
            <a:r>
              <a:rPr lang="en-US" altLang="zh-CN" sz="2000" dirty="0" smtClean="0">
                <a:solidFill>
                  <a:schemeClr val="tx1">
                    <a:lumMod val="65000"/>
                    <a:lumOff val="35000"/>
                  </a:schemeClr>
                </a:solidFill>
              </a:rPr>
              <a:t>】</a:t>
            </a:r>
            <a:r>
              <a:rPr lang="zh-CN" altLang="en-US" sz="2000" dirty="0" smtClean="0">
                <a:solidFill>
                  <a:schemeClr val="tx1">
                    <a:lumMod val="65000"/>
                    <a:lumOff val="35000"/>
                  </a:schemeClr>
                </a:solidFill>
              </a:rPr>
              <a:t>表</a:t>
            </a:r>
            <a:r>
              <a:rPr lang="zh-CN" altLang="en-US" sz="2000" dirty="0">
                <a:solidFill>
                  <a:schemeClr val="tx1">
                    <a:lumMod val="65000"/>
                    <a:lumOff val="35000"/>
                  </a:schemeClr>
                </a:solidFill>
              </a:rPr>
              <a:t>长为</a:t>
            </a:r>
            <a:r>
              <a:rPr lang="en-US" altLang="zh-CN" sz="2000" dirty="0">
                <a:solidFill>
                  <a:schemeClr val="tx1">
                    <a:lumMod val="65000"/>
                    <a:lumOff val="35000"/>
                  </a:schemeClr>
                </a:solidFill>
              </a:rPr>
              <a:t>11</a:t>
            </a:r>
            <a:r>
              <a:rPr lang="zh-CN" altLang="en-US" sz="2000" dirty="0">
                <a:solidFill>
                  <a:schemeClr val="tx1">
                    <a:lumMod val="65000"/>
                    <a:lumOff val="35000"/>
                  </a:schemeClr>
                </a:solidFill>
              </a:rPr>
              <a:t>的哈希表</a:t>
            </a:r>
            <a:r>
              <a:rPr lang="zh-CN" altLang="en-US" sz="2000" dirty="0" smtClean="0">
                <a:solidFill>
                  <a:schemeClr val="tx1">
                    <a:lumMod val="65000"/>
                    <a:lumOff val="35000"/>
                  </a:schemeClr>
                </a:solidFill>
              </a:rPr>
              <a:t>中，已</a:t>
            </a:r>
            <a:r>
              <a:rPr lang="zh-CN" altLang="en-US" sz="2000" dirty="0">
                <a:solidFill>
                  <a:schemeClr val="tx1">
                    <a:lumMod val="65000"/>
                    <a:lumOff val="35000"/>
                  </a:schemeClr>
                </a:solidFill>
              </a:rPr>
              <a:t>填有关键字为</a:t>
            </a:r>
            <a:r>
              <a:rPr lang="en-US" altLang="zh-CN" sz="2000" dirty="0">
                <a:solidFill>
                  <a:schemeClr val="tx1">
                    <a:lumMod val="65000"/>
                    <a:lumOff val="35000"/>
                  </a:schemeClr>
                </a:solidFill>
              </a:rPr>
              <a:t>17</a:t>
            </a:r>
            <a:r>
              <a:rPr lang="zh-CN" altLang="en-US" sz="2000" dirty="0">
                <a:solidFill>
                  <a:schemeClr val="tx1">
                    <a:lumMod val="65000"/>
                    <a:lumOff val="35000"/>
                  </a:schemeClr>
                </a:solidFill>
              </a:rPr>
              <a:t>，</a:t>
            </a:r>
            <a:r>
              <a:rPr lang="en-US" altLang="zh-CN" sz="2000" dirty="0">
                <a:solidFill>
                  <a:schemeClr val="tx1">
                    <a:lumMod val="65000"/>
                    <a:lumOff val="35000"/>
                  </a:schemeClr>
                </a:solidFill>
              </a:rPr>
              <a:t>60</a:t>
            </a:r>
            <a:r>
              <a:rPr lang="zh-CN" altLang="en-US" sz="2000" dirty="0">
                <a:solidFill>
                  <a:schemeClr val="tx1">
                    <a:lumMod val="65000"/>
                    <a:lumOff val="35000"/>
                  </a:schemeClr>
                </a:solidFill>
              </a:rPr>
              <a:t>，</a:t>
            </a:r>
            <a:r>
              <a:rPr lang="en-US" altLang="zh-CN" sz="2000" dirty="0">
                <a:solidFill>
                  <a:schemeClr val="tx1">
                    <a:lumMod val="65000"/>
                    <a:lumOff val="35000"/>
                  </a:schemeClr>
                </a:solidFill>
              </a:rPr>
              <a:t>29</a:t>
            </a:r>
            <a:r>
              <a:rPr lang="zh-CN" altLang="en-US" sz="2000" dirty="0">
                <a:solidFill>
                  <a:schemeClr val="tx1">
                    <a:lumMod val="65000"/>
                    <a:lumOff val="35000"/>
                  </a:schemeClr>
                </a:solidFill>
              </a:rPr>
              <a:t>的记录，散列函数为</a:t>
            </a:r>
            <a:r>
              <a:rPr lang="en-US" altLang="zh-CN" sz="2000" dirty="0">
                <a:solidFill>
                  <a:schemeClr val="tx1">
                    <a:lumMod val="65000"/>
                    <a:lumOff val="35000"/>
                  </a:schemeClr>
                </a:solidFill>
              </a:rPr>
              <a:t>H(key)=key  MOD  </a:t>
            </a:r>
            <a:r>
              <a:rPr lang="en-US" altLang="zh-CN" sz="2000" dirty="0" smtClean="0">
                <a:solidFill>
                  <a:schemeClr val="tx1">
                    <a:lumMod val="65000"/>
                    <a:lumOff val="35000"/>
                  </a:schemeClr>
                </a:solidFill>
              </a:rPr>
              <a:t>11</a:t>
            </a:r>
            <a:r>
              <a:rPr lang="zh-CN" altLang="en-US" sz="2000" dirty="0" smtClean="0">
                <a:solidFill>
                  <a:schemeClr val="tx1">
                    <a:lumMod val="65000"/>
                    <a:lumOff val="35000"/>
                  </a:schemeClr>
                </a:solidFill>
              </a:rPr>
              <a:t>。 </a:t>
            </a:r>
            <a:r>
              <a:rPr lang="zh-CN" altLang="en-US" sz="2000" u="sng" dirty="0">
                <a:solidFill>
                  <a:schemeClr val="tx1">
                    <a:lumMod val="65000"/>
                    <a:lumOff val="35000"/>
                  </a:schemeClr>
                </a:solidFill>
              </a:rPr>
              <a:t>现有第</a:t>
            </a:r>
            <a:r>
              <a:rPr lang="en-US" altLang="zh-CN" sz="2000" u="sng" dirty="0">
                <a:solidFill>
                  <a:schemeClr val="tx1">
                    <a:lumMod val="65000"/>
                    <a:lumOff val="35000"/>
                  </a:schemeClr>
                </a:solidFill>
              </a:rPr>
              <a:t>4</a:t>
            </a:r>
            <a:r>
              <a:rPr lang="zh-CN" altLang="en-US" sz="2000" u="sng" dirty="0">
                <a:solidFill>
                  <a:schemeClr val="tx1">
                    <a:lumMod val="65000"/>
                    <a:lumOff val="35000"/>
                  </a:schemeClr>
                </a:solidFill>
              </a:rPr>
              <a:t>个记录，其关键字为</a:t>
            </a:r>
            <a:r>
              <a:rPr lang="en-US" altLang="zh-CN" sz="2000" u="sng" dirty="0">
                <a:solidFill>
                  <a:schemeClr val="tx1">
                    <a:lumMod val="65000"/>
                    <a:lumOff val="35000"/>
                  </a:schemeClr>
                </a:solidFill>
              </a:rPr>
              <a:t>38</a:t>
            </a:r>
            <a:r>
              <a:rPr lang="zh-CN" altLang="en-US" sz="2000" u="sng" dirty="0">
                <a:solidFill>
                  <a:schemeClr val="tx1">
                    <a:lumMod val="65000"/>
                    <a:lumOff val="35000"/>
                  </a:schemeClr>
                </a:solidFill>
              </a:rPr>
              <a:t>，按</a:t>
            </a:r>
            <a:r>
              <a:rPr lang="zh-CN" altLang="en-US" sz="2000" b="1" i="1" u="sng" dirty="0">
                <a:solidFill>
                  <a:schemeClr val="tx1">
                    <a:lumMod val="65000"/>
                    <a:lumOff val="35000"/>
                  </a:schemeClr>
                </a:solidFill>
              </a:rPr>
              <a:t>三种处理冲突的方法</a:t>
            </a:r>
            <a:r>
              <a:rPr lang="zh-CN" altLang="en-US" sz="2000" u="sng" dirty="0">
                <a:solidFill>
                  <a:schemeClr val="tx1">
                    <a:lumMod val="65000"/>
                    <a:lumOff val="35000"/>
                  </a:schemeClr>
                </a:solidFill>
              </a:rPr>
              <a:t>，将它填入表中</a:t>
            </a:r>
            <a:r>
              <a:rPr lang="zh-CN" altLang="en-US" sz="2000" dirty="0" smtClean="0">
                <a:solidFill>
                  <a:schemeClr val="tx1">
                    <a:lumMod val="65000"/>
                    <a:lumOff val="35000"/>
                  </a:schemeClr>
                </a:solidFill>
              </a:rPr>
              <a:t>。</a:t>
            </a:r>
            <a:endParaRPr lang="en-US" altLang="zh-CN" sz="2000" dirty="0" smtClean="0">
              <a:solidFill>
                <a:schemeClr val="tx1">
                  <a:lumMod val="65000"/>
                  <a:lumOff val="35000"/>
                </a:schemeClr>
              </a:solidFill>
            </a:endParaRPr>
          </a:p>
          <a:p>
            <a:endParaRPr lang="zh-CN" altLang="en-US" sz="2000" dirty="0"/>
          </a:p>
          <a:p>
            <a:pPr marL="0" indent="0">
              <a:spcBef>
                <a:spcPts val="2400"/>
              </a:spcBef>
              <a:buNone/>
            </a:pPr>
            <a:r>
              <a:rPr lang="en-US" altLang="zh-CN" sz="2000" b="1" dirty="0" smtClean="0"/>
              <a:t>【</a:t>
            </a:r>
            <a:r>
              <a:rPr lang="zh-CN" altLang="en-US" sz="2000" b="1" dirty="0" smtClean="0"/>
              <a:t>线性</a:t>
            </a:r>
            <a:r>
              <a:rPr lang="en-US" altLang="zh-CN" sz="2000" b="1" dirty="0" smtClean="0"/>
              <a:t>】</a:t>
            </a:r>
          </a:p>
          <a:p>
            <a:pPr marL="0" indent="0">
              <a:buNone/>
            </a:pPr>
            <a:endParaRPr lang="en-US" altLang="zh-CN" sz="2000" dirty="0"/>
          </a:p>
          <a:p>
            <a:pPr marL="0" indent="0">
              <a:buNone/>
            </a:pPr>
            <a:r>
              <a:rPr lang="en-US" altLang="zh-CN" sz="2000" b="1" dirty="0" smtClean="0"/>
              <a:t>【</a:t>
            </a:r>
            <a:r>
              <a:rPr lang="zh-CN" altLang="en-US" sz="2000" b="1" dirty="0" smtClean="0"/>
              <a:t>二次</a:t>
            </a:r>
            <a:r>
              <a:rPr lang="en-US" altLang="zh-CN" sz="2000" b="1" dirty="0" smtClean="0"/>
              <a:t>】</a:t>
            </a:r>
          </a:p>
          <a:p>
            <a:pPr marL="0" indent="0">
              <a:buNone/>
            </a:pPr>
            <a:endParaRPr lang="en-US" altLang="zh-CN" sz="2000" dirty="0"/>
          </a:p>
          <a:p>
            <a:pPr marL="0" indent="0">
              <a:buNone/>
            </a:pPr>
            <a:r>
              <a:rPr lang="en-US" altLang="zh-CN" sz="2000" b="1" dirty="0" smtClean="0"/>
              <a:t>【</a:t>
            </a:r>
            <a:r>
              <a:rPr lang="zh-CN" altLang="en-US" sz="2000" b="1" dirty="0" smtClean="0"/>
              <a:t>伪随机</a:t>
            </a:r>
            <a:r>
              <a:rPr lang="en-US" altLang="zh-CN" sz="2000" b="1" dirty="0"/>
              <a:t>】</a:t>
            </a:r>
            <a:endParaRPr lang="zh-CN" altLang="en-US" sz="2000" b="1" dirty="0"/>
          </a:p>
        </p:txBody>
      </p:sp>
      <p:graphicFrame>
        <p:nvGraphicFramePr>
          <p:cNvPr id="4" name="表格 3"/>
          <p:cNvGraphicFramePr>
            <a:graphicFrameLocks noGrp="1"/>
          </p:cNvGraphicFramePr>
          <p:nvPr>
            <p:extLst>
              <p:ext uri="{D42A27DB-BD31-4B8C-83A1-F6EECF244321}">
                <p14:modId xmlns:p14="http://schemas.microsoft.com/office/powerpoint/2010/main" val="1699215944"/>
              </p:ext>
            </p:extLst>
          </p:nvPr>
        </p:nvGraphicFramePr>
        <p:xfrm>
          <a:off x="1600198" y="2735216"/>
          <a:ext cx="6096002" cy="624840"/>
        </p:xfrm>
        <a:graphic>
          <a:graphicData uri="http://schemas.openxmlformats.org/drawingml/2006/table">
            <a:tbl>
              <a:tblPr firstRow="1" bandRow="1">
                <a:tableStyleId>{5C22544A-7EE6-4342-B048-85BDC9FD1C3A}</a:tableStyleId>
              </a:tblPr>
              <a:tblGrid>
                <a:gridCol w="554182">
                  <a:extLst>
                    <a:ext uri="{9D8B030D-6E8A-4147-A177-3AD203B41FA5}">
                      <a16:colId xmlns:a16="http://schemas.microsoft.com/office/drawing/2014/main" val="20000"/>
                    </a:ext>
                  </a:extLst>
                </a:gridCol>
                <a:gridCol w="554182">
                  <a:extLst>
                    <a:ext uri="{9D8B030D-6E8A-4147-A177-3AD203B41FA5}">
                      <a16:colId xmlns:a16="http://schemas.microsoft.com/office/drawing/2014/main" val="20001"/>
                    </a:ext>
                  </a:extLst>
                </a:gridCol>
                <a:gridCol w="554182">
                  <a:extLst>
                    <a:ext uri="{9D8B030D-6E8A-4147-A177-3AD203B41FA5}">
                      <a16:colId xmlns:a16="http://schemas.microsoft.com/office/drawing/2014/main" val="20002"/>
                    </a:ext>
                  </a:extLst>
                </a:gridCol>
                <a:gridCol w="554182">
                  <a:extLst>
                    <a:ext uri="{9D8B030D-6E8A-4147-A177-3AD203B41FA5}">
                      <a16:colId xmlns:a16="http://schemas.microsoft.com/office/drawing/2014/main" val="20003"/>
                    </a:ext>
                  </a:extLst>
                </a:gridCol>
                <a:gridCol w="554182">
                  <a:extLst>
                    <a:ext uri="{9D8B030D-6E8A-4147-A177-3AD203B41FA5}">
                      <a16:colId xmlns:a16="http://schemas.microsoft.com/office/drawing/2014/main" val="20004"/>
                    </a:ext>
                  </a:extLst>
                </a:gridCol>
                <a:gridCol w="554182">
                  <a:extLst>
                    <a:ext uri="{9D8B030D-6E8A-4147-A177-3AD203B41FA5}">
                      <a16:colId xmlns:a16="http://schemas.microsoft.com/office/drawing/2014/main" val="20005"/>
                    </a:ext>
                  </a:extLst>
                </a:gridCol>
                <a:gridCol w="554182">
                  <a:extLst>
                    <a:ext uri="{9D8B030D-6E8A-4147-A177-3AD203B41FA5}">
                      <a16:colId xmlns:a16="http://schemas.microsoft.com/office/drawing/2014/main" val="20006"/>
                    </a:ext>
                  </a:extLst>
                </a:gridCol>
                <a:gridCol w="554182">
                  <a:extLst>
                    <a:ext uri="{9D8B030D-6E8A-4147-A177-3AD203B41FA5}">
                      <a16:colId xmlns:a16="http://schemas.microsoft.com/office/drawing/2014/main" val="20007"/>
                    </a:ext>
                  </a:extLst>
                </a:gridCol>
                <a:gridCol w="554182">
                  <a:extLst>
                    <a:ext uri="{9D8B030D-6E8A-4147-A177-3AD203B41FA5}">
                      <a16:colId xmlns:a16="http://schemas.microsoft.com/office/drawing/2014/main" val="20008"/>
                    </a:ext>
                  </a:extLst>
                </a:gridCol>
                <a:gridCol w="554182">
                  <a:extLst>
                    <a:ext uri="{9D8B030D-6E8A-4147-A177-3AD203B41FA5}">
                      <a16:colId xmlns:a16="http://schemas.microsoft.com/office/drawing/2014/main" val="20009"/>
                    </a:ext>
                  </a:extLst>
                </a:gridCol>
                <a:gridCol w="554182">
                  <a:extLst>
                    <a:ext uri="{9D8B030D-6E8A-4147-A177-3AD203B41FA5}">
                      <a16:colId xmlns:a16="http://schemas.microsoft.com/office/drawing/2014/main" val="20010"/>
                    </a:ext>
                  </a:extLst>
                </a:gridCol>
              </a:tblGrid>
              <a:tr h="326690">
                <a:tc>
                  <a:txBody>
                    <a:bodyPr/>
                    <a:lstStyle/>
                    <a:p>
                      <a:pPr algn="ct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solidFill>
                            <a:schemeClr val="tx1"/>
                          </a:solidFill>
                        </a:rPr>
                        <a:t>60</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dirty="0" smtClean="0">
                          <a:solidFill>
                            <a:schemeClr val="tx1"/>
                          </a:solidFill>
                        </a:rPr>
                        <a:t>17</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dirty="0" smtClean="0">
                          <a:solidFill>
                            <a:schemeClr val="tx1"/>
                          </a:solidFill>
                        </a:rPr>
                        <a:t>29</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256040">
                <a:tc>
                  <a:txBody>
                    <a:bodyPr/>
                    <a:lstStyle/>
                    <a:p>
                      <a:pPr algn="ctr"/>
                      <a:r>
                        <a:rPr lang="en-US" altLang="zh-CN" sz="1100" dirty="0" smtClean="0">
                          <a:solidFill>
                            <a:schemeClr val="tx1"/>
                          </a:solidFill>
                        </a:rPr>
                        <a:t>0</a:t>
                      </a:r>
                      <a:endParaRPr lang="zh-CN" altLang="en-US" sz="11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100" dirty="0" smtClean="0">
                          <a:solidFill>
                            <a:schemeClr val="tx1"/>
                          </a:solidFill>
                        </a:rPr>
                        <a:t>1</a:t>
                      </a:r>
                      <a:endParaRPr lang="zh-CN" altLang="en-US" sz="11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100" dirty="0" smtClean="0">
                          <a:solidFill>
                            <a:schemeClr val="tx1"/>
                          </a:solidFill>
                        </a:rPr>
                        <a:t>2</a:t>
                      </a:r>
                      <a:endParaRPr lang="zh-CN" altLang="en-US" sz="11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100" dirty="0" smtClean="0">
                          <a:solidFill>
                            <a:schemeClr val="tx1"/>
                          </a:solidFill>
                        </a:rPr>
                        <a:t>3</a:t>
                      </a:r>
                      <a:endParaRPr lang="zh-CN" altLang="en-US" sz="11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100" dirty="0" smtClean="0">
                          <a:solidFill>
                            <a:schemeClr val="tx1"/>
                          </a:solidFill>
                        </a:rPr>
                        <a:t>4</a:t>
                      </a:r>
                      <a:endParaRPr lang="zh-CN" altLang="en-US" sz="11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100" dirty="0" smtClean="0">
                          <a:solidFill>
                            <a:schemeClr val="tx1"/>
                          </a:solidFill>
                        </a:rPr>
                        <a:t>5</a:t>
                      </a:r>
                      <a:endParaRPr lang="zh-CN" altLang="en-US" sz="11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100" dirty="0" smtClean="0">
                          <a:solidFill>
                            <a:schemeClr val="tx1"/>
                          </a:solidFill>
                        </a:rPr>
                        <a:t>6</a:t>
                      </a:r>
                      <a:endParaRPr lang="zh-CN" altLang="en-US" sz="11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100" dirty="0" smtClean="0">
                          <a:solidFill>
                            <a:schemeClr val="tx1"/>
                          </a:solidFill>
                        </a:rPr>
                        <a:t>7</a:t>
                      </a:r>
                      <a:endParaRPr lang="zh-CN" altLang="en-US" sz="11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100" dirty="0" smtClean="0">
                          <a:solidFill>
                            <a:schemeClr val="tx1"/>
                          </a:solidFill>
                        </a:rPr>
                        <a:t>8</a:t>
                      </a:r>
                      <a:endParaRPr lang="zh-CN" altLang="en-US" sz="11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100" dirty="0" smtClean="0">
                          <a:solidFill>
                            <a:schemeClr val="tx1"/>
                          </a:solidFill>
                        </a:rPr>
                        <a:t>9</a:t>
                      </a:r>
                      <a:endParaRPr lang="zh-CN" altLang="en-US" sz="11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100" dirty="0" smtClean="0">
                          <a:solidFill>
                            <a:schemeClr val="tx1"/>
                          </a:solidFill>
                        </a:rPr>
                        <a:t>10</a:t>
                      </a:r>
                      <a:endParaRPr lang="zh-CN" altLang="en-US" sz="11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8" name="矩形 7"/>
          <p:cNvSpPr/>
          <p:nvPr/>
        </p:nvSpPr>
        <p:spPr>
          <a:xfrm>
            <a:off x="6063961" y="2750926"/>
            <a:ext cx="494001" cy="335756"/>
          </a:xfrm>
          <a:prstGeom prst="rect">
            <a:avLst/>
          </a:prstGeom>
          <a:solidFill>
            <a:schemeClr val="bg1">
              <a:lumMod val="75000"/>
            </a:schemeClr>
          </a:solidFill>
        </p:spPr>
        <p:txBody>
          <a:bodyPr wrap="square">
            <a:spAutoFit/>
          </a:bodyPr>
          <a:lstStyle/>
          <a:p>
            <a:pPr algn="ctr"/>
            <a:r>
              <a:rPr lang="en-US" altLang="zh-CN" sz="1800" dirty="0" smtClean="0">
                <a:solidFill>
                  <a:srgbClr val="00B0F0"/>
                </a:solidFill>
              </a:rPr>
              <a:t>38</a:t>
            </a:r>
            <a:endParaRPr lang="zh-CN" altLang="en-US" sz="2000" dirty="0">
              <a:solidFill>
                <a:srgbClr val="00B0F0"/>
              </a:solidFill>
            </a:endParaRPr>
          </a:p>
        </p:txBody>
      </p:sp>
      <p:sp>
        <p:nvSpPr>
          <p:cNvPr id="11" name="矩形 10"/>
          <p:cNvSpPr/>
          <p:nvPr/>
        </p:nvSpPr>
        <p:spPr>
          <a:xfrm>
            <a:off x="4560173" y="3451331"/>
            <a:ext cx="697627" cy="400110"/>
          </a:xfrm>
          <a:prstGeom prst="rect">
            <a:avLst/>
          </a:prstGeom>
        </p:spPr>
        <p:txBody>
          <a:bodyPr wrap="none">
            <a:spAutoFit/>
          </a:bodyPr>
          <a:lstStyle/>
          <a:p>
            <a:r>
              <a:rPr lang="zh-CN" altLang="en-US" sz="2000" dirty="0">
                <a:solidFill>
                  <a:srgbClr val="FF0000"/>
                </a:solidFill>
                <a:latin typeface="+mn-ea"/>
                <a:ea typeface="+mn-ea"/>
                <a:sym typeface="Symbol" panose="05050102010706020507" pitchFamily="18" charset="2"/>
              </a:rPr>
              <a:t>冲突</a:t>
            </a:r>
            <a:endParaRPr lang="zh-CN" altLang="en-US" sz="2000" dirty="0">
              <a:solidFill>
                <a:srgbClr val="FF0000"/>
              </a:solidFill>
              <a:latin typeface="+mn-ea"/>
              <a:ea typeface="+mn-ea"/>
            </a:endParaRPr>
          </a:p>
        </p:txBody>
      </p:sp>
      <p:sp>
        <p:nvSpPr>
          <p:cNvPr id="12" name="矩形 11"/>
          <p:cNvSpPr/>
          <p:nvPr/>
        </p:nvSpPr>
        <p:spPr>
          <a:xfrm>
            <a:off x="6513493" y="3451331"/>
            <a:ext cx="954107" cy="400110"/>
          </a:xfrm>
          <a:prstGeom prst="rect">
            <a:avLst/>
          </a:prstGeom>
        </p:spPr>
        <p:txBody>
          <a:bodyPr wrap="none">
            <a:spAutoFit/>
          </a:bodyPr>
          <a:lstStyle/>
          <a:p>
            <a:r>
              <a:rPr lang="zh-CN" altLang="en-US" sz="2000" dirty="0" smtClean="0">
                <a:solidFill>
                  <a:srgbClr val="FF00FF"/>
                </a:solidFill>
                <a:latin typeface="+mn-ea"/>
                <a:ea typeface="+mn-ea"/>
                <a:sym typeface="Symbol" panose="05050102010706020507" pitchFamily="18" charset="2"/>
              </a:rPr>
              <a:t>又冲突</a:t>
            </a:r>
            <a:endParaRPr lang="zh-CN" altLang="en-US" sz="2000" dirty="0">
              <a:solidFill>
                <a:srgbClr val="FF00FF"/>
              </a:solidFill>
              <a:latin typeface="+mn-ea"/>
              <a:ea typeface="+mn-ea"/>
            </a:endParaRPr>
          </a:p>
        </p:txBody>
      </p:sp>
      <p:sp>
        <p:nvSpPr>
          <p:cNvPr id="13" name="矩形 12"/>
          <p:cNvSpPr/>
          <p:nvPr/>
        </p:nvSpPr>
        <p:spPr>
          <a:xfrm>
            <a:off x="5248390" y="3451331"/>
            <a:ext cx="1371151" cy="400110"/>
          </a:xfrm>
          <a:prstGeom prst="rect">
            <a:avLst/>
          </a:prstGeom>
        </p:spPr>
        <p:txBody>
          <a:bodyPr wrap="square">
            <a:spAutoFit/>
          </a:bodyPr>
          <a:lstStyle/>
          <a:p>
            <a:r>
              <a:rPr lang="en-US" altLang="zh-CN" sz="2000" b="0" dirty="0" smtClean="0">
                <a:solidFill>
                  <a:schemeClr val="tx2"/>
                </a:solidFill>
                <a:latin typeface="+mn-ea"/>
                <a:ea typeface="+mn-ea"/>
              </a:rPr>
              <a:t>H</a:t>
            </a:r>
            <a:r>
              <a:rPr lang="en-US" altLang="zh-CN" sz="2000" b="0" baseline="-25000" dirty="0" smtClean="0">
                <a:solidFill>
                  <a:schemeClr val="tx2"/>
                </a:solidFill>
                <a:latin typeface="+mn-ea"/>
                <a:ea typeface="+mn-ea"/>
              </a:rPr>
              <a:t>1</a:t>
            </a:r>
            <a:r>
              <a:rPr lang="en-US" altLang="zh-CN" sz="2000" b="0" dirty="0" smtClean="0">
                <a:solidFill>
                  <a:schemeClr val="tx2"/>
                </a:solidFill>
                <a:latin typeface="+mn-ea"/>
                <a:ea typeface="+mn-ea"/>
              </a:rPr>
              <a:t>(38)=6</a:t>
            </a:r>
            <a:endParaRPr lang="zh-CN" altLang="en-US" sz="2000" b="0" dirty="0">
              <a:solidFill>
                <a:schemeClr val="tx2"/>
              </a:solidFill>
              <a:latin typeface="+mn-ea"/>
              <a:ea typeface="+mn-ea"/>
            </a:endParaRPr>
          </a:p>
        </p:txBody>
      </p:sp>
      <p:sp>
        <p:nvSpPr>
          <p:cNvPr id="14" name="矩形 13"/>
          <p:cNvSpPr/>
          <p:nvPr/>
        </p:nvSpPr>
        <p:spPr>
          <a:xfrm>
            <a:off x="3221873" y="3859363"/>
            <a:ext cx="1371151" cy="400110"/>
          </a:xfrm>
          <a:prstGeom prst="rect">
            <a:avLst/>
          </a:prstGeom>
        </p:spPr>
        <p:txBody>
          <a:bodyPr wrap="square">
            <a:spAutoFit/>
          </a:bodyPr>
          <a:lstStyle/>
          <a:p>
            <a:r>
              <a:rPr lang="en-US" altLang="zh-CN" sz="2000" b="0" dirty="0" smtClean="0">
                <a:solidFill>
                  <a:schemeClr val="tx2"/>
                </a:solidFill>
                <a:latin typeface="+mn-ea"/>
                <a:ea typeface="+mn-ea"/>
              </a:rPr>
              <a:t>H</a:t>
            </a:r>
            <a:r>
              <a:rPr lang="en-US" altLang="zh-CN" sz="2000" b="0" baseline="-25000" dirty="0" smtClean="0">
                <a:solidFill>
                  <a:schemeClr val="tx2"/>
                </a:solidFill>
                <a:latin typeface="+mn-ea"/>
                <a:ea typeface="+mn-ea"/>
              </a:rPr>
              <a:t>2</a:t>
            </a:r>
            <a:r>
              <a:rPr lang="en-US" altLang="zh-CN" sz="2000" b="0" dirty="0" smtClean="0">
                <a:solidFill>
                  <a:schemeClr val="tx2"/>
                </a:solidFill>
                <a:latin typeface="+mn-ea"/>
                <a:ea typeface="+mn-ea"/>
              </a:rPr>
              <a:t>(38)=7</a:t>
            </a:r>
            <a:endParaRPr lang="zh-CN" altLang="en-US" sz="2000" b="0" dirty="0">
              <a:solidFill>
                <a:schemeClr val="tx2"/>
              </a:solidFill>
              <a:latin typeface="+mn-ea"/>
              <a:ea typeface="+mn-ea"/>
            </a:endParaRPr>
          </a:p>
        </p:txBody>
      </p:sp>
      <p:sp>
        <p:nvSpPr>
          <p:cNvPr id="15" name="矩形 14"/>
          <p:cNvSpPr/>
          <p:nvPr/>
        </p:nvSpPr>
        <p:spPr>
          <a:xfrm>
            <a:off x="7071288" y="3859363"/>
            <a:ext cx="1475812" cy="400110"/>
          </a:xfrm>
          <a:prstGeom prst="rect">
            <a:avLst/>
          </a:prstGeom>
        </p:spPr>
        <p:txBody>
          <a:bodyPr wrap="square">
            <a:spAutoFit/>
          </a:bodyPr>
          <a:lstStyle/>
          <a:p>
            <a:r>
              <a:rPr lang="en-US" altLang="zh-CN" sz="2000" b="0" dirty="0" smtClean="0">
                <a:solidFill>
                  <a:schemeClr val="tx2"/>
                </a:solidFill>
                <a:latin typeface="+mn-ea"/>
                <a:ea typeface="+mn-ea"/>
                <a:sym typeface="Symbol" panose="05050102010706020507" pitchFamily="18" charset="2"/>
              </a:rPr>
              <a:t>R[</a:t>
            </a:r>
            <a:r>
              <a:rPr lang="en-US" altLang="zh-CN" sz="2000" dirty="0" smtClean="0">
                <a:solidFill>
                  <a:srgbClr val="00B0F0"/>
                </a:solidFill>
                <a:latin typeface="+mn-ea"/>
                <a:ea typeface="+mn-ea"/>
                <a:sym typeface="Symbol" panose="05050102010706020507" pitchFamily="18" charset="2"/>
              </a:rPr>
              <a:t>8</a:t>
            </a:r>
            <a:r>
              <a:rPr lang="en-US" altLang="zh-CN" sz="2000" b="0" dirty="0" smtClean="0">
                <a:solidFill>
                  <a:schemeClr val="tx2"/>
                </a:solidFill>
                <a:latin typeface="+mn-ea"/>
                <a:ea typeface="+mn-ea"/>
                <a:sym typeface="Symbol" panose="05050102010706020507" pitchFamily="18" charset="2"/>
              </a:rPr>
              <a:t>]=38</a:t>
            </a:r>
            <a:endParaRPr lang="zh-CN" altLang="en-US" sz="2000" b="0" dirty="0">
              <a:solidFill>
                <a:schemeClr val="tx2"/>
              </a:solidFill>
              <a:latin typeface="+mn-ea"/>
              <a:ea typeface="+mn-ea"/>
            </a:endParaRPr>
          </a:p>
        </p:txBody>
      </p:sp>
      <p:sp>
        <p:nvSpPr>
          <p:cNvPr id="16" name="矩形 15"/>
          <p:cNvSpPr/>
          <p:nvPr/>
        </p:nvSpPr>
        <p:spPr>
          <a:xfrm>
            <a:off x="4546355" y="3859363"/>
            <a:ext cx="954107" cy="400110"/>
          </a:xfrm>
          <a:prstGeom prst="rect">
            <a:avLst/>
          </a:prstGeom>
        </p:spPr>
        <p:txBody>
          <a:bodyPr wrap="none">
            <a:spAutoFit/>
          </a:bodyPr>
          <a:lstStyle/>
          <a:p>
            <a:r>
              <a:rPr lang="zh-CN" altLang="en-US" sz="2000" dirty="0" smtClean="0">
                <a:solidFill>
                  <a:srgbClr val="FFC000"/>
                </a:solidFill>
                <a:latin typeface="+mn-ea"/>
                <a:ea typeface="+mn-ea"/>
                <a:sym typeface="Symbol" panose="05050102010706020507" pitchFamily="18" charset="2"/>
              </a:rPr>
              <a:t>又冲突</a:t>
            </a:r>
            <a:endParaRPr lang="zh-CN" altLang="en-US" sz="2000" dirty="0">
              <a:solidFill>
                <a:srgbClr val="FFC000"/>
              </a:solidFill>
              <a:latin typeface="+mn-ea"/>
              <a:ea typeface="+mn-ea"/>
            </a:endParaRPr>
          </a:p>
        </p:txBody>
      </p:sp>
      <p:sp>
        <p:nvSpPr>
          <p:cNvPr id="17" name="矩形 16"/>
          <p:cNvSpPr/>
          <p:nvPr/>
        </p:nvSpPr>
        <p:spPr>
          <a:xfrm>
            <a:off x="5597941" y="3859363"/>
            <a:ext cx="1371151" cy="400110"/>
          </a:xfrm>
          <a:prstGeom prst="rect">
            <a:avLst/>
          </a:prstGeom>
        </p:spPr>
        <p:txBody>
          <a:bodyPr wrap="square">
            <a:spAutoFit/>
          </a:bodyPr>
          <a:lstStyle/>
          <a:p>
            <a:r>
              <a:rPr lang="en-US" altLang="zh-CN" sz="2000" b="0" dirty="0" smtClean="0">
                <a:solidFill>
                  <a:schemeClr val="tx2"/>
                </a:solidFill>
                <a:latin typeface="+mn-ea"/>
                <a:ea typeface="+mn-ea"/>
              </a:rPr>
              <a:t>H</a:t>
            </a:r>
            <a:r>
              <a:rPr lang="en-US" altLang="zh-CN" sz="2000" b="0" baseline="-25000" dirty="0" smtClean="0">
                <a:solidFill>
                  <a:schemeClr val="tx2"/>
                </a:solidFill>
                <a:latin typeface="+mn-ea"/>
                <a:ea typeface="+mn-ea"/>
              </a:rPr>
              <a:t>3</a:t>
            </a:r>
            <a:r>
              <a:rPr lang="en-US" altLang="zh-CN" sz="2000" b="0" dirty="0" smtClean="0">
                <a:solidFill>
                  <a:schemeClr val="tx2"/>
                </a:solidFill>
                <a:latin typeface="+mn-ea"/>
                <a:ea typeface="+mn-ea"/>
              </a:rPr>
              <a:t>(38)=8</a:t>
            </a:r>
            <a:endParaRPr lang="zh-CN" altLang="en-US" sz="2000" b="0" dirty="0">
              <a:solidFill>
                <a:schemeClr val="tx2"/>
              </a:solidFill>
              <a:latin typeface="+mn-ea"/>
              <a:ea typeface="+mn-ea"/>
            </a:endParaRPr>
          </a:p>
        </p:txBody>
      </p:sp>
      <p:sp>
        <p:nvSpPr>
          <p:cNvPr id="18" name="矩形 17"/>
          <p:cNvSpPr/>
          <p:nvPr/>
        </p:nvSpPr>
        <p:spPr>
          <a:xfrm>
            <a:off x="1524000" y="3451331"/>
            <a:ext cx="2953309" cy="400110"/>
          </a:xfrm>
          <a:prstGeom prst="rect">
            <a:avLst/>
          </a:prstGeom>
        </p:spPr>
        <p:txBody>
          <a:bodyPr wrap="none">
            <a:spAutoFit/>
          </a:bodyPr>
          <a:lstStyle/>
          <a:p>
            <a:r>
              <a:rPr lang="zh-CN" altLang="en-US" sz="2000" dirty="0">
                <a:solidFill>
                  <a:schemeClr val="tx2"/>
                </a:solidFill>
                <a:sym typeface="Symbol" panose="05050102010706020507" pitchFamily="18" charset="2"/>
              </a:rPr>
              <a:t>∵</a:t>
            </a:r>
            <a:r>
              <a:rPr lang="en-US" altLang="zh-CN" sz="2000" dirty="0" smtClean="0">
                <a:solidFill>
                  <a:schemeClr val="tx2"/>
                </a:solidFill>
                <a:sym typeface="Symbol" panose="05050102010706020507" pitchFamily="18" charset="2"/>
              </a:rPr>
              <a:t>H(38)=38  </a:t>
            </a:r>
            <a:r>
              <a:rPr lang="en-US" altLang="zh-CN" sz="2000" dirty="0">
                <a:solidFill>
                  <a:schemeClr val="tx2"/>
                </a:solidFill>
                <a:sym typeface="Symbol" panose="05050102010706020507" pitchFamily="18" charset="2"/>
              </a:rPr>
              <a:t>MOD </a:t>
            </a:r>
            <a:r>
              <a:rPr lang="en-US" altLang="zh-CN" sz="2000" dirty="0" smtClean="0">
                <a:solidFill>
                  <a:schemeClr val="tx2"/>
                </a:solidFill>
                <a:sym typeface="Symbol" panose="05050102010706020507" pitchFamily="18" charset="2"/>
              </a:rPr>
              <a:t>11=5, </a:t>
            </a:r>
            <a:endParaRPr lang="zh-CN" altLang="en-US" sz="2000" dirty="0">
              <a:solidFill>
                <a:schemeClr val="tx2"/>
              </a:solidFill>
            </a:endParaRPr>
          </a:p>
        </p:txBody>
      </p:sp>
      <p:sp>
        <p:nvSpPr>
          <p:cNvPr id="20" name="矩形 19"/>
          <p:cNvSpPr/>
          <p:nvPr/>
        </p:nvSpPr>
        <p:spPr>
          <a:xfrm>
            <a:off x="4585573" y="4501304"/>
            <a:ext cx="697627" cy="400110"/>
          </a:xfrm>
          <a:prstGeom prst="rect">
            <a:avLst/>
          </a:prstGeom>
        </p:spPr>
        <p:txBody>
          <a:bodyPr wrap="none">
            <a:spAutoFit/>
          </a:bodyPr>
          <a:lstStyle/>
          <a:p>
            <a:r>
              <a:rPr lang="zh-CN" altLang="en-US" sz="2000" dirty="0">
                <a:solidFill>
                  <a:srgbClr val="FF0000"/>
                </a:solidFill>
                <a:latin typeface="+mn-ea"/>
                <a:ea typeface="+mn-ea"/>
                <a:sym typeface="Symbol" panose="05050102010706020507" pitchFamily="18" charset="2"/>
              </a:rPr>
              <a:t>冲突</a:t>
            </a:r>
            <a:endParaRPr lang="zh-CN" altLang="en-US" sz="2000" dirty="0">
              <a:solidFill>
                <a:srgbClr val="FF0000"/>
              </a:solidFill>
              <a:latin typeface="+mn-ea"/>
              <a:ea typeface="+mn-ea"/>
            </a:endParaRPr>
          </a:p>
        </p:txBody>
      </p:sp>
      <p:sp>
        <p:nvSpPr>
          <p:cNvPr id="21" name="矩形 20"/>
          <p:cNvSpPr/>
          <p:nvPr/>
        </p:nvSpPr>
        <p:spPr>
          <a:xfrm>
            <a:off x="6538893" y="4501304"/>
            <a:ext cx="954107" cy="400110"/>
          </a:xfrm>
          <a:prstGeom prst="rect">
            <a:avLst/>
          </a:prstGeom>
        </p:spPr>
        <p:txBody>
          <a:bodyPr wrap="none">
            <a:spAutoFit/>
          </a:bodyPr>
          <a:lstStyle/>
          <a:p>
            <a:r>
              <a:rPr lang="zh-CN" altLang="en-US" sz="2000" dirty="0" smtClean="0">
                <a:solidFill>
                  <a:srgbClr val="FF00FF"/>
                </a:solidFill>
                <a:latin typeface="+mn-ea"/>
                <a:ea typeface="+mn-ea"/>
                <a:sym typeface="Symbol" panose="05050102010706020507" pitchFamily="18" charset="2"/>
              </a:rPr>
              <a:t>又冲突</a:t>
            </a:r>
            <a:endParaRPr lang="zh-CN" altLang="en-US" sz="2000" dirty="0">
              <a:solidFill>
                <a:srgbClr val="FF00FF"/>
              </a:solidFill>
              <a:latin typeface="+mn-ea"/>
              <a:ea typeface="+mn-ea"/>
            </a:endParaRPr>
          </a:p>
        </p:txBody>
      </p:sp>
      <p:sp>
        <p:nvSpPr>
          <p:cNvPr id="22" name="矩形 21"/>
          <p:cNvSpPr/>
          <p:nvPr/>
        </p:nvSpPr>
        <p:spPr>
          <a:xfrm>
            <a:off x="5273790" y="4501304"/>
            <a:ext cx="1371151" cy="400110"/>
          </a:xfrm>
          <a:prstGeom prst="rect">
            <a:avLst/>
          </a:prstGeom>
        </p:spPr>
        <p:txBody>
          <a:bodyPr wrap="square">
            <a:spAutoFit/>
          </a:bodyPr>
          <a:lstStyle/>
          <a:p>
            <a:r>
              <a:rPr lang="en-US" altLang="zh-CN" sz="2000" b="0" dirty="0" smtClean="0">
                <a:solidFill>
                  <a:schemeClr val="tx2"/>
                </a:solidFill>
                <a:latin typeface="+mn-ea"/>
                <a:ea typeface="+mn-ea"/>
              </a:rPr>
              <a:t>H</a:t>
            </a:r>
            <a:r>
              <a:rPr lang="en-US" altLang="zh-CN" sz="2000" b="0" baseline="-25000" dirty="0" smtClean="0">
                <a:solidFill>
                  <a:schemeClr val="tx2"/>
                </a:solidFill>
                <a:latin typeface="+mn-ea"/>
                <a:ea typeface="+mn-ea"/>
              </a:rPr>
              <a:t>1</a:t>
            </a:r>
            <a:r>
              <a:rPr lang="en-US" altLang="zh-CN" sz="2000" b="0" dirty="0" smtClean="0">
                <a:solidFill>
                  <a:schemeClr val="tx2"/>
                </a:solidFill>
                <a:latin typeface="+mn-ea"/>
                <a:ea typeface="+mn-ea"/>
              </a:rPr>
              <a:t>(38)=6</a:t>
            </a:r>
            <a:endParaRPr lang="zh-CN" altLang="en-US" sz="2000" b="0" dirty="0">
              <a:solidFill>
                <a:schemeClr val="tx2"/>
              </a:solidFill>
              <a:latin typeface="+mn-ea"/>
              <a:ea typeface="+mn-ea"/>
            </a:endParaRPr>
          </a:p>
        </p:txBody>
      </p:sp>
      <p:sp>
        <p:nvSpPr>
          <p:cNvPr id="23" name="矩形 22"/>
          <p:cNvSpPr/>
          <p:nvPr/>
        </p:nvSpPr>
        <p:spPr>
          <a:xfrm>
            <a:off x="3247273" y="4909336"/>
            <a:ext cx="2620127" cy="400110"/>
          </a:xfrm>
          <a:prstGeom prst="rect">
            <a:avLst/>
          </a:prstGeom>
        </p:spPr>
        <p:txBody>
          <a:bodyPr wrap="square">
            <a:spAutoFit/>
          </a:bodyPr>
          <a:lstStyle/>
          <a:p>
            <a:r>
              <a:rPr lang="en-US" altLang="zh-CN" sz="2000" b="0" dirty="0" smtClean="0">
                <a:solidFill>
                  <a:schemeClr val="tx2"/>
                </a:solidFill>
                <a:latin typeface="+mn-ea"/>
                <a:ea typeface="+mn-ea"/>
              </a:rPr>
              <a:t>H</a:t>
            </a:r>
            <a:r>
              <a:rPr lang="en-US" altLang="zh-CN" sz="2000" b="0" baseline="-25000" dirty="0" smtClean="0">
                <a:solidFill>
                  <a:schemeClr val="tx2"/>
                </a:solidFill>
                <a:latin typeface="+mn-ea"/>
                <a:ea typeface="+mn-ea"/>
              </a:rPr>
              <a:t>2</a:t>
            </a:r>
            <a:r>
              <a:rPr lang="en-US" altLang="zh-CN" sz="2000" b="0" dirty="0" smtClean="0">
                <a:solidFill>
                  <a:schemeClr val="tx2"/>
                </a:solidFill>
                <a:latin typeface="+mn-ea"/>
                <a:ea typeface="+mn-ea"/>
              </a:rPr>
              <a:t>(38)=(5-1)%11=4</a:t>
            </a:r>
            <a:endParaRPr lang="zh-CN" altLang="en-US" sz="2000" b="0" dirty="0">
              <a:solidFill>
                <a:schemeClr val="tx2"/>
              </a:solidFill>
              <a:latin typeface="+mn-ea"/>
              <a:ea typeface="+mn-ea"/>
            </a:endParaRPr>
          </a:p>
        </p:txBody>
      </p:sp>
      <p:sp>
        <p:nvSpPr>
          <p:cNvPr id="24" name="矩形 23"/>
          <p:cNvSpPr/>
          <p:nvPr/>
        </p:nvSpPr>
        <p:spPr>
          <a:xfrm>
            <a:off x="5867400" y="4909336"/>
            <a:ext cx="1475812" cy="400110"/>
          </a:xfrm>
          <a:prstGeom prst="rect">
            <a:avLst/>
          </a:prstGeom>
        </p:spPr>
        <p:txBody>
          <a:bodyPr wrap="square">
            <a:spAutoFit/>
          </a:bodyPr>
          <a:lstStyle/>
          <a:p>
            <a:r>
              <a:rPr lang="en-US" altLang="zh-CN" sz="2000" b="0" dirty="0" smtClean="0">
                <a:solidFill>
                  <a:schemeClr val="tx2"/>
                </a:solidFill>
                <a:latin typeface="+mn-ea"/>
                <a:ea typeface="+mn-ea"/>
                <a:sym typeface="Symbol" panose="05050102010706020507" pitchFamily="18" charset="2"/>
              </a:rPr>
              <a:t>R[</a:t>
            </a:r>
            <a:r>
              <a:rPr lang="en-US" altLang="zh-CN" sz="2000" dirty="0" smtClean="0">
                <a:solidFill>
                  <a:srgbClr val="00B050"/>
                </a:solidFill>
                <a:latin typeface="+mn-ea"/>
                <a:ea typeface="+mn-ea"/>
                <a:sym typeface="Symbol" panose="05050102010706020507" pitchFamily="18" charset="2"/>
              </a:rPr>
              <a:t>4</a:t>
            </a:r>
            <a:r>
              <a:rPr lang="en-US" altLang="zh-CN" sz="2000" b="0" dirty="0" smtClean="0">
                <a:solidFill>
                  <a:schemeClr val="tx2"/>
                </a:solidFill>
                <a:latin typeface="+mn-ea"/>
                <a:ea typeface="+mn-ea"/>
                <a:sym typeface="Symbol" panose="05050102010706020507" pitchFamily="18" charset="2"/>
              </a:rPr>
              <a:t>]=38</a:t>
            </a:r>
            <a:endParaRPr lang="zh-CN" altLang="en-US" sz="2000" b="0" dirty="0">
              <a:solidFill>
                <a:schemeClr val="tx2"/>
              </a:solidFill>
              <a:latin typeface="+mn-ea"/>
              <a:ea typeface="+mn-ea"/>
            </a:endParaRPr>
          </a:p>
        </p:txBody>
      </p:sp>
      <p:sp>
        <p:nvSpPr>
          <p:cNvPr id="27" name="矩形 26"/>
          <p:cNvSpPr/>
          <p:nvPr/>
        </p:nvSpPr>
        <p:spPr>
          <a:xfrm>
            <a:off x="1549400" y="4501304"/>
            <a:ext cx="2953309" cy="400110"/>
          </a:xfrm>
          <a:prstGeom prst="rect">
            <a:avLst/>
          </a:prstGeom>
        </p:spPr>
        <p:txBody>
          <a:bodyPr wrap="none">
            <a:spAutoFit/>
          </a:bodyPr>
          <a:lstStyle/>
          <a:p>
            <a:r>
              <a:rPr lang="zh-CN" altLang="en-US" sz="2000" dirty="0">
                <a:solidFill>
                  <a:schemeClr val="tx2"/>
                </a:solidFill>
                <a:sym typeface="Symbol" panose="05050102010706020507" pitchFamily="18" charset="2"/>
              </a:rPr>
              <a:t>∵</a:t>
            </a:r>
            <a:r>
              <a:rPr lang="en-US" altLang="zh-CN" sz="2000" dirty="0" smtClean="0">
                <a:solidFill>
                  <a:schemeClr val="tx2"/>
                </a:solidFill>
                <a:sym typeface="Symbol" panose="05050102010706020507" pitchFamily="18" charset="2"/>
              </a:rPr>
              <a:t>H(38)=38  </a:t>
            </a:r>
            <a:r>
              <a:rPr lang="en-US" altLang="zh-CN" sz="2000" dirty="0">
                <a:solidFill>
                  <a:schemeClr val="tx2"/>
                </a:solidFill>
                <a:sym typeface="Symbol" panose="05050102010706020507" pitchFamily="18" charset="2"/>
              </a:rPr>
              <a:t>MOD </a:t>
            </a:r>
            <a:r>
              <a:rPr lang="en-US" altLang="zh-CN" sz="2000" dirty="0" smtClean="0">
                <a:solidFill>
                  <a:schemeClr val="tx2"/>
                </a:solidFill>
                <a:sym typeface="Symbol" panose="05050102010706020507" pitchFamily="18" charset="2"/>
              </a:rPr>
              <a:t>11=5, </a:t>
            </a:r>
            <a:endParaRPr lang="zh-CN" altLang="en-US" sz="2000" dirty="0">
              <a:solidFill>
                <a:schemeClr val="tx2"/>
              </a:solidFill>
            </a:endParaRPr>
          </a:p>
        </p:txBody>
      </p:sp>
      <p:sp>
        <p:nvSpPr>
          <p:cNvPr id="28" name="矩形 27"/>
          <p:cNvSpPr/>
          <p:nvPr/>
        </p:nvSpPr>
        <p:spPr>
          <a:xfrm>
            <a:off x="3844635" y="2750926"/>
            <a:ext cx="494001" cy="335756"/>
          </a:xfrm>
          <a:prstGeom prst="rect">
            <a:avLst/>
          </a:prstGeom>
          <a:solidFill>
            <a:schemeClr val="bg1">
              <a:lumMod val="75000"/>
            </a:schemeClr>
          </a:solidFill>
        </p:spPr>
        <p:txBody>
          <a:bodyPr wrap="square">
            <a:spAutoFit/>
          </a:bodyPr>
          <a:lstStyle/>
          <a:p>
            <a:pPr algn="ctr"/>
            <a:r>
              <a:rPr lang="en-US" altLang="zh-CN" sz="1800" dirty="0" smtClean="0">
                <a:solidFill>
                  <a:srgbClr val="00B050"/>
                </a:solidFill>
              </a:rPr>
              <a:t>38</a:t>
            </a:r>
            <a:endParaRPr lang="zh-CN" altLang="en-US" sz="2000" dirty="0">
              <a:solidFill>
                <a:srgbClr val="00B050"/>
              </a:solidFill>
            </a:endParaRPr>
          </a:p>
        </p:txBody>
      </p:sp>
      <p:sp>
        <p:nvSpPr>
          <p:cNvPr id="29" name="矩形 28"/>
          <p:cNvSpPr/>
          <p:nvPr/>
        </p:nvSpPr>
        <p:spPr>
          <a:xfrm>
            <a:off x="3290599" y="2750926"/>
            <a:ext cx="494001" cy="335756"/>
          </a:xfrm>
          <a:prstGeom prst="rect">
            <a:avLst/>
          </a:prstGeom>
          <a:solidFill>
            <a:schemeClr val="bg1">
              <a:lumMod val="75000"/>
            </a:schemeClr>
          </a:solidFill>
        </p:spPr>
        <p:txBody>
          <a:bodyPr wrap="square">
            <a:spAutoFit/>
          </a:bodyPr>
          <a:lstStyle/>
          <a:p>
            <a:pPr algn="ctr"/>
            <a:r>
              <a:rPr lang="en-US" altLang="zh-CN" sz="1800" dirty="0" smtClean="0">
                <a:solidFill>
                  <a:srgbClr val="7030A0"/>
                </a:solidFill>
              </a:rPr>
              <a:t>38</a:t>
            </a:r>
            <a:endParaRPr lang="zh-CN" altLang="en-US" sz="2000" dirty="0">
              <a:solidFill>
                <a:srgbClr val="7030A0"/>
              </a:solidFill>
            </a:endParaRPr>
          </a:p>
        </p:txBody>
      </p:sp>
      <p:sp>
        <p:nvSpPr>
          <p:cNvPr id="30" name="矩形 29"/>
          <p:cNvSpPr/>
          <p:nvPr/>
        </p:nvSpPr>
        <p:spPr>
          <a:xfrm>
            <a:off x="4817348" y="5518936"/>
            <a:ext cx="697627" cy="400110"/>
          </a:xfrm>
          <a:prstGeom prst="rect">
            <a:avLst/>
          </a:prstGeom>
        </p:spPr>
        <p:txBody>
          <a:bodyPr wrap="none">
            <a:spAutoFit/>
          </a:bodyPr>
          <a:lstStyle/>
          <a:p>
            <a:r>
              <a:rPr lang="zh-CN" altLang="en-US" sz="2000" dirty="0">
                <a:solidFill>
                  <a:srgbClr val="FF0000"/>
                </a:solidFill>
                <a:latin typeface="+mn-ea"/>
                <a:ea typeface="+mn-ea"/>
                <a:sym typeface="Symbol" panose="05050102010706020507" pitchFamily="18" charset="2"/>
              </a:rPr>
              <a:t>冲突</a:t>
            </a:r>
            <a:endParaRPr lang="zh-CN" altLang="en-US" sz="2000" dirty="0">
              <a:solidFill>
                <a:srgbClr val="FF0000"/>
              </a:solidFill>
              <a:latin typeface="+mn-ea"/>
              <a:ea typeface="+mn-ea"/>
            </a:endParaRPr>
          </a:p>
        </p:txBody>
      </p:sp>
      <p:sp>
        <p:nvSpPr>
          <p:cNvPr id="31" name="矩形 30"/>
          <p:cNvSpPr/>
          <p:nvPr/>
        </p:nvSpPr>
        <p:spPr>
          <a:xfrm>
            <a:off x="1781175" y="5518936"/>
            <a:ext cx="2953309" cy="400110"/>
          </a:xfrm>
          <a:prstGeom prst="rect">
            <a:avLst/>
          </a:prstGeom>
        </p:spPr>
        <p:txBody>
          <a:bodyPr wrap="none">
            <a:spAutoFit/>
          </a:bodyPr>
          <a:lstStyle/>
          <a:p>
            <a:r>
              <a:rPr lang="zh-CN" altLang="en-US" sz="2000" dirty="0">
                <a:solidFill>
                  <a:schemeClr val="tx2"/>
                </a:solidFill>
                <a:sym typeface="Symbol" panose="05050102010706020507" pitchFamily="18" charset="2"/>
              </a:rPr>
              <a:t>∵</a:t>
            </a:r>
            <a:r>
              <a:rPr lang="en-US" altLang="zh-CN" sz="2000" dirty="0" smtClean="0">
                <a:solidFill>
                  <a:schemeClr val="tx2"/>
                </a:solidFill>
                <a:sym typeface="Symbol" panose="05050102010706020507" pitchFamily="18" charset="2"/>
              </a:rPr>
              <a:t>H(38)=38  </a:t>
            </a:r>
            <a:r>
              <a:rPr lang="en-US" altLang="zh-CN" sz="2000" dirty="0">
                <a:solidFill>
                  <a:schemeClr val="tx2"/>
                </a:solidFill>
                <a:sym typeface="Symbol" panose="05050102010706020507" pitchFamily="18" charset="2"/>
              </a:rPr>
              <a:t>MOD </a:t>
            </a:r>
            <a:r>
              <a:rPr lang="en-US" altLang="zh-CN" sz="2000" dirty="0" smtClean="0">
                <a:solidFill>
                  <a:schemeClr val="tx2"/>
                </a:solidFill>
                <a:sym typeface="Symbol" panose="05050102010706020507" pitchFamily="18" charset="2"/>
              </a:rPr>
              <a:t>11=5, </a:t>
            </a:r>
            <a:endParaRPr lang="zh-CN" altLang="en-US" sz="2000" dirty="0">
              <a:solidFill>
                <a:schemeClr val="tx2"/>
              </a:solidFill>
            </a:endParaRPr>
          </a:p>
        </p:txBody>
      </p:sp>
      <p:sp>
        <p:nvSpPr>
          <p:cNvPr id="32" name="矩形 31"/>
          <p:cNvSpPr/>
          <p:nvPr/>
        </p:nvSpPr>
        <p:spPr>
          <a:xfrm>
            <a:off x="1593114" y="5919046"/>
            <a:ext cx="7246086" cy="400110"/>
          </a:xfrm>
          <a:prstGeom prst="rect">
            <a:avLst/>
          </a:prstGeom>
        </p:spPr>
        <p:txBody>
          <a:bodyPr wrap="none">
            <a:spAutoFit/>
          </a:bodyPr>
          <a:lstStyle/>
          <a:p>
            <a:r>
              <a:rPr lang="zh-CN" altLang="en-US" sz="2000" dirty="0" smtClean="0">
                <a:solidFill>
                  <a:schemeClr val="tx2"/>
                </a:solidFill>
              </a:rPr>
              <a:t>假设</a:t>
            </a:r>
            <a:r>
              <a:rPr lang="en-US" altLang="zh-CN" sz="2000" b="0" dirty="0" smtClean="0">
                <a:solidFill>
                  <a:schemeClr val="tx2"/>
                </a:solidFill>
              </a:rPr>
              <a:t>: </a:t>
            </a:r>
            <a:r>
              <a:rPr lang="zh-CN" altLang="en-US" sz="2000" b="0" dirty="0" smtClean="0">
                <a:solidFill>
                  <a:schemeClr val="tx2"/>
                </a:solidFill>
              </a:rPr>
              <a:t>伪随机数序列为</a:t>
            </a:r>
            <a:r>
              <a:rPr lang="en-US" altLang="zh-CN" sz="2000" b="0" dirty="0" smtClean="0">
                <a:solidFill>
                  <a:schemeClr val="tx2"/>
                </a:solidFill>
              </a:rPr>
              <a:t>9, </a:t>
            </a:r>
            <a:r>
              <a:rPr lang="zh-CN" altLang="en-US" sz="2000" b="0" dirty="0" smtClean="0">
                <a:solidFill>
                  <a:schemeClr val="tx2"/>
                </a:solidFill>
              </a:rPr>
              <a:t>则</a:t>
            </a:r>
            <a:r>
              <a:rPr lang="en-US" altLang="zh-CN" sz="2000" b="0" dirty="0" smtClean="0">
                <a:solidFill>
                  <a:schemeClr val="tx2"/>
                </a:solidFill>
              </a:rPr>
              <a:t>H</a:t>
            </a:r>
            <a:r>
              <a:rPr lang="en-US" altLang="zh-CN" sz="2000" b="0" baseline="-25000" dirty="0" smtClean="0">
                <a:solidFill>
                  <a:schemeClr val="tx2"/>
                </a:solidFill>
              </a:rPr>
              <a:t>1</a:t>
            </a:r>
            <a:r>
              <a:rPr lang="en-US" altLang="zh-CN" sz="2000" b="0" dirty="0" smtClean="0">
                <a:solidFill>
                  <a:schemeClr val="tx2"/>
                </a:solidFill>
              </a:rPr>
              <a:t>=(5+9)%11=3, </a:t>
            </a:r>
            <a:r>
              <a:rPr lang="zh-CN" altLang="en-US" sz="2000" b="0" dirty="0" smtClean="0">
                <a:solidFill>
                  <a:schemeClr val="tx2"/>
                </a:solidFill>
              </a:rPr>
              <a:t>不冲突</a:t>
            </a:r>
            <a:r>
              <a:rPr lang="en-US" altLang="zh-CN" sz="2000" b="0" dirty="0" smtClean="0">
                <a:solidFill>
                  <a:schemeClr val="tx2"/>
                </a:solidFill>
              </a:rPr>
              <a:t>,</a:t>
            </a:r>
            <a:r>
              <a:rPr lang="en-US" altLang="zh-CN" sz="2000" b="0" dirty="0">
                <a:solidFill>
                  <a:schemeClr val="tx2"/>
                </a:solidFill>
                <a:latin typeface="+mn-ea"/>
                <a:sym typeface="Symbol" panose="05050102010706020507" pitchFamily="18" charset="2"/>
              </a:rPr>
              <a:t> </a:t>
            </a:r>
            <a:r>
              <a:rPr lang="en-US" altLang="zh-CN" sz="2000" b="0" dirty="0" smtClean="0">
                <a:solidFill>
                  <a:schemeClr val="tx2"/>
                </a:solidFill>
              </a:rPr>
              <a:t> R[</a:t>
            </a:r>
            <a:r>
              <a:rPr lang="en-US" altLang="zh-CN" sz="2000" dirty="0" smtClean="0">
                <a:solidFill>
                  <a:srgbClr val="7030A0"/>
                </a:solidFill>
              </a:rPr>
              <a:t>3</a:t>
            </a:r>
            <a:r>
              <a:rPr lang="en-US" altLang="zh-CN" sz="2000" b="0" dirty="0" smtClean="0">
                <a:solidFill>
                  <a:schemeClr val="tx2"/>
                </a:solidFill>
              </a:rPr>
              <a:t>]=38</a:t>
            </a:r>
            <a:endParaRPr lang="zh-CN" altLang="en-US" sz="2000" b="0" dirty="0">
              <a:solidFill>
                <a:schemeClr val="tx2"/>
              </a:solidFill>
            </a:endParaRPr>
          </a:p>
        </p:txBody>
      </p:sp>
      <p:sp>
        <p:nvSpPr>
          <p:cNvPr id="33" name="动作按钮: 上一张 32">
            <a:hlinkClick r:id="" action="ppaction://noaction" highlightClick="1"/>
          </p:cNvPr>
          <p:cNvSpPr/>
          <p:nvPr/>
        </p:nvSpPr>
        <p:spPr>
          <a:xfrm>
            <a:off x="8839200" y="6548606"/>
            <a:ext cx="304800" cy="309394"/>
          </a:xfrm>
          <a:prstGeom prst="actionButtonRetur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86633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5"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randombar(vertic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circle(in)">
                                      <p:cBhvr>
                                        <p:cTn id="22" dur="20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5"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randombar(vertical)">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circle(in)">
                                      <p:cBhvr>
                                        <p:cTn id="32" dur="20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5"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randombar(vertical)">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circle(in)">
                                      <p:cBhvr>
                                        <p:cTn id="42" dur="20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3"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500" fill="hold"/>
                                        <p:tgtEl>
                                          <p:spTgt spid="15"/>
                                        </p:tgtEl>
                                        <p:attrNameLst>
                                          <p:attrName>ppt_x</p:attrName>
                                        </p:attrNameLst>
                                      </p:cBhvr>
                                      <p:tavLst>
                                        <p:tav tm="0">
                                          <p:val>
                                            <p:strVal val="1+#ppt_w/2"/>
                                          </p:val>
                                        </p:tav>
                                        <p:tav tm="100000">
                                          <p:val>
                                            <p:strVal val="#ppt_x"/>
                                          </p:val>
                                        </p:tav>
                                      </p:tavLst>
                                    </p:anim>
                                    <p:anim calcmode="lin" valueType="num">
                                      <p:cBhvr additive="base">
                                        <p:cTn id="48" dur="500" fill="hold"/>
                                        <p:tgtEl>
                                          <p:spTgt spid="15"/>
                                        </p:tgtEl>
                                        <p:attrNameLst>
                                          <p:attrName>ppt_y</p:attrName>
                                        </p:attrNameLst>
                                      </p:cBhvr>
                                      <p:tavLst>
                                        <p:tav tm="0">
                                          <p:val>
                                            <p:strVal val="0-#ppt_h/2"/>
                                          </p:val>
                                        </p:tav>
                                        <p:tav tm="100000">
                                          <p:val>
                                            <p:strVal val="#ppt_y"/>
                                          </p:val>
                                        </p:tav>
                                      </p:tavLst>
                                    </p:anim>
                                  </p:childTnLst>
                                </p:cTn>
                              </p:par>
                            </p:childTnLst>
                          </p:cTn>
                        </p:par>
                        <p:par>
                          <p:cTn id="49" fill="hold">
                            <p:stCondLst>
                              <p:cond delay="500"/>
                            </p:stCondLst>
                            <p:childTnLst>
                              <p:par>
                                <p:cTn id="50" presetID="47" presetClass="entr" presetSubtype="0" fill="hold" grpId="0" nodeType="after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fade">
                                      <p:cBhvr>
                                        <p:cTn id="52" dur="1000"/>
                                        <p:tgtEl>
                                          <p:spTgt spid="8"/>
                                        </p:tgtEl>
                                      </p:cBhvr>
                                    </p:animEffect>
                                    <p:anim calcmode="lin" valueType="num">
                                      <p:cBhvr>
                                        <p:cTn id="53" dur="1000" fill="hold"/>
                                        <p:tgtEl>
                                          <p:spTgt spid="8"/>
                                        </p:tgtEl>
                                        <p:attrNameLst>
                                          <p:attrName>ppt_x</p:attrName>
                                        </p:attrNameLst>
                                      </p:cBhvr>
                                      <p:tavLst>
                                        <p:tav tm="0">
                                          <p:val>
                                            <p:strVal val="#ppt_x"/>
                                          </p:val>
                                        </p:tav>
                                        <p:tav tm="100000">
                                          <p:val>
                                            <p:strVal val="#ppt_x"/>
                                          </p:val>
                                        </p:tav>
                                      </p:tavLst>
                                    </p:anim>
                                    <p:anim calcmode="lin" valueType="num">
                                      <p:cBhvr>
                                        <p:cTn id="5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3">
                                            <p:txEl>
                                              <p:pRg st="5" end="5"/>
                                            </p:txEl>
                                          </p:spTgt>
                                        </p:tgtEl>
                                        <p:attrNameLst>
                                          <p:attrName>style.visibility</p:attrName>
                                        </p:attrNameLst>
                                      </p:cBhvr>
                                      <p:to>
                                        <p:strVal val="visible"/>
                                      </p:to>
                                    </p:set>
                                    <p:animEffect transition="in" filter="fade">
                                      <p:cBhvr>
                                        <p:cTn id="59" dur="500"/>
                                        <p:tgtEl>
                                          <p:spTgt spid="3">
                                            <p:txEl>
                                              <p:pRg st="5" end="5"/>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wipe(left)">
                                      <p:cBhvr>
                                        <p:cTn id="64" dur="500"/>
                                        <p:tgtEl>
                                          <p:spTgt spid="27"/>
                                        </p:tgtEl>
                                      </p:cBhvr>
                                    </p:animEffect>
                                  </p:childTnLst>
                                </p:cTn>
                              </p:par>
                            </p:childTnLst>
                          </p:cTn>
                        </p:par>
                      </p:childTnLst>
                    </p:cTn>
                  </p:par>
                  <p:par>
                    <p:cTn id="65" fill="hold">
                      <p:stCondLst>
                        <p:cond delay="indefinite"/>
                      </p:stCondLst>
                      <p:childTnLst>
                        <p:par>
                          <p:cTn id="66" fill="hold">
                            <p:stCondLst>
                              <p:cond delay="0"/>
                            </p:stCondLst>
                            <p:childTnLst>
                              <p:par>
                                <p:cTn id="67" presetID="14" presetClass="entr" presetSubtype="5" fill="hold" grpId="0" nodeType="click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randombar(vertical)">
                                      <p:cBhvr>
                                        <p:cTn id="69" dur="500"/>
                                        <p:tgtEl>
                                          <p:spTgt spid="20"/>
                                        </p:tgtEl>
                                      </p:cBhvr>
                                    </p:animEffect>
                                  </p:childTnLst>
                                </p:cTn>
                              </p:par>
                            </p:childTnLst>
                          </p:cTn>
                        </p:par>
                      </p:childTnLst>
                    </p:cTn>
                  </p:par>
                  <p:par>
                    <p:cTn id="70" fill="hold">
                      <p:stCondLst>
                        <p:cond delay="indefinite"/>
                      </p:stCondLst>
                      <p:childTnLst>
                        <p:par>
                          <p:cTn id="71" fill="hold">
                            <p:stCondLst>
                              <p:cond delay="0"/>
                            </p:stCondLst>
                            <p:childTnLst>
                              <p:par>
                                <p:cTn id="72" presetID="6" presetClass="entr" presetSubtype="16" fill="hold" grpId="0" nodeType="clickEffect">
                                  <p:stCondLst>
                                    <p:cond delay="0"/>
                                  </p:stCondLst>
                                  <p:childTnLst>
                                    <p:set>
                                      <p:cBhvr>
                                        <p:cTn id="73" dur="1" fill="hold">
                                          <p:stCondLst>
                                            <p:cond delay="0"/>
                                          </p:stCondLst>
                                        </p:cTn>
                                        <p:tgtEl>
                                          <p:spTgt spid="22"/>
                                        </p:tgtEl>
                                        <p:attrNameLst>
                                          <p:attrName>style.visibility</p:attrName>
                                        </p:attrNameLst>
                                      </p:cBhvr>
                                      <p:to>
                                        <p:strVal val="visible"/>
                                      </p:to>
                                    </p:set>
                                    <p:animEffect transition="in" filter="circle(in)">
                                      <p:cBhvr>
                                        <p:cTn id="74" dur="2000"/>
                                        <p:tgtEl>
                                          <p:spTgt spid="22"/>
                                        </p:tgtEl>
                                      </p:cBhvr>
                                    </p:animEffect>
                                  </p:childTnLst>
                                </p:cTn>
                              </p:par>
                            </p:childTnLst>
                          </p:cTn>
                        </p:par>
                      </p:childTnLst>
                    </p:cTn>
                  </p:par>
                  <p:par>
                    <p:cTn id="75" fill="hold">
                      <p:stCondLst>
                        <p:cond delay="indefinite"/>
                      </p:stCondLst>
                      <p:childTnLst>
                        <p:par>
                          <p:cTn id="76" fill="hold">
                            <p:stCondLst>
                              <p:cond delay="0"/>
                            </p:stCondLst>
                            <p:childTnLst>
                              <p:par>
                                <p:cTn id="77" presetID="14" presetClass="entr" presetSubtype="5" fill="hold" grpId="0" nodeType="clickEffect">
                                  <p:stCondLst>
                                    <p:cond delay="0"/>
                                  </p:stCondLst>
                                  <p:childTnLst>
                                    <p:set>
                                      <p:cBhvr>
                                        <p:cTn id="78" dur="1" fill="hold">
                                          <p:stCondLst>
                                            <p:cond delay="0"/>
                                          </p:stCondLst>
                                        </p:cTn>
                                        <p:tgtEl>
                                          <p:spTgt spid="21"/>
                                        </p:tgtEl>
                                        <p:attrNameLst>
                                          <p:attrName>style.visibility</p:attrName>
                                        </p:attrNameLst>
                                      </p:cBhvr>
                                      <p:to>
                                        <p:strVal val="visible"/>
                                      </p:to>
                                    </p:set>
                                    <p:animEffect transition="in" filter="randombar(vertical)">
                                      <p:cBhvr>
                                        <p:cTn id="79" dur="500"/>
                                        <p:tgtEl>
                                          <p:spTgt spid="21"/>
                                        </p:tgtEl>
                                      </p:cBhvr>
                                    </p:animEffect>
                                  </p:childTnLst>
                                </p:cTn>
                              </p:par>
                            </p:childTnLst>
                          </p:cTn>
                        </p:par>
                      </p:childTnLst>
                    </p:cTn>
                  </p:par>
                  <p:par>
                    <p:cTn id="80" fill="hold">
                      <p:stCondLst>
                        <p:cond delay="indefinite"/>
                      </p:stCondLst>
                      <p:childTnLst>
                        <p:par>
                          <p:cTn id="81" fill="hold">
                            <p:stCondLst>
                              <p:cond delay="0"/>
                            </p:stCondLst>
                            <p:childTnLst>
                              <p:par>
                                <p:cTn id="82" presetID="6" presetClass="entr" presetSubtype="16" fill="hold" grpId="0" nodeType="clickEffect">
                                  <p:stCondLst>
                                    <p:cond delay="0"/>
                                  </p:stCondLst>
                                  <p:childTnLst>
                                    <p:set>
                                      <p:cBhvr>
                                        <p:cTn id="83" dur="1" fill="hold">
                                          <p:stCondLst>
                                            <p:cond delay="0"/>
                                          </p:stCondLst>
                                        </p:cTn>
                                        <p:tgtEl>
                                          <p:spTgt spid="23"/>
                                        </p:tgtEl>
                                        <p:attrNameLst>
                                          <p:attrName>style.visibility</p:attrName>
                                        </p:attrNameLst>
                                      </p:cBhvr>
                                      <p:to>
                                        <p:strVal val="visible"/>
                                      </p:to>
                                    </p:set>
                                    <p:animEffect transition="in" filter="circle(in)">
                                      <p:cBhvr>
                                        <p:cTn id="84" dur="2000"/>
                                        <p:tgtEl>
                                          <p:spTgt spid="23"/>
                                        </p:tgtEl>
                                      </p:cBhvr>
                                    </p:animEffect>
                                  </p:childTnLst>
                                </p:cTn>
                              </p:par>
                            </p:childTnLst>
                          </p:cTn>
                        </p:par>
                      </p:childTnLst>
                    </p:cTn>
                  </p:par>
                  <p:par>
                    <p:cTn id="85" fill="hold">
                      <p:stCondLst>
                        <p:cond delay="indefinite"/>
                      </p:stCondLst>
                      <p:childTnLst>
                        <p:par>
                          <p:cTn id="86" fill="hold">
                            <p:stCondLst>
                              <p:cond delay="0"/>
                            </p:stCondLst>
                            <p:childTnLst>
                              <p:par>
                                <p:cTn id="87" presetID="2" presetClass="entr" presetSubtype="3" fill="hold" grpId="0" nodeType="clickEffect">
                                  <p:stCondLst>
                                    <p:cond delay="0"/>
                                  </p:stCondLst>
                                  <p:childTnLst>
                                    <p:set>
                                      <p:cBhvr>
                                        <p:cTn id="88" dur="1" fill="hold">
                                          <p:stCondLst>
                                            <p:cond delay="0"/>
                                          </p:stCondLst>
                                        </p:cTn>
                                        <p:tgtEl>
                                          <p:spTgt spid="24"/>
                                        </p:tgtEl>
                                        <p:attrNameLst>
                                          <p:attrName>style.visibility</p:attrName>
                                        </p:attrNameLst>
                                      </p:cBhvr>
                                      <p:to>
                                        <p:strVal val="visible"/>
                                      </p:to>
                                    </p:set>
                                    <p:anim calcmode="lin" valueType="num">
                                      <p:cBhvr additive="base">
                                        <p:cTn id="89" dur="500" fill="hold"/>
                                        <p:tgtEl>
                                          <p:spTgt spid="24"/>
                                        </p:tgtEl>
                                        <p:attrNameLst>
                                          <p:attrName>ppt_x</p:attrName>
                                        </p:attrNameLst>
                                      </p:cBhvr>
                                      <p:tavLst>
                                        <p:tav tm="0">
                                          <p:val>
                                            <p:strVal val="1+#ppt_w/2"/>
                                          </p:val>
                                        </p:tav>
                                        <p:tav tm="100000">
                                          <p:val>
                                            <p:strVal val="#ppt_x"/>
                                          </p:val>
                                        </p:tav>
                                      </p:tavLst>
                                    </p:anim>
                                    <p:anim calcmode="lin" valueType="num">
                                      <p:cBhvr additive="base">
                                        <p:cTn id="90" dur="500" fill="hold"/>
                                        <p:tgtEl>
                                          <p:spTgt spid="24"/>
                                        </p:tgtEl>
                                        <p:attrNameLst>
                                          <p:attrName>ppt_y</p:attrName>
                                        </p:attrNameLst>
                                      </p:cBhvr>
                                      <p:tavLst>
                                        <p:tav tm="0">
                                          <p:val>
                                            <p:strVal val="0-#ppt_h/2"/>
                                          </p:val>
                                        </p:tav>
                                        <p:tav tm="100000">
                                          <p:val>
                                            <p:strVal val="#ppt_y"/>
                                          </p:val>
                                        </p:tav>
                                      </p:tavLst>
                                    </p:anim>
                                  </p:childTnLst>
                                </p:cTn>
                              </p:par>
                            </p:childTnLst>
                          </p:cTn>
                        </p:par>
                        <p:par>
                          <p:cTn id="91" fill="hold">
                            <p:stCondLst>
                              <p:cond delay="500"/>
                            </p:stCondLst>
                            <p:childTnLst>
                              <p:par>
                                <p:cTn id="92" presetID="47" presetClass="entr" presetSubtype="0" fill="hold" grpId="0" nodeType="afterEffect">
                                  <p:stCondLst>
                                    <p:cond delay="0"/>
                                  </p:stCondLst>
                                  <p:childTnLst>
                                    <p:set>
                                      <p:cBhvr>
                                        <p:cTn id="93" dur="1" fill="hold">
                                          <p:stCondLst>
                                            <p:cond delay="0"/>
                                          </p:stCondLst>
                                        </p:cTn>
                                        <p:tgtEl>
                                          <p:spTgt spid="28"/>
                                        </p:tgtEl>
                                        <p:attrNameLst>
                                          <p:attrName>style.visibility</p:attrName>
                                        </p:attrNameLst>
                                      </p:cBhvr>
                                      <p:to>
                                        <p:strVal val="visible"/>
                                      </p:to>
                                    </p:set>
                                    <p:animEffect transition="in" filter="fade">
                                      <p:cBhvr>
                                        <p:cTn id="94" dur="1000"/>
                                        <p:tgtEl>
                                          <p:spTgt spid="28"/>
                                        </p:tgtEl>
                                      </p:cBhvr>
                                    </p:animEffect>
                                    <p:anim calcmode="lin" valueType="num">
                                      <p:cBhvr>
                                        <p:cTn id="95" dur="1000" fill="hold"/>
                                        <p:tgtEl>
                                          <p:spTgt spid="28"/>
                                        </p:tgtEl>
                                        <p:attrNameLst>
                                          <p:attrName>ppt_x</p:attrName>
                                        </p:attrNameLst>
                                      </p:cBhvr>
                                      <p:tavLst>
                                        <p:tav tm="0">
                                          <p:val>
                                            <p:strVal val="#ppt_x"/>
                                          </p:val>
                                        </p:tav>
                                        <p:tav tm="100000">
                                          <p:val>
                                            <p:strVal val="#ppt_x"/>
                                          </p:val>
                                        </p:tav>
                                      </p:tavLst>
                                    </p:anim>
                                    <p:anim calcmode="lin" valueType="num">
                                      <p:cBhvr>
                                        <p:cTn id="96"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3">
                                            <p:txEl>
                                              <p:pRg st="7" end="7"/>
                                            </p:txEl>
                                          </p:spTgt>
                                        </p:tgtEl>
                                        <p:attrNameLst>
                                          <p:attrName>style.visibility</p:attrName>
                                        </p:attrNameLst>
                                      </p:cBhvr>
                                      <p:to>
                                        <p:strVal val="visible"/>
                                      </p:to>
                                    </p:set>
                                    <p:animEffect transition="in" filter="fade">
                                      <p:cBhvr>
                                        <p:cTn id="101" dur="500"/>
                                        <p:tgtEl>
                                          <p:spTgt spid="3">
                                            <p:txEl>
                                              <p:pRg st="7" end="7"/>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grpId="0" nodeType="clickEffect">
                                  <p:stCondLst>
                                    <p:cond delay="0"/>
                                  </p:stCondLst>
                                  <p:childTnLst>
                                    <p:set>
                                      <p:cBhvr>
                                        <p:cTn id="105" dur="1" fill="hold">
                                          <p:stCondLst>
                                            <p:cond delay="0"/>
                                          </p:stCondLst>
                                        </p:cTn>
                                        <p:tgtEl>
                                          <p:spTgt spid="31"/>
                                        </p:tgtEl>
                                        <p:attrNameLst>
                                          <p:attrName>style.visibility</p:attrName>
                                        </p:attrNameLst>
                                      </p:cBhvr>
                                      <p:to>
                                        <p:strVal val="visible"/>
                                      </p:to>
                                    </p:set>
                                    <p:animEffect transition="in" filter="wipe(left)">
                                      <p:cBhvr>
                                        <p:cTn id="106" dur="500"/>
                                        <p:tgtEl>
                                          <p:spTgt spid="31"/>
                                        </p:tgtEl>
                                      </p:cBhvr>
                                    </p:animEffect>
                                  </p:childTnLst>
                                </p:cTn>
                              </p:par>
                            </p:childTnLst>
                          </p:cTn>
                        </p:par>
                      </p:childTnLst>
                    </p:cTn>
                  </p:par>
                  <p:par>
                    <p:cTn id="107" fill="hold">
                      <p:stCondLst>
                        <p:cond delay="indefinite"/>
                      </p:stCondLst>
                      <p:childTnLst>
                        <p:par>
                          <p:cTn id="108" fill="hold">
                            <p:stCondLst>
                              <p:cond delay="0"/>
                            </p:stCondLst>
                            <p:childTnLst>
                              <p:par>
                                <p:cTn id="109" presetID="14" presetClass="entr" presetSubtype="5" fill="hold" grpId="0" nodeType="clickEffect">
                                  <p:stCondLst>
                                    <p:cond delay="0"/>
                                  </p:stCondLst>
                                  <p:childTnLst>
                                    <p:set>
                                      <p:cBhvr>
                                        <p:cTn id="110" dur="1" fill="hold">
                                          <p:stCondLst>
                                            <p:cond delay="0"/>
                                          </p:stCondLst>
                                        </p:cTn>
                                        <p:tgtEl>
                                          <p:spTgt spid="30"/>
                                        </p:tgtEl>
                                        <p:attrNameLst>
                                          <p:attrName>style.visibility</p:attrName>
                                        </p:attrNameLst>
                                      </p:cBhvr>
                                      <p:to>
                                        <p:strVal val="visible"/>
                                      </p:to>
                                    </p:set>
                                    <p:animEffect transition="in" filter="randombar(vertical)">
                                      <p:cBhvr>
                                        <p:cTn id="111" dur="500"/>
                                        <p:tgtEl>
                                          <p:spTgt spid="30"/>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grpId="0" nodeType="clickEffect">
                                  <p:stCondLst>
                                    <p:cond delay="0"/>
                                  </p:stCondLst>
                                  <p:childTnLst>
                                    <p:set>
                                      <p:cBhvr>
                                        <p:cTn id="115" dur="1" fill="hold">
                                          <p:stCondLst>
                                            <p:cond delay="0"/>
                                          </p:stCondLst>
                                        </p:cTn>
                                        <p:tgtEl>
                                          <p:spTgt spid="32"/>
                                        </p:tgtEl>
                                        <p:attrNameLst>
                                          <p:attrName>style.visibility</p:attrName>
                                        </p:attrNameLst>
                                      </p:cBhvr>
                                      <p:to>
                                        <p:strVal val="visible"/>
                                      </p:to>
                                    </p:set>
                                    <p:animEffect transition="in" filter="wipe(left)">
                                      <p:cBhvr>
                                        <p:cTn id="116" dur="500"/>
                                        <p:tgtEl>
                                          <p:spTgt spid="32"/>
                                        </p:tgtEl>
                                      </p:cBhvr>
                                    </p:animEffect>
                                  </p:childTnLst>
                                </p:cTn>
                              </p:par>
                            </p:childTnLst>
                          </p:cTn>
                        </p:par>
                        <p:par>
                          <p:cTn id="117" fill="hold">
                            <p:stCondLst>
                              <p:cond delay="500"/>
                            </p:stCondLst>
                            <p:childTnLst>
                              <p:par>
                                <p:cTn id="118" presetID="47" presetClass="entr" presetSubtype="0" fill="hold" grpId="0" nodeType="afterEffect">
                                  <p:stCondLst>
                                    <p:cond delay="0"/>
                                  </p:stCondLst>
                                  <p:childTnLst>
                                    <p:set>
                                      <p:cBhvr>
                                        <p:cTn id="119" dur="1" fill="hold">
                                          <p:stCondLst>
                                            <p:cond delay="0"/>
                                          </p:stCondLst>
                                        </p:cTn>
                                        <p:tgtEl>
                                          <p:spTgt spid="29"/>
                                        </p:tgtEl>
                                        <p:attrNameLst>
                                          <p:attrName>style.visibility</p:attrName>
                                        </p:attrNameLst>
                                      </p:cBhvr>
                                      <p:to>
                                        <p:strVal val="visible"/>
                                      </p:to>
                                    </p:set>
                                    <p:animEffect transition="in" filter="fade">
                                      <p:cBhvr>
                                        <p:cTn id="120" dur="1000"/>
                                        <p:tgtEl>
                                          <p:spTgt spid="29"/>
                                        </p:tgtEl>
                                      </p:cBhvr>
                                    </p:animEffect>
                                    <p:anim calcmode="lin" valueType="num">
                                      <p:cBhvr>
                                        <p:cTn id="121" dur="1000" fill="hold"/>
                                        <p:tgtEl>
                                          <p:spTgt spid="29"/>
                                        </p:tgtEl>
                                        <p:attrNameLst>
                                          <p:attrName>ppt_x</p:attrName>
                                        </p:attrNameLst>
                                      </p:cBhvr>
                                      <p:tavLst>
                                        <p:tav tm="0">
                                          <p:val>
                                            <p:strVal val="#ppt_x"/>
                                          </p:val>
                                        </p:tav>
                                        <p:tav tm="100000">
                                          <p:val>
                                            <p:strVal val="#ppt_x"/>
                                          </p:val>
                                        </p:tav>
                                      </p:tavLst>
                                    </p:anim>
                                    <p:anim calcmode="lin" valueType="num">
                                      <p:cBhvr>
                                        <p:cTn id="122"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p:bldP spid="12" grpId="0"/>
      <p:bldP spid="13" grpId="0"/>
      <p:bldP spid="14" grpId="0"/>
      <p:bldP spid="15" grpId="0"/>
      <p:bldP spid="16" grpId="0"/>
      <p:bldP spid="17" grpId="0"/>
      <p:bldP spid="18" grpId="0"/>
      <p:bldP spid="20" grpId="0"/>
      <p:bldP spid="21" grpId="0"/>
      <p:bldP spid="22" grpId="0"/>
      <p:bldP spid="23" grpId="0"/>
      <p:bldP spid="24" grpId="0"/>
      <p:bldP spid="27" grpId="0"/>
      <p:bldP spid="28" grpId="0" animBg="1"/>
      <p:bldP spid="29" grpId="0" animBg="1"/>
      <p:bldP spid="30" grpId="0"/>
      <p:bldP spid="31" grpId="0"/>
      <p:bldP spid="32"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4.3 </a:t>
            </a:r>
            <a:r>
              <a:rPr lang="zh-CN" altLang="en-US" dirty="0"/>
              <a:t>哈希</a:t>
            </a:r>
            <a:r>
              <a:rPr lang="en-US" altLang="zh-CN" dirty="0"/>
              <a:t>(</a:t>
            </a:r>
            <a:r>
              <a:rPr lang="zh-CN" altLang="en-US" dirty="0"/>
              <a:t>散列</a:t>
            </a:r>
            <a:r>
              <a:rPr lang="en-US" altLang="zh-CN" dirty="0"/>
              <a:t>)</a:t>
            </a:r>
            <a:r>
              <a:rPr lang="zh-CN" altLang="en-US" sz="2000" dirty="0"/>
              <a:t>：</a:t>
            </a:r>
            <a:r>
              <a:rPr lang="zh-CN" altLang="en-US" sz="2000" dirty="0">
                <a:solidFill>
                  <a:srgbClr val="7030A0"/>
                </a:solidFill>
              </a:rPr>
              <a:t>冲突处理的</a:t>
            </a:r>
            <a:r>
              <a:rPr lang="zh-CN" altLang="en-US" sz="2000" dirty="0" smtClean="0">
                <a:solidFill>
                  <a:srgbClr val="7030A0"/>
                </a:solidFill>
              </a:rPr>
              <a:t>方法</a:t>
            </a:r>
            <a:r>
              <a:rPr lang="en-US" altLang="zh-CN" sz="2000" dirty="0" smtClean="0">
                <a:solidFill>
                  <a:srgbClr val="0070C0"/>
                </a:solidFill>
              </a:rPr>
              <a:t>-(b)</a:t>
            </a:r>
            <a:r>
              <a:rPr lang="zh-CN" altLang="en-US" sz="2000" dirty="0">
                <a:solidFill>
                  <a:srgbClr val="0070C0"/>
                </a:solidFill>
              </a:rPr>
              <a:t>再哈希</a:t>
            </a:r>
            <a:r>
              <a:rPr lang="zh-CN" altLang="en-US" sz="2000" dirty="0" smtClean="0">
                <a:solidFill>
                  <a:srgbClr val="0070C0"/>
                </a:solidFill>
              </a:rPr>
              <a:t>法</a:t>
            </a:r>
            <a:endParaRPr lang="zh-CN" altLang="en-US" dirty="0">
              <a:solidFill>
                <a:srgbClr val="0070C0"/>
              </a:solidFill>
            </a:endParaRPr>
          </a:p>
        </p:txBody>
      </p:sp>
      <p:sp>
        <p:nvSpPr>
          <p:cNvPr id="3" name="内容占位符 2"/>
          <p:cNvSpPr>
            <a:spLocks noGrp="1"/>
          </p:cNvSpPr>
          <p:nvPr>
            <p:ph idx="1"/>
          </p:nvPr>
        </p:nvSpPr>
        <p:spPr/>
        <p:txBody>
          <a:bodyPr/>
          <a:lstStyle/>
          <a:p>
            <a:pPr>
              <a:lnSpc>
                <a:spcPct val="150000"/>
              </a:lnSpc>
            </a:pPr>
            <a:r>
              <a:rPr lang="zh-CN" altLang="en-US" sz="2400" b="1" dirty="0" smtClean="0">
                <a:effectLst>
                  <a:outerShdw blurRad="38100" dist="38100" dir="2700000" algn="tl">
                    <a:srgbClr val="000000">
                      <a:alpha val="43137"/>
                    </a:srgbClr>
                  </a:outerShdw>
                </a:effectLst>
              </a:rPr>
              <a:t>思想</a:t>
            </a:r>
            <a:r>
              <a:rPr lang="zh-CN" altLang="en-US" sz="2400" dirty="0" smtClean="0"/>
              <a:t>：构造</a:t>
            </a:r>
            <a:r>
              <a:rPr lang="zh-CN" altLang="en-US" sz="2400" dirty="0"/>
              <a:t>若干个哈希函数，当发生冲突时，</a:t>
            </a:r>
            <a:r>
              <a:rPr lang="zh-CN" altLang="en-US" sz="2400" dirty="0">
                <a:solidFill>
                  <a:srgbClr val="0070C0"/>
                </a:solidFill>
              </a:rPr>
              <a:t>利用</a:t>
            </a:r>
            <a:r>
              <a:rPr lang="zh-CN" altLang="en-US" sz="2400" b="1" i="1" dirty="0">
                <a:solidFill>
                  <a:srgbClr val="0070C0"/>
                </a:solidFill>
              </a:rPr>
              <a:t>不同的哈希函数</a:t>
            </a:r>
            <a:r>
              <a:rPr lang="zh-CN" altLang="en-US" sz="2400" dirty="0">
                <a:solidFill>
                  <a:srgbClr val="0070C0"/>
                </a:solidFill>
              </a:rPr>
              <a:t>再计算下一个新哈希地址</a:t>
            </a:r>
            <a:r>
              <a:rPr lang="zh-CN" altLang="en-US" sz="2400" dirty="0"/>
              <a:t>，</a:t>
            </a:r>
            <a:r>
              <a:rPr lang="zh-CN" altLang="en-US" sz="2400" b="1" u="sng" dirty="0"/>
              <a:t>直到</a:t>
            </a:r>
            <a:r>
              <a:rPr lang="zh-CN" altLang="en-US" sz="2400" u="sng" dirty="0"/>
              <a:t>不发生冲突为止</a:t>
            </a:r>
            <a:r>
              <a:rPr lang="zh-CN" altLang="en-US" sz="2400" dirty="0" smtClean="0"/>
              <a:t>。</a:t>
            </a:r>
            <a:endParaRPr lang="en-US" altLang="zh-CN" sz="2400" dirty="0" smtClean="0"/>
          </a:p>
          <a:p>
            <a:pPr lvl="1">
              <a:lnSpc>
                <a:spcPct val="150000"/>
              </a:lnSpc>
            </a:pPr>
            <a:r>
              <a:rPr lang="zh-CN" altLang="en-US" sz="2200" dirty="0" smtClean="0"/>
              <a:t>即</a:t>
            </a:r>
            <a:r>
              <a:rPr lang="zh-CN" altLang="en-US" sz="2200" dirty="0"/>
              <a:t>：</a:t>
            </a:r>
            <a:r>
              <a:rPr lang="en-US" altLang="zh-CN" sz="2200" b="1" dirty="0" smtClean="0">
                <a:solidFill>
                  <a:schemeClr val="tx1">
                    <a:lumMod val="50000"/>
                    <a:lumOff val="50000"/>
                  </a:schemeClr>
                </a:solidFill>
              </a:rPr>
              <a:t>H</a:t>
            </a:r>
            <a:r>
              <a:rPr lang="en-US" altLang="zh-CN" sz="2200" b="1" baseline="-25000" dirty="0" smtClean="0">
                <a:solidFill>
                  <a:schemeClr val="tx1">
                    <a:lumMod val="50000"/>
                    <a:lumOff val="50000"/>
                  </a:schemeClr>
                </a:solidFill>
              </a:rPr>
              <a:t>i </a:t>
            </a:r>
            <a:r>
              <a:rPr lang="en-US" altLang="zh-CN" sz="2200" b="1" dirty="0" smtClean="0">
                <a:solidFill>
                  <a:schemeClr val="tx1">
                    <a:lumMod val="50000"/>
                    <a:lumOff val="50000"/>
                  </a:schemeClr>
                </a:solidFill>
              </a:rPr>
              <a:t>= </a:t>
            </a:r>
            <a:r>
              <a:rPr lang="en-US" altLang="zh-CN" sz="2200" b="1" dirty="0" err="1" smtClean="0">
                <a:solidFill>
                  <a:schemeClr val="tx1">
                    <a:lumMod val="50000"/>
                    <a:lumOff val="50000"/>
                  </a:schemeClr>
                </a:solidFill>
              </a:rPr>
              <a:t>RH</a:t>
            </a:r>
            <a:r>
              <a:rPr lang="en-US" altLang="zh-CN" sz="2200" b="1" baseline="-25000" dirty="0" err="1" smtClean="0">
                <a:solidFill>
                  <a:schemeClr val="tx1">
                    <a:lumMod val="50000"/>
                    <a:lumOff val="50000"/>
                  </a:schemeClr>
                </a:solidFill>
              </a:rPr>
              <a:t>i</a:t>
            </a:r>
            <a:r>
              <a:rPr lang="en-US" altLang="zh-CN" sz="2200" b="1" dirty="0" smtClean="0">
                <a:solidFill>
                  <a:schemeClr val="tx1">
                    <a:lumMod val="50000"/>
                    <a:lumOff val="50000"/>
                  </a:schemeClr>
                </a:solidFill>
              </a:rPr>
              <a:t>(key</a:t>
            </a:r>
            <a:r>
              <a:rPr lang="en-US" altLang="zh-CN" sz="2200" b="1" dirty="0">
                <a:solidFill>
                  <a:schemeClr val="tx1">
                    <a:lumMod val="50000"/>
                    <a:lumOff val="50000"/>
                  </a:schemeClr>
                </a:solidFill>
              </a:rPr>
              <a:t>)</a:t>
            </a:r>
            <a:r>
              <a:rPr lang="en-US" altLang="zh-CN" sz="2200" dirty="0"/>
              <a:t>     </a:t>
            </a:r>
            <a:r>
              <a:rPr lang="en-US" altLang="zh-CN" sz="2200" dirty="0" err="1"/>
              <a:t>i</a:t>
            </a:r>
            <a:r>
              <a:rPr lang="en-US" altLang="zh-CN" sz="2200" dirty="0"/>
              <a:t>=1, 2, …, k</a:t>
            </a:r>
          </a:p>
          <a:p>
            <a:pPr lvl="2">
              <a:lnSpc>
                <a:spcPct val="150000"/>
              </a:lnSpc>
            </a:pPr>
            <a:r>
              <a:rPr lang="en-US" altLang="zh-CN" sz="2000" dirty="0" err="1" smtClean="0"/>
              <a:t>RH</a:t>
            </a:r>
            <a:r>
              <a:rPr lang="en-US" altLang="zh-CN" sz="2000" baseline="-25000" dirty="0" err="1" smtClean="0"/>
              <a:t>i</a:t>
            </a:r>
            <a:r>
              <a:rPr lang="zh-CN" altLang="en-US" sz="2000" dirty="0" smtClean="0"/>
              <a:t>：</a:t>
            </a:r>
            <a:r>
              <a:rPr lang="zh-CN" altLang="en-US" sz="2000" dirty="0"/>
              <a:t>一组不同的哈希函数</a:t>
            </a:r>
            <a:r>
              <a:rPr lang="zh-CN" altLang="en-US" sz="2000" dirty="0" smtClean="0"/>
              <a:t>。</a:t>
            </a:r>
            <a:endParaRPr lang="en-US" altLang="zh-CN" sz="2000" dirty="0" smtClean="0"/>
          </a:p>
          <a:p>
            <a:pPr lvl="2">
              <a:lnSpc>
                <a:spcPct val="150000"/>
              </a:lnSpc>
            </a:pPr>
            <a:r>
              <a:rPr lang="zh-CN" altLang="en-US" sz="2000" dirty="0" smtClean="0"/>
              <a:t>第一次</a:t>
            </a:r>
            <a:r>
              <a:rPr lang="zh-CN" altLang="en-US" sz="2000" dirty="0"/>
              <a:t>发生冲突时，用</a:t>
            </a:r>
            <a:r>
              <a:rPr lang="en-US" altLang="zh-CN" sz="2000" b="1" dirty="0"/>
              <a:t>RH</a:t>
            </a:r>
            <a:r>
              <a:rPr lang="en-US" altLang="zh-CN" sz="2000" b="1" baseline="-25000" dirty="0"/>
              <a:t>1</a:t>
            </a:r>
            <a:r>
              <a:rPr lang="zh-CN" altLang="en-US" sz="2000" dirty="0" smtClean="0"/>
              <a:t>计算</a:t>
            </a:r>
            <a:r>
              <a:rPr lang="zh-CN" altLang="en-US" sz="2000" dirty="0"/>
              <a:t>；</a:t>
            </a:r>
            <a:r>
              <a:rPr lang="zh-CN" altLang="en-US" sz="2000" dirty="0" smtClean="0"/>
              <a:t>第二</a:t>
            </a:r>
            <a:r>
              <a:rPr lang="zh-CN" altLang="en-US" sz="2000" dirty="0"/>
              <a:t>次发生冲突时，用</a:t>
            </a:r>
            <a:r>
              <a:rPr lang="en-US" altLang="zh-CN" sz="2000" b="1" dirty="0"/>
              <a:t>RH</a:t>
            </a:r>
            <a:r>
              <a:rPr lang="en-US" altLang="zh-CN" sz="2000" b="1" baseline="-25000" dirty="0"/>
              <a:t>2</a:t>
            </a:r>
            <a:r>
              <a:rPr lang="zh-CN" altLang="en-US" sz="2000" dirty="0" smtClean="0"/>
              <a:t>计算，</a:t>
            </a:r>
            <a:r>
              <a:rPr lang="en-US" altLang="zh-CN" sz="2000" dirty="0" smtClean="0"/>
              <a:t>…</a:t>
            </a:r>
            <a:r>
              <a:rPr lang="zh-CN" altLang="en-US" sz="2000" dirty="0"/>
              <a:t>；</a:t>
            </a:r>
            <a:r>
              <a:rPr lang="zh-CN" altLang="en-US" sz="2000" dirty="0" smtClean="0"/>
              <a:t>依此类推，直到</a:t>
            </a:r>
            <a:r>
              <a:rPr lang="en-US" altLang="zh-CN" sz="2000" dirty="0" smtClean="0"/>
              <a:t>: </a:t>
            </a:r>
            <a:r>
              <a:rPr lang="zh-CN" altLang="en-US" sz="2000" i="1" dirty="0" smtClean="0"/>
              <a:t>得到</a:t>
            </a:r>
            <a:r>
              <a:rPr lang="zh-CN" altLang="en-US" sz="2000" b="1" i="1" dirty="0"/>
              <a:t>某个</a:t>
            </a:r>
            <a:r>
              <a:rPr lang="en-US" altLang="zh-CN" sz="2000" b="1" i="1" dirty="0"/>
              <a:t>H</a:t>
            </a:r>
            <a:r>
              <a:rPr lang="en-US" altLang="zh-CN" sz="2000" b="1" i="1" baseline="-25000" dirty="0"/>
              <a:t>i</a:t>
            </a:r>
            <a:r>
              <a:rPr lang="zh-CN" altLang="en-US" sz="2000" b="1" i="1" dirty="0"/>
              <a:t>不再冲突</a:t>
            </a:r>
            <a:r>
              <a:rPr lang="zh-CN" altLang="en-US" sz="2000" i="1" dirty="0"/>
              <a:t>为止</a:t>
            </a:r>
            <a:r>
              <a:rPr lang="zh-CN" altLang="en-US" sz="2000" dirty="0"/>
              <a:t>。</a:t>
            </a:r>
          </a:p>
          <a:p>
            <a:pPr>
              <a:lnSpc>
                <a:spcPct val="150000"/>
              </a:lnSpc>
            </a:pPr>
            <a:r>
              <a:rPr lang="zh-CN" altLang="en-US" sz="2400" u="sng" dirty="0"/>
              <a:t>再哈希</a:t>
            </a:r>
            <a:r>
              <a:rPr lang="zh-CN" altLang="en-US" sz="2400" dirty="0" smtClean="0"/>
              <a:t>的</a:t>
            </a:r>
            <a:r>
              <a:rPr lang="zh-CN" altLang="en-US" sz="2400" b="1" dirty="0" smtClean="0"/>
              <a:t>特点</a:t>
            </a:r>
            <a:endParaRPr lang="en-US" altLang="zh-CN" sz="2400" b="1" dirty="0" smtClean="0"/>
          </a:p>
          <a:p>
            <a:pPr lvl="1">
              <a:lnSpc>
                <a:spcPct val="135000"/>
              </a:lnSpc>
            </a:pPr>
            <a:r>
              <a:rPr lang="zh-CN" altLang="en-US" sz="2200" b="1" dirty="0" smtClean="0"/>
              <a:t>优点</a:t>
            </a:r>
            <a:r>
              <a:rPr lang="zh-CN" altLang="en-US" sz="2200" dirty="0"/>
              <a:t>：</a:t>
            </a:r>
            <a:r>
              <a:rPr lang="zh-CN" altLang="en-US" sz="2200" b="1" i="1" dirty="0">
                <a:solidFill>
                  <a:srgbClr val="7030A0"/>
                </a:solidFill>
              </a:rPr>
              <a:t>不易产生</a:t>
            </a:r>
            <a:r>
              <a:rPr lang="zh-CN" altLang="en-US" sz="2200" dirty="0">
                <a:solidFill>
                  <a:srgbClr val="7030A0"/>
                </a:solidFill>
              </a:rPr>
              <a:t>冲突的“聚集”现象</a:t>
            </a:r>
            <a:r>
              <a:rPr lang="zh-CN" altLang="en-US" sz="2200" dirty="0"/>
              <a:t>；</a:t>
            </a:r>
          </a:p>
          <a:p>
            <a:pPr lvl="1">
              <a:lnSpc>
                <a:spcPct val="135000"/>
              </a:lnSpc>
            </a:pPr>
            <a:r>
              <a:rPr lang="zh-CN" altLang="en-US" sz="2200" b="1" dirty="0" smtClean="0"/>
              <a:t>缺点</a:t>
            </a:r>
            <a:r>
              <a:rPr lang="zh-CN" altLang="en-US" sz="2200" dirty="0"/>
              <a:t>：</a:t>
            </a:r>
            <a:r>
              <a:rPr lang="zh-CN" altLang="en-US" sz="2200" i="1" dirty="0">
                <a:solidFill>
                  <a:schemeClr val="accent6"/>
                </a:solidFill>
              </a:rPr>
              <a:t>计算时间增加</a:t>
            </a:r>
            <a:r>
              <a:rPr lang="zh-CN" altLang="en-US" sz="2200" dirty="0"/>
              <a:t>。</a:t>
            </a:r>
          </a:p>
          <a:p>
            <a:pPr>
              <a:lnSpc>
                <a:spcPct val="150000"/>
              </a:lnSpc>
            </a:pPr>
            <a:endParaRPr lang="zh-CN" altLang="en-US" sz="2400" dirty="0"/>
          </a:p>
        </p:txBody>
      </p:sp>
      <p:sp>
        <p:nvSpPr>
          <p:cNvPr id="4" name="动作按钮: 上一张 3">
            <a:hlinkClick r:id="" action="ppaction://noaction" highlightClick="1"/>
          </p:cNvPr>
          <p:cNvSpPr/>
          <p:nvPr/>
        </p:nvSpPr>
        <p:spPr>
          <a:xfrm>
            <a:off x="8839200" y="6548606"/>
            <a:ext cx="304800" cy="309394"/>
          </a:xfrm>
          <a:prstGeom prst="actionButtonRetur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1835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arn(inVertical)">
                                      <p:cBhvr>
                                        <p:cTn id="7" dur="500"/>
                                        <p:tgtEl>
                                          <p:spTgt spid="3">
                                            <p:txEl>
                                              <p:pRg st="4" end="4"/>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barn(inVertical)">
                                      <p:cBhvr>
                                        <p:cTn id="10" dur="500"/>
                                        <p:tgtEl>
                                          <p:spTgt spid="3">
                                            <p:txEl>
                                              <p:pRg st="5" end="5"/>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barn(inVertical)">
                                      <p:cBhvr>
                                        <p:cTn id="1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4.3 </a:t>
            </a:r>
            <a:r>
              <a:rPr lang="zh-CN" altLang="en-US" dirty="0"/>
              <a:t>哈希</a:t>
            </a:r>
            <a:r>
              <a:rPr lang="en-US" altLang="zh-CN" dirty="0"/>
              <a:t>(</a:t>
            </a:r>
            <a:r>
              <a:rPr lang="zh-CN" altLang="en-US" dirty="0"/>
              <a:t>散列</a:t>
            </a:r>
            <a:r>
              <a:rPr lang="en-US" altLang="zh-CN" dirty="0"/>
              <a:t>)</a:t>
            </a:r>
            <a:r>
              <a:rPr lang="zh-CN" altLang="en-US" sz="2000" dirty="0"/>
              <a:t>：</a:t>
            </a:r>
            <a:r>
              <a:rPr lang="zh-CN" altLang="en-US" sz="2000" dirty="0">
                <a:solidFill>
                  <a:srgbClr val="7030A0"/>
                </a:solidFill>
              </a:rPr>
              <a:t>冲突处理的</a:t>
            </a:r>
            <a:r>
              <a:rPr lang="zh-CN" altLang="en-US" sz="2000" dirty="0" smtClean="0">
                <a:solidFill>
                  <a:srgbClr val="7030A0"/>
                </a:solidFill>
              </a:rPr>
              <a:t>方法</a:t>
            </a:r>
            <a:r>
              <a:rPr lang="en-US" altLang="zh-CN" sz="2000" dirty="0" smtClean="0">
                <a:solidFill>
                  <a:srgbClr val="0070C0"/>
                </a:solidFill>
              </a:rPr>
              <a:t>-(c)</a:t>
            </a:r>
            <a:r>
              <a:rPr lang="zh-CN" altLang="en-US" sz="2000" dirty="0">
                <a:solidFill>
                  <a:srgbClr val="0070C0"/>
                </a:solidFill>
              </a:rPr>
              <a:t>链地址</a:t>
            </a:r>
            <a:r>
              <a:rPr lang="zh-CN" altLang="en-US" sz="2000" dirty="0" smtClean="0">
                <a:solidFill>
                  <a:srgbClr val="0070C0"/>
                </a:solidFill>
              </a:rPr>
              <a:t>法</a:t>
            </a:r>
            <a:endParaRPr lang="zh-CN" altLang="en-US" dirty="0">
              <a:solidFill>
                <a:srgbClr val="0070C0"/>
              </a:solidFill>
            </a:endParaRPr>
          </a:p>
        </p:txBody>
      </p:sp>
      <p:sp>
        <p:nvSpPr>
          <p:cNvPr id="3" name="内容占位符 2"/>
          <p:cNvSpPr>
            <a:spLocks noGrp="1"/>
          </p:cNvSpPr>
          <p:nvPr>
            <p:ph idx="1"/>
          </p:nvPr>
        </p:nvSpPr>
        <p:spPr/>
        <p:txBody>
          <a:bodyPr/>
          <a:lstStyle/>
          <a:p>
            <a:r>
              <a:rPr lang="zh-CN" altLang="en-US" sz="2400" b="1" dirty="0" smtClean="0">
                <a:effectLst>
                  <a:outerShdw blurRad="38100" dist="38100" dir="2700000" algn="tl">
                    <a:srgbClr val="000000">
                      <a:alpha val="43137"/>
                    </a:srgbClr>
                  </a:outerShdw>
                </a:effectLst>
              </a:rPr>
              <a:t>思想</a:t>
            </a:r>
            <a:r>
              <a:rPr lang="zh-CN" altLang="en-US" sz="2400" dirty="0" smtClean="0"/>
              <a:t>：</a:t>
            </a:r>
            <a:r>
              <a:rPr lang="zh-CN" altLang="en-US" sz="2400" dirty="0"/>
              <a:t>将</a:t>
            </a:r>
            <a:r>
              <a:rPr lang="zh-CN" altLang="en-US" sz="2400" i="1" dirty="0">
                <a:solidFill>
                  <a:schemeClr val="accent6"/>
                </a:solidFill>
              </a:rPr>
              <a:t>所有关键字为</a:t>
            </a:r>
            <a:r>
              <a:rPr lang="zh-CN" altLang="en-US" sz="2400" i="1" dirty="0" smtClean="0">
                <a:solidFill>
                  <a:schemeClr val="accent6"/>
                </a:solidFill>
              </a:rPr>
              <a:t>同义词（散</a:t>
            </a:r>
            <a:r>
              <a:rPr lang="zh-CN" altLang="en-US" sz="2400" i="1" dirty="0">
                <a:solidFill>
                  <a:schemeClr val="accent6"/>
                </a:solidFill>
              </a:rPr>
              <a:t>列地址</a:t>
            </a:r>
            <a:r>
              <a:rPr lang="zh-CN" altLang="en-US" sz="2400" i="1" dirty="0" smtClean="0">
                <a:solidFill>
                  <a:schemeClr val="accent6"/>
                </a:solidFill>
              </a:rPr>
              <a:t>相同）的</a:t>
            </a:r>
            <a:r>
              <a:rPr lang="zh-CN" altLang="en-US" sz="2400" i="1" dirty="0">
                <a:solidFill>
                  <a:schemeClr val="accent6"/>
                </a:solidFill>
              </a:rPr>
              <a:t>记录</a:t>
            </a:r>
            <a:r>
              <a:rPr lang="zh-CN" altLang="en-US" sz="2400" dirty="0"/>
              <a:t>存储在</a:t>
            </a:r>
            <a:r>
              <a:rPr lang="zh-CN" altLang="en-US" sz="2400" b="1" i="1" dirty="0"/>
              <a:t>一个单链表中</a:t>
            </a:r>
            <a:r>
              <a:rPr lang="zh-CN" altLang="en-US" sz="2400" dirty="0"/>
              <a:t>，</a:t>
            </a:r>
            <a:r>
              <a:rPr lang="zh-CN" altLang="en-US" sz="2400" u="sng" dirty="0"/>
              <a:t>并用一维数组存放链表的头指针</a:t>
            </a:r>
            <a:r>
              <a:rPr lang="zh-CN" altLang="en-US" sz="2400" dirty="0"/>
              <a:t>。</a:t>
            </a:r>
          </a:p>
          <a:p>
            <a:pPr lvl="1"/>
            <a:r>
              <a:rPr lang="zh-CN" altLang="en-US" sz="2200" dirty="0" smtClean="0"/>
              <a:t>设</a:t>
            </a:r>
            <a:r>
              <a:rPr lang="zh-CN" altLang="en-US" sz="2200" dirty="0"/>
              <a:t>散列表长为</a:t>
            </a:r>
            <a:r>
              <a:rPr lang="en-US" altLang="zh-CN" sz="2200" b="1" i="1" dirty="0"/>
              <a:t>m</a:t>
            </a:r>
            <a:r>
              <a:rPr lang="zh-CN" altLang="en-US" sz="2200" dirty="0"/>
              <a:t>，定义一个</a:t>
            </a:r>
            <a:r>
              <a:rPr lang="zh-CN" altLang="en-US" sz="2200" b="1" dirty="0"/>
              <a:t>一维指针数组</a:t>
            </a:r>
            <a:r>
              <a:rPr lang="zh-CN" altLang="en-US" sz="2200" dirty="0"/>
              <a:t>：</a:t>
            </a:r>
          </a:p>
          <a:p>
            <a:pPr marL="457200" lvl="1" indent="0">
              <a:buNone/>
            </a:pPr>
            <a:r>
              <a:rPr lang="en-US" altLang="zh-CN" sz="2200" dirty="0" smtClean="0"/>
              <a:t>		</a:t>
            </a:r>
            <a:r>
              <a:rPr lang="en-US" altLang="zh-CN" sz="2200" b="1" dirty="0" err="1" smtClean="0">
                <a:solidFill>
                  <a:schemeClr val="tx1">
                    <a:lumMod val="50000"/>
                    <a:lumOff val="50000"/>
                  </a:schemeClr>
                </a:solidFill>
              </a:rPr>
              <a:t>RecNode</a:t>
            </a:r>
            <a:r>
              <a:rPr lang="en-US" altLang="zh-CN" sz="2200" dirty="0" smtClean="0">
                <a:solidFill>
                  <a:schemeClr val="tx1">
                    <a:lumMod val="50000"/>
                    <a:lumOff val="50000"/>
                  </a:schemeClr>
                </a:solidFill>
              </a:rPr>
              <a:t> </a:t>
            </a:r>
            <a:r>
              <a:rPr lang="en-US" altLang="zh-CN" sz="2200" dirty="0">
                <a:solidFill>
                  <a:schemeClr val="tx1">
                    <a:lumMod val="50000"/>
                    <a:lumOff val="50000"/>
                  </a:schemeClr>
                </a:solidFill>
              </a:rPr>
              <a:t>*</a:t>
            </a:r>
            <a:r>
              <a:rPr lang="en-US" altLang="zh-CN" sz="2200" dirty="0" err="1">
                <a:solidFill>
                  <a:schemeClr val="tx1">
                    <a:lumMod val="50000"/>
                    <a:lumOff val="50000"/>
                  </a:schemeClr>
                </a:solidFill>
              </a:rPr>
              <a:t>linkhash</a:t>
            </a:r>
            <a:r>
              <a:rPr lang="en-US" altLang="zh-CN" sz="2200" dirty="0">
                <a:solidFill>
                  <a:schemeClr val="tx1">
                    <a:lumMod val="50000"/>
                    <a:lumOff val="50000"/>
                  </a:schemeClr>
                </a:solidFill>
              </a:rPr>
              <a:t>[</a:t>
            </a:r>
            <a:r>
              <a:rPr lang="en-US" altLang="zh-CN" sz="2200" b="1" i="1" dirty="0"/>
              <a:t>m</a:t>
            </a:r>
            <a:r>
              <a:rPr lang="en-US" altLang="zh-CN" sz="2200" dirty="0" smtClean="0">
                <a:solidFill>
                  <a:schemeClr val="tx1">
                    <a:lumMod val="50000"/>
                    <a:lumOff val="50000"/>
                  </a:schemeClr>
                </a:solidFill>
              </a:rPr>
              <a:t>]</a:t>
            </a:r>
          </a:p>
          <a:p>
            <a:pPr lvl="2"/>
            <a:r>
              <a:rPr lang="zh-CN" altLang="en-US" sz="2200" dirty="0" smtClean="0"/>
              <a:t>其中，</a:t>
            </a:r>
            <a:endParaRPr lang="en-US" altLang="zh-CN" sz="2200" dirty="0" smtClean="0"/>
          </a:p>
          <a:p>
            <a:pPr lvl="3"/>
            <a:r>
              <a:rPr lang="en-US" altLang="zh-CN" dirty="0" err="1" smtClean="0"/>
              <a:t>RecNode</a:t>
            </a:r>
            <a:r>
              <a:rPr lang="zh-CN" altLang="en-US" dirty="0"/>
              <a:t>是结点类型，每个分量的初值为空</a:t>
            </a:r>
            <a:r>
              <a:rPr lang="zh-CN" altLang="en-US" dirty="0" smtClean="0"/>
              <a:t>。</a:t>
            </a:r>
            <a:endParaRPr lang="en-US" altLang="zh-CN" dirty="0" smtClean="0"/>
          </a:p>
          <a:p>
            <a:pPr lvl="3"/>
            <a:r>
              <a:rPr lang="zh-CN" altLang="en-US" dirty="0" smtClean="0"/>
              <a:t>凡</a:t>
            </a:r>
            <a:r>
              <a:rPr lang="zh-CN" altLang="en-US" b="1" dirty="0"/>
              <a:t>散列地址为</a:t>
            </a:r>
            <a:r>
              <a:rPr lang="en-US" altLang="zh-CN" b="1" i="1" dirty="0">
                <a:solidFill>
                  <a:schemeClr val="tx1">
                    <a:lumMod val="50000"/>
                    <a:lumOff val="50000"/>
                  </a:schemeClr>
                </a:solidFill>
              </a:rPr>
              <a:t>k</a:t>
            </a:r>
            <a:r>
              <a:rPr lang="zh-CN" altLang="en-US" b="1" dirty="0"/>
              <a:t>的记录</a:t>
            </a:r>
            <a:r>
              <a:rPr lang="zh-CN" altLang="en-US" dirty="0"/>
              <a:t>都插入到以</a:t>
            </a:r>
            <a:r>
              <a:rPr lang="en-US" altLang="zh-CN" i="1" dirty="0" err="1">
                <a:solidFill>
                  <a:schemeClr val="tx1">
                    <a:lumMod val="50000"/>
                    <a:lumOff val="50000"/>
                  </a:schemeClr>
                </a:solidFill>
              </a:rPr>
              <a:t>linkhash</a:t>
            </a:r>
            <a:r>
              <a:rPr lang="en-US" altLang="zh-CN" i="1" dirty="0">
                <a:solidFill>
                  <a:schemeClr val="tx1">
                    <a:lumMod val="50000"/>
                    <a:lumOff val="50000"/>
                  </a:schemeClr>
                </a:solidFill>
              </a:rPr>
              <a:t>[k]</a:t>
            </a:r>
            <a:r>
              <a:rPr lang="zh-CN" altLang="en-US" dirty="0"/>
              <a:t>为头指针的链表</a:t>
            </a:r>
            <a:r>
              <a:rPr lang="zh-CN" altLang="en-US" dirty="0" smtClean="0"/>
              <a:t>中，插入</a:t>
            </a:r>
            <a:r>
              <a:rPr lang="zh-CN" altLang="en-US" dirty="0"/>
              <a:t>位置可以在表</a:t>
            </a:r>
            <a:r>
              <a:rPr lang="zh-CN" altLang="en-US" dirty="0" smtClean="0"/>
              <a:t>头、或</a:t>
            </a:r>
            <a:r>
              <a:rPr lang="zh-CN" altLang="en-US" dirty="0"/>
              <a:t>表</a:t>
            </a:r>
            <a:r>
              <a:rPr lang="zh-CN" altLang="en-US" dirty="0" smtClean="0"/>
              <a:t>尾、或</a:t>
            </a:r>
            <a:r>
              <a:rPr lang="zh-CN" altLang="en-US" dirty="0"/>
              <a:t>按关键字排序插入</a:t>
            </a:r>
            <a:r>
              <a:rPr lang="zh-CN" altLang="en-US" dirty="0" smtClean="0"/>
              <a:t>。</a:t>
            </a:r>
            <a:endParaRPr lang="en-US" altLang="zh-CN" dirty="0" smtClean="0"/>
          </a:p>
          <a:p>
            <a:pPr lvl="1"/>
            <a:r>
              <a:rPr lang="zh-CN" altLang="en-US" sz="2200" b="1" dirty="0" smtClean="0"/>
              <a:t>优点</a:t>
            </a:r>
            <a:r>
              <a:rPr lang="zh-CN" altLang="en-US" sz="2200" dirty="0" smtClean="0"/>
              <a:t>：</a:t>
            </a:r>
            <a:r>
              <a:rPr lang="zh-CN" altLang="en-US" sz="2200" i="1" u="sng" dirty="0" smtClean="0">
                <a:solidFill>
                  <a:srgbClr val="7030A0"/>
                </a:solidFill>
              </a:rPr>
              <a:t>不易产生</a:t>
            </a:r>
            <a:r>
              <a:rPr lang="zh-CN" altLang="en-US" sz="2200" u="sng" dirty="0" smtClean="0">
                <a:solidFill>
                  <a:srgbClr val="7030A0"/>
                </a:solidFill>
              </a:rPr>
              <a:t>冲突的“聚集”</a:t>
            </a:r>
            <a:r>
              <a:rPr lang="zh-CN" altLang="en-US" sz="2200" dirty="0" smtClean="0"/>
              <a:t>；</a:t>
            </a:r>
            <a:r>
              <a:rPr lang="zh-CN" altLang="en-US" sz="2200" i="1" u="sng" dirty="0" smtClean="0">
                <a:solidFill>
                  <a:srgbClr val="7030A0"/>
                </a:solidFill>
              </a:rPr>
              <a:t>删除记录</a:t>
            </a:r>
            <a:r>
              <a:rPr lang="zh-CN" altLang="en-US" sz="2200" u="sng" dirty="0" smtClean="0">
                <a:solidFill>
                  <a:srgbClr val="7030A0"/>
                </a:solidFill>
              </a:rPr>
              <a:t>也很简单</a:t>
            </a:r>
            <a:r>
              <a:rPr lang="zh-CN" altLang="en-US" sz="2200" dirty="0" smtClean="0"/>
              <a:t>。</a:t>
            </a:r>
          </a:p>
          <a:p>
            <a:pPr lvl="1"/>
            <a:endParaRPr lang="zh-CN" altLang="en-US" sz="2600" dirty="0"/>
          </a:p>
        </p:txBody>
      </p:sp>
    </p:spTree>
    <p:extLst>
      <p:ext uri="{BB962C8B-B14F-4D97-AF65-F5344CB8AC3E}">
        <p14:creationId xmlns:p14="http://schemas.microsoft.com/office/powerpoint/2010/main" val="3081752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arn(inVertic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arn(inVertic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arn(inVertical)">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4.3 </a:t>
            </a:r>
            <a:r>
              <a:rPr lang="zh-CN" altLang="en-US" dirty="0"/>
              <a:t>哈希</a:t>
            </a:r>
            <a:r>
              <a:rPr lang="en-US" altLang="zh-CN" dirty="0"/>
              <a:t>(</a:t>
            </a:r>
            <a:r>
              <a:rPr lang="zh-CN" altLang="en-US" dirty="0"/>
              <a:t>散列</a:t>
            </a:r>
            <a:r>
              <a:rPr lang="en-US" altLang="zh-CN" dirty="0"/>
              <a:t>)</a:t>
            </a:r>
            <a:r>
              <a:rPr lang="zh-CN" altLang="en-US" sz="2000" dirty="0"/>
              <a:t>：</a:t>
            </a:r>
            <a:r>
              <a:rPr lang="zh-CN" altLang="en-US" sz="2000" dirty="0">
                <a:solidFill>
                  <a:srgbClr val="7030A0"/>
                </a:solidFill>
              </a:rPr>
              <a:t>冲突处理的</a:t>
            </a:r>
            <a:r>
              <a:rPr lang="zh-CN" altLang="en-US" sz="2000" dirty="0" smtClean="0">
                <a:solidFill>
                  <a:srgbClr val="7030A0"/>
                </a:solidFill>
              </a:rPr>
              <a:t>方法</a:t>
            </a:r>
            <a:r>
              <a:rPr lang="en-US" altLang="zh-CN" sz="2000" dirty="0" smtClean="0">
                <a:solidFill>
                  <a:srgbClr val="0070C0"/>
                </a:solidFill>
              </a:rPr>
              <a:t>-(c)</a:t>
            </a:r>
            <a:r>
              <a:rPr lang="zh-CN" altLang="en-US" sz="2000" dirty="0">
                <a:solidFill>
                  <a:srgbClr val="0070C0"/>
                </a:solidFill>
              </a:rPr>
              <a:t>链地址</a:t>
            </a:r>
            <a:r>
              <a:rPr lang="zh-CN" altLang="en-US" sz="2000" dirty="0" smtClean="0">
                <a:solidFill>
                  <a:srgbClr val="0070C0"/>
                </a:solidFill>
              </a:rPr>
              <a:t>法</a:t>
            </a:r>
            <a:r>
              <a:rPr lang="zh-CN" altLang="en-US" sz="2000" dirty="0" smtClean="0">
                <a:solidFill>
                  <a:schemeClr val="tx1">
                    <a:lumMod val="50000"/>
                    <a:lumOff val="50000"/>
                  </a:schemeClr>
                </a:solidFill>
              </a:rPr>
              <a:t>（续）</a:t>
            </a:r>
            <a:endParaRPr lang="zh-CN" altLang="en-US" dirty="0">
              <a:solidFill>
                <a:schemeClr val="tx1">
                  <a:lumMod val="50000"/>
                  <a:lumOff val="50000"/>
                </a:schemeClr>
              </a:solidFill>
            </a:endParaRPr>
          </a:p>
        </p:txBody>
      </p:sp>
      <p:sp>
        <p:nvSpPr>
          <p:cNvPr id="3" name="内容占位符 2"/>
          <p:cNvSpPr>
            <a:spLocks noGrp="1"/>
          </p:cNvSpPr>
          <p:nvPr>
            <p:ph idx="1"/>
          </p:nvPr>
        </p:nvSpPr>
        <p:spPr>
          <a:xfrm>
            <a:off x="533400" y="917575"/>
            <a:ext cx="8191500" cy="835025"/>
          </a:xfrm>
        </p:spPr>
        <p:txBody>
          <a:bodyPr/>
          <a:lstStyle/>
          <a:p>
            <a:pPr marL="355600" indent="-355600">
              <a:buNone/>
            </a:pPr>
            <a:r>
              <a:rPr lang="zh-CN" altLang="en-US" sz="2200" dirty="0"/>
              <a:t> </a:t>
            </a:r>
            <a:r>
              <a:rPr lang="en-US" altLang="zh-CN" sz="2200" b="1" dirty="0" smtClean="0"/>
              <a:t>【</a:t>
            </a:r>
            <a:r>
              <a:rPr lang="zh-CN" altLang="en-US" sz="2200" b="1" dirty="0"/>
              <a:t>例</a:t>
            </a:r>
            <a:r>
              <a:rPr lang="en-US" altLang="zh-CN" sz="2200" b="1" dirty="0" smtClean="0"/>
              <a:t>】</a:t>
            </a:r>
            <a:r>
              <a:rPr lang="zh-CN" altLang="en-US" sz="2200" dirty="0" smtClean="0"/>
              <a:t>一</a:t>
            </a:r>
            <a:r>
              <a:rPr lang="zh-CN" altLang="en-US" sz="2200" dirty="0"/>
              <a:t>组关键字</a:t>
            </a:r>
            <a:r>
              <a:rPr lang="en-US" altLang="zh-CN" sz="2200" dirty="0"/>
              <a:t>(19, 14, 23, 1, 68, 20, 84, 27, 55, 11, 10, 79) </a:t>
            </a:r>
            <a:r>
              <a:rPr lang="zh-CN" altLang="en-US" sz="2200" dirty="0"/>
              <a:t>，哈希函数</a:t>
            </a:r>
            <a:r>
              <a:rPr lang="zh-CN" altLang="en-US" sz="2200" dirty="0" smtClean="0"/>
              <a:t>为</a:t>
            </a:r>
            <a:r>
              <a:rPr lang="en-US" altLang="zh-CN" sz="2200" dirty="0" smtClean="0"/>
              <a:t>: H(key</a:t>
            </a:r>
            <a:r>
              <a:rPr lang="en-US" altLang="zh-CN" sz="2200" dirty="0"/>
              <a:t>)=key MOD 13</a:t>
            </a:r>
            <a:r>
              <a:rPr lang="zh-CN" altLang="en-US" sz="2200" dirty="0"/>
              <a:t>，用</a:t>
            </a:r>
            <a:r>
              <a:rPr lang="zh-CN" altLang="en-US" sz="2200" b="1" dirty="0"/>
              <a:t>链地址法</a:t>
            </a:r>
            <a:r>
              <a:rPr lang="zh-CN" altLang="en-US" sz="2200" dirty="0"/>
              <a:t>处理</a:t>
            </a:r>
            <a:r>
              <a:rPr lang="zh-CN" altLang="en-US" sz="2200" dirty="0" smtClean="0"/>
              <a:t>冲突</a:t>
            </a:r>
            <a:r>
              <a:rPr lang="en-US" altLang="zh-CN" sz="2200" dirty="0" smtClean="0"/>
              <a:t>, </a:t>
            </a:r>
            <a:r>
              <a:rPr lang="zh-CN" altLang="en-US" sz="2200" dirty="0" smtClean="0"/>
              <a:t>如图</a:t>
            </a:r>
            <a:r>
              <a:rPr lang="en-US" altLang="zh-CN" sz="2200" dirty="0" smtClean="0"/>
              <a:t>:</a:t>
            </a:r>
            <a:endParaRPr lang="zh-CN" altLang="en-US" sz="2200" dirty="0"/>
          </a:p>
        </p:txBody>
      </p:sp>
      <p:graphicFrame>
        <p:nvGraphicFramePr>
          <p:cNvPr id="4" name="表格 3"/>
          <p:cNvGraphicFramePr>
            <a:graphicFrameLocks noGrp="1"/>
          </p:cNvGraphicFramePr>
          <p:nvPr>
            <p:extLst>
              <p:ext uri="{D42A27DB-BD31-4B8C-83A1-F6EECF244321}">
                <p14:modId xmlns:p14="http://schemas.microsoft.com/office/powerpoint/2010/main" val="915756152"/>
              </p:ext>
            </p:extLst>
          </p:nvPr>
        </p:nvGraphicFramePr>
        <p:xfrm>
          <a:off x="3276600" y="1841500"/>
          <a:ext cx="1079500" cy="475488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000"/>
                    </a:ext>
                  </a:extLst>
                </a:gridCol>
                <a:gridCol w="622300">
                  <a:extLst>
                    <a:ext uri="{9D8B030D-6E8A-4147-A177-3AD203B41FA5}">
                      <a16:colId xmlns:a16="http://schemas.microsoft.com/office/drawing/2014/main" val="20001"/>
                    </a:ext>
                  </a:extLst>
                </a:gridCol>
              </a:tblGrid>
              <a:tr h="357554">
                <a:tc>
                  <a:txBody>
                    <a:bodyPr/>
                    <a:lstStyle/>
                    <a:p>
                      <a:pPr algn="r"/>
                      <a:r>
                        <a:rPr lang="en-US" altLang="zh-CN" b="0" dirty="0" smtClean="0">
                          <a:solidFill>
                            <a:schemeClr val="tx1"/>
                          </a:solidFill>
                        </a:rPr>
                        <a:t>0</a:t>
                      </a:r>
                      <a:endParaRPr lang="zh-CN" altLang="en-US" b="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0" dirty="0" smtClean="0">
                          <a:solidFill>
                            <a:schemeClr val="tx1"/>
                          </a:solidFill>
                        </a:rPr>
                        <a:t>^</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57554">
                <a:tc>
                  <a:txBody>
                    <a:bodyPr/>
                    <a:lstStyle/>
                    <a:p>
                      <a:pPr algn="r"/>
                      <a:r>
                        <a:rPr lang="en-US" altLang="zh-CN" b="0" dirty="0" smtClean="0">
                          <a:solidFill>
                            <a:schemeClr val="tx1"/>
                          </a:solidFill>
                        </a:rPr>
                        <a:t>1</a:t>
                      </a:r>
                      <a:endParaRPr lang="zh-CN" altLang="en-US" b="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0" dirty="0" smtClean="0">
                          <a:solidFill>
                            <a:schemeClr val="tx1"/>
                          </a:solidFill>
                        </a:rPr>
                        <a:t>^</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57554">
                <a:tc>
                  <a:txBody>
                    <a:bodyPr/>
                    <a:lstStyle/>
                    <a:p>
                      <a:pPr algn="r"/>
                      <a:r>
                        <a:rPr lang="en-US" altLang="zh-CN" b="0" dirty="0" smtClean="0">
                          <a:solidFill>
                            <a:schemeClr val="tx1"/>
                          </a:solidFill>
                        </a:rPr>
                        <a:t>2</a:t>
                      </a:r>
                      <a:endParaRPr lang="zh-CN" altLang="en-US" b="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0" dirty="0" smtClean="0">
                          <a:solidFill>
                            <a:schemeClr val="tx1"/>
                          </a:solidFill>
                        </a:rPr>
                        <a:t>^</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57554">
                <a:tc>
                  <a:txBody>
                    <a:bodyPr/>
                    <a:lstStyle/>
                    <a:p>
                      <a:pPr algn="r"/>
                      <a:r>
                        <a:rPr lang="en-US" altLang="zh-CN" b="0" dirty="0" smtClean="0">
                          <a:solidFill>
                            <a:schemeClr val="tx1"/>
                          </a:solidFill>
                        </a:rPr>
                        <a:t>3</a:t>
                      </a:r>
                      <a:endParaRPr lang="zh-CN" altLang="en-US" b="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0" dirty="0" smtClean="0">
                          <a:solidFill>
                            <a:schemeClr val="tx1"/>
                          </a:solidFill>
                        </a:rPr>
                        <a:t>^</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57554">
                <a:tc>
                  <a:txBody>
                    <a:bodyPr/>
                    <a:lstStyle/>
                    <a:p>
                      <a:pPr algn="r"/>
                      <a:r>
                        <a:rPr lang="en-US" altLang="zh-CN" b="0" dirty="0" smtClean="0">
                          <a:solidFill>
                            <a:schemeClr val="tx1"/>
                          </a:solidFill>
                        </a:rPr>
                        <a:t>4</a:t>
                      </a:r>
                      <a:endParaRPr lang="zh-CN" altLang="en-US" b="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0" dirty="0" smtClean="0">
                          <a:solidFill>
                            <a:schemeClr val="tx1"/>
                          </a:solidFill>
                        </a:rPr>
                        <a:t>^</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57554">
                <a:tc>
                  <a:txBody>
                    <a:bodyPr/>
                    <a:lstStyle/>
                    <a:p>
                      <a:pPr algn="r"/>
                      <a:r>
                        <a:rPr lang="en-US" altLang="zh-CN" b="0" dirty="0" smtClean="0">
                          <a:solidFill>
                            <a:schemeClr val="tx1"/>
                          </a:solidFill>
                        </a:rPr>
                        <a:t>5</a:t>
                      </a:r>
                      <a:endParaRPr lang="zh-CN" altLang="en-US" b="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0" dirty="0" smtClean="0">
                          <a:solidFill>
                            <a:schemeClr val="tx1"/>
                          </a:solidFill>
                        </a:rPr>
                        <a:t>^</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57554">
                <a:tc>
                  <a:txBody>
                    <a:bodyPr/>
                    <a:lstStyle/>
                    <a:p>
                      <a:pPr algn="r"/>
                      <a:r>
                        <a:rPr lang="en-US" altLang="zh-CN" b="0" dirty="0" smtClean="0">
                          <a:solidFill>
                            <a:schemeClr val="tx1"/>
                          </a:solidFill>
                        </a:rPr>
                        <a:t>6</a:t>
                      </a:r>
                      <a:endParaRPr lang="zh-CN" altLang="en-US" b="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0" dirty="0" smtClean="0">
                          <a:solidFill>
                            <a:schemeClr val="tx1"/>
                          </a:solidFill>
                        </a:rPr>
                        <a:t>^</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357554">
                <a:tc>
                  <a:txBody>
                    <a:bodyPr/>
                    <a:lstStyle/>
                    <a:p>
                      <a:pPr algn="r"/>
                      <a:r>
                        <a:rPr lang="en-US" altLang="zh-CN" b="0" dirty="0" smtClean="0">
                          <a:solidFill>
                            <a:schemeClr val="tx1"/>
                          </a:solidFill>
                        </a:rPr>
                        <a:t>7</a:t>
                      </a:r>
                      <a:endParaRPr lang="zh-CN" altLang="en-US" b="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0" dirty="0" smtClean="0">
                          <a:solidFill>
                            <a:schemeClr val="tx1"/>
                          </a:solidFill>
                        </a:rPr>
                        <a:t>^</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357554">
                <a:tc>
                  <a:txBody>
                    <a:bodyPr/>
                    <a:lstStyle/>
                    <a:p>
                      <a:pPr algn="r"/>
                      <a:r>
                        <a:rPr lang="en-US" altLang="zh-CN" b="0" dirty="0" smtClean="0">
                          <a:solidFill>
                            <a:schemeClr val="tx1"/>
                          </a:solidFill>
                        </a:rPr>
                        <a:t>8</a:t>
                      </a:r>
                      <a:endParaRPr lang="zh-CN" altLang="en-US" b="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0" smtClean="0">
                          <a:solidFill>
                            <a:schemeClr val="tx1"/>
                          </a:solidFill>
                        </a:rPr>
                        <a:t>^</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357554">
                <a:tc>
                  <a:txBody>
                    <a:bodyPr/>
                    <a:lstStyle/>
                    <a:p>
                      <a:pPr algn="r"/>
                      <a:r>
                        <a:rPr lang="en-US" altLang="zh-CN" b="0" dirty="0" smtClean="0">
                          <a:solidFill>
                            <a:schemeClr val="tx1"/>
                          </a:solidFill>
                        </a:rPr>
                        <a:t>9</a:t>
                      </a:r>
                      <a:endParaRPr lang="zh-CN" altLang="en-US" b="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0" dirty="0" smtClean="0">
                          <a:solidFill>
                            <a:schemeClr val="tx1"/>
                          </a:solidFill>
                        </a:rPr>
                        <a:t>^</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357554">
                <a:tc>
                  <a:txBody>
                    <a:bodyPr/>
                    <a:lstStyle/>
                    <a:p>
                      <a:pPr algn="r"/>
                      <a:r>
                        <a:rPr lang="en-US" altLang="zh-CN" b="0" dirty="0" smtClean="0">
                          <a:solidFill>
                            <a:schemeClr val="tx1"/>
                          </a:solidFill>
                        </a:rPr>
                        <a:t>10</a:t>
                      </a:r>
                      <a:endParaRPr lang="zh-CN" altLang="en-US" b="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0" dirty="0" smtClean="0">
                          <a:solidFill>
                            <a:schemeClr val="tx1"/>
                          </a:solidFill>
                        </a:rPr>
                        <a:t>^</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357554">
                <a:tc>
                  <a:txBody>
                    <a:bodyPr/>
                    <a:lstStyle/>
                    <a:p>
                      <a:pPr algn="r"/>
                      <a:r>
                        <a:rPr lang="en-US" altLang="zh-CN" b="0" dirty="0" smtClean="0">
                          <a:solidFill>
                            <a:schemeClr val="tx1"/>
                          </a:solidFill>
                        </a:rPr>
                        <a:t>11</a:t>
                      </a:r>
                      <a:endParaRPr lang="zh-CN" altLang="en-US" b="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0" dirty="0" smtClean="0">
                          <a:solidFill>
                            <a:schemeClr val="tx1"/>
                          </a:solidFill>
                        </a:rPr>
                        <a:t>^</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r h="357554">
                <a:tc>
                  <a:txBody>
                    <a:bodyPr/>
                    <a:lstStyle/>
                    <a:p>
                      <a:pPr algn="r"/>
                      <a:r>
                        <a:rPr lang="en-US" altLang="zh-CN" b="0" dirty="0" smtClean="0">
                          <a:solidFill>
                            <a:schemeClr val="tx1"/>
                          </a:solidFill>
                        </a:rPr>
                        <a:t>12</a:t>
                      </a:r>
                      <a:endParaRPr lang="zh-CN" altLang="en-US" b="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0" dirty="0" smtClean="0">
                          <a:solidFill>
                            <a:schemeClr val="tx1"/>
                          </a:solidFill>
                        </a:rPr>
                        <a:t>^</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2"/>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1899163413"/>
              </p:ext>
            </p:extLst>
          </p:nvPr>
        </p:nvGraphicFramePr>
        <p:xfrm>
          <a:off x="4648200" y="2202180"/>
          <a:ext cx="762000" cy="365760"/>
        </p:xfrm>
        <a:graphic>
          <a:graphicData uri="http://schemas.openxmlformats.org/drawingml/2006/table">
            <a:tbl>
              <a:tblPr firstRow="1" bandRow="1">
                <a:tableStyleId>{5C22544A-7EE6-4342-B048-85BDC9FD1C3A}</a:tableStyleId>
              </a:tblPr>
              <a:tblGrid>
                <a:gridCol w="468923">
                  <a:extLst>
                    <a:ext uri="{9D8B030D-6E8A-4147-A177-3AD203B41FA5}">
                      <a16:colId xmlns:a16="http://schemas.microsoft.com/office/drawing/2014/main" val="20000"/>
                    </a:ext>
                  </a:extLst>
                </a:gridCol>
                <a:gridCol w="293077">
                  <a:extLst>
                    <a:ext uri="{9D8B030D-6E8A-4147-A177-3AD203B41FA5}">
                      <a16:colId xmlns:a16="http://schemas.microsoft.com/office/drawing/2014/main" val="20001"/>
                    </a:ext>
                  </a:extLst>
                </a:gridCol>
              </a:tblGrid>
              <a:tr h="357554">
                <a:tc>
                  <a:txBody>
                    <a:bodyPr/>
                    <a:lstStyle/>
                    <a:p>
                      <a:pPr algn="ctr"/>
                      <a:r>
                        <a:rPr lang="en-US" altLang="zh-CN" b="0" dirty="0" smtClean="0">
                          <a:solidFill>
                            <a:schemeClr val="tx1"/>
                          </a:solidFill>
                        </a:rPr>
                        <a:t>14</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dirty="0" smtClean="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3531885069"/>
              </p:ext>
            </p:extLst>
          </p:nvPr>
        </p:nvGraphicFramePr>
        <p:xfrm>
          <a:off x="5715000" y="2202180"/>
          <a:ext cx="762000" cy="365760"/>
        </p:xfrm>
        <a:graphic>
          <a:graphicData uri="http://schemas.openxmlformats.org/drawingml/2006/table">
            <a:tbl>
              <a:tblPr firstRow="1" bandRow="1">
                <a:tableStyleId>{5C22544A-7EE6-4342-B048-85BDC9FD1C3A}</a:tableStyleId>
              </a:tblPr>
              <a:tblGrid>
                <a:gridCol w="468923">
                  <a:extLst>
                    <a:ext uri="{9D8B030D-6E8A-4147-A177-3AD203B41FA5}">
                      <a16:colId xmlns:a16="http://schemas.microsoft.com/office/drawing/2014/main" val="20000"/>
                    </a:ext>
                  </a:extLst>
                </a:gridCol>
                <a:gridCol w="293077">
                  <a:extLst>
                    <a:ext uri="{9D8B030D-6E8A-4147-A177-3AD203B41FA5}">
                      <a16:colId xmlns:a16="http://schemas.microsoft.com/office/drawing/2014/main" val="20001"/>
                    </a:ext>
                  </a:extLst>
                </a:gridCol>
              </a:tblGrid>
              <a:tr h="357554">
                <a:tc>
                  <a:txBody>
                    <a:bodyPr/>
                    <a:lstStyle/>
                    <a:p>
                      <a:pPr algn="ctr"/>
                      <a:r>
                        <a:rPr lang="en-US" altLang="zh-CN" b="0" dirty="0" smtClean="0">
                          <a:solidFill>
                            <a:schemeClr val="tx1"/>
                          </a:solidFill>
                        </a:rPr>
                        <a:t>1</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dirty="0" smtClean="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997779778"/>
              </p:ext>
            </p:extLst>
          </p:nvPr>
        </p:nvGraphicFramePr>
        <p:xfrm>
          <a:off x="6781800" y="2202180"/>
          <a:ext cx="762000" cy="365760"/>
        </p:xfrm>
        <a:graphic>
          <a:graphicData uri="http://schemas.openxmlformats.org/drawingml/2006/table">
            <a:tbl>
              <a:tblPr firstRow="1" bandRow="1">
                <a:tableStyleId>{5C22544A-7EE6-4342-B048-85BDC9FD1C3A}</a:tableStyleId>
              </a:tblPr>
              <a:tblGrid>
                <a:gridCol w="468923">
                  <a:extLst>
                    <a:ext uri="{9D8B030D-6E8A-4147-A177-3AD203B41FA5}">
                      <a16:colId xmlns:a16="http://schemas.microsoft.com/office/drawing/2014/main" val="20000"/>
                    </a:ext>
                  </a:extLst>
                </a:gridCol>
                <a:gridCol w="293077">
                  <a:extLst>
                    <a:ext uri="{9D8B030D-6E8A-4147-A177-3AD203B41FA5}">
                      <a16:colId xmlns:a16="http://schemas.microsoft.com/office/drawing/2014/main" val="20001"/>
                    </a:ext>
                  </a:extLst>
                </a:gridCol>
              </a:tblGrid>
              <a:tr h="357554">
                <a:tc>
                  <a:txBody>
                    <a:bodyPr/>
                    <a:lstStyle/>
                    <a:p>
                      <a:pPr algn="ctr"/>
                      <a:r>
                        <a:rPr lang="en-US" altLang="zh-CN" b="0" dirty="0" smtClean="0">
                          <a:solidFill>
                            <a:schemeClr val="tx1"/>
                          </a:solidFill>
                        </a:rPr>
                        <a:t>27</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dirty="0" smtClean="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2583281971"/>
              </p:ext>
            </p:extLst>
          </p:nvPr>
        </p:nvGraphicFramePr>
        <p:xfrm>
          <a:off x="7848600" y="2202180"/>
          <a:ext cx="762000" cy="365760"/>
        </p:xfrm>
        <a:graphic>
          <a:graphicData uri="http://schemas.openxmlformats.org/drawingml/2006/table">
            <a:tbl>
              <a:tblPr firstRow="1" bandRow="1">
                <a:tableStyleId>{5C22544A-7EE6-4342-B048-85BDC9FD1C3A}</a:tableStyleId>
              </a:tblPr>
              <a:tblGrid>
                <a:gridCol w="468923">
                  <a:extLst>
                    <a:ext uri="{9D8B030D-6E8A-4147-A177-3AD203B41FA5}">
                      <a16:colId xmlns:a16="http://schemas.microsoft.com/office/drawing/2014/main" val="20000"/>
                    </a:ext>
                  </a:extLst>
                </a:gridCol>
                <a:gridCol w="293077">
                  <a:extLst>
                    <a:ext uri="{9D8B030D-6E8A-4147-A177-3AD203B41FA5}">
                      <a16:colId xmlns:a16="http://schemas.microsoft.com/office/drawing/2014/main" val="20001"/>
                    </a:ext>
                  </a:extLst>
                </a:gridCol>
              </a:tblGrid>
              <a:tr h="357554">
                <a:tc>
                  <a:txBody>
                    <a:bodyPr/>
                    <a:lstStyle/>
                    <a:p>
                      <a:pPr algn="ctr"/>
                      <a:r>
                        <a:rPr lang="en-US" altLang="zh-CN" b="0" dirty="0" smtClean="0">
                          <a:solidFill>
                            <a:schemeClr val="tx1"/>
                          </a:solidFill>
                        </a:rPr>
                        <a:t>79</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dirty="0" smtClean="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3706659621"/>
              </p:ext>
            </p:extLst>
          </p:nvPr>
        </p:nvGraphicFramePr>
        <p:xfrm>
          <a:off x="4648200" y="2937748"/>
          <a:ext cx="762000" cy="365760"/>
        </p:xfrm>
        <a:graphic>
          <a:graphicData uri="http://schemas.openxmlformats.org/drawingml/2006/table">
            <a:tbl>
              <a:tblPr firstRow="1" bandRow="1">
                <a:tableStyleId>{5C22544A-7EE6-4342-B048-85BDC9FD1C3A}</a:tableStyleId>
              </a:tblPr>
              <a:tblGrid>
                <a:gridCol w="468923">
                  <a:extLst>
                    <a:ext uri="{9D8B030D-6E8A-4147-A177-3AD203B41FA5}">
                      <a16:colId xmlns:a16="http://schemas.microsoft.com/office/drawing/2014/main" val="20000"/>
                    </a:ext>
                  </a:extLst>
                </a:gridCol>
                <a:gridCol w="293077">
                  <a:extLst>
                    <a:ext uri="{9D8B030D-6E8A-4147-A177-3AD203B41FA5}">
                      <a16:colId xmlns:a16="http://schemas.microsoft.com/office/drawing/2014/main" val="20001"/>
                    </a:ext>
                  </a:extLst>
                </a:gridCol>
              </a:tblGrid>
              <a:tr h="357554">
                <a:tc>
                  <a:txBody>
                    <a:bodyPr/>
                    <a:lstStyle/>
                    <a:p>
                      <a:pPr algn="ctr"/>
                      <a:r>
                        <a:rPr lang="en-US" altLang="zh-CN" b="0" dirty="0" smtClean="0">
                          <a:solidFill>
                            <a:schemeClr val="tx1"/>
                          </a:solidFill>
                        </a:rPr>
                        <a:t>68</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dirty="0" smtClean="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10" name="表格 9"/>
          <p:cNvGraphicFramePr>
            <a:graphicFrameLocks noGrp="1"/>
          </p:cNvGraphicFramePr>
          <p:nvPr>
            <p:extLst>
              <p:ext uri="{D42A27DB-BD31-4B8C-83A1-F6EECF244321}">
                <p14:modId xmlns:p14="http://schemas.microsoft.com/office/powerpoint/2010/main" val="548948636"/>
              </p:ext>
            </p:extLst>
          </p:nvPr>
        </p:nvGraphicFramePr>
        <p:xfrm>
          <a:off x="5715000" y="2937748"/>
          <a:ext cx="762000" cy="365760"/>
        </p:xfrm>
        <a:graphic>
          <a:graphicData uri="http://schemas.openxmlformats.org/drawingml/2006/table">
            <a:tbl>
              <a:tblPr firstRow="1" bandRow="1">
                <a:tableStyleId>{5C22544A-7EE6-4342-B048-85BDC9FD1C3A}</a:tableStyleId>
              </a:tblPr>
              <a:tblGrid>
                <a:gridCol w="468923">
                  <a:extLst>
                    <a:ext uri="{9D8B030D-6E8A-4147-A177-3AD203B41FA5}">
                      <a16:colId xmlns:a16="http://schemas.microsoft.com/office/drawing/2014/main" val="20000"/>
                    </a:ext>
                  </a:extLst>
                </a:gridCol>
                <a:gridCol w="293077">
                  <a:extLst>
                    <a:ext uri="{9D8B030D-6E8A-4147-A177-3AD203B41FA5}">
                      <a16:colId xmlns:a16="http://schemas.microsoft.com/office/drawing/2014/main" val="20001"/>
                    </a:ext>
                  </a:extLst>
                </a:gridCol>
              </a:tblGrid>
              <a:tr h="357554">
                <a:tc>
                  <a:txBody>
                    <a:bodyPr/>
                    <a:lstStyle/>
                    <a:p>
                      <a:pPr algn="ctr"/>
                      <a:r>
                        <a:rPr lang="en-US" altLang="zh-CN" b="0" dirty="0" smtClean="0">
                          <a:solidFill>
                            <a:schemeClr val="tx1"/>
                          </a:solidFill>
                        </a:rPr>
                        <a:t>55</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dirty="0" smtClean="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1246622435"/>
              </p:ext>
            </p:extLst>
          </p:nvPr>
        </p:nvGraphicFramePr>
        <p:xfrm>
          <a:off x="4648200" y="4038600"/>
          <a:ext cx="762000" cy="365760"/>
        </p:xfrm>
        <a:graphic>
          <a:graphicData uri="http://schemas.openxmlformats.org/drawingml/2006/table">
            <a:tbl>
              <a:tblPr firstRow="1" bandRow="1">
                <a:tableStyleId>{5C22544A-7EE6-4342-B048-85BDC9FD1C3A}</a:tableStyleId>
              </a:tblPr>
              <a:tblGrid>
                <a:gridCol w="468923">
                  <a:extLst>
                    <a:ext uri="{9D8B030D-6E8A-4147-A177-3AD203B41FA5}">
                      <a16:colId xmlns:a16="http://schemas.microsoft.com/office/drawing/2014/main" val="20000"/>
                    </a:ext>
                  </a:extLst>
                </a:gridCol>
                <a:gridCol w="293077">
                  <a:extLst>
                    <a:ext uri="{9D8B030D-6E8A-4147-A177-3AD203B41FA5}">
                      <a16:colId xmlns:a16="http://schemas.microsoft.com/office/drawing/2014/main" val="20001"/>
                    </a:ext>
                  </a:extLst>
                </a:gridCol>
              </a:tblGrid>
              <a:tr h="357554">
                <a:tc>
                  <a:txBody>
                    <a:bodyPr/>
                    <a:lstStyle/>
                    <a:p>
                      <a:pPr algn="ctr"/>
                      <a:r>
                        <a:rPr lang="en-US" altLang="zh-CN" b="0" dirty="0" smtClean="0">
                          <a:solidFill>
                            <a:schemeClr val="tx1"/>
                          </a:solidFill>
                        </a:rPr>
                        <a:t>19</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dirty="0" smtClean="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12" name="表格 11"/>
          <p:cNvGraphicFramePr>
            <a:graphicFrameLocks noGrp="1"/>
          </p:cNvGraphicFramePr>
          <p:nvPr>
            <p:extLst>
              <p:ext uri="{D42A27DB-BD31-4B8C-83A1-F6EECF244321}">
                <p14:modId xmlns:p14="http://schemas.microsoft.com/office/powerpoint/2010/main" val="2224637704"/>
              </p:ext>
            </p:extLst>
          </p:nvPr>
        </p:nvGraphicFramePr>
        <p:xfrm>
          <a:off x="5715000" y="4038600"/>
          <a:ext cx="762000" cy="365760"/>
        </p:xfrm>
        <a:graphic>
          <a:graphicData uri="http://schemas.openxmlformats.org/drawingml/2006/table">
            <a:tbl>
              <a:tblPr firstRow="1" bandRow="1">
                <a:tableStyleId>{5C22544A-7EE6-4342-B048-85BDC9FD1C3A}</a:tableStyleId>
              </a:tblPr>
              <a:tblGrid>
                <a:gridCol w="468923">
                  <a:extLst>
                    <a:ext uri="{9D8B030D-6E8A-4147-A177-3AD203B41FA5}">
                      <a16:colId xmlns:a16="http://schemas.microsoft.com/office/drawing/2014/main" val="20000"/>
                    </a:ext>
                  </a:extLst>
                </a:gridCol>
                <a:gridCol w="293077">
                  <a:extLst>
                    <a:ext uri="{9D8B030D-6E8A-4147-A177-3AD203B41FA5}">
                      <a16:colId xmlns:a16="http://schemas.microsoft.com/office/drawing/2014/main" val="20001"/>
                    </a:ext>
                  </a:extLst>
                </a:gridCol>
              </a:tblGrid>
              <a:tr h="357554">
                <a:tc>
                  <a:txBody>
                    <a:bodyPr/>
                    <a:lstStyle/>
                    <a:p>
                      <a:pPr algn="ctr"/>
                      <a:r>
                        <a:rPr lang="en-US" altLang="zh-CN" b="0" dirty="0" smtClean="0">
                          <a:solidFill>
                            <a:schemeClr val="tx1"/>
                          </a:solidFill>
                        </a:rPr>
                        <a:t>84</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dirty="0" smtClean="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13" name="表格 12"/>
          <p:cNvGraphicFramePr>
            <a:graphicFrameLocks noGrp="1"/>
          </p:cNvGraphicFramePr>
          <p:nvPr>
            <p:extLst>
              <p:ext uri="{D42A27DB-BD31-4B8C-83A1-F6EECF244321}">
                <p14:modId xmlns:p14="http://schemas.microsoft.com/office/powerpoint/2010/main" val="1411371284"/>
              </p:ext>
            </p:extLst>
          </p:nvPr>
        </p:nvGraphicFramePr>
        <p:xfrm>
          <a:off x="4648200" y="4434840"/>
          <a:ext cx="762000" cy="365760"/>
        </p:xfrm>
        <a:graphic>
          <a:graphicData uri="http://schemas.openxmlformats.org/drawingml/2006/table">
            <a:tbl>
              <a:tblPr firstRow="1" bandRow="1">
                <a:tableStyleId>{5C22544A-7EE6-4342-B048-85BDC9FD1C3A}</a:tableStyleId>
              </a:tblPr>
              <a:tblGrid>
                <a:gridCol w="468923">
                  <a:extLst>
                    <a:ext uri="{9D8B030D-6E8A-4147-A177-3AD203B41FA5}">
                      <a16:colId xmlns:a16="http://schemas.microsoft.com/office/drawing/2014/main" val="20000"/>
                    </a:ext>
                  </a:extLst>
                </a:gridCol>
                <a:gridCol w="293077">
                  <a:extLst>
                    <a:ext uri="{9D8B030D-6E8A-4147-A177-3AD203B41FA5}">
                      <a16:colId xmlns:a16="http://schemas.microsoft.com/office/drawing/2014/main" val="20001"/>
                    </a:ext>
                  </a:extLst>
                </a:gridCol>
              </a:tblGrid>
              <a:tr h="357554">
                <a:tc>
                  <a:txBody>
                    <a:bodyPr/>
                    <a:lstStyle/>
                    <a:p>
                      <a:pPr algn="ctr"/>
                      <a:r>
                        <a:rPr lang="en-US" altLang="zh-CN" b="0" dirty="0" smtClean="0">
                          <a:solidFill>
                            <a:schemeClr val="tx1"/>
                          </a:solidFill>
                        </a:rPr>
                        <a:t>20</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dirty="0" smtClean="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14" name="表格 13"/>
          <p:cNvGraphicFramePr>
            <a:graphicFrameLocks noGrp="1"/>
          </p:cNvGraphicFramePr>
          <p:nvPr>
            <p:extLst>
              <p:ext uri="{D42A27DB-BD31-4B8C-83A1-F6EECF244321}">
                <p14:modId xmlns:p14="http://schemas.microsoft.com/office/powerpoint/2010/main" val="3546597272"/>
              </p:ext>
            </p:extLst>
          </p:nvPr>
        </p:nvGraphicFramePr>
        <p:xfrm>
          <a:off x="4648200" y="5494020"/>
          <a:ext cx="762000" cy="365760"/>
        </p:xfrm>
        <a:graphic>
          <a:graphicData uri="http://schemas.openxmlformats.org/drawingml/2006/table">
            <a:tbl>
              <a:tblPr firstRow="1" bandRow="1">
                <a:tableStyleId>{5C22544A-7EE6-4342-B048-85BDC9FD1C3A}</a:tableStyleId>
              </a:tblPr>
              <a:tblGrid>
                <a:gridCol w="468923">
                  <a:extLst>
                    <a:ext uri="{9D8B030D-6E8A-4147-A177-3AD203B41FA5}">
                      <a16:colId xmlns:a16="http://schemas.microsoft.com/office/drawing/2014/main" val="20000"/>
                    </a:ext>
                  </a:extLst>
                </a:gridCol>
                <a:gridCol w="293077">
                  <a:extLst>
                    <a:ext uri="{9D8B030D-6E8A-4147-A177-3AD203B41FA5}">
                      <a16:colId xmlns:a16="http://schemas.microsoft.com/office/drawing/2014/main" val="20001"/>
                    </a:ext>
                  </a:extLst>
                </a:gridCol>
              </a:tblGrid>
              <a:tr h="357554">
                <a:tc>
                  <a:txBody>
                    <a:bodyPr/>
                    <a:lstStyle/>
                    <a:p>
                      <a:pPr algn="ctr"/>
                      <a:r>
                        <a:rPr lang="en-US" altLang="zh-CN" b="0" dirty="0" smtClean="0">
                          <a:solidFill>
                            <a:schemeClr val="tx1"/>
                          </a:solidFill>
                        </a:rPr>
                        <a:t>23</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dirty="0" smtClean="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15" name="表格 14"/>
          <p:cNvGraphicFramePr>
            <a:graphicFrameLocks noGrp="1"/>
          </p:cNvGraphicFramePr>
          <p:nvPr>
            <p:extLst>
              <p:ext uri="{D42A27DB-BD31-4B8C-83A1-F6EECF244321}">
                <p14:modId xmlns:p14="http://schemas.microsoft.com/office/powerpoint/2010/main" val="674340977"/>
              </p:ext>
            </p:extLst>
          </p:nvPr>
        </p:nvGraphicFramePr>
        <p:xfrm>
          <a:off x="5715000" y="5494020"/>
          <a:ext cx="762000" cy="365760"/>
        </p:xfrm>
        <a:graphic>
          <a:graphicData uri="http://schemas.openxmlformats.org/drawingml/2006/table">
            <a:tbl>
              <a:tblPr firstRow="1" bandRow="1">
                <a:tableStyleId>{5C22544A-7EE6-4342-B048-85BDC9FD1C3A}</a:tableStyleId>
              </a:tblPr>
              <a:tblGrid>
                <a:gridCol w="468923">
                  <a:extLst>
                    <a:ext uri="{9D8B030D-6E8A-4147-A177-3AD203B41FA5}">
                      <a16:colId xmlns:a16="http://schemas.microsoft.com/office/drawing/2014/main" val="20000"/>
                    </a:ext>
                  </a:extLst>
                </a:gridCol>
                <a:gridCol w="293077">
                  <a:extLst>
                    <a:ext uri="{9D8B030D-6E8A-4147-A177-3AD203B41FA5}">
                      <a16:colId xmlns:a16="http://schemas.microsoft.com/office/drawing/2014/main" val="20001"/>
                    </a:ext>
                  </a:extLst>
                </a:gridCol>
              </a:tblGrid>
              <a:tr h="357554">
                <a:tc>
                  <a:txBody>
                    <a:bodyPr/>
                    <a:lstStyle/>
                    <a:p>
                      <a:pPr algn="ctr"/>
                      <a:r>
                        <a:rPr lang="en-US" altLang="zh-CN" b="0" dirty="0" smtClean="0">
                          <a:solidFill>
                            <a:schemeClr val="tx1"/>
                          </a:solidFill>
                        </a:rPr>
                        <a:t>10</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dirty="0" smtClean="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16" name="表格 15"/>
          <p:cNvGraphicFramePr>
            <a:graphicFrameLocks noGrp="1"/>
          </p:cNvGraphicFramePr>
          <p:nvPr>
            <p:extLst>
              <p:ext uri="{D42A27DB-BD31-4B8C-83A1-F6EECF244321}">
                <p14:modId xmlns:p14="http://schemas.microsoft.com/office/powerpoint/2010/main" val="1230859138"/>
              </p:ext>
            </p:extLst>
          </p:nvPr>
        </p:nvGraphicFramePr>
        <p:xfrm>
          <a:off x="4648200" y="5889172"/>
          <a:ext cx="762000" cy="365760"/>
        </p:xfrm>
        <a:graphic>
          <a:graphicData uri="http://schemas.openxmlformats.org/drawingml/2006/table">
            <a:tbl>
              <a:tblPr firstRow="1" bandRow="1">
                <a:tableStyleId>{5C22544A-7EE6-4342-B048-85BDC9FD1C3A}</a:tableStyleId>
              </a:tblPr>
              <a:tblGrid>
                <a:gridCol w="468923">
                  <a:extLst>
                    <a:ext uri="{9D8B030D-6E8A-4147-A177-3AD203B41FA5}">
                      <a16:colId xmlns:a16="http://schemas.microsoft.com/office/drawing/2014/main" val="20000"/>
                    </a:ext>
                  </a:extLst>
                </a:gridCol>
                <a:gridCol w="293077">
                  <a:extLst>
                    <a:ext uri="{9D8B030D-6E8A-4147-A177-3AD203B41FA5}">
                      <a16:colId xmlns:a16="http://schemas.microsoft.com/office/drawing/2014/main" val="20001"/>
                    </a:ext>
                  </a:extLst>
                </a:gridCol>
              </a:tblGrid>
              <a:tr h="357554">
                <a:tc>
                  <a:txBody>
                    <a:bodyPr/>
                    <a:lstStyle/>
                    <a:p>
                      <a:pPr algn="ctr"/>
                      <a:r>
                        <a:rPr lang="en-US" altLang="zh-CN" b="0" dirty="0" smtClean="0">
                          <a:solidFill>
                            <a:schemeClr val="tx1"/>
                          </a:solidFill>
                        </a:rPr>
                        <a:t>11</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dirty="0" smtClean="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17" name="矩形 16"/>
          <p:cNvSpPr/>
          <p:nvPr/>
        </p:nvSpPr>
        <p:spPr>
          <a:xfrm>
            <a:off x="685800" y="1932728"/>
            <a:ext cx="2537874" cy="4540730"/>
          </a:xfrm>
          <a:prstGeom prst="rect">
            <a:avLst/>
          </a:prstGeom>
        </p:spPr>
        <p:txBody>
          <a:bodyPr wrap="none">
            <a:spAutoFit/>
          </a:bodyPr>
          <a:lstStyle/>
          <a:p>
            <a:pPr marL="457200" indent="-457200">
              <a:lnSpc>
                <a:spcPct val="135000"/>
              </a:lnSpc>
              <a:buFont typeface="+mj-ea"/>
              <a:buAutoNum type="circleNumDbPlain"/>
            </a:pPr>
            <a:r>
              <a:rPr lang="zh-CN" altLang="en-US" sz="1800" dirty="0" smtClean="0"/>
              <a:t>存储</a:t>
            </a:r>
            <a:r>
              <a:rPr lang="en-US" altLang="zh-CN" sz="1800" dirty="0" smtClean="0"/>
              <a:t>:19, </a:t>
            </a:r>
            <a:r>
              <a:rPr lang="en-US" altLang="zh-CN" sz="1800" dirty="0" smtClean="0">
                <a:solidFill>
                  <a:srgbClr val="00B0F0"/>
                </a:solidFill>
              </a:rPr>
              <a:t>H(19)=6</a:t>
            </a:r>
          </a:p>
          <a:p>
            <a:pPr marL="457200" indent="-457200">
              <a:lnSpc>
                <a:spcPct val="135000"/>
              </a:lnSpc>
              <a:buFont typeface="+mj-ea"/>
              <a:buAutoNum type="circleNumDbPlain"/>
            </a:pPr>
            <a:r>
              <a:rPr lang="zh-CN" altLang="en-US" sz="1800" dirty="0" smtClean="0"/>
              <a:t>存储</a:t>
            </a:r>
            <a:r>
              <a:rPr lang="en-US" altLang="zh-CN" sz="1800" dirty="0"/>
              <a:t>:</a:t>
            </a:r>
            <a:r>
              <a:rPr lang="en-US" altLang="zh-CN" sz="1800" dirty="0" smtClean="0"/>
              <a:t>14</a:t>
            </a:r>
            <a:r>
              <a:rPr lang="en-US" altLang="zh-CN" sz="1800" dirty="0"/>
              <a:t>, </a:t>
            </a:r>
            <a:r>
              <a:rPr lang="en-US" altLang="zh-CN" sz="1800" dirty="0" smtClean="0">
                <a:solidFill>
                  <a:srgbClr val="00B0F0"/>
                </a:solidFill>
              </a:rPr>
              <a:t>H(14)=1</a:t>
            </a:r>
            <a:endParaRPr lang="en-US" altLang="zh-CN" sz="1800" dirty="0">
              <a:solidFill>
                <a:srgbClr val="00B0F0"/>
              </a:solidFill>
            </a:endParaRPr>
          </a:p>
          <a:p>
            <a:pPr marL="457200" indent="-457200">
              <a:lnSpc>
                <a:spcPct val="135000"/>
              </a:lnSpc>
              <a:buFont typeface="+mj-ea"/>
              <a:buAutoNum type="circleNumDbPlain"/>
            </a:pPr>
            <a:r>
              <a:rPr lang="zh-CN" altLang="en-US" sz="1800" dirty="0" smtClean="0"/>
              <a:t>存储</a:t>
            </a:r>
            <a:r>
              <a:rPr lang="en-US" altLang="zh-CN" sz="1800" dirty="0" smtClean="0"/>
              <a:t>:23</a:t>
            </a:r>
            <a:r>
              <a:rPr lang="en-US" altLang="zh-CN" sz="1800" dirty="0"/>
              <a:t>, </a:t>
            </a:r>
            <a:r>
              <a:rPr lang="en-US" altLang="zh-CN" sz="1800" dirty="0" smtClean="0">
                <a:solidFill>
                  <a:srgbClr val="00B0F0"/>
                </a:solidFill>
              </a:rPr>
              <a:t>H(23)=10</a:t>
            </a:r>
            <a:endParaRPr lang="en-US" altLang="zh-CN" sz="1800" dirty="0">
              <a:solidFill>
                <a:srgbClr val="00B0F0"/>
              </a:solidFill>
            </a:endParaRPr>
          </a:p>
          <a:p>
            <a:pPr marL="457200" indent="-457200">
              <a:lnSpc>
                <a:spcPct val="135000"/>
              </a:lnSpc>
              <a:buFont typeface="+mj-ea"/>
              <a:buAutoNum type="circleNumDbPlain"/>
            </a:pPr>
            <a:r>
              <a:rPr lang="zh-CN" altLang="en-US" sz="1800" dirty="0" smtClean="0"/>
              <a:t>存储</a:t>
            </a:r>
            <a:r>
              <a:rPr lang="en-US" altLang="zh-CN" sz="1800" dirty="0"/>
              <a:t>:</a:t>
            </a:r>
            <a:r>
              <a:rPr lang="en-US" altLang="zh-CN" sz="1800" dirty="0" smtClean="0"/>
              <a:t>1</a:t>
            </a:r>
            <a:r>
              <a:rPr lang="en-US" altLang="zh-CN" sz="1800" dirty="0"/>
              <a:t>, </a:t>
            </a:r>
            <a:r>
              <a:rPr lang="en-US" altLang="zh-CN" sz="1800" dirty="0" smtClean="0"/>
              <a:t>  </a:t>
            </a:r>
            <a:r>
              <a:rPr lang="en-US" altLang="zh-CN" sz="1800" dirty="0" smtClean="0">
                <a:solidFill>
                  <a:srgbClr val="00B0F0"/>
                </a:solidFill>
              </a:rPr>
              <a:t>H(1)=1</a:t>
            </a:r>
            <a:endParaRPr lang="en-US" altLang="zh-CN" sz="1800" dirty="0">
              <a:solidFill>
                <a:srgbClr val="00B0F0"/>
              </a:solidFill>
            </a:endParaRPr>
          </a:p>
          <a:p>
            <a:pPr marL="457200" indent="-457200">
              <a:lnSpc>
                <a:spcPct val="135000"/>
              </a:lnSpc>
              <a:buFont typeface="+mj-ea"/>
              <a:buAutoNum type="circleNumDbPlain"/>
            </a:pPr>
            <a:r>
              <a:rPr lang="zh-CN" altLang="en-US" sz="1800" dirty="0" smtClean="0"/>
              <a:t>存储</a:t>
            </a:r>
            <a:r>
              <a:rPr lang="en-US" altLang="zh-CN" sz="1800" dirty="0" smtClean="0"/>
              <a:t>:68</a:t>
            </a:r>
            <a:r>
              <a:rPr lang="en-US" altLang="zh-CN" sz="1800" dirty="0"/>
              <a:t>, </a:t>
            </a:r>
            <a:r>
              <a:rPr lang="en-US" altLang="zh-CN" sz="1800" dirty="0" smtClean="0">
                <a:solidFill>
                  <a:srgbClr val="00B0F0"/>
                </a:solidFill>
              </a:rPr>
              <a:t>H(68)=3</a:t>
            </a:r>
            <a:endParaRPr lang="en-US" altLang="zh-CN" sz="1800" dirty="0">
              <a:solidFill>
                <a:srgbClr val="00B0F0"/>
              </a:solidFill>
            </a:endParaRPr>
          </a:p>
          <a:p>
            <a:pPr marL="457200" indent="-457200">
              <a:lnSpc>
                <a:spcPct val="135000"/>
              </a:lnSpc>
              <a:buFont typeface="+mj-ea"/>
              <a:buAutoNum type="circleNumDbPlain"/>
            </a:pPr>
            <a:r>
              <a:rPr lang="zh-CN" altLang="en-US" sz="1800" dirty="0" smtClean="0"/>
              <a:t>存储</a:t>
            </a:r>
            <a:r>
              <a:rPr lang="en-US" altLang="zh-CN" sz="1800" dirty="0" smtClean="0"/>
              <a:t>:20</a:t>
            </a:r>
            <a:r>
              <a:rPr lang="en-US" altLang="zh-CN" sz="1800" dirty="0"/>
              <a:t>, </a:t>
            </a:r>
            <a:r>
              <a:rPr lang="en-US" altLang="zh-CN" sz="1800" dirty="0" smtClean="0">
                <a:solidFill>
                  <a:srgbClr val="00B0F0"/>
                </a:solidFill>
              </a:rPr>
              <a:t>H(20)=7</a:t>
            </a:r>
            <a:endParaRPr lang="en-US" altLang="zh-CN" sz="1800" dirty="0">
              <a:solidFill>
                <a:srgbClr val="00B0F0"/>
              </a:solidFill>
            </a:endParaRPr>
          </a:p>
          <a:p>
            <a:pPr marL="457200" indent="-457200">
              <a:lnSpc>
                <a:spcPct val="135000"/>
              </a:lnSpc>
              <a:buFont typeface="+mj-ea"/>
              <a:buAutoNum type="circleNumDbPlain"/>
            </a:pPr>
            <a:r>
              <a:rPr lang="zh-CN" altLang="en-US" sz="1800" dirty="0" smtClean="0"/>
              <a:t>存储</a:t>
            </a:r>
            <a:r>
              <a:rPr lang="en-US" altLang="zh-CN" sz="1800" dirty="0" smtClean="0"/>
              <a:t>:84</a:t>
            </a:r>
            <a:r>
              <a:rPr lang="en-US" altLang="zh-CN" sz="1800" dirty="0"/>
              <a:t>, </a:t>
            </a:r>
            <a:r>
              <a:rPr lang="en-US" altLang="zh-CN" sz="1800" dirty="0" smtClean="0">
                <a:solidFill>
                  <a:srgbClr val="00B0F0"/>
                </a:solidFill>
              </a:rPr>
              <a:t>H(84)=</a:t>
            </a:r>
            <a:r>
              <a:rPr lang="en-US" altLang="zh-CN" sz="1800" dirty="0">
                <a:solidFill>
                  <a:srgbClr val="00B0F0"/>
                </a:solidFill>
              </a:rPr>
              <a:t>6</a:t>
            </a:r>
          </a:p>
          <a:p>
            <a:pPr marL="457200" indent="-457200">
              <a:lnSpc>
                <a:spcPct val="135000"/>
              </a:lnSpc>
              <a:buFont typeface="+mj-ea"/>
              <a:buAutoNum type="circleNumDbPlain"/>
            </a:pPr>
            <a:r>
              <a:rPr lang="zh-CN" altLang="en-US" sz="1800" dirty="0" smtClean="0"/>
              <a:t>存储</a:t>
            </a:r>
            <a:r>
              <a:rPr lang="en-US" altLang="zh-CN" sz="1800" dirty="0" smtClean="0"/>
              <a:t>:27, </a:t>
            </a:r>
            <a:r>
              <a:rPr lang="en-US" altLang="zh-CN" sz="1800" dirty="0" smtClean="0">
                <a:solidFill>
                  <a:srgbClr val="00B0F0"/>
                </a:solidFill>
              </a:rPr>
              <a:t>H(27)=1</a:t>
            </a:r>
            <a:endParaRPr lang="en-US" altLang="zh-CN" sz="1800" dirty="0" smtClean="0"/>
          </a:p>
          <a:p>
            <a:pPr marL="457200" indent="-457200">
              <a:lnSpc>
                <a:spcPct val="135000"/>
              </a:lnSpc>
              <a:buFont typeface="+mj-ea"/>
              <a:buAutoNum type="circleNumDbPlain"/>
            </a:pPr>
            <a:r>
              <a:rPr lang="zh-CN" altLang="en-US" sz="1800" dirty="0" smtClean="0"/>
              <a:t>存储</a:t>
            </a:r>
            <a:r>
              <a:rPr lang="en-US" altLang="zh-CN" sz="1800" dirty="0" smtClean="0"/>
              <a:t>:55, </a:t>
            </a:r>
            <a:r>
              <a:rPr lang="en-US" altLang="zh-CN" sz="1800" dirty="0" smtClean="0">
                <a:solidFill>
                  <a:srgbClr val="00B0F0"/>
                </a:solidFill>
              </a:rPr>
              <a:t>H(55)=3</a:t>
            </a:r>
            <a:endParaRPr lang="en-US" altLang="zh-CN" sz="1800" dirty="0" smtClean="0"/>
          </a:p>
          <a:p>
            <a:pPr marL="457200" indent="-457200">
              <a:lnSpc>
                <a:spcPct val="135000"/>
              </a:lnSpc>
              <a:buFont typeface="+mj-ea"/>
              <a:buAutoNum type="circleNumDbPlain"/>
            </a:pPr>
            <a:r>
              <a:rPr lang="zh-CN" altLang="en-US" sz="1800" dirty="0"/>
              <a:t>存储</a:t>
            </a:r>
            <a:r>
              <a:rPr lang="en-US" altLang="zh-CN" sz="1800" dirty="0"/>
              <a:t>:</a:t>
            </a:r>
            <a:r>
              <a:rPr lang="en-US" altLang="zh-CN" sz="1800" dirty="0" smtClean="0"/>
              <a:t>11, </a:t>
            </a:r>
            <a:r>
              <a:rPr lang="en-US" altLang="zh-CN" sz="1800" dirty="0" smtClean="0">
                <a:solidFill>
                  <a:srgbClr val="00B0F0"/>
                </a:solidFill>
              </a:rPr>
              <a:t>H(11)=11</a:t>
            </a:r>
            <a:endParaRPr lang="en-US" altLang="zh-CN" sz="1800" dirty="0" smtClean="0"/>
          </a:p>
          <a:p>
            <a:pPr marL="457200" indent="-457200">
              <a:lnSpc>
                <a:spcPct val="135000"/>
              </a:lnSpc>
              <a:buFont typeface="+mj-ea"/>
              <a:buAutoNum type="circleNumDbPlain"/>
            </a:pPr>
            <a:r>
              <a:rPr lang="zh-CN" altLang="en-US" sz="1800" dirty="0"/>
              <a:t>存储</a:t>
            </a:r>
            <a:r>
              <a:rPr lang="en-US" altLang="zh-CN" sz="1800" dirty="0"/>
              <a:t>:</a:t>
            </a:r>
            <a:r>
              <a:rPr lang="en-US" altLang="zh-CN" sz="1800" dirty="0" smtClean="0"/>
              <a:t>10, </a:t>
            </a:r>
            <a:r>
              <a:rPr lang="en-US" altLang="zh-CN" sz="1800" dirty="0" smtClean="0">
                <a:solidFill>
                  <a:srgbClr val="00B0F0"/>
                </a:solidFill>
              </a:rPr>
              <a:t>H(10)=10</a:t>
            </a:r>
            <a:endParaRPr lang="en-US" altLang="zh-CN" sz="1800" dirty="0" smtClean="0"/>
          </a:p>
          <a:p>
            <a:pPr marL="457200" indent="-457200">
              <a:lnSpc>
                <a:spcPct val="135000"/>
              </a:lnSpc>
              <a:buFont typeface="+mj-ea"/>
              <a:buAutoNum type="circleNumDbPlain"/>
            </a:pPr>
            <a:r>
              <a:rPr lang="zh-CN" altLang="en-US" sz="1800" dirty="0"/>
              <a:t>存储</a:t>
            </a:r>
            <a:r>
              <a:rPr lang="en-US" altLang="zh-CN" sz="1800" dirty="0" smtClean="0"/>
              <a:t>:79, </a:t>
            </a:r>
            <a:r>
              <a:rPr lang="en-US" altLang="zh-CN" sz="1800" dirty="0" smtClean="0">
                <a:solidFill>
                  <a:srgbClr val="00B0F0"/>
                </a:solidFill>
              </a:rPr>
              <a:t>H(79)=1</a:t>
            </a:r>
            <a:endParaRPr lang="en-US" altLang="zh-CN" sz="1800" dirty="0"/>
          </a:p>
        </p:txBody>
      </p:sp>
      <p:sp>
        <p:nvSpPr>
          <p:cNvPr id="19" name="矩形 18"/>
          <p:cNvSpPr/>
          <p:nvPr/>
        </p:nvSpPr>
        <p:spPr>
          <a:xfrm>
            <a:off x="3886200" y="2270760"/>
            <a:ext cx="228600" cy="228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箭头连接符 24"/>
          <p:cNvCxnSpPr>
            <a:stCxn id="26" idx="3"/>
            <a:endCxn id="11" idx="1"/>
          </p:cNvCxnSpPr>
          <p:nvPr/>
        </p:nvCxnSpPr>
        <p:spPr>
          <a:xfrm>
            <a:off x="4114800" y="4221480"/>
            <a:ext cx="533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3886200" y="4107180"/>
            <a:ext cx="228600" cy="228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3886200" y="4477413"/>
            <a:ext cx="228600" cy="228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3886200" y="3006328"/>
            <a:ext cx="228600" cy="228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3886200" y="5562600"/>
            <a:ext cx="228600" cy="228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3886200" y="5934075"/>
            <a:ext cx="228600" cy="228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直接箭头连接符 32"/>
          <p:cNvCxnSpPr>
            <a:stCxn id="28" idx="3"/>
            <a:endCxn id="9" idx="1"/>
          </p:cNvCxnSpPr>
          <p:nvPr/>
        </p:nvCxnSpPr>
        <p:spPr>
          <a:xfrm>
            <a:off x="4114800" y="3120628"/>
            <a:ext cx="533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19" idx="3"/>
            <a:endCxn id="5" idx="1"/>
          </p:cNvCxnSpPr>
          <p:nvPr/>
        </p:nvCxnSpPr>
        <p:spPr>
          <a:xfrm>
            <a:off x="4114800" y="2385060"/>
            <a:ext cx="533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stCxn id="27" idx="3"/>
            <a:endCxn id="13" idx="1"/>
          </p:cNvCxnSpPr>
          <p:nvPr/>
        </p:nvCxnSpPr>
        <p:spPr>
          <a:xfrm>
            <a:off x="4114800" y="4591713"/>
            <a:ext cx="533400" cy="260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a:stCxn id="29" idx="3"/>
            <a:endCxn id="14" idx="1"/>
          </p:cNvCxnSpPr>
          <p:nvPr/>
        </p:nvCxnSpPr>
        <p:spPr>
          <a:xfrm>
            <a:off x="4114800" y="5676900"/>
            <a:ext cx="533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a:stCxn id="30" idx="3"/>
            <a:endCxn id="16" idx="1"/>
          </p:cNvCxnSpPr>
          <p:nvPr/>
        </p:nvCxnSpPr>
        <p:spPr>
          <a:xfrm>
            <a:off x="4114800" y="6048375"/>
            <a:ext cx="533400" cy="236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5181600" y="2270760"/>
            <a:ext cx="152400" cy="228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7" name="直接箭头连接符 56"/>
          <p:cNvCxnSpPr/>
          <p:nvPr/>
        </p:nvCxnSpPr>
        <p:spPr>
          <a:xfrm>
            <a:off x="5334000" y="2385060"/>
            <a:ext cx="381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矩形 61"/>
          <p:cNvSpPr/>
          <p:nvPr/>
        </p:nvSpPr>
        <p:spPr>
          <a:xfrm>
            <a:off x="7311117" y="2270760"/>
            <a:ext cx="152400" cy="228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3" name="直接箭头连接符 62"/>
          <p:cNvCxnSpPr/>
          <p:nvPr/>
        </p:nvCxnSpPr>
        <p:spPr>
          <a:xfrm>
            <a:off x="7463517" y="2385060"/>
            <a:ext cx="3850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5181600" y="4107180"/>
            <a:ext cx="152400" cy="228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5" name="直接箭头连接符 64"/>
          <p:cNvCxnSpPr>
            <a:stCxn id="64" idx="3"/>
            <a:endCxn id="12" idx="1"/>
          </p:cNvCxnSpPr>
          <p:nvPr/>
        </p:nvCxnSpPr>
        <p:spPr>
          <a:xfrm>
            <a:off x="5334000" y="4221480"/>
            <a:ext cx="381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矩形 66"/>
          <p:cNvSpPr/>
          <p:nvPr/>
        </p:nvSpPr>
        <p:spPr>
          <a:xfrm>
            <a:off x="6248400" y="2270760"/>
            <a:ext cx="152400" cy="228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8" name="直接箭头连接符 67"/>
          <p:cNvCxnSpPr/>
          <p:nvPr/>
        </p:nvCxnSpPr>
        <p:spPr>
          <a:xfrm>
            <a:off x="6400800" y="2385060"/>
            <a:ext cx="381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矩形 69"/>
          <p:cNvSpPr/>
          <p:nvPr/>
        </p:nvSpPr>
        <p:spPr>
          <a:xfrm>
            <a:off x="5181600" y="3004968"/>
            <a:ext cx="152400" cy="228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1" name="直接箭头连接符 70"/>
          <p:cNvCxnSpPr>
            <a:stCxn id="70" idx="3"/>
            <a:endCxn id="10" idx="1"/>
          </p:cNvCxnSpPr>
          <p:nvPr/>
        </p:nvCxnSpPr>
        <p:spPr>
          <a:xfrm>
            <a:off x="5334000" y="3119268"/>
            <a:ext cx="381000" cy="1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矩形 72"/>
          <p:cNvSpPr/>
          <p:nvPr/>
        </p:nvSpPr>
        <p:spPr>
          <a:xfrm>
            <a:off x="5181600" y="5561240"/>
            <a:ext cx="152400" cy="228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4" name="直接箭头连接符 73"/>
          <p:cNvCxnSpPr>
            <a:stCxn id="73" idx="3"/>
            <a:endCxn id="15" idx="1"/>
          </p:cNvCxnSpPr>
          <p:nvPr/>
        </p:nvCxnSpPr>
        <p:spPr>
          <a:xfrm>
            <a:off x="5334000" y="5675540"/>
            <a:ext cx="381000" cy="1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动作按钮: 上一张 76">
            <a:hlinkClick r:id="" action="ppaction://noaction" highlightClick="1"/>
          </p:cNvPr>
          <p:cNvSpPr/>
          <p:nvPr/>
        </p:nvSpPr>
        <p:spPr>
          <a:xfrm>
            <a:off x="8839200" y="6548606"/>
            <a:ext cx="304800" cy="309394"/>
          </a:xfrm>
          <a:prstGeom prst="actionButtonRetur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12703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7">
                                            <p:txEl>
                                              <p:pRg st="0" end="0"/>
                                            </p:txEl>
                                          </p:spTgt>
                                        </p:tgtEl>
                                        <p:attrNameLst>
                                          <p:attrName>style.visibility</p:attrName>
                                        </p:attrNameLst>
                                      </p:cBhvr>
                                      <p:to>
                                        <p:strVal val="visible"/>
                                      </p:to>
                                    </p:set>
                                    <p:animEffect transition="in" filter="wipe(down)">
                                      <p:cBhvr>
                                        <p:cTn id="12" dur="500"/>
                                        <p:tgtEl>
                                          <p:spTgt spid="17">
                                            <p:txEl>
                                              <p:pRg st="0" end="0"/>
                                            </p:txEl>
                                          </p:spTgt>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wipe(left)">
                                      <p:cBhvr>
                                        <p:cTn id="16" dur="500"/>
                                        <p:tgtEl>
                                          <p:spTgt spid="26"/>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wipe(left)">
                                      <p:cBhvr>
                                        <p:cTn id="20" dur="500"/>
                                        <p:tgtEl>
                                          <p:spTgt spid="25"/>
                                        </p:tgtEl>
                                      </p:cBhvr>
                                    </p:animEffect>
                                  </p:childTnLst>
                                </p:cTn>
                              </p:par>
                            </p:childTnLst>
                          </p:cTn>
                        </p:par>
                        <p:par>
                          <p:cTn id="21" fill="hold">
                            <p:stCondLst>
                              <p:cond delay="1500"/>
                            </p:stCondLst>
                            <p:childTnLst>
                              <p:par>
                                <p:cTn id="22" presetID="22" presetClass="entr" presetSubtype="8" fill="hold"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left)">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7">
                                            <p:txEl>
                                              <p:pRg st="1" end="1"/>
                                            </p:txEl>
                                          </p:spTgt>
                                        </p:tgtEl>
                                        <p:attrNameLst>
                                          <p:attrName>style.visibility</p:attrName>
                                        </p:attrNameLst>
                                      </p:cBhvr>
                                      <p:to>
                                        <p:strVal val="visible"/>
                                      </p:to>
                                    </p:set>
                                    <p:animEffect transition="in" filter="fade">
                                      <p:cBhvr>
                                        <p:cTn id="29" dur="500"/>
                                        <p:tgtEl>
                                          <p:spTgt spid="17">
                                            <p:txEl>
                                              <p:pRg st="1" end="1"/>
                                            </p:txEl>
                                          </p:spTgt>
                                        </p:tgtEl>
                                      </p:cBhvr>
                                    </p:animEffect>
                                  </p:childTnLst>
                                </p:cTn>
                              </p:par>
                            </p:childTnLst>
                          </p:cTn>
                        </p:par>
                        <p:par>
                          <p:cTn id="30" fill="hold">
                            <p:stCondLst>
                              <p:cond delay="500"/>
                            </p:stCondLst>
                            <p:childTnLst>
                              <p:par>
                                <p:cTn id="31" presetID="22" presetClass="entr" presetSubtype="8" fill="hold" grpId="0" nodeType="after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wipe(left)">
                                      <p:cBhvr>
                                        <p:cTn id="33" dur="500"/>
                                        <p:tgtEl>
                                          <p:spTgt spid="19"/>
                                        </p:tgtEl>
                                      </p:cBhvr>
                                    </p:animEffect>
                                  </p:childTnLst>
                                </p:cTn>
                              </p:par>
                            </p:childTnLst>
                          </p:cTn>
                        </p:par>
                        <p:par>
                          <p:cTn id="34" fill="hold">
                            <p:stCondLst>
                              <p:cond delay="1000"/>
                            </p:stCondLst>
                            <p:childTnLst>
                              <p:par>
                                <p:cTn id="35" presetID="22" presetClass="entr" presetSubtype="8" fill="hold" nodeType="after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wipe(left)">
                                      <p:cBhvr>
                                        <p:cTn id="37" dur="500"/>
                                        <p:tgtEl>
                                          <p:spTgt spid="41"/>
                                        </p:tgtEl>
                                      </p:cBhvr>
                                    </p:animEffect>
                                  </p:childTnLst>
                                </p:cTn>
                              </p:par>
                            </p:childTnLst>
                          </p:cTn>
                        </p:par>
                        <p:par>
                          <p:cTn id="38" fill="hold">
                            <p:stCondLst>
                              <p:cond delay="1500"/>
                            </p:stCondLst>
                            <p:childTnLst>
                              <p:par>
                                <p:cTn id="39" presetID="22" presetClass="entr" presetSubtype="8" fill="hold" nodeType="after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wipe(left)">
                                      <p:cBhvr>
                                        <p:cTn id="41" dur="500"/>
                                        <p:tgtEl>
                                          <p:spTgt spid="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7">
                                            <p:txEl>
                                              <p:pRg st="2" end="2"/>
                                            </p:txEl>
                                          </p:spTgt>
                                        </p:tgtEl>
                                        <p:attrNameLst>
                                          <p:attrName>style.visibility</p:attrName>
                                        </p:attrNameLst>
                                      </p:cBhvr>
                                      <p:to>
                                        <p:strVal val="visible"/>
                                      </p:to>
                                    </p:set>
                                    <p:animEffect transition="in" filter="fade">
                                      <p:cBhvr>
                                        <p:cTn id="46" dur="500"/>
                                        <p:tgtEl>
                                          <p:spTgt spid="17">
                                            <p:txEl>
                                              <p:pRg st="2" end="2"/>
                                            </p:txEl>
                                          </p:spTgt>
                                        </p:tgtEl>
                                      </p:cBhvr>
                                    </p:animEffect>
                                  </p:childTnLst>
                                </p:cTn>
                              </p:par>
                            </p:childTnLst>
                          </p:cTn>
                        </p:par>
                        <p:par>
                          <p:cTn id="47" fill="hold">
                            <p:stCondLst>
                              <p:cond delay="500"/>
                            </p:stCondLst>
                            <p:childTnLst>
                              <p:par>
                                <p:cTn id="48" presetID="22" presetClass="entr" presetSubtype="8" fill="hold" grpId="0" nodeType="after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wipe(left)">
                                      <p:cBhvr>
                                        <p:cTn id="50" dur="500"/>
                                        <p:tgtEl>
                                          <p:spTgt spid="29"/>
                                        </p:tgtEl>
                                      </p:cBhvr>
                                    </p:animEffect>
                                  </p:childTnLst>
                                </p:cTn>
                              </p:par>
                            </p:childTnLst>
                          </p:cTn>
                        </p:par>
                        <p:par>
                          <p:cTn id="51" fill="hold">
                            <p:stCondLst>
                              <p:cond delay="1000"/>
                            </p:stCondLst>
                            <p:childTnLst>
                              <p:par>
                                <p:cTn id="52" presetID="22" presetClass="entr" presetSubtype="8" fill="hold" nodeType="afterEffect">
                                  <p:stCondLst>
                                    <p:cond delay="0"/>
                                  </p:stCondLst>
                                  <p:childTnLst>
                                    <p:set>
                                      <p:cBhvr>
                                        <p:cTn id="53" dur="1" fill="hold">
                                          <p:stCondLst>
                                            <p:cond delay="0"/>
                                          </p:stCondLst>
                                        </p:cTn>
                                        <p:tgtEl>
                                          <p:spTgt spid="48"/>
                                        </p:tgtEl>
                                        <p:attrNameLst>
                                          <p:attrName>style.visibility</p:attrName>
                                        </p:attrNameLst>
                                      </p:cBhvr>
                                      <p:to>
                                        <p:strVal val="visible"/>
                                      </p:to>
                                    </p:set>
                                    <p:animEffect transition="in" filter="wipe(left)">
                                      <p:cBhvr>
                                        <p:cTn id="54" dur="500"/>
                                        <p:tgtEl>
                                          <p:spTgt spid="48"/>
                                        </p:tgtEl>
                                      </p:cBhvr>
                                    </p:animEffect>
                                  </p:childTnLst>
                                </p:cTn>
                              </p:par>
                            </p:childTnLst>
                          </p:cTn>
                        </p:par>
                        <p:par>
                          <p:cTn id="55" fill="hold">
                            <p:stCondLst>
                              <p:cond delay="1500"/>
                            </p:stCondLst>
                            <p:childTnLst>
                              <p:par>
                                <p:cTn id="56" presetID="22" presetClass="entr" presetSubtype="8" fill="hold" nodeType="afterEffect">
                                  <p:stCondLst>
                                    <p:cond delay="0"/>
                                  </p:stCondLst>
                                  <p:childTnLst>
                                    <p:set>
                                      <p:cBhvr>
                                        <p:cTn id="57" dur="1" fill="hold">
                                          <p:stCondLst>
                                            <p:cond delay="0"/>
                                          </p:stCondLst>
                                        </p:cTn>
                                        <p:tgtEl>
                                          <p:spTgt spid="14"/>
                                        </p:tgtEl>
                                        <p:attrNameLst>
                                          <p:attrName>style.visibility</p:attrName>
                                        </p:attrNameLst>
                                      </p:cBhvr>
                                      <p:to>
                                        <p:strVal val="visible"/>
                                      </p:to>
                                    </p:set>
                                    <p:animEffect transition="in" filter="wipe(left)">
                                      <p:cBhvr>
                                        <p:cTn id="58" dur="500"/>
                                        <p:tgtEl>
                                          <p:spTgt spid="14"/>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17">
                                            <p:txEl>
                                              <p:pRg st="3" end="3"/>
                                            </p:txEl>
                                          </p:spTgt>
                                        </p:tgtEl>
                                        <p:attrNameLst>
                                          <p:attrName>style.visibility</p:attrName>
                                        </p:attrNameLst>
                                      </p:cBhvr>
                                      <p:to>
                                        <p:strVal val="visible"/>
                                      </p:to>
                                    </p:set>
                                    <p:animEffect transition="in" filter="fade">
                                      <p:cBhvr>
                                        <p:cTn id="63" dur="500"/>
                                        <p:tgtEl>
                                          <p:spTgt spid="17">
                                            <p:txEl>
                                              <p:pRg st="3" end="3"/>
                                            </p:txEl>
                                          </p:spTgt>
                                        </p:tgtEl>
                                      </p:cBhvr>
                                    </p:animEffect>
                                  </p:childTnLst>
                                </p:cTn>
                              </p:par>
                            </p:childTnLst>
                          </p:cTn>
                        </p:par>
                        <p:par>
                          <p:cTn id="64" fill="hold">
                            <p:stCondLst>
                              <p:cond delay="500"/>
                            </p:stCondLst>
                            <p:childTnLst>
                              <p:par>
                                <p:cTn id="65" presetID="22" presetClass="entr" presetSubtype="8" fill="hold" grpId="0" nodeType="afterEffect">
                                  <p:stCondLst>
                                    <p:cond delay="0"/>
                                  </p:stCondLst>
                                  <p:childTnLst>
                                    <p:set>
                                      <p:cBhvr>
                                        <p:cTn id="66" dur="1" fill="hold">
                                          <p:stCondLst>
                                            <p:cond delay="0"/>
                                          </p:stCondLst>
                                        </p:cTn>
                                        <p:tgtEl>
                                          <p:spTgt spid="56"/>
                                        </p:tgtEl>
                                        <p:attrNameLst>
                                          <p:attrName>style.visibility</p:attrName>
                                        </p:attrNameLst>
                                      </p:cBhvr>
                                      <p:to>
                                        <p:strVal val="visible"/>
                                      </p:to>
                                    </p:set>
                                    <p:animEffect transition="in" filter="wipe(left)">
                                      <p:cBhvr>
                                        <p:cTn id="67" dur="500"/>
                                        <p:tgtEl>
                                          <p:spTgt spid="56"/>
                                        </p:tgtEl>
                                      </p:cBhvr>
                                    </p:animEffect>
                                  </p:childTnLst>
                                </p:cTn>
                              </p:par>
                            </p:childTnLst>
                          </p:cTn>
                        </p:par>
                        <p:par>
                          <p:cTn id="68" fill="hold">
                            <p:stCondLst>
                              <p:cond delay="1000"/>
                            </p:stCondLst>
                            <p:childTnLst>
                              <p:par>
                                <p:cTn id="69" presetID="22" presetClass="entr" presetSubtype="8" fill="hold" nodeType="afterEffect">
                                  <p:stCondLst>
                                    <p:cond delay="0"/>
                                  </p:stCondLst>
                                  <p:childTnLst>
                                    <p:set>
                                      <p:cBhvr>
                                        <p:cTn id="70" dur="1" fill="hold">
                                          <p:stCondLst>
                                            <p:cond delay="0"/>
                                          </p:stCondLst>
                                        </p:cTn>
                                        <p:tgtEl>
                                          <p:spTgt spid="57"/>
                                        </p:tgtEl>
                                        <p:attrNameLst>
                                          <p:attrName>style.visibility</p:attrName>
                                        </p:attrNameLst>
                                      </p:cBhvr>
                                      <p:to>
                                        <p:strVal val="visible"/>
                                      </p:to>
                                    </p:set>
                                    <p:animEffect transition="in" filter="wipe(left)">
                                      <p:cBhvr>
                                        <p:cTn id="71" dur="500"/>
                                        <p:tgtEl>
                                          <p:spTgt spid="57"/>
                                        </p:tgtEl>
                                      </p:cBhvr>
                                    </p:animEffect>
                                  </p:childTnLst>
                                </p:cTn>
                              </p:par>
                            </p:childTnLst>
                          </p:cTn>
                        </p:par>
                        <p:par>
                          <p:cTn id="72" fill="hold">
                            <p:stCondLst>
                              <p:cond delay="1500"/>
                            </p:stCondLst>
                            <p:childTnLst>
                              <p:par>
                                <p:cTn id="73" presetID="22" presetClass="entr" presetSubtype="8" fill="hold" nodeType="afterEffect">
                                  <p:stCondLst>
                                    <p:cond delay="0"/>
                                  </p:stCondLst>
                                  <p:childTnLst>
                                    <p:set>
                                      <p:cBhvr>
                                        <p:cTn id="74" dur="1" fill="hold">
                                          <p:stCondLst>
                                            <p:cond delay="0"/>
                                          </p:stCondLst>
                                        </p:cTn>
                                        <p:tgtEl>
                                          <p:spTgt spid="6"/>
                                        </p:tgtEl>
                                        <p:attrNameLst>
                                          <p:attrName>style.visibility</p:attrName>
                                        </p:attrNameLst>
                                      </p:cBhvr>
                                      <p:to>
                                        <p:strVal val="visible"/>
                                      </p:to>
                                    </p:set>
                                    <p:animEffect transition="in" filter="wipe(left)">
                                      <p:cBhvr>
                                        <p:cTn id="75" dur="500"/>
                                        <p:tgtEl>
                                          <p:spTgt spid="6"/>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17">
                                            <p:txEl>
                                              <p:pRg st="4" end="4"/>
                                            </p:txEl>
                                          </p:spTgt>
                                        </p:tgtEl>
                                        <p:attrNameLst>
                                          <p:attrName>style.visibility</p:attrName>
                                        </p:attrNameLst>
                                      </p:cBhvr>
                                      <p:to>
                                        <p:strVal val="visible"/>
                                      </p:to>
                                    </p:set>
                                    <p:animEffect transition="in" filter="fade">
                                      <p:cBhvr>
                                        <p:cTn id="80" dur="500"/>
                                        <p:tgtEl>
                                          <p:spTgt spid="17">
                                            <p:txEl>
                                              <p:pRg st="4" end="4"/>
                                            </p:txEl>
                                          </p:spTgt>
                                        </p:tgtEl>
                                      </p:cBhvr>
                                    </p:animEffect>
                                  </p:childTnLst>
                                </p:cTn>
                              </p:par>
                            </p:childTnLst>
                          </p:cTn>
                        </p:par>
                        <p:par>
                          <p:cTn id="81" fill="hold">
                            <p:stCondLst>
                              <p:cond delay="500"/>
                            </p:stCondLst>
                            <p:childTnLst>
                              <p:par>
                                <p:cTn id="82" presetID="22" presetClass="entr" presetSubtype="8" fill="hold" grpId="0" nodeType="afterEffect">
                                  <p:stCondLst>
                                    <p:cond delay="0"/>
                                  </p:stCondLst>
                                  <p:childTnLst>
                                    <p:set>
                                      <p:cBhvr>
                                        <p:cTn id="83" dur="1" fill="hold">
                                          <p:stCondLst>
                                            <p:cond delay="0"/>
                                          </p:stCondLst>
                                        </p:cTn>
                                        <p:tgtEl>
                                          <p:spTgt spid="28"/>
                                        </p:tgtEl>
                                        <p:attrNameLst>
                                          <p:attrName>style.visibility</p:attrName>
                                        </p:attrNameLst>
                                      </p:cBhvr>
                                      <p:to>
                                        <p:strVal val="visible"/>
                                      </p:to>
                                    </p:set>
                                    <p:animEffect transition="in" filter="wipe(left)">
                                      <p:cBhvr>
                                        <p:cTn id="84" dur="500"/>
                                        <p:tgtEl>
                                          <p:spTgt spid="28"/>
                                        </p:tgtEl>
                                      </p:cBhvr>
                                    </p:animEffect>
                                  </p:childTnLst>
                                </p:cTn>
                              </p:par>
                            </p:childTnLst>
                          </p:cTn>
                        </p:par>
                        <p:par>
                          <p:cTn id="85" fill="hold">
                            <p:stCondLst>
                              <p:cond delay="1000"/>
                            </p:stCondLst>
                            <p:childTnLst>
                              <p:par>
                                <p:cTn id="86" presetID="22" presetClass="entr" presetSubtype="8" fill="hold" nodeType="afterEffect">
                                  <p:stCondLst>
                                    <p:cond delay="0"/>
                                  </p:stCondLst>
                                  <p:childTnLst>
                                    <p:set>
                                      <p:cBhvr>
                                        <p:cTn id="87" dur="1" fill="hold">
                                          <p:stCondLst>
                                            <p:cond delay="0"/>
                                          </p:stCondLst>
                                        </p:cTn>
                                        <p:tgtEl>
                                          <p:spTgt spid="33"/>
                                        </p:tgtEl>
                                        <p:attrNameLst>
                                          <p:attrName>style.visibility</p:attrName>
                                        </p:attrNameLst>
                                      </p:cBhvr>
                                      <p:to>
                                        <p:strVal val="visible"/>
                                      </p:to>
                                    </p:set>
                                    <p:animEffect transition="in" filter="wipe(left)">
                                      <p:cBhvr>
                                        <p:cTn id="88" dur="500"/>
                                        <p:tgtEl>
                                          <p:spTgt spid="33"/>
                                        </p:tgtEl>
                                      </p:cBhvr>
                                    </p:animEffect>
                                  </p:childTnLst>
                                </p:cTn>
                              </p:par>
                            </p:childTnLst>
                          </p:cTn>
                        </p:par>
                        <p:par>
                          <p:cTn id="89" fill="hold">
                            <p:stCondLst>
                              <p:cond delay="1500"/>
                            </p:stCondLst>
                            <p:childTnLst>
                              <p:par>
                                <p:cTn id="90" presetID="22" presetClass="entr" presetSubtype="8" fill="hold" nodeType="afterEffect">
                                  <p:stCondLst>
                                    <p:cond delay="0"/>
                                  </p:stCondLst>
                                  <p:childTnLst>
                                    <p:set>
                                      <p:cBhvr>
                                        <p:cTn id="91" dur="1" fill="hold">
                                          <p:stCondLst>
                                            <p:cond delay="0"/>
                                          </p:stCondLst>
                                        </p:cTn>
                                        <p:tgtEl>
                                          <p:spTgt spid="9"/>
                                        </p:tgtEl>
                                        <p:attrNameLst>
                                          <p:attrName>style.visibility</p:attrName>
                                        </p:attrNameLst>
                                      </p:cBhvr>
                                      <p:to>
                                        <p:strVal val="visible"/>
                                      </p:to>
                                    </p:set>
                                    <p:animEffect transition="in" filter="wipe(left)">
                                      <p:cBhvr>
                                        <p:cTn id="92" dur="500"/>
                                        <p:tgtEl>
                                          <p:spTgt spid="9"/>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17">
                                            <p:txEl>
                                              <p:pRg st="5" end="5"/>
                                            </p:txEl>
                                          </p:spTgt>
                                        </p:tgtEl>
                                        <p:attrNameLst>
                                          <p:attrName>style.visibility</p:attrName>
                                        </p:attrNameLst>
                                      </p:cBhvr>
                                      <p:to>
                                        <p:strVal val="visible"/>
                                      </p:to>
                                    </p:set>
                                    <p:animEffect transition="in" filter="fade">
                                      <p:cBhvr>
                                        <p:cTn id="97" dur="500"/>
                                        <p:tgtEl>
                                          <p:spTgt spid="17">
                                            <p:txEl>
                                              <p:pRg st="5" end="5"/>
                                            </p:txEl>
                                          </p:spTgt>
                                        </p:tgtEl>
                                      </p:cBhvr>
                                    </p:animEffect>
                                  </p:childTnLst>
                                </p:cTn>
                              </p:par>
                            </p:childTnLst>
                          </p:cTn>
                        </p:par>
                        <p:par>
                          <p:cTn id="98" fill="hold">
                            <p:stCondLst>
                              <p:cond delay="500"/>
                            </p:stCondLst>
                            <p:childTnLst>
                              <p:par>
                                <p:cTn id="99" presetID="22" presetClass="entr" presetSubtype="8" fill="hold" grpId="0" nodeType="afterEffect">
                                  <p:stCondLst>
                                    <p:cond delay="0"/>
                                  </p:stCondLst>
                                  <p:childTnLst>
                                    <p:set>
                                      <p:cBhvr>
                                        <p:cTn id="100" dur="1" fill="hold">
                                          <p:stCondLst>
                                            <p:cond delay="0"/>
                                          </p:stCondLst>
                                        </p:cTn>
                                        <p:tgtEl>
                                          <p:spTgt spid="27"/>
                                        </p:tgtEl>
                                        <p:attrNameLst>
                                          <p:attrName>style.visibility</p:attrName>
                                        </p:attrNameLst>
                                      </p:cBhvr>
                                      <p:to>
                                        <p:strVal val="visible"/>
                                      </p:to>
                                    </p:set>
                                    <p:animEffect transition="in" filter="wipe(left)">
                                      <p:cBhvr>
                                        <p:cTn id="101" dur="500"/>
                                        <p:tgtEl>
                                          <p:spTgt spid="27"/>
                                        </p:tgtEl>
                                      </p:cBhvr>
                                    </p:animEffect>
                                  </p:childTnLst>
                                </p:cTn>
                              </p:par>
                            </p:childTnLst>
                          </p:cTn>
                        </p:par>
                        <p:par>
                          <p:cTn id="102" fill="hold">
                            <p:stCondLst>
                              <p:cond delay="1000"/>
                            </p:stCondLst>
                            <p:childTnLst>
                              <p:par>
                                <p:cTn id="103" presetID="22" presetClass="entr" presetSubtype="8" fill="hold" nodeType="afterEffect">
                                  <p:stCondLst>
                                    <p:cond delay="0"/>
                                  </p:stCondLst>
                                  <p:childTnLst>
                                    <p:set>
                                      <p:cBhvr>
                                        <p:cTn id="104" dur="1" fill="hold">
                                          <p:stCondLst>
                                            <p:cond delay="0"/>
                                          </p:stCondLst>
                                        </p:cTn>
                                        <p:tgtEl>
                                          <p:spTgt spid="44"/>
                                        </p:tgtEl>
                                        <p:attrNameLst>
                                          <p:attrName>style.visibility</p:attrName>
                                        </p:attrNameLst>
                                      </p:cBhvr>
                                      <p:to>
                                        <p:strVal val="visible"/>
                                      </p:to>
                                    </p:set>
                                    <p:animEffect transition="in" filter="wipe(left)">
                                      <p:cBhvr>
                                        <p:cTn id="105" dur="500"/>
                                        <p:tgtEl>
                                          <p:spTgt spid="44"/>
                                        </p:tgtEl>
                                      </p:cBhvr>
                                    </p:animEffect>
                                  </p:childTnLst>
                                </p:cTn>
                              </p:par>
                            </p:childTnLst>
                          </p:cTn>
                        </p:par>
                        <p:par>
                          <p:cTn id="106" fill="hold">
                            <p:stCondLst>
                              <p:cond delay="1500"/>
                            </p:stCondLst>
                            <p:childTnLst>
                              <p:par>
                                <p:cTn id="107" presetID="22" presetClass="entr" presetSubtype="8" fill="hold" nodeType="afterEffect">
                                  <p:stCondLst>
                                    <p:cond delay="0"/>
                                  </p:stCondLst>
                                  <p:childTnLst>
                                    <p:set>
                                      <p:cBhvr>
                                        <p:cTn id="108" dur="1" fill="hold">
                                          <p:stCondLst>
                                            <p:cond delay="0"/>
                                          </p:stCondLst>
                                        </p:cTn>
                                        <p:tgtEl>
                                          <p:spTgt spid="13"/>
                                        </p:tgtEl>
                                        <p:attrNameLst>
                                          <p:attrName>style.visibility</p:attrName>
                                        </p:attrNameLst>
                                      </p:cBhvr>
                                      <p:to>
                                        <p:strVal val="visible"/>
                                      </p:to>
                                    </p:set>
                                    <p:animEffect transition="in" filter="wipe(left)">
                                      <p:cBhvr>
                                        <p:cTn id="109" dur="500"/>
                                        <p:tgtEl>
                                          <p:spTgt spid="13"/>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ntr" presetSubtype="0" fill="hold" nodeType="clickEffect">
                                  <p:stCondLst>
                                    <p:cond delay="0"/>
                                  </p:stCondLst>
                                  <p:childTnLst>
                                    <p:set>
                                      <p:cBhvr>
                                        <p:cTn id="113" dur="1" fill="hold">
                                          <p:stCondLst>
                                            <p:cond delay="0"/>
                                          </p:stCondLst>
                                        </p:cTn>
                                        <p:tgtEl>
                                          <p:spTgt spid="17">
                                            <p:txEl>
                                              <p:pRg st="6" end="6"/>
                                            </p:txEl>
                                          </p:spTgt>
                                        </p:tgtEl>
                                        <p:attrNameLst>
                                          <p:attrName>style.visibility</p:attrName>
                                        </p:attrNameLst>
                                      </p:cBhvr>
                                      <p:to>
                                        <p:strVal val="visible"/>
                                      </p:to>
                                    </p:set>
                                    <p:animEffect transition="in" filter="fade">
                                      <p:cBhvr>
                                        <p:cTn id="114" dur="500"/>
                                        <p:tgtEl>
                                          <p:spTgt spid="17">
                                            <p:txEl>
                                              <p:pRg st="6" end="6"/>
                                            </p:txEl>
                                          </p:spTgt>
                                        </p:tgtEl>
                                      </p:cBhvr>
                                    </p:animEffect>
                                  </p:childTnLst>
                                </p:cTn>
                              </p:par>
                            </p:childTnLst>
                          </p:cTn>
                        </p:par>
                        <p:par>
                          <p:cTn id="115" fill="hold">
                            <p:stCondLst>
                              <p:cond delay="500"/>
                            </p:stCondLst>
                            <p:childTnLst>
                              <p:par>
                                <p:cTn id="116" presetID="22" presetClass="entr" presetSubtype="8" fill="hold" grpId="0" nodeType="afterEffect">
                                  <p:stCondLst>
                                    <p:cond delay="0"/>
                                  </p:stCondLst>
                                  <p:childTnLst>
                                    <p:set>
                                      <p:cBhvr>
                                        <p:cTn id="117" dur="1" fill="hold">
                                          <p:stCondLst>
                                            <p:cond delay="0"/>
                                          </p:stCondLst>
                                        </p:cTn>
                                        <p:tgtEl>
                                          <p:spTgt spid="64"/>
                                        </p:tgtEl>
                                        <p:attrNameLst>
                                          <p:attrName>style.visibility</p:attrName>
                                        </p:attrNameLst>
                                      </p:cBhvr>
                                      <p:to>
                                        <p:strVal val="visible"/>
                                      </p:to>
                                    </p:set>
                                    <p:animEffect transition="in" filter="wipe(left)">
                                      <p:cBhvr>
                                        <p:cTn id="118" dur="500"/>
                                        <p:tgtEl>
                                          <p:spTgt spid="64"/>
                                        </p:tgtEl>
                                      </p:cBhvr>
                                    </p:animEffect>
                                  </p:childTnLst>
                                </p:cTn>
                              </p:par>
                            </p:childTnLst>
                          </p:cTn>
                        </p:par>
                        <p:par>
                          <p:cTn id="119" fill="hold">
                            <p:stCondLst>
                              <p:cond delay="1000"/>
                            </p:stCondLst>
                            <p:childTnLst>
                              <p:par>
                                <p:cTn id="120" presetID="22" presetClass="entr" presetSubtype="8" fill="hold" nodeType="afterEffect">
                                  <p:stCondLst>
                                    <p:cond delay="0"/>
                                  </p:stCondLst>
                                  <p:childTnLst>
                                    <p:set>
                                      <p:cBhvr>
                                        <p:cTn id="121" dur="1" fill="hold">
                                          <p:stCondLst>
                                            <p:cond delay="0"/>
                                          </p:stCondLst>
                                        </p:cTn>
                                        <p:tgtEl>
                                          <p:spTgt spid="65"/>
                                        </p:tgtEl>
                                        <p:attrNameLst>
                                          <p:attrName>style.visibility</p:attrName>
                                        </p:attrNameLst>
                                      </p:cBhvr>
                                      <p:to>
                                        <p:strVal val="visible"/>
                                      </p:to>
                                    </p:set>
                                    <p:animEffect transition="in" filter="wipe(left)">
                                      <p:cBhvr>
                                        <p:cTn id="122" dur="500"/>
                                        <p:tgtEl>
                                          <p:spTgt spid="65"/>
                                        </p:tgtEl>
                                      </p:cBhvr>
                                    </p:animEffect>
                                  </p:childTnLst>
                                </p:cTn>
                              </p:par>
                            </p:childTnLst>
                          </p:cTn>
                        </p:par>
                        <p:par>
                          <p:cTn id="123" fill="hold">
                            <p:stCondLst>
                              <p:cond delay="1500"/>
                            </p:stCondLst>
                            <p:childTnLst>
                              <p:par>
                                <p:cTn id="124" presetID="22" presetClass="entr" presetSubtype="8" fill="hold" nodeType="afterEffect">
                                  <p:stCondLst>
                                    <p:cond delay="0"/>
                                  </p:stCondLst>
                                  <p:childTnLst>
                                    <p:set>
                                      <p:cBhvr>
                                        <p:cTn id="125" dur="1" fill="hold">
                                          <p:stCondLst>
                                            <p:cond delay="0"/>
                                          </p:stCondLst>
                                        </p:cTn>
                                        <p:tgtEl>
                                          <p:spTgt spid="12"/>
                                        </p:tgtEl>
                                        <p:attrNameLst>
                                          <p:attrName>style.visibility</p:attrName>
                                        </p:attrNameLst>
                                      </p:cBhvr>
                                      <p:to>
                                        <p:strVal val="visible"/>
                                      </p:to>
                                    </p:set>
                                    <p:animEffect transition="in" filter="wipe(left)">
                                      <p:cBhvr>
                                        <p:cTn id="126" dur="500"/>
                                        <p:tgtEl>
                                          <p:spTgt spid="12"/>
                                        </p:tgtEl>
                                      </p:cBhvr>
                                    </p:animEffect>
                                  </p:childTnLst>
                                </p:cTn>
                              </p:par>
                            </p:childTnLst>
                          </p:cTn>
                        </p:par>
                      </p:childTnLst>
                    </p:cTn>
                  </p:par>
                  <p:par>
                    <p:cTn id="127" fill="hold">
                      <p:stCondLst>
                        <p:cond delay="indefinite"/>
                      </p:stCondLst>
                      <p:childTnLst>
                        <p:par>
                          <p:cTn id="128" fill="hold">
                            <p:stCondLst>
                              <p:cond delay="0"/>
                            </p:stCondLst>
                            <p:childTnLst>
                              <p:par>
                                <p:cTn id="129" presetID="10" presetClass="entr" presetSubtype="0" fill="hold" nodeType="clickEffect">
                                  <p:stCondLst>
                                    <p:cond delay="0"/>
                                  </p:stCondLst>
                                  <p:childTnLst>
                                    <p:set>
                                      <p:cBhvr>
                                        <p:cTn id="130" dur="1" fill="hold">
                                          <p:stCondLst>
                                            <p:cond delay="0"/>
                                          </p:stCondLst>
                                        </p:cTn>
                                        <p:tgtEl>
                                          <p:spTgt spid="17">
                                            <p:txEl>
                                              <p:pRg st="7" end="7"/>
                                            </p:txEl>
                                          </p:spTgt>
                                        </p:tgtEl>
                                        <p:attrNameLst>
                                          <p:attrName>style.visibility</p:attrName>
                                        </p:attrNameLst>
                                      </p:cBhvr>
                                      <p:to>
                                        <p:strVal val="visible"/>
                                      </p:to>
                                    </p:set>
                                    <p:animEffect transition="in" filter="fade">
                                      <p:cBhvr>
                                        <p:cTn id="131" dur="500"/>
                                        <p:tgtEl>
                                          <p:spTgt spid="17">
                                            <p:txEl>
                                              <p:pRg st="7" end="7"/>
                                            </p:txEl>
                                          </p:spTgt>
                                        </p:tgtEl>
                                      </p:cBhvr>
                                    </p:animEffect>
                                  </p:childTnLst>
                                </p:cTn>
                              </p:par>
                            </p:childTnLst>
                          </p:cTn>
                        </p:par>
                        <p:par>
                          <p:cTn id="132" fill="hold">
                            <p:stCondLst>
                              <p:cond delay="500"/>
                            </p:stCondLst>
                            <p:childTnLst>
                              <p:par>
                                <p:cTn id="133" presetID="22" presetClass="entr" presetSubtype="8" fill="hold" grpId="0" nodeType="afterEffect">
                                  <p:stCondLst>
                                    <p:cond delay="0"/>
                                  </p:stCondLst>
                                  <p:childTnLst>
                                    <p:set>
                                      <p:cBhvr>
                                        <p:cTn id="134" dur="1" fill="hold">
                                          <p:stCondLst>
                                            <p:cond delay="0"/>
                                          </p:stCondLst>
                                        </p:cTn>
                                        <p:tgtEl>
                                          <p:spTgt spid="67"/>
                                        </p:tgtEl>
                                        <p:attrNameLst>
                                          <p:attrName>style.visibility</p:attrName>
                                        </p:attrNameLst>
                                      </p:cBhvr>
                                      <p:to>
                                        <p:strVal val="visible"/>
                                      </p:to>
                                    </p:set>
                                    <p:animEffect transition="in" filter="wipe(left)">
                                      <p:cBhvr>
                                        <p:cTn id="135" dur="500"/>
                                        <p:tgtEl>
                                          <p:spTgt spid="67"/>
                                        </p:tgtEl>
                                      </p:cBhvr>
                                    </p:animEffect>
                                  </p:childTnLst>
                                </p:cTn>
                              </p:par>
                            </p:childTnLst>
                          </p:cTn>
                        </p:par>
                        <p:par>
                          <p:cTn id="136" fill="hold">
                            <p:stCondLst>
                              <p:cond delay="1000"/>
                            </p:stCondLst>
                            <p:childTnLst>
                              <p:par>
                                <p:cTn id="137" presetID="22" presetClass="entr" presetSubtype="8" fill="hold" nodeType="afterEffect">
                                  <p:stCondLst>
                                    <p:cond delay="0"/>
                                  </p:stCondLst>
                                  <p:childTnLst>
                                    <p:set>
                                      <p:cBhvr>
                                        <p:cTn id="138" dur="1" fill="hold">
                                          <p:stCondLst>
                                            <p:cond delay="0"/>
                                          </p:stCondLst>
                                        </p:cTn>
                                        <p:tgtEl>
                                          <p:spTgt spid="68"/>
                                        </p:tgtEl>
                                        <p:attrNameLst>
                                          <p:attrName>style.visibility</p:attrName>
                                        </p:attrNameLst>
                                      </p:cBhvr>
                                      <p:to>
                                        <p:strVal val="visible"/>
                                      </p:to>
                                    </p:set>
                                    <p:animEffect transition="in" filter="wipe(left)">
                                      <p:cBhvr>
                                        <p:cTn id="139" dur="500"/>
                                        <p:tgtEl>
                                          <p:spTgt spid="68"/>
                                        </p:tgtEl>
                                      </p:cBhvr>
                                    </p:animEffect>
                                  </p:childTnLst>
                                </p:cTn>
                              </p:par>
                            </p:childTnLst>
                          </p:cTn>
                        </p:par>
                        <p:par>
                          <p:cTn id="140" fill="hold">
                            <p:stCondLst>
                              <p:cond delay="1500"/>
                            </p:stCondLst>
                            <p:childTnLst>
                              <p:par>
                                <p:cTn id="141" presetID="22" presetClass="entr" presetSubtype="8" fill="hold" nodeType="afterEffect">
                                  <p:stCondLst>
                                    <p:cond delay="0"/>
                                  </p:stCondLst>
                                  <p:childTnLst>
                                    <p:set>
                                      <p:cBhvr>
                                        <p:cTn id="142" dur="1" fill="hold">
                                          <p:stCondLst>
                                            <p:cond delay="0"/>
                                          </p:stCondLst>
                                        </p:cTn>
                                        <p:tgtEl>
                                          <p:spTgt spid="7"/>
                                        </p:tgtEl>
                                        <p:attrNameLst>
                                          <p:attrName>style.visibility</p:attrName>
                                        </p:attrNameLst>
                                      </p:cBhvr>
                                      <p:to>
                                        <p:strVal val="visible"/>
                                      </p:to>
                                    </p:set>
                                    <p:animEffect transition="in" filter="wipe(left)">
                                      <p:cBhvr>
                                        <p:cTn id="143" dur="500"/>
                                        <p:tgtEl>
                                          <p:spTgt spid="7"/>
                                        </p:tgtEl>
                                      </p:cBhvr>
                                    </p:animEffect>
                                  </p:childTnLst>
                                </p:cTn>
                              </p:par>
                            </p:childTnLst>
                          </p:cTn>
                        </p:par>
                      </p:childTnLst>
                    </p:cTn>
                  </p:par>
                  <p:par>
                    <p:cTn id="144" fill="hold">
                      <p:stCondLst>
                        <p:cond delay="indefinite"/>
                      </p:stCondLst>
                      <p:childTnLst>
                        <p:par>
                          <p:cTn id="145" fill="hold">
                            <p:stCondLst>
                              <p:cond delay="0"/>
                            </p:stCondLst>
                            <p:childTnLst>
                              <p:par>
                                <p:cTn id="146" presetID="10" presetClass="entr" presetSubtype="0" fill="hold" nodeType="clickEffect">
                                  <p:stCondLst>
                                    <p:cond delay="0"/>
                                  </p:stCondLst>
                                  <p:childTnLst>
                                    <p:set>
                                      <p:cBhvr>
                                        <p:cTn id="147" dur="1" fill="hold">
                                          <p:stCondLst>
                                            <p:cond delay="0"/>
                                          </p:stCondLst>
                                        </p:cTn>
                                        <p:tgtEl>
                                          <p:spTgt spid="17">
                                            <p:txEl>
                                              <p:pRg st="8" end="8"/>
                                            </p:txEl>
                                          </p:spTgt>
                                        </p:tgtEl>
                                        <p:attrNameLst>
                                          <p:attrName>style.visibility</p:attrName>
                                        </p:attrNameLst>
                                      </p:cBhvr>
                                      <p:to>
                                        <p:strVal val="visible"/>
                                      </p:to>
                                    </p:set>
                                    <p:animEffect transition="in" filter="fade">
                                      <p:cBhvr>
                                        <p:cTn id="148" dur="500"/>
                                        <p:tgtEl>
                                          <p:spTgt spid="17">
                                            <p:txEl>
                                              <p:pRg st="8" end="8"/>
                                            </p:txEl>
                                          </p:spTgt>
                                        </p:tgtEl>
                                      </p:cBhvr>
                                    </p:animEffect>
                                  </p:childTnLst>
                                </p:cTn>
                              </p:par>
                            </p:childTnLst>
                          </p:cTn>
                        </p:par>
                        <p:par>
                          <p:cTn id="149" fill="hold">
                            <p:stCondLst>
                              <p:cond delay="500"/>
                            </p:stCondLst>
                            <p:childTnLst>
                              <p:par>
                                <p:cTn id="150" presetID="22" presetClass="entr" presetSubtype="8" fill="hold" grpId="0" nodeType="afterEffect">
                                  <p:stCondLst>
                                    <p:cond delay="0"/>
                                  </p:stCondLst>
                                  <p:childTnLst>
                                    <p:set>
                                      <p:cBhvr>
                                        <p:cTn id="151" dur="1" fill="hold">
                                          <p:stCondLst>
                                            <p:cond delay="0"/>
                                          </p:stCondLst>
                                        </p:cTn>
                                        <p:tgtEl>
                                          <p:spTgt spid="70"/>
                                        </p:tgtEl>
                                        <p:attrNameLst>
                                          <p:attrName>style.visibility</p:attrName>
                                        </p:attrNameLst>
                                      </p:cBhvr>
                                      <p:to>
                                        <p:strVal val="visible"/>
                                      </p:to>
                                    </p:set>
                                    <p:animEffect transition="in" filter="wipe(left)">
                                      <p:cBhvr>
                                        <p:cTn id="152" dur="500"/>
                                        <p:tgtEl>
                                          <p:spTgt spid="70"/>
                                        </p:tgtEl>
                                      </p:cBhvr>
                                    </p:animEffect>
                                  </p:childTnLst>
                                </p:cTn>
                              </p:par>
                            </p:childTnLst>
                          </p:cTn>
                        </p:par>
                        <p:par>
                          <p:cTn id="153" fill="hold">
                            <p:stCondLst>
                              <p:cond delay="1000"/>
                            </p:stCondLst>
                            <p:childTnLst>
                              <p:par>
                                <p:cTn id="154" presetID="22" presetClass="entr" presetSubtype="8" fill="hold" nodeType="afterEffect">
                                  <p:stCondLst>
                                    <p:cond delay="0"/>
                                  </p:stCondLst>
                                  <p:childTnLst>
                                    <p:set>
                                      <p:cBhvr>
                                        <p:cTn id="155" dur="1" fill="hold">
                                          <p:stCondLst>
                                            <p:cond delay="0"/>
                                          </p:stCondLst>
                                        </p:cTn>
                                        <p:tgtEl>
                                          <p:spTgt spid="71"/>
                                        </p:tgtEl>
                                        <p:attrNameLst>
                                          <p:attrName>style.visibility</p:attrName>
                                        </p:attrNameLst>
                                      </p:cBhvr>
                                      <p:to>
                                        <p:strVal val="visible"/>
                                      </p:to>
                                    </p:set>
                                    <p:animEffect transition="in" filter="wipe(left)">
                                      <p:cBhvr>
                                        <p:cTn id="156" dur="500"/>
                                        <p:tgtEl>
                                          <p:spTgt spid="71"/>
                                        </p:tgtEl>
                                      </p:cBhvr>
                                    </p:animEffect>
                                  </p:childTnLst>
                                </p:cTn>
                              </p:par>
                            </p:childTnLst>
                          </p:cTn>
                        </p:par>
                        <p:par>
                          <p:cTn id="157" fill="hold">
                            <p:stCondLst>
                              <p:cond delay="1500"/>
                            </p:stCondLst>
                            <p:childTnLst>
                              <p:par>
                                <p:cTn id="158" presetID="22" presetClass="entr" presetSubtype="8" fill="hold" nodeType="afterEffect">
                                  <p:stCondLst>
                                    <p:cond delay="0"/>
                                  </p:stCondLst>
                                  <p:childTnLst>
                                    <p:set>
                                      <p:cBhvr>
                                        <p:cTn id="159" dur="1" fill="hold">
                                          <p:stCondLst>
                                            <p:cond delay="0"/>
                                          </p:stCondLst>
                                        </p:cTn>
                                        <p:tgtEl>
                                          <p:spTgt spid="10"/>
                                        </p:tgtEl>
                                        <p:attrNameLst>
                                          <p:attrName>style.visibility</p:attrName>
                                        </p:attrNameLst>
                                      </p:cBhvr>
                                      <p:to>
                                        <p:strVal val="visible"/>
                                      </p:to>
                                    </p:set>
                                    <p:animEffect transition="in" filter="wipe(left)">
                                      <p:cBhvr>
                                        <p:cTn id="160" dur="500"/>
                                        <p:tgtEl>
                                          <p:spTgt spid="10"/>
                                        </p:tgtEl>
                                      </p:cBhvr>
                                    </p:animEffect>
                                  </p:childTnLst>
                                </p:cTn>
                              </p:par>
                            </p:childTnLst>
                          </p:cTn>
                        </p:par>
                      </p:childTnLst>
                    </p:cTn>
                  </p:par>
                  <p:par>
                    <p:cTn id="161" fill="hold">
                      <p:stCondLst>
                        <p:cond delay="indefinite"/>
                      </p:stCondLst>
                      <p:childTnLst>
                        <p:par>
                          <p:cTn id="162" fill="hold">
                            <p:stCondLst>
                              <p:cond delay="0"/>
                            </p:stCondLst>
                            <p:childTnLst>
                              <p:par>
                                <p:cTn id="163" presetID="10" presetClass="entr" presetSubtype="0" fill="hold" nodeType="clickEffect">
                                  <p:stCondLst>
                                    <p:cond delay="0"/>
                                  </p:stCondLst>
                                  <p:childTnLst>
                                    <p:set>
                                      <p:cBhvr>
                                        <p:cTn id="164" dur="1" fill="hold">
                                          <p:stCondLst>
                                            <p:cond delay="0"/>
                                          </p:stCondLst>
                                        </p:cTn>
                                        <p:tgtEl>
                                          <p:spTgt spid="17">
                                            <p:txEl>
                                              <p:pRg st="9" end="9"/>
                                            </p:txEl>
                                          </p:spTgt>
                                        </p:tgtEl>
                                        <p:attrNameLst>
                                          <p:attrName>style.visibility</p:attrName>
                                        </p:attrNameLst>
                                      </p:cBhvr>
                                      <p:to>
                                        <p:strVal val="visible"/>
                                      </p:to>
                                    </p:set>
                                    <p:animEffect transition="in" filter="fade">
                                      <p:cBhvr>
                                        <p:cTn id="165" dur="500"/>
                                        <p:tgtEl>
                                          <p:spTgt spid="17">
                                            <p:txEl>
                                              <p:pRg st="9" end="9"/>
                                            </p:txEl>
                                          </p:spTgt>
                                        </p:tgtEl>
                                      </p:cBhvr>
                                    </p:animEffect>
                                  </p:childTnLst>
                                </p:cTn>
                              </p:par>
                            </p:childTnLst>
                          </p:cTn>
                        </p:par>
                        <p:par>
                          <p:cTn id="166" fill="hold">
                            <p:stCondLst>
                              <p:cond delay="500"/>
                            </p:stCondLst>
                            <p:childTnLst>
                              <p:par>
                                <p:cTn id="167" presetID="22" presetClass="entr" presetSubtype="8" fill="hold" grpId="0" nodeType="afterEffect">
                                  <p:stCondLst>
                                    <p:cond delay="0"/>
                                  </p:stCondLst>
                                  <p:childTnLst>
                                    <p:set>
                                      <p:cBhvr>
                                        <p:cTn id="168" dur="1" fill="hold">
                                          <p:stCondLst>
                                            <p:cond delay="0"/>
                                          </p:stCondLst>
                                        </p:cTn>
                                        <p:tgtEl>
                                          <p:spTgt spid="30"/>
                                        </p:tgtEl>
                                        <p:attrNameLst>
                                          <p:attrName>style.visibility</p:attrName>
                                        </p:attrNameLst>
                                      </p:cBhvr>
                                      <p:to>
                                        <p:strVal val="visible"/>
                                      </p:to>
                                    </p:set>
                                    <p:animEffect transition="in" filter="wipe(left)">
                                      <p:cBhvr>
                                        <p:cTn id="169" dur="500"/>
                                        <p:tgtEl>
                                          <p:spTgt spid="30"/>
                                        </p:tgtEl>
                                      </p:cBhvr>
                                    </p:animEffect>
                                  </p:childTnLst>
                                </p:cTn>
                              </p:par>
                            </p:childTnLst>
                          </p:cTn>
                        </p:par>
                        <p:par>
                          <p:cTn id="170" fill="hold">
                            <p:stCondLst>
                              <p:cond delay="1000"/>
                            </p:stCondLst>
                            <p:childTnLst>
                              <p:par>
                                <p:cTn id="171" presetID="22" presetClass="entr" presetSubtype="8" fill="hold" nodeType="afterEffect">
                                  <p:stCondLst>
                                    <p:cond delay="0"/>
                                  </p:stCondLst>
                                  <p:childTnLst>
                                    <p:set>
                                      <p:cBhvr>
                                        <p:cTn id="172" dur="1" fill="hold">
                                          <p:stCondLst>
                                            <p:cond delay="0"/>
                                          </p:stCondLst>
                                        </p:cTn>
                                        <p:tgtEl>
                                          <p:spTgt spid="51"/>
                                        </p:tgtEl>
                                        <p:attrNameLst>
                                          <p:attrName>style.visibility</p:attrName>
                                        </p:attrNameLst>
                                      </p:cBhvr>
                                      <p:to>
                                        <p:strVal val="visible"/>
                                      </p:to>
                                    </p:set>
                                    <p:animEffect transition="in" filter="wipe(left)">
                                      <p:cBhvr>
                                        <p:cTn id="173" dur="500"/>
                                        <p:tgtEl>
                                          <p:spTgt spid="51"/>
                                        </p:tgtEl>
                                      </p:cBhvr>
                                    </p:animEffect>
                                  </p:childTnLst>
                                </p:cTn>
                              </p:par>
                            </p:childTnLst>
                          </p:cTn>
                        </p:par>
                        <p:par>
                          <p:cTn id="174" fill="hold">
                            <p:stCondLst>
                              <p:cond delay="1500"/>
                            </p:stCondLst>
                            <p:childTnLst>
                              <p:par>
                                <p:cTn id="175" presetID="22" presetClass="entr" presetSubtype="8" fill="hold" nodeType="afterEffect">
                                  <p:stCondLst>
                                    <p:cond delay="0"/>
                                  </p:stCondLst>
                                  <p:childTnLst>
                                    <p:set>
                                      <p:cBhvr>
                                        <p:cTn id="176" dur="1" fill="hold">
                                          <p:stCondLst>
                                            <p:cond delay="0"/>
                                          </p:stCondLst>
                                        </p:cTn>
                                        <p:tgtEl>
                                          <p:spTgt spid="16"/>
                                        </p:tgtEl>
                                        <p:attrNameLst>
                                          <p:attrName>style.visibility</p:attrName>
                                        </p:attrNameLst>
                                      </p:cBhvr>
                                      <p:to>
                                        <p:strVal val="visible"/>
                                      </p:to>
                                    </p:set>
                                    <p:animEffect transition="in" filter="wipe(left)">
                                      <p:cBhvr>
                                        <p:cTn id="177" dur="500"/>
                                        <p:tgtEl>
                                          <p:spTgt spid="16"/>
                                        </p:tgtEl>
                                      </p:cBhvr>
                                    </p:animEffect>
                                  </p:childTnLst>
                                </p:cTn>
                              </p:par>
                            </p:childTnLst>
                          </p:cTn>
                        </p:par>
                      </p:childTnLst>
                    </p:cTn>
                  </p:par>
                  <p:par>
                    <p:cTn id="178" fill="hold">
                      <p:stCondLst>
                        <p:cond delay="indefinite"/>
                      </p:stCondLst>
                      <p:childTnLst>
                        <p:par>
                          <p:cTn id="179" fill="hold">
                            <p:stCondLst>
                              <p:cond delay="0"/>
                            </p:stCondLst>
                            <p:childTnLst>
                              <p:par>
                                <p:cTn id="180" presetID="10" presetClass="entr" presetSubtype="0" fill="hold" nodeType="clickEffect">
                                  <p:stCondLst>
                                    <p:cond delay="0"/>
                                  </p:stCondLst>
                                  <p:childTnLst>
                                    <p:set>
                                      <p:cBhvr>
                                        <p:cTn id="181" dur="1" fill="hold">
                                          <p:stCondLst>
                                            <p:cond delay="0"/>
                                          </p:stCondLst>
                                        </p:cTn>
                                        <p:tgtEl>
                                          <p:spTgt spid="17">
                                            <p:txEl>
                                              <p:pRg st="10" end="10"/>
                                            </p:txEl>
                                          </p:spTgt>
                                        </p:tgtEl>
                                        <p:attrNameLst>
                                          <p:attrName>style.visibility</p:attrName>
                                        </p:attrNameLst>
                                      </p:cBhvr>
                                      <p:to>
                                        <p:strVal val="visible"/>
                                      </p:to>
                                    </p:set>
                                    <p:animEffect transition="in" filter="fade">
                                      <p:cBhvr>
                                        <p:cTn id="182" dur="500"/>
                                        <p:tgtEl>
                                          <p:spTgt spid="17">
                                            <p:txEl>
                                              <p:pRg st="10" end="10"/>
                                            </p:txEl>
                                          </p:spTgt>
                                        </p:tgtEl>
                                      </p:cBhvr>
                                    </p:animEffect>
                                  </p:childTnLst>
                                </p:cTn>
                              </p:par>
                            </p:childTnLst>
                          </p:cTn>
                        </p:par>
                        <p:par>
                          <p:cTn id="183" fill="hold">
                            <p:stCondLst>
                              <p:cond delay="500"/>
                            </p:stCondLst>
                            <p:childTnLst>
                              <p:par>
                                <p:cTn id="184" presetID="22" presetClass="entr" presetSubtype="8" fill="hold" grpId="0" nodeType="afterEffect">
                                  <p:stCondLst>
                                    <p:cond delay="0"/>
                                  </p:stCondLst>
                                  <p:childTnLst>
                                    <p:set>
                                      <p:cBhvr>
                                        <p:cTn id="185" dur="1" fill="hold">
                                          <p:stCondLst>
                                            <p:cond delay="0"/>
                                          </p:stCondLst>
                                        </p:cTn>
                                        <p:tgtEl>
                                          <p:spTgt spid="73"/>
                                        </p:tgtEl>
                                        <p:attrNameLst>
                                          <p:attrName>style.visibility</p:attrName>
                                        </p:attrNameLst>
                                      </p:cBhvr>
                                      <p:to>
                                        <p:strVal val="visible"/>
                                      </p:to>
                                    </p:set>
                                    <p:animEffect transition="in" filter="wipe(left)">
                                      <p:cBhvr>
                                        <p:cTn id="186" dur="500"/>
                                        <p:tgtEl>
                                          <p:spTgt spid="73"/>
                                        </p:tgtEl>
                                      </p:cBhvr>
                                    </p:animEffect>
                                  </p:childTnLst>
                                </p:cTn>
                              </p:par>
                            </p:childTnLst>
                          </p:cTn>
                        </p:par>
                        <p:par>
                          <p:cTn id="187" fill="hold">
                            <p:stCondLst>
                              <p:cond delay="1000"/>
                            </p:stCondLst>
                            <p:childTnLst>
                              <p:par>
                                <p:cTn id="188" presetID="22" presetClass="entr" presetSubtype="8" fill="hold" nodeType="afterEffect">
                                  <p:stCondLst>
                                    <p:cond delay="0"/>
                                  </p:stCondLst>
                                  <p:childTnLst>
                                    <p:set>
                                      <p:cBhvr>
                                        <p:cTn id="189" dur="1" fill="hold">
                                          <p:stCondLst>
                                            <p:cond delay="0"/>
                                          </p:stCondLst>
                                        </p:cTn>
                                        <p:tgtEl>
                                          <p:spTgt spid="74"/>
                                        </p:tgtEl>
                                        <p:attrNameLst>
                                          <p:attrName>style.visibility</p:attrName>
                                        </p:attrNameLst>
                                      </p:cBhvr>
                                      <p:to>
                                        <p:strVal val="visible"/>
                                      </p:to>
                                    </p:set>
                                    <p:animEffect transition="in" filter="wipe(left)">
                                      <p:cBhvr>
                                        <p:cTn id="190" dur="500"/>
                                        <p:tgtEl>
                                          <p:spTgt spid="74"/>
                                        </p:tgtEl>
                                      </p:cBhvr>
                                    </p:animEffect>
                                  </p:childTnLst>
                                </p:cTn>
                              </p:par>
                            </p:childTnLst>
                          </p:cTn>
                        </p:par>
                        <p:par>
                          <p:cTn id="191" fill="hold">
                            <p:stCondLst>
                              <p:cond delay="1500"/>
                            </p:stCondLst>
                            <p:childTnLst>
                              <p:par>
                                <p:cTn id="192" presetID="22" presetClass="entr" presetSubtype="8" fill="hold" nodeType="afterEffect">
                                  <p:stCondLst>
                                    <p:cond delay="0"/>
                                  </p:stCondLst>
                                  <p:childTnLst>
                                    <p:set>
                                      <p:cBhvr>
                                        <p:cTn id="193" dur="1" fill="hold">
                                          <p:stCondLst>
                                            <p:cond delay="0"/>
                                          </p:stCondLst>
                                        </p:cTn>
                                        <p:tgtEl>
                                          <p:spTgt spid="15"/>
                                        </p:tgtEl>
                                        <p:attrNameLst>
                                          <p:attrName>style.visibility</p:attrName>
                                        </p:attrNameLst>
                                      </p:cBhvr>
                                      <p:to>
                                        <p:strVal val="visible"/>
                                      </p:to>
                                    </p:set>
                                    <p:animEffect transition="in" filter="wipe(left)">
                                      <p:cBhvr>
                                        <p:cTn id="194" dur="500"/>
                                        <p:tgtEl>
                                          <p:spTgt spid="15"/>
                                        </p:tgtEl>
                                      </p:cBhvr>
                                    </p:animEffect>
                                  </p:childTnLst>
                                </p:cTn>
                              </p:par>
                            </p:childTnLst>
                          </p:cTn>
                        </p:par>
                      </p:childTnLst>
                    </p:cTn>
                  </p:par>
                  <p:par>
                    <p:cTn id="195" fill="hold">
                      <p:stCondLst>
                        <p:cond delay="indefinite"/>
                      </p:stCondLst>
                      <p:childTnLst>
                        <p:par>
                          <p:cTn id="196" fill="hold">
                            <p:stCondLst>
                              <p:cond delay="0"/>
                            </p:stCondLst>
                            <p:childTnLst>
                              <p:par>
                                <p:cTn id="197" presetID="10" presetClass="entr" presetSubtype="0" fill="hold" nodeType="clickEffect">
                                  <p:stCondLst>
                                    <p:cond delay="0"/>
                                  </p:stCondLst>
                                  <p:childTnLst>
                                    <p:set>
                                      <p:cBhvr>
                                        <p:cTn id="198" dur="1" fill="hold">
                                          <p:stCondLst>
                                            <p:cond delay="0"/>
                                          </p:stCondLst>
                                        </p:cTn>
                                        <p:tgtEl>
                                          <p:spTgt spid="17">
                                            <p:txEl>
                                              <p:pRg st="11" end="11"/>
                                            </p:txEl>
                                          </p:spTgt>
                                        </p:tgtEl>
                                        <p:attrNameLst>
                                          <p:attrName>style.visibility</p:attrName>
                                        </p:attrNameLst>
                                      </p:cBhvr>
                                      <p:to>
                                        <p:strVal val="visible"/>
                                      </p:to>
                                    </p:set>
                                    <p:animEffect transition="in" filter="fade">
                                      <p:cBhvr>
                                        <p:cTn id="199" dur="500"/>
                                        <p:tgtEl>
                                          <p:spTgt spid="17">
                                            <p:txEl>
                                              <p:pRg st="11" end="11"/>
                                            </p:txEl>
                                          </p:spTgt>
                                        </p:tgtEl>
                                      </p:cBhvr>
                                    </p:animEffect>
                                  </p:childTnLst>
                                </p:cTn>
                              </p:par>
                            </p:childTnLst>
                          </p:cTn>
                        </p:par>
                        <p:par>
                          <p:cTn id="200" fill="hold">
                            <p:stCondLst>
                              <p:cond delay="500"/>
                            </p:stCondLst>
                            <p:childTnLst>
                              <p:par>
                                <p:cTn id="201" presetID="22" presetClass="entr" presetSubtype="8" fill="hold" grpId="0" nodeType="afterEffect">
                                  <p:stCondLst>
                                    <p:cond delay="0"/>
                                  </p:stCondLst>
                                  <p:childTnLst>
                                    <p:set>
                                      <p:cBhvr>
                                        <p:cTn id="202" dur="1" fill="hold">
                                          <p:stCondLst>
                                            <p:cond delay="0"/>
                                          </p:stCondLst>
                                        </p:cTn>
                                        <p:tgtEl>
                                          <p:spTgt spid="62"/>
                                        </p:tgtEl>
                                        <p:attrNameLst>
                                          <p:attrName>style.visibility</p:attrName>
                                        </p:attrNameLst>
                                      </p:cBhvr>
                                      <p:to>
                                        <p:strVal val="visible"/>
                                      </p:to>
                                    </p:set>
                                    <p:animEffect transition="in" filter="wipe(left)">
                                      <p:cBhvr>
                                        <p:cTn id="203" dur="500"/>
                                        <p:tgtEl>
                                          <p:spTgt spid="62"/>
                                        </p:tgtEl>
                                      </p:cBhvr>
                                    </p:animEffect>
                                  </p:childTnLst>
                                </p:cTn>
                              </p:par>
                            </p:childTnLst>
                          </p:cTn>
                        </p:par>
                        <p:par>
                          <p:cTn id="204" fill="hold">
                            <p:stCondLst>
                              <p:cond delay="1000"/>
                            </p:stCondLst>
                            <p:childTnLst>
                              <p:par>
                                <p:cTn id="205" presetID="22" presetClass="entr" presetSubtype="8" fill="hold" nodeType="afterEffect">
                                  <p:stCondLst>
                                    <p:cond delay="0"/>
                                  </p:stCondLst>
                                  <p:childTnLst>
                                    <p:set>
                                      <p:cBhvr>
                                        <p:cTn id="206" dur="1" fill="hold">
                                          <p:stCondLst>
                                            <p:cond delay="0"/>
                                          </p:stCondLst>
                                        </p:cTn>
                                        <p:tgtEl>
                                          <p:spTgt spid="63"/>
                                        </p:tgtEl>
                                        <p:attrNameLst>
                                          <p:attrName>style.visibility</p:attrName>
                                        </p:attrNameLst>
                                      </p:cBhvr>
                                      <p:to>
                                        <p:strVal val="visible"/>
                                      </p:to>
                                    </p:set>
                                    <p:animEffect transition="in" filter="wipe(left)">
                                      <p:cBhvr>
                                        <p:cTn id="207" dur="500"/>
                                        <p:tgtEl>
                                          <p:spTgt spid="63"/>
                                        </p:tgtEl>
                                      </p:cBhvr>
                                    </p:animEffect>
                                  </p:childTnLst>
                                </p:cTn>
                              </p:par>
                            </p:childTnLst>
                          </p:cTn>
                        </p:par>
                        <p:par>
                          <p:cTn id="208" fill="hold">
                            <p:stCondLst>
                              <p:cond delay="1500"/>
                            </p:stCondLst>
                            <p:childTnLst>
                              <p:par>
                                <p:cTn id="209" presetID="22" presetClass="entr" presetSubtype="8" fill="hold" nodeType="afterEffect">
                                  <p:stCondLst>
                                    <p:cond delay="0"/>
                                  </p:stCondLst>
                                  <p:childTnLst>
                                    <p:set>
                                      <p:cBhvr>
                                        <p:cTn id="210" dur="1" fill="hold">
                                          <p:stCondLst>
                                            <p:cond delay="0"/>
                                          </p:stCondLst>
                                        </p:cTn>
                                        <p:tgtEl>
                                          <p:spTgt spid="8"/>
                                        </p:tgtEl>
                                        <p:attrNameLst>
                                          <p:attrName>style.visibility</p:attrName>
                                        </p:attrNameLst>
                                      </p:cBhvr>
                                      <p:to>
                                        <p:strVal val="visible"/>
                                      </p:to>
                                    </p:set>
                                    <p:animEffect transition="in" filter="wipe(left)">
                                      <p:cBhvr>
                                        <p:cTn id="2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6" grpId="0" animBg="1"/>
      <p:bldP spid="27" grpId="0" animBg="1"/>
      <p:bldP spid="28" grpId="0" animBg="1"/>
      <p:bldP spid="29" grpId="0" animBg="1"/>
      <p:bldP spid="30" grpId="0" animBg="1"/>
      <p:bldP spid="56" grpId="0" animBg="1"/>
      <p:bldP spid="62" grpId="0" animBg="1"/>
      <p:bldP spid="64" grpId="0" animBg="1"/>
      <p:bldP spid="67" grpId="0" animBg="1"/>
      <p:bldP spid="70" grpId="0" animBg="1"/>
      <p:bldP spid="73" grpId="0" animBg="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4.3 </a:t>
            </a:r>
            <a:r>
              <a:rPr lang="zh-CN" altLang="en-US" dirty="0"/>
              <a:t>哈希</a:t>
            </a:r>
            <a:r>
              <a:rPr lang="en-US" altLang="zh-CN" dirty="0"/>
              <a:t>(</a:t>
            </a:r>
            <a:r>
              <a:rPr lang="zh-CN" altLang="en-US" dirty="0"/>
              <a:t>散列</a:t>
            </a:r>
            <a:r>
              <a:rPr lang="en-US" altLang="zh-CN" dirty="0"/>
              <a:t>)</a:t>
            </a:r>
            <a:r>
              <a:rPr lang="zh-CN" altLang="en-US" sz="2000" dirty="0"/>
              <a:t>：</a:t>
            </a:r>
            <a:r>
              <a:rPr lang="zh-CN" altLang="en-US" sz="2000" dirty="0">
                <a:solidFill>
                  <a:srgbClr val="7030A0"/>
                </a:solidFill>
              </a:rPr>
              <a:t>冲突处理的</a:t>
            </a:r>
            <a:r>
              <a:rPr lang="zh-CN" altLang="en-US" sz="2000" dirty="0" smtClean="0">
                <a:solidFill>
                  <a:srgbClr val="7030A0"/>
                </a:solidFill>
              </a:rPr>
              <a:t>方法</a:t>
            </a:r>
            <a:r>
              <a:rPr lang="en-US" altLang="zh-CN" sz="2000" dirty="0" smtClean="0">
                <a:solidFill>
                  <a:srgbClr val="0070C0"/>
                </a:solidFill>
              </a:rPr>
              <a:t>-(d)</a:t>
            </a:r>
            <a:r>
              <a:rPr lang="zh-CN" altLang="en-US" sz="2000" dirty="0">
                <a:solidFill>
                  <a:srgbClr val="0070C0"/>
                </a:solidFill>
              </a:rPr>
              <a:t>建立公共溢出</a:t>
            </a:r>
            <a:r>
              <a:rPr lang="zh-CN" altLang="en-US" sz="2000" dirty="0" smtClean="0">
                <a:solidFill>
                  <a:srgbClr val="0070C0"/>
                </a:solidFill>
              </a:rPr>
              <a:t>区</a:t>
            </a:r>
            <a:endParaRPr lang="zh-CN" altLang="en-US" dirty="0">
              <a:solidFill>
                <a:srgbClr val="0070C0"/>
              </a:solidFill>
            </a:endParaRPr>
          </a:p>
        </p:txBody>
      </p:sp>
      <p:sp>
        <p:nvSpPr>
          <p:cNvPr id="3" name="内容占位符 2"/>
          <p:cNvSpPr>
            <a:spLocks noGrp="1"/>
          </p:cNvSpPr>
          <p:nvPr>
            <p:ph idx="1"/>
          </p:nvPr>
        </p:nvSpPr>
        <p:spPr/>
        <p:txBody>
          <a:bodyPr/>
          <a:lstStyle/>
          <a:p>
            <a:r>
              <a:rPr lang="zh-CN" altLang="en-US" sz="2400" b="1" dirty="0" smtClean="0">
                <a:effectLst>
                  <a:outerShdw blurRad="38100" dist="38100" dir="2700000" algn="tl">
                    <a:srgbClr val="000000">
                      <a:alpha val="43137"/>
                    </a:srgbClr>
                  </a:outerShdw>
                </a:effectLst>
              </a:rPr>
              <a:t>思想</a:t>
            </a:r>
            <a:r>
              <a:rPr lang="zh-CN" altLang="en-US" sz="2400" dirty="0" smtClean="0"/>
              <a:t>：</a:t>
            </a:r>
            <a:r>
              <a:rPr lang="zh-CN" altLang="en-US" sz="2400" dirty="0"/>
              <a:t>在基本散列表之外，</a:t>
            </a:r>
            <a:r>
              <a:rPr lang="zh-CN" altLang="en-US" sz="2400" i="1" u="sng" dirty="0"/>
              <a:t>另外设立一个溢出表</a:t>
            </a:r>
            <a:r>
              <a:rPr lang="zh-CN" altLang="en-US" sz="2400" dirty="0"/>
              <a:t>保存与基本表中记录冲突的所有记录。</a:t>
            </a:r>
          </a:p>
          <a:p>
            <a:pPr lvl="1">
              <a:spcBef>
                <a:spcPts val="600"/>
              </a:spcBef>
            </a:pPr>
            <a:r>
              <a:rPr lang="zh-CN" altLang="en-US" sz="2200" dirty="0" smtClean="0"/>
              <a:t>设</a:t>
            </a:r>
            <a:r>
              <a:rPr lang="zh-CN" altLang="en-US" sz="2200" dirty="0"/>
              <a:t>散列表长为</a:t>
            </a:r>
            <a:r>
              <a:rPr lang="en-US" altLang="zh-CN" sz="2200" b="1" i="1" dirty="0"/>
              <a:t>m</a:t>
            </a:r>
            <a:r>
              <a:rPr lang="zh-CN" altLang="en-US" sz="2200" dirty="0"/>
              <a:t>，设立</a:t>
            </a:r>
            <a:r>
              <a:rPr lang="zh-CN" altLang="en-US" sz="2200" b="1" dirty="0"/>
              <a:t>基本散列表</a:t>
            </a:r>
            <a:r>
              <a:rPr lang="en-US" altLang="zh-CN" sz="2200" b="1" i="1" dirty="0" err="1">
                <a:solidFill>
                  <a:schemeClr val="tx1">
                    <a:lumMod val="50000"/>
                    <a:lumOff val="50000"/>
                  </a:schemeClr>
                </a:solidFill>
              </a:rPr>
              <a:t>hashtable</a:t>
            </a:r>
            <a:r>
              <a:rPr lang="en-US" altLang="zh-CN" sz="2200" b="1" i="1" dirty="0">
                <a:solidFill>
                  <a:schemeClr val="tx1">
                    <a:lumMod val="50000"/>
                    <a:lumOff val="50000"/>
                  </a:schemeClr>
                </a:solidFill>
              </a:rPr>
              <a:t>[m]</a:t>
            </a:r>
            <a:r>
              <a:rPr lang="zh-CN" altLang="en-US" sz="2200" dirty="0"/>
              <a:t>，每个分量保存一个记录；</a:t>
            </a:r>
            <a:r>
              <a:rPr lang="zh-CN" altLang="en-US" sz="2200" b="1" dirty="0"/>
              <a:t>溢出表</a:t>
            </a:r>
            <a:r>
              <a:rPr lang="en-US" altLang="zh-CN" sz="2200" b="1" i="1" dirty="0" err="1">
                <a:solidFill>
                  <a:srgbClr val="0070C0"/>
                </a:solidFill>
              </a:rPr>
              <a:t>overtable</a:t>
            </a:r>
            <a:r>
              <a:rPr lang="en-US" altLang="zh-CN" sz="2200" b="1" i="1" dirty="0">
                <a:solidFill>
                  <a:srgbClr val="0070C0"/>
                </a:solidFill>
              </a:rPr>
              <a:t>[m]</a:t>
            </a:r>
            <a:r>
              <a:rPr lang="zh-CN" altLang="en-US" sz="2200" dirty="0"/>
              <a:t>，</a:t>
            </a:r>
            <a:r>
              <a:rPr lang="zh-CN" altLang="en-US" sz="2200" dirty="0">
                <a:solidFill>
                  <a:schemeClr val="accent6"/>
                </a:solidFill>
              </a:rPr>
              <a:t>一旦某个记录的散列地址发生冲突，都填入溢出表中</a:t>
            </a:r>
            <a:r>
              <a:rPr lang="zh-CN" altLang="en-US" sz="2200" dirty="0"/>
              <a:t>。</a:t>
            </a:r>
          </a:p>
          <a:p>
            <a:pPr marL="446088" indent="-446088">
              <a:buNone/>
            </a:pPr>
            <a:r>
              <a:rPr lang="en-US" altLang="zh-CN" sz="2400" b="1" dirty="0" smtClean="0"/>
              <a:t>【</a:t>
            </a:r>
            <a:r>
              <a:rPr lang="zh-CN" altLang="en-US" sz="2400" b="1" dirty="0" smtClean="0"/>
              <a:t>例</a:t>
            </a:r>
            <a:r>
              <a:rPr lang="en-US" altLang="zh-CN" sz="2400" b="1" dirty="0" smtClean="0"/>
              <a:t>】</a:t>
            </a:r>
            <a:r>
              <a:rPr lang="zh-CN" altLang="en-US" sz="2400" dirty="0" smtClean="0"/>
              <a:t>一</a:t>
            </a:r>
            <a:r>
              <a:rPr lang="zh-CN" altLang="en-US" sz="2400" dirty="0"/>
              <a:t>组关键字</a:t>
            </a:r>
            <a:r>
              <a:rPr lang="en-US" altLang="zh-CN" sz="2400" dirty="0"/>
              <a:t>(15, 4, 18, 7, 37, </a:t>
            </a:r>
            <a:r>
              <a:rPr lang="en-US" altLang="zh-CN" sz="2400" dirty="0" smtClean="0"/>
              <a:t>47, 26) </a:t>
            </a:r>
            <a:r>
              <a:rPr lang="zh-CN" altLang="en-US" sz="2400" dirty="0"/>
              <a:t>，散列表长度为</a:t>
            </a:r>
            <a:r>
              <a:rPr lang="en-US" altLang="zh-CN" sz="2400" dirty="0"/>
              <a:t>7 </a:t>
            </a:r>
            <a:r>
              <a:rPr lang="zh-CN" altLang="en-US" sz="2400" dirty="0"/>
              <a:t>，哈希函数</a:t>
            </a:r>
            <a:r>
              <a:rPr lang="zh-CN" altLang="en-US" sz="2400" dirty="0" smtClean="0"/>
              <a:t>为</a:t>
            </a:r>
            <a:r>
              <a:rPr lang="en-US" altLang="zh-CN" sz="2400" dirty="0" smtClean="0"/>
              <a:t>: </a:t>
            </a:r>
            <a:r>
              <a:rPr lang="en-US" altLang="zh-CN" sz="2400" b="1" dirty="0" smtClean="0"/>
              <a:t>H(key</a:t>
            </a:r>
            <a:r>
              <a:rPr lang="en-US" altLang="zh-CN" sz="2400" b="1" dirty="0"/>
              <a:t>)=key MOD 7</a:t>
            </a:r>
            <a:r>
              <a:rPr lang="zh-CN" altLang="en-US" sz="2400" dirty="0"/>
              <a:t>，用</a:t>
            </a:r>
            <a:r>
              <a:rPr lang="zh-CN" altLang="en-US" sz="2400" b="1" i="1" u="sng" dirty="0"/>
              <a:t>建立公共溢出区法</a:t>
            </a:r>
            <a:r>
              <a:rPr lang="zh-CN" altLang="en-US" sz="2400" dirty="0"/>
              <a:t>处理冲突。得到的基本表和溢出表如下：</a:t>
            </a:r>
          </a:p>
          <a:p>
            <a:endParaRPr lang="zh-CN" altLang="en-US" sz="2400" dirty="0"/>
          </a:p>
        </p:txBody>
      </p:sp>
      <p:sp>
        <p:nvSpPr>
          <p:cNvPr id="4" name="矩形 3"/>
          <p:cNvSpPr/>
          <p:nvPr/>
        </p:nvSpPr>
        <p:spPr>
          <a:xfrm>
            <a:off x="736762" y="4953000"/>
            <a:ext cx="1723549" cy="400110"/>
          </a:xfrm>
          <a:prstGeom prst="rect">
            <a:avLst/>
          </a:prstGeom>
        </p:spPr>
        <p:txBody>
          <a:bodyPr wrap="none">
            <a:spAutoFit/>
          </a:bodyPr>
          <a:lstStyle/>
          <a:p>
            <a:pPr eaLnBrk="1" hangingPunct="1"/>
            <a:r>
              <a:rPr lang="en-US" altLang="zh-CN" sz="2000" dirty="0" err="1" smtClean="0">
                <a:solidFill>
                  <a:schemeClr val="tx1">
                    <a:lumMod val="50000"/>
                    <a:lumOff val="50000"/>
                  </a:schemeClr>
                </a:solidFill>
              </a:rPr>
              <a:t>hashtable</a:t>
            </a:r>
            <a:r>
              <a:rPr lang="zh-CN" altLang="en-US" sz="2000" dirty="0" smtClean="0"/>
              <a:t>表</a:t>
            </a:r>
            <a:r>
              <a:rPr lang="en-US" altLang="zh-CN" sz="2000" dirty="0" smtClean="0"/>
              <a:t>:</a:t>
            </a:r>
            <a:endParaRPr lang="zh-CN" altLang="en-US" sz="2000" dirty="0"/>
          </a:p>
        </p:txBody>
      </p:sp>
      <p:sp>
        <p:nvSpPr>
          <p:cNvPr id="6" name="矩形 5"/>
          <p:cNvSpPr/>
          <p:nvPr/>
        </p:nvSpPr>
        <p:spPr>
          <a:xfrm>
            <a:off x="794470" y="5867400"/>
            <a:ext cx="1665841" cy="400110"/>
          </a:xfrm>
          <a:prstGeom prst="rect">
            <a:avLst/>
          </a:prstGeom>
        </p:spPr>
        <p:txBody>
          <a:bodyPr wrap="none">
            <a:spAutoFit/>
          </a:bodyPr>
          <a:lstStyle/>
          <a:p>
            <a:pPr eaLnBrk="1" hangingPunct="1"/>
            <a:r>
              <a:rPr lang="en-US" altLang="zh-CN" sz="2000" dirty="0" err="1">
                <a:solidFill>
                  <a:srgbClr val="0070C0"/>
                </a:solidFill>
              </a:rPr>
              <a:t>overtable</a:t>
            </a:r>
            <a:r>
              <a:rPr lang="zh-CN" altLang="en-US" sz="2000" dirty="0" smtClean="0"/>
              <a:t>表</a:t>
            </a:r>
            <a:r>
              <a:rPr lang="en-US" altLang="zh-CN" sz="2000" dirty="0" smtClean="0"/>
              <a:t>:</a:t>
            </a:r>
            <a:endParaRPr lang="zh-CN" altLang="en-US" sz="2000" dirty="0"/>
          </a:p>
        </p:txBody>
      </p:sp>
      <p:graphicFrame>
        <p:nvGraphicFramePr>
          <p:cNvPr id="7" name="表格 6"/>
          <p:cNvGraphicFramePr>
            <a:graphicFrameLocks noGrp="1"/>
          </p:cNvGraphicFramePr>
          <p:nvPr>
            <p:extLst>
              <p:ext uri="{D42A27DB-BD31-4B8C-83A1-F6EECF244321}">
                <p14:modId xmlns:p14="http://schemas.microsoft.com/office/powerpoint/2010/main" val="2188704912"/>
              </p:ext>
            </p:extLst>
          </p:nvPr>
        </p:nvGraphicFramePr>
        <p:xfrm>
          <a:off x="2460311" y="4724400"/>
          <a:ext cx="6096001" cy="741680"/>
        </p:xfrm>
        <a:graphic>
          <a:graphicData uri="http://schemas.openxmlformats.org/drawingml/2006/table">
            <a:tbl>
              <a:tblPr firstRow="1" bandRow="1">
                <a:tableStyleId>{5C22544A-7EE6-4342-B048-85BDC9FD1C3A}</a:tableStyleId>
              </a:tblPr>
              <a:tblGrid>
                <a:gridCol w="1197289">
                  <a:extLst>
                    <a:ext uri="{9D8B030D-6E8A-4147-A177-3AD203B41FA5}">
                      <a16:colId xmlns:a16="http://schemas.microsoft.com/office/drawing/2014/main" val="20000"/>
                    </a:ext>
                  </a:extLst>
                </a:gridCol>
                <a:gridCol w="699816">
                  <a:extLst>
                    <a:ext uri="{9D8B030D-6E8A-4147-A177-3AD203B41FA5}">
                      <a16:colId xmlns:a16="http://schemas.microsoft.com/office/drawing/2014/main" val="20001"/>
                    </a:ext>
                  </a:extLst>
                </a:gridCol>
                <a:gridCol w="699816">
                  <a:extLst>
                    <a:ext uri="{9D8B030D-6E8A-4147-A177-3AD203B41FA5}">
                      <a16:colId xmlns:a16="http://schemas.microsoft.com/office/drawing/2014/main" val="20002"/>
                    </a:ext>
                  </a:extLst>
                </a:gridCol>
                <a:gridCol w="699816">
                  <a:extLst>
                    <a:ext uri="{9D8B030D-6E8A-4147-A177-3AD203B41FA5}">
                      <a16:colId xmlns:a16="http://schemas.microsoft.com/office/drawing/2014/main" val="20003"/>
                    </a:ext>
                  </a:extLst>
                </a:gridCol>
                <a:gridCol w="699816">
                  <a:extLst>
                    <a:ext uri="{9D8B030D-6E8A-4147-A177-3AD203B41FA5}">
                      <a16:colId xmlns:a16="http://schemas.microsoft.com/office/drawing/2014/main" val="20004"/>
                    </a:ext>
                  </a:extLst>
                </a:gridCol>
                <a:gridCol w="699816">
                  <a:extLst>
                    <a:ext uri="{9D8B030D-6E8A-4147-A177-3AD203B41FA5}">
                      <a16:colId xmlns:a16="http://schemas.microsoft.com/office/drawing/2014/main" val="20005"/>
                    </a:ext>
                  </a:extLst>
                </a:gridCol>
                <a:gridCol w="699816">
                  <a:extLst>
                    <a:ext uri="{9D8B030D-6E8A-4147-A177-3AD203B41FA5}">
                      <a16:colId xmlns:a16="http://schemas.microsoft.com/office/drawing/2014/main" val="20006"/>
                    </a:ext>
                  </a:extLst>
                </a:gridCol>
                <a:gridCol w="699816">
                  <a:extLst>
                    <a:ext uri="{9D8B030D-6E8A-4147-A177-3AD203B41FA5}">
                      <a16:colId xmlns:a16="http://schemas.microsoft.com/office/drawing/2014/main" val="20007"/>
                    </a:ext>
                  </a:extLst>
                </a:gridCol>
              </a:tblGrid>
              <a:tr h="370840">
                <a:tc>
                  <a:txBody>
                    <a:bodyPr/>
                    <a:lstStyle/>
                    <a:p>
                      <a:pPr algn="ctr"/>
                      <a:r>
                        <a:rPr lang="zh-CN" altLang="en-US" b="1" dirty="0" smtClean="0">
                          <a:solidFill>
                            <a:schemeClr val="tx1">
                              <a:lumMod val="50000"/>
                              <a:lumOff val="50000"/>
                            </a:schemeClr>
                          </a:solidFill>
                        </a:rPr>
                        <a:t>散列</a:t>
                      </a:r>
                      <a:r>
                        <a:rPr lang="zh-CN" altLang="en-US" b="1" dirty="0" smtClean="0">
                          <a:solidFill>
                            <a:schemeClr val="tx1"/>
                          </a:solidFill>
                        </a:rPr>
                        <a:t>地址</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rPr>
                        <a:t>0</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rPr>
                        <a:t>1</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rPr>
                        <a:t>2</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rPr>
                        <a:t>3</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rPr>
                        <a:t>4</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rPr>
                        <a:t>5</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rPr>
                        <a:t>6</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algn="ctr"/>
                      <a:r>
                        <a:rPr lang="zh-CN" altLang="en-US" b="1" dirty="0" smtClean="0">
                          <a:solidFill>
                            <a:schemeClr val="tx1"/>
                          </a:solidFill>
                        </a:rPr>
                        <a:t>关键字</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1832007089"/>
              </p:ext>
            </p:extLst>
          </p:nvPr>
        </p:nvGraphicFramePr>
        <p:xfrm>
          <a:off x="2460311" y="5692120"/>
          <a:ext cx="6096001" cy="741680"/>
        </p:xfrm>
        <a:graphic>
          <a:graphicData uri="http://schemas.openxmlformats.org/drawingml/2006/table">
            <a:tbl>
              <a:tblPr firstRow="1" bandRow="1">
                <a:tableStyleId>{5C22544A-7EE6-4342-B048-85BDC9FD1C3A}</a:tableStyleId>
              </a:tblPr>
              <a:tblGrid>
                <a:gridCol w="1197289">
                  <a:extLst>
                    <a:ext uri="{9D8B030D-6E8A-4147-A177-3AD203B41FA5}">
                      <a16:colId xmlns:a16="http://schemas.microsoft.com/office/drawing/2014/main" val="20000"/>
                    </a:ext>
                  </a:extLst>
                </a:gridCol>
                <a:gridCol w="699816">
                  <a:extLst>
                    <a:ext uri="{9D8B030D-6E8A-4147-A177-3AD203B41FA5}">
                      <a16:colId xmlns:a16="http://schemas.microsoft.com/office/drawing/2014/main" val="20001"/>
                    </a:ext>
                  </a:extLst>
                </a:gridCol>
                <a:gridCol w="699816">
                  <a:extLst>
                    <a:ext uri="{9D8B030D-6E8A-4147-A177-3AD203B41FA5}">
                      <a16:colId xmlns:a16="http://schemas.microsoft.com/office/drawing/2014/main" val="20002"/>
                    </a:ext>
                  </a:extLst>
                </a:gridCol>
                <a:gridCol w="699816">
                  <a:extLst>
                    <a:ext uri="{9D8B030D-6E8A-4147-A177-3AD203B41FA5}">
                      <a16:colId xmlns:a16="http://schemas.microsoft.com/office/drawing/2014/main" val="20003"/>
                    </a:ext>
                  </a:extLst>
                </a:gridCol>
                <a:gridCol w="699816">
                  <a:extLst>
                    <a:ext uri="{9D8B030D-6E8A-4147-A177-3AD203B41FA5}">
                      <a16:colId xmlns:a16="http://schemas.microsoft.com/office/drawing/2014/main" val="20004"/>
                    </a:ext>
                  </a:extLst>
                </a:gridCol>
                <a:gridCol w="699816">
                  <a:extLst>
                    <a:ext uri="{9D8B030D-6E8A-4147-A177-3AD203B41FA5}">
                      <a16:colId xmlns:a16="http://schemas.microsoft.com/office/drawing/2014/main" val="20005"/>
                    </a:ext>
                  </a:extLst>
                </a:gridCol>
                <a:gridCol w="699816">
                  <a:extLst>
                    <a:ext uri="{9D8B030D-6E8A-4147-A177-3AD203B41FA5}">
                      <a16:colId xmlns:a16="http://schemas.microsoft.com/office/drawing/2014/main" val="20006"/>
                    </a:ext>
                  </a:extLst>
                </a:gridCol>
                <a:gridCol w="699816">
                  <a:extLst>
                    <a:ext uri="{9D8B030D-6E8A-4147-A177-3AD203B41FA5}">
                      <a16:colId xmlns:a16="http://schemas.microsoft.com/office/drawing/2014/main" val="20007"/>
                    </a:ext>
                  </a:extLst>
                </a:gridCol>
              </a:tblGrid>
              <a:tr h="370840">
                <a:tc>
                  <a:txBody>
                    <a:bodyPr/>
                    <a:lstStyle/>
                    <a:p>
                      <a:pPr algn="ctr"/>
                      <a:r>
                        <a:rPr lang="zh-CN" altLang="en-US" b="1" dirty="0" smtClean="0">
                          <a:solidFill>
                            <a:srgbClr val="0070C0"/>
                          </a:solidFill>
                        </a:rPr>
                        <a:t>溢出</a:t>
                      </a:r>
                      <a:r>
                        <a:rPr lang="zh-CN" altLang="en-US" b="1" dirty="0" smtClean="0">
                          <a:solidFill>
                            <a:schemeClr val="tx1"/>
                          </a:solidFill>
                        </a:rPr>
                        <a:t>地址</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rPr>
                        <a:t>0</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rPr>
                        <a:t>1</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rPr>
                        <a:t>2</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rPr>
                        <a:t>3</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rPr>
                        <a:t>4</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rPr>
                        <a:t>5</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rPr>
                        <a:t>6</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algn="ctr"/>
                      <a:r>
                        <a:rPr lang="zh-CN" altLang="en-US" b="1" dirty="0" smtClean="0">
                          <a:solidFill>
                            <a:schemeClr val="tx1"/>
                          </a:solidFill>
                        </a:rPr>
                        <a:t>关键字</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9" name="矩形 8"/>
          <p:cNvSpPr/>
          <p:nvPr/>
        </p:nvSpPr>
        <p:spPr>
          <a:xfrm>
            <a:off x="4469885" y="5098363"/>
            <a:ext cx="494001" cy="369333"/>
          </a:xfrm>
          <a:prstGeom prst="rect">
            <a:avLst/>
          </a:prstGeom>
          <a:solidFill>
            <a:schemeClr val="bg1">
              <a:lumMod val="75000"/>
            </a:schemeClr>
          </a:solidFill>
        </p:spPr>
        <p:txBody>
          <a:bodyPr wrap="square">
            <a:spAutoFit/>
          </a:bodyPr>
          <a:lstStyle/>
          <a:p>
            <a:pPr algn="ctr"/>
            <a:r>
              <a:rPr lang="en-US" altLang="zh-CN" sz="1800" dirty="0" smtClean="0">
                <a:solidFill>
                  <a:schemeClr val="tx1"/>
                </a:solidFill>
              </a:rPr>
              <a:t>15</a:t>
            </a:r>
            <a:endParaRPr lang="zh-CN" altLang="en-US" sz="2000" dirty="0">
              <a:solidFill>
                <a:schemeClr val="tx1"/>
              </a:solidFill>
            </a:endParaRPr>
          </a:p>
        </p:txBody>
      </p:sp>
      <p:sp>
        <p:nvSpPr>
          <p:cNvPr id="10" name="矩形 9"/>
          <p:cNvSpPr/>
          <p:nvPr/>
        </p:nvSpPr>
        <p:spPr>
          <a:xfrm>
            <a:off x="6575621" y="5098363"/>
            <a:ext cx="494001" cy="369332"/>
          </a:xfrm>
          <a:prstGeom prst="rect">
            <a:avLst/>
          </a:prstGeom>
          <a:solidFill>
            <a:schemeClr val="bg1">
              <a:lumMod val="75000"/>
            </a:schemeClr>
          </a:solidFill>
        </p:spPr>
        <p:txBody>
          <a:bodyPr wrap="square">
            <a:spAutoFit/>
          </a:bodyPr>
          <a:lstStyle/>
          <a:p>
            <a:pPr algn="ctr"/>
            <a:r>
              <a:rPr lang="en-US" altLang="zh-CN" sz="1800" dirty="0" smtClean="0">
                <a:solidFill>
                  <a:schemeClr val="tx1"/>
                </a:solidFill>
              </a:rPr>
              <a:t>4</a:t>
            </a:r>
            <a:endParaRPr lang="zh-CN" altLang="en-US" sz="2000" dirty="0">
              <a:solidFill>
                <a:schemeClr val="tx1"/>
              </a:solidFill>
            </a:endParaRPr>
          </a:p>
        </p:txBody>
      </p:sp>
      <p:sp>
        <p:nvSpPr>
          <p:cNvPr id="11" name="矩形 10"/>
          <p:cNvSpPr/>
          <p:nvPr/>
        </p:nvSpPr>
        <p:spPr>
          <a:xfrm>
            <a:off x="6575620" y="5279180"/>
            <a:ext cx="494001" cy="369332"/>
          </a:xfrm>
          <a:prstGeom prst="rect">
            <a:avLst/>
          </a:prstGeom>
          <a:solidFill>
            <a:schemeClr val="bg1">
              <a:lumMod val="75000"/>
            </a:schemeClr>
          </a:solidFill>
        </p:spPr>
        <p:txBody>
          <a:bodyPr wrap="square">
            <a:spAutoFit/>
          </a:bodyPr>
          <a:lstStyle/>
          <a:p>
            <a:pPr algn="ctr"/>
            <a:r>
              <a:rPr lang="en-US" altLang="zh-CN" sz="1800" dirty="0" smtClean="0">
                <a:solidFill>
                  <a:srgbClr val="C00000"/>
                </a:solidFill>
              </a:rPr>
              <a:t>18</a:t>
            </a:r>
            <a:endParaRPr lang="zh-CN" altLang="en-US" sz="2000" dirty="0">
              <a:solidFill>
                <a:srgbClr val="C00000"/>
              </a:solidFill>
            </a:endParaRPr>
          </a:p>
        </p:txBody>
      </p:sp>
      <p:sp>
        <p:nvSpPr>
          <p:cNvPr id="12" name="矩形 11"/>
          <p:cNvSpPr/>
          <p:nvPr/>
        </p:nvSpPr>
        <p:spPr>
          <a:xfrm>
            <a:off x="3776964" y="5098363"/>
            <a:ext cx="494001" cy="369332"/>
          </a:xfrm>
          <a:prstGeom prst="rect">
            <a:avLst/>
          </a:prstGeom>
          <a:solidFill>
            <a:schemeClr val="bg1">
              <a:lumMod val="75000"/>
            </a:schemeClr>
          </a:solidFill>
        </p:spPr>
        <p:txBody>
          <a:bodyPr wrap="square">
            <a:spAutoFit/>
          </a:bodyPr>
          <a:lstStyle/>
          <a:p>
            <a:pPr algn="ctr"/>
            <a:r>
              <a:rPr lang="en-US" altLang="zh-CN" sz="1800" dirty="0" smtClean="0">
                <a:solidFill>
                  <a:schemeClr val="tx1"/>
                </a:solidFill>
              </a:rPr>
              <a:t>7</a:t>
            </a:r>
            <a:endParaRPr lang="zh-CN" altLang="en-US" sz="2000" dirty="0">
              <a:solidFill>
                <a:schemeClr val="tx1"/>
              </a:solidFill>
            </a:endParaRPr>
          </a:p>
        </p:txBody>
      </p:sp>
      <p:sp>
        <p:nvSpPr>
          <p:cNvPr id="13" name="矩形 12"/>
          <p:cNvSpPr/>
          <p:nvPr/>
        </p:nvSpPr>
        <p:spPr>
          <a:xfrm>
            <a:off x="5162806" y="5098363"/>
            <a:ext cx="494001" cy="369332"/>
          </a:xfrm>
          <a:prstGeom prst="rect">
            <a:avLst/>
          </a:prstGeom>
          <a:solidFill>
            <a:schemeClr val="bg1">
              <a:lumMod val="75000"/>
            </a:schemeClr>
          </a:solidFill>
        </p:spPr>
        <p:txBody>
          <a:bodyPr wrap="square">
            <a:spAutoFit/>
          </a:bodyPr>
          <a:lstStyle/>
          <a:p>
            <a:pPr algn="ctr"/>
            <a:r>
              <a:rPr lang="en-US" altLang="zh-CN" sz="1800" dirty="0" smtClean="0">
                <a:solidFill>
                  <a:schemeClr val="tx1"/>
                </a:solidFill>
              </a:rPr>
              <a:t>37</a:t>
            </a:r>
            <a:endParaRPr lang="zh-CN" altLang="en-US" sz="2000" dirty="0">
              <a:solidFill>
                <a:schemeClr val="tx1"/>
              </a:solidFill>
            </a:endParaRPr>
          </a:p>
        </p:txBody>
      </p:sp>
      <p:sp>
        <p:nvSpPr>
          <p:cNvPr id="14" name="矩形 13"/>
          <p:cNvSpPr/>
          <p:nvPr/>
        </p:nvSpPr>
        <p:spPr>
          <a:xfrm>
            <a:off x="7268541" y="5098363"/>
            <a:ext cx="494001" cy="369332"/>
          </a:xfrm>
          <a:prstGeom prst="rect">
            <a:avLst/>
          </a:prstGeom>
          <a:solidFill>
            <a:schemeClr val="bg1">
              <a:lumMod val="75000"/>
            </a:schemeClr>
          </a:solidFill>
        </p:spPr>
        <p:txBody>
          <a:bodyPr wrap="square">
            <a:spAutoFit/>
          </a:bodyPr>
          <a:lstStyle/>
          <a:p>
            <a:pPr algn="ctr"/>
            <a:r>
              <a:rPr lang="en-US" altLang="zh-CN" sz="1800" dirty="0" smtClean="0">
                <a:solidFill>
                  <a:schemeClr val="tx1"/>
                </a:solidFill>
              </a:rPr>
              <a:t>47</a:t>
            </a:r>
            <a:endParaRPr lang="zh-CN" altLang="en-US" sz="2000" dirty="0">
              <a:solidFill>
                <a:schemeClr val="tx1"/>
              </a:solidFill>
            </a:endParaRPr>
          </a:p>
        </p:txBody>
      </p:sp>
      <p:sp>
        <p:nvSpPr>
          <p:cNvPr id="15" name="矩形 14"/>
          <p:cNvSpPr/>
          <p:nvPr/>
        </p:nvSpPr>
        <p:spPr>
          <a:xfrm>
            <a:off x="7284416" y="5262392"/>
            <a:ext cx="494001" cy="369332"/>
          </a:xfrm>
          <a:prstGeom prst="rect">
            <a:avLst/>
          </a:prstGeom>
          <a:solidFill>
            <a:schemeClr val="bg1">
              <a:lumMod val="75000"/>
            </a:schemeClr>
          </a:solidFill>
        </p:spPr>
        <p:txBody>
          <a:bodyPr wrap="square">
            <a:spAutoFit/>
          </a:bodyPr>
          <a:lstStyle/>
          <a:p>
            <a:pPr algn="ctr"/>
            <a:r>
              <a:rPr lang="en-US" altLang="zh-CN" sz="1800" dirty="0" smtClean="0">
                <a:solidFill>
                  <a:srgbClr val="00B0F0"/>
                </a:solidFill>
              </a:rPr>
              <a:t>26</a:t>
            </a:r>
            <a:endParaRPr lang="zh-CN" altLang="en-US" sz="2000" dirty="0">
              <a:solidFill>
                <a:srgbClr val="00B0F0"/>
              </a:solidFill>
            </a:endParaRPr>
          </a:p>
        </p:txBody>
      </p:sp>
      <p:sp>
        <p:nvSpPr>
          <p:cNvPr id="16" name="动作按钮: 开始 15">
            <a:hlinkClick r:id="rId2" action="ppaction://hlinksldjump" highlightClick="1"/>
          </p:cNvPr>
          <p:cNvSpPr/>
          <p:nvPr/>
        </p:nvSpPr>
        <p:spPr>
          <a:xfrm>
            <a:off x="8820472" y="6580188"/>
            <a:ext cx="323528" cy="277812"/>
          </a:xfrm>
          <a:prstGeom prst="actionButtonBeginning">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extLst>
      <p:ext uri="{BB962C8B-B14F-4D97-AF65-F5344CB8AC3E}">
        <p14:creationId xmlns:p14="http://schemas.microsoft.com/office/powerpoint/2010/main" val="2277884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arn(inVertical)">
                                      <p:cBhvr>
                                        <p:cTn id="7" dur="500"/>
                                        <p:tgtEl>
                                          <p:spTgt spid="3">
                                            <p:txEl>
                                              <p:pRg st="2" end="2"/>
                                            </p:txEl>
                                          </p:spTgt>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outVertical)">
                                      <p:cBhvr>
                                        <p:cTn id="11" dur="500"/>
                                        <p:tgtEl>
                                          <p:spTgt spid="4"/>
                                        </p:tgtEl>
                                      </p:cBhvr>
                                    </p:animEffect>
                                  </p:childTnLst>
                                </p:cTn>
                              </p:par>
                            </p:childTnLst>
                          </p:cTn>
                        </p:par>
                        <p:par>
                          <p:cTn id="12" fill="hold">
                            <p:stCondLst>
                              <p:cond delay="1000"/>
                            </p:stCondLst>
                            <p:childTnLst>
                              <p:par>
                                <p:cTn id="13" presetID="16" presetClass="entr" presetSubtype="37"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outVertical)">
                                      <p:cBhvr>
                                        <p:cTn id="15" dur="500"/>
                                        <p:tgtEl>
                                          <p:spTgt spid="6"/>
                                        </p:tgtEl>
                                      </p:cBhvr>
                                    </p:animEffect>
                                  </p:childTnLst>
                                </p:cTn>
                              </p:par>
                            </p:childTnLst>
                          </p:cTn>
                        </p:par>
                        <p:par>
                          <p:cTn id="16" fill="hold">
                            <p:stCondLst>
                              <p:cond delay="1500"/>
                            </p:stCondLst>
                            <p:childTnLst>
                              <p:par>
                                <p:cTn id="17" presetID="16" presetClass="entr" presetSubtype="37"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arn(outVertical)">
                                      <p:cBhvr>
                                        <p:cTn id="19" dur="500"/>
                                        <p:tgtEl>
                                          <p:spTgt spid="7"/>
                                        </p:tgtEl>
                                      </p:cBhvr>
                                    </p:animEffect>
                                  </p:childTnLst>
                                </p:cTn>
                              </p:par>
                            </p:childTnLst>
                          </p:cTn>
                        </p:par>
                        <p:par>
                          <p:cTn id="20" fill="hold">
                            <p:stCondLst>
                              <p:cond delay="2000"/>
                            </p:stCondLst>
                            <p:childTnLst>
                              <p:par>
                                <p:cTn id="21" presetID="16" presetClass="entr" presetSubtype="37"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arn(outVertical)">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anim calcmode="lin" valueType="num">
                                      <p:cBhvr>
                                        <p:cTn id="36" dur="1000" fill="hold"/>
                                        <p:tgtEl>
                                          <p:spTgt spid="10"/>
                                        </p:tgtEl>
                                        <p:attrNameLst>
                                          <p:attrName>ppt_x</p:attrName>
                                        </p:attrNameLst>
                                      </p:cBhvr>
                                      <p:tavLst>
                                        <p:tav tm="0">
                                          <p:val>
                                            <p:strVal val="#ppt_x"/>
                                          </p:val>
                                        </p:tav>
                                        <p:tav tm="100000">
                                          <p:val>
                                            <p:strVal val="#ppt_x"/>
                                          </p:val>
                                        </p:tav>
                                      </p:tavLst>
                                    </p:anim>
                                    <p:anim calcmode="lin" valueType="num">
                                      <p:cBhvr>
                                        <p:cTn id="3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7"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1000"/>
                                        <p:tgtEl>
                                          <p:spTgt spid="11"/>
                                        </p:tgtEl>
                                      </p:cBhvr>
                                    </p:animEffect>
                                    <p:anim calcmode="lin" valueType="num">
                                      <p:cBhvr>
                                        <p:cTn id="43" dur="1000" fill="hold"/>
                                        <p:tgtEl>
                                          <p:spTgt spid="11"/>
                                        </p:tgtEl>
                                        <p:attrNameLst>
                                          <p:attrName>ppt_x</p:attrName>
                                        </p:attrNameLst>
                                      </p:cBhvr>
                                      <p:tavLst>
                                        <p:tav tm="0">
                                          <p:val>
                                            <p:strVal val="#ppt_x"/>
                                          </p:val>
                                        </p:tav>
                                        <p:tav tm="100000">
                                          <p:val>
                                            <p:strVal val="#ppt_x"/>
                                          </p:val>
                                        </p:tav>
                                      </p:tavLst>
                                    </p:anim>
                                    <p:anim calcmode="lin" valueType="num">
                                      <p:cBhvr>
                                        <p:cTn id="4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50" presetClass="path" presetSubtype="0" accel="50000" decel="50000" fill="hold" grpId="1" nodeType="clickEffect">
                                  <p:stCondLst>
                                    <p:cond delay="0"/>
                                  </p:stCondLst>
                                  <p:childTnLst>
                                    <p:animMotion origin="layout" path="M 3.05556E-6 2.22222E-6 L -0.15226 2.22222E-6 C -0.22066 2.22222E-6 -0.30434 0.03217 -0.30434 0.05856 L -0.30434 0.11736 " pathEditMode="relative" rAng="0" ptsTypes="AAAA">
                                      <p:cBhvr>
                                        <p:cTn id="48" dur="2000" fill="hold"/>
                                        <p:tgtEl>
                                          <p:spTgt spid="11"/>
                                        </p:tgtEl>
                                        <p:attrNameLst>
                                          <p:attrName>ppt_x</p:attrName>
                                          <p:attrName>ppt_y</p:attrName>
                                        </p:attrNameLst>
                                      </p:cBhvr>
                                      <p:rCtr x="-15226" y="5856"/>
                                    </p:animMotion>
                                  </p:childTnLst>
                                </p:cTn>
                              </p:par>
                            </p:childTnLst>
                          </p:cTn>
                        </p:par>
                      </p:childTnLst>
                    </p:cTn>
                  </p:par>
                  <p:par>
                    <p:cTn id="49" fill="hold">
                      <p:stCondLst>
                        <p:cond delay="indefinite"/>
                      </p:stCondLst>
                      <p:childTnLst>
                        <p:par>
                          <p:cTn id="50" fill="hold">
                            <p:stCondLst>
                              <p:cond delay="0"/>
                            </p:stCondLst>
                            <p:childTnLst>
                              <p:par>
                                <p:cTn id="51" presetID="47" presetClass="entr" presetSubtype="0" fill="hold" grpId="0" nodeType="click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fade">
                                      <p:cBhvr>
                                        <p:cTn id="53" dur="1000"/>
                                        <p:tgtEl>
                                          <p:spTgt spid="12"/>
                                        </p:tgtEl>
                                      </p:cBhvr>
                                    </p:animEffect>
                                    <p:anim calcmode="lin" valueType="num">
                                      <p:cBhvr>
                                        <p:cTn id="54" dur="1000" fill="hold"/>
                                        <p:tgtEl>
                                          <p:spTgt spid="12"/>
                                        </p:tgtEl>
                                        <p:attrNameLst>
                                          <p:attrName>ppt_x</p:attrName>
                                        </p:attrNameLst>
                                      </p:cBhvr>
                                      <p:tavLst>
                                        <p:tav tm="0">
                                          <p:val>
                                            <p:strVal val="#ppt_x"/>
                                          </p:val>
                                        </p:tav>
                                        <p:tav tm="100000">
                                          <p:val>
                                            <p:strVal val="#ppt_x"/>
                                          </p:val>
                                        </p:tav>
                                      </p:tavLst>
                                    </p:anim>
                                    <p:anim calcmode="lin" valueType="num">
                                      <p:cBhvr>
                                        <p:cTn id="5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7" presetClass="entr" presetSubtype="0" fill="hold" grpId="0" nodeType="clickEffect">
                                  <p:stCondLst>
                                    <p:cond delay="0"/>
                                  </p:stCondLst>
                                  <p:childTnLst>
                                    <p:set>
                                      <p:cBhvr>
                                        <p:cTn id="59" dur="1" fill="hold">
                                          <p:stCondLst>
                                            <p:cond delay="0"/>
                                          </p:stCondLst>
                                        </p:cTn>
                                        <p:tgtEl>
                                          <p:spTgt spid="13"/>
                                        </p:tgtEl>
                                        <p:attrNameLst>
                                          <p:attrName>style.visibility</p:attrName>
                                        </p:attrNameLst>
                                      </p:cBhvr>
                                      <p:to>
                                        <p:strVal val="visible"/>
                                      </p:to>
                                    </p:set>
                                    <p:animEffect transition="in" filter="fade">
                                      <p:cBhvr>
                                        <p:cTn id="60" dur="1000"/>
                                        <p:tgtEl>
                                          <p:spTgt spid="13"/>
                                        </p:tgtEl>
                                      </p:cBhvr>
                                    </p:animEffect>
                                    <p:anim calcmode="lin" valueType="num">
                                      <p:cBhvr>
                                        <p:cTn id="61" dur="1000" fill="hold"/>
                                        <p:tgtEl>
                                          <p:spTgt spid="13"/>
                                        </p:tgtEl>
                                        <p:attrNameLst>
                                          <p:attrName>ppt_x</p:attrName>
                                        </p:attrNameLst>
                                      </p:cBhvr>
                                      <p:tavLst>
                                        <p:tav tm="0">
                                          <p:val>
                                            <p:strVal val="#ppt_x"/>
                                          </p:val>
                                        </p:tav>
                                        <p:tav tm="100000">
                                          <p:val>
                                            <p:strVal val="#ppt_x"/>
                                          </p:val>
                                        </p:tav>
                                      </p:tavLst>
                                    </p:anim>
                                    <p:anim calcmode="lin" valueType="num">
                                      <p:cBhvr>
                                        <p:cTn id="62"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7" presetClass="entr" presetSubtype="0" fill="hold" grpId="0" nodeType="click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fade">
                                      <p:cBhvr>
                                        <p:cTn id="67" dur="1000"/>
                                        <p:tgtEl>
                                          <p:spTgt spid="14"/>
                                        </p:tgtEl>
                                      </p:cBhvr>
                                    </p:animEffect>
                                    <p:anim calcmode="lin" valueType="num">
                                      <p:cBhvr>
                                        <p:cTn id="68" dur="1000" fill="hold"/>
                                        <p:tgtEl>
                                          <p:spTgt spid="14"/>
                                        </p:tgtEl>
                                        <p:attrNameLst>
                                          <p:attrName>ppt_x</p:attrName>
                                        </p:attrNameLst>
                                      </p:cBhvr>
                                      <p:tavLst>
                                        <p:tav tm="0">
                                          <p:val>
                                            <p:strVal val="#ppt_x"/>
                                          </p:val>
                                        </p:tav>
                                        <p:tav tm="100000">
                                          <p:val>
                                            <p:strVal val="#ppt_x"/>
                                          </p:val>
                                        </p:tav>
                                      </p:tavLst>
                                    </p:anim>
                                    <p:anim calcmode="lin" valueType="num">
                                      <p:cBhvr>
                                        <p:cTn id="6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47" presetClass="entr" presetSubtype="0" fill="hold" grpId="0" nodeType="clickEffect">
                                  <p:stCondLst>
                                    <p:cond delay="0"/>
                                  </p:stCondLst>
                                  <p:childTnLst>
                                    <p:set>
                                      <p:cBhvr>
                                        <p:cTn id="73" dur="1" fill="hold">
                                          <p:stCondLst>
                                            <p:cond delay="0"/>
                                          </p:stCondLst>
                                        </p:cTn>
                                        <p:tgtEl>
                                          <p:spTgt spid="15"/>
                                        </p:tgtEl>
                                        <p:attrNameLst>
                                          <p:attrName>style.visibility</p:attrName>
                                        </p:attrNameLst>
                                      </p:cBhvr>
                                      <p:to>
                                        <p:strVal val="visible"/>
                                      </p:to>
                                    </p:set>
                                    <p:animEffect transition="in" filter="fade">
                                      <p:cBhvr>
                                        <p:cTn id="74" dur="1000"/>
                                        <p:tgtEl>
                                          <p:spTgt spid="15"/>
                                        </p:tgtEl>
                                      </p:cBhvr>
                                    </p:animEffect>
                                    <p:anim calcmode="lin" valueType="num">
                                      <p:cBhvr>
                                        <p:cTn id="75" dur="1000" fill="hold"/>
                                        <p:tgtEl>
                                          <p:spTgt spid="15"/>
                                        </p:tgtEl>
                                        <p:attrNameLst>
                                          <p:attrName>ppt_x</p:attrName>
                                        </p:attrNameLst>
                                      </p:cBhvr>
                                      <p:tavLst>
                                        <p:tav tm="0">
                                          <p:val>
                                            <p:strVal val="#ppt_x"/>
                                          </p:val>
                                        </p:tav>
                                        <p:tav tm="100000">
                                          <p:val>
                                            <p:strVal val="#ppt_x"/>
                                          </p:val>
                                        </p:tav>
                                      </p:tavLst>
                                    </p:anim>
                                    <p:anim calcmode="lin" valueType="num">
                                      <p:cBhvr>
                                        <p:cTn id="7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50" presetClass="path" presetSubtype="0" accel="50000" decel="50000" fill="hold" grpId="1" nodeType="clickEffect">
                                  <p:stCondLst>
                                    <p:cond delay="0"/>
                                  </p:stCondLst>
                                  <p:childTnLst>
                                    <p:animMotion origin="layout" path="M -1.11111E-6 -2.96296E-6 L -0.15347 -2.96296E-6 C -0.22239 -2.96296E-6 -0.30694 0.03287 -0.30694 0.05973 L -0.30694 0.11968 " pathEditMode="relative" rAng="0" ptsTypes="AAAA">
                                      <p:cBhvr>
                                        <p:cTn id="80" dur="2000" fill="hold"/>
                                        <p:tgtEl>
                                          <p:spTgt spid="15"/>
                                        </p:tgtEl>
                                        <p:attrNameLst>
                                          <p:attrName>ppt_x</p:attrName>
                                          <p:attrName>ppt_y</p:attrName>
                                        </p:attrNameLst>
                                      </p:cBhvr>
                                      <p:rCtr x="-15347" y="597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9" grpId="0" animBg="1"/>
      <p:bldP spid="10" grpId="0" animBg="1"/>
      <p:bldP spid="11" grpId="0" animBg="1"/>
      <p:bldP spid="11" grpId="1" animBg="1"/>
      <p:bldP spid="12" grpId="0" animBg="1"/>
      <p:bldP spid="13" grpId="0" animBg="1"/>
      <p:bldP spid="14" grpId="0" animBg="1"/>
      <p:bldP spid="15" grpId="0" animBg="1"/>
      <p:bldP spid="15" grpId="1" animBg="1"/>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4.4 </a:t>
            </a:r>
            <a:r>
              <a:rPr lang="zh-CN" altLang="en-US" dirty="0" smtClean="0"/>
              <a:t>哈</a:t>
            </a:r>
            <a:r>
              <a:rPr lang="zh-CN" altLang="en-US" dirty="0"/>
              <a:t>希</a:t>
            </a:r>
            <a:r>
              <a:rPr lang="en-US" altLang="zh-CN" dirty="0"/>
              <a:t>(</a:t>
            </a:r>
            <a:r>
              <a:rPr lang="zh-CN" altLang="en-US" dirty="0"/>
              <a:t>散列</a:t>
            </a:r>
            <a:r>
              <a:rPr lang="en-US" altLang="zh-CN" dirty="0" smtClean="0"/>
              <a:t>)</a:t>
            </a:r>
            <a:r>
              <a:rPr lang="zh-CN" altLang="en-US" sz="2000" dirty="0" smtClean="0"/>
              <a:t>：</a:t>
            </a:r>
            <a:r>
              <a:rPr lang="zh-CN" altLang="en-US" sz="2000" dirty="0" smtClean="0">
                <a:solidFill>
                  <a:srgbClr val="7030A0"/>
                </a:solidFill>
              </a:rPr>
              <a:t>哈</a:t>
            </a:r>
            <a:r>
              <a:rPr lang="zh-CN" altLang="en-US" sz="2000" dirty="0">
                <a:solidFill>
                  <a:srgbClr val="7030A0"/>
                </a:solidFill>
              </a:rPr>
              <a:t>希</a:t>
            </a:r>
            <a:r>
              <a:rPr lang="zh-CN" altLang="en-US" sz="2000" dirty="0" smtClean="0">
                <a:solidFill>
                  <a:srgbClr val="7030A0"/>
                </a:solidFill>
              </a:rPr>
              <a:t>查找</a:t>
            </a:r>
            <a:r>
              <a:rPr lang="zh-CN" altLang="en-US" sz="1400" dirty="0" smtClean="0">
                <a:solidFill>
                  <a:srgbClr val="7030A0"/>
                </a:solidFill>
              </a:rPr>
              <a:t>的</a:t>
            </a:r>
            <a:r>
              <a:rPr lang="zh-CN" altLang="en-US" sz="2000" dirty="0" smtClean="0">
                <a:solidFill>
                  <a:srgbClr val="7030A0"/>
                </a:solidFill>
              </a:rPr>
              <a:t>过程</a:t>
            </a:r>
            <a:endParaRPr lang="zh-CN" altLang="en-US" dirty="0">
              <a:solidFill>
                <a:srgbClr val="7030A0"/>
              </a:solidFill>
            </a:endParaRPr>
          </a:p>
        </p:txBody>
      </p:sp>
      <p:sp>
        <p:nvSpPr>
          <p:cNvPr id="3" name="内容占位符 2"/>
          <p:cNvSpPr>
            <a:spLocks noGrp="1"/>
          </p:cNvSpPr>
          <p:nvPr>
            <p:ph idx="1"/>
          </p:nvPr>
        </p:nvSpPr>
        <p:spPr>
          <a:xfrm>
            <a:off x="176784" y="981075"/>
            <a:ext cx="4182743" cy="5419725"/>
          </a:xfrm>
        </p:spPr>
        <p:txBody>
          <a:bodyPr/>
          <a:lstStyle/>
          <a:p>
            <a:pPr>
              <a:lnSpc>
                <a:spcPct val="150000"/>
              </a:lnSpc>
              <a:spcBef>
                <a:spcPts val="1800"/>
              </a:spcBef>
            </a:pPr>
            <a:r>
              <a:rPr lang="zh-CN" altLang="en-US" dirty="0"/>
              <a:t>哈希</a:t>
            </a:r>
            <a:r>
              <a:rPr lang="zh-CN" altLang="en-US" dirty="0" smtClean="0"/>
              <a:t>查找</a:t>
            </a:r>
            <a:endParaRPr lang="zh-CN" altLang="en-US" dirty="0"/>
          </a:p>
          <a:p>
            <a:pPr marL="533400" lvl="1">
              <a:lnSpc>
                <a:spcPct val="150000"/>
              </a:lnSpc>
              <a:spcBef>
                <a:spcPts val="1800"/>
              </a:spcBef>
            </a:pPr>
            <a:r>
              <a:rPr lang="zh-CN" altLang="en-US" sz="2400" u="sng" dirty="0" smtClean="0"/>
              <a:t>由于</a:t>
            </a:r>
            <a:r>
              <a:rPr lang="zh-CN" altLang="en-US" sz="2400" u="sng" dirty="0"/>
              <a:t>散列表的特殊组织形式，其</a:t>
            </a:r>
            <a:r>
              <a:rPr lang="zh-CN" altLang="en-US" sz="2400" u="sng" dirty="0">
                <a:solidFill>
                  <a:schemeClr val="accent6"/>
                </a:solidFill>
              </a:rPr>
              <a:t>查找有特殊的方法</a:t>
            </a:r>
            <a:r>
              <a:rPr lang="zh-CN" altLang="en-US" sz="2400" dirty="0"/>
              <a:t>。</a:t>
            </a:r>
          </a:p>
          <a:p>
            <a:pPr marL="533400" lvl="1">
              <a:lnSpc>
                <a:spcPct val="150000"/>
              </a:lnSpc>
              <a:spcBef>
                <a:spcPts val="1800"/>
              </a:spcBef>
            </a:pPr>
            <a:r>
              <a:rPr lang="zh-CN" altLang="en-US" sz="2400" dirty="0"/>
              <a:t>设散</a:t>
            </a:r>
            <a:r>
              <a:rPr lang="zh-CN" altLang="en-US" sz="2400" dirty="0" smtClean="0"/>
              <a:t>列</a:t>
            </a:r>
            <a:r>
              <a:rPr lang="zh-CN" altLang="en-US" sz="2400" dirty="0"/>
              <a:t>表</a:t>
            </a:r>
            <a:r>
              <a:rPr lang="zh-CN" altLang="en-US" sz="2400" dirty="0" smtClean="0"/>
              <a:t>为</a:t>
            </a:r>
            <a:r>
              <a:rPr lang="en-US" altLang="zh-CN" sz="2400" b="1" dirty="0" smtClean="0"/>
              <a:t>HT[</a:t>
            </a:r>
            <a:r>
              <a:rPr lang="en-US" altLang="zh-CN" sz="2400" b="1" i="1" dirty="0" smtClean="0"/>
              <a:t>0</a:t>
            </a:r>
            <a:r>
              <a:rPr lang="en-US" altLang="zh-CN" sz="2400" b="1" dirty="0" smtClean="0"/>
              <a:t>,…,</a:t>
            </a:r>
            <a:r>
              <a:rPr lang="en-US" altLang="zh-CN" sz="2400" b="1" i="1" dirty="0" smtClean="0"/>
              <a:t>m-1</a:t>
            </a:r>
            <a:r>
              <a:rPr lang="en-US" altLang="zh-CN" sz="2400" b="1" dirty="0" smtClean="0"/>
              <a:t>]</a:t>
            </a:r>
            <a:r>
              <a:rPr lang="zh-CN" altLang="en-US" sz="2400" dirty="0"/>
              <a:t>，散列函数为</a:t>
            </a:r>
            <a:r>
              <a:rPr lang="en-US" altLang="zh-CN" sz="2400" b="1" i="1" dirty="0">
                <a:solidFill>
                  <a:srgbClr val="0070C0"/>
                </a:solidFill>
              </a:rPr>
              <a:t>H(key</a:t>
            </a:r>
            <a:r>
              <a:rPr lang="en-US" altLang="zh-CN" sz="2400" i="1" dirty="0">
                <a:solidFill>
                  <a:srgbClr val="0070C0"/>
                </a:solidFill>
              </a:rPr>
              <a:t>)</a:t>
            </a:r>
            <a:r>
              <a:rPr lang="zh-CN" altLang="en-US" sz="2400" dirty="0"/>
              <a:t>，解决冲突的方法为</a:t>
            </a:r>
            <a:r>
              <a:rPr lang="en-US" altLang="zh-CN" sz="2400" b="1" dirty="0">
                <a:solidFill>
                  <a:srgbClr val="7030A0"/>
                </a:solidFill>
              </a:rPr>
              <a:t>R(x, </a:t>
            </a:r>
            <a:r>
              <a:rPr lang="en-US" altLang="zh-CN" sz="2400" b="1" dirty="0" err="1">
                <a:solidFill>
                  <a:srgbClr val="7030A0"/>
                </a:solidFill>
              </a:rPr>
              <a:t>i</a:t>
            </a:r>
            <a:r>
              <a:rPr lang="en-US" altLang="zh-CN" sz="2400" b="1" dirty="0" smtClean="0">
                <a:solidFill>
                  <a:srgbClr val="7030A0"/>
                </a:solidFill>
              </a:rPr>
              <a:t>)</a:t>
            </a:r>
            <a:r>
              <a:rPr lang="zh-CN" altLang="en-US" sz="2400" dirty="0" smtClean="0"/>
              <a:t>，</a:t>
            </a:r>
            <a:r>
              <a:rPr lang="zh-CN" altLang="en-US" sz="2400" dirty="0"/>
              <a:t>则在散列表上</a:t>
            </a:r>
            <a:r>
              <a:rPr lang="zh-CN" altLang="en-US" sz="2400" dirty="0" smtClean="0"/>
              <a:t>查找</a:t>
            </a:r>
            <a:r>
              <a:rPr lang="zh-CN" altLang="en-US" sz="2400" b="1" dirty="0"/>
              <a:t>关键</a:t>
            </a:r>
            <a:r>
              <a:rPr lang="zh-CN" altLang="en-US" sz="2400" b="1" dirty="0" smtClean="0"/>
              <a:t>值为</a:t>
            </a:r>
            <a:r>
              <a:rPr lang="en-US" altLang="zh-CN" sz="2400" b="1" i="1" dirty="0" smtClean="0"/>
              <a:t>k </a:t>
            </a:r>
            <a:r>
              <a:rPr lang="zh-CN" altLang="en-US" sz="2400" dirty="0" smtClean="0"/>
              <a:t>的</a:t>
            </a:r>
            <a:r>
              <a:rPr lang="zh-CN" altLang="en-US" sz="2400" dirty="0"/>
              <a:t>记录的</a:t>
            </a:r>
            <a:r>
              <a:rPr lang="zh-CN" altLang="en-US" sz="2400" dirty="0" smtClean="0"/>
              <a:t>过程</a:t>
            </a:r>
            <a:r>
              <a:rPr lang="zh-CN" altLang="en-US" sz="2400" dirty="0"/>
              <a:t>，</a:t>
            </a:r>
            <a:r>
              <a:rPr lang="zh-CN" altLang="en-US" sz="2400" dirty="0" smtClean="0"/>
              <a:t>如图。</a:t>
            </a:r>
            <a:endParaRPr lang="zh-CN" altLang="en-US" sz="2400" dirty="0"/>
          </a:p>
          <a:p>
            <a:pPr>
              <a:lnSpc>
                <a:spcPct val="150000"/>
              </a:lnSpc>
              <a:spcBef>
                <a:spcPts val="1800"/>
              </a:spcBef>
            </a:pPr>
            <a:endParaRPr lang="zh-CN" altLang="en-US" dirty="0"/>
          </a:p>
        </p:txBody>
      </p:sp>
      <p:sp>
        <p:nvSpPr>
          <p:cNvPr id="7" name="AutoShape 6"/>
          <p:cNvSpPr>
            <a:spLocks noChangeArrowheads="1"/>
          </p:cNvSpPr>
          <p:nvPr/>
        </p:nvSpPr>
        <p:spPr bwMode="auto">
          <a:xfrm>
            <a:off x="6582569" y="1597026"/>
            <a:ext cx="1281112" cy="377825"/>
          </a:xfrm>
          <a:prstGeom prst="flowChartProcess">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2400" b="1" dirty="0"/>
              <a:t>给定</a:t>
            </a:r>
            <a:r>
              <a:rPr lang="en-US" altLang="zh-CN" sz="2400" b="1" i="1" dirty="0"/>
              <a:t>k</a:t>
            </a:r>
            <a:r>
              <a:rPr lang="zh-CN" altLang="zh-CN" sz="2400" b="1" dirty="0"/>
              <a:t>值</a:t>
            </a:r>
            <a:endParaRPr lang="zh-CN" altLang="en-US" sz="2400" b="1" dirty="0"/>
          </a:p>
        </p:txBody>
      </p:sp>
      <p:sp>
        <p:nvSpPr>
          <p:cNvPr id="8" name="AutoShape 7"/>
          <p:cNvSpPr>
            <a:spLocks noChangeArrowheads="1"/>
          </p:cNvSpPr>
          <p:nvPr/>
        </p:nvSpPr>
        <p:spPr bwMode="auto">
          <a:xfrm>
            <a:off x="6582569" y="2290763"/>
            <a:ext cx="1281112" cy="377825"/>
          </a:xfrm>
          <a:prstGeom prst="flowChartProcess">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2400" b="1" dirty="0"/>
              <a:t>计算</a:t>
            </a:r>
            <a:r>
              <a:rPr lang="en-US" altLang="zh-CN" sz="2400" b="1" dirty="0"/>
              <a:t>H(</a:t>
            </a:r>
            <a:r>
              <a:rPr lang="en-US" altLang="zh-CN" sz="2400" b="1" i="1" dirty="0"/>
              <a:t>k</a:t>
            </a:r>
            <a:r>
              <a:rPr lang="en-US" altLang="zh-CN" sz="2400" b="1" dirty="0"/>
              <a:t>)</a:t>
            </a:r>
          </a:p>
        </p:txBody>
      </p:sp>
      <p:sp>
        <p:nvSpPr>
          <p:cNvPr id="9" name="AutoShape 8"/>
          <p:cNvSpPr>
            <a:spLocks noChangeArrowheads="1"/>
          </p:cNvSpPr>
          <p:nvPr/>
        </p:nvSpPr>
        <p:spPr bwMode="auto">
          <a:xfrm>
            <a:off x="5999163" y="2990851"/>
            <a:ext cx="2447925" cy="755650"/>
          </a:xfrm>
          <a:prstGeom prst="flowChartDecision">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2400" b="1"/>
              <a:t>此地址为空</a:t>
            </a:r>
            <a:r>
              <a:rPr lang="en-US" altLang="zh-CN" sz="2400" b="1"/>
              <a:t>?</a:t>
            </a:r>
          </a:p>
        </p:txBody>
      </p:sp>
      <p:sp>
        <p:nvSpPr>
          <p:cNvPr id="10" name="AutoShape 9"/>
          <p:cNvSpPr>
            <a:spLocks noChangeArrowheads="1"/>
          </p:cNvSpPr>
          <p:nvPr/>
        </p:nvSpPr>
        <p:spPr bwMode="auto">
          <a:xfrm>
            <a:off x="6014403" y="4057016"/>
            <a:ext cx="2447925" cy="755650"/>
          </a:xfrm>
          <a:prstGeom prst="flowChartDecision">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2400" b="1" dirty="0"/>
              <a:t>关键字</a:t>
            </a:r>
            <a:r>
              <a:rPr lang="en-US" altLang="zh-CN" sz="2400" b="1" dirty="0"/>
              <a:t>==</a:t>
            </a:r>
            <a:r>
              <a:rPr lang="en-US" altLang="zh-CN" sz="2400" b="1" i="1" dirty="0"/>
              <a:t>k</a:t>
            </a:r>
            <a:r>
              <a:rPr lang="en-US" altLang="zh-CN" sz="2400" b="1" dirty="0"/>
              <a:t>?</a:t>
            </a:r>
          </a:p>
        </p:txBody>
      </p:sp>
      <p:sp>
        <p:nvSpPr>
          <p:cNvPr id="11" name="AutoShape 10"/>
          <p:cNvSpPr>
            <a:spLocks noChangeArrowheads="1"/>
          </p:cNvSpPr>
          <p:nvPr/>
        </p:nvSpPr>
        <p:spPr bwMode="auto">
          <a:xfrm>
            <a:off x="4720273" y="3641091"/>
            <a:ext cx="1281112" cy="377825"/>
          </a:xfrm>
          <a:prstGeom prst="flowChartProcess">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2400" b="1" dirty="0"/>
              <a:t>查找</a:t>
            </a:r>
            <a:r>
              <a:rPr lang="zh-CN" altLang="en-US" sz="2400" b="1" dirty="0">
                <a:solidFill>
                  <a:srgbClr val="FF0000"/>
                </a:solidFill>
              </a:rPr>
              <a:t>失败</a:t>
            </a:r>
          </a:p>
        </p:txBody>
      </p:sp>
      <p:sp>
        <p:nvSpPr>
          <p:cNvPr id="12" name="AutoShape 11"/>
          <p:cNvSpPr>
            <a:spLocks noChangeArrowheads="1"/>
          </p:cNvSpPr>
          <p:nvPr/>
        </p:nvSpPr>
        <p:spPr bwMode="auto">
          <a:xfrm>
            <a:off x="4725988" y="4682491"/>
            <a:ext cx="1281112" cy="377825"/>
          </a:xfrm>
          <a:prstGeom prst="flowChartProcess">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2400" b="1" dirty="0"/>
              <a:t>查找</a:t>
            </a:r>
            <a:r>
              <a:rPr lang="zh-CN" altLang="en-US" sz="2400" b="1" dirty="0">
                <a:solidFill>
                  <a:srgbClr val="0000CC"/>
                </a:solidFill>
              </a:rPr>
              <a:t>成功</a:t>
            </a:r>
          </a:p>
        </p:txBody>
      </p:sp>
      <p:sp>
        <p:nvSpPr>
          <p:cNvPr id="13" name="AutoShape 12"/>
          <p:cNvSpPr>
            <a:spLocks noChangeArrowheads="1"/>
          </p:cNvSpPr>
          <p:nvPr/>
        </p:nvSpPr>
        <p:spPr bwMode="auto">
          <a:xfrm>
            <a:off x="6360319" y="5124451"/>
            <a:ext cx="1725612" cy="831850"/>
          </a:xfrm>
          <a:prstGeom prst="flowChartProcess">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2400" b="1" dirty="0"/>
              <a:t>按处理冲突</a:t>
            </a:r>
          </a:p>
          <a:p>
            <a:pPr algn="ctr" eaLnBrk="1" hangingPunct="1">
              <a:spcBef>
                <a:spcPct val="0"/>
              </a:spcBef>
              <a:buClrTx/>
              <a:buSzTx/>
              <a:buFontTx/>
              <a:buNone/>
            </a:pPr>
            <a:r>
              <a:rPr lang="zh-CN" altLang="en-US" sz="2400" b="1" dirty="0"/>
              <a:t>方法计算</a:t>
            </a:r>
            <a:r>
              <a:rPr lang="en-US" altLang="zh-CN" sz="2400" b="1" i="1" dirty="0"/>
              <a:t>H</a:t>
            </a:r>
            <a:r>
              <a:rPr lang="en-US" altLang="zh-CN" sz="2400" b="1" i="1" baseline="-20000" dirty="0"/>
              <a:t>i</a:t>
            </a:r>
          </a:p>
        </p:txBody>
      </p:sp>
      <p:sp>
        <p:nvSpPr>
          <p:cNvPr id="14" name="Line 13"/>
          <p:cNvSpPr>
            <a:spLocks noChangeShapeType="1"/>
          </p:cNvSpPr>
          <p:nvPr/>
        </p:nvSpPr>
        <p:spPr bwMode="auto">
          <a:xfrm>
            <a:off x="7223125" y="1268413"/>
            <a:ext cx="0" cy="328613"/>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Line 14"/>
          <p:cNvSpPr>
            <a:spLocks noChangeShapeType="1"/>
          </p:cNvSpPr>
          <p:nvPr/>
        </p:nvSpPr>
        <p:spPr bwMode="auto">
          <a:xfrm>
            <a:off x="7223125" y="1974851"/>
            <a:ext cx="0" cy="31115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Line 15"/>
          <p:cNvSpPr>
            <a:spLocks noChangeShapeType="1"/>
          </p:cNvSpPr>
          <p:nvPr/>
        </p:nvSpPr>
        <p:spPr bwMode="auto">
          <a:xfrm>
            <a:off x="7223125" y="2679701"/>
            <a:ext cx="0" cy="31115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7" name="Group 16"/>
          <p:cNvGrpSpPr>
            <a:grpSpLocks/>
          </p:cNvGrpSpPr>
          <p:nvPr/>
        </p:nvGrpSpPr>
        <p:grpSpPr bwMode="auto">
          <a:xfrm>
            <a:off x="7227888" y="3733801"/>
            <a:ext cx="344487" cy="323850"/>
            <a:chOff x="2479" y="2710"/>
            <a:chExt cx="217" cy="204"/>
          </a:xfrm>
        </p:grpSpPr>
        <p:sp>
          <p:nvSpPr>
            <p:cNvPr id="36" name="Rectangle 17"/>
            <p:cNvSpPr>
              <a:spLocks noChangeArrowheads="1"/>
            </p:cNvSpPr>
            <p:nvPr/>
          </p:nvSpPr>
          <p:spPr bwMode="auto">
            <a:xfrm>
              <a:off x="2504" y="2712"/>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400" b="1" dirty="0"/>
                <a:t>N</a:t>
              </a:r>
            </a:p>
          </p:txBody>
        </p:sp>
        <p:sp>
          <p:nvSpPr>
            <p:cNvPr id="37" name="Line 18"/>
            <p:cNvSpPr>
              <a:spLocks noChangeShapeType="1"/>
            </p:cNvSpPr>
            <p:nvPr/>
          </p:nvSpPr>
          <p:spPr bwMode="auto">
            <a:xfrm>
              <a:off x="2479" y="2710"/>
              <a:ext cx="0" cy="20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8" name="Group 19"/>
          <p:cNvGrpSpPr>
            <a:grpSpLocks/>
          </p:cNvGrpSpPr>
          <p:nvPr/>
        </p:nvGrpSpPr>
        <p:grpSpPr bwMode="auto">
          <a:xfrm>
            <a:off x="7208838" y="2806702"/>
            <a:ext cx="1706562" cy="3332162"/>
            <a:chOff x="2477" y="2094"/>
            <a:chExt cx="1075" cy="2131"/>
          </a:xfrm>
        </p:grpSpPr>
        <p:sp>
          <p:nvSpPr>
            <p:cNvPr id="32" name="Line 20"/>
            <p:cNvSpPr>
              <a:spLocks noChangeShapeType="1"/>
            </p:cNvSpPr>
            <p:nvPr/>
          </p:nvSpPr>
          <p:spPr bwMode="auto">
            <a:xfrm>
              <a:off x="2513" y="4111"/>
              <a:ext cx="0" cy="1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 name="Line 21"/>
            <p:cNvSpPr>
              <a:spLocks noChangeShapeType="1"/>
            </p:cNvSpPr>
            <p:nvPr/>
          </p:nvSpPr>
          <p:spPr bwMode="auto">
            <a:xfrm>
              <a:off x="2508" y="4224"/>
              <a:ext cx="104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 name="Line 22"/>
            <p:cNvSpPr>
              <a:spLocks noChangeShapeType="1"/>
            </p:cNvSpPr>
            <p:nvPr/>
          </p:nvSpPr>
          <p:spPr bwMode="auto">
            <a:xfrm flipV="1">
              <a:off x="3552" y="2094"/>
              <a:ext cx="0" cy="213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 name="Line 23"/>
            <p:cNvSpPr>
              <a:spLocks noChangeShapeType="1"/>
            </p:cNvSpPr>
            <p:nvPr/>
          </p:nvSpPr>
          <p:spPr bwMode="auto">
            <a:xfrm flipH="1">
              <a:off x="2477" y="2094"/>
              <a:ext cx="1075"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9" name="Group 24"/>
          <p:cNvGrpSpPr>
            <a:grpSpLocks/>
          </p:cNvGrpSpPr>
          <p:nvPr/>
        </p:nvGrpSpPr>
        <p:grpSpPr bwMode="auto">
          <a:xfrm>
            <a:off x="5346703" y="3073408"/>
            <a:ext cx="684213" cy="561976"/>
            <a:chOff x="1304" y="2294"/>
            <a:chExt cx="431" cy="354"/>
          </a:xfrm>
        </p:grpSpPr>
        <p:grpSp>
          <p:nvGrpSpPr>
            <p:cNvPr id="28" name="Group 25"/>
            <p:cNvGrpSpPr>
              <a:grpSpLocks/>
            </p:cNvGrpSpPr>
            <p:nvPr/>
          </p:nvGrpSpPr>
          <p:grpSpPr bwMode="auto">
            <a:xfrm>
              <a:off x="1304" y="2480"/>
              <a:ext cx="431" cy="168"/>
              <a:chOff x="1304" y="2480"/>
              <a:chExt cx="431" cy="168"/>
            </a:xfrm>
          </p:grpSpPr>
          <p:sp>
            <p:nvSpPr>
              <p:cNvPr id="30" name="Line 26"/>
              <p:cNvSpPr>
                <a:spLocks noChangeShapeType="1"/>
              </p:cNvSpPr>
              <p:nvPr/>
            </p:nvSpPr>
            <p:spPr bwMode="auto">
              <a:xfrm flipH="1">
                <a:off x="1304" y="2480"/>
                <a:ext cx="431"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 name="Line 27"/>
              <p:cNvSpPr>
                <a:spLocks noChangeShapeType="1"/>
              </p:cNvSpPr>
              <p:nvPr/>
            </p:nvSpPr>
            <p:spPr bwMode="auto">
              <a:xfrm>
                <a:off x="1311" y="2483"/>
                <a:ext cx="0" cy="16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9" name="Rectangle 28"/>
            <p:cNvSpPr>
              <a:spLocks noChangeArrowheads="1"/>
            </p:cNvSpPr>
            <p:nvPr/>
          </p:nvSpPr>
          <p:spPr bwMode="auto">
            <a:xfrm>
              <a:off x="1408" y="2294"/>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400" b="1" dirty="0"/>
                <a:t>Y</a:t>
              </a:r>
            </a:p>
          </p:txBody>
        </p:sp>
      </p:grpSp>
      <p:grpSp>
        <p:nvGrpSpPr>
          <p:cNvPr id="20" name="Group 29"/>
          <p:cNvGrpSpPr>
            <a:grpSpLocks/>
          </p:cNvGrpSpPr>
          <p:nvPr/>
        </p:nvGrpSpPr>
        <p:grpSpPr bwMode="auto">
          <a:xfrm>
            <a:off x="5354320" y="4127194"/>
            <a:ext cx="684212" cy="569914"/>
            <a:chOff x="1304" y="2289"/>
            <a:chExt cx="431" cy="359"/>
          </a:xfrm>
        </p:grpSpPr>
        <p:grpSp>
          <p:nvGrpSpPr>
            <p:cNvPr id="24" name="Group 30"/>
            <p:cNvGrpSpPr>
              <a:grpSpLocks/>
            </p:cNvGrpSpPr>
            <p:nvPr/>
          </p:nvGrpSpPr>
          <p:grpSpPr bwMode="auto">
            <a:xfrm>
              <a:off x="1304" y="2480"/>
              <a:ext cx="431" cy="168"/>
              <a:chOff x="1304" y="2480"/>
              <a:chExt cx="431" cy="168"/>
            </a:xfrm>
          </p:grpSpPr>
          <p:sp>
            <p:nvSpPr>
              <p:cNvPr id="26" name="Line 31"/>
              <p:cNvSpPr>
                <a:spLocks noChangeShapeType="1"/>
              </p:cNvSpPr>
              <p:nvPr/>
            </p:nvSpPr>
            <p:spPr bwMode="auto">
              <a:xfrm flipH="1">
                <a:off x="1304" y="2480"/>
                <a:ext cx="431"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 name="Line 32"/>
              <p:cNvSpPr>
                <a:spLocks noChangeShapeType="1"/>
              </p:cNvSpPr>
              <p:nvPr/>
            </p:nvSpPr>
            <p:spPr bwMode="auto">
              <a:xfrm>
                <a:off x="1309" y="2483"/>
                <a:ext cx="0" cy="16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5" name="Rectangle 33"/>
            <p:cNvSpPr>
              <a:spLocks noChangeArrowheads="1"/>
            </p:cNvSpPr>
            <p:nvPr/>
          </p:nvSpPr>
          <p:spPr bwMode="auto">
            <a:xfrm>
              <a:off x="1408" y="2289"/>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400" b="1" dirty="0"/>
                <a:t>Y</a:t>
              </a:r>
            </a:p>
          </p:txBody>
        </p:sp>
      </p:grpSp>
      <p:grpSp>
        <p:nvGrpSpPr>
          <p:cNvPr id="21" name="Group 34"/>
          <p:cNvGrpSpPr>
            <a:grpSpLocks/>
          </p:cNvGrpSpPr>
          <p:nvPr/>
        </p:nvGrpSpPr>
        <p:grpSpPr bwMode="auto">
          <a:xfrm>
            <a:off x="7229952" y="4812666"/>
            <a:ext cx="344487" cy="323850"/>
            <a:chOff x="2479" y="2710"/>
            <a:chExt cx="217" cy="204"/>
          </a:xfrm>
        </p:grpSpPr>
        <p:sp>
          <p:nvSpPr>
            <p:cNvPr id="22" name="Rectangle 35"/>
            <p:cNvSpPr>
              <a:spLocks noChangeArrowheads="1"/>
            </p:cNvSpPr>
            <p:nvPr/>
          </p:nvSpPr>
          <p:spPr bwMode="auto">
            <a:xfrm>
              <a:off x="2504" y="2712"/>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400" b="1" dirty="0"/>
                <a:t>N</a:t>
              </a:r>
            </a:p>
          </p:txBody>
        </p:sp>
        <p:sp>
          <p:nvSpPr>
            <p:cNvPr id="23" name="Line 36"/>
            <p:cNvSpPr>
              <a:spLocks noChangeShapeType="1"/>
            </p:cNvSpPr>
            <p:nvPr/>
          </p:nvSpPr>
          <p:spPr bwMode="auto">
            <a:xfrm>
              <a:off x="2479" y="2710"/>
              <a:ext cx="0" cy="20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6" name="Rectangle 37"/>
          <p:cNvSpPr>
            <a:spLocks noChangeArrowheads="1"/>
          </p:cNvSpPr>
          <p:nvPr/>
        </p:nvSpPr>
        <p:spPr bwMode="auto">
          <a:xfrm>
            <a:off x="5688013" y="6369051"/>
            <a:ext cx="30988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sz="2000" b="1" dirty="0" smtClean="0"/>
              <a:t>图</a:t>
            </a:r>
            <a:r>
              <a:rPr lang="en-US" altLang="zh-CN" sz="2000" b="1" dirty="0" smtClean="0"/>
              <a:t>  </a:t>
            </a:r>
            <a:r>
              <a:rPr lang="zh-CN" altLang="en-US" sz="2000" b="1" dirty="0"/>
              <a:t>散列表的查找过程</a:t>
            </a:r>
          </a:p>
        </p:txBody>
      </p:sp>
    </p:spTree>
    <p:extLst>
      <p:ext uri="{BB962C8B-B14F-4D97-AF65-F5344CB8AC3E}">
        <p14:creationId xmlns:p14="http://schemas.microsoft.com/office/powerpoint/2010/main" val="442801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up)">
                                      <p:cBhvr>
                                        <p:cTn id="22" dur="500"/>
                                        <p:tgtEl>
                                          <p:spTgt spid="14"/>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up)">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wipe(up)">
                                      <p:cBhvr>
                                        <p:cTn id="30" dur="500"/>
                                        <p:tgtEl>
                                          <p:spTgt spid="15"/>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up)">
                                      <p:cBhvr>
                                        <p:cTn id="33" dur="5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wipe(up)">
                                      <p:cBhvr>
                                        <p:cTn id="38" dur="500"/>
                                        <p:tgtEl>
                                          <p:spTgt spid="16"/>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wipe(up)">
                                      <p:cBhvr>
                                        <p:cTn id="41" dur="500"/>
                                        <p:tgtEl>
                                          <p:spTgt spid="9"/>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2" fill="hold" nodeType="click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wipe(right)">
                                      <p:cBhvr>
                                        <p:cTn id="46" dur="500"/>
                                        <p:tgtEl>
                                          <p:spTgt spid="19"/>
                                        </p:tgtEl>
                                      </p:cBhvr>
                                    </p:animEffect>
                                  </p:childTnLst>
                                </p:cTn>
                              </p:par>
                              <p:par>
                                <p:cTn id="47" presetID="22" presetClass="entr" presetSubtype="2" fill="hold" grpId="0" nodeType="with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wipe(right)">
                                      <p:cBhvr>
                                        <p:cTn id="49" dur="500"/>
                                        <p:tgtEl>
                                          <p:spTgt spid="11"/>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nodeType="click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wipe(up)">
                                      <p:cBhvr>
                                        <p:cTn id="54" dur="500"/>
                                        <p:tgtEl>
                                          <p:spTgt spid="17"/>
                                        </p:tgtEl>
                                      </p:cBhvr>
                                    </p:animEffect>
                                  </p:childTnLst>
                                </p:cTn>
                              </p:par>
                              <p:par>
                                <p:cTn id="55" presetID="22" presetClass="entr" presetSubtype="1"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wipe(up)">
                                      <p:cBhvr>
                                        <p:cTn id="57" dur="500"/>
                                        <p:tgtEl>
                                          <p:spTgt spid="10"/>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2" fill="hold" nodeType="clickEffect">
                                  <p:stCondLst>
                                    <p:cond delay="0"/>
                                  </p:stCondLst>
                                  <p:childTnLst>
                                    <p:set>
                                      <p:cBhvr>
                                        <p:cTn id="61" dur="1" fill="hold">
                                          <p:stCondLst>
                                            <p:cond delay="0"/>
                                          </p:stCondLst>
                                        </p:cTn>
                                        <p:tgtEl>
                                          <p:spTgt spid="20"/>
                                        </p:tgtEl>
                                        <p:attrNameLst>
                                          <p:attrName>style.visibility</p:attrName>
                                        </p:attrNameLst>
                                      </p:cBhvr>
                                      <p:to>
                                        <p:strVal val="visible"/>
                                      </p:to>
                                    </p:set>
                                    <p:animEffect transition="in" filter="wipe(right)">
                                      <p:cBhvr>
                                        <p:cTn id="62" dur="500"/>
                                        <p:tgtEl>
                                          <p:spTgt spid="20"/>
                                        </p:tgtEl>
                                      </p:cBhvr>
                                    </p:animEffect>
                                  </p:childTnLst>
                                </p:cTn>
                              </p:par>
                              <p:par>
                                <p:cTn id="63" presetID="22" presetClass="entr" presetSubtype="2" fill="hold" grpId="0" nodeType="withEffect">
                                  <p:stCondLst>
                                    <p:cond delay="0"/>
                                  </p:stCondLst>
                                  <p:childTnLst>
                                    <p:set>
                                      <p:cBhvr>
                                        <p:cTn id="64" dur="1" fill="hold">
                                          <p:stCondLst>
                                            <p:cond delay="0"/>
                                          </p:stCondLst>
                                        </p:cTn>
                                        <p:tgtEl>
                                          <p:spTgt spid="12"/>
                                        </p:tgtEl>
                                        <p:attrNameLst>
                                          <p:attrName>style.visibility</p:attrName>
                                        </p:attrNameLst>
                                      </p:cBhvr>
                                      <p:to>
                                        <p:strVal val="visible"/>
                                      </p:to>
                                    </p:set>
                                    <p:animEffect transition="in" filter="wipe(right)">
                                      <p:cBhvr>
                                        <p:cTn id="65" dur="500"/>
                                        <p:tgtEl>
                                          <p:spTgt spid="12"/>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1" fill="hold" nodeType="clickEffect">
                                  <p:stCondLst>
                                    <p:cond delay="0"/>
                                  </p:stCondLst>
                                  <p:childTnLst>
                                    <p:set>
                                      <p:cBhvr>
                                        <p:cTn id="69" dur="1" fill="hold">
                                          <p:stCondLst>
                                            <p:cond delay="0"/>
                                          </p:stCondLst>
                                        </p:cTn>
                                        <p:tgtEl>
                                          <p:spTgt spid="21"/>
                                        </p:tgtEl>
                                        <p:attrNameLst>
                                          <p:attrName>style.visibility</p:attrName>
                                        </p:attrNameLst>
                                      </p:cBhvr>
                                      <p:to>
                                        <p:strVal val="visible"/>
                                      </p:to>
                                    </p:set>
                                    <p:animEffect transition="in" filter="wipe(up)">
                                      <p:cBhvr>
                                        <p:cTn id="70" dur="500"/>
                                        <p:tgtEl>
                                          <p:spTgt spid="21"/>
                                        </p:tgtEl>
                                      </p:cBhvr>
                                    </p:animEffect>
                                  </p:childTnLst>
                                </p:cTn>
                              </p:par>
                              <p:par>
                                <p:cTn id="71" presetID="22" presetClass="entr" presetSubtype="1" fill="hold" grpId="0" nodeType="withEffect">
                                  <p:stCondLst>
                                    <p:cond delay="0"/>
                                  </p:stCondLst>
                                  <p:childTnLst>
                                    <p:set>
                                      <p:cBhvr>
                                        <p:cTn id="72" dur="1" fill="hold">
                                          <p:stCondLst>
                                            <p:cond delay="0"/>
                                          </p:stCondLst>
                                        </p:cTn>
                                        <p:tgtEl>
                                          <p:spTgt spid="13"/>
                                        </p:tgtEl>
                                        <p:attrNameLst>
                                          <p:attrName>style.visibility</p:attrName>
                                        </p:attrNameLst>
                                      </p:cBhvr>
                                      <p:to>
                                        <p:strVal val="visible"/>
                                      </p:to>
                                    </p:set>
                                    <p:animEffect transition="in" filter="wipe(up)">
                                      <p:cBhvr>
                                        <p:cTn id="73" dur="500"/>
                                        <p:tgtEl>
                                          <p:spTgt spid="13"/>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nodeType="clickEffect">
                                  <p:stCondLst>
                                    <p:cond delay="0"/>
                                  </p:stCondLst>
                                  <p:childTnLst>
                                    <p:set>
                                      <p:cBhvr>
                                        <p:cTn id="77" dur="1" fill="hold">
                                          <p:stCondLst>
                                            <p:cond delay="0"/>
                                          </p:stCondLst>
                                        </p:cTn>
                                        <p:tgtEl>
                                          <p:spTgt spid="18"/>
                                        </p:tgtEl>
                                        <p:attrNameLst>
                                          <p:attrName>style.visibility</p:attrName>
                                        </p:attrNameLst>
                                      </p:cBhvr>
                                      <p:to>
                                        <p:strVal val="visible"/>
                                      </p:to>
                                    </p:set>
                                    <p:animEffect transition="in" filter="wipe(down)">
                                      <p:cBhvr>
                                        <p:cTn id="7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6" grpId="0"/>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4.4 </a:t>
            </a:r>
            <a:r>
              <a:rPr lang="zh-CN" altLang="en-US" dirty="0"/>
              <a:t>哈希</a:t>
            </a:r>
            <a:r>
              <a:rPr lang="en-US" altLang="zh-CN" dirty="0"/>
              <a:t>(</a:t>
            </a:r>
            <a:r>
              <a:rPr lang="zh-CN" altLang="en-US" dirty="0"/>
              <a:t>散列</a:t>
            </a:r>
            <a:r>
              <a:rPr lang="en-US" altLang="zh-CN" dirty="0"/>
              <a:t>)</a:t>
            </a:r>
            <a:r>
              <a:rPr lang="zh-CN" altLang="en-US" sz="2000" dirty="0"/>
              <a:t>：</a:t>
            </a:r>
            <a:r>
              <a:rPr lang="zh-CN" altLang="en-US" sz="2000" dirty="0">
                <a:solidFill>
                  <a:srgbClr val="7030A0"/>
                </a:solidFill>
              </a:rPr>
              <a:t>哈希</a:t>
            </a:r>
            <a:r>
              <a:rPr lang="zh-CN" altLang="en-US" sz="2000" dirty="0" smtClean="0">
                <a:solidFill>
                  <a:srgbClr val="7030A0"/>
                </a:solidFill>
              </a:rPr>
              <a:t>查找</a:t>
            </a:r>
            <a:r>
              <a:rPr lang="en-US" altLang="zh-CN" sz="2000" dirty="0" smtClean="0">
                <a:solidFill>
                  <a:srgbClr val="0070C0"/>
                </a:solidFill>
              </a:rPr>
              <a:t>-</a:t>
            </a:r>
            <a:r>
              <a:rPr lang="zh-CN" altLang="en-US" sz="2000" dirty="0" smtClean="0">
                <a:solidFill>
                  <a:srgbClr val="0070C0"/>
                </a:solidFill>
              </a:rPr>
              <a:t>算法实现</a:t>
            </a:r>
            <a:endParaRPr lang="zh-CN" altLang="en-US" dirty="0">
              <a:solidFill>
                <a:srgbClr val="0070C0"/>
              </a:solidFill>
            </a:endParaRPr>
          </a:p>
        </p:txBody>
      </p:sp>
      <p:sp>
        <p:nvSpPr>
          <p:cNvPr id="3" name="内容占位符 2"/>
          <p:cNvSpPr>
            <a:spLocks noGrp="1"/>
          </p:cNvSpPr>
          <p:nvPr>
            <p:ph idx="1"/>
          </p:nvPr>
        </p:nvSpPr>
        <p:spPr/>
        <p:txBody>
          <a:bodyPr/>
          <a:lstStyle/>
          <a:p>
            <a:r>
              <a:rPr lang="zh-CN" altLang="en-US" sz="2400" b="1" dirty="0"/>
              <a:t>哈希</a:t>
            </a:r>
            <a:r>
              <a:rPr lang="zh-CN" altLang="en-US" sz="2400" b="1" dirty="0" smtClean="0"/>
              <a:t>查找</a:t>
            </a:r>
            <a:r>
              <a:rPr lang="zh-CN" altLang="en-US" sz="2400" dirty="0" smtClean="0"/>
              <a:t>的算法实现</a:t>
            </a:r>
            <a:r>
              <a:rPr lang="en-US" altLang="zh-CN" sz="2000" dirty="0" smtClean="0"/>
              <a:t>——</a:t>
            </a:r>
            <a:r>
              <a:rPr lang="zh-CN" altLang="en-US" sz="2000" dirty="0"/>
              <a:t>用</a:t>
            </a:r>
            <a:r>
              <a:rPr lang="en-US" altLang="zh-CN" sz="2000" dirty="0"/>
              <a:t>【</a:t>
            </a:r>
            <a:r>
              <a:rPr lang="zh-CN" altLang="en-US" sz="2000" b="1" i="1" dirty="0">
                <a:solidFill>
                  <a:schemeClr val="accent6"/>
                </a:solidFill>
              </a:rPr>
              <a:t>开放定址</a:t>
            </a:r>
            <a:r>
              <a:rPr lang="zh-CN" altLang="en-US" sz="2000" b="1" i="1" dirty="0" smtClean="0">
                <a:solidFill>
                  <a:schemeClr val="accent6"/>
                </a:solidFill>
              </a:rPr>
              <a:t>法</a:t>
            </a:r>
            <a:r>
              <a:rPr lang="en-US" altLang="zh-CN" sz="2000" b="1" i="1" dirty="0" smtClean="0">
                <a:solidFill>
                  <a:schemeClr val="tx2"/>
                </a:solidFill>
              </a:rPr>
              <a:t>(</a:t>
            </a:r>
            <a:r>
              <a:rPr lang="zh-CN" altLang="en-US" sz="1800" b="1" i="1" dirty="0" smtClean="0">
                <a:solidFill>
                  <a:schemeClr val="tx1">
                    <a:lumMod val="50000"/>
                    <a:lumOff val="50000"/>
                  </a:schemeClr>
                </a:solidFill>
              </a:rPr>
              <a:t>线性探索法</a:t>
            </a:r>
            <a:r>
              <a:rPr lang="en-US" altLang="zh-CN" sz="2000" b="1" i="1" dirty="0" smtClean="0">
                <a:solidFill>
                  <a:schemeClr val="tx2"/>
                </a:solidFill>
              </a:rPr>
              <a:t>)</a:t>
            </a:r>
            <a:r>
              <a:rPr lang="en-US" altLang="zh-CN" sz="2000" dirty="0" smtClean="0"/>
              <a:t>】</a:t>
            </a:r>
            <a:r>
              <a:rPr lang="zh-CN" altLang="en-US" sz="2000" dirty="0"/>
              <a:t>解决冲突</a:t>
            </a:r>
            <a:endParaRPr lang="zh-CN" altLang="en-US" sz="1800" dirty="0"/>
          </a:p>
        </p:txBody>
      </p:sp>
    </p:spTree>
    <p:controls>
      <mc:AlternateContent xmlns:mc="http://schemas.openxmlformats.org/markup-compatibility/2006">
        <mc:Choice xmlns:v="urn:schemas-microsoft-com:vml" Requires="v">
          <p:control spid="123251" name="TextBox1" r:id="rId2" imgW="8153280" imgH="4800600"/>
        </mc:Choice>
        <mc:Fallback>
          <p:control name="TextBox1" r:id="rId2" imgW="8153280" imgH="4800600">
            <p:pic>
              <p:nvPicPr>
                <p:cNvPr id="4" name="TextBox1"/>
                <p:cNvPicPr preferRelativeResize="0">
                  <a:picLocks noChangeArrowheads="1" noChangeShapeType="1"/>
                </p:cNvPicPr>
                <p:nvPr/>
              </p:nvPicPr>
              <p:blipFill>
                <a:blip r:embed="rId4"/>
                <a:srcRect/>
                <a:stretch>
                  <a:fillRect/>
                </a:stretch>
              </p:blipFill>
              <p:spPr bwMode="auto">
                <a:xfrm>
                  <a:off x="573087" y="1600200"/>
                  <a:ext cx="8151813" cy="4800600"/>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extLst>
      <p:ext uri="{BB962C8B-B14F-4D97-AF65-F5344CB8AC3E}">
        <p14:creationId xmlns:p14="http://schemas.microsoft.com/office/powerpoint/2010/main" val="3966824460"/>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4.4 </a:t>
            </a:r>
            <a:r>
              <a:rPr lang="zh-CN" altLang="en-US" dirty="0"/>
              <a:t>哈希</a:t>
            </a:r>
            <a:r>
              <a:rPr lang="en-US" altLang="zh-CN" dirty="0"/>
              <a:t>(</a:t>
            </a:r>
            <a:r>
              <a:rPr lang="zh-CN" altLang="en-US" dirty="0"/>
              <a:t>散列</a:t>
            </a:r>
            <a:r>
              <a:rPr lang="en-US" altLang="zh-CN" dirty="0"/>
              <a:t>)</a:t>
            </a:r>
            <a:r>
              <a:rPr lang="zh-CN" altLang="en-US" sz="2000" dirty="0"/>
              <a:t>：</a:t>
            </a:r>
            <a:r>
              <a:rPr lang="zh-CN" altLang="en-US" sz="2000" dirty="0">
                <a:solidFill>
                  <a:srgbClr val="7030A0"/>
                </a:solidFill>
              </a:rPr>
              <a:t>哈希</a:t>
            </a:r>
            <a:r>
              <a:rPr lang="zh-CN" altLang="en-US" sz="2000" dirty="0" smtClean="0">
                <a:solidFill>
                  <a:srgbClr val="7030A0"/>
                </a:solidFill>
              </a:rPr>
              <a:t>查找</a:t>
            </a:r>
            <a:r>
              <a:rPr lang="en-US" altLang="zh-CN" sz="2000" dirty="0" smtClean="0">
                <a:solidFill>
                  <a:srgbClr val="0070C0"/>
                </a:solidFill>
              </a:rPr>
              <a:t>-</a:t>
            </a:r>
            <a:r>
              <a:rPr lang="zh-CN" altLang="en-US" sz="2000" dirty="0" smtClean="0">
                <a:solidFill>
                  <a:srgbClr val="0070C0"/>
                </a:solidFill>
              </a:rPr>
              <a:t>算法实现</a:t>
            </a:r>
            <a:endParaRPr lang="zh-CN" altLang="en-US" dirty="0">
              <a:solidFill>
                <a:srgbClr val="0070C0"/>
              </a:solidFill>
            </a:endParaRPr>
          </a:p>
        </p:txBody>
      </p:sp>
      <p:sp>
        <p:nvSpPr>
          <p:cNvPr id="3" name="内容占位符 2"/>
          <p:cNvSpPr>
            <a:spLocks noGrp="1"/>
          </p:cNvSpPr>
          <p:nvPr>
            <p:ph idx="1"/>
          </p:nvPr>
        </p:nvSpPr>
        <p:spPr/>
        <p:txBody>
          <a:bodyPr/>
          <a:lstStyle/>
          <a:p>
            <a:r>
              <a:rPr lang="zh-CN" altLang="en-US" sz="2400" b="1" dirty="0"/>
              <a:t>哈希</a:t>
            </a:r>
            <a:r>
              <a:rPr lang="zh-CN" altLang="en-US" sz="2400" b="1" dirty="0" smtClean="0"/>
              <a:t>查找</a:t>
            </a:r>
            <a:r>
              <a:rPr lang="zh-CN" altLang="en-US" sz="2400" dirty="0" smtClean="0"/>
              <a:t>的算法实现</a:t>
            </a:r>
            <a:r>
              <a:rPr lang="en-US" altLang="zh-CN" sz="2000" dirty="0" smtClean="0"/>
              <a:t>——</a:t>
            </a:r>
            <a:r>
              <a:rPr lang="zh-CN" altLang="en-US" sz="2000" dirty="0"/>
              <a:t>用</a:t>
            </a:r>
            <a:r>
              <a:rPr lang="en-US" altLang="zh-CN" sz="2000" dirty="0" smtClean="0"/>
              <a:t>【</a:t>
            </a:r>
            <a:r>
              <a:rPr lang="zh-CN" altLang="en-US" sz="2000" b="1" i="1" dirty="0">
                <a:solidFill>
                  <a:schemeClr val="accent6"/>
                </a:solidFill>
              </a:rPr>
              <a:t>链地址法</a:t>
            </a:r>
            <a:r>
              <a:rPr lang="en-US" altLang="zh-CN" sz="2000" dirty="0" smtClean="0"/>
              <a:t>】</a:t>
            </a:r>
            <a:r>
              <a:rPr lang="zh-CN" altLang="en-US" sz="2000" dirty="0"/>
              <a:t>解决冲突</a:t>
            </a:r>
          </a:p>
        </p:txBody>
      </p:sp>
    </p:spTree>
    <p:controls>
      <mc:AlternateContent xmlns:mc="http://schemas.openxmlformats.org/markup-compatibility/2006">
        <mc:Choice xmlns:v="urn:schemas-microsoft-com:vml" Requires="v">
          <p:control spid="124275" name="TextBox1" r:id="rId2" imgW="8153280" imgH="4876920"/>
        </mc:Choice>
        <mc:Fallback>
          <p:control name="TextBox1" r:id="rId2" imgW="8153280" imgH="4876920">
            <p:pic>
              <p:nvPicPr>
                <p:cNvPr id="4" name="TextBox1"/>
                <p:cNvPicPr preferRelativeResize="0">
                  <a:picLocks noChangeArrowheads="1" noChangeShapeType="1"/>
                </p:cNvPicPr>
                <p:nvPr/>
              </p:nvPicPr>
              <p:blipFill>
                <a:blip r:embed="rId4"/>
                <a:srcRect/>
                <a:stretch>
                  <a:fillRect/>
                </a:stretch>
              </p:blipFill>
              <p:spPr bwMode="auto">
                <a:xfrm>
                  <a:off x="573087" y="1524000"/>
                  <a:ext cx="8151813" cy="4876800"/>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extLst>
      <p:ext uri="{BB962C8B-B14F-4D97-AF65-F5344CB8AC3E}">
        <p14:creationId xmlns:p14="http://schemas.microsoft.com/office/powerpoint/2010/main" val="1490031604"/>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4.4 </a:t>
            </a:r>
            <a:r>
              <a:rPr lang="zh-CN" altLang="en-US" dirty="0"/>
              <a:t>哈希</a:t>
            </a:r>
            <a:r>
              <a:rPr lang="en-US" altLang="zh-CN" dirty="0"/>
              <a:t>(</a:t>
            </a:r>
            <a:r>
              <a:rPr lang="zh-CN" altLang="en-US" dirty="0"/>
              <a:t>散列</a:t>
            </a:r>
            <a:r>
              <a:rPr lang="en-US" altLang="zh-CN" dirty="0"/>
              <a:t>)</a:t>
            </a:r>
            <a:r>
              <a:rPr lang="zh-CN" altLang="en-US" sz="2000" dirty="0"/>
              <a:t>：</a:t>
            </a:r>
            <a:r>
              <a:rPr lang="zh-CN" altLang="en-US" sz="2000" dirty="0">
                <a:solidFill>
                  <a:srgbClr val="7030A0"/>
                </a:solidFill>
              </a:rPr>
              <a:t>哈希查找过程及</a:t>
            </a:r>
            <a:r>
              <a:rPr lang="zh-CN" altLang="en-US" sz="2000" dirty="0" smtClean="0">
                <a:solidFill>
                  <a:srgbClr val="7030A0"/>
                </a:solidFill>
              </a:rPr>
              <a:t>分析</a:t>
            </a:r>
            <a:r>
              <a:rPr lang="en-US" altLang="zh-CN" sz="2000" dirty="0" smtClean="0">
                <a:solidFill>
                  <a:srgbClr val="0070C0"/>
                </a:solidFill>
              </a:rPr>
              <a:t>-</a:t>
            </a:r>
            <a:r>
              <a:rPr lang="zh-CN" altLang="en-US" sz="2000" dirty="0" smtClean="0">
                <a:solidFill>
                  <a:srgbClr val="0070C0"/>
                </a:solidFill>
              </a:rPr>
              <a:t>算法分析</a:t>
            </a:r>
            <a:endParaRPr lang="zh-CN" altLang="en-US" dirty="0">
              <a:solidFill>
                <a:srgbClr val="0070C0"/>
              </a:solidFill>
            </a:endParaRPr>
          </a:p>
        </p:txBody>
      </p:sp>
      <p:sp>
        <p:nvSpPr>
          <p:cNvPr id="3" name="内容占位符 2"/>
          <p:cNvSpPr>
            <a:spLocks noGrp="1"/>
          </p:cNvSpPr>
          <p:nvPr>
            <p:ph idx="1"/>
          </p:nvPr>
        </p:nvSpPr>
        <p:spPr>
          <a:xfrm>
            <a:off x="381000" y="981075"/>
            <a:ext cx="8534400" cy="5419725"/>
          </a:xfrm>
          <a:ln>
            <a:solidFill>
              <a:schemeClr val="accent1"/>
            </a:solidFill>
          </a:ln>
        </p:spPr>
        <p:txBody>
          <a:bodyPr/>
          <a:lstStyle/>
          <a:p>
            <a:r>
              <a:rPr lang="zh-CN" altLang="en-US" sz="2400" dirty="0"/>
              <a:t>从</a:t>
            </a:r>
            <a:r>
              <a:rPr lang="zh-CN" altLang="en-US" sz="2400" dirty="0">
                <a:solidFill>
                  <a:schemeClr val="tx1"/>
                </a:solidFill>
              </a:rPr>
              <a:t>哈希查找过程</a:t>
            </a:r>
            <a:r>
              <a:rPr lang="zh-CN" altLang="en-US" sz="2400" dirty="0"/>
              <a:t>可见</a:t>
            </a:r>
            <a:r>
              <a:rPr lang="zh-CN" altLang="en-US" sz="2400" dirty="0" smtClean="0"/>
              <a:t>：</a:t>
            </a:r>
            <a:endParaRPr lang="en-US" altLang="zh-CN" sz="2400" dirty="0" smtClean="0"/>
          </a:p>
          <a:p>
            <a:pPr lvl="1">
              <a:spcBef>
                <a:spcPts val="1000"/>
              </a:spcBef>
            </a:pPr>
            <a:r>
              <a:rPr lang="zh-CN" altLang="en-US" sz="2000" dirty="0" smtClean="0"/>
              <a:t>尽管</a:t>
            </a:r>
            <a:r>
              <a:rPr lang="zh-CN" altLang="en-US" sz="2000" dirty="0"/>
              <a:t>散列表在</a:t>
            </a:r>
            <a:r>
              <a:rPr lang="zh-CN" altLang="en-US" sz="2000" i="1" u="sng" dirty="0"/>
              <a:t>关键字</a:t>
            </a:r>
            <a:r>
              <a:rPr lang="zh-CN" altLang="en-US" sz="2000" dirty="0"/>
              <a:t>与</a:t>
            </a:r>
            <a:r>
              <a:rPr lang="zh-CN" altLang="en-US" sz="2000" i="1" u="sng" dirty="0"/>
              <a:t>记录的存储地址</a:t>
            </a:r>
            <a:r>
              <a:rPr lang="zh-CN" altLang="en-US" sz="2000" dirty="0"/>
              <a:t>之间建立了</a:t>
            </a:r>
            <a:r>
              <a:rPr lang="zh-CN" altLang="en-US" sz="2000" b="1" dirty="0" smtClean="0">
                <a:solidFill>
                  <a:srgbClr val="0070C0"/>
                </a:solidFill>
              </a:rPr>
              <a:t>直接映射</a:t>
            </a:r>
            <a:r>
              <a:rPr lang="en-US" altLang="zh-CN" sz="2000" b="1" dirty="0" smtClean="0"/>
              <a:t>;</a:t>
            </a:r>
            <a:endParaRPr lang="en-US" altLang="zh-CN" sz="2000" dirty="0" smtClean="0"/>
          </a:p>
          <a:p>
            <a:pPr lvl="1">
              <a:spcBef>
                <a:spcPts val="1000"/>
              </a:spcBef>
            </a:pPr>
            <a:r>
              <a:rPr lang="zh-CN" altLang="en-US" sz="2000" dirty="0" smtClean="0"/>
              <a:t>但</a:t>
            </a:r>
            <a:r>
              <a:rPr lang="zh-CN" altLang="en-US" sz="2000" i="1" dirty="0" smtClean="0">
                <a:solidFill>
                  <a:srgbClr val="0070C0"/>
                </a:solidFill>
              </a:rPr>
              <a:t>由于 </a:t>
            </a:r>
            <a:r>
              <a:rPr lang="en-US" altLang="zh-CN" sz="2000" i="1" dirty="0" smtClean="0">
                <a:solidFill>
                  <a:srgbClr val="0070C0"/>
                </a:solidFill>
              </a:rPr>
              <a:t>’</a:t>
            </a:r>
            <a:r>
              <a:rPr lang="zh-CN" altLang="en-US" sz="2000" i="1" dirty="0" smtClean="0">
                <a:solidFill>
                  <a:srgbClr val="0070C0"/>
                </a:solidFill>
              </a:rPr>
              <a:t>冲突</a:t>
            </a:r>
            <a:r>
              <a:rPr lang="en-US" altLang="zh-CN" sz="2000" i="1" dirty="0" smtClean="0">
                <a:solidFill>
                  <a:srgbClr val="0070C0"/>
                </a:solidFill>
              </a:rPr>
              <a:t>’</a:t>
            </a:r>
            <a:r>
              <a:rPr lang="zh-CN" altLang="en-US" sz="2000" dirty="0" smtClean="0">
                <a:solidFill>
                  <a:schemeClr val="accent6"/>
                </a:solidFill>
              </a:rPr>
              <a:t>，</a:t>
            </a:r>
            <a:r>
              <a:rPr lang="zh-CN" altLang="en-US" sz="2000" dirty="0" smtClean="0"/>
              <a:t>查找</a:t>
            </a:r>
            <a:r>
              <a:rPr lang="zh-CN" altLang="en-US" sz="2000" u="sng" dirty="0"/>
              <a:t>过程仍是一个给定值与关键字进行比较的</a:t>
            </a:r>
            <a:r>
              <a:rPr lang="zh-CN" altLang="en-US" sz="2000" u="sng" dirty="0" smtClean="0"/>
              <a:t>过程</a:t>
            </a:r>
            <a:r>
              <a:rPr lang="en-US" altLang="zh-CN" sz="2000" dirty="0" smtClean="0"/>
              <a:t>;</a:t>
            </a:r>
          </a:p>
          <a:p>
            <a:pPr lvl="2">
              <a:spcBef>
                <a:spcPts val="1000"/>
              </a:spcBef>
            </a:pPr>
            <a:r>
              <a:rPr lang="zh-CN" altLang="en-US" sz="2000" b="1" dirty="0">
                <a:solidFill>
                  <a:schemeClr val="accent6"/>
                </a:solidFill>
              </a:rPr>
              <a:t>查找</a:t>
            </a:r>
            <a:r>
              <a:rPr lang="zh-CN" altLang="en-US" sz="2000" dirty="0">
                <a:solidFill>
                  <a:schemeClr val="accent6"/>
                </a:solidFill>
              </a:rPr>
              <a:t>长度</a:t>
            </a:r>
            <a:r>
              <a:rPr lang="en-US" altLang="zh-CN" sz="2000" dirty="0"/>
              <a:t>==</a:t>
            </a:r>
            <a:r>
              <a:rPr lang="zh-CN" altLang="en-US" sz="2000" b="1" dirty="0">
                <a:solidFill>
                  <a:schemeClr val="accent6"/>
                </a:solidFill>
              </a:rPr>
              <a:t>比较</a:t>
            </a:r>
            <a:r>
              <a:rPr lang="zh-CN" altLang="en-US" sz="2000" dirty="0">
                <a:solidFill>
                  <a:schemeClr val="accent6"/>
                </a:solidFill>
              </a:rPr>
              <a:t>次数</a:t>
            </a:r>
            <a:r>
              <a:rPr lang="en-US" altLang="zh-CN" sz="2000" dirty="0"/>
              <a:t>==</a:t>
            </a:r>
            <a:r>
              <a:rPr lang="zh-CN" altLang="en-US" sz="2000" b="1" dirty="0">
                <a:solidFill>
                  <a:schemeClr val="accent6"/>
                </a:solidFill>
              </a:rPr>
              <a:t>探测</a:t>
            </a:r>
            <a:r>
              <a:rPr lang="zh-CN" altLang="en-US" sz="2000" dirty="0" smtClean="0">
                <a:solidFill>
                  <a:schemeClr val="accent6"/>
                </a:solidFill>
              </a:rPr>
              <a:t>次数 </a:t>
            </a:r>
            <a:r>
              <a:rPr lang="en-US" altLang="zh-CN" sz="2000" dirty="0" smtClean="0"/>
              <a:t>—— </a:t>
            </a:r>
            <a:r>
              <a:rPr lang="zh-CN" altLang="en-US" sz="2000" dirty="0" smtClean="0"/>
              <a:t>相同！</a:t>
            </a:r>
            <a:endParaRPr lang="en-US" altLang="zh-CN" sz="2000" dirty="0" smtClean="0"/>
          </a:p>
          <a:p>
            <a:pPr lvl="1">
              <a:spcBef>
                <a:spcPts val="1000"/>
              </a:spcBef>
            </a:pPr>
            <a:r>
              <a:rPr lang="zh-CN" altLang="en-US" sz="2200" u="sng" dirty="0" smtClean="0"/>
              <a:t>评价哈希查找效率仍要用</a:t>
            </a:r>
            <a:r>
              <a:rPr lang="zh-CN" altLang="en-US" sz="2200" dirty="0" smtClean="0"/>
              <a:t>：</a:t>
            </a:r>
            <a:r>
              <a:rPr lang="en-US" altLang="zh-CN" sz="2200" b="1" i="1" dirty="0" smtClean="0"/>
              <a:t>ASL(</a:t>
            </a:r>
            <a:r>
              <a:rPr lang="zh-CN" altLang="en-US" sz="2200" i="1" dirty="0" smtClean="0"/>
              <a:t>平均查找长度</a:t>
            </a:r>
            <a:r>
              <a:rPr lang="en-US" altLang="zh-CN" sz="2200" b="1" i="1" dirty="0" smtClean="0"/>
              <a:t>)</a:t>
            </a:r>
            <a:endParaRPr lang="en-US" altLang="zh-CN" sz="2200" dirty="0" smtClean="0"/>
          </a:p>
          <a:p>
            <a:r>
              <a:rPr lang="zh-CN" altLang="en-US" sz="2400" dirty="0" smtClean="0"/>
              <a:t>哈希</a:t>
            </a:r>
            <a:r>
              <a:rPr lang="zh-CN" altLang="en-US" sz="2400" dirty="0"/>
              <a:t>查找时关键字与给定值比较的次数取决于：</a:t>
            </a:r>
          </a:p>
          <a:p>
            <a:pPr marL="914400" lvl="1" indent="-457200">
              <a:spcBef>
                <a:spcPts val="1000"/>
              </a:spcBef>
              <a:buFont typeface="+mj-ea"/>
              <a:buAutoNum type="circleNumDbPlain"/>
            </a:pPr>
            <a:r>
              <a:rPr lang="zh-CN" altLang="en-US" sz="2000" b="1" dirty="0" smtClean="0"/>
              <a:t>哈希</a:t>
            </a:r>
            <a:r>
              <a:rPr lang="zh-CN" altLang="en-US" sz="2000" b="1" dirty="0"/>
              <a:t>函数</a:t>
            </a:r>
            <a:r>
              <a:rPr lang="zh-CN" altLang="en-US" sz="2000" dirty="0"/>
              <a:t>；</a:t>
            </a:r>
          </a:p>
          <a:p>
            <a:pPr marL="914400" lvl="1" indent="-457200">
              <a:spcBef>
                <a:spcPts val="1000"/>
              </a:spcBef>
              <a:buFont typeface="+mj-ea"/>
              <a:buAutoNum type="circleNumDbPlain"/>
            </a:pPr>
            <a:r>
              <a:rPr lang="zh-CN" altLang="en-US" sz="2000" b="1" dirty="0" smtClean="0"/>
              <a:t>处理</a:t>
            </a:r>
            <a:r>
              <a:rPr lang="zh-CN" altLang="en-US" sz="2000" b="1" dirty="0"/>
              <a:t>冲突的方法</a:t>
            </a:r>
            <a:r>
              <a:rPr lang="zh-CN" altLang="en-US" sz="2000" dirty="0"/>
              <a:t>；</a:t>
            </a:r>
          </a:p>
          <a:p>
            <a:pPr marL="914400" lvl="1" indent="-457200">
              <a:spcBef>
                <a:spcPts val="1000"/>
              </a:spcBef>
              <a:buFont typeface="+mj-ea"/>
              <a:buAutoNum type="circleNumDbPlain"/>
            </a:pPr>
            <a:r>
              <a:rPr lang="zh-CN" altLang="en-US" sz="2000" b="1" dirty="0" smtClean="0"/>
              <a:t>哈希</a:t>
            </a:r>
            <a:r>
              <a:rPr lang="zh-CN" altLang="en-US" sz="2000" b="1" dirty="0"/>
              <a:t>表的填满</a:t>
            </a:r>
            <a:r>
              <a:rPr lang="zh-CN" altLang="en-US" sz="2000" b="1" dirty="0" smtClean="0"/>
              <a:t>因子</a:t>
            </a:r>
            <a:r>
              <a:rPr lang="zh-CN" altLang="en-US" sz="2000" b="1" dirty="0" smtClean="0">
                <a:sym typeface="Symbol" panose="05050102010706020507" pitchFamily="18" charset="2"/>
              </a:rPr>
              <a:t></a:t>
            </a:r>
            <a:r>
              <a:rPr lang="zh-CN" altLang="en-US" sz="2000" dirty="0" smtClean="0"/>
              <a:t>。</a:t>
            </a:r>
            <a:endParaRPr lang="en-US" altLang="zh-CN" sz="2000" dirty="0" smtClean="0"/>
          </a:p>
          <a:p>
            <a:pPr marL="1200150" lvl="2" indent="-342900"/>
            <a:r>
              <a:rPr lang="zh-CN" altLang="en-US" sz="2000" dirty="0" smtClean="0"/>
              <a:t>填满因子</a:t>
            </a:r>
            <a:r>
              <a:rPr lang="zh-CN" altLang="en-US" sz="1800" b="1" dirty="0">
                <a:sym typeface="Symbol" panose="05050102010706020507" pitchFamily="18" charset="2"/>
              </a:rPr>
              <a:t></a:t>
            </a:r>
            <a:r>
              <a:rPr lang="zh-CN" altLang="en-US" sz="2000" dirty="0" smtClean="0"/>
              <a:t>的</a:t>
            </a:r>
            <a:r>
              <a:rPr lang="zh-CN" altLang="en-US" sz="2000" u="sng" dirty="0" smtClean="0"/>
              <a:t>定义</a:t>
            </a:r>
            <a:r>
              <a:rPr lang="zh-CN" altLang="en-US" sz="2000" dirty="0" smtClean="0"/>
              <a:t>是：</a:t>
            </a:r>
            <a:endParaRPr lang="zh-CN" altLang="en-US" sz="2000" dirty="0"/>
          </a:p>
        </p:txBody>
      </p:sp>
      <p:graphicFrame>
        <p:nvGraphicFramePr>
          <p:cNvPr id="4" name="对象 3"/>
          <p:cNvGraphicFramePr>
            <a:graphicFrameLocks noChangeAspect="1"/>
          </p:cNvGraphicFramePr>
          <p:nvPr>
            <p:extLst>
              <p:ext uri="{D42A27DB-BD31-4B8C-83A1-F6EECF244321}">
                <p14:modId xmlns:p14="http://schemas.microsoft.com/office/powerpoint/2010/main" val="2466917053"/>
              </p:ext>
            </p:extLst>
          </p:nvPr>
        </p:nvGraphicFramePr>
        <p:xfrm>
          <a:off x="4152900" y="5486400"/>
          <a:ext cx="2819400" cy="768927"/>
        </p:xfrm>
        <a:graphic>
          <a:graphicData uri="http://schemas.openxmlformats.org/presentationml/2006/ole">
            <mc:AlternateContent xmlns:mc="http://schemas.openxmlformats.org/markup-compatibility/2006">
              <mc:Choice xmlns:v="urn:schemas-microsoft-com:vml" Requires="v">
                <p:oleObj spid="_x0000_s125275" name="Equation" r:id="rId4" imgW="1536480" imgH="419040" progId="Equation.DSMT4">
                  <p:embed/>
                </p:oleObj>
              </mc:Choice>
              <mc:Fallback>
                <p:oleObj name="Equation" r:id="rId4" imgW="1536480" imgH="419040" progId="Equation.DSMT4">
                  <p:embed/>
                  <p:pic>
                    <p:nvPicPr>
                      <p:cNvPr id="0" name=""/>
                      <p:cNvPicPr/>
                      <p:nvPr/>
                    </p:nvPicPr>
                    <p:blipFill>
                      <a:blip r:embed="rId5"/>
                      <a:stretch>
                        <a:fillRect/>
                      </a:stretch>
                    </p:blipFill>
                    <p:spPr>
                      <a:xfrm>
                        <a:off x="4152900" y="5486400"/>
                        <a:ext cx="2819400" cy="768927"/>
                      </a:xfrm>
                      <a:prstGeom prst="rect">
                        <a:avLst/>
                      </a:prstGeom>
                    </p:spPr>
                  </p:pic>
                </p:oleObj>
              </mc:Fallback>
            </mc:AlternateContent>
          </a:graphicData>
        </a:graphic>
      </p:graphicFrame>
    </p:spTree>
    <p:extLst>
      <p:ext uri="{BB962C8B-B14F-4D97-AF65-F5344CB8AC3E}">
        <p14:creationId xmlns:p14="http://schemas.microsoft.com/office/powerpoint/2010/main" val="185668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circle(in)">
                                      <p:cBhvr>
                                        <p:cTn id="7" dur="2000"/>
                                        <p:tgtEl>
                                          <p:spTgt spid="3">
                                            <p:txEl>
                                              <p:pRg st="5" end="5"/>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circle(in)">
                                      <p:cBhvr>
                                        <p:cTn id="10" dur="2000"/>
                                        <p:tgtEl>
                                          <p:spTgt spid="3">
                                            <p:txEl>
                                              <p:pRg st="6" end="6"/>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circle(in)">
                                      <p:cBhvr>
                                        <p:cTn id="13" dur="2000"/>
                                        <p:tgtEl>
                                          <p:spTgt spid="3">
                                            <p:txEl>
                                              <p:pRg st="7" end="7"/>
                                            </p:txEl>
                                          </p:spTgt>
                                        </p:tgtEl>
                                      </p:cBhvr>
                                    </p:animEffect>
                                  </p:childTnLst>
                                </p:cTn>
                              </p:par>
                              <p:par>
                                <p:cTn id="14" presetID="6" presetClass="entr" presetSubtype="16"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circle(in)">
                                      <p:cBhvr>
                                        <p:cTn id="16" dur="2000"/>
                                        <p:tgtEl>
                                          <p:spTgt spid="3">
                                            <p:txEl>
                                              <p:pRg st="8" end="8"/>
                                            </p:txEl>
                                          </p:spTgt>
                                        </p:tgtEl>
                                      </p:cBhvr>
                                    </p:animEffect>
                                  </p:childTnLst>
                                </p:cTn>
                              </p:par>
                            </p:childTnLst>
                          </p:cTn>
                        </p:par>
                        <p:par>
                          <p:cTn id="17" fill="hold">
                            <p:stCondLst>
                              <p:cond delay="2000"/>
                            </p:stCondLst>
                            <p:childTnLst>
                              <p:par>
                                <p:cTn id="18" presetID="10" presetClass="entr" presetSubtype="0" fill="hold" nodeType="afterEffect">
                                  <p:stCondLst>
                                    <p:cond delay="0"/>
                                  </p:stCondLst>
                                  <p:childTnLst>
                                    <p:set>
                                      <p:cBhvr>
                                        <p:cTn id="19" dur="1" fill="hold">
                                          <p:stCondLst>
                                            <p:cond delay="0"/>
                                          </p:stCondLst>
                                        </p:cTn>
                                        <p:tgtEl>
                                          <p:spTgt spid="3">
                                            <p:txEl>
                                              <p:pRg st="9" end="9"/>
                                            </p:txEl>
                                          </p:spTgt>
                                        </p:tgtEl>
                                        <p:attrNameLst>
                                          <p:attrName>style.visibility</p:attrName>
                                        </p:attrNameLst>
                                      </p:cBhvr>
                                      <p:to>
                                        <p:strVal val="visible"/>
                                      </p:to>
                                    </p:set>
                                    <p:animEffect transition="in" filter="fade">
                                      <p:cBhvr>
                                        <p:cTn id="20" dur="500"/>
                                        <p:tgtEl>
                                          <p:spTgt spid="3">
                                            <p:txEl>
                                              <p:pRg st="9" end="9"/>
                                            </p:txEl>
                                          </p:spTgt>
                                        </p:tgtEl>
                                      </p:cBhvr>
                                    </p:animEffect>
                                  </p:childTnLst>
                                </p:cTn>
                              </p:par>
                              <p:par>
                                <p:cTn id="21" presetID="14" presetClass="entr" presetSubtype="5" fill="hold"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randombar(vertical)">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4.4 </a:t>
            </a:r>
            <a:r>
              <a:rPr lang="zh-CN" altLang="en-US" dirty="0"/>
              <a:t>哈希</a:t>
            </a:r>
            <a:r>
              <a:rPr lang="en-US" altLang="zh-CN" dirty="0"/>
              <a:t>(</a:t>
            </a:r>
            <a:r>
              <a:rPr lang="zh-CN" altLang="en-US" dirty="0"/>
              <a:t>散列</a:t>
            </a:r>
            <a:r>
              <a:rPr lang="en-US" altLang="zh-CN" dirty="0"/>
              <a:t>)</a:t>
            </a:r>
            <a:r>
              <a:rPr lang="zh-CN" altLang="en-US" sz="2000" dirty="0"/>
              <a:t>：</a:t>
            </a:r>
            <a:r>
              <a:rPr lang="zh-CN" altLang="en-US" sz="2000" dirty="0">
                <a:solidFill>
                  <a:srgbClr val="7030A0"/>
                </a:solidFill>
              </a:rPr>
              <a:t>哈希查找过程及分析</a:t>
            </a:r>
            <a:r>
              <a:rPr lang="en-US" altLang="zh-CN" sz="2000" dirty="0">
                <a:solidFill>
                  <a:srgbClr val="0070C0"/>
                </a:solidFill>
              </a:rPr>
              <a:t>-</a:t>
            </a:r>
            <a:r>
              <a:rPr lang="zh-CN" altLang="en-US" sz="2000" dirty="0">
                <a:solidFill>
                  <a:srgbClr val="0070C0"/>
                </a:solidFill>
              </a:rPr>
              <a:t>算法分析</a:t>
            </a:r>
            <a:endParaRPr lang="zh-CN" altLang="en-US" dirty="0"/>
          </a:p>
        </p:txBody>
      </p:sp>
      <p:sp>
        <p:nvSpPr>
          <p:cNvPr id="3" name="内容占位符 2"/>
          <p:cNvSpPr>
            <a:spLocks noGrp="1"/>
          </p:cNvSpPr>
          <p:nvPr>
            <p:ph idx="1"/>
          </p:nvPr>
        </p:nvSpPr>
        <p:spPr/>
        <p:txBody>
          <a:bodyPr/>
          <a:lstStyle/>
          <a:p>
            <a:r>
              <a:rPr lang="zh-CN" altLang="en-US" sz="2400" u="sng" dirty="0"/>
              <a:t>各种散列函数</a:t>
            </a:r>
            <a:r>
              <a:rPr lang="zh-CN" altLang="en-US" sz="2400" dirty="0"/>
              <a:t>所构造的散列表的</a:t>
            </a:r>
            <a:r>
              <a:rPr lang="en-US" altLang="zh-CN" sz="2400" b="1" dirty="0"/>
              <a:t>ASL</a:t>
            </a:r>
            <a:r>
              <a:rPr lang="zh-CN" altLang="en-US" sz="2400" dirty="0" smtClean="0"/>
              <a:t>如下：</a:t>
            </a:r>
            <a:endParaRPr lang="en-US" altLang="zh-CN" sz="2400" dirty="0" smtClean="0"/>
          </a:p>
          <a:p>
            <a:pPr marL="457200" lvl="1" indent="0">
              <a:buNone/>
            </a:pPr>
            <a:r>
              <a:rPr lang="zh-CN" altLang="en-US" sz="2200" dirty="0" smtClean="0"/>
              <a:t>（</a:t>
            </a:r>
            <a:r>
              <a:rPr lang="en-US" altLang="zh-CN" sz="2200" dirty="0" smtClean="0"/>
              <a:t>1</a:t>
            </a:r>
            <a:r>
              <a:rPr lang="zh-CN" altLang="en-US" sz="2200" dirty="0" smtClean="0"/>
              <a:t>）</a:t>
            </a:r>
            <a:r>
              <a:rPr lang="zh-CN" altLang="en-US" sz="2200" b="1" dirty="0" smtClean="0"/>
              <a:t>线性</a:t>
            </a:r>
            <a:r>
              <a:rPr lang="zh-CN" altLang="en-US" sz="2200" b="1" dirty="0"/>
              <a:t>探测法</a:t>
            </a:r>
            <a:r>
              <a:rPr lang="zh-CN" altLang="en-US" sz="2200" dirty="0"/>
              <a:t>的平均查找长度是</a:t>
            </a:r>
            <a:r>
              <a:rPr lang="zh-CN" altLang="en-US" sz="2200" dirty="0" smtClean="0"/>
              <a:t>：</a:t>
            </a:r>
            <a:endParaRPr lang="en-US" altLang="zh-CN" sz="2200" dirty="0" smtClean="0"/>
          </a:p>
          <a:p>
            <a:pPr marL="857250" lvl="2" indent="0">
              <a:buNone/>
            </a:pPr>
            <a:endParaRPr lang="en-US" altLang="zh-CN" sz="2000" dirty="0"/>
          </a:p>
          <a:p>
            <a:pPr marL="857250" lvl="2" indent="0">
              <a:buNone/>
            </a:pPr>
            <a:endParaRPr lang="zh-CN" altLang="en-US" sz="2000" dirty="0"/>
          </a:p>
          <a:p>
            <a:pPr marL="457200" lvl="1" indent="0">
              <a:buNone/>
            </a:pPr>
            <a:r>
              <a:rPr lang="zh-CN" altLang="en-US" sz="2200" dirty="0" smtClean="0"/>
              <a:t>（</a:t>
            </a:r>
            <a:r>
              <a:rPr lang="en-US" altLang="zh-CN" sz="2200" dirty="0" smtClean="0"/>
              <a:t>2</a:t>
            </a:r>
            <a:r>
              <a:rPr lang="zh-CN" altLang="en-US" sz="2200" dirty="0" smtClean="0"/>
              <a:t>）</a:t>
            </a:r>
            <a:r>
              <a:rPr lang="zh-CN" altLang="en-US" sz="2200" b="1" dirty="0" smtClean="0"/>
              <a:t>二</a:t>
            </a:r>
            <a:r>
              <a:rPr lang="zh-CN" altLang="en-US" sz="2200" b="1" dirty="0"/>
              <a:t>次探测</a:t>
            </a:r>
            <a:r>
              <a:rPr lang="zh-CN" altLang="en-US" sz="2200" dirty="0"/>
              <a:t>、</a:t>
            </a:r>
            <a:r>
              <a:rPr lang="zh-CN" altLang="en-US" sz="2200" b="1" dirty="0"/>
              <a:t>伪随机探测</a:t>
            </a:r>
            <a:r>
              <a:rPr lang="zh-CN" altLang="en-US" sz="2200" dirty="0"/>
              <a:t>、</a:t>
            </a:r>
            <a:r>
              <a:rPr lang="zh-CN" altLang="en-US" sz="2200" b="1" dirty="0"/>
              <a:t>再哈希法</a:t>
            </a:r>
            <a:r>
              <a:rPr lang="zh-CN" altLang="en-US" sz="2200" dirty="0"/>
              <a:t>的平均查找长度是</a:t>
            </a:r>
            <a:r>
              <a:rPr lang="zh-CN" altLang="en-US" sz="2200" dirty="0" smtClean="0"/>
              <a:t>：</a:t>
            </a:r>
            <a:endParaRPr lang="en-US" altLang="zh-CN" sz="2200" dirty="0" smtClean="0"/>
          </a:p>
          <a:p>
            <a:pPr marL="857250" lvl="2" indent="0">
              <a:buNone/>
            </a:pPr>
            <a:endParaRPr lang="en-US" altLang="zh-CN" sz="2000" dirty="0"/>
          </a:p>
          <a:p>
            <a:pPr marL="857250" lvl="2" indent="0">
              <a:buNone/>
            </a:pPr>
            <a:endParaRPr lang="zh-CN" altLang="en-US" sz="2000" dirty="0"/>
          </a:p>
          <a:p>
            <a:pPr marL="457200" lvl="1" indent="0">
              <a:buNone/>
            </a:pPr>
            <a:r>
              <a:rPr lang="zh-CN" altLang="en-US" sz="2200" dirty="0" smtClean="0"/>
              <a:t>（</a:t>
            </a:r>
            <a:r>
              <a:rPr lang="en-US" altLang="zh-CN" sz="2200" dirty="0" smtClean="0"/>
              <a:t>3</a:t>
            </a:r>
            <a:r>
              <a:rPr lang="zh-CN" altLang="en-US" sz="2200" dirty="0" smtClean="0"/>
              <a:t>）用</a:t>
            </a:r>
            <a:r>
              <a:rPr lang="zh-CN" altLang="en-US" sz="2200" b="1" dirty="0"/>
              <a:t>链地址法</a:t>
            </a:r>
            <a:r>
              <a:rPr lang="zh-CN" altLang="en-US" sz="2200" dirty="0"/>
              <a:t>解决冲突的平均查找长度是</a:t>
            </a:r>
            <a:r>
              <a:rPr lang="zh-CN" altLang="en-US" sz="2200" dirty="0" smtClean="0"/>
              <a:t>：</a:t>
            </a:r>
            <a:endParaRPr lang="en-US" altLang="zh-CN" sz="2200" dirty="0" smtClean="0"/>
          </a:p>
          <a:p>
            <a:pPr marL="857250" lvl="2" indent="0">
              <a:buNone/>
            </a:pPr>
            <a:endParaRPr lang="zh-CN" altLang="en-US" sz="2000" dirty="0"/>
          </a:p>
        </p:txBody>
      </p:sp>
      <p:graphicFrame>
        <p:nvGraphicFramePr>
          <p:cNvPr id="4" name="对象 3"/>
          <p:cNvGraphicFramePr>
            <a:graphicFrameLocks noChangeAspect="1"/>
          </p:cNvGraphicFramePr>
          <p:nvPr>
            <p:extLst>
              <p:ext uri="{D42A27DB-BD31-4B8C-83A1-F6EECF244321}">
                <p14:modId xmlns:p14="http://schemas.microsoft.com/office/powerpoint/2010/main" val="3816076996"/>
              </p:ext>
            </p:extLst>
          </p:nvPr>
        </p:nvGraphicFramePr>
        <p:xfrm>
          <a:off x="1674006" y="2133599"/>
          <a:ext cx="3036083" cy="879613"/>
        </p:xfrm>
        <a:graphic>
          <a:graphicData uri="http://schemas.openxmlformats.org/presentationml/2006/ole">
            <mc:AlternateContent xmlns:mc="http://schemas.openxmlformats.org/markup-compatibility/2006">
              <mc:Choice xmlns:v="urn:schemas-microsoft-com:vml" Requires="v">
                <p:oleObj spid="_x0000_s133934" name="Equation" r:id="rId3" imgW="1358640" imgH="393480" progId="Equation.DSMT4">
                  <p:embed/>
                </p:oleObj>
              </mc:Choice>
              <mc:Fallback>
                <p:oleObj name="Equation" r:id="rId3" imgW="1358640" imgH="393480" progId="Equation.DSMT4">
                  <p:embed/>
                  <p:pic>
                    <p:nvPicPr>
                      <p:cNvPr id="0" name=""/>
                      <p:cNvPicPr/>
                      <p:nvPr/>
                    </p:nvPicPr>
                    <p:blipFill>
                      <a:blip r:embed="rId4"/>
                      <a:stretch>
                        <a:fillRect/>
                      </a:stretch>
                    </p:blipFill>
                    <p:spPr>
                      <a:xfrm>
                        <a:off x="1674006" y="2133599"/>
                        <a:ext cx="3036083" cy="879613"/>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581593483"/>
              </p:ext>
            </p:extLst>
          </p:nvPr>
        </p:nvGraphicFramePr>
        <p:xfrm>
          <a:off x="5105400" y="2105093"/>
          <a:ext cx="3404428" cy="936625"/>
        </p:xfrm>
        <a:graphic>
          <a:graphicData uri="http://schemas.openxmlformats.org/presentationml/2006/ole">
            <mc:AlternateContent xmlns:mc="http://schemas.openxmlformats.org/markup-compatibility/2006">
              <mc:Choice xmlns:v="urn:schemas-microsoft-com:vml" Requires="v">
                <p:oleObj spid="_x0000_s133935" name="Equation" r:id="rId5" imgW="1523880" imgH="419040" progId="Equation.DSMT4">
                  <p:embed/>
                </p:oleObj>
              </mc:Choice>
              <mc:Fallback>
                <p:oleObj name="Equation" r:id="rId5" imgW="1523880" imgH="419040" progId="Equation.DSMT4">
                  <p:embed/>
                  <p:pic>
                    <p:nvPicPr>
                      <p:cNvPr id="0" name=""/>
                      <p:cNvPicPr/>
                      <p:nvPr/>
                    </p:nvPicPr>
                    <p:blipFill>
                      <a:blip r:embed="rId6"/>
                      <a:stretch>
                        <a:fillRect/>
                      </a:stretch>
                    </p:blipFill>
                    <p:spPr>
                      <a:xfrm>
                        <a:off x="5105400" y="2105093"/>
                        <a:ext cx="3404428" cy="936625"/>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155952062"/>
              </p:ext>
            </p:extLst>
          </p:nvPr>
        </p:nvGraphicFramePr>
        <p:xfrm>
          <a:off x="1674006" y="3725863"/>
          <a:ext cx="2895600" cy="879475"/>
        </p:xfrm>
        <a:graphic>
          <a:graphicData uri="http://schemas.openxmlformats.org/presentationml/2006/ole">
            <mc:AlternateContent xmlns:mc="http://schemas.openxmlformats.org/markup-compatibility/2006">
              <mc:Choice xmlns:v="urn:schemas-microsoft-com:vml" Requires="v">
                <p:oleObj spid="_x0000_s133936" name="Equation" r:id="rId7" imgW="1295280" imgH="393480" progId="Equation.DSMT4">
                  <p:embed/>
                </p:oleObj>
              </mc:Choice>
              <mc:Fallback>
                <p:oleObj name="Equation" r:id="rId7" imgW="1295280" imgH="393480" progId="Equation.DSMT4">
                  <p:embed/>
                  <p:pic>
                    <p:nvPicPr>
                      <p:cNvPr id="0" name=""/>
                      <p:cNvPicPr/>
                      <p:nvPr/>
                    </p:nvPicPr>
                    <p:blipFill>
                      <a:blip r:embed="rId8"/>
                      <a:stretch>
                        <a:fillRect/>
                      </a:stretch>
                    </p:blipFill>
                    <p:spPr>
                      <a:xfrm>
                        <a:off x="1674006" y="3725863"/>
                        <a:ext cx="2895600" cy="879475"/>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92315773"/>
              </p:ext>
            </p:extLst>
          </p:nvPr>
        </p:nvGraphicFramePr>
        <p:xfrm>
          <a:off x="5105400" y="3725863"/>
          <a:ext cx="1900237" cy="879475"/>
        </p:xfrm>
        <a:graphic>
          <a:graphicData uri="http://schemas.openxmlformats.org/presentationml/2006/ole">
            <mc:AlternateContent xmlns:mc="http://schemas.openxmlformats.org/markup-compatibility/2006">
              <mc:Choice xmlns:v="urn:schemas-microsoft-com:vml" Requires="v">
                <p:oleObj spid="_x0000_s133937" name="Equation" r:id="rId9" imgW="850680" imgH="393480" progId="Equation.DSMT4">
                  <p:embed/>
                </p:oleObj>
              </mc:Choice>
              <mc:Fallback>
                <p:oleObj name="Equation" r:id="rId9" imgW="850680" imgH="393480" progId="Equation.DSMT4">
                  <p:embed/>
                  <p:pic>
                    <p:nvPicPr>
                      <p:cNvPr id="0" name=""/>
                      <p:cNvPicPr/>
                      <p:nvPr/>
                    </p:nvPicPr>
                    <p:blipFill>
                      <a:blip r:embed="rId10"/>
                      <a:stretch>
                        <a:fillRect/>
                      </a:stretch>
                    </p:blipFill>
                    <p:spPr>
                      <a:xfrm>
                        <a:off x="5105400" y="3725863"/>
                        <a:ext cx="1900237" cy="879475"/>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382282408"/>
              </p:ext>
            </p:extLst>
          </p:nvPr>
        </p:nvGraphicFramePr>
        <p:xfrm>
          <a:off x="1674006" y="5318125"/>
          <a:ext cx="1901825" cy="879475"/>
        </p:xfrm>
        <a:graphic>
          <a:graphicData uri="http://schemas.openxmlformats.org/presentationml/2006/ole">
            <mc:AlternateContent xmlns:mc="http://schemas.openxmlformats.org/markup-compatibility/2006">
              <mc:Choice xmlns:v="urn:schemas-microsoft-com:vml" Requires="v">
                <p:oleObj spid="_x0000_s133938" name="Equation" r:id="rId11" imgW="850680" imgH="393480" progId="Equation.DSMT4">
                  <p:embed/>
                </p:oleObj>
              </mc:Choice>
              <mc:Fallback>
                <p:oleObj name="Equation" r:id="rId11" imgW="850680" imgH="393480" progId="Equation.DSMT4">
                  <p:embed/>
                  <p:pic>
                    <p:nvPicPr>
                      <p:cNvPr id="0" name=""/>
                      <p:cNvPicPr/>
                      <p:nvPr/>
                    </p:nvPicPr>
                    <p:blipFill>
                      <a:blip r:embed="rId12"/>
                      <a:stretch>
                        <a:fillRect/>
                      </a:stretch>
                    </p:blipFill>
                    <p:spPr>
                      <a:xfrm>
                        <a:off x="1674006" y="5318125"/>
                        <a:ext cx="1901825" cy="879475"/>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3573133917"/>
              </p:ext>
            </p:extLst>
          </p:nvPr>
        </p:nvGraphicFramePr>
        <p:xfrm>
          <a:off x="5105400" y="5473700"/>
          <a:ext cx="2125663" cy="568325"/>
        </p:xfrm>
        <a:graphic>
          <a:graphicData uri="http://schemas.openxmlformats.org/presentationml/2006/ole">
            <mc:AlternateContent xmlns:mc="http://schemas.openxmlformats.org/markup-compatibility/2006">
              <mc:Choice xmlns:v="urn:schemas-microsoft-com:vml" Requires="v">
                <p:oleObj spid="_x0000_s133939" name="Equation" r:id="rId13" imgW="952200" imgH="253800" progId="Equation.DSMT4">
                  <p:embed/>
                </p:oleObj>
              </mc:Choice>
              <mc:Fallback>
                <p:oleObj name="Equation" r:id="rId13" imgW="952200" imgH="253800" progId="Equation.DSMT4">
                  <p:embed/>
                  <p:pic>
                    <p:nvPicPr>
                      <p:cNvPr id="0" name=""/>
                      <p:cNvPicPr/>
                      <p:nvPr/>
                    </p:nvPicPr>
                    <p:blipFill>
                      <a:blip r:embed="rId14"/>
                      <a:stretch>
                        <a:fillRect/>
                      </a:stretch>
                    </p:blipFill>
                    <p:spPr>
                      <a:xfrm>
                        <a:off x="5105400" y="5473700"/>
                        <a:ext cx="2125663" cy="568325"/>
                      </a:xfrm>
                      <a:prstGeom prst="rect">
                        <a:avLst/>
                      </a:prstGeom>
                    </p:spPr>
                  </p:pic>
                </p:oleObj>
              </mc:Fallback>
            </mc:AlternateContent>
          </a:graphicData>
        </a:graphic>
      </p:graphicFrame>
      <p:sp>
        <p:nvSpPr>
          <p:cNvPr id="10" name="动作按钮: 第一张 9">
            <a:hlinkClick r:id="rId15" action="ppaction://hlinksldjump" highlightClick="1"/>
          </p:cNvPr>
          <p:cNvSpPr/>
          <p:nvPr/>
        </p:nvSpPr>
        <p:spPr>
          <a:xfrm>
            <a:off x="8839200" y="6553200"/>
            <a:ext cx="304800" cy="304800"/>
          </a:xfrm>
          <a:prstGeom prst="actionButtonHom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extLst>
      <p:ext uri="{BB962C8B-B14F-4D97-AF65-F5344CB8AC3E}">
        <p14:creationId xmlns:p14="http://schemas.microsoft.com/office/powerpoint/2010/main" val="31183566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pPr marL="0" indent="0">
              <a:buNone/>
            </a:pPr>
            <a:r>
              <a:rPr lang="en-US" altLang="zh-CN" sz="2000" dirty="0" smtClean="0"/>
              <a:t>【</a:t>
            </a:r>
            <a:r>
              <a:rPr lang="zh-CN" altLang="en-US" sz="2000" dirty="0" smtClean="0"/>
              <a:t>例</a:t>
            </a:r>
            <a:r>
              <a:rPr lang="en-US" altLang="zh-CN" sz="2000" dirty="0" smtClean="0"/>
              <a:t>】</a:t>
            </a:r>
            <a:r>
              <a:rPr lang="zh-CN" altLang="en-US" sz="2000" dirty="0"/>
              <a:t>折半</a:t>
            </a:r>
            <a:r>
              <a:rPr lang="zh-CN" altLang="en-US" sz="2000" dirty="0" smtClean="0"/>
              <a:t>查找</a:t>
            </a:r>
            <a:r>
              <a:rPr lang="en-US" altLang="zh-CN" sz="2000" dirty="0" smtClean="0"/>
              <a:t>——</a:t>
            </a:r>
            <a:r>
              <a:rPr lang="zh-CN" altLang="en-US" sz="2000" dirty="0"/>
              <a:t>成功</a:t>
            </a:r>
            <a:r>
              <a:rPr lang="zh-CN" altLang="en-US" sz="2000" dirty="0" smtClean="0"/>
              <a:t>示例：查找（</a:t>
            </a:r>
            <a:r>
              <a:rPr lang="en-US" altLang="zh-CN" sz="2000" dirty="0" err="1" smtClean="0"/>
              <a:t>val</a:t>
            </a:r>
            <a:r>
              <a:rPr lang="en-US" altLang="zh-CN" sz="2000" dirty="0" smtClean="0"/>
              <a:t>=21</a:t>
            </a:r>
            <a:r>
              <a:rPr lang="zh-CN" altLang="en-US" sz="2000" dirty="0" smtClean="0"/>
              <a:t>）的过程</a:t>
            </a:r>
            <a:endParaRPr lang="en-US" altLang="zh-CN" sz="2000" dirty="0" smtClean="0"/>
          </a:p>
          <a:p>
            <a:pPr marL="0" indent="0">
              <a:buNone/>
            </a:pPr>
            <a:endParaRPr lang="en-US" altLang="zh-CN" sz="2000" dirty="0"/>
          </a:p>
          <a:p>
            <a:pPr marL="0" indent="0">
              <a:buNone/>
            </a:pPr>
            <a:endParaRPr lang="en-US" altLang="zh-CN" sz="2000" dirty="0" smtClean="0"/>
          </a:p>
          <a:p>
            <a:pPr marL="0" indent="0">
              <a:buNone/>
            </a:pPr>
            <a:endParaRPr lang="zh-CN" altLang="en-US" sz="2000" dirty="0"/>
          </a:p>
        </p:txBody>
      </p:sp>
      <p:sp>
        <p:nvSpPr>
          <p:cNvPr id="2" name="标题 1"/>
          <p:cNvSpPr>
            <a:spLocks noGrp="1"/>
          </p:cNvSpPr>
          <p:nvPr>
            <p:ph type="title"/>
          </p:nvPr>
        </p:nvSpPr>
        <p:spPr/>
        <p:txBody>
          <a:bodyPr/>
          <a:lstStyle/>
          <a:p>
            <a:r>
              <a:rPr lang="en-US" altLang="zh-CN" dirty="0" smtClean="0"/>
              <a:t>1.2 </a:t>
            </a:r>
            <a:r>
              <a:rPr lang="zh-CN" altLang="en-US" dirty="0"/>
              <a:t>折半</a:t>
            </a:r>
            <a:r>
              <a:rPr lang="zh-CN" altLang="en-US" dirty="0" smtClean="0"/>
              <a:t>查找</a:t>
            </a:r>
            <a:r>
              <a:rPr lang="zh-CN" altLang="en-US" sz="2000" dirty="0" smtClean="0"/>
              <a:t>：</a:t>
            </a:r>
            <a:r>
              <a:rPr lang="zh-CN" altLang="en-US" sz="2000" dirty="0" smtClean="0">
                <a:solidFill>
                  <a:srgbClr val="7030A0"/>
                </a:solidFill>
              </a:rPr>
              <a:t>示例</a:t>
            </a:r>
            <a:r>
              <a:rPr lang="en-US" altLang="zh-CN" sz="1600" b="0" dirty="0" smtClean="0">
                <a:solidFill>
                  <a:srgbClr val="7030A0"/>
                </a:solidFill>
              </a:rPr>
              <a:t>——</a:t>
            </a:r>
            <a:r>
              <a:rPr lang="zh-CN" altLang="en-US" sz="1600" b="0" dirty="0" smtClean="0">
                <a:solidFill>
                  <a:srgbClr val="7030A0"/>
                </a:solidFill>
              </a:rPr>
              <a:t>查找成功</a:t>
            </a:r>
            <a:endParaRPr lang="zh-CN" altLang="en-US" b="0" dirty="0">
              <a:solidFill>
                <a:srgbClr val="7030A0"/>
              </a:solidFill>
            </a:endParaRPr>
          </a:p>
        </p:txBody>
      </p:sp>
      <p:graphicFrame>
        <p:nvGraphicFramePr>
          <p:cNvPr id="5" name="表格 4"/>
          <p:cNvGraphicFramePr>
            <a:graphicFrameLocks noGrp="1"/>
          </p:cNvGraphicFramePr>
          <p:nvPr>
            <p:extLst>
              <p:ext uri="{D42A27DB-BD31-4B8C-83A1-F6EECF244321}">
                <p14:modId xmlns:p14="http://schemas.microsoft.com/office/powerpoint/2010/main" val="3994474776"/>
              </p:ext>
            </p:extLst>
          </p:nvPr>
        </p:nvGraphicFramePr>
        <p:xfrm>
          <a:off x="2306735" y="1547150"/>
          <a:ext cx="6151465" cy="731520"/>
        </p:xfrm>
        <a:graphic>
          <a:graphicData uri="http://schemas.openxmlformats.org/drawingml/2006/table">
            <a:tbl>
              <a:tblPr firstRow="1" bandRow="1">
                <a:tableStyleId>{5C22544A-7EE6-4342-B048-85BDC9FD1C3A}</a:tableStyleId>
              </a:tblPr>
              <a:tblGrid>
                <a:gridCol w="380315">
                  <a:extLst>
                    <a:ext uri="{9D8B030D-6E8A-4147-A177-3AD203B41FA5}">
                      <a16:colId xmlns:a16="http://schemas.microsoft.com/office/drawing/2014/main" val="2929657316"/>
                    </a:ext>
                  </a:extLst>
                </a:gridCol>
                <a:gridCol w="524650">
                  <a:extLst>
                    <a:ext uri="{9D8B030D-6E8A-4147-A177-3AD203B41FA5}">
                      <a16:colId xmlns:a16="http://schemas.microsoft.com/office/drawing/2014/main" val="3770346111"/>
                    </a:ext>
                  </a:extLst>
                </a:gridCol>
                <a:gridCol w="524650">
                  <a:extLst>
                    <a:ext uri="{9D8B030D-6E8A-4147-A177-3AD203B41FA5}">
                      <a16:colId xmlns:a16="http://schemas.microsoft.com/office/drawing/2014/main" val="751341963"/>
                    </a:ext>
                  </a:extLst>
                </a:gridCol>
                <a:gridCol w="524650">
                  <a:extLst>
                    <a:ext uri="{9D8B030D-6E8A-4147-A177-3AD203B41FA5}">
                      <a16:colId xmlns:a16="http://schemas.microsoft.com/office/drawing/2014/main" val="1493209764"/>
                    </a:ext>
                  </a:extLst>
                </a:gridCol>
                <a:gridCol w="524650">
                  <a:extLst>
                    <a:ext uri="{9D8B030D-6E8A-4147-A177-3AD203B41FA5}">
                      <a16:colId xmlns:a16="http://schemas.microsoft.com/office/drawing/2014/main" val="3865445670"/>
                    </a:ext>
                  </a:extLst>
                </a:gridCol>
                <a:gridCol w="524650">
                  <a:extLst>
                    <a:ext uri="{9D8B030D-6E8A-4147-A177-3AD203B41FA5}">
                      <a16:colId xmlns:a16="http://schemas.microsoft.com/office/drawing/2014/main" val="16877889"/>
                    </a:ext>
                  </a:extLst>
                </a:gridCol>
                <a:gridCol w="524650">
                  <a:extLst>
                    <a:ext uri="{9D8B030D-6E8A-4147-A177-3AD203B41FA5}">
                      <a16:colId xmlns:a16="http://schemas.microsoft.com/office/drawing/2014/main" val="2759925638"/>
                    </a:ext>
                  </a:extLst>
                </a:gridCol>
                <a:gridCol w="524650">
                  <a:extLst>
                    <a:ext uri="{9D8B030D-6E8A-4147-A177-3AD203B41FA5}">
                      <a16:colId xmlns:a16="http://schemas.microsoft.com/office/drawing/2014/main" val="818150183"/>
                    </a:ext>
                  </a:extLst>
                </a:gridCol>
                <a:gridCol w="524650">
                  <a:extLst>
                    <a:ext uri="{9D8B030D-6E8A-4147-A177-3AD203B41FA5}">
                      <a16:colId xmlns:a16="http://schemas.microsoft.com/office/drawing/2014/main" val="2562100678"/>
                    </a:ext>
                  </a:extLst>
                </a:gridCol>
                <a:gridCol w="524650">
                  <a:extLst>
                    <a:ext uri="{9D8B030D-6E8A-4147-A177-3AD203B41FA5}">
                      <a16:colId xmlns:a16="http://schemas.microsoft.com/office/drawing/2014/main" val="2938595725"/>
                    </a:ext>
                  </a:extLst>
                </a:gridCol>
                <a:gridCol w="524650">
                  <a:extLst>
                    <a:ext uri="{9D8B030D-6E8A-4147-A177-3AD203B41FA5}">
                      <a16:colId xmlns:a16="http://schemas.microsoft.com/office/drawing/2014/main" val="894482934"/>
                    </a:ext>
                  </a:extLst>
                </a:gridCol>
                <a:gridCol w="524650">
                  <a:extLst>
                    <a:ext uri="{9D8B030D-6E8A-4147-A177-3AD203B41FA5}">
                      <a16:colId xmlns:a16="http://schemas.microsoft.com/office/drawing/2014/main" val="1957740946"/>
                    </a:ext>
                  </a:extLst>
                </a:gridCol>
              </a:tblGrid>
              <a:tr h="232300">
                <a:tc>
                  <a:txBody>
                    <a:bodyPr/>
                    <a:lstStyle/>
                    <a:p>
                      <a:pPr algn="ctr"/>
                      <a:r>
                        <a:rPr lang="en-US" altLang="zh-CN" sz="1200" b="0" dirty="0" smtClean="0">
                          <a:solidFill>
                            <a:schemeClr val="tx1">
                              <a:lumMod val="50000"/>
                              <a:lumOff val="50000"/>
                            </a:schemeClr>
                          </a:solidFill>
                        </a:rPr>
                        <a:t>0</a:t>
                      </a:r>
                      <a:endParaRPr lang="zh-CN" altLang="en-US" sz="1200" b="0" dirty="0">
                        <a:solidFill>
                          <a:schemeClr val="tx1">
                            <a:lumMod val="50000"/>
                            <a:lumOff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0" dirty="0" smtClean="0">
                          <a:solidFill>
                            <a:schemeClr val="tx1">
                              <a:lumMod val="50000"/>
                              <a:lumOff val="50000"/>
                            </a:schemeClr>
                          </a:solidFill>
                        </a:rPr>
                        <a:t>1</a:t>
                      </a:r>
                      <a:endParaRPr lang="zh-CN" altLang="en-US" sz="1200" b="0" dirty="0">
                        <a:solidFill>
                          <a:schemeClr val="tx1">
                            <a:lumMod val="50000"/>
                            <a:lumOff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0" dirty="0" smtClean="0">
                          <a:solidFill>
                            <a:schemeClr val="tx1">
                              <a:lumMod val="50000"/>
                              <a:lumOff val="50000"/>
                            </a:schemeClr>
                          </a:solidFill>
                        </a:rPr>
                        <a:t>2</a:t>
                      </a:r>
                      <a:endParaRPr lang="zh-CN" altLang="en-US" sz="1200" b="0" dirty="0">
                        <a:solidFill>
                          <a:schemeClr val="tx1">
                            <a:lumMod val="50000"/>
                            <a:lumOff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0" dirty="0" smtClean="0">
                          <a:solidFill>
                            <a:schemeClr val="tx1">
                              <a:lumMod val="50000"/>
                              <a:lumOff val="50000"/>
                            </a:schemeClr>
                          </a:solidFill>
                        </a:rPr>
                        <a:t>3</a:t>
                      </a:r>
                      <a:endParaRPr lang="zh-CN" altLang="en-US" sz="1200" b="0" dirty="0">
                        <a:solidFill>
                          <a:schemeClr val="tx1">
                            <a:lumMod val="50000"/>
                            <a:lumOff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0" dirty="0" smtClean="0">
                          <a:solidFill>
                            <a:schemeClr val="tx1">
                              <a:lumMod val="50000"/>
                              <a:lumOff val="50000"/>
                            </a:schemeClr>
                          </a:solidFill>
                        </a:rPr>
                        <a:t>4</a:t>
                      </a:r>
                      <a:endParaRPr lang="zh-CN" altLang="en-US" sz="1200" b="0" dirty="0">
                        <a:solidFill>
                          <a:schemeClr val="tx1">
                            <a:lumMod val="50000"/>
                            <a:lumOff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0" dirty="0" smtClean="0">
                          <a:solidFill>
                            <a:schemeClr val="tx1">
                              <a:lumMod val="50000"/>
                              <a:lumOff val="50000"/>
                            </a:schemeClr>
                          </a:solidFill>
                        </a:rPr>
                        <a:t>5</a:t>
                      </a:r>
                      <a:endParaRPr lang="zh-CN" altLang="en-US" sz="1200" b="0" dirty="0">
                        <a:solidFill>
                          <a:schemeClr val="tx1">
                            <a:lumMod val="50000"/>
                            <a:lumOff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0" dirty="0" smtClean="0">
                          <a:solidFill>
                            <a:schemeClr val="tx1">
                              <a:lumMod val="50000"/>
                              <a:lumOff val="50000"/>
                            </a:schemeClr>
                          </a:solidFill>
                        </a:rPr>
                        <a:t>6</a:t>
                      </a:r>
                      <a:endParaRPr lang="zh-CN" altLang="en-US" sz="1200" b="0" dirty="0">
                        <a:solidFill>
                          <a:schemeClr val="tx1">
                            <a:lumMod val="50000"/>
                            <a:lumOff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0" dirty="0" smtClean="0">
                          <a:solidFill>
                            <a:schemeClr val="tx1">
                              <a:lumMod val="50000"/>
                              <a:lumOff val="50000"/>
                            </a:schemeClr>
                          </a:solidFill>
                        </a:rPr>
                        <a:t>7</a:t>
                      </a:r>
                      <a:endParaRPr lang="zh-CN" altLang="en-US" sz="1200" b="0" dirty="0">
                        <a:solidFill>
                          <a:schemeClr val="tx1">
                            <a:lumMod val="50000"/>
                            <a:lumOff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0" dirty="0" smtClean="0">
                          <a:solidFill>
                            <a:schemeClr val="tx1">
                              <a:lumMod val="50000"/>
                              <a:lumOff val="50000"/>
                            </a:schemeClr>
                          </a:solidFill>
                        </a:rPr>
                        <a:t>8</a:t>
                      </a:r>
                      <a:endParaRPr lang="zh-CN" altLang="en-US" sz="1200" b="0" dirty="0">
                        <a:solidFill>
                          <a:schemeClr val="tx1">
                            <a:lumMod val="50000"/>
                            <a:lumOff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0" dirty="0" smtClean="0">
                          <a:solidFill>
                            <a:schemeClr val="tx1">
                              <a:lumMod val="50000"/>
                              <a:lumOff val="50000"/>
                            </a:schemeClr>
                          </a:solidFill>
                        </a:rPr>
                        <a:t>9</a:t>
                      </a:r>
                      <a:endParaRPr lang="zh-CN" altLang="en-US" sz="1200" b="0" dirty="0">
                        <a:solidFill>
                          <a:schemeClr val="tx1">
                            <a:lumMod val="50000"/>
                            <a:lumOff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0" dirty="0" smtClean="0">
                          <a:solidFill>
                            <a:schemeClr val="tx1">
                              <a:lumMod val="50000"/>
                              <a:lumOff val="50000"/>
                            </a:schemeClr>
                          </a:solidFill>
                        </a:rPr>
                        <a:t>10</a:t>
                      </a:r>
                      <a:endParaRPr lang="zh-CN" altLang="en-US" sz="1200" b="0" dirty="0">
                        <a:solidFill>
                          <a:schemeClr val="tx1">
                            <a:lumMod val="50000"/>
                            <a:lumOff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0" dirty="0" smtClean="0">
                          <a:solidFill>
                            <a:schemeClr val="tx1">
                              <a:lumMod val="50000"/>
                              <a:lumOff val="50000"/>
                            </a:schemeClr>
                          </a:solidFill>
                        </a:rPr>
                        <a:t>11</a:t>
                      </a:r>
                      <a:endParaRPr lang="zh-CN" altLang="en-US" sz="1200" b="0" dirty="0">
                        <a:solidFill>
                          <a:schemeClr val="tx1">
                            <a:lumMod val="50000"/>
                            <a:lumOff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57208080"/>
                  </a:ext>
                </a:extLst>
              </a:tr>
              <a:tr h="457200">
                <a:tc>
                  <a:txBody>
                    <a:bodyPr/>
                    <a:lstStyle/>
                    <a:p>
                      <a:pPr algn="ctr"/>
                      <a:endParaRPr lang="zh-CN" altLang="en-US"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20">
                      <a:fgClr>
                        <a:schemeClr val="tx1">
                          <a:lumMod val="50000"/>
                          <a:lumOff val="50000"/>
                        </a:schemeClr>
                      </a:fgClr>
                      <a:bgClr>
                        <a:schemeClr val="bg1"/>
                      </a:bgClr>
                    </a:pattFill>
                  </a:tcPr>
                </a:tc>
                <a:tc>
                  <a:txBody>
                    <a:bodyPr/>
                    <a:lstStyle/>
                    <a:p>
                      <a:pPr algn="ctr"/>
                      <a:r>
                        <a:rPr lang="en-US" altLang="zh-CN" b="1" dirty="0" smtClean="0">
                          <a:solidFill>
                            <a:schemeClr val="tx1"/>
                          </a:solidFill>
                        </a:rPr>
                        <a:t>5</a:t>
                      </a:r>
                      <a:endParaRPr lang="zh-CN"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tx1"/>
                          </a:solidFill>
                        </a:rPr>
                        <a:t>13</a:t>
                      </a:r>
                      <a:endParaRPr lang="zh-CN"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tx1"/>
                          </a:solidFill>
                        </a:rPr>
                        <a:t>19</a:t>
                      </a:r>
                      <a:endParaRPr lang="zh-CN"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tx1"/>
                          </a:solidFill>
                        </a:rPr>
                        <a:t>21</a:t>
                      </a:r>
                      <a:endParaRPr lang="zh-CN"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tx1"/>
                          </a:solidFill>
                        </a:rPr>
                        <a:t>37</a:t>
                      </a:r>
                      <a:endParaRPr lang="zh-CN"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tx1"/>
                          </a:solidFill>
                        </a:rPr>
                        <a:t>56</a:t>
                      </a:r>
                      <a:endParaRPr lang="zh-CN"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tx1"/>
                          </a:solidFill>
                        </a:rPr>
                        <a:t>64</a:t>
                      </a:r>
                      <a:endParaRPr lang="zh-CN"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tx1"/>
                          </a:solidFill>
                        </a:rPr>
                        <a:t>75</a:t>
                      </a:r>
                      <a:endParaRPr lang="zh-CN"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tx1"/>
                          </a:solidFill>
                        </a:rPr>
                        <a:t>80</a:t>
                      </a:r>
                      <a:endParaRPr lang="zh-CN"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tx1"/>
                          </a:solidFill>
                        </a:rPr>
                        <a:t>88</a:t>
                      </a:r>
                      <a:endParaRPr lang="zh-CN"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tx1"/>
                          </a:solidFill>
                        </a:rPr>
                        <a:t>92</a:t>
                      </a:r>
                      <a:endParaRPr lang="zh-CN"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40657312"/>
                  </a:ext>
                </a:extLst>
              </a:tr>
            </a:tbl>
          </a:graphicData>
        </a:graphic>
      </p:graphicFrame>
      <p:sp>
        <p:nvSpPr>
          <p:cNvPr id="7" name="矩形 6"/>
          <p:cNvSpPr/>
          <p:nvPr/>
        </p:nvSpPr>
        <p:spPr>
          <a:xfrm>
            <a:off x="7718950" y="1871990"/>
            <a:ext cx="381000" cy="307777"/>
          </a:xfrm>
          <a:prstGeom prst="rect">
            <a:avLst/>
          </a:prstGeom>
        </p:spPr>
        <p:txBody>
          <a:bodyPr wrap="square">
            <a:spAutoFit/>
          </a:bodyPr>
          <a:lstStyle/>
          <a:p>
            <a:pPr algn="ctr"/>
            <a:r>
              <a:rPr lang="en-US" altLang="zh-CN" sz="1400" dirty="0" smtClean="0">
                <a:solidFill>
                  <a:srgbClr val="FF00FF"/>
                </a:solidFill>
              </a:rPr>
              <a:t>&lt;</a:t>
            </a:r>
            <a:endParaRPr lang="zh-CN" altLang="en-US" sz="1400" dirty="0">
              <a:solidFill>
                <a:srgbClr val="FF00FF"/>
              </a:solidFill>
            </a:endParaRPr>
          </a:p>
        </p:txBody>
      </p:sp>
      <p:sp>
        <p:nvSpPr>
          <p:cNvPr id="8" name="矩形 7"/>
          <p:cNvSpPr/>
          <p:nvPr/>
        </p:nvSpPr>
        <p:spPr>
          <a:xfrm>
            <a:off x="7195349" y="1871990"/>
            <a:ext cx="381000" cy="307777"/>
          </a:xfrm>
          <a:prstGeom prst="rect">
            <a:avLst/>
          </a:prstGeom>
        </p:spPr>
        <p:txBody>
          <a:bodyPr wrap="square">
            <a:spAutoFit/>
          </a:bodyPr>
          <a:lstStyle/>
          <a:p>
            <a:pPr algn="ctr"/>
            <a:r>
              <a:rPr lang="en-US" altLang="zh-CN" sz="1400" dirty="0" smtClean="0">
                <a:solidFill>
                  <a:srgbClr val="FF00FF"/>
                </a:solidFill>
              </a:rPr>
              <a:t>&lt;</a:t>
            </a:r>
            <a:endParaRPr lang="zh-CN" altLang="en-US" sz="1400" dirty="0">
              <a:solidFill>
                <a:srgbClr val="FF00FF"/>
              </a:solidFill>
            </a:endParaRPr>
          </a:p>
        </p:txBody>
      </p:sp>
      <p:sp>
        <p:nvSpPr>
          <p:cNvPr id="9" name="矩形 8"/>
          <p:cNvSpPr/>
          <p:nvPr/>
        </p:nvSpPr>
        <p:spPr>
          <a:xfrm>
            <a:off x="6671746" y="1871990"/>
            <a:ext cx="381000" cy="307777"/>
          </a:xfrm>
          <a:prstGeom prst="rect">
            <a:avLst/>
          </a:prstGeom>
        </p:spPr>
        <p:txBody>
          <a:bodyPr wrap="square">
            <a:spAutoFit/>
          </a:bodyPr>
          <a:lstStyle/>
          <a:p>
            <a:pPr algn="ctr"/>
            <a:r>
              <a:rPr lang="en-US" altLang="zh-CN" sz="1400" dirty="0" smtClean="0">
                <a:solidFill>
                  <a:srgbClr val="FF00FF"/>
                </a:solidFill>
              </a:rPr>
              <a:t>&lt;</a:t>
            </a:r>
            <a:endParaRPr lang="zh-CN" altLang="en-US" sz="1400" dirty="0">
              <a:solidFill>
                <a:srgbClr val="FF00FF"/>
              </a:solidFill>
            </a:endParaRPr>
          </a:p>
        </p:txBody>
      </p:sp>
      <p:sp>
        <p:nvSpPr>
          <p:cNvPr id="10" name="矩形 9"/>
          <p:cNvSpPr/>
          <p:nvPr/>
        </p:nvSpPr>
        <p:spPr>
          <a:xfrm>
            <a:off x="6148143" y="1871990"/>
            <a:ext cx="381000" cy="307777"/>
          </a:xfrm>
          <a:prstGeom prst="rect">
            <a:avLst/>
          </a:prstGeom>
        </p:spPr>
        <p:txBody>
          <a:bodyPr wrap="square">
            <a:spAutoFit/>
          </a:bodyPr>
          <a:lstStyle/>
          <a:p>
            <a:pPr algn="ctr"/>
            <a:r>
              <a:rPr lang="en-US" altLang="zh-CN" sz="1400" dirty="0" smtClean="0">
                <a:solidFill>
                  <a:srgbClr val="FF00FF"/>
                </a:solidFill>
              </a:rPr>
              <a:t>&lt;</a:t>
            </a:r>
            <a:endParaRPr lang="zh-CN" altLang="en-US" sz="1400" dirty="0">
              <a:solidFill>
                <a:srgbClr val="FF00FF"/>
              </a:solidFill>
            </a:endParaRPr>
          </a:p>
        </p:txBody>
      </p:sp>
      <p:sp>
        <p:nvSpPr>
          <p:cNvPr id="12" name="矩形 11"/>
          <p:cNvSpPr/>
          <p:nvPr/>
        </p:nvSpPr>
        <p:spPr>
          <a:xfrm>
            <a:off x="3006525" y="1871990"/>
            <a:ext cx="381000" cy="307777"/>
          </a:xfrm>
          <a:prstGeom prst="rect">
            <a:avLst/>
          </a:prstGeom>
        </p:spPr>
        <p:txBody>
          <a:bodyPr wrap="square">
            <a:spAutoFit/>
          </a:bodyPr>
          <a:lstStyle/>
          <a:p>
            <a:pPr algn="ctr"/>
            <a:r>
              <a:rPr lang="en-US" altLang="zh-CN" sz="1400" dirty="0" smtClean="0">
                <a:solidFill>
                  <a:srgbClr val="FF00FF"/>
                </a:solidFill>
              </a:rPr>
              <a:t>&lt;</a:t>
            </a:r>
            <a:endParaRPr lang="zh-CN" altLang="en-US" sz="1400" dirty="0">
              <a:solidFill>
                <a:srgbClr val="FF00FF"/>
              </a:solidFill>
            </a:endParaRPr>
          </a:p>
        </p:txBody>
      </p:sp>
      <p:sp>
        <p:nvSpPr>
          <p:cNvPr id="13" name="矩形 12"/>
          <p:cNvSpPr/>
          <p:nvPr/>
        </p:nvSpPr>
        <p:spPr>
          <a:xfrm>
            <a:off x="3530128" y="1871990"/>
            <a:ext cx="381000" cy="307777"/>
          </a:xfrm>
          <a:prstGeom prst="rect">
            <a:avLst/>
          </a:prstGeom>
        </p:spPr>
        <p:txBody>
          <a:bodyPr wrap="square">
            <a:spAutoFit/>
          </a:bodyPr>
          <a:lstStyle/>
          <a:p>
            <a:pPr algn="ctr"/>
            <a:r>
              <a:rPr lang="en-US" altLang="zh-CN" sz="1400" dirty="0" smtClean="0">
                <a:solidFill>
                  <a:srgbClr val="FF00FF"/>
                </a:solidFill>
              </a:rPr>
              <a:t>&lt;</a:t>
            </a:r>
            <a:endParaRPr lang="zh-CN" altLang="en-US" sz="1400" dirty="0">
              <a:solidFill>
                <a:srgbClr val="FF00FF"/>
              </a:solidFill>
            </a:endParaRPr>
          </a:p>
        </p:txBody>
      </p:sp>
      <p:sp>
        <p:nvSpPr>
          <p:cNvPr id="14" name="矩形 13"/>
          <p:cNvSpPr/>
          <p:nvPr/>
        </p:nvSpPr>
        <p:spPr>
          <a:xfrm>
            <a:off x="4053731" y="1871990"/>
            <a:ext cx="381000" cy="307777"/>
          </a:xfrm>
          <a:prstGeom prst="rect">
            <a:avLst/>
          </a:prstGeom>
        </p:spPr>
        <p:txBody>
          <a:bodyPr wrap="square">
            <a:spAutoFit/>
          </a:bodyPr>
          <a:lstStyle/>
          <a:p>
            <a:pPr algn="ctr"/>
            <a:r>
              <a:rPr lang="en-US" altLang="zh-CN" sz="1400" dirty="0" smtClean="0">
                <a:solidFill>
                  <a:srgbClr val="FF00FF"/>
                </a:solidFill>
              </a:rPr>
              <a:t>&lt;</a:t>
            </a:r>
            <a:endParaRPr lang="zh-CN" altLang="en-US" sz="1400" dirty="0">
              <a:solidFill>
                <a:srgbClr val="FF00FF"/>
              </a:solidFill>
            </a:endParaRPr>
          </a:p>
        </p:txBody>
      </p:sp>
      <p:sp>
        <p:nvSpPr>
          <p:cNvPr id="15" name="矩形 14"/>
          <p:cNvSpPr/>
          <p:nvPr/>
        </p:nvSpPr>
        <p:spPr>
          <a:xfrm>
            <a:off x="4577334" y="1871990"/>
            <a:ext cx="381000" cy="307777"/>
          </a:xfrm>
          <a:prstGeom prst="rect">
            <a:avLst/>
          </a:prstGeom>
        </p:spPr>
        <p:txBody>
          <a:bodyPr wrap="square">
            <a:spAutoFit/>
          </a:bodyPr>
          <a:lstStyle/>
          <a:p>
            <a:pPr algn="ctr"/>
            <a:r>
              <a:rPr lang="en-US" altLang="zh-CN" sz="1400" dirty="0" smtClean="0">
                <a:solidFill>
                  <a:srgbClr val="FF00FF"/>
                </a:solidFill>
              </a:rPr>
              <a:t>&lt;</a:t>
            </a:r>
            <a:endParaRPr lang="zh-CN" altLang="en-US" sz="1400" dirty="0">
              <a:solidFill>
                <a:srgbClr val="FF00FF"/>
              </a:solidFill>
            </a:endParaRPr>
          </a:p>
        </p:txBody>
      </p:sp>
      <p:sp>
        <p:nvSpPr>
          <p:cNvPr id="16" name="矩形 15"/>
          <p:cNvSpPr/>
          <p:nvPr/>
        </p:nvSpPr>
        <p:spPr>
          <a:xfrm>
            <a:off x="5100937" y="1871990"/>
            <a:ext cx="381000" cy="307777"/>
          </a:xfrm>
          <a:prstGeom prst="rect">
            <a:avLst/>
          </a:prstGeom>
        </p:spPr>
        <p:txBody>
          <a:bodyPr wrap="square">
            <a:spAutoFit/>
          </a:bodyPr>
          <a:lstStyle/>
          <a:p>
            <a:pPr algn="ctr"/>
            <a:r>
              <a:rPr lang="en-US" altLang="zh-CN" sz="1400" dirty="0" smtClean="0">
                <a:solidFill>
                  <a:srgbClr val="FF00FF"/>
                </a:solidFill>
              </a:rPr>
              <a:t>&lt;</a:t>
            </a:r>
            <a:endParaRPr lang="zh-CN" altLang="en-US" sz="1400" dirty="0">
              <a:solidFill>
                <a:srgbClr val="FF00FF"/>
              </a:solidFill>
            </a:endParaRPr>
          </a:p>
        </p:txBody>
      </p:sp>
      <p:sp>
        <p:nvSpPr>
          <p:cNvPr id="17" name="矩形 16"/>
          <p:cNvSpPr/>
          <p:nvPr/>
        </p:nvSpPr>
        <p:spPr>
          <a:xfrm>
            <a:off x="5624540" y="1871990"/>
            <a:ext cx="381000" cy="307777"/>
          </a:xfrm>
          <a:prstGeom prst="rect">
            <a:avLst/>
          </a:prstGeom>
        </p:spPr>
        <p:txBody>
          <a:bodyPr wrap="square">
            <a:spAutoFit/>
          </a:bodyPr>
          <a:lstStyle/>
          <a:p>
            <a:pPr algn="ctr"/>
            <a:r>
              <a:rPr lang="en-US" altLang="zh-CN" sz="1400" dirty="0" smtClean="0">
                <a:solidFill>
                  <a:srgbClr val="FF00FF"/>
                </a:solidFill>
              </a:rPr>
              <a:t>&lt;</a:t>
            </a:r>
            <a:endParaRPr lang="zh-CN" altLang="en-US" sz="1400" dirty="0">
              <a:solidFill>
                <a:srgbClr val="FF00FF"/>
              </a:solidFill>
            </a:endParaRPr>
          </a:p>
        </p:txBody>
      </p:sp>
      <p:grpSp>
        <p:nvGrpSpPr>
          <p:cNvPr id="19" name="组合 18"/>
          <p:cNvGrpSpPr/>
          <p:nvPr/>
        </p:nvGrpSpPr>
        <p:grpSpPr>
          <a:xfrm>
            <a:off x="7848600" y="2282300"/>
            <a:ext cx="678204" cy="537100"/>
            <a:chOff x="7592112" y="4768616"/>
            <a:chExt cx="678204" cy="537100"/>
          </a:xfrm>
        </p:grpSpPr>
        <p:sp>
          <p:nvSpPr>
            <p:cNvPr id="20" name="Line 24"/>
            <p:cNvSpPr>
              <a:spLocks noChangeShapeType="1"/>
            </p:cNvSpPr>
            <p:nvPr/>
          </p:nvSpPr>
          <p:spPr bwMode="auto">
            <a:xfrm flipH="1" flipV="1">
              <a:off x="7924800" y="4768616"/>
              <a:ext cx="0" cy="267168"/>
            </a:xfrm>
            <a:prstGeom prst="line">
              <a:avLst/>
            </a:prstGeom>
            <a:noFill/>
            <a:ln w="28575">
              <a:solidFill>
                <a:srgbClr val="0080FF"/>
              </a:solidFill>
              <a:miter lim="800000"/>
              <a:headEnd type="none" w="med" len="med"/>
              <a:tailEnd type="arrow" w="med" len="med"/>
            </a:ln>
            <a:extLst>
              <a:ext uri="{909E8E84-426E-40DD-AFC4-6F175D3DCCD1}">
                <a14:hiddenFill xmlns:a14="http://schemas.microsoft.com/office/drawing/2010/main">
                  <a:noFill/>
                </a14:hiddenFill>
              </a:ext>
            </a:extLst>
          </p:spPr>
          <p:txBody>
            <a:bodyPr wrap="none"/>
            <a:lstStyle/>
            <a:p>
              <a:endParaRPr lang="zh-CN" altLang="en-US">
                <a:solidFill>
                  <a:srgbClr val="0070C0"/>
                </a:solidFill>
              </a:endParaRPr>
            </a:p>
          </p:txBody>
        </p:sp>
        <p:sp>
          <p:nvSpPr>
            <p:cNvPr id="21" name="矩形 20"/>
            <p:cNvSpPr/>
            <p:nvPr/>
          </p:nvSpPr>
          <p:spPr>
            <a:xfrm>
              <a:off x="7592112" y="4967162"/>
              <a:ext cx="678204" cy="338554"/>
            </a:xfrm>
            <a:prstGeom prst="rect">
              <a:avLst/>
            </a:prstGeom>
          </p:spPr>
          <p:txBody>
            <a:bodyPr wrap="square">
              <a:spAutoFit/>
            </a:bodyPr>
            <a:lstStyle/>
            <a:p>
              <a:pPr algn="ctr"/>
              <a:r>
                <a:rPr lang="en-US" altLang="zh-CN" sz="1600" dirty="0" smtClean="0">
                  <a:solidFill>
                    <a:srgbClr val="0070C0"/>
                  </a:solidFill>
                </a:rPr>
                <a:t>High</a:t>
              </a:r>
              <a:endParaRPr lang="zh-CN" altLang="en-US" sz="1600" dirty="0">
                <a:solidFill>
                  <a:srgbClr val="0070C0"/>
                </a:solidFill>
              </a:endParaRPr>
            </a:p>
          </p:txBody>
        </p:sp>
      </p:grpSp>
      <p:grpSp>
        <p:nvGrpSpPr>
          <p:cNvPr id="22" name="组合 21"/>
          <p:cNvGrpSpPr/>
          <p:nvPr/>
        </p:nvGrpSpPr>
        <p:grpSpPr>
          <a:xfrm>
            <a:off x="2609281" y="2282300"/>
            <a:ext cx="667319" cy="537100"/>
            <a:chOff x="7581226" y="4768616"/>
            <a:chExt cx="667319" cy="537100"/>
          </a:xfrm>
        </p:grpSpPr>
        <p:sp>
          <p:nvSpPr>
            <p:cNvPr id="23" name="Line 24"/>
            <p:cNvSpPr>
              <a:spLocks noChangeShapeType="1"/>
            </p:cNvSpPr>
            <p:nvPr/>
          </p:nvSpPr>
          <p:spPr bwMode="auto">
            <a:xfrm flipH="1" flipV="1">
              <a:off x="7924800" y="4768616"/>
              <a:ext cx="0" cy="267168"/>
            </a:xfrm>
            <a:prstGeom prst="line">
              <a:avLst/>
            </a:prstGeom>
            <a:noFill/>
            <a:ln w="28575">
              <a:solidFill>
                <a:srgbClr val="0080FF"/>
              </a:solidFill>
              <a:miter lim="800000"/>
              <a:headEnd type="none" w="med" len="med"/>
              <a:tailEnd type="arrow" w="med" len="med"/>
            </a:ln>
            <a:extLst>
              <a:ext uri="{909E8E84-426E-40DD-AFC4-6F175D3DCCD1}">
                <a14:hiddenFill xmlns:a14="http://schemas.microsoft.com/office/drawing/2010/main">
                  <a:noFill/>
                </a14:hiddenFill>
              </a:ext>
            </a:extLst>
          </p:spPr>
          <p:txBody>
            <a:bodyPr wrap="none"/>
            <a:lstStyle/>
            <a:p>
              <a:endParaRPr lang="zh-CN" altLang="en-US">
                <a:solidFill>
                  <a:srgbClr val="0070C0"/>
                </a:solidFill>
              </a:endParaRPr>
            </a:p>
          </p:txBody>
        </p:sp>
        <p:sp>
          <p:nvSpPr>
            <p:cNvPr id="24" name="矩形 23"/>
            <p:cNvSpPr/>
            <p:nvPr/>
          </p:nvSpPr>
          <p:spPr>
            <a:xfrm>
              <a:off x="7581226" y="4967162"/>
              <a:ext cx="667319" cy="338554"/>
            </a:xfrm>
            <a:prstGeom prst="rect">
              <a:avLst/>
            </a:prstGeom>
          </p:spPr>
          <p:txBody>
            <a:bodyPr wrap="square">
              <a:spAutoFit/>
            </a:bodyPr>
            <a:lstStyle/>
            <a:p>
              <a:pPr algn="ctr"/>
              <a:r>
                <a:rPr lang="en-US" altLang="zh-CN" sz="1600" dirty="0" smtClean="0">
                  <a:solidFill>
                    <a:srgbClr val="0070C0"/>
                  </a:solidFill>
                </a:rPr>
                <a:t>Low</a:t>
              </a:r>
              <a:endParaRPr lang="zh-CN" altLang="en-US" sz="1600" dirty="0">
                <a:solidFill>
                  <a:srgbClr val="0070C0"/>
                </a:solidFill>
              </a:endParaRPr>
            </a:p>
          </p:txBody>
        </p:sp>
      </p:grpSp>
      <p:grpSp>
        <p:nvGrpSpPr>
          <p:cNvPr id="25" name="组合 24"/>
          <p:cNvGrpSpPr/>
          <p:nvPr/>
        </p:nvGrpSpPr>
        <p:grpSpPr>
          <a:xfrm>
            <a:off x="5254508" y="2282300"/>
            <a:ext cx="656434" cy="537100"/>
            <a:chOff x="7581226" y="4768616"/>
            <a:chExt cx="656434" cy="537100"/>
          </a:xfrm>
        </p:grpSpPr>
        <p:sp>
          <p:nvSpPr>
            <p:cNvPr id="26" name="Line 24"/>
            <p:cNvSpPr>
              <a:spLocks noChangeShapeType="1"/>
            </p:cNvSpPr>
            <p:nvPr/>
          </p:nvSpPr>
          <p:spPr bwMode="auto">
            <a:xfrm flipH="1" flipV="1">
              <a:off x="7924800" y="4768616"/>
              <a:ext cx="0" cy="267168"/>
            </a:xfrm>
            <a:prstGeom prst="line">
              <a:avLst/>
            </a:prstGeom>
            <a:noFill/>
            <a:ln w="28575">
              <a:solidFill>
                <a:srgbClr val="7030A0"/>
              </a:solidFill>
              <a:miter lim="800000"/>
              <a:headEnd type="none" w="med" len="med"/>
              <a:tailEnd type="arrow" w="med" len="med"/>
            </a:ln>
            <a:extLst>
              <a:ext uri="{909E8E84-426E-40DD-AFC4-6F175D3DCCD1}">
                <a14:hiddenFill xmlns:a14="http://schemas.microsoft.com/office/drawing/2010/main">
                  <a:noFill/>
                </a14:hiddenFill>
              </a:ext>
            </a:extLst>
          </p:spPr>
          <p:txBody>
            <a:bodyPr wrap="none"/>
            <a:lstStyle/>
            <a:p>
              <a:endParaRPr lang="zh-CN" altLang="en-US">
                <a:solidFill>
                  <a:srgbClr val="7030A0"/>
                </a:solidFill>
              </a:endParaRPr>
            </a:p>
          </p:txBody>
        </p:sp>
        <p:sp>
          <p:nvSpPr>
            <p:cNvPr id="27" name="矩形 26"/>
            <p:cNvSpPr/>
            <p:nvPr/>
          </p:nvSpPr>
          <p:spPr>
            <a:xfrm>
              <a:off x="7581226" y="4967162"/>
              <a:ext cx="656434" cy="338554"/>
            </a:xfrm>
            <a:prstGeom prst="rect">
              <a:avLst/>
            </a:prstGeom>
          </p:spPr>
          <p:txBody>
            <a:bodyPr wrap="square">
              <a:spAutoFit/>
            </a:bodyPr>
            <a:lstStyle/>
            <a:p>
              <a:pPr algn="ctr"/>
              <a:r>
                <a:rPr lang="en-US" altLang="zh-CN" sz="1600" dirty="0" smtClean="0">
                  <a:solidFill>
                    <a:srgbClr val="7030A0"/>
                  </a:solidFill>
                </a:rPr>
                <a:t>Mid</a:t>
              </a:r>
              <a:endParaRPr lang="zh-CN" altLang="en-US" sz="1600" dirty="0">
                <a:solidFill>
                  <a:srgbClr val="7030A0"/>
                </a:solidFill>
              </a:endParaRPr>
            </a:p>
          </p:txBody>
        </p:sp>
      </p:grpSp>
      <p:sp>
        <p:nvSpPr>
          <p:cNvPr id="3" name="矩形 2"/>
          <p:cNvSpPr/>
          <p:nvPr/>
        </p:nvSpPr>
        <p:spPr>
          <a:xfrm>
            <a:off x="831621" y="1825100"/>
            <a:ext cx="1210588" cy="400110"/>
          </a:xfrm>
          <a:prstGeom prst="rect">
            <a:avLst/>
          </a:prstGeom>
        </p:spPr>
        <p:txBody>
          <a:bodyPr wrap="none">
            <a:spAutoFit/>
          </a:bodyPr>
          <a:lstStyle/>
          <a:p>
            <a:r>
              <a:rPr lang="zh-CN" altLang="en-US" sz="2000" dirty="0" smtClean="0"/>
              <a:t>初始时刻</a:t>
            </a:r>
            <a:endParaRPr lang="zh-CN" altLang="en-US" sz="2000" dirty="0"/>
          </a:p>
        </p:txBody>
      </p:sp>
      <p:sp>
        <p:nvSpPr>
          <p:cNvPr id="50" name="矩形 49"/>
          <p:cNvSpPr/>
          <p:nvPr/>
        </p:nvSpPr>
        <p:spPr>
          <a:xfrm>
            <a:off x="280827" y="3048000"/>
            <a:ext cx="1919115" cy="461665"/>
          </a:xfrm>
          <a:prstGeom prst="rect">
            <a:avLst/>
          </a:prstGeom>
        </p:spPr>
        <p:txBody>
          <a:bodyPr wrap="none">
            <a:spAutoFit/>
          </a:bodyPr>
          <a:lstStyle/>
          <a:p>
            <a:pPr>
              <a:lnSpc>
                <a:spcPct val="120000"/>
              </a:lnSpc>
            </a:pPr>
            <a:r>
              <a:rPr lang="zh-CN" altLang="en-US" sz="2000" dirty="0" smtClean="0"/>
              <a:t>∵ </a:t>
            </a:r>
            <a:r>
              <a:rPr lang="en-US" altLang="zh-CN" sz="2000" dirty="0" smtClean="0"/>
              <a:t>L[Mid] </a:t>
            </a:r>
            <a:r>
              <a:rPr lang="en-US" altLang="zh-CN" sz="2000" dirty="0" smtClean="0">
                <a:solidFill>
                  <a:srgbClr val="FF0000"/>
                </a:solidFill>
              </a:rPr>
              <a:t>&gt;</a:t>
            </a:r>
            <a:r>
              <a:rPr lang="en-US" altLang="zh-CN" sz="2000" dirty="0" smtClean="0"/>
              <a:t> </a:t>
            </a:r>
            <a:r>
              <a:rPr lang="en-US" altLang="zh-CN" sz="2000" dirty="0" err="1" smtClean="0">
                <a:solidFill>
                  <a:schemeClr val="tx1"/>
                </a:solidFill>
              </a:rPr>
              <a:t>val</a:t>
            </a:r>
            <a:r>
              <a:rPr lang="en-US" altLang="zh-CN" sz="2000" dirty="0" smtClean="0"/>
              <a:t>,</a:t>
            </a:r>
          </a:p>
        </p:txBody>
      </p:sp>
      <p:graphicFrame>
        <p:nvGraphicFramePr>
          <p:cNvPr id="51" name="表格 50"/>
          <p:cNvGraphicFramePr>
            <a:graphicFrameLocks noGrp="1"/>
          </p:cNvGraphicFramePr>
          <p:nvPr>
            <p:extLst>
              <p:ext uri="{D42A27DB-BD31-4B8C-83A1-F6EECF244321}">
                <p14:modId xmlns:p14="http://schemas.microsoft.com/office/powerpoint/2010/main" val="1916566325"/>
              </p:ext>
            </p:extLst>
          </p:nvPr>
        </p:nvGraphicFramePr>
        <p:xfrm>
          <a:off x="2314331" y="3043175"/>
          <a:ext cx="6151465" cy="731520"/>
        </p:xfrm>
        <a:graphic>
          <a:graphicData uri="http://schemas.openxmlformats.org/drawingml/2006/table">
            <a:tbl>
              <a:tblPr firstRow="1" bandRow="1">
                <a:tableStyleId>{5C22544A-7EE6-4342-B048-85BDC9FD1C3A}</a:tableStyleId>
              </a:tblPr>
              <a:tblGrid>
                <a:gridCol w="380315">
                  <a:extLst>
                    <a:ext uri="{9D8B030D-6E8A-4147-A177-3AD203B41FA5}">
                      <a16:colId xmlns:a16="http://schemas.microsoft.com/office/drawing/2014/main" val="2929657316"/>
                    </a:ext>
                  </a:extLst>
                </a:gridCol>
                <a:gridCol w="524650">
                  <a:extLst>
                    <a:ext uri="{9D8B030D-6E8A-4147-A177-3AD203B41FA5}">
                      <a16:colId xmlns:a16="http://schemas.microsoft.com/office/drawing/2014/main" val="3770346111"/>
                    </a:ext>
                  </a:extLst>
                </a:gridCol>
                <a:gridCol w="524650">
                  <a:extLst>
                    <a:ext uri="{9D8B030D-6E8A-4147-A177-3AD203B41FA5}">
                      <a16:colId xmlns:a16="http://schemas.microsoft.com/office/drawing/2014/main" val="751341963"/>
                    </a:ext>
                  </a:extLst>
                </a:gridCol>
                <a:gridCol w="524650">
                  <a:extLst>
                    <a:ext uri="{9D8B030D-6E8A-4147-A177-3AD203B41FA5}">
                      <a16:colId xmlns:a16="http://schemas.microsoft.com/office/drawing/2014/main" val="1493209764"/>
                    </a:ext>
                  </a:extLst>
                </a:gridCol>
                <a:gridCol w="524650">
                  <a:extLst>
                    <a:ext uri="{9D8B030D-6E8A-4147-A177-3AD203B41FA5}">
                      <a16:colId xmlns:a16="http://schemas.microsoft.com/office/drawing/2014/main" val="3865445670"/>
                    </a:ext>
                  </a:extLst>
                </a:gridCol>
                <a:gridCol w="524650">
                  <a:extLst>
                    <a:ext uri="{9D8B030D-6E8A-4147-A177-3AD203B41FA5}">
                      <a16:colId xmlns:a16="http://schemas.microsoft.com/office/drawing/2014/main" val="16877889"/>
                    </a:ext>
                  </a:extLst>
                </a:gridCol>
                <a:gridCol w="524650">
                  <a:extLst>
                    <a:ext uri="{9D8B030D-6E8A-4147-A177-3AD203B41FA5}">
                      <a16:colId xmlns:a16="http://schemas.microsoft.com/office/drawing/2014/main" val="2759925638"/>
                    </a:ext>
                  </a:extLst>
                </a:gridCol>
                <a:gridCol w="524650">
                  <a:extLst>
                    <a:ext uri="{9D8B030D-6E8A-4147-A177-3AD203B41FA5}">
                      <a16:colId xmlns:a16="http://schemas.microsoft.com/office/drawing/2014/main" val="818150183"/>
                    </a:ext>
                  </a:extLst>
                </a:gridCol>
                <a:gridCol w="524650">
                  <a:extLst>
                    <a:ext uri="{9D8B030D-6E8A-4147-A177-3AD203B41FA5}">
                      <a16:colId xmlns:a16="http://schemas.microsoft.com/office/drawing/2014/main" val="2562100678"/>
                    </a:ext>
                  </a:extLst>
                </a:gridCol>
                <a:gridCol w="524650">
                  <a:extLst>
                    <a:ext uri="{9D8B030D-6E8A-4147-A177-3AD203B41FA5}">
                      <a16:colId xmlns:a16="http://schemas.microsoft.com/office/drawing/2014/main" val="2938595725"/>
                    </a:ext>
                  </a:extLst>
                </a:gridCol>
                <a:gridCol w="524650">
                  <a:extLst>
                    <a:ext uri="{9D8B030D-6E8A-4147-A177-3AD203B41FA5}">
                      <a16:colId xmlns:a16="http://schemas.microsoft.com/office/drawing/2014/main" val="894482934"/>
                    </a:ext>
                  </a:extLst>
                </a:gridCol>
                <a:gridCol w="524650">
                  <a:extLst>
                    <a:ext uri="{9D8B030D-6E8A-4147-A177-3AD203B41FA5}">
                      <a16:colId xmlns:a16="http://schemas.microsoft.com/office/drawing/2014/main" val="1957740946"/>
                    </a:ext>
                  </a:extLst>
                </a:gridCol>
              </a:tblGrid>
              <a:tr h="136949">
                <a:tc>
                  <a:txBody>
                    <a:bodyPr/>
                    <a:lstStyle/>
                    <a:p>
                      <a:pPr algn="ctr"/>
                      <a:r>
                        <a:rPr lang="en-US" altLang="zh-CN" sz="1200" b="0" dirty="0" smtClean="0">
                          <a:solidFill>
                            <a:schemeClr val="tx1">
                              <a:lumMod val="50000"/>
                              <a:lumOff val="50000"/>
                            </a:schemeClr>
                          </a:solidFill>
                        </a:rPr>
                        <a:t>0</a:t>
                      </a:r>
                      <a:endParaRPr lang="zh-CN" altLang="en-US" sz="1200" b="0" dirty="0">
                        <a:solidFill>
                          <a:schemeClr val="tx1">
                            <a:lumMod val="50000"/>
                            <a:lumOff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0" dirty="0" smtClean="0">
                          <a:solidFill>
                            <a:schemeClr val="tx1">
                              <a:lumMod val="50000"/>
                              <a:lumOff val="50000"/>
                            </a:schemeClr>
                          </a:solidFill>
                        </a:rPr>
                        <a:t>1</a:t>
                      </a:r>
                      <a:endParaRPr lang="zh-CN" altLang="en-US" sz="1200" b="0" dirty="0">
                        <a:solidFill>
                          <a:schemeClr val="tx1">
                            <a:lumMod val="50000"/>
                            <a:lumOff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0" dirty="0" smtClean="0">
                          <a:solidFill>
                            <a:schemeClr val="tx1">
                              <a:lumMod val="50000"/>
                              <a:lumOff val="50000"/>
                            </a:schemeClr>
                          </a:solidFill>
                        </a:rPr>
                        <a:t>2</a:t>
                      </a:r>
                      <a:endParaRPr lang="zh-CN" altLang="en-US" sz="1200" b="0" dirty="0">
                        <a:solidFill>
                          <a:schemeClr val="tx1">
                            <a:lumMod val="50000"/>
                            <a:lumOff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0" dirty="0" smtClean="0">
                          <a:solidFill>
                            <a:schemeClr val="tx1">
                              <a:lumMod val="50000"/>
                              <a:lumOff val="50000"/>
                            </a:schemeClr>
                          </a:solidFill>
                        </a:rPr>
                        <a:t>3</a:t>
                      </a:r>
                      <a:endParaRPr lang="zh-CN" altLang="en-US" sz="1200" b="0" dirty="0">
                        <a:solidFill>
                          <a:schemeClr val="tx1">
                            <a:lumMod val="50000"/>
                            <a:lumOff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0" dirty="0" smtClean="0">
                          <a:solidFill>
                            <a:schemeClr val="tx1">
                              <a:lumMod val="50000"/>
                              <a:lumOff val="50000"/>
                            </a:schemeClr>
                          </a:solidFill>
                        </a:rPr>
                        <a:t>4</a:t>
                      </a:r>
                      <a:endParaRPr lang="zh-CN" altLang="en-US" sz="1200" b="0" dirty="0">
                        <a:solidFill>
                          <a:schemeClr val="tx1">
                            <a:lumMod val="50000"/>
                            <a:lumOff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0" dirty="0" smtClean="0">
                          <a:solidFill>
                            <a:schemeClr val="tx1">
                              <a:lumMod val="50000"/>
                              <a:lumOff val="50000"/>
                            </a:schemeClr>
                          </a:solidFill>
                        </a:rPr>
                        <a:t>5</a:t>
                      </a:r>
                      <a:endParaRPr lang="zh-CN" altLang="en-US" sz="1200" b="0" dirty="0">
                        <a:solidFill>
                          <a:schemeClr val="tx1">
                            <a:lumMod val="50000"/>
                            <a:lumOff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0" dirty="0" smtClean="0">
                          <a:solidFill>
                            <a:schemeClr val="tx1">
                              <a:lumMod val="50000"/>
                              <a:lumOff val="50000"/>
                            </a:schemeClr>
                          </a:solidFill>
                        </a:rPr>
                        <a:t>6</a:t>
                      </a:r>
                      <a:endParaRPr lang="zh-CN" altLang="en-US" sz="1200" b="0" dirty="0">
                        <a:solidFill>
                          <a:schemeClr val="tx1">
                            <a:lumMod val="50000"/>
                            <a:lumOff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0" dirty="0" smtClean="0">
                          <a:solidFill>
                            <a:schemeClr val="tx1">
                              <a:lumMod val="50000"/>
                              <a:lumOff val="50000"/>
                            </a:schemeClr>
                          </a:solidFill>
                        </a:rPr>
                        <a:t>7</a:t>
                      </a:r>
                      <a:endParaRPr lang="zh-CN" altLang="en-US" sz="1200" b="0" dirty="0">
                        <a:solidFill>
                          <a:schemeClr val="tx1">
                            <a:lumMod val="50000"/>
                            <a:lumOff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0" dirty="0" smtClean="0">
                          <a:solidFill>
                            <a:schemeClr val="tx1">
                              <a:lumMod val="50000"/>
                              <a:lumOff val="50000"/>
                            </a:schemeClr>
                          </a:solidFill>
                        </a:rPr>
                        <a:t>8</a:t>
                      </a:r>
                      <a:endParaRPr lang="zh-CN" altLang="en-US" sz="1200" b="0" dirty="0">
                        <a:solidFill>
                          <a:schemeClr val="tx1">
                            <a:lumMod val="50000"/>
                            <a:lumOff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0" dirty="0" smtClean="0">
                          <a:solidFill>
                            <a:schemeClr val="tx1">
                              <a:lumMod val="50000"/>
                              <a:lumOff val="50000"/>
                            </a:schemeClr>
                          </a:solidFill>
                        </a:rPr>
                        <a:t>9</a:t>
                      </a:r>
                      <a:endParaRPr lang="zh-CN" altLang="en-US" sz="1200" b="0" dirty="0">
                        <a:solidFill>
                          <a:schemeClr val="tx1">
                            <a:lumMod val="50000"/>
                            <a:lumOff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0" dirty="0" smtClean="0">
                          <a:solidFill>
                            <a:schemeClr val="tx1">
                              <a:lumMod val="50000"/>
                              <a:lumOff val="50000"/>
                            </a:schemeClr>
                          </a:solidFill>
                        </a:rPr>
                        <a:t>10</a:t>
                      </a:r>
                      <a:endParaRPr lang="zh-CN" altLang="en-US" sz="1200" b="0" dirty="0">
                        <a:solidFill>
                          <a:schemeClr val="tx1">
                            <a:lumMod val="50000"/>
                            <a:lumOff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0" dirty="0" smtClean="0">
                          <a:solidFill>
                            <a:schemeClr val="tx1">
                              <a:lumMod val="50000"/>
                              <a:lumOff val="50000"/>
                            </a:schemeClr>
                          </a:solidFill>
                        </a:rPr>
                        <a:t>11</a:t>
                      </a:r>
                      <a:endParaRPr lang="zh-CN" altLang="en-US" sz="1200" b="0" dirty="0">
                        <a:solidFill>
                          <a:schemeClr val="tx1">
                            <a:lumMod val="50000"/>
                            <a:lumOff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4574797"/>
                  </a:ext>
                </a:extLst>
              </a:tr>
              <a:tr h="457200">
                <a:tc>
                  <a:txBody>
                    <a:bodyPr/>
                    <a:lstStyle/>
                    <a:p>
                      <a:pPr algn="ctr"/>
                      <a:endParaRPr lang="zh-CN" altLang="en-US"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20">
                      <a:fgClr>
                        <a:schemeClr val="tx1">
                          <a:lumMod val="50000"/>
                          <a:lumOff val="50000"/>
                        </a:schemeClr>
                      </a:fgClr>
                      <a:bgClr>
                        <a:schemeClr val="bg1"/>
                      </a:bgClr>
                    </a:pattFill>
                  </a:tcPr>
                </a:tc>
                <a:tc>
                  <a:txBody>
                    <a:bodyPr/>
                    <a:lstStyle/>
                    <a:p>
                      <a:pPr algn="ctr"/>
                      <a:r>
                        <a:rPr lang="en-US" altLang="zh-CN" b="1" dirty="0" smtClean="0">
                          <a:solidFill>
                            <a:schemeClr val="tx1"/>
                          </a:solidFill>
                        </a:rPr>
                        <a:t>5</a:t>
                      </a:r>
                      <a:endParaRPr lang="zh-CN"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tx1"/>
                          </a:solidFill>
                        </a:rPr>
                        <a:t>13</a:t>
                      </a:r>
                      <a:endParaRPr lang="zh-CN"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tx1"/>
                          </a:solidFill>
                        </a:rPr>
                        <a:t>19</a:t>
                      </a:r>
                      <a:endParaRPr lang="zh-CN"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tx1"/>
                          </a:solidFill>
                        </a:rPr>
                        <a:t>21</a:t>
                      </a:r>
                      <a:endParaRPr lang="zh-CN"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tx1"/>
                          </a:solidFill>
                        </a:rPr>
                        <a:t>37</a:t>
                      </a:r>
                      <a:endParaRPr lang="zh-CN"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bg1">
                              <a:lumMod val="85000"/>
                            </a:schemeClr>
                          </a:solidFill>
                        </a:rPr>
                        <a:t>56</a:t>
                      </a:r>
                      <a:endParaRPr lang="zh-CN" altLang="en-US" b="1" dirty="0">
                        <a:solidFill>
                          <a:schemeClr val="bg1">
                            <a:lumMod val="8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bg1">
                              <a:lumMod val="85000"/>
                            </a:schemeClr>
                          </a:solidFill>
                        </a:rPr>
                        <a:t>64</a:t>
                      </a:r>
                      <a:endParaRPr lang="zh-CN" altLang="en-US" b="1" dirty="0">
                        <a:solidFill>
                          <a:schemeClr val="bg1">
                            <a:lumMod val="8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bg1">
                              <a:lumMod val="85000"/>
                            </a:schemeClr>
                          </a:solidFill>
                        </a:rPr>
                        <a:t>75</a:t>
                      </a:r>
                      <a:endParaRPr lang="zh-CN" altLang="en-US" b="1" dirty="0">
                        <a:solidFill>
                          <a:schemeClr val="bg1">
                            <a:lumMod val="8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bg1">
                              <a:lumMod val="85000"/>
                            </a:schemeClr>
                          </a:solidFill>
                        </a:rPr>
                        <a:t>80</a:t>
                      </a:r>
                      <a:endParaRPr lang="zh-CN" altLang="en-US" b="1" dirty="0">
                        <a:solidFill>
                          <a:schemeClr val="bg1">
                            <a:lumMod val="8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bg1">
                              <a:lumMod val="85000"/>
                            </a:schemeClr>
                          </a:solidFill>
                        </a:rPr>
                        <a:t>88</a:t>
                      </a:r>
                      <a:endParaRPr lang="zh-CN" altLang="en-US" b="1" dirty="0">
                        <a:solidFill>
                          <a:schemeClr val="bg1">
                            <a:lumMod val="8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bg1">
                              <a:lumMod val="85000"/>
                            </a:schemeClr>
                          </a:solidFill>
                        </a:rPr>
                        <a:t>92</a:t>
                      </a:r>
                      <a:endParaRPr lang="zh-CN" altLang="en-US" b="1" dirty="0">
                        <a:solidFill>
                          <a:schemeClr val="bg1">
                            <a:lumMod val="8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40657312"/>
                  </a:ext>
                </a:extLst>
              </a:tr>
            </a:tbl>
          </a:graphicData>
        </a:graphic>
      </p:graphicFrame>
      <p:grpSp>
        <p:nvGrpSpPr>
          <p:cNvPr id="64" name="组合 63"/>
          <p:cNvGrpSpPr/>
          <p:nvPr/>
        </p:nvGrpSpPr>
        <p:grpSpPr>
          <a:xfrm>
            <a:off x="4724400" y="3767576"/>
            <a:ext cx="678204" cy="537100"/>
            <a:chOff x="7592112" y="4768616"/>
            <a:chExt cx="678204" cy="537100"/>
          </a:xfrm>
        </p:grpSpPr>
        <p:sp>
          <p:nvSpPr>
            <p:cNvPr id="65" name="Line 24"/>
            <p:cNvSpPr>
              <a:spLocks noChangeShapeType="1"/>
            </p:cNvSpPr>
            <p:nvPr/>
          </p:nvSpPr>
          <p:spPr bwMode="auto">
            <a:xfrm flipH="1" flipV="1">
              <a:off x="7924800" y="4768616"/>
              <a:ext cx="0" cy="267168"/>
            </a:xfrm>
            <a:prstGeom prst="line">
              <a:avLst/>
            </a:prstGeom>
            <a:noFill/>
            <a:ln w="28575">
              <a:solidFill>
                <a:srgbClr val="0080FF"/>
              </a:solidFill>
              <a:miter lim="800000"/>
              <a:headEnd type="none" w="med" len="med"/>
              <a:tailEnd type="arrow" w="med" len="med"/>
            </a:ln>
            <a:extLst>
              <a:ext uri="{909E8E84-426E-40DD-AFC4-6F175D3DCCD1}">
                <a14:hiddenFill xmlns:a14="http://schemas.microsoft.com/office/drawing/2010/main">
                  <a:noFill/>
                </a14:hiddenFill>
              </a:ext>
            </a:extLst>
          </p:spPr>
          <p:txBody>
            <a:bodyPr wrap="none"/>
            <a:lstStyle/>
            <a:p>
              <a:endParaRPr lang="zh-CN" altLang="en-US">
                <a:solidFill>
                  <a:srgbClr val="0070C0"/>
                </a:solidFill>
              </a:endParaRPr>
            </a:p>
          </p:txBody>
        </p:sp>
        <p:sp>
          <p:nvSpPr>
            <p:cNvPr id="66" name="矩形 65"/>
            <p:cNvSpPr/>
            <p:nvPr/>
          </p:nvSpPr>
          <p:spPr>
            <a:xfrm>
              <a:off x="7592112" y="4967162"/>
              <a:ext cx="678204" cy="338554"/>
            </a:xfrm>
            <a:prstGeom prst="rect">
              <a:avLst/>
            </a:prstGeom>
          </p:spPr>
          <p:txBody>
            <a:bodyPr wrap="square">
              <a:spAutoFit/>
            </a:bodyPr>
            <a:lstStyle/>
            <a:p>
              <a:pPr algn="ctr"/>
              <a:r>
                <a:rPr lang="en-US" altLang="zh-CN" sz="1600" dirty="0" smtClean="0">
                  <a:solidFill>
                    <a:srgbClr val="0070C0"/>
                  </a:solidFill>
                </a:rPr>
                <a:t>High</a:t>
              </a:r>
              <a:endParaRPr lang="zh-CN" altLang="en-US" sz="1600" dirty="0">
                <a:solidFill>
                  <a:srgbClr val="0070C0"/>
                </a:solidFill>
              </a:endParaRPr>
            </a:p>
          </p:txBody>
        </p:sp>
      </p:grpSp>
      <p:grpSp>
        <p:nvGrpSpPr>
          <p:cNvPr id="67" name="组合 66"/>
          <p:cNvGrpSpPr/>
          <p:nvPr/>
        </p:nvGrpSpPr>
        <p:grpSpPr>
          <a:xfrm>
            <a:off x="2616877" y="3767576"/>
            <a:ext cx="667319" cy="537100"/>
            <a:chOff x="7581226" y="4768616"/>
            <a:chExt cx="667319" cy="537100"/>
          </a:xfrm>
        </p:grpSpPr>
        <p:sp>
          <p:nvSpPr>
            <p:cNvPr id="68" name="Line 24"/>
            <p:cNvSpPr>
              <a:spLocks noChangeShapeType="1"/>
            </p:cNvSpPr>
            <p:nvPr/>
          </p:nvSpPr>
          <p:spPr bwMode="auto">
            <a:xfrm flipH="1" flipV="1">
              <a:off x="7924800" y="4768616"/>
              <a:ext cx="0" cy="267168"/>
            </a:xfrm>
            <a:prstGeom prst="line">
              <a:avLst/>
            </a:prstGeom>
            <a:noFill/>
            <a:ln w="28575">
              <a:solidFill>
                <a:srgbClr val="0080FF"/>
              </a:solidFill>
              <a:miter lim="800000"/>
              <a:headEnd type="none" w="med" len="med"/>
              <a:tailEnd type="arrow" w="med" len="med"/>
            </a:ln>
            <a:extLst>
              <a:ext uri="{909E8E84-426E-40DD-AFC4-6F175D3DCCD1}">
                <a14:hiddenFill xmlns:a14="http://schemas.microsoft.com/office/drawing/2010/main">
                  <a:noFill/>
                </a14:hiddenFill>
              </a:ext>
            </a:extLst>
          </p:spPr>
          <p:txBody>
            <a:bodyPr wrap="none"/>
            <a:lstStyle/>
            <a:p>
              <a:endParaRPr lang="zh-CN" altLang="en-US">
                <a:solidFill>
                  <a:srgbClr val="0070C0"/>
                </a:solidFill>
              </a:endParaRPr>
            </a:p>
          </p:txBody>
        </p:sp>
        <p:sp>
          <p:nvSpPr>
            <p:cNvPr id="69" name="矩形 68"/>
            <p:cNvSpPr/>
            <p:nvPr/>
          </p:nvSpPr>
          <p:spPr>
            <a:xfrm>
              <a:off x="7581226" y="4967162"/>
              <a:ext cx="667319" cy="338554"/>
            </a:xfrm>
            <a:prstGeom prst="rect">
              <a:avLst/>
            </a:prstGeom>
          </p:spPr>
          <p:txBody>
            <a:bodyPr wrap="square">
              <a:spAutoFit/>
            </a:bodyPr>
            <a:lstStyle/>
            <a:p>
              <a:pPr algn="ctr"/>
              <a:r>
                <a:rPr lang="en-US" altLang="zh-CN" sz="1600" dirty="0" smtClean="0">
                  <a:solidFill>
                    <a:srgbClr val="0070C0"/>
                  </a:solidFill>
                </a:rPr>
                <a:t>Low</a:t>
              </a:r>
              <a:endParaRPr lang="zh-CN" altLang="en-US" sz="1600" dirty="0">
                <a:solidFill>
                  <a:srgbClr val="0070C0"/>
                </a:solidFill>
              </a:endParaRPr>
            </a:p>
          </p:txBody>
        </p:sp>
      </p:grpSp>
      <p:grpSp>
        <p:nvGrpSpPr>
          <p:cNvPr id="70" name="组合 69"/>
          <p:cNvGrpSpPr/>
          <p:nvPr/>
        </p:nvGrpSpPr>
        <p:grpSpPr>
          <a:xfrm>
            <a:off x="3657600" y="3767576"/>
            <a:ext cx="656434" cy="537100"/>
            <a:chOff x="7581226" y="4768616"/>
            <a:chExt cx="656434" cy="537100"/>
          </a:xfrm>
        </p:grpSpPr>
        <p:sp>
          <p:nvSpPr>
            <p:cNvPr id="71" name="Line 24"/>
            <p:cNvSpPr>
              <a:spLocks noChangeShapeType="1"/>
            </p:cNvSpPr>
            <p:nvPr/>
          </p:nvSpPr>
          <p:spPr bwMode="auto">
            <a:xfrm flipH="1" flipV="1">
              <a:off x="7924800" y="4768616"/>
              <a:ext cx="0" cy="267168"/>
            </a:xfrm>
            <a:prstGeom prst="line">
              <a:avLst/>
            </a:prstGeom>
            <a:noFill/>
            <a:ln w="28575">
              <a:solidFill>
                <a:srgbClr val="7030A0"/>
              </a:solidFill>
              <a:miter lim="800000"/>
              <a:headEnd type="none" w="med" len="med"/>
              <a:tailEnd type="arrow" w="med" len="med"/>
            </a:ln>
            <a:extLst>
              <a:ext uri="{909E8E84-426E-40DD-AFC4-6F175D3DCCD1}">
                <a14:hiddenFill xmlns:a14="http://schemas.microsoft.com/office/drawing/2010/main">
                  <a:noFill/>
                </a14:hiddenFill>
              </a:ext>
            </a:extLst>
          </p:spPr>
          <p:txBody>
            <a:bodyPr wrap="none"/>
            <a:lstStyle/>
            <a:p>
              <a:endParaRPr lang="zh-CN" altLang="en-US">
                <a:solidFill>
                  <a:srgbClr val="7030A0"/>
                </a:solidFill>
              </a:endParaRPr>
            </a:p>
          </p:txBody>
        </p:sp>
        <p:sp>
          <p:nvSpPr>
            <p:cNvPr id="72" name="矩形 71"/>
            <p:cNvSpPr/>
            <p:nvPr/>
          </p:nvSpPr>
          <p:spPr>
            <a:xfrm>
              <a:off x="7581226" y="4967162"/>
              <a:ext cx="656434" cy="338554"/>
            </a:xfrm>
            <a:prstGeom prst="rect">
              <a:avLst/>
            </a:prstGeom>
          </p:spPr>
          <p:txBody>
            <a:bodyPr wrap="square">
              <a:spAutoFit/>
            </a:bodyPr>
            <a:lstStyle/>
            <a:p>
              <a:pPr algn="ctr"/>
              <a:r>
                <a:rPr lang="en-US" altLang="zh-CN" sz="1600" dirty="0" smtClean="0">
                  <a:solidFill>
                    <a:srgbClr val="7030A0"/>
                  </a:solidFill>
                </a:rPr>
                <a:t>Mid</a:t>
              </a:r>
              <a:endParaRPr lang="zh-CN" altLang="en-US" sz="1600" dirty="0">
                <a:solidFill>
                  <a:srgbClr val="7030A0"/>
                </a:solidFill>
              </a:endParaRPr>
            </a:p>
          </p:txBody>
        </p:sp>
      </p:grpSp>
      <p:sp>
        <p:nvSpPr>
          <p:cNvPr id="73" name="矩形 72"/>
          <p:cNvSpPr/>
          <p:nvPr/>
        </p:nvSpPr>
        <p:spPr>
          <a:xfrm>
            <a:off x="280827" y="4597400"/>
            <a:ext cx="1919115" cy="461665"/>
          </a:xfrm>
          <a:prstGeom prst="rect">
            <a:avLst/>
          </a:prstGeom>
        </p:spPr>
        <p:txBody>
          <a:bodyPr wrap="none">
            <a:spAutoFit/>
          </a:bodyPr>
          <a:lstStyle/>
          <a:p>
            <a:pPr>
              <a:lnSpc>
                <a:spcPct val="120000"/>
              </a:lnSpc>
            </a:pPr>
            <a:r>
              <a:rPr lang="zh-CN" altLang="en-US" sz="2000" dirty="0" smtClean="0"/>
              <a:t>∵ </a:t>
            </a:r>
            <a:r>
              <a:rPr lang="en-US" altLang="zh-CN" sz="2000" dirty="0" smtClean="0"/>
              <a:t>L[Mid] </a:t>
            </a:r>
            <a:r>
              <a:rPr lang="en-US" altLang="zh-CN" sz="2000" dirty="0">
                <a:solidFill>
                  <a:srgbClr val="FF0000"/>
                </a:solidFill>
              </a:rPr>
              <a:t>&lt;</a:t>
            </a:r>
            <a:r>
              <a:rPr lang="en-US" altLang="zh-CN" sz="2000" dirty="0" smtClean="0"/>
              <a:t> </a:t>
            </a:r>
            <a:r>
              <a:rPr lang="en-US" altLang="zh-CN" sz="2000" dirty="0" err="1" smtClean="0">
                <a:solidFill>
                  <a:schemeClr val="tx1"/>
                </a:solidFill>
              </a:rPr>
              <a:t>val</a:t>
            </a:r>
            <a:r>
              <a:rPr lang="en-US" altLang="zh-CN" sz="2000" dirty="0" smtClean="0"/>
              <a:t>,</a:t>
            </a:r>
          </a:p>
        </p:txBody>
      </p:sp>
      <p:graphicFrame>
        <p:nvGraphicFramePr>
          <p:cNvPr id="74" name="表格 73"/>
          <p:cNvGraphicFramePr>
            <a:graphicFrameLocks noGrp="1"/>
          </p:cNvGraphicFramePr>
          <p:nvPr>
            <p:extLst>
              <p:ext uri="{D42A27DB-BD31-4B8C-83A1-F6EECF244321}">
                <p14:modId xmlns:p14="http://schemas.microsoft.com/office/powerpoint/2010/main" val="3415309770"/>
              </p:ext>
            </p:extLst>
          </p:nvPr>
        </p:nvGraphicFramePr>
        <p:xfrm>
          <a:off x="2317621" y="4590325"/>
          <a:ext cx="6151465" cy="731520"/>
        </p:xfrm>
        <a:graphic>
          <a:graphicData uri="http://schemas.openxmlformats.org/drawingml/2006/table">
            <a:tbl>
              <a:tblPr firstRow="1" bandRow="1">
                <a:tableStyleId>{5C22544A-7EE6-4342-B048-85BDC9FD1C3A}</a:tableStyleId>
              </a:tblPr>
              <a:tblGrid>
                <a:gridCol w="380315">
                  <a:extLst>
                    <a:ext uri="{9D8B030D-6E8A-4147-A177-3AD203B41FA5}">
                      <a16:colId xmlns:a16="http://schemas.microsoft.com/office/drawing/2014/main" val="2929657316"/>
                    </a:ext>
                  </a:extLst>
                </a:gridCol>
                <a:gridCol w="524650">
                  <a:extLst>
                    <a:ext uri="{9D8B030D-6E8A-4147-A177-3AD203B41FA5}">
                      <a16:colId xmlns:a16="http://schemas.microsoft.com/office/drawing/2014/main" val="3770346111"/>
                    </a:ext>
                  </a:extLst>
                </a:gridCol>
                <a:gridCol w="524650">
                  <a:extLst>
                    <a:ext uri="{9D8B030D-6E8A-4147-A177-3AD203B41FA5}">
                      <a16:colId xmlns:a16="http://schemas.microsoft.com/office/drawing/2014/main" val="751341963"/>
                    </a:ext>
                  </a:extLst>
                </a:gridCol>
                <a:gridCol w="524650">
                  <a:extLst>
                    <a:ext uri="{9D8B030D-6E8A-4147-A177-3AD203B41FA5}">
                      <a16:colId xmlns:a16="http://schemas.microsoft.com/office/drawing/2014/main" val="1493209764"/>
                    </a:ext>
                  </a:extLst>
                </a:gridCol>
                <a:gridCol w="524650">
                  <a:extLst>
                    <a:ext uri="{9D8B030D-6E8A-4147-A177-3AD203B41FA5}">
                      <a16:colId xmlns:a16="http://schemas.microsoft.com/office/drawing/2014/main" val="3865445670"/>
                    </a:ext>
                  </a:extLst>
                </a:gridCol>
                <a:gridCol w="524650">
                  <a:extLst>
                    <a:ext uri="{9D8B030D-6E8A-4147-A177-3AD203B41FA5}">
                      <a16:colId xmlns:a16="http://schemas.microsoft.com/office/drawing/2014/main" val="16877889"/>
                    </a:ext>
                  </a:extLst>
                </a:gridCol>
                <a:gridCol w="524650">
                  <a:extLst>
                    <a:ext uri="{9D8B030D-6E8A-4147-A177-3AD203B41FA5}">
                      <a16:colId xmlns:a16="http://schemas.microsoft.com/office/drawing/2014/main" val="2759925638"/>
                    </a:ext>
                  </a:extLst>
                </a:gridCol>
                <a:gridCol w="524650">
                  <a:extLst>
                    <a:ext uri="{9D8B030D-6E8A-4147-A177-3AD203B41FA5}">
                      <a16:colId xmlns:a16="http://schemas.microsoft.com/office/drawing/2014/main" val="818150183"/>
                    </a:ext>
                  </a:extLst>
                </a:gridCol>
                <a:gridCol w="524650">
                  <a:extLst>
                    <a:ext uri="{9D8B030D-6E8A-4147-A177-3AD203B41FA5}">
                      <a16:colId xmlns:a16="http://schemas.microsoft.com/office/drawing/2014/main" val="2562100678"/>
                    </a:ext>
                  </a:extLst>
                </a:gridCol>
                <a:gridCol w="524650">
                  <a:extLst>
                    <a:ext uri="{9D8B030D-6E8A-4147-A177-3AD203B41FA5}">
                      <a16:colId xmlns:a16="http://schemas.microsoft.com/office/drawing/2014/main" val="2938595725"/>
                    </a:ext>
                  </a:extLst>
                </a:gridCol>
                <a:gridCol w="524650">
                  <a:extLst>
                    <a:ext uri="{9D8B030D-6E8A-4147-A177-3AD203B41FA5}">
                      <a16:colId xmlns:a16="http://schemas.microsoft.com/office/drawing/2014/main" val="894482934"/>
                    </a:ext>
                  </a:extLst>
                </a:gridCol>
                <a:gridCol w="524650">
                  <a:extLst>
                    <a:ext uri="{9D8B030D-6E8A-4147-A177-3AD203B41FA5}">
                      <a16:colId xmlns:a16="http://schemas.microsoft.com/office/drawing/2014/main" val="1957740946"/>
                    </a:ext>
                  </a:extLst>
                </a:gridCol>
              </a:tblGrid>
              <a:tr h="214103">
                <a:tc>
                  <a:txBody>
                    <a:bodyPr/>
                    <a:lstStyle/>
                    <a:p>
                      <a:pPr algn="ctr"/>
                      <a:r>
                        <a:rPr lang="en-US" altLang="zh-CN" sz="1200" b="0" dirty="0" smtClean="0">
                          <a:solidFill>
                            <a:schemeClr val="tx1">
                              <a:lumMod val="50000"/>
                              <a:lumOff val="50000"/>
                            </a:schemeClr>
                          </a:solidFill>
                        </a:rPr>
                        <a:t>0</a:t>
                      </a:r>
                      <a:endParaRPr lang="zh-CN" altLang="en-US" sz="1200" b="0" dirty="0">
                        <a:solidFill>
                          <a:schemeClr val="tx1">
                            <a:lumMod val="50000"/>
                            <a:lumOff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0" dirty="0" smtClean="0">
                          <a:solidFill>
                            <a:schemeClr val="tx1">
                              <a:lumMod val="50000"/>
                              <a:lumOff val="50000"/>
                            </a:schemeClr>
                          </a:solidFill>
                        </a:rPr>
                        <a:t>1</a:t>
                      </a:r>
                      <a:endParaRPr lang="zh-CN" altLang="en-US" sz="1200" b="0" dirty="0">
                        <a:solidFill>
                          <a:schemeClr val="tx1">
                            <a:lumMod val="50000"/>
                            <a:lumOff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0" dirty="0" smtClean="0">
                          <a:solidFill>
                            <a:schemeClr val="tx1">
                              <a:lumMod val="50000"/>
                              <a:lumOff val="50000"/>
                            </a:schemeClr>
                          </a:solidFill>
                        </a:rPr>
                        <a:t>2</a:t>
                      </a:r>
                      <a:endParaRPr lang="zh-CN" altLang="en-US" sz="1200" b="0" dirty="0">
                        <a:solidFill>
                          <a:schemeClr val="tx1">
                            <a:lumMod val="50000"/>
                            <a:lumOff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0" dirty="0" smtClean="0">
                          <a:solidFill>
                            <a:schemeClr val="tx1">
                              <a:lumMod val="50000"/>
                              <a:lumOff val="50000"/>
                            </a:schemeClr>
                          </a:solidFill>
                        </a:rPr>
                        <a:t>3</a:t>
                      </a:r>
                      <a:endParaRPr lang="zh-CN" altLang="en-US" sz="1200" b="0" dirty="0">
                        <a:solidFill>
                          <a:schemeClr val="tx1">
                            <a:lumMod val="50000"/>
                            <a:lumOff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0" dirty="0" smtClean="0">
                          <a:solidFill>
                            <a:schemeClr val="tx1">
                              <a:lumMod val="50000"/>
                              <a:lumOff val="50000"/>
                            </a:schemeClr>
                          </a:solidFill>
                        </a:rPr>
                        <a:t>4</a:t>
                      </a:r>
                      <a:endParaRPr lang="zh-CN" altLang="en-US" sz="1200" b="0" dirty="0">
                        <a:solidFill>
                          <a:schemeClr val="tx1">
                            <a:lumMod val="50000"/>
                            <a:lumOff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0" dirty="0" smtClean="0">
                          <a:solidFill>
                            <a:schemeClr val="tx1">
                              <a:lumMod val="50000"/>
                              <a:lumOff val="50000"/>
                            </a:schemeClr>
                          </a:solidFill>
                        </a:rPr>
                        <a:t>5</a:t>
                      </a:r>
                      <a:endParaRPr lang="zh-CN" altLang="en-US" sz="1200" b="0" dirty="0">
                        <a:solidFill>
                          <a:schemeClr val="tx1">
                            <a:lumMod val="50000"/>
                            <a:lumOff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0" dirty="0" smtClean="0">
                          <a:solidFill>
                            <a:schemeClr val="tx1">
                              <a:lumMod val="50000"/>
                              <a:lumOff val="50000"/>
                            </a:schemeClr>
                          </a:solidFill>
                        </a:rPr>
                        <a:t>6</a:t>
                      </a:r>
                      <a:endParaRPr lang="zh-CN" altLang="en-US" sz="1200" b="0" dirty="0">
                        <a:solidFill>
                          <a:schemeClr val="tx1">
                            <a:lumMod val="50000"/>
                            <a:lumOff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0" dirty="0" smtClean="0">
                          <a:solidFill>
                            <a:schemeClr val="tx1">
                              <a:lumMod val="50000"/>
                              <a:lumOff val="50000"/>
                            </a:schemeClr>
                          </a:solidFill>
                        </a:rPr>
                        <a:t>7</a:t>
                      </a:r>
                      <a:endParaRPr lang="zh-CN" altLang="en-US" sz="1200" b="0" dirty="0">
                        <a:solidFill>
                          <a:schemeClr val="tx1">
                            <a:lumMod val="50000"/>
                            <a:lumOff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0" dirty="0" smtClean="0">
                          <a:solidFill>
                            <a:schemeClr val="tx1">
                              <a:lumMod val="50000"/>
                              <a:lumOff val="50000"/>
                            </a:schemeClr>
                          </a:solidFill>
                        </a:rPr>
                        <a:t>8</a:t>
                      </a:r>
                      <a:endParaRPr lang="zh-CN" altLang="en-US" sz="1200" b="0" dirty="0">
                        <a:solidFill>
                          <a:schemeClr val="tx1">
                            <a:lumMod val="50000"/>
                            <a:lumOff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0" dirty="0" smtClean="0">
                          <a:solidFill>
                            <a:schemeClr val="tx1">
                              <a:lumMod val="50000"/>
                              <a:lumOff val="50000"/>
                            </a:schemeClr>
                          </a:solidFill>
                        </a:rPr>
                        <a:t>9</a:t>
                      </a:r>
                      <a:endParaRPr lang="zh-CN" altLang="en-US" sz="1200" b="0" dirty="0">
                        <a:solidFill>
                          <a:schemeClr val="tx1">
                            <a:lumMod val="50000"/>
                            <a:lumOff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0" dirty="0" smtClean="0">
                          <a:solidFill>
                            <a:schemeClr val="tx1">
                              <a:lumMod val="50000"/>
                              <a:lumOff val="50000"/>
                            </a:schemeClr>
                          </a:solidFill>
                        </a:rPr>
                        <a:t>10</a:t>
                      </a:r>
                      <a:endParaRPr lang="zh-CN" altLang="en-US" sz="1200" b="0" dirty="0">
                        <a:solidFill>
                          <a:schemeClr val="tx1">
                            <a:lumMod val="50000"/>
                            <a:lumOff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0" dirty="0" smtClean="0">
                          <a:solidFill>
                            <a:schemeClr val="tx1">
                              <a:lumMod val="50000"/>
                              <a:lumOff val="50000"/>
                            </a:schemeClr>
                          </a:solidFill>
                        </a:rPr>
                        <a:t>11</a:t>
                      </a:r>
                      <a:endParaRPr lang="zh-CN" altLang="en-US" sz="1200" b="0" dirty="0">
                        <a:solidFill>
                          <a:schemeClr val="tx1">
                            <a:lumMod val="50000"/>
                            <a:lumOff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30455485"/>
                  </a:ext>
                </a:extLst>
              </a:tr>
              <a:tr h="457200">
                <a:tc>
                  <a:txBody>
                    <a:bodyPr/>
                    <a:lstStyle/>
                    <a:p>
                      <a:pPr algn="ctr"/>
                      <a:endParaRPr lang="zh-CN" altLang="en-US"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20">
                      <a:fgClr>
                        <a:schemeClr val="tx1">
                          <a:lumMod val="50000"/>
                          <a:lumOff val="50000"/>
                        </a:schemeClr>
                      </a:fgClr>
                      <a:bgClr>
                        <a:schemeClr val="bg1"/>
                      </a:bgClr>
                    </a:pattFill>
                  </a:tcPr>
                </a:tc>
                <a:tc>
                  <a:txBody>
                    <a:bodyPr/>
                    <a:lstStyle/>
                    <a:p>
                      <a:pPr algn="ctr"/>
                      <a:r>
                        <a:rPr lang="en-US" altLang="zh-CN" b="1" dirty="0" smtClean="0">
                          <a:solidFill>
                            <a:schemeClr val="bg1">
                              <a:lumMod val="85000"/>
                            </a:schemeClr>
                          </a:solidFill>
                        </a:rPr>
                        <a:t>5</a:t>
                      </a:r>
                      <a:endParaRPr lang="zh-CN" altLang="en-US" b="1" dirty="0">
                        <a:solidFill>
                          <a:schemeClr val="bg1">
                            <a:lumMod val="8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bg1">
                              <a:lumMod val="85000"/>
                            </a:schemeClr>
                          </a:solidFill>
                        </a:rPr>
                        <a:t>13</a:t>
                      </a:r>
                      <a:endParaRPr lang="zh-CN" altLang="en-US" b="1" dirty="0">
                        <a:solidFill>
                          <a:schemeClr val="bg1">
                            <a:lumMod val="8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bg1">
                              <a:lumMod val="85000"/>
                            </a:schemeClr>
                          </a:solidFill>
                        </a:rPr>
                        <a:t>19</a:t>
                      </a:r>
                      <a:endParaRPr lang="zh-CN" altLang="en-US" b="1" dirty="0">
                        <a:solidFill>
                          <a:schemeClr val="bg1">
                            <a:lumMod val="8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tx1"/>
                          </a:solidFill>
                        </a:rPr>
                        <a:t>21</a:t>
                      </a:r>
                      <a:endParaRPr lang="zh-CN"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tx1"/>
                          </a:solidFill>
                        </a:rPr>
                        <a:t>37</a:t>
                      </a:r>
                      <a:endParaRPr lang="zh-CN"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bg1">
                              <a:lumMod val="85000"/>
                            </a:schemeClr>
                          </a:solidFill>
                        </a:rPr>
                        <a:t>56</a:t>
                      </a:r>
                      <a:endParaRPr lang="zh-CN" altLang="en-US" b="1" dirty="0">
                        <a:solidFill>
                          <a:schemeClr val="bg1">
                            <a:lumMod val="8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bg1">
                              <a:lumMod val="85000"/>
                            </a:schemeClr>
                          </a:solidFill>
                        </a:rPr>
                        <a:t>64</a:t>
                      </a:r>
                      <a:endParaRPr lang="zh-CN" altLang="en-US" b="1" dirty="0">
                        <a:solidFill>
                          <a:schemeClr val="bg1">
                            <a:lumMod val="8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bg1">
                              <a:lumMod val="85000"/>
                            </a:schemeClr>
                          </a:solidFill>
                        </a:rPr>
                        <a:t>75</a:t>
                      </a:r>
                      <a:endParaRPr lang="zh-CN" altLang="en-US" b="1" dirty="0">
                        <a:solidFill>
                          <a:schemeClr val="bg1">
                            <a:lumMod val="8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bg1">
                              <a:lumMod val="85000"/>
                            </a:schemeClr>
                          </a:solidFill>
                        </a:rPr>
                        <a:t>80</a:t>
                      </a:r>
                      <a:endParaRPr lang="zh-CN" altLang="en-US" b="1" dirty="0">
                        <a:solidFill>
                          <a:schemeClr val="bg1">
                            <a:lumMod val="8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bg1">
                              <a:lumMod val="85000"/>
                            </a:schemeClr>
                          </a:solidFill>
                        </a:rPr>
                        <a:t>88</a:t>
                      </a:r>
                      <a:endParaRPr lang="zh-CN" altLang="en-US" b="1" dirty="0">
                        <a:solidFill>
                          <a:schemeClr val="bg1">
                            <a:lumMod val="8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bg1">
                              <a:lumMod val="85000"/>
                            </a:schemeClr>
                          </a:solidFill>
                        </a:rPr>
                        <a:t>92</a:t>
                      </a:r>
                      <a:endParaRPr lang="zh-CN" altLang="en-US" b="1" dirty="0">
                        <a:solidFill>
                          <a:schemeClr val="bg1">
                            <a:lumMod val="8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40657312"/>
                  </a:ext>
                </a:extLst>
              </a:tr>
            </a:tbl>
          </a:graphicData>
        </a:graphic>
      </p:graphicFrame>
      <p:grpSp>
        <p:nvGrpSpPr>
          <p:cNvPr id="87" name="组合 86"/>
          <p:cNvGrpSpPr/>
          <p:nvPr/>
        </p:nvGrpSpPr>
        <p:grpSpPr>
          <a:xfrm>
            <a:off x="4800600" y="5313772"/>
            <a:ext cx="678204" cy="537100"/>
            <a:chOff x="7665022" y="4768616"/>
            <a:chExt cx="678204" cy="537100"/>
          </a:xfrm>
        </p:grpSpPr>
        <p:sp>
          <p:nvSpPr>
            <p:cNvPr id="88" name="Line 24"/>
            <p:cNvSpPr>
              <a:spLocks noChangeShapeType="1"/>
            </p:cNvSpPr>
            <p:nvPr/>
          </p:nvSpPr>
          <p:spPr bwMode="auto">
            <a:xfrm flipH="1" flipV="1">
              <a:off x="7924800" y="4768616"/>
              <a:ext cx="57235" cy="267168"/>
            </a:xfrm>
            <a:prstGeom prst="line">
              <a:avLst/>
            </a:prstGeom>
            <a:noFill/>
            <a:ln w="28575">
              <a:solidFill>
                <a:srgbClr val="0080FF"/>
              </a:solidFill>
              <a:miter lim="800000"/>
              <a:headEnd type="none" w="med" len="med"/>
              <a:tailEnd type="arrow" w="med" len="med"/>
            </a:ln>
            <a:extLst>
              <a:ext uri="{909E8E84-426E-40DD-AFC4-6F175D3DCCD1}">
                <a14:hiddenFill xmlns:a14="http://schemas.microsoft.com/office/drawing/2010/main">
                  <a:noFill/>
                </a14:hiddenFill>
              </a:ext>
            </a:extLst>
          </p:spPr>
          <p:txBody>
            <a:bodyPr wrap="none"/>
            <a:lstStyle/>
            <a:p>
              <a:endParaRPr lang="zh-CN" altLang="en-US">
                <a:solidFill>
                  <a:srgbClr val="0070C0"/>
                </a:solidFill>
              </a:endParaRPr>
            </a:p>
          </p:txBody>
        </p:sp>
        <p:sp>
          <p:nvSpPr>
            <p:cNvPr id="89" name="矩形 88"/>
            <p:cNvSpPr/>
            <p:nvPr/>
          </p:nvSpPr>
          <p:spPr>
            <a:xfrm>
              <a:off x="7665022" y="4967162"/>
              <a:ext cx="678204" cy="338554"/>
            </a:xfrm>
            <a:prstGeom prst="rect">
              <a:avLst/>
            </a:prstGeom>
          </p:spPr>
          <p:txBody>
            <a:bodyPr wrap="square">
              <a:spAutoFit/>
            </a:bodyPr>
            <a:lstStyle/>
            <a:p>
              <a:pPr algn="ctr"/>
              <a:r>
                <a:rPr lang="en-US" altLang="zh-CN" sz="1600" dirty="0" smtClean="0">
                  <a:solidFill>
                    <a:srgbClr val="0070C0"/>
                  </a:solidFill>
                </a:rPr>
                <a:t>High</a:t>
              </a:r>
              <a:endParaRPr lang="zh-CN" altLang="en-US" sz="1600" dirty="0">
                <a:solidFill>
                  <a:srgbClr val="0070C0"/>
                </a:solidFill>
              </a:endParaRPr>
            </a:p>
          </p:txBody>
        </p:sp>
      </p:grpSp>
      <p:grpSp>
        <p:nvGrpSpPr>
          <p:cNvPr id="90" name="组合 89"/>
          <p:cNvGrpSpPr/>
          <p:nvPr/>
        </p:nvGrpSpPr>
        <p:grpSpPr>
          <a:xfrm>
            <a:off x="4057081" y="5313772"/>
            <a:ext cx="667319" cy="537100"/>
            <a:chOff x="7447307" y="4768616"/>
            <a:chExt cx="667319" cy="537100"/>
          </a:xfrm>
        </p:grpSpPr>
        <p:sp>
          <p:nvSpPr>
            <p:cNvPr id="91" name="Line 24"/>
            <p:cNvSpPr>
              <a:spLocks noChangeShapeType="1"/>
            </p:cNvSpPr>
            <p:nvPr/>
          </p:nvSpPr>
          <p:spPr bwMode="auto">
            <a:xfrm flipV="1">
              <a:off x="7840520" y="4768616"/>
              <a:ext cx="84280" cy="267168"/>
            </a:xfrm>
            <a:prstGeom prst="line">
              <a:avLst/>
            </a:prstGeom>
            <a:noFill/>
            <a:ln w="28575">
              <a:solidFill>
                <a:srgbClr val="0080FF"/>
              </a:solidFill>
              <a:miter lim="800000"/>
              <a:headEnd type="none" w="med" len="med"/>
              <a:tailEnd type="arrow" w="med" len="med"/>
            </a:ln>
            <a:extLst>
              <a:ext uri="{909E8E84-426E-40DD-AFC4-6F175D3DCCD1}">
                <a14:hiddenFill xmlns:a14="http://schemas.microsoft.com/office/drawing/2010/main">
                  <a:noFill/>
                </a14:hiddenFill>
              </a:ext>
            </a:extLst>
          </p:spPr>
          <p:txBody>
            <a:bodyPr wrap="none"/>
            <a:lstStyle/>
            <a:p>
              <a:endParaRPr lang="zh-CN" altLang="en-US">
                <a:solidFill>
                  <a:srgbClr val="0070C0"/>
                </a:solidFill>
              </a:endParaRPr>
            </a:p>
          </p:txBody>
        </p:sp>
        <p:sp>
          <p:nvSpPr>
            <p:cNvPr id="92" name="矩形 91"/>
            <p:cNvSpPr/>
            <p:nvPr/>
          </p:nvSpPr>
          <p:spPr>
            <a:xfrm>
              <a:off x="7447307" y="4967162"/>
              <a:ext cx="667319" cy="338554"/>
            </a:xfrm>
            <a:prstGeom prst="rect">
              <a:avLst/>
            </a:prstGeom>
          </p:spPr>
          <p:txBody>
            <a:bodyPr wrap="square">
              <a:spAutoFit/>
            </a:bodyPr>
            <a:lstStyle/>
            <a:p>
              <a:pPr algn="ctr"/>
              <a:r>
                <a:rPr lang="en-US" altLang="zh-CN" sz="1600" dirty="0" smtClean="0">
                  <a:solidFill>
                    <a:srgbClr val="0070C0"/>
                  </a:solidFill>
                </a:rPr>
                <a:t>Low</a:t>
              </a:r>
              <a:endParaRPr lang="zh-CN" altLang="en-US" sz="1600" dirty="0">
                <a:solidFill>
                  <a:srgbClr val="0070C0"/>
                </a:solidFill>
              </a:endParaRPr>
            </a:p>
          </p:txBody>
        </p:sp>
      </p:grpSp>
      <p:grpSp>
        <p:nvGrpSpPr>
          <p:cNvPr id="93" name="组合 92"/>
          <p:cNvGrpSpPr/>
          <p:nvPr/>
        </p:nvGrpSpPr>
        <p:grpSpPr>
          <a:xfrm>
            <a:off x="4423566" y="5313772"/>
            <a:ext cx="656434" cy="849103"/>
            <a:chOff x="7581226" y="4456613"/>
            <a:chExt cx="656434" cy="849103"/>
          </a:xfrm>
        </p:grpSpPr>
        <p:sp>
          <p:nvSpPr>
            <p:cNvPr id="94" name="Line 24"/>
            <p:cNvSpPr>
              <a:spLocks noChangeShapeType="1"/>
            </p:cNvSpPr>
            <p:nvPr/>
          </p:nvSpPr>
          <p:spPr bwMode="auto">
            <a:xfrm flipH="1" flipV="1">
              <a:off x="7856636" y="4456613"/>
              <a:ext cx="68163" cy="589138"/>
            </a:xfrm>
            <a:prstGeom prst="line">
              <a:avLst/>
            </a:prstGeom>
            <a:noFill/>
            <a:ln w="28575">
              <a:solidFill>
                <a:srgbClr val="7030A0"/>
              </a:solidFill>
              <a:miter lim="800000"/>
              <a:headEnd type="none" w="med" len="med"/>
              <a:tailEnd type="arrow" w="med" len="med"/>
            </a:ln>
            <a:extLst>
              <a:ext uri="{909E8E84-426E-40DD-AFC4-6F175D3DCCD1}">
                <a14:hiddenFill xmlns:a14="http://schemas.microsoft.com/office/drawing/2010/main">
                  <a:noFill/>
                </a14:hiddenFill>
              </a:ext>
            </a:extLst>
          </p:spPr>
          <p:txBody>
            <a:bodyPr wrap="none"/>
            <a:lstStyle/>
            <a:p>
              <a:endParaRPr lang="zh-CN" altLang="en-US">
                <a:solidFill>
                  <a:srgbClr val="0070C0"/>
                </a:solidFill>
              </a:endParaRPr>
            </a:p>
          </p:txBody>
        </p:sp>
        <p:sp>
          <p:nvSpPr>
            <p:cNvPr id="95" name="矩形 94"/>
            <p:cNvSpPr/>
            <p:nvPr/>
          </p:nvSpPr>
          <p:spPr>
            <a:xfrm>
              <a:off x="7581226" y="4967162"/>
              <a:ext cx="656434" cy="338554"/>
            </a:xfrm>
            <a:prstGeom prst="rect">
              <a:avLst/>
            </a:prstGeom>
          </p:spPr>
          <p:txBody>
            <a:bodyPr wrap="square">
              <a:spAutoFit/>
            </a:bodyPr>
            <a:lstStyle/>
            <a:p>
              <a:pPr algn="ctr"/>
              <a:r>
                <a:rPr lang="en-US" altLang="zh-CN" sz="1600" dirty="0" smtClean="0">
                  <a:solidFill>
                    <a:srgbClr val="7030A0"/>
                  </a:solidFill>
                </a:rPr>
                <a:t>Mid</a:t>
              </a:r>
              <a:endParaRPr lang="zh-CN" altLang="en-US" sz="1600" dirty="0">
                <a:solidFill>
                  <a:srgbClr val="7030A0"/>
                </a:solidFill>
              </a:endParaRPr>
            </a:p>
          </p:txBody>
        </p:sp>
      </p:grpSp>
      <p:sp>
        <p:nvSpPr>
          <p:cNvPr id="96" name="矩形 95"/>
          <p:cNvSpPr/>
          <p:nvPr/>
        </p:nvSpPr>
        <p:spPr>
          <a:xfrm>
            <a:off x="280827" y="3461783"/>
            <a:ext cx="1864613" cy="427168"/>
          </a:xfrm>
          <a:prstGeom prst="rect">
            <a:avLst/>
          </a:prstGeom>
        </p:spPr>
        <p:txBody>
          <a:bodyPr wrap="none">
            <a:spAutoFit/>
          </a:bodyPr>
          <a:lstStyle/>
          <a:p>
            <a:pPr>
              <a:lnSpc>
                <a:spcPct val="120000"/>
              </a:lnSpc>
            </a:pPr>
            <a:r>
              <a:rPr lang="zh-CN" altLang="en-US" sz="2000" dirty="0" smtClean="0">
                <a:sym typeface="Symbol" panose="05050102010706020507" pitchFamily="18" charset="2"/>
              </a:rPr>
              <a:t> </a:t>
            </a:r>
            <a:r>
              <a:rPr lang="en-US" altLang="zh-CN" sz="2000" dirty="0" smtClean="0">
                <a:solidFill>
                  <a:srgbClr val="0070C0"/>
                </a:solidFill>
                <a:sym typeface="Symbol" panose="05050102010706020507" pitchFamily="18" charset="2"/>
              </a:rPr>
              <a:t>High</a:t>
            </a:r>
            <a:r>
              <a:rPr lang="en-US" altLang="zh-CN" sz="2000" dirty="0" smtClean="0">
                <a:sym typeface="Symbol" panose="05050102010706020507" pitchFamily="18" charset="2"/>
              </a:rPr>
              <a:t>=Mid-1</a:t>
            </a:r>
            <a:endParaRPr lang="zh-CN" altLang="en-US" sz="2000" dirty="0"/>
          </a:p>
        </p:txBody>
      </p:sp>
      <p:sp>
        <p:nvSpPr>
          <p:cNvPr id="97" name="矩形 96"/>
          <p:cNvSpPr/>
          <p:nvPr/>
        </p:nvSpPr>
        <p:spPr>
          <a:xfrm>
            <a:off x="280827" y="4997078"/>
            <a:ext cx="1871025" cy="427168"/>
          </a:xfrm>
          <a:prstGeom prst="rect">
            <a:avLst/>
          </a:prstGeom>
        </p:spPr>
        <p:txBody>
          <a:bodyPr wrap="none">
            <a:spAutoFit/>
          </a:bodyPr>
          <a:lstStyle/>
          <a:p>
            <a:pPr>
              <a:lnSpc>
                <a:spcPct val="120000"/>
              </a:lnSpc>
            </a:pPr>
            <a:r>
              <a:rPr lang="zh-CN" altLang="en-US" sz="2000" dirty="0" smtClean="0">
                <a:sym typeface="Symbol" panose="05050102010706020507" pitchFamily="18" charset="2"/>
              </a:rPr>
              <a:t> </a:t>
            </a:r>
            <a:r>
              <a:rPr lang="en-US" altLang="zh-CN" sz="2000" dirty="0" smtClean="0">
                <a:solidFill>
                  <a:srgbClr val="0070C0"/>
                </a:solidFill>
                <a:sym typeface="Symbol" panose="05050102010706020507" pitchFamily="18" charset="2"/>
              </a:rPr>
              <a:t>Low</a:t>
            </a:r>
            <a:r>
              <a:rPr lang="en-US" altLang="zh-CN" sz="2000" dirty="0" smtClean="0">
                <a:sym typeface="Symbol" panose="05050102010706020507" pitchFamily="18" charset="2"/>
              </a:rPr>
              <a:t>=Mid+1</a:t>
            </a:r>
            <a:endParaRPr lang="zh-CN" altLang="en-US" sz="2000" dirty="0"/>
          </a:p>
        </p:txBody>
      </p:sp>
      <p:sp>
        <p:nvSpPr>
          <p:cNvPr id="98" name="AutoShape 5"/>
          <p:cNvSpPr>
            <a:spLocks noChangeArrowheads="1"/>
          </p:cNvSpPr>
          <p:nvPr/>
        </p:nvSpPr>
        <p:spPr bwMode="auto">
          <a:xfrm>
            <a:off x="2264838" y="5892800"/>
            <a:ext cx="1721824" cy="431800"/>
          </a:xfrm>
          <a:prstGeom prst="wedgeEllipseCallout">
            <a:avLst>
              <a:gd name="adj1" fmla="val 5636"/>
              <a:gd name="adj2" fmla="val -94534"/>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2000" b="1" dirty="0"/>
              <a:t>查找</a:t>
            </a:r>
            <a:r>
              <a:rPr lang="en-US" altLang="zh-CN" sz="2000" b="1" dirty="0" smtClean="0"/>
              <a:t>21: </a:t>
            </a:r>
            <a:r>
              <a:rPr lang="zh-CN" altLang="en-US" sz="2000" b="1" dirty="0" smtClean="0"/>
              <a:t>成功</a:t>
            </a:r>
            <a:r>
              <a:rPr lang="en-US" altLang="zh-CN" sz="2000" b="1" dirty="0" smtClean="0"/>
              <a:t>!</a:t>
            </a:r>
            <a:endParaRPr lang="en-US" altLang="zh-CN" sz="2000" b="1" dirty="0"/>
          </a:p>
        </p:txBody>
      </p:sp>
      <p:sp>
        <p:nvSpPr>
          <p:cNvPr id="99" name="矩形 98"/>
          <p:cNvSpPr/>
          <p:nvPr/>
        </p:nvSpPr>
        <p:spPr>
          <a:xfrm>
            <a:off x="341084" y="5850235"/>
            <a:ext cx="1919115" cy="461665"/>
          </a:xfrm>
          <a:prstGeom prst="rect">
            <a:avLst/>
          </a:prstGeom>
        </p:spPr>
        <p:txBody>
          <a:bodyPr wrap="none">
            <a:spAutoFit/>
          </a:bodyPr>
          <a:lstStyle/>
          <a:p>
            <a:pPr>
              <a:lnSpc>
                <a:spcPct val="120000"/>
              </a:lnSpc>
            </a:pPr>
            <a:r>
              <a:rPr lang="zh-CN" altLang="en-US" sz="2000" dirty="0" smtClean="0"/>
              <a:t>∵ </a:t>
            </a:r>
            <a:r>
              <a:rPr lang="en-US" altLang="zh-CN" sz="2000" dirty="0" smtClean="0"/>
              <a:t>L[Mid] </a:t>
            </a:r>
            <a:r>
              <a:rPr lang="en-US" altLang="zh-CN" sz="2000" dirty="0" smtClean="0">
                <a:solidFill>
                  <a:srgbClr val="FF0000"/>
                </a:solidFill>
              </a:rPr>
              <a:t>=</a:t>
            </a:r>
            <a:r>
              <a:rPr lang="en-US" altLang="zh-CN" sz="2000" dirty="0" smtClean="0"/>
              <a:t> </a:t>
            </a:r>
            <a:r>
              <a:rPr lang="en-US" altLang="zh-CN" sz="2000" dirty="0" err="1" smtClean="0">
                <a:solidFill>
                  <a:schemeClr val="tx1"/>
                </a:solidFill>
              </a:rPr>
              <a:t>val</a:t>
            </a:r>
            <a:r>
              <a:rPr lang="en-US" altLang="zh-CN" sz="2000" dirty="0" smtClean="0"/>
              <a:t>,</a:t>
            </a:r>
          </a:p>
        </p:txBody>
      </p:sp>
    </p:spTree>
    <p:extLst>
      <p:ext uri="{BB962C8B-B14F-4D97-AF65-F5344CB8AC3E}">
        <p14:creationId xmlns:p14="http://schemas.microsoft.com/office/powerpoint/2010/main" val="2458379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down)">
                                      <p:cBhvr>
                                        <p:cTn id="7" dur="500"/>
                                        <p:tgtEl>
                                          <p:spTgt spid="22"/>
                                        </p:tgtEl>
                                      </p:cBhvr>
                                    </p:animEffect>
                                  </p:childTnLst>
                                </p:cTn>
                              </p:par>
                              <p:par>
                                <p:cTn id="8" presetID="22" presetClass="entr" presetSubtype="4"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down)">
                                      <p:cBhvr>
                                        <p:cTn id="10" dur="5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1000"/>
                                        <p:tgtEl>
                                          <p:spTgt spid="25"/>
                                        </p:tgtEl>
                                      </p:cBhvr>
                                    </p:animEffect>
                                    <p:anim calcmode="lin" valueType="num">
                                      <p:cBhvr>
                                        <p:cTn id="16" dur="1000" fill="hold"/>
                                        <p:tgtEl>
                                          <p:spTgt spid="25"/>
                                        </p:tgtEl>
                                        <p:attrNameLst>
                                          <p:attrName>ppt_x</p:attrName>
                                        </p:attrNameLst>
                                      </p:cBhvr>
                                      <p:tavLst>
                                        <p:tav tm="0">
                                          <p:val>
                                            <p:strVal val="#ppt_x"/>
                                          </p:val>
                                        </p:tav>
                                        <p:tav tm="100000">
                                          <p:val>
                                            <p:strVal val="#ppt_x"/>
                                          </p:val>
                                        </p:tav>
                                      </p:tavLst>
                                    </p:anim>
                                    <p:anim calcmode="lin" valueType="num">
                                      <p:cBhvr>
                                        <p:cTn id="17"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6" presetClass="entr" presetSubtype="32" fill="hold" grpId="0" nodeType="clickEffect">
                                  <p:stCondLst>
                                    <p:cond delay="0"/>
                                  </p:stCondLst>
                                  <p:childTnLst>
                                    <p:set>
                                      <p:cBhvr>
                                        <p:cTn id="21" dur="1" fill="hold">
                                          <p:stCondLst>
                                            <p:cond delay="0"/>
                                          </p:stCondLst>
                                        </p:cTn>
                                        <p:tgtEl>
                                          <p:spTgt spid="50"/>
                                        </p:tgtEl>
                                        <p:attrNameLst>
                                          <p:attrName>style.visibility</p:attrName>
                                        </p:attrNameLst>
                                      </p:cBhvr>
                                      <p:to>
                                        <p:strVal val="visible"/>
                                      </p:to>
                                    </p:set>
                                    <p:animEffect transition="in" filter="circle(out)">
                                      <p:cBhvr>
                                        <p:cTn id="22" dur="2000"/>
                                        <p:tgtEl>
                                          <p:spTgt spid="50"/>
                                        </p:tgtEl>
                                      </p:cBhvr>
                                    </p:animEffect>
                                  </p:childTnLst>
                                </p:cTn>
                              </p:par>
                            </p:childTnLst>
                          </p:cTn>
                        </p:par>
                        <p:par>
                          <p:cTn id="23" fill="hold">
                            <p:stCondLst>
                              <p:cond delay="2000"/>
                            </p:stCondLst>
                            <p:childTnLst>
                              <p:par>
                                <p:cTn id="24" presetID="1" presetClass="entr" presetSubtype="0" fill="hold" nodeType="afterEffect">
                                  <p:stCondLst>
                                    <p:cond delay="0"/>
                                  </p:stCondLst>
                                  <p:childTnLst>
                                    <p:set>
                                      <p:cBhvr>
                                        <p:cTn id="25" dur="1" fill="hold">
                                          <p:stCondLst>
                                            <p:cond delay="0"/>
                                          </p:stCondLst>
                                        </p:cTn>
                                        <p:tgtEl>
                                          <p:spTgt spid="51"/>
                                        </p:tgtEl>
                                        <p:attrNameLst>
                                          <p:attrName>style.visibility</p:attrName>
                                        </p:attrNameLst>
                                      </p:cBhvr>
                                      <p:to>
                                        <p:strVal val="visible"/>
                                      </p:to>
                                    </p:set>
                                  </p:childTnLst>
                                </p:cTn>
                              </p:par>
                            </p:childTnLst>
                          </p:cTn>
                        </p:par>
                        <p:par>
                          <p:cTn id="26" fill="hold">
                            <p:stCondLst>
                              <p:cond delay="2000"/>
                            </p:stCondLst>
                            <p:childTnLst>
                              <p:par>
                                <p:cTn id="27" presetID="10" presetClass="entr" presetSubtype="0" fill="hold" nodeType="afterEffect">
                                  <p:stCondLst>
                                    <p:cond delay="0"/>
                                  </p:stCondLst>
                                  <p:childTnLst>
                                    <p:set>
                                      <p:cBhvr>
                                        <p:cTn id="28" dur="1" fill="hold">
                                          <p:stCondLst>
                                            <p:cond delay="0"/>
                                          </p:stCondLst>
                                        </p:cTn>
                                        <p:tgtEl>
                                          <p:spTgt spid="67"/>
                                        </p:tgtEl>
                                        <p:attrNameLst>
                                          <p:attrName>style.visibility</p:attrName>
                                        </p:attrNameLst>
                                      </p:cBhvr>
                                      <p:to>
                                        <p:strVal val="visible"/>
                                      </p:to>
                                    </p:set>
                                    <p:animEffect transition="in" filter="fade">
                                      <p:cBhvr>
                                        <p:cTn id="29" dur="500"/>
                                        <p:tgtEl>
                                          <p:spTgt spid="67"/>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96"/>
                                        </p:tgtEl>
                                        <p:attrNameLst>
                                          <p:attrName>style.visibility</p:attrName>
                                        </p:attrNameLst>
                                      </p:cBhvr>
                                      <p:to>
                                        <p:strVal val="visible"/>
                                      </p:to>
                                    </p:set>
                                    <p:animEffect transition="in" filter="wipe(left)">
                                      <p:cBhvr>
                                        <p:cTn id="34" dur="500"/>
                                        <p:tgtEl>
                                          <p:spTgt spid="96"/>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64"/>
                                        </p:tgtEl>
                                        <p:attrNameLst>
                                          <p:attrName>style.visibility</p:attrName>
                                        </p:attrNameLst>
                                      </p:cBhvr>
                                      <p:to>
                                        <p:strVal val="visible"/>
                                      </p:to>
                                    </p:set>
                                    <p:animEffect transition="in" filter="wipe(down)">
                                      <p:cBhvr>
                                        <p:cTn id="39" dur="500"/>
                                        <p:tgtEl>
                                          <p:spTgt spid="64"/>
                                        </p:tgtEl>
                                      </p:cBhvr>
                                    </p:animEffect>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70"/>
                                        </p:tgtEl>
                                        <p:attrNameLst>
                                          <p:attrName>style.visibility</p:attrName>
                                        </p:attrNameLst>
                                      </p:cBhvr>
                                      <p:to>
                                        <p:strVal val="visible"/>
                                      </p:to>
                                    </p:set>
                                    <p:animEffect transition="in" filter="fade">
                                      <p:cBhvr>
                                        <p:cTn id="44" dur="1000"/>
                                        <p:tgtEl>
                                          <p:spTgt spid="70"/>
                                        </p:tgtEl>
                                      </p:cBhvr>
                                    </p:animEffect>
                                    <p:anim calcmode="lin" valueType="num">
                                      <p:cBhvr>
                                        <p:cTn id="45" dur="1000" fill="hold"/>
                                        <p:tgtEl>
                                          <p:spTgt spid="70"/>
                                        </p:tgtEl>
                                        <p:attrNameLst>
                                          <p:attrName>ppt_x</p:attrName>
                                        </p:attrNameLst>
                                      </p:cBhvr>
                                      <p:tavLst>
                                        <p:tav tm="0">
                                          <p:val>
                                            <p:strVal val="#ppt_x"/>
                                          </p:val>
                                        </p:tav>
                                        <p:tav tm="100000">
                                          <p:val>
                                            <p:strVal val="#ppt_x"/>
                                          </p:val>
                                        </p:tav>
                                      </p:tavLst>
                                    </p:anim>
                                    <p:anim calcmode="lin" valueType="num">
                                      <p:cBhvr>
                                        <p:cTn id="46" dur="1000" fill="hold"/>
                                        <p:tgtEl>
                                          <p:spTgt spid="70"/>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8" presetClass="entr" presetSubtype="32" fill="hold" grpId="0" nodeType="clickEffect">
                                  <p:stCondLst>
                                    <p:cond delay="0"/>
                                  </p:stCondLst>
                                  <p:childTnLst>
                                    <p:set>
                                      <p:cBhvr>
                                        <p:cTn id="50" dur="1" fill="hold">
                                          <p:stCondLst>
                                            <p:cond delay="0"/>
                                          </p:stCondLst>
                                        </p:cTn>
                                        <p:tgtEl>
                                          <p:spTgt spid="73"/>
                                        </p:tgtEl>
                                        <p:attrNameLst>
                                          <p:attrName>style.visibility</p:attrName>
                                        </p:attrNameLst>
                                      </p:cBhvr>
                                      <p:to>
                                        <p:strVal val="visible"/>
                                      </p:to>
                                    </p:set>
                                    <p:animEffect transition="in" filter="diamond(out)">
                                      <p:cBhvr>
                                        <p:cTn id="51" dur="2000"/>
                                        <p:tgtEl>
                                          <p:spTgt spid="73"/>
                                        </p:tgtEl>
                                      </p:cBhvr>
                                    </p:animEffect>
                                  </p:childTnLst>
                                </p:cTn>
                              </p:par>
                            </p:childTnLst>
                          </p:cTn>
                        </p:par>
                        <p:par>
                          <p:cTn id="52" fill="hold">
                            <p:stCondLst>
                              <p:cond delay="2000"/>
                            </p:stCondLst>
                            <p:childTnLst>
                              <p:par>
                                <p:cTn id="53" presetID="1" presetClass="entr" presetSubtype="0" fill="hold" nodeType="afterEffect">
                                  <p:stCondLst>
                                    <p:cond delay="0"/>
                                  </p:stCondLst>
                                  <p:childTnLst>
                                    <p:set>
                                      <p:cBhvr>
                                        <p:cTn id="54" dur="1" fill="hold">
                                          <p:stCondLst>
                                            <p:cond delay="0"/>
                                          </p:stCondLst>
                                        </p:cTn>
                                        <p:tgtEl>
                                          <p:spTgt spid="74"/>
                                        </p:tgtEl>
                                        <p:attrNameLst>
                                          <p:attrName>style.visibility</p:attrName>
                                        </p:attrNameLst>
                                      </p:cBhvr>
                                      <p:to>
                                        <p:strVal val="visible"/>
                                      </p:to>
                                    </p:set>
                                  </p:childTnLst>
                                </p:cTn>
                              </p:par>
                            </p:childTnLst>
                          </p:cTn>
                        </p:par>
                        <p:par>
                          <p:cTn id="55" fill="hold">
                            <p:stCondLst>
                              <p:cond delay="2000"/>
                            </p:stCondLst>
                            <p:childTnLst>
                              <p:par>
                                <p:cTn id="56" presetID="10" presetClass="entr" presetSubtype="0" fill="hold" nodeType="afterEffect">
                                  <p:stCondLst>
                                    <p:cond delay="0"/>
                                  </p:stCondLst>
                                  <p:childTnLst>
                                    <p:set>
                                      <p:cBhvr>
                                        <p:cTn id="57" dur="1" fill="hold">
                                          <p:stCondLst>
                                            <p:cond delay="0"/>
                                          </p:stCondLst>
                                        </p:cTn>
                                        <p:tgtEl>
                                          <p:spTgt spid="87"/>
                                        </p:tgtEl>
                                        <p:attrNameLst>
                                          <p:attrName>style.visibility</p:attrName>
                                        </p:attrNameLst>
                                      </p:cBhvr>
                                      <p:to>
                                        <p:strVal val="visible"/>
                                      </p:to>
                                    </p:set>
                                    <p:animEffect transition="in" filter="fade">
                                      <p:cBhvr>
                                        <p:cTn id="58" dur="500"/>
                                        <p:tgtEl>
                                          <p:spTgt spid="87"/>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97"/>
                                        </p:tgtEl>
                                        <p:attrNameLst>
                                          <p:attrName>style.visibility</p:attrName>
                                        </p:attrNameLst>
                                      </p:cBhvr>
                                      <p:to>
                                        <p:strVal val="visible"/>
                                      </p:to>
                                    </p:set>
                                    <p:animEffect transition="in" filter="wipe(left)">
                                      <p:cBhvr>
                                        <p:cTn id="63" dur="500"/>
                                        <p:tgtEl>
                                          <p:spTgt spid="97"/>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nodeType="clickEffect">
                                  <p:stCondLst>
                                    <p:cond delay="0"/>
                                  </p:stCondLst>
                                  <p:childTnLst>
                                    <p:set>
                                      <p:cBhvr>
                                        <p:cTn id="67" dur="1" fill="hold">
                                          <p:stCondLst>
                                            <p:cond delay="0"/>
                                          </p:stCondLst>
                                        </p:cTn>
                                        <p:tgtEl>
                                          <p:spTgt spid="90"/>
                                        </p:tgtEl>
                                        <p:attrNameLst>
                                          <p:attrName>style.visibility</p:attrName>
                                        </p:attrNameLst>
                                      </p:cBhvr>
                                      <p:to>
                                        <p:strVal val="visible"/>
                                      </p:to>
                                    </p:set>
                                    <p:animEffect transition="in" filter="wipe(down)">
                                      <p:cBhvr>
                                        <p:cTn id="68" dur="500"/>
                                        <p:tgtEl>
                                          <p:spTgt spid="90"/>
                                        </p:tgtEl>
                                      </p:cBhvr>
                                    </p:animEffect>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nodeType="clickEffect">
                                  <p:stCondLst>
                                    <p:cond delay="0"/>
                                  </p:stCondLst>
                                  <p:childTnLst>
                                    <p:set>
                                      <p:cBhvr>
                                        <p:cTn id="72" dur="1" fill="hold">
                                          <p:stCondLst>
                                            <p:cond delay="0"/>
                                          </p:stCondLst>
                                        </p:cTn>
                                        <p:tgtEl>
                                          <p:spTgt spid="93"/>
                                        </p:tgtEl>
                                        <p:attrNameLst>
                                          <p:attrName>style.visibility</p:attrName>
                                        </p:attrNameLst>
                                      </p:cBhvr>
                                      <p:to>
                                        <p:strVal val="visible"/>
                                      </p:to>
                                    </p:set>
                                    <p:animEffect transition="in" filter="fade">
                                      <p:cBhvr>
                                        <p:cTn id="73" dur="1000"/>
                                        <p:tgtEl>
                                          <p:spTgt spid="93"/>
                                        </p:tgtEl>
                                      </p:cBhvr>
                                    </p:animEffect>
                                    <p:anim calcmode="lin" valueType="num">
                                      <p:cBhvr>
                                        <p:cTn id="74" dur="1000" fill="hold"/>
                                        <p:tgtEl>
                                          <p:spTgt spid="93"/>
                                        </p:tgtEl>
                                        <p:attrNameLst>
                                          <p:attrName>ppt_x</p:attrName>
                                        </p:attrNameLst>
                                      </p:cBhvr>
                                      <p:tavLst>
                                        <p:tav tm="0">
                                          <p:val>
                                            <p:strVal val="#ppt_x"/>
                                          </p:val>
                                        </p:tav>
                                        <p:tav tm="100000">
                                          <p:val>
                                            <p:strVal val="#ppt_x"/>
                                          </p:val>
                                        </p:tav>
                                      </p:tavLst>
                                    </p:anim>
                                    <p:anim calcmode="lin" valueType="num">
                                      <p:cBhvr>
                                        <p:cTn id="75" dur="1000" fill="hold"/>
                                        <p:tgtEl>
                                          <p:spTgt spid="93"/>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8" presetClass="entr" presetSubtype="32" fill="hold" grpId="0" nodeType="clickEffect">
                                  <p:stCondLst>
                                    <p:cond delay="0"/>
                                  </p:stCondLst>
                                  <p:childTnLst>
                                    <p:set>
                                      <p:cBhvr>
                                        <p:cTn id="79" dur="1" fill="hold">
                                          <p:stCondLst>
                                            <p:cond delay="0"/>
                                          </p:stCondLst>
                                        </p:cTn>
                                        <p:tgtEl>
                                          <p:spTgt spid="99"/>
                                        </p:tgtEl>
                                        <p:attrNameLst>
                                          <p:attrName>style.visibility</p:attrName>
                                        </p:attrNameLst>
                                      </p:cBhvr>
                                      <p:to>
                                        <p:strVal val="visible"/>
                                      </p:to>
                                    </p:set>
                                    <p:animEffect transition="in" filter="diamond(out)">
                                      <p:cBhvr>
                                        <p:cTn id="80" dur="2000"/>
                                        <p:tgtEl>
                                          <p:spTgt spid="99"/>
                                        </p:tgtEl>
                                      </p:cBhvr>
                                    </p:animEffect>
                                  </p:childTnLst>
                                </p:cTn>
                              </p:par>
                            </p:childTnLst>
                          </p:cTn>
                        </p:par>
                        <p:par>
                          <p:cTn id="81" fill="hold">
                            <p:stCondLst>
                              <p:cond delay="2000"/>
                            </p:stCondLst>
                            <p:childTnLst>
                              <p:par>
                                <p:cTn id="82" presetID="21" presetClass="entr" presetSubtype="1" fill="hold" grpId="0" nodeType="afterEffect">
                                  <p:stCondLst>
                                    <p:cond delay="0"/>
                                  </p:stCondLst>
                                  <p:childTnLst>
                                    <p:set>
                                      <p:cBhvr>
                                        <p:cTn id="83" dur="1" fill="hold">
                                          <p:stCondLst>
                                            <p:cond delay="0"/>
                                          </p:stCondLst>
                                        </p:cTn>
                                        <p:tgtEl>
                                          <p:spTgt spid="98"/>
                                        </p:tgtEl>
                                        <p:attrNameLst>
                                          <p:attrName>style.visibility</p:attrName>
                                        </p:attrNameLst>
                                      </p:cBhvr>
                                      <p:to>
                                        <p:strVal val="visible"/>
                                      </p:to>
                                    </p:set>
                                    <p:animEffect transition="in" filter="wheel(1)">
                                      <p:cBhvr>
                                        <p:cTn id="84" dur="20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73" grpId="0"/>
      <p:bldP spid="96" grpId="0"/>
      <p:bldP spid="97" grpId="0"/>
      <p:bldP spid="98" grpId="0" animBg="1"/>
      <p:bldP spid="99" grpId="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习  题</a:t>
            </a:r>
            <a:r>
              <a:rPr lang="zh-CN" altLang="en-US" sz="2000" dirty="0" smtClean="0"/>
              <a:t>（</a:t>
            </a:r>
            <a:r>
              <a:rPr lang="en-US" altLang="zh-CN" sz="2000" dirty="0" smtClean="0"/>
              <a:t>1/4</a:t>
            </a:r>
            <a:r>
              <a:rPr lang="zh-CN" altLang="en-US" sz="2000" dirty="0" smtClean="0"/>
              <a:t>）</a:t>
            </a:r>
            <a:endParaRPr lang="zh-CN" altLang="en-US" dirty="0"/>
          </a:p>
        </p:txBody>
      </p:sp>
      <p:sp>
        <p:nvSpPr>
          <p:cNvPr id="6" name="内容占位符 5"/>
          <p:cNvSpPr>
            <a:spLocks noGrp="1"/>
          </p:cNvSpPr>
          <p:nvPr>
            <p:ph idx="1"/>
          </p:nvPr>
        </p:nvSpPr>
        <p:spPr>
          <a:xfrm>
            <a:off x="533400" y="879477"/>
            <a:ext cx="8191500" cy="5419725"/>
          </a:xfrm>
        </p:spPr>
        <p:txBody>
          <a:bodyPr/>
          <a:lstStyle/>
          <a:p>
            <a:pPr marL="514350" indent="-514350">
              <a:buFont typeface="+mj-ea"/>
              <a:buAutoNum type="circleNumDbPlain"/>
            </a:pPr>
            <a:r>
              <a:rPr lang="zh-CN" altLang="en-US" sz="2400" dirty="0"/>
              <a:t>对于一个有</a:t>
            </a:r>
            <a:r>
              <a:rPr lang="en-US" altLang="zh-CN" sz="2400" dirty="0"/>
              <a:t>n</a:t>
            </a:r>
            <a:r>
              <a:rPr lang="zh-CN" altLang="en-US" sz="2400" dirty="0"/>
              <a:t>个元素的线性表，若采用顺序查找方法时的平均查找长度是什么？若结点是有序的，则采用折半查找法是的平均查找长度是什么</a:t>
            </a:r>
            <a:r>
              <a:rPr lang="en-US" altLang="zh-CN" sz="2400" dirty="0"/>
              <a:t>? </a:t>
            </a:r>
          </a:p>
          <a:p>
            <a:pPr marL="514350" indent="-514350">
              <a:buFont typeface="+mj-ea"/>
              <a:buAutoNum type="circleNumDbPlain"/>
            </a:pPr>
            <a:r>
              <a:rPr lang="zh-CN" altLang="en-US" sz="2400" dirty="0" smtClean="0"/>
              <a:t>设</a:t>
            </a:r>
            <a:r>
              <a:rPr lang="zh-CN" altLang="en-US" sz="2400" dirty="0"/>
              <a:t>查找表采用单链表存储，请分别写出对该表进行顺序查找的静态查找和动态查找的算法。</a:t>
            </a:r>
          </a:p>
          <a:p>
            <a:pPr marL="514350" indent="-514350">
              <a:buFont typeface="+mj-ea"/>
              <a:buAutoNum type="circleNumDbPlain"/>
            </a:pPr>
            <a:r>
              <a:rPr lang="zh-CN" altLang="en-US" sz="2400" dirty="0" smtClean="0"/>
              <a:t>设</a:t>
            </a:r>
            <a:r>
              <a:rPr lang="zh-CN" altLang="en-US" sz="2400" dirty="0"/>
              <a:t>二叉排序树中的关键字互不相同：则</a:t>
            </a:r>
          </a:p>
          <a:p>
            <a:pPr marL="971550" lvl="1" indent="-514350">
              <a:buFont typeface="+mj-lt"/>
              <a:buAutoNum type="alphaLcParenR"/>
            </a:pPr>
            <a:r>
              <a:rPr lang="zh-CN" altLang="en-US" sz="2400" dirty="0" smtClean="0"/>
              <a:t>最小</a:t>
            </a:r>
            <a:r>
              <a:rPr lang="zh-CN" altLang="en-US" sz="2400" dirty="0"/>
              <a:t>元素无左孩子，最大元素无右孩子，此命题是否正确？</a:t>
            </a:r>
          </a:p>
          <a:p>
            <a:pPr marL="971550" lvl="1" indent="-514350">
              <a:buFont typeface="+mj-lt"/>
              <a:buAutoNum type="alphaLcParenR"/>
            </a:pPr>
            <a:r>
              <a:rPr lang="zh-CN" altLang="en-US" sz="2400" dirty="0" smtClean="0"/>
              <a:t>最大</a:t>
            </a:r>
            <a:r>
              <a:rPr lang="zh-CN" altLang="en-US" sz="2400" dirty="0"/>
              <a:t>和最小元素一定是叶子结点吗？</a:t>
            </a:r>
          </a:p>
          <a:p>
            <a:pPr marL="971550" lvl="1" indent="-514350">
              <a:buFont typeface="+mj-lt"/>
              <a:buAutoNum type="alphaLcParenR"/>
            </a:pPr>
            <a:r>
              <a:rPr lang="zh-CN" altLang="en-US" sz="2400" dirty="0" smtClean="0"/>
              <a:t>一</a:t>
            </a:r>
            <a:r>
              <a:rPr lang="zh-CN" altLang="en-US" sz="2400" dirty="0"/>
              <a:t>个新结点总是插入在叶子结点上吗？</a:t>
            </a:r>
          </a:p>
        </p:txBody>
      </p:sp>
    </p:spTree>
    <p:extLst>
      <p:ext uri="{BB962C8B-B14F-4D97-AF65-F5344CB8AC3E}">
        <p14:creationId xmlns:p14="http://schemas.microsoft.com/office/powerpoint/2010/main" val="1176666029"/>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习  题</a:t>
            </a:r>
            <a:r>
              <a:rPr lang="zh-CN" altLang="en-US" sz="2000" dirty="0" smtClean="0"/>
              <a:t>（</a:t>
            </a:r>
            <a:r>
              <a:rPr lang="en-US" altLang="zh-CN" sz="2000" dirty="0" smtClean="0"/>
              <a:t>2/4</a:t>
            </a:r>
            <a:r>
              <a:rPr lang="zh-CN" altLang="en-US" sz="2000" dirty="0" smtClean="0"/>
              <a:t>）</a:t>
            </a:r>
            <a:endParaRPr lang="zh-CN" altLang="en-US" dirty="0"/>
          </a:p>
        </p:txBody>
      </p:sp>
      <p:sp>
        <p:nvSpPr>
          <p:cNvPr id="6" name="内容占位符 5"/>
          <p:cNvSpPr>
            <a:spLocks noGrp="1"/>
          </p:cNvSpPr>
          <p:nvPr>
            <p:ph idx="1"/>
          </p:nvPr>
        </p:nvSpPr>
        <p:spPr/>
        <p:txBody>
          <a:bodyPr/>
          <a:lstStyle/>
          <a:p>
            <a:pPr marL="457200" indent="-457200">
              <a:buFont typeface="+mj-ea"/>
              <a:buAutoNum type="circleNumDbPlain" startAt="4"/>
            </a:pPr>
            <a:r>
              <a:rPr lang="zh-CN" altLang="en-US" sz="2400" dirty="0" smtClean="0"/>
              <a:t>试</a:t>
            </a:r>
            <a:r>
              <a:rPr lang="zh-CN" altLang="en-US" sz="2400" dirty="0"/>
              <a:t>比较哈希表构造时几种冲突处理方法的优点和缺点。</a:t>
            </a:r>
          </a:p>
          <a:p>
            <a:pPr marL="457200" indent="-457200">
              <a:buFont typeface="+mj-ea"/>
              <a:buAutoNum type="circleNumDbPlain" startAt="4"/>
            </a:pPr>
            <a:r>
              <a:rPr lang="zh-CN" altLang="en-US" sz="2400" dirty="0" smtClean="0"/>
              <a:t>将</a:t>
            </a:r>
            <a:r>
              <a:rPr lang="zh-CN" altLang="en-US" sz="2400" dirty="0"/>
              <a:t>关键字序列</a:t>
            </a:r>
            <a:r>
              <a:rPr lang="en-US" altLang="zh-CN" sz="2400" dirty="0"/>
              <a:t>(10, 2, 26, 4, 18, 24, 21, 15, 8, 23, 5, 12, 14)</a:t>
            </a:r>
            <a:r>
              <a:rPr lang="zh-CN" altLang="en-US" sz="2400" dirty="0"/>
              <a:t>依次插入到初态为空的二叉排序树中</a:t>
            </a:r>
            <a:r>
              <a:rPr lang="zh-CN" altLang="en-US" sz="2400" dirty="0" smtClean="0"/>
              <a:t>，</a:t>
            </a:r>
            <a:endParaRPr lang="en-US" altLang="zh-CN" sz="2400" dirty="0" smtClean="0"/>
          </a:p>
          <a:p>
            <a:pPr marL="857250" lvl="1" indent="-457200">
              <a:buFont typeface="+mj-lt"/>
              <a:buAutoNum type="alphaLcParenR"/>
            </a:pPr>
            <a:r>
              <a:rPr lang="zh-CN" altLang="en-US" sz="2200" dirty="0" smtClean="0"/>
              <a:t>请</a:t>
            </a:r>
            <a:r>
              <a:rPr lang="zh-CN" altLang="en-US" sz="2200" dirty="0"/>
              <a:t>画出所得到的树</a:t>
            </a:r>
            <a:r>
              <a:rPr lang="en-US" altLang="zh-CN" sz="2200" dirty="0"/>
              <a:t>T</a:t>
            </a:r>
            <a:r>
              <a:rPr lang="zh-CN" altLang="en-US" sz="2200" dirty="0"/>
              <a:t>； </a:t>
            </a:r>
            <a:r>
              <a:rPr lang="zh-CN" altLang="en-US" sz="2200" dirty="0" smtClean="0"/>
              <a:t>然后</a:t>
            </a:r>
            <a:r>
              <a:rPr lang="zh-CN" altLang="en-US" sz="2200" dirty="0"/>
              <a:t>画出删除</a:t>
            </a:r>
            <a:r>
              <a:rPr lang="en-US" altLang="zh-CN" sz="2200" dirty="0"/>
              <a:t>10</a:t>
            </a:r>
            <a:r>
              <a:rPr lang="zh-CN" altLang="en-US" sz="2200" dirty="0"/>
              <a:t>之后的二叉排序树</a:t>
            </a:r>
            <a:r>
              <a:rPr lang="en-US" altLang="zh-CN" sz="2200" dirty="0" smtClean="0"/>
              <a:t>T</a:t>
            </a:r>
            <a:r>
              <a:rPr lang="en-US" altLang="zh-CN" sz="2200" baseline="-25000" dirty="0" smtClean="0"/>
              <a:t>1</a:t>
            </a:r>
            <a:r>
              <a:rPr lang="zh-CN" altLang="en-US" sz="2200" dirty="0" smtClean="0"/>
              <a:t>； </a:t>
            </a:r>
            <a:endParaRPr lang="en-US" altLang="zh-CN" sz="2200" dirty="0" smtClean="0"/>
          </a:p>
          <a:p>
            <a:pPr marL="857250" lvl="1" indent="-457200">
              <a:buFont typeface="+mj-lt"/>
              <a:buAutoNum type="alphaLcParenR"/>
            </a:pPr>
            <a:r>
              <a:rPr lang="zh-CN" altLang="en-US" sz="2200" dirty="0" smtClean="0"/>
              <a:t>若</a:t>
            </a:r>
            <a:r>
              <a:rPr lang="zh-CN" altLang="en-US" sz="2200" dirty="0"/>
              <a:t>再将</a:t>
            </a:r>
            <a:r>
              <a:rPr lang="en-US" altLang="zh-CN" sz="2200" dirty="0"/>
              <a:t>10</a:t>
            </a:r>
            <a:r>
              <a:rPr lang="zh-CN" altLang="en-US" sz="2200" dirty="0"/>
              <a:t>插入</a:t>
            </a:r>
            <a:r>
              <a:rPr lang="zh-CN" altLang="en-US" sz="2200" dirty="0" smtClean="0"/>
              <a:t>到</a:t>
            </a:r>
            <a:r>
              <a:rPr lang="en-US" altLang="zh-CN" sz="2200" dirty="0" smtClean="0"/>
              <a:t>T</a:t>
            </a:r>
            <a:r>
              <a:rPr lang="en-US" altLang="zh-CN" sz="2200" baseline="-25000" dirty="0" smtClean="0"/>
              <a:t>1 </a:t>
            </a:r>
            <a:r>
              <a:rPr lang="zh-CN" altLang="en-US" sz="2200" dirty="0" smtClean="0"/>
              <a:t>中</a:t>
            </a:r>
            <a:r>
              <a:rPr lang="zh-CN" altLang="en-US" sz="2200" dirty="0"/>
              <a:t>得到的二叉排序</a:t>
            </a:r>
            <a:r>
              <a:rPr lang="zh-CN" altLang="en-US" sz="2200" dirty="0" smtClean="0"/>
              <a:t>树</a:t>
            </a:r>
            <a:r>
              <a:rPr lang="en-US" altLang="zh-CN" sz="2200" dirty="0" smtClean="0"/>
              <a:t>T</a:t>
            </a:r>
            <a:r>
              <a:rPr lang="en-US" altLang="zh-CN" sz="2200" baseline="-25000" dirty="0" smtClean="0"/>
              <a:t>2 </a:t>
            </a:r>
            <a:r>
              <a:rPr lang="zh-CN" altLang="en-US" sz="2200" dirty="0" smtClean="0"/>
              <a:t>是否与</a:t>
            </a:r>
            <a:r>
              <a:rPr lang="en-US" altLang="zh-CN" sz="2200" dirty="0" smtClean="0"/>
              <a:t>T</a:t>
            </a:r>
            <a:r>
              <a:rPr lang="en-US" altLang="zh-CN" sz="2200" baseline="-25000" dirty="0" smtClean="0"/>
              <a:t>1 </a:t>
            </a:r>
            <a:r>
              <a:rPr lang="zh-CN" altLang="en-US" sz="2200" dirty="0" smtClean="0"/>
              <a:t>相同</a:t>
            </a:r>
            <a:r>
              <a:rPr lang="en-US" altLang="zh-CN" sz="2200" dirty="0"/>
              <a:t>? </a:t>
            </a:r>
            <a:endParaRPr lang="en-US" altLang="zh-CN" sz="2200" dirty="0" smtClean="0"/>
          </a:p>
          <a:p>
            <a:pPr marL="857250" lvl="1" indent="-457200">
              <a:buFont typeface="+mj-lt"/>
              <a:buAutoNum type="alphaLcParenR"/>
            </a:pPr>
            <a:r>
              <a:rPr lang="zh-CN" altLang="en-US" sz="2200" dirty="0" smtClean="0"/>
              <a:t>请</a:t>
            </a:r>
            <a:r>
              <a:rPr lang="zh-CN" altLang="en-US" sz="2200" dirty="0"/>
              <a:t>给</a:t>
            </a:r>
            <a:r>
              <a:rPr lang="zh-CN" altLang="en-US" sz="2200" dirty="0" smtClean="0"/>
              <a:t>出</a:t>
            </a:r>
            <a:r>
              <a:rPr lang="en-US" altLang="zh-CN" sz="2200" dirty="0"/>
              <a:t>T</a:t>
            </a:r>
            <a:r>
              <a:rPr lang="en-US" altLang="zh-CN" sz="2200" baseline="-25000" dirty="0"/>
              <a:t>1 </a:t>
            </a:r>
            <a:r>
              <a:rPr lang="zh-CN" altLang="en-US" sz="2200" dirty="0" smtClean="0"/>
              <a:t>的先</a:t>
            </a:r>
            <a:r>
              <a:rPr lang="zh-CN" altLang="en-US" sz="2200" dirty="0"/>
              <a:t>序、中序和后序序列。</a:t>
            </a:r>
          </a:p>
          <a:p>
            <a:pPr marL="457200" indent="-457200">
              <a:buFont typeface="+mj-ea"/>
              <a:buAutoNum type="circleNumDbPlain" startAt="4"/>
            </a:pPr>
            <a:r>
              <a:rPr lang="zh-CN" altLang="en-US" sz="2400" dirty="0" smtClean="0"/>
              <a:t>设有</a:t>
            </a:r>
            <a:r>
              <a:rPr lang="zh-CN" altLang="en-US" sz="2400" dirty="0"/>
              <a:t>关键字序列为：</a:t>
            </a:r>
            <a:r>
              <a:rPr lang="en-US" altLang="zh-CN" sz="2400" dirty="0"/>
              <a:t>(Dec, Feb, Nov, Oct, June, Sept, Aug, Apr, May, July, Jan, Mar) </a:t>
            </a:r>
            <a:r>
              <a:rPr lang="zh-CN" altLang="en-US" sz="2400" dirty="0"/>
              <a:t>，请手工构造一棵二叉排序树。该树是平衡二叉排序树</a:t>
            </a:r>
            <a:r>
              <a:rPr lang="en-US" altLang="zh-CN" sz="2400" dirty="0"/>
              <a:t>? </a:t>
            </a:r>
            <a:r>
              <a:rPr lang="zh-CN" altLang="en-US" sz="2400" dirty="0"/>
              <a:t>若不是，请为其构造一棵平衡二叉排序树。</a:t>
            </a:r>
          </a:p>
          <a:p>
            <a:endParaRPr lang="zh-CN" altLang="en-US" sz="2400" dirty="0"/>
          </a:p>
        </p:txBody>
      </p:sp>
    </p:spTree>
    <p:extLst>
      <p:ext uri="{BB962C8B-B14F-4D97-AF65-F5344CB8AC3E}">
        <p14:creationId xmlns:p14="http://schemas.microsoft.com/office/powerpoint/2010/main" val="4290541514"/>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习  题</a:t>
            </a:r>
            <a:r>
              <a:rPr lang="zh-CN" altLang="en-US" sz="2000" dirty="0" smtClean="0"/>
              <a:t>（</a:t>
            </a:r>
            <a:r>
              <a:rPr lang="en-US" altLang="zh-CN" sz="2000" dirty="0" smtClean="0"/>
              <a:t>3/4</a:t>
            </a:r>
            <a:r>
              <a:rPr lang="zh-CN" altLang="en-US" sz="2000" dirty="0" smtClean="0"/>
              <a:t>）</a:t>
            </a:r>
            <a:endParaRPr lang="zh-CN" altLang="en-US" dirty="0"/>
          </a:p>
        </p:txBody>
      </p:sp>
      <p:sp>
        <p:nvSpPr>
          <p:cNvPr id="6" name="内容占位符 5"/>
          <p:cNvSpPr>
            <a:spLocks noGrp="1"/>
          </p:cNvSpPr>
          <p:nvPr>
            <p:ph idx="1"/>
          </p:nvPr>
        </p:nvSpPr>
        <p:spPr>
          <a:xfrm>
            <a:off x="457200" y="981075"/>
            <a:ext cx="8382000" cy="5419725"/>
          </a:xfrm>
        </p:spPr>
        <p:txBody>
          <a:bodyPr/>
          <a:lstStyle/>
          <a:p>
            <a:pPr marL="457200" indent="-457200">
              <a:spcBef>
                <a:spcPts val="600"/>
              </a:spcBef>
              <a:buFont typeface="+mj-ea"/>
              <a:buAutoNum type="circleNumDbPlain" startAt="7"/>
            </a:pPr>
            <a:r>
              <a:rPr lang="zh-CN" altLang="en-US" sz="2400" dirty="0" smtClean="0"/>
              <a:t>设</a:t>
            </a:r>
            <a:r>
              <a:rPr lang="zh-CN" altLang="en-US" sz="2400" dirty="0"/>
              <a:t>关键字序列是</a:t>
            </a:r>
            <a:r>
              <a:rPr lang="en-US" altLang="zh-CN" sz="2400" dirty="0"/>
              <a:t>(19, 14, 23, 01, 68, 84, 27, 55, 11, 34, 79)</a:t>
            </a:r>
            <a:r>
              <a:rPr lang="zh-CN" altLang="en-US" sz="2400" dirty="0"/>
              <a:t>，散列表长度是</a:t>
            </a:r>
            <a:r>
              <a:rPr lang="en-US" altLang="zh-CN" sz="2400" dirty="0"/>
              <a:t>11</a:t>
            </a:r>
            <a:r>
              <a:rPr lang="zh-CN" altLang="en-US" sz="2400" dirty="0"/>
              <a:t>，散列函数是</a:t>
            </a:r>
            <a:r>
              <a:rPr lang="en-US" altLang="zh-CN" sz="2400" dirty="0"/>
              <a:t>H(key)=key  MOD  </a:t>
            </a:r>
            <a:r>
              <a:rPr lang="en-US" altLang="zh-CN" sz="2400" dirty="0" smtClean="0"/>
              <a:t>11,</a:t>
            </a:r>
            <a:endParaRPr lang="zh-CN" altLang="en-US" sz="2400" dirty="0"/>
          </a:p>
          <a:p>
            <a:pPr marL="914400" lvl="1" indent="-457200">
              <a:spcBef>
                <a:spcPts val="600"/>
              </a:spcBef>
              <a:buFont typeface="+mj-lt"/>
              <a:buAutoNum type="alphaLcParenR"/>
            </a:pPr>
            <a:r>
              <a:rPr lang="zh-CN" altLang="en-US" sz="2200" dirty="0" smtClean="0"/>
              <a:t>采用</a:t>
            </a:r>
            <a:r>
              <a:rPr lang="zh-CN" altLang="en-US" sz="2200" dirty="0"/>
              <a:t>开放地址法的线性探测方法解决冲突，请构造该关键字序列的哈希表。</a:t>
            </a:r>
          </a:p>
          <a:p>
            <a:pPr marL="914400" lvl="1" indent="-457200">
              <a:spcBef>
                <a:spcPts val="600"/>
              </a:spcBef>
              <a:buFont typeface="+mj-lt"/>
              <a:buAutoNum type="alphaLcParenR"/>
            </a:pPr>
            <a:r>
              <a:rPr lang="zh-CN" altLang="en-US" sz="2200" dirty="0" smtClean="0"/>
              <a:t>采用</a:t>
            </a:r>
            <a:r>
              <a:rPr lang="zh-CN" altLang="en-US" sz="2200" dirty="0"/>
              <a:t>开放地址法的二次探测方法解决冲突，请构造该关键字序列的哈希表。</a:t>
            </a:r>
          </a:p>
          <a:p>
            <a:pPr marL="457200" indent="-457200">
              <a:spcBef>
                <a:spcPts val="600"/>
              </a:spcBef>
              <a:buFont typeface="+mj-ea"/>
              <a:buAutoNum type="circleNumDbPlain" startAt="7"/>
            </a:pPr>
            <a:r>
              <a:rPr lang="zh-CN" altLang="en-US" sz="2400" dirty="0" smtClean="0"/>
              <a:t>设</a:t>
            </a:r>
            <a:r>
              <a:rPr lang="zh-CN" altLang="en-US" sz="2400" dirty="0"/>
              <a:t>关键字序列是</a:t>
            </a:r>
            <a:r>
              <a:rPr lang="en-US" altLang="zh-CN" sz="2400" dirty="0"/>
              <a:t>(19, 24, 23, 17, 38, 04, 27, 51, 31, 34, 69)</a:t>
            </a:r>
            <a:r>
              <a:rPr lang="zh-CN" altLang="en-US" sz="2400" dirty="0"/>
              <a:t>，散列表长度是</a:t>
            </a:r>
            <a:r>
              <a:rPr lang="en-US" altLang="zh-CN" sz="2400" dirty="0"/>
              <a:t>11</a:t>
            </a:r>
            <a:r>
              <a:rPr lang="zh-CN" altLang="en-US" sz="2400" dirty="0"/>
              <a:t>，散列函数是</a:t>
            </a:r>
            <a:r>
              <a:rPr lang="en-US" altLang="zh-CN" sz="2400" dirty="0"/>
              <a:t>H(key)=key  MOD  </a:t>
            </a:r>
            <a:r>
              <a:rPr lang="en-US" altLang="zh-CN" sz="2400" dirty="0" smtClean="0"/>
              <a:t>11,</a:t>
            </a:r>
            <a:endParaRPr lang="zh-CN" altLang="en-US" sz="2400" dirty="0"/>
          </a:p>
          <a:p>
            <a:pPr marL="857250" lvl="1" indent="-457200">
              <a:spcBef>
                <a:spcPts val="600"/>
              </a:spcBef>
              <a:buFont typeface="+mj-lt"/>
              <a:buAutoNum type="alphaLcParenR"/>
            </a:pPr>
            <a:r>
              <a:rPr lang="zh-CN" altLang="en-US" sz="2200" dirty="0" smtClean="0"/>
              <a:t>采用</a:t>
            </a:r>
            <a:r>
              <a:rPr lang="zh-CN" altLang="en-US" sz="2200" dirty="0"/>
              <a:t>开放地址法的线性探测方法解决冲突，请构造该关键字序列的哈希表。</a:t>
            </a:r>
          </a:p>
          <a:p>
            <a:pPr marL="857250" lvl="1" indent="-457200">
              <a:spcBef>
                <a:spcPts val="600"/>
              </a:spcBef>
              <a:buFont typeface="+mj-lt"/>
              <a:buAutoNum type="alphaLcParenR"/>
            </a:pPr>
            <a:r>
              <a:rPr lang="zh-CN" altLang="en-US" sz="2200" dirty="0" smtClean="0"/>
              <a:t>求</a:t>
            </a:r>
            <a:r>
              <a:rPr lang="zh-CN" altLang="en-US" sz="2200" dirty="0"/>
              <a:t>出在等概率情况下，该方法的查找成功和不成功的平均查找长度</a:t>
            </a:r>
            <a:r>
              <a:rPr lang="en-US" altLang="zh-CN" sz="2200" dirty="0"/>
              <a:t>ASL</a:t>
            </a:r>
            <a:r>
              <a:rPr lang="zh-CN" altLang="en-US" sz="2200" dirty="0"/>
              <a:t>。</a:t>
            </a:r>
          </a:p>
          <a:p>
            <a:pPr marL="457200" indent="-457200">
              <a:spcBef>
                <a:spcPts val="600"/>
              </a:spcBef>
              <a:buFont typeface="+mj-ea"/>
              <a:buAutoNum type="circleNumDbPlain" startAt="7"/>
            </a:pPr>
            <a:endParaRPr lang="zh-CN" altLang="en-US" sz="2400" dirty="0"/>
          </a:p>
          <a:p>
            <a:pPr>
              <a:spcBef>
                <a:spcPts val="600"/>
              </a:spcBef>
            </a:pPr>
            <a:endParaRPr lang="zh-CN" altLang="en-US" sz="2400" dirty="0"/>
          </a:p>
        </p:txBody>
      </p:sp>
    </p:spTree>
    <p:extLst>
      <p:ext uri="{BB962C8B-B14F-4D97-AF65-F5344CB8AC3E}">
        <p14:creationId xmlns:p14="http://schemas.microsoft.com/office/powerpoint/2010/main" val="1548365658"/>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习  题</a:t>
            </a:r>
            <a:r>
              <a:rPr lang="zh-CN" altLang="en-US" sz="2000" dirty="0" smtClean="0"/>
              <a:t>（</a:t>
            </a:r>
            <a:r>
              <a:rPr lang="en-US" altLang="zh-CN" sz="2000" dirty="0" smtClean="0"/>
              <a:t>4/4</a:t>
            </a:r>
            <a:r>
              <a:rPr lang="zh-CN" altLang="en-US" sz="2000" dirty="0" smtClean="0"/>
              <a:t>）</a:t>
            </a:r>
            <a:endParaRPr lang="zh-CN" altLang="en-US" dirty="0"/>
          </a:p>
        </p:txBody>
      </p:sp>
      <p:sp>
        <p:nvSpPr>
          <p:cNvPr id="6" name="内容占位符 5"/>
          <p:cNvSpPr>
            <a:spLocks noGrp="1"/>
          </p:cNvSpPr>
          <p:nvPr>
            <p:ph idx="1"/>
          </p:nvPr>
        </p:nvSpPr>
        <p:spPr>
          <a:xfrm>
            <a:off x="457200" y="981075"/>
            <a:ext cx="8382000" cy="5419725"/>
          </a:xfrm>
        </p:spPr>
        <p:txBody>
          <a:bodyPr/>
          <a:lstStyle/>
          <a:p>
            <a:pPr marL="457200" indent="-457200">
              <a:buFont typeface="+mj-ea"/>
              <a:buAutoNum type="circleNumDbPlain" startAt="9"/>
            </a:pPr>
            <a:r>
              <a:rPr lang="zh-CN" altLang="en-US" sz="2400" dirty="0" smtClean="0"/>
              <a:t>试</a:t>
            </a:r>
            <a:r>
              <a:rPr lang="zh-CN" altLang="en-US" sz="2400" dirty="0"/>
              <a:t>比较线性索引和树形索引的优点和缺点</a:t>
            </a:r>
            <a:r>
              <a:rPr lang="zh-CN" altLang="en-US" sz="2400" dirty="0" smtClean="0"/>
              <a:t>。</a:t>
            </a:r>
            <a:endParaRPr lang="en-US" altLang="zh-CN" sz="2400" dirty="0" smtClean="0"/>
          </a:p>
          <a:p>
            <a:pPr marL="457200" indent="-457200">
              <a:buFont typeface="+mj-ea"/>
              <a:buAutoNum type="circleNumDbPlain" startAt="9"/>
            </a:pPr>
            <a:endParaRPr lang="en-US" altLang="zh-CN" sz="2400" dirty="0"/>
          </a:p>
          <a:p>
            <a:pPr marL="457200" indent="-457200">
              <a:buFont typeface="+mj-ea"/>
              <a:buAutoNum type="circleNumDbPlain" startAt="9"/>
            </a:pPr>
            <a:r>
              <a:rPr lang="zh-CN" altLang="en-US" sz="2400" dirty="0"/>
              <a:t>下图是一棵</a:t>
            </a:r>
            <a:r>
              <a:rPr lang="en-US" altLang="zh-CN" sz="2400" dirty="0"/>
              <a:t>3</a:t>
            </a:r>
            <a:r>
              <a:rPr lang="zh-CN" altLang="en-US" sz="2400" dirty="0"/>
              <a:t>阶</a:t>
            </a:r>
            <a:r>
              <a:rPr lang="en-US" altLang="zh-CN" sz="2400" dirty="0"/>
              <a:t>B_</a:t>
            </a:r>
            <a:r>
              <a:rPr lang="zh-CN" altLang="en-US" sz="2400" dirty="0"/>
              <a:t>树，请画出插入关键字</a:t>
            </a:r>
            <a:r>
              <a:rPr lang="en-US" altLang="zh-CN" sz="2400" dirty="0"/>
              <a:t>B,L,P,Q</a:t>
            </a:r>
            <a:r>
              <a:rPr lang="zh-CN" altLang="en-US" sz="2400" dirty="0"/>
              <a:t>后的树形。</a:t>
            </a:r>
          </a:p>
          <a:p>
            <a:pPr marL="457200" indent="-457200">
              <a:buFont typeface="+mj-ea"/>
              <a:buAutoNum type="circleNumDbPlain" startAt="9"/>
            </a:pPr>
            <a:endParaRPr lang="zh-CN" altLang="en-US" sz="2400" dirty="0"/>
          </a:p>
        </p:txBody>
      </p:sp>
      <p:grpSp>
        <p:nvGrpSpPr>
          <p:cNvPr id="4" name="Group 3"/>
          <p:cNvGrpSpPr>
            <a:grpSpLocks/>
          </p:cNvGrpSpPr>
          <p:nvPr/>
        </p:nvGrpSpPr>
        <p:grpSpPr bwMode="auto">
          <a:xfrm>
            <a:off x="2001837" y="2819400"/>
            <a:ext cx="5292725" cy="1843088"/>
            <a:chOff x="605" y="2592"/>
            <a:chExt cx="3334" cy="1161"/>
          </a:xfrm>
        </p:grpSpPr>
        <p:sp>
          <p:nvSpPr>
            <p:cNvPr id="7" name="Oval 4"/>
            <p:cNvSpPr>
              <a:spLocks noChangeArrowheads="1"/>
            </p:cNvSpPr>
            <p:nvPr/>
          </p:nvSpPr>
          <p:spPr bwMode="auto">
            <a:xfrm>
              <a:off x="1899" y="2592"/>
              <a:ext cx="453" cy="249"/>
            </a:xfrm>
            <a:prstGeom prst="ellipse">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1" dirty="0"/>
                <a:t>G</a:t>
              </a:r>
            </a:p>
          </p:txBody>
        </p:sp>
        <p:sp>
          <p:nvSpPr>
            <p:cNvPr id="8" name="Oval 5"/>
            <p:cNvSpPr>
              <a:spLocks noChangeArrowheads="1"/>
            </p:cNvSpPr>
            <p:nvPr/>
          </p:nvSpPr>
          <p:spPr bwMode="auto">
            <a:xfrm>
              <a:off x="1421" y="3495"/>
              <a:ext cx="499" cy="249"/>
            </a:xfrm>
            <a:prstGeom prst="ellipse">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1"/>
                <a:t>D E</a:t>
              </a:r>
            </a:p>
          </p:txBody>
        </p:sp>
        <p:sp>
          <p:nvSpPr>
            <p:cNvPr id="9" name="Oval 6"/>
            <p:cNvSpPr>
              <a:spLocks noChangeArrowheads="1"/>
            </p:cNvSpPr>
            <p:nvPr/>
          </p:nvSpPr>
          <p:spPr bwMode="auto">
            <a:xfrm>
              <a:off x="2640" y="3015"/>
              <a:ext cx="499" cy="249"/>
            </a:xfrm>
            <a:prstGeom prst="ellipse">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1"/>
                <a:t>I M</a:t>
              </a:r>
            </a:p>
          </p:txBody>
        </p:sp>
        <p:sp>
          <p:nvSpPr>
            <p:cNvPr id="10" name="Oval 7"/>
            <p:cNvSpPr>
              <a:spLocks noChangeArrowheads="1"/>
            </p:cNvSpPr>
            <p:nvPr/>
          </p:nvSpPr>
          <p:spPr bwMode="auto">
            <a:xfrm>
              <a:off x="1080" y="2959"/>
              <a:ext cx="453" cy="249"/>
            </a:xfrm>
            <a:prstGeom prst="ellipse">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1"/>
                <a:t>C</a:t>
              </a:r>
            </a:p>
          </p:txBody>
        </p:sp>
        <p:sp>
          <p:nvSpPr>
            <p:cNvPr id="11" name="Oval 8"/>
            <p:cNvSpPr>
              <a:spLocks noChangeArrowheads="1"/>
            </p:cNvSpPr>
            <p:nvPr/>
          </p:nvSpPr>
          <p:spPr bwMode="auto">
            <a:xfrm>
              <a:off x="605" y="3447"/>
              <a:ext cx="453" cy="249"/>
            </a:xfrm>
            <a:prstGeom prst="ellipse">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1"/>
                <a:t>A</a:t>
              </a:r>
            </a:p>
          </p:txBody>
        </p:sp>
        <p:sp>
          <p:nvSpPr>
            <p:cNvPr id="12" name="Oval 9"/>
            <p:cNvSpPr>
              <a:spLocks noChangeArrowheads="1"/>
            </p:cNvSpPr>
            <p:nvPr/>
          </p:nvSpPr>
          <p:spPr bwMode="auto">
            <a:xfrm>
              <a:off x="2160" y="3504"/>
              <a:ext cx="453" cy="249"/>
            </a:xfrm>
            <a:prstGeom prst="ellipse">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1"/>
                <a:t>H</a:t>
              </a:r>
            </a:p>
          </p:txBody>
        </p:sp>
        <p:sp>
          <p:nvSpPr>
            <p:cNvPr id="13" name="Oval 10"/>
            <p:cNvSpPr>
              <a:spLocks noChangeArrowheads="1"/>
            </p:cNvSpPr>
            <p:nvPr/>
          </p:nvSpPr>
          <p:spPr bwMode="auto">
            <a:xfrm>
              <a:off x="2792" y="3504"/>
              <a:ext cx="499" cy="249"/>
            </a:xfrm>
            <a:prstGeom prst="ellipse">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1"/>
                <a:t>J K</a:t>
              </a:r>
            </a:p>
          </p:txBody>
        </p:sp>
        <p:sp>
          <p:nvSpPr>
            <p:cNvPr id="14" name="Oval 11"/>
            <p:cNvSpPr>
              <a:spLocks noChangeArrowheads="1"/>
            </p:cNvSpPr>
            <p:nvPr/>
          </p:nvSpPr>
          <p:spPr bwMode="auto">
            <a:xfrm>
              <a:off x="3440" y="3480"/>
              <a:ext cx="499" cy="249"/>
            </a:xfrm>
            <a:prstGeom prst="ellipse">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1"/>
                <a:t>N O</a:t>
              </a:r>
            </a:p>
          </p:txBody>
        </p:sp>
        <p:sp>
          <p:nvSpPr>
            <p:cNvPr id="15" name="Line 12"/>
            <p:cNvSpPr>
              <a:spLocks noChangeShapeType="1"/>
            </p:cNvSpPr>
            <p:nvPr/>
          </p:nvSpPr>
          <p:spPr bwMode="auto">
            <a:xfrm flipH="1">
              <a:off x="1440" y="2792"/>
              <a:ext cx="512" cy="184"/>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 name="Line 13"/>
            <p:cNvSpPr>
              <a:spLocks noChangeShapeType="1"/>
            </p:cNvSpPr>
            <p:nvPr/>
          </p:nvSpPr>
          <p:spPr bwMode="auto">
            <a:xfrm>
              <a:off x="2304" y="2784"/>
              <a:ext cx="528" cy="240"/>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7" name="Line 14"/>
            <p:cNvSpPr>
              <a:spLocks noChangeShapeType="1"/>
            </p:cNvSpPr>
            <p:nvPr/>
          </p:nvSpPr>
          <p:spPr bwMode="auto">
            <a:xfrm flipH="1">
              <a:off x="845" y="3207"/>
              <a:ext cx="384" cy="240"/>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8" name="Line 15"/>
            <p:cNvSpPr>
              <a:spLocks noChangeShapeType="1"/>
            </p:cNvSpPr>
            <p:nvPr/>
          </p:nvSpPr>
          <p:spPr bwMode="auto">
            <a:xfrm>
              <a:off x="1333" y="3215"/>
              <a:ext cx="288" cy="288"/>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9" name="Line 16"/>
            <p:cNvSpPr>
              <a:spLocks noChangeShapeType="1"/>
            </p:cNvSpPr>
            <p:nvPr/>
          </p:nvSpPr>
          <p:spPr bwMode="auto">
            <a:xfrm flipH="1">
              <a:off x="2344" y="3224"/>
              <a:ext cx="384" cy="288"/>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0" name="Line 17"/>
            <p:cNvSpPr>
              <a:spLocks noChangeShapeType="1"/>
            </p:cNvSpPr>
            <p:nvPr/>
          </p:nvSpPr>
          <p:spPr bwMode="auto">
            <a:xfrm>
              <a:off x="2880" y="3264"/>
              <a:ext cx="144" cy="240"/>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 name="Line 18"/>
            <p:cNvSpPr>
              <a:spLocks noChangeShapeType="1"/>
            </p:cNvSpPr>
            <p:nvPr/>
          </p:nvSpPr>
          <p:spPr bwMode="auto">
            <a:xfrm>
              <a:off x="3040" y="3240"/>
              <a:ext cx="624" cy="240"/>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22" name="动作按钮: 第一张 21">
            <a:hlinkClick r:id="rId2" action="ppaction://hlinksldjump" highlightClick="1"/>
          </p:cNvPr>
          <p:cNvSpPr/>
          <p:nvPr/>
        </p:nvSpPr>
        <p:spPr>
          <a:xfrm>
            <a:off x="8839200" y="6553200"/>
            <a:ext cx="304800" cy="304800"/>
          </a:xfrm>
          <a:prstGeom prst="actionButtonHom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extLst>
      <p:ext uri="{BB962C8B-B14F-4D97-AF65-F5344CB8AC3E}">
        <p14:creationId xmlns:p14="http://schemas.microsoft.com/office/powerpoint/2010/main" val="2743380870"/>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课外阅读与</a:t>
            </a:r>
            <a:r>
              <a:rPr lang="zh-CN" altLang="en-US" dirty="0" smtClean="0"/>
              <a:t>问题</a:t>
            </a:r>
            <a:endParaRPr lang="zh-CN" altLang="en-US" dirty="0"/>
          </a:p>
        </p:txBody>
      </p:sp>
      <p:sp>
        <p:nvSpPr>
          <p:cNvPr id="5" name="内容占位符 4"/>
          <p:cNvSpPr>
            <a:spLocks noGrp="1"/>
          </p:cNvSpPr>
          <p:nvPr>
            <p:ph idx="1"/>
          </p:nvPr>
        </p:nvSpPr>
        <p:spPr/>
        <p:txBody>
          <a:bodyPr/>
          <a:lstStyle/>
          <a:p>
            <a:r>
              <a:rPr lang="en-US" altLang="zh-CN" dirty="0"/>
              <a:t>Binary search and its </a:t>
            </a:r>
            <a:r>
              <a:rPr lang="en-US" altLang="zh-CN" dirty="0" smtClean="0"/>
              <a:t>variations</a:t>
            </a:r>
          </a:p>
          <a:p>
            <a:pPr lvl="1"/>
            <a:r>
              <a:rPr lang="en-US" altLang="zh-CN" sz="2400" dirty="0" smtClean="0">
                <a:hlinkClick r:id="rId2"/>
              </a:rPr>
              <a:t>https://en.wikipedia.org/wiki/Binary_search_algorithm</a:t>
            </a:r>
            <a:endParaRPr lang="en-US" altLang="zh-CN" sz="2400" dirty="0" smtClean="0"/>
          </a:p>
          <a:p>
            <a:pPr lvl="1"/>
            <a:endParaRPr lang="en-US" altLang="zh-CN" sz="2400" dirty="0" smtClean="0"/>
          </a:p>
          <a:p>
            <a:r>
              <a:rPr lang="en-US" altLang="zh-CN" dirty="0" smtClean="0"/>
              <a:t> </a:t>
            </a:r>
            <a:r>
              <a:rPr lang="zh-CN" altLang="en-US" dirty="0" smtClean="0"/>
              <a:t>密码子查找</a:t>
            </a:r>
            <a:endParaRPr lang="en-US" altLang="zh-CN" dirty="0" smtClean="0"/>
          </a:p>
          <a:p>
            <a:pPr lvl="1"/>
            <a:r>
              <a:rPr lang="en-US" altLang="zh-CN" sz="2400" dirty="0" smtClean="0"/>
              <a:t>Faster genetic code search by </a:t>
            </a:r>
            <a:r>
              <a:rPr lang="en-US" altLang="zh-CN" sz="2400" dirty="0" err="1" smtClean="0"/>
              <a:t>Xiong’en</a:t>
            </a:r>
            <a:r>
              <a:rPr lang="en-US" altLang="zh-CN" sz="2400" dirty="0" smtClean="0"/>
              <a:t> Liu</a:t>
            </a:r>
          </a:p>
          <a:p>
            <a:pPr lvl="1"/>
            <a:endParaRPr lang="en-US" altLang="zh-CN" sz="2400" dirty="0" smtClean="0"/>
          </a:p>
          <a:p>
            <a:endParaRPr lang="zh-CN" altLang="en-US" dirty="0"/>
          </a:p>
        </p:txBody>
      </p:sp>
      <p:sp>
        <p:nvSpPr>
          <p:cNvPr id="4" name="动作按钮: 第一张 3">
            <a:hlinkClick r:id="rId3" action="ppaction://hlinksldjump" highlightClick="1"/>
          </p:cNvPr>
          <p:cNvSpPr/>
          <p:nvPr/>
        </p:nvSpPr>
        <p:spPr>
          <a:xfrm>
            <a:off x="8839200" y="6553200"/>
            <a:ext cx="304800" cy="304800"/>
          </a:xfrm>
          <a:prstGeom prst="actionButtonHom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extLst>
      <p:ext uri="{BB962C8B-B14F-4D97-AF65-F5344CB8AC3E}">
        <p14:creationId xmlns:p14="http://schemas.microsoft.com/office/powerpoint/2010/main" val="39163312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533400" y="762000"/>
            <a:ext cx="8191500" cy="5419725"/>
          </a:xfrm>
        </p:spPr>
        <p:txBody>
          <a:bodyPr/>
          <a:lstStyle/>
          <a:p>
            <a:pPr marL="0" indent="0">
              <a:buNone/>
            </a:pPr>
            <a:r>
              <a:rPr lang="en-US" altLang="zh-CN" sz="2000" dirty="0" smtClean="0"/>
              <a:t>【</a:t>
            </a:r>
            <a:r>
              <a:rPr lang="zh-CN" altLang="en-US" sz="2000" dirty="0" smtClean="0"/>
              <a:t>例</a:t>
            </a:r>
            <a:r>
              <a:rPr lang="en-US" altLang="zh-CN" sz="2000" dirty="0" smtClean="0"/>
              <a:t>】</a:t>
            </a:r>
            <a:r>
              <a:rPr lang="zh-CN" altLang="en-US" sz="2000" dirty="0"/>
              <a:t>折半</a:t>
            </a:r>
            <a:r>
              <a:rPr lang="zh-CN" altLang="en-US" sz="2000" dirty="0" smtClean="0"/>
              <a:t>查找</a:t>
            </a:r>
            <a:r>
              <a:rPr lang="en-US" altLang="zh-CN" sz="2000" dirty="0" smtClean="0"/>
              <a:t>——</a:t>
            </a:r>
            <a:r>
              <a:rPr lang="zh-CN" altLang="en-US" sz="2000" b="1" dirty="0" smtClean="0"/>
              <a:t>不</a:t>
            </a:r>
            <a:r>
              <a:rPr lang="zh-CN" altLang="en-US" sz="2000" dirty="0" smtClean="0"/>
              <a:t>成功示例：查找（</a:t>
            </a:r>
            <a:r>
              <a:rPr lang="en-US" altLang="zh-CN" sz="2000" b="1" dirty="0" err="1" smtClean="0"/>
              <a:t>val</a:t>
            </a:r>
            <a:r>
              <a:rPr lang="en-US" altLang="zh-CN" sz="2000" b="1" dirty="0" smtClean="0"/>
              <a:t>=71</a:t>
            </a:r>
            <a:r>
              <a:rPr lang="zh-CN" altLang="en-US" sz="2000" dirty="0" smtClean="0"/>
              <a:t>）的过程</a:t>
            </a:r>
            <a:endParaRPr lang="en-US" altLang="zh-CN" sz="2000" dirty="0" smtClean="0"/>
          </a:p>
          <a:p>
            <a:pPr marL="0" indent="0">
              <a:buNone/>
            </a:pPr>
            <a:endParaRPr lang="en-US" altLang="zh-CN" sz="2000" dirty="0"/>
          </a:p>
          <a:p>
            <a:pPr marL="0" indent="0">
              <a:buNone/>
            </a:pPr>
            <a:endParaRPr lang="en-US" altLang="zh-CN" sz="2000" dirty="0" smtClean="0"/>
          </a:p>
          <a:p>
            <a:pPr marL="0" indent="0">
              <a:buNone/>
            </a:pPr>
            <a:endParaRPr lang="zh-CN" altLang="en-US" sz="2000" dirty="0"/>
          </a:p>
        </p:txBody>
      </p:sp>
      <p:sp>
        <p:nvSpPr>
          <p:cNvPr id="2" name="标题 1"/>
          <p:cNvSpPr>
            <a:spLocks noGrp="1"/>
          </p:cNvSpPr>
          <p:nvPr>
            <p:ph type="title"/>
          </p:nvPr>
        </p:nvSpPr>
        <p:spPr>
          <a:xfrm>
            <a:off x="990600" y="152400"/>
            <a:ext cx="7086600" cy="487362"/>
          </a:xfrm>
        </p:spPr>
        <p:txBody>
          <a:bodyPr/>
          <a:lstStyle/>
          <a:p>
            <a:r>
              <a:rPr lang="en-US" altLang="zh-CN" sz="2800" dirty="0" smtClean="0"/>
              <a:t>1.2 </a:t>
            </a:r>
            <a:r>
              <a:rPr lang="zh-CN" altLang="en-US" sz="2800" dirty="0"/>
              <a:t>折半</a:t>
            </a:r>
            <a:r>
              <a:rPr lang="zh-CN" altLang="en-US" sz="2800" dirty="0" smtClean="0"/>
              <a:t>查找</a:t>
            </a:r>
            <a:r>
              <a:rPr lang="zh-CN" altLang="en-US" sz="1800" dirty="0" smtClean="0"/>
              <a:t>：</a:t>
            </a:r>
            <a:r>
              <a:rPr lang="zh-CN" altLang="en-US" sz="1800" dirty="0" smtClean="0">
                <a:solidFill>
                  <a:srgbClr val="7030A0"/>
                </a:solidFill>
              </a:rPr>
              <a:t>示例</a:t>
            </a:r>
            <a:r>
              <a:rPr lang="en-US" altLang="zh-CN" sz="1400" b="0" dirty="0" smtClean="0">
                <a:solidFill>
                  <a:srgbClr val="7030A0"/>
                </a:solidFill>
              </a:rPr>
              <a:t>——</a:t>
            </a:r>
            <a:r>
              <a:rPr lang="zh-CN" altLang="en-US" sz="1400" b="0" dirty="0" smtClean="0">
                <a:solidFill>
                  <a:srgbClr val="7030A0"/>
                </a:solidFill>
              </a:rPr>
              <a:t>查找</a:t>
            </a:r>
            <a:r>
              <a:rPr lang="en-US" altLang="zh-CN" sz="1400" b="0" dirty="0" smtClean="0">
                <a:solidFill>
                  <a:srgbClr val="7030A0"/>
                </a:solidFill>
              </a:rPr>
              <a:t>[</a:t>
            </a:r>
            <a:r>
              <a:rPr lang="zh-CN" altLang="en-US" sz="1400" b="0" dirty="0" smtClean="0">
                <a:solidFill>
                  <a:srgbClr val="7030A0"/>
                </a:solidFill>
              </a:rPr>
              <a:t>不</a:t>
            </a:r>
            <a:r>
              <a:rPr lang="en-US" altLang="zh-CN" sz="1400" b="0" dirty="0" smtClean="0">
                <a:solidFill>
                  <a:srgbClr val="7030A0"/>
                </a:solidFill>
              </a:rPr>
              <a:t>]</a:t>
            </a:r>
            <a:r>
              <a:rPr lang="zh-CN" altLang="en-US" sz="1400" b="0" dirty="0" smtClean="0">
                <a:solidFill>
                  <a:srgbClr val="7030A0"/>
                </a:solidFill>
              </a:rPr>
              <a:t>成功</a:t>
            </a:r>
            <a:endParaRPr lang="zh-CN" altLang="en-US" sz="2800" b="0" dirty="0">
              <a:solidFill>
                <a:srgbClr val="7030A0"/>
              </a:solidFill>
            </a:endParaRPr>
          </a:p>
        </p:txBody>
      </p:sp>
      <p:graphicFrame>
        <p:nvGraphicFramePr>
          <p:cNvPr id="5" name="表格 4"/>
          <p:cNvGraphicFramePr>
            <a:graphicFrameLocks noGrp="1"/>
          </p:cNvGraphicFramePr>
          <p:nvPr>
            <p:extLst>
              <p:ext uri="{D42A27DB-BD31-4B8C-83A1-F6EECF244321}">
                <p14:modId xmlns:p14="http://schemas.microsoft.com/office/powerpoint/2010/main" val="3364316787"/>
              </p:ext>
            </p:extLst>
          </p:nvPr>
        </p:nvGraphicFramePr>
        <p:xfrm>
          <a:off x="2306735" y="1219200"/>
          <a:ext cx="6151465" cy="731520"/>
        </p:xfrm>
        <a:graphic>
          <a:graphicData uri="http://schemas.openxmlformats.org/drawingml/2006/table">
            <a:tbl>
              <a:tblPr firstRow="1" bandRow="1">
                <a:tableStyleId>{5C22544A-7EE6-4342-B048-85BDC9FD1C3A}</a:tableStyleId>
              </a:tblPr>
              <a:tblGrid>
                <a:gridCol w="380315">
                  <a:extLst>
                    <a:ext uri="{9D8B030D-6E8A-4147-A177-3AD203B41FA5}">
                      <a16:colId xmlns:a16="http://schemas.microsoft.com/office/drawing/2014/main" val="2929657316"/>
                    </a:ext>
                  </a:extLst>
                </a:gridCol>
                <a:gridCol w="524650">
                  <a:extLst>
                    <a:ext uri="{9D8B030D-6E8A-4147-A177-3AD203B41FA5}">
                      <a16:colId xmlns:a16="http://schemas.microsoft.com/office/drawing/2014/main" val="3770346111"/>
                    </a:ext>
                  </a:extLst>
                </a:gridCol>
                <a:gridCol w="524650">
                  <a:extLst>
                    <a:ext uri="{9D8B030D-6E8A-4147-A177-3AD203B41FA5}">
                      <a16:colId xmlns:a16="http://schemas.microsoft.com/office/drawing/2014/main" val="751341963"/>
                    </a:ext>
                  </a:extLst>
                </a:gridCol>
                <a:gridCol w="524650">
                  <a:extLst>
                    <a:ext uri="{9D8B030D-6E8A-4147-A177-3AD203B41FA5}">
                      <a16:colId xmlns:a16="http://schemas.microsoft.com/office/drawing/2014/main" val="1493209764"/>
                    </a:ext>
                  </a:extLst>
                </a:gridCol>
                <a:gridCol w="524650">
                  <a:extLst>
                    <a:ext uri="{9D8B030D-6E8A-4147-A177-3AD203B41FA5}">
                      <a16:colId xmlns:a16="http://schemas.microsoft.com/office/drawing/2014/main" val="3865445670"/>
                    </a:ext>
                  </a:extLst>
                </a:gridCol>
                <a:gridCol w="524650">
                  <a:extLst>
                    <a:ext uri="{9D8B030D-6E8A-4147-A177-3AD203B41FA5}">
                      <a16:colId xmlns:a16="http://schemas.microsoft.com/office/drawing/2014/main" val="16877889"/>
                    </a:ext>
                  </a:extLst>
                </a:gridCol>
                <a:gridCol w="524650">
                  <a:extLst>
                    <a:ext uri="{9D8B030D-6E8A-4147-A177-3AD203B41FA5}">
                      <a16:colId xmlns:a16="http://schemas.microsoft.com/office/drawing/2014/main" val="2759925638"/>
                    </a:ext>
                  </a:extLst>
                </a:gridCol>
                <a:gridCol w="524650">
                  <a:extLst>
                    <a:ext uri="{9D8B030D-6E8A-4147-A177-3AD203B41FA5}">
                      <a16:colId xmlns:a16="http://schemas.microsoft.com/office/drawing/2014/main" val="818150183"/>
                    </a:ext>
                  </a:extLst>
                </a:gridCol>
                <a:gridCol w="524650">
                  <a:extLst>
                    <a:ext uri="{9D8B030D-6E8A-4147-A177-3AD203B41FA5}">
                      <a16:colId xmlns:a16="http://schemas.microsoft.com/office/drawing/2014/main" val="2562100678"/>
                    </a:ext>
                  </a:extLst>
                </a:gridCol>
                <a:gridCol w="524650">
                  <a:extLst>
                    <a:ext uri="{9D8B030D-6E8A-4147-A177-3AD203B41FA5}">
                      <a16:colId xmlns:a16="http://schemas.microsoft.com/office/drawing/2014/main" val="2938595725"/>
                    </a:ext>
                  </a:extLst>
                </a:gridCol>
                <a:gridCol w="524650">
                  <a:extLst>
                    <a:ext uri="{9D8B030D-6E8A-4147-A177-3AD203B41FA5}">
                      <a16:colId xmlns:a16="http://schemas.microsoft.com/office/drawing/2014/main" val="894482934"/>
                    </a:ext>
                  </a:extLst>
                </a:gridCol>
                <a:gridCol w="524650">
                  <a:extLst>
                    <a:ext uri="{9D8B030D-6E8A-4147-A177-3AD203B41FA5}">
                      <a16:colId xmlns:a16="http://schemas.microsoft.com/office/drawing/2014/main" val="1957740946"/>
                    </a:ext>
                  </a:extLst>
                </a:gridCol>
              </a:tblGrid>
              <a:tr h="271790">
                <a:tc>
                  <a:txBody>
                    <a:bodyPr/>
                    <a:lstStyle/>
                    <a:p>
                      <a:pPr algn="ctr"/>
                      <a:r>
                        <a:rPr lang="en-US" altLang="zh-CN" sz="1200" b="0" dirty="0" smtClean="0">
                          <a:solidFill>
                            <a:schemeClr val="tx1">
                              <a:lumMod val="50000"/>
                              <a:lumOff val="50000"/>
                            </a:schemeClr>
                          </a:solidFill>
                        </a:rPr>
                        <a:t>0</a:t>
                      </a:r>
                      <a:endParaRPr lang="zh-CN" altLang="en-US" sz="1200" b="0" dirty="0">
                        <a:solidFill>
                          <a:schemeClr val="tx1">
                            <a:lumMod val="50000"/>
                            <a:lumOff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0" dirty="0" smtClean="0">
                          <a:solidFill>
                            <a:schemeClr val="tx1">
                              <a:lumMod val="50000"/>
                              <a:lumOff val="50000"/>
                            </a:schemeClr>
                          </a:solidFill>
                        </a:rPr>
                        <a:t>1</a:t>
                      </a:r>
                      <a:endParaRPr lang="zh-CN" altLang="en-US" sz="1200" b="0" dirty="0">
                        <a:solidFill>
                          <a:schemeClr val="tx1">
                            <a:lumMod val="50000"/>
                            <a:lumOff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0" dirty="0" smtClean="0">
                          <a:solidFill>
                            <a:schemeClr val="tx1">
                              <a:lumMod val="50000"/>
                              <a:lumOff val="50000"/>
                            </a:schemeClr>
                          </a:solidFill>
                        </a:rPr>
                        <a:t>2</a:t>
                      </a:r>
                      <a:endParaRPr lang="zh-CN" altLang="en-US" sz="1200" b="0" dirty="0">
                        <a:solidFill>
                          <a:schemeClr val="tx1">
                            <a:lumMod val="50000"/>
                            <a:lumOff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0" dirty="0" smtClean="0">
                          <a:solidFill>
                            <a:schemeClr val="tx1">
                              <a:lumMod val="50000"/>
                              <a:lumOff val="50000"/>
                            </a:schemeClr>
                          </a:solidFill>
                        </a:rPr>
                        <a:t>3</a:t>
                      </a:r>
                      <a:endParaRPr lang="zh-CN" altLang="en-US" sz="1200" b="0" dirty="0">
                        <a:solidFill>
                          <a:schemeClr val="tx1">
                            <a:lumMod val="50000"/>
                            <a:lumOff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0" dirty="0" smtClean="0">
                          <a:solidFill>
                            <a:schemeClr val="tx1">
                              <a:lumMod val="50000"/>
                              <a:lumOff val="50000"/>
                            </a:schemeClr>
                          </a:solidFill>
                        </a:rPr>
                        <a:t>4</a:t>
                      </a:r>
                      <a:endParaRPr lang="zh-CN" altLang="en-US" sz="1200" b="0" dirty="0">
                        <a:solidFill>
                          <a:schemeClr val="tx1">
                            <a:lumMod val="50000"/>
                            <a:lumOff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0" dirty="0" smtClean="0">
                          <a:solidFill>
                            <a:schemeClr val="tx1">
                              <a:lumMod val="50000"/>
                              <a:lumOff val="50000"/>
                            </a:schemeClr>
                          </a:solidFill>
                        </a:rPr>
                        <a:t>5</a:t>
                      </a:r>
                      <a:endParaRPr lang="zh-CN" altLang="en-US" sz="1200" b="0" dirty="0">
                        <a:solidFill>
                          <a:schemeClr val="tx1">
                            <a:lumMod val="50000"/>
                            <a:lumOff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0" dirty="0" smtClean="0">
                          <a:solidFill>
                            <a:schemeClr val="tx1">
                              <a:lumMod val="50000"/>
                              <a:lumOff val="50000"/>
                            </a:schemeClr>
                          </a:solidFill>
                        </a:rPr>
                        <a:t>6</a:t>
                      </a:r>
                      <a:endParaRPr lang="zh-CN" altLang="en-US" sz="1200" b="0" dirty="0">
                        <a:solidFill>
                          <a:schemeClr val="tx1">
                            <a:lumMod val="50000"/>
                            <a:lumOff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0" dirty="0" smtClean="0">
                          <a:solidFill>
                            <a:schemeClr val="tx1">
                              <a:lumMod val="50000"/>
                              <a:lumOff val="50000"/>
                            </a:schemeClr>
                          </a:solidFill>
                        </a:rPr>
                        <a:t>7</a:t>
                      </a:r>
                      <a:endParaRPr lang="zh-CN" altLang="en-US" sz="1200" b="0" dirty="0">
                        <a:solidFill>
                          <a:schemeClr val="tx1">
                            <a:lumMod val="50000"/>
                            <a:lumOff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0" dirty="0" smtClean="0">
                          <a:solidFill>
                            <a:schemeClr val="tx1">
                              <a:lumMod val="50000"/>
                              <a:lumOff val="50000"/>
                            </a:schemeClr>
                          </a:solidFill>
                        </a:rPr>
                        <a:t>8</a:t>
                      </a:r>
                      <a:endParaRPr lang="zh-CN" altLang="en-US" sz="1200" b="0" dirty="0">
                        <a:solidFill>
                          <a:schemeClr val="tx1">
                            <a:lumMod val="50000"/>
                            <a:lumOff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0" dirty="0" smtClean="0">
                          <a:solidFill>
                            <a:schemeClr val="tx1">
                              <a:lumMod val="50000"/>
                              <a:lumOff val="50000"/>
                            </a:schemeClr>
                          </a:solidFill>
                        </a:rPr>
                        <a:t>9</a:t>
                      </a:r>
                      <a:endParaRPr lang="zh-CN" altLang="en-US" sz="1200" b="0" dirty="0">
                        <a:solidFill>
                          <a:schemeClr val="tx1">
                            <a:lumMod val="50000"/>
                            <a:lumOff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0" dirty="0" smtClean="0">
                          <a:solidFill>
                            <a:schemeClr val="tx1">
                              <a:lumMod val="50000"/>
                              <a:lumOff val="50000"/>
                            </a:schemeClr>
                          </a:solidFill>
                        </a:rPr>
                        <a:t>10</a:t>
                      </a:r>
                      <a:endParaRPr lang="zh-CN" altLang="en-US" sz="1200" b="0" dirty="0">
                        <a:solidFill>
                          <a:schemeClr val="tx1">
                            <a:lumMod val="50000"/>
                            <a:lumOff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0" dirty="0" smtClean="0">
                          <a:solidFill>
                            <a:schemeClr val="tx1">
                              <a:lumMod val="50000"/>
                              <a:lumOff val="50000"/>
                            </a:schemeClr>
                          </a:solidFill>
                        </a:rPr>
                        <a:t>11</a:t>
                      </a:r>
                      <a:endParaRPr lang="zh-CN" altLang="en-US" sz="1200" b="0" dirty="0">
                        <a:solidFill>
                          <a:schemeClr val="tx1">
                            <a:lumMod val="50000"/>
                            <a:lumOff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50421459"/>
                  </a:ext>
                </a:extLst>
              </a:tr>
              <a:tr h="457200">
                <a:tc>
                  <a:txBody>
                    <a:bodyPr/>
                    <a:lstStyle/>
                    <a:p>
                      <a:pPr algn="ctr"/>
                      <a:endParaRPr lang="zh-CN" altLang="en-US"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20">
                      <a:fgClr>
                        <a:schemeClr val="tx1">
                          <a:lumMod val="50000"/>
                          <a:lumOff val="50000"/>
                        </a:schemeClr>
                      </a:fgClr>
                      <a:bgClr>
                        <a:schemeClr val="bg1"/>
                      </a:bgClr>
                    </a:pattFill>
                  </a:tcPr>
                </a:tc>
                <a:tc>
                  <a:txBody>
                    <a:bodyPr/>
                    <a:lstStyle/>
                    <a:p>
                      <a:pPr algn="ctr"/>
                      <a:r>
                        <a:rPr lang="en-US" altLang="zh-CN" b="1" dirty="0" smtClean="0">
                          <a:solidFill>
                            <a:schemeClr val="tx1"/>
                          </a:solidFill>
                        </a:rPr>
                        <a:t>-5</a:t>
                      </a:r>
                      <a:endParaRPr lang="zh-CN"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tx1"/>
                          </a:solidFill>
                        </a:rPr>
                        <a:t>13</a:t>
                      </a:r>
                      <a:endParaRPr lang="zh-CN"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tx1"/>
                          </a:solidFill>
                        </a:rPr>
                        <a:t>17</a:t>
                      </a:r>
                      <a:endParaRPr lang="zh-CN"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tx1"/>
                          </a:solidFill>
                        </a:rPr>
                        <a:t>23</a:t>
                      </a:r>
                      <a:endParaRPr lang="zh-CN"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tx1"/>
                          </a:solidFill>
                        </a:rPr>
                        <a:t>38</a:t>
                      </a:r>
                      <a:endParaRPr lang="zh-CN"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tx1"/>
                          </a:solidFill>
                        </a:rPr>
                        <a:t>46</a:t>
                      </a:r>
                      <a:endParaRPr lang="zh-CN"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tx1"/>
                          </a:solidFill>
                        </a:rPr>
                        <a:t>56</a:t>
                      </a:r>
                      <a:endParaRPr lang="zh-CN"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tx1"/>
                          </a:solidFill>
                        </a:rPr>
                        <a:t>65</a:t>
                      </a:r>
                      <a:endParaRPr lang="zh-CN"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tx1"/>
                          </a:solidFill>
                        </a:rPr>
                        <a:t>78</a:t>
                      </a:r>
                      <a:endParaRPr lang="zh-CN"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tx1"/>
                          </a:solidFill>
                        </a:rPr>
                        <a:t>81</a:t>
                      </a:r>
                      <a:endParaRPr lang="zh-CN"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tx1"/>
                          </a:solidFill>
                        </a:rPr>
                        <a:t>92</a:t>
                      </a:r>
                      <a:endParaRPr lang="zh-CN"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40657312"/>
                  </a:ext>
                </a:extLst>
              </a:tr>
            </a:tbl>
          </a:graphicData>
        </a:graphic>
      </p:graphicFrame>
      <p:grpSp>
        <p:nvGrpSpPr>
          <p:cNvPr id="19" name="组合 18"/>
          <p:cNvGrpSpPr/>
          <p:nvPr/>
        </p:nvGrpSpPr>
        <p:grpSpPr>
          <a:xfrm>
            <a:off x="7848600" y="1954409"/>
            <a:ext cx="678204" cy="294737"/>
            <a:chOff x="7592112" y="4768616"/>
            <a:chExt cx="678204" cy="431524"/>
          </a:xfrm>
        </p:grpSpPr>
        <p:sp>
          <p:nvSpPr>
            <p:cNvPr id="20" name="Line 24"/>
            <p:cNvSpPr>
              <a:spLocks noChangeShapeType="1"/>
            </p:cNvSpPr>
            <p:nvPr/>
          </p:nvSpPr>
          <p:spPr bwMode="auto">
            <a:xfrm flipH="1" flipV="1">
              <a:off x="7924800" y="4768616"/>
              <a:ext cx="0" cy="267168"/>
            </a:xfrm>
            <a:prstGeom prst="line">
              <a:avLst/>
            </a:prstGeom>
            <a:noFill/>
            <a:ln w="28575">
              <a:solidFill>
                <a:srgbClr val="0080FF"/>
              </a:solidFill>
              <a:miter lim="800000"/>
              <a:headEnd type="none" w="med" len="med"/>
              <a:tailEnd type="arrow" w="med" len="med"/>
            </a:ln>
            <a:extLst>
              <a:ext uri="{909E8E84-426E-40DD-AFC4-6F175D3DCCD1}">
                <a14:hiddenFill xmlns:a14="http://schemas.microsoft.com/office/drawing/2010/main">
                  <a:noFill/>
                </a14:hiddenFill>
              </a:ext>
            </a:extLst>
          </p:spPr>
          <p:txBody>
            <a:bodyPr wrap="none"/>
            <a:lstStyle/>
            <a:p>
              <a:endParaRPr lang="zh-CN" altLang="en-US">
                <a:solidFill>
                  <a:srgbClr val="0070C0"/>
                </a:solidFill>
              </a:endParaRPr>
            </a:p>
          </p:txBody>
        </p:sp>
        <p:sp>
          <p:nvSpPr>
            <p:cNvPr id="21" name="矩形 20"/>
            <p:cNvSpPr/>
            <p:nvPr/>
          </p:nvSpPr>
          <p:spPr>
            <a:xfrm>
              <a:off x="7592112" y="4861586"/>
              <a:ext cx="678204" cy="338554"/>
            </a:xfrm>
            <a:prstGeom prst="rect">
              <a:avLst/>
            </a:prstGeom>
          </p:spPr>
          <p:txBody>
            <a:bodyPr wrap="square">
              <a:spAutoFit/>
            </a:bodyPr>
            <a:lstStyle/>
            <a:p>
              <a:pPr algn="ctr"/>
              <a:r>
                <a:rPr lang="en-US" altLang="zh-CN" sz="1600" dirty="0" smtClean="0">
                  <a:solidFill>
                    <a:srgbClr val="0070C0"/>
                  </a:solidFill>
                </a:rPr>
                <a:t>High</a:t>
              </a:r>
              <a:endParaRPr lang="zh-CN" altLang="en-US" sz="1600" dirty="0">
                <a:solidFill>
                  <a:srgbClr val="0070C0"/>
                </a:solidFill>
              </a:endParaRPr>
            </a:p>
          </p:txBody>
        </p:sp>
      </p:grpSp>
      <p:grpSp>
        <p:nvGrpSpPr>
          <p:cNvPr id="22" name="组合 21"/>
          <p:cNvGrpSpPr/>
          <p:nvPr/>
        </p:nvGrpSpPr>
        <p:grpSpPr>
          <a:xfrm>
            <a:off x="2609281" y="1954409"/>
            <a:ext cx="667319" cy="292104"/>
            <a:chOff x="7581226" y="4768616"/>
            <a:chExt cx="667319" cy="427669"/>
          </a:xfrm>
        </p:grpSpPr>
        <p:sp>
          <p:nvSpPr>
            <p:cNvPr id="23" name="Line 24"/>
            <p:cNvSpPr>
              <a:spLocks noChangeShapeType="1"/>
            </p:cNvSpPr>
            <p:nvPr/>
          </p:nvSpPr>
          <p:spPr bwMode="auto">
            <a:xfrm flipH="1" flipV="1">
              <a:off x="7924800" y="4768616"/>
              <a:ext cx="0" cy="267168"/>
            </a:xfrm>
            <a:prstGeom prst="line">
              <a:avLst/>
            </a:prstGeom>
            <a:noFill/>
            <a:ln w="28575">
              <a:solidFill>
                <a:srgbClr val="0080FF"/>
              </a:solidFill>
              <a:miter lim="800000"/>
              <a:headEnd type="none" w="med" len="med"/>
              <a:tailEnd type="arrow" w="med" len="med"/>
            </a:ln>
            <a:extLst>
              <a:ext uri="{909E8E84-426E-40DD-AFC4-6F175D3DCCD1}">
                <a14:hiddenFill xmlns:a14="http://schemas.microsoft.com/office/drawing/2010/main">
                  <a:noFill/>
                </a14:hiddenFill>
              </a:ext>
            </a:extLst>
          </p:spPr>
          <p:txBody>
            <a:bodyPr wrap="none"/>
            <a:lstStyle/>
            <a:p>
              <a:endParaRPr lang="zh-CN" altLang="en-US">
                <a:solidFill>
                  <a:srgbClr val="0070C0"/>
                </a:solidFill>
              </a:endParaRPr>
            </a:p>
          </p:txBody>
        </p:sp>
        <p:sp>
          <p:nvSpPr>
            <p:cNvPr id="24" name="矩形 23"/>
            <p:cNvSpPr/>
            <p:nvPr/>
          </p:nvSpPr>
          <p:spPr>
            <a:xfrm>
              <a:off x="7581226" y="4857731"/>
              <a:ext cx="667319" cy="338554"/>
            </a:xfrm>
            <a:prstGeom prst="rect">
              <a:avLst/>
            </a:prstGeom>
          </p:spPr>
          <p:txBody>
            <a:bodyPr wrap="square">
              <a:spAutoFit/>
            </a:bodyPr>
            <a:lstStyle/>
            <a:p>
              <a:pPr algn="ctr"/>
              <a:r>
                <a:rPr lang="en-US" altLang="zh-CN" sz="1600" dirty="0" smtClean="0">
                  <a:solidFill>
                    <a:srgbClr val="0070C0"/>
                  </a:solidFill>
                </a:rPr>
                <a:t>Low</a:t>
              </a:r>
              <a:endParaRPr lang="zh-CN" altLang="en-US" sz="1600" dirty="0">
                <a:solidFill>
                  <a:srgbClr val="0070C0"/>
                </a:solidFill>
              </a:endParaRPr>
            </a:p>
          </p:txBody>
        </p:sp>
      </p:grpSp>
      <p:grpSp>
        <p:nvGrpSpPr>
          <p:cNvPr id="25" name="组合 24"/>
          <p:cNvGrpSpPr/>
          <p:nvPr/>
        </p:nvGrpSpPr>
        <p:grpSpPr>
          <a:xfrm>
            <a:off x="5254508" y="1954409"/>
            <a:ext cx="656434" cy="294737"/>
            <a:chOff x="7581226" y="4768616"/>
            <a:chExt cx="656434" cy="431524"/>
          </a:xfrm>
        </p:grpSpPr>
        <p:sp>
          <p:nvSpPr>
            <p:cNvPr id="26" name="Line 24"/>
            <p:cNvSpPr>
              <a:spLocks noChangeShapeType="1"/>
            </p:cNvSpPr>
            <p:nvPr/>
          </p:nvSpPr>
          <p:spPr bwMode="auto">
            <a:xfrm flipH="1" flipV="1">
              <a:off x="7924800" y="4768616"/>
              <a:ext cx="0" cy="267168"/>
            </a:xfrm>
            <a:prstGeom prst="line">
              <a:avLst/>
            </a:prstGeom>
            <a:noFill/>
            <a:ln w="28575">
              <a:solidFill>
                <a:srgbClr val="7030A0"/>
              </a:solidFill>
              <a:miter lim="800000"/>
              <a:headEnd type="none" w="med" len="med"/>
              <a:tailEnd type="arrow" w="med" len="med"/>
            </a:ln>
            <a:extLst>
              <a:ext uri="{909E8E84-426E-40DD-AFC4-6F175D3DCCD1}">
                <a14:hiddenFill xmlns:a14="http://schemas.microsoft.com/office/drawing/2010/main">
                  <a:noFill/>
                </a14:hiddenFill>
              </a:ext>
            </a:extLst>
          </p:spPr>
          <p:txBody>
            <a:bodyPr wrap="none"/>
            <a:lstStyle/>
            <a:p>
              <a:endParaRPr lang="zh-CN" altLang="en-US">
                <a:solidFill>
                  <a:srgbClr val="7030A0"/>
                </a:solidFill>
              </a:endParaRPr>
            </a:p>
          </p:txBody>
        </p:sp>
        <p:sp>
          <p:nvSpPr>
            <p:cNvPr id="27" name="矩形 26"/>
            <p:cNvSpPr/>
            <p:nvPr/>
          </p:nvSpPr>
          <p:spPr>
            <a:xfrm>
              <a:off x="7581226" y="4861586"/>
              <a:ext cx="656434" cy="338554"/>
            </a:xfrm>
            <a:prstGeom prst="rect">
              <a:avLst/>
            </a:prstGeom>
          </p:spPr>
          <p:txBody>
            <a:bodyPr wrap="square">
              <a:spAutoFit/>
            </a:bodyPr>
            <a:lstStyle/>
            <a:p>
              <a:pPr algn="ctr"/>
              <a:r>
                <a:rPr lang="en-US" altLang="zh-CN" sz="1600" dirty="0" smtClean="0">
                  <a:solidFill>
                    <a:srgbClr val="7030A0"/>
                  </a:solidFill>
                </a:rPr>
                <a:t>Mid</a:t>
              </a:r>
              <a:endParaRPr lang="zh-CN" altLang="en-US" sz="1600" dirty="0">
                <a:solidFill>
                  <a:srgbClr val="7030A0"/>
                </a:solidFill>
              </a:endParaRPr>
            </a:p>
          </p:txBody>
        </p:sp>
      </p:grpSp>
      <p:sp>
        <p:nvSpPr>
          <p:cNvPr id="3" name="矩形 2"/>
          <p:cNvSpPr/>
          <p:nvPr/>
        </p:nvSpPr>
        <p:spPr>
          <a:xfrm>
            <a:off x="831621" y="1480810"/>
            <a:ext cx="1210588" cy="400110"/>
          </a:xfrm>
          <a:prstGeom prst="rect">
            <a:avLst/>
          </a:prstGeom>
        </p:spPr>
        <p:txBody>
          <a:bodyPr wrap="none">
            <a:spAutoFit/>
          </a:bodyPr>
          <a:lstStyle/>
          <a:p>
            <a:r>
              <a:rPr lang="zh-CN" altLang="en-US" sz="2000" dirty="0" smtClean="0"/>
              <a:t>初始时刻</a:t>
            </a:r>
            <a:endParaRPr lang="zh-CN" altLang="en-US" sz="2000" dirty="0"/>
          </a:p>
        </p:txBody>
      </p:sp>
      <p:sp>
        <p:nvSpPr>
          <p:cNvPr id="50" name="矩形 49"/>
          <p:cNvSpPr/>
          <p:nvPr/>
        </p:nvSpPr>
        <p:spPr>
          <a:xfrm>
            <a:off x="280827" y="2396806"/>
            <a:ext cx="1919115" cy="461665"/>
          </a:xfrm>
          <a:prstGeom prst="rect">
            <a:avLst/>
          </a:prstGeom>
        </p:spPr>
        <p:txBody>
          <a:bodyPr wrap="none">
            <a:spAutoFit/>
          </a:bodyPr>
          <a:lstStyle/>
          <a:p>
            <a:pPr>
              <a:lnSpc>
                <a:spcPct val="120000"/>
              </a:lnSpc>
            </a:pPr>
            <a:r>
              <a:rPr lang="zh-CN" altLang="en-US" sz="2000" dirty="0" smtClean="0"/>
              <a:t>∵ </a:t>
            </a:r>
            <a:r>
              <a:rPr lang="en-US" altLang="zh-CN" sz="2000" dirty="0" smtClean="0"/>
              <a:t>L[Mid] </a:t>
            </a:r>
            <a:r>
              <a:rPr lang="en-US" altLang="zh-CN" sz="2000" dirty="0" smtClean="0">
                <a:solidFill>
                  <a:srgbClr val="FF0000"/>
                </a:solidFill>
              </a:rPr>
              <a:t>&lt;</a:t>
            </a:r>
            <a:r>
              <a:rPr lang="en-US" altLang="zh-CN" sz="2000" dirty="0" smtClean="0"/>
              <a:t> </a:t>
            </a:r>
            <a:r>
              <a:rPr lang="en-US" altLang="zh-CN" sz="2000" dirty="0" err="1" smtClean="0">
                <a:solidFill>
                  <a:schemeClr val="tx1"/>
                </a:solidFill>
              </a:rPr>
              <a:t>val</a:t>
            </a:r>
            <a:r>
              <a:rPr lang="en-US" altLang="zh-CN" sz="2000" dirty="0" smtClean="0"/>
              <a:t>,</a:t>
            </a:r>
          </a:p>
        </p:txBody>
      </p:sp>
      <p:grpSp>
        <p:nvGrpSpPr>
          <p:cNvPr id="64" name="组合 63"/>
          <p:cNvGrpSpPr/>
          <p:nvPr/>
        </p:nvGrpSpPr>
        <p:grpSpPr>
          <a:xfrm>
            <a:off x="7868896" y="3171869"/>
            <a:ext cx="678204" cy="324526"/>
            <a:chOff x="7592112" y="4768616"/>
            <a:chExt cx="678204" cy="431943"/>
          </a:xfrm>
        </p:grpSpPr>
        <p:sp>
          <p:nvSpPr>
            <p:cNvPr id="65" name="Line 24"/>
            <p:cNvSpPr>
              <a:spLocks noChangeShapeType="1"/>
            </p:cNvSpPr>
            <p:nvPr/>
          </p:nvSpPr>
          <p:spPr bwMode="auto">
            <a:xfrm flipH="1" flipV="1">
              <a:off x="7924800" y="4768616"/>
              <a:ext cx="0" cy="267168"/>
            </a:xfrm>
            <a:prstGeom prst="line">
              <a:avLst/>
            </a:prstGeom>
            <a:noFill/>
            <a:ln w="28575">
              <a:solidFill>
                <a:srgbClr val="0080FF"/>
              </a:solidFill>
              <a:miter lim="800000"/>
              <a:headEnd type="none" w="med" len="med"/>
              <a:tailEnd type="arrow" w="med" len="med"/>
            </a:ln>
            <a:extLst>
              <a:ext uri="{909E8E84-426E-40DD-AFC4-6F175D3DCCD1}">
                <a14:hiddenFill xmlns:a14="http://schemas.microsoft.com/office/drawing/2010/main">
                  <a:noFill/>
                </a14:hiddenFill>
              </a:ext>
            </a:extLst>
          </p:spPr>
          <p:txBody>
            <a:bodyPr wrap="none"/>
            <a:lstStyle/>
            <a:p>
              <a:endParaRPr lang="zh-CN" altLang="en-US">
                <a:solidFill>
                  <a:srgbClr val="0070C0"/>
                </a:solidFill>
              </a:endParaRPr>
            </a:p>
          </p:txBody>
        </p:sp>
        <p:sp>
          <p:nvSpPr>
            <p:cNvPr id="66" name="矩形 65"/>
            <p:cNvSpPr/>
            <p:nvPr/>
          </p:nvSpPr>
          <p:spPr>
            <a:xfrm>
              <a:off x="7592112" y="4862005"/>
              <a:ext cx="678204" cy="338554"/>
            </a:xfrm>
            <a:prstGeom prst="rect">
              <a:avLst/>
            </a:prstGeom>
          </p:spPr>
          <p:txBody>
            <a:bodyPr wrap="square">
              <a:spAutoFit/>
            </a:bodyPr>
            <a:lstStyle/>
            <a:p>
              <a:pPr algn="ctr"/>
              <a:r>
                <a:rPr lang="en-US" altLang="zh-CN" sz="1600" dirty="0" smtClean="0">
                  <a:solidFill>
                    <a:srgbClr val="0070C0"/>
                  </a:solidFill>
                </a:rPr>
                <a:t>High</a:t>
              </a:r>
              <a:endParaRPr lang="zh-CN" altLang="en-US" sz="1600" dirty="0">
                <a:solidFill>
                  <a:srgbClr val="0070C0"/>
                </a:solidFill>
              </a:endParaRPr>
            </a:p>
          </p:txBody>
        </p:sp>
      </p:grpSp>
      <p:grpSp>
        <p:nvGrpSpPr>
          <p:cNvPr id="67" name="组合 66"/>
          <p:cNvGrpSpPr/>
          <p:nvPr/>
        </p:nvGrpSpPr>
        <p:grpSpPr>
          <a:xfrm>
            <a:off x="5771581" y="3171872"/>
            <a:ext cx="667319" cy="324518"/>
            <a:chOff x="7581226" y="4768616"/>
            <a:chExt cx="667319" cy="431932"/>
          </a:xfrm>
        </p:grpSpPr>
        <p:sp>
          <p:nvSpPr>
            <p:cNvPr id="68" name="Line 24"/>
            <p:cNvSpPr>
              <a:spLocks noChangeShapeType="1"/>
            </p:cNvSpPr>
            <p:nvPr/>
          </p:nvSpPr>
          <p:spPr bwMode="auto">
            <a:xfrm flipH="1" flipV="1">
              <a:off x="7924800" y="4768616"/>
              <a:ext cx="0" cy="267168"/>
            </a:xfrm>
            <a:prstGeom prst="line">
              <a:avLst/>
            </a:prstGeom>
            <a:noFill/>
            <a:ln w="28575">
              <a:solidFill>
                <a:srgbClr val="0080FF"/>
              </a:solidFill>
              <a:miter lim="800000"/>
              <a:headEnd type="none" w="med" len="med"/>
              <a:tailEnd type="arrow" w="med" len="med"/>
            </a:ln>
            <a:extLst>
              <a:ext uri="{909E8E84-426E-40DD-AFC4-6F175D3DCCD1}">
                <a14:hiddenFill xmlns:a14="http://schemas.microsoft.com/office/drawing/2010/main">
                  <a:noFill/>
                </a14:hiddenFill>
              </a:ext>
            </a:extLst>
          </p:spPr>
          <p:txBody>
            <a:bodyPr wrap="none"/>
            <a:lstStyle/>
            <a:p>
              <a:endParaRPr lang="zh-CN" altLang="en-US">
                <a:solidFill>
                  <a:srgbClr val="0070C0"/>
                </a:solidFill>
              </a:endParaRPr>
            </a:p>
          </p:txBody>
        </p:sp>
        <p:sp>
          <p:nvSpPr>
            <p:cNvPr id="69" name="矩形 68"/>
            <p:cNvSpPr/>
            <p:nvPr/>
          </p:nvSpPr>
          <p:spPr>
            <a:xfrm>
              <a:off x="7581226" y="4861995"/>
              <a:ext cx="667319" cy="338553"/>
            </a:xfrm>
            <a:prstGeom prst="rect">
              <a:avLst/>
            </a:prstGeom>
          </p:spPr>
          <p:txBody>
            <a:bodyPr wrap="square">
              <a:spAutoFit/>
            </a:bodyPr>
            <a:lstStyle/>
            <a:p>
              <a:pPr algn="ctr"/>
              <a:r>
                <a:rPr lang="en-US" altLang="zh-CN" sz="1600" dirty="0" smtClean="0">
                  <a:solidFill>
                    <a:srgbClr val="0070C0"/>
                  </a:solidFill>
                </a:rPr>
                <a:t>Low</a:t>
              </a:r>
              <a:endParaRPr lang="zh-CN" altLang="en-US" sz="1600" dirty="0">
                <a:solidFill>
                  <a:srgbClr val="0070C0"/>
                </a:solidFill>
              </a:endParaRPr>
            </a:p>
          </p:txBody>
        </p:sp>
      </p:grpSp>
      <p:grpSp>
        <p:nvGrpSpPr>
          <p:cNvPr id="70" name="组合 69"/>
          <p:cNvGrpSpPr/>
          <p:nvPr/>
        </p:nvGrpSpPr>
        <p:grpSpPr>
          <a:xfrm>
            <a:off x="6819900" y="3171869"/>
            <a:ext cx="656434" cy="324526"/>
            <a:chOff x="7581226" y="4768616"/>
            <a:chExt cx="656434" cy="431943"/>
          </a:xfrm>
        </p:grpSpPr>
        <p:sp>
          <p:nvSpPr>
            <p:cNvPr id="71" name="Line 24"/>
            <p:cNvSpPr>
              <a:spLocks noChangeShapeType="1"/>
            </p:cNvSpPr>
            <p:nvPr/>
          </p:nvSpPr>
          <p:spPr bwMode="auto">
            <a:xfrm flipH="1" flipV="1">
              <a:off x="7924800" y="4768616"/>
              <a:ext cx="0" cy="267168"/>
            </a:xfrm>
            <a:prstGeom prst="line">
              <a:avLst/>
            </a:prstGeom>
            <a:noFill/>
            <a:ln w="28575">
              <a:solidFill>
                <a:srgbClr val="7030A0"/>
              </a:solidFill>
              <a:miter lim="800000"/>
              <a:headEnd type="none" w="med" len="med"/>
              <a:tailEnd type="arrow" w="med" len="med"/>
            </a:ln>
            <a:extLst>
              <a:ext uri="{909E8E84-426E-40DD-AFC4-6F175D3DCCD1}">
                <a14:hiddenFill xmlns:a14="http://schemas.microsoft.com/office/drawing/2010/main">
                  <a:noFill/>
                </a14:hiddenFill>
              </a:ext>
            </a:extLst>
          </p:spPr>
          <p:txBody>
            <a:bodyPr wrap="none"/>
            <a:lstStyle/>
            <a:p>
              <a:endParaRPr lang="zh-CN" altLang="en-US">
                <a:solidFill>
                  <a:srgbClr val="7030A0"/>
                </a:solidFill>
              </a:endParaRPr>
            </a:p>
          </p:txBody>
        </p:sp>
        <p:sp>
          <p:nvSpPr>
            <p:cNvPr id="72" name="矩形 71"/>
            <p:cNvSpPr/>
            <p:nvPr/>
          </p:nvSpPr>
          <p:spPr>
            <a:xfrm>
              <a:off x="7581226" y="4862005"/>
              <a:ext cx="656434" cy="338554"/>
            </a:xfrm>
            <a:prstGeom prst="rect">
              <a:avLst/>
            </a:prstGeom>
          </p:spPr>
          <p:txBody>
            <a:bodyPr wrap="square">
              <a:spAutoFit/>
            </a:bodyPr>
            <a:lstStyle/>
            <a:p>
              <a:pPr algn="ctr"/>
              <a:r>
                <a:rPr lang="en-US" altLang="zh-CN" sz="1600" dirty="0" smtClean="0">
                  <a:solidFill>
                    <a:srgbClr val="7030A0"/>
                  </a:solidFill>
                </a:rPr>
                <a:t>Mid</a:t>
              </a:r>
              <a:endParaRPr lang="zh-CN" altLang="en-US" sz="1600" dirty="0">
                <a:solidFill>
                  <a:srgbClr val="7030A0"/>
                </a:solidFill>
              </a:endParaRPr>
            </a:p>
          </p:txBody>
        </p:sp>
      </p:grpSp>
      <p:sp>
        <p:nvSpPr>
          <p:cNvPr id="73" name="矩形 72"/>
          <p:cNvSpPr/>
          <p:nvPr/>
        </p:nvSpPr>
        <p:spPr>
          <a:xfrm>
            <a:off x="280827" y="3627723"/>
            <a:ext cx="1919115" cy="461665"/>
          </a:xfrm>
          <a:prstGeom prst="rect">
            <a:avLst/>
          </a:prstGeom>
        </p:spPr>
        <p:txBody>
          <a:bodyPr wrap="none">
            <a:spAutoFit/>
          </a:bodyPr>
          <a:lstStyle/>
          <a:p>
            <a:pPr>
              <a:lnSpc>
                <a:spcPct val="120000"/>
              </a:lnSpc>
            </a:pPr>
            <a:r>
              <a:rPr lang="zh-CN" altLang="en-US" sz="2000" dirty="0" smtClean="0"/>
              <a:t>∵ </a:t>
            </a:r>
            <a:r>
              <a:rPr lang="en-US" altLang="zh-CN" sz="2000" dirty="0" smtClean="0"/>
              <a:t>L[Mid] </a:t>
            </a:r>
            <a:r>
              <a:rPr lang="en-US" altLang="zh-CN" sz="2000" dirty="0" smtClean="0">
                <a:solidFill>
                  <a:srgbClr val="FF0000"/>
                </a:solidFill>
              </a:rPr>
              <a:t>&gt;</a:t>
            </a:r>
            <a:r>
              <a:rPr lang="en-US" altLang="zh-CN" sz="2000" dirty="0" smtClean="0"/>
              <a:t> </a:t>
            </a:r>
            <a:r>
              <a:rPr lang="en-US" altLang="zh-CN" sz="2000" dirty="0" err="1" smtClean="0">
                <a:solidFill>
                  <a:schemeClr val="tx1"/>
                </a:solidFill>
              </a:rPr>
              <a:t>val</a:t>
            </a:r>
            <a:r>
              <a:rPr lang="en-US" altLang="zh-CN" sz="2000" dirty="0" smtClean="0"/>
              <a:t>,</a:t>
            </a:r>
          </a:p>
        </p:txBody>
      </p:sp>
      <p:sp>
        <p:nvSpPr>
          <p:cNvPr id="96" name="矩形 95"/>
          <p:cNvSpPr/>
          <p:nvPr/>
        </p:nvSpPr>
        <p:spPr>
          <a:xfrm>
            <a:off x="280827" y="2810589"/>
            <a:ext cx="1871025" cy="427168"/>
          </a:xfrm>
          <a:prstGeom prst="rect">
            <a:avLst/>
          </a:prstGeom>
        </p:spPr>
        <p:txBody>
          <a:bodyPr wrap="none">
            <a:spAutoFit/>
          </a:bodyPr>
          <a:lstStyle/>
          <a:p>
            <a:pPr>
              <a:lnSpc>
                <a:spcPct val="120000"/>
              </a:lnSpc>
            </a:pPr>
            <a:r>
              <a:rPr lang="zh-CN" altLang="en-US" sz="2000" dirty="0" smtClean="0">
                <a:sym typeface="Symbol" panose="05050102010706020507" pitchFamily="18" charset="2"/>
              </a:rPr>
              <a:t> </a:t>
            </a:r>
            <a:r>
              <a:rPr lang="en-US" altLang="zh-CN" sz="2000" dirty="0" smtClean="0">
                <a:solidFill>
                  <a:srgbClr val="0070C0"/>
                </a:solidFill>
                <a:sym typeface="Symbol" panose="05050102010706020507" pitchFamily="18" charset="2"/>
              </a:rPr>
              <a:t>Low</a:t>
            </a:r>
            <a:r>
              <a:rPr lang="en-US" altLang="zh-CN" sz="2000" dirty="0" smtClean="0">
                <a:sym typeface="Symbol" panose="05050102010706020507" pitchFamily="18" charset="2"/>
              </a:rPr>
              <a:t>=Mid+1</a:t>
            </a:r>
            <a:endParaRPr lang="zh-CN" altLang="en-US" sz="2000" dirty="0"/>
          </a:p>
        </p:txBody>
      </p:sp>
      <p:sp>
        <p:nvSpPr>
          <p:cNvPr id="97" name="矩形 96"/>
          <p:cNvSpPr/>
          <p:nvPr/>
        </p:nvSpPr>
        <p:spPr>
          <a:xfrm>
            <a:off x="280827" y="4027401"/>
            <a:ext cx="1864613" cy="427168"/>
          </a:xfrm>
          <a:prstGeom prst="rect">
            <a:avLst/>
          </a:prstGeom>
        </p:spPr>
        <p:txBody>
          <a:bodyPr wrap="none">
            <a:spAutoFit/>
          </a:bodyPr>
          <a:lstStyle/>
          <a:p>
            <a:pPr>
              <a:lnSpc>
                <a:spcPct val="120000"/>
              </a:lnSpc>
            </a:pPr>
            <a:r>
              <a:rPr lang="zh-CN" altLang="en-US" sz="2000" dirty="0" smtClean="0">
                <a:sym typeface="Symbol" panose="05050102010706020507" pitchFamily="18" charset="2"/>
              </a:rPr>
              <a:t> </a:t>
            </a:r>
            <a:r>
              <a:rPr lang="en-US" altLang="zh-CN" sz="2000" dirty="0" smtClean="0">
                <a:solidFill>
                  <a:srgbClr val="0070C0"/>
                </a:solidFill>
                <a:sym typeface="Symbol" panose="05050102010706020507" pitchFamily="18" charset="2"/>
              </a:rPr>
              <a:t>High</a:t>
            </a:r>
            <a:r>
              <a:rPr lang="en-US" altLang="zh-CN" sz="2000" dirty="0" smtClean="0">
                <a:sym typeface="Symbol" panose="05050102010706020507" pitchFamily="18" charset="2"/>
              </a:rPr>
              <a:t>=Mid-1</a:t>
            </a:r>
            <a:endParaRPr lang="zh-CN" altLang="en-US" sz="2000" dirty="0"/>
          </a:p>
        </p:txBody>
      </p:sp>
      <p:sp>
        <p:nvSpPr>
          <p:cNvPr id="98" name="AutoShape 5"/>
          <p:cNvSpPr>
            <a:spLocks noChangeArrowheads="1"/>
          </p:cNvSpPr>
          <p:nvPr/>
        </p:nvSpPr>
        <p:spPr bwMode="auto">
          <a:xfrm>
            <a:off x="3288457" y="6055604"/>
            <a:ext cx="2045543" cy="431800"/>
          </a:xfrm>
          <a:prstGeom prst="wedgeEllipseCallout">
            <a:avLst>
              <a:gd name="adj1" fmla="val 21125"/>
              <a:gd name="adj2" fmla="val -112181"/>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2000" b="1" dirty="0" smtClean="0"/>
              <a:t>查找</a:t>
            </a:r>
            <a:r>
              <a:rPr lang="en-US" altLang="zh-CN" sz="2000" b="1" dirty="0" smtClean="0"/>
              <a:t>71: </a:t>
            </a:r>
            <a:r>
              <a:rPr lang="zh-CN" altLang="en-US" sz="2000" b="1" dirty="0" smtClean="0"/>
              <a:t>不成功</a:t>
            </a:r>
            <a:r>
              <a:rPr lang="en-US" altLang="zh-CN" sz="2000" b="1" dirty="0" smtClean="0"/>
              <a:t>!</a:t>
            </a:r>
            <a:endParaRPr lang="en-US" altLang="zh-CN" sz="2000" b="1" dirty="0"/>
          </a:p>
        </p:txBody>
      </p:sp>
      <p:sp>
        <p:nvSpPr>
          <p:cNvPr id="99" name="矩形 98"/>
          <p:cNvSpPr/>
          <p:nvPr/>
        </p:nvSpPr>
        <p:spPr>
          <a:xfrm>
            <a:off x="341084" y="5847939"/>
            <a:ext cx="1919115" cy="461665"/>
          </a:xfrm>
          <a:prstGeom prst="rect">
            <a:avLst/>
          </a:prstGeom>
        </p:spPr>
        <p:txBody>
          <a:bodyPr wrap="none">
            <a:spAutoFit/>
          </a:bodyPr>
          <a:lstStyle/>
          <a:p>
            <a:pPr>
              <a:lnSpc>
                <a:spcPct val="120000"/>
              </a:lnSpc>
            </a:pPr>
            <a:r>
              <a:rPr lang="zh-CN" altLang="en-US" sz="2000" dirty="0" smtClean="0"/>
              <a:t>∵ </a:t>
            </a:r>
            <a:r>
              <a:rPr lang="en-US" altLang="zh-CN" sz="2000" dirty="0" smtClean="0"/>
              <a:t>L[Mid] </a:t>
            </a:r>
            <a:r>
              <a:rPr lang="en-US" altLang="zh-CN" sz="2000" dirty="0" smtClean="0">
                <a:solidFill>
                  <a:srgbClr val="FF0000"/>
                </a:solidFill>
              </a:rPr>
              <a:t>&lt;</a:t>
            </a:r>
            <a:r>
              <a:rPr lang="en-US" altLang="zh-CN" sz="2000" dirty="0" smtClean="0"/>
              <a:t> </a:t>
            </a:r>
            <a:r>
              <a:rPr lang="en-US" altLang="zh-CN" sz="2000" dirty="0" err="1" smtClean="0">
                <a:solidFill>
                  <a:schemeClr val="tx1"/>
                </a:solidFill>
              </a:rPr>
              <a:t>val</a:t>
            </a:r>
            <a:r>
              <a:rPr lang="en-US" altLang="zh-CN" sz="2000" dirty="0" smtClean="0"/>
              <a:t>,</a:t>
            </a:r>
          </a:p>
        </p:txBody>
      </p:sp>
      <p:graphicFrame>
        <p:nvGraphicFramePr>
          <p:cNvPr id="100" name="表格 99"/>
          <p:cNvGraphicFramePr>
            <a:graphicFrameLocks noGrp="1"/>
          </p:cNvGraphicFramePr>
          <p:nvPr>
            <p:extLst>
              <p:ext uri="{D42A27DB-BD31-4B8C-83A1-F6EECF244321}">
                <p14:modId xmlns:p14="http://schemas.microsoft.com/office/powerpoint/2010/main" val="1736172561"/>
              </p:ext>
            </p:extLst>
          </p:nvPr>
        </p:nvGraphicFramePr>
        <p:xfrm>
          <a:off x="2306735" y="2448560"/>
          <a:ext cx="6151465" cy="731520"/>
        </p:xfrm>
        <a:graphic>
          <a:graphicData uri="http://schemas.openxmlformats.org/drawingml/2006/table">
            <a:tbl>
              <a:tblPr firstRow="1" bandRow="1">
                <a:tableStyleId>{5C22544A-7EE6-4342-B048-85BDC9FD1C3A}</a:tableStyleId>
              </a:tblPr>
              <a:tblGrid>
                <a:gridCol w="380315">
                  <a:extLst>
                    <a:ext uri="{9D8B030D-6E8A-4147-A177-3AD203B41FA5}">
                      <a16:colId xmlns:a16="http://schemas.microsoft.com/office/drawing/2014/main" val="2929657316"/>
                    </a:ext>
                  </a:extLst>
                </a:gridCol>
                <a:gridCol w="524650">
                  <a:extLst>
                    <a:ext uri="{9D8B030D-6E8A-4147-A177-3AD203B41FA5}">
                      <a16:colId xmlns:a16="http://schemas.microsoft.com/office/drawing/2014/main" val="3770346111"/>
                    </a:ext>
                  </a:extLst>
                </a:gridCol>
                <a:gridCol w="524650">
                  <a:extLst>
                    <a:ext uri="{9D8B030D-6E8A-4147-A177-3AD203B41FA5}">
                      <a16:colId xmlns:a16="http://schemas.microsoft.com/office/drawing/2014/main" val="751341963"/>
                    </a:ext>
                  </a:extLst>
                </a:gridCol>
                <a:gridCol w="524650">
                  <a:extLst>
                    <a:ext uri="{9D8B030D-6E8A-4147-A177-3AD203B41FA5}">
                      <a16:colId xmlns:a16="http://schemas.microsoft.com/office/drawing/2014/main" val="1493209764"/>
                    </a:ext>
                  </a:extLst>
                </a:gridCol>
                <a:gridCol w="524650">
                  <a:extLst>
                    <a:ext uri="{9D8B030D-6E8A-4147-A177-3AD203B41FA5}">
                      <a16:colId xmlns:a16="http://schemas.microsoft.com/office/drawing/2014/main" val="3865445670"/>
                    </a:ext>
                  </a:extLst>
                </a:gridCol>
                <a:gridCol w="524650">
                  <a:extLst>
                    <a:ext uri="{9D8B030D-6E8A-4147-A177-3AD203B41FA5}">
                      <a16:colId xmlns:a16="http://schemas.microsoft.com/office/drawing/2014/main" val="16877889"/>
                    </a:ext>
                  </a:extLst>
                </a:gridCol>
                <a:gridCol w="524650">
                  <a:extLst>
                    <a:ext uri="{9D8B030D-6E8A-4147-A177-3AD203B41FA5}">
                      <a16:colId xmlns:a16="http://schemas.microsoft.com/office/drawing/2014/main" val="2759925638"/>
                    </a:ext>
                  </a:extLst>
                </a:gridCol>
                <a:gridCol w="524650">
                  <a:extLst>
                    <a:ext uri="{9D8B030D-6E8A-4147-A177-3AD203B41FA5}">
                      <a16:colId xmlns:a16="http://schemas.microsoft.com/office/drawing/2014/main" val="818150183"/>
                    </a:ext>
                  </a:extLst>
                </a:gridCol>
                <a:gridCol w="524650">
                  <a:extLst>
                    <a:ext uri="{9D8B030D-6E8A-4147-A177-3AD203B41FA5}">
                      <a16:colId xmlns:a16="http://schemas.microsoft.com/office/drawing/2014/main" val="2562100678"/>
                    </a:ext>
                  </a:extLst>
                </a:gridCol>
                <a:gridCol w="524650">
                  <a:extLst>
                    <a:ext uri="{9D8B030D-6E8A-4147-A177-3AD203B41FA5}">
                      <a16:colId xmlns:a16="http://schemas.microsoft.com/office/drawing/2014/main" val="2938595725"/>
                    </a:ext>
                  </a:extLst>
                </a:gridCol>
                <a:gridCol w="524650">
                  <a:extLst>
                    <a:ext uri="{9D8B030D-6E8A-4147-A177-3AD203B41FA5}">
                      <a16:colId xmlns:a16="http://schemas.microsoft.com/office/drawing/2014/main" val="894482934"/>
                    </a:ext>
                  </a:extLst>
                </a:gridCol>
                <a:gridCol w="524650">
                  <a:extLst>
                    <a:ext uri="{9D8B030D-6E8A-4147-A177-3AD203B41FA5}">
                      <a16:colId xmlns:a16="http://schemas.microsoft.com/office/drawing/2014/main" val="1957740946"/>
                    </a:ext>
                  </a:extLst>
                </a:gridCol>
              </a:tblGrid>
              <a:tr h="193994">
                <a:tc>
                  <a:txBody>
                    <a:bodyPr/>
                    <a:lstStyle/>
                    <a:p>
                      <a:pPr algn="ctr"/>
                      <a:r>
                        <a:rPr lang="en-US" altLang="zh-CN" sz="1200" b="0" dirty="0" smtClean="0">
                          <a:solidFill>
                            <a:schemeClr val="tx1">
                              <a:lumMod val="50000"/>
                              <a:lumOff val="50000"/>
                            </a:schemeClr>
                          </a:solidFill>
                        </a:rPr>
                        <a:t>0</a:t>
                      </a:r>
                      <a:endParaRPr lang="zh-CN" altLang="en-US" sz="1200" b="0" dirty="0">
                        <a:solidFill>
                          <a:schemeClr val="tx1">
                            <a:lumMod val="50000"/>
                            <a:lumOff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0" dirty="0" smtClean="0">
                          <a:solidFill>
                            <a:schemeClr val="tx1">
                              <a:lumMod val="50000"/>
                              <a:lumOff val="50000"/>
                            </a:schemeClr>
                          </a:solidFill>
                        </a:rPr>
                        <a:t>1</a:t>
                      </a:r>
                      <a:endParaRPr lang="zh-CN" altLang="en-US" sz="1200" b="0" dirty="0">
                        <a:solidFill>
                          <a:schemeClr val="tx1">
                            <a:lumMod val="50000"/>
                            <a:lumOff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0" dirty="0" smtClean="0">
                          <a:solidFill>
                            <a:schemeClr val="tx1">
                              <a:lumMod val="50000"/>
                              <a:lumOff val="50000"/>
                            </a:schemeClr>
                          </a:solidFill>
                        </a:rPr>
                        <a:t>2</a:t>
                      </a:r>
                      <a:endParaRPr lang="zh-CN" altLang="en-US" sz="1200" b="0" dirty="0">
                        <a:solidFill>
                          <a:schemeClr val="tx1">
                            <a:lumMod val="50000"/>
                            <a:lumOff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0" dirty="0" smtClean="0">
                          <a:solidFill>
                            <a:schemeClr val="tx1">
                              <a:lumMod val="50000"/>
                              <a:lumOff val="50000"/>
                            </a:schemeClr>
                          </a:solidFill>
                        </a:rPr>
                        <a:t>3</a:t>
                      </a:r>
                      <a:endParaRPr lang="zh-CN" altLang="en-US" sz="1200" b="0" dirty="0">
                        <a:solidFill>
                          <a:schemeClr val="tx1">
                            <a:lumMod val="50000"/>
                            <a:lumOff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0" dirty="0" smtClean="0">
                          <a:solidFill>
                            <a:schemeClr val="tx1">
                              <a:lumMod val="50000"/>
                              <a:lumOff val="50000"/>
                            </a:schemeClr>
                          </a:solidFill>
                        </a:rPr>
                        <a:t>4</a:t>
                      </a:r>
                      <a:endParaRPr lang="zh-CN" altLang="en-US" sz="1200" b="0" dirty="0">
                        <a:solidFill>
                          <a:schemeClr val="tx1">
                            <a:lumMod val="50000"/>
                            <a:lumOff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0" dirty="0" smtClean="0">
                          <a:solidFill>
                            <a:schemeClr val="tx1">
                              <a:lumMod val="50000"/>
                              <a:lumOff val="50000"/>
                            </a:schemeClr>
                          </a:solidFill>
                        </a:rPr>
                        <a:t>5</a:t>
                      </a:r>
                      <a:endParaRPr lang="zh-CN" altLang="en-US" sz="1200" b="0" dirty="0">
                        <a:solidFill>
                          <a:schemeClr val="tx1">
                            <a:lumMod val="50000"/>
                            <a:lumOff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0" dirty="0" smtClean="0">
                          <a:solidFill>
                            <a:schemeClr val="tx1">
                              <a:lumMod val="50000"/>
                              <a:lumOff val="50000"/>
                            </a:schemeClr>
                          </a:solidFill>
                        </a:rPr>
                        <a:t>6</a:t>
                      </a:r>
                      <a:endParaRPr lang="zh-CN" altLang="en-US" sz="1200" b="0" dirty="0">
                        <a:solidFill>
                          <a:schemeClr val="tx1">
                            <a:lumMod val="50000"/>
                            <a:lumOff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0" dirty="0" smtClean="0">
                          <a:solidFill>
                            <a:schemeClr val="tx1">
                              <a:lumMod val="50000"/>
                              <a:lumOff val="50000"/>
                            </a:schemeClr>
                          </a:solidFill>
                        </a:rPr>
                        <a:t>7</a:t>
                      </a:r>
                      <a:endParaRPr lang="zh-CN" altLang="en-US" sz="1200" b="0" dirty="0">
                        <a:solidFill>
                          <a:schemeClr val="tx1">
                            <a:lumMod val="50000"/>
                            <a:lumOff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0" dirty="0" smtClean="0">
                          <a:solidFill>
                            <a:schemeClr val="tx1">
                              <a:lumMod val="50000"/>
                              <a:lumOff val="50000"/>
                            </a:schemeClr>
                          </a:solidFill>
                        </a:rPr>
                        <a:t>8</a:t>
                      </a:r>
                      <a:endParaRPr lang="zh-CN" altLang="en-US" sz="1200" b="0" dirty="0">
                        <a:solidFill>
                          <a:schemeClr val="tx1">
                            <a:lumMod val="50000"/>
                            <a:lumOff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0" dirty="0" smtClean="0">
                          <a:solidFill>
                            <a:schemeClr val="tx1">
                              <a:lumMod val="50000"/>
                              <a:lumOff val="50000"/>
                            </a:schemeClr>
                          </a:solidFill>
                        </a:rPr>
                        <a:t>9</a:t>
                      </a:r>
                      <a:endParaRPr lang="zh-CN" altLang="en-US" sz="1200" b="0" dirty="0">
                        <a:solidFill>
                          <a:schemeClr val="tx1">
                            <a:lumMod val="50000"/>
                            <a:lumOff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0" dirty="0" smtClean="0">
                          <a:solidFill>
                            <a:schemeClr val="tx1">
                              <a:lumMod val="50000"/>
                              <a:lumOff val="50000"/>
                            </a:schemeClr>
                          </a:solidFill>
                        </a:rPr>
                        <a:t>10</a:t>
                      </a:r>
                      <a:endParaRPr lang="zh-CN" altLang="en-US" sz="1200" b="0" dirty="0">
                        <a:solidFill>
                          <a:schemeClr val="tx1">
                            <a:lumMod val="50000"/>
                            <a:lumOff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0" dirty="0" smtClean="0">
                          <a:solidFill>
                            <a:schemeClr val="tx1">
                              <a:lumMod val="50000"/>
                              <a:lumOff val="50000"/>
                            </a:schemeClr>
                          </a:solidFill>
                        </a:rPr>
                        <a:t>11</a:t>
                      </a:r>
                      <a:endParaRPr lang="zh-CN" altLang="en-US" sz="1200" b="0" dirty="0">
                        <a:solidFill>
                          <a:schemeClr val="tx1">
                            <a:lumMod val="50000"/>
                            <a:lumOff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85349819"/>
                  </a:ext>
                </a:extLst>
              </a:tr>
              <a:tr h="457200">
                <a:tc>
                  <a:txBody>
                    <a:bodyPr/>
                    <a:lstStyle/>
                    <a:p>
                      <a:pPr algn="ctr"/>
                      <a:endParaRPr lang="zh-CN" altLang="en-US" b="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20">
                      <a:fgClr>
                        <a:schemeClr val="tx1">
                          <a:lumMod val="50000"/>
                          <a:lumOff val="50000"/>
                        </a:schemeClr>
                      </a:fgClr>
                      <a:bgClr>
                        <a:schemeClr val="bg1"/>
                      </a:bgClr>
                    </a:pattFill>
                  </a:tcPr>
                </a:tc>
                <a:tc>
                  <a:txBody>
                    <a:bodyPr/>
                    <a:lstStyle/>
                    <a:p>
                      <a:pPr algn="ctr"/>
                      <a:r>
                        <a:rPr lang="en-US" altLang="zh-CN" b="1" dirty="0" smtClean="0">
                          <a:solidFill>
                            <a:schemeClr val="bg1">
                              <a:lumMod val="85000"/>
                            </a:schemeClr>
                          </a:solidFill>
                        </a:rPr>
                        <a:t>-5</a:t>
                      </a:r>
                      <a:endParaRPr lang="zh-CN" altLang="en-US" b="1" dirty="0">
                        <a:solidFill>
                          <a:schemeClr val="bg1">
                            <a:lumMod val="8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bg1">
                              <a:lumMod val="85000"/>
                            </a:schemeClr>
                          </a:solidFill>
                        </a:rPr>
                        <a:t>13</a:t>
                      </a:r>
                      <a:endParaRPr lang="zh-CN" altLang="en-US" b="1" dirty="0">
                        <a:solidFill>
                          <a:schemeClr val="bg1">
                            <a:lumMod val="8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bg1">
                              <a:lumMod val="85000"/>
                            </a:schemeClr>
                          </a:solidFill>
                        </a:rPr>
                        <a:t>17</a:t>
                      </a:r>
                      <a:endParaRPr lang="zh-CN" altLang="en-US" b="1" dirty="0">
                        <a:solidFill>
                          <a:schemeClr val="bg1">
                            <a:lumMod val="8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bg1">
                              <a:lumMod val="85000"/>
                            </a:schemeClr>
                          </a:solidFill>
                        </a:rPr>
                        <a:t>23</a:t>
                      </a:r>
                      <a:endParaRPr lang="zh-CN" altLang="en-US" b="1" dirty="0">
                        <a:solidFill>
                          <a:schemeClr val="bg1">
                            <a:lumMod val="8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bg1">
                              <a:lumMod val="85000"/>
                            </a:schemeClr>
                          </a:solidFill>
                        </a:rPr>
                        <a:t>38</a:t>
                      </a:r>
                      <a:endParaRPr lang="zh-CN" altLang="en-US" b="1" dirty="0">
                        <a:solidFill>
                          <a:schemeClr val="bg1">
                            <a:lumMod val="8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bg1">
                              <a:lumMod val="85000"/>
                            </a:schemeClr>
                          </a:solidFill>
                        </a:rPr>
                        <a:t>46</a:t>
                      </a:r>
                      <a:endParaRPr lang="zh-CN" altLang="en-US" b="1" dirty="0">
                        <a:solidFill>
                          <a:schemeClr val="bg1">
                            <a:lumMod val="8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tx1"/>
                          </a:solidFill>
                        </a:rPr>
                        <a:t>56</a:t>
                      </a:r>
                      <a:endParaRPr lang="zh-CN"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tx1"/>
                          </a:solidFill>
                        </a:rPr>
                        <a:t>65</a:t>
                      </a:r>
                      <a:endParaRPr lang="zh-CN"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tx1"/>
                          </a:solidFill>
                        </a:rPr>
                        <a:t>78</a:t>
                      </a:r>
                      <a:endParaRPr lang="zh-CN"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tx1"/>
                          </a:solidFill>
                        </a:rPr>
                        <a:t>81</a:t>
                      </a:r>
                      <a:endParaRPr lang="zh-CN"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tx1"/>
                          </a:solidFill>
                        </a:rPr>
                        <a:t>92</a:t>
                      </a:r>
                      <a:endParaRPr lang="zh-CN"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40657312"/>
                  </a:ext>
                </a:extLst>
              </a:tr>
            </a:tbl>
          </a:graphicData>
        </a:graphic>
      </p:graphicFrame>
      <p:graphicFrame>
        <p:nvGraphicFramePr>
          <p:cNvPr id="101" name="表格 100"/>
          <p:cNvGraphicFramePr>
            <a:graphicFrameLocks noGrp="1"/>
          </p:cNvGraphicFramePr>
          <p:nvPr>
            <p:extLst>
              <p:ext uri="{D42A27DB-BD31-4B8C-83A1-F6EECF244321}">
                <p14:modId xmlns:p14="http://schemas.microsoft.com/office/powerpoint/2010/main" val="3302045806"/>
              </p:ext>
            </p:extLst>
          </p:nvPr>
        </p:nvGraphicFramePr>
        <p:xfrm>
          <a:off x="2306735" y="3647440"/>
          <a:ext cx="6151465" cy="731520"/>
        </p:xfrm>
        <a:graphic>
          <a:graphicData uri="http://schemas.openxmlformats.org/drawingml/2006/table">
            <a:tbl>
              <a:tblPr firstRow="1" bandRow="1">
                <a:tableStyleId>{5C22544A-7EE6-4342-B048-85BDC9FD1C3A}</a:tableStyleId>
              </a:tblPr>
              <a:tblGrid>
                <a:gridCol w="380315">
                  <a:extLst>
                    <a:ext uri="{9D8B030D-6E8A-4147-A177-3AD203B41FA5}">
                      <a16:colId xmlns:a16="http://schemas.microsoft.com/office/drawing/2014/main" val="2929657316"/>
                    </a:ext>
                  </a:extLst>
                </a:gridCol>
                <a:gridCol w="524650">
                  <a:extLst>
                    <a:ext uri="{9D8B030D-6E8A-4147-A177-3AD203B41FA5}">
                      <a16:colId xmlns:a16="http://schemas.microsoft.com/office/drawing/2014/main" val="3770346111"/>
                    </a:ext>
                  </a:extLst>
                </a:gridCol>
                <a:gridCol w="524650">
                  <a:extLst>
                    <a:ext uri="{9D8B030D-6E8A-4147-A177-3AD203B41FA5}">
                      <a16:colId xmlns:a16="http://schemas.microsoft.com/office/drawing/2014/main" val="751341963"/>
                    </a:ext>
                  </a:extLst>
                </a:gridCol>
                <a:gridCol w="524650">
                  <a:extLst>
                    <a:ext uri="{9D8B030D-6E8A-4147-A177-3AD203B41FA5}">
                      <a16:colId xmlns:a16="http://schemas.microsoft.com/office/drawing/2014/main" val="1493209764"/>
                    </a:ext>
                  </a:extLst>
                </a:gridCol>
                <a:gridCol w="524650">
                  <a:extLst>
                    <a:ext uri="{9D8B030D-6E8A-4147-A177-3AD203B41FA5}">
                      <a16:colId xmlns:a16="http://schemas.microsoft.com/office/drawing/2014/main" val="3865445670"/>
                    </a:ext>
                  </a:extLst>
                </a:gridCol>
                <a:gridCol w="524650">
                  <a:extLst>
                    <a:ext uri="{9D8B030D-6E8A-4147-A177-3AD203B41FA5}">
                      <a16:colId xmlns:a16="http://schemas.microsoft.com/office/drawing/2014/main" val="16877889"/>
                    </a:ext>
                  </a:extLst>
                </a:gridCol>
                <a:gridCol w="524650">
                  <a:extLst>
                    <a:ext uri="{9D8B030D-6E8A-4147-A177-3AD203B41FA5}">
                      <a16:colId xmlns:a16="http://schemas.microsoft.com/office/drawing/2014/main" val="2759925638"/>
                    </a:ext>
                  </a:extLst>
                </a:gridCol>
                <a:gridCol w="524650">
                  <a:extLst>
                    <a:ext uri="{9D8B030D-6E8A-4147-A177-3AD203B41FA5}">
                      <a16:colId xmlns:a16="http://schemas.microsoft.com/office/drawing/2014/main" val="818150183"/>
                    </a:ext>
                  </a:extLst>
                </a:gridCol>
                <a:gridCol w="524650">
                  <a:extLst>
                    <a:ext uri="{9D8B030D-6E8A-4147-A177-3AD203B41FA5}">
                      <a16:colId xmlns:a16="http://schemas.microsoft.com/office/drawing/2014/main" val="2562100678"/>
                    </a:ext>
                  </a:extLst>
                </a:gridCol>
                <a:gridCol w="524650">
                  <a:extLst>
                    <a:ext uri="{9D8B030D-6E8A-4147-A177-3AD203B41FA5}">
                      <a16:colId xmlns:a16="http://schemas.microsoft.com/office/drawing/2014/main" val="2938595725"/>
                    </a:ext>
                  </a:extLst>
                </a:gridCol>
                <a:gridCol w="524650">
                  <a:extLst>
                    <a:ext uri="{9D8B030D-6E8A-4147-A177-3AD203B41FA5}">
                      <a16:colId xmlns:a16="http://schemas.microsoft.com/office/drawing/2014/main" val="894482934"/>
                    </a:ext>
                  </a:extLst>
                </a:gridCol>
                <a:gridCol w="524650">
                  <a:extLst>
                    <a:ext uri="{9D8B030D-6E8A-4147-A177-3AD203B41FA5}">
                      <a16:colId xmlns:a16="http://schemas.microsoft.com/office/drawing/2014/main" val="1957740946"/>
                    </a:ext>
                  </a:extLst>
                </a:gridCol>
              </a:tblGrid>
              <a:tr h="207677">
                <a:tc>
                  <a:txBody>
                    <a:bodyPr/>
                    <a:lstStyle/>
                    <a:p>
                      <a:pPr algn="ctr"/>
                      <a:r>
                        <a:rPr lang="en-US" altLang="zh-CN" sz="1200" dirty="0" smtClean="0">
                          <a:solidFill>
                            <a:schemeClr val="tx1">
                              <a:lumMod val="50000"/>
                              <a:lumOff val="50000"/>
                            </a:schemeClr>
                          </a:solidFill>
                        </a:rPr>
                        <a:t>0</a:t>
                      </a:r>
                      <a:endParaRPr lang="zh-CN" altLang="en-US" sz="1200" dirty="0">
                        <a:solidFill>
                          <a:schemeClr val="tx1">
                            <a:lumMod val="50000"/>
                            <a:lumOff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200" dirty="0" smtClean="0">
                          <a:solidFill>
                            <a:schemeClr val="tx1">
                              <a:lumMod val="50000"/>
                              <a:lumOff val="50000"/>
                            </a:schemeClr>
                          </a:solidFill>
                        </a:rPr>
                        <a:t>1</a:t>
                      </a:r>
                      <a:endParaRPr lang="zh-CN" altLang="en-US" sz="1200" dirty="0">
                        <a:solidFill>
                          <a:schemeClr val="tx1">
                            <a:lumMod val="50000"/>
                            <a:lumOff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200" dirty="0" smtClean="0">
                          <a:solidFill>
                            <a:schemeClr val="tx1">
                              <a:lumMod val="50000"/>
                              <a:lumOff val="50000"/>
                            </a:schemeClr>
                          </a:solidFill>
                        </a:rPr>
                        <a:t>2</a:t>
                      </a:r>
                      <a:endParaRPr lang="zh-CN" altLang="en-US" sz="1200" dirty="0">
                        <a:solidFill>
                          <a:schemeClr val="tx1">
                            <a:lumMod val="50000"/>
                            <a:lumOff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200" dirty="0" smtClean="0">
                          <a:solidFill>
                            <a:schemeClr val="tx1">
                              <a:lumMod val="50000"/>
                              <a:lumOff val="50000"/>
                            </a:schemeClr>
                          </a:solidFill>
                        </a:rPr>
                        <a:t>3</a:t>
                      </a:r>
                      <a:endParaRPr lang="zh-CN" altLang="en-US" sz="1200" dirty="0">
                        <a:solidFill>
                          <a:schemeClr val="tx1">
                            <a:lumMod val="50000"/>
                            <a:lumOff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200" dirty="0" smtClean="0">
                          <a:solidFill>
                            <a:schemeClr val="tx1">
                              <a:lumMod val="50000"/>
                              <a:lumOff val="50000"/>
                            </a:schemeClr>
                          </a:solidFill>
                        </a:rPr>
                        <a:t>4</a:t>
                      </a:r>
                      <a:endParaRPr lang="zh-CN" altLang="en-US" sz="1200" dirty="0">
                        <a:solidFill>
                          <a:schemeClr val="tx1">
                            <a:lumMod val="50000"/>
                            <a:lumOff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200" dirty="0" smtClean="0">
                          <a:solidFill>
                            <a:schemeClr val="tx1">
                              <a:lumMod val="50000"/>
                              <a:lumOff val="50000"/>
                            </a:schemeClr>
                          </a:solidFill>
                        </a:rPr>
                        <a:t>5</a:t>
                      </a:r>
                      <a:endParaRPr lang="zh-CN" altLang="en-US" sz="1200" dirty="0">
                        <a:solidFill>
                          <a:schemeClr val="tx1">
                            <a:lumMod val="50000"/>
                            <a:lumOff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200" dirty="0" smtClean="0">
                          <a:solidFill>
                            <a:schemeClr val="tx1">
                              <a:lumMod val="50000"/>
                              <a:lumOff val="50000"/>
                            </a:schemeClr>
                          </a:solidFill>
                        </a:rPr>
                        <a:t>6</a:t>
                      </a:r>
                      <a:endParaRPr lang="zh-CN" altLang="en-US" sz="1200" dirty="0">
                        <a:solidFill>
                          <a:schemeClr val="tx1">
                            <a:lumMod val="50000"/>
                            <a:lumOff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200" dirty="0" smtClean="0">
                          <a:solidFill>
                            <a:schemeClr val="tx1">
                              <a:lumMod val="50000"/>
                              <a:lumOff val="50000"/>
                            </a:schemeClr>
                          </a:solidFill>
                        </a:rPr>
                        <a:t>7</a:t>
                      </a:r>
                      <a:endParaRPr lang="zh-CN" altLang="en-US" sz="1200" dirty="0">
                        <a:solidFill>
                          <a:schemeClr val="tx1">
                            <a:lumMod val="50000"/>
                            <a:lumOff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200" dirty="0" smtClean="0">
                          <a:solidFill>
                            <a:schemeClr val="tx1">
                              <a:lumMod val="50000"/>
                              <a:lumOff val="50000"/>
                            </a:schemeClr>
                          </a:solidFill>
                        </a:rPr>
                        <a:t>8</a:t>
                      </a:r>
                      <a:endParaRPr lang="zh-CN" altLang="en-US" sz="1200" dirty="0">
                        <a:solidFill>
                          <a:schemeClr val="tx1">
                            <a:lumMod val="50000"/>
                            <a:lumOff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200" dirty="0" smtClean="0">
                          <a:solidFill>
                            <a:schemeClr val="tx1">
                              <a:lumMod val="50000"/>
                              <a:lumOff val="50000"/>
                            </a:schemeClr>
                          </a:solidFill>
                        </a:rPr>
                        <a:t>9</a:t>
                      </a:r>
                      <a:endParaRPr lang="zh-CN" altLang="en-US" sz="1200" dirty="0">
                        <a:solidFill>
                          <a:schemeClr val="tx1">
                            <a:lumMod val="50000"/>
                            <a:lumOff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200" dirty="0" smtClean="0">
                          <a:solidFill>
                            <a:schemeClr val="tx1">
                              <a:lumMod val="50000"/>
                              <a:lumOff val="50000"/>
                            </a:schemeClr>
                          </a:solidFill>
                        </a:rPr>
                        <a:t>10</a:t>
                      </a:r>
                      <a:endParaRPr lang="zh-CN" altLang="en-US" sz="1200" dirty="0">
                        <a:solidFill>
                          <a:schemeClr val="tx1">
                            <a:lumMod val="50000"/>
                            <a:lumOff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200" dirty="0" smtClean="0">
                          <a:solidFill>
                            <a:schemeClr val="tx1">
                              <a:lumMod val="50000"/>
                              <a:lumOff val="50000"/>
                            </a:schemeClr>
                          </a:solidFill>
                        </a:rPr>
                        <a:t>11</a:t>
                      </a:r>
                      <a:endParaRPr lang="zh-CN" altLang="en-US" sz="1200" dirty="0">
                        <a:solidFill>
                          <a:schemeClr val="tx1">
                            <a:lumMod val="50000"/>
                            <a:lumOff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33032463"/>
                  </a:ext>
                </a:extLst>
              </a:tr>
              <a:tr h="457200">
                <a:tc>
                  <a:txBody>
                    <a:bodyPr/>
                    <a:lstStyle/>
                    <a:p>
                      <a:pPr algn="ctr"/>
                      <a:endParaRPr lang="zh-CN" altLang="en-US" b="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20">
                      <a:fgClr>
                        <a:schemeClr val="tx1">
                          <a:lumMod val="50000"/>
                          <a:lumOff val="50000"/>
                        </a:schemeClr>
                      </a:fgClr>
                      <a:bgClr>
                        <a:schemeClr val="bg1"/>
                      </a:bgClr>
                    </a:pattFill>
                  </a:tcPr>
                </a:tc>
                <a:tc>
                  <a:txBody>
                    <a:bodyPr/>
                    <a:lstStyle/>
                    <a:p>
                      <a:pPr algn="ctr"/>
                      <a:r>
                        <a:rPr lang="en-US" altLang="zh-CN" b="1" dirty="0" smtClean="0">
                          <a:solidFill>
                            <a:schemeClr val="bg1">
                              <a:lumMod val="85000"/>
                            </a:schemeClr>
                          </a:solidFill>
                        </a:rPr>
                        <a:t>-5</a:t>
                      </a:r>
                      <a:endParaRPr lang="zh-CN" altLang="en-US" b="1" dirty="0">
                        <a:solidFill>
                          <a:schemeClr val="bg1">
                            <a:lumMod val="8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bg1">
                              <a:lumMod val="85000"/>
                            </a:schemeClr>
                          </a:solidFill>
                        </a:rPr>
                        <a:t>13</a:t>
                      </a:r>
                      <a:endParaRPr lang="zh-CN" altLang="en-US" b="1" dirty="0">
                        <a:solidFill>
                          <a:schemeClr val="bg1">
                            <a:lumMod val="8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bg1">
                              <a:lumMod val="85000"/>
                            </a:schemeClr>
                          </a:solidFill>
                        </a:rPr>
                        <a:t>17</a:t>
                      </a:r>
                      <a:endParaRPr lang="zh-CN" altLang="en-US" b="1" dirty="0">
                        <a:solidFill>
                          <a:schemeClr val="bg1">
                            <a:lumMod val="8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bg1">
                              <a:lumMod val="85000"/>
                            </a:schemeClr>
                          </a:solidFill>
                        </a:rPr>
                        <a:t>23</a:t>
                      </a:r>
                      <a:endParaRPr lang="zh-CN" altLang="en-US" b="1" dirty="0">
                        <a:solidFill>
                          <a:schemeClr val="bg1">
                            <a:lumMod val="8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bg1">
                              <a:lumMod val="85000"/>
                            </a:schemeClr>
                          </a:solidFill>
                        </a:rPr>
                        <a:t>38</a:t>
                      </a:r>
                      <a:endParaRPr lang="zh-CN" altLang="en-US" b="1" dirty="0">
                        <a:solidFill>
                          <a:schemeClr val="bg1">
                            <a:lumMod val="8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bg1">
                              <a:lumMod val="85000"/>
                            </a:schemeClr>
                          </a:solidFill>
                        </a:rPr>
                        <a:t>46</a:t>
                      </a:r>
                      <a:endParaRPr lang="zh-CN" altLang="en-US" b="1" dirty="0">
                        <a:solidFill>
                          <a:schemeClr val="bg1">
                            <a:lumMod val="8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tx1"/>
                          </a:solidFill>
                        </a:rPr>
                        <a:t>56</a:t>
                      </a:r>
                      <a:endParaRPr lang="zh-CN"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tx1"/>
                          </a:solidFill>
                        </a:rPr>
                        <a:t>65</a:t>
                      </a:r>
                      <a:endParaRPr lang="zh-CN"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bg1">
                              <a:lumMod val="85000"/>
                            </a:schemeClr>
                          </a:solidFill>
                        </a:rPr>
                        <a:t>78</a:t>
                      </a:r>
                      <a:endParaRPr lang="zh-CN" altLang="en-US" b="1" dirty="0">
                        <a:solidFill>
                          <a:schemeClr val="bg1">
                            <a:lumMod val="8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bg1">
                              <a:lumMod val="85000"/>
                            </a:schemeClr>
                          </a:solidFill>
                        </a:rPr>
                        <a:t>81</a:t>
                      </a:r>
                      <a:endParaRPr lang="zh-CN" altLang="en-US" b="1" dirty="0">
                        <a:solidFill>
                          <a:schemeClr val="bg1">
                            <a:lumMod val="8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bg1">
                              <a:lumMod val="85000"/>
                            </a:schemeClr>
                          </a:solidFill>
                        </a:rPr>
                        <a:t>92</a:t>
                      </a:r>
                      <a:endParaRPr lang="zh-CN" altLang="en-US" b="1" dirty="0">
                        <a:solidFill>
                          <a:schemeClr val="bg1">
                            <a:lumMod val="8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40657312"/>
                  </a:ext>
                </a:extLst>
              </a:tr>
            </a:tbl>
          </a:graphicData>
        </a:graphic>
      </p:graphicFrame>
      <p:grpSp>
        <p:nvGrpSpPr>
          <p:cNvPr id="102" name="组合 101"/>
          <p:cNvGrpSpPr/>
          <p:nvPr/>
        </p:nvGrpSpPr>
        <p:grpSpPr>
          <a:xfrm>
            <a:off x="6311900" y="4371343"/>
            <a:ext cx="678204" cy="324526"/>
            <a:chOff x="7592112" y="4768616"/>
            <a:chExt cx="678204" cy="431943"/>
          </a:xfrm>
        </p:grpSpPr>
        <p:sp>
          <p:nvSpPr>
            <p:cNvPr id="103" name="Line 24"/>
            <p:cNvSpPr>
              <a:spLocks noChangeShapeType="1"/>
            </p:cNvSpPr>
            <p:nvPr/>
          </p:nvSpPr>
          <p:spPr bwMode="auto">
            <a:xfrm flipH="1" flipV="1">
              <a:off x="7924800" y="4768616"/>
              <a:ext cx="0" cy="267168"/>
            </a:xfrm>
            <a:prstGeom prst="line">
              <a:avLst/>
            </a:prstGeom>
            <a:noFill/>
            <a:ln w="28575">
              <a:solidFill>
                <a:srgbClr val="0080FF"/>
              </a:solidFill>
              <a:miter lim="800000"/>
              <a:headEnd type="none" w="med" len="med"/>
              <a:tailEnd type="arrow" w="med" len="med"/>
            </a:ln>
            <a:extLst>
              <a:ext uri="{909E8E84-426E-40DD-AFC4-6F175D3DCCD1}">
                <a14:hiddenFill xmlns:a14="http://schemas.microsoft.com/office/drawing/2010/main">
                  <a:noFill/>
                </a14:hiddenFill>
              </a:ext>
            </a:extLst>
          </p:spPr>
          <p:txBody>
            <a:bodyPr wrap="none"/>
            <a:lstStyle/>
            <a:p>
              <a:endParaRPr lang="zh-CN" altLang="en-US">
                <a:solidFill>
                  <a:srgbClr val="0070C0"/>
                </a:solidFill>
              </a:endParaRPr>
            </a:p>
          </p:txBody>
        </p:sp>
        <p:sp>
          <p:nvSpPr>
            <p:cNvPr id="104" name="矩形 103"/>
            <p:cNvSpPr/>
            <p:nvPr/>
          </p:nvSpPr>
          <p:spPr>
            <a:xfrm>
              <a:off x="7592112" y="4862005"/>
              <a:ext cx="678204" cy="338554"/>
            </a:xfrm>
            <a:prstGeom prst="rect">
              <a:avLst/>
            </a:prstGeom>
          </p:spPr>
          <p:txBody>
            <a:bodyPr wrap="square">
              <a:spAutoFit/>
            </a:bodyPr>
            <a:lstStyle/>
            <a:p>
              <a:pPr algn="ctr"/>
              <a:r>
                <a:rPr lang="en-US" altLang="zh-CN" sz="1600" dirty="0" smtClean="0">
                  <a:solidFill>
                    <a:srgbClr val="0070C0"/>
                  </a:solidFill>
                </a:rPr>
                <a:t>High</a:t>
              </a:r>
              <a:endParaRPr lang="zh-CN" altLang="en-US" sz="1600" dirty="0">
                <a:solidFill>
                  <a:srgbClr val="0070C0"/>
                </a:solidFill>
              </a:endParaRPr>
            </a:p>
          </p:txBody>
        </p:sp>
      </p:grpSp>
      <p:grpSp>
        <p:nvGrpSpPr>
          <p:cNvPr id="105" name="组合 104"/>
          <p:cNvGrpSpPr/>
          <p:nvPr/>
        </p:nvGrpSpPr>
        <p:grpSpPr>
          <a:xfrm>
            <a:off x="5638800" y="4371342"/>
            <a:ext cx="667319" cy="324525"/>
            <a:chOff x="7581226" y="4768607"/>
            <a:chExt cx="667319" cy="431941"/>
          </a:xfrm>
        </p:grpSpPr>
        <p:sp>
          <p:nvSpPr>
            <p:cNvPr id="106" name="Line 24"/>
            <p:cNvSpPr>
              <a:spLocks noChangeShapeType="1"/>
            </p:cNvSpPr>
            <p:nvPr/>
          </p:nvSpPr>
          <p:spPr bwMode="auto">
            <a:xfrm flipV="1">
              <a:off x="7924800" y="4768607"/>
              <a:ext cx="37426" cy="267175"/>
            </a:xfrm>
            <a:prstGeom prst="line">
              <a:avLst/>
            </a:prstGeom>
            <a:noFill/>
            <a:ln w="28575">
              <a:solidFill>
                <a:srgbClr val="0080FF"/>
              </a:solidFill>
              <a:miter lim="800000"/>
              <a:headEnd type="none" w="med" len="med"/>
              <a:tailEnd type="arrow" w="med" len="med"/>
            </a:ln>
            <a:extLst>
              <a:ext uri="{909E8E84-426E-40DD-AFC4-6F175D3DCCD1}">
                <a14:hiddenFill xmlns:a14="http://schemas.microsoft.com/office/drawing/2010/main">
                  <a:noFill/>
                </a14:hiddenFill>
              </a:ext>
            </a:extLst>
          </p:spPr>
          <p:txBody>
            <a:bodyPr wrap="none"/>
            <a:lstStyle/>
            <a:p>
              <a:endParaRPr lang="zh-CN" altLang="en-US">
                <a:solidFill>
                  <a:srgbClr val="0070C0"/>
                </a:solidFill>
              </a:endParaRPr>
            </a:p>
          </p:txBody>
        </p:sp>
        <p:sp>
          <p:nvSpPr>
            <p:cNvPr id="107" name="矩形 106"/>
            <p:cNvSpPr/>
            <p:nvPr/>
          </p:nvSpPr>
          <p:spPr>
            <a:xfrm>
              <a:off x="7581226" y="4861995"/>
              <a:ext cx="667319" cy="338553"/>
            </a:xfrm>
            <a:prstGeom prst="rect">
              <a:avLst/>
            </a:prstGeom>
          </p:spPr>
          <p:txBody>
            <a:bodyPr wrap="square">
              <a:spAutoFit/>
            </a:bodyPr>
            <a:lstStyle/>
            <a:p>
              <a:pPr algn="ctr"/>
              <a:r>
                <a:rPr lang="en-US" altLang="zh-CN" sz="1600" dirty="0" smtClean="0">
                  <a:solidFill>
                    <a:srgbClr val="0070C0"/>
                  </a:solidFill>
                </a:rPr>
                <a:t>Low</a:t>
              </a:r>
              <a:endParaRPr lang="zh-CN" altLang="en-US" sz="1600" dirty="0">
                <a:solidFill>
                  <a:srgbClr val="0070C0"/>
                </a:solidFill>
              </a:endParaRPr>
            </a:p>
          </p:txBody>
        </p:sp>
      </p:grpSp>
      <p:grpSp>
        <p:nvGrpSpPr>
          <p:cNvPr id="108" name="组合 107"/>
          <p:cNvGrpSpPr/>
          <p:nvPr/>
        </p:nvGrpSpPr>
        <p:grpSpPr>
          <a:xfrm>
            <a:off x="6005511" y="4371343"/>
            <a:ext cx="656434" cy="540424"/>
            <a:chOff x="7581226" y="4481256"/>
            <a:chExt cx="656434" cy="719303"/>
          </a:xfrm>
        </p:grpSpPr>
        <p:sp>
          <p:nvSpPr>
            <p:cNvPr id="109" name="Line 24"/>
            <p:cNvSpPr>
              <a:spLocks noChangeShapeType="1"/>
            </p:cNvSpPr>
            <p:nvPr/>
          </p:nvSpPr>
          <p:spPr bwMode="auto">
            <a:xfrm flipH="1" flipV="1">
              <a:off x="7821612" y="4481256"/>
              <a:ext cx="88899" cy="499558"/>
            </a:xfrm>
            <a:prstGeom prst="line">
              <a:avLst/>
            </a:prstGeom>
            <a:noFill/>
            <a:ln w="28575">
              <a:solidFill>
                <a:srgbClr val="7030A0"/>
              </a:solidFill>
              <a:miter lim="800000"/>
              <a:headEnd type="none" w="med" len="med"/>
              <a:tailEnd type="arrow" w="med" len="med"/>
            </a:ln>
            <a:extLst>
              <a:ext uri="{909E8E84-426E-40DD-AFC4-6F175D3DCCD1}">
                <a14:hiddenFill xmlns:a14="http://schemas.microsoft.com/office/drawing/2010/main">
                  <a:noFill/>
                </a14:hiddenFill>
              </a:ext>
            </a:extLst>
          </p:spPr>
          <p:txBody>
            <a:bodyPr wrap="none"/>
            <a:lstStyle/>
            <a:p>
              <a:endParaRPr lang="zh-CN" altLang="en-US">
                <a:solidFill>
                  <a:srgbClr val="7030A0"/>
                </a:solidFill>
              </a:endParaRPr>
            </a:p>
          </p:txBody>
        </p:sp>
        <p:sp>
          <p:nvSpPr>
            <p:cNvPr id="110" name="矩形 109"/>
            <p:cNvSpPr/>
            <p:nvPr/>
          </p:nvSpPr>
          <p:spPr>
            <a:xfrm>
              <a:off x="7581226" y="4862005"/>
              <a:ext cx="656434" cy="338554"/>
            </a:xfrm>
            <a:prstGeom prst="rect">
              <a:avLst/>
            </a:prstGeom>
          </p:spPr>
          <p:txBody>
            <a:bodyPr wrap="square">
              <a:spAutoFit/>
            </a:bodyPr>
            <a:lstStyle/>
            <a:p>
              <a:pPr algn="ctr"/>
              <a:r>
                <a:rPr lang="en-US" altLang="zh-CN" sz="1600" dirty="0" smtClean="0">
                  <a:solidFill>
                    <a:srgbClr val="7030A0"/>
                  </a:solidFill>
                </a:rPr>
                <a:t>Mid</a:t>
              </a:r>
              <a:endParaRPr lang="zh-CN" altLang="en-US" sz="1600" dirty="0">
                <a:solidFill>
                  <a:srgbClr val="7030A0"/>
                </a:solidFill>
              </a:endParaRPr>
            </a:p>
          </p:txBody>
        </p:sp>
      </p:grpSp>
      <p:sp>
        <p:nvSpPr>
          <p:cNvPr id="111" name="矩形 110"/>
          <p:cNvSpPr/>
          <p:nvPr/>
        </p:nvSpPr>
        <p:spPr>
          <a:xfrm>
            <a:off x="290286" y="4941267"/>
            <a:ext cx="1919115" cy="461665"/>
          </a:xfrm>
          <a:prstGeom prst="rect">
            <a:avLst/>
          </a:prstGeom>
        </p:spPr>
        <p:txBody>
          <a:bodyPr wrap="none">
            <a:spAutoFit/>
          </a:bodyPr>
          <a:lstStyle/>
          <a:p>
            <a:pPr>
              <a:lnSpc>
                <a:spcPct val="120000"/>
              </a:lnSpc>
            </a:pPr>
            <a:r>
              <a:rPr lang="zh-CN" altLang="en-US" sz="2000" dirty="0" smtClean="0"/>
              <a:t>∵ </a:t>
            </a:r>
            <a:r>
              <a:rPr lang="en-US" altLang="zh-CN" sz="2000" dirty="0" smtClean="0"/>
              <a:t>L[Mid] </a:t>
            </a:r>
            <a:r>
              <a:rPr lang="en-US" altLang="zh-CN" sz="2000" dirty="0" smtClean="0">
                <a:solidFill>
                  <a:srgbClr val="FF0000"/>
                </a:solidFill>
              </a:rPr>
              <a:t>&lt;</a:t>
            </a:r>
            <a:r>
              <a:rPr lang="en-US" altLang="zh-CN" sz="2000" dirty="0" smtClean="0"/>
              <a:t> </a:t>
            </a:r>
            <a:r>
              <a:rPr lang="en-US" altLang="zh-CN" sz="2000" dirty="0" err="1" smtClean="0">
                <a:solidFill>
                  <a:schemeClr val="tx1"/>
                </a:solidFill>
              </a:rPr>
              <a:t>val</a:t>
            </a:r>
            <a:r>
              <a:rPr lang="en-US" altLang="zh-CN" sz="2000" dirty="0" smtClean="0"/>
              <a:t>,</a:t>
            </a:r>
          </a:p>
        </p:txBody>
      </p:sp>
      <p:sp>
        <p:nvSpPr>
          <p:cNvPr id="124" name="矩形 123"/>
          <p:cNvSpPr/>
          <p:nvPr/>
        </p:nvSpPr>
        <p:spPr>
          <a:xfrm>
            <a:off x="290286" y="5340945"/>
            <a:ext cx="1871025" cy="427168"/>
          </a:xfrm>
          <a:prstGeom prst="rect">
            <a:avLst/>
          </a:prstGeom>
        </p:spPr>
        <p:txBody>
          <a:bodyPr wrap="none">
            <a:spAutoFit/>
          </a:bodyPr>
          <a:lstStyle/>
          <a:p>
            <a:pPr>
              <a:lnSpc>
                <a:spcPct val="120000"/>
              </a:lnSpc>
            </a:pPr>
            <a:r>
              <a:rPr lang="zh-CN" altLang="en-US" sz="2000" dirty="0" smtClean="0">
                <a:sym typeface="Symbol" panose="05050102010706020507" pitchFamily="18" charset="2"/>
              </a:rPr>
              <a:t> </a:t>
            </a:r>
            <a:r>
              <a:rPr lang="en-US" altLang="zh-CN" sz="2000" dirty="0" smtClean="0">
                <a:solidFill>
                  <a:srgbClr val="0070C0"/>
                </a:solidFill>
                <a:sym typeface="Symbol" panose="05050102010706020507" pitchFamily="18" charset="2"/>
              </a:rPr>
              <a:t>Low</a:t>
            </a:r>
            <a:r>
              <a:rPr lang="en-US" altLang="zh-CN" sz="2000" dirty="0" smtClean="0">
                <a:sym typeface="Symbol" panose="05050102010706020507" pitchFamily="18" charset="2"/>
              </a:rPr>
              <a:t>=Mid+1</a:t>
            </a:r>
            <a:endParaRPr lang="zh-CN" altLang="en-US" sz="2000" dirty="0"/>
          </a:p>
        </p:txBody>
      </p:sp>
      <p:graphicFrame>
        <p:nvGraphicFramePr>
          <p:cNvPr id="125" name="表格 124"/>
          <p:cNvGraphicFramePr>
            <a:graphicFrameLocks noGrp="1"/>
          </p:cNvGraphicFramePr>
          <p:nvPr>
            <p:extLst>
              <p:ext uri="{D42A27DB-BD31-4B8C-83A1-F6EECF244321}">
                <p14:modId xmlns:p14="http://schemas.microsoft.com/office/powerpoint/2010/main" val="3120123251"/>
              </p:ext>
            </p:extLst>
          </p:nvPr>
        </p:nvGraphicFramePr>
        <p:xfrm>
          <a:off x="2316194" y="4973320"/>
          <a:ext cx="6151465" cy="731520"/>
        </p:xfrm>
        <a:graphic>
          <a:graphicData uri="http://schemas.openxmlformats.org/drawingml/2006/table">
            <a:tbl>
              <a:tblPr firstRow="1" bandRow="1">
                <a:tableStyleId>{5C22544A-7EE6-4342-B048-85BDC9FD1C3A}</a:tableStyleId>
              </a:tblPr>
              <a:tblGrid>
                <a:gridCol w="380315">
                  <a:extLst>
                    <a:ext uri="{9D8B030D-6E8A-4147-A177-3AD203B41FA5}">
                      <a16:colId xmlns:a16="http://schemas.microsoft.com/office/drawing/2014/main" val="2929657316"/>
                    </a:ext>
                  </a:extLst>
                </a:gridCol>
                <a:gridCol w="524650">
                  <a:extLst>
                    <a:ext uri="{9D8B030D-6E8A-4147-A177-3AD203B41FA5}">
                      <a16:colId xmlns:a16="http://schemas.microsoft.com/office/drawing/2014/main" val="3770346111"/>
                    </a:ext>
                  </a:extLst>
                </a:gridCol>
                <a:gridCol w="524650">
                  <a:extLst>
                    <a:ext uri="{9D8B030D-6E8A-4147-A177-3AD203B41FA5}">
                      <a16:colId xmlns:a16="http://schemas.microsoft.com/office/drawing/2014/main" val="751341963"/>
                    </a:ext>
                  </a:extLst>
                </a:gridCol>
                <a:gridCol w="524650">
                  <a:extLst>
                    <a:ext uri="{9D8B030D-6E8A-4147-A177-3AD203B41FA5}">
                      <a16:colId xmlns:a16="http://schemas.microsoft.com/office/drawing/2014/main" val="1493209764"/>
                    </a:ext>
                  </a:extLst>
                </a:gridCol>
                <a:gridCol w="524650">
                  <a:extLst>
                    <a:ext uri="{9D8B030D-6E8A-4147-A177-3AD203B41FA5}">
                      <a16:colId xmlns:a16="http://schemas.microsoft.com/office/drawing/2014/main" val="3865445670"/>
                    </a:ext>
                  </a:extLst>
                </a:gridCol>
                <a:gridCol w="524650">
                  <a:extLst>
                    <a:ext uri="{9D8B030D-6E8A-4147-A177-3AD203B41FA5}">
                      <a16:colId xmlns:a16="http://schemas.microsoft.com/office/drawing/2014/main" val="16877889"/>
                    </a:ext>
                  </a:extLst>
                </a:gridCol>
                <a:gridCol w="524650">
                  <a:extLst>
                    <a:ext uri="{9D8B030D-6E8A-4147-A177-3AD203B41FA5}">
                      <a16:colId xmlns:a16="http://schemas.microsoft.com/office/drawing/2014/main" val="2759925638"/>
                    </a:ext>
                  </a:extLst>
                </a:gridCol>
                <a:gridCol w="524650">
                  <a:extLst>
                    <a:ext uri="{9D8B030D-6E8A-4147-A177-3AD203B41FA5}">
                      <a16:colId xmlns:a16="http://schemas.microsoft.com/office/drawing/2014/main" val="818150183"/>
                    </a:ext>
                  </a:extLst>
                </a:gridCol>
                <a:gridCol w="524650">
                  <a:extLst>
                    <a:ext uri="{9D8B030D-6E8A-4147-A177-3AD203B41FA5}">
                      <a16:colId xmlns:a16="http://schemas.microsoft.com/office/drawing/2014/main" val="2562100678"/>
                    </a:ext>
                  </a:extLst>
                </a:gridCol>
                <a:gridCol w="524650">
                  <a:extLst>
                    <a:ext uri="{9D8B030D-6E8A-4147-A177-3AD203B41FA5}">
                      <a16:colId xmlns:a16="http://schemas.microsoft.com/office/drawing/2014/main" val="2938595725"/>
                    </a:ext>
                  </a:extLst>
                </a:gridCol>
                <a:gridCol w="524650">
                  <a:extLst>
                    <a:ext uri="{9D8B030D-6E8A-4147-A177-3AD203B41FA5}">
                      <a16:colId xmlns:a16="http://schemas.microsoft.com/office/drawing/2014/main" val="894482934"/>
                    </a:ext>
                  </a:extLst>
                </a:gridCol>
                <a:gridCol w="524650">
                  <a:extLst>
                    <a:ext uri="{9D8B030D-6E8A-4147-A177-3AD203B41FA5}">
                      <a16:colId xmlns:a16="http://schemas.microsoft.com/office/drawing/2014/main" val="1957740946"/>
                    </a:ext>
                  </a:extLst>
                </a:gridCol>
              </a:tblGrid>
              <a:tr h="240333">
                <a:tc>
                  <a:txBody>
                    <a:bodyPr/>
                    <a:lstStyle/>
                    <a:p>
                      <a:pPr algn="ctr"/>
                      <a:r>
                        <a:rPr lang="en-US" altLang="zh-CN" sz="1200" b="0" dirty="0" smtClean="0">
                          <a:solidFill>
                            <a:schemeClr val="tx1">
                              <a:lumMod val="50000"/>
                              <a:lumOff val="50000"/>
                            </a:schemeClr>
                          </a:solidFill>
                        </a:rPr>
                        <a:t>0</a:t>
                      </a:r>
                      <a:endParaRPr lang="zh-CN" altLang="en-US" sz="1200" b="0" dirty="0">
                        <a:solidFill>
                          <a:schemeClr val="tx1">
                            <a:lumMod val="50000"/>
                            <a:lumOff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200" b="0" dirty="0" smtClean="0">
                          <a:solidFill>
                            <a:schemeClr val="tx1">
                              <a:lumMod val="50000"/>
                              <a:lumOff val="50000"/>
                            </a:schemeClr>
                          </a:solidFill>
                        </a:rPr>
                        <a:t>1</a:t>
                      </a:r>
                      <a:endParaRPr lang="zh-CN" altLang="en-US" sz="1200" b="0" dirty="0">
                        <a:solidFill>
                          <a:schemeClr val="tx1">
                            <a:lumMod val="50000"/>
                            <a:lumOff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200" b="0" dirty="0" smtClean="0">
                          <a:solidFill>
                            <a:schemeClr val="tx1">
                              <a:lumMod val="50000"/>
                              <a:lumOff val="50000"/>
                            </a:schemeClr>
                          </a:solidFill>
                        </a:rPr>
                        <a:t>2</a:t>
                      </a:r>
                      <a:endParaRPr lang="zh-CN" altLang="en-US" sz="1200" b="0" dirty="0">
                        <a:solidFill>
                          <a:schemeClr val="tx1">
                            <a:lumMod val="50000"/>
                            <a:lumOff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200" b="0" dirty="0" smtClean="0">
                          <a:solidFill>
                            <a:schemeClr val="tx1">
                              <a:lumMod val="50000"/>
                              <a:lumOff val="50000"/>
                            </a:schemeClr>
                          </a:solidFill>
                        </a:rPr>
                        <a:t>3</a:t>
                      </a:r>
                      <a:endParaRPr lang="zh-CN" altLang="en-US" sz="1200" b="0" dirty="0">
                        <a:solidFill>
                          <a:schemeClr val="tx1">
                            <a:lumMod val="50000"/>
                            <a:lumOff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200" b="0" dirty="0" smtClean="0">
                          <a:solidFill>
                            <a:schemeClr val="tx1">
                              <a:lumMod val="50000"/>
                              <a:lumOff val="50000"/>
                            </a:schemeClr>
                          </a:solidFill>
                        </a:rPr>
                        <a:t>4</a:t>
                      </a:r>
                      <a:endParaRPr lang="zh-CN" altLang="en-US" sz="1200" b="0" dirty="0">
                        <a:solidFill>
                          <a:schemeClr val="tx1">
                            <a:lumMod val="50000"/>
                            <a:lumOff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200" b="0" dirty="0" smtClean="0">
                          <a:solidFill>
                            <a:schemeClr val="tx1">
                              <a:lumMod val="50000"/>
                              <a:lumOff val="50000"/>
                            </a:schemeClr>
                          </a:solidFill>
                        </a:rPr>
                        <a:t>5</a:t>
                      </a:r>
                      <a:endParaRPr lang="zh-CN" altLang="en-US" sz="1200" b="0" dirty="0">
                        <a:solidFill>
                          <a:schemeClr val="tx1">
                            <a:lumMod val="50000"/>
                            <a:lumOff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200" b="0" dirty="0" smtClean="0">
                          <a:solidFill>
                            <a:schemeClr val="tx1">
                              <a:lumMod val="50000"/>
                              <a:lumOff val="50000"/>
                            </a:schemeClr>
                          </a:solidFill>
                        </a:rPr>
                        <a:t>6</a:t>
                      </a:r>
                      <a:endParaRPr lang="zh-CN" altLang="en-US" sz="1200" b="0" dirty="0">
                        <a:solidFill>
                          <a:schemeClr val="tx1">
                            <a:lumMod val="50000"/>
                            <a:lumOff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200" b="0" dirty="0" smtClean="0">
                          <a:solidFill>
                            <a:schemeClr val="tx1">
                              <a:lumMod val="50000"/>
                              <a:lumOff val="50000"/>
                            </a:schemeClr>
                          </a:solidFill>
                        </a:rPr>
                        <a:t>7</a:t>
                      </a:r>
                      <a:endParaRPr lang="zh-CN" altLang="en-US" sz="1200" b="0" dirty="0">
                        <a:solidFill>
                          <a:schemeClr val="tx1">
                            <a:lumMod val="50000"/>
                            <a:lumOff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200" b="0" dirty="0" smtClean="0">
                          <a:solidFill>
                            <a:schemeClr val="tx1">
                              <a:lumMod val="50000"/>
                              <a:lumOff val="50000"/>
                            </a:schemeClr>
                          </a:solidFill>
                        </a:rPr>
                        <a:t>8</a:t>
                      </a:r>
                      <a:endParaRPr lang="zh-CN" altLang="en-US" sz="1200" b="0" dirty="0">
                        <a:solidFill>
                          <a:schemeClr val="tx1">
                            <a:lumMod val="50000"/>
                            <a:lumOff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200" b="0" dirty="0" smtClean="0">
                          <a:solidFill>
                            <a:schemeClr val="tx1">
                              <a:lumMod val="50000"/>
                              <a:lumOff val="50000"/>
                            </a:schemeClr>
                          </a:solidFill>
                        </a:rPr>
                        <a:t>9</a:t>
                      </a:r>
                      <a:endParaRPr lang="zh-CN" altLang="en-US" sz="1200" b="0" dirty="0">
                        <a:solidFill>
                          <a:schemeClr val="tx1">
                            <a:lumMod val="50000"/>
                            <a:lumOff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200" b="0" dirty="0" smtClean="0">
                          <a:solidFill>
                            <a:schemeClr val="tx1">
                              <a:lumMod val="50000"/>
                              <a:lumOff val="50000"/>
                            </a:schemeClr>
                          </a:solidFill>
                        </a:rPr>
                        <a:t>10</a:t>
                      </a:r>
                      <a:endParaRPr lang="zh-CN" altLang="en-US" sz="1200" b="0" dirty="0">
                        <a:solidFill>
                          <a:schemeClr val="tx1">
                            <a:lumMod val="50000"/>
                            <a:lumOff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200" b="0" dirty="0" smtClean="0">
                          <a:solidFill>
                            <a:schemeClr val="tx1">
                              <a:lumMod val="50000"/>
                              <a:lumOff val="50000"/>
                            </a:schemeClr>
                          </a:solidFill>
                        </a:rPr>
                        <a:t>11</a:t>
                      </a:r>
                      <a:endParaRPr lang="zh-CN" altLang="en-US" sz="1200" b="0" dirty="0">
                        <a:solidFill>
                          <a:schemeClr val="tx1">
                            <a:lumMod val="50000"/>
                            <a:lumOff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0275312"/>
                  </a:ext>
                </a:extLst>
              </a:tr>
              <a:tr h="457200">
                <a:tc>
                  <a:txBody>
                    <a:bodyPr/>
                    <a:lstStyle/>
                    <a:p>
                      <a:pPr algn="ctr"/>
                      <a:endParaRPr lang="zh-CN" altLang="en-US" b="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20">
                      <a:fgClr>
                        <a:schemeClr val="tx1">
                          <a:lumMod val="50000"/>
                          <a:lumOff val="50000"/>
                        </a:schemeClr>
                      </a:fgClr>
                      <a:bgClr>
                        <a:schemeClr val="bg1"/>
                      </a:bgClr>
                    </a:pattFill>
                  </a:tcPr>
                </a:tc>
                <a:tc>
                  <a:txBody>
                    <a:bodyPr/>
                    <a:lstStyle/>
                    <a:p>
                      <a:pPr algn="ctr"/>
                      <a:r>
                        <a:rPr lang="en-US" altLang="zh-CN" b="1" dirty="0" smtClean="0">
                          <a:solidFill>
                            <a:schemeClr val="bg1">
                              <a:lumMod val="85000"/>
                            </a:schemeClr>
                          </a:solidFill>
                        </a:rPr>
                        <a:t>-5</a:t>
                      </a:r>
                      <a:endParaRPr lang="zh-CN" altLang="en-US" b="1" dirty="0">
                        <a:solidFill>
                          <a:schemeClr val="bg1">
                            <a:lumMod val="8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bg1">
                              <a:lumMod val="85000"/>
                            </a:schemeClr>
                          </a:solidFill>
                        </a:rPr>
                        <a:t>13</a:t>
                      </a:r>
                      <a:endParaRPr lang="zh-CN" altLang="en-US" b="1" dirty="0">
                        <a:solidFill>
                          <a:schemeClr val="bg1">
                            <a:lumMod val="8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bg1">
                              <a:lumMod val="85000"/>
                            </a:schemeClr>
                          </a:solidFill>
                        </a:rPr>
                        <a:t>17</a:t>
                      </a:r>
                      <a:endParaRPr lang="zh-CN" altLang="en-US" b="1" dirty="0">
                        <a:solidFill>
                          <a:schemeClr val="bg1">
                            <a:lumMod val="8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bg1">
                              <a:lumMod val="85000"/>
                            </a:schemeClr>
                          </a:solidFill>
                        </a:rPr>
                        <a:t>23</a:t>
                      </a:r>
                      <a:endParaRPr lang="zh-CN" altLang="en-US" b="1" dirty="0">
                        <a:solidFill>
                          <a:schemeClr val="bg1">
                            <a:lumMod val="8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bg1">
                              <a:lumMod val="85000"/>
                            </a:schemeClr>
                          </a:solidFill>
                        </a:rPr>
                        <a:t>38</a:t>
                      </a:r>
                      <a:endParaRPr lang="zh-CN" altLang="en-US" b="1" dirty="0">
                        <a:solidFill>
                          <a:schemeClr val="bg1">
                            <a:lumMod val="8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bg1">
                              <a:lumMod val="85000"/>
                            </a:schemeClr>
                          </a:solidFill>
                        </a:rPr>
                        <a:t>46</a:t>
                      </a:r>
                      <a:endParaRPr lang="zh-CN" altLang="en-US" b="1" dirty="0">
                        <a:solidFill>
                          <a:schemeClr val="bg1">
                            <a:lumMod val="8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bg1">
                              <a:lumMod val="85000"/>
                            </a:schemeClr>
                          </a:solidFill>
                        </a:rPr>
                        <a:t>56</a:t>
                      </a:r>
                      <a:endParaRPr lang="zh-CN" altLang="en-US" b="1" dirty="0">
                        <a:solidFill>
                          <a:schemeClr val="bg1">
                            <a:lumMod val="8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tx1"/>
                          </a:solidFill>
                        </a:rPr>
                        <a:t>65</a:t>
                      </a:r>
                      <a:endParaRPr lang="zh-CN"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bg1">
                              <a:lumMod val="85000"/>
                            </a:schemeClr>
                          </a:solidFill>
                        </a:rPr>
                        <a:t>78</a:t>
                      </a:r>
                      <a:endParaRPr lang="zh-CN" altLang="en-US" b="1" dirty="0">
                        <a:solidFill>
                          <a:schemeClr val="bg1">
                            <a:lumMod val="8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bg1">
                              <a:lumMod val="85000"/>
                            </a:schemeClr>
                          </a:solidFill>
                        </a:rPr>
                        <a:t>81</a:t>
                      </a:r>
                      <a:endParaRPr lang="zh-CN" altLang="en-US" b="1" dirty="0">
                        <a:solidFill>
                          <a:schemeClr val="bg1">
                            <a:lumMod val="8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bg1">
                              <a:lumMod val="85000"/>
                            </a:schemeClr>
                          </a:solidFill>
                        </a:rPr>
                        <a:t>92</a:t>
                      </a:r>
                      <a:endParaRPr lang="zh-CN" altLang="en-US" b="1" dirty="0">
                        <a:solidFill>
                          <a:schemeClr val="bg1">
                            <a:lumMod val="8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40657312"/>
                  </a:ext>
                </a:extLst>
              </a:tr>
            </a:tbl>
          </a:graphicData>
        </a:graphic>
      </p:graphicFrame>
      <p:grpSp>
        <p:nvGrpSpPr>
          <p:cNvPr id="126" name="组合 125"/>
          <p:cNvGrpSpPr/>
          <p:nvPr/>
        </p:nvGrpSpPr>
        <p:grpSpPr>
          <a:xfrm>
            <a:off x="6636996" y="5710284"/>
            <a:ext cx="678204" cy="342435"/>
            <a:chOff x="7592112" y="4744779"/>
            <a:chExt cx="678204" cy="455780"/>
          </a:xfrm>
        </p:grpSpPr>
        <p:sp>
          <p:nvSpPr>
            <p:cNvPr id="127" name="Line 24"/>
            <p:cNvSpPr>
              <a:spLocks noChangeShapeType="1"/>
            </p:cNvSpPr>
            <p:nvPr/>
          </p:nvSpPr>
          <p:spPr bwMode="auto">
            <a:xfrm flipH="1" flipV="1">
              <a:off x="7766309" y="4744779"/>
              <a:ext cx="158491" cy="291005"/>
            </a:xfrm>
            <a:prstGeom prst="line">
              <a:avLst/>
            </a:prstGeom>
            <a:noFill/>
            <a:ln w="28575">
              <a:solidFill>
                <a:srgbClr val="0080FF"/>
              </a:solidFill>
              <a:miter lim="800000"/>
              <a:headEnd type="none" w="med" len="med"/>
              <a:tailEnd type="arrow" w="med" len="med"/>
            </a:ln>
            <a:extLst>
              <a:ext uri="{909E8E84-426E-40DD-AFC4-6F175D3DCCD1}">
                <a14:hiddenFill xmlns:a14="http://schemas.microsoft.com/office/drawing/2010/main">
                  <a:noFill/>
                </a14:hiddenFill>
              </a:ext>
            </a:extLst>
          </p:spPr>
          <p:txBody>
            <a:bodyPr wrap="none"/>
            <a:lstStyle/>
            <a:p>
              <a:endParaRPr lang="zh-CN" altLang="en-US">
                <a:solidFill>
                  <a:srgbClr val="0070C0"/>
                </a:solidFill>
              </a:endParaRPr>
            </a:p>
          </p:txBody>
        </p:sp>
        <p:sp>
          <p:nvSpPr>
            <p:cNvPr id="128" name="矩形 127"/>
            <p:cNvSpPr/>
            <p:nvPr/>
          </p:nvSpPr>
          <p:spPr>
            <a:xfrm>
              <a:off x="7592112" y="4862005"/>
              <a:ext cx="678204" cy="338554"/>
            </a:xfrm>
            <a:prstGeom prst="rect">
              <a:avLst/>
            </a:prstGeom>
          </p:spPr>
          <p:txBody>
            <a:bodyPr wrap="square">
              <a:spAutoFit/>
            </a:bodyPr>
            <a:lstStyle/>
            <a:p>
              <a:pPr algn="ctr"/>
              <a:r>
                <a:rPr lang="en-US" altLang="zh-CN" sz="1600" dirty="0" smtClean="0">
                  <a:solidFill>
                    <a:srgbClr val="0070C0"/>
                  </a:solidFill>
                </a:rPr>
                <a:t>High</a:t>
              </a:r>
              <a:endParaRPr lang="zh-CN" altLang="en-US" sz="1600" dirty="0">
                <a:solidFill>
                  <a:srgbClr val="0070C0"/>
                </a:solidFill>
              </a:endParaRPr>
            </a:p>
          </p:txBody>
        </p:sp>
      </p:grpSp>
      <p:grpSp>
        <p:nvGrpSpPr>
          <p:cNvPr id="129" name="组合 128"/>
          <p:cNvGrpSpPr/>
          <p:nvPr/>
        </p:nvGrpSpPr>
        <p:grpSpPr>
          <a:xfrm>
            <a:off x="5962081" y="5701104"/>
            <a:ext cx="667319" cy="333706"/>
            <a:chOff x="7581226" y="4756387"/>
            <a:chExt cx="667319" cy="444161"/>
          </a:xfrm>
        </p:grpSpPr>
        <p:sp>
          <p:nvSpPr>
            <p:cNvPr id="130" name="Line 24"/>
            <p:cNvSpPr>
              <a:spLocks noChangeShapeType="1"/>
            </p:cNvSpPr>
            <p:nvPr/>
          </p:nvSpPr>
          <p:spPr bwMode="auto">
            <a:xfrm flipV="1">
              <a:off x="7924800" y="4756387"/>
              <a:ext cx="160022" cy="279394"/>
            </a:xfrm>
            <a:prstGeom prst="line">
              <a:avLst/>
            </a:prstGeom>
            <a:noFill/>
            <a:ln w="28575">
              <a:solidFill>
                <a:srgbClr val="0080FF"/>
              </a:solidFill>
              <a:miter lim="800000"/>
              <a:headEnd type="none" w="med" len="med"/>
              <a:tailEnd type="arrow" w="med" len="med"/>
            </a:ln>
            <a:extLst>
              <a:ext uri="{909E8E84-426E-40DD-AFC4-6F175D3DCCD1}">
                <a14:hiddenFill xmlns:a14="http://schemas.microsoft.com/office/drawing/2010/main">
                  <a:noFill/>
                </a14:hiddenFill>
              </a:ext>
            </a:extLst>
          </p:spPr>
          <p:txBody>
            <a:bodyPr wrap="none"/>
            <a:lstStyle/>
            <a:p>
              <a:endParaRPr lang="zh-CN" altLang="en-US">
                <a:solidFill>
                  <a:srgbClr val="0070C0"/>
                </a:solidFill>
              </a:endParaRPr>
            </a:p>
          </p:txBody>
        </p:sp>
        <p:sp>
          <p:nvSpPr>
            <p:cNvPr id="131" name="矩形 130"/>
            <p:cNvSpPr/>
            <p:nvPr/>
          </p:nvSpPr>
          <p:spPr>
            <a:xfrm>
              <a:off x="7581226" y="4861995"/>
              <a:ext cx="667319" cy="338553"/>
            </a:xfrm>
            <a:prstGeom prst="rect">
              <a:avLst/>
            </a:prstGeom>
          </p:spPr>
          <p:txBody>
            <a:bodyPr wrap="square">
              <a:spAutoFit/>
            </a:bodyPr>
            <a:lstStyle/>
            <a:p>
              <a:pPr algn="ctr"/>
              <a:r>
                <a:rPr lang="en-US" altLang="zh-CN" sz="1600" dirty="0" smtClean="0">
                  <a:solidFill>
                    <a:srgbClr val="0070C0"/>
                  </a:solidFill>
                </a:rPr>
                <a:t>Low</a:t>
              </a:r>
              <a:endParaRPr lang="zh-CN" altLang="en-US" sz="1600" dirty="0">
                <a:solidFill>
                  <a:srgbClr val="0070C0"/>
                </a:solidFill>
              </a:endParaRPr>
            </a:p>
          </p:txBody>
        </p:sp>
      </p:grpSp>
      <p:grpSp>
        <p:nvGrpSpPr>
          <p:cNvPr id="132" name="组合 131"/>
          <p:cNvGrpSpPr/>
          <p:nvPr/>
        </p:nvGrpSpPr>
        <p:grpSpPr>
          <a:xfrm>
            <a:off x="6277766" y="5703147"/>
            <a:ext cx="656434" cy="576592"/>
            <a:chOff x="7581226" y="4433116"/>
            <a:chExt cx="656434" cy="767443"/>
          </a:xfrm>
        </p:grpSpPr>
        <p:sp>
          <p:nvSpPr>
            <p:cNvPr id="133" name="Line 24"/>
            <p:cNvSpPr>
              <a:spLocks noChangeShapeType="1"/>
            </p:cNvSpPr>
            <p:nvPr/>
          </p:nvSpPr>
          <p:spPr bwMode="auto">
            <a:xfrm flipV="1">
              <a:off x="7927177" y="4433116"/>
              <a:ext cx="6673" cy="547697"/>
            </a:xfrm>
            <a:prstGeom prst="line">
              <a:avLst/>
            </a:prstGeom>
            <a:noFill/>
            <a:ln w="28575">
              <a:solidFill>
                <a:srgbClr val="7030A0"/>
              </a:solidFill>
              <a:miter lim="800000"/>
              <a:headEnd type="none" w="med" len="med"/>
              <a:tailEnd type="arrow" w="med" len="med"/>
            </a:ln>
            <a:extLst>
              <a:ext uri="{909E8E84-426E-40DD-AFC4-6F175D3DCCD1}">
                <a14:hiddenFill xmlns:a14="http://schemas.microsoft.com/office/drawing/2010/main">
                  <a:noFill/>
                </a14:hiddenFill>
              </a:ext>
            </a:extLst>
          </p:spPr>
          <p:txBody>
            <a:bodyPr wrap="none"/>
            <a:lstStyle/>
            <a:p>
              <a:endParaRPr lang="zh-CN" altLang="en-US">
                <a:solidFill>
                  <a:srgbClr val="7030A0"/>
                </a:solidFill>
              </a:endParaRPr>
            </a:p>
          </p:txBody>
        </p:sp>
        <p:sp>
          <p:nvSpPr>
            <p:cNvPr id="134" name="矩形 133"/>
            <p:cNvSpPr/>
            <p:nvPr/>
          </p:nvSpPr>
          <p:spPr>
            <a:xfrm>
              <a:off x="7581226" y="4862005"/>
              <a:ext cx="656434" cy="338554"/>
            </a:xfrm>
            <a:prstGeom prst="rect">
              <a:avLst/>
            </a:prstGeom>
          </p:spPr>
          <p:txBody>
            <a:bodyPr wrap="square">
              <a:spAutoFit/>
            </a:bodyPr>
            <a:lstStyle/>
            <a:p>
              <a:pPr algn="ctr"/>
              <a:r>
                <a:rPr lang="en-US" altLang="zh-CN" sz="1600" dirty="0" smtClean="0">
                  <a:solidFill>
                    <a:srgbClr val="7030A0"/>
                  </a:solidFill>
                </a:rPr>
                <a:t>Mid</a:t>
              </a:r>
              <a:endParaRPr lang="zh-CN" altLang="en-US" sz="1600" dirty="0">
                <a:solidFill>
                  <a:srgbClr val="7030A0"/>
                </a:solidFill>
              </a:endParaRPr>
            </a:p>
          </p:txBody>
        </p:sp>
      </p:grpSp>
      <p:sp>
        <p:nvSpPr>
          <p:cNvPr id="135" name="矩形 134"/>
          <p:cNvSpPr/>
          <p:nvPr/>
        </p:nvSpPr>
        <p:spPr>
          <a:xfrm>
            <a:off x="366484" y="6167735"/>
            <a:ext cx="2892138" cy="461665"/>
          </a:xfrm>
          <a:prstGeom prst="rect">
            <a:avLst/>
          </a:prstGeom>
        </p:spPr>
        <p:txBody>
          <a:bodyPr wrap="none">
            <a:spAutoFit/>
          </a:bodyPr>
          <a:lstStyle/>
          <a:p>
            <a:pPr>
              <a:lnSpc>
                <a:spcPct val="120000"/>
              </a:lnSpc>
            </a:pPr>
            <a:r>
              <a:rPr lang="zh-CN" altLang="en-US" sz="2000" dirty="0" smtClean="0">
                <a:solidFill>
                  <a:srgbClr val="0070C0"/>
                </a:solidFill>
              </a:rPr>
              <a:t>   </a:t>
            </a:r>
            <a:r>
              <a:rPr lang="en-US" altLang="zh-CN" sz="2000" dirty="0" smtClean="0">
                <a:solidFill>
                  <a:srgbClr val="0070C0"/>
                </a:solidFill>
              </a:rPr>
              <a:t>Low</a:t>
            </a:r>
            <a:r>
              <a:rPr lang="en-US" altLang="zh-CN" sz="2000" dirty="0">
                <a:sym typeface="Symbol" panose="05050102010706020507" pitchFamily="18" charset="2"/>
              </a:rPr>
              <a:t>=Mid+1</a:t>
            </a:r>
            <a:r>
              <a:rPr lang="en-US" altLang="zh-CN" sz="2000" dirty="0" smtClean="0">
                <a:solidFill>
                  <a:srgbClr val="0070C0"/>
                </a:solidFill>
              </a:rPr>
              <a:t> (</a:t>
            </a:r>
            <a:r>
              <a:rPr lang="en-US" altLang="zh-CN" sz="2000" dirty="0" smtClean="0">
                <a:solidFill>
                  <a:srgbClr val="FF0000"/>
                </a:solidFill>
              </a:rPr>
              <a:t>&gt; </a:t>
            </a:r>
            <a:r>
              <a:rPr lang="en-US" altLang="zh-CN" sz="2000" dirty="0" smtClean="0">
                <a:solidFill>
                  <a:srgbClr val="0070C0"/>
                </a:solidFill>
              </a:rPr>
              <a:t>High)</a:t>
            </a:r>
          </a:p>
        </p:txBody>
      </p:sp>
    </p:spTree>
    <p:extLst>
      <p:ext uri="{BB962C8B-B14F-4D97-AF65-F5344CB8AC3E}">
        <p14:creationId xmlns:p14="http://schemas.microsoft.com/office/powerpoint/2010/main" val="2048090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down)">
                                      <p:cBhvr>
                                        <p:cTn id="7" dur="500"/>
                                        <p:tgtEl>
                                          <p:spTgt spid="22"/>
                                        </p:tgtEl>
                                      </p:cBhvr>
                                    </p:animEffect>
                                  </p:childTnLst>
                                </p:cTn>
                              </p:par>
                              <p:par>
                                <p:cTn id="8" presetID="22" presetClass="entr" presetSubtype="4"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down)">
                                      <p:cBhvr>
                                        <p:cTn id="10" dur="5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1000"/>
                                        <p:tgtEl>
                                          <p:spTgt spid="25"/>
                                        </p:tgtEl>
                                      </p:cBhvr>
                                    </p:animEffect>
                                    <p:anim calcmode="lin" valueType="num">
                                      <p:cBhvr>
                                        <p:cTn id="16" dur="1000" fill="hold"/>
                                        <p:tgtEl>
                                          <p:spTgt spid="25"/>
                                        </p:tgtEl>
                                        <p:attrNameLst>
                                          <p:attrName>ppt_x</p:attrName>
                                        </p:attrNameLst>
                                      </p:cBhvr>
                                      <p:tavLst>
                                        <p:tav tm="0">
                                          <p:val>
                                            <p:strVal val="#ppt_x"/>
                                          </p:val>
                                        </p:tav>
                                        <p:tav tm="100000">
                                          <p:val>
                                            <p:strVal val="#ppt_x"/>
                                          </p:val>
                                        </p:tav>
                                      </p:tavLst>
                                    </p:anim>
                                    <p:anim calcmode="lin" valueType="num">
                                      <p:cBhvr>
                                        <p:cTn id="17"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0"/>
                                        </p:tgtEl>
                                        <p:attrNameLst>
                                          <p:attrName>style.visibility</p:attrName>
                                        </p:attrNameLst>
                                      </p:cBhvr>
                                      <p:to>
                                        <p:strVal val="visible"/>
                                      </p:to>
                                    </p:set>
                                    <p:animEffect transition="in" filter="wipe(left)">
                                      <p:cBhvr>
                                        <p:cTn id="22" dur="500"/>
                                        <p:tgtEl>
                                          <p:spTgt spid="50"/>
                                        </p:tgtEl>
                                      </p:cBhvr>
                                    </p:animEffect>
                                  </p:childTnLst>
                                </p:cTn>
                              </p:par>
                            </p:childTnLst>
                          </p:cTn>
                        </p:par>
                        <p:par>
                          <p:cTn id="23" fill="hold">
                            <p:stCondLst>
                              <p:cond delay="500"/>
                            </p:stCondLst>
                            <p:childTnLst>
                              <p:par>
                                <p:cTn id="24" presetID="10" presetClass="entr" presetSubtype="0" fill="hold" nodeType="afterEffect">
                                  <p:stCondLst>
                                    <p:cond delay="0"/>
                                  </p:stCondLst>
                                  <p:childTnLst>
                                    <p:set>
                                      <p:cBhvr>
                                        <p:cTn id="25" dur="1" fill="hold">
                                          <p:stCondLst>
                                            <p:cond delay="0"/>
                                          </p:stCondLst>
                                        </p:cTn>
                                        <p:tgtEl>
                                          <p:spTgt spid="100"/>
                                        </p:tgtEl>
                                        <p:attrNameLst>
                                          <p:attrName>style.visibility</p:attrName>
                                        </p:attrNameLst>
                                      </p:cBhvr>
                                      <p:to>
                                        <p:strVal val="visible"/>
                                      </p:to>
                                    </p:set>
                                    <p:animEffect transition="in" filter="fade">
                                      <p:cBhvr>
                                        <p:cTn id="26" dur="500"/>
                                        <p:tgtEl>
                                          <p:spTgt spid="100"/>
                                        </p:tgtEl>
                                      </p:cBhvr>
                                    </p:animEffect>
                                  </p:childTnLst>
                                </p:cTn>
                              </p:par>
                            </p:childTnLst>
                          </p:cTn>
                        </p:par>
                        <p:par>
                          <p:cTn id="27" fill="hold">
                            <p:stCondLst>
                              <p:cond delay="1000"/>
                            </p:stCondLst>
                            <p:childTnLst>
                              <p:par>
                                <p:cTn id="28" presetID="10" presetClass="entr" presetSubtype="0" fill="hold" nodeType="afterEffect">
                                  <p:stCondLst>
                                    <p:cond delay="0"/>
                                  </p:stCondLst>
                                  <p:childTnLst>
                                    <p:set>
                                      <p:cBhvr>
                                        <p:cTn id="29" dur="1" fill="hold">
                                          <p:stCondLst>
                                            <p:cond delay="0"/>
                                          </p:stCondLst>
                                        </p:cTn>
                                        <p:tgtEl>
                                          <p:spTgt spid="64"/>
                                        </p:tgtEl>
                                        <p:attrNameLst>
                                          <p:attrName>style.visibility</p:attrName>
                                        </p:attrNameLst>
                                      </p:cBhvr>
                                      <p:to>
                                        <p:strVal val="visible"/>
                                      </p:to>
                                    </p:set>
                                    <p:animEffect transition="in" filter="fade">
                                      <p:cBhvr>
                                        <p:cTn id="30" dur="500"/>
                                        <p:tgtEl>
                                          <p:spTgt spid="64"/>
                                        </p:tgtEl>
                                      </p:cBhvr>
                                    </p:animEffect>
                                  </p:childTnLst>
                                </p:cTn>
                              </p:par>
                            </p:childTnLst>
                          </p:cTn>
                        </p:par>
                      </p:childTnLst>
                    </p:cTn>
                  </p:par>
                  <p:par>
                    <p:cTn id="31" fill="hold">
                      <p:stCondLst>
                        <p:cond delay="indefinite"/>
                      </p:stCondLst>
                      <p:childTnLst>
                        <p:par>
                          <p:cTn id="32" fill="hold">
                            <p:stCondLst>
                              <p:cond delay="0"/>
                            </p:stCondLst>
                            <p:childTnLst>
                              <p:par>
                                <p:cTn id="33" presetID="6" presetClass="entr" presetSubtype="32" fill="hold" grpId="0" nodeType="clickEffect">
                                  <p:stCondLst>
                                    <p:cond delay="0"/>
                                  </p:stCondLst>
                                  <p:childTnLst>
                                    <p:set>
                                      <p:cBhvr>
                                        <p:cTn id="34" dur="1" fill="hold">
                                          <p:stCondLst>
                                            <p:cond delay="0"/>
                                          </p:stCondLst>
                                        </p:cTn>
                                        <p:tgtEl>
                                          <p:spTgt spid="96"/>
                                        </p:tgtEl>
                                        <p:attrNameLst>
                                          <p:attrName>style.visibility</p:attrName>
                                        </p:attrNameLst>
                                      </p:cBhvr>
                                      <p:to>
                                        <p:strVal val="visible"/>
                                      </p:to>
                                    </p:set>
                                    <p:animEffect transition="in" filter="circle(out)">
                                      <p:cBhvr>
                                        <p:cTn id="35" dur="2000"/>
                                        <p:tgtEl>
                                          <p:spTgt spid="96"/>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67"/>
                                        </p:tgtEl>
                                        <p:attrNameLst>
                                          <p:attrName>style.visibility</p:attrName>
                                        </p:attrNameLst>
                                      </p:cBhvr>
                                      <p:to>
                                        <p:strVal val="visible"/>
                                      </p:to>
                                    </p:set>
                                    <p:animEffect transition="in" filter="wipe(down)">
                                      <p:cBhvr>
                                        <p:cTn id="40" dur="500"/>
                                        <p:tgtEl>
                                          <p:spTgt spid="67"/>
                                        </p:tgtEl>
                                      </p:cBhvr>
                                    </p:animEffect>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70"/>
                                        </p:tgtEl>
                                        <p:attrNameLst>
                                          <p:attrName>style.visibility</p:attrName>
                                        </p:attrNameLst>
                                      </p:cBhvr>
                                      <p:to>
                                        <p:strVal val="visible"/>
                                      </p:to>
                                    </p:set>
                                    <p:animEffect transition="in" filter="fade">
                                      <p:cBhvr>
                                        <p:cTn id="45" dur="1000"/>
                                        <p:tgtEl>
                                          <p:spTgt spid="70"/>
                                        </p:tgtEl>
                                      </p:cBhvr>
                                    </p:animEffect>
                                    <p:anim calcmode="lin" valueType="num">
                                      <p:cBhvr>
                                        <p:cTn id="46" dur="1000" fill="hold"/>
                                        <p:tgtEl>
                                          <p:spTgt spid="70"/>
                                        </p:tgtEl>
                                        <p:attrNameLst>
                                          <p:attrName>ppt_x</p:attrName>
                                        </p:attrNameLst>
                                      </p:cBhvr>
                                      <p:tavLst>
                                        <p:tav tm="0">
                                          <p:val>
                                            <p:strVal val="#ppt_x"/>
                                          </p:val>
                                        </p:tav>
                                        <p:tav tm="100000">
                                          <p:val>
                                            <p:strVal val="#ppt_x"/>
                                          </p:val>
                                        </p:tav>
                                      </p:tavLst>
                                    </p:anim>
                                    <p:anim calcmode="lin" valueType="num">
                                      <p:cBhvr>
                                        <p:cTn id="47" dur="1000" fill="hold"/>
                                        <p:tgtEl>
                                          <p:spTgt spid="70"/>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73"/>
                                        </p:tgtEl>
                                        <p:attrNameLst>
                                          <p:attrName>style.visibility</p:attrName>
                                        </p:attrNameLst>
                                      </p:cBhvr>
                                      <p:to>
                                        <p:strVal val="visible"/>
                                      </p:to>
                                    </p:set>
                                    <p:animEffect transition="in" filter="box(in)">
                                      <p:cBhvr>
                                        <p:cTn id="52" dur="2000"/>
                                        <p:tgtEl>
                                          <p:spTgt spid="73"/>
                                        </p:tgtEl>
                                      </p:cBhvr>
                                    </p:animEffect>
                                  </p:childTnLst>
                                </p:cTn>
                              </p:par>
                            </p:childTnLst>
                          </p:cTn>
                        </p:par>
                        <p:par>
                          <p:cTn id="53" fill="hold">
                            <p:stCondLst>
                              <p:cond delay="2000"/>
                            </p:stCondLst>
                            <p:childTnLst>
                              <p:par>
                                <p:cTn id="54" presetID="1" presetClass="entr" presetSubtype="0" fill="hold" nodeType="afterEffect">
                                  <p:stCondLst>
                                    <p:cond delay="0"/>
                                  </p:stCondLst>
                                  <p:childTnLst>
                                    <p:set>
                                      <p:cBhvr>
                                        <p:cTn id="55" dur="1" fill="hold">
                                          <p:stCondLst>
                                            <p:cond delay="0"/>
                                          </p:stCondLst>
                                        </p:cTn>
                                        <p:tgtEl>
                                          <p:spTgt spid="101"/>
                                        </p:tgtEl>
                                        <p:attrNameLst>
                                          <p:attrName>style.visibility</p:attrName>
                                        </p:attrNameLst>
                                      </p:cBhvr>
                                      <p:to>
                                        <p:strVal val="visible"/>
                                      </p:to>
                                    </p:set>
                                  </p:childTnLst>
                                </p:cTn>
                              </p:par>
                            </p:childTnLst>
                          </p:cTn>
                        </p:par>
                        <p:par>
                          <p:cTn id="56" fill="hold">
                            <p:stCondLst>
                              <p:cond delay="2000"/>
                            </p:stCondLst>
                            <p:childTnLst>
                              <p:par>
                                <p:cTn id="57" presetID="10" presetClass="entr" presetSubtype="0" fill="hold" nodeType="afterEffect">
                                  <p:stCondLst>
                                    <p:cond delay="0"/>
                                  </p:stCondLst>
                                  <p:childTnLst>
                                    <p:set>
                                      <p:cBhvr>
                                        <p:cTn id="58" dur="1" fill="hold">
                                          <p:stCondLst>
                                            <p:cond delay="0"/>
                                          </p:stCondLst>
                                        </p:cTn>
                                        <p:tgtEl>
                                          <p:spTgt spid="105"/>
                                        </p:tgtEl>
                                        <p:attrNameLst>
                                          <p:attrName>style.visibility</p:attrName>
                                        </p:attrNameLst>
                                      </p:cBhvr>
                                      <p:to>
                                        <p:strVal val="visible"/>
                                      </p:to>
                                    </p:set>
                                    <p:animEffect transition="in" filter="fade">
                                      <p:cBhvr>
                                        <p:cTn id="59" dur="500"/>
                                        <p:tgtEl>
                                          <p:spTgt spid="105"/>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97"/>
                                        </p:tgtEl>
                                        <p:attrNameLst>
                                          <p:attrName>style.visibility</p:attrName>
                                        </p:attrNameLst>
                                      </p:cBhvr>
                                      <p:to>
                                        <p:strVal val="visible"/>
                                      </p:to>
                                    </p:set>
                                    <p:animEffect transition="in" filter="wipe(left)">
                                      <p:cBhvr>
                                        <p:cTn id="64" dur="500"/>
                                        <p:tgtEl>
                                          <p:spTgt spid="97"/>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nodeType="clickEffect">
                                  <p:stCondLst>
                                    <p:cond delay="0"/>
                                  </p:stCondLst>
                                  <p:childTnLst>
                                    <p:set>
                                      <p:cBhvr>
                                        <p:cTn id="68" dur="1" fill="hold">
                                          <p:stCondLst>
                                            <p:cond delay="0"/>
                                          </p:stCondLst>
                                        </p:cTn>
                                        <p:tgtEl>
                                          <p:spTgt spid="102"/>
                                        </p:tgtEl>
                                        <p:attrNameLst>
                                          <p:attrName>style.visibility</p:attrName>
                                        </p:attrNameLst>
                                      </p:cBhvr>
                                      <p:to>
                                        <p:strVal val="visible"/>
                                      </p:to>
                                    </p:set>
                                    <p:animEffect transition="in" filter="wipe(down)">
                                      <p:cBhvr>
                                        <p:cTn id="69" dur="500"/>
                                        <p:tgtEl>
                                          <p:spTgt spid="102"/>
                                        </p:tgtEl>
                                      </p:cBhvr>
                                    </p:animEffect>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nodeType="clickEffect">
                                  <p:stCondLst>
                                    <p:cond delay="0"/>
                                  </p:stCondLst>
                                  <p:childTnLst>
                                    <p:set>
                                      <p:cBhvr>
                                        <p:cTn id="73" dur="1" fill="hold">
                                          <p:stCondLst>
                                            <p:cond delay="0"/>
                                          </p:stCondLst>
                                        </p:cTn>
                                        <p:tgtEl>
                                          <p:spTgt spid="108"/>
                                        </p:tgtEl>
                                        <p:attrNameLst>
                                          <p:attrName>style.visibility</p:attrName>
                                        </p:attrNameLst>
                                      </p:cBhvr>
                                      <p:to>
                                        <p:strVal val="visible"/>
                                      </p:to>
                                    </p:set>
                                    <p:animEffect transition="in" filter="fade">
                                      <p:cBhvr>
                                        <p:cTn id="74" dur="1000"/>
                                        <p:tgtEl>
                                          <p:spTgt spid="108"/>
                                        </p:tgtEl>
                                      </p:cBhvr>
                                    </p:animEffect>
                                    <p:anim calcmode="lin" valueType="num">
                                      <p:cBhvr>
                                        <p:cTn id="75" dur="1000" fill="hold"/>
                                        <p:tgtEl>
                                          <p:spTgt spid="108"/>
                                        </p:tgtEl>
                                        <p:attrNameLst>
                                          <p:attrName>ppt_x</p:attrName>
                                        </p:attrNameLst>
                                      </p:cBhvr>
                                      <p:tavLst>
                                        <p:tav tm="0">
                                          <p:val>
                                            <p:strVal val="#ppt_x"/>
                                          </p:val>
                                        </p:tav>
                                        <p:tav tm="100000">
                                          <p:val>
                                            <p:strVal val="#ppt_x"/>
                                          </p:val>
                                        </p:tav>
                                      </p:tavLst>
                                    </p:anim>
                                    <p:anim calcmode="lin" valueType="num">
                                      <p:cBhvr>
                                        <p:cTn id="76" dur="1000" fill="hold"/>
                                        <p:tgtEl>
                                          <p:spTgt spid="108"/>
                                        </p:tgtEl>
                                        <p:attrNameLst>
                                          <p:attrName>ppt_y</p:attrName>
                                        </p:attrNameLst>
                                      </p:cBhvr>
                                      <p:tavLst>
                                        <p:tav tm="0">
                                          <p:val>
                                            <p:strVal val="#ppt_y+.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8" presetClass="entr" presetSubtype="32" fill="hold" grpId="0" nodeType="clickEffect">
                                  <p:stCondLst>
                                    <p:cond delay="0"/>
                                  </p:stCondLst>
                                  <p:childTnLst>
                                    <p:set>
                                      <p:cBhvr>
                                        <p:cTn id="80" dur="1" fill="hold">
                                          <p:stCondLst>
                                            <p:cond delay="0"/>
                                          </p:stCondLst>
                                        </p:cTn>
                                        <p:tgtEl>
                                          <p:spTgt spid="111"/>
                                        </p:tgtEl>
                                        <p:attrNameLst>
                                          <p:attrName>style.visibility</p:attrName>
                                        </p:attrNameLst>
                                      </p:cBhvr>
                                      <p:to>
                                        <p:strVal val="visible"/>
                                      </p:to>
                                    </p:set>
                                    <p:animEffect transition="in" filter="diamond(out)">
                                      <p:cBhvr>
                                        <p:cTn id="81" dur="2000"/>
                                        <p:tgtEl>
                                          <p:spTgt spid="111"/>
                                        </p:tgtEl>
                                      </p:cBhvr>
                                    </p:animEffect>
                                  </p:childTnLst>
                                </p:cTn>
                              </p:par>
                            </p:childTnLst>
                          </p:cTn>
                        </p:par>
                        <p:par>
                          <p:cTn id="82" fill="hold">
                            <p:stCondLst>
                              <p:cond delay="2000"/>
                            </p:stCondLst>
                            <p:childTnLst>
                              <p:par>
                                <p:cTn id="83" presetID="1" presetClass="entr" presetSubtype="0" fill="hold" nodeType="afterEffect">
                                  <p:stCondLst>
                                    <p:cond delay="0"/>
                                  </p:stCondLst>
                                  <p:childTnLst>
                                    <p:set>
                                      <p:cBhvr>
                                        <p:cTn id="84" dur="1" fill="hold">
                                          <p:stCondLst>
                                            <p:cond delay="0"/>
                                          </p:stCondLst>
                                        </p:cTn>
                                        <p:tgtEl>
                                          <p:spTgt spid="125"/>
                                        </p:tgtEl>
                                        <p:attrNameLst>
                                          <p:attrName>style.visibility</p:attrName>
                                        </p:attrNameLst>
                                      </p:cBhvr>
                                      <p:to>
                                        <p:strVal val="visible"/>
                                      </p:to>
                                    </p:set>
                                  </p:childTnLst>
                                </p:cTn>
                              </p:par>
                            </p:childTnLst>
                          </p:cTn>
                        </p:par>
                        <p:par>
                          <p:cTn id="85" fill="hold">
                            <p:stCondLst>
                              <p:cond delay="2000"/>
                            </p:stCondLst>
                            <p:childTnLst>
                              <p:par>
                                <p:cTn id="86" presetID="1" presetClass="entr" presetSubtype="0" fill="hold" nodeType="afterEffect">
                                  <p:stCondLst>
                                    <p:cond delay="0"/>
                                  </p:stCondLst>
                                  <p:childTnLst>
                                    <p:set>
                                      <p:cBhvr>
                                        <p:cTn id="87" dur="1" fill="hold">
                                          <p:stCondLst>
                                            <p:cond delay="0"/>
                                          </p:stCondLst>
                                        </p:cTn>
                                        <p:tgtEl>
                                          <p:spTgt spid="126"/>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124"/>
                                        </p:tgtEl>
                                        <p:attrNameLst>
                                          <p:attrName>style.visibility</p:attrName>
                                        </p:attrNameLst>
                                      </p:cBhvr>
                                      <p:to>
                                        <p:strVal val="visible"/>
                                      </p:to>
                                    </p:set>
                                    <p:animEffect transition="in" filter="wipe(left)">
                                      <p:cBhvr>
                                        <p:cTn id="92" dur="500"/>
                                        <p:tgtEl>
                                          <p:spTgt spid="124"/>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4" fill="hold" nodeType="clickEffect">
                                  <p:stCondLst>
                                    <p:cond delay="0"/>
                                  </p:stCondLst>
                                  <p:childTnLst>
                                    <p:set>
                                      <p:cBhvr>
                                        <p:cTn id="96" dur="1" fill="hold">
                                          <p:stCondLst>
                                            <p:cond delay="0"/>
                                          </p:stCondLst>
                                        </p:cTn>
                                        <p:tgtEl>
                                          <p:spTgt spid="129"/>
                                        </p:tgtEl>
                                        <p:attrNameLst>
                                          <p:attrName>style.visibility</p:attrName>
                                        </p:attrNameLst>
                                      </p:cBhvr>
                                      <p:to>
                                        <p:strVal val="visible"/>
                                      </p:to>
                                    </p:set>
                                    <p:animEffect transition="in" filter="wipe(down)">
                                      <p:cBhvr>
                                        <p:cTn id="97" dur="500"/>
                                        <p:tgtEl>
                                          <p:spTgt spid="129"/>
                                        </p:tgtEl>
                                      </p:cBhvr>
                                    </p:animEffect>
                                  </p:childTnLst>
                                </p:cTn>
                              </p:par>
                            </p:childTnLst>
                          </p:cTn>
                        </p:par>
                      </p:childTnLst>
                    </p:cTn>
                  </p:par>
                  <p:par>
                    <p:cTn id="98" fill="hold">
                      <p:stCondLst>
                        <p:cond delay="indefinite"/>
                      </p:stCondLst>
                      <p:childTnLst>
                        <p:par>
                          <p:cTn id="99" fill="hold">
                            <p:stCondLst>
                              <p:cond delay="0"/>
                            </p:stCondLst>
                            <p:childTnLst>
                              <p:par>
                                <p:cTn id="100" presetID="42" presetClass="entr" presetSubtype="0" fill="hold" nodeType="clickEffect">
                                  <p:stCondLst>
                                    <p:cond delay="0"/>
                                  </p:stCondLst>
                                  <p:childTnLst>
                                    <p:set>
                                      <p:cBhvr>
                                        <p:cTn id="101" dur="1" fill="hold">
                                          <p:stCondLst>
                                            <p:cond delay="0"/>
                                          </p:stCondLst>
                                        </p:cTn>
                                        <p:tgtEl>
                                          <p:spTgt spid="132"/>
                                        </p:tgtEl>
                                        <p:attrNameLst>
                                          <p:attrName>style.visibility</p:attrName>
                                        </p:attrNameLst>
                                      </p:cBhvr>
                                      <p:to>
                                        <p:strVal val="visible"/>
                                      </p:to>
                                    </p:set>
                                    <p:animEffect transition="in" filter="fade">
                                      <p:cBhvr>
                                        <p:cTn id="102" dur="1000"/>
                                        <p:tgtEl>
                                          <p:spTgt spid="132"/>
                                        </p:tgtEl>
                                      </p:cBhvr>
                                    </p:animEffect>
                                    <p:anim calcmode="lin" valueType="num">
                                      <p:cBhvr>
                                        <p:cTn id="103" dur="1000" fill="hold"/>
                                        <p:tgtEl>
                                          <p:spTgt spid="132"/>
                                        </p:tgtEl>
                                        <p:attrNameLst>
                                          <p:attrName>ppt_x</p:attrName>
                                        </p:attrNameLst>
                                      </p:cBhvr>
                                      <p:tavLst>
                                        <p:tav tm="0">
                                          <p:val>
                                            <p:strVal val="#ppt_x"/>
                                          </p:val>
                                        </p:tav>
                                        <p:tav tm="100000">
                                          <p:val>
                                            <p:strVal val="#ppt_x"/>
                                          </p:val>
                                        </p:tav>
                                      </p:tavLst>
                                    </p:anim>
                                    <p:anim calcmode="lin" valueType="num">
                                      <p:cBhvr>
                                        <p:cTn id="104" dur="1000" fill="hold"/>
                                        <p:tgtEl>
                                          <p:spTgt spid="132"/>
                                        </p:tgtEl>
                                        <p:attrNameLst>
                                          <p:attrName>ppt_y</p:attrName>
                                        </p:attrNameLst>
                                      </p:cBhvr>
                                      <p:tavLst>
                                        <p:tav tm="0">
                                          <p:val>
                                            <p:strVal val="#ppt_y+.1"/>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16" presetClass="entr" presetSubtype="21" fill="hold" grpId="0" nodeType="clickEffect">
                                  <p:stCondLst>
                                    <p:cond delay="0"/>
                                  </p:stCondLst>
                                  <p:childTnLst>
                                    <p:set>
                                      <p:cBhvr>
                                        <p:cTn id="108" dur="1" fill="hold">
                                          <p:stCondLst>
                                            <p:cond delay="0"/>
                                          </p:stCondLst>
                                        </p:cTn>
                                        <p:tgtEl>
                                          <p:spTgt spid="99"/>
                                        </p:tgtEl>
                                        <p:attrNameLst>
                                          <p:attrName>style.visibility</p:attrName>
                                        </p:attrNameLst>
                                      </p:cBhvr>
                                      <p:to>
                                        <p:strVal val="visible"/>
                                      </p:to>
                                    </p:set>
                                    <p:animEffect transition="in" filter="barn(inVertical)">
                                      <p:cBhvr>
                                        <p:cTn id="109" dur="500"/>
                                        <p:tgtEl>
                                          <p:spTgt spid="99"/>
                                        </p:tgtEl>
                                      </p:cBhvr>
                                    </p:animEffect>
                                  </p:childTnLst>
                                </p:cTn>
                              </p:par>
                            </p:childTnLst>
                          </p:cTn>
                        </p:par>
                      </p:childTnLst>
                    </p:cTn>
                  </p:par>
                  <p:par>
                    <p:cTn id="110" fill="hold">
                      <p:stCondLst>
                        <p:cond delay="indefinite"/>
                      </p:stCondLst>
                      <p:childTnLst>
                        <p:par>
                          <p:cTn id="111" fill="hold">
                            <p:stCondLst>
                              <p:cond delay="0"/>
                            </p:stCondLst>
                            <p:childTnLst>
                              <p:par>
                                <p:cTn id="112" presetID="2" presetClass="entr" presetSubtype="1" fill="hold" grpId="0" nodeType="clickEffect">
                                  <p:stCondLst>
                                    <p:cond delay="0"/>
                                  </p:stCondLst>
                                  <p:childTnLst>
                                    <p:set>
                                      <p:cBhvr>
                                        <p:cTn id="113" dur="1" fill="hold">
                                          <p:stCondLst>
                                            <p:cond delay="0"/>
                                          </p:stCondLst>
                                        </p:cTn>
                                        <p:tgtEl>
                                          <p:spTgt spid="135"/>
                                        </p:tgtEl>
                                        <p:attrNameLst>
                                          <p:attrName>style.visibility</p:attrName>
                                        </p:attrNameLst>
                                      </p:cBhvr>
                                      <p:to>
                                        <p:strVal val="visible"/>
                                      </p:to>
                                    </p:set>
                                    <p:anim calcmode="lin" valueType="num">
                                      <p:cBhvr additive="base">
                                        <p:cTn id="114" dur="500" fill="hold"/>
                                        <p:tgtEl>
                                          <p:spTgt spid="135"/>
                                        </p:tgtEl>
                                        <p:attrNameLst>
                                          <p:attrName>ppt_x</p:attrName>
                                        </p:attrNameLst>
                                      </p:cBhvr>
                                      <p:tavLst>
                                        <p:tav tm="0">
                                          <p:val>
                                            <p:strVal val="#ppt_x"/>
                                          </p:val>
                                        </p:tav>
                                        <p:tav tm="100000">
                                          <p:val>
                                            <p:strVal val="#ppt_x"/>
                                          </p:val>
                                        </p:tav>
                                      </p:tavLst>
                                    </p:anim>
                                    <p:anim calcmode="lin" valueType="num">
                                      <p:cBhvr additive="base">
                                        <p:cTn id="115" dur="500" fill="hold"/>
                                        <p:tgtEl>
                                          <p:spTgt spid="135"/>
                                        </p:tgtEl>
                                        <p:attrNameLst>
                                          <p:attrName>ppt_y</p:attrName>
                                        </p:attrNameLst>
                                      </p:cBhvr>
                                      <p:tavLst>
                                        <p:tav tm="0">
                                          <p:val>
                                            <p:strVal val="0-#ppt_h/2"/>
                                          </p:val>
                                        </p:tav>
                                        <p:tav tm="100000">
                                          <p:val>
                                            <p:strVal val="#ppt_y"/>
                                          </p:val>
                                        </p:tav>
                                      </p:tavLst>
                                    </p:anim>
                                  </p:childTnLst>
                                </p:cTn>
                              </p:par>
                            </p:childTnLst>
                          </p:cTn>
                        </p:par>
                        <p:par>
                          <p:cTn id="116" fill="hold">
                            <p:stCondLst>
                              <p:cond delay="500"/>
                            </p:stCondLst>
                            <p:childTnLst>
                              <p:par>
                                <p:cTn id="117" presetID="4" presetClass="entr" presetSubtype="32" fill="hold" grpId="0" nodeType="afterEffect">
                                  <p:stCondLst>
                                    <p:cond delay="0"/>
                                  </p:stCondLst>
                                  <p:childTnLst>
                                    <p:set>
                                      <p:cBhvr>
                                        <p:cTn id="118" dur="1" fill="hold">
                                          <p:stCondLst>
                                            <p:cond delay="0"/>
                                          </p:stCondLst>
                                        </p:cTn>
                                        <p:tgtEl>
                                          <p:spTgt spid="98"/>
                                        </p:tgtEl>
                                        <p:attrNameLst>
                                          <p:attrName>style.visibility</p:attrName>
                                        </p:attrNameLst>
                                      </p:cBhvr>
                                      <p:to>
                                        <p:strVal val="visible"/>
                                      </p:to>
                                    </p:set>
                                    <p:animEffect transition="in" filter="box(out)">
                                      <p:cBhvr>
                                        <p:cTn id="119" dur="20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73" grpId="0"/>
      <p:bldP spid="96" grpId="0"/>
      <p:bldP spid="97" grpId="0"/>
      <p:bldP spid="98" grpId="0" animBg="1"/>
      <p:bldP spid="99" grpId="0"/>
      <p:bldP spid="111" grpId="0"/>
      <p:bldP spid="124" grpId="0"/>
      <p:bldP spid="13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 </a:t>
            </a:r>
            <a:r>
              <a:rPr lang="zh-CN" altLang="en-US" dirty="0"/>
              <a:t>折半</a:t>
            </a:r>
            <a:r>
              <a:rPr lang="zh-CN" altLang="en-US" dirty="0" smtClean="0"/>
              <a:t>查找</a:t>
            </a:r>
            <a:r>
              <a:rPr lang="zh-CN" altLang="en-US" sz="2000" dirty="0" smtClean="0"/>
              <a:t>：</a:t>
            </a:r>
            <a:r>
              <a:rPr lang="zh-CN" altLang="en-US" sz="2000" dirty="0" smtClean="0">
                <a:solidFill>
                  <a:srgbClr val="7030A0"/>
                </a:solidFill>
              </a:rPr>
              <a:t>思想</a:t>
            </a:r>
            <a:endParaRPr lang="zh-CN" altLang="en-US" dirty="0">
              <a:solidFill>
                <a:srgbClr val="7030A0"/>
              </a:solidFill>
            </a:endParaRPr>
          </a:p>
        </p:txBody>
      </p:sp>
      <p:sp>
        <p:nvSpPr>
          <p:cNvPr id="3" name="内容占位符 2"/>
          <p:cNvSpPr>
            <a:spLocks noGrp="1"/>
          </p:cNvSpPr>
          <p:nvPr>
            <p:ph idx="1"/>
          </p:nvPr>
        </p:nvSpPr>
        <p:spPr/>
        <p:txBody>
          <a:bodyPr/>
          <a:lstStyle/>
          <a:p>
            <a:r>
              <a:rPr lang="zh-CN" altLang="en-US" sz="2400" dirty="0"/>
              <a:t>用</a:t>
            </a:r>
            <a:r>
              <a:rPr lang="en-US" altLang="zh-CN" sz="2400" dirty="0"/>
              <a:t>Low</a:t>
            </a:r>
            <a:r>
              <a:rPr lang="zh-CN" altLang="en-US" sz="2400" dirty="0"/>
              <a:t>、</a:t>
            </a:r>
            <a:r>
              <a:rPr lang="en-US" altLang="zh-CN" sz="2400" dirty="0"/>
              <a:t>High</a:t>
            </a:r>
            <a:r>
              <a:rPr lang="zh-CN" altLang="en-US" sz="2400" dirty="0"/>
              <a:t>和</a:t>
            </a:r>
            <a:r>
              <a:rPr lang="en-US" altLang="zh-CN" sz="2400" dirty="0"/>
              <a:t>Mid</a:t>
            </a:r>
            <a:r>
              <a:rPr lang="zh-CN" altLang="en-US" sz="2400" dirty="0"/>
              <a:t>表示待查找区间的下界、上界和中间位置指针，初值为</a:t>
            </a:r>
            <a:r>
              <a:rPr lang="en-US" altLang="zh-CN" sz="2400" dirty="0"/>
              <a:t>Low=1</a:t>
            </a:r>
            <a:r>
              <a:rPr lang="zh-CN" altLang="en-US" sz="2400" dirty="0"/>
              <a:t>，</a:t>
            </a:r>
            <a:r>
              <a:rPr lang="en-US" altLang="zh-CN" sz="2400" dirty="0"/>
              <a:t>High=n</a:t>
            </a:r>
            <a:r>
              <a:rPr lang="zh-CN" altLang="en-US" sz="2400" dirty="0"/>
              <a:t>。</a:t>
            </a:r>
          </a:p>
          <a:p>
            <a:pPr marL="914400" lvl="1" indent="-457200">
              <a:buFont typeface="+mj-ea"/>
              <a:buAutoNum type="circleNumDbPlain"/>
            </a:pPr>
            <a:r>
              <a:rPr lang="zh-CN" altLang="en-US" sz="2200" dirty="0" smtClean="0"/>
              <a:t>取</a:t>
            </a:r>
            <a:r>
              <a:rPr lang="zh-CN" altLang="en-US" sz="2200" dirty="0"/>
              <a:t>中间位置</a:t>
            </a:r>
            <a:r>
              <a:rPr lang="en-US" altLang="zh-CN" sz="2200" dirty="0"/>
              <a:t>Mid</a:t>
            </a:r>
            <a:r>
              <a:rPr lang="zh-CN" altLang="en-US" sz="2200" dirty="0"/>
              <a:t>：</a:t>
            </a:r>
            <a:r>
              <a:rPr lang="en-US" altLang="zh-CN" sz="2200" dirty="0"/>
              <a:t>Mid</a:t>
            </a:r>
            <a:r>
              <a:rPr lang="en-US" altLang="zh-CN" sz="2200" dirty="0" smtClean="0"/>
              <a:t>=</a:t>
            </a:r>
            <a:r>
              <a:rPr lang="en-US" altLang="zh-CN" sz="2400" b="1" dirty="0">
                <a:sym typeface="Symbol" panose="05050102010706020507" pitchFamily="18" charset="2"/>
              </a:rPr>
              <a:t> </a:t>
            </a:r>
            <a:r>
              <a:rPr lang="en-US" altLang="zh-CN" sz="2200" dirty="0" smtClean="0"/>
              <a:t>(</a:t>
            </a:r>
            <a:r>
              <a:rPr lang="en-US" altLang="zh-CN" sz="2200" dirty="0" err="1"/>
              <a:t>Low+High</a:t>
            </a:r>
            <a:r>
              <a:rPr lang="en-US" altLang="zh-CN" sz="2200" dirty="0"/>
              <a:t>)/</a:t>
            </a:r>
            <a:r>
              <a:rPr lang="en-US" altLang="zh-CN" sz="2200" dirty="0" smtClean="0"/>
              <a:t>2</a:t>
            </a:r>
            <a:r>
              <a:rPr lang="en-US" altLang="zh-CN" sz="2400" b="1" dirty="0" smtClean="0">
                <a:sym typeface="Symbol" panose="05050102010706020507" pitchFamily="18" charset="2"/>
              </a:rPr>
              <a:t> </a:t>
            </a:r>
            <a:r>
              <a:rPr lang="zh-CN" altLang="en-US" sz="2200" dirty="0" smtClean="0"/>
              <a:t>；</a:t>
            </a:r>
            <a:endParaRPr lang="zh-CN" altLang="en-US" sz="2200" dirty="0"/>
          </a:p>
          <a:p>
            <a:pPr marL="914400" lvl="1" indent="-457200">
              <a:buFont typeface="+mj-ea"/>
              <a:buAutoNum type="circleNumDbPlain"/>
            </a:pPr>
            <a:r>
              <a:rPr lang="zh-CN" altLang="en-US" sz="2200" dirty="0" smtClean="0"/>
              <a:t>比较</a:t>
            </a:r>
            <a:r>
              <a:rPr lang="zh-CN" altLang="en-US" sz="2200" dirty="0"/>
              <a:t>中间位置记录的关键字与给定的</a:t>
            </a:r>
            <a:r>
              <a:rPr lang="en-US" altLang="zh-CN" sz="2200" i="1" dirty="0">
                <a:solidFill>
                  <a:srgbClr val="00B050"/>
                </a:solidFill>
              </a:rPr>
              <a:t>K</a:t>
            </a:r>
            <a:r>
              <a:rPr lang="zh-CN" altLang="en-US" sz="2200" dirty="0" smtClean="0"/>
              <a:t>值</a:t>
            </a:r>
            <a:r>
              <a:rPr lang="zh-CN" altLang="en-US" sz="2200" b="1" i="1" dirty="0" smtClean="0"/>
              <a:t>比较</a:t>
            </a:r>
            <a:r>
              <a:rPr lang="zh-CN" altLang="en-US" sz="2200" dirty="0" smtClean="0"/>
              <a:t>：</a:t>
            </a:r>
            <a:endParaRPr lang="zh-CN" altLang="en-US" sz="2200" dirty="0"/>
          </a:p>
          <a:p>
            <a:pPr marL="1371600" lvl="2" indent="-457200">
              <a:buFont typeface="+mj-lt"/>
              <a:buAutoNum type="alphaUcPeriod"/>
            </a:pPr>
            <a:r>
              <a:rPr lang="zh-CN" altLang="en-US" sz="2000" b="1" dirty="0" smtClean="0"/>
              <a:t>相等</a:t>
            </a:r>
            <a:r>
              <a:rPr lang="zh-CN" altLang="en-US" sz="2000" dirty="0"/>
              <a:t>： </a:t>
            </a:r>
            <a:r>
              <a:rPr lang="zh-CN" altLang="en-US" sz="2000" b="1" dirty="0">
                <a:solidFill>
                  <a:srgbClr val="7030A0"/>
                </a:solidFill>
              </a:rPr>
              <a:t>查找成功</a:t>
            </a:r>
            <a:r>
              <a:rPr lang="zh-CN" altLang="en-US" sz="2000" dirty="0"/>
              <a:t>；</a:t>
            </a:r>
          </a:p>
          <a:p>
            <a:pPr marL="1371600" lvl="2" indent="-457200">
              <a:buFont typeface="+mj-lt"/>
              <a:buAutoNum type="alphaUcPeriod"/>
            </a:pPr>
            <a:r>
              <a:rPr lang="zh-CN" altLang="en-US" sz="2000" b="1" dirty="0" smtClean="0"/>
              <a:t>大于</a:t>
            </a:r>
            <a:r>
              <a:rPr lang="zh-CN" altLang="en-US" sz="2000" dirty="0"/>
              <a:t>：待查记录在区间的前半段，修改上界指针： </a:t>
            </a:r>
            <a:r>
              <a:rPr lang="en-US" altLang="zh-CN" sz="2000" dirty="0"/>
              <a:t>High=Mid-1</a:t>
            </a:r>
            <a:r>
              <a:rPr lang="zh-CN" altLang="en-US" sz="2000" dirty="0"/>
              <a:t>，</a:t>
            </a:r>
            <a:r>
              <a:rPr lang="zh-CN" altLang="en-US" sz="2000" dirty="0" smtClean="0"/>
              <a:t>转</a:t>
            </a:r>
            <a:r>
              <a:rPr lang="zh-CN" altLang="en-US" sz="2000" dirty="0">
                <a:sym typeface="Wingdings" panose="05000000000000000000" pitchFamily="2" charset="2"/>
              </a:rPr>
              <a:t></a:t>
            </a:r>
            <a:r>
              <a:rPr lang="zh-CN" altLang="en-US" sz="2000" dirty="0" smtClean="0"/>
              <a:t>；</a:t>
            </a:r>
            <a:endParaRPr lang="zh-CN" altLang="en-US" sz="2000" dirty="0"/>
          </a:p>
          <a:p>
            <a:pPr marL="1371600" lvl="2" indent="-457200">
              <a:buFont typeface="+mj-lt"/>
              <a:buAutoNum type="alphaUcPeriod"/>
            </a:pPr>
            <a:r>
              <a:rPr lang="zh-CN" altLang="en-US" sz="2000" b="1" dirty="0" smtClean="0"/>
              <a:t>小于</a:t>
            </a:r>
            <a:r>
              <a:rPr lang="zh-CN" altLang="en-US" sz="2000" dirty="0"/>
              <a:t>：待查记录在区间的后半段，修改下界指针：</a:t>
            </a:r>
            <a:r>
              <a:rPr lang="en-US" altLang="zh-CN" sz="2000" dirty="0"/>
              <a:t>Low=Mid+1</a:t>
            </a:r>
            <a:r>
              <a:rPr lang="zh-CN" altLang="en-US" sz="2000" dirty="0"/>
              <a:t>，</a:t>
            </a:r>
            <a:r>
              <a:rPr lang="zh-CN" altLang="en-US" sz="2000" dirty="0" smtClean="0"/>
              <a:t>转</a:t>
            </a:r>
            <a:r>
              <a:rPr lang="zh-CN" altLang="en-US" sz="2000" dirty="0">
                <a:sym typeface="Wingdings" panose="05000000000000000000" pitchFamily="2" charset="2"/>
              </a:rPr>
              <a:t></a:t>
            </a:r>
            <a:r>
              <a:rPr lang="zh-CN" altLang="en-US" sz="2000" dirty="0" smtClean="0"/>
              <a:t>；</a:t>
            </a:r>
            <a:endParaRPr lang="zh-CN" altLang="en-US" sz="2000" dirty="0"/>
          </a:p>
          <a:p>
            <a:pPr marL="914400" lvl="1" indent="-457200">
              <a:buFont typeface="+mj-ea"/>
              <a:buAutoNum type="circleNumDbPlain"/>
            </a:pPr>
            <a:r>
              <a:rPr lang="zh-CN" altLang="en-US" sz="2200" dirty="0" smtClean="0"/>
              <a:t>执行以上程序，直到</a:t>
            </a:r>
            <a:r>
              <a:rPr lang="zh-CN" altLang="en-US" sz="2200" dirty="0"/>
              <a:t>越界</a:t>
            </a:r>
            <a:r>
              <a:rPr lang="en-US" altLang="zh-CN" sz="2200" dirty="0"/>
              <a:t>(Low&gt;High)</a:t>
            </a:r>
            <a:r>
              <a:rPr lang="zh-CN" altLang="en-US" sz="2200" dirty="0" smtClean="0"/>
              <a:t>，则</a:t>
            </a:r>
            <a:r>
              <a:rPr lang="zh-CN" altLang="en-US" sz="2200" b="1" dirty="0" smtClean="0">
                <a:solidFill>
                  <a:srgbClr val="7030A0"/>
                </a:solidFill>
              </a:rPr>
              <a:t>查找</a:t>
            </a:r>
            <a:r>
              <a:rPr lang="zh-CN" altLang="en-US" sz="2200" b="1" dirty="0">
                <a:solidFill>
                  <a:srgbClr val="7030A0"/>
                </a:solidFill>
              </a:rPr>
              <a:t>失败</a:t>
            </a:r>
            <a:r>
              <a:rPr lang="zh-CN" altLang="en-US" sz="2200" dirty="0"/>
              <a:t>。</a:t>
            </a:r>
          </a:p>
          <a:p>
            <a:endParaRPr lang="zh-CN" altLang="en-US" sz="2400" dirty="0"/>
          </a:p>
        </p:txBody>
      </p:sp>
    </p:spTree>
    <p:extLst>
      <p:ext uri="{BB962C8B-B14F-4D97-AF65-F5344CB8AC3E}">
        <p14:creationId xmlns:p14="http://schemas.microsoft.com/office/powerpoint/2010/main" val="2616168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9"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additive="base">
                                        <p:cTn id="12"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left)">
                                      <p:cBhvr>
                                        <p:cTn id="18" dur="500"/>
                                        <p:tgtEl>
                                          <p:spTgt spid="3">
                                            <p:txEl>
                                              <p:pRg st="3" end="3"/>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left)">
                                      <p:cBhvr>
                                        <p:cTn id="21" dur="500"/>
                                        <p:tgtEl>
                                          <p:spTgt spid="3">
                                            <p:txEl>
                                              <p:pRg st="4" end="4"/>
                                            </p:txEl>
                                          </p:spTgt>
                                        </p:tgtEl>
                                      </p:cBhvr>
                                    </p:animEffect>
                                  </p:childTnLst>
                                </p:cTn>
                              </p:par>
                              <p:par>
                                <p:cTn id="22" presetID="22" presetClass="entr" presetSubtype="8"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left)">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1000"/>
                                        <p:tgtEl>
                                          <p:spTgt spid="3">
                                            <p:txEl>
                                              <p:pRg st="6" end="6"/>
                                            </p:txEl>
                                          </p:spTgt>
                                        </p:tgtEl>
                                      </p:cBhvr>
                                    </p:animEffect>
                                    <p:anim calcmode="lin" valueType="num">
                                      <p:cBhvr>
                                        <p:cTn id="3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 </a:t>
            </a:r>
            <a:r>
              <a:rPr lang="zh-CN" altLang="en-US" dirty="0"/>
              <a:t>折半</a:t>
            </a:r>
            <a:r>
              <a:rPr lang="zh-CN" altLang="en-US" dirty="0" smtClean="0"/>
              <a:t>查找</a:t>
            </a:r>
            <a:r>
              <a:rPr lang="zh-CN" altLang="en-US" sz="2000" dirty="0" smtClean="0"/>
              <a:t>：</a:t>
            </a:r>
            <a:r>
              <a:rPr lang="zh-CN" altLang="en-US" sz="2000" dirty="0" smtClean="0">
                <a:solidFill>
                  <a:srgbClr val="7030A0"/>
                </a:solidFill>
              </a:rPr>
              <a:t>算法实现</a:t>
            </a:r>
            <a:endParaRPr lang="zh-CN" altLang="en-US" dirty="0">
              <a:solidFill>
                <a:srgbClr val="7030A0"/>
              </a:solidFill>
            </a:endParaRPr>
          </a:p>
        </p:txBody>
      </p:sp>
      <p:sp>
        <p:nvSpPr>
          <p:cNvPr id="3" name="内容占位符 2"/>
          <p:cNvSpPr>
            <a:spLocks noGrp="1"/>
          </p:cNvSpPr>
          <p:nvPr>
            <p:ph idx="1"/>
          </p:nvPr>
        </p:nvSpPr>
        <p:spPr/>
        <p:txBody>
          <a:bodyPr/>
          <a:lstStyle/>
          <a:p>
            <a:r>
              <a:rPr lang="zh-CN" altLang="en-US" sz="2400" dirty="0"/>
              <a:t>折半</a:t>
            </a:r>
            <a:r>
              <a:rPr lang="zh-CN" altLang="en-US" sz="2400" dirty="0" smtClean="0"/>
              <a:t>查找</a:t>
            </a:r>
            <a:r>
              <a:rPr lang="en-US" altLang="zh-CN" sz="2400" dirty="0" smtClean="0"/>
              <a:t>——</a:t>
            </a:r>
            <a:r>
              <a:rPr lang="zh-CN" altLang="en-US" sz="2400" dirty="0" smtClean="0"/>
              <a:t>算法实现</a:t>
            </a:r>
            <a:endParaRPr lang="zh-CN" altLang="en-US" sz="2400" dirty="0"/>
          </a:p>
          <a:p>
            <a:endParaRPr lang="zh-CN" altLang="en-US" sz="2400" dirty="0"/>
          </a:p>
        </p:txBody>
      </p:sp>
    </p:spTree>
    <p:controls>
      <mc:AlternateContent xmlns:mc="http://schemas.openxmlformats.org/markup-compatibility/2006">
        <mc:Choice xmlns:v="urn:schemas-microsoft-com:vml" Requires="v">
          <p:control spid="118376" name="TextBox1" r:id="rId2" imgW="8153280" imgH="4876920"/>
        </mc:Choice>
        <mc:Fallback>
          <p:control name="TextBox1" r:id="rId2" imgW="8153280" imgH="4876920">
            <p:pic>
              <p:nvPicPr>
                <p:cNvPr id="4" name="TextBox1"/>
                <p:cNvPicPr preferRelativeResize="0">
                  <a:picLocks noChangeArrowheads="1" noChangeShapeType="1"/>
                </p:cNvPicPr>
                <p:nvPr/>
              </p:nvPicPr>
              <p:blipFill>
                <a:blip r:embed="rId4"/>
                <a:srcRect/>
                <a:stretch>
                  <a:fillRect/>
                </a:stretch>
              </p:blipFill>
              <p:spPr bwMode="auto">
                <a:xfrm>
                  <a:off x="573087" y="1524000"/>
                  <a:ext cx="8151813" cy="4876800"/>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extLst>
      <p:ext uri="{BB962C8B-B14F-4D97-AF65-F5344CB8AC3E}">
        <p14:creationId xmlns:p14="http://schemas.microsoft.com/office/powerpoint/2010/main" val="39206430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 </a:t>
            </a:r>
            <a:r>
              <a:rPr lang="zh-CN" altLang="en-US" dirty="0"/>
              <a:t>折半</a:t>
            </a:r>
            <a:r>
              <a:rPr lang="zh-CN" altLang="en-US" dirty="0" smtClean="0"/>
              <a:t>查找</a:t>
            </a:r>
            <a:r>
              <a:rPr lang="zh-CN" altLang="en-US" sz="2000" dirty="0" smtClean="0"/>
              <a:t>：</a:t>
            </a:r>
            <a:r>
              <a:rPr lang="zh-CN" altLang="en-US" sz="2000" dirty="0" smtClean="0">
                <a:solidFill>
                  <a:srgbClr val="7030A0"/>
                </a:solidFill>
              </a:rPr>
              <a:t>算法分析</a:t>
            </a:r>
            <a:endParaRPr lang="zh-CN" altLang="en-US" dirty="0">
              <a:solidFill>
                <a:srgbClr val="7030A0"/>
              </a:solidFill>
            </a:endParaRPr>
          </a:p>
        </p:txBody>
      </p:sp>
      <p:sp>
        <p:nvSpPr>
          <p:cNvPr id="3" name="内容占位符 2"/>
          <p:cNvSpPr>
            <a:spLocks noGrp="1"/>
          </p:cNvSpPr>
          <p:nvPr>
            <p:ph idx="1"/>
          </p:nvPr>
        </p:nvSpPr>
        <p:spPr/>
        <p:txBody>
          <a:bodyPr/>
          <a:lstStyle/>
          <a:p>
            <a:pPr marL="457200" indent="-457200">
              <a:lnSpc>
                <a:spcPct val="110000"/>
              </a:lnSpc>
              <a:spcBef>
                <a:spcPts val="600"/>
              </a:spcBef>
              <a:buFont typeface="+mj-ea"/>
              <a:buAutoNum type="circleNumDbPlain"/>
            </a:pPr>
            <a:r>
              <a:rPr lang="zh-CN" altLang="en-US" sz="2200" dirty="0" smtClean="0"/>
              <a:t>查找</a:t>
            </a:r>
            <a:r>
              <a:rPr lang="zh-CN" altLang="en-US" sz="2200" dirty="0"/>
              <a:t>时每经过一次比较，查找范围就缩小一半，该过程可用一棵二叉树表示：</a:t>
            </a:r>
          </a:p>
          <a:p>
            <a:pPr lvl="2">
              <a:lnSpc>
                <a:spcPct val="110000"/>
              </a:lnSpc>
              <a:spcBef>
                <a:spcPts val="600"/>
              </a:spcBef>
            </a:pPr>
            <a:r>
              <a:rPr lang="zh-CN" altLang="en-US" sz="2000" dirty="0" smtClean="0">
                <a:solidFill>
                  <a:schemeClr val="accent6"/>
                </a:solidFill>
              </a:rPr>
              <a:t>根结点</a:t>
            </a:r>
            <a:r>
              <a:rPr lang="zh-CN" altLang="en-US" sz="2000" dirty="0" smtClean="0"/>
              <a:t>就是</a:t>
            </a:r>
            <a:r>
              <a:rPr lang="zh-CN" altLang="en-US" sz="2000" dirty="0"/>
              <a:t>第一次进行比较的中间位置的记录；</a:t>
            </a:r>
          </a:p>
          <a:p>
            <a:pPr lvl="2">
              <a:lnSpc>
                <a:spcPct val="110000"/>
              </a:lnSpc>
              <a:spcBef>
                <a:spcPts val="600"/>
              </a:spcBef>
            </a:pPr>
            <a:r>
              <a:rPr lang="zh-CN" altLang="en-US" sz="2000" u="sng" dirty="0" smtClean="0"/>
              <a:t>排</a:t>
            </a:r>
            <a:r>
              <a:rPr lang="zh-CN" altLang="en-US" sz="2000" u="sng" dirty="0"/>
              <a:t>在中间位置前面的</a:t>
            </a:r>
            <a:r>
              <a:rPr lang="zh-CN" altLang="en-US" sz="2000" dirty="0"/>
              <a:t>作为</a:t>
            </a:r>
            <a:r>
              <a:rPr lang="zh-CN" altLang="en-US" sz="2000" dirty="0">
                <a:solidFill>
                  <a:schemeClr val="accent6"/>
                </a:solidFill>
              </a:rPr>
              <a:t>左子树的结点</a:t>
            </a:r>
            <a:r>
              <a:rPr lang="zh-CN" altLang="en-US" sz="2000" dirty="0"/>
              <a:t>；</a:t>
            </a:r>
          </a:p>
          <a:p>
            <a:pPr lvl="2">
              <a:lnSpc>
                <a:spcPct val="110000"/>
              </a:lnSpc>
              <a:spcBef>
                <a:spcPts val="600"/>
              </a:spcBef>
            </a:pPr>
            <a:r>
              <a:rPr lang="zh-CN" altLang="en-US" sz="2000" u="sng" dirty="0" smtClean="0"/>
              <a:t>排</a:t>
            </a:r>
            <a:r>
              <a:rPr lang="zh-CN" altLang="en-US" sz="2000" u="sng" dirty="0"/>
              <a:t>在中间位置后面的</a:t>
            </a:r>
            <a:r>
              <a:rPr lang="zh-CN" altLang="en-US" sz="2000" dirty="0"/>
              <a:t>作为</a:t>
            </a:r>
            <a:r>
              <a:rPr lang="zh-CN" altLang="en-US" sz="2000" dirty="0">
                <a:solidFill>
                  <a:schemeClr val="accent6"/>
                </a:solidFill>
              </a:rPr>
              <a:t>右子树的结点</a:t>
            </a:r>
            <a:r>
              <a:rPr lang="zh-CN" altLang="en-US" sz="2000" dirty="0"/>
              <a:t>； </a:t>
            </a:r>
          </a:p>
          <a:p>
            <a:pPr lvl="1">
              <a:lnSpc>
                <a:spcPct val="110000"/>
              </a:lnSpc>
              <a:spcBef>
                <a:spcPts val="600"/>
              </a:spcBef>
            </a:pPr>
            <a:r>
              <a:rPr lang="zh-CN" altLang="en-US" sz="2000" dirty="0" smtClean="0"/>
              <a:t>这样</a:t>
            </a:r>
            <a:r>
              <a:rPr lang="zh-CN" altLang="en-US" sz="2000" dirty="0"/>
              <a:t>所得到的二叉树称为</a:t>
            </a:r>
            <a:r>
              <a:rPr lang="zh-CN" altLang="en-US" sz="2000" b="1" dirty="0">
                <a:solidFill>
                  <a:srgbClr val="0070C0"/>
                </a:solidFill>
              </a:rPr>
              <a:t>判定树</a:t>
            </a:r>
            <a:r>
              <a:rPr lang="en-US" altLang="zh-CN" sz="2000" b="1" dirty="0"/>
              <a:t>(Decision Tree)</a:t>
            </a:r>
            <a:r>
              <a:rPr lang="zh-CN" altLang="en-US" sz="2000" dirty="0"/>
              <a:t>。</a:t>
            </a:r>
          </a:p>
          <a:p>
            <a:pPr marL="457200" indent="-457200">
              <a:lnSpc>
                <a:spcPct val="110000"/>
              </a:lnSpc>
              <a:spcBef>
                <a:spcPts val="600"/>
              </a:spcBef>
              <a:buFont typeface="+mj-ea"/>
              <a:buAutoNum type="circleNumDbPlain"/>
            </a:pPr>
            <a:r>
              <a:rPr lang="zh-CN" altLang="en-US" sz="2200" dirty="0" smtClean="0"/>
              <a:t>将</a:t>
            </a:r>
            <a:r>
              <a:rPr lang="zh-CN" altLang="en-US" sz="2200" dirty="0"/>
              <a:t>二叉判定树的</a:t>
            </a:r>
            <a:r>
              <a:rPr lang="zh-CN" altLang="en-US" sz="2200" dirty="0" smtClean="0"/>
              <a:t>第 </a:t>
            </a:r>
            <a:r>
              <a:rPr lang="zh-CN" altLang="en-US" sz="2200" b="1" dirty="0" smtClean="0">
                <a:sym typeface="Symbol" panose="05050102010706020507" pitchFamily="18" charset="2"/>
              </a:rPr>
              <a:t></a:t>
            </a:r>
            <a:r>
              <a:rPr lang="zh-CN" altLang="en-US" sz="2200" dirty="0" smtClean="0"/>
              <a:t>㏒</a:t>
            </a:r>
            <a:r>
              <a:rPr lang="en-US" altLang="zh-CN" sz="2200" baseline="-25000" dirty="0" smtClean="0"/>
              <a:t>2</a:t>
            </a:r>
            <a:r>
              <a:rPr lang="en-US" altLang="zh-CN" sz="2200" dirty="0" smtClean="0"/>
              <a:t>n</a:t>
            </a:r>
            <a:r>
              <a:rPr lang="en-US" altLang="zh-CN" sz="2200" b="1" dirty="0" smtClean="0">
                <a:sym typeface="Symbol" panose="05050102010706020507" pitchFamily="18" charset="2"/>
              </a:rPr>
              <a:t> </a:t>
            </a:r>
            <a:r>
              <a:rPr lang="en-US" altLang="zh-CN" sz="2200" dirty="0" smtClean="0"/>
              <a:t>+1 </a:t>
            </a:r>
            <a:r>
              <a:rPr lang="zh-CN" altLang="en-US" sz="2200" dirty="0" smtClean="0"/>
              <a:t>层</a:t>
            </a:r>
            <a:r>
              <a:rPr lang="zh-CN" altLang="en-US" sz="2200" dirty="0"/>
              <a:t>上的结点</a:t>
            </a:r>
            <a:r>
              <a:rPr lang="zh-CN" altLang="en-US" sz="2200" dirty="0" smtClean="0"/>
              <a:t>补齐，就</a:t>
            </a:r>
            <a:r>
              <a:rPr lang="zh-CN" altLang="en-US" sz="2200" dirty="0"/>
              <a:t>成为一棵满二叉树，深度不变，</a:t>
            </a:r>
            <a:r>
              <a:rPr lang="en-US" altLang="zh-CN" sz="2200" dirty="0"/>
              <a:t>h= </a:t>
            </a:r>
            <a:r>
              <a:rPr lang="zh-CN" altLang="en-US" sz="2200" b="1" dirty="0">
                <a:sym typeface="Symbol" panose="05050102010706020507" pitchFamily="18" charset="2"/>
              </a:rPr>
              <a:t></a:t>
            </a:r>
            <a:r>
              <a:rPr lang="en-US" altLang="zh-CN" sz="2200" dirty="0" smtClean="0"/>
              <a:t>㏒</a:t>
            </a:r>
            <a:r>
              <a:rPr lang="en-US" altLang="zh-CN" sz="2200" baseline="-25000" dirty="0"/>
              <a:t>2</a:t>
            </a:r>
            <a:r>
              <a:rPr lang="en-US" altLang="zh-CN" sz="2200" dirty="0"/>
              <a:t>(n+1</a:t>
            </a:r>
            <a:r>
              <a:rPr lang="en-US" altLang="zh-CN" sz="2200" dirty="0" smtClean="0"/>
              <a:t>)</a:t>
            </a:r>
            <a:r>
              <a:rPr lang="en-US" altLang="zh-CN" sz="2200" b="1" dirty="0" smtClean="0">
                <a:sym typeface="Symbol" panose="05050102010706020507" pitchFamily="18" charset="2"/>
              </a:rPr>
              <a:t></a:t>
            </a:r>
            <a:r>
              <a:rPr lang="en-US" altLang="zh-CN" sz="2200" dirty="0" smtClean="0"/>
              <a:t> </a:t>
            </a:r>
            <a:r>
              <a:rPr lang="zh-CN" altLang="en-US" sz="2200" dirty="0" smtClean="0"/>
              <a:t>。</a:t>
            </a:r>
            <a:endParaRPr lang="en-US" altLang="zh-CN" sz="2200" dirty="0" smtClean="0"/>
          </a:p>
          <a:p>
            <a:pPr marL="457200" indent="-457200">
              <a:lnSpc>
                <a:spcPct val="110000"/>
              </a:lnSpc>
              <a:spcBef>
                <a:spcPts val="600"/>
              </a:spcBef>
              <a:buFont typeface="+mj-ea"/>
              <a:buAutoNum type="circleNumDbPlain"/>
            </a:pPr>
            <a:r>
              <a:rPr lang="zh-CN" altLang="en-US" sz="2200" dirty="0" smtClean="0"/>
              <a:t>由</a:t>
            </a:r>
            <a:r>
              <a:rPr lang="zh-CN" altLang="en-US" sz="2200" dirty="0"/>
              <a:t>满二叉树性质知，</a:t>
            </a:r>
            <a:r>
              <a:rPr lang="zh-CN" altLang="en-US" sz="2200" dirty="0" smtClean="0"/>
              <a:t>第 </a:t>
            </a:r>
            <a:r>
              <a:rPr lang="en-US" altLang="zh-CN" sz="2200" dirty="0" err="1" smtClean="0"/>
              <a:t>i</a:t>
            </a:r>
            <a:r>
              <a:rPr lang="en-US" altLang="zh-CN" sz="2200" dirty="0" smtClean="0"/>
              <a:t> </a:t>
            </a:r>
            <a:r>
              <a:rPr lang="zh-CN" altLang="en-US" sz="2200" dirty="0"/>
              <a:t>层上的结点数为</a:t>
            </a:r>
            <a:r>
              <a:rPr lang="en-US" altLang="zh-CN" sz="2200" dirty="0"/>
              <a:t>2</a:t>
            </a:r>
            <a:r>
              <a:rPr lang="en-US" altLang="zh-CN" sz="2200" baseline="30000" dirty="0"/>
              <a:t>i-1</a:t>
            </a:r>
            <a:r>
              <a:rPr lang="en-US" altLang="zh-CN" sz="2200" dirty="0"/>
              <a:t>(</a:t>
            </a:r>
            <a:r>
              <a:rPr lang="en-US" altLang="zh-CN" sz="2200" dirty="0" err="1"/>
              <a:t>i≤h</a:t>
            </a:r>
            <a:r>
              <a:rPr lang="en-US" altLang="zh-CN" sz="2200" dirty="0" smtClean="0"/>
              <a:t>)</a:t>
            </a:r>
            <a:r>
              <a:rPr lang="zh-CN" altLang="en-US" sz="2200" dirty="0" smtClean="0"/>
              <a:t>，</a:t>
            </a:r>
            <a:r>
              <a:rPr lang="zh-CN" altLang="en-US" sz="2200" dirty="0"/>
              <a:t>设表中每个记录的查找概率相等，即</a:t>
            </a:r>
            <a:r>
              <a:rPr lang="en-US" altLang="zh-CN" sz="2200" dirty="0"/>
              <a:t>P</a:t>
            </a:r>
            <a:r>
              <a:rPr lang="en-US" altLang="zh-CN" sz="2200" baseline="-25000" dirty="0"/>
              <a:t>i</a:t>
            </a:r>
            <a:r>
              <a:rPr lang="en-US" altLang="zh-CN" sz="2200" dirty="0"/>
              <a:t>=1/n</a:t>
            </a:r>
            <a:r>
              <a:rPr lang="zh-CN" altLang="en-US" sz="2200" dirty="0"/>
              <a:t>，</a:t>
            </a:r>
            <a:r>
              <a:rPr lang="zh-CN" altLang="en-US" sz="2200" i="1" u="sng" dirty="0"/>
              <a:t>查找成功时</a:t>
            </a:r>
            <a:r>
              <a:rPr lang="zh-CN" altLang="en-US" sz="2200" i="1" u="sng" dirty="0" smtClean="0"/>
              <a:t>的</a:t>
            </a:r>
            <a:r>
              <a:rPr lang="zh-CN" altLang="en-US" sz="2200" i="1" dirty="0" smtClean="0"/>
              <a:t> </a:t>
            </a:r>
            <a:r>
              <a:rPr lang="zh-CN" altLang="en-US" sz="2200" b="1" dirty="0" smtClean="0">
                <a:solidFill>
                  <a:srgbClr val="7030A0"/>
                </a:solidFill>
              </a:rPr>
              <a:t>平均</a:t>
            </a:r>
            <a:r>
              <a:rPr lang="zh-CN" altLang="en-US" sz="2200" b="1" dirty="0">
                <a:solidFill>
                  <a:srgbClr val="7030A0"/>
                </a:solidFill>
              </a:rPr>
              <a:t>查找长度</a:t>
            </a:r>
            <a:r>
              <a:rPr lang="en-US" altLang="zh-CN" sz="2200" b="1" i="1" dirty="0"/>
              <a:t>ASL</a:t>
            </a:r>
            <a:r>
              <a:rPr lang="zh-CN" altLang="en-US" sz="2200" dirty="0" smtClean="0"/>
              <a:t>：</a:t>
            </a:r>
            <a:endParaRPr lang="en-US" altLang="zh-CN" sz="2200" dirty="0" smtClean="0"/>
          </a:p>
          <a:p>
            <a:pPr lvl="1">
              <a:lnSpc>
                <a:spcPct val="110000"/>
              </a:lnSpc>
              <a:spcBef>
                <a:spcPts val="600"/>
              </a:spcBef>
            </a:pPr>
            <a:endParaRPr lang="zh-CN" altLang="en-US" sz="1800" dirty="0"/>
          </a:p>
          <a:p>
            <a:pPr lvl="1">
              <a:lnSpc>
                <a:spcPct val="110000"/>
              </a:lnSpc>
              <a:spcBef>
                <a:spcPts val="2400"/>
              </a:spcBef>
            </a:pPr>
            <a:r>
              <a:rPr lang="zh-CN" altLang="en-US" sz="2000" dirty="0" smtClean="0"/>
              <a:t>当</a:t>
            </a:r>
            <a:r>
              <a:rPr lang="en-US" altLang="zh-CN" sz="2000" dirty="0"/>
              <a:t>n</a:t>
            </a:r>
            <a:r>
              <a:rPr lang="zh-CN" altLang="en-US" sz="2000" dirty="0" smtClean="0"/>
              <a:t>很大</a:t>
            </a:r>
            <a:r>
              <a:rPr lang="en-US" altLang="zh-CN" sz="2000" dirty="0" smtClean="0"/>
              <a:t>(</a:t>
            </a:r>
            <a:r>
              <a:rPr lang="en-US" altLang="zh-CN" sz="2000" dirty="0"/>
              <a:t>n&gt;50)</a:t>
            </a:r>
            <a:r>
              <a:rPr lang="zh-CN" altLang="en-US" sz="2000" dirty="0"/>
              <a:t>时， </a:t>
            </a:r>
            <a:r>
              <a:rPr lang="en-US" altLang="zh-CN" sz="2000" dirty="0"/>
              <a:t>ASL≈ ㏒</a:t>
            </a:r>
            <a:r>
              <a:rPr lang="en-US" altLang="zh-CN" sz="2000" baseline="-25000" dirty="0"/>
              <a:t>2</a:t>
            </a:r>
            <a:r>
              <a:rPr lang="en-US" altLang="zh-CN" sz="2000" dirty="0"/>
              <a:t>(n+1)-1</a:t>
            </a:r>
            <a:r>
              <a:rPr lang="zh-CN" altLang="en-US" sz="2000" dirty="0"/>
              <a:t>。</a:t>
            </a:r>
          </a:p>
        </p:txBody>
      </p:sp>
      <p:grpSp>
        <p:nvGrpSpPr>
          <p:cNvPr id="4" name="Group 3"/>
          <p:cNvGrpSpPr>
            <a:grpSpLocks/>
          </p:cNvGrpSpPr>
          <p:nvPr/>
        </p:nvGrpSpPr>
        <p:grpSpPr bwMode="auto">
          <a:xfrm>
            <a:off x="2286000" y="5111523"/>
            <a:ext cx="5857875" cy="893763"/>
            <a:chOff x="835" y="2649"/>
            <a:chExt cx="3690" cy="563"/>
          </a:xfrm>
        </p:grpSpPr>
        <p:grpSp>
          <p:nvGrpSpPr>
            <p:cNvPr id="5" name="Group 4"/>
            <p:cNvGrpSpPr>
              <a:grpSpLocks/>
            </p:cNvGrpSpPr>
            <p:nvPr/>
          </p:nvGrpSpPr>
          <p:grpSpPr bwMode="auto">
            <a:xfrm>
              <a:off x="835" y="2649"/>
              <a:ext cx="1584" cy="557"/>
              <a:chOff x="835" y="2649"/>
              <a:chExt cx="1584" cy="557"/>
            </a:xfrm>
          </p:grpSpPr>
          <p:sp>
            <p:nvSpPr>
              <p:cNvPr id="21" name="Rectangle 5"/>
              <p:cNvSpPr>
                <a:spLocks noChangeArrowheads="1"/>
              </p:cNvSpPr>
              <p:nvPr/>
            </p:nvSpPr>
            <p:spPr bwMode="auto">
              <a:xfrm>
                <a:off x="835" y="2762"/>
                <a:ext cx="1584"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400" b="1" i="1" dirty="0">
                    <a:solidFill>
                      <a:schemeClr val="tx2"/>
                    </a:solidFill>
                  </a:rPr>
                  <a:t>ASL</a:t>
                </a:r>
                <a:r>
                  <a:rPr lang="en-US" altLang="zh-CN" sz="2400" b="1" dirty="0">
                    <a:solidFill>
                      <a:schemeClr val="tx2"/>
                    </a:solidFill>
                  </a:rPr>
                  <a:t>=∑ </a:t>
                </a:r>
                <a:r>
                  <a:rPr lang="en-US" altLang="zh-CN" sz="2400" b="1" dirty="0" err="1">
                    <a:solidFill>
                      <a:schemeClr val="tx2"/>
                    </a:solidFill>
                  </a:rPr>
                  <a:t>P</a:t>
                </a:r>
                <a:r>
                  <a:rPr lang="en-US" altLang="zh-CN" sz="2400" b="1" baseline="-18000" dirty="0" err="1">
                    <a:solidFill>
                      <a:schemeClr val="tx2"/>
                    </a:solidFill>
                  </a:rPr>
                  <a:t>i</a:t>
                </a:r>
                <a:r>
                  <a:rPr lang="en-US" altLang="zh-CN" sz="2400" b="1" dirty="0" err="1">
                    <a:solidFill>
                      <a:schemeClr val="tx2"/>
                    </a:solidFill>
                    <a:sym typeface="Symbol" panose="05050102010706020507" pitchFamily="18" charset="2"/>
                  </a:rPr>
                  <a:t></a:t>
                </a:r>
                <a:r>
                  <a:rPr lang="en-US" altLang="zh-CN" sz="2400" b="1" dirty="0" err="1" smtClean="0">
                    <a:solidFill>
                      <a:schemeClr val="tx2"/>
                    </a:solidFill>
                  </a:rPr>
                  <a:t>C</a:t>
                </a:r>
                <a:r>
                  <a:rPr lang="en-US" altLang="zh-CN" sz="2400" b="1" baseline="-18000" dirty="0" err="1" smtClean="0">
                    <a:solidFill>
                      <a:schemeClr val="tx2"/>
                    </a:solidFill>
                  </a:rPr>
                  <a:t>i</a:t>
                </a:r>
                <a:r>
                  <a:rPr lang="en-US" altLang="zh-CN" sz="2400" b="1" baseline="-18000" dirty="0" smtClean="0">
                    <a:solidFill>
                      <a:schemeClr val="tx2"/>
                    </a:solidFill>
                  </a:rPr>
                  <a:t> </a:t>
                </a:r>
                <a:r>
                  <a:rPr lang="en-US" altLang="zh-CN" sz="2400" b="1" dirty="0" smtClean="0">
                    <a:solidFill>
                      <a:schemeClr val="tx2"/>
                    </a:solidFill>
                  </a:rPr>
                  <a:t>=</a:t>
                </a:r>
                <a:endParaRPr lang="en-US" altLang="zh-CN" sz="2400" b="1" dirty="0">
                  <a:solidFill>
                    <a:schemeClr val="tx2"/>
                  </a:solidFill>
                </a:endParaRPr>
              </a:p>
            </p:txBody>
          </p:sp>
          <p:sp>
            <p:nvSpPr>
              <p:cNvPr id="22" name="Rectangle 6"/>
              <p:cNvSpPr>
                <a:spLocks noChangeArrowheads="1"/>
              </p:cNvSpPr>
              <p:nvPr/>
            </p:nvSpPr>
            <p:spPr bwMode="auto">
              <a:xfrm>
                <a:off x="1305" y="3002"/>
                <a:ext cx="363"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000" dirty="0" err="1">
                    <a:solidFill>
                      <a:schemeClr val="tx2"/>
                    </a:solidFill>
                  </a:rPr>
                  <a:t>i</a:t>
                </a:r>
                <a:r>
                  <a:rPr lang="en-US" altLang="zh-CN" sz="2000" dirty="0">
                    <a:solidFill>
                      <a:schemeClr val="tx2"/>
                    </a:solidFill>
                  </a:rPr>
                  <a:t>=1</a:t>
                </a:r>
              </a:p>
            </p:txBody>
          </p:sp>
          <p:sp>
            <p:nvSpPr>
              <p:cNvPr id="23" name="Rectangle 7"/>
              <p:cNvSpPr>
                <a:spLocks noChangeArrowheads="1"/>
              </p:cNvSpPr>
              <p:nvPr/>
            </p:nvSpPr>
            <p:spPr bwMode="auto">
              <a:xfrm>
                <a:off x="1351" y="2649"/>
                <a:ext cx="182"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000" dirty="0">
                    <a:solidFill>
                      <a:schemeClr val="tx2"/>
                    </a:solidFill>
                  </a:rPr>
                  <a:t>n</a:t>
                </a:r>
              </a:p>
            </p:txBody>
          </p:sp>
        </p:grpSp>
        <p:grpSp>
          <p:nvGrpSpPr>
            <p:cNvPr id="6" name="Group 8"/>
            <p:cNvGrpSpPr>
              <a:grpSpLocks/>
            </p:cNvGrpSpPr>
            <p:nvPr/>
          </p:nvGrpSpPr>
          <p:grpSpPr bwMode="auto">
            <a:xfrm>
              <a:off x="2096" y="2664"/>
              <a:ext cx="1163" cy="548"/>
              <a:chOff x="1072" y="3148"/>
              <a:chExt cx="1163" cy="548"/>
            </a:xfrm>
          </p:grpSpPr>
          <p:sp>
            <p:nvSpPr>
              <p:cNvPr id="13" name="Rectangle 9"/>
              <p:cNvSpPr>
                <a:spLocks noChangeArrowheads="1"/>
              </p:cNvSpPr>
              <p:nvPr/>
            </p:nvSpPr>
            <p:spPr bwMode="auto">
              <a:xfrm>
                <a:off x="1260" y="3252"/>
                <a:ext cx="975"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sz="2400" b="1" dirty="0">
                    <a:solidFill>
                      <a:schemeClr val="tx2"/>
                    </a:solidFill>
                  </a:rPr>
                  <a:t>∑ </a:t>
                </a:r>
                <a:r>
                  <a:rPr lang="en-US" altLang="zh-CN" sz="2400" b="1" dirty="0">
                    <a:solidFill>
                      <a:schemeClr val="tx2"/>
                    </a:solidFill>
                  </a:rPr>
                  <a:t>j</a:t>
                </a:r>
                <a:r>
                  <a:rPr lang="en-US" altLang="zh-CN" sz="2400" b="1" dirty="0">
                    <a:solidFill>
                      <a:schemeClr val="tx2"/>
                    </a:solidFill>
                    <a:sym typeface="Symbol" panose="05050102010706020507" pitchFamily="18" charset="2"/>
                  </a:rPr>
                  <a:t></a:t>
                </a:r>
                <a:r>
                  <a:rPr lang="en-US" altLang="zh-CN" sz="2400" b="1" dirty="0" smtClean="0">
                    <a:solidFill>
                      <a:schemeClr val="tx2"/>
                    </a:solidFill>
                    <a:sym typeface="Symbol" panose="05050102010706020507" pitchFamily="18" charset="2"/>
                  </a:rPr>
                  <a:t>2</a:t>
                </a:r>
                <a:r>
                  <a:rPr lang="en-US" altLang="zh-CN" sz="2400" b="1" baseline="30000" dirty="0" smtClean="0">
                    <a:solidFill>
                      <a:schemeClr val="tx2"/>
                    </a:solidFill>
                    <a:sym typeface="Symbol" panose="05050102010706020507" pitchFamily="18" charset="2"/>
                  </a:rPr>
                  <a:t>j-1 </a:t>
                </a:r>
                <a:r>
                  <a:rPr lang="en-US" altLang="zh-CN" sz="2400" b="1" dirty="0" smtClean="0">
                    <a:solidFill>
                      <a:schemeClr val="tx2"/>
                    </a:solidFill>
                  </a:rPr>
                  <a:t>=</a:t>
                </a:r>
                <a:endParaRPr lang="en-US" altLang="zh-CN" sz="2400" b="1" dirty="0">
                  <a:solidFill>
                    <a:schemeClr val="tx2"/>
                  </a:solidFill>
                </a:endParaRPr>
              </a:p>
            </p:txBody>
          </p:sp>
          <p:sp>
            <p:nvSpPr>
              <p:cNvPr id="14" name="Rectangle 10"/>
              <p:cNvSpPr>
                <a:spLocks noChangeArrowheads="1"/>
              </p:cNvSpPr>
              <p:nvPr/>
            </p:nvSpPr>
            <p:spPr bwMode="auto">
              <a:xfrm>
                <a:off x="1260" y="3492"/>
                <a:ext cx="363"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000" dirty="0">
                    <a:solidFill>
                      <a:schemeClr val="tx2"/>
                    </a:solidFill>
                  </a:rPr>
                  <a:t>j=1</a:t>
                </a:r>
              </a:p>
            </p:txBody>
          </p:sp>
          <p:sp>
            <p:nvSpPr>
              <p:cNvPr id="15" name="Rectangle 11"/>
              <p:cNvSpPr>
                <a:spLocks noChangeArrowheads="1"/>
              </p:cNvSpPr>
              <p:nvPr/>
            </p:nvSpPr>
            <p:spPr bwMode="auto">
              <a:xfrm>
                <a:off x="1306" y="3148"/>
                <a:ext cx="182"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000" dirty="0">
                    <a:solidFill>
                      <a:schemeClr val="tx2"/>
                    </a:solidFill>
                  </a:rPr>
                  <a:t>h</a:t>
                </a:r>
              </a:p>
            </p:txBody>
          </p:sp>
          <p:grpSp>
            <p:nvGrpSpPr>
              <p:cNvPr id="16" name="Group 12"/>
              <p:cNvGrpSpPr>
                <a:grpSpLocks/>
              </p:cNvGrpSpPr>
              <p:nvPr/>
            </p:nvGrpSpPr>
            <p:grpSpPr bwMode="auto">
              <a:xfrm>
                <a:off x="1072" y="3216"/>
                <a:ext cx="222" cy="348"/>
                <a:chOff x="2504" y="3168"/>
                <a:chExt cx="222" cy="348"/>
              </a:xfrm>
            </p:grpSpPr>
            <p:sp>
              <p:nvSpPr>
                <p:cNvPr id="17" name="Rectangle 13"/>
                <p:cNvSpPr>
                  <a:spLocks noChangeArrowheads="1"/>
                </p:cNvSpPr>
                <p:nvPr/>
              </p:nvSpPr>
              <p:spPr bwMode="auto">
                <a:xfrm>
                  <a:off x="2544" y="3312"/>
                  <a:ext cx="182"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000" dirty="0">
                      <a:solidFill>
                        <a:schemeClr val="tx2"/>
                      </a:solidFill>
                    </a:rPr>
                    <a:t>n</a:t>
                  </a:r>
                </a:p>
              </p:txBody>
            </p:sp>
            <p:grpSp>
              <p:nvGrpSpPr>
                <p:cNvPr id="18" name="Group 14"/>
                <p:cNvGrpSpPr>
                  <a:grpSpLocks/>
                </p:cNvGrpSpPr>
                <p:nvPr/>
              </p:nvGrpSpPr>
              <p:grpSpPr bwMode="auto">
                <a:xfrm>
                  <a:off x="2504" y="3168"/>
                  <a:ext cx="222" cy="284"/>
                  <a:chOff x="2504" y="3168"/>
                  <a:chExt cx="222" cy="284"/>
                </a:xfrm>
              </p:grpSpPr>
              <p:sp>
                <p:nvSpPr>
                  <p:cNvPr id="19" name="Rectangle 15"/>
                  <p:cNvSpPr>
                    <a:spLocks noChangeArrowheads="1"/>
                  </p:cNvSpPr>
                  <p:nvPr/>
                </p:nvSpPr>
                <p:spPr bwMode="auto">
                  <a:xfrm>
                    <a:off x="2504" y="3248"/>
                    <a:ext cx="181"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000">
                        <a:solidFill>
                          <a:schemeClr val="tx2"/>
                        </a:solidFill>
                      </a:rPr>
                      <a:t>―</a:t>
                    </a:r>
                  </a:p>
                </p:txBody>
              </p:sp>
              <p:sp>
                <p:nvSpPr>
                  <p:cNvPr id="20" name="Rectangle 16"/>
                  <p:cNvSpPr>
                    <a:spLocks noChangeArrowheads="1"/>
                  </p:cNvSpPr>
                  <p:nvPr/>
                </p:nvSpPr>
                <p:spPr bwMode="auto">
                  <a:xfrm>
                    <a:off x="2544" y="3168"/>
                    <a:ext cx="182"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000" dirty="0">
                        <a:solidFill>
                          <a:schemeClr val="tx2"/>
                        </a:solidFill>
                      </a:rPr>
                      <a:t>1</a:t>
                    </a:r>
                  </a:p>
                </p:txBody>
              </p:sp>
            </p:grpSp>
          </p:grpSp>
        </p:grpSp>
        <p:grpSp>
          <p:nvGrpSpPr>
            <p:cNvPr id="7" name="Group 17"/>
            <p:cNvGrpSpPr>
              <a:grpSpLocks/>
            </p:cNvGrpSpPr>
            <p:nvPr/>
          </p:nvGrpSpPr>
          <p:grpSpPr bwMode="auto">
            <a:xfrm>
              <a:off x="3123" y="2727"/>
              <a:ext cx="1402" cy="401"/>
              <a:chOff x="3123" y="2727"/>
              <a:chExt cx="1402" cy="401"/>
            </a:xfrm>
          </p:grpSpPr>
          <p:grpSp>
            <p:nvGrpSpPr>
              <p:cNvPr id="8" name="Group 18"/>
              <p:cNvGrpSpPr>
                <a:grpSpLocks/>
              </p:cNvGrpSpPr>
              <p:nvPr/>
            </p:nvGrpSpPr>
            <p:grpSpPr bwMode="auto">
              <a:xfrm>
                <a:off x="3123" y="2727"/>
                <a:ext cx="394" cy="401"/>
                <a:chOff x="2441" y="3015"/>
                <a:chExt cx="394" cy="401"/>
              </a:xfrm>
            </p:grpSpPr>
            <p:sp>
              <p:nvSpPr>
                <p:cNvPr id="10" name="Rectangle 19"/>
                <p:cNvSpPr>
                  <a:spLocks noChangeArrowheads="1"/>
                </p:cNvSpPr>
                <p:nvPr/>
              </p:nvSpPr>
              <p:spPr bwMode="auto">
                <a:xfrm>
                  <a:off x="2538" y="3212"/>
                  <a:ext cx="202"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000" dirty="0">
                      <a:solidFill>
                        <a:schemeClr val="tx2"/>
                      </a:solidFill>
                    </a:rPr>
                    <a:t>n</a:t>
                  </a:r>
                </a:p>
              </p:txBody>
            </p:sp>
            <p:sp>
              <p:nvSpPr>
                <p:cNvPr id="11" name="Rectangle 20"/>
                <p:cNvSpPr>
                  <a:spLocks noChangeArrowheads="1"/>
                </p:cNvSpPr>
                <p:nvPr/>
              </p:nvSpPr>
              <p:spPr bwMode="auto">
                <a:xfrm>
                  <a:off x="2441" y="3015"/>
                  <a:ext cx="39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000" dirty="0">
                      <a:solidFill>
                        <a:schemeClr val="tx2"/>
                      </a:solidFill>
                    </a:rPr>
                    <a:t>n+1</a:t>
                  </a:r>
                </a:p>
              </p:txBody>
            </p:sp>
            <p:sp>
              <p:nvSpPr>
                <p:cNvPr id="12" name="Line 21"/>
                <p:cNvSpPr>
                  <a:spLocks noChangeShapeType="1"/>
                </p:cNvSpPr>
                <p:nvPr/>
              </p:nvSpPr>
              <p:spPr bwMode="auto">
                <a:xfrm>
                  <a:off x="2451" y="3232"/>
                  <a:ext cx="363"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2400">
                    <a:solidFill>
                      <a:schemeClr val="tx2"/>
                    </a:solidFill>
                  </a:endParaRPr>
                </a:p>
              </p:txBody>
            </p:sp>
          </p:grpSp>
          <p:sp>
            <p:nvSpPr>
              <p:cNvPr id="9" name="Rectangle 22"/>
              <p:cNvSpPr>
                <a:spLocks noChangeArrowheads="1"/>
              </p:cNvSpPr>
              <p:nvPr/>
            </p:nvSpPr>
            <p:spPr bwMode="auto">
              <a:xfrm>
                <a:off x="3482" y="2807"/>
                <a:ext cx="104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sz="2400" b="1" dirty="0">
                    <a:solidFill>
                      <a:schemeClr val="tx2"/>
                    </a:solidFill>
                  </a:rPr>
                  <a:t>㏒</a:t>
                </a:r>
                <a:r>
                  <a:rPr lang="en-US" altLang="zh-CN" sz="2400" b="1" baseline="-25000" dirty="0">
                    <a:solidFill>
                      <a:schemeClr val="tx2"/>
                    </a:solidFill>
                  </a:rPr>
                  <a:t>2</a:t>
                </a:r>
                <a:r>
                  <a:rPr lang="en-US" altLang="zh-CN" sz="2400" b="1" dirty="0">
                    <a:solidFill>
                      <a:schemeClr val="tx2"/>
                    </a:solidFill>
                  </a:rPr>
                  <a:t>(n+1)-1</a:t>
                </a:r>
              </a:p>
            </p:txBody>
          </p:sp>
        </p:grpSp>
      </p:grpSp>
      <p:sp>
        <p:nvSpPr>
          <p:cNvPr id="24" name="动作按钮: 开始 23">
            <a:hlinkClick r:id="rId3" action="ppaction://hlinksldjump" highlightClick="1"/>
          </p:cNvPr>
          <p:cNvSpPr/>
          <p:nvPr/>
        </p:nvSpPr>
        <p:spPr>
          <a:xfrm>
            <a:off x="8820472" y="6582228"/>
            <a:ext cx="323528" cy="277812"/>
          </a:xfrm>
          <a:prstGeom prst="actionButtonBeginning">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extLst>
      <p:ext uri="{BB962C8B-B14F-4D97-AF65-F5344CB8AC3E}">
        <p14:creationId xmlns:p14="http://schemas.microsoft.com/office/powerpoint/2010/main" val="919117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2"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wipe(right)">
                                      <p:cBhvr>
                                        <p:cTn id="13" dur="500"/>
                                        <p:tgtEl>
                                          <p:spTgt spid="3">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circle(in)">
                                      <p:cBhvr>
                                        <p:cTn id="18" dur="2000"/>
                                        <p:tgtEl>
                                          <p:spTgt spid="3">
                                            <p:txEl>
                                              <p:pRg st="6" end="6"/>
                                            </p:txEl>
                                          </p:spTgt>
                                        </p:tgtEl>
                                      </p:cBhvr>
                                    </p:animEffect>
                                  </p:childTnLst>
                                </p:cTn>
                              </p:par>
                            </p:childTnLst>
                          </p:cTn>
                        </p:par>
                        <p:par>
                          <p:cTn id="19" fill="hold">
                            <p:stCondLst>
                              <p:cond delay="2000"/>
                            </p:stCondLst>
                            <p:childTnLst>
                              <p:par>
                                <p:cTn id="20" presetID="22" presetClass="entr" presetSubtype="8" fill="hold" nodeType="after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par>
                          <p:cTn id="23" fill="hold">
                            <p:stCondLst>
                              <p:cond delay="2500"/>
                            </p:stCondLst>
                            <p:childTnLst>
                              <p:par>
                                <p:cTn id="24" presetID="10" presetClass="entr" presetSubtype="0" fill="hold" nodeType="after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animEffect transition="in" filter="fade">
                                      <p:cBhvr>
                                        <p:cTn id="26"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 </a:t>
            </a:r>
            <a:r>
              <a:rPr lang="zh-CN" altLang="en-US" dirty="0" smtClean="0"/>
              <a:t>分块查找</a:t>
            </a:r>
            <a:r>
              <a:rPr lang="zh-CN" altLang="en-US" sz="2000" dirty="0" smtClean="0"/>
              <a:t>：</a:t>
            </a:r>
            <a:r>
              <a:rPr lang="zh-CN" altLang="en-US" sz="2000" dirty="0" smtClean="0">
                <a:solidFill>
                  <a:srgbClr val="7030A0"/>
                </a:solidFill>
              </a:rPr>
              <a:t>例子</a:t>
            </a:r>
            <a:endParaRPr lang="zh-CN" altLang="en-US" dirty="0">
              <a:solidFill>
                <a:srgbClr val="7030A0"/>
              </a:solidFill>
            </a:endParaRPr>
          </a:p>
        </p:txBody>
      </p:sp>
      <p:sp>
        <p:nvSpPr>
          <p:cNvPr id="4" name="内容占位符 2"/>
          <p:cNvSpPr txBox="1">
            <a:spLocks/>
          </p:cNvSpPr>
          <p:nvPr/>
        </p:nvSpPr>
        <p:spPr bwMode="gray">
          <a:xfrm>
            <a:off x="533400" y="914400"/>
            <a:ext cx="8153400" cy="1130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lnSpc>
                <a:spcPct val="120000"/>
              </a:lnSpc>
              <a:spcBef>
                <a:spcPts val="1200"/>
              </a:spcBef>
              <a:spcAft>
                <a:spcPct val="0"/>
              </a:spcAft>
              <a:buClr>
                <a:schemeClr val="tx2"/>
              </a:buClr>
              <a:buFont typeface="Wingdings" panose="05000000000000000000" pitchFamily="2" charset="2"/>
              <a:buChar char="p"/>
              <a:defRPr sz="2800">
                <a:solidFill>
                  <a:srgbClr val="002060"/>
                </a:solidFill>
                <a:latin typeface="+mn-lt"/>
                <a:ea typeface="+mn-ea"/>
                <a:cs typeface="+mn-cs"/>
              </a:defRPr>
            </a:lvl1pPr>
            <a:lvl2pPr marL="742950" indent="-285750" algn="l" rtl="0" fontAlgn="base">
              <a:lnSpc>
                <a:spcPct val="120000"/>
              </a:lnSpc>
              <a:spcBef>
                <a:spcPts val="1200"/>
              </a:spcBef>
              <a:spcAft>
                <a:spcPct val="0"/>
              </a:spcAft>
              <a:buClr>
                <a:schemeClr val="accent1"/>
              </a:buClr>
              <a:buFont typeface="Wingdings" panose="05000000000000000000" pitchFamily="2" charset="2"/>
              <a:buChar char="Ø"/>
              <a:defRPr sz="2600">
                <a:solidFill>
                  <a:schemeClr val="tx2"/>
                </a:solidFill>
                <a:latin typeface="+mn-lt"/>
                <a:ea typeface="+mn-ea"/>
              </a:defRPr>
            </a:lvl2pPr>
            <a:lvl3pPr marL="1143000" indent="-228600" algn="l" rtl="0" fontAlgn="base">
              <a:lnSpc>
                <a:spcPct val="120000"/>
              </a:lnSpc>
              <a:spcBef>
                <a:spcPts val="1200"/>
              </a:spcBef>
              <a:spcAft>
                <a:spcPct val="0"/>
              </a:spcAft>
              <a:buClr>
                <a:schemeClr val="accent2"/>
              </a:buClr>
              <a:buFont typeface="Wingdings" panose="05000000000000000000" pitchFamily="2" charset="2"/>
              <a:buChar char="u"/>
              <a:defRPr sz="2400">
                <a:solidFill>
                  <a:schemeClr val="tx2"/>
                </a:solidFill>
                <a:latin typeface="+mn-lt"/>
                <a:ea typeface="+mn-ea"/>
              </a:defRPr>
            </a:lvl3pPr>
            <a:lvl4pPr marL="1600200" indent="-228600" algn="l" rtl="0" fontAlgn="base">
              <a:lnSpc>
                <a:spcPct val="120000"/>
              </a:lnSpc>
              <a:spcBef>
                <a:spcPts val="1200"/>
              </a:spcBef>
              <a:spcAft>
                <a:spcPct val="0"/>
              </a:spcAft>
              <a:buClr>
                <a:srgbClr val="FFC000"/>
              </a:buClr>
              <a:buFont typeface="Wingdings" panose="05000000000000000000" pitchFamily="2" charset="2"/>
              <a:buChar char="ü"/>
              <a:defRPr sz="2200">
                <a:solidFill>
                  <a:schemeClr val="tx2"/>
                </a:solidFill>
                <a:latin typeface="+mn-lt"/>
                <a:ea typeface="+mn-ea"/>
              </a:defRPr>
            </a:lvl4pPr>
            <a:lvl5pPr marL="2057400" indent="-228600" algn="l" rtl="0" fontAlgn="base">
              <a:lnSpc>
                <a:spcPct val="120000"/>
              </a:lnSpc>
              <a:spcBef>
                <a:spcPts val="1200"/>
              </a:spcBef>
              <a:spcAft>
                <a:spcPct val="0"/>
              </a:spcAft>
              <a:buClr>
                <a:srgbClr val="7030A0"/>
              </a:buClr>
              <a:buChar char="»"/>
              <a:defRPr sz="2000">
                <a:solidFill>
                  <a:schemeClr val="tx2"/>
                </a:solidFill>
                <a:latin typeface="+mn-lt"/>
                <a:ea typeface="+mn-ea"/>
              </a:defRPr>
            </a:lvl5pPr>
            <a:lvl6pPr marL="2514600" indent="-228600" algn="l" rtl="0" eaLnBrk="1" fontAlgn="base" hangingPunct="1">
              <a:spcBef>
                <a:spcPct val="20000"/>
              </a:spcBef>
              <a:spcAft>
                <a:spcPct val="0"/>
              </a:spcAft>
              <a:buChar char="»"/>
              <a:defRPr sz="2000">
                <a:solidFill>
                  <a:schemeClr val="tx2"/>
                </a:solidFill>
                <a:latin typeface="+mn-lt"/>
                <a:ea typeface="+mn-ea"/>
              </a:defRPr>
            </a:lvl6pPr>
            <a:lvl7pPr marL="2971800" indent="-228600" algn="l" rtl="0" eaLnBrk="1" fontAlgn="base" hangingPunct="1">
              <a:spcBef>
                <a:spcPct val="20000"/>
              </a:spcBef>
              <a:spcAft>
                <a:spcPct val="0"/>
              </a:spcAft>
              <a:buChar char="»"/>
              <a:defRPr sz="2000">
                <a:solidFill>
                  <a:schemeClr val="tx2"/>
                </a:solidFill>
                <a:latin typeface="+mn-lt"/>
                <a:ea typeface="+mn-ea"/>
              </a:defRPr>
            </a:lvl7pPr>
            <a:lvl8pPr marL="3429000" indent="-228600" algn="l" rtl="0" eaLnBrk="1" fontAlgn="base" hangingPunct="1">
              <a:spcBef>
                <a:spcPct val="20000"/>
              </a:spcBef>
              <a:spcAft>
                <a:spcPct val="0"/>
              </a:spcAft>
              <a:buChar char="»"/>
              <a:defRPr sz="2000">
                <a:solidFill>
                  <a:schemeClr val="tx2"/>
                </a:solidFill>
                <a:latin typeface="+mn-lt"/>
                <a:ea typeface="+mn-ea"/>
              </a:defRPr>
            </a:lvl8pPr>
            <a:lvl9pPr marL="3886200" indent="-228600" algn="l" rtl="0" eaLnBrk="1" fontAlgn="base" hangingPunct="1">
              <a:spcBef>
                <a:spcPct val="20000"/>
              </a:spcBef>
              <a:spcAft>
                <a:spcPct val="0"/>
              </a:spcAft>
              <a:buChar char="»"/>
              <a:defRPr sz="2000">
                <a:solidFill>
                  <a:schemeClr val="tx2"/>
                </a:solidFill>
                <a:latin typeface="+mn-lt"/>
                <a:ea typeface="+mn-ea"/>
              </a:defRPr>
            </a:lvl9pPr>
          </a:lstStyle>
          <a:p>
            <a:pPr eaLnBrk="1" hangingPunct="1"/>
            <a:r>
              <a:rPr lang="zh-CN" altLang="en-US" sz="2400" b="1" kern="0" dirty="0" smtClean="0">
                <a:solidFill>
                  <a:srgbClr val="00B0F0"/>
                </a:solidFill>
              </a:rPr>
              <a:t>分块查找</a:t>
            </a:r>
            <a:r>
              <a:rPr lang="en-US" altLang="zh-CN" sz="2400" b="1" kern="0" dirty="0" smtClean="0"/>
              <a:t>(Blocking Search)</a:t>
            </a:r>
            <a:r>
              <a:rPr lang="zh-CN" altLang="en-US" sz="2400" b="0" kern="0" dirty="0" smtClean="0"/>
              <a:t>又称</a:t>
            </a:r>
            <a:r>
              <a:rPr lang="zh-CN" altLang="en-US" sz="2400" b="1" kern="0" dirty="0" smtClean="0">
                <a:solidFill>
                  <a:srgbClr val="00B0F0"/>
                </a:solidFill>
              </a:rPr>
              <a:t>索引顺序查找</a:t>
            </a:r>
            <a:r>
              <a:rPr lang="zh-CN" altLang="en-US" sz="2400" b="0" kern="0" dirty="0" smtClean="0"/>
              <a:t>，是前面两种查找方法（顺序</a:t>
            </a:r>
            <a:r>
              <a:rPr lang="en-US" altLang="zh-CN" sz="2400" b="0" kern="0" dirty="0" smtClean="0"/>
              <a:t>+</a:t>
            </a:r>
            <a:r>
              <a:rPr lang="zh-CN" altLang="en-US" sz="2400" b="0" kern="0" dirty="0" smtClean="0"/>
              <a:t>折半）的综合。</a:t>
            </a:r>
            <a:endParaRPr lang="en-US" altLang="zh-CN" sz="2400" b="0" kern="0" dirty="0" smtClean="0"/>
          </a:p>
          <a:p>
            <a:pPr eaLnBrk="1" hangingPunct="1"/>
            <a:r>
              <a:rPr lang="zh-CN" altLang="en-US" sz="2400" b="0" kern="0" dirty="0" smtClean="0"/>
              <a:t>分块查找</a:t>
            </a:r>
            <a:r>
              <a:rPr lang="en-US" altLang="zh-CN" sz="1800" b="0" kern="0" dirty="0" smtClean="0">
                <a:solidFill>
                  <a:schemeClr val="tx1">
                    <a:lumMod val="50000"/>
                    <a:lumOff val="50000"/>
                  </a:schemeClr>
                </a:solidFill>
              </a:rPr>
              <a:t>——</a:t>
            </a:r>
            <a:r>
              <a:rPr lang="zh-CN" altLang="en-US" sz="1800" b="0" kern="0" dirty="0" smtClean="0">
                <a:solidFill>
                  <a:schemeClr val="tx1">
                    <a:lumMod val="50000"/>
                    <a:lumOff val="50000"/>
                  </a:schemeClr>
                </a:solidFill>
              </a:rPr>
              <a:t>例子</a:t>
            </a:r>
            <a:endParaRPr lang="zh-CN" altLang="en-US" sz="2400" b="0" kern="0" dirty="0">
              <a:solidFill>
                <a:schemeClr val="tx1">
                  <a:lumMod val="50000"/>
                  <a:lumOff val="50000"/>
                </a:schemeClr>
              </a:solidFill>
            </a:endParaRPr>
          </a:p>
        </p:txBody>
      </p:sp>
      <p:graphicFrame>
        <p:nvGraphicFramePr>
          <p:cNvPr id="9" name="内容占位符 8"/>
          <p:cNvGraphicFramePr>
            <a:graphicFrameLocks noGrp="1"/>
          </p:cNvGraphicFramePr>
          <p:nvPr>
            <p:ph idx="1"/>
            <p:extLst>
              <p:ext uri="{D42A27DB-BD31-4B8C-83A1-F6EECF244321}">
                <p14:modId xmlns:p14="http://schemas.microsoft.com/office/powerpoint/2010/main" val="2471226696"/>
              </p:ext>
            </p:extLst>
          </p:nvPr>
        </p:nvGraphicFramePr>
        <p:xfrm>
          <a:off x="2525121" y="2895600"/>
          <a:ext cx="3266081" cy="1005840"/>
        </p:xfrm>
        <a:graphic>
          <a:graphicData uri="http://schemas.openxmlformats.org/drawingml/2006/table">
            <a:tbl>
              <a:tblPr firstRow="1" bandRow="1">
                <a:tableStyleId>{5C22544A-7EE6-4342-B048-85BDC9FD1C3A}</a:tableStyleId>
              </a:tblPr>
              <a:tblGrid>
                <a:gridCol w="446679">
                  <a:extLst>
                    <a:ext uri="{9D8B030D-6E8A-4147-A177-3AD203B41FA5}">
                      <a16:colId xmlns:a16="http://schemas.microsoft.com/office/drawing/2014/main" val="140829674"/>
                    </a:ext>
                  </a:extLst>
                </a:gridCol>
                <a:gridCol w="722062">
                  <a:extLst>
                    <a:ext uri="{9D8B030D-6E8A-4147-A177-3AD203B41FA5}">
                      <a16:colId xmlns:a16="http://schemas.microsoft.com/office/drawing/2014/main" val="20000"/>
                    </a:ext>
                  </a:extLst>
                </a:gridCol>
                <a:gridCol w="722062">
                  <a:extLst>
                    <a:ext uri="{9D8B030D-6E8A-4147-A177-3AD203B41FA5}">
                      <a16:colId xmlns:a16="http://schemas.microsoft.com/office/drawing/2014/main" val="20001"/>
                    </a:ext>
                  </a:extLst>
                </a:gridCol>
                <a:gridCol w="722062">
                  <a:extLst>
                    <a:ext uri="{9D8B030D-6E8A-4147-A177-3AD203B41FA5}">
                      <a16:colId xmlns:a16="http://schemas.microsoft.com/office/drawing/2014/main" val="20002"/>
                    </a:ext>
                  </a:extLst>
                </a:gridCol>
                <a:gridCol w="653216">
                  <a:extLst>
                    <a:ext uri="{9D8B030D-6E8A-4147-A177-3AD203B41FA5}">
                      <a16:colId xmlns:a16="http://schemas.microsoft.com/office/drawing/2014/main" val="20003"/>
                    </a:ext>
                  </a:extLst>
                </a:gridCol>
              </a:tblGrid>
              <a:tr h="273351">
                <a:tc>
                  <a:txBody>
                    <a:bodyPr/>
                    <a:lstStyle/>
                    <a:p>
                      <a:pPr algn="ctr"/>
                      <a:r>
                        <a:rPr lang="en-US" altLang="zh-CN" sz="1200" b="1" dirty="0" smtClean="0">
                          <a:solidFill>
                            <a:schemeClr val="tx1">
                              <a:lumMod val="50000"/>
                              <a:lumOff val="50000"/>
                            </a:schemeClr>
                          </a:solidFill>
                        </a:rPr>
                        <a:t>0</a:t>
                      </a:r>
                      <a:endParaRPr lang="zh-CN" altLang="en-US" sz="1200" b="1" dirty="0">
                        <a:solidFill>
                          <a:schemeClr val="tx1">
                            <a:lumMod val="50000"/>
                            <a:lumOff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smtClean="0">
                          <a:solidFill>
                            <a:schemeClr val="tx1">
                              <a:lumMod val="50000"/>
                              <a:lumOff val="50000"/>
                            </a:schemeClr>
                          </a:solidFill>
                        </a:rPr>
                        <a:t>1</a:t>
                      </a:r>
                      <a:endParaRPr lang="zh-CN" altLang="en-US" sz="1200" b="1" dirty="0">
                        <a:solidFill>
                          <a:schemeClr val="tx1">
                            <a:lumMod val="50000"/>
                            <a:lumOff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smtClean="0">
                          <a:solidFill>
                            <a:schemeClr val="tx1">
                              <a:lumMod val="50000"/>
                              <a:lumOff val="50000"/>
                            </a:schemeClr>
                          </a:solidFill>
                        </a:rPr>
                        <a:t>2</a:t>
                      </a:r>
                      <a:endParaRPr lang="zh-CN" altLang="en-US" sz="1200" b="1" dirty="0">
                        <a:solidFill>
                          <a:schemeClr val="tx1">
                            <a:lumMod val="50000"/>
                            <a:lumOff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smtClean="0">
                          <a:solidFill>
                            <a:schemeClr val="tx1">
                              <a:lumMod val="50000"/>
                              <a:lumOff val="50000"/>
                            </a:schemeClr>
                          </a:solidFill>
                        </a:rPr>
                        <a:t>3</a:t>
                      </a:r>
                      <a:endParaRPr lang="zh-CN" altLang="en-US" sz="1200" b="1" dirty="0">
                        <a:solidFill>
                          <a:schemeClr val="tx1">
                            <a:lumMod val="50000"/>
                            <a:lumOff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smtClean="0">
                          <a:solidFill>
                            <a:schemeClr val="tx1">
                              <a:lumMod val="50000"/>
                              <a:lumOff val="50000"/>
                            </a:schemeClr>
                          </a:solidFill>
                        </a:rPr>
                        <a:t>……</a:t>
                      </a:r>
                      <a:endParaRPr lang="zh-CN" altLang="en-US" sz="1200" b="1" dirty="0">
                        <a:solidFill>
                          <a:schemeClr val="tx1">
                            <a:lumMod val="50000"/>
                            <a:lumOff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16214429"/>
                  </a:ext>
                </a:extLst>
              </a:tr>
              <a:tr h="336038">
                <a:tc>
                  <a:txBody>
                    <a:bodyPr/>
                    <a:lstStyle/>
                    <a:p>
                      <a:pPr algn="ct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pct25">
                      <a:fgClr>
                        <a:schemeClr val="tx1">
                          <a:lumMod val="50000"/>
                          <a:lumOff val="50000"/>
                        </a:schemeClr>
                      </a:fgClr>
                      <a:bgClr>
                        <a:schemeClr val="bg1"/>
                      </a:bgClr>
                    </a:pattFill>
                  </a:tcPr>
                </a:tc>
                <a:tc>
                  <a:txBody>
                    <a:bodyPr/>
                    <a:lstStyle/>
                    <a:p>
                      <a:pPr algn="ctr"/>
                      <a:r>
                        <a:rPr lang="en-US" altLang="zh-CN" b="1" dirty="0" smtClean="0">
                          <a:solidFill>
                            <a:schemeClr val="tx1"/>
                          </a:solidFill>
                        </a:rPr>
                        <a:t>22</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b="1" dirty="0" smtClean="0">
                          <a:solidFill>
                            <a:schemeClr val="tx1"/>
                          </a:solidFill>
                        </a:rPr>
                        <a:t>48</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FF"/>
                    </a:solidFill>
                  </a:tcPr>
                </a:tc>
                <a:tc>
                  <a:txBody>
                    <a:bodyPr/>
                    <a:lstStyle/>
                    <a:p>
                      <a:pPr algn="ctr"/>
                      <a:r>
                        <a:rPr lang="en-US" altLang="zh-CN" b="1" dirty="0" smtClean="0">
                          <a:solidFill>
                            <a:schemeClr val="tx1"/>
                          </a:solidFill>
                        </a:rPr>
                        <a:t>86</a:t>
                      </a:r>
                      <a:endParaRPr lang="zh-CN"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altLang="zh-CN" b="0" dirty="0" smtClean="0">
                          <a:solidFill>
                            <a:schemeClr val="tx1"/>
                          </a:solidFill>
                        </a:rPr>
                        <a:t>……</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36038">
                <a:tc>
                  <a:txBody>
                    <a:bodyPr/>
                    <a:lstStyle/>
                    <a:p>
                      <a:pPr algn="ctr"/>
                      <a:endParaRPr lang="zh-CN" altLang="en-US" b="1" dirty="0">
                        <a:solidFill>
                          <a:schemeClr val="tx1">
                            <a:lumMod val="50000"/>
                            <a:lumOff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pattFill prst="pct25">
                      <a:fgClr>
                        <a:schemeClr val="tx1">
                          <a:lumMod val="50000"/>
                          <a:lumOff val="50000"/>
                        </a:schemeClr>
                      </a:fgClr>
                      <a:bgClr>
                        <a:schemeClr val="bg1"/>
                      </a:bgClr>
                    </a:pattFill>
                  </a:tcPr>
                </a:tc>
                <a:tc>
                  <a:txBody>
                    <a:bodyPr/>
                    <a:lstStyle/>
                    <a:p>
                      <a:pPr algn="ctr"/>
                      <a:r>
                        <a:rPr lang="en-US" altLang="zh-CN" b="1" dirty="0" smtClean="0">
                          <a:solidFill>
                            <a:schemeClr val="tx1">
                              <a:lumMod val="50000"/>
                              <a:lumOff val="50000"/>
                            </a:schemeClr>
                          </a:solidFill>
                        </a:rPr>
                        <a:t>1</a:t>
                      </a:r>
                      <a:endParaRPr lang="zh-CN" altLang="en-US" b="1" dirty="0">
                        <a:solidFill>
                          <a:schemeClr val="tx1">
                            <a:lumMod val="50000"/>
                            <a:lumOff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altLang="zh-CN" b="1" dirty="0" smtClean="0">
                          <a:solidFill>
                            <a:schemeClr val="tx1">
                              <a:lumMod val="50000"/>
                              <a:lumOff val="50000"/>
                            </a:schemeClr>
                          </a:solidFill>
                        </a:rPr>
                        <a:t>7</a:t>
                      </a:r>
                      <a:endParaRPr lang="zh-CN" altLang="en-US" b="1" dirty="0">
                        <a:solidFill>
                          <a:schemeClr val="tx1">
                            <a:lumMod val="50000"/>
                            <a:lumOff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FF"/>
                    </a:solidFill>
                  </a:tcPr>
                </a:tc>
                <a:tc>
                  <a:txBody>
                    <a:bodyPr/>
                    <a:lstStyle/>
                    <a:p>
                      <a:pPr algn="ctr"/>
                      <a:r>
                        <a:rPr lang="en-US" altLang="zh-CN" b="1" dirty="0" smtClean="0">
                          <a:solidFill>
                            <a:schemeClr val="tx1">
                              <a:lumMod val="50000"/>
                              <a:lumOff val="50000"/>
                            </a:schemeClr>
                          </a:solidFill>
                        </a:rPr>
                        <a:t>13</a:t>
                      </a:r>
                      <a:endParaRPr lang="zh-CN" altLang="en-US" b="1" dirty="0">
                        <a:solidFill>
                          <a:schemeClr val="tx1">
                            <a:lumMod val="50000"/>
                            <a:lumOff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altLang="zh-CN" b="0" dirty="0" smtClean="0">
                          <a:solidFill>
                            <a:schemeClr val="tx1"/>
                          </a:solidFill>
                        </a:rPr>
                        <a:t>……</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10" name="矩形 9"/>
          <p:cNvSpPr/>
          <p:nvPr/>
        </p:nvSpPr>
        <p:spPr>
          <a:xfrm>
            <a:off x="1022132" y="3139440"/>
            <a:ext cx="1467068" cy="400110"/>
          </a:xfrm>
          <a:prstGeom prst="rect">
            <a:avLst/>
          </a:prstGeom>
        </p:spPr>
        <p:txBody>
          <a:bodyPr wrap="none">
            <a:spAutoFit/>
          </a:bodyPr>
          <a:lstStyle/>
          <a:p>
            <a:pPr eaLnBrk="1" hangingPunct="1"/>
            <a:r>
              <a:rPr lang="zh-CN" altLang="en-US" sz="2000" dirty="0">
                <a:solidFill>
                  <a:schemeClr val="tx1">
                    <a:lumMod val="50000"/>
                    <a:lumOff val="50000"/>
                  </a:schemeClr>
                </a:solidFill>
              </a:rPr>
              <a:t>最大</a:t>
            </a:r>
            <a:r>
              <a:rPr lang="zh-CN" altLang="en-US" sz="2000" dirty="0"/>
              <a:t>关键字</a:t>
            </a:r>
          </a:p>
        </p:txBody>
      </p:sp>
      <p:sp>
        <p:nvSpPr>
          <p:cNvPr id="11" name="矩形 10"/>
          <p:cNvSpPr/>
          <p:nvPr/>
        </p:nvSpPr>
        <p:spPr>
          <a:xfrm>
            <a:off x="1278612" y="3540256"/>
            <a:ext cx="1210588" cy="400110"/>
          </a:xfrm>
          <a:prstGeom prst="rect">
            <a:avLst/>
          </a:prstGeom>
        </p:spPr>
        <p:txBody>
          <a:bodyPr wrap="none">
            <a:spAutoFit/>
          </a:bodyPr>
          <a:lstStyle/>
          <a:p>
            <a:pPr eaLnBrk="1" hangingPunct="1"/>
            <a:r>
              <a:rPr lang="zh-CN" altLang="en-US" sz="2000" dirty="0" smtClean="0">
                <a:solidFill>
                  <a:schemeClr val="tx1">
                    <a:lumMod val="50000"/>
                    <a:lumOff val="50000"/>
                  </a:schemeClr>
                </a:solidFill>
              </a:rPr>
              <a:t>起始</a:t>
            </a:r>
            <a:r>
              <a:rPr lang="zh-CN" altLang="en-US" sz="2000" dirty="0"/>
              <a:t>位置</a:t>
            </a:r>
          </a:p>
        </p:txBody>
      </p:sp>
      <p:graphicFrame>
        <p:nvGraphicFramePr>
          <p:cNvPr id="12" name="表格 11"/>
          <p:cNvGraphicFramePr>
            <a:graphicFrameLocks noGrp="1"/>
          </p:cNvGraphicFramePr>
          <p:nvPr>
            <p:extLst>
              <p:ext uri="{D42A27DB-BD31-4B8C-83A1-F6EECF244321}">
                <p14:modId xmlns:p14="http://schemas.microsoft.com/office/powerpoint/2010/main" val="511034640"/>
              </p:ext>
            </p:extLst>
          </p:nvPr>
        </p:nvGraphicFramePr>
        <p:xfrm>
          <a:off x="140820" y="4960705"/>
          <a:ext cx="8229605" cy="809112"/>
        </p:xfrm>
        <a:graphic>
          <a:graphicData uri="http://schemas.openxmlformats.org/drawingml/2006/table">
            <a:tbl>
              <a:tblPr firstRow="1" bandRow="1">
                <a:tableStyleId>{5C22544A-7EE6-4342-B048-85BDC9FD1C3A}</a:tableStyleId>
              </a:tblPr>
              <a:tblGrid>
                <a:gridCol w="304800">
                  <a:extLst>
                    <a:ext uri="{9D8B030D-6E8A-4147-A177-3AD203B41FA5}">
                      <a16:colId xmlns:a16="http://schemas.microsoft.com/office/drawing/2014/main" val="2212922426"/>
                    </a:ext>
                  </a:extLst>
                </a:gridCol>
                <a:gridCol w="417095">
                  <a:extLst>
                    <a:ext uri="{9D8B030D-6E8A-4147-A177-3AD203B41FA5}">
                      <a16:colId xmlns:a16="http://schemas.microsoft.com/office/drawing/2014/main" val="20000"/>
                    </a:ext>
                  </a:extLst>
                </a:gridCol>
                <a:gridCol w="417095">
                  <a:extLst>
                    <a:ext uri="{9D8B030D-6E8A-4147-A177-3AD203B41FA5}">
                      <a16:colId xmlns:a16="http://schemas.microsoft.com/office/drawing/2014/main" val="20001"/>
                    </a:ext>
                  </a:extLst>
                </a:gridCol>
                <a:gridCol w="417095">
                  <a:extLst>
                    <a:ext uri="{9D8B030D-6E8A-4147-A177-3AD203B41FA5}">
                      <a16:colId xmlns:a16="http://schemas.microsoft.com/office/drawing/2014/main" val="20002"/>
                    </a:ext>
                  </a:extLst>
                </a:gridCol>
                <a:gridCol w="417095">
                  <a:extLst>
                    <a:ext uri="{9D8B030D-6E8A-4147-A177-3AD203B41FA5}">
                      <a16:colId xmlns:a16="http://schemas.microsoft.com/office/drawing/2014/main" val="20003"/>
                    </a:ext>
                  </a:extLst>
                </a:gridCol>
                <a:gridCol w="417095">
                  <a:extLst>
                    <a:ext uri="{9D8B030D-6E8A-4147-A177-3AD203B41FA5}">
                      <a16:colId xmlns:a16="http://schemas.microsoft.com/office/drawing/2014/main" val="20004"/>
                    </a:ext>
                  </a:extLst>
                </a:gridCol>
                <a:gridCol w="417095">
                  <a:extLst>
                    <a:ext uri="{9D8B030D-6E8A-4147-A177-3AD203B41FA5}">
                      <a16:colId xmlns:a16="http://schemas.microsoft.com/office/drawing/2014/main" val="20005"/>
                    </a:ext>
                  </a:extLst>
                </a:gridCol>
                <a:gridCol w="417095">
                  <a:extLst>
                    <a:ext uri="{9D8B030D-6E8A-4147-A177-3AD203B41FA5}">
                      <a16:colId xmlns:a16="http://schemas.microsoft.com/office/drawing/2014/main" val="20006"/>
                    </a:ext>
                  </a:extLst>
                </a:gridCol>
                <a:gridCol w="417095">
                  <a:extLst>
                    <a:ext uri="{9D8B030D-6E8A-4147-A177-3AD203B41FA5}">
                      <a16:colId xmlns:a16="http://schemas.microsoft.com/office/drawing/2014/main" val="20007"/>
                    </a:ext>
                  </a:extLst>
                </a:gridCol>
                <a:gridCol w="417095">
                  <a:extLst>
                    <a:ext uri="{9D8B030D-6E8A-4147-A177-3AD203B41FA5}">
                      <a16:colId xmlns:a16="http://schemas.microsoft.com/office/drawing/2014/main" val="20008"/>
                    </a:ext>
                  </a:extLst>
                </a:gridCol>
                <a:gridCol w="417095">
                  <a:extLst>
                    <a:ext uri="{9D8B030D-6E8A-4147-A177-3AD203B41FA5}">
                      <a16:colId xmlns:a16="http://schemas.microsoft.com/office/drawing/2014/main" val="20009"/>
                    </a:ext>
                  </a:extLst>
                </a:gridCol>
                <a:gridCol w="417095">
                  <a:extLst>
                    <a:ext uri="{9D8B030D-6E8A-4147-A177-3AD203B41FA5}">
                      <a16:colId xmlns:a16="http://schemas.microsoft.com/office/drawing/2014/main" val="20010"/>
                    </a:ext>
                  </a:extLst>
                </a:gridCol>
                <a:gridCol w="417095">
                  <a:extLst>
                    <a:ext uri="{9D8B030D-6E8A-4147-A177-3AD203B41FA5}">
                      <a16:colId xmlns:a16="http://schemas.microsoft.com/office/drawing/2014/main" val="20011"/>
                    </a:ext>
                  </a:extLst>
                </a:gridCol>
                <a:gridCol w="417095">
                  <a:extLst>
                    <a:ext uri="{9D8B030D-6E8A-4147-A177-3AD203B41FA5}">
                      <a16:colId xmlns:a16="http://schemas.microsoft.com/office/drawing/2014/main" val="20012"/>
                    </a:ext>
                  </a:extLst>
                </a:gridCol>
                <a:gridCol w="417095">
                  <a:extLst>
                    <a:ext uri="{9D8B030D-6E8A-4147-A177-3AD203B41FA5}">
                      <a16:colId xmlns:a16="http://schemas.microsoft.com/office/drawing/2014/main" val="20013"/>
                    </a:ext>
                  </a:extLst>
                </a:gridCol>
                <a:gridCol w="417095">
                  <a:extLst>
                    <a:ext uri="{9D8B030D-6E8A-4147-A177-3AD203B41FA5}">
                      <a16:colId xmlns:a16="http://schemas.microsoft.com/office/drawing/2014/main" val="20014"/>
                    </a:ext>
                  </a:extLst>
                </a:gridCol>
                <a:gridCol w="417095">
                  <a:extLst>
                    <a:ext uri="{9D8B030D-6E8A-4147-A177-3AD203B41FA5}">
                      <a16:colId xmlns:a16="http://schemas.microsoft.com/office/drawing/2014/main" val="20015"/>
                    </a:ext>
                  </a:extLst>
                </a:gridCol>
                <a:gridCol w="417095">
                  <a:extLst>
                    <a:ext uri="{9D8B030D-6E8A-4147-A177-3AD203B41FA5}">
                      <a16:colId xmlns:a16="http://schemas.microsoft.com/office/drawing/2014/main" val="20016"/>
                    </a:ext>
                  </a:extLst>
                </a:gridCol>
                <a:gridCol w="417095">
                  <a:extLst>
                    <a:ext uri="{9D8B030D-6E8A-4147-A177-3AD203B41FA5}">
                      <a16:colId xmlns:a16="http://schemas.microsoft.com/office/drawing/2014/main" val="20017"/>
                    </a:ext>
                  </a:extLst>
                </a:gridCol>
                <a:gridCol w="417095">
                  <a:extLst>
                    <a:ext uri="{9D8B030D-6E8A-4147-A177-3AD203B41FA5}">
                      <a16:colId xmlns:a16="http://schemas.microsoft.com/office/drawing/2014/main" val="20018"/>
                    </a:ext>
                  </a:extLst>
                </a:gridCol>
              </a:tblGrid>
              <a:tr h="220895">
                <a:tc>
                  <a:txBody>
                    <a:bodyPr/>
                    <a:lstStyle/>
                    <a:p>
                      <a:pPr algn="ctr"/>
                      <a:r>
                        <a:rPr lang="en-US" altLang="zh-CN" sz="1100" b="0" dirty="0" smtClean="0">
                          <a:solidFill>
                            <a:schemeClr val="tx1">
                              <a:lumMod val="50000"/>
                              <a:lumOff val="50000"/>
                            </a:schemeClr>
                          </a:solidFill>
                        </a:rPr>
                        <a:t>0</a:t>
                      </a:r>
                      <a:endParaRPr lang="zh-CN" altLang="en-US" sz="1100" b="0" dirty="0">
                        <a:solidFill>
                          <a:schemeClr val="tx1">
                            <a:lumMod val="50000"/>
                            <a:lumOff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100" b="0" dirty="0" smtClean="0">
                          <a:solidFill>
                            <a:schemeClr val="tx1">
                              <a:lumMod val="50000"/>
                              <a:lumOff val="50000"/>
                            </a:schemeClr>
                          </a:solidFill>
                        </a:rPr>
                        <a:t>1</a:t>
                      </a:r>
                      <a:endParaRPr lang="zh-CN" altLang="en-US" sz="1100" b="0" dirty="0">
                        <a:solidFill>
                          <a:schemeClr val="tx1">
                            <a:lumMod val="50000"/>
                            <a:lumOff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100" b="0" dirty="0" smtClean="0">
                          <a:solidFill>
                            <a:schemeClr val="tx1">
                              <a:lumMod val="50000"/>
                              <a:lumOff val="50000"/>
                            </a:schemeClr>
                          </a:solidFill>
                        </a:rPr>
                        <a:t>2</a:t>
                      </a:r>
                      <a:endParaRPr lang="zh-CN" altLang="en-US" sz="1100" b="0" dirty="0">
                        <a:solidFill>
                          <a:schemeClr val="tx1">
                            <a:lumMod val="50000"/>
                            <a:lumOff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100" b="0" dirty="0" smtClean="0">
                          <a:solidFill>
                            <a:schemeClr val="tx1">
                              <a:lumMod val="50000"/>
                              <a:lumOff val="50000"/>
                            </a:schemeClr>
                          </a:solidFill>
                        </a:rPr>
                        <a:t>3</a:t>
                      </a:r>
                      <a:endParaRPr lang="zh-CN" altLang="en-US" sz="1100" b="0" dirty="0">
                        <a:solidFill>
                          <a:schemeClr val="tx1">
                            <a:lumMod val="50000"/>
                            <a:lumOff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100" b="0" dirty="0" smtClean="0">
                          <a:solidFill>
                            <a:schemeClr val="tx1">
                              <a:lumMod val="50000"/>
                              <a:lumOff val="50000"/>
                            </a:schemeClr>
                          </a:solidFill>
                        </a:rPr>
                        <a:t>4</a:t>
                      </a:r>
                      <a:endParaRPr lang="zh-CN" altLang="en-US" sz="1100" b="0" dirty="0">
                        <a:solidFill>
                          <a:schemeClr val="tx1">
                            <a:lumMod val="50000"/>
                            <a:lumOff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100" b="0" dirty="0" smtClean="0">
                          <a:solidFill>
                            <a:schemeClr val="tx1">
                              <a:lumMod val="50000"/>
                              <a:lumOff val="50000"/>
                            </a:schemeClr>
                          </a:solidFill>
                        </a:rPr>
                        <a:t>5</a:t>
                      </a:r>
                      <a:endParaRPr lang="zh-CN" altLang="en-US" sz="1100" b="0" dirty="0">
                        <a:solidFill>
                          <a:schemeClr val="tx1">
                            <a:lumMod val="50000"/>
                            <a:lumOff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100" b="0" dirty="0" smtClean="0">
                          <a:solidFill>
                            <a:schemeClr val="tx1">
                              <a:lumMod val="50000"/>
                              <a:lumOff val="50000"/>
                            </a:schemeClr>
                          </a:solidFill>
                        </a:rPr>
                        <a:t>6</a:t>
                      </a:r>
                      <a:endParaRPr lang="zh-CN" altLang="en-US" sz="1100" b="0" dirty="0">
                        <a:solidFill>
                          <a:schemeClr val="tx1">
                            <a:lumMod val="50000"/>
                            <a:lumOff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100" b="0" dirty="0" smtClean="0">
                          <a:solidFill>
                            <a:schemeClr val="tx1">
                              <a:lumMod val="50000"/>
                              <a:lumOff val="50000"/>
                            </a:schemeClr>
                          </a:solidFill>
                        </a:rPr>
                        <a:t>7</a:t>
                      </a:r>
                      <a:endParaRPr lang="zh-CN" altLang="en-US" sz="1100" b="0" dirty="0">
                        <a:solidFill>
                          <a:schemeClr val="tx1">
                            <a:lumMod val="50000"/>
                            <a:lumOff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100" b="0" dirty="0" smtClean="0">
                          <a:solidFill>
                            <a:schemeClr val="tx1">
                              <a:lumMod val="50000"/>
                              <a:lumOff val="50000"/>
                            </a:schemeClr>
                          </a:solidFill>
                        </a:rPr>
                        <a:t>8</a:t>
                      </a:r>
                      <a:endParaRPr lang="zh-CN" altLang="en-US" sz="1100" b="0" dirty="0">
                        <a:solidFill>
                          <a:schemeClr val="tx1">
                            <a:lumMod val="50000"/>
                            <a:lumOff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100" b="0" dirty="0" smtClean="0">
                          <a:solidFill>
                            <a:schemeClr val="tx1">
                              <a:lumMod val="50000"/>
                              <a:lumOff val="50000"/>
                            </a:schemeClr>
                          </a:solidFill>
                        </a:rPr>
                        <a:t>9</a:t>
                      </a:r>
                      <a:endParaRPr lang="zh-CN" altLang="en-US" sz="1100" b="0" dirty="0">
                        <a:solidFill>
                          <a:schemeClr val="tx1">
                            <a:lumMod val="50000"/>
                            <a:lumOff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100" b="0" dirty="0" smtClean="0">
                          <a:solidFill>
                            <a:schemeClr val="tx1">
                              <a:lumMod val="50000"/>
                              <a:lumOff val="50000"/>
                            </a:schemeClr>
                          </a:solidFill>
                        </a:rPr>
                        <a:t>10</a:t>
                      </a:r>
                      <a:endParaRPr lang="zh-CN" altLang="en-US" sz="1100" b="0" dirty="0">
                        <a:solidFill>
                          <a:schemeClr val="tx1">
                            <a:lumMod val="50000"/>
                            <a:lumOff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100" b="0" dirty="0" smtClean="0">
                          <a:solidFill>
                            <a:schemeClr val="tx1">
                              <a:lumMod val="50000"/>
                              <a:lumOff val="50000"/>
                            </a:schemeClr>
                          </a:solidFill>
                        </a:rPr>
                        <a:t>11</a:t>
                      </a:r>
                      <a:endParaRPr lang="zh-CN" altLang="en-US" sz="1100" b="0" dirty="0">
                        <a:solidFill>
                          <a:schemeClr val="tx1">
                            <a:lumMod val="50000"/>
                            <a:lumOff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100" b="0" dirty="0" smtClean="0">
                          <a:solidFill>
                            <a:schemeClr val="tx1">
                              <a:lumMod val="50000"/>
                              <a:lumOff val="50000"/>
                            </a:schemeClr>
                          </a:solidFill>
                        </a:rPr>
                        <a:t>12</a:t>
                      </a:r>
                      <a:endParaRPr lang="zh-CN" altLang="en-US" sz="1100" b="0" dirty="0">
                        <a:solidFill>
                          <a:schemeClr val="tx1">
                            <a:lumMod val="50000"/>
                            <a:lumOff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100" b="0" dirty="0" smtClean="0">
                          <a:solidFill>
                            <a:schemeClr val="tx1">
                              <a:lumMod val="50000"/>
                              <a:lumOff val="50000"/>
                            </a:schemeClr>
                          </a:solidFill>
                        </a:rPr>
                        <a:t>13</a:t>
                      </a:r>
                      <a:endParaRPr lang="zh-CN" altLang="en-US" sz="1100" b="0" dirty="0">
                        <a:solidFill>
                          <a:schemeClr val="tx1">
                            <a:lumMod val="50000"/>
                            <a:lumOff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100" b="0" dirty="0" smtClean="0">
                          <a:solidFill>
                            <a:schemeClr val="tx1">
                              <a:lumMod val="50000"/>
                              <a:lumOff val="50000"/>
                            </a:schemeClr>
                          </a:solidFill>
                        </a:rPr>
                        <a:t>14</a:t>
                      </a:r>
                      <a:endParaRPr lang="zh-CN" altLang="en-US" sz="1100" b="0" dirty="0">
                        <a:solidFill>
                          <a:schemeClr val="tx1">
                            <a:lumMod val="50000"/>
                            <a:lumOff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100" b="0" dirty="0" smtClean="0">
                          <a:solidFill>
                            <a:schemeClr val="tx1">
                              <a:lumMod val="50000"/>
                              <a:lumOff val="50000"/>
                            </a:schemeClr>
                          </a:solidFill>
                        </a:rPr>
                        <a:t>15</a:t>
                      </a:r>
                      <a:endParaRPr lang="zh-CN" altLang="en-US" sz="1100" b="0" dirty="0">
                        <a:solidFill>
                          <a:schemeClr val="tx1">
                            <a:lumMod val="50000"/>
                            <a:lumOff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100" b="0" dirty="0" smtClean="0">
                          <a:solidFill>
                            <a:schemeClr val="tx1">
                              <a:lumMod val="50000"/>
                              <a:lumOff val="50000"/>
                            </a:schemeClr>
                          </a:solidFill>
                        </a:rPr>
                        <a:t>16</a:t>
                      </a:r>
                      <a:endParaRPr lang="zh-CN" altLang="en-US" sz="1100" b="0" dirty="0">
                        <a:solidFill>
                          <a:schemeClr val="tx1">
                            <a:lumMod val="50000"/>
                            <a:lumOff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100" b="0" dirty="0" smtClean="0">
                          <a:solidFill>
                            <a:schemeClr val="tx1">
                              <a:lumMod val="50000"/>
                              <a:lumOff val="50000"/>
                            </a:schemeClr>
                          </a:solidFill>
                        </a:rPr>
                        <a:t>17</a:t>
                      </a:r>
                      <a:endParaRPr lang="zh-CN" altLang="en-US" sz="1100" b="0" dirty="0">
                        <a:solidFill>
                          <a:schemeClr val="tx1">
                            <a:lumMod val="50000"/>
                            <a:lumOff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100" b="0" dirty="0" smtClean="0">
                          <a:solidFill>
                            <a:schemeClr val="tx1">
                              <a:lumMod val="50000"/>
                              <a:lumOff val="50000"/>
                            </a:schemeClr>
                          </a:solidFill>
                        </a:rPr>
                        <a:t>18</a:t>
                      </a:r>
                      <a:endParaRPr lang="zh-CN" altLang="en-US" sz="1100" b="0" dirty="0">
                        <a:solidFill>
                          <a:schemeClr val="tx1">
                            <a:lumMod val="50000"/>
                            <a:lumOff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0" dirty="0" smtClean="0">
                          <a:solidFill>
                            <a:schemeClr val="tx1"/>
                          </a:solidFill>
                        </a:rPr>
                        <a:t>…</a:t>
                      </a:r>
                      <a:endParaRPr lang="zh-CN" altLang="en-US" sz="16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473832">
                <a:tc>
                  <a:txBody>
                    <a:bodyPr/>
                    <a:lstStyle/>
                    <a:p>
                      <a:pPr algn="ct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20">
                      <a:fgClr>
                        <a:schemeClr val="tx1">
                          <a:lumMod val="50000"/>
                          <a:lumOff val="50000"/>
                        </a:schemeClr>
                      </a:fgClr>
                      <a:bgClr>
                        <a:schemeClr val="bg1"/>
                      </a:bgClr>
                    </a:pattFill>
                  </a:tcPr>
                </a:tc>
                <a:tc>
                  <a:txBody>
                    <a:bodyPr/>
                    <a:lstStyle/>
                    <a:p>
                      <a:pPr algn="ctr"/>
                      <a:r>
                        <a:rPr lang="en-US" altLang="zh-CN" sz="1600" b="0" dirty="0" smtClean="0">
                          <a:solidFill>
                            <a:schemeClr val="tx1"/>
                          </a:solidFill>
                        </a:rPr>
                        <a:t>22</a:t>
                      </a: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altLang="zh-CN" sz="1600" b="0" dirty="0" smtClean="0">
                          <a:solidFill>
                            <a:schemeClr val="tx1"/>
                          </a:solidFill>
                        </a:rPr>
                        <a:t>12</a:t>
                      </a: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altLang="zh-CN" sz="1600" b="0" dirty="0" smtClean="0">
                          <a:solidFill>
                            <a:schemeClr val="tx1"/>
                          </a:solidFill>
                        </a:rPr>
                        <a:t>13</a:t>
                      </a: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altLang="zh-CN" sz="1600" b="0" dirty="0" smtClean="0">
                          <a:solidFill>
                            <a:schemeClr val="tx1"/>
                          </a:solidFill>
                        </a:rPr>
                        <a:t>8</a:t>
                      </a: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altLang="zh-CN" sz="1600" b="0" dirty="0" smtClean="0">
                          <a:solidFill>
                            <a:schemeClr val="tx1"/>
                          </a:solidFill>
                        </a:rPr>
                        <a:t>9</a:t>
                      </a: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altLang="zh-CN" sz="1600" b="0" dirty="0" smtClean="0">
                          <a:solidFill>
                            <a:schemeClr val="tx1"/>
                          </a:solidFill>
                        </a:rPr>
                        <a:t>20</a:t>
                      </a: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altLang="zh-CN" sz="1600" b="0" dirty="0" smtClean="0">
                          <a:solidFill>
                            <a:schemeClr val="tx1"/>
                          </a:solidFill>
                        </a:rPr>
                        <a:t>33</a:t>
                      </a: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FF"/>
                    </a:solidFill>
                  </a:tcPr>
                </a:tc>
                <a:tc>
                  <a:txBody>
                    <a:bodyPr/>
                    <a:lstStyle/>
                    <a:p>
                      <a:pPr algn="ctr"/>
                      <a:r>
                        <a:rPr lang="en-US" altLang="zh-CN" sz="1600" b="0" dirty="0" smtClean="0">
                          <a:solidFill>
                            <a:schemeClr val="tx1"/>
                          </a:solidFill>
                        </a:rPr>
                        <a:t>42</a:t>
                      </a: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FF"/>
                    </a:solidFill>
                  </a:tcPr>
                </a:tc>
                <a:tc>
                  <a:txBody>
                    <a:bodyPr/>
                    <a:lstStyle/>
                    <a:p>
                      <a:pPr algn="ctr"/>
                      <a:r>
                        <a:rPr lang="en-US" altLang="zh-CN" sz="1600" b="0" dirty="0" smtClean="0">
                          <a:solidFill>
                            <a:schemeClr val="tx1"/>
                          </a:solidFill>
                        </a:rPr>
                        <a:t>44</a:t>
                      </a: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FF"/>
                    </a:solidFill>
                  </a:tcPr>
                </a:tc>
                <a:tc>
                  <a:txBody>
                    <a:bodyPr/>
                    <a:lstStyle/>
                    <a:p>
                      <a:pPr algn="ctr"/>
                      <a:r>
                        <a:rPr lang="en-US" altLang="zh-CN" sz="1600" b="0" dirty="0" smtClean="0">
                          <a:solidFill>
                            <a:schemeClr val="tx1"/>
                          </a:solidFill>
                        </a:rPr>
                        <a:t>38</a:t>
                      </a: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FF"/>
                    </a:solidFill>
                  </a:tcPr>
                </a:tc>
                <a:tc>
                  <a:txBody>
                    <a:bodyPr/>
                    <a:lstStyle/>
                    <a:p>
                      <a:pPr algn="ctr"/>
                      <a:r>
                        <a:rPr lang="en-US" altLang="zh-CN" sz="1600" b="0" dirty="0" smtClean="0">
                          <a:solidFill>
                            <a:schemeClr val="tx1"/>
                          </a:solidFill>
                        </a:rPr>
                        <a:t>24</a:t>
                      </a: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FF"/>
                    </a:solidFill>
                  </a:tcPr>
                </a:tc>
                <a:tc>
                  <a:txBody>
                    <a:bodyPr/>
                    <a:lstStyle/>
                    <a:p>
                      <a:pPr algn="ctr"/>
                      <a:r>
                        <a:rPr lang="en-US" altLang="zh-CN" sz="1600" b="0" dirty="0" smtClean="0">
                          <a:solidFill>
                            <a:schemeClr val="tx1"/>
                          </a:solidFill>
                        </a:rPr>
                        <a:t>48</a:t>
                      </a: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FF"/>
                    </a:solidFill>
                  </a:tcPr>
                </a:tc>
                <a:tc>
                  <a:txBody>
                    <a:bodyPr/>
                    <a:lstStyle/>
                    <a:p>
                      <a:pPr algn="ctr"/>
                      <a:r>
                        <a:rPr lang="en-US" altLang="zh-CN" sz="1600" b="0" dirty="0" smtClean="0">
                          <a:solidFill>
                            <a:schemeClr val="tx1"/>
                          </a:solidFill>
                        </a:rPr>
                        <a:t>60</a:t>
                      </a: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altLang="zh-CN" sz="1600" b="0" dirty="0" smtClean="0">
                          <a:solidFill>
                            <a:schemeClr val="tx1"/>
                          </a:solidFill>
                        </a:rPr>
                        <a:t>58</a:t>
                      </a: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altLang="zh-CN" sz="1600" b="0" dirty="0" smtClean="0">
                          <a:solidFill>
                            <a:schemeClr val="tx1"/>
                          </a:solidFill>
                        </a:rPr>
                        <a:t>74</a:t>
                      </a: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altLang="zh-CN" sz="1600" b="0" dirty="0" smtClean="0">
                          <a:solidFill>
                            <a:schemeClr val="tx1"/>
                          </a:solidFill>
                        </a:rPr>
                        <a:t>57</a:t>
                      </a: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altLang="zh-CN" sz="1600" b="0" dirty="0" smtClean="0">
                          <a:solidFill>
                            <a:schemeClr val="tx1"/>
                          </a:solidFill>
                        </a:rPr>
                        <a:t>86</a:t>
                      </a: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altLang="zh-CN" sz="1600" b="0" dirty="0" smtClean="0">
                          <a:solidFill>
                            <a:schemeClr val="tx1"/>
                          </a:solidFill>
                        </a:rPr>
                        <a:t>53</a:t>
                      </a: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altLang="zh-CN" sz="1600" b="0" baseline="0" dirty="0" smtClean="0">
                          <a:solidFill>
                            <a:schemeClr val="tx1"/>
                          </a:solidFill>
                        </a:rPr>
                        <a:t>…</a:t>
                      </a:r>
                      <a:endParaRPr lang="zh-CN" altLang="en-US" sz="16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grpSp>
        <p:nvGrpSpPr>
          <p:cNvPr id="52" name="组合 51"/>
          <p:cNvGrpSpPr/>
          <p:nvPr/>
        </p:nvGrpSpPr>
        <p:grpSpPr>
          <a:xfrm>
            <a:off x="666750" y="3833345"/>
            <a:ext cx="2686050" cy="1181100"/>
            <a:chOff x="971550" y="3543300"/>
            <a:chExt cx="2806700" cy="1181100"/>
          </a:xfrm>
        </p:grpSpPr>
        <p:cxnSp>
          <p:nvCxnSpPr>
            <p:cNvPr id="28" name="直接箭头连接符 27"/>
            <p:cNvCxnSpPr/>
            <p:nvPr/>
          </p:nvCxnSpPr>
          <p:spPr>
            <a:xfrm>
              <a:off x="971550" y="4030980"/>
              <a:ext cx="0" cy="6934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3778250" y="3543300"/>
              <a:ext cx="0" cy="495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971550" y="4030980"/>
              <a:ext cx="2806700"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1" name="组合 50"/>
          <p:cNvGrpSpPr/>
          <p:nvPr/>
        </p:nvGrpSpPr>
        <p:grpSpPr>
          <a:xfrm>
            <a:off x="3136739" y="3833345"/>
            <a:ext cx="901862" cy="1181100"/>
            <a:chOff x="3429000" y="3543300"/>
            <a:chExt cx="990600" cy="1181100"/>
          </a:xfrm>
        </p:grpSpPr>
        <p:cxnSp>
          <p:nvCxnSpPr>
            <p:cNvPr id="33" name="直接连接符 32"/>
            <p:cNvCxnSpPr/>
            <p:nvPr/>
          </p:nvCxnSpPr>
          <p:spPr>
            <a:xfrm>
              <a:off x="4419600" y="3543300"/>
              <a:ext cx="0" cy="647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3429000" y="4191000"/>
              <a:ext cx="0" cy="533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3429000" y="4191000"/>
              <a:ext cx="990600"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0" name="组合 49"/>
          <p:cNvGrpSpPr/>
          <p:nvPr/>
        </p:nvGrpSpPr>
        <p:grpSpPr>
          <a:xfrm>
            <a:off x="4800599" y="3833345"/>
            <a:ext cx="870995" cy="1186816"/>
            <a:chOff x="5105400" y="3543300"/>
            <a:chExt cx="827881" cy="1186816"/>
          </a:xfrm>
        </p:grpSpPr>
        <p:cxnSp>
          <p:nvCxnSpPr>
            <p:cNvPr id="34" name="直接连接符 33"/>
            <p:cNvCxnSpPr/>
            <p:nvPr/>
          </p:nvCxnSpPr>
          <p:spPr>
            <a:xfrm>
              <a:off x="5105400" y="3543300"/>
              <a:ext cx="0" cy="495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a:off x="5928360" y="4036696"/>
              <a:ext cx="0" cy="6934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5107781" y="4033361"/>
              <a:ext cx="825500"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54" name="直接连接符 53"/>
          <p:cNvCxnSpPr/>
          <p:nvPr/>
        </p:nvCxnSpPr>
        <p:spPr>
          <a:xfrm>
            <a:off x="2945275" y="5283971"/>
            <a:ext cx="0" cy="4849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5444925" y="5279208"/>
            <a:ext cx="0" cy="4849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3429000" y="5867400"/>
            <a:ext cx="3365024" cy="461665"/>
          </a:xfrm>
          <a:prstGeom prst="rect">
            <a:avLst/>
          </a:prstGeom>
        </p:spPr>
        <p:txBody>
          <a:bodyPr wrap="none">
            <a:spAutoFit/>
          </a:bodyPr>
          <a:lstStyle/>
          <a:p>
            <a:r>
              <a:rPr lang="zh-CN" altLang="en-US" sz="2400" dirty="0">
                <a:solidFill>
                  <a:srgbClr val="C00000"/>
                </a:solidFill>
              </a:rPr>
              <a:t>查找</a:t>
            </a:r>
            <a:r>
              <a:rPr lang="zh-CN" altLang="en-US" sz="2400" dirty="0" smtClean="0">
                <a:solidFill>
                  <a:srgbClr val="C00000"/>
                </a:solidFill>
              </a:rPr>
              <a:t>表</a:t>
            </a:r>
            <a:r>
              <a:rPr lang="zh-CN" altLang="en-US" sz="1600" dirty="0" smtClean="0">
                <a:solidFill>
                  <a:schemeClr val="tx1">
                    <a:lumMod val="50000"/>
                    <a:lumOff val="50000"/>
                  </a:schemeClr>
                </a:solidFill>
              </a:rPr>
              <a:t>（块间</a:t>
            </a:r>
            <a:r>
              <a:rPr lang="zh-CN" altLang="en-US" sz="1600" dirty="0" smtClean="0">
                <a:solidFill>
                  <a:srgbClr val="0000CC"/>
                </a:solidFill>
              </a:rPr>
              <a:t>有</a:t>
            </a:r>
            <a:r>
              <a:rPr lang="zh-CN" altLang="en-US" sz="1600" dirty="0" smtClean="0">
                <a:solidFill>
                  <a:schemeClr val="tx1">
                    <a:lumMod val="50000"/>
                    <a:lumOff val="50000"/>
                  </a:schemeClr>
                </a:solidFill>
              </a:rPr>
              <a:t>序，块内</a:t>
            </a:r>
            <a:r>
              <a:rPr lang="zh-CN" altLang="en-US" sz="1600" dirty="0" smtClean="0">
                <a:solidFill>
                  <a:srgbClr val="FF0000"/>
                </a:solidFill>
              </a:rPr>
              <a:t>无</a:t>
            </a:r>
            <a:r>
              <a:rPr lang="zh-CN" altLang="en-US" sz="1600" dirty="0" smtClean="0">
                <a:solidFill>
                  <a:schemeClr val="tx1">
                    <a:lumMod val="50000"/>
                    <a:lumOff val="50000"/>
                  </a:schemeClr>
                </a:solidFill>
              </a:rPr>
              <a:t>序）</a:t>
            </a:r>
            <a:endParaRPr lang="zh-CN" altLang="en-US" sz="1600" dirty="0">
              <a:solidFill>
                <a:schemeClr val="tx1">
                  <a:lumMod val="50000"/>
                  <a:lumOff val="50000"/>
                </a:schemeClr>
              </a:solidFill>
            </a:endParaRPr>
          </a:p>
        </p:txBody>
      </p:sp>
      <p:sp>
        <p:nvSpPr>
          <p:cNvPr id="57" name="矩形 56"/>
          <p:cNvSpPr/>
          <p:nvPr/>
        </p:nvSpPr>
        <p:spPr>
          <a:xfrm>
            <a:off x="3619500" y="2514600"/>
            <a:ext cx="1107996" cy="461665"/>
          </a:xfrm>
          <a:prstGeom prst="rect">
            <a:avLst/>
          </a:prstGeom>
        </p:spPr>
        <p:txBody>
          <a:bodyPr wrap="none">
            <a:spAutoFit/>
          </a:bodyPr>
          <a:lstStyle/>
          <a:p>
            <a:r>
              <a:rPr lang="zh-CN" altLang="en-US" sz="2400" dirty="0">
                <a:solidFill>
                  <a:srgbClr val="C00000"/>
                </a:solidFill>
              </a:rPr>
              <a:t>索引</a:t>
            </a:r>
            <a:r>
              <a:rPr lang="zh-CN" altLang="en-US" sz="2400" dirty="0" smtClean="0">
                <a:solidFill>
                  <a:srgbClr val="C00000"/>
                </a:solidFill>
              </a:rPr>
              <a:t>表</a:t>
            </a:r>
            <a:endParaRPr lang="zh-CN" altLang="en-US" sz="2400" dirty="0">
              <a:solidFill>
                <a:srgbClr val="C00000"/>
              </a:solidFill>
            </a:endParaRPr>
          </a:p>
        </p:txBody>
      </p:sp>
      <p:sp>
        <p:nvSpPr>
          <p:cNvPr id="58" name="AutoShape 38"/>
          <p:cNvSpPr>
            <a:spLocks noChangeArrowheads="1"/>
          </p:cNvSpPr>
          <p:nvPr/>
        </p:nvSpPr>
        <p:spPr bwMode="auto">
          <a:xfrm>
            <a:off x="5943600" y="2282370"/>
            <a:ext cx="1570037" cy="503238"/>
          </a:xfrm>
          <a:prstGeom prst="wedgeEllipseCallout">
            <a:avLst>
              <a:gd name="adj1" fmla="val -43227"/>
              <a:gd name="adj2" fmla="val 74481"/>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2400" b="1" dirty="0" smtClean="0"/>
              <a:t>查找</a:t>
            </a:r>
            <a:r>
              <a:rPr lang="en-US" altLang="zh-CN" sz="2400" b="1" dirty="0" smtClean="0"/>
              <a:t>38</a:t>
            </a:r>
            <a:endParaRPr lang="en-US" altLang="zh-CN" sz="2400" b="1" dirty="0"/>
          </a:p>
        </p:txBody>
      </p:sp>
      <p:sp>
        <p:nvSpPr>
          <p:cNvPr id="59" name="矩形 58"/>
          <p:cNvSpPr/>
          <p:nvPr/>
        </p:nvSpPr>
        <p:spPr>
          <a:xfrm>
            <a:off x="5943600" y="3089264"/>
            <a:ext cx="2834430" cy="400110"/>
          </a:xfrm>
          <a:prstGeom prst="rect">
            <a:avLst/>
          </a:prstGeom>
        </p:spPr>
        <p:txBody>
          <a:bodyPr wrap="none">
            <a:spAutoFit/>
          </a:bodyPr>
          <a:lstStyle/>
          <a:p>
            <a:pPr eaLnBrk="1" hangingPunct="1"/>
            <a:r>
              <a:rPr lang="en-US" altLang="zh-CN" sz="2000" dirty="0" smtClean="0">
                <a:solidFill>
                  <a:schemeClr val="tx1"/>
                </a:solidFill>
              </a:rPr>
              <a:t>1</a:t>
            </a:r>
            <a:r>
              <a:rPr lang="zh-CN" altLang="en-US" sz="2000" dirty="0" smtClean="0">
                <a:solidFill>
                  <a:schemeClr val="tx1"/>
                </a:solidFill>
              </a:rPr>
              <a:t>）</a:t>
            </a:r>
            <a:r>
              <a:rPr lang="en-US" altLang="zh-CN" sz="2000" dirty="0" smtClean="0">
                <a:solidFill>
                  <a:schemeClr val="tx1"/>
                </a:solidFill>
              </a:rPr>
              <a:t>38&gt;22, </a:t>
            </a:r>
            <a:r>
              <a:rPr lang="zh-CN" altLang="en-US" sz="2000" dirty="0" smtClean="0">
                <a:solidFill>
                  <a:schemeClr val="tx1"/>
                </a:solidFill>
                <a:sym typeface="Symbol" panose="05050102010706020507" pitchFamily="18" charset="2"/>
              </a:rPr>
              <a:t>不在第</a:t>
            </a:r>
            <a:r>
              <a:rPr lang="en-US" altLang="zh-CN" sz="2000" dirty="0" smtClean="0">
                <a:solidFill>
                  <a:schemeClr val="tx1"/>
                </a:solidFill>
                <a:sym typeface="Symbol" panose="05050102010706020507" pitchFamily="18" charset="2"/>
              </a:rPr>
              <a:t>1</a:t>
            </a:r>
            <a:r>
              <a:rPr lang="zh-CN" altLang="en-US" sz="2000" dirty="0" smtClean="0">
                <a:solidFill>
                  <a:schemeClr val="tx1"/>
                </a:solidFill>
                <a:sym typeface="Symbol" panose="05050102010706020507" pitchFamily="18" charset="2"/>
              </a:rPr>
              <a:t>块</a:t>
            </a:r>
            <a:endParaRPr lang="zh-CN" altLang="en-US" sz="2000" dirty="0">
              <a:solidFill>
                <a:schemeClr val="tx1"/>
              </a:solidFill>
            </a:endParaRPr>
          </a:p>
        </p:txBody>
      </p:sp>
      <p:sp>
        <p:nvSpPr>
          <p:cNvPr id="60" name="矩形 59"/>
          <p:cNvSpPr/>
          <p:nvPr/>
        </p:nvSpPr>
        <p:spPr>
          <a:xfrm>
            <a:off x="5943600" y="3505892"/>
            <a:ext cx="3090911" cy="400110"/>
          </a:xfrm>
          <a:prstGeom prst="rect">
            <a:avLst/>
          </a:prstGeom>
        </p:spPr>
        <p:txBody>
          <a:bodyPr wrap="none">
            <a:spAutoFit/>
          </a:bodyPr>
          <a:lstStyle/>
          <a:p>
            <a:pPr eaLnBrk="1" hangingPunct="1"/>
            <a:r>
              <a:rPr lang="en-US" altLang="zh-CN" sz="2000" dirty="0" smtClean="0">
                <a:solidFill>
                  <a:schemeClr val="tx1"/>
                </a:solidFill>
              </a:rPr>
              <a:t>2</a:t>
            </a:r>
            <a:r>
              <a:rPr lang="zh-CN" altLang="en-US" sz="2000" dirty="0" smtClean="0">
                <a:solidFill>
                  <a:schemeClr val="tx1"/>
                </a:solidFill>
              </a:rPr>
              <a:t>）</a:t>
            </a:r>
            <a:r>
              <a:rPr lang="en-US" altLang="zh-CN" sz="2000" dirty="0" smtClean="0">
                <a:solidFill>
                  <a:schemeClr val="tx1"/>
                </a:solidFill>
              </a:rPr>
              <a:t>38&lt;48, </a:t>
            </a:r>
            <a:r>
              <a:rPr lang="zh-CN" altLang="en-US" sz="2000" dirty="0" smtClean="0">
                <a:solidFill>
                  <a:schemeClr val="tx1"/>
                </a:solidFill>
                <a:sym typeface="Symbol" panose="05050102010706020507" pitchFamily="18" charset="2"/>
              </a:rPr>
              <a:t></a:t>
            </a:r>
            <a:r>
              <a:rPr lang="zh-CN" altLang="en-US" sz="2000" dirty="0" smtClean="0">
                <a:solidFill>
                  <a:srgbClr val="0070C0"/>
                </a:solidFill>
                <a:sym typeface="Symbol" panose="05050102010706020507" pitchFamily="18" charset="2"/>
              </a:rPr>
              <a:t>可能</a:t>
            </a:r>
            <a:r>
              <a:rPr lang="zh-CN" altLang="en-US" sz="2000" dirty="0" smtClean="0">
                <a:solidFill>
                  <a:schemeClr val="tx1"/>
                </a:solidFill>
                <a:sym typeface="Symbol" panose="05050102010706020507" pitchFamily="18" charset="2"/>
              </a:rPr>
              <a:t>在第</a:t>
            </a:r>
            <a:r>
              <a:rPr lang="en-US" altLang="zh-CN" sz="2000" dirty="0" smtClean="0">
                <a:solidFill>
                  <a:schemeClr val="tx1"/>
                </a:solidFill>
                <a:sym typeface="Symbol" panose="05050102010706020507" pitchFamily="18" charset="2"/>
              </a:rPr>
              <a:t>2</a:t>
            </a:r>
            <a:r>
              <a:rPr lang="zh-CN" altLang="en-US" sz="2000" dirty="0" smtClean="0">
                <a:solidFill>
                  <a:schemeClr val="tx1"/>
                </a:solidFill>
                <a:sym typeface="Symbol" panose="05050102010706020507" pitchFamily="18" charset="2"/>
              </a:rPr>
              <a:t>块</a:t>
            </a:r>
            <a:endParaRPr lang="zh-CN" altLang="en-US" sz="2000" dirty="0">
              <a:solidFill>
                <a:schemeClr val="tx1"/>
              </a:solidFill>
            </a:endParaRPr>
          </a:p>
        </p:txBody>
      </p:sp>
      <p:sp>
        <p:nvSpPr>
          <p:cNvPr id="61" name="矩形 60"/>
          <p:cNvSpPr/>
          <p:nvPr/>
        </p:nvSpPr>
        <p:spPr>
          <a:xfrm>
            <a:off x="5967644" y="3944043"/>
            <a:ext cx="3034805" cy="400110"/>
          </a:xfrm>
          <a:prstGeom prst="rect">
            <a:avLst/>
          </a:prstGeom>
        </p:spPr>
        <p:txBody>
          <a:bodyPr wrap="none">
            <a:spAutoFit/>
          </a:bodyPr>
          <a:lstStyle/>
          <a:p>
            <a:pPr eaLnBrk="1" hangingPunct="1"/>
            <a:r>
              <a:rPr lang="en-US" altLang="zh-CN" sz="2000" dirty="0" smtClean="0">
                <a:solidFill>
                  <a:schemeClr val="tx1"/>
                </a:solidFill>
                <a:sym typeface="Symbol" panose="05050102010706020507" pitchFamily="18" charset="2"/>
              </a:rPr>
              <a:t>3</a:t>
            </a:r>
            <a:r>
              <a:rPr lang="zh-CN" altLang="en-US" sz="2000" dirty="0" smtClean="0">
                <a:solidFill>
                  <a:schemeClr val="tx1"/>
                </a:solidFill>
                <a:sym typeface="Symbol" panose="05050102010706020507" pitchFamily="18" charset="2"/>
              </a:rPr>
              <a:t>）在第</a:t>
            </a:r>
            <a:r>
              <a:rPr lang="en-US" altLang="zh-CN" sz="2000" dirty="0" smtClean="0">
                <a:solidFill>
                  <a:schemeClr val="tx1"/>
                </a:solidFill>
                <a:sym typeface="Symbol" panose="05050102010706020507" pitchFamily="18" charset="2"/>
              </a:rPr>
              <a:t>2</a:t>
            </a:r>
            <a:r>
              <a:rPr lang="zh-CN" altLang="en-US" sz="2000" dirty="0" smtClean="0">
                <a:solidFill>
                  <a:schemeClr val="tx1"/>
                </a:solidFill>
                <a:sym typeface="Symbol" panose="05050102010706020507" pitchFamily="18" charset="2"/>
              </a:rPr>
              <a:t>块内</a:t>
            </a:r>
            <a:r>
              <a:rPr lang="zh-CN" altLang="en-US" sz="2000" i="1" u="sng" dirty="0" smtClean="0">
                <a:solidFill>
                  <a:schemeClr val="tx1"/>
                </a:solidFill>
                <a:sym typeface="Symbol" panose="05050102010706020507" pitchFamily="18" charset="2"/>
              </a:rPr>
              <a:t>顺序</a:t>
            </a:r>
            <a:r>
              <a:rPr lang="zh-CN" altLang="en-US" sz="2000" dirty="0" smtClean="0">
                <a:solidFill>
                  <a:schemeClr val="tx1"/>
                </a:solidFill>
                <a:sym typeface="Symbol" panose="05050102010706020507" pitchFamily="18" charset="2"/>
              </a:rPr>
              <a:t>查找</a:t>
            </a:r>
            <a:r>
              <a:rPr lang="en-US" altLang="zh-CN" sz="2000" dirty="0" smtClean="0">
                <a:solidFill>
                  <a:schemeClr val="tx1"/>
                </a:solidFill>
                <a:sym typeface="Symbol" panose="05050102010706020507" pitchFamily="18" charset="2"/>
              </a:rPr>
              <a:t>…</a:t>
            </a:r>
            <a:endParaRPr lang="zh-CN" altLang="en-US" sz="2000" dirty="0">
              <a:solidFill>
                <a:schemeClr val="tx1"/>
              </a:solidFill>
            </a:endParaRPr>
          </a:p>
        </p:txBody>
      </p:sp>
    </p:spTree>
    <p:extLst>
      <p:ext uri="{BB962C8B-B14F-4D97-AF65-F5344CB8AC3E}">
        <p14:creationId xmlns:p14="http://schemas.microsoft.com/office/powerpoint/2010/main" val="1518509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randombar(vertical)">
                                      <p:cBhvr>
                                        <p:cTn id="7" dur="500"/>
                                        <p:tgtEl>
                                          <p:spTgt spid="4">
                                            <p:txEl>
                                              <p:pRg st="1" end="1"/>
                                            </p:txEl>
                                          </p:spTgt>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57"/>
                                        </p:tgtEl>
                                        <p:attrNameLst>
                                          <p:attrName>style.visibility</p:attrName>
                                        </p:attrNameLst>
                                      </p:cBhvr>
                                      <p:to>
                                        <p:strVal val="visible"/>
                                      </p:to>
                                    </p:set>
                                    <p:anim calcmode="lin" valueType="num">
                                      <p:cBhvr additive="base">
                                        <p:cTn id="11" dur="500" fill="hold"/>
                                        <p:tgtEl>
                                          <p:spTgt spid="57"/>
                                        </p:tgtEl>
                                        <p:attrNameLst>
                                          <p:attrName>ppt_x</p:attrName>
                                        </p:attrNameLst>
                                      </p:cBhvr>
                                      <p:tavLst>
                                        <p:tav tm="0">
                                          <p:val>
                                            <p:strVal val="#ppt_x"/>
                                          </p:val>
                                        </p:tav>
                                        <p:tav tm="100000">
                                          <p:val>
                                            <p:strVal val="#ppt_x"/>
                                          </p:val>
                                        </p:tav>
                                      </p:tavLst>
                                    </p:anim>
                                    <p:anim calcmode="lin" valueType="num">
                                      <p:cBhvr additive="base">
                                        <p:cTn id="12" dur="500" fill="hold"/>
                                        <p:tgtEl>
                                          <p:spTgt spid="57"/>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fill="hold"/>
                                        <p:tgtEl>
                                          <p:spTgt spid="9"/>
                                        </p:tgtEl>
                                        <p:attrNameLst>
                                          <p:attrName>ppt_x</p:attrName>
                                        </p:attrNameLst>
                                      </p:cBhvr>
                                      <p:tavLst>
                                        <p:tav tm="0">
                                          <p:val>
                                            <p:strVal val="#ppt_x"/>
                                          </p:val>
                                        </p:tav>
                                        <p:tav tm="100000">
                                          <p:val>
                                            <p:strVal val="#ppt_x"/>
                                          </p:val>
                                        </p:tav>
                                      </p:tavLst>
                                    </p:anim>
                                    <p:anim calcmode="lin" valueType="num">
                                      <p:cBhvr additive="base">
                                        <p:cTn id="17" dur="500" fill="hold"/>
                                        <p:tgtEl>
                                          <p:spTgt spid="9"/>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4"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childTnLst>
                          </p:cTn>
                        </p:par>
                        <p:par>
                          <p:cTn id="23" fill="hold">
                            <p:stCondLst>
                              <p:cond delay="2000"/>
                            </p:stCondLst>
                            <p:childTnLst>
                              <p:par>
                                <p:cTn id="24" presetID="2" presetClass="entr" presetSubtype="4" fill="hold" grpId="0" nodeType="after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additive="base">
                                        <p:cTn id="26" dur="500" fill="hold"/>
                                        <p:tgtEl>
                                          <p:spTgt spid="11"/>
                                        </p:tgtEl>
                                        <p:attrNameLst>
                                          <p:attrName>ppt_x</p:attrName>
                                        </p:attrNameLst>
                                      </p:cBhvr>
                                      <p:tavLst>
                                        <p:tav tm="0">
                                          <p:val>
                                            <p:strVal val="#ppt_x"/>
                                          </p:val>
                                        </p:tav>
                                        <p:tav tm="100000">
                                          <p:val>
                                            <p:strVal val="#ppt_x"/>
                                          </p:val>
                                        </p:tav>
                                      </p:tavLst>
                                    </p:anim>
                                    <p:anim calcmode="lin" valueType="num">
                                      <p:cBhvr additive="base">
                                        <p:cTn id="27" dur="500" fill="hold"/>
                                        <p:tgtEl>
                                          <p:spTgt spid="11"/>
                                        </p:tgtEl>
                                        <p:attrNameLst>
                                          <p:attrName>ppt_y</p:attrName>
                                        </p:attrNameLst>
                                      </p:cBhvr>
                                      <p:tavLst>
                                        <p:tav tm="0">
                                          <p:val>
                                            <p:strVal val="1+#ppt_h/2"/>
                                          </p:val>
                                        </p:tav>
                                        <p:tav tm="100000">
                                          <p:val>
                                            <p:strVal val="#ppt_y"/>
                                          </p:val>
                                        </p:tav>
                                      </p:tavLst>
                                    </p:anim>
                                  </p:childTnLst>
                                </p:cTn>
                              </p:par>
                            </p:childTnLst>
                          </p:cTn>
                        </p:par>
                        <p:par>
                          <p:cTn id="28" fill="hold">
                            <p:stCondLst>
                              <p:cond delay="2500"/>
                            </p:stCondLst>
                            <p:childTnLst>
                              <p:par>
                                <p:cTn id="29" presetID="2" presetClass="entr" presetSubtype="4" fill="hold" nodeType="after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par>
                          <p:cTn id="33" fill="hold">
                            <p:stCondLst>
                              <p:cond delay="3000"/>
                            </p:stCondLst>
                            <p:childTnLst>
                              <p:par>
                                <p:cTn id="34" presetID="2" presetClass="entr" presetSubtype="4" fill="hold" nodeType="afterEffect">
                                  <p:stCondLst>
                                    <p:cond delay="0"/>
                                  </p:stCondLst>
                                  <p:childTnLst>
                                    <p:set>
                                      <p:cBhvr>
                                        <p:cTn id="35" dur="1" fill="hold">
                                          <p:stCondLst>
                                            <p:cond delay="0"/>
                                          </p:stCondLst>
                                        </p:cTn>
                                        <p:tgtEl>
                                          <p:spTgt spid="52"/>
                                        </p:tgtEl>
                                        <p:attrNameLst>
                                          <p:attrName>style.visibility</p:attrName>
                                        </p:attrNameLst>
                                      </p:cBhvr>
                                      <p:to>
                                        <p:strVal val="visible"/>
                                      </p:to>
                                    </p:set>
                                    <p:anim calcmode="lin" valueType="num">
                                      <p:cBhvr additive="base">
                                        <p:cTn id="36" dur="500" fill="hold"/>
                                        <p:tgtEl>
                                          <p:spTgt spid="52"/>
                                        </p:tgtEl>
                                        <p:attrNameLst>
                                          <p:attrName>ppt_x</p:attrName>
                                        </p:attrNameLst>
                                      </p:cBhvr>
                                      <p:tavLst>
                                        <p:tav tm="0">
                                          <p:val>
                                            <p:strVal val="#ppt_x"/>
                                          </p:val>
                                        </p:tav>
                                        <p:tav tm="100000">
                                          <p:val>
                                            <p:strVal val="#ppt_x"/>
                                          </p:val>
                                        </p:tav>
                                      </p:tavLst>
                                    </p:anim>
                                    <p:anim calcmode="lin" valueType="num">
                                      <p:cBhvr additive="base">
                                        <p:cTn id="37" dur="500" fill="hold"/>
                                        <p:tgtEl>
                                          <p:spTgt spid="52"/>
                                        </p:tgtEl>
                                        <p:attrNameLst>
                                          <p:attrName>ppt_y</p:attrName>
                                        </p:attrNameLst>
                                      </p:cBhvr>
                                      <p:tavLst>
                                        <p:tav tm="0">
                                          <p:val>
                                            <p:strVal val="1+#ppt_h/2"/>
                                          </p:val>
                                        </p:tav>
                                        <p:tav tm="100000">
                                          <p:val>
                                            <p:strVal val="#ppt_y"/>
                                          </p:val>
                                        </p:tav>
                                      </p:tavLst>
                                    </p:anim>
                                  </p:childTnLst>
                                </p:cTn>
                              </p:par>
                            </p:childTnLst>
                          </p:cTn>
                        </p:par>
                        <p:par>
                          <p:cTn id="38" fill="hold">
                            <p:stCondLst>
                              <p:cond delay="3500"/>
                            </p:stCondLst>
                            <p:childTnLst>
                              <p:par>
                                <p:cTn id="39" presetID="2" presetClass="entr" presetSubtype="4" fill="hold" nodeType="afterEffect">
                                  <p:stCondLst>
                                    <p:cond delay="0"/>
                                  </p:stCondLst>
                                  <p:childTnLst>
                                    <p:set>
                                      <p:cBhvr>
                                        <p:cTn id="40" dur="1" fill="hold">
                                          <p:stCondLst>
                                            <p:cond delay="0"/>
                                          </p:stCondLst>
                                        </p:cTn>
                                        <p:tgtEl>
                                          <p:spTgt spid="51"/>
                                        </p:tgtEl>
                                        <p:attrNameLst>
                                          <p:attrName>style.visibility</p:attrName>
                                        </p:attrNameLst>
                                      </p:cBhvr>
                                      <p:to>
                                        <p:strVal val="visible"/>
                                      </p:to>
                                    </p:set>
                                    <p:anim calcmode="lin" valueType="num">
                                      <p:cBhvr additive="base">
                                        <p:cTn id="41" dur="500" fill="hold"/>
                                        <p:tgtEl>
                                          <p:spTgt spid="51"/>
                                        </p:tgtEl>
                                        <p:attrNameLst>
                                          <p:attrName>ppt_x</p:attrName>
                                        </p:attrNameLst>
                                      </p:cBhvr>
                                      <p:tavLst>
                                        <p:tav tm="0">
                                          <p:val>
                                            <p:strVal val="#ppt_x"/>
                                          </p:val>
                                        </p:tav>
                                        <p:tav tm="100000">
                                          <p:val>
                                            <p:strVal val="#ppt_x"/>
                                          </p:val>
                                        </p:tav>
                                      </p:tavLst>
                                    </p:anim>
                                    <p:anim calcmode="lin" valueType="num">
                                      <p:cBhvr additive="base">
                                        <p:cTn id="42" dur="500" fill="hold"/>
                                        <p:tgtEl>
                                          <p:spTgt spid="51"/>
                                        </p:tgtEl>
                                        <p:attrNameLst>
                                          <p:attrName>ppt_y</p:attrName>
                                        </p:attrNameLst>
                                      </p:cBhvr>
                                      <p:tavLst>
                                        <p:tav tm="0">
                                          <p:val>
                                            <p:strVal val="1+#ppt_h/2"/>
                                          </p:val>
                                        </p:tav>
                                        <p:tav tm="100000">
                                          <p:val>
                                            <p:strVal val="#ppt_y"/>
                                          </p:val>
                                        </p:tav>
                                      </p:tavLst>
                                    </p:anim>
                                  </p:childTnLst>
                                </p:cTn>
                              </p:par>
                            </p:childTnLst>
                          </p:cTn>
                        </p:par>
                        <p:par>
                          <p:cTn id="43" fill="hold">
                            <p:stCondLst>
                              <p:cond delay="4000"/>
                            </p:stCondLst>
                            <p:childTnLst>
                              <p:par>
                                <p:cTn id="44" presetID="2" presetClass="entr" presetSubtype="4" fill="hold" nodeType="afterEffect">
                                  <p:stCondLst>
                                    <p:cond delay="0"/>
                                  </p:stCondLst>
                                  <p:childTnLst>
                                    <p:set>
                                      <p:cBhvr>
                                        <p:cTn id="45" dur="1" fill="hold">
                                          <p:stCondLst>
                                            <p:cond delay="0"/>
                                          </p:stCondLst>
                                        </p:cTn>
                                        <p:tgtEl>
                                          <p:spTgt spid="50"/>
                                        </p:tgtEl>
                                        <p:attrNameLst>
                                          <p:attrName>style.visibility</p:attrName>
                                        </p:attrNameLst>
                                      </p:cBhvr>
                                      <p:to>
                                        <p:strVal val="visible"/>
                                      </p:to>
                                    </p:set>
                                    <p:anim calcmode="lin" valueType="num">
                                      <p:cBhvr additive="base">
                                        <p:cTn id="46" dur="500" fill="hold"/>
                                        <p:tgtEl>
                                          <p:spTgt spid="50"/>
                                        </p:tgtEl>
                                        <p:attrNameLst>
                                          <p:attrName>ppt_x</p:attrName>
                                        </p:attrNameLst>
                                      </p:cBhvr>
                                      <p:tavLst>
                                        <p:tav tm="0">
                                          <p:val>
                                            <p:strVal val="#ppt_x"/>
                                          </p:val>
                                        </p:tav>
                                        <p:tav tm="100000">
                                          <p:val>
                                            <p:strVal val="#ppt_x"/>
                                          </p:val>
                                        </p:tav>
                                      </p:tavLst>
                                    </p:anim>
                                    <p:anim calcmode="lin" valueType="num">
                                      <p:cBhvr additive="base">
                                        <p:cTn id="47" dur="500" fill="hold"/>
                                        <p:tgtEl>
                                          <p:spTgt spid="50"/>
                                        </p:tgtEl>
                                        <p:attrNameLst>
                                          <p:attrName>ppt_y</p:attrName>
                                        </p:attrNameLst>
                                      </p:cBhvr>
                                      <p:tavLst>
                                        <p:tav tm="0">
                                          <p:val>
                                            <p:strVal val="1+#ppt_h/2"/>
                                          </p:val>
                                        </p:tav>
                                        <p:tav tm="100000">
                                          <p:val>
                                            <p:strVal val="#ppt_y"/>
                                          </p:val>
                                        </p:tav>
                                      </p:tavLst>
                                    </p:anim>
                                  </p:childTnLst>
                                </p:cTn>
                              </p:par>
                            </p:childTnLst>
                          </p:cTn>
                        </p:par>
                        <p:par>
                          <p:cTn id="48" fill="hold">
                            <p:stCondLst>
                              <p:cond delay="4500"/>
                            </p:stCondLst>
                            <p:childTnLst>
                              <p:par>
                                <p:cTn id="49" presetID="2" presetClass="entr" presetSubtype="4" fill="hold" nodeType="afterEffect">
                                  <p:stCondLst>
                                    <p:cond delay="0"/>
                                  </p:stCondLst>
                                  <p:childTnLst>
                                    <p:set>
                                      <p:cBhvr>
                                        <p:cTn id="50" dur="1" fill="hold">
                                          <p:stCondLst>
                                            <p:cond delay="0"/>
                                          </p:stCondLst>
                                        </p:cTn>
                                        <p:tgtEl>
                                          <p:spTgt spid="54"/>
                                        </p:tgtEl>
                                        <p:attrNameLst>
                                          <p:attrName>style.visibility</p:attrName>
                                        </p:attrNameLst>
                                      </p:cBhvr>
                                      <p:to>
                                        <p:strVal val="visible"/>
                                      </p:to>
                                    </p:set>
                                    <p:anim calcmode="lin" valueType="num">
                                      <p:cBhvr additive="base">
                                        <p:cTn id="51" dur="500" fill="hold"/>
                                        <p:tgtEl>
                                          <p:spTgt spid="54"/>
                                        </p:tgtEl>
                                        <p:attrNameLst>
                                          <p:attrName>ppt_x</p:attrName>
                                        </p:attrNameLst>
                                      </p:cBhvr>
                                      <p:tavLst>
                                        <p:tav tm="0">
                                          <p:val>
                                            <p:strVal val="#ppt_x"/>
                                          </p:val>
                                        </p:tav>
                                        <p:tav tm="100000">
                                          <p:val>
                                            <p:strVal val="#ppt_x"/>
                                          </p:val>
                                        </p:tav>
                                      </p:tavLst>
                                    </p:anim>
                                    <p:anim calcmode="lin" valueType="num">
                                      <p:cBhvr additive="base">
                                        <p:cTn id="52" dur="500" fill="hold"/>
                                        <p:tgtEl>
                                          <p:spTgt spid="54"/>
                                        </p:tgtEl>
                                        <p:attrNameLst>
                                          <p:attrName>ppt_y</p:attrName>
                                        </p:attrNameLst>
                                      </p:cBhvr>
                                      <p:tavLst>
                                        <p:tav tm="0">
                                          <p:val>
                                            <p:strVal val="1+#ppt_h/2"/>
                                          </p:val>
                                        </p:tav>
                                        <p:tav tm="100000">
                                          <p:val>
                                            <p:strVal val="#ppt_y"/>
                                          </p:val>
                                        </p:tav>
                                      </p:tavLst>
                                    </p:anim>
                                  </p:childTnLst>
                                </p:cTn>
                              </p:par>
                            </p:childTnLst>
                          </p:cTn>
                        </p:par>
                        <p:par>
                          <p:cTn id="53" fill="hold">
                            <p:stCondLst>
                              <p:cond delay="5000"/>
                            </p:stCondLst>
                            <p:childTnLst>
                              <p:par>
                                <p:cTn id="54" presetID="2" presetClass="entr" presetSubtype="4" fill="hold" nodeType="afterEffect">
                                  <p:stCondLst>
                                    <p:cond delay="0"/>
                                  </p:stCondLst>
                                  <p:childTnLst>
                                    <p:set>
                                      <p:cBhvr>
                                        <p:cTn id="55" dur="1" fill="hold">
                                          <p:stCondLst>
                                            <p:cond delay="0"/>
                                          </p:stCondLst>
                                        </p:cTn>
                                        <p:tgtEl>
                                          <p:spTgt spid="55"/>
                                        </p:tgtEl>
                                        <p:attrNameLst>
                                          <p:attrName>style.visibility</p:attrName>
                                        </p:attrNameLst>
                                      </p:cBhvr>
                                      <p:to>
                                        <p:strVal val="visible"/>
                                      </p:to>
                                    </p:set>
                                    <p:anim calcmode="lin" valueType="num">
                                      <p:cBhvr additive="base">
                                        <p:cTn id="56" dur="500" fill="hold"/>
                                        <p:tgtEl>
                                          <p:spTgt spid="55"/>
                                        </p:tgtEl>
                                        <p:attrNameLst>
                                          <p:attrName>ppt_x</p:attrName>
                                        </p:attrNameLst>
                                      </p:cBhvr>
                                      <p:tavLst>
                                        <p:tav tm="0">
                                          <p:val>
                                            <p:strVal val="#ppt_x"/>
                                          </p:val>
                                        </p:tav>
                                        <p:tav tm="100000">
                                          <p:val>
                                            <p:strVal val="#ppt_x"/>
                                          </p:val>
                                        </p:tav>
                                      </p:tavLst>
                                    </p:anim>
                                    <p:anim calcmode="lin" valueType="num">
                                      <p:cBhvr additive="base">
                                        <p:cTn id="57" dur="500" fill="hold"/>
                                        <p:tgtEl>
                                          <p:spTgt spid="55"/>
                                        </p:tgtEl>
                                        <p:attrNameLst>
                                          <p:attrName>ppt_y</p:attrName>
                                        </p:attrNameLst>
                                      </p:cBhvr>
                                      <p:tavLst>
                                        <p:tav tm="0">
                                          <p:val>
                                            <p:strVal val="1+#ppt_h/2"/>
                                          </p:val>
                                        </p:tav>
                                        <p:tav tm="100000">
                                          <p:val>
                                            <p:strVal val="#ppt_y"/>
                                          </p:val>
                                        </p:tav>
                                      </p:tavLst>
                                    </p:anim>
                                  </p:childTnLst>
                                </p:cTn>
                              </p:par>
                            </p:childTnLst>
                          </p:cTn>
                        </p:par>
                        <p:par>
                          <p:cTn id="58" fill="hold">
                            <p:stCondLst>
                              <p:cond delay="5500"/>
                            </p:stCondLst>
                            <p:childTnLst>
                              <p:par>
                                <p:cTn id="59" presetID="2" presetClass="entr" presetSubtype="4" fill="hold" grpId="0" nodeType="afterEffect">
                                  <p:stCondLst>
                                    <p:cond delay="0"/>
                                  </p:stCondLst>
                                  <p:childTnLst>
                                    <p:set>
                                      <p:cBhvr>
                                        <p:cTn id="60" dur="1" fill="hold">
                                          <p:stCondLst>
                                            <p:cond delay="0"/>
                                          </p:stCondLst>
                                        </p:cTn>
                                        <p:tgtEl>
                                          <p:spTgt spid="56"/>
                                        </p:tgtEl>
                                        <p:attrNameLst>
                                          <p:attrName>style.visibility</p:attrName>
                                        </p:attrNameLst>
                                      </p:cBhvr>
                                      <p:to>
                                        <p:strVal val="visible"/>
                                      </p:to>
                                    </p:set>
                                    <p:anim calcmode="lin" valueType="num">
                                      <p:cBhvr additive="base">
                                        <p:cTn id="61" dur="500" fill="hold"/>
                                        <p:tgtEl>
                                          <p:spTgt spid="56"/>
                                        </p:tgtEl>
                                        <p:attrNameLst>
                                          <p:attrName>ppt_x</p:attrName>
                                        </p:attrNameLst>
                                      </p:cBhvr>
                                      <p:tavLst>
                                        <p:tav tm="0">
                                          <p:val>
                                            <p:strVal val="#ppt_x"/>
                                          </p:val>
                                        </p:tav>
                                        <p:tav tm="100000">
                                          <p:val>
                                            <p:strVal val="#ppt_x"/>
                                          </p:val>
                                        </p:tav>
                                      </p:tavLst>
                                    </p:anim>
                                    <p:anim calcmode="lin" valueType="num">
                                      <p:cBhvr additive="base">
                                        <p:cTn id="62"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6" presetClass="entr" presetSubtype="32" fill="hold" grpId="0" nodeType="clickEffect">
                                  <p:stCondLst>
                                    <p:cond delay="0"/>
                                  </p:stCondLst>
                                  <p:childTnLst>
                                    <p:set>
                                      <p:cBhvr>
                                        <p:cTn id="66" dur="1" fill="hold">
                                          <p:stCondLst>
                                            <p:cond delay="0"/>
                                          </p:stCondLst>
                                        </p:cTn>
                                        <p:tgtEl>
                                          <p:spTgt spid="58"/>
                                        </p:tgtEl>
                                        <p:attrNameLst>
                                          <p:attrName>style.visibility</p:attrName>
                                        </p:attrNameLst>
                                      </p:cBhvr>
                                      <p:to>
                                        <p:strVal val="visible"/>
                                      </p:to>
                                    </p:set>
                                    <p:animEffect transition="in" filter="circle(out)">
                                      <p:cBhvr>
                                        <p:cTn id="67" dur="2000"/>
                                        <p:tgtEl>
                                          <p:spTgt spid="58"/>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59"/>
                                        </p:tgtEl>
                                        <p:attrNameLst>
                                          <p:attrName>style.visibility</p:attrName>
                                        </p:attrNameLst>
                                      </p:cBhvr>
                                      <p:to>
                                        <p:strVal val="visible"/>
                                      </p:to>
                                    </p:set>
                                    <p:animEffect transition="in" filter="wipe(left)">
                                      <p:cBhvr>
                                        <p:cTn id="72" dur="500"/>
                                        <p:tgtEl>
                                          <p:spTgt spid="59"/>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60"/>
                                        </p:tgtEl>
                                        <p:attrNameLst>
                                          <p:attrName>style.visibility</p:attrName>
                                        </p:attrNameLst>
                                      </p:cBhvr>
                                      <p:to>
                                        <p:strVal val="visible"/>
                                      </p:to>
                                    </p:set>
                                    <p:animEffect transition="in" filter="wipe(left)">
                                      <p:cBhvr>
                                        <p:cTn id="77" dur="500"/>
                                        <p:tgtEl>
                                          <p:spTgt spid="60"/>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61"/>
                                        </p:tgtEl>
                                        <p:attrNameLst>
                                          <p:attrName>style.visibility</p:attrName>
                                        </p:attrNameLst>
                                      </p:cBhvr>
                                      <p:to>
                                        <p:strVal val="visible"/>
                                      </p:to>
                                    </p:set>
                                    <p:animEffect transition="in" filter="wipe(left)">
                                      <p:cBhvr>
                                        <p:cTn id="82"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56" grpId="0"/>
      <p:bldP spid="57" grpId="0"/>
      <p:bldP spid="58" grpId="0" animBg="1"/>
      <p:bldP spid="59" grpId="0"/>
      <p:bldP spid="60" grpId="0"/>
      <p:bldP spid="6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 </a:t>
            </a:r>
            <a:r>
              <a:rPr lang="zh-CN" altLang="en-US" dirty="0" smtClean="0"/>
              <a:t>分块查找</a:t>
            </a:r>
            <a:r>
              <a:rPr lang="zh-CN" altLang="en-US" sz="2000" dirty="0" smtClean="0"/>
              <a:t>：</a:t>
            </a:r>
            <a:r>
              <a:rPr lang="zh-CN" altLang="en-US" sz="2000" dirty="0" smtClean="0">
                <a:solidFill>
                  <a:srgbClr val="7030A0"/>
                </a:solidFill>
              </a:rPr>
              <a:t>数据组织</a:t>
            </a:r>
            <a:r>
              <a:rPr lang="zh-CN" altLang="en-US" sz="2000" dirty="0" smtClean="0"/>
              <a:t>与</a:t>
            </a:r>
            <a:r>
              <a:rPr lang="zh-CN" altLang="en-US" sz="2000" dirty="0" smtClean="0">
                <a:solidFill>
                  <a:srgbClr val="7030A0"/>
                </a:solidFill>
              </a:rPr>
              <a:t>查找思想</a:t>
            </a:r>
            <a:endParaRPr lang="zh-CN" altLang="en-US" dirty="0">
              <a:solidFill>
                <a:srgbClr val="7030A0"/>
              </a:solidFill>
            </a:endParaRPr>
          </a:p>
        </p:txBody>
      </p:sp>
      <p:sp>
        <p:nvSpPr>
          <p:cNvPr id="3" name="内容占位符 2"/>
          <p:cNvSpPr>
            <a:spLocks noGrp="1"/>
          </p:cNvSpPr>
          <p:nvPr>
            <p:ph idx="1"/>
          </p:nvPr>
        </p:nvSpPr>
        <p:spPr>
          <a:xfrm>
            <a:off x="533400" y="1066800"/>
            <a:ext cx="8077200" cy="5257800"/>
          </a:xfrm>
        </p:spPr>
        <p:txBody>
          <a:bodyPr/>
          <a:lstStyle/>
          <a:p>
            <a:pPr marL="514350" indent="-514350">
              <a:lnSpc>
                <a:spcPct val="125000"/>
              </a:lnSpc>
              <a:buFont typeface="+mj-ea"/>
              <a:buAutoNum type="circleNumDbPlain"/>
            </a:pPr>
            <a:r>
              <a:rPr lang="zh-CN" altLang="en-US" sz="2400" b="1" dirty="0" smtClean="0"/>
              <a:t>查找表</a:t>
            </a:r>
            <a:r>
              <a:rPr lang="zh-CN" altLang="en-US" sz="2000" dirty="0" smtClean="0"/>
              <a:t>（不同于普通的数据记录表）</a:t>
            </a:r>
            <a:r>
              <a:rPr lang="zh-CN" altLang="en-US" sz="2400" b="1" dirty="0" smtClean="0"/>
              <a:t>的</a:t>
            </a:r>
            <a:r>
              <a:rPr lang="zh-CN" altLang="en-US" sz="2400" b="1" dirty="0"/>
              <a:t>组织</a:t>
            </a:r>
          </a:p>
          <a:p>
            <a:pPr marL="971550" lvl="1" indent="-514350">
              <a:lnSpc>
                <a:spcPct val="125000"/>
              </a:lnSpc>
              <a:buFont typeface="+mj-lt"/>
              <a:buAutoNum type="alphaUcPeriod"/>
            </a:pPr>
            <a:r>
              <a:rPr lang="zh-CN" altLang="en-US" sz="2400" dirty="0" smtClean="0"/>
              <a:t>将</a:t>
            </a:r>
            <a:r>
              <a:rPr lang="zh-CN" altLang="en-US" sz="2400" dirty="0"/>
              <a:t>查找表</a:t>
            </a:r>
            <a:r>
              <a:rPr lang="zh-CN" altLang="en-US" sz="2400" b="1" dirty="0"/>
              <a:t>分成几块</a:t>
            </a:r>
            <a:r>
              <a:rPr lang="zh-CN" altLang="en-US" sz="2400" dirty="0" smtClean="0"/>
              <a:t>。</a:t>
            </a:r>
            <a:endParaRPr lang="en-US" altLang="zh-CN" sz="2400" dirty="0" smtClean="0"/>
          </a:p>
          <a:p>
            <a:pPr marL="1371600" lvl="2" indent="-514350">
              <a:lnSpc>
                <a:spcPct val="125000"/>
              </a:lnSpc>
              <a:buFont typeface="Wingdings" panose="05000000000000000000" pitchFamily="2" charset="2"/>
              <a:buChar char="Ø"/>
            </a:pPr>
            <a:r>
              <a:rPr lang="zh-CN" altLang="en-US" sz="2000" b="1" dirty="0" smtClean="0">
                <a:solidFill>
                  <a:schemeClr val="accent6"/>
                </a:solidFill>
              </a:rPr>
              <a:t>块</a:t>
            </a:r>
            <a:r>
              <a:rPr lang="zh-CN" altLang="en-US" sz="2000" b="1" dirty="0">
                <a:solidFill>
                  <a:schemeClr val="accent6"/>
                </a:solidFill>
              </a:rPr>
              <a:t>间有序</a:t>
            </a:r>
            <a:r>
              <a:rPr lang="zh-CN" altLang="en-US" sz="2000" dirty="0"/>
              <a:t>，即</a:t>
            </a:r>
            <a:r>
              <a:rPr lang="zh-CN" altLang="en-US" sz="2000" u="sng" dirty="0"/>
              <a:t>第</a:t>
            </a:r>
            <a:r>
              <a:rPr lang="en-US" altLang="zh-CN" sz="2000" u="sng" dirty="0"/>
              <a:t>i+1</a:t>
            </a:r>
            <a:r>
              <a:rPr lang="zh-CN" altLang="en-US" sz="2000" u="sng" dirty="0"/>
              <a:t>块的所有记录关键字均大于</a:t>
            </a:r>
            <a:r>
              <a:rPr lang="en-US" altLang="zh-CN" sz="2000" u="sng" dirty="0"/>
              <a:t>(</a:t>
            </a:r>
            <a:r>
              <a:rPr lang="zh-CN" altLang="en-US" sz="2000" u="sng" dirty="0"/>
              <a:t>或小于</a:t>
            </a:r>
            <a:r>
              <a:rPr lang="en-US" altLang="zh-CN" sz="2000" u="sng" dirty="0"/>
              <a:t>)</a:t>
            </a:r>
            <a:r>
              <a:rPr lang="zh-CN" altLang="en-US" sz="2000" u="sng" dirty="0"/>
              <a:t>第</a:t>
            </a:r>
            <a:r>
              <a:rPr lang="en-US" altLang="zh-CN" sz="2000" u="sng" dirty="0" err="1"/>
              <a:t>i</a:t>
            </a:r>
            <a:r>
              <a:rPr lang="zh-CN" altLang="en-US" sz="2000" u="sng" dirty="0"/>
              <a:t>块记录关键字</a:t>
            </a:r>
            <a:r>
              <a:rPr lang="zh-CN" altLang="en-US" sz="2000" dirty="0"/>
              <a:t>；</a:t>
            </a:r>
            <a:r>
              <a:rPr lang="zh-CN" altLang="en-US" sz="2000" b="1" dirty="0">
                <a:solidFill>
                  <a:schemeClr val="accent6"/>
                </a:solidFill>
              </a:rPr>
              <a:t>块内无序</a:t>
            </a:r>
            <a:r>
              <a:rPr lang="zh-CN" altLang="en-US" sz="2000" dirty="0"/>
              <a:t>。</a:t>
            </a:r>
          </a:p>
          <a:p>
            <a:pPr marL="971550" lvl="1" indent="-514350">
              <a:lnSpc>
                <a:spcPct val="125000"/>
              </a:lnSpc>
              <a:buFont typeface="+mj-lt"/>
              <a:buAutoNum type="alphaUcPeriod"/>
            </a:pPr>
            <a:r>
              <a:rPr lang="zh-CN" altLang="en-US" sz="2400" dirty="0" smtClean="0"/>
              <a:t>在</a:t>
            </a:r>
            <a:r>
              <a:rPr lang="zh-CN" altLang="en-US" sz="2400" i="1" dirty="0"/>
              <a:t>查找表</a:t>
            </a:r>
            <a:r>
              <a:rPr lang="zh-CN" altLang="en-US" sz="2400" dirty="0"/>
              <a:t>的基础上附加一个</a:t>
            </a:r>
            <a:r>
              <a:rPr lang="zh-CN" altLang="en-US" sz="2400" b="1" dirty="0">
                <a:solidFill>
                  <a:srgbClr val="0070C0"/>
                </a:solidFill>
              </a:rPr>
              <a:t>索引表</a:t>
            </a:r>
            <a:r>
              <a:rPr lang="zh-CN" altLang="en-US" sz="2400" dirty="0" smtClean="0"/>
              <a:t>，</a:t>
            </a:r>
            <a:endParaRPr lang="en-US" altLang="zh-CN" sz="2400" dirty="0" smtClean="0"/>
          </a:p>
          <a:p>
            <a:pPr marL="1371600" lvl="2" indent="-514350">
              <a:lnSpc>
                <a:spcPct val="125000"/>
              </a:lnSpc>
              <a:buFont typeface="Wingdings" panose="05000000000000000000" pitchFamily="2" charset="2"/>
              <a:buChar char="Ø"/>
            </a:pPr>
            <a:r>
              <a:rPr lang="zh-CN" altLang="en-US" sz="2200" dirty="0" smtClean="0"/>
              <a:t>索引</a:t>
            </a:r>
            <a:r>
              <a:rPr lang="zh-CN" altLang="en-US" sz="2200" dirty="0"/>
              <a:t>表是</a:t>
            </a:r>
            <a:r>
              <a:rPr lang="zh-CN" altLang="en-US" sz="2200" u="sng" dirty="0"/>
              <a:t>按关键字有序的</a:t>
            </a:r>
            <a:r>
              <a:rPr lang="zh-CN" altLang="en-US" sz="2200" dirty="0"/>
              <a:t>，索引表中记录的</a:t>
            </a:r>
            <a:r>
              <a:rPr lang="zh-CN" altLang="en-US" sz="2200" dirty="0" smtClean="0"/>
              <a:t>构成（如图所示）；</a:t>
            </a:r>
            <a:endParaRPr lang="zh-CN" altLang="en-US" sz="2200" dirty="0"/>
          </a:p>
          <a:p>
            <a:pPr marL="514350" indent="-514350">
              <a:buFont typeface="+mj-ea"/>
              <a:buAutoNum type="circleNumDbPlain" startAt="2"/>
            </a:pPr>
            <a:r>
              <a:rPr lang="zh-CN" altLang="en-US" sz="2400" b="1" dirty="0"/>
              <a:t>分块查找思想</a:t>
            </a:r>
          </a:p>
          <a:p>
            <a:pPr marL="457200" lvl="1" indent="0">
              <a:buNone/>
            </a:pPr>
            <a:r>
              <a:rPr lang="en-US" altLang="zh-CN" sz="2400" dirty="0" smtClean="0"/>
              <a:t>A.</a:t>
            </a:r>
            <a:r>
              <a:rPr lang="zh-CN" altLang="en-US" sz="2400" dirty="0" smtClean="0"/>
              <a:t>先</a:t>
            </a:r>
            <a:r>
              <a:rPr lang="zh-CN" altLang="en-US" sz="2400" u="sng" dirty="0"/>
              <a:t>确定待查记录所在块</a:t>
            </a:r>
            <a:r>
              <a:rPr lang="zh-CN" altLang="en-US" sz="2400" dirty="0"/>
              <a:t>， </a:t>
            </a:r>
            <a:r>
              <a:rPr lang="en-US" altLang="zh-CN" sz="2400" dirty="0" smtClean="0"/>
              <a:t>B.</a:t>
            </a:r>
            <a:r>
              <a:rPr lang="zh-CN" altLang="en-US" sz="2400" u="sng" dirty="0" smtClean="0"/>
              <a:t>再</a:t>
            </a:r>
            <a:r>
              <a:rPr lang="zh-CN" altLang="en-US" sz="2400" u="sng" dirty="0"/>
              <a:t>在块</a:t>
            </a:r>
            <a:r>
              <a:rPr lang="zh-CN" altLang="en-US" sz="2400" u="sng" dirty="0" smtClean="0"/>
              <a:t>内</a:t>
            </a:r>
            <a:r>
              <a:rPr lang="en-US" altLang="zh-CN" sz="2400" u="sng" dirty="0" smtClean="0"/>
              <a:t>’</a:t>
            </a:r>
            <a:r>
              <a:rPr lang="zh-CN" altLang="en-US" sz="2400" u="sng" dirty="0" smtClean="0"/>
              <a:t>顺序</a:t>
            </a:r>
            <a:r>
              <a:rPr lang="en-US" altLang="zh-CN" sz="2400" u="sng" dirty="0" smtClean="0"/>
              <a:t>’</a:t>
            </a:r>
            <a:r>
              <a:rPr lang="zh-CN" altLang="en-US" sz="2400" u="sng" dirty="0" smtClean="0"/>
              <a:t>查找</a:t>
            </a:r>
            <a:r>
              <a:rPr lang="zh-CN" altLang="en-US" sz="2400" dirty="0" smtClean="0"/>
              <a:t>。</a:t>
            </a:r>
            <a:endParaRPr lang="zh-CN" altLang="en-US" sz="2400" dirty="0"/>
          </a:p>
        </p:txBody>
      </p:sp>
      <p:grpSp>
        <p:nvGrpSpPr>
          <p:cNvPr id="5" name="Group 4"/>
          <p:cNvGrpSpPr>
            <a:grpSpLocks/>
          </p:cNvGrpSpPr>
          <p:nvPr/>
        </p:nvGrpSpPr>
        <p:grpSpPr bwMode="auto">
          <a:xfrm>
            <a:off x="4933950" y="4394200"/>
            <a:ext cx="1619250" cy="863600"/>
            <a:chOff x="4128" y="3600"/>
            <a:chExt cx="1020" cy="544"/>
          </a:xfrm>
        </p:grpSpPr>
        <p:sp>
          <p:nvSpPr>
            <p:cNvPr id="6" name="Rectangle 5"/>
            <p:cNvSpPr>
              <a:spLocks noChangeArrowheads="1"/>
            </p:cNvSpPr>
            <p:nvPr/>
          </p:nvSpPr>
          <p:spPr bwMode="auto">
            <a:xfrm>
              <a:off x="4128" y="3600"/>
              <a:ext cx="1020" cy="544"/>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sz="2400" b="1" dirty="0"/>
                <a:t>最大关键字</a:t>
              </a:r>
            </a:p>
            <a:p>
              <a:pPr eaLnBrk="1" hangingPunct="1">
                <a:spcBef>
                  <a:spcPct val="0"/>
                </a:spcBef>
                <a:buClrTx/>
                <a:buSzTx/>
                <a:buFontTx/>
                <a:buNone/>
              </a:pPr>
              <a:r>
                <a:rPr lang="zh-CN" altLang="en-US" sz="2400" b="1" dirty="0"/>
                <a:t>起始指针</a:t>
              </a:r>
            </a:p>
          </p:txBody>
        </p:sp>
        <p:sp>
          <p:nvSpPr>
            <p:cNvPr id="7" name="Line 6"/>
            <p:cNvSpPr>
              <a:spLocks noChangeShapeType="1"/>
            </p:cNvSpPr>
            <p:nvPr/>
          </p:nvSpPr>
          <p:spPr bwMode="auto">
            <a:xfrm>
              <a:off x="4128" y="3888"/>
              <a:ext cx="1020"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Tree>
    <p:extLst>
      <p:ext uri="{BB962C8B-B14F-4D97-AF65-F5344CB8AC3E}">
        <p14:creationId xmlns:p14="http://schemas.microsoft.com/office/powerpoint/2010/main" val="929402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arn(inVertical)">
                                      <p:cBhvr>
                                        <p:cTn id="15" dur="500"/>
                                        <p:tgtEl>
                                          <p:spTgt spid="3">
                                            <p:txEl>
                                              <p:pRg st="3" end="3"/>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arn(inVertical)">
                                      <p:cBhvr>
                                        <p:cTn id="18" dur="500"/>
                                        <p:tgtEl>
                                          <p:spTgt spid="3">
                                            <p:txEl>
                                              <p:pRg st="4" end="4"/>
                                            </p:txEl>
                                          </p:spTgt>
                                        </p:tgtEl>
                                      </p:cBhvr>
                                    </p:animEffect>
                                  </p:childTnLst>
                                </p:cTn>
                              </p:par>
                            </p:childTnLst>
                          </p:cTn>
                        </p:par>
                        <p:par>
                          <p:cTn id="19" fill="hold">
                            <p:stCondLst>
                              <p:cond delay="500"/>
                            </p:stCondLst>
                            <p:childTnLst>
                              <p:par>
                                <p:cTn id="20" presetID="6" presetClass="entr" presetSubtype="16" fill="hold"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circle(in)">
                                      <p:cBhvr>
                                        <p:cTn id="22" dur="20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0" name="标题 1"/>
          <p:cNvSpPr>
            <a:spLocks noGrp="1"/>
          </p:cNvSpPr>
          <p:nvPr>
            <p:ph type="title"/>
          </p:nvPr>
        </p:nvSpPr>
        <p:spPr>
          <a:xfrm>
            <a:off x="1143000" y="304800"/>
            <a:ext cx="7086600" cy="487363"/>
          </a:xfrm>
        </p:spPr>
        <p:txBody>
          <a:bodyPr/>
          <a:lstStyle/>
          <a:p>
            <a:pPr algn="l"/>
            <a:r>
              <a:rPr lang="zh-CN" altLang="en-US" dirty="0" smtClean="0"/>
              <a:t>内 容 提 纲</a:t>
            </a:r>
          </a:p>
        </p:txBody>
      </p:sp>
      <p:sp>
        <p:nvSpPr>
          <p:cNvPr id="49" name="圆角矩形 48"/>
          <p:cNvSpPr/>
          <p:nvPr/>
        </p:nvSpPr>
        <p:spPr>
          <a:xfrm>
            <a:off x="2799245" y="1066800"/>
            <a:ext cx="3485342" cy="533685"/>
          </a:xfrm>
          <a:prstGeom prst="roundRect">
            <a:avLst>
              <a:gd name="adj" fmla="val 12125"/>
            </a:avLst>
          </a:prstGeom>
          <a:solidFill>
            <a:schemeClr val="accent5"/>
          </a:solidFill>
          <a:ln w="12700">
            <a:noFill/>
            <a:prstDash val="dashDot"/>
          </a:ln>
          <a:effectLst>
            <a:glow rad="63500">
              <a:schemeClr val="accent1">
                <a:satMod val="175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2800" dirty="0" smtClean="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rPr>
              <a:t>0.</a:t>
            </a:r>
            <a:r>
              <a:rPr lang="zh-CN" altLang="en-US" sz="2800" dirty="0" smtClean="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hlinkClick r:id="rId2" action="ppaction://hlinksldjump"/>
              </a:rPr>
              <a:t>概念</a:t>
            </a:r>
            <a:r>
              <a:rPr lang="en-US" altLang="zh-CN" sz="2800" dirty="0" smtClean="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hlinkClick r:id="rId2" action="ppaction://hlinksldjump"/>
              </a:rPr>
              <a:t>&amp;</a:t>
            </a:r>
            <a:r>
              <a:rPr lang="zh-CN" altLang="en-US" sz="2800" dirty="0" smtClean="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hlinkClick r:id="rId2" action="ppaction://hlinksldjump"/>
              </a:rPr>
              <a:t>术语</a:t>
            </a:r>
            <a:endParaRPr lang="zh-CN" altLang="en-US" sz="2800" dirty="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endParaRPr>
          </a:p>
        </p:txBody>
      </p:sp>
      <p:sp>
        <p:nvSpPr>
          <p:cNvPr id="50" name="圆角矩形 49"/>
          <p:cNvSpPr/>
          <p:nvPr/>
        </p:nvSpPr>
        <p:spPr>
          <a:xfrm>
            <a:off x="2799245" y="2900680"/>
            <a:ext cx="3485342" cy="533685"/>
          </a:xfrm>
          <a:prstGeom prst="roundRect">
            <a:avLst>
              <a:gd name="adj" fmla="val 12125"/>
            </a:avLst>
          </a:prstGeom>
          <a:solidFill>
            <a:schemeClr val="accent2">
              <a:lumMod val="60000"/>
              <a:lumOff val="40000"/>
            </a:schemeClr>
          </a:solidFill>
          <a:ln w="12700">
            <a:noFill/>
            <a:prstDash val="dashDot"/>
          </a:ln>
          <a:effectLst>
            <a:glow rad="63500">
              <a:schemeClr val="accent1">
                <a:satMod val="175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2800" dirty="0" smtClean="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rPr>
              <a:t>2.</a:t>
            </a:r>
            <a:r>
              <a:rPr lang="zh-CN" altLang="en-US" sz="2800" dirty="0" smtClean="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hlinkClick r:id="rId3" action="ppaction://hlinksldjump"/>
              </a:rPr>
              <a:t>动态查找</a:t>
            </a:r>
            <a:endParaRPr lang="zh-CN" altLang="en-US" sz="2000" dirty="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endParaRPr>
          </a:p>
        </p:txBody>
      </p:sp>
      <p:sp>
        <p:nvSpPr>
          <p:cNvPr id="51" name="圆角矩形 50">
            <a:hlinkClick r:id="" action="ppaction://noaction"/>
          </p:cNvPr>
          <p:cNvSpPr/>
          <p:nvPr/>
        </p:nvSpPr>
        <p:spPr>
          <a:xfrm>
            <a:off x="2799245" y="5651499"/>
            <a:ext cx="3485342" cy="533685"/>
          </a:xfrm>
          <a:prstGeom prst="roundRect">
            <a:avLst>
              <a:gd name="adj" fmla="val 12125"/>
            </a:avLst>
          </a:prstGeom>
          <a:solidFill>
            <a:schemeClr val="accent2">
              <a:lumMod val="60000"/>
              <a:lumOff val="40000"/>
            </a:schemeClr>
          </a:solidFill>
          <a:ln w="12700">
            <a:noFill/>
            <a:prstDash val="dashDot"/>
          </a:ln>
          <a:effectLst>
            <a:glow rad="63500">
              <a:schemeClr val="accent1">
                <a:satMod val="175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altLang="zh-CN" sz="2800" dirty="0" smtClean="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rPr>
              <a:t>4.</a:t>
            </a:r>
            <a:r>
              <a:rPr lang="zh-CN" altLang="en-US" sz="2800" dirty="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hlinkClick r:id="rId4" action="ppaction://hlinksldjump"/>
              </a:rPr>
              <a:t>哈希</a:t>
            </a:r>
            <a:r>
              <a:rPr lang="en-US" altLang="zh-CN" sz="2800" dirty="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hlinkClick r:id="rId4" action="ppaction://hlinksldjump"/>
              </a:rPr>
              <a:t>(</a:t>
            </a:r>
            <a:r>
              <a:rPr lang="zh-CN" altLang="en-US" sz="2800" dirty="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hlinkClick r:id="rId4" action="ppaction://hlinksldjump"/>
              </a:rPr>
              <a:t>散列</a:t>
            </a:r>
            <a:r>
              <a:rPr lang="en-US" altLang="zh-CN" sz="2800" dirty="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hlinkClick r:id="rId4" action="ppaction://hlinksldjump"/>
              </a:rPr>
              <a:t>)</a:t>
            </a:r>
            <a:r>
              <a:rPr lang="zh-CN" altLang="en-US" sz="2800" dirty="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hlinkClick r:id="rId4" action="ppaction://hlinksldjump"/>
              </a:rPr>
              <a:t>查找</a:t>
            </a:r>
            <a:endParaRPr lang="zh-CN" altLang="en-US" sz="2800" dirty="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endParaRPr>
          </a:p>
        </p:txBody>
      </p:sp>
      <p:sp>
        <p:nvSpPr>
          <p:cNvPr id="53" name="AutoShape 2"/>
          <p:cNvSpPr>
            <a:spLocks noChangeArrowheads="1"/>
          </p:cNvSpPr>
          <p:nvPr/>
        </p:nvSpPr>
        <p:spPr bwMode="gray">
          <a:xfrm>
            <a:off x="288080" y="1580221"/>
            <a:ext cx="626320" cy="3677579"/>
          </a:xfrm>
          <a:prstGeom prst="roundRect">
            <a:avLst>
              <a:gd name="adj" fmla="val 14583"/>
            </a:avLst>
          </a:prstGeom>
          <a:solidFill>
            <a:schemeClr val="bg2"/>
          </a:solidFill>
          <a:ln w="12700" algn="ctr">
            <a:solidFill>
              <a:schemeClr val="bg2"/>
            </a:solid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defRPr/>
            </a:pPr>
            <a:r>
              <a:rPr lang="zh-CN" altLang="en-US" sz="2800" dirty="0" smtClean="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查</a:t>
            </a:r>
            <a:endParaRPr lang="en-US" altLang="zh-CN" sz="2800" dirty="0" smtClean="0">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a:p>
            <a:pPr>
              <a:defRPr/>
            </a:pPr>
            <a:r>
              <a:rPr lang="zh-CN" altLang="en-US" sz="2800" dirty="0" smtClean="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找</a:t>
            </a:r>
            <a:endParaRPr lang="en-US" altLang="zh-CN" sz="2800" dirty="0" smtClean="0">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a:p>
            <a:pPr>
              <a:defRPr/>
            </a:pPr>
            <a:r>
              <a:rPr lang="en-US" altLang="zh-CN" sz="2800"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a:t>
            </a:r>
          </a:p>
          <a:p>
            <a:pPr>
              <a:defRPr/>
            </a:pPr>
            <a:r>
              <a:rPr lang="zh-CN" altLang="en-US" sz="2800" dirty="0" smtClean="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搜</a:t>
            </a:r>
            <a:endParaRPr lang="en-US" altLang="zh-CN" sz="2800" dirty="0" smtClean="0">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a:p>
            <a:pPr>
              <a:defRPr/>
            </a:pPr>
            <a:r>
              <a:rPr lang="zh-CN" altLang="en-US" sz="2800" dirty="0" smtClean="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素</a:t>
            </a:r>
            <a:endParaRPr lang="en-US" altLang="zh-CN" sz="2800" dirty="0" smtClean="0">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a:p>
            <a:pPr>
              <a:defRPr/>
            </a:pPr>
            <a:r>
              <a:rPr lang="en-US" altLang="zh-CN" sz="2800" dirty="0" smtClean="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a:t>
            </a:r>
            <a:endParaRPr lang="zh-CN" altLang="en-US" sz="2800"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cxnSp>
        <p:nvCxnSpPr>
          <p:cNvPr id="54" name="直接箭头连接符 53"/>
          <p:cNvCxnSpPr>
            <a:endCxn id="69" idx="1"/>
          </p:cNvCxnSpPr>
          <p:nvPr/>
        </p:nvCxnSpPr>
        <p:spPr>
          <a:xfrm>
            <a:off x="914400" y="2947832"/>
            <a:ext cx="4572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a:stCxn id="76" idx="3"/>
            <a:endCxn id="51" idx="1"/>
          </p:cNvCxnSpPr>
          <p:nvPr/>
        </p:nvCxnSpPr>
        <p:spPr>
          <a:xfrm>
            <a:off x="2349981" y="5909905"/>
            <a:ext cx="449264" cy="843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圆角矩形 57"/>
          <p:cNvSpPr/>
          <p:nvPr/>
        </p:nvSpPr>
        <p:spPr>
          <a:xfrm>
            <a:off x="6849967" y="2442233"/>
            <a:ext cx="1869393" cy="286251"/>
          </a:xfrm>
          <a:prstGeom prst="roundRect">
            <a:avLst>
              <a:gd name="adj" fmla="val 32911"/>
            </a:avLst>
          </a:prstGeom>
          <a:solidFill>
            <a:schemeClr val="bg1">
              <a:lumMod val="85000"/>
            </a:schemeClr>
          </a:solidFill>
          <a:ln w="12700">
            <a:noFill/>
            <a:prstDash val="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1800" dirty="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hlinkClick r:id="rId5" action="ppaction://hlinksldjump"/>
              </a:rPr>
              <a:t>Fibonacci</a:t>
            </a:r>
            <a:r>
              <a:rPr lang="zh-CN" altLang="en-US" sz="1800" dirty="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hlinkClick r:id="rId5" action="ppaction://hlinksldjump"/>
              </a:rPr>
              <a:t>查找</a:t>
            </a:r>
            <a:endParaRPr lang="zh-CN" altLang="en-US" sz="1800" dirty="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endParaRPr>
          </a:p>
        </p:txBody>
      </p:sp>
      <p:cxnSp>
        <p:nvCxnSpPr>
          <p:cNvPr id="62" name="直接箭头连接符 61"/>
          <p:cNvCxnSpPr>
            <a:stCxn id="45" idx="6"/>
            <a:endCxn id="58" idx="1"/>
          </p:cNvCxnSpPr>
          <p:nvPr/>
        </p:nvCxnSpPr>
        <p:spPr>
          <a:xfrm>
            <a:off x="6404332" y="2239735"/>
            <a:ext cx="445635" cy="345624"/>
          </a:xfrm>
          <a:prstGeom prst="straightConnector1">
            <a:avLst/>
          </a:prstGeom>
          <a:ln w="28575">
            <a:solidFill>
              <a:schemeClr val="tx1">
                <a:lumMod val="50000"/>
                <a:lumOff val="5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3" name="Oval 11"/>
          <p:cNvSpPr>
            <a:spLocks noChangeArrowheads="1"/>
          </p:cNvSpPr>
          <p:nvPr/>
        </p:nvSpPr>
        <p:spPr bwMode="auto">
          <a:xfrm>
            <a:off x="6157588" y="3048022"/>
            <a:ext cx="228600" cy="228600"/>
          </a:xfrm>
          <a:prstGeom prst="ellipse">
            <a:avLst/>
          </a:prstGeom>
          <a:gradFill rotWithShape="1">
            <a:gsLst>
              <a:gs pos="0">
                <a:srgbClr val="DCDC48"/>
              </a:gs>
              <a:gs pos="100000">
                <a:srgbClr val="939330"/>
              </a:gs>
            </a:gsLst>
            <a:path path="shape">
              <a:fillToRect l="50000" t="50000" r="50000" b="50000"/>
            </a:path>
          </a:gradFill>
          <a:ln w="19050">
            <a:solidFill>
              <a:schemeClr val="tx1"/>
            </a:solidFill>
            <a:round/>
            <a:headEnd/>
            <a:tailEnd/>
          </a:ln>
        </p:spPr>
        <p:txBody>
          <a:bodyPr wrap="none" anchor="ctr"/>
          <a:lstStyle>
            <a:lvl1pPr>
              <a:lnSpc>
                <a:spcPct val="125000"/>
              </a:lnSpc>
              <a:spcBef>
                <a:spcPts val="1200"/>
              </a:spcBef>
              <a:buClr>
                <a:schemeClr val="tx2"/>
              </a:buClr>
              <a:buFont typeface="Wingdings" panose="05000000000000000000" pitchFamily="2" charset="2"/>
              <a:buChar char="p"/>
              <a:defRPr sz="2800">
                <a:solidFill>
                  <a:schemeClr val="tx2"/>
                </a:solidFill>
                <a:latin typeface="Arial" panose="020B0604020202020204" pitchFamily="34" charset="0"/>
                <a:ea typeface="微软雅黑" panose="020B0503020204020204" pitchFamily="34" charset="-122"/>
              </a:defRPr>
            </a:lvl1pPr>
            <a:lvl2pPr marL="742950" indent="-285750">
              <a:spcBef>
                <a:spcPts val="1200"/>
              </a:spcBef>
              <a:buClr>
                <a:schemeClr val="accent1"/>
              </a:buClr>
              <a:buFont typeface="Wingdings" panose="05000000000000000000" pitchFamily="2" charset="2"/>
              <a:buChar char="Ø"/>
              <a:defRPr sz="2600">
                <a:solidFill>
                  <a:schemeClr val="tx2"/>
                </a:solidFill>
                <a:latin typeface="Arial" panose="020B0604020202020204" pitchFamily="34" charset="0"/>
                <a:ea typeface="微软雅黑" panose="020B0503020204020204" pitchFamily="34" charset="-122"/>
              </a:defRPr>
            </a:lvl2pPr>
            <a:lvl3pPr marL="1143000" indent="-228600">
              <a:spcBef>
                <a:spcPts val="1200"/>
              </a:spcBef>
              <a:buClr>
                <a:schemeClr val="accent2"/>
              </a:buClr>
              <a:buFont typeface="Wingdings" panose="05000000000000000000" pitchFamily="2" charset="2"/>
              <a:buChar char="u"/>
              <a:defRPr sz="2400">
                <a:solidFill>
                  <a:schemeClr val="tx2"/>
                </a:solidFill>
                <a:latin typeface="Arial" panose="020B0604020202020204" pitchFamily="34" charset="0"/>
                <a:ea typeface="微软雅黑" panose="020B0503020204020204" pitchFamily="34" charset="-122"/>
              </a:defRPr>
            </a:lvl3pPr>
            <a:lvl4pPr marL="1600200" indent="-228600">
              <a:spcBef>
                <a:spcPts val="1200"/>
              </a:spcBef>
              <a:buClr>
                <a:srgbClr val="FFC000"/>
              </a:buClr>
              <a:buFont typeface="Wingdings" panose="05000000000000000000" pitchFamily="2" charset="2"/>
              <a:buChar char="ü"/>
              <a:defRPr sz="2200">
                <a:solidFill>
                  <a:schemeClr val="tx2"/>
                </a:solidFill>
                <a:latin typeface="Arial" panose="020B0604020202020204" pitchFamily="34" charset="0"/>
                <a:ea typeface="微软雅黑" panose="020B0503020204020204" pitchFamily="34" charset="-122"/>
              </a:defRPr>
            </a:lvl4pPr>
            <a:lvl5pPr marL="2057400" indent="-228600">
              <a:spcBef>
                <a:spcPts val="1200"/>
              </a:spcBef>
              <a:buClr>
                <a:srgbClr val="7030A0"/>
              </a:buClr>
              <a:buChar char="»"/>
              <a:defRPr sz="2000">
                <a:solidFill>
                  <a:schemeClr val="tx2"/>
                </a:solidFill>
                <a:latin typeface="Arial" panose="020B0604020202020204" pitchFamily="34" charset="0"/>
                <a:ea typeface="微软雅黑" panose="020B0503020204020204" pitchFamily="34" charset="-122"/>
              </a:defRPr>
            </a:lvl5pPr>
            <a:lvl6pPr marL="2514600" indent="-228600" fontAlgn="base">
              <a:spcBef>
                <a:spcPts val="1200"/>
              </a:spcBef>
              <a:spcAft>
                <a:spcPct val="0"/>
              </a:spcAft>
              <a:buClr>
                <a:srgbClr val="7030A0"/>
              </a:buClr>
              <a:buChar char="»"/>
              <a:defRPr sz="2000">
                <a:solidFill>
                  <a:schemeClr val="tx2"/>
                </a:solidFill>
                <a:latin typeface="Arial" panose="020B0604020202020204" pitchFamily="34" charset="0"/>
                <a:ea typeface="微软雅黑" panose="020B0503020204020204" pitchFamily="34" charset="-122"/>
              </a:defRPr>
            </a:lvl6pPr>
            <a:lvl7pPr marL="2971800" indent="-228600" fontAlgn="base">
              <a:spcBef>
                <a:spcPts val="1200"/>
              </a:spcBef>
              <a:spcAft>
                <a:spcPct val="0"/>
              </a:spcAft>
              <a:buClr>
                <a:srgbClr val="7030A0"/>
              </a:buClr>
              <a:buChar char="»"/>
              <a:defRPr sz="2000">
                <a:solidFill>
                  <a:schemeClr val="tx2"/>
                </a:solidFill>
                <a:latin typeface="Arial" panose="020B0604020202020204" pitchFamily="34" charset="0"/>
                <a:ea typeface="微软雅黑" panose="020B0503020204020204" pitchFamily="34" charset="-122"/>
              </a:defRPr>
            </a:lvl7pPr>
            <a:lvl8pPr marL="3429000" indent="-228600" fontAlgn="base">
              <a:spcBef>
                <a:spcPts val="1200"/>
              </a:spcBef>
              <a:spcAft>
                <a:spcPct val="0"/>
              </a:spcAft>
              <a:buClr>
                <a:srgbClr val="7030A0"/>
              </a:buClr>
              <a:buChar char="»"/>
              <a:defRPr sz="2000">
                <a:solidFill>
                  <a:schemeClr val="tx2"/>
                </a:solidFill>
                <a:latin typeface="Arial" panose="020B0604020202020204" pitchFamily="34" charset="0"/>
                <a:ea typeface="微软雅黑" panose="020B0503020204020204" pitchFamily="34" charset="-122"/>
              </a:defRPr>
            </a:lvl8pPr>
            <a:lvl9pPr marL="3886200" indent="-228600" fontAlgn="base">
              <a:spcBef>
                <a:spcPts val="1200"/>
              </a:spcBef>
              <a:spcAft>
                <a:spcPct val="0"/>
              </a:spcAft>
              <a:buClr>
                <a:srgbClr val="7030A0"/>
              </a:buClr>
              <a:buChar char="»"/>
              <a:defRPr sz="2000">
                <a:solidFill>
                  <a:schemeClr val="tx2"/>
                </a:solidFill>
                <a:latin typeface="Arial" panose="020B0604020202020204" pitchFamily="34" charset="0"/>
                <a:ea typeface="微软雅黑" panose="020B0503020204020204" pitchFamily="34" charset="-122"/>
              </a:defRPr>
            </a:lvl9pPr>
          </a:lstStyle>
          <a:p>
            <a:pPr>
              <a:lnSpc>
                <a:spcPct val="100000"/>
              </a:lnSpc>
              <a:spcBef>
                <a:spcPct val="0"/>
              </a:spcBef>
              <a:buClrTx/>
              <a:buFontTx/>
              <a:buNone/>
            </a:pPr>
            <a:endParaRPr lang="zh-CN" altLang="en-US" sz="2600">
              <a:solidFill>
                <a:schemeClr val="tx1"/>
              </a:solidFill>
              <a:ea typeface="宋体" panose="02010600030101010101" pitchFamily="2" charset="-122"/>
            </a:endParaRPr>
          </a:p>
        </p:txBody>
      </p:sp>
      <p:sp>
        <p:nvSpPr>
          <p:cNvPr id="64" name="圆角矩形 63"/>
          <p:cNvSpPr/>
          <p:nvPr/>
        </p:nvSpPr>
        <p:spPr>
          <a:xfrm>
            <a:off x="6802795" y="2863001"/>
            <a:ext cx="2021793" cy="263454"/>
          </a:xfrm>
          <a:prstGeom prst="roundRect">
            <a:avLst>
              <a:gd name="adj" fmla="val 32911"/>
            </a:avLst>
          </a:prstGeom>
          <a:noFill/>
          <a:ln w="12700">
            <a:noFill/>
            <a:prstDash val="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800" dirty="0" smtClean="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hlinkClick r:id="rId6" action="ppaction://hlinksldjump"/>
              </a:rPr>
              <a:t>基于</a:t>
            </a:r>
            <a:r>
              <a:rPr lang="en-US" altLang="zh-CN" sz="1800" dirty="0" smtClean="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hlinkClick r:id="rId6" action="ppaction://hlinksldjump"/>
              </a:rPr>
              <a:t>BST</a:t>
            </a:r>
            <a:r>
              <a:rPr lang="zh-CN" altLang="en-US" sz="1800" dirty="0" smtClean="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hlinkClick r:id="rId6" action="ppaction://hlinksldjump"/>
              </a:rPr>
              <a:t>树的查找</a:t>
            </a:r>
            <a:endParaRPr lang="zh-CN" altLang="en-US" sz="1800" dirty="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endParaRPr>
          </a:p>
        </p:txBody>
      </p:sp>
      <p:cxnSp>
        <p:nvCxnSpPr>
          <p:cNvPr id="65" name="直接箭头连接符 64"/>
          <p:cNvCxnSpPr>
            <a:stCxn id="63" idx="6"/>
            <a:endCxn id="64" idx="1"/>
          </p:cNvCxnSpPr>
          <p:nvPr/>
        </p:nvCxnSpPr>
        <p:spPr>
          <a:xfrm flipV="1">
            <a:off x="6386188" y="2994728"/>
            <a:ext cx="416607" cy="167594"/>
          </a:xfrm>
          <a:prstGeom prst="straightConnector1">
            <a:avLst/>
          </a:prstGeom>
          <a:ln w="28575">
            <a:solidFill>
              <a:schemeClr val="tx1">
                <a:lumMod val="50000"/>
                <a:lumOff val="5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6" name="圆角矩形 65"/>
          <p:cNvSpPr/>
          <p:nvPr/>
        </p:nvSpPr>
        <p:spPr>
          <a:xfrm>
            <a:off x="2799245" y="1983740"/>
            <a:ext cx="3485342" cy="533685"/>
          </a:xfrm>
          <a:prstGeom prst="roundRect">
            <a:avLst>
              <a:gd name="adj" fmla="val 12125"/>
            </a:avLst>
          </a:prstGeom>
          <a:solidFill>
            <a:schemeClr val="accent2">
              <a:lumMod val="60000"/>
              <a:lumOff val="40000"/>
            </a:schemeClr>
          </a:solidFill>
          <a:ln w="12700">
            <a:noFill/>
            <a:prstDash val="dashDot"/>
          </a:ln>
          <a:effectLst>
            <a:glow rad="63500">
              <a:schemeClr val="accent1">
                <a:satMod val="175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2800" dirty="0" smtClean="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rPr>
              <a:t>1.</a:t>
            </a:r>
            <a:r>
              <a:rPr lang="zh-CN" altLang="en-US" sz="2800" dirty="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hlinkClick r:id="rId7" action="ppaction://hlinksldjump"/>
              </a:rPr>
              <a:t>静态</a:t>
            </a:r>
            <a:r>
              <a:rPr lang="zh-CN" altLang="en-US" sz="2800" dirty="0" smtClean="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hlinkClick r:id="rId7" action="ppaction://hlinksldjump"/>
              </a:rPr>
              <a:t>查找</a:t>
            </a:r>
            <a:endParaRPr lang="zh-CN" altLang="en-US" sz="1800" dirty="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endParaRPr>
          </a:p>
        </p:txBody>
      </p:sp>
      <p:cxnSp>
        <p:nvCxnSpPr>
          <p:cNvPr id="70" name="直接箭头连接符 69"/>
          <p:cNvCxnSpPr>
            <a:endCxn id="50" idx="1"/>
          </p:cNvCxnSpPr>
          <p:nvPr/>
        </p:nvCxnSpPr>
        <p:spPr>
          <a:xfrm>
            <a:off x="2349981" y="2994728"/>
            <a:ext cx="449264" cy="17279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1" name="圆角矩形 70"/>
          <p:cNvSpPr/>
          <p:nvPr/>
        </p:nvSpPr>
        <p:spPr>
          <a:xfrm>
            <a:off x="2799245" y="4734560"/>
            <a:ext cx="3485342" cy="533685"/>
          </a:xfrm>
          <a:prstGeom prst="roundRect">
            <a:avLst>
              <a:gd name="adj" fmla="val 12125"/>
            </a:avLst>
          </a:prstGeom>
          <a:solidFill>
            <a:schemeClr val="accent2">
              <a:lumMod val="60000"/>
              <a:lumOff val="40000"/>
            </a:schemeClr>
          </a:solidFill>
          <a:ln w="12700">
            <a:noFill/>
            <a:prstDash val="dashDot"/>
          </a:ln>
          <a:effectLst>
            <a:glow rad="63500">
              <a:schemeClr val="accent1">
                <a:satMod val="175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2800" dirty="0" smtClean="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rPr>
              <a:t>3.</a:t>
            </a:r>
            <a:r>
              <a:rPr lang="zh-CN" altLang="en-US" sz="2800" dirty="0" smtClean="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hlinkClick r:id="rId8" action="ppaction://hlinksldjump"/>
              </a:rPr>
              <a:t>索引查找</a:t>
            </a:r>
            <a:endParaRPr lang="zh-CN" altLang="en-US" sz="2000" dirty="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endParaRPr>
          </a:p>
        </p:txBody>
      </p:sp>
      <p:sp>
        <p:nvSpPr>
          <p:cNvPr id="72" name="Oval 11"/>
          <p:cNvSpPr>
            <a:spLocks noChangeArrowheads="1"/>
          </p:cNvSpPr>
          <p:nvPr/>
        </p:nvSpPr>
        <p:spPr bwMode="auto">
          <a:xfrm>
            <a:off x="6172200" y="4869755"/>
            <a:ext cx="228600" cy="228600"/>
          </a:xfrm>
          <a:prstGeom prst="ellipse">
            <a:avLst/>
          </a:prstGeom>
          <a:gradFill rotWithShape="1">
            <a:gsLst>
              <a:gs pos="0">
                <a:srgbClr val="DCDC48"/>
              </a:gs>
              <a:gs pos="100000">
                <a:srgbClr val="939330"/>
              </a:gs>
            </a:gsLst>
            <a:path path="shape">
              <a:fillToRect l="50000" t="50000" r="50000" b="50000"/>
            </a:path>
          </a:gradFill>
          <a:ln w="19050">
            <a:solidFill>
              <a:schemeClr val="tx1"/>
            </a:solidFill>
            <a:round/>
            <a:headEnd/>
            <a:tailEnd/>
          </a:ln>
        </p:spPr>
        <p:txBody>
          <a:bodyPr wrap="none" anchor="ctr"/>
          <a:lstStyle>
            <a:lvl1pPr>
              <a:lnSpc>
                <a:spcPct val="125000"/>
              </a:lnSpc>
              <a:spcBef>
                <a:spcPts val="1200"/>
              </a:spcBef>
              <a:buClr>
                <a:schemeClr val="tx2"/>
              </a:buClr>
              <a:buFont typeface="Wingdings" panose="05000000000000000000" pitchFamily="2" charset="2"/>
              <a:buChar char="p"/>
              <a:defRPr sz="2800">
                <a:solidFill>
                  <a:schemeClr val="tx2"/>
                </a:solidFill>
                <a:latin typeface="Arial" panose="020B0604020202020204" pitchFamily="34" charset="0"/>
                <a:ea typeface="微软雅黑" panose="020B0503020204020204" pitchFamily="34" charset="-122"/>
              </a:defRPr>
            </a:lvl1pPr>
            <a:lvl2pPr marL="742950" indent="-285750">
              <a:spcBef>
                <a:spcPts val="1200"/>
              </a:spcBef>
              <a:buClr>
                <a:schemeClr val="accent1"/>
              </a:buClr>
              <a:buFont typeface="Wingdings" panose="05000000000000000000" pitchFamily="2" charset="2"/>
              <a:buChar char="Ø"/>
              <a:defRPr sz="2600">
                <a:solidFill>
                  <a:schemeClr val="tx2"/>
                </a:solidFill>
                <a:latin typeface="Arial" panose="020B0604020202020204" pitchFamily="34" charset="0"/>
                <a:ea typeface="微软雅黑" panose="020B0503020204020204" pitchFamily="34" charset="-122"/>
              </a:defRPr>
            </a:lvl2pPr>
            <a:lvl3pPr marL="1143000" indent="-228600">
              <a:spcBef>
                <a:spcPts val="1200"/>
              </a:spcBef>
              <a:buClr>
                <a:schemeClr val="accent2"/>
              </a:buClr>
              <a:buFont typeface="Wingdings" panose="05000000000000000000" pitchFamily="2" charset="2"/>
              <a:buChar char="u"/>
              <a:defRPr sz="2400">
                <a:solidFill>
                  <a:schemeClr val="tx2"/>
                </a:solidFill>
                <a:latin typeface="Arial" panose="020B0604020202020204" pitchFamily="34" charset="0"/>
                <a:ea typeface="微软雅黑" panose="020B0503020204020204" pitchFamily="34" charset="-122"/>
              </a:defRPr>
            </a:lvl3pPr>
            <a:lvl4pPr marL="1600200" indent="-228600">
              <a:spcBef>
                <a:spcPts val="1200"/>
              </a:spcBef>
              <a:buClr>
                <a:srgbClr val="FFC000"/>
              </a:buClr>
              <a:buFont typeface="Wingdings" panose="05000000000000000000" pitchFamily="2" charset="2"/>
              <a:buChar char="ü"/>
              <a:defRPr sz="2200">
                <a:solidFill>
                  <a:schemeClr val="tx2"/>
                </a:solidFill>
                <a:latin typeface="Arial" panose="020B0604020202020204" pitchFamily="34" charset="0"/>
                <a:ea typeface="微软雅黑" panose="020B0503020204020204" pitchFamily="34" charset="-122"/>
              </a:defRPr>
            </a:lvl4pPr>
            <a:lvl5pPr marL="2057400" indent="-228600">
              <a:spcBef>
                <a:spcPts val="1200"/>
              </a:spcBef>
              <a:buClr>
                <a:srgbClr val="7030A0"/>
              </a:buClr>
              <a:buChar char="»"/>
              <a:defRPr sz="2000">
                <a:solidFill>
                  <a:schemeClr val="tx2"/>
                </a:solidFill>
                <a:latin typeface="Arial" panose="020B0604020202020204" pitchFamily="34" charset="0"/>
                <a:ea typeface="微软雅黑" panose="020B0503020204020204" pitchFamily="34" charset="-122"/>
              </a:defRPr>
            </a:lvl5pPr>
            <a:lvl6pPr marL="2514600" indent="-228600" fontAlgn="base">
              <a:spcBef>
                <a:spcPts val="1200"/>
              </a:spcBef>
              <a:spcAft>
                <a:spcPct val="0"/>
              </a:spcAft>
              <a:buClr>
                <a:srgbClr val="7030A0"/>
              </a:buClr>
              <a:buChar char="»"/>
              <a:defRPr sz="2000">
                <a:solidFill>
                  <a:schemeClr val="tx2"/>
                </a:solidFill>
                <a:latin typeface="Arial" panose="020B0604020202020204" pitchFamily="34" charset="0"/>
                <a:ea typeface="微软雅黑" panose="020B0503020204020204" pitchFamily="34" charset="-122"/>
              </a:defRPr>
            </a:lvl6pPr>
            <a:lvl7pPr marL="2971800" indent="-228600" fontAlgn="base">
              <a:spcBef>
                <a:spcPts val="1200"/>
              </a:spcBef>
              <a:spcAft>
                <a:spcPct val="0"/>
              </a:spcAft>
              <a:buClr>
                <a:srgbClr val="7030A0"/>
              </a:buClr>
              <a:buChar char="»"/>
              <a:defRPr sz="2000">
                <a:solidFill>
                  <a:schemeClr val="tx2"/>
                </a:solidFill>
                <a:latin typeface="Arial" panose="020B0604020202020204" pitchFamily="34" charset="0"/>
                <a:ea typeface="微软雅黑" panose="020B0503020204020204" pitchFamily="34" charset="-122"/>
              </a:defRPr>
            </a:lvl7pPr>
            <a:lvl8pPr marL="3429000" indent="-228600" fontAlgn="base">
              <a:spcBef>
                <a:spcPts val="1200"/>
              </a:spcBef>
              <a:spcAft>
                <a:spcPct val="0"/>
              </a:spcAft>
              <a:buClr>
                <a:srgbClr val="7030A0"/>
              </a:buClr>
              <a:buChar char="»"/>
              <a:defRPr sz="2000">
                <a:solidFill>
                  <a:schemeClr val="tx2"/>
                </a:solidFill>
                <a:latin typeface="Arial" panose="020B0604020202020204" pitchFamily="34" charset="0"/>
                <a:ea typeface="微软雅黑" panose="020B0503020204020204" pitchFamily="34" charset="-122"/>
              </a:defRPr>
            </a:lvl8pPr>
            <a:lvl9pPr marL="3886200" indent="-228600" fontAlgn="base">
              <a:spcBef>
                <a:spcPts val="1200"/>
              </a:spcBef>
              <a:spcAft>
                <a:spcPct val="0"/>
              </a:spcAft>
              <a:buClr>
                <a:srgbClr val="7030A0"/>
              </a:buClr>
              <a:buChar char="»"/>
              <a:defRPr sz="2000">
                <a:solidFill>
                  <a:schemeClr val="tx2"/>
                </a:solidFill>
                <a:latin typeface="Arial" panose="020B0604020202020204" pitchFamily="34" charset="0"/>
                <a:ea typeface="微软雅黑" panose="020B0503020204020204" pitchFamily="34" charset="-122"/>
              </a:defRPr>
            </a:lvl9pPr>
          </a:lstStyle>
          <a:p>
            <a:pPr>
              <a:lnSpc>
                <a:spcPct val="100000"/>
              </a:lnSpc>
              <a:spcBef>
                <a:spcPct val="0"/>
              </a:spcBef>
              <a:buClrTx/>
              <a:buFontTx/>
              <a:buNone/>
            </a:pPr>
            <a:endParaRPr lang="zh-CN" altLang="en-US" sz="2600">
              <a:solidFill>
                <a:schemeClr val="tx1"/>
              </a:solidFill>
              <a:ea typeface="宋体" panose="02010600030101010101" pitchFamily="2" charset="-122"/>
            </a:endParaRPr>
          </a:p>
        </p:txBody>
      </p:sp>
      <p:cxnSp>
        <p:nvCxnSpPr>
          <p:cNvPr id="75" name="直接箭头连接符 74"/>
          <p:cNvCxnSpPr>
            <a:stCxn id="63" idx="6"/>
            <a:endCxn id="74" idx="1"/>
          </p:cNvCxnSpPr>
          <p:nvPr/>
        </p:nvCxnSpPr>
        <p:spPr>
          <a:xfrm>
            <a:off x="6386188" y="3162322"/>
            <a:ext cx="416607" cy="169016"/>
          </a:xfrm>
          <a:prstGeom prst="straightConnector1">
            <a:avLst/>
          </a:prstGeom>
          <a:ln w="28575">
            <a:solidFill>
              <a:schemeClr val="tx1">
                <a:lumMod val="50000"/>
                <a:lumOff val="5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a:endCxn id="71" idx="1"/>
          </p:cNvCxnSpPr>
          <p:nvPr/>
        </p:nvCxnSpPr>
        <p:spPr>
          <a:xfrm>
            <a:off x="2349981" y="4794626"/>
            <a:ext cx="449264" cy="20677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1" name="圆角矩形 90"/>
          <p:cNvSpPr/>
          <p:nvPr/>
        </p:nvSpPr>
        <p:spPr>
          <a:xfrm>
            <a:off x="6817407" y="4659750"/>
            <a:ext cx="1693863" cy="277243"/>
          </a:xfrm>
          <a:prstGeom prst="roundRect">
            <a:avLst>
              <a:gd name="adj" fmla="val 32911"/>
            </a:avLst>
          </a:prstGeom>
          <a:noFill/>
          <a:ln w="12700">
            <a:noFill/>
            <a:prstDash val="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800" dirty="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hlinkClick r:id="rId9" action="ppaction://hlinksldjump"/>
              </a:rPr>
              <a:t>顺序索引表</a:t>
            </a:r>
            <a:endParaRPr lang="zh-CN" altLang="en-US" sz="1800" dirty="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endParaRPr>
          </a:p>
        </p:txBody>
      </p:sp>
      <p:sp>
        <p:nvSpPr>
          <p:cNvPr id="92" name="圆角矩形 91"/>
          <p:cNvSpPr/>
          <p:nvPr/>
        </p:nvSpPr>
        <p:spPr>
          <a:xfrm>
            <a:off x="6817407" y="4996360"/>
            <a:ext cx="1693863" cy="277243"/>
          </a:xfrm>
          <a:prstGeom prst="roundRect">
            <a:avLst>
              <a:gd name="adj" fmla="val 32911"/>
            </a:avLst>
          </a:prstGeom>
          <a:noFill/>
          <a:ln w="12700">
            <a:noFill/>
            <a:prstDash val="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800" dirty="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hlinkClick r:id="rId10" action="ppaction://hlinksldjump"/>
              </a:rPr>
              <a:t>树形索引表</a:t>
            </a:r>
            <a:endParaRPr lang="zh-CN" altLang="en-US" sz="1800" dirty="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endParaRPr>
          </a:p>
        </p:txBody>
      </p:sp>
      <p:cxnSp>
        <p:nvCxnSpPr>
          <p:cNvPr id="93" name="直接箭头连接符 92"/>
          <p:cNvCxnSpPr>
            <a:stCxn id="72" idx="6"/>
            <a:endCxn id="91" idx="1"/>
          </p:cNvCxnSpPr>
          <p:nvPr/>
        </p:nvCxnSpPr>
        <p:spPr>
          <a:xfrm flipV="1">
            <a:off x="6400800" y="4798372"/>
            <a:ext cx="416607" cy="185683"/>
          </a:xfrm>
          <a:prstGeom prst="straightConnector1">
            <a:avLst/>
          </a:prstGeom>
          <a:ln w="28575">
            <a:solidFill>
              <a:schemeClr val="tx1">
                <a:lumMod val="50000"/>
                <a:lumOff val="5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4" name="直接箭头连接符 93"/>
          <p:cNvCxnSpPr>
            <a:stCxn id="72" idx="6"/>
            <a:endCxn id="92" idx="1"/>
          </p:cNvCxnSpPr>
          <p:nvPr/>
        </p:nvCxnSpPr>
        <p:spPr>
          <a:xfrm>
            <a:off x="6400800" y="4984055"/>
            <a:ext cx="416607" cy="150927"/>
          </a:xfrm>
          <a:prstGeom prst="straightConnector1">
            <a:avLst/>
          </a:prstGeom>
          <a:ln w="28575">
            <a:solidFill>
              <a:schemeClr val="tx1">
                <a:lumMod val="50000"/>
                <a:lumOff val="5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7" name="直接箭头连接符 96"/>
          <p:cNvCxnSpPr>
            <a:stCxn id="69" idx="3"/>
            <a:endCxn id="66" idx="1"/>
          </p:cNvCxnSpPr>
          <p:nvPr/>
        </p:nvCxnSpPr>
        <p:spPr>
          <a:xfrm flipV="1">
            <a:off x="2349981" y="2250583"/>
            <a:ext cx="449264" cy="69724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8" name="动作按钮: 帮助 97">
            <a:hlinkClick r:id="rId11" action="ppaction://hlinksldjump" highlightClick="1"/>
          </p:cNvPr>
          <p:cNvSpPr/>
          <p:nvPr/>
        </p:nvSpPr>
        <p:spPr>
          <a:xfrm>
            <a:off x="8775192" y="6489192"/>
            <a:ext cx="374650" cy="376238"/>
          </a:xfrm>
          <a:prstGeom prst="actionButtonHelp">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5" name="Oval 11"/>
          <p:cNvSpPr>
            <a:spLocks noChangeArrowheads="1"/>
          </p:cNvSpPr>
          <p:nvPr/>
        </p:nvSpPr>
        <p:spPr bwMode="auto">
          <a:xfrm>
            <a:off x="6175732" y="2125435"/>
            <a:ext cx="228600" cy="228600"/>
          </a:xfrm>
          <a:prstGeom prst="ellipse">
            <a:avLst/>
          </a:prstGeom>
          <a:gradFill rotWithShape="1">
            <a:gsLst>
              <a:gs pos="0">
                <a:srgbClr val="DCDC48"/>
              </a:gs>
              <a:gs pos="100000">
                <a:srgbClr val="939330"/>
              </a:gs>
            </a:gsLst>
            <a:path path="shape">
              <a:fillToRect l="50000" t="50000" r="50000" b="50000"/>
            </a:path>
          </a:gradFill>
          <a:ln w="19050">
            <a:solidFill>
              <a:schemeClr val="tx1"/>
            </a:solidFill>
            <a:round/>
            <a:headEnd/>
            <a:tailEnd/>
          </a:ln>
        </p:spPr>
        <p:txBody>
          <a:bodyPr wrap="none" anchor="ctr"/>
          <a:lstStyle>
            <a:lvl1pPr>
              <a:lnSpc>
                <a:spcPct val="125000"/>
              </a:lnSpc>
              <a:spcBef>
                <a:spcPts val="1200"/>
              </a:spcBef>
              <a:buClr>
                <a:schemeClr val="tx2"/>
              </a:buClr>
              <a:buFont typeface="Wingdings" panose="05000000000000000000" pitchFamily="2" charset="2"/>
              <a:buChar char="p"/>
              <a:defRPr sz="2800">
                <a:solidFill>
                  <a:schemeClr val="tx2"/>
                </a:solidFill>
                <a:latin typeface="Arial" panose="020B0604020202020204" pitchFamily="34" charset="0"/>
                <a:ea typeface="微软雅黑" panose="020B0503020204020204" pitchFamily="34" charset="-122"/>
              </a:defRPr>
            </a:lvl1pPr>
            <a:lvl2pPr marL="742950" indent="-285750">
              <a:spcBef>
                <a:spcPts val="1200"/>
              </a:spcBef>
              <a:buClr>
                <a:schemeClr val="accent1"/>
              </a:buClr>
              <a:buFont typeface="Wingdings" panose="05000000000000000000" pitchFamily="2" charset="2"/>
              <a:buChar char="Ø"/>
              <a:defRPr sz="2600">
                <a:solidFill>
                  <a:schemeClr val="tx2"/>
                </a:solidFill>
                <a:latin typeface="Arial" panose="020B0604020202020204" pitchFamily="34" charset="0"/>
                <a:ea typeface="微软雅黑" panose="020B0503020204020204" pitchFamily="34" charset="-122"/>
              </a:defRPr>
            </a:lvl2pPr>
            <a:lvl3pPr marL="1143000" indent="-228600">
              <a:spcBef>
                <a:spcPts val="1200"/>
              </a:spcBef>
              <a:buClr>
                <a:schemeClr val="accent2"/>
              </a:buClr>
              <a:buFont typeface="Wingdings" panose="05000000000000000000" pitchFamily="2" charset="2"/>
              <a:buChar char="u"/>
              <a:defRPr sz="2400">
                <a:solidFill>
                  <a:schemeClr val="tx2"/>
                </a:solidFill>
                <a:latin typeface="Arial" panose="020B0604020202020204" pitchFamily="34" charset="0"/>
                <a:ea typeface="微软雅黑" panose="020B0503020204020204" pitchFamily="34" charset="-122"/>
              </a:defRPr>
            </a:lvl3pPr>
            <a:lvl4pPr marL="1600200" indent="-228600">
              <a:spcBef>
                <a:spcPts val="1200"/>
              </a:spcBef>
              <a:buClr>
                <a:srgbClr val="FFC000"/>
              </a:buClr>
              <a:buFont typeface="Wingdings" panose="05000000000000000000" pitchFamily="2" charset="2"/>
              <a:buChar char="ü"/>
              <a:defRPr sz="2200">
                <a:solidFill>
                  <a:schemeClr val="tx2"/>
                </a:solidFill>
                <a:latin typeface="Arial" panose="020B0604020202020204" pitchFamily="34" charset="0"/>
                <a:ea typeface="微软雅黑" panose="020B0503020204020204" pitchFamily="34" charset="-122"/>
              </a:defRPr>
            </a:lvl4pPr>
            <a:lvl5pPr marL="2057400" indent="-228600">
              <a:spcBef>
                <a:spcPts val="1200"/>
              </a:spcBef>
              <a:buClr>
                <a:srgbClr val="7030A0"/>
              </a:buClr>
              <a:buChar char="»"/>
              <a:defRPr sz="2000">
                <a:solidFill>
                  <a:schemeClr val="tx2"/>
                </a:solidFill>
                <a:latin typeface="Arial" panose="020B0604020202020204" pitchFamily="34" charset="0"/>
                <a:ea typeface="微软雅黑" panose="020B0503020204020204" pitchFamily="34" charset="-122"/>
              </a:defRPr>
            </a:lvl5pPr>
            <a:lvl6pPr marL="2514600" indent="-228600" fontAlgn="base">
              <a:spcBef>
                <a:spcPts val="1200"/>
              </a:spcBef>
              <a:spcAft>
                <a:spcPct val="0"/>
              </a:spcAft>
              <a:buClr>
                <a:srgbClr val="7030A0"/>
              </a:buClr>
              <a:buChar char="»"/>
              <a:defRPr sz="2000">
                <a:solidFill>
                  <a:schemeClr val="tx2"/>
                </a:solidFill>
                <a:latin typeface="Arial" panose="020B0604020202020204" pitchFamily="34" charset="0"/>
                <a:ea typeface="微软雅黑" panose="020B0503020204020204" pitchFamily="34" charset="-122"/>
              </a:defRPr>
            </a:lvl6pPr>
            <a:lvl7pPr marL="2971800" indent="-228600" fontAlgn="base">
              <a:spcBef>
                <a:spcPts val="1200"/>
              </a:spcBef>
              <a:spcAft>
                <a:spcPct val="0"/>
              </a:spcAft>
              <a:buClr>
                <a:srgbClr val="7030A0"/>
              </a:buClr>
              <a:buChar char="»"/>
              <a:defRPr sz="2000">
                <a:solidFill>
                  <a:schemeClr val="tx2"/>
                </a:solidFill>
                <a:latin typeface="Arial" panose="020B0604020202020204" pitchFamily="34" charset="0"/>
                <a:ea typeface="微软雅黑" panose="020B0503020204020204" pitchFamily="34" charset="-122"/>
              </a:defRPr>
            </a:lvl7pPr>
            <a:lvl8pPr marL="3429000" indent="-228600" fontAlgn="base">
              <a:spcBef>
                <a:spcPts val="1200"/>
              </a:spcBef>
              <a:spcAft>
                <a:spcPct val="0"/>
              </a:spcAft>
              <a:buClr>
                <a:srgbClr val="7030A0"/>
              </a:buClr>
              <a:buChar char="»"/>
              <a:defRPr sz="2000">
                <a:solidFill>
                  <a:schemeClr val="tx2"/>
                </a:solidFill>
                <a:latin typeface="Arial" panose="020B0604020202020204" pitchFamily="34" charset="0"/>
                <a:ea typeface="微软雅黑" panose="020B0503020204020204" pitchFamily="34" charset="-122"/>
              </a:defRPr>
            </a:lvl8pPr>
            <a:lvl9pPr marL="3886200" indent="-228600" fontAlgn="base">
              <a:spcBef>
                <a:spcPts val="1200"/>
              </a:spcBef>
              <a:spcAft>
                <a:spcPct val="0"/>
              </a:spcAft>
              <a:buClr>
                <a:srgbClr val="7030A0"/>
              </a:buClr>
              <a:buChar char="»"/>
              <a:defRPr sz="2000">
                <a:solidFill>
                  <a:schemeClr val="tx2"/>
                </a:solidFill>
                <a:latin typeface="Arial" panose="020B0604020202020204" pitchFamily="34" charset="0"/>
                <a:ea typeface="微软雅黑" panose="020B0503020204020204" pitchFamily="34" charset="-122"/>
              </a:defRPr>
            </a:lvl9pPr>
          </a:lstStyle>
          <a:p>
            <a:pPr>
              <a:lnSpc>
                <a:spcPct val="100000"/>
              </a:lnSpc>
              <a:spcBef>
                <a:spcPct val="0"/>
              </a:spcBef>
              <a:buClrTx/>
              <a:buFontTx/>
              <a:buNone/>
            </a:pPr>
            <a:endParaRPr lang="zh-CN" altLang="en-US" sz="2600">
              <a:solidFill>
                <a:schemeClr val="tx1"/>
              </a:solidFill>
              <a:ea typeface="宋体" panose="02010600030101010101" pitchFamily="2" charset="-122"/>
            </a:endParaRPr>
          </a:p>
        </p:txBody>
      </p:sp>
      <p:sp>
        <p:nvSpPr>
          <p:cNvPr id="46" name="圆角矩形 45"/>
          <p:cNvSpPr/>
          <p:nvPr/>
        </p:nvSpPr>
        <p:spPr>
          <a:xfrm>
            <a:off x="6820939" y="1464656"/>
            <a:ext cx="1693863" cy="277243"/>
          </a:xfrm>
          <a:prstGeom prst="roundRect">
            <a:avLst>
              <a:gd name="adj" fmla="val 32911"/>
            </a:avLst>
          </a:prstGeom>
          <a:noFill/>
          <a:ln w="12700">
            <a:noFill/>
            <a:prstDash val="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800" dirty="0" smtClean="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hlinkClick r:id="rId12" action="ppaction://hlinksldjump"/>
              </a:rPr>
              <a:t>顺序查找</a:t>
            </a:r>
            <a:endParaRPr lang="zh-CN" altLang="en-US" sz="1800" dirty="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endParaRPr>
          </a:p>
        </p:txBody>
      </p:sp>
      <p:cxnSp>
        <p:nvCxnSpPr>
          <p:cNvPr id="47" name="直接箭头连接符 46"/>
          <p:cNvCxnSpPr>
            <a:stCxn id="45" idx="6"/>
            <a:endCxn id="46" idx="1"/>
          </p:cNvCxnSpPr>
          <p:nvPr/>
        </p:nvCxnSpPr>
        <p:spPr>
          <a:xfrm flipV="1">
            <a:off x="6404332" y="1603278"/>
            <a:ext cx="416607" cy="636457"/>
          </a:xfrm>
          <a:prstGeom prst="straightConnector1">
            <a:avLst/>
          </a:prstGeom>
          <a:ln w="28575">
            <a:solidFill>
              <a:schemeClr val="tx1">
                <a:lumMod val="50000"/>
                <a:lumOff val="5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8" name="圆角矩形 47"/>
          <p:cNvSpPr/>
          <p:nvPr/>
        </p:nvSpPr>
        <p:spPr>
          <a:xfrm>
            <a:off x="6820939" y="1790018"/>
            <a:ext cx="1869393" cy="277243"/>
          </a:xfrm>
          <a:prstGeom prst="roundRect">
            <a:avLst>
              <a:gd name="adj" fmla="val 32911"/>
            </a:avLst>
          </a:prstGeom>
          <a:noFill/>
          <a:ln w="12700">
            <a:noFill/>
            <a:prstDash val="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800" dirty="0" smtClean="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hlinkClick r:id="rId13" action="ppaction://hlinksldjump"/>
              </a:rPr>
              <a:t>折半</a:t>
            </a:r>
            <a:r>
              <a:rPr lang="en-US" altLang="zh-CN" sz="1800" dirty="0" smtClean="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hlinkClick r:id="rId13" action="ppaction://hlinksldjump"/>
              </a:rPr>
              <a:t>(</a:t>
            </a:r>
            <a:r>
              <a:rPr lang="zh-CN" altLang="en-US" sz="1800" dirty="0" smtClean="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hlinkClick r:id="rId13" action="ppaction://hlinksldjump"/>
              </a:rPr>
              <a:t>二分</a:t>
            </a:r>
            <a:r>
              <a:rPr lang="en-US" altLang="zh-CN" sz="1800" dirty="0" smtClean="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hlinkClick r:id="rId13" action="ppaction://hlinksldjump"/>
              </a:rPr>
              <a:t>)</a:t>
            </a:r>
            <a:r>
              <a:rPr lang="zh-CN" altLang="en-US" sz="1800" dirty="0" smtClean="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hlinkClick r:id="rId13" action="ppaction://hlinksldjump"/>
              </a:rPr>
              <a:t>查找</a:t>
            </a:r>
            <a:endParaRPr lang="zh-CN" altLang="en-US" sz="1800" dirty="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endParaRPr>
          </a:p>
        </p:txBody>
      </p:sp>
      <p:sp>
        <p:nvSpPr>
          <p:cNvPr id="59" name="圆角矩形 58"/>
          <p:cNvSpPr/>
          <p:nvPr/>
        </p:nvSpPr>
        <p:spPr>
          <a:xfrm>
            <a:off x="6820939" y="2115380"/>
            <a:ext cx="1693863" cy="277243"/>
          </a:xfrm>
          <a:prstGeom prst="roundRect">
            <a:avLst>
              <a:gd name="adj" fmla="val 32911"/>
            </a:avLst>
          </a:prstGeom>
          <a:noFill/>
          <a:ln w="12700">
            <a:noFill/>
            <a:prstDash val="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800" dirty="0" smtClean="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hlinkClick r:id="rId14" action="ppaction://hlinksldjump"/>
              </a:rPr>
              <a:t>分块查找</a:t>
            </a:r>
            <a:endParaRPr lang="zh-CN" altLang="en-US" sz="1800" dirty="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endParaRPr>
          </a:p>
        </p:txBody>
      </p:sp>
      <p:cxnSp>
        <p:nvCxnSpPr>
          <p:cNvPr id="60" name="直接箭头连接符 59"/>
          <p:cNvCxnSpPr>
            <a:stCxn id="45" idx="6"/>
            <a:endCxn id="48" idx="1"/>
          </p:cNvCxnSpPr>
          <p:nvPr/>
        </p:nvCxnSpPr>
        <p:spPr>
          <a:xfrm flipV="1">
            <a:off x="6404332" y="1928640"/>
            <a:ext cx="416607" cy="311095"/>
          </a:xfrm>
          <a:prstGeom prst="straightConnector1">
            <a:avLst/>
          </a:prstGeom>
          <a:ln w="28575">
            <a:solidFill>
              <a:schemeClr val="tx1">
                <a:lumMod val="50000"/>
                <a:lumOff val="5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a:stCxn id="45" idx="6"/>
            <a:endCxn id="59" idx="1"/>
          </p:cNvCxnSpPr>
          <p:nvPr/>
        </p:nvCxnSpPr>
        <p:spPr>
          <a:xfrm>
            <a:off x="6404332" y="2239735"/>
            <a:ext cx="416607" cy="14267"/>
          </a:xfrm>
          <a:prstGeom prst="straightConnector1">
            <a:avLst/>
          </a:prstGeom>
          <a:ln w="28575">
            <a:solidFill>
              <a:schemeClr val="tx1">
                <a:lumMod val="50000"/>
                <a:lumOff val="5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74" name="圆角矩形 73"/>
          <p:cNvSpPr/>
          <p:nvPr/>
        </p:nvSpPr>
        <p:spPr>
          <a:xfrm>
            <a:off x="6802795" y="3199611"/>
            <a:ext cx="2021793" cy="263454"/>
          </a:xfrm>
          <a:prstGeom prst="roundRect">
            <a:avLst>
              <a:gd name="adj" fmla="val 32911"/>
            </a:avLst>
          </a:prstGeom>
          <a:solidFill>
            <a:schemeClr val="bg1">
              <a:lumMod val="85000"/>
            </a:schemeClr>
          </a:solidFill>
          <a:ln w="12700">
            <a:noFill/>
            <a:prstDash val="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800" dirty="0" smtClean="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hlinkClick r:id="rId15" action="ppaction://hlinksldjump"/>
              </a:rPr>
              <a:t>基于</a:t>
            </a:r>
            <a:r>
              <a:rPr lang="en-US" altLang="zh-CN" sz="1800" dirty="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hlinkClick r:id="rId15" action="ppaction://hlinksldjump"/>
              </a:rPr>
              <a:t>AVL</a:t>
            </a:r>
            <a:r>
              <a:rPr lang="zh-CN" altLang="en-US" sz="1800" dirty="0" smtClean="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hlinkClick r:id="rId15" action="ppaction://hlinksldjump"/>
              </a:rPr>
              <a:t>树的查找</a:t>
            </a:r>
            <a:endParaRPr lang="zh-CN" altLang="en-US" sz="1800" dirty="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endParaRPr>
          </a:p>
        </p:txBody>
      </p:sp>
      <p:sp>
        <p:nvSpPr>
          <p:cNvPr id="34" name="Oval 11"/>
          <p:cNvSpPr>
            <a:spLocks noChangeArrowheads="1"/>
          </p:cNvSpPr>
          <p:nvPr/>
        </p:nvSpPr>
        <p:spPr bwMode="auto">
          <a:xfrm>
            <a:off x="6230158" y="5778854"/>
            <a:ext cx="228600" cy="228600"/>
          </a:xfrm>
          <a:prstGeom prst="ellipse">
            <a:avLst/>
          </a:prstGeom>
          <a:gradFill rotWithShape="1">
            <a:gsLst>
              <a:gs pos="0">
                <a:srgbClr val="DCDC48"/>
              </a:gs>
              <a:gs pos="100000">
                <a:srgbClr val="939330"/>
              </a:gs>
            </a:gsLst>
            <a:path path="shape">
              <a:fillToRect l="50000" t="50000" r="50000" b="50000"/>
            </a:path>
          </a:gradFill>
          <a:ln w="19050">
            <a:solidFill>
              <a:schemeClr val="tx1"/>
            </a:solidFill>
            <a:round/>
            <a:headEnd/>
            <a:tailEnd/>
          </a:ln>
        </p:spPr>
        <p:txBody>
          <a:bodyPr wrap="none" anchor="ctr"/>
          <a:lstStyle>
            <a:lvl1pPr>
              <a:lnSpc>
                <a:spcPct val="125000"/>
              </a:lnSpc>
              <a:spcBef>
                <a:spcPts val="1200"/>
              </a:spcBef>
              <a:buClr>
                <a:schemeClr val="tx2"/>
              </a:buClr>
              <a:buFont typeface="Wingdings" panose="05000000000000000000" pitchFamily="2" charset="2"/>
              <a:buChar char="p"/>
              <a:defRPr sz="2800">
                <a:solidFill>
                  <a:schemeClr val="tx2"/>
                </a:solidFill>
                <a:latin typeface="Arial" panose="020B0604020202020204" pitchFamily="34" charset="0"/>
                <a:ea typeface="微软雅黑" panose="020B0503020204020204" pitchFamily="34" charset="-122"/>
              </a:defRPr>
            </a:lvl1pPr>
            <a:lvl2pPr marL="742950" indent="-285750">
              <a:spcBef>
                <a:spcPts val="1200"/>
              </a:spcBef>
              <a:buClr>
                <a:schemeClr val="accent1"/>
              </a:buClr>
              <a:buFont typeface="Wingdings" panose="05000000000000000000" pitchFamily="2" charset="2"/>
              <a:buChar char="Ø"/>
              <a:defRPr sz="2600">
                <a:solidFill>
                  <a:schemeClr val="tx2"/>
                </a:solidFill>
                <a:latin typeface="Arial" panose="020B0604020202020204" pitchFamily="34" charset="0"/>
                <a:ea typeface="微软雅黑" panose="020B0503020204020204" pitchFamily="34" charset="-122"/>
              </a:defRPr>
            </a:lvl2pPr>
            <a:lvl3pPr marL="1143000" indent="-228600">
              <a:spcBef>
                <a:spcPts val="1200"/>
              </a:spcBef>
              <a:buClr>
                <a:schemeClr val="accent2"/>
              </a:buClr>
              <a:buFont typeface="Wingdings" panose="05000000000000000000" pitchFamily="2" charset="2"/>
              <a:buChar char="u"/>
              <a:defRPr sz="2400">
                <a:solidFill>
                  <a:schemeClr val="tx2"/>
                </a:solidFill>
                <a:latin typeface="Arial" panose="020B0604020202020204" pitchFamily="34" charset="0"/>
                <a:ea typeface="微软雅黑" panose="020B0503020204020204" pitchFamily="34" charset="-122"/>
              </a:defRPr>
            </a:lvl3pPr>
            <a:lvl4pPr marL="1600200" indent="-228600">
              <a:spcBef>
                <a:spcPts val="1200"/>
              </a:spcBef>
              <a:buClr>
                <a:srgbClr val="FFC000"/>
              </a:buClr>
              <a:buFont typeface="Wingdings" panose="05000000000000000000" pitchFamily="2" charset="2"/>
              <a:buChar char="ü"/>
              <a:defRPr sz="2200">
                <a:solidFill>
                  <a:schemeClr val="tx2"/>
                </a:solidFill>
                <a:latin typeface="Arial" panose="020B0604020202020204" pitchFamily="34" charset="0"/>
                <a:ea typeface="微软雅黑" panose="020B0503020204020204" pitchFamily="34" charset="-122"/>
              </a:defRPr>
            </a:lvl4pPr>
            <a:lvl5pPr marL="2057400" indent="-228600">
              <a:spcBef>
                <a:spcPts val="1200"/>
              </a:spcBef>
              <a:buClr>
                <a:srgbClr val="7030A0"/>
              </a:buClr>
              <a:buChar char="»"/>
              <a:defRPr sz="2000">
                <a:solidFill>
                  <a:schemeClr val="tx2"/>
                </a:solidFill>
                <a:latin typeface="Arial" panose="020B0604020202020204" pitchFamily="34" charset="0"/>
                <a:ea typeface="微软雅黑" panose="020B0503020204020204" pitchFamily="34" charset="-122"/>
              </a:defRPr>
            </a:lvl5pPr>
            <a:lvl6pPr marL="2514600" indent="-228600" fontAlgn="base">
              <a:spcBef>
                <a:spcPts val="1200"/>
              </a:spcBef>
              <a:spcAft>
                <a:spcPct val="0"/>
              </a:spcAft>
              <a:buClr>
                <a:srgbClr val="7030A0"/>
              </a:buClr>
              <a:buChar char="»"/>
              <a:defRPr sz="2000">
                <a:solidFill>
                  <a:schemeClr val="tx2"/>
                </a:solidFill>
                <a:latin typeface="Arial" panose="020B0604020202020204" pitchFamily="34" charset="0"/>
                <a:ea typeface="微软雅黑" panose="020B0503020204020204" pitchFamily="34" charset="-122"/>
              </a:defRPr>
            </a:lvl6pPr>
            <a:lvl7pPr marL="2971800" indent="-228600" fontAlgn="base">
              <a:spcBef>
                <a:spcPts val="1200"/>
              </a:spcBef>
              <a:spcAft>
                <a:spcPct val="0"/>
              </a:spcAft>
              <a:buClr>
                <a:srgbClr val="7030A0"/>
              </a:buClr>
              <a:buChar char="»"/>
              <a:defRPr sz="2000">
                <a:solidFill>
                  <a:schemeClr val="tx2"/>
                </a:solidFill>
                <a:latin typeface="Arial" panose="020B0604020202020204" pitchFamily="34" charset="0"/>
                <a:ea typeface="微软雅黑" panose="020B0503020204020204" pitchFamily="34" charset="-122"/>
              </a:defRPr>
            </a:lvl7pPr>
            <a:lvl8pPr marL="3429000" indent="-228600" fontAlgn="base">
              <a:spcBef>
                <a:spcPts val="1200"/>
              </a:spcBef>
              <a:spcAft>
                <a:spcPct val="0"/>
              </a:spcAft>
              <a:buClr>
                <a:srgbClr val="7030A0"/>
              </a:buClr>
              <a:buChar char="»"/>
              <a:defRPr sz="2000">
                <a:solidFill>
                  <a:schemeClr val="tx2"/>
                </a:solidFill>
                <a:latin typeface="Arial" panose="020B0604020202020204" pitchFamily="34" charset="0"/>
                <a:ea typeface="微软雅黑" panose="020B0503020204020204" pitchFamily="34" charset="-122"/>
              </a:defRPr>
            </a:lvl8pPr>
            <a:lvl9pPr marL="3886200" indent="-228600" fontAlgn="base">
              <a:spcBef>
                <a:spcPts val="1200"/>
              </a:spcBef>
              <a:spcAft>
                <a:spcPct val="0"/>
              </a:spcAft>
              <a:buClr>
                <a:srgbClr val="7030A0"/>
              </a:buClr>
              <a:buChar char="»"/>
              <a:defRPr sz="2000">
                <a:solidFill>
                  <a:schemeClr val="tx2"/>
                </a:solidFill>
                <a:latin typeface="Arial" panose="020B0604020202020204" pitchFamily="34" charset="0"/>
                <a:ea typeface="微软雅黑" panose="020B0503020204020204" pitchFamily="34" charset="-122"/>
              </a:defRPr>
            </a:lvl9pPr>
          </a:lstStyle>
          <a:p>
            <a:pPr>
              <a:lnSpc>
                <a:spcPct val="100000"/>
              </a:lnSpc>
              <a:spcBef>
                <a:spcPct val="0"/>
              </a:spcBef>
              <a:buClrTx/>
              <a:buFontTx/>
              <a:buNone/>
            </a:pPr>
            <a:endParaRPr lang="zh-CN" altLang="en-US" sz="2600">
              <a:solidFill>
                <a:schemeClr val="tx1"/>
              </a:solidFill>
              <a:ea typeface="宋体" panose="02010600030101010101" pitchFamily="2" charset="-122"/>
            </a:endParaRPr>
          </a:p>
        </p:txBody>
      </p:sp>
      <p:sp>
        <p:nvSpPr>
          <p:cNvPr id="35" name="圆角矩形 34"/>
          <p:cNvSpPr/>
          <p:nvPr/>
        </p:nvSpPr>
        <p:spPr>
          <a:xfrm>
            <a:off x="6875365" y="5397399"/>
            <a:ext cx="1887537" cy="277243"/>
          </a:xfrm>
          <a:prstGeom prst="roundRect">
            <a:avLst>
              <a:gd name="adj" fmla="val 32911"/>
            </a:avLst>
          </a:prstGeom>
          <a:noFill/>
          <a:ln w="12700">
            <a:noFill/>
            <a:prstDash val="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800" dirty="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hlinkClick r:id="rId16" action="ppaction://hlinksldjump"/>
              </a:rPr>
              <a:t>哈希函数的</a:t>
            </a:r>
            <a:r>
              <a:rPr lang="zh-CN" altLang="en-US" sz="1800" dirty="0" smtClean="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hlinkClick r:id="rId16" action="ppaction://hlinksldjump"/>
              </a:rPr>
              <a:t>构造</a:t>
            </a:r>
            <a:endParaRPr lang="zh-CN" altLang="en-US" sz="1800" dirty="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endParaRPr>
          </a:p>
        </p:txBody>
      </p:sp>
      <p:sp>
        <p:nvSpPr>
          <p:cNvPr id="36" name="圆角矩形 35"/>
          <p:cNvSpPr/>
          <p:nvPr/>
        </p:nvSpPr>
        <p:spPr>
          <a:xfrm>
            <a:off x="6875365" y="5734009"/>
            <a:ext cx="1887537" cy="277243"/>
          </a:xfrm>
          <a:prstGeom prst="roundRect">
            <a:avLst>
              <a:gd name="adj" fmla="val 32911"/>
            </a:avLst>
          </a:prstGeom>
          <a:noFill/>
          <a:ln w="12700">
            <a:noFill/>
            <a:prstDash val="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800" dirty="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hlinkClick r:id="rId17" action="ppaction://hlinksldjump"/>
              </a:rPr>
              <a:t>冲突处理的方法</a:t>
            </a:r>
            <a:endParaRPr lang="zh-CN" altLang="en-US" sz="1800" dirty="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endParaRPr>
          </a:p>
        </p:txBody>
      </p:sp>
      <p:cxnSp>
        <p:nvCxnSpPr>
          <p:cNvPr id="37" name="直接箭头连接符 36"/>
          <p:cNvCxnSpPr>
            <a:stCxn id="34" idx="6"/>
            <a:endCxn id="35" idx="1"/>
          </p:cNvCxnSpPr>
          <p:nvPr/>
        </p:nvCxnSpPr>
        <p:spPr>
          <a:xfrm flipV="1">
            <a:off x="6458758" y="5536021"/>
            <a:ext cx="416607" cy="357133"/>
          </a:xfrm>
          <a:prstGeom prst="straightConnector1">
            <a:avLst/>
          </a:prstGeom>
          <a:ln w="28575">
            <a:solidFill>
              <a:schemeClr val="tx1">
                <a:lumMod val="50000"/>
                <a:lumOff val="5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stCxn id="34" idx="6"/>
            <a:endCxn id="36" idx="1"/>
          </p:cNvCxnSpPr>
          <p:nvPr/>
        </p:nvCxnSpPr>
        <p:spPr>
          <a:xfrm flipV="1">
            <a:off x="6458758" y="5872631"/>
            <a:ext cx="416607" cy="20523"/>
          </a:xfrm>
          <a:prstGeom prst="straightConnector1">
            <a:avLst/>
          </a:prstGeom>
          <a:ln w="28575">
            <a:solidFill>
              <a:schemeClr val="tx1">
                <a:lumMod val="50000"/>
                <a:lumOff val="5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9" name="圆角矩形 38"/>
          <p:cNvSpPr/>
          <p:nvPr/>
        </p:nvSpPr>
        <p:spPr>
          <a:xfrm>
            <a:off x="6893509" y="6045104"/>
            <a:ext cx="1887537" cy="277243"/>
          </a:xfrm>
          <a:prstGeom prst="roundRect">
            <a:avLst>
              <a:gd name="adj" fmla="val 32911"/>
            </a:avLst>
          </a:prstGeom>
          <a:noFill/>
          <a:ln w="12700">
            <a:noFill/>
            <a:prstDash val="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800" dirty="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hlinkClick r:id="rId18" action="ppaction://hlinksldjump"/>
              </a:rPr>
              <a:t>哈希查找过程</a:t>
            </a:r>
            <a:endParaRPr lang="zh-CN" altLang="en-US" sz="1800" dirty="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endParaRPr>
          </a:p>
        </p:txBody>
      </p:sp>
      <p:cxnSp>
        <p:nvCxnSpPr>
          <p:cNvPr id="44" name="直接箭头连接符 43"/>
          <p:cNvCxnSpPr>
            <a:stCxn id="34" idx="6"/>
            <a:endCxn id="39" idx="1"/>
          </p:cNvCxnSpPr>
          <p:nvPr/>
        </p:nvCxnSpPr>
        <p:spPr>
          <a:xfrm>
            <a:off x="6458758" y="5893154"/>
            <a:ext cx="434751" cy="290572"/>
          </a:xfrm>
          <a:prstGeom prst="straightConnector1">
            <a:avLst/>
          </a:prstGeom>
          <a:ln w="28575">
            <a:solidFill>
              <a:schemeClr val="tx1">
                <a:lumMod val="50000"/>
                <a:lumOff val="5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2" name="圆角矩形 51"/>
          <p:cNvSpPr/>
          <p:nvPr/>
        </p:nvSpPr>
        <p:spPr>
          <a:xfrm>
            <a:off x="3677459" y="3817620"/>
            <a:ext cx="2988127" cy="533685"/>
          </a:xfrm>
          <a:prstGeom prst="roundRect">
            <a:avLst>
              <a:gd name="adj" fmla="val 12125"/>
            </a:avLst>
          </a:prstGeom>
          <a:solidFill>
            <a:schemeClr val="bg1">
              <a:lumMod val="85000"/>
            </a:schemeClr>
          </a:solidFill>
          <a:ln w="12700">
            <a:noFill/>
            <a:prstDash val="dashDot"/>
          </a:ln>
          <a:effectLst>
            <a:glow rad="63500">
              <a:schemeClr val="accent1">
                <a:satMod val="175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2400" dirty="0" smtClean="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rPr>
              <a:t>X.</a:t>
            </a:r>
            <a:r>
              <a:rPr lang="zh-CN" altLang="en-US" sz="2400" dirty="0" smtClean="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hlinkClick r:id="rId15" action="ppaction://hlinksldjump"/>
              </a:rPr>
              <a:t>平衡二叉树</a:t>
            </a:r>
            <a:r>
              <a:rPr lang="en-US" altLang="zh-CN" sz="2400" dirty="0" smtClean="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hlinkClick r:id="rId15" action="ppaction://hlinksldjump"/>
              </a:rPr>
              <a:t>(AVL)</a:t>
            </a:r>
            <a:endParaRPr lang="zh-CN" altLang="en-US" sz="1800" dirty="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endParaRPr>
          </a:p>
        </p:txBody>
      </p:sp>
      <p:sp>
        <p:nvSpPr>
          <p:cNvPr id="57" name="Oval 11"/>
          <p:cNvSpPr>
            <a:spLocks noChangeArrowheads="1"/>
          </p:cNvSpPr>
          <p:nvPr/>
        </p:nvSpPr>
        <p:spPr bwMode="auto">
          <a:xfrm>
            <a:off x="6573058" y="3977728"/>
            <a:ext cx="228600" cy="228600"/>
          </a:xfrm>
          <a:prstGeom prst="ellipse">
            <a:avLst/>
          </a:prstGeom>
          <a:gradFill rotWithShape="1">
            <a:gsLst>
              <a:gs pos="0">
                <a:srgbClr val="DCDC48"/>
              </a:gs>
              <a:gs pos="100000">
                <a:srgbClr val="939330"/>
              </a:gs>
            </a:gsLst>
            <a:path path="shape">
              <a:fillToRect l="50000" t="50000" r="50000" b="50000"/>
            </a:path>
          </a:gradFill>
          <a:ln w="19050">
            <a:solidFill>
              <a:schemeClr val="tx1"/>
            </a:solidFill>
            <a:round/>
            <a:headEnd/>
            <a:tailEnd/>
          </a:ln>
        </p:spPr>
        <p:txBody>
          <a:bodyPr wrap="none" anchor="ctr"/>
          <a:lstStyle>
            <a:lvl1pPr>
              <a:lnSpc>
                <a:spcPct val="125000"/>
              </a:lnSpc>
              <a:spcBef>
                <a:spcPts val="1200"/>
              </a:spcBef>
              <a:buClr>
                <a:schemeClr val="tx2"/>
              </a:buClr>
              <a:buFont typeface="Wingdings" panose="05000000000000000000" pitchFamily="2" charset="2"/>
              <a:buChar char="p"/>
              <a:defRPr sz="2800">
                <a:solidFill>
                  <a:schemeClr val="tx2"/>
                </a:solidFill>
                <a:latin typeface="Arial" panose="020B0604020202020204" pitchFamily="34" charset="0"/>
                <a:ea typeface="微软雅黑" panose="020B0503020204020204" pitchFamily="34" charset="-122"/>
              </a:defRPr>
            </a:lvl1pPr>
            <a:lvl2pPr marL="742950" indent="-285750">
              <a:spcBef>
                <a:spcPts val="1200"/>
              </a:spcBef>
              <a:buClr>
                <a:schemeClr val="accent1"/>
              </a:buClr>
              <a:buFont typeface="Wingdings" panose="05000000000000000000" pitchFamily="2" charset="2"/>
              <a:buChar char="Ø"/>
              <a:defRPr sz="2600">
                <a:solidFill>
                  <a:schemeClr val="tx2"/>
                </a:solidFill>
                <a:latin typeface="Arial" panose="020B0604020202020204" pitchFamily="34" charset="0"/>
                <a:ea typeface="微软雅黑" panose="020B0503020204020204" pitchFamily="34" charset="-122"/>
              </a:defRPr>
            </a:lvl2pPr>
            <a:lvl3pPr marL="1143000" indent="-228600">
              <a:spcBef>
                <a:spcPts val="1200"/>
              </a:spcBef>
              <a:buClr>
                <a:schemeClr val="accent2"/>
              </a:buClr>
              <a:buFont typeface="Wingdings" panose="05000000000000000000" pitchFamily="2" charset="2"/>
              <a:buChar char="u"/>
              <a:defRPr sz="2400">
                <a:solidFill>
                  <a:schemeClr val="tx2"/>
                </a:solidFill>
                <a:latin typeface="Arial" panose="020B0604020202020204" pitchFamily="34" charset="0"/>
                <a:ea typeface="微软雅黑" panose="020B0503020204020204" pitchFamily="34" charset="-122"/>
              </a:defRPr>
            </a:lvl3pPr>
            <a:lvl4pPr marL="1600200" indent="-228600">
              <a:spcBef>
                <a:spcPts val="1200"/>
              </a:spcBef>
              <a:buClr>
                <a:srgbClr val="FFC000"/>
              </a:buClr>
              <a:buFont typeface="Wingdings" panose="05000000000000000000" pitchFamily="2" charset="2"/>
              <a:buChar char="ü"/>
              <a:defRPr sz="2200">
                <a:solidFill>
                  <a:schemeClr val="tx2"/>
                </a:solidFill>
                <a:latin typeface="Arial" panose="020B0604020202020204" pitchFamily="34" charset="0"/>
                <a:ea typeface="微软雅黑" panose="020B0503020204020204" pitchFamily="34" charset="-122"/>
              </a:defRPr>
            </a:lvl4pPr>
            <a:lvl5pPr marL="2057400" indent="-228600">
              <a:spcBef>
                <a:spcPts val="1200"/>
              </a:spcBef>
              <a:buClr>
                <a:srgbClr val="7030A0"/>
              </a:buClr>
              <a:buChar char="»"/>
              <a:defRPr sz="2000">
                <a:solidFill>
                  <a:schemeClr val="tx2"/>
                </a:solidFill>
                <a:latin typeface="Arial" panose="020B0604020202020204" pitchFamily="34" charset="0"/>
                <a:ea typeface="微软雅黑" panose="020B0503020204020204" pitchFamily="34" charset="-122"/>
              </a:defRPr>
            </a:lvl5pPr>
            <a:lvl6pPr marL="2514600" indent="-228600" fontAlgn="base">
              <a:spcBef>
                <a:spcPts val="1200"/>
              </a:spcBef>
              <a:spcAft>
                <a:spcPct val="0"/>
              </a:spcAft>
              <a:buClr>
                <a:srgbClr val="7030A0"/>
              </a:buClr>
              <a:buChar char="»"/>
              <a:defRPr sz="2000">
                <a:solidFill>
                  <a:schemeClr val="tx2"/>
                </a:solidFill>
                <a:latin typeface="Arial" panose="020B0604020202020204" pitchFamily="34" charset="0"/>
                <a:ea typeface="微软雅黑" panose="020B0503020204020204" pitchFamily="34" charset="-122"/>
              </a:defRPr>
            </a:lvl6pPr>
            <a:lvl7pPr marL="2971800" indent="-228600" fontAlgn="base">
              <a:spcBef>
                <a:spcPts val="1200"/>
              </a:spcBef>
              <a:spcAft>
                <a:spcPct val="0"/>
              </a:spcAft>
              <a:buClr>
                <a:srgbClr val="7030A0"/>
              </a:buClr>
              <a:buChar char="»"/>
              <a:defRPr sz="2000">
                <a:solidFill>
                  <a:schemeClr val="tx2"/>
                </a:solidFill>
                <a:latin typeface="Arial" panose="020B0604020202020204" pitchFamily="34" charset="0"/>
                <a:ea typeface="微软雅黑" panose="020B0503020204020204" pitchFamily="34" charset="-122"/>
              </a:defRPr>
            </a:lvl7pPr>
            <a:lvl8pPr marL="3429000" indent="-228600" fontAlgn="base">
              <a:spcBef>
                <a:spcPts val="1200"/>
              </a:spcBef>
              <a:spcAft>
                <a:spcPct val="0"/>
              </a:spcAft>
              <a:buClr>
                <a:srgbClr val="7030A0"/>
              </a:buClr>
              <a:buChar char="»"/>
              <a:defRPr sz="2000">
                <a:solidFill>
                  <a:schemeClr val="tx2"/>
                </a:solidFill>
                <a:latin typeface="Arial" panose="020B0604020202020204" pitchFamily="34" charset="0"/>
                <a:ea typeface="微软雅黑" panose="020B0503020204020204" pitchFamily="34" charset="-122"/>
              </a:defRPr>
            </a:lvl8pPr>
            <a:lvl9pPr marL="3886200" indent="-228600" fontAlgn="base">
              <a:spcBef>
                <a:spcPts val="1200"/>
              </a:spcBef>
              <a:spcAft>
                <a:spcPct val="0"/>
              </a:spcAft>
              <a:buClr>
                <a:srgbClr val="7030A0"/>
              </a:buClr>
              <a:buChar char="»"/>
              <a:defRPr sz="2000">
                <a:solidFill>
                  <a:schemeClr val="tx2"/>
                </a:solidFill>
                <a:latin typeface="Arial" panose="020B0604020202020204" pitchFamily="34" charset="0"/>
                <a:ea typeface="微软雅黑" panose="020B0503020204020204" pitchFamily="34" charset="-122"/>
              </a:defRPr>
            </a:lvl9pPr>
          </a:lstStyle>
          <a:p>
            <a:pPr>
              <a:lnSpc>
                <a:spcPct val="100000"/>
              </a:lnSpc>
              <a:spcBef>
                <a:spcPct val="0"/>
              </a:spcBef>
              <a:buClrTx/>
              <a:buFontTx/>
              <a:buNone/>
            </a:pPr>
            <a:endParaRPr lang="zh-CN" altLang="en-US" sz="2600">
              <a:solidFill>
                <a:schemeClr val="tx1"/>
              </a:solidFill>
              <a:ea typeface="宋体" panose="02010600030101010101" pitchFamily="2" charset="-122"/>
            </a:endParaRPr>
          </a:p>
        </p:txBody>
      </p:sp>
      <p:sp>
        <p:nvSpPr>
          <p:cNvPr id="67" name="圆角矩形 66"/>
          <p:cNvSpPr/>
          <p:nvPr/>
        </p:nvSpPr>
        <p:spPr>
          <a:xfrm>
            <a:off x="7218265" y="3770789"/>
            <a:ext cx="1697135" cy="648811"/>
          </a:xfrm>
          <a:prstGeom prst="roundRect">
            <a:avLst>
              <a:gd name="adj" fmla="val 32911"/>
            </a:avLst>
          </a:prstGeom>
          <a:solidFill>
            <a:schemeClr val="bg1">
              <a:lumMod val="85000"/>
            </a:schemeClr>
          </a:solidFill>
          <a:ln w="12700">
            <a:noFill/>
            <a:prstDash val="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800" dirty="0" smtClean="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hlinkClick r:id="rId15" action="ppaction://hlinksldjump"/>
              </a:rPr>
              <a:t>定义</a:t>
            </a:r>
            <a:r>
              <a:rPr lang="zh-CN" altLang="en-US" sz="1800" dirty="0" smtClean="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rPr>
              <a:t>、</a:t>
            </a:r>
            <a:r>
              <a:rPr lang="zh-CN" altLang="en-US" sz="1800" dirty="0" smtClean="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hlinkClick r:id="rId19" action="ppaction://hlinksldjump"/>
              </a:rPr>
              <a:t>平衡化旋转</a:t>
            </a:r>
            <a:r>
              <a:rPr lang="zh-CN" altLang="en-US" sz="1800" dirty="0" smtClean="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rPr>
              <a:t>、</a:t>
            </a:r>
            <a:r>
              <a:rPr lang="zh-CN" altLang="en-US" sz="1800" dirty="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hlinkClick r:id="rId20" action="ppaction://hlinksldjump"/>
              </a:rPr>
              <a:t>插入</a:t>
            </a:r>
            <a:endParaRPr lang="en-US" altLang="zh-CN" sz="1800" dirty="0" smtClean="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endParaRPr>
          </a:p>
        </p:txBody>
      </p:sp>
      <p:cxnSp>
        <p:nvCxnSpPr>
          <p:cNvPr id="68" name="直接箭头连接符 67"/>
          <p:cNvCxnSpPr>
            <a:stCxn id="57" idx="6"/>
            <a:endCxn id="67" idx="1"/>
          </p:cNvCxnSpPr>
          <p:nvPr/>
        </p:nvCxnSpPr>
        <p:spPr>
          <a:xfrm>
            <a:off x="6801658" y="4092028"/>
            <a:ext cx="416607" cy="3167"/>
          </a:xfrm>
          <a:prstGeom prst="straightConnector1">
            <a:avLst/>
          </a:prstGeom>
          <a:ln w="28575">
            <a:solidFill>
              <a:schemeClr val="tx1">
                <a:lumMod val="50000"/>
                <a:lumOff val="5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9" name="圆角矩形 68"/>
          <p:cNvSpPr/>
          <p:nvPr/>
        </p:nvSpPr>
        <p:spPr>
          <a:xfrm>
            <a:off x="1371600" y="2134389"/>
            <a:ext cx="978381" cy="1626885"/>
          </a:xfrm>
          <a:prstGeom prst="roundRect">
            <a:avLst>
              <a:gd name="adj" fmla="val 12125"/>
            </a:avLst>
          </a:prstGeom>
          <a:solidFill>
            <a:srgbClr val="FFCCCC"/>
          </a:solidFill>
          <a:ln w="12700">
            <a:noFill/>
            <a:prstDash val="dashDot"/>
          </a:ln>
          <a:effectLst>
            <a:glow rad="63500">
              <a:schemeClr val="accent1">
                <a:satMod val="175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dirty="0" smtClean="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rPr>
              <a:t>顺序表</a:t>
            </a:r>
            <a:r>
              <a:rPr lang="en-US" altLang="zh-CN" sz="2800" dirty="0" smtClean="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rPr>
              <a:t>&amp;</a:t>
            </a:r>
            <a:r>
              <a:rPr lang="zh-CN" altLang="en-US" sz="2800" dirty="0" smtClean="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rPr>
              <a:t>链表</a:t>
            </a:r>
            <a:endParaRPr lang="zh-CN" altLang="en-US" sz="2000" dirty="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endParaRPr>
          </a:p>
        </p:txBody>
      </p:sp>
      <p:sp>
        <p:nvSpPr>
          <p:cNvPr id="73" name="圆角矩形 72"/>
          <p:cNvSpPr/>
          <p:nvPr/>
        </p:nvSpPr>
        <p:spPr>
          <a:xfrm>
            <a:off x="1371600" y="4354927"/>
            <a:ext cx="978381" cy="979073"/>
          </a:xfrm>
          <a:prstGeom prst="roundRect">
            <a:avLst>
              <a:gd name="adj" fmla="val 12125"/>
            </a:avLst>
          </a:prstGeom>
          <a:solidFill>
            <a:srgbClr val="FFCCCC"/>
          </a:solidFill>
          <a:ln w="12700">
            <a:noFill/>
            <a:prstDash val="dashDot"/>
          </a:ln>
          <a:effectLst>
            <a:glow rad="63500">
              <a:schemeClr val="accent1">
                <a:satMod val="175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smtClean="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rPr>
              <a:t>索引表</a:t>
            </a:r>
            <a:endParaRPr lang="zh-CN" altLang="en-US" sz="2400" dirty="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endParaRPr>
          </a:p>
        </p:txBody>
      </p:sp>
      <p:sp>
        <p:nvSpPr>
          <p:cNvPr id="76" name="圆角矩形 75"/>
          <p:cNvSpPr/>
          <p:nvPr/>
        </p:nvSpPr>
        <p:spPr>
          <a:xfrm>
            <a:off x="1371600" y="5562600"/>
            <a:ext cx="978381" cy="694609"/>
          </a:xfrm>
          <a:prstGeom prst="roundRect">
            <a:avLst>
              <a:gd name="adj" fmla="val 12125"/>
            </a:avLst>
          </a:prstGeom>
          <a:solidFill>
            <a:srgbClr val="FFCCCC"/>
          </a:solidFill>
          <a:ln w="12700">
            <a:noFill/>
            <a:prstDash val="dashDot"/>
          </a:ln>
          <a:effectLst>
            <a:glow rad="63500">
              <a:schemeClr val="accent1">
                <a:satMod val="175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dirty="0" smtClean="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sym typeface="Symbol" panose="05050102010706020507" pitchFamily="18" charset="2"/>
              </a:rPr>
              <a:t></a:t>
            </a:r>
            <a:endParaRPr lang="zh-CN" altLang="en-US" sz="2400" dirty="0">
              <a:solidFill>
                <a:schemeClr val="tx1"/>
              </a:solidFill>
              <a:effectLst>
                <a:outerShdw blurRad="38100" dist="38100" dir="2700000" algn="tl">
                  <a:srgbClr val="C0C0C0"/>
                </a:outerShdw>
              </a:effectLst>
              <a:latin typeface="楷体" panose="02010609060101010101" pitchFamily="49" charset="-122"/>
              <a:ea typeface="楷体" panose="02010609060101010101" pitchFamily="49" charset="-122"/>
            </a:endParaRPr>
          </a:p>
        </p:txBody>
      </p:sp>
      <p:cxnSp>
        <p:nvCxnSpPr>
          <p:cNvPr id="18" name="肘形连接符 17"/>
          <p:cNvCxnSpPr/>
          <p:nvPr/>
        </p:nvCxnSpPr>
        <p:spPr>
          <a:xfrm rot="16200000" flipH="1">
            <a:off x="3052363" y="3480475"/>
            <a:ext cx="628963" cy="594145"/>
          </a:xfrm>
          <a:prstGeom prst="bentConnector3">
            <a:avLst>
              <a:gd name="adj1" fmla="val 10019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p:nvPr/>
        </p:nvCxnSpPr>
        <p:spPr>
          <a:xfrm>
            <a:off x="914400" y="3701527"/>
            <a:ext cx="457200" cy="88418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接箭头连接符 79"/>
          <p:cNvCxnSpPr/>
          <p:nvPr/>
        </p:nvCxnSpPr>
        <p:spPr>
          <a:xfrm>
            <a:off x="914400" y="4351305"/>
            <a:ext cx="457200" cy="137210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直接箭头连接符 82"/>
          <p:cNvCxnSpPr/>
          <p:nvPr/>
        </p:nvCxnSpPr>
        <p:spPr>
          <a:xfrm flipV="1">
            <a:off x="914400" y="1295400"/>
            <a:ext cx="1884845" cy="89873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 </a:t>
            </a:r>
            <a:r>
              <a:rPr lang="zh-CN" altLang="en-US" dirty="0"/>
              <a:t>分块</a:t>
            </a:r>
            <a:r>
              <a:rPr lang="zh-CN" altLang="en-US" dirty="0" smtClean="0"/>
              <a:t>查找</a:t>
            </a:r>
            <a:r>
              <a:rPr lang="zh-CN" altLang="en-US" sz="2000" dirty="0" smtClean="0"/>
              <a:t>：算法</a:t>
            </a:r>
            <a:r>
              <a:rPr lang="zh-CN" altLang="en-US" sz="2000" dirty="0" smtClean="0">
                <a:solidFill>
                  <a:srgbClr val="7030A0"/>
                </a:solidFill>
              </a:rPr>
              <a:t>实现</a:t>
            </a:r>
            <a:endParaRPr lang="zh-CN" altLang="en-US" dirty="0">
              <a:solidFill>
                <a:srgbClr val="7030A0"/>
              </a:solidFill>
            </a:endParaRPr>
          </a:p>
        </p:txBody>
      </p:sp>
      <p:sp>
        <p:nvSpPr>
          <p:cNvPr id="3" name="内容占位符 2"/>
          <p:cNvSpPr>
            <a:spLocks noGrp="1"/>
          </p:cNvSpPr>
          <p:nvPr>
            <p:ph idx="1"/>
          </p:nvPr>
        </p:nvSpPr>
        <p:spPr/>
        <p:txBody>
          <a:bodyPr/>
          <a:lstStyle/>
          <a:p>
            <a:r>
              <a:rPr lang="zh-CN" altLang="en-US" sz="2400" b="1" dirty="0" smtClean="0"/>
              <a:t>算法</a:t>
            </a:r>
            <a:r>
              <a:rPr lang="zh-CN" altLang="en-US" sz="2400" b="1" dirty="0"/>
              <a:t>实现</a:t>
            </a:r>
          </a:p>
          <a:p>
            <a:endParaRPr lang="zh-CN" altLang="en-US" sz="2400" dirty="0"/>
          </a:p>
        </p:txBody>
      </p:sp>
    </p:spTree>
    <p:controls>
      <mc:AlternateContent xmlns:mc="http://schemas.openxmlformats.org/markup-compatibility/2006">
        <mc:Choice xmlns:v="urn:schemas-microsoft-com:vml" Requires="v">
          <p:control spid="127311" name="TextBox1" r:id="rId2" imgW="8610480" imgH="4876920"/>
        </mc:Choice>
        <mc:Fallback>
          <p:control name="TextBox1" r:id="rId2" imgW="8610480" imgH="4876920">
            <p:pic>
              <p:nvPicPr>
                <p:cNvPr id="4" name="TextBox1"/>
                <p:cNvPicPr preferRelativeResize="0">
                  <a:picLocks noChangeArrowheads="1" noChangeShapeType="1"/>
                </p:cNvPicPr>
                <p:nvPr/>
              </p:nvPicPr>
              <p:blipFill>
                <a:blip r:embed="rId4"/>
                <a:srcRect/>
                <a:stretch>
                  <a:fillRect/>
                </a:stretch>
              </p:blipFill>
              <p:spPr bwMode="auto">
                <a:xfrm>
                  <a:off x="337458" y="1524000"/>
                  <a:ext cx="8610600" cy="4876800"/>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extLst>
      <p:ext uri="{BB962C8B-B14F-4D97-AF65-F5344CB8AC3E}">
        <p14:creationId xmlns:p14="http://schemas.microsoft.com/office/powerpoint/2010/main" val="14197528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 </a:t>
            </a:r>
            <a:r>
              <a:rPr lang="zh-CN" altLang="en-US" dirty="0"/>
              <a:t>分块查找</a:t>
            </a:r>
            <a:r>
              <a:rPr lang="zh-CN" altLang="en-US" sz="2000" dirty="0"/>
              <a:t>：</a:t>
            </a:r>
            <a:r>
              <a:rPr lang="zh-CN" altLang="en-US" sz="2000" dirty="0" smtClean="0"/>
              <a:t>算法</a:t>
            </a:r>
            <a:r>
              <a:rPr lang="zh-CN" altLang="en-US" sz="2000" dirty="0" smtClean="0">
                <a:solidFill>
                  <a:srgbClr val="7030A0"/>
                </a:solidFill>
              </a:rPr>
              <a:t>分析</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smtClean="0"/>
              <a:t>设</a:t>
            </a:r>
            <a:r>
              <a:rPr lang="zh-CN" altLang="en-US" dirty="0"/>
              <a:t>：</a:t>
            </a:r>
            <a:r>
              <a:rPr lang="zh-CN" altLang="en-US" dirty="0" smtClean="0"/>
              <a:t>查找表的表</a:t>
            </a:r>
            <a:r>
              <a:rPr lang="zh-CN" altLang="en-US" dirty="0"/>
              <a:t>长为</a:t>
            </a:r>
            <a:r>
              <a:rPr lang="en-US" altLang="zh-CN" i="1" dirty="0" smtClean="0">
                <a:solidFill>
                  <a:srgbClr val="00B050"/>
                </a:solidFill>
              </a:rPr>
              <a:t>n</a:t>
            </a:r>
            <a:r>
              <a:rPr lang="zh-CN" altLang="en-US" dirty="0" smtClean="0"/>
              <a:t>，</a:t>
            </a:r>
            <a:r>
              <a:rPr lang="zh-CN" altLang="en-US" dirty="0"/>
              <a:t>均分为</a:t>
            </a:r>
            <a:r>
              <a:rPr lang="en-US" altLang="zh-CN" i="1" dirty="0">
                <a:solidFill>
                  <a:srgbClr val="00B0F0"/>
                </a:solidFill>
              </a:rPr>
              <a:t>b</a:t>
            </a:r>
            <a:r>
              <a:rPr lang="zh-CN" altLang="en-US" dirty="0"/>
              <a:t>块，每块记录数为</a:t>
            </a:r>
            <a:r>
              <a:rPr lang="en-US" altLang="zh-CN" i="1" dirty="0" smtClean="0">
                <a:solidFill>
                  <a:srgbClr val="FFC000"/>
                </a:solidFill>
              </a:rPr>
              <a:t>s</a:t>
            </a:r>
            <a:r>
              <a:rPr lang="zh-CN" altLang="en-US" dirty="0" smtClean="0"/>
              <a:t>（</a:t>
            </a:r>
            <a:r>
              <a:rPr lang="en-US" altLang="zh-CN" i="1" dirty="0" smtClean="0">
                <a:solidFill>
                  <a:srgbClr val="FFC000"/>
                </a:solidFill>
              </a:rPr>
              <a:t>s</a:t>
            </a:r>
            <a:r>
              <a:rPr lang="en-US" altLang="zh-CN" dirty="0" smtClean="0"/>
              <a:t>=</a:t>
            </a:r>
            <a:r>
              <a:rPr lang="en-US" altLang="zh-CN" dirty="0"/>
              <a:t>⌈</a:t>
            </a:r>
            <a:r>
              <a:rPr lang="en-US" altLang="zh-CN" i="1" dirty="0">
                <a:solidFill>
                  <a:srgbClr val="00B050"/>
                </a:solidFill>
              </a:rPr>
              <a:t>n/</a:t>
            </a:r>
            <a:r>
              <a:rPr lang="en-US" altLang="zh-CN" i="1" dirty="0">
                <a:solidFill>
                  <a:srgbClr val="00B0F0"/>
                </a:solidFill>
              </a:rPr>
              <a:t>b</a:t>
            </a:r>
            <a:r>
              <a:rPr lang="en-US" altLang="zh-CN" dirty="0" smtClean="0"/>
              <a:t>⌉</a:t>
            </a:r>
            <a:r>
              <a:rPr lang="zh-CN" altLang="en-US" dirty="0"/>
              <a:t>）。</a:t>
            </a:r>
            <a:endParaRPr lang="en-US" altLang="zh-CN" dirty="0" smtClean="0"/>
          </a:p>
          <a:p>
            <a:pPr lvl="1">
              <a:lnSpc>
                <a:spcPct val="150000"/>
              </a:lnSpc>
            </a:pPr>
            <a:r>
              <a:rPr lang="zh-CN" altLang="en-US" dirty="0" smtClean="0"/>
              <a:t>设：记录</a:t>
            </a:r>
            <a:r>
              <a:rPr lang="zh-CN" altLang="en-US" dirty="0"/>
              <a:t>的查找概率相等，每块的查找概率为</a:t>
            </a:r>
            <a:r>
              <a:rPr lang="en-US" altLang="zh-CN" dirty="0">
                <a:solidFill>
                  <a:srgbClr val="00B050"/>
                </a:solidFill>
              </a:rPr>
              <a:t>1/</a:t>
            </a:r>
            <a:r>
              <a:rPr lang="en-US" altLang="zh-CN" dirty="0">
                <a:solidFill>
                  <a:srgbClr val="00B0F0"/>
                </a:solidFill>
              </a:rPr>
              <a:t>b</a:t>
            </a:r>
            <a:r>
              <a:rPr lang="zh-CN" altLang="en-US" dirty="0"/>
              <a:t>，块中记录的查找概率为</a:t>
            </a:r>
            <a:r>
              <a:rPr lang="en-US" altLang="zh-CN" dirty="0" smtClean="0">
                <a:solidFill>
                  <a:srgbClr val="00B050"/>
                </a:solidFill>
              </a:rPr>
              <a:t>1/</a:t>
            </a:r>
            <a:r>
              <a:rPr lang="en-US" altLang="zh-CN" dirty="0" smtClean="0">
                <a:solidFill>
                  <a:srgbClr val="FFC000"/>
                </a:solidFill>
              </a:rPr>
              <a:t>s</a:t>
            </a:r>
            <a:r>
              <a:rPr lang="zh-CN" altLang="en-US" dirty="0" smtClean="0"/>
              <a:t>；</a:t>
            </a:r>
            <a:endParaRPr lang="en-US" altLang="zh-CN" dirty="0" smtClean="0"/>
          </a:p>
          <a:p>
            <a:pPr lvl="1">
              <a:lnSpc>
                <a:spcPct val="150000"/>
              </a:lnSpc>
            </a:pPr>
            <a:r>
              <a:rPr lang="zh-CN" altLang="en-US" dirty="0" smtClean="0"/>
              <a:t>则，平均</a:t>
            </a:r>
            <a:r>
              <a:rPr lang="zh-CN" altLang="en-US" dirty="0"/>
              <a:t>查找长度</a:t>
            </a:r>
            <a:r>
              <a:rPr lang="en-US" altLang="zh-CN" b="1" dirty="0"/>
              <a:t>ASL</a:t>
            </a:r>
            <a:r>
              <a:rPr lang="zh-CN" altLang="en-US" dirty="0" smtClean="0"/>
              <a:t>：</a:t>
            </a:r>
            <a:endParaRPr lang="zh-CN" altLang="en-US" dirty="0"/>
          </a:p>
        </p:txBody>
      </p:sp>
      <p:sp>
        <p:nvSpPr>
          <p:cNvPr id="27" name="动作按钮: 开始 26">
            <a:hlinkClick r:id="rId3" action="ppaction://hlinksldjump" highlightClick="1"/>
          </p:cNvPr>
          <p:cNvSpPr/>
          <p:nvPr/>
        </p:nvSpPr>
        <p:spPr>
          <a:xfrm>
            <a:off x="8820472" y="6582228"/>
            <a:ext cx="323528" cy="277812"/>
          </a:xfrm>
          <a:prstGeom prst="actionButtonBeginning">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aphicFrame>
        <p:nvGraphicFramePr>
          <p:cNvPr id="28" name="对象 27"/>
          <p:cNvGraphicFramePr>
            <a:graphicFrameLocks noChangeAspect="1"/>
          </p:cNvGraphicFramePr>
          <p:nvPr>
            <p:extLst>
              <p:ext uri="{D42A27DB-BD31-4B8C-83A1-F6EECF244321}">
                <p14:modId xmlns:p14="http://schemas.microsoft.com/office/powerpoint/2010/main" val="1502918845"/>
              </p:ext>
            </p:extLst>
          </p:nvPr>
        </p:nvGraphicFramePr>
        <p:xfrm>
          <a:off x="1693863" y="4572000"/>
          <a:ext cx="5910262" cy="954088"/>
        </p:xfrm>
        <a:graphic>
          <a:graphicData uri="http://schemas.openxmlformats.org/presentationml/2006/ole">
            <mc:AlternateContent xmlns:mc="http://schemas.openxmlformats.org/markup-compatibility/2006">
              <mc:Choice xmlns:v="urn:schemas-microsoft-com:vml" Requires="v">
                <p:oleObj spid="_x0000_s134274" name="Equation" r:id="rId4" imgW="2755800" imgH="444240" progId="Equation.DSMT4">
                  <p:embed/>
                </p:oleObj>
              </mc:Choice>
              <mc:Fallback>
                <p:oleObj name="Equation" r:id="rId4" imgW="2755800" imgH="444240" progId="Equation.DSMT4">
                  <p:embed/>
                  <p:pic>
                    <p:nvPicPr>
                      <p:cNvPr id="0" name=""/>
                      <p:cNvPicPr/>
                      <p:nvPr/>
                    </p:nvPicPr>
                    <p:blipFill>
                      <a:blip r:embed="rId5"/>
                      <a:stretch>
                        <a:fillRect/>
                      </a:stretch>
                    </p:blipFill>
                    <p:spPr>
                      <a:xfrm>
                        <a:off x="1693863" y="4572000"/>
                        <a:ext cx="5910262" cy="954088"/>
                      </a:xfrm>
                      <a:prstGeom prst="rect">
                        <a:avLst/>
                      </a:prstGeom>
                    </p:spPr>
                  </p:pic>
                </p:oleObj>
              </mc:Fallback>
            </mc:AlternateContent>
          </a:graphicData>
        </a:graphic>
      </p:graphicFrame>
    </p:spTree>
    <p:extLst>
      <p:ext uri="{BB962C8B-B14F-4D97-AF65-F5344CB8AC3E}">
        <p14:creationId xmlns:p14="http://schemas.microsoft.com/office/powerpoint/2010/main" val="1949839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ircle(in)">
                                      <p:cBhvr>
                                        <p:cTn id="12" dur="2000"/>
                                        <p:tgtEl>
                                          <p:spTgt spid="3">
                                            <p:txEl>
                                              <p:pRg st="2" end="2"/>
                                            </p:txEl>
                                          </p:spTgt>
                                        </p:tgtEl>
                                      </p:cBhvr>
                                    </p:animEffect>
                                  </p:childTnLst>
                                </p:cTn>
                              </p:par>
                            </p:childTnLst>
                          </p:cTn>
                        </p:par>
                        <p:par>
                          <p:cTn id="13" fill="hold">
                            <p:stCondLst>
                              <p:cond delay="2000"/>
                            </p:stCondLst>
                            <p:childTnLst>
                              <p:par>
                                <p:cTn id="14" presetID="22" presetClass="entr" presetSubtype="8" fill="hold" nodeType="after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wipe(left)">
                                      <p:cBhvr>
                                        <p:cTn id="16"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1.4 </a:t>
            </a:r>
            <a:r>
              <a:rPr lang="en-US" altLang="zh-CN" dirty="0"/>
              <a:t>Fibonacci</a:t>
            </a:r>
            <a:r>
              <a:rPr lang="zh-CN" altLang="en-US" dirty="0" smtClean="0"/>
              <a:t>查找</a:t>
            </a:r>
            <a:r>
              <a:rPr lang="zh-CN" altLang="en-US" sz="2000" dirty="0" smtClean="0"/>
              <a:t>：</a:t>
            </a:r>
            <a:r>
              <a:rPr lang="zh-CN" altLang="en-US" sz="2000" dirty="0" smtClean="0">
                <a:solidFill>
                  <a:srgbClr val="7030A0"/>
                </a:solidFill>
              </a:rPr>
              <a:t>例子</a:t>
            </a:r>
            <a:endParaRPr lang="zh-CN" altLang="en-US" dirty="0">
              <a:solidFill>
                <a:srgbClr val="7030A0"/>
              </a:solidFill>
            </a:endParaRPr>
          </a:p>
        </p:txBody>
      </p:sp>
      <p:sp>
        <p:nvSpPr>
          <p:cNvPr id="3" name="内容占位符 2"/>
          <p:cNvSpPr>
            <a:spLocks noGrp="1"/>
          </p:cNvSpPr>
          <p:nvPr>
            <p:ph idx="1"/>
          </p:nvPr>
        </p:nvSpPr>
        <p:spPr/>
        <p:txBody>
          <a:bodyPr/>
          <a:lstStyle/>
          <a:p>
            <a:r>
              <a:rPr lang="en-US" altLang="zh-CN" sz="2400" dirty="0"/>
              <a:t>Fibonacci</a:t>
            </a:r>
            <a:r>
              <a:rPr lang="zh-CN" altLang="en-US" sz="2400" dirty="0"/>
              <a:t>查找方法是</a:t>
            </a:r>
            <a:r>
              <a:rPr lang="zh-CN" altLang="en-US" sz="2400" i="1" u="sng" dirty="0">
                <a:solidFill>
                  <a:schemeClr val="accent6"/>
                </a:solidFill>
              </a:rPr>
              <a:t>根据</a:t>
            </a:r>
            <a:r>
              <a:rPr lang="en-US" altLang="zh-CN" sz="2400" i="1" u="sng" dirty="0">
                <a:solidFill>
                  <a:schemeClr val="accent6"/>
                </a:solidFill>
              </a:rPr>
              <a:t>Fibonacci</a:t>
            </a:r>
            <a:r>
              <a:rPr lang="zh-CN" altLang="en-US" sz="2400" i="1" u="sng" dirty="0">
                <a:solidFill>
                  <a:schemeClr val="accent6"/>
                </a:solidFill>
              </a:rPr>
              <a:t>数列的特点</a:t>
            </a:r>
            <a:r>
              <a:rPr lang="zh-CN" altLang="en-US" sz="2400" b="1" u="sng" dirty="0" smtClean="0"/>
              <a:t>对</a:t>
            </a:r>
            <a:r>
              <a:rPr lang="en-US" altLang="zh-CN" sz="2400" b="1" i="1" u="sng" dirty="0"/>
              <a:t>[</a:t>
            </a:r>
            <a:r>
              <a:rPr lang="zh-CN" altLang="en-US" sz="2400" b="1" i="1" u="sng" dirty="0" smtClean="0"/>
              <a:t>有序</a:t>
            </a:r>
            <a:r>
              <a:rPr lang="en-US" altLang="zh-CN" sz="2400" b="1" i="1" u="sng" dirty="0" smtClean="0"/>
              <a:t>]</a:t>
            </a:r>
            <a:r>
              <a:rPr lang="zh-CN" altLang="en-US" sz="2400" b="1" u="sng" dirty="0" smtClean="0"/>
              <a:t>查找</a:t>
            </a:r>
            <a:r>
              <a:rPr lang="zh-CN" altLang="en-US" sz="2400" b="1" u="sng" dirty="0"/>
              <a:t>表进行</a:t>
            </a:r>
            <a:r>
              <a:rPr lang="zh-CN" altLang="en-US" sz="2400" b="1" u="sng" dirty="0" smtClean="0"/>
              <a:t>分割</a:t>
            </a:r>
            <a:r>
              <a:rPr lang="zh-CN" altLang="en-US" sz="2400" b="1" u="sng" dirty="0"/>
              <a:t>查找</a:t>
            </a:r>
            <a:r>
              <a:rPr lang="zh-CN" altLang="en-US" sz="2400" dirty="0" smtClean="0"/>
              <a:t>。</a:t>
            </a:r>
            <a:endParaRPr lang="en-US" altLang="zh-CN" sz="2400" dirty="0" smtClean="0"/>
          </a:p>
          <a:p>
            <a:pPr lvl="1">
              <a:spcBef>
                <a:spcPts val="600"/>
              </a:spcBef>
            </a:pPr>
            <a:r>
              <a:rPr lang="en-US" altLang="zh-CN" sz="2200" dirty="0" smtClean="0"/>
              <a:t>Fibonacci</a:t>
            </a:r>
            <a:r>
              <a:rPr lang="zh-CN" altLang="en-US" sz="2200" dirty="0"/>
              <a:t>数列的定义是</a:t>
            </a:r>
            <a:r>
              <a:rPr lang="zh-CN" altLang="en-US" sz="2200" dirty="0" smtClean="0"/>
              <a:t>：</a:t>
            </a:r>
            <a:r>
              <a:rPr lang="en-US" altLang="zh-CN" sz="1800" dirty="0" smtClean="0"/>
              <a:t>F(0</a:t>
            </a:r>
            <a:r>
              <a:rPr lang="en-US" altLang="zh-CN" sz="1800" dirty="0"/>
              <a:t>)=0</a:t>
            </a:r>
            <a:r>
              <a:rPr lang="zh-CN" altLang="en-US" sz="1800" dirty="0"/>
              <a:t>，</a:t>
            </a:r>
            <a:r>
              <a:rPr lang="en-US" altLang="zh-CN" sz="1800" dirty="0"/>
              <a:t>F(1)=1</a:t>
            </a:r>
            <a:r>
              <a:rPr lang="zh-CN" altLang="en-US" sz="1800" dirty="0"/>
              <a:t>，</a:t>
            </a:r>
            <a:r>
              <a:rPr lang="en-US" altLang="zh-CN" sz="1800" dirty="0"/>
              <a:t>F(j)=F(j-1)+F(j-2) </a:t>
            </a:r>
            <a:r>
              <a:rPr lang="zh-CN" altLang="en-US" sz="1800" dirty="0" smtClean="0"/>
              <a:t>。</a:t>
            </a:r>
            <a:endParaRPr lang="en-US" altLang="zh-CN" sz="1800" dirty="0" smtClean="0"/>
          </a:p>
          <a:p>
            <a:pPr lvl="1"/>
            <a:endParaRPr lang="en-US" altLang="zh-CN" sz="1800" dirty="0"/>
          </a:p>
          <a:p>
            <a:pPr lvl="1"/>
            <a:endParaRPr lang="en-US" altLang="zh-CN" sz="1800" dirty="0" smtClean="0"/>
          </a:p>
          <a:p>
            <a:pPr lvl="1">
              <a:spcBef>
                <a:spcPts val="0"/>
              </a:spcBef>
            </a:pPr>
            <a:r>
              <a:rPr lang="zh-CN" altLang="en-US" sz="2200" dirty="0" smtClean="0"/>
              <a:t>初始时刻</a:t>
            </a:r>
            <a:r>
              <a:rPr lang="en-US" altLang="zh-CN" sz="2200" dirty="0" smtClean="0"/>
              <a:t>: </a:t>
            </a:r>
            <a:r>
              <a:rPr lang="en-US" altLang="zh-CN" sz="2200" b="1" i="1" dirty="0" smtClean="0">
                <a:solidFill>
                  <a:srgbClr val="0000CC"/>
                </a:solidFill>
              </a:rPr>
              <a:t>Low</a:t>
            </a:r>
            <a:r>
              <a:rPr lang="en-US" altLang="zh-CN" sz="2200" dirty="0" smtClean="0"/>
              <a:t>=1, </a:t>
            </a:r>
            <a:r>
              <a:rPr lang="en-US" altLang="zh-CN" sz="2200" b="1" i="1" dirty="0" smtClean="0">
                <a:solidFill>
                  <a:srgbClr val="00B0F0"/>
                </a:solidFill>
              </a:rPr>
              <a:t>High</a:t>
            </a:r>
            <a:r>
              <a:rPr lang="en-US" altLang="zh-CN" sz="2200" dirty="0" smtClean="0"/>
              <a:t>=</a:t>
            </a:r>
            <a:r>
              <a:rPr lang="en-US" altLang="zh-CN" sz="2200" b="1" i="1" dirty="0" smtClean="0"/>
              <a:t>n</a:t>
            </a:r>
            <a:r>
              <a:rPr lang="en-US" altLang="zh-CN" sz="2200" dirty="0" smtClean="0"/>
              <a:t>=F[</a:t>
            </a:r>
            <a:r>
              <a:rPr lang="en-US" altLang="zh-CN" sz="2200" b="1" i="1" dirty="0" smtClean="0">
                <a:solidFill>
                  <a:srgbClr val="00B050"/>
                </a:solidFill>
              </a:rPr>
              <a:t>j</a:t>
            </a:r>
            <a:r>
              <a:rPr lang="en-US" altLang="zh-CN" sz="2200" dirty="0" smtClean="0"/>
              <a:t>]-1</a:t>
            </a:r>
            <a:r>
              <a:rPr lang="zh-CN" altLang="en-US" sz="2200" dirty="0" smtClean="0"/>
              <a:t>（其中</a:t>
            </a:r>
            <a:r>
              <a:rPr lang="en-US" altLang="zh-CN" sz="2200" dirty="0" smtClean="0"/>
              <a:t>, n&lt;F[</a:t>
            </a:r>
            <a:r>
              <a:rPr lang="en-US" altLang="zh-CN" sz="2200" b="1" i="1" dirty="0" smtClean="0">
                <a:solidFill>
                  <a:srgbClr val="00B050"/>
                </a:solidFill>
              </a:rPr>
              <a:t>j</a:t>
            </a:r>
            <a:r>
              <a:rPr lang="en-US" altLang="zh-CN" sz="2200" dirty="0" smtClean="0"/>
              <a:t>] </a:t>
            </a:r>
            <a:r>
              <a:rPr lang="zh-CN" altLang="en-US" sz="2200" dirty="0" smtClean="0"/>
              <a:t>且 </a:t>
            </a:r>
            <a:r>
              <a:rPr lang="en-US" altLang="zh-CN" sz="2200" dirty="0" smtClean="0"/>
              <a:t>n&gt;F[</a:t>
            </a:r>
            <a:r>
              <a:rPr lang="en-US" altLang="zh-CN" sz="2200" b="1" i="1" dirty="0" smtClean="0">
                <a:solidFill>
                  <a:srgbClr val="00B050"/>
                </a:solidFill>
              </a:rPr>
              <a:t>j-1</a:t>
            </a:r>
            <a:r>
              <a:rPr lang="en-US" altLang="zh-CN" sz="2200" dirty="0" smtClean="0"/>
              <a:t>]</a:t>
            </a:r>
            <a:r>
              <a:rPr lang="zh-CN" altLang="en-US" sz="2200" dirty="0" smtClean="0"/>
              <a:t>）</a:t>
            </a:r>
            <a:endParaRPr lang="zh-CN" altLang="en-US" sz="2200" dirty="0"/>
          </a:p>
          <a:p>
            <a:endParaRPr lang="zh-CN" altLang="en-US" sz="2400" dirty="0"/>
          </a:p>
        </p:txBody>
      </p:sp>
      <p:graphicFrame>
        <p:nvGraphicFramePr>
          <p:cNvPr id="5" name="表格 4"/>
          <p:cNvGraphicFramePr>
            <a:graphicFrameLocks noGrp="1"/>
          </p:cNvGraphicFramePr>
          <p:nvPr>
            <p:extLst>
              <p:ext uri="{D42A27DB-BD31-4B8C-83A1-F6EECF244321}">
                <p14:modId xmlns:p14="http://schemas.microsoft.com/office/powerpoint/2010/main" val="361065630"/>
              </p:ext>
            </p:extLst>
          </p:nvPr>
        </p:nvGraphicFramePr>
        <p:xfrm>
          <a:off x="2047470" y="2594082"/>
          <a:ext cx="6563129" cy="370840"/>
        </p:xfrm>
        <a:graphic>
          <a:graphicData uri="http://schemas.openxmlformats.org/drawingml/2006/table">
            <a:tbl>
              <a:tblPr firstRow="1" bandRow="1">
                <a:tableStyleId>{5C22544A-7EE6-4342-B048-85BDC9FD1C3A}</a:tableStyleId>
              </a:tblPr>
              <a:tblGrid>
                <a:gridCol w="390930">
                  <a:extLst>
                    <a:ext uri="{9D8B030D-6E8A-4147-A177-3AD203B41FA5}">
                      <a16:colId xmlns:a16="http://schemas.microsoft.com/office/drawing/2014/main" val="3543340432"/>
                    </a:ext>
                  </a:extLst>
                </a:gridCol>
                <a:gridCol w="584200">
                  <a:extLst>
                    <a:ext uri="{9D8B030D-6E8A-4147-A177-3AD203B41FA5}">
                      <a16:colId xmlns:a16="http://schemas.microsoft.com/office/drawing/2014/main" val="567911393"/>
                    </a:ext>
                  </a:extLst>
                </a:gridCol>
                <a:gridCol w="584200">
                  <a:extLst>
                    <a:ext uri="{9D8B030D-6E8A-4147-A177-3AD203B41FA5}">
                      <a16:colId xmlns:a16="http://schemas.microsoft.com/office/drawing/2014/main" val="3172640975"/>
                    </a:ext>
                  </a:extLst>
                </a:gridCol>
                <a:gridCol w="584200">
                  <a:extLst>
                    <a:ext uri="{9D8B030D-6E8A-4147-A177-3AD203B41FA5}">
                      <a16:colId xmlns:a16="http://schemas.microsoft.com/office/drawing/2014/main" val="3221875272"/>
                    </a:ext>
                  </a:extLst>
                </a:gridCol>
                <a:gridCol w="584200">
                  <a:extLst>
                    <a:ext uri="{9D8B030D-6E8A-4147-A177-3AD203B41FA5}">
                      <a16:colId xmlns:a16="http://schemas.microsoft.com/office/drawing/2014/main" val="3871374249"/>
                    </a:ext>
                  </a:extLst>
                </a:gridCol>
                <a:gridCol w="584200">
                  <a:extLst>
                    <a:ext uri="{9D8B030D-6E8A-4147-A177-3AD203B41FA5}">
                      <a16:colId xmlns:a16="http://schemas.microsoft.com/office/drawing/2014/main" val="3582403426"/>
                    </a:ext>
                  </a:extLst>
                </a:gridCol>
                <a:gridCol w="584200">
                  <a:extLst>
                    <a:ext uri="{9D8B030D-6E8A-4147-A177-3AD203B41FA5}">
                      <a16:colId xmlns:a16="http://schemas.microsoft.com/office/drawing/2014/main" val="1748256592"/>
                    </a:ext>
                  </a:extLst>
                </a:gridCol>
                <a:gridCol w="690117">
                  <a:extLst>
                    <a:ext uri="{9D8B030D-6E8A-4147-A177-3AD203B41FA5}">
                      <a16:colId xmlns:a16="http://schemas.microsoft.com/office/drawing/2014/main" val="2013286632"/>
                    </a:ext>
                  </a:extLst>
                </a:gridCol>
                <a:gridCol w="690117">
                  <a:extLst>
                    <a:ext uri="{9D8B030D-6E8A-4147-A177-3AD203B41FA5}">
                      <a16:colId xmlns:a16="http://schemas.microsoft.com/office/drawing/2014/main" val="1424718921"/>
                    </a:ext>
                  </a:extLst>
                </a:gridCol>
                <a:gridCol w="690117">
                  <a:extLst>
                    <a:ext uri="{9D8B030D-6E8A-4147-A177-3AD203B41FA5}">
                      <a16:colId xmlns:a16="http://schemas.microsoft.com/office/drawing/2014/main" val="3490814311"/>
                    </a:ext>
                  </a:extLst>
                </a:gridCol>
                <a:gridCol w="596648">
                  <a:extLst>
                    <a:ext uri="{9D8B030D-6E8A-4147-A177-3AD203B41FA5}">
                      <a16:colId xmlns:a16="http://schemas.microsoft.com/office/drawing/2014/main" val="1060410728"/>
                    </a:ext>
                  </a:extLst>
                </a:gridCol>
              </a:tblGrid>
              <a:tr h="370840">
                <a:tc>
                  <a:txBody>
                    <a:bodyPr/>
                    <a:lstStyle/>
                    <a:p>
                      <a:pPr algn="ctr"/>
                      <a:r>
                        <a:rPr lang="en-US" altLang="zh-CN" sz="1200" b="0" dirty="0" smtClean="0">
                          <a:ln>
                            <a:solidFill>
                              <a:schemeClr val="tx1"/>
                            </a:solidFill>
                          </a:ln>
                          <a:solidFill>
                            <a:schemeClr val="tx1"/>
                          </a:solidFill>
                          <a:latin typeface="Times New Roman" panose="02020603050405020304" pitchFamily="18" charset="0"/>
                          <a:cs typeface="Times New Roman" panose="02020603050405020304" pitchFamily="18" charset="0"/>
                        </a:rPr>
                        <a:t>0</a:t>
                      </a:r>
                      <a:endParaRPr lang="zh-CN" altLang="en-US" sz="1200" b="0" dirty="0">
                        <a:ln>
                          <a:solidFill>
                            <a:schemeClr val="tx1"/>
                          </a:solidFill>
                        </a:ln>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20">
                      <a:fgClr>
                        <a:schemeClr val="tx1">
                          <a:lumMod val="50000"/>
                          <a:lumOff val="50000"/>
                        </a:schemeClr>
                      </a:fgClr>
                      <a:bgClr>
                        <a:schemeClr val="bg1"/>
                      </a:bgClr>
                    </a:pattFill>
                  </a:tcPr>
                </a:tc>
                <a:tc>
                  <a:txBody>
                    <a:bodyPr/>
                    <a:lstStyle/>
                    <a:p>
                      <a:pPr algn="ctr"/>
                      <a:r>
                        <a:rPr lang="en-US" altLang="zh-CN" sz="1200" b="0" dirty="0" smtClean="0">
                          <a:ln>
                            <a:solidFill>
                              <a:schemeClr val="tx1"/>
                            </a:solidFill>
                          </a:ln>
                          <a:solidFill>
                            <a:schemeClr val="tx1"/>
                          </a:solidFill>
                          <a:latin typeface="Times New Roman" panose="02020603050405020304" pitchFamily="18" charset="0"/>
                          <a:cs typeface="Times New Roman" panose="02020603050405020304" pitchFamily="18" charset="0"/>
                        </a:rPr>
                        <a:t>1</a:t>
                      </a:r>
                      <a:endParaRPr lang="zh-CN" altLang="en-US" sz="1200" b="0" dirty="0">
                        <a:ln>
                          <a:solidFill>
                            <a:schemeClr val="tx1"/>
                          </a:solidFill>
                        </a:ln>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200" b="0" dirty="0" smtClean="0">
                          <a:ln>
                            <a:solidFill>
                              <a:schemeClr val="tx1"/>
                            </a:solidFill>
                          </a:ln>
                          <a:solidFill>
                            <a:schemeClr val="tx1"/>
                          </a:solidFill>
                          <a:latin typeface="Times New Roman" panose="02020603050405020304" pitchFamily="18" charset="0"/>
                          <a:cs typeface="Times New Roman" panose="02020603050405020304" pitchFamily="18" charset="0"/>
                        </a:rPr>
                        <a:t>1</a:t>
                      </a:r>
                      <a:endParaRPr lang="zh-CN" altLang="en-US" sz="1200" b="0" dirty="0">
                        <a:ln>
                          <a:solidFill>
                            <a:schemeClr val="tx1"/>
                          </a:solidFill>
                        </a:ln>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200" b="0" dirty="0" smtClean="0">
                          <a:ln>
                            <a:solidFill>
                              <a:schemeClr val="tx1"/>
                            </a:solidFill>
                          </a:ln>
                          <a:solidFill>
                            <a:schemeClr val="tx1"/>
                          </a:solidFill>
                          <a:latin typeface="Times New Roman" panose="02020603050405020304" pitchFamily="18" charset="0"/>
                          <a:cs typeface="Times New Roman" panose="02020603050405020304" pitchFamily="18" charset="0"/>
                        </a:rPr>
                        <a:t>2</a:t>
                      </a:r>
                      <a:endParaRPr lang="zh-CN" altLang="en-US" sz="1200" b="0" dirty="0">
                        <a:ln>
                          <a:solidFill>
                            <a:schemeClr val="tx1"/>
                          </a:solidFill>
                        </a:ln>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200" b="0" dirty="0" smtClean="0">
                          <a:ln>
                            <a:solidFill>
                              <a:schemeClr val="tx1"/>
                            </a:solidFill>
                          </a:ln>
                          <a:solidFill>
                            <a:schemeClr val="tx1"/>
                          </a:solidFill>
                          <a:latin typeface="Times New Roman" panose="02020603050405020304" pitchFamily="18" charset="0"/>
                          <a:cs typeface="Times New Roman" panose="02020603050405020304" pitchFamily="18" charset="0"/>
                        </a:rPr>
                        <a:t>3</a:t>
                      </a:r>
                      <a:endParaRPr lang="zh-CN" altLang="en-US" sz="1200" b="0" dirty="0">
                        <a:ln>
                          <a:solidFill>
                            <a:schemeClr val="tx1"/>
                          </a:solidFill>
                        </a:ln>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200" b="0" dirty="0" smtClean="0">
                          <a:ln>
                            <a:solidFill>
                              <a:schemeClr val="tx1"/>
                            </a:solidFill>
                          </a:ln>
                          <a:solidFill>
                            <a:schemeClr val="tx1"/>
                          </a:solidFill>
                          <a:latin typeface="Times New Roman" panose="02020603050405020304" pitchFamily="18" charset="0"/>
                          <a:cs typeface="Times New Roman" panose="02020603050405020304" pitchFamily="18" charset="0"/>
                        </a:rPr>
                        <a:t>5</a:t>
                      </a:r>
                      <a:endParaRPr lang="zh-CN" altLang="en-US" sz="1200" b="0" dirty="0">
                        <a:ln>
                          <a:solidFill>
                            <a:schemeClr val="tx1"/>
                          </a:solidFill>
                        </a:ln>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200" b="0" dirty="0" smtClean="0">
                          <a:ln>
                            <a:solidFill>
                              <a:schemeClr val="tx1"/>
                            </a:solidFill>
                          </a:ln>
                          <a:solidFill>
                            <a:schemeClr val="tx1"/>
                          </a:solidFill>
                          <a:latin typeface="Times New Roman" panose="02020603050405020304" pitchFamily="18" charset="0"/>
                          <a:cs typeface="Times New Roman" panose="02020603050405020304" pitchFamily="18" charset="0"/>
                        </a:rPr>
                        <a:t>……</a:t>
                      </a:r>
                      <a:endParaRPr lang="zh-CN" altLang="en-US" sz="1200" b="0" dirty="0">
                        <a:ln>
                          <a:solidFill>
                            <a:schemeClr val="tx1"/>
                          </a:solidFill>
                        </a:ln>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b="0" dirty="0" smtClean="0">
                          <a:ln>
                            <a:solidFill>
                              <a:schemeClr val="tx1"/>
                            </a:solidFill>
                          </a:ln>
                          <a:solidFill>
                            <a:schemeClr val="tx1"/>
                          </a:solidFill>
                          <a:latin typeface="Times New Roman" panose="02020603050405020304" pitchFamily="18" charset="0"/>
                          <a:cs typeface="Times New Roman" panose="02020603050405020304" pitchFamily="18" charset="0"/>
                        </a:rPr>
                        <a:t>F[j-3]</a:t>
                      </a:r>
                      <a:endParaRPr lang="zh-CN" altLang="en-US" sz="1200" b="0" dirty="0" smtClean="0">
                        <a:ln>
                          <a:solidFill>
                            <a:schemeClr val="tx1"/>
                          </a:solidFill>
                        </a:ln>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200" b="0" dirty="0" smtClean="0">
                          <a:ln>
                            <a:solidFill>
                              <a:schemeClr val="tx1"/>
                            </a:solidFill>
                          </a:ln>
                          <a:solidFill>
                            <a:schemeClr val="tx1"/>
                          </a:solidFill>
                          <a:latin typeface="Times New Roman" panose="02020603050405020304" pitchFamily="18" charset="0"/>
                          <a:cs typeface="Times New Roman" panose="02020603050405020304" pitchFamily="18" charset="0"/>
                        </a:rPr>
                        <a:t>F[j-2]</a:t>
                      </a:r>
                      <a:endParaRPr lang="zh-CN" altLang="en-US" sz="1200" b="0" dirty="0" smtClean="0">
                        <a:ln>
                          <a:solidFill>
                            <a:schemeClr val="tx1"/>
                          </a:solidFill>
                        </a:ln>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200" b="0" dirty="0" smtClean="0">
                          <a:ln>
                            <a:solidFill>
                              <a:schemeClr val="tx1"/>
                            </a:solidFill>
                          </a:ln>
                          <a:solidFill>
                            <a:schemeClr val="tx1"/>
                          </a:solidFill>
                          <a:latin typeface="Times New Roman" panose="02020603050405020304" pitchFamily="18" charset="0"/>
                          <a:cs typeface="Times New Roman" panose="02020603050405020304" pitchFamily="18" charset="0"/>
                        </a:rPr>
                        <a:t>F[j-1]</a:t>
                      </a:r>
                      <a:endParaRPr lang="zh-CN" altLang="en-US" sz="1200" b="0" dirty="0">
                        <a:ln>
                          <a:solidFill>
                            <a:schemeClr val="tx1"/>
                          </a:solidFill>
                        </a:ln>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200" b="0" dirty="0" smtClean="0">
                          <a:ln>
                            <a:solidFill>
                              <a:schemeClr val="tx1"/>
                            </a:solidFill>
                          </a:ln>
                          <a:solidFill>
                            <a:schemeClr val="tx1"/>
                          </a:solidFill>
                          <a:latin typeface="Times New Roman" panose="02020603050405020304" pitchFamily="18" charset="0"/>
                          <a:cs typeface="Times New Roman" panose="02020603050405020304" pitchFamily="18" charset="0"/>
                        </a:rPr>
                        <a:t>F[j]</a:t>
                      </a:r>
                      <a:endParaRPr lang="zh-CN" altLang="en-US" sz="1200" b="0" dirty="0">
                        <a:ln>
                          <a:solidFill>
                            <a:schemeClr val="tx1"/>
                          </a:solidFill>
                        </a:ln>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27832161"/>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2819039000"/>
              </p:ext>
            </p:extLst>
          </p:nvPr>
        </p:nvGraphicFramePr>
        <p:xfrm>
          <a:off x="985286" y="4873510"/>
          <a:ext cx="7734061" cy="462280"/>
        </p:xfrm>
        <a:graphic>
          <a:graphicData uri="http://schemas.openxmlformats.org/drawingml/2006/table">
            <a:tbl>
              <a:tblPr firstRow="1" bandRow="1">
                <a:tableStyleId>{5C22544A-7EE6-4342-B048-85BDC9FD1C3A}</a:tableStyleId>
              </a:tblPr>
              <a:tblGrid>
                <a:gridCol w="429564">
                  <a:extLst>
                    <a:ext uri="{9D8B030D-6E8A-4147-A177-3AD203B41FA5}">
                      <a16:colId xmlns:a16="http://schemas.microsoft.com/office/drawing/2014/main" val="3543340432"/>
                    </a:ext>
                  </a:extLst>
                </a:gridCol>
                <a:gridCol w="642550">
                  <a:extLst>
                    <a:ext uri="{9D8B030D-6E8A-4147-A177-3AD203B41FA5}">
                      <a16:colId xmlns:a16="http://schemas.microsoft.com/office/drawing/2014/main" val="567911393"/>
                    </a:ext>
                  </a:extLst>
                </a:gridCol>
                <a:gridCol w="762000">
                  <a:extLst>
                    <a:ext uri="{9D8B030D-6E8A-4147-A177-3AD203B41FA5}">
                      <a16:colId xmlns:a16="http://schemas.microsoft.com/office/drawing/2014/main" val="3172640975"/>
                    </a:ext>
                  </a:extLst>
                </a:gridCol>
                <a:gridCol w="1062303">
                  <a:extLst>
                    <a:ext uri="{9D8B030D-6E8A-4147-A177-3AD203B41FA5}">
                      <a16:colId xmlns:a16="http://schemas.microsoft.com/office/drawing/2014/main" val="3490814311"/>
                    </a:ext>
                  </a:extLst>
                </a:gridCol>
                <a:gridCol w="1235084">
                  <a:extLst>
                    <a:ext uri="{9D8B030D-6E8A-4147-A177-3AD203B41FA5}">
                      <a16:colId xmlns:a16="http://schemas.microsoft.com/office/drawing/2014/main" val="921000180"/>
                    </a:ext>
                  </a:extLst>
                </a:gridCol>
                <a:gridCol w="1131613">
                  <a:extLst>
                    <a:ext uri="{9D8B030D-6E8A-4147-A177-3AD203B41FA5}">
                      <a16:colId xmlns:a16="http://schemas.microsoft.com/office/drawing/2014/main" val="725652929"/>
                    </a:ext>
                  </a:extLst>
                </a:gridCol>
                <a:gridCol w="611731">
                  <a:extLst>
                    <a:ext uri="{9D8B030D-6E8A-4147-A177-3AD203B41FA5}">
                      <a16:colId xmlns:a16="http://schemas.microsoft.com/office/drawing/2014/main" val="1548729746"/>
                    </a:ext>
                  </a:extLst>
                </a:gridCol>
                <a:gridCol w="981474">
                  <a:extLst>
                    <a:ext uri="{9D8B030D-6E8A-4147-A177-3AD203B41FA5}">
                      <a16:colId xmlns:a16="http://schemas.microsoft.com/office/drawing/2014/main" val="4126139886"/>
                    </a:ext>
                  </a:extLst>
                </a:gridCol>
                <a:gridCol w="631192">
                  <a:extLst>
                    <a:ext uri="{9D8B030D-6E8A-4147-A177-3AD203B41FA5}">
                      <a16:colId xmlns:a16="http://schemas.microsoft.com/office/drawing/2014/main" val="3307855242"/>
                    </a:ext>
                  </a:extLst>
                </a:gridCol>
                <a:gridCol w="246550">
                  <a:extLst>
                    <a:ext uri="{9D8B030D-6E8A-4147-A177-3AD203B41FA5}">
                      <a16:colId xmlns:a16="http://schemas.microsoft.com/office/drawing/2014/main" val="1796477587"/>
                    </a:ext>
                  </a:extLst>
                </a:gridCol>
              </a:tblGrid>
              <a:tr h="462280">
                <a:tc>
                  <a:txBody>
                    <a:bodyPr/>
                    <a:lstStyle/>
                    <a:p>
                      <a:pPr algn="ctr"/>
                      <a:r>
                        <a:rPr lang="en-US" altLang="zh-CN" sz="1800" b="0" dirty="0" smtClean="0">
                          <a:ln>
                            <a:solidFill>
                              <a:schemeClr val="tx1"/>
                            </a:solidFill>
                          </a:ln>
                          <a:solidFill>
                            <a:schemeClr val="tx1"/>
                          </a:solidFill>
                          <a:latin typeface="Times New Roman" panose="02020603050405020304" pitchFamily="18" charset="0"/>
                          <a:cs typeface="Times New Roman" panose="02020603050405020304" pitchFamily="18" charset="0"/>
                        </a:rPr>
                        <a:t>0</a:t>
                      </a:r>
                      <a:endParaRPr lang="zh-CN" altLang="en-US" sz="1800" b="0" dirty="0">
                        <a:ln>
                          <a:solidFill>
                            <a:schemeClr val="tx1"/>
                          </a:solidFill>
                        </a:ln>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20">
                      <a:fgClr>
                        <a:schemeClr val="tx1">
                          <a:lumMod val="50000"/>
                          <a:lumOff val="50000"/>
                        </a:schemeClr>
                      </a:fgClr>
                      <a:bgClr>
                        <a:schemeClr val="bg1"/>
                      </a:bgClr>
                    </a:pattFill>
                  </a:tcPr>
                </a:tc>
                <a:tc>
                  <a:txBody>
                    <a:bodyPr/>
                    <a:lstStyle/>
                    <a:p>
                      <a:pPr algn="ctr"/>
                      <a:r>
                        <a:rPr lang="en-US" altLang="zh-CN" sz="1800" b="0" dirty="0" smtClean="0">
                          <a:ln>
                            <a:solidFill>
                              <a:schemeClr val="tx1"/>
                            </a:solidFill>
                          </a:ln>
                          <a:solidFill>
                            <a:schemeClr val="tx1"/>
                          </a:solidFill>
                          <a:latin typeface="Times New Roman" panose="02020603050405020304" pitchFamily="18" charset="0"/>
                          <a:cs typeface="Times New Roman" panose="02020603050405020304" pitchFamily="18" charset="0"/>
                        </a:rPr>
                        <a:t>R[1]</a:t>
                      </a:r>
                      <a:endParaRPr lang="zh-CN" altLang="en-US" sz="1800" b="0" dirty="0">
                        <a:ln>
                          <a:solidFill>
                            <a:schemeClr val="tx1"/>
                          </a:solidFill>
                        </a:ln>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altLang="zh-CN" sz="1800" b="0" dirty="0" smtClean="0">
                          <a:ln>
                            <a:solidFill>
                              <a:schemeClr val="tx1"/>
                            </a:solidFill>
                          </a:ln>
                          <a:solidFill>
                            <a:schemeClr val="tx1"/>
                          </a:solidFill>
                          <a:latin typeface="Times New Roman" panose="02020603050405020304" pitchFamily="18" charset="0"/>
                          <a:cs typeface="Times New Roman" panose="02020603050405020304" pitchFamily="18" charset="0"/>
                        </a:rPr>
                        <a:t>…</a:t>
                      </a:r>
                      <a:endParaRPr lang="zh-CN" altLang="en-US" sz="1800" b="0" dirty="0">
                        <a:ln>
                          <a:solidFill>
                            <a:schemeClr val="tx1"/>
                          </a:solidFill>
                        </a:ln>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ln>
                            <a:solidFill>
                              <a:schemeClr val="tx1"/>
                            </a:solidFill>
                          </a:ln>
                          <a:solidFill>
                            <a:schemeClr val="tx1"/>
                          </a:solidFill>
                          <a:latin typeface="Times New Roman" panose="02020603050405020304" pitchFamily="18" charset="0"/>
                          <a:cs typeface="Times New Roman" panose="02020603050405020304" pitchFamily="18" charset="0"/>
                        </a:rPr>
                        <a:t>R[</a:t>
                      </a:r>
                      <a:r>
                        <a:rPr lang="en-US" altLang="zh-CN" sz="1600" b="0" dirty="0" smtClean="0">
                          <a:ln>
                            <a:solidFill>
                              <a:schemeClr val="tx1"/>
                            </a:solidFill>
                          </a:ln>
                          <a:solidFill>
                            <a:srgbClr val="C00000"/>
                          </a:solidFill>
                          <a:latin typeface="Times New Roman" panose="02020603050405020304" pitchFamily="18" charset="0"/>
                          <a:cs typeface="Times New Roman" panose="02020603050405020304" pitchFamily="18" charset="0"/>
                        </a:rPr>
                        <a:t>F(</a:t>
                      </a:r>
                      <a:r>
                        <a:rPr lang="en-US" altLang="zh-CN" sz="1600" b="0" i="1" dirty="0" smtClean="0">
                          <a:ln>
                            <a:solidFill>
                              <a:schemeClr val="tx1"/>
                            </a:solidFill>
                          </a:ln>
                          <a:solidFill>
                            <a:srgbClr val="00B050"/>
                          </a:solidFill>
                          <a:latin typeface="Times New Roman" panose="02020603050405020304" pitchFamily="18" charset="0"/>
                          <a:cs typeface="Times New Roman" panose="02020603050405020304" pitchFamily="18" charset="0"/>
                        </a:rPr>
                        <a:t>j-1</a:t>
                      </a:r>
                      <a:r>
                        <a:rPr lang="en-US" altLang="zh-CN" sz="1600" b="0" dirty="0" smtClean="0">
                          <a:ln>
                            <a:solidFill>
                              <a:schemeClr val="tx1"/>
                            </a:solidFill>
                          </a:ln>
                          <a:solidFill>
                            <a:srgbClr val="C00000"/>
                          </a:solidFill>
                          <a:latin typeface="Times New Roman" panose="02020603050405020304" pitchFamily="18" charset="0"/>
                          <a:cs typeface="Times New Roman" panose="02020603050405020304" pitchFamily="18" charset="0"/>
                        </a:rPr>
                        <a:t>)-</a:t>
                      </a:r>
                      <a:r>
                        <a:rPr lang="en-US" altLang="zh-CN" sz="1600" b="0" dirty="0" smtClean="0">
                          <a:ln>
                            <a:solidFill>
                              <a:schemeClr val="tx1"/>
                            </a:solidFill>
                          </a:ln>
                          <a:solidFill>
                            <a:schemeClr val="tx1"/>
                          </a:solidFill>
                          <a:latin typeface="Times New Roman" panose="02020603050405020304" pitchFamily="18" charset="0"/>
                          <a:cs typeface="Times New Roman" panose="02020603050405020304" pitchFamily="18" charset="0"/>
                        </a:rPr>
                        <a:t>1]</a:t>
                      </a:r>
                      <a:endParaRPr lang="zh-CN" altLang="en-US" sz="1600" b="0" dirty="0" smtClean="0">
                        <a:ln>
                          <a:solidFill>
                            <a:schemeClr val="tx1"/>
                          </a:solidFill>
                        </a:ln>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ln>
                            <a:solidFill>
                              <a:schemeClr val="tx1"/>
                            </a:solidFill>
                          </a:ln>
                          <a:solidFill>
                            <a:schemeClr val="tx1"/>
                          </a:solidFill>
                          <a:latin typeface="Times New Roman" panose="02020603050405020304" pitchFamily="18" charset="0"/>
                          <a:cs typeface="Times New Roman" panose="02020603050405020304" pitchFamily="18" charset="0"/>
                        </a:rPr>
                        <a:t>R[F(</a:t>
                      </a:r>
                      <a:r>
                        <a:rPr lang="en-US" altLang="zh-CN" sz="1600" b="0" i="1" dirty="0" smtClean="0">
                          <a:ln>
                            <a:solidFill>
                              <a:schemeClr val="tx1"/>
                            </a:solidFill>
                          </a:ln>
                          <a:solidFill>
                            <a:srgbClr val="00B050"/>
                          </a:solidFill>
                          <a:latin typeface="Times New Roman" panose="02020603050405020304" pitchFamily="18" charset="0"/>
                          <a:cs typeface="Times New Roman" panose="02020603050405020304" pitchFamily="18" charset="0"/>
                        </a:rPr>
                        <a:t>j-1</a:t>
                      </a:r>
                      <a:r>
                        <a:rPr lang="en-US" altLang="zh-CN" sz="1600" b="0" dirty="0" smtClean="0">
                          <a:ln>
                            <a:solidFill>
                              <a:schemeClr val="tx1"/>
                            </a:solidFill>
                          </a:ln>
                          <a:solidFill>
                            <a:schemeClr val="tx1"/>
                          </a:solidFill>
                          <a:latin typeface="Times New Roman" panose="02020603050405020304" pitchFamily="18" charset="0"/>
                          <a:cs typeface="Times New Roman" panose="02020603050405020304" pitchFamily="18" charset="0"/>
                        </a:rPr>
                        <a:t>)]</a:t>
                      </a:r>
                      <a:endParaRPr lang="zh-CN" altLang="en-US" sz="1600" b="0" dirty="0" smtClean="0">
                        <a:ln>
                          <a:solidFill>
                            <a:schemeClr val="tx1"/>
                          </a:solidFill>
                        </a:ln>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dirty="0" smtClean="0">
                          <a:ln>
                            <a:solidFill>
                              <a:schemeClr val="tx1"/>
                            </a:solidFill>
                          </a:ln>
                          <a:solidFill>
                            <a:schemeClr val="tx1"/>
                          </a:solidFill>
                          <a:latin typeface="Times New Roman" panose="02020603050405020304" pitchFamily="18" charset="0"/>
                          <a:cs typeface="Times New Roman" panose="02020603050405020304" pitchFamily="18" charset="0"/>
                        </a:rPr>
                        <a:t>R[</a:t>
                      </a:r>
                      <a:r>
                        <a:rPr lang="en-US" altLang="zh-CN" sz="1600" b="0" dirty="0" smtClean="0">
                          <a:ln>
                            <a:solidFill>
                              <a:schemeClr val="tx1"/>
                            </a:solidFill>
                          </a:ln>
                          <a:solidFill>
                            <a:srgbClr val="C00000"/>
                          </a:solidFill>
                          <a:latin typeface="Times New Roman" panose="02020603050405020304" pitchFamily="18" charset="0"/>
                          <a:cs typeface="Times New Roman" panose="02020603050405020304" pitchFamily="18" charset="0"/>
                        </a:rPr>
                        <a:t>F(</a:t>
                      </a:r>
                      <a:r>
                        <a:rPr lang="en-US" altLang="zh-CN" sz="1600" b="0" i="1" dirty="0" smtClean="0">
                          <a:ln>
                            <a:solidFill>
                              <a:schemeClr val="tx1"/>
                            </a:solidFill>
                          </a:ln>
                          <a:solidFill>
                            <a:srgbClr val="00B050"/>
                          </a:solidFill>
                          <a:latin typeface="Times New Roman" panose="02020603050405020304" pitchFamily="18" charset="0"/>
                          <a:cs typeface="Times New Roman" panose="02020603050405020304" pitchFamily="18" charset="0"/>
                        </a:rPr>
                        <a:t>j-1</a:t>
                      </a:r>
                      <a:r>
                        <a:rPr lang="en-US" altLang="zh-CN" sz="1600" b="0" dirty="0" smtClean="0">
                          <a:ln>
                            <a:solidFill>
                              <a:schemeClr val="tx1"/>
                            </a:solidFill>
                          </a:ln>
                          <a:solidFill>
                            <a:srgbClr val="C00000"/>
                          </a:solidFill>
                          <a:latin typeface="Times New Roman" panose="02020603050405020304" pitchFamily="18" charset="0"/>
                          <a:cs typeface="Times New Roman" panose="02020603050405020304" pitchFamily="18" charset="0"/>
                        </a:rPr>
                        <a:t>)</a:t>
                      </a:r>
                      <a:r>
                        <a:rPr lang="en-US" altLang="zh-CN" sz="1600" b="0" dirty="0" smtClean="0">
                          <a:ln>
                            <a:solidFill>
                              <a:schemeClr val="tx1"/>
                            </a:solidFill>
                          </a:ln>
                          <a:solidFill>
                            <a:schemeClr val="tx1"/>
                          </a:solidFill>
                          <a:latin typeface="Times New Roman" panose="02020603050405020304" pitchFamily="18" charset="0"/>
                          <a:cs typeface="Times New Roman" panose="02020603050405020304" pitchFamily="18" charset="0"/>
                        </a:rPr>
                        <a:t>+1]</a:t>
                      </a:r>
                      <a:endParaRPr lang="zh-CN" altLang="en-US" sz="1600" b="0" dirty="0" smtClean="0">
                        <a:ln>
                          <a:solidFill>
                            <a:schemeClr val="tx1"/>
                          </a:solidFill>
                        </a:ln>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altLang="zh-CN" sz="1800" b="0" dirty="0" smtClean="0">
                          <a:ln>
                            <a:solidFill>
                              <a:schemeClr val="tx1"/>
                            </a:solidFill>
                          </a:ln>
                          <a:solidFill>
                            <a:schemeClr val="tx1"/>
                          </a:solidFill>
                          <a:latin typeface="Times New Roman" panose="02020603050405020304" pitchFamily="18" charset="0"/>
                          <a:cs typeface="Times New Roman" panose="02020603050405020304" pitchFamily="18" charset="0"/>
                        </a:rPr>
                        <a:t>…</a:t>
                      </a:r>
                      <a:endParaRPr lang="zh-CN" altLang="en-US" sz="1800" b="0" dirty="0">
                        <a:ln>
                          <a:solidFill>
                            <a:schemeClr val="tx1"/>
                          </a:solidFill>
                        </a:ln>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altLang="zh-CN" sz="1800" b="0" dirty="0" smtClean="0">
                          <a:ln>
                            <a:solidFill>
                              <a:schemeClr val="tx1"/>
                            </a:solidFill>
                          </a:ln>
                          <a:solidFill>
                            <a:schemeClr val="tx1"/>
                          </a:solidFill>
                          <a:latin typeface="Times New Roman" panose="02020603050405020304" pitchFamily="18" charset="0"/>
                          <a:cs typeface="Times New Roman" panose="02020603050405020304" pitchFamily="18" charset="0"/>
                        </a:rPr>
                        <a:t>R[n-1]</a:t>
                      </a:r>
                      <a:endParaRPr lang="zh-CN" altLang="en-US" sz="1800" b="0" dirty="0">
                        <a:ln>
                          <a:solidFill>
                            <a:schemeClr val="tx1"/>
                          </a:solidFill>
                        </a:ln>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altLang="zh-CN" sz="1800" b="0" dirty="0" smtClean="0">
                          <a:ln>
                            <a:solidFill>
                              <a:schemeClr val="tx1"/>
                            </a:solidFill>
                          </a:ln>
                          <a:solidFill>
                            <a:schemeClr val="tx1"/>
                          </a:solidFill>
                          <a:latin typeface="Times New Roman" panose="02020603050405020304" pitchFamily="18" charset="0"/>
                          <a:cs typeface="Times New Roman" panose="02020603050405020304" pitchFamily="18" charset="0"/>
                        </a:rPr>
                        <a:t>R[</a:t>
                      </a:r>
                      <a:r>
                        <a:rPr lang="en-US" altLang="zh-CN" sz="1800" b="0" i="1" dirty="0" smtClean="0">
                          <a:ln>
                            <a:solidFill>
                              <a:schemeClr val="tx1"/>
                            </a:solidFill>
                          </a:ln>
                          <a:solidFill>
                            <a:schemeClr val="tx2"/>
                          </a:solidFill>
                          <a:latin typeface="Times New Roman" panose="02020603050405020304" pitchFamily="18" charset="0"/>
                          <a:cs typeface="Times New Roman" panose="02020603050405020304" pitchFamily="18" charset="0"/>
                        </a:rPr>
                        <a:t>n</a:t>
                      </a:r>
                      <a:r>
                        <a:rPr lang="en-US" altLang="zh-CN" sz="1800" b="0" dirty="0" smtClean="0">
                          <a:ln>
                            <a:solidFill>
                              <a:schemeClr val="tx1"/>
                            </a:solidFill>
                          </a:ln>
                          <a:solidFill>
                            <a:schemeClr val="tx1"/>
                          </a:solidFill>
                          <a:latin typeface="Times New Roman" panose="02020603050405020304" pitchFamily="18" charset="0"/>
                          <a:cs typeface="Times New Roman" panose="02020603050405020304" pitchFamily="18" charset="0"/>
                        </a:rPr>
                        <a:t>]</a:t>
                      </a:r>
                      <a:endParaRPr lang="zh-CN" altLang="en-US" sz="1800" b="0" dirty="0">
                        <a:ln>
                          <a:solidFill>
                            <a:schemeClr val="tx1"/>
                          </a:solidFill>
                        </a:ln>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US" altLang="zh-CN" sz="1800" b="0" dirty="0" smtClean="0">
                          <a:ln>
                            <a:solidFill>
                              <a:schemeClr val="tx1"/>
                            </a:solidFill>
                          </a:ln>
                          <a:solidFill>
                            <a:schemeClr val="tx1"/>
                          </a:solidFill>
                          <a:latin typeface="Times New Roman" panose="02020603050405020304" pitchFamily="18" charset="0"/>
                          <a:cs typeface="Times New Roman" panose="02020603050405020304" pitchFamily="18" charset="0"/>
                        </a:rPr>
                        <a:t>…</a:t>
                      </a:r>
                      <a:endParaRPr lang="zh-CN" altLang="en-US" sz="1800" b="0" dirty="0">
                        <a:ln>
                          <a:solidFill>
                            <a:schemeClr val="tx1"/>
                          </a:solidFill>
                        </a:ln>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27832161"/>
                  </a:ext>
                </a:extLst>
              </a:tr>
            </a:tbl>
          </a:graphicData>
        </a:graphic>
      </p:graphicFrame>
      <p:sp>
        <p:nvSpPr>
          <p:cNvPr id="10" name="矩形 9"/>
          <p:cNvSpPr/>
          <p:nvPr/>
        </p:nvSpPr>
        <p:spPr>
          <a:xfrm>
            <a:off x="104269" y="4900828"/>
            <a:ext cx="954107" cy="400110"/>
          </a:xfrm>
          <a:prstGeom prst="rect">
            <a:avLst/>
          </a:prstGeom>
        </p:spPr>
        <p:txBody>
          <a:bodyPr wrap="none">
            <a:spAutoFit/>
          </a:bodyPr>
          <a:lstStyle/>
          <a:p>
            <a:pPr algn="ctr"/>
            <a:r>
              <a:rPr lang="zh-CN" altLang="en-US" sz="2000" dirty="0" smtClean="0"/>
              <a:t>查找表</a:t>
            </a:r>
            <a:endParaRPr lang="zh-CN" altLang="en-US" sz="2000" dirty="0"/>
          </a:p>
        </p:txBody>
      </p:sp>
      <p:sp>
        <p:nvSpPr>
          <p:cNvPr id="11" name="矩形 10"/>
          <p:cNvSpPr/>
          <p:nvPr/>
        </p:nvSpPr>
        <p:spPr>
          <a:xfrm>
            <a:off x="148770" y="2571690"/>
            <a:ext cx="1895071" cy="400110"/>
          </a:xfrm>
          <a:prstGeom prst="rect">
            <a:avLst/>
          </a:prstGeom>
        </p:spPr>
        <p:txBody>
          <a:bodyPr wrap="none">
            <a:spAutoFit/>
          </a:bodyPr>
          <a:lstStyle/>
          <a:p>
            <a:pPr algn="ctr"/>
            <a:r>
              <a:rPr lang="en-US" altLang="zh-CN" sz="2000" dirty="0" smtClean="0">
                <a:solidFill>
                  <a:schemeClr val="tx1">
                    <a:lumMod val="50000"/>
                    <a:lumOff val="50000"/>
                  </a:schemeClr>
                </a:solidFill>
              </a:rPr>
              <a:t>Fibonacci</a:t>
            </a:r>
            <a:r>
              <a:rPr lang="zh-CN" altLang="en-US" sz="2000" dirty="0" smtClean="0">
                <a:solidFill>
                  <a:schemeClr val="tx1">
                    <a:lumMod val="50000"/>
                    <a:lumOff val="50000"/>
                  </a:schemeClr>
                </a:solidFill>
              </a:rPr>
              <a:t>数列</a:t>
            </a:r>
            <a:endParaRPr lang="zh-CN" altLang="en-US" sz="2000" dirty="0">
              <a:solidFill>
                <a:schemeClr val="tx1">
                  <a:lumMod val="50000"/>
                  <a:lumOff val="50000"/>
                </a:schemeClr>
              </a:solidFill>
            </a:endParaRPr>
          </a:p>
        </p:txBody>
      </p:sp>
      <p:sp>
        <p:nvSpPr>
          <p:cNvPr id="12" name="矩形 11"/>
          <p:cNvSpPr/>
          <p:nvPr/>
        </p:nvSpPr>
        <p:spPr>
          <a:xfrm>
            <a:off x="7893364" y="5450527"/>
            <a:ext cx="755335" cy="400110"/>
          </a:xfrm>
          <a:prstGeom prst="rect">
            <a:avLst/>
          </a:prstGeom>
        </p:spPr>
        <p:txBody>
          <a:bodyPr wrap="none">
            <a:spAutoFit/>
          </a:bodyPr>
          <a:lstStyle/>
          <a:p>
            <a:pPr algn="ctr"/>
            <a:r>
              <a:rPr lang="en-US" altLang="zh-CN" sz="2000" dirty="0" smtClean="0">
                <a:solidFill>
                  <a:srgbClr val="00B0F0"/>
                </a:solidFill>
              </a:rPr>
              <a:t>High</a:t>
            </a:r>
            <a:endParaRPr lang="zh-CN" altLang="en-US" sz="2000" dirty="0">
              <a:solidFill>
                <a:srgbClr val="00B0F0"/>
              </a:solidFill>
            </a:endParaRPr>
          </a:p>
        </p:txBody>
      </p:sp>
      <p:sp>
        <p:nvSpPr>
          <p:cNvPr id="13" name="矩形 12"/>
          <p:cNvSpPr/>
          <p:nvPr/>
        </p:nvSpPr>
        <p:spPr>
          <a:xfrm>
            <a:off x="1381818" y="5450527"/>
            <a:ext cx="697627" cy="330669"/>
          </a:xfrm>
          <a:prstGeom prst="rect">
            <a:avLst/>
          </a:prstGeom>
        </p:spPr>
        <p:txBody>
          <a:bodyPr wrap="none">
            <a:spAutoFit/>
          </a:bodyPr>
          <a:lstStyle/>
          <a:p>
            <a:pPr algn="ctr"/>
            <a:r>
              <a:rPr lang="en-US" altLang="zh-CN" sz="2000" dirty="0" smtClean="0">
                <a:solidFill>
                  <a:srgbClr val="0000CC"/>
                </a:solidFill>
              </a:rPr>
              <a:t>Low</a:t>
            </a:r>
            <a:endParaRPr lang="zh-CN" altLang="en-US" sz="2000" dirty="0">
              <a:solidFill>
                <a:srgbClr val="0000CC"/>
              </a:solidFill>
            </a:endParaRPr>
          </a:p>
        </p:txBody>
      </p:sp>
      <p:cxnSp>
        <p:nvCxnSpPr>
          <p:cNvPr id="14" name="直接箭头连接符 13"/>
          <p:cNvCxnSpPr/>
          <p:nvPr/>
        </p:nvCxnSpPr>
        <p:spPr>
          <a:xfrm flipV="1">
            <a:off x="1730631" y="5325837"/>
            <a:ext cx="1" cy="235565"/>
          </a:xfrm>
          <a:prstGeom prst="straightConnector1">
            <a:avLst/>
          </a:prstGeom>
          <a:ln w="28575">
            <a:solidFill>
              <a:srgbClr val="0000CC"/>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4203523" y="5460531"/>
            <a:ext cx="625492" cy="330669"/>
          </a:xfrm>
          <a:prstGeom prst="rect">
            <a:avLst/>
          </a:prstGeom>
        </p:spPr>
        <p:txBody>
          <a:bodyPr wrap="none">
            <a:spAutoFit/>
          </a:bodyPr>
          <a:lstStyle/>
          <a:p>
            <a:pPr algn="ctr"/>
            <a:r>
              <a:rPr lang="en-US" altLang="zh-CN" sz="2000" dirty="0" smtClean="0">
                <a:solidFill>
                  <a:srgbClr val="7030A0"/>
                </a:solidFill>
              </a:rPr>
              <a:t>Mid</a:t>
            </a:r>
            <a:endParaRPr lang="zh-CN" altLang="en-US" sz="2000" dirty="0">
              <a:solidFill>
                <a:srgbClr val="7030A0"/>
              </a:solidFill>
            </a:endParaRPr>
          </a:p>
        </p:txBody>
      </p:sp>
      <p:cxnSp>
        <p:nvCxnSpPr>
          <p:cNvPr id="20" name="直接箭头连接符 19"/>
          <p:cNvCxnSpPr/>
          <p:nvPr/>
        </p:nvCxnSpPr>
        <p:spPr>
          <a:xfrm flipV="1">
            <a:off x="4516269" y="5335841"/>
            <a:ext cx="1" cy="235565"/>
          </a:xfrm>
          <a:prstGeom prst="straightConnector1">
            <a:avLst/>
          </a:prstGeom>
          <a:ln w="28575">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V="1">
            <a:off x="8204936" y="5325837"/>
            <a:ext cx="1" cy="235565"/>
          </a:xfrm>
          <a:prstGeom prst="straightConnector1">
            <a:avLst/>
          </a:prstGeom>
          <a:ln w="28575">
            <a:solidFill>
              <a:srgbClr val="00B0F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7861906" y="4495800"/>
            <a:ext cx="1053494" cy="400110"/>
          </a:xfrm>
          <a:prstGeom prst="rect">
            <a:avLst/>
          </a:prstGeom>
        </p:spPr>
        <p:txBody>
          <a:bodyPr wrap="none">
            <a:spAutoFit/>
          </a:bodyPr>
          <a:lstStyle/>
          <a:p>
            <a:pPr algn="ctr"/>
            <a:r>
              <a:rPr lang="en-US" altLang="zh-CN" sz="2000" b="0" i="1" dirty="0" smtClean="0">
                <a:ln>
                  <a:solidFill>
                    <a:schemeClr val="tx1"/>
                  </a:solidFill>
                </a:ln>
                <a:solidFill>
                  <a:schemeClr val="tx1"/>
                </a:solidFill>
                <a:latin typeface="Times New Roman" panose="02020603050405020304" pitchFamily="18" charset="0"/>
                <a:cs typeface="Times New Roman" panose="02020603050405020304" pitchFamily="18" charset="0"/>
              </a:rPr>
              <a:t>n</a:t>
            </a:r>
            <a:r>
              <a:rPr lang="en-US" altLang="zh-CN" sz="2000" b="0" dirty="0" smtClean="0">
                <a:ln>
                  <a:solidFill>
                    <a:schemeClr val="tx1"/>
                  </a:solidFill>
                </a:ln>
                <a:solidFill>
                  <a:schemeClr val="tx1"/>
                </a:solidFill>
                <a:latin typeface="Times New Roman" panose="02020603050405020304" pitchFamily="18" charset="0"/>
                <a:cs typeface="Times New Roman" panose="02020603050405020304" pitchFamily="18" charset="0"/>
              </a:rPr>
              <a:t>=F(</a:t>
            </a:r>
            <a:r>
              <a:rPr lang="en-US" altLang="zh-CN" sz="2000" b="0" i="1" dirty="0" smtClean="0">
                <a:ln>
                  <a:solidFill>
                    <a:schemeClr val="tx1"/>
                  </a:solidFill>
                </a:ln>
                <a:solidFill>
                  <a:schemeClr val="tx1"/>
                </a:solidFill>
                <a:latin typeface="Times New Roman" panose="02020603050405020304" pitchFamily="18" charset="0"/>
                <a:cs typeface="Times New Roman" panose="02020603050405020304" pitchFamily="18" charset="0"/>
              </a:rPr>
              <a:t>j</a:t>
            </a:r>
            <a:r>
              <a:rPr lang="en-US" altLang="zh-CN" sz="2000" b="0" dirty="0" smtClean="0">
                <a:ln>
                  <a:solidFill>
                    <a:schemeClr val="tx1"/>
                  </a:solidFill>
                </a:ln>
                <a:solidFill>
                  <a:schemeClr val="tx1"/>
                </a:solidFill>
                <a:latin typeface="Times New Roman" panose="02020603050405020304" pitchFamily="18" charset="0"/>
                <a:cs typeface="Times New Roman" panose="02020603050405020304" pitchFamily="18" charset="0"/>
              </a:rPr>
              <a:t>)-1</a:t>
            </a:r>
            <a:endParaRPr lang="zh-CN" altLang="en-US" sz="2000" b="0" dirty="0">
              <a:ln>
                <a:solidFill>
                  <a:schemeClr val="tx1"/>
                </a:solidFill>
              </a:ln>
              <a:solidFill>
                <a:schemeClr val="tx1"/>
              </a:solidFill>
              <a:latin typeface="Times New Roman" panose="02020603050405020304" pitchFamily="18" charset="0"/>
              <a:cs typeface="Times New Roman" panose="02020603050405020304" pitchFamily="18" charset="0"/>
            </a:endParaRPr>
          </a:p>
        </p:txBody>
      </p:sp>
      <p:sp>
        <p:nvSpPr>
          <p:cNvPr id="8" name="左大括号 7"/>
          <p:cNvSpPr/>
          <p:nvPr/>
        </p:nvSpPr>
        <p:spPr>
          <a:xfrm rot="5400000">
            <a:off x="2990700" y="3333421"/>
            <a:ext cx="265498" cy="2785640"/>
          </a:xfrm>
          <a:prstGeom prst="leftBrace">
            <a:avLst/>
          </a:prstGeom>
          <a:ln>
            <a:solidFill>
              <a:srgbClr val="FF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左大括号 18"/>
          <p:cNvSpPr/>
          <p:nvPr/>
        </p:nvSpPr>
        <p:spPr>
          <a:xfrm rot="5400000">
            <a:off x="6687151" y="3473919"/>
            <a:ext cx="265498" cy="2514600"/>
          </a:xfrm>
          <a:prstGeom prst="leftBrace">
            <a:avLst/>
          </a:prstGeom>
          <a:ln>
            <a:solidFill>
              <a:srgbClr val="FF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矩形 22"/>
          <p:cNvSpPr/>
          <p:nvPr/>
        </p:nvSpPr>
        <p:spPr>
          <a:xfrm>
            <a:off x="2443261" y="4279774"/>
            <a:ext cx="1438215" cy="400110"/>
          </a:xfrm>
          <a:prstGeom prst="rect">
            <a:avLst/>
          </a:prstGeom>
        </p:spPr>
        <p:txBody>
          <a:bodyPr wrap="none">
            <a:spAutoFit/>
          </a:bodyPr>
          <a:lstStyle/>
          <a:p>
            <a:pPr algn="ctr"/>
            <a:r>
              <a:rPr lang="zh-CN" altLang="en-US" sz="2000" b="0" dirty="0" smtClean="0">
                <a:ln>
                  <a:solidFill>
                    <a:schemeClr val="tx1"/>
                  </a:solidFill>
                </a:ln>
                <a:solidFill>
                  <a:srgbClr val="FF00FF"/>
                </a:solidFill>
                <a:latin typeface="Times New Roman" panose="02020603050405020304" pitchFamily="18" charset="0"/>
                <a:cs typeface="Times New Roman" panose="02020603050405020304" pitchFamily="18" charset="0"/>
              </a:rPr>
              <a:t>长度</a:t>
            </a:r>
            <a:r>
              <a:rPr lang="en-US" altLang="zh-CN" sz="2000" b="0" dirty="0" smtClean="0">
                <a:ln>
                  <a:solidFill>
                    <a:schemeClr val="tx1"/>
                  </a:solidFill>
                </a:ln>
                <a:solidFill>
                  <a:srgbClr val="FF00FF"/>
                </a:solidFill>
                <a:latin typeface="Times New Roman" panose="02020603050405020304" pitchFamily="18" charset="0"/>
                <a:cs typeface="Times New Roman" panose="02020603050405020304" pitchFamily="18" charset="0"/>
              </a:rPr>
              <a:t>=F(</a:t>
            </a:r>
            <a:r>
              <a:rPr lang="en-US" altLang="zh-CN" sz="2000" b="0" i="1" dirty="0" smtClean="0">
                <a:ln>
                  <a:solidFill>
                    <a:schemeClr val="tx1"/>
                  </a:solidFill>
                </a:ln>
                <a:solidFill>
                  <a:srgbClr val="FF00FF"/>
                </a:solidFill>
                <a:latin typeface="Times New Roman" panose="02020603050405020304" pitchFamily="18" charset="0"/>
                <a:cs typeface="Times New Roman" panose="02020603050405020304" pitchFamily="18" charset="0"/>
              </a:rPr>
              <a:t>j</a:t>
            </a:r>
            <a:r>
              <a:rPr lang="en-US" altLang="zh-CN" sz="2000" b="0" dirty="0" smtClean="0">
                <a:ln>
                  <a:solidFill>
                    <a:schemeClr val="tx1"/>
                  </a:solidFill>
                </a:ln>
                <a:solidFill>
                  <a:srgbClr val="FF00FF"/>
                </a:solidFill>
                <a:latin typeface="Times New Roman" panose="02020603050405020304" pitchFamily="18" charset="0"/>
                <a:cs typeface="Times New Roman" panose="02020603050405020304" pitchFamily="18" charset="0"/>
              </a:rPr>
              <a:t>-1)</a:t>
            </a:r>
            <a:endParaRPr lang="zh-CN" altLang="en-US" sz="2000" b="0" dirty="0">
              <a:ln>
                <a:solidFill>
                  <a:schemeClr val="tx1"/>
                </a:solidFill>
              </a:ln>
              <a:solidFill>
                <a:srgbClr val="FF00FF"/>
              </a:solidFill>
              <a:latin typeface="Times New Roman" panose="02020603050405020304" pitchFamily="18" charset="0"/>
              <a:cs typeface="Times New Roman" panose="02020603050405020304" pitchFamily="18" charset="0"/>
            </a:endParaRPr>
          </a:p>
        </p:txBody>
      </p:sp>
      <p:sp>
        <p:nvSpPr>
          <p:cNvPr id="24" name="矩形 23"/>
          <p:cNvSpPr/>
          <p:nvPr/>
        </p:nvSpPr>
        <p:spPr>
          <a:xfrm>
            <a:off x="6151387" y="4279774"/>
            <a:ext cx="1438215" cy="400110"/>
          </a:xfrm>
          <a:prstGeom prst="rect">
            <a:avLst/>
          </a:prstGeom>
        </p:spPr>
        <p:txBody>
          <a:bodyPr wrap="none">
            <a:spAutoFit/>
          </a:bodyPr>
          <a:lstStyle/>
          <a:p>
            <a:pPr algn="ctr"/>
            <a:r>
              <a:rPr lang="zh-CN" altLang="en-US" sz="2000" b="0" dirty="0" smtClean="0">
                <a:ln>
                  <a:solidFill>
                    <a:schemeClr val="tx1"/>
                  </a:solidFill>
                </a:ln>
                <a:solidFill>
                  <a:srgbClr val="FF00FF"/>
                </a:solidFill>
                <a:latin typeface="Times New Roman" panose="02020603050405020304" pitchFamily="18" charset="0"/>
                <a:cs typeface="Times New Roman" panose="02020603050405020304" pitchFamily="18" charset="0"/>
              </a:rPr>
              <a:t>长度</a:t>
            </a:r>
            <a:r>
              <a:rPr lang="en-US" altLang="zh-CN" sz="2000" b="0" dirty="0" smtClean="0">
                <a:ln>
                  <a:solidFill>
                    <a:schemeClr val="tx1"/>
                  </a:solidFill>
                </a:ln>
                <a:solidFill>
                  <a:srgbClr val="FF00FF"/>
                </a:solidFill>
                <a:latin typeface="Times New Roman" panose="02020603050405020304" pitchFamily="18" charset="0"/>
                <a:cs typeface="Times New Roman" panose="02020603050405020304" pitchFamily="18" charset="0"/>
              </a:rPr>
              <a:t>=F(</a:t>
            </a:r>
            <a:r>
              <a:rPr lang="en-US" altLang="zh-CN" sz="2000" b="0" i="1" dirty="0" smtClean="0">
                <a:ln>
                  <a:solidFill>
                    <a:schemeClr val="tx1"/>
                  </a:solidFill>
                </a:ln>
                <a:solidFill>
                  <a:srgbClr val="FF00FF"/>
                </a:solidFill>
                <a:latin typeface="Times New Roman" panose="02020603050405020304" pitchFamily="18" charset="0"/>
                <a:cs typeface="Times New Roman" panose="02020603050405020304" pitchFamily="18" charset="0"/>
              </a:rPr>
              <a:t>j</a:t>
            </a:r>
            <a:r>
              <a:rPr lang="en-US" altLang="zh-CN" sz="2000" b="0" dirty="0" smtClean="0">
                <a:ln>
                  <a:solidFill>
                    <a:schemeClr val="tx1"/>
                  </a:solidFill>
                </a:ln>
                <a:solidFill>
                  <a:srgbClr val="FF00FF"/>
                </a:solidFill>
                <a:latin typeface="Times New Roman" panose="02020603050405020304" pitchFamily="18" charset="0"/>
                <a:cs typeface="Times New Roman" panose="02020603050405020304" pitchFamily="18" charset="0"/>
              </a:rPr>
              <a:t>-2)</a:t>
            </a:r>
            <a:endParaRPr lang="zh-CN" altLang="en-US" sz="2000" b="0" dirty="0">
              <a:ln>
                <a:solidFill>
                  <a:schemeClr val="tx1"/>
                </a:solidFill>
              </a:ln>
              <a:solidFill>
                <a:srgbClr val="FF00FF"/>
              </a:solidFill>
              <a:latin typeface="Times New Roman" panose="02020603050405020304" pitchFamily="18" charset="0"/>
              <a:cs typeface="Times New Roman" panose="02020603050405020304" pitchFamily="18" charset="0"/>
            </a:endParaRPr>
          </a:p>
        </p:txBody>
      </p:sp>
      <p:sp>
        <p:nvSpPr>
          <p:cNvPr id="25" name="左大括号 24"/>
          <p:cNvSpPr/>
          <p:nvPr/>
        </p:nvSpPr>
        <p:spPr>
          <a:xfrm rot="16200000">
            <a:off x="2141584" y="4934384"/>
            <a:ext cx="733985" cy="1545972"/>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左大括号 25"/>
          <p:cNvSpPr/>
          <p:nvPr/>
        </p:nvSpPr>
        <p:spPr>
          <a:xfrm rot="16200000">
            <a:off x="6515037" y="4413625"/>
            <a:ext cx="733985" cy="2569615"/>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 name="矩形 26"/>
          <p:cNvSpPr/>
          <p:nvPr/>
        </p:nvSpPr>
        <p:spPr>
          <a:xfrm>
            <a:off x="1524087" y="5921282"/>
            <a:ext cx="1930336" cy="369332"/>
          </a:xfrm>
          <a:prstGeom prst="rect">
            <a:avLst/>
          </a:prstGeom>
        </p:spPr>
        <p:txBody>
          <a:bodyPr wrap="none">
            <a:spAutoFit/>
          </a:bodyPr>
          <a:lstStyle/>
          <a:p>
            <a:pPr algn="ctr"/>
            <a:r>
              <a:rPr lang="zh-CN" altLang="en-US" sz="1800" b="0" dirty="0" smtClean="0">
                <a:ln>
                  <a:solidFill>
                    <a:schemeClr val="tx1"/>
                  </a:solidFill>
                </a:ln>
                <a:solidFill>
                  <a:srgbClr val="C00000"/>
                </a:solidFill>
                <a:latin typeface="Times New Roman" panose="02020603050405020304" pitchFamily="18" charset="0"/>
                <a:cs typeface="Times New Roman" panose="02020603050405020304" pitchFamily="18" charset="0"/>
              </a:rPr>
              <a:t>长度</a:t>
            </a:r>
            <a:r>
              <a:rPr lang="en-US" altLang="zh-CN" sz="1800" b="0" dirty="0" smtClean="0">
                <a:ln>
                  <a:solidFill>
                    <a:schemeClr val="tx1"/>
                  </a:solidFill>
                </a:ln>
                <a:solidFill>
                  <a:srgbClr val="C00000"/>
                </a:solidFill>
                <a:latin typeface="Times New Roman" panose="02020603050405020304" pitchFamily="18" charset="0"/>
                <a:cs typeface="Times New Roman" panose="02020603050405020304" pitchFamily="18" charset="0"/>
              </a:rPr>
              <a:t>=F(</a:t>
            </a:r>
            <a:r>
              <a:rPr lang="en-US" altLang="zh-CN" sz="1800" b="0" i="1" dirty="0" smtClean="0">
                <a:ln>
                  <a:solidFill>
                    <a:schemeClr val="tx1"/>
                  </a:solidFill>
                </a:ln>
                <a:solidFill>
                  <a:srgbClr val="C00000"/>
                </a:solidFill>
                <a:latin typeface="Times New Roman" panose="02020603050405020304" pitchFamily="18" charset="0"/>
                <a:cs typeface="Times New Roman" panose="02020603050405020304" pitchFamily="18" charset="0"/>
              </a:rPr>
              <a:t>j</a:t>
            </a:r>
            <a:r>
              <a:rPr lang="en-US" altLang="zh-CN" sz="1800" b="0" dirty="0" smtClean="0">
                <a:ln>
                  <a:solidFill>
                    <a:schemeClr val="tx1"/>
                  </a:solidFill>
                </a:ln>
                <a:solidFill>
                  <a:srgbClr val="C00000"/>
                </a:solidFill>
                <a:latin typeface="Times New Roman" panose="02020603050405020304" pitchFamily="18" charset="0"/>
                <a:cs typeface="Times New Roman" panose="02020603050405020304" pitchFamily="18" charset="0"/>
              </a:rPr>
              <a:t>-2)-F(</a:t>
            </a:r>
            <a:r>
              <a:rPr lang="en-US" altLang="zh-CN" sz="1800" b="0" i="1" dirty="0" smtClean="0">
                <a:ln>
                  <a:solidFill>
                    <a:schemeClr val="tx1"/>
                  </a:solidFill>
                </a:ln>
                <a:solidFill>
                  <a:srgbClr val="C00000"/>
                </a:solidFill>
                <a:latin typeface="Times New Roman" panose="02020603050405020304" pitchFamily="18" charset="0"/>
                <a:cs typeface="Times New Roman" panose="02020603050405020304" pitchFamily="18" charset="0"/>
              </a:rPr>
              <a:t>j</a:t>
            </a:r>
            <a:r>
              <a:rPr lang="en-US" altLang="zh-CN" sz="1800" b="0" dirty="0" smtClean="0">
                <a:ln>
                  <a:solidFill>
                    <a:schemeClr val="tx1"/>
                  </a:solidFill>
                </a:ln>
                <a:solidFill>
                  <a:srgbClr val="C00000"/>
                </a:solidFill>
                <a:latin typeface="Times New Roman" panose="02020603050405020304" pitchFamily="18" charset="0"/>
                <a:cs typeface="Times New Roman" panose="02020603050405020304" pitchFamily="18" charset="0"/>
              </a:rPr>
              <a:t>-3)</a:t>
            </a:r>
            <a:endParaRPr lang="zh-CN" altLang="en-US" sz="1800" b="0" dirty="0">
              <a:ln>
                <a:solidFill>
                  <a:schemeClr val="tx1"/>
                </a:solidFill>
              </a:ln>
              <a:solidFill>
                <a:srgbClr val="C00000"/>
              </a:solidFill>
              <a:latin typeface="Times New Roman" panose="02020603050405020304" pitchFamily="18" charset="0"/>
              <a:cs typeface="Times New Roman" panose="02020603050405020304" pitchFamily="18" charset="0"/>
            </a:endParaRPr>
          </a:p>
        </p:txBody>
      </p:sp>
      <p:sp>
        <p:nvSpPr>
          <p:cNvPr id="28" name="矩形 27"/>
          <p:cNvSpPr/>
          <p:nvPr/>
        </p:nvSpPr>
        <p:spPr>
          <a:xfrm>
            <a:off x="5895801" y="5911757"/>
            <a:ext cx="1930336" cy="369332"/>
          </a:xfrm>
          <a:prstGeom prst="rect">
            <a:avLst/>
          </a:prstGeom>
        </p:spPr>
        <p:txBody>
          <a:bodyPr wrap="none">
            <a:spAutoFit/>
          </a:bodyPr>
          <a:lstStyle/>
          <a:p>
            <a:pPr algn="ctr"/>
            <a:r>
              <a:rPr lang="zh-CN" altLang="en-US" sz="1800" b="0" dirty="0" smtClean="0">
                <a:ln>
                  <a:solidFill>
                    <a:schemeClr val="tx1"/>
                  </a:solidFill>
                </a:ln>
                <a:solidFill>
                  <a:srgbClr val="C00000"/>
                </a:solidFill>
                <a:latin typeface="Times New Roman" panose="02020603050405020304" pitchFamily="18" charset="0"/>
                <a:cs typeface="Times New Roman" panose="02020603050405020304" pitchFamily="18" charset="0"/>
              </a:rPr>
              <a:t>长度</a:t>
            </a:r>
            <a:r>
              <a:rPr lang="en-US" altLang="zh-CN" sz="1800" b="0" dirty="0" smtClean="0">
                <a:ln>
                  <a:solidFill>
                    <a:schemeClr val="tx1"/>
                  </a:solidFill>
                </a:ln>
                <a:solidFill>
                  <a:srgbClr val="C00000"/>
                </a:solidFill>
                <a:latin typeface="Times New Roman" panose="02020603050405020304" pitchFamily="18" charset="0"/>
                <a:cs typeface="Times New Roman" panose="02020603050405020304" pitchFamily="18" charset="0"/>
              </a:rPr>
              <a:t>=F(</a:t>
            </a:r>
            <a:r>
              <a:rPr lang="en-US" altLang="zh-CN" sz="1800" b="0" i="1" dirty="0" smtClean="0">
                <a:ln>
                  <a:solidFill>
                    <a:schemeClr val="tx1"/>
                  </a:solidFill>
                </a:ln>
                <a:solidFill>
                  <a:srgbClr val="C00000"/>
                </a:solidFill>
                <a:latin typeface="Times New Roman" panose="02020603050405020304" pitchFamily="18" charset="0"/>
                <a:cs typeface="Times New Roman" panose="02020603050405020304" pitchFamily="18" charset="0"/>
              </a:rPr>
              <a:t>j</a:t>
            </a:r>
            <a:r>
              <a:rPr lang="en-US" altLang="zh-CN" sz="1800" b="0" dirty="0" smtClean="0">
                <a:ln>
                  <a:solidFill>
                    <a:schemeClr val="tx1"/>
                  </a:solidFill>
                </a:ln>
                <a:solidFill>
                  <a:srgbClr val="C00000"/>
                </a:solidFill>
                <a:latin typeface="Times New Roman" panose="02020603050405020304" pitchFamily="18" charset="0"/>
                <a:cs typeface="Times New Roman" panose="02020603050405020304" pitchFamily="18" charset="0"/>
              </a:rPr>
              <a:t>-3)-F(</a:t>
            </a:r>
            <a:r>
              <a:rPr lang="en-US" altLang="zh-CN" sz="1800" b="0" i="1" dirty="0" smtClean="0">
                <a:ln>
                  <a:solidFill>
                    <a:schemeClr val="tx1"/>
                  </a:solidFill>
                </a:ln>
                <a:solidFill>
                  <a:srgbClr val="C00000"/>
                </a:solidFill>
                <a:latin typeface="Times New Roman" panose="02020603050405020304" pitchFamily="18" charset="0"/>
                <a:cs typeface="Times New Roman" panose="02020603050405020304" pitchFamily="18" charset="0"/>
              </a:rPr>
              <a:t>j</a:t>
            </a:r>
            <a:r>
              <a:rPr lang="en-US" altLang="zh-CN" sz="1800" b="0" dirty="0" smtClean="0">
                <a:ln>
                  <a:solidFill>
                    <a:schemeClr val="tx1"/>
                  </a:solidFill>
                </a:ln>
                <a:solidFill>
                  <a:srgbClr val="C00000"/>
                </a:solidFill>
                <a:latin typeface="Times New Roman" panose="02020603050405020304" pitchFamily="18" charset="0"/>
                <a:cs typeface="Times New Roman" panose="02020603050405020304" pitchFamily="18" charset="0"/>
              </a:rPr>
              <a:t>-4)</a:t>
            </a:r>
            <a:endParaRPr lang="zh-CN" altLang="en-US" sz="1800" b="0" dirty="0">
              <a:ln>
                <a:solidFill>
                  <a:schemeClr val="tx1"/>
                </a:solidFill>
              </a:ln>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4696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par>
                                <p:cTn id="12" presetID="10" presetClass="entr" presetSubtype="0"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down)">
                                      <p:cBhvr>
                                        <p:cTn id="24" dur="500"/>
                                        <p:tgtEl>
                                          <p:spTgt spid="6"/>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down)">
                                      <p:cBhvr>
                                        <p:cTn id="27" dur="500"/>
                                        <p:tgtEl>
                                          <p:spTgt spid="10"/>
                                        </p:tgtEl>
                                      </p:cBhvr>
                                    </p:animEffect>
                                  </p:childTnLst>
                                </p:cTn>
                              </p:par>
                            </p:childTnLst>
                          </p:cTn>
                        </p:par>
                        <p:par>
                          <p:cTn id="28" fill="hold">
                            <p:stCondLst>
                              <p:cond delay="500"/>
                            </p:stCondLst>
                            <p:childTnLst>
                              <p:par>
                                <p:cTn id="29" presetID="22" presetClass="entr" presetSubtype="4" fill="hold" grpId="0"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down)">
                                      <p:cBhvr>
                                        <p:cTn id="31" dur="500"/>
                                        <p:tgtEl>
                                          <p:spTgt spid="7"/>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down)">
                                      <p:cBhvr>
                                        <p:cTn id="34" dur="500"/>
                                        <p:tgtEl>
                                          <p:spTgt spid="12"/>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down)">
                                      <p:cBhvr>
                                        <p:cTn id="37" dur="500"/>
                                        <p:tgtEl>
                                          <p:spTgt spid="13"/>
                                        </p:tgtEl>
                                      </p:cBhvr>
                                    </p:animEffect>
                                  </p:childTnLst>
                                </p:cTn>
                              </p:par>
                              <p:par>
                                <p:cTn id="38" presetID="22" presetClass="entr" presetSubtype="4" fill="hold"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wipe(down)">
                                      <p:cBhvr>
                                        <p:cTn id="40" dur="500"/>
                                        <p:tgtEl>
                                          <p:spTgt spid="14"/>
                                        </p:tgtEl>
                                      </p:cBhvr>
                                    </p:animEffect>
                                  </p:childTnLst>
                                </p:cTn>
                              </p:par>
                              <p:par>
                                <p:cTn id="41" presetID="22" presetClass="entr" presetSubtype="4" fill="hold" nodeType="with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wipe(down)">
                                      <p:cBhvr>
                                        <p:cTn id="43" dur="500"/>
                                        <p:tgtEl>
                                          <p:spTgt spid="21"/>
                                        </p:tgtEl>
                                      </p:cBhvr>
                                    </p:animEffect>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fade">
                                      <p:cBhvr>
                                        <p:cTn id="48" dur="1000"/>
                                        <p:tgtEl>
                                          <p:spTgt spid="20"/>
                                        </p:tgtEl>
                                      </p:cBhvr>
                                    </p:animEffect>
                                    <p:anim calcmode="lin" valueType="num">
                                      <p:cBhvr>
                                        <p:cTn id="49" dur="1000" fill="hold"/>
                                        <p:tgtEl>
                                          <p:spTgt spid="20"/>
                                        </p:tgtEl>
                                        <p:attrNameLst>
                                          <p:attrName>ppt_x</p:attrName>
                                        </p:attrNameLst>
                                      </p:cBhvr>
                                      <p:tavLst>
                                        <p:tav tm="0">
                                          <p:val>
                                            <p:strVal val="#ppt_x"/>
                                          </p:val>
                                        </p:tav>
                                        <p:tav tm="100000">
                                          <p:val>
                                            <p:strVal val="#ppt_x"/>
                                          </p:val>
                                        </p:tav>
                                      </p:tavLst>
                                    </p:anim>
                                    <p:anim calcmode="lin" valueType="num">
                                      <p:cBhvr>
                                        <p:cTn id="50" dur="1000" fill="hold"/>
                                        <p:tgtEl>
                                          <p:spTgt spid="20"/>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fade">
                                      <p:cBhvr>
                                        <p:cTn id="53" dur="1000"/>
                                        <p:tgtEl>
                                          <p:spTgt spid="15"/>
                                        </p:tgtEl>
                                      </p:cBhvr>
                                    </p:animEffect>
                                    <p:anim calcmode="lin" valueType="num">
                                      <p:cBhvr>
                                        <p:cTn id="54" dur="1000" fill="hold"/>
                                        <p:tgtEl>
                                          <p:spTgt spid="15"/>
                                        </p:tgtEl>
                                        <p:attrNameLst>
                                          <p:attrName>ppt_x</p:attrName>
                                        </p:attrNameLst>
                                      </p:cBhvr>
                                      <p:tavLst>
                                        <p:tav tm="0">
                                          <p:val>
                                            <p:strVal val="#ppt_x"/>
                                          </p:val>
                                        </p:tav>
                                        <p:tav tm="100000">
                                          <p:val>
                                            <p:strVal val="#ppt_x"/>
                                          </p:val>
                                        </p:tav>
                                      </p:tavLst>
                                    </p:anim>
                                    <p:anim calcmode="lin" valueType="num">
                                      <p:cBhvr>
                                        <p:cTn id="55"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8"/>
                                        </p:tgtEl>
                                        <p:attrNameLst>
                                          <p:attrName>style.visibility</p:attrName>
                                        </p:attrNameLst>
                                      </p:cBhvr>
                                      <p:to>
                                        <p:strVal val="visible"/>
                                      </p:to>
                                    </p:set>
                                    <p:animEffect transition="in" filter="wipe(left)">
                                      <p:cBhvr>
                                        <p:cTn id="60" dur="500"/>
                                        <p:tgtEl>
                                          <p:spTgt spid="8"/>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23"/>
                                        </p:tgtEl>
                                        <p:attrNameLst>
                                          <p:attrName>style.visibility</p:attrName>
                                        </p:attrNameLst>
                                      </p:cBhvr>
                                      <p:to>
                                        <p:strVal val="visible"/>
                                      </p:to>
                                    </p:set>
                                    <p:animEffect transition="in" filter="wipe(left)">
                                      <p:cBhvr>
                                        <p:cTn id="63" dur="500"/>
                                        <p:tgtEl>
                                          <p:spTgt spid="23"/>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24"/>
                                        </p:tgtEl>
                                        <p:attrNameLst>
                                          <p:attrName>style.visibility</p:attrName>
                                        </p:attrNameLst>
                                      </p:cBhvr>
                                      <p:to>
                                        <p:strVal val="visible"/>
                                      </p:to>
                                    </p:set>
                                    <p:animEffect transition="in" filter="wipe(left)">
                                      <p:cBhvr>
                                        <p:cTn id="68" dur="500"/>
                                        <p:tgtEl>
                                          <p:spTgt spid="24"/>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19"/>
                                        </p:tgtEl>
                                        <p:attrNameLst>
                                          <p:attrName>style.visibility</p:attrName>
                                        </p:attrNameLst>
                                      </p:cBhvr>
                                      <p:to>
                                        <p:strVal val="visible"/>
                                      </p:to>
                                    </p:set>
                                    <p:animEffect transition="in" filter="wipe(left)">
                                      <p:cBhvr>
                                        <p:cTn id="71" dur="500"/>
                                        <p:tgtEl>
                                          <p:spTgt spid="19"/>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25"/>
                                        </p:tgtEl>
                                        <p:attrNameLst>
                                          <p:attrName>style.visibility</p:attrName>
                                        </p:attrNameLst>
                                      </p:cBhvr>
                                      <p:to>
                                        <p:strVal val="visible"/>
                                      </p:to>
                                    </p:set>
                                    <p:animEffect transition="in" filter="wipe(left)">
                                      <p:cBhvr>
                                        <p:cTn id="76" dur="500"/>
                                        <p:tgtEl>
                                          <p:spTgt spid="25"/>
                                        </p:tgtEl>
                                      </p:cBhvr>
                                    </p:animEffect>
                                  </p:childTnLst>
                                </p:cTn>
                              </p:par>
                              <p:par>
                                <p:cTn id="77" presetID="22" presetClass="entr" presetSubtype="8" fill="hold" grpId="0" nodeType="withEffect">
                                  <p:stCondLst>
                                    <p:cond delay="0"/>
                                  </p:stCondLst>
                                  <p:childTnLst>
                                    <p:set>
                                      <p:cBhvr>
                                        <p:cTn id="78" dur="1" fill="hold">
                                          <p:stCondLst>
                                            <p:cond delay="0"/>
                                          </p:stCondLst>
                                        </p:cTn>
                                        <p:tgtEl>
                                          <p:spTgt spid="27"/>
                                        </p:tgtEl>
                                        <p:attrNameLst>
                                          <p:attrName>style.visibility</p:attrName>
                                        </p:attrNameLst>
                                      </p:cBhvr>
                                      <p:to>
                                        <p:strVal val="visible"/>
                                      </p:to>
                                    </p:set>
                                    <p:animEffect transition="in" filter="wipe(left)">
                                      <p:cBhvr>
                                        <p:cTn id="79" dur="500"/>
                                        <p:tgtEl>
                                          <p:spTgt spid="27"/>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26"/>
                                        </p:tgtEl>
                                        <p:attrNameLst>
                                          <p:attrName>style.visibility</p:attrName>
                                        </p:attrNameLst>
                                      </p:cBhvr>
                                      <p:to>
                                        <p:strVal val="visible"/>
                                      </p:to>
                                    </p:set>
                                    <p:animEffect transition="in" filter="wipe(left)">
                                      <p:cBhvr>
                                        <p:cTn id="84" dur="500"/>
                                        <p:tgtEl>
                                          <p:spTgt spid="26"/>
                                        </p:tgtEl>
                                      </p:cBhvr>
                                    </p:animEffect>
                                  </p:childTnLst>
                                </p:cTn>
                              </p:par>
                              <p:par>
                                <p:cTn id="85" presetID="22" presetClass="entr" presetSubtype="8" fill="hold" grpId="0" nodeType="withEffect">
                                  <p:stCondLst>
                                    <p:cond delay="0"/>
                                  </p:stCondLst>
                                  <p:childTnLst>
                                    <p:set>
                                      <p:cBhvr>
                                        <p:cTn id="86" dur="1" fill="hold">
                                          <p:stCondLst>
                                            <p:cond delay="0"/>
                                          </p:stCondLst>
                                        </p:cTn>
                                        <p:tgtEl>
                                          <p:spTgt spid="28"/>
                                        </p:tgtEl>
                                        <p:attrNameLst>
                                          <p:attrName>style.visibility</p:attrName>
                                        </p:attrNameLst>
                                      </p:cBhvr>
                                      <p:to>
                                        <p:strVal val="visible"/>
                                      </p:to>
                                    </p:set>
                                    <p:animEffect transition="in" filter="wipe(left)">
                                      <p:cBhvr>
                                        <p:cTn id="87" dur="500"/>
                                        <p:tgtEl>
                                          <p:spTgt spid="28"/>
                                        </p:tgtEl>
                                      </p:cBhvr>
                                    </p:animEffect>
                                  </p:childTnLst>
                                </p:cTn>
                              </p:par>
                            </p:childTnLst>
                          </p:cTn>
                        </p:par>
                        <p:par>
                          <p:cTn id="88" fill="hold">
                            <p:stCondLst>
                              <p:cond delay="500"/>
                            </p:stCondLst>
                            <p:childTnLst>
                              <p:par>
                                <p:cTn id="89" presetID="10" presetClass="exit" presetSubtype="0" fill="hold" nodeType="afterEffect">
                                  <p:stCondLst>
                                    <p:cond delay="0"/>
                                  </p:stCondLst>
                                  <p:childTnLst>
                                    <p:animEffect transition="out" filter="fade">
                                      <p:cBhvr>
                                        <p:cTn id="90" dur="500"/>
                                        <p:tgtEl>
                                          <p:spTgt spid="20"/>
                                        </p:tgtEl>
                                      </p:cBhvr>
                                    </p:animEffect>
                                    <p:set>
                                      <p:cBhvr>
                                        <p:cTn id="91" dur="1" fill="hold">
                                          <p:stCondLst>
                                            <p:cond delay="499"/>
                                          </p:stCondLst>
                                        </p:cTn>
                                        <p:tgtEl>
                                          <p:spTgt spid="20"/>
                                        </p:tgtEl>
                                        <p:attrNameLst>
                                          <p:attrName>style.visibility</p:attrName>
                                        </p:attrNameLst>
                                      </p:cBhvr>
                                      <p:to>
                                        <p:strVal val="hidden"/>
                                      </p:to>
                                    </p:set>
                                  </p:childTnLst>
                                </p:cTn>
                              </p:par>
                            </p:childTnLst>
                          </p:cTn>
                        </p:par>
                        <p:par>
                          <p:cTn id="92" fill="hold">
                            <p:stCondLst>
                              <p:cond delay="1000"/>
                            </p:stCondLst>
                            <p:childTnLst>
                              <p:par>
                                <p:cTn id="93" presetID="10" presetClass="exit" presetSubtype="0" fill="hold" grpId="1" nodeType="afterEffect">
                                  <p:stCondLst>
                                    <p:cond delay="0"/>
                                  </p:stCondLst>
                                  <p:childTnLst>
                                    <p:animEffect transition="out" filter="fade">
                                      <p:cBhvr>
                                        <p:cTn id="94" dur="500"/>
                                        <p:tgtEl>
                                          <p:spTgt spid="15"/>
                                        </p:tgtEl>
                                      </p:cBhvr>
                                    </p:animEffect>
                                    <p:set>
                                      <p:cBhvr>
                                        <p:cTn id="95" dur="1" fill="hold">
                                          <p:stCondLst>
                                            <p:cond delay="499"/>
                                          </p:stCondLst>
                                        </p:cTn>
                                        <p:tgtEl>
                                          <p:spTgt spid="15"/>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37" presetClass="path" presetSubtype="0" accel="50000" decel="50000" fill="hold" grpId="1" nodeType="clickEffect">
                                  <p:stCondLst>
                                    <p:cond delay="0"/>
                                  </p:stCondLst>
                                  <p:childTnLst>
                                    <p:animMotion origin="layout" path="M -3.88889E-6 -2.59259E-6 L -0.13645 0.04005 C -0.16527 0.04908 -0.20746 0.05394 -0.25191 0.05394 C -0.30243 0.05394 -0.34288 0.04908 -0.37152 0.04005 L -0.50694 -2.59259E-6 " pathEditMode="relative" rAng="0" ptsTypes="AAAAA">
                                      <p:cBhvr>
                                        <p:cTn id="99" dur="2000" fill="hold"/>
                                        <p:tgtEl>
                                          <p:spTgt spid="12"/>
                                        </p:tgtEl>
                                        <p:attrNameLst>
                                          <p:attrName>ppt_x</p:attrName>
                                          <p:attrName>ppt_y</p:attrName>
                                        </p:attrNameLst>
                                      </p:cBhvr>
                                      <p:rCtr x="-25347" y="2685"/>
                                    </p:animMotion>
                                  </p:childTnLst>
                                </p:cTn>
                              </p:par>
                              <p:par>
                                <p:cTn id="100" presetID="37" presetClass="path" presetSubtype="0" accel="50000" decel="50000" fill="hold" nodeType="withEffect">
                                  <p:stCondLst>
                                    <p:cond delay="0"/>
                                  </p:stCondLst>
                                  <p:childTnLst>
                                    <p:animMotion origin="layout" path="M -2.22222E-6 0 L -0.13646 0.04005 C -0.16528 0.04907 -0.20746 0.05394 -0.25191 0.05394 C -0.30243 0.05394 -0.34288 0.04907 -0.37153 0.04005 L -0.50694 0 " pathEditMode="relative" rAng="0" ptsTypes="AAAAA">
                                      <p:cBhvr>
                                        <p:cTn id="101" dur="2000" fill="hold"/>
                                        <p:tgtEl>
                                          <p:spTgt spid="21"/>
                                        </p:tgtEl>
                                        <p:attrNameLst>
                                          <p:attrName>ppt_x</p:attrName>
                                          <p:attrName>ppt_y</p:attrName>
                                        </p:attrNameLst>
                                      </p:cBhvr>
                                      <p:rCtr x="-25347" y="26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2" grpId="1"/>
      <p:bldP spid="13" grpId="0"/>
      <p:bldP spid="15" grpId="0"/>
      <p:bldP spid="15" grpId="1"/>
      <p:bldP spid="7" grpId="0"/>
      <p:bldP spid="8" grpId="0" animBg="1"/>
      <p:bldP spid="19" grpId="0" animBg="1"/>
      <p:bldP spid="23" grpId="0"/>
      <p:bldP spid="24" grpId="0"/>
      <p:bldP spid="25" grpId="0" animBg="1"/>
      <p:bldP spid="26" grpId="0" animBg="1"/>
      <p:bldP spid="27" grpId="0"/>
      <p:bldP spid="2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1.4 </a:t>
            </a:r>
            <a:r>
              <a:rPr lang="en-US" altLang="zh-CN" dirty="0"/>
              <a:t>Fibonacci</a:t>
            </a:r>
            <a:r>
              <a:rPr lang="zh-CN" altLang="en-US" dirty="0" smtClean="0"/>
              <a:t>查找</a:t>
            </a:r>
            <a:r>
              <a:rPr lang="zh-CN" altLang="en-US" sz="2000" dirty="0" smtClean="0"/>
              <a:t>：</a:t>
            </a:r>
            <a:r>
              <a:rPr lang="zh-CN" altLang="en-US" sz="2000" dirty="0" smtClean="0">
                <a:solidFill>
                  <a:srgbClr val="7030A0"/>
                </a:solidFill>
              </a:rPr>
              <a:t>算法思想</a:t>
            </a:r>
            <a:endParaRPr lang="zh-CN" altLang="en-US" sz="2800" dirty="0">
              <a:solidFill>
                <a:srgbClr val="7030A0"/>
              </a:solidFill>
            </a:endParaRPr>
          </a:p>
        </p:txBody>
      </p:sp>
      <p:sp>
        <p:nvSpPr>
          <p:cNvPr id="3" name="内容占位符 2"/>
          <p:cNvSpPr>
            <a:spLocks noGrp="1"/>
          </p:cNvSpPr>
          <p:nvPr>
            <p:ph idx="1"/>
          </p:nvPr>
        </p:nvSpPr>
        <p:spPr>
          <a:xfrm>
            <a:off x="533400" y="904875"/>
            <a:ext cx="8191500" cy="5419725"/>
          </a:xfrm>
        </p:spPr>
        <p:txBody>
          <a:bodyPr/>
          <a:lstStyle/>
          <a:p>
            <a:pPr>
              <a:spcBef>
                <a:spcPts val="600"/>
              </a:spcBef>
            </a:pPr>
            <a:r>
              <a:rPr lang="zh-CN" altLang="en-US" sz="2400" dirty="0"/>
              <a:t>设</a:t>
            </a:r>
            <a:r>
              <a:rPr lang="zh-CN" altLang="en-US" sz="2400" i="1" dirty="0"/>
              <a:t>查找表中</a:t>
            </a:r>
            <a:r>
              <a:rPr lang="zh-CN" altLang="en-US" sz="2400" dirty="0"/>
              <a:t>的记录</a:t>
            </a:r>
            <a:r>
              <a:rPr lang="zh-CN" altLang="en-US" sz="2400" dirty="0" smtClean="0"/>
              <a:t>数</a:t>
            </a:r>
            <a:r>
              <a:rPr lang="en-US" altLang="zh-CN" sz="2400" dirty="0" smtClean="0"/>
              <a:t>n</a:t>
            </a:r>
            <a:r>
              <a:rPr lang="zh-CN" altLang="en-US" sz="2400" dirty="0" smtClean="0"/>
              <a:t>比</a:t>
            </a:r>
            <a:r>
              <a:rPr lang="zh-CN" altLang="en-US" sz="2400" dirty="0"/>
              <a:t>某个</a:t>
            </a:r>
            <a:r>
              <a:rPr lang="en-US" altLang="zh-CN" sz="2400" dirty="0"/>
              <a:t>Fibonacci</a:t>
            </a:r>
            <a:r>
              <a:rPr lang="zh-CN" altLang="en-US" sz="2400" dirty="0" smtClean="0"/>
              <a:t>数</a:t>
            </a:r>
            <a:r>
              <a:rPr lang="en-US" altLang="zh-CN" sz="2400" dirty="0" smtClean="0"/>
              <a:t>F[j]</a:t>
            </a:r>
            <a:r>
              <a:rPr lang="zh-CN" altLang="en-US" sz="2400" dirty="0" smtClean="0"/>
              <a:t>小</a:t>
            </a:r>
            <a:r>
              <a:rPr lang="en-US" altLang="zh-CN" sz="2400" dirty="0" smtClean="0"/>
              <a:t>1</a:t>
            </a:r>
            <a:r>
              <a:rPr lang="zh-CN" altLang="en-US" sz="2400" dirty="0" smtClean="0"/>
              <a:t>，即设</a:t>
            </a:r>
            <a:r>
              <a:rPr lang="en-US" altLang="zh-CN" sz="2400" dirty="0" smtClean="0"/>
              <a:t>n=F[j]-1</a:t>
            </a:r>
            <a:r>
              <a:rPr lang="zh-CN" altLang="en-US" sz="2400" dirty="0" smtClean="0"/>
              <a:t>。</a:t>
            </a:r>
            <a:endParaRPr lang="en-US" altLang="zh-CN" sz="2400" dirty="0" smtClean="0"/>
          </a:p>
          <a:p>
            <a:pPr>
              <a:spcBef>
                <a:spcPts val="600"/>
              </a:spcBef>
            </a:pPr>
            <a:r>
              <a:rPr lang="zh-CN" altLang="en-US" sz="2400" dirty="0" smtClean="0"/>
              <a:t>用</a:t>
            </a:r>
            <a:r>
              <a:rPr lang="en-US" altLang="zh-CN" sz="2400" b="1" i="1" dirty="0">
                <a:solidFill>
                  <a:srgbClr val="0000CC"/>
                </a:solidFill>
              </a:rPr>
              <a:t>Low</a:t>
            </a:r>
            <a:r>
              <a:rPr lang="zh-CN" altLang="en-US" sz="2400" dirty="0"/>
              <a:t>、</a:t>
            </a:r>
            <a:r>
              <a:rPr lang="en-US" altLang="zh-CN" sz="2400" b="1" i="1" dirty="0">
                <a:solidFill>
                  <a:srgbClr val="C00000"/>
                </a:solidFill>
              </a:rPr>
              <a:t>High</a:t>
            </a:r>
            <a:r>
              <a:rPr lang="zh-CN" altLang="en-US" sz="2400" dirty="0"/>
              <a:t>和</a:t>
            </a:r>
            <a:r>
              <a:rPr lang="en-US" altLang="zh-CN" sz="2400" b="1" i="1" dirty="0">
                <a:solidFill>
                  <a:srgbClr val="7030A0"/>
                </a:solidFill>
              </a:rPr>
              <a:t>Mid</a:t>
            </a:r>
            <a:r>
              <a:rPr lang="zh-CN" altLang="en-US" sz="2400" dirty="0"/>
              <a:t>表示待查找区间的</a:t>
            </a:r>
            <a:r>
              <a:rPr lang="zh-CN" altLang="en-US" sz="2400" b="1" i="1" dirty="0">
                <a:solidFill>
                  <a:srgbClr val="0000CC"/>
                </a:solidFill>
              </a:rPr>
              <a:t>下界</a:t>
            </a:r>
            <a:r>
              <a:rPr lang="zh-CN" altLang="en-US" sz="2400" dirty="0"/>
              <a:t>、</a:t>
            </a:r>
            <a:r>
              <a:rPr lang="zh-CN" altLang="en-US" sz="2400" b="1" i="1" dirty="0">
                <a:solidFill>
                  <a:srgbClr val="C00000"/>
                </a:solidFill>
              </a:rPr>
              <a:t>上界</a:t>
            </a:r>
            <a:r>
              <a:rPr lang="zh-CN" altLang="en-US" sz="2400" dirty="0"/>
              <a:t>和</a:t>
            </a:r>
            <a:r>
              <a:rPr lang="zh-CN" altLang="en-US" sz="2400" b="1" i="1" dirty="0">
                <a:solidFill>
                  <a:srgbClr val="7030A0"/>
                </a:solidFill>
              </a:rPr>
              <a:t>分割位置</a:t>
            </a:r>
            <a:r>
              <a:rPr lang="zh-CN" altLang="en-US" sz="2400" dirty="0"/>
              <a:t>，初值为</a:t>
            </a:r>
            <a:r>
              <a:rPr lang="en-US" altLang="zh-CN" sz="2400" b="1" i="1" dirty="0">
                <a:solidFill>
                  <a:srgbClr val="0000CC"/>
                </a:solidFill>
              </a:rPr>
              <a:t>Low</a:t>
            </a:r>
            <a:r>
              <a:rPr lang="en-US" altLang="zh-CN" sz="2400" dirty="0"/>
              <a:t>=1</a:t>
            </a:r>
            <a:r>
              <a:rPr lang="zh-CN" altLang="en-US" sz="2400" dirty="0"/>
              <a:t>，</a:t>
            </a:r>
            <a:r>
              <a:rPr lang="en-US" altLang="zh-CN" sz="2400" b="1" i="1" dirty="0">
                <a:solidFill>
                  <a:srgbClr val="C00000"/>
                </a:solidFill>
              </a:rPr>
              <a:t>High</a:t>
            </a:r>
            <a:r>
              <a:rPr lang="en-US" altLang="zh-CN" sz="2400" dirty="0"/>
              <a:t>=n</a:t>
            </a:r>
            <a:r>
              <a:rPr lang="zh-CN" altLang="en-US" sz="2400" dirty="0"/>
              <a:t>。</a:t>
            </a:r>
          </a:p>
          <a:p>
            <a:pPr marL="914400" lvl="1" indent="-514350">
              <a:spcBef>
                <a:spcPts val="600"/>
              </a:spcBef>
              <a:buFont typeface="+mj-ea"/>
              <a:buAutoNum type="circleNumDbPlain"/>
            </a:pPr>
            <a:r>
              <a:rPr lang="zh-CN" altLang="en-US" sz="2200" dirty="0" smtClean="0"/>
              <a:t>取</a:t>
            </a:r>
            <a:r>
              <a:rPr lang="zh-CN" altLang="en-US" sz="2200" dirty="0"/>
              <a:t>分割位置</a:t>
            </a:r>
            <a:r>
              <a:rPr lang="en-US" altLang="zh-CN" sz="2200" b="1" dirty="0"/>
              <a:t>Mid</a:t>
            </a:r>
            <a:r>
              <a:rPr lang="zh-CN" altLang="en-US" sz="2200" dirty="0"/>
              <a:t>：</a:t>
            </a:r>
            <a:r>
              <a:rPr lang="en-US" altLang="zh-CN" sz="2200" b="1" i="1" dirty="0">
                <a:solidFill>
                  <a:srgbClr val="7030A0"/>
                </a:solidFill>
              </a:rPr>
              <a:t>Mid</a:t>
            </a:r>
            <a:r>
              <a:rPr lang="en-US" altLang="zh-CN" sz="2200" dirty="0"/>
              <a:t>=F(j-1</a:t>
            </a:r>
            <a:r>
              <a:rPr lang="en-US" altLang="zh-CN" sz="2200" dirty="0" smtClean="0"/>
              <a:t>)</a:t>
            </a:r>
            <a:r>
              <a:rPr lang="zh-CN" altLang="en-US" sz="2200" dirty="0" smtClean="0"/>
              <a:t>；</a:t>
            </a:r>
            <a:endParaRPr lang="zh-CN" altLang="en-US" sz="2200" dirty="0"/>
          </a:p>
          <a:p>
            <a:pPr marL="914400" lvl="1" indent="-514350">
              <a:spcBef>
                <a:spcPts val="600"/>
              </a:spcBef>
              <a:buFont typeface="+mj-ea"/>
              <a:buAutoNum type="circleNumDbPlain"/>
            </a:pPr>
            <a:r>
              <a:rPr lang="zh-CN" altLang="en-US" sz="2200" dirty="0" smtClean="0"/>
              <a:t>比较 </a:t>
            </a:r>
            <a:r>
              <a:rPr lang="zh-CN" altLang="en-US" sz="2200" i="1" dirty="0" smtClean="0"/>
              <a:t>分割</a:t>
            </a:r>
            <a:r>
              <a:rPr lang="zh-CN" altLang="en-US" sz="2200" i="1" dirty="0"/>
              <a:t>位置记录的</a:t>
            </a:r>
            <a:r>
              <a:rPr lang="zh-CN" altLang="en-US" sz="2200" i="1" dirty="0" smtClean="0"/>
              <a:t>关键字</a:t>
            </a:r>
            <a:r>
              <a:rPr lang="en-US" altLang="zh-CN" sz="2200" i="1" dirty="0" smtClean="0"/>
              <a:t>R[</a:t>
            </a:r>
            <a:r>
              <a:rPr lang="en-US" altLang="zh-CN" sz="2200" b="1" i="1" dirty="0" smtClean="0">
                <a:solidFill>
                  <a:srgbClr val="7030A0"/>
                </a:solidFill>
              </a:rPr>
              <a:t>Mid</a:t>
            </a:r>
            <a:r>
              <a:rPr lang="en-US" altLang="zh-CN" sz="2200" i="1" dirty="0" smtClean="0"/>
              <a:t>].key </a:t>
            </a:r>
            <a:r>
              <a:rPr lang="zh-CN" altLang="en-US" sz="2200" dirty="0" smtClean="0"/>
              <a:t>与 </a:t>
            </a:r>
            <a:r>
              <a:rPr lang="zh-CN" altLang="en-US" sz="2200" i="1" dirty="0" smtClean="0"/>
              <a:t>给定</a:t>
            </a:r>
            <a:r>
              <a:rPr lang="zh-CN" altLang="en-US" sz="2200" i="1" dirty="0"/>
              <a:t>的</a:t>
            </a:r>
            <a:r>
              <a:rPr lang="en-US" altLang="zh-CN" sz="2200" i="1" dirty="0"/>
              <a:t>K</a:t>
            </a:r>
            <a:r>
              <a:rPr lang="zh-CN" altLang="en-US" sz="2200" i="1" dirty="0"/>
              <a:t>值</a:t>
            </a:r>
            <a:r>
              <a:rPr lang="zh-CN" altLang="en-US" sz="2200" dirty="0"/>
              <a:t>：</a:t>
            </a:r>
          </a:p>
          <a:p>
            <a:pPr marL="1371600" lvl="2" indent="-514350">
              <a:spcBef>
                <a:spcPts val="600"/>
              </a:spcBef>
              <a:buFont typeface="+mj-lt"/>
              <a:buAutoNum type="alphaUcPeriod"/>
            </a:pPr>
            <a:r>
              <a:rPr lang="zh-CN" altLang="en-US" sz="2000" b="1" dirty="0" smtClean="0"/>
              <a:t>相等</a:t>
            </a:r>
            <a:r>
              <a:rPr lang="zh-CN" altLang="en-US" sz="2000" dirty="0" smtClean="0"/>
              <a:t>（</a:t>
            </a:r>
            <a:r>
              <a:rPr lang="en-US" altLang="zh-CN" sz="2000" b="1" dirty="0" smtClean="0"/>
              <a:t>==</a:t>
            </a:r>
            <a:r>
              <a:rPr lang="zh-CN" altLang="en-US" sz="2000" dirty="0" smtClean="0"/>
              <a:t>）： </a:t>
            </a:r>
            <a:r>
              <a:rPr lang="zh-CN" altLang="en-US" sz="2000" u="sng" dirty="0">
                <a:effectLst>
                  <a:outerShdw blurRad="38100" dist="38100" dir="2700000" algn="tl">
                    <a:srgbClr val="000000">
                      <a:alpha val="43137"/>
                    </a:srgbClr>
                  </a:outerShdw>
                </a:effectLst>
              </a:rPr>
              <a:t>查找</a:t>
            </a:r>
            <a:r>
              <a:rPr lang="zh-CN" altLang="en-US" sz="2000" u="sng" dirty="0" smtClean="0">
                <a:effectLst>
                  <a:outerShdw blurRad="38100" dist="38100" dir="2700000" algn="tl">
                    <a:srgbClr val="000000">
                      <a:alpha val="43137"/>
                    </a:srgbClr>
                  </a:outerShdw>
                </a:effectLst>
              </a:rPr>
              <a:t>成功，退出</a:t>
            </a:r>
            <a:r>
              <a:rPr lang="zh-CN" altLang="en-US" sz="2000" dirty="0" smtClean="0"/>
              <a:t>；</a:t>
            </a:r>
            <a:endParaRPr lang="zh-CN" altLang="en-US" sz="2000" dirty="0"/>
          </a:p>
          <a:p>
            <a:pPr marL="1371600" lvl="2" indent="-514350">
              <a:spcBef>
                <a:spcPts val="600"/>
              </a:spcBef>
              <a:buFont typeface="+mj-lt"/>
              <a:buAutoNum type="alphaUcPeriod"/>
            </a:pPr>
            <a:r>
              <a:rPr lang="zh-CN" altLang="en-US" sz="2000" b="1" dirty="0" smtClean="0"/>
              <a:t>大于</a:t>
            </a:r>
            <a:r>
              <a:rPr lang="zh-CN" altLang="en-US" sz="2000" dirty="0" smtClean="0"/>
              <a:t>（</a:t>
            </a:r>
            <a:r>
              <a:rPr lang="en-US" altLang="zh-CN" sz="2000" b="1" dirty="0" smtClean="0"/>
              <a:t>&gt;</a:t>
            </a:r>
            <a:r>
              <a:rPr lang="zh-CN" altLang="en-US" sz="2000" dirty="0" smtClean="0"/>
              <a:t>）：</a:t>
            </a:r>
            <a:r>
              <a:rPr lang="zh-CN" altLang="en-US" sz="2000" dirty="0"/>
              <a:t>待查记录在区间的</a:t>
            </a:r>
            <a:r>
              <a:rPr lang="zh-CN" altLang="en-US" sz="2000" b="1" i="1" dirty="0"/>
              <a:t>前</a:t>
            </a:r>
            <a:r>
              <a:rPr lang="zh-CN" altLang="en-US" sz="2000" i="1" dirty="0"/>
              <a:t>半</a:t>
            </a:r>
            <a:r>
              <a:rPr lang="zh-CN" altLang="en-US" sz="2000" i="1" dirty="0" smtClean="0"/>
              <a:t>段</a:t>
            </a:r>
            <a:r>
              <a:rPr lang="zh-CN" altLang="en-US" sz="2000" dirty="0" smtClean="0"/>
              <a:t>（区间</a:t>
            </a:r>
            <a:r>
              <a:rPr lang="zh-CN" altLang="en-US" sz="2000" dirty="0"/>
              <a:t>长度为</a:t>
            </a:r>
            <a:r>
              <a:rPr lang="en-US" altLang="zh-CN" sz="2000" dirty="0"/>
              <a:t>F(j-1)-</a:t>
            </a:r>
            <a:r>
              <a:rPr lang="en-US" altLang="zh-CN" sz="2000" dirty="0" smtClean="0"/>
              <a:t>1</a:t>
            </a:r>
            <a:r>
              <a:rPr lang="zh-CN" altLang="en-US" sz="2000" dirty="0" smtClean="0"/>
              <a:t>，</a:t>
            </a:r>
            <a:r>
              <a:rPr lang="zh-CN" altLang="en-US" sz="2000" dirty="0" smtClean="0">
                <a:solidFill>
                  <a:srgbClr val="00B050"/>
                </a:solidFill>
              </a:rPr>
              <a:t>更新</a:t>
            </a:r>
            <a:r>
              <a:rPr lang="en-US" altLang="zh-CN" sz="2000" i="1" dirty="0" smtClean="0">
                <a:solidFill>
                  <a:srgbClr val="00B050"/>
                </a:solidFill>
              </a:rPr>
              <a:t>n’</a:t>
            </a:r>
            <a:r>
              <a:rPr lang="zh-CN" altLang="en-US" sz="2000" dirty="0" smtClean="0"/>
              <a:t>），</a:t>
            </a:r>
            <a:r>
              <a:rPr lang="zh-CN" altLang="en-US" sz="2000" dirty="0"/>
              <a:t>修改上界指针： </a:t>
            </a:r>
            <a:r>
              <a:rPr lang="en-US" altLang="zh-CN" sz="2000" b="1" i="1" dirty="0" smtClean="0">
                <a:solidFill>
                  <a:srgbClr val="C00000"/>
                </a:solidFill>
              </a:rPr>
              <a:t>High </a:t>
            </a:r>
            <a:r>
              <a:rPr lang="en-US" altLang="zh-CN" sz="2000" dirty="0" smtClean="0"/>
              <a:t>= </a:t>
            </a:r>
            <a:r>
              <a:rPr lang="en-US" altLang="zh-CN" sz="2000" b="1" i="1" dirty="0" smtClean="0">
                <a:solidFill>
                  <a:srgbClr val="7030A0"/>
                </a:solidFill>
              </a:rPr>
              <a:t>Mid </a:t>
            </a:r>
            <a:r>
              <a:rPr lang="en-US" altLang="zh-CN" sz="2000" dirty="0" smtClean="0"/>
              <a:t>- 1</a:t>
            </a:r>
            <a:r>
              <a:rPr lang="zh-CN" altLang="en-US" sz="2000" dirty="0"/>
              <a:t>，</a:t>
            </a:r>
            <a:r>
              <a:rPr lang="zh-CN" altLang="en-US" sz="2000" dirty="0" smtClean="0"/>
              <a:t>转</a:t>
            </a:r>
            <a:r>
              <a:rPr lang="en-US" altLang="zh-CN" sz="2000" dirty="0" smtClean="0">
                <a:sym typeface="Wingdings" panose="05000000000000000000" pitchFamily="2" charset="2"/>
              </a:rPr>
              <a:t></a:t>
            </a:r>
            <a:r>
              <a:rPr lang="zh-CN" altLang="en-US" sz="2000" dirty="0" smtClean="0"/>
              <a:t>；</a:t>
            </a:r>
            <a:endParaRPr lang="zh-CN" altLang="en-US" sz="2000" dirty="0"/>
          </a:p>
          <a:p>
            <a:pPr marL="1371600" lvl="2" indent="-514350">
              <a:spcBef>
                <a:spcPts val="600"/>
              </a:spcBef>
              <a:buFont typeface="+mj-lt"/>
              <a:buAutoNum type="alphaUcPeriod"/>
            </a:pPr>
            <a:r>
              <a:rPr lang="zh-CN" altLang="en-US" sz="2000" b="1" dirty="0" smtClean="0"/>
              <a:t>小于</a:t>
            </a:r>
            <a:r>
              <a:rPr lang="zh-CN" altLang="en-US" sz="2000" dirty="0" smtClean="0"/>
              <a:t>（</a:t>
            </a:r>
            <a:r>
              <a:rPr lang="en-US" altLang="zh-CN" sz="2000" b="1" dirty="0" smtClean="0"/>
              <a:t>&lt;</a:t>
            </a:r>
            <a:r>
              <a:rPr lang="zh-CN" altLang="en-US" sz="2000" dirty="0" smtClean="0"/>
              <a:t>）：</a:t>
            </a:r>
            <a:r>
              <a:rPr lang="zh-CN" altLang="en-US" sz="2000" dirty="0"/>
              <a:t>待查记录在区间的</a:t>
            </a:r>
            <a:r>
              <a:rPr lang="zh-CN" altLang="en-US" sz="2000" b="1" i="1" dirty="0"/>
              <a:t>后</a:t>
            </a:r>
            <a:r>
              <a:rPr lang="zh-CN" altLang="en-US" sz="2000" i="1" dirty="0"/>
              <a:t>半</a:t>
            </a:r>
            <a:r>
              <a:rPr lang="zh-CN" altLang="en-US" sz="2000" i="1" dirty="0" smtClean="0"/>
              <a:t>段</a:t>
            </a:r>
            <a:r>
              <a:rPr lang="zh-CN" altLang="en-US" sz="2000" dirty="0" smtClean="0"/>
              <a:t>（区间</a:t>
            </a:r>
            <a:r>
              <a:rPr lang="zh-CN" altLang="en-US" sz="2000" dirty="0"/>
              <a:t>长度为</a:t>
            </a:r>
            <a:r>
              <a:rPr lang="en-US" altLang="zh-CN" sz="2000" dirty="0"/>
              <a:t>F(j-2)-</a:t>
            </a:r>
            <a:r>
              <a:rPr lang="en-US" altLang="zh-CN" sz="2000" dirty="0" smtClean="0"/>
              <a:t>1</a:t>
            </a:r>
            <a:r>
              <a:rPr lang="zh-CN" altLang="en-US" sz="2000" dirty="0" smtClean="0"/>
              <a:t>，</a:t>
            </a:r>
            <a:r>
              <a:rPr lang="zh-CN" altLang="en-US" sz="2000" dirty="0">
                <a:solidFill>
                  <a:srgbClr val="00B050"/>
                </a:solidFill>
              </a:rPr>
              <a:t>更新</a:t>
            </a:r>
            <a:r>
              <a:rPr lang="en-US" altLang="zh-CN" sz="2000" i="1" dirty="0">
                <a:solidFill>
                  <a:srgbClr val="00B050"/>
                </a:solidFill>
              </a:rPr>
              <a:t>n’ </a:t>
            </a:r>
            <a:r>
              <a:rPr lang="zh-CN" altLang="en-US" sz="2000" dirty="0" smtClean="0"/>
              <a:t>），</a:t>
            </a:r>
            <a:r>
              <a:rPr lang="zh-CN" altLang="en-US" sz="2000" dirty="0"/>
              <a:t>修改下界指针：</a:t>
            </a:r>
            <a:r>
              <a:rPr lang="en-US" altLang="zh-CN" sz="2000" b="1" i="1" dirty="0" smtClean="0">
                <a:solidFill>
                  <a:srgbClr val="0000CC"/>
                </a:solidFill>
              </a:rPr>
              <a:t>Low</a:t>
            </a:r>
            <a:r>
              <a:rPr lang="en-US" altLang="zh-CN" sz="2000" b="1" i="1" dirty="0" smtClean="0">
                <a:solidFill>
                  <a:srgbClr val="00B050"/>
                </a:solidFill>
              </a:rPr>
              <a:t> </a:t>
            </a:r>
            <a:r>
              <a:rPr lang="en-US" altLang="zh-CN" sz="2000" dirty="0" smtClean="0"/>
              <a:t>= </a:t>
            </a:r>
            <a:r>
              <a:rPr lang="en-US" altLang="zh-CN" sz="2000" b="1" i="1" dirty="0" smtClean="0">
                <a:solidFill>
                  <a:srgbClr val="7030A0"/>
                </a:solidFill>
              </a:rPr>
              <a:t>Mid </a:t>
            </a:r>
            <a:r>
              <a:rPr lang="en-US" altLang="zh-CN" sz="2000" dirty="0" smtClean="0"/>
              <a:t>+ 1</a:t>
            </a:r>
            <a:r>
              <a:rPr lang="zh-CN" altLang="en-US" sz="2000" dirty="0"/>
              <a:t>，</a:t>
            </a:r>
            <a:r>
              <a:rPr lang="zh-CN" altLang="en-US" sz="2000" dirty="0" smtClean="0"/>
              <a:t>转</a:t>
            </a:r>
            <a:r>
              <a:rPr lang="en-US" altLang="zh-CN" sz="2000" dirty="0" smtClean="0">
                <a:sym typeface="Wingdings" panose="05000000000000000000" pitchFamily="2" charset="2"/>
              </a:rPr>
              <a:t></a:t>
            </a:r>
            <a:r>
              <a:rPr lang="zh-CN" altLang="en-US" sz="2000" dirty="0" smtClean="0"/>
              <a:t>；</a:t>
            </a:r>
            <a:endParaRPr lang="zh-CN" altLang="en-US" sz="2000" dirty="0"/>
          </a:p>
          <a:p>
            <a:pPr marL="914400" lvl="1" indent="-514350">
              <a:spcBef>
                <a:spcPts val="600"/>
              </a:spcBef>
              <a:buFont typeface="+mj-ea"/>
              <a:buAutoNum type="circleNumDbPlain"/>
            </a:pPr>
            <a:r>
              <a:rPr lang="zh-CN" altLang="en-US" sz="2200" dirty="0" smtClean="0"/>
              <a:t>执行步骤</a:t>
            </a:r>
            <a:r>
              <a:rPr lang="zh-CN" altLang="en-US" sz="2200" dirty="0" smtClean="0">
                <a:sym typeface="Wingdings" panose="05000000000000000000" pitchFamily="2" charset="2"/>
              </a:rPr>
              <a:t></a:t>
            </a:r>
            <a:r>
              <a:rPr lang="zh-CN" altLang="en-US" sz="2200" dirty="0" smtClean="0"/>
              <a:t>，直到越界（</a:t>
            </a:r>
            <a:r>
              <a:rPr lang="en-US" altLang="zh-CN" sz="2200" b="1" i="1" dirty="0">
                <a:solidFill>
                  <a:srgbClr val="0000CC"/>
                </a:solidFill>
              </a:rPr>
              <a:t>Low</a:t>
            </a:r>
            <a:r>
              <a:rPr lang="en-US" altLang="zh-CN" sz="2200" dirty="0"/>
              <a:t>&gt;</a:t>
            </a:r>
            <a:r>
              <a:rPr lang="en-US" altLang="zh-CN" sz="2200" b="1" i="1" dirty="0">
                <a:solidFill>
                  <a:srgbClr val="C00000"/>
                </a:solidFill>
              </a:rPr>
              <a:t>High</a:t>
            </a:r>
            <a:r>
              <a:rPr lang="zh-CN" altLang="en-US" sz="2200" dirty="0" smtClean="0"/>
              <a:t>），则</a:t>
            </a:r>
            <a:r>
              <a:rPr lang="zh-CN" altLang="en-US" sz="2200" u="sng" dirty="0" smtClean="0">
                <a:effectLst>
                  <a:outerShdw blurRad="38100" dist="38100" dir="2700000" algn="tl">
                    <a:srgbClr val="000000">
                      <a:alpha val="43137"/>
                    </a:srgbClr>
                  </a:outerShdw>
                </a:effectLst>
              </a:rPr>
              <a:t>查找</a:t>
            </a:r>
            <a:r>
              <a:rPr lang="zh-CN" altLang="en-US" sz="2200" u="sng" dirty="0">
                <a:effectLst>
                  <a:outerShdw blurRad="38100" dist="38100" dir="2700000" algn="tl">
                    <a:srgbClr val="000000">
                      <a:alpha val="43137"/>
                    </a:srgbClr>
                  </a:outerShdw>
                </a:effectLst>
              </a:rPr>
              <a:t>失败</a:t>
            </a:r>
            <a:r>
              <a:rPr lang="zh-CN" altLang="en-US" sz="2200" dirty="0"/>
              <a:t>。</a:t>
            </a:r>
          </a:p>
        </p:txBody>
      </p:sp>
    </p:spTree>
    <p:extLst>
      <p:ext uri="{BB962C8B-B14F-4D97-AF65-F5344CB8AC3E}">
        <p14:creationId xmlns:p14="http://schemas.microsoft.com/office/powerpoint/2010/main" val="3942054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down)">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9"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 calcmode="lin" valueType="num">
                                      <p:cBhvr additive="base">
                                        <p:cTn id="12"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37"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arn(outVertical)">
                                      <p:cBhvr>
                                        <p:cTn id="18" dur="500"/>
                                        <p:tgtEl>
                                          <p:spTgt spid="3">
                                            <p:txEl>
                                              <p:pRg st="4" end="4"/>
                                            </p:txEl>
                                          </p:spTgt>
                                        </p:tgtEl>
                                      </p:cBhvr>
                                    </p:animEffect>
                                  </p:childTnLst>
                                </p:cTn>
                              </p:par>
                              <p:par>
                                <p:cTn id="19" presetID="16" presetClass="entr" presetSubtype="37"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barn(outVertical)">
                                      <p:cBhvr>
                                        <p:cTn id="21" dur="500"/>
                                        <p:tgtEl>
                                          <p:spTgt spid="3">
                                            <p:txEl>
                                              <p:pRg st="5" end="5"/>
                                            </p:txEl>
                                          </p:spTgt>
                                        </p:tgtEl>
                                      </p:cBhvr>
                                    </p:animEffect>
                                  </p:childTnLst>
                                </p:cTn>
                              </p:par>
                              <p:par>
                                <p:cTn id="22" presetID="16" presetClass="entr" presetSubtype="37"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barn(outVertical)">
                                      <p:cBhvr>
                                        <p:cTn id="24" dur="500"/>
                                        <p:tgtEl>
                                          <p:spTgt spid="3">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1000"/>
                                        <p:tgtEl>
                                          <p:spTgt spid="3">
                                            <p:txEl>
                                              <p:pRg st="7" end="7"/>
                                            </p:txEl>
                                          </p:spTgt>
                                        </p:tgtEl>
                                      </p:cBhvr>
                                    </p:animEffect>
                                    <p:anim calcmode="lin" valueType="num">
                                      <p:cBhvr>
                                        <p:cTn id="3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smtClean="0"/>
              <a:t>1.4 </a:t>
            </a:r>
            <a:r>
              <a:rPr lang="en-US" altLang="zh-CN" dirty="0"/>
              <a:t>Fibonacci</a:t>
            </a:r>
            <a:r>
              <a:rPr lang="zh-CN" altLang="en-US" dirty="0"/>
              <a:t>查找</a:t>
            </a:r>
            <a:r>
              <a:rPr lang="zh-CN" altLang="en-US" sz="2000" dirty="0"/>
              <a:t>：</a:t>
            </a:r>
            <a:r>
              <a:rPr lang="zh-CN" altLang="en-US" sz="2000" dirty="0" smtClean="0">
                <a:solidFill>
                  <a:srgbClr val="7030A0"/>
                </a:solidFill>
              </a:rPr>
              <a:t>算法实现</a:t>
            </a:r>
            <a:endParaRPr lang="zh-CN" altLang="en-US" dirty="0"/>
          </a:p>
        </p:txBody>
      </p:sp>
      <p:sp>
        <p:nvSpPr>
          <p:cNvPr id="6" name="内容占位符 5"/>
          <p:cNvSpPr>
            <a:spLocks noGrp="1"/>
          </p:cNvSpPr>
          <p:nvPr>
            <p:ph idx="1"/>
          </p:nvPr>
        </p:nvSpPr>
        <p:spPr/>
        <p:txBody>
          <a:bodyPr/>
          <a:lstStyle/>
          <a:p>
            <a:r>
              <a:rPr lang="zh-CN" altLang="en-US" sz="2000" dirty="0"/>
              <a:t>为了避免频繁计算</a:t>
            </a:r>
            <a:r>
              <a:rPr lang="en-US" altLang="zh-CN" sz="2000" dirty="0"/>
              <a:t>Fibonacci</a:t>
            </a:r>
            <a:r>
              <a:rPr lang="zh-CN" altLang="en-US" sz="2000" dirty="0"/>
              <a:t>数，可用两个变量</a:t>
            </a:r>
            <a:r>
              <a:rPr lang="en-US" altLang="zh-CN" sz="2000" dirty="0"/>
              <a:t>f1</a:t>
            </a:r>
            <a:r>
              <a:rPr lang="zh-CN" altLang="en-US" sz="2000" dirty="0"/>
              <a:t>和</a:t>
            </a:r>
            <a:r>
              <a:rPr lang="en-US" altLang="zh-CN" sz="2000" dirty="0"/>
              <a:t>f2</a:t>
            </a:r>
            <a:r>
              <a:rPr lang="zh-CN" altLang="en-US" sz="2000" dirty="0"/>
              <a:t>保存当前相邻的两个</a:t>
            </a:r>
            <a:r>
              <a:rPr lang="en-US" altLang="zh-CN" sz="2000" dirty="0"/>
              <a:t>Fibonacci</a:t>
            </a:r>
            <a:r>
              <a:rPr lang="zh-CN" altLang="en-US" sz="2000" dirty="0"/>
              <a:t>数，这样在以后的计算中可以依次递推计算出。</a:t>
            </a:r>
          </a:p>
        </p:txBody>
      </p:sp>
    </p:spTree>
    <p:controls>
      <mc:AlternateContent xmlns:mc="http://schemas.openxmlformats.org/markup-compatibility/2006">
        <mc:Choice xmlns:v="urn:schemas-microsoft-com:vml" Requires="v">
          <p:control spid="131313" name="TextBox1" r:id="rId2" imgW="8153280" imgH="4572000"/>
        </mc:Choice>
        <mc:Fallback>
          <p:control name="TextBox1" r:id="rId2" imgW="8153280" imgH="4572000">
            <p:pic>
              <p:nvPicPr>
                <p:cNvPr id="9" name="TextBox1"/>
                <p:cNvPicPr preferRelativeResize="0">
                  <a:picLocks noChangeArrowheads="1" noChangeShapeType="1"/>
                </p:cNvPicPr>
                <p:nvPr/>
              </p:nvPicPr>
              <p:blipFill>
                <a:blip r:embed="rId4"/>
                <a:srcRect/>
                <a:stretch>
                  <a:fillRect/>
                </a:stretch>
              </p:blipFill>
              <p:spPr bwMode="auto">
                <a:xfrm>
                  <a:off x="573087" y="1828800"/>
                  <a:ext cx="8151813" cy="4572000"/>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extLst>
      <p:ext uri="{BB962C8B-B14F-4D97-AF65-F5344CB8AC3E}">
        <p14:creationId xmlns:p14="http://schemas.microsoft.com/office/powerpoint/2010/main" val="33958623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1.4 </a:t>
            </a:r>
            <a:r>
              <a:rPr lang="en-US" altLang="zh-CN" dirty="0"/>
              <a:t>Fibonacci</a:t>
            </a:r>
            <a:r>
              <a:rPr lang="zh-CN" altLang="en-US" dirty="0"/>
              <a:t>查找</a:t>
            </a:r>
            <a:r>
              <a:rPr lang="zh-CN" altLang="en-US" sz="2000" dirty="0"/>
              <a:t>：</a:t>
            </a:r>
            <a:r>
              <a:rPr lang="zh-CN" altLang="en-US" sz="2000" dirty="0" smtClean="0">
                <a:solidFill>
                  <a:srgbClr val="7030A0"/>
                </a:solidFill>
              </a:rPr>
              <a:t>算法</a:t>
            </a:r>
            <a:r>
              <a:rPr lang="zh-CN" altLang="en-US" sz="2000" dirty="0">
                <a:solidFill>
                  <a:srgbClr val="7030A0"/>
                </a:solidFill>
              </a:rPr>
              <a:t>分析</a:t>
            </a:r>
            <a:endParaRPr lang="zh-CN" altLang="en-US" dirty="0"/>
          </a:p>
        </p:txBody>
      </p:sp>
      <p:sp>
        <p:nvSpPr>
          <p:cNvPr id="3" name="内容占位符 2"/>
          <p:cNvSpPr>
            <a:spLocks noGrp="1"/>
          </p:cNvSpPr>
          <p:nvPr>
            <p:ph idx="1"/>
          </p:nvPr>
        </p:nvSpPr>
        <p:spPr/>
        <p:txBody>
          <a:bodyPr/>
          <a:lstStyle/>
          <a:p>
            <a:pPr marL="514350" indent="-514350">
              <a:buFont typeface="+mj-ea"/>
              <a:buAutoNum type="circleNumDbPlain"/>
            </a:pPr>
            <a:r>
              <a:rPr lang="en-US" altLang="zh-CN" sz="2400" dirty="0" smtClean="0"/>
              <a:t>Fibonacci</a:t>
            </a:r>
            <a:r>
              <a:rPr lang="zh-CN" altLang="en-US" sz="2400" dirty="0" smtClean="0"/>
              <a:t>查找的</a:t>
            </a:r>
            <a:r>
              <a:rPr lang="zh-CN" altLang="en-US" sz="2400" i="1" u="sng" dirty="0" smtClean="0">
                <a:solidFill>
                  <a:schemeClr val="accent6"/>
                </a:solidFill>
              </a:rPr>
              <a:t>平均性能</a:t>
            </a:r>
            <a:r>
              <a:rPr lang="zh-CN" altLang="en-US" sz="2400" u="sng" dirty="0" smtClean="0">
                <a:solidFill>
                  <a:schemeClr val="accent6"/>
                </a:solidFill>
              </a:rPr>
              <a:t>比折半查找好</a:t>
            </a:r>
            <a:r>
              <a:rPr lang="zh-CN" altLang="en-US" sz="2400" dirty="0" smtClean="0"/>
              <a:t>，但</a:t>
            </a:r>
            <a:r>
              <a:rPr lang="zh-CN" altLang="en-US" sz="2400" u="sng" dirty="0" smtClean="0">
                <a:solidFill>
                  <a:schemeClr val="accent6"/>
                </a:solidFill>
              </a:rPr>
              <a:t>最坏</a:t>
            </a:r>
            <a:r>
              <a:rPr lang="zh-CN" altLang="en-US" sz="2400" u="sng" dirty="0">
                <a:solidFill>
                  <a:schemeClr val="accent6"/>
                </a:solidFill>
              </a:rPr>
              <a:t>情况</a:t>
            </a:r>
            <a:r>
              <a:rPr lang="zh-CN" altLang="en-US" sz="2400" u="sng" dirty="0" smtClean="0">
                <a:solidFill>
                  <a:schemeClr val="accent6"/>
                </a:solidFill>
              </a:rPr>
              <a:t>下的性能（虽然仍是</a:t>
            </a:r>
            <a:r>
              <a:rPr lang="en-US" altLang="zh-CN" sz="2400" u="sng" dirty="0" smtClean="0">
                <a:solidFill>
                  <a:schemeClr val="accent6"/>
                </a:solidFill>
              </a:rPr>
              <a:t>O(</a:t>
            </a:r>
            <a:r>
              <a:rPr lang="en-US" altLang="zh-CN" sz="2400" u="sng" dirty="0" err="1" smtClean="0">
                <a:solidFill>
                  <a:schemeClr val="accent6"/>
                </a:solidFill>
              </a:rPr>
              <a:t>log</a:t>
            </a:r>
            <a:r>
              <a:rPr lang="en-US" altLang="zh-CN" sz="2400" i="1" u="sng" dirty="0" err="1" smtClean="0">
                <a:solidFill>
                  <a:schemeClr val="accent6"/>
                </a:solidFill>
              </a:rPr>
              <a:t>n</a:t>
            </a:r>
            <a:r>
              <a:rPr lang="en-US" altLang="zh-CN" sz="2400" u="sng" dirty="0" smtClean="0">
                <a:solidFill>
                  <a:schemeClr val="accent6"/>
                </a:solidFill>
              </a:rPr>
              <a:t>)</a:t>
            </a:r>
            <a:r>
              <a:rPr lang="zh-CN" altLang="en-US" sz="2400" u="sng" dirty="0" smtClean="0">
                <a:solidFill>
                  <a:schemeClr val="accent6"/>
                </a:solidFill>
              </a:rPr>
              <a:t>）</a:t>
            </a:r>
            <a:r>
              <a:rPr lang="zh-CN" altLang="en-US" sz="2400" u="sng" dirty="0">
                <a:solidFill>
                  <a:schemeClr val="accent6"/>
                </a:solidFill>
              </a:rPr>
              <a:t>却</a:t>
            </a:r>
            <a:r>
              <a:rPr lang="zh-CN" altLang="en-US" sz="2400" u="sng" dirty="0" smtClean="0">
                <a:solidFill>
                  <a:schemeClr val="accent6"/>
                </a:solidFill>
              </a:rPr>
              <a:t>比</a:t>
            </a:r>
            <a:r>
              <a:rPr lang="zh-CN" altLang="en-US" sz="2400" u="sng" dirty="0">
                <a:solidFill>
                  <a:schemeClr val="accent6"/>
                </a:solidFill>
              </a:rPr>
              <a:t>折半查找差</a:t>
            </a:r>
            <a:r>
              <a:rPr lang="zh-CN" altLang="en-US" sz="2400" dirty="0" smtClean="0"/>
              <a:t>，</a:t>
            </a:r>
            <a:endParaRPr lang="en-US" altLang="zh-CN" sz="2400" dirty="0" smtClean="0"/>
          </a:p>
          <a:p>
            <a:pPr marL="914400" lvl="1" indent="-514350"/>
            <a:r>
              <a:rPr lang="zh-CN" altLang="en-US" sz="2400" b="1" i="1" u="sng" dirty="0" smtClean="0"/>
              <a:t>折半查找 </a:t>
            </a:r>
            <a:r>
              <a:rPr lang="zh-CN" altLang="en-US" sz="2400" u="sng" dirty="0" smtClean="0"/>
              <a:t>和 </a:t>
            </a:r>
            <a:r>
              <a:rPr lang="en-US" altLang="zh-CN" sz="2400" b="1" i="1" u="sng" dirty="0" smtClean="0"/>
              <a:t>Fibonacci</a:t>
            </a:r>
            <a:r>
              <a:rPr lang="zh-CN" altLang="en-US" sz="2400" b="1" i="1" u="sng" dirty="0" smtClean="0"/>
              <a:t>查找 </a:t>
            </a:r>
            <a:r>
              <a:rPr lang="zh-CN" altLang="en-US" sz="2400" u="sng" dirty="0" smtClean="0"/>
              <a:t>都要求记录</a:t>
            </a:r>
            <a:r>
              <a:rPr lang="zh-CN" altLang="en-US" sz="2400" i="1" u="sng" dirty="0">
                <a:solidFill>
                  <a:srgbClr val="7030A0"/>
                </a:solidFill>
              </a:rPr>
              <a:t>按关键字有序</a:t>
            </a:r>
            <a:r>
              <a:rPr lang="zh-CN" altLang="en-US" sz="2400" dirty="0" smtClean="0"/>
              <a:t>；</a:t>
            </a:r>
            <a:endParaRPr lang="en-US" altLang="zh-CN" sz="2400" dirty="0" smtClean="0"/>
          </a:p>
          <a:p>
            <a:pPr marL="914400" lvl="1" indent="-514350"/>
            <a:endParaRPr lang="en-US" altLang="zh-CN" sz="2400" dirty="0" smtClean="0"/>
          </a:p>
          <a:p>
            <a:pPr marL="514350" indent="-514350">
              <a:spcBef>
                <a:spcPts val="1800"/>
              </a:spcBef>
              <a:buFont typeface="+mj-ea"/>
              <a:buAutoNum type="circleNumDbPlain"/>
            </a:pPr>
            <a:r>
              <a:rPr lang="en-US" altLang="zh-CN" sz="2400" dirty="0" smtClean="0"/>
              <a:t>Fibonacci</a:t>
            </a:r>
            <a:r>
              <a:rPr lang="zh-CN" altLang="en-US" sz="2400" dirty="0"/>
              <a:t>查找的</a:t>
            </a:r>
            <a:r>
              <a:rPr lang="zh-CN" altLang="en-US" sz="2400" b="1" dirty="0">
                <a:solidFill>
                  <a:srgbClr val="7030A0"/>
                </a:solidFill>
              </a:rPr>
              <a:t>优点</a:t>
            </a:r>
            <a:r>
              <a:rPr lang="zh-CN" altLang="en-US" sz="2400" dirty="0" smtClean="0"/>
              <a:t>是：分割</a:t>
            </a:r>
            <a:r>
              <a:rPr lang="zh-CN" altLang="en-US" sz="2400" dirty="0"/>
              <a:t>时只需进行加、减运算。</a:t>
            </a:r>
          </a:p>
          <a:p>
            <a:endParaRPr lang="zh-CN" altLang="en-US" sz="2400" dirty="0"/>
          </a:p>
        </p:txBody>
      </p:sp>
      <p:sp>
        <p:nvSpPr>
          <p:cNvPr id="5" name="动作按钮: 开始 4">
            <a:hlinkClick r:id="rId2" action="ppaction://hlinksldjump" highlightClick="1"/>
          </p:cNvPr>
          <p:cNvSpPr/>
          <p:nvPr/>
        </p:nvSpPr>
        <p:spPr>
          <a:xfrm>
            <a:off x="8820472" y="6582228"/>
            <a:ext cx="323528" cy="277812"/>
          </a:xfrm>
          <a:prstGeom prst="actionButtonBeginning">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extLst>
      <p:ext uri="{BB962C8B-B14F-4D97-AF65-F5344CB8AC3E}">
        <p14:creationId xmlns:p14="http://schemas.microsoft.com/office/powerpoint/2010/main" val="26303665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FF0000"/>
                </a:solidFill>
              </a:rPr>
              <a:t>*</a:t>
            </a:r>
            <a:r>
              <a:rPr lang="en-US" altLang="zh-CN" dirty="0" smtClean="0"/>
              <a:t>1.5 </a:t>
            </a:r>
            <a:r>
              <a:rPr lang="zh-CN" altLang="en-US" dirty="0" smtClean="0"/>
              <a:t>插值查找</a:t>
            </a:r>
            <a:endParaRPr lang="zh-CN" altLang="en-US" dirty="0"/>
          </a:p>
        </p:txBody>
      </p:sp>
      <p:sp>
        <p:nvSpPr>
          <p:cNvPr id="3" name="内容占位符 2"/>
          <p:cNvSpPr>
            <a:spLocks noGrp="1"/>
          </p:cNvSpPr>
          <p:nvPr>
            <p:ph idx="1"/>
          </p:nvPr>
        </p:nvSpPr>
        <p:spPr/>
        <p:txBody>
          <a:bodyPr/>
          <a:lstStyle/>
          <a:p>
            <a:pPr>
              <a:lnSpc>
                <a:spcPct val="175000"/>
              </a:lnSpc>
            </a:pPr>
            <a:r>
              <a:rPr lang="zh-CN" altLang="en-US" sz="2400" b="1" dirty="0" smtClean="0">
                <a:solidFill>
                  <a:srgbClr val="00B0F0"/>
                </a:solidFill>
              </a:rPr>
              <a:t>插值查找</a:t>
            </a:r>
            <a:r>
              <a:rPr lang="zh-CN" altLang="en-US" sz="2400" dirty="0" smtClean="0"/>
              <a:t>是根据给定的值</a:t>
            </a:r>
            <a:r>
              <a:rPr lang="en-US" altLang="zh-CN" sz="2400" b="1" i="1" dirty="0" smtClean="0"/>
              <a:t>key</a:t>
            </a:r>
            <a:r>
              <a:rPr lang="zh-CN" altLang="en-US" sz="2400" dirty="0" smtClean="0"/>
              <a:t>，来确定进行比较的关键字</a:t>
            </a:r>
            <a:r>
              <a:rPr lang="en-US" altLang="zh-CN" sz="2400" dirty="0" smtClean="0"/>
              <a:t>R[</a:t>
            </a:r>
            <a:r>
              <a:rPr lang="en-US" altLang="zh-CN" sz="2400" dirty="0" err="1" smtClean="0"/>
              <a:t>i</a:t>
            </a:r>
            <a:r>
              <a:rPr lang="en-US" altLang="zh-CN" sz="2400" dirty="0" smtClean="0"/>
              <a:t>].</a:t>
            </a:r>
            <a:r>
              <a:rPr lang="en-US" altLang="zh-CN" sz="2400" b="1" i="1" dirty="0" smtClean="0"/>
              <a:t>key</a:t>
            </a:r>
            <a:r>
              <a:rPr lang="zh-CN" altLang="en-US" sz="2400" dirty="0" smtClean="0"/>
              <a:t>的查找方法。</a:t>
            </a:r>
            <a:endParaRPr lang="en-US" altLang="zh-CN" sz="2400" dirty="0" smtClean="0"/>
          </a:p>
          <a:p>
            <a:pPr lvl="1">
              <a:lnSpc>
                <a:spcPct val="175000"/>
              </a:lnSpc>
              <a:spcBef>
                <a:spcPts val="1800"/>
              </a:spcBef>
            </a:pPr>
            <a:r>
              <a:rPr lang="zh-CN" altLang="en-US" sz="2400" dirty="0" smtClean="0"/>
              <a:t>令                                            ，其中，</a:t>
            </a:r>
            <a:r>
              <a:rPr lang="en-US" altLang="zh-CN" sz="2400" dirty="0" smtClean="0"/>
              <a:t>R[</a:t>
            </a:r>
            <a:r>
              <a:rPr lang="en-US" altLang="zh-CN" sz="2400" i="1" dirty="0" smtClean="0">
                <a:solidFill>
                  <a:srgbClr val="00B050"/>
                </a:solidFill>
              </a:rPr>
              <a:t>1</a:t>
            </a:r>
            <a:r>
              <a:rPr lang="en-US" altLang="zh-CN" sz="2400" dirty="0" smtClean="0"/>
              <a:t>]</a:t>
            </a:r>
            <a:r>
              <a:rPr lang="zh-CN" altLang="en-US" sz="2400" dirty="0" smtClean="0"/>
              <a:t>和</a:t>
            </a:r>
            <a:r>
              <a:rPr lang="en-US" altLang="zh-CN" sz="2400" dirty="0" smtClean="0"/>
              <a:t>R[</a:t>
            </a:r>
            <a:r>
              <a:rPr lang="en-US" altLang="zh-CN" sz="2400" i="1" dirty="0" smtClean="0">
                <a:solidFill>
                  <a:srgbClr val="00B050"/>
                </a:solidFill>
              </a:rPr>
              <a:t>h</a:t>
            </a:r>
            <a:r>
              <a:rPr lang="en-US" altLang="zh-CN" sz="2400" dirty="0" smtClean="0"/>
              <a:t>]</a:t>
            </a:r>
            <a:r>
              <a:rPr lang="zh-CN" altLang="en-US" sz="2400" dirty="0" smtClean="0"/>
              <a:t>分别为有序表中具有</a:t>
            </a:r>
            <a:r>
              <a:rPr lang="zh-CN" altLang="en-US" sz="2400" i="1" u="sng" dirty="0" smtClean="0"/>
              <a:t>最小关键字</a:t>
            </a:r>
            <a:r>
              <a:rPr lang="zh-CN" altLang="en-US" sz="2400" dirty="0" smtClean="0"/>
              <a:t>和</a:t>
            </a:r>
            <a:r>
              <a:rPr lang="zh-CN" altLang="en-US" sz="2400" i="1" u="sng" dirty="0" smtClean="0"/>
              <a:t>最大关键字</a:t>
            </a:r>
            <a:r>
              <a:rPr lang="zh-CN" altLang="en-US" sz="2400" dirty="0" smtClean="0"/>
              <a:t>的记录。</a:t>
            </a:r>
            <a:endParaRPr lang="en-US" altLang="zh-CN" sz="2400" dirty="0" smtClean="0"/>
          </a:p>
          <a:p>
            <a:pPr lvl="1">
              <a:lnSpc>
                <a:spcPct val="175000"/>
              </a:lnSpc>
              <a:spcBef>
                <a:spcPts val="1800"/>
              </a:spcBef>
            </a:pPr>
            <a:r>
              <a:rPr lang="zh-CN" altLang="en-US" sz="2400" dirty="0" smtClean="0"/>
              <a:t>显然，插值查找方法</a:t>
            </a:r>
            <a:r>
              <a:rPr lang="zh-CN" altLang="en-US" sz="2400" u="sng" dirty="0" smtClean="0">
                <a:solidFill>
                  <a:srgbClr val="FF0000"/>
                </a:solidFill>
              </a:rPr>
              <a:t>只适用于</a:t>
            </a:r>
            <a:r>
              <a:rPr lang="zh-CN" altLang="en-US" sz="2400" i="1" u="sng" dirty="0" smtClean="0"/>
              <a:t>关键字均匀分布的</a:t>
            </a:r>
            <a:r>
              <a:rPr lang="zh-CN" altLang="en-US" sz="2400" u="sng" dirty="0" smtClean="0"/>
              <a:t>表</a:t>
            </a:r>
            <a:r>
              <a:rPr lang="zh-CN" altLang="en-US" sz="2400" dirty="0" smtClean="0"/>
              <a:t>。</a:t>
            </a:r>
            <a:endParaRPr lang="en-US" altLang="zh-CN" sz="2400" dirty="0" smtClean="0"/>
          </a:p>
          <a:p>
            <a:pPr lvl="1">
              <a:lnSpc>
                <a:spcPct val="175000"/>
              </a:lnSpc>
              <a:spcBef>
                <a:spcPts val="1800"/>
              </a:spcBef>
            </a:pPr>
            <a:r>
              <a:rPr lang="zh-CN" altLang="en-US" sz="2400" dirty="0" smtClean="0"/>
              <a:t>对于</a:t>
            </a:r>
            <a:r>
              <a:rPr lang="zh-CN" altLang="en-US" sz="2400" i="1" dirty="0" smtClean="0">
                <a:solidFill>
                  <a:schemeClr val="accent6"/>
                </a:solidFill>
              </a:rPr>
              <a:t>表长较大的顺序表</a:t>
            </a:r>
            <a:r>
              <a:rPr lang="zh-CN" altLang="en-US" sz="2400" dirty="0" smtClean="0"/>
              <a:t>，插值查找的</a:t>
            </a:r>
            <a:r>
              <a:rPr lang="zh-CN" altLang="en-US" sz="2400" i="1" u="sng" dirty="0" smtClean="0"/>
              <a:t>平均性能 </a:t>
            </a:r>
            <a:r>
              <a:rPr lang="zh-CN" altLang="en-US" sz="2400" u="sng" dirty="0" smtClean="0"/>
              <a:t>比</a:t>
            </a:r>
            <a:r>
              <a:rPr lang="zh-CN" altLang="en-US" sz="2400" i="1" u="sng" dirty="0" smtClean="0"/>
              <a:t>折半查找</a:t>
            </a:r>
            <a:r>
              <a:rPr lang="zh-CN" altLang="en-US" sz="2400" u="sng" dirty="0" smtClean="0"/>
              <a:t>好</a:t>
            </a:r>
            <a:r>
              <a:rPr lang="zh-CN" altLang="en-US" sz="2400" dirty="0" smtClean="0"/>
              <a:t>。</a:t>
            </a:r>
            <a:endParaRPr lang="zh-CN" altLang="en-US" sz="2400" dirty="0"/>
          </a:p>
        </p:txBody>
      </p:sp>
      <p:graphicFrame>
        <p:nvGraphicFramePr>
          <p:cNvPr id="4" name="对象 3"/>
          <p:cNvGraphicFramePr>
            <a:graphicFrameLocks noChangeAspect="1"/>
          </p:cNvGraphicFramePr>
          <p:nvPr>
            <p:extLst>
              <p:ext uri="{D42A27DB-BD31-4B8C-83A1-F6EECF244321}">
                <p14:modId xmlns:p14="http://schemas.microsoft.com/office/powerpoint/2010/main" val="1235204395"/>
              </p:ext>
            </p:extLst>
          </p:nvPr>
        </p:nvGraphicFramePr>
        <p:xfrm>
          <a:off x="1752600" y="2489200"/>
          <a:ext cx="3648364" cy="762000"/>
        </p:xfrm>
        <a:graphic>
          <a:graphicData uri="http://schemas.openxmlformats.org/presentationml/2006/ole">
            <mc:AlternateContent xmlns:mc="http://schemas.openxmlformats.org/markup-compatibility/2006">
              <mc:Choice xmlns:v="urn:schemas-microsoft-com:vml" Requires="v">
                <p:oleObj spid="_x0000_s136197" name="Equation" r:id="rId3" imgW="2006280" imgH="419040" progId="Equation.DSMT4">
                  <p:embed/>
                </p:oleObj>
              </mc:Choice>
              <mc:Fallback>
                <p:oleObj name="Equation" r:id="rId3" imgW="2006280" imgH="419040" progId="Equation.DSMT4">
                  <p:embed/>
                  <p:pic>
                    <p:nvPicPr>
                      <p:cNvPr id="0" name=""/>
                      <p:cNvPicPr/>
                      <p:nvPr/>
                    </p:nvPicPr>
                    <p:blipFill>
                      <a:blip r:embed="rId4"/>
                      <a:stretch>
                        <a:fillRect/>
                      </a:stretch>
                    </p:blipFill>
                    <p:spPr>
                      <a:xfrm>
                        <a:off x="1752600" y="2489200"/>
                        <a:ext cx="3648364" cy="762000"/>
                      </a:xfrm>
                      <a:prstGeom prst="rect">
                        <a:avLst/>
                      </a:prstGeom>
                    </p:spPr>
                  </p:pic>
                </p:oleObj>
              </mc:Fallback>
            </mc:AlternateContent>
          </a:graphicData>
        </a:graphic>
      </p:graphicFrame>
    </p:spTree>
    <p:extLst>
      <p:ext uri="{BB962C8B-B14F-4D97-AF65-F5344CB8AC3E}">
        <p14:creationId xmlns:p14="http://schemas.microsoft.com/office/powerpoint/2010/main" val="5957997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1.6</a:t>
            </a:r>
            <a:r>
              <a:rPr lang="zh-CN" altLang="en-US" dirty="0" smtClean="0"/>
              <a:t> 静态查找：</a:t>
            </a:r>
            <a:r>
              <a:rPr lang="zh-CN" altLang="en-US" sz="2000" dirty="0" smtClean="0">
                <a:solidFill>
                  <a:srgbClr val="7030A0"/>
                </a:solidFill>
              </a:rPr>
              <a:t>方法比较</a:t>
            </a:r>
            <a:endParaRPr lang="zh-CN" altLang="en-US" dirty="0">
              <a:solidFill>
                <a:srgbClr val="7030A0"/>
              </a:solidFill>
            </a:endParaRPr>
          </a:p>
        </p:txBody>
      </p:sp>
      <p:sp>
        <p:nvSpPr>
          <p:cNvPr id="3" name="内容占位符 2"/>
          <p:cNvSpPr>
            <a:spLocks noGrp="1"/>
          </p:cNvSpPr>
          <p:nvPr>
            <p:ph idx="1"/>
          </p:nvPr>
        </p:nvSpPr>
        <p:spPr>
          <a:xfrm>
            <a:off x="533400" y="4800600"/>
            <a:ext cx="8191500" cy="1524000"/>
          </a:xfrm>
        </p:spPr>
        <p:txBody>
          <a:bodyPr/>
          <a:lstStyle/>
          <a:p>
            <a:r>
              <a:rPr lang="en-US" altLang="zh-CN" sz="2400" dirty="0"/>
              <a:t>Fibonacci</a:t>
            </a:r>
            <a:r>
              <a:rPr lang="zh-CN" altLang="en-US" sz="2400" dirty="0" smtClean="0"/>
              <a:t>查找</a:t>
            </a:r>
            <a:r>
              <a:rPr lang="en-US" altLang="zh-CN" sz="2400" dirty="0"/>
              <a:t> </a:t>
            </a:r>
            <a:r>
              <a:rPr lang="zh-CN" altLang="en-US" sz="2400" dirty="0" smtClean="0"/>
              <a:t>是分块查找的变种，但要求按关键字有序；</a:t>
            </a:r>
            <a:endParaRPr lang="en-US" altLang="zh-CN" sz="2400" dirty="0" smtClean="0"/>
          </a:p>
          <a:p>
            <a:pPr lvl="1"/>
            <a:r>
              <a:rPr lang="zh-CN" altLang="en-US" sz="2200" u="sng" dirty="0" smtClean="0"/>
              <a:t>平均</a:t>
            </a:r>
            <a:r>
              <a:rPr lang="zh-CN" altLang="en-US" sz="2200" u="sng" dirty="0"/>
              <a:t>性能</a:t>
            </a:r>
            <a:r>
              <a:rPr lang="zh-CN" altLang="en-US" sz="2200" dirty="0"/>
              <a:t>比折半查找</a:t>
            </a:r>
            <a:r>
              <a:rPr lang="zh-CN" altLang="en-US" sz="2200" b="1" dirty="0"/>
              <a:t>好</a:t>
            </a:r>
            <a:r>
              <a:rPr lang="zh-CN" altLang="en-US" sz="2200" dirty="0" smtClean="0"/>
              <a:t>，</a:t>
            </a:r>
            <a:endParaRPr lang="en-US" altLang="zh-CN" sz="2200" dirty="0" smtClean="0"/>
          </a:p>
          <a:p>
            <a:pPr lvl="1"/>
            <a:r>
              <a:rPr lang="zh-CN" altLang="en-US" sz="2200" dirty="0" smtClean="0"/>
              <a:t>但</a:t>
            </a:r>
            <a:r>
              <a:rPr lang="zh-CN" altLang="en-US" sz="2200" dirty="0"/>
              <a:t>最坏情况下的性能</a:t>
            </a:r>
            <a:r>
              <a:rPr lang="zh-CN" altLang="en-US" sz="2200" dirty="0" smtClean="0"/>
              <a:t>（仍是</a:t>
            </a:r>
            <a:r>
              <a:rPr lang="en-US" altLang="zh-CN" sz="2200" dirty="0"/>
              <a:t>O(</a:t>
            </a:r>
            <a:r>
              <a:rPr lang="en-US" altLang="zh-CN" sz="2200" i="1" dirty="0" err="1"/>
              <a:t>logn</a:t>
            </a:r>
            <a:r>
              <a:rPr lang="en-US" altLang="zh-CN" sz="2200" dirty="0"/>
              <a:t>)</a:t>
            </a:r>
            <a:r>
              <a:rPr lang="zh-CN" altLang="en-US" sz="2200" dirty="0"/>
              <a:t>）却比折半查找</a:t>
            </a:r>
            <a:r>
              <a:rPr lang="zh-CN" altLang="en-US" sz="2200" dirty="0" smtClean="0"/>
              <a:t>差</a:t>
            </a:r>
            <a:r>
              <a:rPr lang="en-US" altLang="zh-CN" sz="2200" dirty="0" smtClean="0"/>
              <a:t>;</a:t>
            </a:r>
            <a:endParaRPr lang="zh-CN" altLang="en-US" sz="2200" dirty="0"/>
          </a:p>
        </p:txBody>
      </p:sp>
      <p:graphicFrame>
        <p:nvGraphicFramePr>
          <p:cNvPr id="4" name="Group 5"/>
          <p:cNvGraphicFramePr>
            <a:graphicFrameLocks noGrp="1"/>
          </p:cNvGraphicFramePr>
          <p:nvPr>
            <p:extLst>
              <p:ext uri="{D42A27DB-BD31-4B8C-83A1-F6EECF244321}">
                <p14:modId xmlns:p14="http://schemas.microsoft.com/office/powerpoint/2010/main" val="2377979524"/>
              </p:ext>
            </p:extLst>
          </p:nvPr>
        </p:nvGraphicFramePr>
        <p:xfrm>
          <a:off x="533400" y="1066801"/>
          <a:ext cx="8229600" cy="3505200"/>
        </p:xfrm>
        <a:graphic>
          <a:graphicData uri="http://schemas.openxmlformats.org/drawingml/2006/table">
            <a:tbl>
              <a:tblPr/>
              <a:tblGrid>
                <a:gridCol w="1447800">
                  <a:extLst>
                    <a:ext uri="{9D8B030D-6E8A-4147-A177-3AD203B41FA5}">
                      <a16:colId xmlns:a16="http://schemas.microsoft.com/office/drawing/2014/main" val="20000"/>
                    </a:ext>
                  </a:extLst>
                </a:gridCol>
                <a:gridCol w="2438400">
                  <a:extLst>
                    <a:ext uri="{9D8B030D-6E8A-4147-A177-3AD203B41FA5}">
                      <a16:colId xmlns:a16="http://schemas.microsoft.com/office/drawing/2014/main" val="20001"/>
                    </a:ext>
                  </a:extLst>
                </a:gridCol>
                <a:gridCol w="2220913">
                  <a:extLst>
                    <a:ext uri="{9D8B030D-6E8A-4147-A177-3AD203B41FA5}">
                      <a16:colId xmlns:a16="http://schemas.microsoft.com/office/drawing/2014/main" val="20002"/>
                    </a:ext>
                  </a:extLst>
                </a:gridCol>
                <a:gridCol w="2122487">
                  <a:extLst>
                    <a:ext uri="{9D8B030D-6E8A-4147-A177-3AD203B41FA5}">
                      <a16:colId xmlns:a16="http://schemas.microsoft.com/office/drawing/2014/main" val="20003"/>
                    </a:ext>
                  </a:extLst>
                </a:gridCol>
              </a:tblGrid>
              <a:tr h="771579">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1" lang="zh-CN" altLang="en-US" sz="2800" b="0" i="0" u="none" strike="noStrike" cap="none" normalizeH="0" baseline="0" dirty="0" smtClean="0">
                        <a:ln>
                          <a:noFill/>
                        </a:ln>
                        <a:solidFill>
                          <a:schemeClr val="tx1"/>
                        </a:solidFill>
                        <a:effectLst/>
                        <a:latin typeface="Times New Roman" pitchFamily="18" charset="0"/>
                        <a:ea typeface="宋体" pitchFamily="2" charset="-122"/>
                      </a:endParaRPr>
                    </a:p>
                  </a:txBody>
                  <a:tcPr marT="45726" marB="45726"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w="12700" cap="flat" cmpd="sng" algn="ctr">
                      <a:solidFill>
                        <a:schemeClr val="tx1"/>
                      </a:solidFill>
                      <a:prstDash val="solid"/>
                      <a:round/>
                      <a:headEnd type="none" w="med" len="med"/>
                      <a:tailEnd type="none" w="med" len="med"/>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4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顺序查找</a:t>
                      </a:r>
                    </a:p>
                  </a:txBody>
                  <a:tcPr marT="45726" marB="45726"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折半查找</a:t>
                      </a:r>
                    </a:p>
                  </a:txBody>
                  <a:tcPr marT="45726" marB="45726"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4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分块查找</a:t>
                      </a:r>
                    </a:p>
                  </a:txBody>
                  <a:tcPr marT="45726" marB="45726"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4226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ASL</a:t>
                      </a:r>
                    </a:p>
                  </a:txBody>
                  <a:tcPr marT="45726" marB="45726"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rPr>
                        <a:t>最大</a:t>
                      </a:r>
                    </a:p>
                  </a:txBody>
                  <a:tcPr marT="45726" marB="45726"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rPr>
                        <a:t>最小</a:t>
                      </a:r>
                    </a:p>
                  </a:txBody>
                  <a:tcPr marT="45726" marB="45726"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rPr>
                        <a:t>两者之间</a:t>
                      </a:r>
                    </a:p>
                  </a:txBody>
                  <a:tcPr marT="45726" marB="45726"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65906">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4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表结构</a:t>
                      </a:r>
                    </a:p>
                  </a:txBody>
                  <a:tcPr marT="45726" marB="45726"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400" b="1" i="0" u="none" strike="noStrike" cap="none" normalizeH="0" baseline="0" dirty="0" smtClean="0">
                          <a:ln>
                            <a:noFill/>
                          </a:ln>
                          <a:solidFill>
                            <a:schemeClr val="tx1"/>
                          </a:solidFill>
                          <a:effectLst/>
                          <a:latin typeface="Times New Roman" pitchFamily="18" charset="0"/>
                          <a:ea typeface="宋体" pitchFamily="2" charset="-122"/>
                        </a:rPr>
                        <a:t>有序表、无序表</a:t>
                      </a:r>
                    </a:p>
                  </a:txBody>
                  <a:tcPr marT="45726" marB="45726"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400" b="1" i="0" u="none" strike="noStrike" cap="none" normalizeH="0" baseline="0" dirty="0" smtClean="0">
                          <a:ln>
                            <a:noFill/>
                          </a:ln>
                          <a:solidFill>
                            <a:schemeClr val="tx1"/>
                          </a:solidFill>
                          <a:effectLst/>
                          <a:latin typeface="Times New Roman" pitchFamily="18" charset="0"/>
                          <a:ea typeface="宋体" pitchFamily="2" charset="-122"/>
                        </a:rPr>
                        <a:t>有序表</a:t>
                      </a:r>
                    </a:p>
                  </a:txBody>
                  <a:tcPr marT="45726" marB="45726"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rPr>
                        <a:t>分块有序表</a:t>
                      </a:r>
                    </a:p>
                  </a:txBody>
                  <a:tcPr marT="45726" marB="45726"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225449">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4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存储结构</a:t>
                      </a:r>
                    </a:p>
                  </a:txBody>
                  <a:tcPr marT="45726" marB="45726"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rPr>
                        <a:t>顺序存储结构</a:t>
                      </a:r>
                    </a:p>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宋体" pitchFamily="2" charset="-122"/>
                        </a:rPr>
                        <a:t>线性链表</a:t>
                      </a:r>
                    </a:p>
                  </a:txBody>
                  <a:tcPr marT="45726" marB="45726"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400" b="1" i="0" u="none" strike="noStrike" cap="none" normalizeH="0" baseline="0" dirty="0" smtClean="0">
                          <a:ln>
                            <a:noFill/>
                          </a:ln>
                          <a:solidFill>
                            <a:schemeClr val="tx1"/>
                          </a:solidFill>
                          <a:effectLst/>
                          <a:latin typeface="Times New Roman" pitchFamily="18" charset="0"/>
                          <a:ea typeface="宋体" pitchFamily="2" charset="-122"/>
                        </a:rPr>
                        <a:t>顺序存储结构</a:t>
                      </a:r>
                    </a:p>
                  </a:txBody>
                  <a:tcPr marT="45726" marB="45726"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smtClean="0">
                          <a:ln>
                            <a:noFill/>
                          </a:ln>
                          <a:solidFill>
                            <a:schemeClr val="tx1"/>
                          </a:solidFill>
                          <a:effectLst/>
                          <a:latin typeface="Times New Roman" pitchFamily="18" charset="0"/>
                          <a:ea typeface="宋体" pitchFamily="2" charset="-122"/>
                        </a:rPr>
                        <a:t>顺序存储结构</a:t>
                      </a:r>
                    </a:p>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smtClean="0">
                          <a:ln>
                            <a:noFill/>
                          </a:ln>
                          <a:solidFill>
                            <a:schemeClr val="tx1"/>
                          </a:solidFill>
                          <a:effectLst/>
                          <a:latin typeface="Times New Roman" pitchFamily="18" charset="0"/>
                          <a:ea typeface="宋体" pitchFamily="2" charset="-122"/>
                        </a:rPr>
                        <a:t>线性链表</a:t>
                      </a:r>
                    </a:p>
                  </a:txBody>
                  <a:tcPr marT="45726" marB="45726"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5" name="动作按钮: 第一张 4">
            <a:hlinkClick r:id="rId2" action="ppaction://hlinksldjump" highlightClick="1"/>
          </p:cNvPr>
          <p:cNvSpPr/>
          <p:nvPr/>
        </p:nvSpPr>
        <p:spPr>
          <a:xfrm>
            <a:off x="8839200" y="6553200"/>
            <a:ext cx="304800" cy="304800"/>
          </a:xfrm>
          <a:prstGeom prst="actionButtonHom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extLst>
      <p:ext uri="{BB962C8B-B14F-4D97-AF65-F5344CB8AC3E}">
        <p14:creationId xmlns:p14="http://schemas.microsoft.com/office/powerpoint/2010/main" val="9899537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en-US" altLang="zh-CN" dirty="0" smtClean="0"/>
              <a:t>. </a:t>
            </a:r>
            <a:r>
              <a:rPr lang="zh-CN" altLang="en-US" dirty="0" smtClean="0"/>
              <a:t>动态查找</a:t>
            </a:r>
            <a:endParaRPr lang="zh-CN" altLang="en-US" dirty="0"/>
          </a:p>
        </p:txBody>
      </p:sp>
      <p:sp>
        <p:nvSpPr>
          <p:cNvPr id="3" name="内容占位符 2"/>
          <p:cNvSpPr>
            <a:spLocks noGrp="1"/>
          </p:cNvSpPr>
          <p:nvPr>
            <p:ph idx="1"/>
          </p:nvPr>
        </p:nvSpPr>
        <p:spPr/>
        <p:txBody>
          <a:bodyPr/>
          <a:lstStyle/>
          <a:p>
            <a:r>
              <a:rPr lang="zh-CN" altLang="en-US" b="1" dirty="0">
                <a:solidFill>
                  <a:srgbClr val="00B0F0"/>
                </a:solidFill>
              </a:rPr>
              <a:t>静态查找</a:t>
            </a:r>
            <a:r>
              <a:rPr lang="en-US" altLang="zh-CN" dirty="0"/>
              <a:t>(Static Search)</a:t>
            </a:r>
            <a:r>
              <a:rPr lang="zh-CN" altLang="en-US" dirty="0"/>
              <a:t>：在查找时只对数据元素进行查询或检索</a:t>
            </a:r>
            <a:r>
              <a:rPr lang="zh-CN" altLang="en-US" dirty="0" smtClean="0"/>
              <a:t>；</a:t>
            </a:r>
            <a:endParaRPr lang="zh-CN" altLang="en-US" dirty="0"/>
          </a:p>
          <a:p>
            <a:r>
              <a:rPr lang="zh-CN" altLang="en-US" b="1" dirty="0">
                <a:solidFill>
                  <a:srgbClr val="00B0F0"/>
                </a:solidFill>
              </a:rPr>
              <a:t>动态查找</a:t>
            </a:r>
            <a:r>
              <a:rPr lang="en-US" altLang="zh-CN" dirty="0"/>
              <a:t>(Dynamic Search)</a:t>
            </a:r>
            <a:r>
              <a:rPr lang="zh-CN" altLang="en-US" dirty="0"/>
              <a:t>：在实施查找的同时，</a:t>
            </a:r>
            <a:r>
              <a:rPr lang="zh-CN" altLang="en-US" i="1" dirty="0">
                <a:solidFill>
                  <a:srgbClr val="92D050"/>
                </a:solidFill>
              </a:rPr>
              <a:t>插入</a:t>
            </a:r>
            <a:r>
              <a:rPr lang="zh-CN" altLang="en-US" dirty="0"/>
              <a:t>查找表中不存在的记录，</a:t>
            </a:r>
            <a:r>
              <a:rPr lang="zh-CN" altLang="en-US" i="1" dirty="0">
                <a:solidFill>
                  <a:srgbClr val="C00000"/>
                </a:solidFill>
              </a:rPr>
              <a:t>或</a:t>
            </a:r>
            <a:r>
              <a:rPr lang="zh-CN" altLang="en-US" dirty="0"/>
              <a:t>从查找表中</a:t>
            </a:r>
            <a:r>
              <a:rPr lang="zh-CN" altLang="en-US" i="1" dirty="0">
                <a:solidFill>
                  <a:srgbClr val="92D050"/>
                </a:solidFill>
              </a:rPr>
              <a:t>删除</a:t>
            </a:r>
            <a:r>
              <a:rPr lang="zh-CN" altLang="en-US" dirty="0"/>
              <a:t>已存在的某个记录</a:t>
            </a:r>
            <a:r>
              <a:rPr lang="zh-CN" altLang="en-US" dirty="0" smtClean="0"/>
              <a:t>；</a:t>
            </a:r>
            <a:endParaRPr lang="en-US" altLang="zh-CN" dirty="0" smtClean="0"/>
          </a:p>
          <a:p>
            <a:pPr lvl="1"/>
            <a:r>
              <a:rPr lang="zh-CN" altLang="en-US" dirty="0" smtClean="0"/>
              <a:t>当</a:t>
            </a:r>
            <a:r>
              <a:rPr lang="zh-CN" altLang="en-US" dirty="0"/>
              <a:t>查找表以</a:t>
            </a:r>
            <a:r>
              <a:rPr lang="zh-CN" altLang="en-US" b="1" i="1" dirty="0"/>
              <a:t>线性表</a:t>
            </a:r>
            <a:r>
              <a:rPr lang="zh-CN" altLang="en-US" dirty="0"/>
              <a:t>的形式组织时，若对查找表进行</a:t>
            </a:r>
            <a:r>
              <a:rPr lang="zh-CN" altLang="en-US" u="sng" dirty="0"/>
              <a:t>插入</a:t>
            </a:r>
            <a:r>
              <a:rPr lang="zh-CN" altLang="en-US" dirty="0"/>
              <a:t>、</a:t>
            </a:r>
            <a:r>
              <a:rPr lang="zh-CN" altLang="en-US" u="sng" dirty="0"/>
              <a:t>删除</a:t>
            </a:r>
            <a:r>
              <a:rPr lang="zh-CN" altLang="en-US" dirty="0"/>
              <a:t>或</a:t>
            </a:r>
            <a:r>
              <a:rPr lang="zh-CN" altLang="en-US" u="sng" dirty="0"/>
              <a:t>排序</a:t>
            </a:r>
            <a:r>
              <a:rPr lang="zh-CN" altLang="en-US" dirty="0"/>
              <a:t>操作，就</a:t>
            </a:r>
            <a:r>
              <a:rPr lang="zh-CN" altLang="en-US" dirty="0">
                <a:solidFill>
                  <a:schemeClr val="accent6"/>
                </a:solidFill>
              </a:rPr>
              <a:t>必须移动大量的记录</a:t>
            </a:r>
            <a:r>
              <a:rPr lang="zh-CN" altLang="en-US" dirty="0"/>
              <a:t>，当记录数很多时，这种移动的</a:t>
            </a:r>
            <a:r>
              <a:rPr lang="zh-CN" altLang="en-US" i="1" dirty="0"/>
              <a:t>代价很大</a:t>
            </a:r>
            <a:r>
              <a:rPr lang="zh-CN" altLang="en-US" dirty="0"/>
              <a:t>。</a:t>
            </a:r>
          </a:p>
          <a:p>
            <a:pPr lvl="1"/>
            <a:r>
              <a:rPr lang="zh-CN" altLang="en-US" dirty="0" smtClean="0"/>
              <a:t>利用</a:t>
            </a:r>
            <a:r>
              <a:rPr lang="zh-CN" altLang="en-US" b="1" dirty="0"/>
              <a:t>树的形式</a:t>
            </a:r>
            <a:r>
              <a:rPr lang="zh-CN" altLang="en-US" dirty="0"/>
              <a:t>组织查找表，</a:t>
            </a:r>
            <a:r>
              <a:rPr lang="zh-CN" altLang="en-US" dirty="0">
                <a:solidFill>
                  <a:schemeClr val="accent6"/>
                </a:solidFill>
              </a:rPr>
              <a:t>可以对查找表进行</a:t>
            </a:r>
            <a:r>
              <a:rPr lang="zh-CN" altLang="en-US" i="1" u="sng" dirty="0">
                <a:solidFill>
                  <a:schemeClr val="accent6"/>
                </a:solidFill>
              </a:rPr>
              <a:t>动态高效的</a:t>
            </a:r>
            <a:r>
              <a:rPr lang="zh-CN" altLang="en-US" dirty="0">
                <a:solidFill>
                  <a:schemeClr val="accent6"/>
                </a:solidFill>
              </a:rPr>
              <a:t>查找</a:t>
            </a:r>
            <a:r>
              <a:rPr lang="zh-CN" altLang="en-US" dirty="0"/>
              <a:t>。</a:t>
            </a:r>
          </a:p>
          <a:p>
            <a:endParaRPr lang="zh-CN" altLang="en-US" dirty="0"/>
          </a:p>
        </p:txBody>
      </p:sp>
      <p:sp>
        <p:nvSpPr>
          <p:cNvPr id="4" name="动作按钮: 开始 3">
            <a:hlinkClick r:id="rId2" action="ppaction://hlinksldjump" highlightClick="1"/>
          </p:cNvPr>
          <p:cNvSpPr/>
          <p:nvPr/>
        </p:nvSpPr>
        <p:spPr>
          <a:xfrm>
            <a:off x="8820472" y="6582228"/>
            <a:ext cx="323528" cy="277812"/>
          </a:xfrm>
          <a:prstGeom prst="actionButtonBeginning">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extLst>
      <p:ext uri="{BB962C8B-B14F-4D97-AF65-F5344CB8AC3E}">
        <p14:creationId xmlns:p14="http://schemas.microsoft.com/office/powerpoint/2010/main" val="2212529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heel(1)">
                                      <p:cBhvr>
                                        <p:cTn id="7" dur="2000"/>
                                        <p:tgtEl>
                                          <p:spTgt spid="3">
                                            <p:txEl>
                                              <p:pRg st="2" end="2"/>
                                            </p:txEl>
                                          </p:spTgt>
                                        </p:tgtEl>
                                      </p:cBhvr>
                                    </p:animEffect>
                                  </p:childTnLst>
                                </p:cTn>
                              </p:par>
                              <p:par>
                                <p:cTn id="8" presetID="21" presetClass="entr" presetSubtype="1"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wheel(1)">
                                      <p:cBhvr>
                                        <p:cTn id="10"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2.1 </a:t>
            </a:r>
            <a:r>
              <a:rPr lang="zh-CN" altLang="en-US" dirty="0" smtClean="0"/>
              <a:t>二</a:t>
            </a:r>
            <a:r>
              <a:rPr lang="zh-CN" altLang="en-US" dirty="0"/>
              <a:t>叉排序树</a:t>
            </a:r>
            <a:r>
              <a:rPr lang="en-US" altLang="zh-CN" dirty="0"/>
              <a:t>(BST</a:t>
            </a:r>
            <a:r>
              <a:rPr lang="en-US" altLang="zh-CN" dirty="0" smtClean="0"/>
              <a:t>)</a:t>
            </a:r>
            <a:r>
              <a:rPr lang="zh-CN" altLang="en-US" sz="2000" dirty="0" smtClean="0"/>
              <a:t>：</a:t>
            </a:r>
            <a:r>
              <a:rPr lang="zh-CN" altLang="en-US" sz="2000" dirty="0" smtClean="0">
                <a:solidFill>
                  <a:srgbClr val="7030A0"/>
                </a:solidFill>
              </a:rPr>
              <a:t>定义</a:t>
            </a:r>
            <a:endParaRPr lang="zh-CN" altLang="en-US" dirty="0">
              <a:solidFill>
                <a:srgbClr val="7030A0"/>
              </a:solidFill>
            </a:endParaRPr>
          </a:p>
        </p:txBody>
      </p:sp>
      <p:sp>
        <p:nvSpPr>
          <p:cNvPr id="3" name="内容占位符 2"/>
          <p:cNvSpPr>
            <a:spLocks noGrp="1"/>
          </p:cNvSpPr>
          <p:nvPr>
            <p:ph idx="1"/>
          </p:nvPr>
        </p:nvSpPr>
        <p:spPr/>
        <p:txBody>
          <a:bodyPr/>
          <a:lstStyle/>
          <a:p>
            <a:r>
              <a:rPr lang="zh-CN" altLang="en-US" sz="2400" b="1" dirty="0">
                <a:solidFill>
                  <a:srgbClr val="00B0F0"/>
                </a:solidFill>
                <a:effectLst>
                  <a:outerShdw blurRad="38100" dist="38100" dir="2700000" algn="tl">
                    <a:srgbClr val="000000">
                      <a:alpha val="43137"/>
                    </a:srgbClr>
                  </a:outerShdw>
                </a:effectLst>
              </a:rPr>
              <a:t>二叉排序树</a:t>
            </a:r>
            <a:r>
              <a:rPr lang="en-US" altLang="zh-CN" sz="2400" dirty="0" smtClean="0"/>
              <a:t>(</a:t>
            </a:r>
            <a:r>
              <a:rPr lang="en-US" altLang="zh-CN" sz="2400" b="1" dirty="0" smtClean="0">
                <a:solidFill>
                  <a:srgbClr val="0070C0"/>
                </a:solidFill>
              </a:rPr>
              <a:t>BST</a:t>
            </a:r>
            <a:r>
              <a:rPr lang="en-US" altLang="zh-CN" sz="2400" dirty="0" smtClean="0"/>
              <a:t>, </a:t>
            </a:r>
            <a:r>
              <a:rPr lang="en-US" altLang="zh-CN" sz="2400" b="1" dirty="0" smtClean="0"/>
              <a:t>Binary </a:t>
            </a:r>
            <a:r>
              <a:rPr lang="en-US" altLang="zh-CN" sz="2400" b="1" dirty="0"/>
              <a:t>Sort Tree</a:t>
            </a:r>
            <a:r>
              <a:rPr lang="zh-CN" altLang="en-US" sz="2400" dirty="0"/>
              <a:t>或</a:t>
            </a:r>
            <a:r>
              <a:rPr lang="en-US" altLang="zh-CN" sz="2400" b="1" dirty="0"/>
              <a:t>Binary Search Tree</a:t>
            </a:r>
            <a:r>
              <a:rPr lang="en-US" altLang="zh-CN" sz="2400" dirty="0"/>
              <a:t>) </a:t>
            </a:r>
            <a:r>
              <a:rPr lang="zh-CN" altLang="en-US" sz="2400" dirty="0" smtClean="0"/>
              <a:t>：或者</a:t>
            </a:r>
            <a:r>
              <a:rPr lang="zh-CN" altLang="en-US" sz="2400" i="1" u="sng" dirty="0"/>
              <a:t>是空树</a:t>
            </a:r>
            <a:r>
              <a:rPr lang="zh-CN" altLang="en-US" sz="2400" dirty="0"/>
              <a:t>，或者</a:t>
            </a:r>
            <a:r>
              <a:rPr lang="zh-CN" altLang="en-US" sz="2400" i="1" u="sng" dirty="0"/>
              <a:t>是满足下列性质的二叉树</a:t>
            </a:r>
            <a:r>
              <a:rPr lang="zh-CN" altLang="en-US" sz="2400" dirty="0"/>
              <a:t>。</a:t>
            </a:r>
          </a:p>
          <a:p>
            <a:pPr lvl="1"/>
            <a:endParaRPr lang="en-US" altLang="zh-CN" sz="2200" dirty="0" smtClean="0"/>
          </a:p>
          <a:p>
            <a:pPr lvl="1"/>
            <a:endParaRPr lang="en-US" altLang="zh-CN" sz="2200" dirty="0"/>
          </a:p>
          <a:p>
            <a:pPr lvl="1"/>
            <a:endParaRPr lang="en-US" altLang="zh-CN" sz="2200" dirty="0" smtClean="0"/>
          </a:p>
          <a:p>
            <a:pPr lvl="1"/>
            <a:endParaRPr lang="en-US" altLang="zh-CN" sz="2200" dirty="0"/>
          </a:p>
          <a:p>
            <a:pPr lvl="1"/>
            <a:endParaRPr lang="en-US" altLang="zh-CN" sz="2200" dirty="0" smtClean="0"/>
          </a:p>
          <a:p>
            <a:pPr lvl="1"/>
            <a:endParaRPr lang="zh-CN" altLang="en-US" sz="2200" dirty="0" smtClean="0"/>
          </a:p>
          <a:p>
            <a:r>
              <a:rPr lang="zh-CN" altLang="en-US" sz="2400" b="1" dirty="0"/>
              <a:t>结论</a:t>
            </a:r>
            <a:r>
              <a:rPr lang="zh-CN" altLang="en-US" sz="2400" dirty="0"/>
              <a:t>：若按</a:t>
            </a:r>
            <a:r>
              <a:rPr lang="zh-CN" altLang="en-US" sz="2400" b="1" i="1" dirty="0">
                <a:solidFill>
                  <a:srgbClr val="7030A0"/>
                </a:solidFill>
              </a:rPr>
              <a:t>中序</a:t>
            </a:r>
            <a:r>
              <a:rPr lang="zh-CN" altLang="en-US" sz="2400" dirty="0"/>
              <a:t>遍历一棵二叉排序树，所得到的结点序列是一个递增序列</a:t>
            </a:r>
            <a:r>
              <a:rPr lang="zh-CN" altLang="en-US" sz="2400" dirty="0" smtClean="0"/>
              <a:t>。</a:t>
            </a:r>
            <a:endParaRPr lang="zh-CN" altLang="en-US" sz="2400" dirty="0"/>
          </a:p>
        </p:txBody>
      </p:sp>
      <p:sp>
        <p:nvSpPr>
          <p:cNvPr id="6" name="内容占位符 2"/>
          <p:cNvSpPr txBox="1">
            <a:spLocks/>
          </p:cNvSpPr>
          <p:nvPr/>
        </p:nvSpPr>
        <p:spPr bwMode="gray">
          <a:xfrm>
            <a:off x="381000" y="2057400"/>
            <a:ext cx="57150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lnSpc>
                <a:spcPct val="120000"/>
              </a:lnSpc>
              <a:spcBef>
                <a:spcPts val="1200"/>
              </a:spcBef>
              <a:spcAft>
                <a:spcPct val="0"/>
              </a:spcAft>
              <a:buClr>
                <a:schemeClr val="tx2"/>
              </a:buClr>
              <a:buFont typeface="Wingdings" panose="05000000000000000000" pitchFamily="2" charset="2"/>
              <a:buChar char="p"/>
              <a:defRPr sz="2800">
                <a:solidFill>
                  <a:srgbClr val="002060"/>
                </a:solidFill>
                <a:latin typeface="+mn-lt"/>
                <a:ea typeface="+mn-ea"/>
                <a:cs typeface="+mn-cs"/>
              </a:defRPr>
            </a:lvl1pPr>
            <a:lvl2pPr marL="742950" indent="-285750" algn="l" rtl="0" fontAlgn="base">
              <a:lnSpc>
                <a:spcPct val="120000"/>
              </a:lnSpc>
              <a:spcBef>
                <a:spcPts val="1200"/>
              </a:spcBef>
              <a:spcAft>
                <a:spcPct val="0"/>
              </a:spcAft>
              <a:buClr>
                <a:schemeClr val="accent1"/>
              </a:buClr>
              <a:buFont typeface="Wingdings" panose="05000000000000000000" pitchFamily="2" charset="2"/>
              <a:buChar char="Ø"/>
              <a:defRPr sz="2600">
                <a:solidFill>
                  <a:schemeClr val="tx2"/>
                </a:solidFill>
                <a:latin typeface="+mn-lt"/>
                <a:ea typeface="+mn-ea"/>
              </a:defRPr>
            </a:lvl2pPr>
            <a:lvl3pPr marL="1143000" indent="-228600" algn="l" rtl="0" fontAlgn="base">
              <a:lnSpc>
                <a:spcPct val="120000"/>
              </a:lnSpc>
              <a:spcBef>
                <a:spcPts val="1200"/>
              </a:spcBef>
              <a:spcAft>
                <a:spcPct val="0"/>
              </a:spcAft>
              <a:buClr>
                <a:schemeClr val="accent2"/>
              </a:buClr>
              <a:buFont typeface="Wingdings" panose="05000000000000000000" pitchFamily="2" charset="2"/>
              <a:buChar char="u"/>
              <a:defRPr sz="2400">
                <a:solidFill>
                  <a:schemeClr val="tx2"/>
                </a:solidFill>
                <a:latin typeface="+mn-lt"/>
                <a:ea typeface="+mn-ea"/>
              </a:defRPr>
            </a:lvl3pPr>
            <a:lvl4pPr marL="1600200" indent="-228600" algn="l" rtl="0" fontAlgn="base">
              <a:lnSpc>
                <a:spcPct val="120000"/>
              </a:lnSpc>
              <a:spcBef>
                <a:spcPts val="1200"/>
              </a:spcBef>
              <a:spcAft>
                <a:spcPct val="0"/>
              </a:spcAft>
              <a:buClr>
                <a:srgbClr val="FFC000"/>
              </a:buClr>
              <a:buFont typeface="Wingdings" panose="05000000000000000000" pitchFamily="2" charset="2"/>
              <a:buChar char="ü"/>
              <a:defRPr sz="2200">
                <a:solidFill>
                  <a:schemeClr val="tx2"/>
                </a:solidFill>
                <a:latin typeface="+mn-lt"/>
                <a:ea typeface="+mn-ea"/>
              </a:defRPr>
            </a:lvl4pPr>
            <a:lvl5pPr marL="2057400" indent="-228600" algn="l" rtl="0" fontAlgn="base">
              <a:lnSpc>
                <a:spcPct val="120000"/>
              </a:lnSpc>
              <a:spcBef>
                <a:spcPts val="1200"/>
              </a:spcBef>
              <a:spcAft>
                <a:spcPct val="0"/>
              </a:spcAft>
              <a:buClr>
                <a:srgbClr val="7030A0"/>
              </a:buClr>
              <a:buChar char="»"/>
              <a:defRPr sz="2000">
                <a:solidFill>
                  <a:schemeClr val="tx2"/>
                </a:solidFill>
                <a:latin typeface="+mn-lt"/>
                <a:ea typeface="+mn-ea"/>
              </a:defRPr>
            </a:lvl5pPr>
            <a:lvl6pPr marL="2514600" indent="-228600" algn="l" rtl="0" eaLnBrk="1" fontAlgn="base" hangingPunct="1">
              <a:spcBef>
                <a:spcPct val="20000"/>
              </a:spcBef>
              <a:spcAft>
                <a:spcPct val="0"/>
              </a:spcAft>
              <a:buChar char="»"/>
              <a:defRPr sz="2000">
                <a:solidFill>
                  <a:schemeClr val="tx2"/>
                </a:solidFill>
                <a:latin typeface="+mn-lt"/>
                <a:ea typeface="+mn-ea"/>
              </a:defRPr>
            </a:lvl6pPr>
            <a:lvl7pPr marL="2971800" indent="-228600" algn="l" rtl="0" eaLnBrk="1" fontAlgn="base" hangingPunct="1">
              <a:spcBef>
                <a:spcPct val="20000"/>
              </a:spcBef>
              <a:spcAft>
                <a:spcPct val="0"/>
              </a:spcAft>
              <a:buChar char="»"/>
              <a:defRPr sz="2000">
                <a:solidFill>
                  <a:schemeClr val="tx2"/>
                </a:solidFill>
                <a:latin typeface="+mn-lt"/>
                <a:ea typeface="+mn-ea"/>
              </a:defRPr>
            </a:lvl7pPr>
            <a:lvl8pPr marL="3429000" indent="-228600" algn="l" rtl="0" eaLnBrk="1" fontAlgn="base" hangingPunct="1">
              <a:spcBef>
                <a:spcPct val="20000"/>
              </a:spcBef>
              <a:spcAft>
                <a:spcPct val="0"/>
              </a:spcAft>
              <a:buChar char="»"/>
              <a:defRPr sz="2000">
                <a:solidFill>
                  <a:schemeClr val="tx2"/>
                </a:solidFill>
                <a:latin typeface="+mn-lt"/>
                <a:ea typeface="+mn-ea"/>
              </a:defRPr>
            </a:lvl8pPr>
            <a:lvl9pPr marL="3886200" indent="-228600" algn="l" rtl="0" eaLnBrk="1" fontAlgn="base" hangingPunct="1">
              <a:spcBef>
                <a:spcPct val="20000"/>
              </a:spcBef>
              <a:spcAft>
                <a:spcPct val="0"/>
              </a:spcAft>
              <a:buChar char="»"/>
              <a:defRPr sz="2000">
                <a:solidFill>
                  <a:schemeClr val="tx2"/>
                </a:solidFill>
                <a:latin typeface="+mn-lt"/>
                <a:ea typeface="+mn-ea"/>
              </a:defRPr>
            </a:lvl9pPr>
          </a:lstStyle>
          <a:p>
            <a:pPr marL="914400" lvl="1" indent="-457200" eaLnBrk="1" hangingPunct="1">
              <a:lnSpc>
                <a:spcPct val="150000"/>
              </a:lnSpc>
              <a:buFont typeface="+mj-ea"/>
              <a:buAutoNum type="circleNumDbPlain"/>
            </a:pPr>
            <a:r>
              <a:rPr lang="zh-CN" altLang="en-US" sz="2200" b="0" kern="0" dirty="0" smtClean="0"/>
              <a:t>若</a:t>
            </a:r>
            <a:r>
              <a:rPr lang="zh-CN" altLang="en-US" sz="2200" kern="0" dirty="0" smtClean="0"/>
              <a:t>左子树</a:t>
            </a:r>
            <a:r>
              <a:rPr lang="zh-CN" altLang="en-US" sz="2200" b="0" kern="0" dirty="0" smtClean="0"/>
              <a:t>不为空，则左子树上所有结点的值</a:t>
            </a:r>
            <a:r>
              <a:rPr lang="en-US" altLang="zh-CN" sz="2200" b="0" kern="0" dirty="0" smtClean="0"/>
              <a:t>(</a:t>
            </a:r>
            <a:r>
              <a:rPr lang="zh-CN" altLang="en-US" sz="2200" b="0" kern="0" dirty="0" smtClean="0"/>
              <a:t>关键字</a:t>
            </a:r>
            <a:r>
              <a:rPr lang="en-US" altLang="zh-CN" sz="2200" b="0" kern="0" dirty="0" smtClean="0"/>
              <a:t>)</a:t>
            </a:r>
            <a:r>
              <a:rPr lang="zh-CN" altLang="en-US" sz="2200" b="0" kern="0" dirty="0" smtClean="0"/>
              <a:t>都</a:t>
            </a:r>
            <a:r>
              <a:rPr lang="zh-CN" altLang="en-US" sz="2200" b="0" kern="0" dirty="0" smtClean="0">
                <a:solidFill>
                  <a:schemeClr val="accent6"/>
                </a:solidFill>
              </a:rPr>
              <a:t>小于</a:t>
            </a:r>
            <a:r>
              <a:rPr lang="zh-CN" altLang="en-US" sz="2200" b="0" kern="0" dirty="0" smtClean="0"/>
              <a:t>根结点的值；</a:t>
            </a:r>
          </a:p>
          <a:p>
            <a:pPr marL="914400" lvl="1" indent="-457200" eaLnBrk="1" hangingPunct="1">
              <a:lnSpc>
                <a:spcPct val="150000"/>
              </a:lnSpc>
              <a:buFont typeface="+mj-ea"/>
              <a:buAutoNum type="circleNumDbPlain"/>
            </a:pPr>
            <a:r>
              <a:rPr lang="zh-CN" altLang="en-US" sz="2200" b="0" kern="0" dirty="0" smtClean="0"/>
              <a:t>若</a:t>
            </a:r>
            <a:r>
              <a:rPr lang="zh-CN" altLang="en-US" sz="2200" kern="0" dirty="0" smtClean="0"/>
              <a:t>右子树</a:t>
            </a:r>
            <a:r>
              <a:rPr lang="zh-CN" altLang="en-US" sz="2200" b="0" kern="0" dirty="0" smtClean="0"/>
              <a:t>不为空，则右子树上所有结点的值</a:t>
            </a:r>
            <a:r>
              <a:rPr lang="en-US" altLang="zh-CN" sz="2200" b="0" kern="0" dirty="0" smtClean="0"/>
              <a:t>(</a:t>
            </a:r>
            <a:r>
              <a:rPr lang="zh-CN" altLang="en-US" sz="2200" b="0" kern="0" dirty="0" smtClean="0"/>
              <a:t>关键字</a:t>
            </a:r>
            <a:r>
              <a:rPr lang="en-US" altLang="zh-CN" sz="2200" b="0" kern="0" dirty="0" smtClean="0"/>
              <a:t>)</a:t>
            </a:r>
            <a:r>
              <a:rPr lang="zh-CN" altLang="en-US" sz="2200" b="0" kern="0" dirty="0" smtClean="0"/>
              <a:t>都</a:t>
            </a:r>
            <a:r>
              <a:rPr lang="zh-CN" altLang="en-US" sz="2200" b="0" kern="0" dirty="0" smtClean="0">
                <a:solidFill>
                  <a:schemeClr val="accent6"/>
                </a:solidFill>
              </a:rPr>
              <a:t>大于</a:t>
            </a:r>
            <a:r>
              <a:rPr lang="zh-CN" altLang="en-US" sz="2200" b="0" kern="0" dirty="0" smtClean="0"/>
              <a:t>根结点的值；</a:t>
            </a:r>
          </a:p>
          <a:p>
            <a:pPr marL="914400" lvl="1" indent="-457200" eaLnBrk="1" hangingPunct="1">
              <a:lnSpc>
                <a:spcPct val="150000"/>
              </a:lnSpc>
              <a:buFont typeface="+mj-ea"/>
              <a:buAutoNum type="circleNumDbPlain"/>
            </a:pPr>
            <a:r>
              <a:rPr lang="zh-CN" altLang="en-US" sz="2200" b="0" kern="0" dirty="0" smtClean="0"/>
              <a:t>左、右子树都</a:t>
            </a:r>
            <a:r>
              <a:rPr lang="zh-CN" altLang="en-US" sz="2200" b="0" u="sng" kern="0" dirty="0" smtClean="0"/>
              <a:t>分别是二叉排序树</a:t>
            </a:r>
            <a:r>
              <a:rPr lang="zh-CN" altLang="en-US" sz="2200" b="0" kern="0" dirty="0" smtClean="0"/>
              <a:t>。</a:t>
            </a:r>
            <a:endParaRPr lang="zh-CN" altLang="en-US" sz="2400" b="0" kern="0" dirty="0"/>
          </a:p>
        </p:txBody>
      </p:sp>
      <p:pic>
        <p:nvPicPr>
          <p:cNvPr id="7" name="图片 6"/>
          <p:cNvPicPr>
            <a:picLocks noChangeAspect="1"/>
          </p:cNvPicPr>
          <p:nvPr/>
        </p:nvPicPr>
        <p:blipFill>
          <a:blip r:embed="rId2"/>
          <a:stretch>
            <a:fillRect/>
          </a:stretch>
        </p:blipFill>
        <p:spPr>
          <a:xfrm>
            <a:off x="6097339" y="2286000"/>
            <a:ext cx="2675883" cy="2057400"/>
          </a:xfrm>
          <a:prstGeom prst="rect">
            <a:avLst/>
          </a:prstGeom>
        </p:spPr>
      </p:pic>
      <p:sp>
        <p:nvSpPr>
          <p:cNvPr id="8" name="矩形 7"/>
          <p:cNvSpPr/>
          <p:nvPr/>
        </p:nvSpPr>
        <p:spPr>
          <a:xfrm>
            <a:off x="6573505" y="4419600"/>
            <a:ext cx="1723549" cy="461665"/>
          </a:xfrm>
          <a:prstGeom prst="rect">
            <a:avLst/>
          </a:prstGeom>
        </p:spPr>
        <p:txBody>
          <a:bodyPr wrap="none">
            <a:spAutoFit/>
          </a:bodyPr>
          <a:lstStyle/>
          <a:p>
            <a:r>
              <a:rPr lang="zh-CN" altLang="en-US" sz="2400" dirty="0" smtClean="0"/>
              <a:t>二叉排序树</a:t>
            </a:r>
            <a:endParaRPr lang="zh-CN" altLang="en-US" sz="2400" dirty="0"/>
          </a:p>
        </p:txBody>
      </p:sp>
    </p:spTree>
    <p:extLst>
      <p:ext uri="{BB962C8B-B14F-4D97-AF65-F5344CB8AC3E}">
        <p14:creationId xmlns:p14="http://schemas.microsoft.com/office/powerpoint/2010/main" val="279742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randombar(horizontal)">
                                      <p:cBhvr>
                                        <p:cTn id="11" dur="500"/>
                                        <p:tgtEl>
                                          <p:spTgt spid="7"/>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randombar(horizontal)">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fade">
                                      <p:cBhvr>
                                        <p:cTn id="19" dur="1000"/>
                                        <p:tgtEl>
                                          <p:spTgt spid="3">
                                            <p:txEl>
                                              <p:pRg st="7" end="7"/>
                                            </p:txEl>
                                          </p:spTgt>
                                        </p:tgtEl>
                                      </p:cBhvr>
                                    </p:animEffect>
                                    <p:anim calcmode="lin" valueType="num">
                                      <p:cBhvr>
                                        <p:cTn id="2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0. </a:t>
            </a:r>
            <a:r>
              <a:rPr lang="zh-CN" altLang="en-US" dirty="0" smtClean="0"/>
              <a:t>查找</a:t>
            </a:r>
            <a:r>
              <a:rPr lang="en-US" altLang="zh-CN" dirty="0" smtClean="0"/>
              <a:t>(Search)</a:t>
            </a:r>
            <a:r>
              <a:rPr lang="zh-CN" altLang="en-US" dirty="0" smtClean="0"/>
              <a:t>：</a:t>
            </a:r>
            <a:r>
              <a:rPr lang="zh-CN" altLang="en-US" sz="2000" dirty="0" smtClean="0">
                <a:solidFill>
                  <a:srgbClr val="7030A0"/>
                </a:solidFill>
              </a:rPr>
              <a:t>概念</a:t>
            </a:r>
            <a:endParaRPr lang="zh-CN" altLang="en-US" dirty="0">
              <a:solidFill>
                <a:srgbClr val="7030A0"/>
              </a:solidFill>
            </a:endParaRPr>
          </a:p>
        </p:txBody>
      </p:sp>
      <p:sp>
        <p:nvSpPr>
          <p:cNvPr id="3" name="内容占位符 2"/>
          <p:cNvSpPr>
            <a:spLocks noGrp="1"/>
          </p:cNvSpPr>
          <p:nvPr>
            <p:ph idx="1"/>
          </p:nvPr>
        </p:nvSpPr>
        <p:spPr/>
        <p:txBody>
          <a:bodyPr/>
          <a:lstStyle/>
          <a:p>
            <a:r>
              <a:rPr lang="zh-CN" altLang="en-US" sz="2400" b="1" dirty="0" smtClean="0">
                <a:solidFill>
                  <a:srgbClr val="00B0F0"/>
                </a:solidFill>
              </a:rPr>
              <a:t>查找</a:t>
            </a:r>
            <a:r>
              <a:rPr lang="zh-CN" altLang="en-US" sz="2400" b="1" dirty="0">
                <a:solidFill>
                  <a:srgbClr val="00B0F0"/>
                </a:solidFill>
              </a:rPr>
              <a:t>表</a:t>
            </a:r>
            <a:r>
              <a:rPr lang="en-US" altLang="zh-CN" sz="2400" b="1" dirty="0"/>
              <a:t>(Search Table)</a:t>
            </a:r>
            <a:r>
              <a:rPr lang="zh-CN" altLang="en-US" sz="2400" dirty="0"/>
              <a:t>：相同类型的数据元素</a:t>
            </a:r>
            <a:r>
              <a:rPr lang="en-US" altLang="zh-CN" sz="2400" dirty="0"/>
              <a:t>(</a:t>
            </a:r>
            <a:r>
              <a:rPr lang="zh-CN" altLang="en-US" sz="2400" dirty="0"/>
              <a:t>对象</a:t>
            </a:r>
            <a:r>
              <a:rPr lang="en-US" altLang="zh-CN" sz="2400" dirty="0"/>
              <a:t>)</a:t>
            </a:r>
            <a:r>
              <a:rPr lang="zh-CN" altLang="en-US" sz="2400" dirty="0"/>
              <a:t>组成的集合，每个元素通常由若干数据项构成。</a:t>
            </a:r>
          </a:p>
          <a:p>
            <a:r>
              <a:rPr lang="zh-CN" altLang="en-US" sz="2400" b="1" dirty="0" smtClean="0">
                <a:solidFill>
                  <a:srgbClr val="00B0F0"/>
                </a:solidFill>
              </a:rPr>
              <a:t>关键字</a:t>
            </a:r>
            <a:r>
              <a:rPr lang="en-US" altLang="zh-CN" sz="2400" b="1" dirty="0"/>
              <a:t>(Key</a:t>
            </a:r>
            <a:r>
              <a:rPr lang="zh-CN" altLang="en-US" sz="2400" b="1" dirty="0"/>
              <a:t>，码</a:t>
            </a:r>
            <a:r>
              <a:rPr lang="en-US" altLang="zh-CN" sz="2400" b="1" dirty="0"/>
              <a:t>)</a:t>
            </a:r>
            <a:r>
              <a:rPr lang="zh-CN" altLang="en-US" sz="2400" dirty="0"/>
              <a:t>：数据元素中某个</a:t>
            </a:r>
            <a:r>
              <a:rPr lang="en-US" altLang="zh-CN" sz="2400" dirty="0"/>
              <a:t>(</a:t>
            </a:r>
            <a:r>
              <a:rPr lang="zh-CN" altLang="en-US" sz="2400" dirty="0"/>
              <a:t>或几个</a:t>
            </a:r>
            <a:r>
              <a:rPr lang="en-US" altLang="zh-CN" sz="2400" dirty="0"/>
              <a:t>)</a:t>
            </a:r>
            <a:r>
              <a:rPr lang="zh-CN" altLang="en-US" sz="2400" dirty="0"/>
              <a:t>数据项的值，它可以标识一个数据元素</a:t>
            </a:r>
            <a:r>
              <a:rPr lang="zh-CN" altLang="en-US" sz="2400" dirty="0" smtClean="0"/>
              <a:t>。</a:t>
            </a:r>
            <a:endParaRPr lang="en-US" altLang="zh-CN" sz="2400" dirty="0" smtClean="0"/>
          </a:p>
          <a:p>
            <a:pPr lvl="1">
              <a:spcBef>
                <a:spcPts val="600"/>
              </a:spcBef>
            </a:pPr>
            <a:r>
              <a:rPr lang="zh-CN" altLang="en-US" sz="2200" dirty="0" smtClean="0"/>
              <a:t>若</a:t>
            </a:r>
            <a:r>
              <a:rPr lang="zh-CN" altLang="en-US" sz="2200" dirty="0"/>
              <a:t>关键字能</a:t>
            </a:r>
            <a:r>
              <a:rPr lang="zh-CN" altLang="en-US" sz="2200" b="1" i="1" dirty="0">
                <a:solidFill>
                  <a:schemeClr val="accent6"/>
                </a:solidFill>
              </a:rPr>
              <a:t>唯一</a:t>
            </a:r>
            <a:r>
              <a:rPr lang="zh-CN" altLang="en-US" sz="2200" i="1" dirty="0">
                <a:solidFill>
                  <a:schemeClr val="accent6"/>
                </a:solidFill>
              </a:rPr>
              <a:t>标识</a:t>
            </a:r>
            <a:r>
              <a:rPr lang="zh-CN" altLang="en-US" sz="2200" dirty="0"/>
              <a:t>一个数据元素，则关键字称为</a:t>
            </a:r>
            <a:r>
              <a:rPr lang="zh-CN" altLang="en-US" sz="2200" b="1" dirty="0">
                <a:solidFill>
                  <a:srgbClr val="0070C0"/>
                </a:solidFill>
              </a:rPr>
              <a:t>主关键字</a:t>
            </a:r>
            <a:r>
              <a:rPr lang="zh-CN" altLang="en-US" sz="2200" dirty="0"/>
              <a:t>；将能标识若干个数据元素的关键字称为</a:t>
            </a:r>
            <a:r>
              <a:rPr lang="zh-CN" altLang="en-US" sz="2200" b="1" dirty="0">
                <a:solidFill>
                  <a:srgbClr val="0070C0"/>
                </a:solidFill>
              </a:rPr>
              <a:t>次关键字</a:t>
            </a:r>
            <a:r>
              <a:rPr lang="zh-CN" altLang="en-US" sz="2200" dirty="0"/>
              <a:t>。</a:t>
            </a:r>
          </a:p>
          <a:p>
            <a:r>
              <a:rPr lang="zh-CN" altLang="en-US" sz="2400" b="1" dirty="0" smtClean="0">
                <a:solidFill>
                  <a:srgbClr val="00B0F0"/>
                </a:solidFill>
              </a:rPr>
              <a:t>查找</a:t>
            </a:r>
            <a:r>
              <a:rPr lang="en-US" altLang="zh-CN" sz="2400" b="1" dirty="0"/>
              <a:t>/</a:t>
            </a:r>
            <a:r>
              <a:rPr lang="zh-CN" altLang="en-US" sz="2400" b="1" dirty="0">
                <a:solidFill>
                  <a:srgbClr val="00B0F0"/>
                </a:solidFill>
              </a:rPr>
              <a:t>检索</a:t>
            </a:r>
            <a:r>
              <a:rPr lang="en-US" altLang="zh-CN" sz="2400" b="1" dirty="0"/>
              <a:t>(Searching)</a:t>
            </a:r>
            <a:r>
              <a:rPr lang="zh-CN" altLang="en-US" sz="2400" dirty="0"/>
              <a:t>：根据给定的</a:t>
            </a:r>
            <a:r>
              <a:rPr lang="en-US" altLang="zh-CN" sz="2400" dirty="0" smtClean="0"/>
              <a:t>Key</a:t>
            </a:r>
            <a:r>
              <a:rPr lang="zh-CN" altLang="en-US" sz="2400" dirty="0" smtClean="0"/>
              <a:t>值</a:t>
            </a:r>
            <a:r>
              <a:rPr lang="zh-CN" altLang="en-US" sz="2400" dirty="0"/>
              <a:t>，在</a:t>
            </a:r>
            <a:r>
              <a:rPr lang="zh-CN" altLang="en-US" sz="2400" i="1" u="sng" dirty="0"/>
              <a:t>查找表</a:t>
            </a:r>
            <a:r>
              <a:rPr lang="zh-CN" altLang="en-US" sz="2400" dirty="0"/>
              <a:t>中</a:t>
            </a:r>
            <a:r>
              <a:rPr lang="zh-CN" altLang="en-US" sz="2400" u="sng" dirty="0"/>
              <a:t>确定一个关键字等于给定值的记录或数据元素</a:t>
            </a:r>
            <a:r>
              <a:rPr lang="zh-CN" altLang="en-US" sz="2400" dirty="0"/>
              <a:t>。</a:t>
            </a:r>
          </a:p>
          <a:p>
            <a:pPr marL="914400" lvl="1" indent="-457200">
              <a:buFont typeface="+mj-lt"/>
              <a:buAutoNum type="alphaUcPeriod"/>
            </a:pPr>
            <a:r>
              <a:rPr lang="zh-CN" altLang="en-US" sz="2400" dirty="0" smtClean="0"/>
              <a:t>查找</a:t>
            </a:r>
            <a:r>
              <a:rPr lang="zh-CN" altLang="en-US" sz="2400" dirty="0"/>
              <a:t>表中存在满足条件的记录：</a:t>
            </a:r>
            <a:r>
              <a:rPr lang="zh-CN" altLang="en-US" sz="2400" b="1" dirty="0">
                <a:solidFill>
                  <a:srgbClr val="0070C0"/>
                </a:solidFill>
              </a:rPr>
              <a:t>查找成功</a:t>
            </a:r>
            <a:r>
              <a:rPr lang="zh-CN" altLang="en-US" sz="2400" dirty="0" smtClean="0"/>
              <a:t>；</a:t>
            </a:r>
            <a:endParaRPr lang="en-US" altLang="zh-CN" sz="2400" dirty="0" smtClean="0"/>
          </a:p>
          <a:p>
            <a:pPr lvl="2">
              <a:spcBef>
                <a:spcPts val="600"/>
              </a:spcBef>
            </a:pPr>
            <a:r>
              <a:rPr lang="zh-CN" altLang="en-US" sz="2200" dirty="0"/>
              <a:t>查找</a:t>
            </a:r>
            <a:r>
              <a:rPr lang="zh-CN" altLang="en-US" sz="2200" dirty="0" smtClean="0"/>
              <a:t>结果：</a:t>
            </a:r>
            <a:r>
              <a:rPr lang="zh-CN" altLang="en-US" sz="2200" i="1" u="sng" dirty="0" smtClean="0"/>
              <a:t>所查到的记录信息 </a:t>
            </a:r>
            <a:r>
              <a:rPr lang="zh-CN" altLang="en-US" sz="2200" dirty="0" smtClean="0"/>
              <a:t>或</a:t>
            </a:r>
            <a:r>
              <a:rPr lang="zh-CN" altLang="en-US" sz="2200" i="1" u="sng" dirty="0" smtClean="0"/>
              <a:t>记录在查找表中的位置</a:t>
            </a:r>
            <a:r>
              <a:rPr lang="zh-CN" altLang="en-US" sz="2200" dirty="0" smtClean="0"/>
              <a:t>。</a:t>
            </a:r>
          </a:p>
          <a:p>
            <a:pPr marL="914400" lvl="1" indent="-457200">
              <a:buFont typeface="+mj-lt"/>
              <a:buAutoNum type="alphaUcPeriod"/>
            </a:pPr>
            <a:r>
              <a:rPr lang="zh-CN" altLang="en-US" sz="2400" dirty="0" smtClean="0"/>
              <a:t>查找表中不存在满足条件的记录：</a:t>
            </a:r>
            <a:r>
              <a:rPr lang="zh-CN" altLang="en-US" sz="2400" b="1" dirty="0" smtClean="0">
                <a:solidFill>
                  <a:srgbClr val="0070C0"/>
                </a:solidFill>
              </a:rPr>
              <a:t>查找失败</a:t>
            </a:r>
            <a:r>
              <a:rPr lang="zh-CN" altLang="en-US" sz="2400" dirty="0" smtClean="0"/>
              <a:t>。</a:t>
            </a:r>
            <a:endParaRPr lang="zh-CN" altLang="en-US" sz="2400" dirty="0"/>
          </a:p>
        </p:txBody>
      </p:sp>
    </p:spTree>
    <p:extLst>
      <p:ext uri="{BB962C8B-B14F-4D97-AF65-F5344CB8AC3E}">
        <p14:creationId xmlns:p14="http://schemas.microsoft.com/office/powerpoint/2010/main" val="97735938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4800600" y="4343400"/>
            <a:ext cx="4151315" cy="1615400"/>
          </a:xfrm>
          <a:prstGeom prst="rect">
            <a:avLst/>
          </a:prstGeom>
        </p:spPr>
      </p:pic>
      <p:sp>
        <p:nvSpPr>
          <p:cNvPr id="2" name="标题 1"/>
          <p:cNvSpPr>
            <a:spLocks noGrp="1"/>
          </p:cNvSpPr>
          <p:nvPr>
            <p:ph type="title"/>
          </p:nvPr>
        </p:nvSpPr>
        <p:spPr/>
        <p:txBody>
          <a:bodyPr/>
          <a:lstStyle/>
          <a:p>
            <a:r>
              <a:rPr lang="en-US" altLang="zh-CN" dirty="0" smtClean="0"/>
              <a:t>2.1 </a:t>
            </a:r>
            <a:r>
              <a:rPr lang="zh-CN" altLang="en-US" dirty="0"/>
              <a:t>二叉排序树</a:t>
            </a:r>
            <a:r>
              <a:rPr lang="en-US" altLang="zh-CN" dirty="0"/>
              <a:t>(BST)</a:t>
            </a:r>
            <a:r>
              <a:rPr lang="zh-CN" altLang="en-US" sz="2000" dirty="0" smtClean="0"/>
              <a:t>：</a:t>
            </a:r>
            <a:r>
              <a:rPr lang="zh-CN" altLang="en-US" sz="2000" dirty="0" smtClean="0">
                <a:solidFill>
                  <a:srgbClr val="7030A0"/>
                </a:solidFill>
              </a:rPr>
              <a:t>存储</a:t>
            </a:r>
            <a:endParaRPr lang="zh-CN" altLang="en-US" dirty="0"/>
          </a:p>
        </p:txBody>
      </p:sp>
      <p:sp>
        <p:nvSpPr>
          <p:cNvPr id="3" name="内容占位符 2"/>
          <p:cNvSpPr>
            <a:spLocks noGrp="1"/>
          </p:cNvSpPr>
          <p:nvPr>
            <p:ph idx="1"/>
          </p:nvPr>
        </p:nvSpPr>
        <p:spPr>
          <a:xfrm>
            <a:off x="381000" y="981075"/>
            <a:ext cx="8191500" cy="4886325"/>
          </a:xfrm>
        </p:spPr>
        <p:txBody>
          <a:bodyPr/>
          <a:lstStyle/>
          <a:p>
            <a:r>
              <a:rPr lang="en-US" altLang="zh-CN" sz="2400" b="1" i="1" dirty="0" smtClean="0"/>
              <a:t>BST</a:t>
            </a:r>
            <a:r>
              <a:rPr lang="zh-CN" altLang="en-US" sz="2400" dirty="0" smtClean="0"/>
              <a:t>可以</a:t>
            </a:r>
            <a:r>
              <a:rPr lang="zh-CN" altLang="en-US" sz="2400" dirty="0"/>
              <a:t>用</a:t>
            </a:r>
            <a:r>
              <a:rPr lang="zh-CN" altLang="en-US" sz="2400" u="sng" dirty="0"/>
              <a:t>二</a:t>
            </a:r>
            <a:r>
              <a:rPr lang="zh-CN" altLang="en-US" sz="2400" u="sng" dirty="0" smtClean="0"/>
              <a:t>叉（或三叉）链表</a:t>
            </a:r>
            <a:r>
              <a:rPr lang="zh-CN" altLang="en-US" sz="2400" dirty="0"/>
              <a:t>来存储，如</a:t>
            </a:r>
            <a:r>
              <a:rPr lang="zh-CN" altLang="en-US" sz="2400" dirty="0" smtClean="0"/>
              <a:t>图所</a:t>
            </a:r>
            <a:r>
              <a:rPr lang="zh-CN" altLang="en-US" sz="2400" dirty="0"/>
              <a:t>示</a:t>
            </a:r>
            <a:r>
              <a:rPr lang="zh-CN" altLang="en-US" sz="2400" dirty="0" smtClean="0"/>
              <a:t>。</a:t>
            </a:r>
            <a:endParaRPr lang="en-US" altLang="zh-CN" sz="2400" dirty="0" smtClean="0"/>
          </a:p>
          <a:p>
            <a:pPr lvl="1"/>
            <a:endParaRPr lang="en-US" altLang="zh-CN" sz="2200" dirty="0"/>
          </a:p>
          <a:p>
            <a:r>
              <a:rPr lang="zh-CN" altLang="en-US" sz="2400" dirty="0" smtClean="0"/>
              <a:t>结点的类型定义：</a:t>
            </a:r>
            <a:endParaRPr lang="en-US" altLang="zh-CN" sz="2400" dirty="0" smtClean="0"/>
          </a:p>
          <a:p>
            <a:pPr marL="457200" lvl="1" indent="0">
              <a:buNone/>
            </a:pPr>
            <a:r>
              <a:rPr lang="en-US" altLang="zh-CN" sz="2000" dirty="0" err="1">
                <a:solidFill>
                  <a:schemeClr val="tx1"/>
                </a:solidFill>
              </a:rPr>
              <a:t>typedef</a:t>
            </a:r>
            <a:r>
              <a:rPr lang="en-US" altLang="zh-CN" sz="2000" dirty="0">
                <a:solidFill>
                  <a:schemeClr val="tx1"/>
                </a:solidFill>
              </a:rPr>
              <a:t>  </a:t>
            </a:r>
            <a:r>
              <a:rPr lang="en-US" altLang="zh-CN" sz="2000" dirty="0" err="1">
                <a:solidFill>
                  <a:schemeClr val="tx1"/>
                </a:solidFill>
              </a:rPr>
              <a:t>struct</a:t>
            </a:r>
            <a:r>
              <a:rPr lang="en-US" altLang="zh-CN" sz="2000" dirty="0">
                <a:solidFill>
                  <a:schemeClr val="tx1"/>
                </a:solidFill>
              </a:rPr>
              <a:t>  </a:t>
            </a:r>
            <a:r>
              <a:rPr lang="en-US" altLang="zh-CN" sz="2000" b="1" dirty="0">
                <a:solidFill>
                  <a:schemeClr val="tx1"/>
                </a:solidFill>
              </a:rPr>
              <a:t>Node</a:t>
            </a:r>
            <a:r>
              <a:rPr lang="en-US" altLang="zh-CN" sz="2000" dirty="0">
                <a:solidFill>
                  <a:schemeClr val="tx1"/>
                </a:solidFill>
              </a:rPr>
              <a:t> {</a:t>
            </a:r>
          </a:p>
          <a:p>
            <a:pPr marL="457200" lvl="1" indent="0">
              <a:buNone/>
            </a:pPr>
            <a:r>
              <a:rPr lang="en-US" altLang="zh-CN" sz="2000" dirty="0">
                <a:solidFill>
                  <a:schemeClr val="tx1"/>
                </a:solidFill>
              </a:rPr>
              <a:t>	</a:t>
            </a:r>
            <a:r>
              <a:rPr lang="en-US" altLang="zh-CN" sz="2000" dirty="0" err="1">
                <a:solidFill>
                  <a:schemeClr val="tx1"/>
                </a:solidFill>
              </a:rPr>
              <a:t>KeyType</a:t>
            </a:r>
            <a:r>
              <a:rPr lang="en-US" altLang="zh-CN" sz="2000" dirty="0">
                <a:solidFill>
                  <a:schemeClr val="tx1"/>
                </a:solidFill>
              </a:rPr>
              <a:t>  </a:t>
            </a:r>
            <a:r>
              <a:rPr lang="en-US" altLang="zh-CN" sz="2000" i="1" dirty="0"/>
              <a:t>key</a:t>
            </a:r>
            <a:r>
              <a:rPr lang="en-US" altLang="zh-CN" sz="2000" dirty="0">
                <a:solidFill>
                  <a:schemeClr val="tx1"/>
                </a:solidFill>
              </a:rPr>
              <a:t>;   </a:t>
            </a:r>
            <a:r>
              <a:rPr lang="en-US" altLang="zh-CN" sz="1600" dirty="0" smtClean="0">
                <a:solidFill>
                  <a:schemeClr val="tx1">
                    <a:lumMod val="50000"/>
                    <a:lumOff val="50000"/>
                  </a:schemeClr>
                </a:solidFill>
              </a:rPr>
              <a:t>/* </a:t>
            </a:r>
            <a:r>
              <a:rPr lang="zh-CN" altLang="en-US" sz="1600" dirty="0">
                <a:solidFill>
                  <a:schemeClr val="tx1">
                    <a:lumMod val="50000"/>
                    <a:lumOff val="50000"/>
                  </a:schemeClr>
                </a:solidFill>
              </a:rPr>
              <a:t>关键字</a:t>
            </a:r>
            <a:r>
              <a:rPr lang="zh-CN" altLang="en-US" sz="1600" dirty="0" smtClean="0">
                <a:solidFill>
                  <a:schemeClr val="tx1">
                    <a:lumMod val="50000"/>
                    <a:lumOff val="50000"/>
                  </a:schemeClr>
                </a:solidFill>
              </a:rPr>
              <a:t>域*</a:t>
            </a:r>
            <a:r>
              <a:rPr lang="en-US" altLang="zh-CN" sz="1600" dirty="0" smtClean="0">
                <a:solidFill>
                  <a:schemeClr val="tx1">
                    <a:lumMod val="50000"/>
                    <a:lumOff val="50000"/>
                  </a:schemeClr>
                </a:solidFill>
              </a:rPr>
              <a:t>/</a:t>
            </a:r>
            <a:endParaRPr lang="en-US" altLang="zh-CN" sz="1600" dirty="0">
              <a:solidFill>
                <a:schemeClr val="tx1">
                  <a:lumMod val="50000"/>
                  <a:lumOff val="50000"/>
                </a:schemeClr>
              </a:solidFill>
            </a:endParaRPr>
          </a:p>
          <a:p>
            <a:pPr marL="457200" lvl="1" indent="0">
              <a:buNone/>
            </a:pPr>
            <a:r>
              <a:rPr lang="en-US" altLang="zh-CN" sz="2000" dirty="0">
                <a:solidFill>
                  <a:schemeClr val="tx1"/>
                </a:solidFill>
              </a:rPr>
              <a:t>	......      </a:t>
            </a:r>
            <a:r>
              <a:rPr lang="en-US" altLang="zh-CN" sz="2000" dirty="0" smtClean="0">
                <a:solidFill>
                  <a:schemeClr val="tx1"/>
                </a:solidFill>
              </a:rPr>
              <a:t>              </a:t>
            </a:r>
            <a:r>
              <a:rPr lang="en-US" altLang="zh-CN" sz="1600" dirty="0" smtClean="0">
                <a:solidFill>
                  <a:schemeClr val="tx1">
                    <a:lumMod val="50000"/>
                    <a:lumOff val="50000"/>
                  </a:schemeClr>
                </a:solidFill>
              </a:rPr>
              <a:t>/* </a:t>
            </a:r>
            <a:r>
              <a:rPr lang="zh-CN" altLang="en-US" sz="1600" dirty="0">
                <a:solidFill>
                  <a:schemeClr val="tx1">
                    <a:lumMod val="50000"/>
                    <a:lumOff val="50000"/>
                  </a:schemeClr>
                </a:solidFill>
              </a:rPr>
              <a:t>其它数据</a:t>
            </a:r>
            <a:r>
              <a:rPr lang="zh-CN" altLang="en-US" sz="1600" dirty="0" smtClean="0">
                <a:solidFill>
                  <a:schemeClr val="tx1">
                    <a:lumMod val="50000"/>
                    <a:lumOff val="50000"/>
                  </a:schemeClr>
                </a:solidFill>
              </a:rPr>
              <a:t>域*</a:t>
            </a:r>
            <a:r>
              <a:rPr lang="en-US" altLang="zh-CN" sz="1600" dirty="0" smtClean="0">
                <a:solidFill>
                  <a:schemeClr val="tx1">
                    <a:lumMod val="50000"/>
                    <a:lumOff val="50000"/>
                  </a:schemeClr>
                </a:solidFill>
              </a:rPr>
              <a:t>/</a:t>
            </a:r>
            <a:endParaRPr lang="en-US" altLang="zh-CN" sz="1600" dirty="0">
              <a:solidFill>
                <a:schemeClr val="tx1">
                  <a:lumMod val="50000"/>
                  <a:lumOff val="50000"/>
                </a:schemeClr>
              </a:solidFill>
            </a:endParaRPr>
          </a:p>
          <a:p>
            <a:pPr marL="457200" lvl="1" indent="0">
              <a:buNone/>
            </a:pPr>
            <a:r>
              <a:rPr lang="en-US" altLang="zh-CN" sz="2000" dirty="0">
                <a:solidFill>
                  <a:schemeClr val="tx1"/>
                </a:solidFill>
              </a:rPr>
              <a:t>	</a:t>
            </a:r>
            <a:r>
              <a:rPr lang="en-US" altLang="zh-CN" sz="2000" dirty="0" err="1">
                <a:solidFill>
                  <a:schemeClr val="tx1"/>
                </a:solidFill>
              </a:rPr>
              <a:t>struct</a:t>
            </a:r>
            <a:r>
              <a:rPr lang="en-US" altLang="zh-CN" sz="2000" dirty="0">
                <a:solidFill>
                  <a:schemeClr val="tx1"/>
                </a:solidFill>
              </a:rPr>
              <a:t>  Node  *</a:t>
            </a:r>
            <a:r>
              <a:rPr lang="en-US" altLang="zh-CN" sz="2000" i="1" dirty="0" err="1"/>
              <a:t>Lchild</a:t>
            </a:r>
            <a:r>
              <a:rPr lang="en-US" altLang="zh-CN" sz="2000" dirty="0">
                <a:solidFill>
                  <a:schemeClr val="tx1"/>
                </a:solidFill>
              </a:rPr>
              <a:t>, *</a:t>
            </a:r>
            <a:r>
              <a:rPr lang="en-US" altLang="zh-CN" sz="2000" i="1" dirty="0" err="1"/>
              <a:t>Rchild</a:t>
            </a:r>
            <a:r>
              <a:rPr lang="en-US" altLang="zh-CN" sz="2000" dirty="0" smtClean="0">
                <a:solidFill>
                  <a:schemeClr val="tx1"/>
                </a:solidFill>
              </a:rPr>
              <a:t>;</a:t>
            </a:r>
          </a:p>
          <a:p>
            <a:pPr marL="457200" lvl="1" indent="0">
              <a:buNone/>
            </a:pPr>
            <a:r>
              <a:rPr lang="en-US" altLang="zh-CN" sz="2000" dirty="0" smtClean="0">
                <a:solidFill>
                  <a:schemeClr val="tx1"/>
                </a:solidFill>
              </a:rPr>
              <a:t>	//</a:t>
            </a:r>
            <a:r>
              <a:rPr lang="en-US" altLang="zh-CN" sz="2000" dirty="0" err="1" smtClean="0">
                <a:solidFill>
                  <a:schemeClr val="tx1"/>
                </a:solidFill>
              </a:rPr>
              <a:t>struct</a:t>
            </a:r>
            <a:r>
              <a:rPr lang="en-US" altLang="zh-CN" sz="2000" dirty="0" smtClean="0">
                <a:solidFill>
                  <a:schemeClr val="tx1"/>
                </a:solidFill>
              </a:rPr>
              <a:t>  </a:t>
            </a:r>
            <a:r>
              <a:rPr lang="en-US" altLang="zh-CN" sz="2000" dirty="0">
                <a:solidFill>
                  <a:schemeClr val="tx1"/>
                </a:solidFill>
              </a:rPr>
              <a:t>Node  </a:t>
            </a:r>
            <a:r>
              <a:rPr lang="en-US" altLang="zh-CN" sz="2000" dirty="0" smtClean="0">
                <a:solidFill>
                  <a:schemeClr val="tx1"/>
                </a:solidFill>
              </a:rPr>
              <a:t>*</a:t>
            </a:r>
            <a:r>
              <a:rPr lang="en-US" altLang="zh-CN" sz="2000" i="1" dirty="0" smtClean="0"/>
              <a:t>parent</a:t>
            </a:r>
            <a:r>
              <a:rPr lang="en-US" altLang="zh-CN" sz="2000" dirty="0" smtClean="0">
                <a:solidFill>
                  <a:schemeClr val="tx1"/>
                </a:solidFill>
              </a:rPr>
              <a:t>;  </a:t>
            </a:r>
            <a:r>
              <a:rPr lang="en-US" altLang="zh-CN" sz="1600" dirty="0" smtClean="0">
                <a:solidFill>
                  <a:schemeClr val="tx1">
                    <a:lumMod val="50000"/>
                    <a:lumOff val="50000"/>
                  </a:schemeClr>
                </a:solidFill>
              </a:rPr>
              <a:t>/*</a:t>
            </a:r>
            <a:r>
              <a:rPr lang="zh-CN" altLang="en-US" sz="1600" dirty="0" smtClean="0">
                <a:solidFill>
                  <a:schemeClr val="tx1">
                    <a:lumMod val="50000"/>
                    <a:lumOff val="50000"/>
                  </a:schemeClr>
                </a:solidFill>
              </a:rPr>
              <a:t>三叉</a:t>
            </a:r>
            <a:r>
              <a:rPr lang="en-US" altLang="zh-CN" sz="1600" dirty="0" smtClean="0">
                <a:solidFill>
                  <a:schemeClr val="tx1">
                    <a:lumMod val="50000"/>
                    <a:lumOff val="50000"/>
                  </a:schemeClr>
                </a:solidFill>
              </a:rPr>
              <a:t>*/</a:t>
            </a:r>
            <a:endParaRPr lang="en-US" altLang="zh-CN" sz="1600" dirty="0">
              <a:solidFill>
                <a:schemeClr val="tx1">
                  <a:lumMod val="50000"/>
                  <a:lumOff val="50000"/>
                </a:schemeClr>
              </a:solidFill>
            </a:endParaRPr>
          </a:p>
          <a:p>
            <a:pPr marL="457200" lvl="1" indent="0">
              <a:buNone/>
            </a:pPr>
            <a:r>
              <a:rPr lang="en-US" altLang="zh-CN" sz="2000" dirty="0" smtClean="0">
                <a:solidFill>
                  <a:schemeClr val="tx1"/>
                </a:solidFill>
              </a:rPr>
              <a:t>} </a:t>
            </a:r>
            <a:r>
              <a:rPr lang="en-US" altLang="zh-CN" sz="2000" b="1" dirty="0" err="1">
                <a:solidFill>
                  <a:schemeClr val="tx1"/>
                </a:solidFill>
              </a:rPr>
              <a:t>BSTNode</a:t>
            </a:r>
            <a:r>
              <a:rPr lang="en-US" altLang="zh-CN" sz="2000" dirty="0" smtClean="0">
                <a:solidFill>
                  <a:schemeClr val="tx1"/>
                </a:solidFill>
              </a:rPr>
              <a:t>;</a:t>
            </a:r>
            <a:endParaRPr lang="zh-CN" altLang="en-US" sz="2000" dirty="0">
              <a:solidFill>
                <a:schemeClr val="tx1"/>
              </a:solidFill>
            </a:endParaRPr>
          </a:p>
        </p:txBody>
      </p:sp>
      <p:pic>
        <p:nvPicPr>
          <p:cNvPr id="6" name="图片 5"/>
          <p:cNvPicPr>
            <a:picLocks noChangeAspect="1"/>
          </p:cNvPicPr>
          <p:nvPr/>
        </p:nvPicPr>
        <p:blipFill>
          <a:blip r:embed="rId3"/>
          <a:stretch>
            <a:fillRect/>
          </a:stretch>
        </p:blipFill>
        <p:spPr>
          <a:xfrm>
            <a:off x="5181600" y="1752600"/>
            <a:ext cx="3651369" cy="1447800"/>
          </a:xfrm>
          <a:prstGeom prst="rect">
            <a:avLst/>
          </a:prstGeom>
        </p:spPr>
      </p:pic>
      <p:sp>
        <p:nvSpPr>
          <p:cNvPr id="7" name="矩形 6"/>
          <p:cNvSpPr/>
          <p:nvPr/>
        </p:nvSpPr>
        <p:spPr>
          <a:xfrm>
            <a:off x="5423881" y="3455313"/>
            <a:ext cx="3148619" cy="430887"/>
          </a:xfrm>
          <a:prstGeom prst="rect">
            <a:avLst/>
          </a:prstGeom>
        </p:spPr>
        <p:txBody>
          <a:bodyPr wrap="none">
            <a:spAutoFit/>
          </a:bodyPr>
          <a:lstStyle/>
          <a:p>
            <a:r>
              <a:rPr lang="en-US" altLang="zh-CN" sz="2200" dirty="0" smtClean="0"/>
              <a:t>(a) BST</a:t>
            </a:r>
            <a:r>
              <a:rPr lang="zh-CN" altLang="en-US" sz="2200" dirty="0" smtClean="0"/>
              <a:t>的二叉链表存储</a:t>
            </a:r>
            <a:endParaRPr lang="zh-CN" altLang="en-US" sz="2200" dirty="0"/>
          </a:p>
        </p:txBody>
      </p:sp>
      <p:sp>
        <p:nvSpPr>
          <p:cNvPr id="9" name="矩形 8"/>
          <p:cNvSpPr/>
          <p:nvPr/>
        </p:nvSpPr>
        <p:spPr>
          <a:xfrm>
            <a:off x="5486400" y="6055638"/>
            <a:ext cx="3164649" cy="430887"/>
          </a:xfrm>
          <a:prstGeom prst="rect">
            <a:avLst/>
          </a:prstGeom>
        </p:spPr>
        <p:txBody>
          <a:bodyPr wrap="none">
            <a:spAutoFit/>
          </a:bodyPr>
          <a:lstStyle/>
          <a:p>
            <a:r>
              <a:rPr lang="en-US" altLang="zh-CN" sz="2200" dirty="0" smtClean="0"/>
              <a:t>(b) BST</a:t>
            </a:r>
            <a:r>
              <a:rPr lang="zh-CN" altLang="en-US" sz="2200" dirty="0" smtClean="0"/>
              <a:t>的</a:t>
            </a:r>
            <a:r>
              <a:rPr lang="zh-CN" altLang="en-US" sz="2200" dirty="0"/>
              <a:t>三</a:t>
            </a:r>
            <a:r>
              <a:rPr lang="zh-CN" altLang="en-US" sz="2200" dirty="0" smtClean="0"/>
              <a:t>叉链表存储</a:t>
            </a:r>
            <a:endParaRPr lang="zh-CN" altLang="en-US" sz="2200" dirty="0"/>
          </a:p>
        </p:txBody>
      </p:sp>
    </p:spTree>
    <p:extLst>
      <p:ext uri="{BB962C8B-B14F-4D97-AF65-F5344CB8AC3E}">
        <p14:creationId xmlns:p14="http://schemas.microsoft.com/office/powerpoint/2010/main" val="7517901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 </a:t>
            </a:r>
            <a:r>
              <a:rPr lang="en-US" altLang="zh-CN" dirty="0"/>
              <a:t>BST</a:t>
            </a:r>
            <a:r>
              <a:rPr lang="zh-CN" altLang="en-US" dirty="0"/>
              <a:t>树的</a:t>
            </a:r>
            <a:r>
              <a:rPr lang="zh-CN" altLang="en-US" dirty="0" smtClean="0"/>
              <a:t>查找</a:t>
            </a:r>
            <a:r>
              <a:rPr lang="zh-CN" altLang="en-US" sz="2000" dirty="0" smtClean="0"/>
              <a:t>：</a:t>
            </a:r>
            <a:r>
              <a:rPr lang="zh-CN" altLang="en-US" sz="2000" dirty="0" smtClean="0">
                <a:solidFill>
                  <a:srgbClr val="7030A0"/>
                </a:solidFill>
              </a:rPr>
              <a:t>思想</a:t>
            </a:r>
            <a:endParaRPr lang="zh-CN" altLang="en-US" dirty="0">
              <a:solidFill>
                <a:srgbClr val="7030A0"/>
              </a:solidFill>
            </a:endParaRPr>
          </a:p>
        </p:txBody>
      </p:sp>
      <p:sp>
        <p:nvSpPr>
          <p:cNvPr id="3" name="内容占位符 2"/>
          <p:cNvSpPr>
            <a:spLocks noGrp="1"/>
          </p:cNvSpPr>
          <p:nvPr>
            <p:ph idx="1"/>
          </p:nvPr>
        </p:nvSpPr>
        <p:spPr>
          <a:xfrm>
            <a:off x="533400" y="903514"/>
            <a:ext cx="8191500" cy="5419725"/>
          </a:xfrm>
        </p:spPr>
        <p:txBody>
          <a:bodyPr/>
          <a:lstStyle/>
          <a:p>
            <a:pPr>
              <a:lnSpc>
                <a:spcPct val="150000"/>
              </a:lnSpc>
            </a:pPr>
            <a:r>
              <a:rPr lang="zh-CN" altLang="en-US" sz="2400" dirty="0" smtClean="0"/>
              <a:t>首先，将给定</a:t>
            </a:r>
            <a:r>
              <a:rPr lang="zh-CN" altLang="en-US" sz="2400" b="1" dirty="0" smtClean="0"/>
              <a:t>待查找的</a:t>
            </a:r>
            <a:r>
              <a:rPr lang="en-US" altLang="zh-CN" sz="2400" b="1" i="1" dirty="0" smtClean="0"/>
              <a:t>K</a:t>
            </a:r>
            <a:r>
              <a:rPr lang="zh-CN" altLang="en-US" sz="2400" b="1" dirty="0" smtClean="0"/>
              <a:t>值 </a:t>
            </a:r>
            <a:r>
              <a:rPr lang="zh-CN" altLang="en-US" sz="2400" dirty="0" smtClean="0"/>
              <a:t>与</a:t>
            </a:r>
            <a:r>
              <a:rPr lang="zh-CN" altLang="en-US" sz="2400" b="1" i="1" dirty="0"/>
              <a:t>二叉排序树的根结点的</a:t>
            </a:r>
            <a:r>
              <a:rPr lang="zh-CN" altLang="en-US" sz="2400" b="1" i="1" dirty="0" smtClean="0"/>
              <a:t>关键字 </a:t>
            </a:r>
            <a:r>
              <a:rPr lang="zh-CN" altLang="en-US" sz="2400" dirty="0" smtClean="0"/>
              <a:t>进行</a:t>
            </a:r>
            <a:r>
              <a:rPr lang="zh-CN" altLang="en-US" sz="2400" dirty="0"/>
              <a:t>比较</a:t>
            </a:r>
            <a:r>
              <a:rPr lang="zh-CN" altLang="en-US" sz="2400" dirty="0" smtClean="0"/>
              <a:t>：</a:t>
            </a:r>
            <a:endParaRPr lang="en-US" altLang="zh-CN" sz="2400" dirty="0" smtClean="0"/>
          </a:p>
          <a:p>
            <a:pPr marL="914400" lvl="1" indent="-457200">
              <a:lnSpc>
                <a:spcPct val="150000"/>
              </a:lnSpc>
              <a:buFont typeface="+mj-ea"/>
              <a:buAutoNum type="circleNumDbPlain"/>
            </a:pPr>
            <a:r>
              <a:rPr lang="zh-CN" altLang="en-US" sz="2400" dirty="0" smtClean="0"/>
              <a:t>若</a:t>
            </a:r>
            <a:r>
              <a:rPr lang="zh-CN" altLang="en-US" sz="2400" b="1" dirty="0">
                <a:solidFill>
                  <a:schemeClr val="accent6"/>
                </a:solidFill>
              </a:rPr>
              <a:t>相等</a:t>
            </a:r>
            <a:r>
              <a:rPr lang="zh-CN" altLang="en-US" sz="2400" dirty="0"/>
              <a:t>： 则查找成功；</a:t>
            </a:r>
          </a:p>
          <a:p>
            <a:pPr marL="914400" lvl="1" indent="-457200">
              <a:lnSpc>
                <a:spcPct val="150000"/>
              </a:lnSpc>
              <a:buFont typeface="+mj-ea"/>
              <a:buAutoNum type="circleNumDbPlain"/>
            </a:pPr>
            <a:r>
              <a:rPr lang="zh-CN" altLang="en-US" sz="2400" dirty="0" smtClean="0"/>
              <a:t>若</a:t>
            </a:r>
            <a:r>
              <a:rPr lang="zh-CN" altLang="en-US" sz="2400" i="1" dirty="0" smtClean="0"/>
              <a:t>给定</a:t>
            </a:r>
            <a:r>
              <a:rPr lang="zh-CN" altLang="en-US" sz="2400" i="1" dirty="0"/>
              <a:t>的</a:t>
            </a:r>
            <a:r>
              <a:rPr lang="en-US" altLang="zh-CN" sz="2400" i="1" dirty="0"/>
              <a:t>K</a:t>
            </a:r>
            <a:r>
              <a:rPr lang="zh-CN" altLang="en-US" sz="2400" i="1" dirty="0"/>
              <a:t>值</a:t>
            </a:r>
            <a:r>
              <a:rPr lang="zh-CN" altLang="en-US" sz="2400" b="1" dirty="0">
                <a:solidFill>
                  <a:schemeClr val="accent6"/>
                </a:solidFill>
              </a:rPr>
              <a:t>小于</a:t>
            </a:r>
            <a:r>
              <a:rPr lang="en-US" altLang="zh-CN" sz="2400" dirty="0"/>
              <a:t>BST</a:t>
            </a:r>
            <a:r>
              <a:rPr lang="zh-CN" altLang="en-US" sz="2400" dirty="0"/>
              <a:t>的根结点的关键字：继续在该结点的</a:t>
            </a:r>
            <a:r>
              <a:rPr lang="zh-CN" altLang="en-US" sz="2400" b="1" dirty="0"/>
              <a:t>左子树</a:t>
            </a:r>
            <a:r>
              <a:rPr lang="zh-CN" altLang="en-US" sz="2400" dirty="0"/>
              <a:t>上进行查找；</a:t>
            </a:r>
          </a:p>
          <a:p>
            <a:pPr marL="914400" lvl="1" indent="-457200">
              <a:lnSpc>
                <a:spcPct val="150000"/>
              </a:lnSpc>
              <a:buFont typeface="+mj-ea"/>
              <a:buAutoNum type="circleNumDbPlain"/>
            </a:pPr>
            <a:r>
              <a:rPr lang="zh-CN" altLang="en-US" sz="2400" dirty="0"/>
              <a:t>若</a:t>
            </a:r>
            <a:r>
              <a:rPr lang="zh-CN" altLang="en-US" sz="2400" i="1" dirty="0" smtClean="0"/>
              <a:t>给定</a:t>
            </a:r>
            <a:r>
              <a:rPr lang="zh-CN" altLang="en-US" sz="2400" i="1" dirty="0"/>
              <a:t>的</a:t>
            </a:r>
            <a:r>
              <a:rPr lang="en-US" altLang="zh-CN" sz="2400" i="1" dirty="0"/>
              <a:t>K</a:t>
            </a:r>
            <a:r>
              <a:rPr lang="zh-CN" altLang="en-US" sz="2400" i="1" dirty="0"/>
              <a:t>值</a:t>
            </a:r>
            <a:r>
              <a:rPr lang="zh-CN" altLang="en-US" sz="2400" b="1" dirty="0">
                <a:solidFill>
                  <a:schemeClr val="accent6"/>
                </a:solidFill>
              </a:rPr>
              <a:t>大于</a:t>
            </a:r>
            <a:r>
              <a:rPr lang="en-US" altLang="zh-CN" sz="2400" dirty="0"/>
              <a:t>BST</a:t>
            </a:r>
            <a:r>
              <a:rPr lang="zh-CN" altLang="en-US" sz="2400" dirty="0"/>
              <a:t>的根结点的关键字：继续在该结点的</a:t>
            </a:r>
            <a:r>
              <a:rPr lang="zh-CN" altLang="en-US" sz="2400" b="1" dirty="0"/>
              <a:t>右子树</a:t>
            </a:r>
            <a:r>
              <a:rPr lang="zh-CN" altLang="en-US" sz="2400" dirty="0"/>
              <a:t>上进行查找。</a:t>
            </a:r>
          </a:p>
          <a:p>
            <a:pPr>
              <a:lnSpc>
                <a:spcPct val="150000"/>
              </a:lnSpc>
            </a:pPr>
            <a:r>
              <a:rPr lang="zh-CN" altLang="en-US" sz="2400" dirty="0" smtClean="0"/>
              <a:t>根据算法思想，在</a:t>
            </a:r>
            <a:r>
              <a:rPr lang="zh-CN" altLang="en-US" sz="2400" dirty="0"/>
              <a:t>随机情况下，二叉排序树的</a:t>
            </a:r>
            <a:r>
              <a:rPr lang="zh-CN" altLang="en-US" sz="2400" u="sng" dirty="0"/>
              <a:t>平均查找长度</a:t>
            </a:r>
            <a:r>
              <a:rPr lang="en-US" altLang="zh-CN" sz="2400" b="1" i="1" u="sng" dirty="0" smtClean="0"/>
              <a:t>ASL </a:t>
            </a:r>
            <a:r>
              <a:rPr lang="zh-CN" altLang="en-US" sz="2400" u="sng" dirty="0" smtClean="0"/>
              <a:t>和 </a:t>
            </a:r>
            <a:r>
              <a:rPr lang="zh-CN" altLang="en-US" sz="2400" b="1" u="sng" dirty="0" smtClean="0"/>
              <a:t>树</a:t>
            </a:r>
            <a:r>
              <a:rPr lang="zh-CN" altLang="en-US" sz="2400" b="1" u="sng" dirty="0"/>
              <a:t>的</a:t>
            </a:r>
            <a:r>
              <a:rPr lang="zh-CN" altLang="en-US" sz="2400" b="1" u="sng" dirty="0" smtClean="0"/>
              <a:t>深度</a:t>
            </a:r>
            <a:r>
              <a:rPr lang="zh-CN" altLang="en-US" sz="2400" b="1" i="1" u="sng" dirty="0" smtClean="0"/>
              <a:t>㏒</a:t>
            </a:r>
            <a:r>
              <a:rPr lang="en-US" altLang="zh-CN" sz="2400" b="1" i="1" u="sng" dirty="0"/>
              <a:t>(n</a:t>
            </a:r>
            <a:r>
              <a:rPr lang="en-US" altLang="zh-CN" sz="2400" b="1" i="1" u="sng" dirty="0" smtClean="0"/>
              <a:t>)</a:t>
            </a:r>
            <a:r>
              <a:rPr lang="zh-CN" altLang="en-US" sz="2400" i="1" u="sng" dirty="0" smtClean="0"/>
              <a:t> </a:t>
            </a:r>
            <a:r>
              <a:rPr lang="zh-CN" altLang="en-US" sz="2400" u="sng" dirty="0" smtClean="0"/>
              <a:t>是</a:t>
            </a:r>
            <a:r>
              <a:rPr lang="zh-CN" altLang="en-US" sz="2400" i="1" u="sng" dirty="0"/>
              <a:t>等数量级的</a:t>
            </a:r>
            <a:r>
              <a:rPr lang="zh-CN" altLang="en-US" sz="2400" dirty="0"/>
              <a:t>。</a:t>
            </a:r>
          </a:p>
        </p:txBody>
      </p:sp>
      <p:pic>
        <p:nvPicPr>
          <p:cNvPr id="4" name="图片 3"/>
          <p:cNvPicPr>
            <a:picLocks noChangeAspect="1"/>
          </p:cNvPicPr>
          <p:nvPr/>
        </p:nvPicPr>
        <p:blipFill>
          <a:blip r:embed="rId2"/>
          <a:stretch>
            <a:fillRect/>
          </a:stretch>
        </p:blipFill>
        <p:spPr>
          <a:xfrm>
            <a:off x="6096000" y="1676400"/>
            <a:ext cx="1581234" cy="1219200"/>
          </a:xfrm>
          <a:prstGeom prst="rect">
            <a:avLst/>
          </a:prstGeom>
        </p:spPr>
      </p:pic>
      <p:sp>
        <p:nvSpPr>
          <p:cNvPr id="5" name="矩形 4"/>
          <p:cNvSpPr/>
          <p:nvPr/>
        </p:nvSpPr>
        <p:spPr>
          <a:xfrm>
            <a:off x="7671230" y="2258122"/>
            <a:ext cx="1107996" cy="461665"/>
          </a:xfrm>
          <a:prstGeom prst="rect">
            <a:avLst/>
          </a:prstGeom>
        </p:spPr>
        <p:txBody>
          <a:bodyPr wrap="none">
            <a:spAutoFit/>
          </a:bodyPr>
          <a:lstStyle/>
          <a:p>
            <a:r>
              <a:rPr lang="en-US" altLang="zh-CN" sz="2400" dirty="0" smtClean="0"/>
              <a:t>BST</a:t>
            </a:r>
            <a:r>
              <a:rPr lang="zh-CN" altLang="en-US" sz="2400" dirty="0" smtClean="0"/>
              <a:t>树</a:t>
            </a:r>
            <a:endParaRPr lang="zh-CN" altLang="en-US" sz="2400" dirty="0"/>
          </a:p>
        </p:txBody>
      </p:sp>
    </p:spTree>
    <p:extLst>
      <p:ext uri="{BB962C8B-B14F-4D97-AF65-F5344CB8AC3E}">
        <p14:creationId xmlns:p14="http://schemas.microsoft.com/office/powerpoint/2010/main" val="558056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Horizontal)">
                                      <p:cBhvr>
                                        <p:cTn id="7" dur="500"/>
                                        <p:tgtEl>
                                          <p:spTgt spid="3">
                                            <p:txEl>
                                              <p:pRg st="1" end="1"/>
                                            </p:txEl>
                                          </p:spTgt>
                                        </p:tgtEl>
                                      </p:cBhvr>
                                    </p:animEffect>
                                  </p:childTnLst>
                                </p:cTn>
                              </p:par>
                              <p:par>
                                <p:cTn id="8" presetID="16" presetClass="entr" presetSubtype="26"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arn(inHorizontal)">
                                      <p:cBhvr>
                                        <p:cTn id="10" dur="500"/>
                                        <p:tgtEl>
                                          <p:spTgt spid="3">
                                            <p:txEl>
                                              <p:pRg st="2" end="2"/>
                                            </p:txEl>
                                          </p:spTgt>
                                        </p:tgtEl>
                                      </p:cBhvr>
                                    </p:animEffect>
                                  </p:childTnLst>
                                </p:cTn>
                              </p:par>
                              <p:par>
                                <p:cTn id="11" presetID="16" presetClass="entr" presetSubtype="26"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arn(inHorizontal)">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6"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arn(inHorizontal)">
                                      <p:cBhvr>
                                        <p:cTn id="1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 </a:t>
            </a:r>
            <a:r>
              <a:rPr lang="en-US" altLang="zh-CN" dirty="0"/>
              <a:t>BST</a:t>
            </a:r>
            <a:r>
              <a:rPr lang="zh-CN" altLang="en-US" dirty="0"/>
              <a:t>树的</a:t>
            </a:r>
            <a:r>
              <a:rPr lang="zh-CN" altLang="en-US" dirty="0" smtClean="0"/>
              <a:t>查找</a:t>
            </a:r>
            <a:r>
              <a:rPr lang="zh-CN" altLang="en-US" sz="2000" dirty="0" smtClean="0"/>
              <a:t>：</a:t>
            </a:r>
            <a:r>
              <a:rPr lang="zh-CN" altLang="en-US" sz="2000" dirty="0" smtClean="0">
                <a:solidFill>
                  <a:srgbClr val="7030A0"/>
                </a:solidFill>
              </a:rPr>
              <a:t>实现</a:t>
            </a:r>
            <a:r>
              <a:rPr lang="en-US" altLang="zh-CN" sz="2000" dirty="0" smtClean="0">
                <a:solidFill>
                  <a:srgbClr val="7030A0"/>
                </a:solidFill>
              </a:rPr>
              <a:t>1</a:t>
            </a:r>
            <a:endParaRPr lang="zh-CN" altLang="en-US" dirty="0">
              <a:solidFill>
                <a:srgbClr val="7030A0"/>
              </a:solidFill>
            </a:endParaRPr>
          </a:p>
        </p:txBody>
      </p:sp>
      <p:sp>
        <p:nvSpPr>
          <p:cNvPr id="3" name="内容占位符 2"/>
          <p:cNvSpPr>
            <a:spLocks noGrp="1"/>
          </p:cNvSpPr>
          <p:nvPr>
            <p:ph idx="1"/>
          </p:nvPr>
        </p:nvSpPr>
        <p:spPr/>
        <p:txBody>
          <a:bodyPr/>
          <a:lstStyle/>
          <a:p>
            <a:r>
              <a:rPr lang="zh-CN" altLang="en-US" sz="2400" dirty="0" smtClean="0"/>
              <a:t>基于</a:t>
            </a:r>
            <a:r>
              <a:rPr lang="en-US" altLang="zh-CN" sz="2400" dirty="0" smtClean="0"/>
              <a:t>BST</a:t>
            </a:r>
            <a:r>
              <a:rPr lang="zh-CN" altLang="en-US" sz="2400" dirty="0"/>
              <a:t>树的</a:t>
            </a:r>
            <a:r>
              <a:rPr lang="zh-CN" altLang="en-US" sz="2400" dirty="0" smtClean="0"/>
              <a:t>查找实现</a:t>
            </a:r>
            <a:r>
              <a:rPr lang="en-US" altLang="zh-CN" sz="1800" dirty="0" smtClean="0"/>
              <a:t>——</a:t>
            </a:r>
            <a:r>
              <a:rPr lang="zh-CN" altLang="en-US" sz="1800" b="1" dirty="0" smtClean="0">
                <a:solidFill>
                  <a:schemeClr val="accent6"/>
                </a:solidFill>
              </a:rPr>
              <a:t>递归</a:t>
            </a:r>
            <a:endParaRPr lang="zh-CN" altLang="en-US" sz="1800" b="1" dirty="0">
              <a:solidFill>
                <a:schemeClr val="accent6"/>
              </a:solidFill>
            </a:endParaRPr>
          </a:p>
        </p:txBody>
      </p:sp>
    </p:spTree>
    <p:controls>
      <mc:AlternateContent xmlns:mc="http://schemas.openxmlformats.org/markup-compatibility/2006">
        <mc:Choice xmlns:v="urn:schemas-microsoft-com:vml" Requires="v">
          <p:control spid="103326" name="TextBox1" r:id="rId2" imgW="8153280" imgH="4876920"/>
        </mc:Choice>
        <mc:Fallback>
          <p:control name="TextBox1" r:id="rId2" imgW="8153280" imgH="4876920">
            <p:pic>
              <p:nvPicPr>
                <p:cNvPr id="4" name="TextBox1"/>
                <p:cNvPicPr preferRelativeResize="0">
                  <a:picLocks noChangeArrowheads="1" noChangeShapeType="1"/>
                </p:cNvPicPr>
                <p:nvPr/>
              </p:nvPicPr>
              <p:blipFill>
                <a:blip r:embed="rId4"/>
                <a:srcRect/>
                <a:stretch>
                  <a:fillRect/>
                </a:stretch>
              </p:blipFill>
              <p:spPr bwMode="auto">
                <a:xfrm>
                  <a:off x="573087" y="1524000"/>
                  <a:ext cx="8151813" cy="4876800"/>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extLst>
      <p:ext uri="{BB962C8B-B14F-4D97-AF65-F5344CB8AC3E}">
        <p14:creationId xmlns:p14="http://schemas.microsoft.com/office/powerpoint/2010/main" val="342790908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 </a:t>
            </a:r>
            <a:r>
              <a:rPr lang="en-US" altLang="zh-CN" dirty="0"/>
              <a:t>BST</a:t>
            </a:r>
            <a:r>
              <a:rPr lang="zh-CN" altLang="en-US" dirty="0"/>
              <a:t>树的</a:t>
            </a:r>
            <a:r>
              <a:rPr lang="zh-CN" altLang="en-US" dirty="0" smtClean="0"/>
              <a:t>查找</a:t>
            </a:r>
            <a:r>
              <a:rPr lang="zh-CN" altLang="en-US" sz="2000" dirty="0" smtClean="0"/>
              <a:t>：</a:t>
            </a:r>
            <a:r>
              <a:rPr lang="zh-CN" altLang="en-US" sz="2000" dirty="0" smtClean="0">
                <a:solidFill>
                  <a:srgbClr val="7030A0"/>
                </a:solidFill>
              </a:rPr>
              <a:t>实现</a:t>
            </a:r>
            <a:r>
              <a:rPr lang="en-US" altLang="zh-CN" sz="2000" dirty="0" smtClean="0">
                <a:solidFill>
                  <a:srgbClr val="7030A0"/>
                </a:solidFill>
              </a:rPr>
              <a:t>2</a:t>
            </a:r>
            <a:endParaRPr lang="zh-CN" altLang="en-US" dirty="0">
              <a:solidFill>
                <a:srgbClr val="7030A0"/>
              </a:solidFill>
            </a:endParaRPr>
          </a:p>
        </p:txBody>
      </p:sp>
      <p:sp>
        <p:nvSpPr>
          <p:cNvPr id="3" name="内容占位符 2"/>
          <p:cNvSpPr>
            <a:spLocks noGrp="1"/>
          </p:cNvSpPr>
          <p:nvPr>
            <p:ph idx="1"/>
          </p:nvPr>
        </p:nvSpPr>
        <p:spPr/>
        <p:txBody>
          <a:bodyPr/>
          <a:lstStyle/>
          <a:p>
            <a:r>
              <a:rPr lang="zh-CN" altLang="en-US" sz="2400" dirty="0" smtClean="0"/>
              <a:t>基于</a:t>
            </a:r>
            <a:r>
              <a:rPr lang="en-US" altLang="zh-CN" sz="2400" dirty="0" smtClean="0"/>
              <a:t>BST</a:t>
            </a:r>
            <a:r>
              <a:rPr lang="zh-CN" altLang="en-US" sz="2400" dirty="0"/>
              <a:t>树的</a:t>
            </a:r>
            <a:r>
              <a:rPr lang="zh-CN" altLang="en-US" sz="2400" dirty="0" smtClean="0"/>
              <a:t>查找实现</a:t>
            </a:r>
            <a:r>
              <a:rPr lang="en-US" altLang="zh-CN" sz="1800" dirty="0" smtClean="0"/>
              <a:t>——</a:t>
            </a:r>
            <a:r>
              <a:rPr lang="zh-CN" altLang="en-US" sz="1800" b="1" dirty="0" smtClean="0">
                <a:solidFill>
                  <a:schemeClr val="accent6"/>
                </a:solidFill>
              </a:rPr>
              <a:t>非递归</a:t>
            </a:r>
            <a:endParaRPr lang="zh-CN" altLang="en-US" sz="2400" b="1" dirty="0">
              <a:solidFill>
                <a:schemeClr val="accent6"/>
              </a:solidFill>
            </a:endParaRPr>
          </a:p>
        </p:txBody>
      </p:sp>
    </p:spTree>
    <p:controls>
      <mc:AlternateContent xmlns:mc="http://schemas.openxmlformats.org/markup-compatibility/2006">
        <mc:Choice xmlns:v="urn:schemas-microsoft-com:vml" Requires="v">
          <p:control spid="104350" name="TextBox1" r:id="rId2" imgW="8153280" imgH="4876920"/>
        </mc:Choice>
        <mc:Fallback>
          <p:control name="TextBox1" r:id="rId2" imgW="8153280" imgH="4876920">
            <p:pic>
              <p:nvPicPr>
                <p:cNvPr id="4" name="TextBox1"/>
                <p:cNvPicPr preferRelativeResize="0">
                  <a:picLocks noChangeArrowheads="1" noChangeShapeType="1"/>
                </p:cNvPicPr>
                <p:nvPr/>
              </p:nvPicPr>
              <p:blipFill>
                <a:blip r:embed="rId4"/>
                <a:srcRect/>
                <a:stretch>
                  <a:fillRect/>
                </a:stretch>
              </p:blipFill>
              <p:spPr bwMode="auto">
                <a:xfrm>
                  <a:off x="573087" y="1524000"/>
                  <a:ext cx="8151813" cy="4876800"/>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extLst>
      <p:ext uri="{BB962C8B-B14F-4D97-AF65-F5344CB8AC3E}">
        <p14:creationId xmlns:p14="http://schemas.microsoft.com/office/powerpoint/2010/main" val="15942439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0600" y="304800"/>
            <a:ext cx="7086600" cy="487362"/>
          </a:xfrm>
        </p:spPr>
        <p:txBody>
          <a:bodyPr/>
          <a:lstStyle/>
          <a:p>
            <a:r>
              <a:rPr lang="en-US" altLang="zh-CN" dirty="0" smtClean="0"/>
              <a:t>2.3 </a:t>
            </a:r>
            <a:r>
              <a:rPr lang="en-US" altLang="zh-CN" dirty="0"/>
              <a:t>BST</a:t>
            </a:r>
            <a:r>
              <a:rPr lang="zh-CN" altLang="en-US" dirty="0"/>
              <a:t>树的</a:t>
            </a:r>
            <a:r>
              <a:rPr lang="zh-CN" altLang="en-US" dirty="0" smtClean="0"/>
              <a:t>插入</a:t>
            </a:r>
            <a:r>
              <a:rPr lang="zh-CN" altLang="en-US" sz="2000" dirty="0" smtClean="0"/>
              <a:t>：</a:t>
            </a:r>
            <a:r>
              <a:rPr lang="zh-CN" altLang="en-US" sz="2000" dirty="0" smtClean="0">
                <a:solidFill>
                  <a:srgbClr val="7030A0"/>
                </a:solidFill>
              </a:rPr>
              <a:t>思想</a:t>
            </a:r>
            <a:endParaRPr lang="zh-CN" altLang="en-US" dirty="0">
              <a:solidFill>
                <a:srgbClr val="7030A0"/>
              </a:solidFill>
            </a:endParaRPr>
          </a:p>
        </p:txBody>
      </p:sp>
      <p:sp>
        <p:nvSpPr>
          <p:cNvPr id="3" name="内容占位符 2"/>
          <p:cNvSpPr>
            <a:spLocks noGrp="1"/>
          </p:cNvSpPr>
          <p:nvPr>
            <p:ph idx="1"/>
          </p:nvPr>
        </p:nvSpPr>
        <p:spPr/>
        <p:txBody>
          <a:bodyPr/>
          <a:lstStyle/>
          <a:p>
            <a:pPr>
              <a:lnSpc>
                <a:spcPct val="150000"/>
              </a:lnSpc>
            </a:pPr>
            <a:r>
              <a:rPr lang="zh-CN" altLang="en-US" sz="2400" b="1" dirty="0" smtClean="0"/>
              <a:t>思想</a:t>
            </a:r>
            <a:r>
              <a:rPr lang="zh-CN" altLang="en-US" sz="2400" dirty="0" smtClean="0"/>
              <a:t>：在</a:t>
            </a:r>
            <a:r>
              <a:rPr lang="en-US" altLang="zh-CN" sz="2400" dirty="0"/>
              <a:t>BST</a:t>
            </a:r>
            <a:r>
              <a:rPr lang="zh-CN" altLang="en-US" sz="2400" dirty="0"/>
              <a:t>树中插入一个新结点</a:t>
            </a:r>
            <a:r>
              <a:rPr lang="en-US" altLang="zh-CN" sz="2400" b="1" i="1" dirty="0">
                <a:solidFill>
                  <a:srgbClr val="00B050"/>
                </a:solidFill>
              </a:rPr>
              <a:t>x</a:t>
            </a:r>
            <a:r>
              <a:rPr lang="zh-CN" altLang="en-US" sz="2400" dirty="0"/>
              <a:t>时</a:t>
            </a:r>
            <a:r>
              <a:rPr lang="zh-CN" altLang="en-US" sz="2400" dirty="0" smtClean="0"/>
              <a:t>，（</a:t>
            </a:r>
            <a:r>
              <a:rPr lang="en-US" altLang="zh-CN" sz="2400" dirty="0" smtClean="0"/>
              <a:t>1</a:t>
            </a:r>
            <a:r>
              <a:rPr lang="zh-CN" altLang="en-US" sz="2400" dirty="0" smtClean="0"/>
              <a:t>）若</a:t>
            </a:r>
            <a:r>
              <a:rPr lang="en-US" altLang="zh-CN" sz="2400" dirty="0"/>
              <a:t>BST</a:t>
            </a:r>
            <a:r>
              <a:rPr lang="zh-CN" altLang="en-US" sz="2400" dirty="0"/>
              <a:t>树为空，则令新结点</a:t>
            </a:r>
            <a:r>
              <a:rPr lang="en-US" altLang="zh-CN" sz="2400" b="1" i="1" dirty="0">
                <a:solidFill>
                  <a:srgbClr val="00B050"/>
                </a:solidFill>
              </a:rPr>
              <a:t>x</a:t>
            </a:r>
            <a:r>
              <a:rPr lang="zh-CN" altLang="en-US" sz="2400" dirty="0"/>
              <a:t>为</a:t>
            </a:r>
            <a:r>
              <a:rPr lang="zh-CN" altLang="en-US" sz="2400" u="sng" dirty="0"/>
              <a:t>插入后</a:t>
            </a:r>
            <a:r>
              <a:rPr lang="en-US" altLang="zh-CN" sz="2400" u="sng" dirty="0"/>
              <a:t>BST</a:t>
            </a:r>
            <a:r>
              <a:rPr lang="zh-CN" altLang="en-US" sz="2400" u="sng" dirty="0"/>
              <a:t>树的</a:t>
            </a:r>
            <a:r>
              <a:rPr lang="zh-CN" altLang="en-US" sz="2400" i="1" u="sng" dirty="0"/>
              <a:t>根结点</a:t>
            </a:r>
            <a:r>
              <a:rPr lang="zh-CN" altLang="en-US" sz="2400" dirty="0"/>
              <a:t>；否则</a:t>
            </a:r>
            <a:r>
              <a:rPr lang="zh-CN" altLang="en-US" sz="2400" dirty="0" smtClean="0"/>
              <a:t>，（</a:t>
            </a:r>
            <a:r>
              <a:rPr lang="en-US" altLang="zh-CN" sz="2400" dirty="0" smtClean="0"/>
              <a:t>2</a:t>
            </a:r>
            <a:r>
              <a:rPr lang="zh-CN" altLang="en-US" sz="2400" dirty="0" smtClean="0"/>
              <a:t>）将</a:t>
            </a:r>
            <a:r>
              <a:rPr lang="zh-CN" altLang="en-US" sz="2400" dirty="0"/>
              <a:t>结点</a:t>
            </a:r>
            <a:r>
              <a:rPr lang="en-US" altLang="zh-CN" sz="2400" b="1" i="1" dirty="0">
                <a:solidFill>
                  <a:srgbClr val="00B050"/>
                </a:solidFill>
              </a:rPr>
              <a:t>x</a:t>
            </a:r>
            <a:r>
              <a:rPr lang="zh-CN" altLang="en-US" sz="2400" dirty="0"/>
              <a:t>的关键字</a:t>
            </a:r>
            <a:r>
              <a:rPr lang="zh-CN" altLang="en-US" sz="2400" u="sng" dirty="0"/>
              <a:t>与根结点</a:t>
            </a:r>
            <a:r>
              <a:rPr lang="en-US" altLang="zh-CN" sz="2400" u="sng" dirty="0"/>
              <a:t>T</a:t>
            </a:r>
            <a:r>
              <a:rPr lang="zh-CN" altLang="en-US" sz="2400" u="sng" dirty="0"/>
              <a:t>的关键字进行比较</a:t>
            </a:r>
            <a:r>
              <a:rPr lang="zh-CN" altLang="en-US" sz="2400" dirty="0"/>
              <a:t>： </a:t>
            </a:r>
          </a:p>
          <a:p>
            <a:pPr marL="1314450" lvl="2" indent="-457200">
              <a:lnSpc>
                <a:spcPct val="150000"/>
              </a:lnSpc>
              <a:buFont typeface="+mj-ea"/>
              <a:buAutoNum type="circleNumDbPlain"/>
            </a:pPr>
            <a:r>
              <a:rPr lang="zh-CN" altLang="en-US" sz="2200" dirty="0" smtClean="0"/>
              <a:t>若</a:t>
            </a:r>
            <a:r>
              <a:rPr lang="zh-CN" altLang="en-US" sz="2200" b="1" dirty="0">
                <a:solidFill>
                  <a:schemeClr val="accent6"/>
                </a:solidFill>
              </a:rPr>
              <a:t>相等</a:t>
            </a:r>
            <a:r>
              <a:rPr lang="zh-CN" altLang="en-US" sz="2200" dirty="0"/>
              <a:t>： 不需要插入；</a:t>
            </a:r>
          </a:p>
          <a:p>
            <a:pPr marL="1314450" lvl="2" indent="-457200">
              <a:lnSpc>
                <a:spcPct val="150000"/>
              </a:lnSpc>
              <a:buFont typeface="+mj-ea"/>
              <a:buAutoNum type="circleNumDbPlain"/>
            </a:pPr>
            <a:r>
              <a:rPr lang="zh-CN" altLang="en-US" sz="2200" dirty="0" smtClean="0"/>
              <a:t>若</a:t>
            </a:r>
            <a:r>
              <a:rPr lang="en-US" altLang="zh-CN" sz="2200" b="1" i="1" dirty="0" err="1" smtClean="0">
                <a:solidFill>
                  <a:srgbClr val="00B050"/>
                </a:solidFill>
              </a:rPr>
              <a:t>x</a:t>
            </a:r>
            <a:r>
              <a:rPr lang="en-US" altLang="zh-CN" sz="2200" dirty="0" err="1" smtClean="0"/>
              <a:t>.key</a:t>
            </a:r>
            <a:r>
              <a:rPr lang="en-US" altLang="zh-CN" sz="2200" dirty="0" smtClean="0"/>
              <a:t> </a:t>
            </a:r>
            <a:r>
              <a:rPr lang="en-US" altLang="zh-CN" sz="2200" b="1" dirty="0" smtClean="0">
                <a:solidFill>
                  <a:schemeClr val="accent6"/>
                </a:solidFill>
              </a:rPr>
              <a:t>&lt; </a:t>
            </a:r>
            <a:r>
              <a:rPr lang="en-US" altLang="zh-CN" sz="2200" dirty="0" smtClean="0"/>
              <a:t>T-</a:t>
            </a:r>
            <a:r>
              <a:rPr lang="en-US" altLang="zh-CN" sz="2200" dirty="0"/>
              <a:t>&gt;key</a:t>
            </a:r>
            <a:r>
              <a:rPr lang="zh-CN" altLang="en-US" sz="2200" dirty="0"/>
              <a:t>：结点</a:t>
            </a:r>
            <a:r>
              <a:rPr lang="en-US" altLang="zh-CN" sz="2200" b="1" i="1" dirty="0">
                <a:solidFill>
                  <a:srgbClr val="00B050"/>
                </a:solidFill>
              </a:rPr>
              <a:t>x</a:t>
            </a:r>
            <a:r>
              <a:rPr lang="zh-CN" altLang="en-US" sz="2200" u="sng" dirty="0"/>
              <a:t>插入到</a:t>
            </a:r>
            <a:r>
              <a:rPr lang="en-US" altLang="zh-CN" sz="2200" u="sng" dirty="0"/>
              <a:t>T</a:t>
            </a:r>
            <a:r>
              <a:rPr lang="zh-CN" altLang="en-US" sz="2200" u="sng" dirty="0"/>
              <a:t>的</a:t>
            </a:r>
            <a:r>
              <a:rPr lang="zh-CN" altLang="en-US" sz="2200" b="1" u="sng" dirty="0"/>
              <a:t>左</a:t>
            </a:r>
            <a:r>
              <a:rPr lang="zh-CN" altLang="en-US" sz="2200" u="sng" dirty="0"/>
              <a:t>子树中</a:t>
            </a:r>
            <a:r>
              <a:rPr lang="zh-CN" altLang="en-US" sz="2200" dirty="0"/>
              <a:t>；</a:t>
            </a:r>
          </a:p>
          <a:p>
            <a:pPr marL="1314450" lvl="2" indent="-457200">
              <a:lnSpc>
                <a:spcPct val="150000"/>
              </a:lnSpc>
              <a:buFont typeface="+mj-ea"/>
              <a:buAutoNum type="circleNumDbPlain"/>
            </a:pPr>
            <a:r>
              <a:rPr lang="zh-CN" altLang="en-US" sz="2200" dirty="0" smtClean="0"/>
              <a:t>若</a:t>
            </a:r>
            <a:r>
              <a:rPr lang="en-US" altLang="zh-CN" sz="2200" b="1" i="1" dirty="0" err="1" smtClean="0">
                <a:solidFill>
                  <a:srgbClr val="00B050"/>
                </a:solidFill>
              </a:rPr>
              <a:t>x</a:t>
            </a:r>
            <a:r>
              <a:rPr lang="en-US" altLang="zh-CN" sz="2200" dirty="0" err="1" smtClean="0"/>
              <a:t>.key</a:t>
            </a:r>
            <a:r>
              <a:rPr lang="en-US" altLang="zh-CN" sz="2200" dirty="0" smtClean="0"/>
              <a:t> </a:t>
            </a:r>
            <a:r>
              <a:rPr lang="en-US" altLang="zh-CN" sz="2200" b="1" dirty="0" smtClean="0">
                <a:solidFill>
                  <a:schemeClr val="accent6"/>
                </a:solidFill>
              </a:rPr>
              <a:t>&gt;</a:t>
            </a:r>
            <a:r>
              <a:rPr lang="en-US" altLang="zh-CN" sz="2200" dirty="0" smtClean="0"/>
              <a:t> T-</a:t>
            </a:r>
            <a:r>
              <a:rPr lang="en-US" altLang="zh-CN" sz="2200" dirty="0"/>
              <a:t>&gt;key</a:t>
            </a:r>
            <a:r>
              <a:rPr lang="zh-CN" altLang="en-US" sz="2200" dirty="0"/>
              <a:t>：结点</a:t>
            </a:r>
            <a:r>
              <a:rPr lang="en-US" altLang="zh-CN" sz="2200" b="1" i="1" dirty="0">
                <a:solidFill>
                  <a:srgbClr val="00B050"/>
                </a:solidFill>
              </a:rPr>
              <a:t>x</a:t>
            </a:r>
            <a:r>
              <a:rPr lang="zh-CN" altLang="en-US" sz="2200" u="sng" dirty="0"/>
              <a:t>插入到</a:t>
            </a:r>
            <a:r>
              <a:rPr lang="en-US" altLang="zh-CN" sz="2200" u="sng" dirty="0"/>
              <a:t>T</a:t>
            </a:r>
            <a:r>
              <a:rPr lang="zh-CN" altLang="en-US" sz="2200" u="sng" dirty="0"/>
              <a:t>的</a:t>
            </a:r>
            <a:r>
              <a:rPr lang="zh-CN" altLang="en-US" sz="2200" b="1" u="sng" dirty="0"/>
              <a:t>右</a:t>
            </a:r>
            <a:r>
              <a:rPr lang="zh-CN" altLang="en-US" sz="2200" u="sng" dirty="0"/>
              <a:t>子树中</a:t>
            </a:r>
            <a:r>
              <a:rPr lang="zh-CN" altLang="en-US" sz="2200" dirty="0"/>
              <a:t>。</a:t>
            </a:r>
            <a:endParaRPr lang="en-US" altLang="zh-CN" sz="2200" dirty="0" smtClean="0"/>
          </a:p>
          <a:p>
            <a:pPr lvl="1">
              <a:lnSpc>
                <a:spcPct val="150000"/>
              </a:lnSpc>
            </a:pPr>
            <a:r>
              <a:rPr lang="zh-CN" altLang="en-US" sz="2200" dirty="0" smtClean="0"/>
              <a:t>要求：在</a:t>
            </a:r>
            <a:r>
              <a:rPr lang="en-US" altLang="zh-CN" sz="2200" dirty="0"/>
              <a:t>BST</a:t>
            </a:r>
            <a:r>
              <a:rPr lang="zh-CN" altLang="en-US" sz="2200" dirty="0"/>
              <a:t>树中插入一个新结点，要</a:t>
            </a:r>
            <a:r>
              <a:rPr lang="zh-CN" altLang="en-US" sz="2200" dirty="0" smtClean="0"/>
              <a:t>保证“插入结点后的二叉树，仍然满足</a:t>
            </a:r>
            <a:r>
              <a:rPr lang="en-US" altLang="zh-CN" sz="2200" b="1" i="1" dirty="0"/>
              <a:t>BST</a:t>
            </a:r>
            <a:r>
              <a:rPr lang="zh-CN" altLang="en-US" sz="2200" b="1" i="1" dirty="0"/>
              <a:t>的</a:t>
            </a:r>
            <a:r>
              <a:rPr lang="zh-CN" altLang="en-US" sz="2200" b="1" i="1" dirty="0" smtClean="0"/>
              <a:t>性质</a:t>
            </a:r>
            <a:r>
              <a:rPr lang="zh-CN" altLang="en-US" sz="2200" dirty="0"/>
              <a:t>”</a:t>
            </a:r>
            <a:r>
              <a:rPr lang="zh-CN" altLang="en-US" sz="2200" dirty="0" smtClean="0"/>
              <a:t>。</a:t>
            </a:r>
            <a:endParaRPr lang="zh-CN" altLang="en-US" sz="2400" dirty="0"/>
          </a:p>
        </p:txBody>
      </p:sp>
    </p:spTree>
    <p:extLst>
      <p:ext uri="{BB962C8B-B14F-4D97-AF65-F5344CB8AC3E}">
        <p14:creationId xmlns:p14="http://schemas.microsoft.com/office/powerpoint/2010/main" val="1887544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vertical)">
                                      <p:cBhvr>
                                        <p:cTn id="7" dur="500"/>
                                        <p:tgtEl>
                                          <p:spTgt spid="3">
                                            <p:txEl>
                                              <p:pRg st="1" end="1"/>
                                            </p:txEl>
                                          </p:spTgt>
                                        </p:tgtEl>
                                      </p:cBhvr>
                                    </p:animEffect>
                                  </p:childTnLst>
                                </p:cTn>
                              </p:par>
                              <p:par>
                                <p:cTn id="8" presetID="14" presetClass="entr" presetSubtype="5"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randombar(vertical)">
                                      <p:cBhvr>
                                        <p:cTn id="10" dur="500"/>
                                        <p:tgtEl>
                                          <p:spTgt spid="3">
                                            <p:txEl>
                                              <p:pRg st="2" end="2"/>
                                            </p:txEl>
                                          </p:spTgt>
                                        </p:tgtEl>
                                      </p:cBhvr>
                                    </p:animEffect>
                                  </p:childTnLst>
                                </p:cTn>
                              </p:par>
                              <p:par>
                                <p:cTn id="11" presetID="14" presetClass="entr" presetSubtype="5"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randombar(vertical)">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1000"/>
                                        <p:tgtEl>
                                          <p:spTgt spid="3">
                                            <p:txEl>
                                              <p:pRg st="4" end="4"/>
                                            </p:txEl>
                                          </p:spTgt>
                                        </p:tgtEl>
                                      </p:cBhvr>
                                    </p:animEffect>
                                    <p:anim calcmode="lin" valueType="num">
                                      <p:cBhvr>
                                        <p:cTn id="1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0600" y="304800"/>
            <a:ext cx="7086600" cy="487362"/>
          </a:xfrm>
        </p:spPr>
        <p:txBody>
          <a:bodyPr/>
          <a:lstStyle/>
          <a:p>
            <a:r>
              <a:rPr lang="en-US" altLang="zh-CN" dirty="0" smtClean="0"/>
              <a:t>2.3 </a:t>
            </a:r>
            <a:r>
              <a:rPr lang="en-US" altLang="zh-CN" dirty="0"/>
              <a:t>BST</a:t>
            </a:r>
            <a:r>
              <a:rPr lang="zh-CN" altLang="en-US" dirty="0"/>
              <a:t>树的</a:t>
            </a:r>
            <a:r>
              <a:rPr lang="zh-CN" altLang="en-US" dirty="0" smtClean="0"/>
              <a:t>插入</a:t>
            </a:r>
            <a:r>
              <a:rPr lang="zh-CN" altLang="en-US" sz="2000" dirty="0" smtClean="0"/>
              <a:t>：</a:t>
            </a:r>
            <a:r>
              <a:rPr lang="zh-CN" altLang="en-US" sz="2000" dirty="0" smtClean="0">
                <a:solidFill>
                  <a:srgbClr val="7030A0"/>
                </a:solidFill>
              </a:rPr>
              <a:t>实现</a:t>
            </a:r>
            <a:r>
              <a:rPr lang="en-US" altLang="zh-CN" sz="2000" dirty="0" smtClean="0">
                <a:solidFill>
                  <a:srgbClr val="7030A0"/>
                </a:solidFill>
              </a:rPr>
              <a:t>1</a:t>
            </a:r>
            <a:endParaRPr lang="zh-CN" altLang="en-US" dirty="0">
              <a:solidFill>
                <a:srgbClr val="7030A0"/>
              </a:solidFill>
            </a:endParaRPr>
          </a:p>
        </p:txBody>
      </p:sp>
      <p:sp>
        <p:nvSpPr>
          <p:cNvPr id="3" name="内容占位符 2"/>
          <p:cNvSpPr>
            <a:spLocks noGrp="1"/>
          </p:cNvSpPr>
          <p:nvPr>
            <p:ph idx="1"/>
          </p:nvPr>
        </p:nvSpPr>
        <p:spPr/>
        <p:txBody>
          <a:bodyPr/>
          <a:lstStyle/>
          <a:p>
            <a:r>
              <a:rPr lang="en-US" altLang="zh-CN" sz="2400" dirty="0" smtClean="0"/>
              <a:t>BST</a:t>
            </a:r>
            <a:r>
              <a:rPr lang="zh-CN" altLang="en-US" sz="2400" dirty="0" smtClean="0"/>
              <a:t>树中结点插入</a:t>
            </a:r>
            <a:r>
              <a:rPr lang="zh-CN" altLang="en-US" sz="2400" dirty="0"/>
              <a:t>的实现</a:t>
            </a:r>
            <a:r>
              <a:rPr lang="en-US" altLang="zh-CN" sz="1800" dirty="0" smtClean="0"/>
              <a:t>——</a:t>
            </a:r>
            <a:r>
              <a:rPr lang="zh-CN" altLang="en-US" sz="1800" b="1" dirty="0" smtClean="0">
                <a:solidFill>
                  <a:schemeClr val="accent6"/>
                </a:solidFill>
              </a:rPr>
              <a:t>递归</a:t>
            </a:r>
            <a:endParaRPr lang="zh-CN" altLang="en-US" sz="2400" b="1" dirty="0">
              <a:solidFill>
                <a:schemeClr val="accent6"/>
              </a:solidFill>
            </a:endParaRPr>
          </a:p>
        </p:txBody>
      </p:sp>
    </p:spTree>
    <p:controls>
      <mc:AlternateContent xmlns:mc="http://schemas.openxmlformats.org/markup-compatibility/2006">
        <mc:Choice xmlns:v="urn:schemas-microsoft-com:vml" Requires="v">
          <p:control spid="106366" name="TextBox1" r:id="rId2" imgW="8153280" imgH="4876920"/>
        </mc:Choice>
        <mc:Fallback>
          <p:control name="TextBox1" r:id="rId2" imgW="8153280" imgH="4876920">
            <p:pic>
              <p:nvPicPr>
                <p:cNvPr id="4" name="TextBox1"/>
                <p:cNvPicPr preferRelativeResize="0">
                  <a:picLocks noChangeArrowheads="1" noChangeShapeType="1"/>
                </p:cNvPicPr>
                <p:nvPr/>
              </p:nvPicPr>
              <p:blipFill>
                <a:blip r:embed="rId4"/>
                <a:srcRect/>
                <a:stretch>
                  <a:fillRect/>
                </a:stretch>
              </p:blipFill>
              <p:spPr bwMode="auto">
                <a:xfrm>
                  <a:off x="573087" y="1524000"/>
                  <a:ext cx="8151813" cy="4876800"/>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extLst>
      <p:ext uri="{BB962C8B-B14F-4D97-AF65-F5344CB8AC3E}">
        <p14:creationId xmlns:p14="http://schemas.microsoft.com/office/powerpoint/2010/main" val="21063984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0600" y="304800"/>
            <a:ext cx="7086600" cy="487362"/>
          </a:xfrm>
        </p:spPr>
        <p:txBody>
          <a:bodyPr/>
          <a:lstStyle/>
          <a:p>
            <a:r>
              <a:rPr lang="en-US" altLang="zh-CN" dirty="0" smtClean="0"/>
              <a:t>2.3 </a:t>
            </a:r>
            <a:r>
              <a:rPr lang="en-US" altLang="zh-CN" dirty="0"/>
              <a:t>BST</a:t>
            </a:r>
            <a:r>
              <a:rPr lang="zh-CN" altLang="en-US" dirty="0"/>
              <a:t>树的</a:t>
            </a:r>
            <a:r>
              <a:rPr lang="zh-CN" altLang="en-US" dirty="0" smtClean="0"/>
              <a:t>插入</a:t>
            </a:r>
            <a:r>
              <a:rPr lang="zh-CN" altLang="en-US" sz="2000" dirty="0" smtClean="0"/>
              <a:t>：</a:t>
            </a:r>
            <a:r>
              <a:rPr lang="zh-CN" altLang="en-US" sz="2000" dirty="0" smtClean="0">
                <a:solidFill>
                  <a:srgbClr val="7030A0"/>
                </a:solidFill>
              </a:rPr>
              <a:t>实现</a:t>
            </a:r>
            <a:r>
              <a:rPr lang="en-US" altLang="zh-CN" sz="2000" dirty="0" smtClean="0">
                <a:solidFill>
                  <a:srgbClr val="7030A0"/>
                </a:solidFill>
              </a:rPr>
              <a:t>2</a:t>
            </a:r>
            <a:endParaRPr lang="zh-CN" altLang="en-US" dirty="0">
              <a:solidFill>
                <a:srgbClr val="7030A0"/>
              </a:solidFill>
            </a:endParaRPr>
          </a:p>
        </p:txBody>
      </p:sp>
      <p:sp>
        <p:nvSpPr>
          <p:cNvPr id="3" name="内容占位符 2"/>
          <p:cNvSpPr>
            <a:spLocks noGrp="1"/>
          </p:cNvSpPr>
          <p:nvPr>
            <p:ph idx="1"/>
          </p:nvPr>
        </p:nvSpPr>
        <p:spPr/>
        <p:txBody>
          <a:bodyPr/>
          <a:lstStyle/>
          <a:p>
            <a:r>
              <a:rPr lang="en-US" altLang="zh-CN" sz="2400" dirty="0" smtClean="0"/>
              <a:t>BST</a:t>
            </a:r>
            <a:r>
              <a:rPr lang="zh-CN" altLang="en-US" sz="2400" dirty="0" smtClean="0"/>
              <a:t>树中结点插入</a:t>
            </a:r>
            <a:r>
              <a:rPr lang="zh-CN" altLang="en-US" sz="2400" dirty="0"/>
              <a:t>的实现</a:t>
            </a:r>
            <a:r>
              <a:rPr lang="en-US" altLang="zh-CN" sz="1800" dirty="0" smtClean="0"/>
              <a:t>——</a:t>
            </a:r>
            <a:r>
              <a:rPr lang="zh-CN" altLang="en-US" sz="1800" b="1" dirty="0" smtClean="0">
                <a:solidFill>
                  <a:schemeClr val="accent6"/>
                </a:solidFill>
              </a:rPr>
              <a:t>非递归</a:t>
            </a:r>
            <a:endParaRPr lang="zh-CN" altLang="en-US" sz="2400" b="1" dirty="0">
              <a:solidFill>
                <a:schemeClr val="accent6"/>
              </a:solidFill>
            </a:endParaRPr>
          </a:p>
        </p:txBody>
      </p:sp>
    </p:spTree>
    <p:controls>
      <mc:AlternateContent xmlns:mc="http://schemas.openxmlformats.org/markup-compatibility/2006">
        <mc:Choice xmlns:v="urn:schemas-microsoft-com:vml" Requires="v">
          <p:control spid="107387" name="TextBox1" r:id="rId2" imgW="8153280" imgH="4876920"/>
        </mc:Choice>
        <mc:Fallback>
          <p:control name="TextBox1" r:id="rId2" imgW="8153280" imgH="4876920">
            <p:pic>
              <p:nvPicPr>
                <p:cNvPr id="4" name="TextBox1"/>
                <p:cNvPicPr preferRelativeResize="0">
                  <a:picLocks noChangeArrowheads="1" noChangeShapeType="1"/>
                </p:cNvPicPr>
                <p:nvPr/>
              </p:nvPicPr>
              <p:blipFill>
                <a:blip r:embed="rId4"/>
                <a:srcRect/>
                <a:stretch>
                  <a:fillRect/>
                </a:stretch>
              </p:blipFill>
              <p:spPr bwMode="auto">
                <a:xfrm>
                  <a:off x="573087" y="1524000"/>
                  <a:ext cx="8151813" cy="4876800"/>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extLst>
      <p:ext uri="{BB962C8B-B14F-4D97-AF65-F5344CB8AC3E}">
        <p14:creationId xmlns:p14="http://schemas.microsoft.com/office/powerpoint/2010/main" val="315198794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2.3(*)-</a:t>
            </a:r>
            <a:r>
              <a:rPr lang="zh-CN" altLang="en-US" dirty="0" smtClean="0"/>
              <a:t>基于插入操作的</a:t>
            </a:r>
            <a:r>
              <a:rPr lang="en-US" altLang="zh-CN" dirty="0" smtClean="0">
                <a:solidFill>
                  <a:srgbClr val="7030A0"/>
                </a:solidFill>
              </a:rPr>
              <a:t>BST</a:t>
            </a:r>
            <a:r>
              <a:rPr lang="zh-CN" altLang="en-US" dirty="0" smtClean="0">
                <a:solidFill>
                  <a:srgbClr val="7030A0"/>
                </a:solidFill>
                <a:latin typeface="宋体" panose="02010600030101010101" pitchFamily="2" charset="-122"/>
              </a:rPr>
              <a:t>树构建</a:t>
            </a:r>
            <a:endParaRPr lang="zh-CN" altLang="en-US" dirty="0">
              <a:solidFill>
                <a:srgbClr val="7030A0"/>
              </a:solidFill>
            </a:endParaRPr>
          </a:p>
        </p:txBody>
      </p:sp>
      <p:sp>
        <p:nvSpPr>
          <p:cNvPr id="3" name="内容占位符 2"/>
          <p:cNvSpPr>
            <a:spLocks noGrp="1"/>
          </p:cNvSpPr>
          <p:nvPr>
            <p:ph idx="1"/>
          </p:nvPr>
        </p:nvSpPr>
        <p:spPr/>
        <p:txBody>
          <a:bodyPr/>
          <a:lstStyle/>
          <a:p>
            <a:pPr marL="457200" indent="-457200">
              <a:buFont typeface="+mj-lt"/>
              <a:buAutoNum type="alphaLcParenR"/>
            </a:pPr>
            <a:r>
              <a:rPr lang="zh-CN" altLang="en-US" sz="2000" dirty="0" smtClean="0"/>
              <a:t>由</a:t>
            </a:r>
            <a:r>
              <a:rPr lang="en-US" altLang="zh-CN" sz="2000" dirty="0" smtClean="0"/>
              <a:t>BST</a:t>
            </a:r>
            <a:r>
              <a:rPr lang="zh-CN" altLang="en-US" sz="2000" dirty="0" smtClean="0"/>
              <a:t>树的定义可知，一</a:t>
            </a:r>
            <a:r>
              <a:rPr lang="zh-CN" altLang="en-US" sz="2000" dirty="0"/>
              <a:t>个无序序列可以通过构造一棵</a:t>
            </a:r>
            <a:r>
              <a:rPr lang="en-US" altLang="zh-CN" sz="2000" dirty="0"/>
              <a:t>BST</a:t>
            </a:r>
            <a:r>
              <a:rPr lang="zh-CN" altLang="en-US" sz="2000" dirty="0"/>
              <a:t>树而变成一个有序</a:t>
            </a:r>
            <a:r>
              <a:rPr lang="zh-CN" altLang="en-US" sz="2000" dirty="0" smtClean="0"/>
              <a:t>序列</a:t>
            </a:r>
            <a:r>
              <a:rPr lang="en-US" altLang="zh-CN" sz="2000" dirty="0" smtClean="0"/>
              <a:t>——</a:t>
            </a:r>
            <a:r>
              <a:rPr lang="zh-CN" altLang="en-US" sz="2000" dirty="0" smtClean="0"/>
              <a:t>中序遍历</a:t>
            </a:r>
            <a:r>
              <a:rPr lang="en-US" altLang="zh-CN" sz="2000" dirty="0" smtClean="0"/>
              <a:t>BST</a:t>
            </a:r>
            <a:r>
              <a:rPr lang="zh-CN" altLang="en-US" sz="2000" dirty="0" smtClean="0"/>
              <a:t>树。</a:t>
            </a:r>
            <a:endParaRPr lang="zh-CN" altLang="en-US" sz="2000" dirty="0"/>
          </a:p>
          <a:p>
            <a:pPr marL="457200" indent="-457200">
              <a:buFont typeface="+mj-lt"/>
              <a:buAutoNum type="alphaLcParenR"/>
            </a:pPr>
            <a:r>
              <a:rPr lang="zh-CN" altLang="en-US" sz="2000" dirty="0" smtClean="0"/>
              <a:t>由</a:t>
            </a:r>
            <a:r>
              <a:rPr lang="en-US" altLang="zh-CN" sz="2000" dirty="0"/>
              <a:t>BST</a:t>
            </a:r>
            <a:r>
              <a:rPr lang="zh-CN" altLang="en-US" sz="2000" dirty="0"/>
              <a:t>树的插入</a:t>
            </a:r>
            <a:r>
              <a:rPr lang="zh-CN" altLang="en-US" sz="2000" dirty="0" smtClean="0"/>
              <a:t>算法</a:t>
            </a:r>
            <a:r>
              <a:rPr lang="zh-CN" altLang="en-US" sz="2000" dirty="0"/>
              <a:t>可</a:t>
            </a:r>
            <a:r>
              <a:rPr lang="zh-CN" altLang="en-US" sz="2000" dirty="0" smtClean="0"/>
              <a:t>知</a:t>
            </a:r>
            <a:r>
              <a:rPr lang="zh-CN" altLang="en-US" sz="2000" dirty="0"/>
              <a:t>，每次插入的</a:t>
            </a:r>
            <a:r>
              <a:rPr lang="zh-CN" altLang="en-US" sz="2000" b="1" i="1" u="sng" dirty="0"/>
              <a:t>新结点</a:t>
            </a:r>
            <a:r>
              <a:rPr lang="zh-CN" altLang="en-US" sz="2000" i="1" u="sng" dirty="0"/>
              <a:t>都是</a:t>
            </a:r>
            <a:r>
              <a:rPr lang="en-US" altLang="zh-CN" sz="2000" i="1" u="sng" dirty="0"/>
              <a:t>BST</a:t>
            </a:r>
            <a:r>
              <a:rPr lang="zh-CN" altLang="en-US" sz="2000" i="1" u="sng" dirty="0"/>
              <a:t>树的叶子结点</a:t>
            </a:r>
            <a:r>
              <a:rPr lang="zh-CN" altLang="en-US" sz="2000" dirty="0"/>
              <a:t>，即</a:t>
            </a:r>
            <a:r>
              <a:rPr lang="zh-CN" altLang="en-US" sz="2000" i="1" dirty="0"/>
              <a:t>在插入时不必移动其它结点，仅需修改某个结点的指针</a:t>
            </a:r>
            <a:r>
              <a:rPr lang="zh-CN" altLang="en-US" sz="2000" dirty="0" smtClean="0"/>
              <a:t>。</a:t>
            </a:r>
            <a:endParaRPr lang="en-US" altLang="zh-CN" sz="2000" dirty="0" smtClean="0"/>
          </a:p>
          <a:p>
            <a:pPr marL="457200" indent="-457200">
              <a:buFont typeface="+mj-lt"/>
              <a:buAutoNum type="alphaLcParenR"/>
            </a:pPr>
            <a:r>
              <a:rPr lang="zh-CN" altLang="en-US" sz="2000" i="1" u="sng" dirty="0"/>
              <a:t>利用</a:t>
            </a:r>
            <a:r>
              <a:rPr lang="en-US" altLang="zh-CN" sz="2000" i="1" u="sng" dirty="0"/>
              <a:t>BST</a:t>
            </a:r>
            <a:r>
              <a:rPr lang="zh-CN" altLang="en-US" sz="2000" i="1" u="sng" dirty="0"/>
              <a:t>树的</a:t>
            </a:r>
            <a:r>
              <a:rPr lang="zh-CN" altLang="en-US" sz="2000" b="1" i="1" u="sng" dirty="0"/>
              <a:t>插入</a:t>
            </a:r>
            <a:r>
              <a:rPr lang="zh-CN" altLang="en-US" sz="2000" i="1" u="sng" dirty="0"/>
              <a:t>操作</a:t>
            </a:r>
            <a:r>
              <a:rPr lang="zh-CN" altLang="en-US" sz="2000" dirty="0"/>
              <a:t>，可以从空树开始逐个插入每个结点，从而建立一棵</a:t>
            </a:r>
            <a:r>
              <a:rPr lang="en-US" altLang="zh-CN" sz="2000" dirty="0"/>
              <a:t>BST</a:t>
            </a:r>
            <a:r>
              <a:rPr lang="zh-CN" altLang="en-US" sz="2000" dirty="0"/>
              <a:t>树。</a:t>
            </a:r>
          </a:p>
          <a:p>
            <a:endParaRPr lang="zh-CN" altLang="en-US" sz="2000" dirty="0"/>
          </a:p>
        </p:txBody>
      </p:sp>
    </p:spTree>
    <p:controls>
      <mc:AlternateContent xmlns:mc="http://schemas.openxmlformats.org/markup-compatibility/2006">
        <mc:Choice xmlns:v="urn:schemas-microsoft-com:vml" Requires="v">
          <p:control spid="108391" name="TextBox1" r:id="rId2" imgW="8153280" imgH="2819520"/>
        </mc:Choice>
        <mc:Fallback>
          <p:control name="TextBox1" r:id="rId2" imgW="8153280" imgH="2819520">
            <p:pic>
              <p:nvPicPr>
                <p:cNvPr id="4" name="TextBox1"/>
                <p:cNvPicPr preferRelativeResize="0">
                  <a:picLocks noChangeArrowheads="1" noChangeShapeType="1"/>
                </p:cNvPicPr>
                <p:nvPr/>
              </p:nvPicPr>
              <p:blipFill>
                <a:blip r:embed="rId4"/>
                <a:srcRect/>
                <a:stretch>
                  <a:fillRect/>
                </a:stretch>
              </p:blipFill>
              <p:spPr bwMode="auto">
                <a:xfrm>
                  <a:off x="573087" y="3657600"/>
                  <a:ext cx="8151813" cy="2819400"/>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extLst>
      <p:ext uri="{BB962C8B-B14F-4D97-AF65-F5344CB8AC3E}">
        <p14:creationId xmlns:p14="http://schemas.microsoft.com/office/powerpoint/2010/main" val="267936140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1000" y="981075"/>
            <a:ext cx="8534400" cy="5419725"/>
          </a:xfrm>
        </p:spPr>
        <p:txBody>
          <a:bodyPr/>
          <a:lstStyle/>
          <a:p>
            <a:r>
              <a:rPr lang="zh-CN" altLang="en-US" sz="2400" dirty="0" smtClean="0"/>
              <a:t>设</a:t>
            </a:r>
            <a:r>
              <a:rPr lang="zh-CN" altLang="en-US" sz="2400" dirty="0"/>
              <a:t>被删除结点为</a:t>
            </a:r>
            <a:r>
              <a:rPr lang="en-US" altLang="zh-CN" sz="2400" dirty="0"/>
              <a:t>p</a:t>
            </a:r>
            <a:r>
              <a:rPr lang="zh-CN" altLang="en-US" sz="2400" dirty="0"/>
              <a:t>，其父结点为</a:t>
            </a:r>
            <a:r>
              <a:rPr lang="en-US" altLang="zh-CN" sz="2400" b="1" dirty="0" smtClean="0"/>
              <a:t>f</a:t>
            </a:r>
            <a:r>
              <a:rPr lang="zh-CN" altLang="en-US" sz="2400" dirty="0" smtClean="0"/>
              <a:t>，</a:t>
            </a:r>
            <a:r>
              <a:rPr lang="zh-CN" altLang="en-US" sz="2400" dirty="0"/>
              <a:t>删除情况如下：</a:t>
            </a:r>
          </a:p>
          <a:p>
            <a:pPr marL="914400" lvl="1" indent="-457200">
              <a:spcBef>
                <a:spcPts val="600"/>
              </a:spcBef>
              <a:buFont typeface="+mj-ea"/>
              <a:buAutoNum type="circleNumDbPlain"/>
            </a:pPr>
            <a:r>
              <a:rPr lang="zh-CN" altLang="en-US" sz="2200" dirty="0" smtClean="0"/>
              <a:t>若</a:t>
            </a:r>
            <a:r>
              <a:rPr lang="en-US" altLang="zh-CN" sz="2200" dirty="0"/>
              <a:t>p</a:t>
            </a:r>
            <a:r>
              <a:rPr lang="zh-CN" altLang="en-US" sz="2200" dirty="0">
                <a:solidFill>
                  <a:srgbClr val="0070C0"/>
                </a:solidFill>
              </a:rPr>
              <a:t>是叶子结点</a:t>
            </a:r>
            <a:r>
              <a:rPr lang="zh-CN" altLang="en-US" sz="2200" dirty="0"/>
              <a:t>： </a:t>
            </a:r>
            <a:r>
              <a:rPr lang="zh-CN" altLang="en-US" sz="2200" u="sng" dirty="0"/>
              <a:t>直接删除</a:t>
            </a:r>
            <a:r>
              <a:rPr lang="en-US" altLang="zh-CN" sz="2200" u="sng" dirty="0"/>
              <a:t>p</a:t>
            </a:r>
            <a:r>
              <a:rPr lang="zh-CN" altLang="en-US" sz="2200" dirty="0"/>
              <a:t>，如</a:t>
            </a:r>
            <a:r>
              <a:rPr lang="zh-CN" altLang="en-US" sz="2200" dirty="0" smtClean="0"/>
              <a:t>图</a:t>
            </a:r>
            <a:r>
              <a:rPr lang="en-US" altLang="zh-CN" sz="2200" dirty="0" smtClean="0"/>
              <a:t>(</a:t>
            </a:r>
            <a:r>
              <a:rPr lang="en-US" altLang="zh-CN" sz="2200" dirty="0" err="1" smtClean="0"/>
              <a:t>a</a:t>
            </a:r>
            <a:r>
              <a:rPr lang="en-US" altLang="zh-CN" sz="2200" dirty="0" err="1" smtClean="0">
                <a:sym typeface="Wingdings" panose="05000000000000000000" pitchFamily="2" charset="2"/>
              </a:rPr>
              <a:t>b</a:t>
            </a:r>
            <a:r>
              <a:rPr lang="en-US" altLang="zh-CN" sz="2200" dirty="0" smtClean="0"/>
              <a:t>)</a:t>
            </a:r>
            <a:r>
              <a:rPr lang="zh-CN" altLang="en-US" sz="2200" dirty="0"/>
              <a:t>所示。 </a:t>
            </a:r>
            <a:endParaRPr lang="en-US" altLang="zh-CN" sz="2200" dirty="0" smtClean="0"/>
          </a:p>
          <a:p>
            <a:pPr marL="914400" lvl="1" indent="-457200">
              <a:buFont typeface="+mj-ea"/>
              <a:buAutoNum type="circleNumDbPlain"/>
            </a:pPr>
            <a:endParaRPr lang="en-US" altLang="zh-CN" sz="2200" dirty="0"/>
          </a:p>
          <a:p>
            <a:pPr marL="914400" lvl="1" indent="-457200">
              <a:buFont typeface="+mj-ea"/>
              <a:buAutoNum type="circleNumDbPlain"/>
            </a:pPr>
            <a:endParaRPr lang="en-US" altLang="zh-CN" sz="2200" dirty="0" smtClean="0"/>
          </a:p>
          <a:p>
            <a:pPr marL="914400" lvl="1" indent="-457200">
              <a:buFont typeface="+mj-ea"/>
              <a:buAutoNum type="circleNumDbPlain"/>
            </a:pPr>
            <a:endParaRPr lang="en-US" altLang="zh-CN" sz="2200" dirty="0" smtClean="0"/>
          </a:p>
          <a:p>
            <a:pPr marL="914400" lvl="1" indent="-457200">
              <a:buFont typeface="+mj-ea"/>
              <a:buAutoNum type="circleNumDbPlain"/>
            </a:pPr>
            <a:endParaRPr lang="en-US" altLang="zh-CN" sz="2200" dirty="0"/>
          </a:p>
          <a:p>
            <a:pPr marL="914400" lvl="1" indent="-457200">
              <a:buFont typeface="+mj-ea"/>
              <a:buAutoNum type="circleNumDbPlain"/>
            </a:pPr>
            <a:endParaRPr lang="zh-CN" altLang="en-US" sz="2200" dirty="0"/>
          </a:p>
          <a:p>
            <a:pPr marL="914400" lvl="1" indent="-457200">
              <a:spcBef>
                <a:spcPts val="600"/>
              </a:spcBef>
              <a:buFont typeface="+mj-ea"/>
              <a:buAutoNum type="circleNumDbPlain"/>
            </a:pPr>
            <a:r>
              <a:rPr lang="zh-CN" altLang="en-US" sz="2200" dirty="0" smtClean="0"/>
              <a:t>若</a:t>
            </a:r>
            <a:r>
              <a:rPr lang="en-US" altLang="zh-CN" sz="2200" dirty="0" smtClean="0"/>
              <a:t>p</a:t>
            </a:r>
            <a:r>
              <a:rPr lang="zh-CN" altLang="en-US" sz="2200" dirty="0" smtClean="0">
                <a:solidFill>
                  <a:srgbClr val="0070C0"/>
                </a:solidFill>
              </a:rPr>
              <a:t>只有</a:t>
            </a:r>
            <a:r>
              <a:rPr lang="zh-CN" altLang="en-US" sz="2200" dirty="0">
                <a:solidFill>
                  <a:srgbClr val="0070C0"/>
                </a:solidFill>
              </a:rPr>
              <a:t>一棵子树</a:t>
            </a:r>
            <a:r>
              <a:rPr lang="en-US" altLang="zh-CN" sz="2200" dirty="0"/>
              <a:t>(</a:t>
            </a:r>
            <a:r>
              <a:rPr lang="zh-CN" altLang="en-US" sz="2200" dirty="0"/>
              <a:t>左子树或右子树</a:t>
            </a:r>
            <a:r>
              <a:rPr lang="en-US" altLang="zh-CN" sz="2200" dirty="0"/>
              <a:t>)</a:t>
            </a:r>
            <a:r>
              <a:rPr lang="zh-CN" altLang="en-US" sz="2200" dirty="0"/>
              <a:t>：</a:t>
            </a:r>
            <a:r>
              <a:rPr lang="zh-CN" altLang="en-US" sz="2200" u="sng" dirty="0"/>
              <a:t>直接用</a:t>
            </a:r>
            <a:r>
              <a:rPr lang="en-US" altLang="zh-CN" sz="2200" u="sng" dirty="0" smtClean="0"/>
              <a:t>p</a:t>
            </a:r>
            <a:r>
              <a:rPr lang="zh-CN" altLang="en-US" sz="2200" u="sng" dirty="0" smtClean="0"/>
              <a:t>的左子树 </a:t>
            </a:r>
            <a:r>
              <a:rPr lang="en-US" altLang="zh-CN" sz="2200" u="sng" dirty="0" smtClean="0"/>
              <a:t>(</a:t>
            </a:r>
            <a:r>
              <a:rPr lang="zh-CN" altLang="en-US" sz="2200" u="sng" dirty="0"/>
              <a:t>或右子树</a:t>
            </a:r>
            <a:r>
              <a:rPr lang="en-US" altLang="zh-CN" sz="2200" u="sng" dirty="0" smtClean="0"/>
              <a:t>)</a:t>
            </a:r>
            <a:r>
              <a:rPr lang="zh-CN" altLang="en-US" sz="2200" u="sng" dirty="0" smtClean="0"/>
              <a:t>取代</a:t>
            </a:r>
            <a:r>
              <a:rPr lang="en-US" altLang="zh-CN" sz="2200" u="sng" dirty="0"/>
              <a:t>p</a:t>
            </a:r>
            <a:r>
              <a:rPr lang="zh-CN" altLang="en-US" sz="2200" u="sng" dirty="0"/>
              <a:t>的位置而成为</a:t>
            </a:r>
            <a:r>
              <a:rPr lang="en-US" altLang="zh-CN" sz="2200" b="1" u="sng" dirty="0" smtClean="0"/>
              <a:t>f </a:t>
            </a:r>
            <a:r>
              <a:rPr lang="zh-CN" altLang="en-US" sz="2200" u="sng" dirty="0" smtClean="0"/>
              <a:t>的</a:t>
            </a:r>
            <a:r>
              <a:rPr lang="zh-CN" altLang="en-US" sz="2200" u="sng" dirty="0"/>
              <a:t>一棵子</a:t>
            </a:r>
            <a:r>
              <a:rPr lang="zh-CN" altLang="en-US" sz="2200" u="sng" dirty="0" smtClean="0"/>
              <a:t>树</a:t>
            </a:r>
            <a:r>
              <a:rPr lang="zh-CN" altLang="en-US" sz="2200" dirty="0" smtClean="0"/>
              <a:t>，即</a:t>
            </a:r>
            <a:endParaRPr lang="en-US" altLang="zh-CN" sz="2200" dirty="0" smtClean="0"/>
          </a:p>
          <a:p>
            <a:pPr marL="1200150" lvl="2" indent="-342900">
              <a:spcBef>
                <a:spcPts val="600"/>
              </a:spcBef>
              <a:buFont typeface="Wingdings" panose="05000000000000000000" pitchFamily="2" charset="2"/>
              <a:buChar char="Ø"/>
            </a:pPr>
            <a:r>
              <a:rPr lang="zh-CN" altLang="en-US" sz="2000" dirty="0"/>
              <a:t>原来</a:t>
            </a:r>
            <a:r>
              <a:rPr lang="en-US" altLang="zh-CN" sz="2000" dirty="0"/>
              <a:t>p</a:t>
            </a:r>
            <a:r>
              <a:rPr lang="zh-CN" altLang="en-US" sz="2000" dirty="0"/>
              <a:t>是</a:t>
            </a:r>
            <a:r>
              <a:rPr lang="en-US" altLang="zh-CN" sz="2000" b="1" dirty="0"/>
              <a:t>f </a:t>
            </a:r>
            <a:r>
              <a:rPr lang="zh-CN" altLang="en-US" sz="2000" dirty="0"/>
              <a:t>的右子树，则</a:t>
            </a:r>
            <a:r>
              <a:rPr lang="en-US" altLang="zh-CN" sz="2000" dirty="0"/>
              <a:t>p</a:t>
            </a:r>
            <a:r>
              <a:rPr lang="zh-CN" altLang="en-US" sz="2000" dirty="0"/>
              <a:t>的子树成为</a:t>
            </a:r>
            <a:r>
              <a:rPr lang="en-US" altLang="zh-CN" sz="2000" dirty="0"/>
              <a:t>f</a:t>
            </a:r>
            <a:r>
              <a:rPr lang="zh-CN" altLang="en-US" sz="2000" dirty="0"/>
              <a:t>的右子树</a:t>
            </a:r>
            <a:r>
              <a:rPr lang="en-US" altLang="zh-CN" sz="2000" dirty="0"/>
              <a:t>, </a:t>
            </a:r>
            <a:r>
              <a:rPr lang="zh-CN" altLang="en-US" sz="2000" dirty="0"/>
              <a:t>如图</a:t>
            </a:r>
            <a:r>
              <a:rPr lang="en-US" altLang="zh-CN" sz="2000" dirty="0"/>
              <a:t>(</a:t>
            </a:r>
            <a:r>
              <a:rPr lang="en-US" altLang="zh-CN" sz="2000" dirty="0" err="1" smtClean="0"/>
              <a:t>b</a:t>
            </a:r>
            <a:r>
              <a:rPr lang="en-US" altLang="zh-CN" sz="2000" dirty="0" err="1" smtClean="0">
                <a:sym typeface="Wingdings" panose="05000000000000000000" pitchFamily="2" charset="2"/>
              </a:rPr>
              <a:t></a:t>
            </a:r>
            <a:r>
              <a:rPr lang="en-US" altLang="zh-CN" sz="2000" dirty="0" err="1" smtClean="0"/>
              <a:t>c</a:t>
            </a:r>
            <a:r>
              <a:rPr lang="en-US" altLang="zh-CN" sz="2000" dirty="0" smtClean="0"/>
              <a:t>, </a:t>
            </a:r>
            <a:r>
              <a:rPr lang="en-US" altLang="zh-CN" sz="2000" dirty="0" err="1" smtClean="0"/>
              <a:t>c</a:t>
            </a:r>
            <a:r>
              <a:rPr lang="en-US" altLang="zh-CN" sz="2000" dirty="0" err="1" smtClean="0">
                <a:sym typeface="Wingdings" panose="05000000000000000000" pitchFamily="2" charset="2"/>
              </a:rPr>
              <a:t></a:t>
            </a:r>
            <a:r>
              <a:rPr lang="en-US" altLang="zh-CN" sz="2000" dirty="0" err="1" smtClean="0"/>
              <a:t>d</a:t>
            </a:r>
            <a:r>
              <a:rPr lang="en-US" altLang="zh-CN" sz="2000" dirty="0" smtClean="0"/>
              <a:t>);</a:t>
            </a:r>
            <a:r>
              <a:rPr lang="zh-CN" altLang="en-US" sz="2000" dirty="0" smtClean="0"/>
              <a:t> </a:t>
            </a:r>
            <a:endParaRPr lang="zh-CN" altLang="en-US" sz="2000" dirty="0"/>
          </a:p>
          <a:p>
            <a:pPr marL="1200150" lvl="2" indent="-342900">
              <a:spcBef>
                <a:spcPts val="600"/>
              </a:spcBef>
              <a:buFont typeface="Wingdings" panose="05000000000000000000" pitchFamily="2" charset="2"/>
              <a:buChar char="Ø"/>
            </a:pPr>
            <a:r>
              <a:rPr lang="zh-CN" altLang="en-US" sz="2000" dirty="0" smtClean="0"/>
              <a:t>原来</a:t>
            </a:r>
            <a:r>
              <a:rPr lang="en-US" altLang="zh-CN" sz="2000" dirty="0"/>
              <a:t>p</a:t>
            </a:r>
            <a:r>
              <a:rPr lang="zh-CN" altLang="en-US" sz="2000" dirty="0"/>
              <a:t>是</a:t>
            </a:r>
            <a:r>
              <a:rPr lang="en-US" altLang="zh-CN" sz="2000" b="1" dirty="0" smtClean="0"/>
              <a:t>f </a:t>
            </a:r>
            <a:r>
              <a:rPr lang="zh-CN" altLang="en-US" sz="2000" dirty="0" smtClean="0"/>
              <a:t>的</a:t>
            </a:r>
            <a:r>
              <a:rPr lang="zh-CN" altLang="en-US" sz="2000" dirty="0"/>
              <a:t>左子树，则</a:t>
            </a:r>
            <a:r>
              <a:rPr lang="en-US" altLang="zh-CN" sz="2000" dirty="0"/>
              <a:t>p</a:t>
            </a:r>
            <a:r>
              <a:rPr lang="zh-CN" altLang="en-US" sz="2000" dirty="0"/>
              <a:t>的子树成为</a:t>
            </a:r>
            <a:r>
              <a:rPr lang="en-US" altLang="zh-CN" sz="2000" dirty="0"/>
              <a:t>f</a:t>
            </a:r>
            <a:r>
              <a:rPr lang="zh-CN" altLang="en-US" sz="2000" dirty="0"/>
              <a:t>的</a:t>
            </a:r>
            <a:r>
              <a:rPr lang="zh-CN" altLang="en-US" sz="2000" dirty="0" smtClean="0"/>
              <a:t>左子树</a:t>
            </a:r>
            <a:r>
              <a:rPr lang="en-US" altLang="zh-CN" sz="2000" dirty="0" smtClean="0"/>
              <a:t>;</a:t>
            </a:r>
            <a:endParaRPr lang="en-US" altLang="zh-CN" sz="2000" dirty="0"/>
          </a:p>
        </p:txBody>
      </p:sp>
      <p:sp>
        <p:nvSpPr>
          <p:cNvPr id="2" name="标题 1"/>
          <p:cNvSpPr>
            <a:spLocks noGrp="1"/>
          </p:cNvSpPr>
          <p:nvPr>
            <p:ph type="title"/>
          </p:nvPr>
        </p:nvSpPr>
        <p:spPr/>
        <p:txBody>
          <a:bodyPr/>
          <a:lstStyle/>
          <a:p>
            <a:r>
              <a:rPr lang="en-US" altLang="zh-CN" dirty="0" smtClean="0"/>
              <a:t>2.4 BST</a:t>
            </a:r>
            <a:r>
              <a:rPr lang="zh-CN" altLang="en-US" dirty="0"/>
              <a:t>树的删除</a:t>
            </a:r>
            <a:r>
              <a:rPr lang="zh-CN" altLang="en-US" sz="2000" dirty="0"/>
              <a:t>：</a:t>
            </a:r>
            <a:r>
              <a:rPr lang="zh-CN" altLang="en-US" sz="2000" dirty="0">
                <a:solidFill>
                  <a:srgbClr val="7030A0"/>
                </a:solidFill>
              </a:rPr>
              <a:t>操作过程分析 </a:t>
            </a:r>
            <a:endParaRPr lang="zh-CN" altLang="en-US" dirty="0">
              <a:solidFill>
                <a:srgbClr val="7030A0"/>
              </a:solidFill>
            </a:endParaRPr>
          </a:p>
        </p:txBody>
      </p:sp>
      <p:sp>
        <p:nvSpPr>
          <p:cNvPr id="8" name="矩形 7"/>
          <p:cNvSpPr/>
          <p:nvPr/>
        </p:nvSpPr>
        <p:spPr>
          <a:xfrm>
            <a:off x="587846" y="4090278"/>
            <a:ext cx="1646605" cy="369332"/>
          </a:xfrm>
          <a:prstGeom prst="rect">
            <a:avLst/>
          </a:prstGeom>
        </p:spPr>
        <p:txBody>
          <a:bodyPr wrap="none">
            <a:spAutoFit/>
          </a:bodyPr>
          <a:lstStyle/>
          <a:p>
            <a:r>
              <a:rPr lang="en-US" altLang="zh-CN" sz="1800" dirty="0" smtClean="0"/>
              <a:t>(a)</a:t>
            </a:r>
            <a:r>
              <a:rPr lang="zh-CN" altLang="en-US" sz="1800" dirty="0" smtClean="0"/>
              <a:t>删除结点</a:t>
            </a:r>
            <a:r>
              <a:rPr lang="en-US" altLang="zh-CN" sz="1800" dirty="0" smtClean="0"/>
              <a:t>19</a:t>
            </a:r>
            <a:endParaRPr lang="zh-CN" altLang="en-US" sz="1800" dirty="0"/>
          </a:p>
        </p:txBody>
      </p:sp>
      <p:sp>
        <p:nvSpPr>
          <p:cNvPr id="9" name="矩形 8"/>
          <p:cNvSpPr/>
          <p:nvPr/>
        </p:nvSpPr>
        <p:spPr>
          <a:xfrm>
            <a:off x="2809583" y="4108115"/>
            <a:ext cx="1659429" cy="369332"/>
          </a:xfrm>
          <a:prstGeom prst="rect">
            <a:avLst/>
          </a:prstGeom>
        </p:spPr>
        <p:txBody>
          <a:bodyPr wrap="none">
            <a:spAutoFit/>
          </a:bodyPr>
          <a:lstStyle/>
          <a:p>
            <a:r>
              <a:rPr lang="en-US" altLang="zh-CN" sz="1800" dirty="0" smtClean="0"/>
              <a:t>(b)</a:t>
            </a:r>
            <a:r>
              <a:rPr lang="zh-CN" altLang="en-US" sz="1800" dirty="0" smtClean="0"/>
              <a:t>删除结点</a:t>
            </a:r>
            <a:r>
              <a:rPr lang="en-US" altLang="zh-CN" sz="1800" dirty="0" smtClean="0"/>
              <a:t>10</a:t>
            </a:r>
            <a:endParaRPr lang="zh-CN" altLang="en-US" sz="1800" dirty="0"/>
          </a:p>
        </p:txBody>
      </p:sp>
      <p:sp>
        <p:nvSpPr>
          <p:cNvPr id="11" name="矩形 10"/>
          <p:cNvSpPr/>
          <p:nvPr/>
        </p:nvSpPr>
        <p:spPr>
          <a:xfrm>
            <a:off x="6941855" y="4059043"/>
            <a:ext cx="1890261" cy="369332"/>
          </a:xfrm>
          <a:prstGeom prst="rect">
            <a:avLst/>
          </a:prstGeom>
        </p:spPr>
        <p:txBody>
          <a:bodyPr wrap="none">
            <a:spAutoFit/>
          </a:bodyPr>
          <a:lstStyle/>
          <a:p>
            <a:r>
              <a:rPr lang="en-US" altLang="zh-CN" sz="1800" dirty="0" smtClean="0"/>
              <a:t>(d)</a:t>
            </a:r>
            <a:r>
              <a:rPr lang="zh-CN" altLang="en-US" sz="1800" dirty="0" smtClean="0"/>
              <a:t>删除结点</a:t>
            </a:r>
            <a:r>
              <a:rPr lang="en-US" altLang="zh-CN" sz="1800" dirty="0" smtClean="0"/>
              <a:t>15</a:t>
            </a:r>
            <a:r>
              <a:rPr lang="zh-CN" altLang="en-US" sz="1800" dirty="0" smtClean="0">
                <a:solidFill>
                  <a:schemeClr val="tx1">
                    <a:lumMod val="50000"/>
                    <a:lumOff val="50000"/>
                  </a:schemeClr>
                </a:solidFill>
              </a:rPr>
              <a:t>后</a:t>
            </a:r>
            <a:endParaRPr lang="zh-CN" altLang="en-US" sz="1800" dirty="0">
              <a:solidFill>
                <a:schemeClr val="tx1">
                  <a:lumMod val="50000"/>
                  <a:lumOff val="50000"/>
                </a:schemeClr>
              </a:solidFill>
            </a:endParaRPr>
          </a:p>
        </p:txBody>
      </p:sp>
      <p:pic>
        <p:nvPicPr>
          <p:cNvPr id="12" name="图片 11"/>
          <p:cNvPicPr>
            <a:picLocks noChangeAspect="1"/>
          </p:cNvPicPr>
          <p:nvPr/>
        </p:nvPicPr>
        <p:blipFill>
          <a:blip r:embed="rId2"/>
          <a:stretch>
            <a:fillRect/>
          </a:stretch>
        </p:blipFill>
        <p:spPr>
          <a:xfrm>
            <a:off x="457200" y="2133600"/>
            <a:ext cx="2019048" cy="1925444"/>
          </a:xfrm>
          <a:prstGeom prst="rect">
            <a:avLst/>
          </a:prstGeom>
        </p:spPr>
      </p:pic>
      <p:pic>
        <p:nvPicPr>
          <p:cNvPr id="13" name="图片 12"/>
          <p:cNvPicPr>
            <a:picLocks noChangeAspect="1"/>
          </p:cNvPicPr>
          <p:nvPr/>
        </p:nvPicPr>
        <p:blipFill>
          <a:blip r:embed="rId3"/>
          <a:stretch>
            <a:fillRect/>
          </a:stretch>
        </p:blipFill>
        <p:spPr>
          <a:xfrm>
            <a:off x="2750615" y="2133600"/>
            <a:ext cx="1790476" cy="1904999"/>
          </a:xfrm>
          <a:prstGeom prst="rect">
            <a:avLst/>
          </a:prstGeom>
        </p:spPr>
      </p:pic>
      <p:sp>
        <p:nvSpPr>
          <p:cNvPr id="16" name="右箭头 15"/>
          <p:cNvSpPr/>
          <p:nvPr/>
        </p:nvSpPr>
        <p:spPr>
          <a:xfrm>
            <a:off x="2430461" y="2990849"/>
            <a:ext cx="388415" cy="19049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右箭头 16"/>
          <p:cNvSpPr/>
          <p:nvPr/>
        </p:nvSpPr>
        <p:spPr>
          <a:xfrm>
            <a:off x="4479537" y="3001071"/>
            <a:ext cx="388415" cy="19049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右箭头 17"/>
          <p:cNvSpPr/>
          <p:nvPr/>
        </p:nvSpPr>
        <p:spPr>
          <a:xfrm>
            <a:off x="6514557" y="3073088"/>
            <a:ext cx="388415" cy="19049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 name="图片 19"/>
          <p:cNvPicPr>
            <a:picLocks noChangeAspect="1"/>
          </p:cNvPicPr>
          <p:nvPr/>
        </p:nvPicPr>
        <p:blipFill>
          <a:blip r:embed="rId4"/>
          <a:stretch>
            <a:fillRect/>
          </a:stretch>
        </p:blipFill>
        <p:spPr>
          <a:xfrm>
            <a:off x="4886668" y="2133600"/>
            <a:ext cx="1590332" cy="1904999"/>
          </a:xfrm>
          <a:prstGeom prst="rect">
            <a:avLst/>
          </a:prstGeom>
        </p:spPr>
      </p:pic>
      <p:sp>
        <p:nvSpPr>
          <p:cNvPr id="21" name="矩形 20"/>
          <p:cNvSpPr/>
          <p:nvPr/>
        </p:nvSpPr>
        <p:spPr>
          <a:xfrm>
            <a:off x="4867952" y="4089090"/>
            <a:ext cx="1646605" cy="369332"/>
          </a:xfrm>
          <a:prstGeom prst="rect">
            <a:avLst/>
          </a:prstGeom>
        </p:spPr>
        <p:txBody>
          <a:bodyPr wrap="none">
            <a:spAutoFit/>
          </a:bodyPr>
          <a:lstStyle/>
          <a:p>
            <a:r>
              <a:rPr lang="en-US" altLang="zh-CN" sz="1800" dirty="0" smtClean="0"/>
              <a:t>(c)</a:t>
            </a:r>
            <a:r>
              <a:rPr lang="zh-CN" altLang="en-US" sz="1800" dirty="0" smtClean="0"/>
              <a:t>删除结点</a:t>
            </a:r>
            <a:r>
              <a:rPr lang="en-US" altLang="zh-CN" sz="1800" dirty="0" smtClean="0"/>
              <a:t>15</a:t>
            </a:r>
            <a:endParaRPr lang="zh-CN" altLang="en-US" sz="1800" dirty="0"/>
          </a:p>
        </p:txBody>
      </p:sp>
      <p:pic>
        <p:nvPicPr>
          <p:cNvPr id="22" name="图片 21"/>
          <p:cNvPicPr>
            <a:picLocks noChangeAspect="1"/>
          </p:cNvPicPr>
          <p:nvPr/>
        </p:nvPicPr>
        <p:blipFill>
          <a:blip r:embed="rId5"/>
          <a:stretch>
            <a:fillRect/>
          </a:stretch>
        </p:blipFill>
        <p:spPr>
          <a:xfrm>
            <a:off x="6943567" y="2133600"/>
            <a:ext cx="1761905" cy="1504762"/>
          </a:xfrm>
          <a:prstGeom prst="rect">
            <a:avLst/>
          </a:prstGeom>
        </p:spPr>
      </p:pic>
    </p:spTree>
    <p:extLst>
      <p:ext uri="{BB962C8B-B14F-4D97-AF65-F5344CB8AC3E}">
        <p14:creationId xmlns:p14="http://schemas.microsoft.com/office/powerpoint/2010/main" val="1543780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500"/>
                                        <p:tgtEl>
                                          <p:spTgt spid="16"/>
                                        </p:tgtEl>
                                      </p:cBhvr>
                                    </p:animEffect>
                                  </p:childTnLst>
                                </p:cTn>
                              </p:par>
                              <p:par>
                                <p:cTn id="16" presetID="22" presetClass="entr" presetSubtype="8"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left)">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 calcmode="lin" valueType="num">
                                      <p:cBhvr additive="base">
                                        <p:cTn id="23"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
                                            <p:txEl>
                                              <p:pRg st="7" end="7"/>
                                            </p:txEl>
                                          </p:spTgt>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 calcmode="lin" valueType="num">
                                      <p:cBhvr additive="base">
                                        <p:cTn id="27" dur="50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
                                            <p:txEl>
                                              <p:pRg st="8" end="8"/>
                                            </p:txEl>
                                          </p:spTgt>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 calcmode="lin" valueType="num">
                                      <p:cBhvr additive="base">
                                        <p:cTn id="31" dur="500" fill="hold"/>
                                        <p:tgtEl>
                                          <p:spTgt spid="3">
                                            <p:txEl>
                                              <p:pRg st="9" end="9"/>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left)">
                                      <p:cBhvr>
                                        <p:cTn id="37" dur="500"/>
                                        <p:tgtEl>
                                          <p:spTgt spid="9"/>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wipe(left)">
                                      <p:cBhvr>
                                        <p:cTn id="40" dur="500"/>
                                        <p:tgtEl>
                                          <p:spTgt spid="17"/>
                                        </p:tgtEl>
                                      </p:cBhvr>
                                    </p:animEffect>
                                  </p:childTnLst>
                                </p:cTn>
                              </p:par>
                              <p:par>
                                <p:cTn id="41" presetID="22" presetClass="entr" presetSubtype="8"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wipe(left)">
                                      <p:cBhvr>
                                        <p:cTn id="43" dur="500"/>
                                        <p:tgtEl>
                                          <p:spTgt spid="20"/>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wipe(left)">
                                      <p:cBhvr>
                                        <p:cTn id="48" dur="500"/>
                                        <p:tgtEl>
                                          <p:spTgt spid="21"/>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wipe(left)">
                                      <p:cBhvr>
                                        <p:cTn id="51" dur="500"/>
                                        <p:tgtEl>
                                          <p:spTgt spid="18"/>
                                        </p:tgtEl>
                                      </p:cBhvr>
                                    </p:animEffect>
                                  </p:childTnLst>
                                </p:cTn>
                              </p:par>
                              <p:par>
                                <p:cTn id="52" presetID="22" presetClass="entr" presetSubtype="8" fill="hold" nodeType="withEffect">
                                  <p:stCondLst>
                                    <p:cond delay="0"/>
                                  </p:stCondLst>
                                  <p:childTnLst>
                                    <p:set>
                                      <p:cBhvr>
                                        <p:cTn id="53" dur="1" fill="hold">
                                          <p:stCondLst>
                                            <p:cond delay="0"/>
                                          </p:stCondLst>
                                        </p:cTn>
                                        <p:tgtEl>
                                          <p:spTgt spid="22"/>
                                        </p:tgtEl>
                                        <p:attrNameLst>
                                          <p:attrName>style.visibility</p:attrName>
                                        </p:attrNameLst>
                                      </p:cBhvr>
                                      <p:to>
                                        <p:strVal val="visible"/>
                                      </p:to>
                                    </p:set>
                                    <p:animEffect transition="in" filter="wipe(left)">
                                      <p:cBhvr>
                                        <p:cTn id="54" dur="500"/>
                                        <p:tgtEl>
                                          <p:spTgt spid="22"/>
                                        </p:tgtEl>
                                      </p:cBhvr>
                                    </p:animEffect>
                                  </p:childTnLst>
                                </p:cTn>
                              </p:par>
                            </p:childTnLst>
                          </p:cTn>
                        </p:par>
                        <p:par>
                          <p:cTn id="55" fill="hold">
                            <p:stCondLst>
                              <p:cond delay="500"/>
                            </p:stCondLst>
                            <p:childTnLst>
                              <p:par>
                                <p:cTn id="56" presetID="22" presetClass="entr" presetSubtype="4" fill="hold" grpId="0" nodeType="afterEffect">
                                  <p:stCondLst>
                                    <p:cond delay="0"/>
                                  </p:stCondLst>
                                  <p:childTnLst>
                                    <p:set>
                                      <p:cBhvr>
                                        <p:cTn id="57" dur="1" fill="hold">
                                          <p:stCondLst>
                                            <p:cond delay="0"/>
                                          </p:stCondLst>
                                        </p:cTn>
                                        <p:tgtEl>
                                          <p:spTgt spid="11"/>
                                        </p:tgtEl>
                                        <p:attrNameLst>
                                          <p:attrName>style.visibility</p:attrName>
                                        </p:attrNameLst>
                                      </p:cBhvr>
                                      <p:to>
                                        <p:strVal val="visible"/>
                                      </p:to>
                                    </p:set>
                                    <p:animEffect transition="in" filter="wipe(down)">
                                      <p:cBhvr>
                                        <p:cTn id="5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1" grpId="0"/>
      <p:bldP spid="16" grpId="0" animBg="1"/>
      <p:bldP spid="17" grpId="0" animBg="1"/>
      <p:bldP spid="18" grpId="0" animBg="1"/>
      <p:bldP spid="2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2.4 BST</a:t>
            </a:r>
            <a:r>
              <a:rPr lang="zh-CN" altLang="en-US" dirty="0"/>
              <a:t>树的删除</a:t>
            </a:r>
            <a:r>
              <a:rPr lang="zh-CN" altLang="en-US" sz="2000" dirty="0"/>
              <a:t>：</a:t>
            </a:r>
            <a:r>
              <a:rPr lang="zh-CN" altLang="en-US" sz="2000" dirty="0">
                <a:solidFill>
                  <a:srgbClr val="7030A0"/>
                </a:solidFill>
              </a:rPr>
              <a:t>操作</a:t>
            </a:r>
            <a:r>
              <a:rPr lang="zh-CN" altLang="en-US" sz="2000" dirty="0" smtClean="0">
                <a:solidFill>
                  <a:srgbClr val="7030A0"/>
                </a:solidFill>
              </a:rPr>
              <a:t>过程分析（续） </a:t>
            </a:r>
            <a:endParaRPr lang="zh-CN" altLang="en-US" dirty="0">
              <a:solidFill>
                <a:srgbClr val="7030A0"/>
              </a:solidFill>
            </a:endParaRPr>
          </a:p>
        </p:txBody>
      </p:sp>
      <p:sp>
        <p:nvSpPr>
          <p:cNvPr id="3" name="内容占位符 2"/>
          <p:cNvSpPr>
            <a:spLocks noGrp="1"/>
          </p:cNvSpPr>
          <p:nvPr>
            <p:ph idx="1"/>
          </p:nvPr>
        </p:nvSpPr>
        <p:spPr>
          <a:xfrm>
            <a:off x="304800" y="981075"/>
            <a:ext cx="6705600" cy="5419725"/>
          </a:xfrm>
        </p:spPr>
        <p:txBody>
          <a:bodyPr/>
          <a:lstStyle/>
          <a:p>
            <a:r>
              <a:rPr lang="zh-CN" altLang="en-US" sz="2300" dirty="0" smtClean="0"/>
              <a:t>设</a:t>
            </a:r>
            <a:r>
              <a:rPr lang="zh-CN" altLang="en-US" sz="2300" dirty="0"/>
              <a:t>被删除结点为</a:t>
            </a:r>
            <a:r>
              <a:rPr lang="en-US" altLang="zh-CN" sz="2300" dirty="0"/>
              <a:t>p</a:t>
            </a:r>
            <a:r>
              <a:rPr lang="zh-CN" altLang="en-US" sz="2300" dirty="0"/>
              <a:t>，其父结点为</a:t>
            </a:r>
            <a:r>
              <a:rPr lang="en-US" altLang="zh-CN" sz="2300" b="1" dirty="0" smtClean="0"/>
              <a:t>f</a:t>
            </a:r>
            <a:r>
              <a:rPr lang="zh-CN" altLang="en-US" sz="2300" dirty="0" smtClean="0"/>
              <a:t>，</a:t>
            </a:r>
            <a:r>
              <a:rPr lang="zh-CN" altLang="en-US" sz="2300" dirty="0"/>
              <a:t>删除情况</a:t>
            </a:r>
            <a:r>
              <a:rPr lang="zh-CN" altLang="en-US" sz="2300" dirty="0" smtClean="0"/>
              <a:t>如下</a:t>
            </a:r>
            <a:r>
              <a:rPr lang="en-US" altLang="zh-CN" sz="2300" dirty="0" smtClean="0"/>
              <a:t>:</a:t>
            </a:r>
            <a:endParaRPr lang="zh-CN" altLang="en-US" sz="2300" dirty="0"/>
          </a:p>
          <a:p>
            <a:pPr marL="914400" lvl="1" indent="-457200">
              <a:spcBef>
                <a:spcPts val="600"/>
              </a:spcBef>
              <a:buFont typeface="+mj-ea"/>
              <a:buAutoNum type="circleNumDbPlain" startAt="3"/>
            </a:pPr>
            <a:r>
              <a:rPr lang="zh-CN" altLang="en-US" sz="2200" dirty="0"/>
              <a:t>若</a:t>
            </a:r>
            <a:r>
              <a:rPr lang="en-US" altLang="zh-CN" sz="2200" dirty="0"/>
              <a:t>p</a:t>
            </a:r>
            <a:r>
              <a:rPr lang="zh-CN" altLang="en-US" sz="2200" dirty="0">
                <a:solidFill>
                  <a:srgbClr val="0070C0"/>
                </a:solidFill>
              </a:rPr>
              <a:t>既有</a:t>
            </a:r>
            <a:r>
              <a:rPr lang="zh-CN" altLang="en-US" sz="2200" i="1" u="sng" dirty="0" smtClean="0">
                <a:solidFill>
                  <a:srgbClr val="0070C0"/>
                </a:solidFill>
              </a:rPr>
              <a:t>左子树</a:t>
            </a:r>
            <a:r>
              <a:rPr lang="zh-CN" altLang="en-US" sz="2200" i="1" dirty="0" smtClean="0">
                <a:solidFill>
                  <a:srgbClr val="0070C0"/>
                </a:solidFill>
              </a:rPr>
              <a:t> </a:t>
            </a:r>
            <a:r>
              <a:rPr lang="zh-CN" altLang="en-US" sz="2200" dirty="0" smtClean="0">
                <a:solidFill>
                  <a:srgbClr val="0070C0"/>
                </a:solidFill>
              </a:rPr>
              <a:t>又</a:t>
            </a:r>
            <a:r>
              <a:rPr lang="zh-CN" altLang="en-US" sz="2200" dirty="0">
                <a:solidFill>
                  <a:srgbClr val="0070C0"/>
                </a:solidFill>
              </a:rPr>
              <a:t>有</a:t>
            </a:r>
            <a:r>
              <a:rPr lang="zh-CN" altLang="en-US" sz="2200" i="1" u="sng" dirty="0">
                <a:solidFill>
                  <a:srgbClr val="0070C0"/>
                </a:solidFill>
              </a:rPr>
              <a:t>右子</a:t>
            </a:r>
            <a:r>
              <a:rPr lang="zh-CN" altLang="en-US" sz="2200" i="1" u="sng" dirty="0" smtClean="0">
                <a:solidFill>
                  <a:srgbClr val="0070C0"/>
                </a:solidFill>
              </a:rPr>
              <a:t>树</a:t>
            </a:r>
            <a:r>
              <a:rPr lang="zh-CN" altLang="en-US" sz="2200" dirty="0" smtClean="0"/>
              <a:t>，处理</a:t>
            </a:r>
            <a:r>
              <a:rPr lang="zh-CN" altLang="en-US" sz="2200" dirty="0"/>
              <a:t>方法有</a:t>
            </a:r>
            <a:r>
              <a:rPr lang="zh-CN" altLang="en-US" sz="2200" dirty="0" smtClean="0"/>
              <a:t>以下</a:t>
            </a:r>
            <a:r>
              <a:rPr lang="en-US" altLang="zh-CN" sz="2200" dirty="0" smtClean="0"/>
              <a:t>2</a:t>
            </a:r>
            <a:r>
              <a:rPr lang="zh-CN" altLang="en-US" sz="2200" dirty="0" smtClean="0"/>
              <a:t>种</a:t>
            </a:r>
            <a:r>
              <a:rPr lang="zh-CN" altLang="en-US" sz="2200" dirty="0"/>
              <a:t>，</a:t>
            </a:r>
            <a:r>
              <a:rPr lang="zh-CN" altLang="en-US" sz="2200" dirty="0" smtClean="0"/>
              <a:t>可任选其中一种</a:t>
            </a:r>
            <a:r>
              <a:rPr lang="zh-CN" altLang="en-US" sz="2200" dirty="0"/>
              <a:t>。</a:t>
            </a:r>
          </a:p>
          <a:p>
            <a:pPr marL="1160463" lvl="2" indent="-293688">
              <a:spcBef>
                <a:spcPts val="600"/>
              </a:spcBef>
              <a:buFont typeface="+mj-lt"/>
              <a:buAutoNum type="alphaUcPeriod"/>
            </a:pPr>
            <a:r>
              <a:rPr lang="zh-CN" altLang="en-US" sz="2000" u="sng" dirty="0"/>
              <a:t>用</a:t>
            </a:r>
            <a:r>
              <a:rPr lang="en-US" altLang="zh-CN" sz="2000" b="1" i="1" u="sng" dirty="0"/>
              <a:t>p</a:t>
            </a:r>
            <a:r>
              <a:rPr lang="zh-CN" altLang="en-US" sz="2000" b="1" i="1" u="sng" dirty="0"/>
              <a:t>的直接前驱</a:t>
            </a:r>
            <a:r>
              <a:rPr lang="zh-CN" altLang="en-US" sz="2000" b="1" i="1" u="sng" dirty="0" smtClean="0"/>
              <a:t>结点 </a:t>
            </a:r>
            <a:r>
              <a:rPr lang="zh-CN" altLang="en-US" sz="2000" u="sng" dirty="0" smtClean="0"/>
              <a:t>代替</a:t>
            </a:r>
            <a:r>
              <a:rPr lang="en-US" altLang="zh-CN" sz="2000" u="sng" dirty="0"/>
              <a:t>p</a:t>
            </a:r>
            <a:r>
              <a:rPr lang="zh-CN" altLang="en-US" sz="2000" dirty="0"/>
              <a:t>。</a:t>
            </a:r>
            <a:r>
              <a:rPr lang="zh-CN" altLang="en-US" sz="2000" dirty="0">
                <a:solidFill>
                  <a:schemeClr val="tx1">
                    <a:lumMod val="65000"/>
                    <a:lumOff val="35000"/>
                  </a:schemeClr>
                </a:solidFill>
              </a:rPr>
              <a:t>即</a:t>
            </a:r>
            <a:r>
              <a:rPr lang="zh-CN" altLang="en-US" sz="2000" i="1" dirty="0">
                <a:solidFill>
                  <a:schemeClr val="tx1">
                    <a:lumMod val="65000"/>
                    <a:lumOff val="35000"/>
                  </a:schemeClr>
                </a:solidFill>
              </a:rPr>
              <a:t>从</a:t>
            </a:r>
            <a:r>
              <a:rPr lang="en-US" altLang="zh-CN" sz="2000" i="1" dirty="0">
                <a:solidFill>
                  <a:schemeClr val="tx1">
                    <a:lumMod val="65000"/>
                    <a:lumOff val="35000"/>
                  </a:schemeClr>
                </a:solidFill>
              </a:rPr>
              <a:t>p</a:t>
            </a:r>
            <a:r>
              <a:rPr lang="zh-CN" altLang="en-US" sz="2000" i="1" dirty="0">
                <a:solidFill>
                  <a:schemeClr val="tx1">
                    <a:lumMod val="65000"/>
                    <a:lumOff val="35000"/>
                  </a:schemeClr>
                </a:solidFill>
              </a:rPr>
              <a:t>的左子树中选择值最大的结点</a:t>
            </a:r>
            <a:r>
              <a:rPr lang="en-US" altLang="zh-CN" sz="2000" i="1" dirty="0">
                <a:solidFill>
                  <a:schemeClr val="tx1">
                    <a:lumMod val="65000"/>
                    <a:lumOff val="35000"/>
                  </a:schemeClr>
                </a:solidFill>
              </a:rPr>
              <a:t>s</a:t>
            </a:r>
            <a:r>
              <a:rPr lang="zh-CN" altLang="en-US" sz="2000" i="1" dirty="0">
                <a:solidFill>
                  <a:schemeClr val="tx1">
                    <a:lumMod val="65000"/>
                    <a:lumOff val="35000"/>
                  </a:schemeClr>
                </a:solidFill>
              </a:rPr>
              <a:t>放在</a:t>
            </a:r>
            <a:r>
              <a:rPr lang="en-US" altLang="zh-CN" sz="2000" i="1" dirty="0">
                <a:solidFill>
                  <a:schemeClr val="tx1">
                    <a:lumMod val="65000"/>
                    <a:lumOff val="35000"/>
                  </a:schemeClr>
                </a:solidFill>
              </a:rPr>
              <a:t>p</a:t>
            </a:r>
            <a:r>
              <a:rPr lang="zh-CN" altLang="en-US" sz="2000" i="1" dirty="0">
                <a:solidFill>
                  <a:schemeClr val="tx1">
                    <a:lumMod val="65000"/>
                    <a:lumOff val="35000"/>
                  </a:schemeClr>
                </a:solidFill>
              </a:rPr>
              <a:t>的位置</a:t>
            </a:r>
            <a:r>
              <a:rPr lang="en-US" altLang="zh-CN" sz="2000" dirty="0">
                <a:solidFill>
                  <a:schemeClr val="tx1">
                    <a:lumMod val="65000"/>
                    <a:lumOff val="35000"/>
                  </a:schemeClr>
                </a:solidFill>
              </a:rPr>
              <a:t>(</a:t>
            </a:r>
            <a:r>
              <a:rPr lang="zh-CN" altLang="en-US" sz="2000" dirty="0">
                <a:solidFill>
                  <a:schemeClr val="tx1">
                    <a:lumMod val="65000"/>
                    <a:lumOff val="35000"/>
                  </a:schemeClr>
                </a:solidFill>
              </a:rPr>
              <a:t>用结点</a:t>
            </a:r>
            <a:r>
              <a:rPr lang="en-US" altLang="zh-CN" sz="2000" dirty="0">
                <a:solidFill>
                  <a:schemeClr val="tx1">
                    <a:lumMod val="65000"/>
                    <a:lumOff val="35000"/>
                  </a:schemeClr>
                </a:solidFill>
              </a:rPr>
              <a:t>s</a:t>
            </a:r>
            <a:r>
              <a:rPr lang="zh-CN" altLang="en-US" sz="2000" dirty="0">
                <a:solidFill>
                  <a:schemeClr val="tx1">
                    <a:lumMod val="65000"/>
                    <a:lumOff val="35000"/>
                  </a:schemeClr>
                </a:solidFill>
              </a:rPr>
              <a:t>的内容替换结点</a:t>
            </a:r>
            <a:r>
              <a:rPr lang="en-US" altLang="zh-CN" sz="2000" dirty="0">
                <a:solidFill>
                  <a:schemeClr val="tx1">
                    <a:lumMod val="65000"/>
                    <a:lumOff val="35000"/>
                  </a:schemeClr>
                </a:solidFill>
              </a:rPr>
              <a:t>p</a:t>
            </a:r>
            <a:r>
              <a:rPr lang="zh-CN" altLang="en-US" sz="2000" dirty="0">
                <a:solidFill>
                  <a:schemeClr val="tx1">
                    <a:lumMod val="65000"/>
                    <a:lumOff val="35000"/>
                  </a:schemeClr>
                </a:solidFill>
              </a:rPr>
              <a:t>内容</a:t>
            </a:r>
            <a:r>
              <a:rPr lang="en-US" altLang="zh-CN" sz="2000" dirty="0">
                <a:solidFill>
                  <a:schemeClr val="tx1">
                    <a:lumMod val="65000"/>
                    <a:lumOff val="35000"/>
                  </a:schemeClr>
                </a:solidFill>
              </a:rPr>
              <a:t>)</a:t>
            </a:r>
            <a:r>
              <a:rPr lang="zh-CN" altLang="en-US" sz="2000" dirty="0">
                <a:solidFill>
                  <a:schemeClr val="tx1">
                    <a:lumMod val="65000"/>
                    <a:lumOff val="35000"/>
                  </a:schemeClr>
                </a:solidFill>
              </a:rPr>
              <a:t>，</a:t>
            </a:r>
            <a:r>
              <a:rPr lang="zh-CN" altLang="en-US" sz="2000" i="1" dirty="0">
                <a:solidFill>
                  <a:schemeClr val="tx1">
                    <a:lumMod val="65000"/>
                    <a:lumOff val="35000"/>
                  </a:schemeClr>
                </a:solidFill>
              </a:rPr>
              <a:t>然后删除结点</a:t>
            </a:r>
            <a:r>
              <a:rPr lang="en-US" altLang="zh-CN" sz="2000" i="1" dirty="0">
                <a:solidFill>
                  <a:schemeClr val="tx1">
                    <a:lumMod val="65000"/>
                    <a:lumOff val="35000"/>
                  </a:schemeClr>
                </a:solidFill>
              </a:rPr>
              <a:t>s</a:t>
            </a:r>
            <a:r>
              <a:rPr lang="zh-CN" altLang="en-US" sz="2000" dirty="0" smtClean="0"/>
              <a:t>。</a:t>
            </a:r>
            <a:endParaRPr lang="en-US" altLang="zh-CN" sz="2000" dirty="0" smtClean="0"/>
          </a:p>
          <a:p>
            <a:pPr lvl="3">
              <a:spcBef>
                <a:spcPts val="600"/>
              </a:spcBef>
            </a:pPr>
            <a:r>
              <a:rPr lang="en-US" altLang="zh-CN" sz="1800" dirty="0" smtClean="0"/>
              <a:t>s</a:t>
            </a:r>
            <a:r>
              <a:rPr lang="zh-CN" altLang="en-US" sz="1800" dirty="0"/>
              <a:t>是</a:t>
            </a:r>
            <a:r>
              <a:rPr lang="en-US" altLang="zh-CN" sz="1800" dirty="0"/>
              <a:t>p</a:t>
            </a:r>
            <a:r>
              <a:rPr lang="zh-CN" altLang="en-US" sz="1800" dirty="0"/>
              <a:t>的左子树中的最右边的结点且</a:t>
            </a:r>
            <a:r>
              <a:rPr lang="zh-CN" altLang="en-US" sz="1800" i="1" u="sng" dirty="0">
                <a:solidFill>
                  <a:srgbClr val="FFC000"/>
                </a:solidFill>
              </a:rPr>
              <a:t>没有</a:t>
            </a:r>
            <a:r>
              <a:rPr lang="zh-CN" altLang="en-US" sz="1800" b="1" i="1" u="sng" dirty="0">
                <a:solidFill>
                  <a:srgbClr val="FFC000"/>
                </a:solidFill>
                <a:effectLst>
                  <a:outerShdw blurRad="38100" dist="38100" dir="2700000" algn="tl">
                    <a:srgbClr val="000000">
                      <a:alpha val="43137"/>
                    </a:srgbClr>
                  </a:outerShdw>
                </a:effectLst>
              </a:rPr>
              <a:t>右</a:t>
            </a:r>
            <a:r>
              <a:rPr lang="zh-CN" altLang="en-US" sz="1800" i="1" u="sng" dirty="0">
                <a:solidFill>
                  <a:srgbClr val="FFC000"/>
                </a:solidFill>
              </a:rPr>
              <a:t>子树</a:t>
            </a:r>
            <a:r>
              <a:rPr lang="zh-CN" altLang="en-US" sz="1800" dirty="0" smtClean="0"/>
              <a:t>，</a:t>
            </a:r>
            <a:endParaRPr lang="en-US" altLang="zh-CN" sz="1800" dirty="0" smtClean="0"/>
          </a:p>
          <a:p>
            <a:pPr lvl="3">
              <a:spcBef>
                <a:spcPts val="600"/>
              </a:spcBef>
            </a:pPr>
            <a:r>
              <a:rPr lang="zh-CN" altLang="en-US" sz="1800" dirty="0" smtClean="0"/>
              <a:t>对</a:t>
            </a:r>
            <a:r>
              <a:rPr lang="en-US" altLang="zh-CN" sz="1800" dirty="0"/>
              <a:t>s</a:t>
            </a:r>
            <a:r>
              <a:rPr lang="zh-CN" altLang="en-US" sz="1800" dirty="0"/>
              <a:t>的删除同②，如</a:t>
            </a:r>
            <a:r>
              <a:rPr lang="zh-CN" altLang="en-US" sz="1800" dirty="0" smtClean="0"/>
              <a:t>图</a:t>
            </a:r>
            <a:r>
              <a:rPr lang="en-US" altLang="zh-CN" sz="1800" dirty="0" smtClean="0"/>
              <a:t>(c2</a:t>
            </a:r>
            <a:r>
              <a:rPr lang="en-US" altLang="zh-CN" sz="1800" dirty="0" smtClean="0">
                <a:sym typeface="Wingdings" panose="05000000000000000000" pitchFamily="2" charset="2"/>
              </a:rPr>
              <a:t></a:t>
            </a:r>
            <a:r>
              <a:rPr lang="en-US" altLang="zh-CN" sz="1800" dirty="0" smtClean="0"/>
              <a:t>d1)</a:t>
            </a:r>
            <a:r>
              <a:rPr lang="zh-CN" altLang="en-US" sz="1800" dirty="0" smtClean="0"/>
              <a:t>。</a:t>
            </a:r>
            <a:endParaRPr lang="zh-CN" altLang="en-US" sz="1800" dirty="0"/>
          </a:p>
          <a:p>
            <a:pPr marL="1160463" lvl="2" indent="-293688">
              <a:spcBef>
                <a:spcPts val="600"/>
              </a:spcBef>
              <a:buFont typeface="+mj-lt"/>
              <a:buAutoNum type="alphaUcPeriod"/>
            </a:pPr>
            <a:r>
              <a:rPr lang="zh-CN" altLang="en-US" sz="2000" u="sng" dirty="0" smtClean="0"/>
              <a:t>用</a:t>
            </a:r>
            <a:r>
              <a:rPr lang="en-US" altLang="zh-CN" sz="2000" b="1" i="1" u="sng" dirty="0"/>
              <a:t>p</a:t>
            </a:r>
            <a:r>
              <a:rPr lang="zh-CN" altLang="en-US" sz="2000" b="1" i="1" u="sng" dirty="0"/>
              <a:t>的直接后继</a:t>
            </a:r>
            <a:r>
              <a:rPr lang="zh-CN" altLang="en-US" sz="2000" b="1" i="1" u="sng" dirty="0" smtClean="0"/>
              <a:t>结点 </a:t>
            </a:r>
            <a:r>
              <a:rPr lang="zh-CN" altLang="en-US" sz="2000" u="sng" dirty="0" smtClean="0"/>
              <a:t>代替</a:t>
            </a:r>
            <a:r>
              <a:rPr lang="en-US" altLang="zh-CN" sz="2000" u="sng" dirty="0"/>
              <a:t>p</a:t>
            </a:r>
            <a:r>
              <a:rPr lang="zh-CN" altLang="en-US" sz="2000" dirty="0"/>
              <a:t>。</a:t>
            </a:r>
            <a:r>
              <a:rPr lang="zh-CN" altLang="en-US" sz="2000" dirty="0">
                <a:solidFill>
                  <a:schemeClr val="tx1">
                    <a:lumMod val="65000"/>
                    <a:lumOff val="35000"/>
                  </a:schemeClr>
                </a:solidFill>
              </a:rPr>
              <a:t>即</a:t>
            </a:r>
            <a:r>
              <a:rPr lang="zh-CN" altLang="en-US" sz="2000" i="1" dirty="0">
                <a:solidFill>
                  <a:schemeClr val="tx1">
                    <a:lumMod val="65000"/>
                    <a:lumOff val="35000"/>
                  </a:schemeClr>
                </a:solidFill>
              </a:rPr>
              <a:t>从</a:t>
            </a:r>
            <a:r>
              <a:rPr lang="en-US" altLang="zh-CN" sz="2000" i="1" dirty="0">
                <a:solidFill>
                  <a:schemeClr val="tx1">
                    <a:lumMod val="65000"/>
                    <a:lumOff val="35000"/>
                  </a:schemeClr>
                </a:solidFill>
              </a:rPr>
              <a:t>p</a:t>
            </a:r>
            <a:r>
              <a:rPr lang="zh-CN" altLang="en-US" sz="2000" i="1" dirty="0">
                <a:solidFill>
                  <a:schemeClr val="tx1">
                    <a:lumMod val="65000"/>
                    <a:lumOff val="35000"/>
                  </a:schemeClr>
                </a:solidFill>
              </a:rPr>
              <a:t>的右子树中选择值最小的结点</a:t>
            </a:r>
            <a:r>
              <a:rPr lang="en-US" altLang="zh-CN" sz="2000" i="1" dirty="0">
                <a:solidFill>
                  <a:schemeClr val="tx1">
                    <a:lumMod val="65000"/>
                    <a:lumOff val="35000"/>
                  </a:schemeClr>
                </a:solidFill>
              </a:rPr>
              <a:t>s</a:t>
            </a:r>
            <a:r>
              <a:rPr lang="zh-CN" altLang="en-US" sz="2000" i="1" dirty="0">
                <a:solidFill>
                  <a:schemeClr val="tx1">
                    <a:lumMod val="65000"/>
                    <a:lumOff val="35000"/>
                  </a:schemeClr>
                </a:solidFill>
              </a:rPr>
              <a:t>放在</a:t>
            </a:r>
            <a:r>
              <a:rPr lang="en-US" altLang="zh-CN" sz="2000" i="1" dirty="0">
                <a:solidFill>
                  <a:schemeClr val="tx1">
                    <a:lumMod val="65000"/>
                    <a:lumOff val="35000"/>
                  </a:schemeClr>
                </a:solidFill>
              </a:rPr>
              <a:t>p</a:t>
            </a:r>
            <a:r>
              <a:rPr lang="zh-CN" altLang="en-US" sz="2000" i="1" dirty="0">
                <a:solidFill>
                  <a:schemeClr val="tx1">
                    <a:lumMod val="65000"/>
                    <a:lumOff val="35000"/>
                  </a:schemeClr>
                </a:solidFill>
              </a:rPr>
              <a:t>的位置</a:t>
            </a:r>
            <a:r>
              <a:rPr lang="en-US" altLang="zh-CN" sz="2000" dirty="0">
                <a:solidFill>
                  <a:schemeClr val="tx1">
                    <a:lumMod val="65000"/>
                    <a:lumOff val="35000"/>
                  </a:schemeClr>
                </a:solidFill>
              </a:rPr>
              <a:t>(</a:t>
            </a:r>
            <a:r>
              <a:rPr lang="zh-CN" altLang="en-US" sz="2000" dirty="0">
                <a:solidFill>
                  <a:schemeClr val="tx1">
                    <a:lumMod val="65000"/>
                    <a:lumOff val="35000"/>
                  </a:schemeClr>
                </a:solidFill>
              </a:rPr>
              <a:t>用结点</a:t>
            </a:r>
            <a:r>
              <a:rPr lang="en-US" altLang="zh-CN" sz="2000" dirty="0">
                <a:solidFill>
                  <a:schemeClr val="tx1">
                    <a:lumMod val="65000"/>
                    <a:lumOff val="35000"/>
                  </a:schemeClr>
                </a:solidFill>
              </a:rPr>
              <a:t>s</a:t>
            </a:r>
            <a:r>
              <a:rPr lang="zh-CN" altLang="en-US" sz="2000" dirty="0">
                <a:solidFill>
                  <a:schemeClr val="tx1">
                    <a:lumMod val="65000"/>
                    <a:lumOff val="35000"/>
                  </a:schemeClr>
                </a:solidFill>
              </a:rPr>
              <a:t>的内容替换结点</a:t>
            </a:r>
            <a:r>
              <a:rPr lang="en-US" altLang="zh-CN" sz="2000" dirty="0">
                <a:solidFill>
                  <a:schemeClr val="tx1">
                    <a:lumMod val="65000"/>
                    <a:lumOff val="35000"/>
                  </a:schemeClr>
                </a:solidFill>
              </a:rPr>
              <a:t>p</a:t>
            </a:r>
            <a:r>
              <a:rPr lang="zh-CN" altLang="en-US" sz="2000" dirty="0">
                <a:solidFill>
                  <a:schemeClr val="tx1">
                    <a:lumMod val="65000"/>
                    <a:lumOff val="35000"/>
                  </a:schemeClr>
                </a:solidFill>
              </a:rPr>
              <a:t>内容</a:t>
            </a:r>
            <a:r>
              <a:rPr lang="en-US" altLang="zh-CN" sz="2000" dirty="0">
                <a:solidFill>
                  <a:schemeClr val="tx1">
                    <a:lumMod val="65000"/>
                    <a:lumOff val="35000"/>
                  </a:schemeClr>
                </a:solidFill>
              </a:rPr>
              <a:t>)</a:t>
            </a:r>
            <a:r>
              <a:rPr lang="zh-CN" altLang="en-US" sz="2000" dirty="0">
                <a:solidFill>
                  <a:schemeClr val="tx1">
                    <a:lumMod val="65000"/>
                    <a:lumOff val="35000"/>
                  </a:schemeClr>
                </a:solidFill>
              </a:rPr>
              <a:t>，然后删除结点</a:t>
            </a:r>
            <a:r>
              <a:rPr lang="en-US" altLang="zh-CN" sz="2000" dirty="0">
                <a:solidFill>
                  <a:schemeClr val="tx1">
                    <a:lumMod val="65000"/>
                    <a:lumOff val="35000"/>
                  </a:schemeClr>
                </a:solidFill>
              </a:rPr>
              <a:t>s</a:t>
            </a:r>
            <a:r>
              <a:rPr lang="zh-CN" altLang="en-US" sz="2000" dirty="0" smtClean="0"/>
              <a:t>。</a:t>
            </a:r>
            <a:endParaRPr lang="en-US" altLang="zh-CN" sz="2000" dirty="0" smtClean="0"/>
          </a:p>
          <a:p>
            <a:pPr lvl="3">
              <a:spcBef>
                <a:spcPts val="600"/>
              </a:spcBef>
            </a:pPr>
            <a:r>
              <a:rPr lang="en-US" altLang="zh-CN" sz="1800" dirty="0" smtClean="0"/>
              <a:t>s</a:t>
            </a:r>
            <a:r>
              <a:rPr lang="zh-CN" altLang="en-US" sz="1800" dirty="0"/>
              <a:t>是</a:t>
            </a:r>
            <a:r>
              <a:rPr lang="en-US" altLang="zh-CN" sz="1800" dirty="0"/>
              <a:t>p</a:t>
            </a:r>
            <a:r>
              <a:rPr lang="zh-CN" altLang="en-US" sz="1800" dirty="0"/>
              <a:t>的右子树中的最左边的结点且</a:t>
            </a:r>
            <a:r>
              <a:rPr lang="zh-CN" altLang="en-US" sz="1800" i="1" u="sng" dirty="0">
                <a:solidFill>
                  <a:srgbClr val="FFC000"/>
                </a:solidFill>
              </a:rPr>
              <a:t>没有</a:t>
            </a:r>
            <a:r>
              <a:rPr lang="zh-CN" altLang="en-US" sz="1800" b="1" i="1" u="sng" dirty="0" smtClean="0">
                <a:solidFill>
                  <a:srgbClr val="FFC000"/>
                </a:solidFill>
                <a:effectLst>
                  <a:outerShdw blurRad="38100" dist="38100" dir="2700000" algn="tl">
                    <a:srgbClr val="000000">
                      <a:alpha val="43137"/>
                    </a:srgbClr>
                  </a:outerShdw>
                </a:effectLst>
              </a:rPr>
              <a:t>左</a:t>
            </a:r>
            <a:r>
              <a:rPr lang="zh-CN" altLang="en-US" sz="1800" i="1" u="sng" dirty="0" smtClean="0">
                <a:solidFill>
                  <a:srgbClr val="FFC000"/>
                </a:solidFill>
              </a:rPr>
              <a:t>子树</a:t>
            </a:r>
            <a:r>
              <a:rPr lang="en-US" altLang="zh-CN" sz="1800" dirty="0" smtClean="0"/>
              <a:t>;</a:t>
            </a:r>
          </a:p>
          <a:p>
            <a:pPr lvl="3">
              <a:spcBef>
                <a:spcPts val="600"/>
              </a:spcBef>
            </a:pPr>
            <a:r>
              <a:rPr lang="zh-CN" altLang="en-US" sz="1800" dirty="0" smtClean="0"/>
              <a:t>对</a:t>
            </a:r>
            <a:r>
              <a:rPr lang="en-US" altLang="zh-CN" sz="1800" dirty="0"/>
              <a:t>s</a:t>
            </a:r>
            <a:r>
              <a:rPr lang="zh-CN" altLang="en-US" sz="1800" dirty="0"/>
              <a:t>的删除同②，如</a:t>
            </a:r>
            <a:r>
              <a:rPr lang="zh-CN" altLang="en-US" sz="1800" dirty="0" smtClean="0"/>
              <a:t>图</a:t>
            </a:r>
            <a:r>
              <a:rPr lang="en-US" altLang="zh-CN" sz="1800" dirty="0" smtClean="0"/>
              <a:t>(c2</a:t>
            </a:r>
            <a:r>
              <a:rPr lang="en-US" altLang="zh-CN" sz="1800" dirty="0" smtClean="0">
                <a:sym typeface="Wingdings" panose="05000000000000000000" pitchFamily="2" charset="2"/>
              </a:rPr>
              <a:t></a:t>
            </a:r>
            <a:r>
              <a:rPr lang="en-US" altLang="zh-CN" sz="1800" dirty="0" smtClean="0"/>
              <a:t>d2)</a:t>
            </a:r>
            <a:r>
              <a:rPr lang="zh-CN" altLang="en-US" sz="1800" dirty="0" smtClean="0"/>
              <a:t>。</a:t>
            </a:r>
            <a:endParaRPr lang="zh-CN" altLang="en-US" sz="1800" dirty="0"/>
          </a:p>
          <a:p>
            <a:pPr marL="914400" lvl="1" indent="-457200">
              <a:buFont typeface="+mj-ea"/>
              <a:buAutoNum type="circleNumDbPlain" startAt="3"/>
            </a:pPr>
            <a:endParaRPr lang="en-US" altLang="zh-CN" sz="2200" dirty="0"/>
          </a:p>
          <a:p>
            <a:pPr marL="914400" lvl="1" indent="-457200">
              <a:buFont typeface="+mj-ea"/>
              <a:buAutoNum type="circleNumDbPlain" startAt="3"/>
            </a:pPr>
            <a:endParaRPr lang="en-US" altLang="zh-CN" sz="2200" dirty="0" smtClean="0"/>
          </a:p>
          <a:p>
            <a:pPr marL="914400" lvl="1" indent="-457200">
              <a:buFont typeface="+mj-ea"/>
              <a:buAutoNum type="circleNumDbPlain" startAt="3"/>
            </a:pPr>
            <a:endParaRPr lang="en-US" altLang="zh-CN" sz="2200" dirty="0" smtClean="0"/>
          </a:p>
          <a:p>
            <a:pPr marL="914400" lvl="1" indent="-457200">
              <a:buFont typeface="+mj-ea"/>
              <a:buAutoNum type="circleNumDbPlain" startAt="3"/>
            </a:pPr>
            <a:endParaRPr lang="en-US" altLang="zh-CN" sz="2200" dirty="0"/>
          </a:p>
          <a:p>
            <a:pPr marL="914400" lvl="1" indent="-457200">
              <a:buFont typeface="+mj-ea"/>
              <a:buAutoNum type="circleNumDbPlain" startAt="3"/>
            </a:pPr>
            <a:endParaRPr lang="zh-CN" altLang="en-US" sz="2200" dirty="0"/>
          </a:p>
        </p:txBody>
      </p:sp>
      <p:sp>
        <p:nvSpPr>
          <p:cNvPr id="11" name="矩形 10"/>
          <p:cNvSpPr/>
          <p:nvPr/>
        </p:nvSpPr>
        <p:spPr>
          <a:xfrm>
            <a:off x="7086600" y="6354830"/>
            <a:ext cx="1814920" cy="338554"/>
          </a:xfrm>
          <a:prstGeom prst="rect">
            <a:avLst/>
          </a:prstGeom>
        </p:spPr>
        <p:txBody>
          <a:bodyPr wrap="none">
            <a:spAutoFit/>
          </a:bodyPr>
          <a:lstStyle/>
          <a:p>
            <a:r>
              <a:rPr lang="en-US" altLang="zh-CN" sz="1600" dirty="0" smtClean="0"/>
              <a:t>(d2)</a:t>
            </a:r>
            <a:r>
              <a:rPr lang="zh-CN" altLang="en-US" sz="1600" dirty="0" smtClean="0"/>
              <a:t>删除结点</a:t>
            </a:r>
            <a:r>
              <a:rPr lang="en-US" altLang="zh-CN" sz="1600" dirty="0" smtClean="0"/>
              <a:t>12</a:t>
            </a:r>
            <a:r>
              <a:rPr lang="zh-CN" altLang="en-US" sz="1600" dirty="0" smtClean="0">
                <a:solidFill>
                  <a:schemeClr val="tx1">
                    <a:lumMod val="50000"/>
                    <a:lumOff val="50000"/>
                  </a:schemeClr>
                </a:solidFill>
              </a:rPr>
              <a:t>后</a:t>
            </a:r>
            <a:endParaRPr lang="zh-CN" altLang="en-US" sz="1600" dirty="0">
              <a:solidFill>
                <a:schemeClr val="tx1">
                  <a:lumMod val="50000"/>
                  <a:lumOff val="50000"/>
                </a:schemeClr>
              </a:solidFill>
            </a:endParaRPr>
          </a:p>
        </p:txBody>
      </p:sp>
      <p:sp>
        <p:nvSpPr>
          <p:cNvPr id="16" name="矩形 15"/>
          <p:cNvSpPr/>
          <p:nvPr/>
        </p:nvSpPr>
        <p:spPr>
          <a:xfrm>
            <a:off x="7137897" y="2579446"/>
            <a:ext cx="1598515" cy="338554"/>
          </a:xfrm>
          <a:prstGeom prst="rect">
            <a:avLst/>
          </a:prstGeom>
        </p:spPr>
        <p:txBody>
          <a:bodyPr wrap="none">
            <a:spAutoFit/>
          </a:bodyPr>
          <a:lstStyle/>
          <a:p>
            <a:r>
              <a:rPr lang="en-US" altLang="zh-CN" sz="1600" dirty="0" smtClean="0"/>
              <a:t>(c2)</a:t>
            </a:r>
            <a:r>
              <a:rPr lang="zh-CN" altLang="en-US" sz="1600" dirty="0" smtClean="0"/>
              <a:t>删除结点</a:t>
            </a:r>
            <a:r>
              <a:rPr lang="en-US" altLang="zh-CN" sz="1600" dirty="0" smtClean="0"/>
              <a:t>12</a:t>
            </a:r>
            <a:endParaRPr lang="zh-CN" altLang="en-US" sz="1600" dirty="0"/>
          </a:p>
        </p:txBody>
      </p:sp>
      <p:sp>
        <p:nvSpPr>
          <p:cNvPr id="18" name="矩形 17"/>
          <p:cNvSpPr/>
          <p:nvPr/>
        </p:nvSpPr>
        <p:spPr>
          <a:xfrm>
            <a:off x="7086600" y="4624735"/>
            <a:ext cx="1814920" cy="338554"/>
          </a:xfrm>
          <a:prstGeom prst="rect">
            <a:avLst/>
          </a:prstGeom>
        </p:spPr>
        <p:txBody>
          <a:bodyPr wrap="none">
            <a:spAutoFit/>
          </a:bodyPr>
          <a:lstStyle/>
          <a:p>
            <a:r>
              <a:rPr lang="en-US" altLang="zh-CN" sz="1600" dirty="0" smtClean="0"/>
              <a:t>(d1)</a:t>
            </a:r>
            <a:r>
              <a:rPr lang="zh-CN" altLang="en-US" sz="1600" dirty="0" smtClean="0"/>
              <a:t>删除结点</a:t>
            </a:r>
            <a:r>
              <a:rPr lang="en-US" altLang="zh-CN" sz="1600" dirty="0" smtClean="0"/>
              <a:t>12</a:t>
            </a:r>
            <a:r>
              <a:rPr lang="zh-CN" altLang="en-US" sz="1600" dirty="0" smtClean="0">
                <a:solidFill>
                  <a:schemeClr val="tx1">
                    <a:lumMod val="50000"/>
                    <a:lumOff val="50000"/>
                  </a:schemeClr>
                </a:solidFill>
              </a:rPr>
              <a:t>后</a:t>
            </a:r>
            <a:endParaRPr lang="zh-CN" altLang="en-US" sz="1600" dirty="0">
              <a:solidFill>
                <a:schemeClr val="tx1">
                  <a:lumMod val="50000"/>
                  <a:lumOff val="50000"/>
                </a:schemeClr>
              </a:solidFill>
            </a:endParaRPr>
          </a:p>
        </p:txBody>
      </p:sp>
      <p:pic>
        <p:nvPicPr>
          <p:cNvPr id="10" name="图片 9"/>
          <p:cNvPicPr>
            <a:picLocks noChangeAspect="1"/>
          </p:cNvPicPr>
          <p:nvPr/>
        </p:nvPicPr>
        <p:blipFill>
          <a:blip r:embed="rId2"/>
          <a:stretch>
            <a:fillRect/>
          </a:stretch>
        </p:blipFill>
        <p:spPr>
          <a:xfrm>
            <a:off x="7172081" y="838200"/>
            <a:ext cx="1454008" cy="1755638"/>
          </a:xfrm>
          <a:prstGeom prst="rect">
            <a:avLst/>
          </a:prstGeom>
        </p:spPr>
      </p:pic>
      <p:pic>
        <p:nvPicPr>
          <p:cNvPr id="19" name="图片 18"/>
          <p:cNvPicPr>
            <a:picLocks noChangeAspect="1"/>
          </p:cNvPicPr>
          <p:nvPr/>
        </p:nvPicPr>
        <p:blipFill>
          <a:blip r:embed="rId3"/>
          <a:stretch>
            <a:fillRect/>
          </a:stretch>
        </p:blipFill>
        <p:spPr>
          <a:xfrm>
            <a:off x="7257111" y="3002566"/>
            <a:ext cx="1304819" cy="1656680"/>
          </a:xfrm>
          <a:prstGeom prst="rect">
            <a:avLst/>
          </a:prstGeom>
        </p:spPr>
      </p:pic>
      <p:pic>
        <p:nvPicPr>
          <p:cNvPr id="20" name="图片 19"/>
          <p:cNvPicPr>
            <a:picLocks noChangeAspect="1"/>
          </p:cNvPicPr>
          <p:nvPr/>
        </p:nvPicPr>
        <p:blipFill>
          <a:blip r:embed="rId4"/>
          <a:stretch>
            <a:fillRect/>
          </a:stretch>
        </p:blipFill>
        <p:spPr>
          <a:xfrm>
            <a:off x="7194383" y="5027236"/>
            <a:ext cx="1464155" cy="1283103"/>
          </a:xfrm>
          <a:prstGeom prst="rect">
            <a:avLst/>
          </a:prstGeom>
        </p:spPr>
      </p:pic>
      <p:sp>
        <p:nvSpPr>
          <p:cNvPr id="4" name="任意多边形 3"/>
          <p:cNvSpPr/>
          <p:nvPr/>
        </p:nvSpPr>
        <p:spPr>
          <a:xfrm>
            <a:off x="7938012" y="457200"/>
            <a:ext cx="494788" cy="447040"/>
          </a:xfrm>
          <a:custGeom>
            <a:avLst/>
            <a:gdLst>
              <a:gd name="connsiteX0" fmla="*/ 494788 w 494788"/>
              <a:gd name="connsiteY0" fmla="*/ 0 h 447040"/>
              <a:gd name="connsiteX1" fmla="*/ 57908 w 494788"/>
              <a:gd name="connsiteY1" fmla="*/ 152400 h 447040"/>
              <a:gd name="connsiteX2" fmla="*/ 17268 w 494788"/>
              <a:gd name="connsiteY2" fmla="*/ 447040 h 447040"/>
            </a:gdLst>
            <a:ahLst/>
            <a:cxnLst>
              <a:cxn ang="0">
                <a:pos x="connsiteX0" y="connsiteY0"/>
              </a:cxn>
              <a:cxn ang="0">
                <a:pos x="connsiteX1" y="connsiteY1"/>
              </a:cxn>
              <a:cxn ang="0">
                <a:pos x="connsiteX2" y="connsiteY2"/>
              </a:cxn>
            </a:cxnLst>
            <a:rect l="l" t="t" r="r" b="b"/>
            <a:pathLst>
              <a:path w="494788" h="447040">
                <a:moveTo>
                  <a:pt x="494788" y="0"/>
                </a:moveTo>
                <a:cubicBezTo>
                  <a:pt x="316141" y="38946"/>
                  <a:pt x="137495" y="77893"/>
                  <a:pt x="57908" y="152400"/>
                </a:cubicBezTo>
                <a:cubicBezTo>
                  <a:pt x="-21679" y="226907"/>
                  <a:pt x="-2206" y="336973"/>
                  <a:pt x="17268" y="447040"/>
                </a:cubicBez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80219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wipe(left)">
                                      <p:cBhvr>
                                        <p:cTn id="10" dur="500"/>
                                        <p:tgtEl>
                                          <p:spTgt spid="3">
                                            <p:txEl>
                                              <p:pRg st="3" end="3"/>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wipe(left)">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circle(in)">
                                      <p:cBhvr>
                                        <p:cTn id="18" dur="2000"/>
                                        <p:tgtEl>
                                          <p:spTgt spid="19"/>
                                        </p:tgtEl>
                                      </p:cBhvr>
                                    </p:animEffect>
                                  </p:childTnLst>
                                </p:cTn>
                              </p:par>
                              <p:par>
                                <p:cTn id="19" presetID="6" presetClass="entr" presetSubtype="16"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circle(in)">
                                      <p:cBhvr>
                                        <p:cTn id="21" dur="2000"/>
                                        <p:tgtEl>
                                          <p:spTgt spid="18"/>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 calcmode="lin" valueType="num">
                                      <p:cBhvr additive="base">
                                        <p:cTn id="26"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 calcmode="lin" valueType="num">
                                      <p:cBhvr additive="base">
                                        <p:cTn id="30"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 calcmode="lin" valueType="num">
                                      <p:cBhvr additive="base">
                                        <p:cTn id="34"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nodeType="click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barn(inVertical)">
                                      <p:cBhvr>
                                        <p:cTn id="40" dur="500"/>
                                        <p:tgtEl>
                                          <p:spTgt spid="20"/>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barn(inVertical)">
                                      <p:cBhvr>
                                        <p:cTn id="4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0. </a:t>
            </a:r>
            <a:r>
              <a:rPr lang="zh-CN" altLang="en-US" dirty="0" smtClean="0"/>
              <a:t>查找：</a:t>
            </a:r>
            <a:r>
              <a:rPr lang="zh-CN" altLang="en-US" sz="2000" dirty="0" smtClean="0">
                <a:solidFill>
                  <a:srgbClr val="7030A0"/>
                </a:solidFill>
              </a:rPr>
              <a:t>形式</a:t>
            </a:r>
            <a:endParaRPr lang="zh-CN" altLang="en-US" dirty="0">
              <a:solidFill>
                <a:srgbClr val="7030A0"/>
              </a:solidFill>
            </a:endParaRPr>
          </a:p>
        </p:txBody>
      </p:sp>
      <p:sp>
        <p:nvSpPr>
          <p:cNvPr id="3" name="内容占位符 2"/>
          <p:cNvSpPr>
            <a:spLocks noGrp="1"/>
          </p:cNvSpPr>
          <p:nvPr>
            <p:ph idx="1"/>
          </p:nvPr>
        </p:nvSpPr>
        <p:spPr/>
        <p:txBody>
          <a:bodyPr/>
          <a:lstStyle/>
          <a:p>
            <a:r>
              <a:rPr lang="zh-CN" altLang="en-US" dirty="0"/>
              <a:t>查找</a:t>
            </a:r>
            <a:r>
              <a:rPr lang="zh-CN" altLang="en-US" dirty="0" smtClean="0"/>
              <a:t>有 </a:t>
            </a:r>
            <a:r>
              <a:rPr lang="en-US" altLang="zh-CN" dirty="0"/>
              <a:t>2</a:t>
            </a:r>
            <a:r>
              <a:rPr lang="zh-CN" altLang="en-US" dirty="0" smtClean="0"/>
              <a:t>种</a:t>
            </a:r>
            <a:r>
              <a:rPr lang="zh-CN" altLang="en-US" dirty="0"/>
              <a:t>基本形式：</a:t>
            </a:r>
            <a:r>
              <a:rPr lang="zh-CN" altLang="en-US" b="1" dirty="0"/>
              <a:t>静态查找</a:t>
            </a:r>
            <a:r>
              <a:rPr lang="zh-CN" altLang="en-US" dirty="0"/>
              <a:t>和</a:t>
            </a:r>
            <a:r>
              <a:rPr lang="zh-CN" altLang="en-US" b="1" dirty="0"/>
              <a:t>动态查找</a:t>
            </a:r>
            <a:r>
              <a:rPr lang="zh-CN" altLang="en-US" dirty="0"/>
              <a:t>。</a:t>
            </a:r>
          </a:p>
          <a:p>
            <a:pPr lvl="1"/>
            <a:r>
              <a:rPr lang="zh-CN" altLang="en-US" b="1" dirty="0">
                <a:solidFill>
                  <a:srgbClr val="00B0F0"/>
                </a:solidFill>
              </a:rPr>
              <a:t>静态查找</a:t>
            </a:r>
            <a:r>
              <a:rPr lang="en-US" altLang="zh-CN" b="1" dirty="0"/>
              <a:t>(Static Search)</a:t>
            </a:r>
            <a:r>
              <a:rPr lang="zh-CN" altLang="en-US" dirty="0"/>
              <a:t>：在查找时只对数据元素进行查询或</a:t>
            </a:r>
            <a:r>
              <a:rPr lang="zh-CN" altLang="en-US" dirty="0" smtClean="0"/>
              <a:t>检索；</a:t>
            </a:r>
            <a:endParaRPr lang="en-US" altLang="zh-CN" dirty="0" smtClean="0"/>
          </a:p>
          <a:p>
            <a:pPr lvl="2"/>
            <a:r>
              <a:rPr lang="zh-CN" altLang="en-US" dirty="0" smtClean="0"/>
              <a:t>实施静态查找的</a:t>
            </a:r>
            <a:r>
              <a:rPr lang="zh-CN" altLang="en-US" i="1" u="sng" dirty="0" smtClean="0"/>
              <a:t>查找表  </a:t>
            </a:r>
            <a:r>
              <a:rPr lang="zh-CN" altLang="en-US" u="sng" dirty="0" smtClean="0"/>
              <a:t>称为</a:t>
            </a:r>
            <a:r>
              <a:rPr lang="zh-CN" altLang="en-US" b="1" u="sng" dirty="0"/>
              <a:t>静态查找表</a:t>
            </a:r>
            <a:r>
              <a:rPr lang="zh-CN" altLang="en-US" dirty="0" smtClean="0"/>
              <a:t>。</a:t>
            </a:r>
            <a:endParaRPr lang="en-US" altLang="zh-CN" dirty="0" smtClean="0"/>
          </a:p>
          <a:p>
            <a:pPr lvl="2"/>
            <a:endParaRPr lang="zh-CN" altLang="en-US" dirty="0"/>
          </a:p>
          <a:p>
            <a:pPr lvl="1"/>
            <a:r>
              <a:rPr lang="zh-CN" altLang="en-US" b="1" dirty="0" smtClean="0">
                <a:solidFill>
                  <a:srgbClr val="00B0F0"/>
                </a:solidFill>
              </a:rPr>
              <a:t>动态</a:t>
            </a:r>
            <a:r>
              <a:rPr lang="zh-CN" altLang="en-US" b="1" dirty="0">
                <a:solidFill>
                  <a:srgbClr val="00B0F0"/>
                </a:solidFill>
              </a:rPr>
              <a:t>查找</a:t>
            </a:r>
            <a:r>
              <a:rPr lang="en-US" altLang="zh-CN" b="1" dirty="0"/>
              <a:t>(Dynamic Search)</a:t>
            </a:r>
            <a:r>
              <a:rPr lang="zh-CN" altLang="en-US" dirty="0"/>
              <a:t>：在实施查找的同时，</a:t>
            </a:r>
            <a:r>
              <a:rPr lang="zh-CN" altLang="en-US" i="1" dirty="0">
                <a:solidFill>
                  <a:srgbClr val="92D050"/>
                </a:solidFill>
              </a:rPr>
              <a:t>插入</a:t>
            </a:r>
            <a:r>
              <a:rPr lang="zh-CN" altLang="en-US" dirty="0"/>
              <a:t>查找表中不存在的记录，或从查找表中</a:t>
            </a:r>
            <a:r>
              <a:rPr lang="zh-CN" altLang="en-US" i="1" dirty="0">
                <a:solidFill>
                  <a:srgbClr val="92D050"/>
                </a:solidFill>
              </a:rPr>
              <a:t>删除</a:t>
            </a:r>
            <a:r>
              <a:rPr lang="zh-CN" altLang="en-US" dirty="0"/>
              <a:t>已存在的某个</a:t>
            </a:r>
            <a:r>
              <a:rPr lang="zh-CN" altLang="en-US" dirty="0" smtClean="0"/>
              <a:t>记录；</a:t>
            </a:r>
            <a:endParaRPr lang="en-US" altLang="zh-CN" dirty="0" smtClean="0"/>
          </a:p>
          <a:p>
            <a:pPr lvl="2"/>
            <a:r>
              <a:rPr lang="zh-CN" altLang="en-US" dirty="0" smtClean="0"/>
              <a:t>实施动态查找的</a:t>
            </a:r>
            <a:r>
              <a:rPr lang="zh-CN" altLang="en-US" i="1" u="sng" dirty="0" smtClean="0"/>
              <a:t>查找表 </a:t>
            </a:r>
            <a:r>
              <a:rPr lang="zh-CN" altLang="en-US" u="sng" dirty="0" smtClean="0"/>
              <a:t> 称为</a:t>
            </a:r>
            <a:r>
              <a:rPr lang="zh-CN" altLang="en-US" b="1" u="sng" dirty="0"/>
              <a:t>动态查找表</a:t>
            </a:r>
            <a:r>
              <a:rPr lang="zh-CN" altLang="en-US" dirty="0" smtClean="0"/>
              <a:t>。</a:t>
            </a:r>
            <a:endParaRPr lang="zh-CN" altLang="en-US" dirty="0"/>
          </a:p>
        </p:txBody>
      </p:sp>
    </p:spTree>
    <p:extLst>
      <p:ext uri="{BB962C8B-B14F-4D97-AF65-F5344CB8AC3E}">
        <p14:creationId xmlns:p14="http://schemas.microsoft.com/office/powerpoint/2010/main" val="128393397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2.4 BST</a:t>
            </a:r>
            <a:r>
              <a:rPr lang="zh-CN" altLang="en-US" dirty="0"/>
              <a:t>树的删除</a:t>
            </a:r>
            <a:r>
              <a:rPr lang="zh-CN" altLang="en-US" sz="2000" dirty="0" smtClean="0"/>
              <a:t>：</a:t>
            </a:r>
            <a:r>
              <a:rPr lang="zh-CN" altLang="en-US" sz="2000" dirty="0" smtClean="0">
                <a:solidFill>
                  <a:srgbClr val="7030A0"/>
                </a:solidFill>
              </a:rPr>
              <a:t>算法实现 </a:t>
            </a:r>
            <a:endParaRPr lang="zh-CN" altLang="en-US" dirty="0">
              <a:solidFill>
                <a:srgbClr val="7030A0"/>
              </a:solidFill>
            </a:endParaRPr>
          </a:p>
        </p:txBody>
      </p:sp>
      <p:sp>
        <p:nvSpPr>
          <p:cNvPr id="3" name="内容占位符 2"/>
          <p:cNvSpPr>
            <a:spLocks noGrp="1"/>
          </p:cNvSpPr>
          <p:nvPr>
            <p:ph idx="1"/>
          </p:nvPr>
        </p:nvSpPr>
        <p:spPr/>
        <p:txBody>
          <a:bodyPr/>
          <a:lstStyle/>
          <a:p>
            <a:r>
              <a:rPr lang="zh-CN" altLang="en-US" sz="2200" dirty="0"/>
              <a:t>从</a:t>
            </a:r>
            <a:r>
              <a:rPr lang="en-US" altLang="zh-CN" sz="2200" dirty="0"/>
              <a:t>BST</a:t>
            </a:r>
            <a:r>
              <a:rPr lang="zh-CN" altLang="en-US" sz="2200" dirty="0"/>
              <a:t>树上删除一个结点，仍然要保证删除后满足</a:t>
            </a:r>
            <a:r>
              <a:rPr lang="en-US" altLang="zh-CN" sz="2200" dirty="0"/>
              <a:t>BST</a:t>
            </a:r>
            <a:r>
              <a:rPr lang="zh-CN" altLang="en-US" sz="2200" dirty="0"/>
              <a:t>的性质。</a:t>
            </a:r>
          </a:p>
          <a:p>
            <a:endParaRPr lang="zh-CN" altLang="en-US" sz="2000" dirty="0"/>
          </a:p>
        </p:txBody>
      </p:sp>
      <p:sp>
        <p:nvSpPr>
          <p:cNvPr id="5" name="动作按钮: 第一张 4">
            <a:hlinkClick r:id="rId4" action="ppaction://hlinksldjump" highlightClick="1"/>
          </p:cNvPr>
          <p:cNvSpPr/>
          <p:nvPr/>
        </p:nvSpPr>
        <p:spPr>
          <a:xfrm>
            <a:off x="8839200" y="6553200"/>
            <a:ext cx="304800" cy="304800"/>
          </a:xfrm>
          <a:prstGeom prst="actionButtonHom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ontrols>
      <mc:AlternateContent xmlns:mc="http://schemas.openxmlformats.org/markup-compatibility/2006">
        <mc:Choice xmlns:v="urn:schemas-microsoft-com:vml" Requires="v">
          <p:control spid="111369" name="TextBox1" r:id="rId2" imgW="8153280" imgH="4876920"/>
        </mc:Choice>
        <mc:Fallback>
          <p:control name="TextBox1" r:id="rId2" imgW="8153280" imgH="4876920">
            <p:pic>
              <p:nvPicPr>
                <p:cNvPr id="4" name="TextBox1"/>
                <p:cNvPicPr preferRelativeResize="0">
                  <a:picLocks noChangeArrowheads="1" noChangeShapeType="1"/>
                </p:cNvPicPr>
                <p:nvPr/>
              </p:nvPicPr>
              <p:blipFill>
                <a:blip r:embed="rId5"/>
                <a:srcRect/>
                <a:stretch>
                  <a:fillRect/>
                </a:stretch>
              </p:blipFill>
              <p:spPr bwMode="auto">
                <a:xfrm>
                  <a:off x="573087" y="1527716"/>
                  <a:ext cx="8151813" cy="4873083"/>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extLst>
      <p:ext uri="{BB962C8B-B14F-4D97-AF65-F5344CB8AC3E}">
        <p14:creationId xmlns:p14="http://schemas.microsoft.com/office/powerpoint/2010/main" val="227616884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X. </a:t>
            </a:r>
            <a:r>
              <a:rPr lang="zh-CN" altLang="en-US" dirty="0" smtClean="0"/>
              <a:t>平衡</a:t>
            </a:r>
            <a:r>
              <a:rPr lang="zh-CN" altLang="en-US" dirty="0"/>
              <a:t>二叉树</a:t>
            </a:r>
            <a:r>
              <a:rPr lang="en-US" altLang="zh-CN" dirty="0"/>
              <a:t>(AVL)</a:t>
            </a:r>
            <a:endParaRPr lang="zh-CN" altLang="en-US" dirty="0"/>
          </a:p>
        </p:txBody>
      </p:sp>
      <p:sp>
        <p:nvSpPr>
          <p:cNvPr id="3" name="内容占位符 2"/>
          <p:cNvSpPr>
            <a:spLocks noGrp="1"/>
          </p:cNvSpPr>
          <p:nvPr>
            <p:ph idx="1"/>
          </p:nvPr>
        </p:nvSpPr>
        <p:spPr/>
        <p:txBody>
          <a:bodyPr/>
          <a:lstStyle/>
          <a:p>
            <a:pPr>
              <a:lnSpc>
                <a:spcPct val="150000"/>
              </a:lnSpc>
              <a:spcBef>
                <a:spcPts val="2400"/>
              </a:spcBef>
            </a:pPr>
            <a:r>
              <a:rPr lang="en-US" altLang="zh-CN" sz="2400" dirty="0"/>
              <a:t>BST</a:t>
            </a:r>
            <a:r>
              <a:rPr lang="zh-CN" altLang="en-US" sz="2400" dirty="0"/>
              <a:t>是一种查找效率比较高的组织形式，但其平均查找长度受树的形态影响较大，形态比较均匀时查找效率很好，形态明显偏向某一方向时其效率就大大降低</a:t>
            </a:r>
            <a:r>
              <a:rPr lang="zh-CN" altLang="en-US" sz="2400" dirty="0" smtClean="0"/>
              <a:t>。</a:t>
            </a:r>
            <a:endParaRPr lang="en-US" altLang="zh-CN" sz="2400" dirty="0" smtClean="0"/>
          </a:p>
          <a:p>
            <a:pPr>
              <a:lnSpc>
                <a:spcPct val="150000"/>
              </a:lnSpc>
              <a:spcBef>
                <a:spcPts val="2400"/>
              </a:spcBef>
            </a:pPr>
            <a:r>
              <a:rPr lang="zh-CN" altLang="en-US" sz="2400" dirty="0" smtClean="0"/>
              <a:t>因此</a:t>
            </a:r>
            <a:r>
              <a:rPr lang="zh-CN" altLang="en-US" sz="2400" dirty="0"/>
              <a:t>，希望有更好的二叉排序树，其形态总是均衡的，查找时能得到最好的效率，这就是</a:t>
            </a:r>
            <a:r>
              <a:rPr lang="zh-CN" altLang="en-US" sz="2400" i="1" u="sng" dirty="0"/>
              <a:t>平衡二叉排序树</a:t>
            </a:r>
            <a:r>
              <a:rPr lang="zh-CN" altLang="en-US" sz="2400" dirty="0"/>
              <a:t>。</a:t>
            </a:r>
          </a:p>
          <a:p>
            <a:pPr>
              <a:lnSpc>
                <a:spcPct val="150000"/>
              </a:lnSpc>
              <a:spcBef>
                <a:spcPts val="2400"/>
              </a:spcBef>
            </a:pPr>
            <a:r>
              <a:rPr lang="zh-CN" altLang="en-US" sz="2400" b="1" dirty="0" smtClean="0">
                <a:solidFill>
                  <a:srgbClr val="00B0F0"/>
                </a:solidFill>
                <a:effectLst>
                  <a:outerShdw blurRad="38100" dist="38100" dir="2700000" algn="tl">
                    <a:srgbClr val="000000">
                      <a:alpha val="43137"/>
                    </a:srgbClr>
                  </a:outerShdw>
                </a:effectLst>
              </a:rPr>
              <a:t>平衡</a:t>
            </a:r>
            <a:r>
              <a:rPr lang="zh-CN" altLang="en-US" sz="2400" b="1" dirty="0">
                <a:solidFill>
                  <a:srgbClr val="00B0F0"/>
                </a:solidFill>
                <a:effectLst>
                  <a:outerShdw blurRad="38100" dist="38100" dir="2700000" algn="tl">
                    <a:srgbClr val="000000">
                      <a:alpha val="43137"/>
                    </a:srgbClr>
                  </a:outerShdw>
                </a:effectLst>
              </a:rPr>
              <a:t>二叉排序树</a:t>
            </a:r>
            <a:r>
              <a:rPr lang="en-US" altLang="zh-CN" sz="2400" dirty="0"/>
              <a:t>(</a:t>
            </a:r>
            <a:r>
              <a:rPr lang="en-US" altLang="zh-CN" sz="2400" b="1" dirty="0"/>
              <a:t>Balanced Binary Tree</a:t>
            </a:r>
            <a:r>
              <a:rPr lang="zh-CN" altLang="en-US" sz="2400" dirty="0"/>
              <a:t>或</a:t>
            </a:r>
            <a:r>
              <a:rPr lang="en-US" altLang="zh-CN" sz="2400" b="1" dirty="0"/>
              <a:t>Height-Balanced Tree</a:t>
            </a:r>
            <a:r>
              <a:rPr lang="en-US" altLang="zh-CN" sz="2400" dirty="0"/>
              <a:t>)</a:t>
            </a:r>
            <a:r>
              <a:rPr lang="zh-CN" altLang="en-US" sz="2400" dirty="0"/>
              <a:t>是在</a:t>
            </a:r>
            <a:r>
              <a:rPr lang="en-US" altLang="zh-CN" sz="2400" dirty="0"/>
              <a:t>1962</a:t>
            </a:r>
            <a:r>
              <a:rPr lang="zh-CN" altLang="en-US" sz="2400" dirty="0"/>
              <a:t>年由</a:t>
            </a:r>
            <a:r>
              <a:rPr lang="en-US" altLang="zh-CN" sz="2400" dirty="0" err="1"/>
              <a:t>Adelson-Velskii</a:t>
            </a:r>
            <a:r>
              <a:rPr lang="zh-CN" altLang="en-US" sz="2400" dirty="0"/>
              <a:t>和</a:t>
            </a:r>
            <a:r>
              <a:rPr lang="en-US" altLang="zh-CN" sz="2400" dirty="0"/>
              <a:t>Landis</a:t>
            </a:r>
            <a:r>
              <a:rPr lang="zh-CN" altLang="en-US" sz="2400" dirty="0"/>
              <a:t>提出的，又称</a:t>
            </a:r>
            <a:r>
              <a:rPr lang="en-US" altLang="zh-CN" sz="2400" b="1" dirty="0">
                <a:solidFill>
                  <a:srgbClr val="00B0F0"/>
                </a:solidFill>
                <a:effectLst>
                  <a:outerShdw blurRad="38100" dist="38100" dir="2700000" algn="tl">
                    <a:srgbClr val="000000">
                      <a:alpha val="43137"/>
                    </a:srgbClr>
                  </a:outerShdw>
                </a:effectLst>
              </a:rPr>
              <a:t>AVL</a:t>
            </a:r>
            <a:r>
              <a:rPr lang="zh-CN" altLang="en-US" sz="2400" b="1" dirty="0">
                <a:solidFill>
                  <a:srgbClr val="00B0F0"/>
                </a:solidFill>
                <a:effectLst>
                  <a:outerShdw blurRad="38100" dist="38100" dir="2700000" algn="tl">
                    <a:srgbClr val="000000">
                      <a:alpha val="43137"/>
                    </a:srgbClr>
                  </a:outerShdw>
                </a:effectLst>
              </a:rPr>
              <a:t>树</a:t>
            </a:r>
            <a:r>
              <a:rPr lang="zh-CN" altLang="en-US" sz="2400" dirty="0"/>
              <a:t>。</a:t>
            </a:r>
          </a:p>
          <a:p>
            <a:pPr>
              <a:lnSpc>
                <a:spcPct val="150000"/>
              </a:lnSpc>
              <a:spcBef>
                <a:spcPts val="2400"/>
              </a:spcBef>
            </a:pPr>
            <a:endParaRPr lang="zh-CN" altLang="en-US" sz="2400" dirty="0"/>
          </a:p>
        </p:txBody>
      </p:sp>
    </p:spTree>
    <p:extLst>
      <p:ext uri="{BB962C8B-B14F-4D97-AF65-F5344CB8AC3E}">
        <p14:creationId xmlns:p14="http://schemas.microsoft.com/office/powerpoint/2010/main" val="60484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circle(in)">
                                      <p:cBhvr>
                                        <p:cTn id="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X.1 </a:t>
            </a:r>
            <a:r>
              <a:rPr lang="zh-CN" altLang="en-US" dirty="0" smtClean="0"/>
              <a:t>平衡二叉树</a:t>
            </a:r>
            <a:r>
              <a:rPr lang="zh-CN" altLang="en-US" sz="2000" dirty="0" smtClean="0"/>
              <a:t>：</a:t>
            </a:r>
            <a:r>
              <a:rPr lang="zh-CN" altLang="en-US" sz="2000" dirty="0" smtClean="0">
                <a:solidFill>
                  <a:srgbClr val="7030A0"/>
                </a:solidFill>
              </a:rPr>
              <a:t>定义</a:t>
            </a:r>
            <a:endParaRPr lang="zh-CN" altLang="en-US" dirty="0">
              <a:solidFill>
                <a:srgbClr val="7030A0"/>
              </a:solidFill>
            </a:endParaRPr>
          </a:p>
        </p:txBody>
      </p:sp>
      <p:sp>
        <p:nvSpPr>
          <p:cNvPr id="3" name="内容占位符 2"/>
          <p:cNvSpPr>
            <a:spLocks noGrp="1"/>
          </p:cNvSpPr>
          <p:nvPr>
            <p:ph idx="1"/>
          </p:nvPr>
        </p:nvSpPr>
        <p:spPr/>
        <p:txBody>
          <a:bodyPr/>
          <a:lstStyle/>
          <a:p>
            <a:r>
              <a:rPr lang="zh-CN" altLang="en-US" sz="2400" b="1" dirty="0">
                <a:solidFill>
                  <a:srgbClr val="00B0F0"/>
                </a:solidFill>
                <a:effectLst>
                  <a:outerShdw blurRad="38100" dist="38100" dir="2700000" algn="tl">
                    <a:srgbClr val="000000">
                      <a:alpha val="43137"/>
                    </a:srgbClr>
                  </a:outerShdw>
                </a:effectLst>
              </a:rPr>
              <a:t>平衡</a:t>
            </a:r>
            <a:r>
              <a:rPr lang="zh-CN" altLang="en-US" sz="2400" b="1" dirty="0" smtClean="0">
                <a:solidFill>
                  <a:srgbClr val="00B0F0"/>
                </a:solidFill>
                <a:effectLst>
                  <a:outerShdw blurRad="38100" dist="38100" dir="2700000" algn="tl">
                    <a:srgbClr val="000000">
                      <a:alpha val="43137"/>
                    </a:srgbClr>
                  </a:outerShdw>
                </a:effectLst>
              </a:rPr>
              <a:t>二叉树</a:t>
            </a:r>
            <a:r>
              <a:rPr lang="zh-CN" altLang="en-US" sz="2400" dirty="0" smtClean="0"/>
              <a:t>：或者</a:t>
            </a:r>
            <a:r>
              <a:rPr lang="zh-CN" altLang="en-US" sz="2400" i="1" u="sng" dirty="0"/>
              <a:t>是空树</a:t>
            </a:r>
            <a:r>
              <a:rPr lang="zh-CN" altLang="en-US" sz="2400" dirty="0"/>
              <a:t>，或者</a:t>
            </a:r>
            <a:r>
              <a:rPr lang="zh-CN" altLang="en-US" sz="2400" i="1" u="sng" dirty="0"/>
              <a:t>是满足下列性质的二叉树</a:t>
            </a:r>
            <a:r>
              <a:rPr lang="zh-CN" altLang="en-US" sz="2400" dirty="0"/>
              <a:t>。</a:t>
            </a:r>
          </a:p>
          <a:p>
            <a:pPr marL="971550" lvl="1" indent="-514350">
              <a:buFont typeface="+mj-ea"/>
              <a:buAutoNum type="circleNumDbPlain"/>
            </a:pPr>
            <a:r>
              <a:rPr lang="zh-CN" altLang="en-US" sz="2400" dirty="0" smtClean="0"/>
              <a:t>左子树</a:t>
            </a:r>
            <a:r>
              <a:rPr lang="zh-CN" altLang="en-US" sz="2400" dirty="0"/>
              <a:t>和右子树</a:t>
            </a:r>
            <a:r>
              <a:rPr lang="zh-CN" altLang="en-US" sz="2400" dirty="0">
                <a:solidFill>
                  <a:schemeClr val="accent6"/>
                </a:solidFill>
              </a:rPr>
              <a:t>深度之差的绝对值不大于</a:t>
            </a:r>
            <a:r>
              <a:rPr lang="en-US" altLang="zh-CN" sz="2400" dirty="0">
                <a:solidFill>
                  <a:schemeClr val="accent6"/>
                </a:solidFill>
              </a:rPr>
              <a:t>1</a:t>
            </a:r>
            <a:r>
              <a:rPr lang="zh-CN" altLang="en-US" sz="2400" dirty="0"/>
              <a:t>；</a:t>
            </a:r>
          </a:p>
          <a:p>
            <a:pPr marL="971550" lvl="1" indent="-514350">
              <a:buFont typeface="+mj-ea"/>
              <a:buAutoNum type="circleNumDbPlain"/>
            </a:pPr>
            <a:r>
              <a:rPr lang="zh-CN" altLang="en-US" sz="2400" dirty="0" smtClean="0"/>
              <a:t>左子树</a:t>
            </a:r>
            <a:r>
              <a:rPr lang="zh-CN" altLang="en-US" sz="2400" dirty="0"/>
              <a:t>和右子树也都是平衡二叉树。</a:t>
            </a:r>
          </a:p>
          <a:p>
            <a:pPr>
              <a:spcBef>
                <a:spcPts val="2400"/>
              </a:spcBef>
            </a:pPr>
            <a:r>
              <a:rPr lang="zh-CN" altLang="en-US" sz="2400" b="1" dirty="0">
                <a:solidFill>
                  <a:srgbClr val="00B0F0"/>
                </a:solidFill>
              </a:rPr>
              <a:t>平衡因子</a:t>
            </a:r>
            <a:r>
              <a:rPr lang="en-US" altLang="zh-CN" sz="2400" dirty="0"/>
              <a:t>(</a:t>
            </a:r>
            <a:r>
              <a:rPr lang="en-US" altLang="zh-CN" sz="2400" b="1" dirty="0"/>
              <a:t>Balance Factor</a:t>
            </a:r>
            <a:r>
              <a:rPr lang="en-US" altLang="zh-CN" sz="2400" dirty="0"/>
              <a:t>) </a:t>
            </a:r>
            <a:r>
              <a:rPr lang="zh-CN" altLang="en-US" sz="2400" dirty="0"/>
              <a:t>：二叉树上结点的</a:t>
            </a:r>
            <a:r>
              <a:rPr lang="zh-CN" altLang="en-US" sz="2400" i="1" dirty="0"/>
              <a:t>左子树的</a:t>
            </a:r>
            <a:r>
              <a:rPr lang="zh-CN" altLang="en-US" sz="2400" i="1" dirty="0" smtClean="0"/>
              <a:t>深度 </a:t>
            </a:r>
            <a:r>
              <a:rPr lang="zh-CN" altLang="en-US" sz="2400" dirty="0" smtClean="0"/>
              <a:t>减去 </a:t>
            </a:r>
            <a:r>
              <a:rPr lang="zh-CN" altLang="en-US" sz="2400" i="1" dirty="0" smtClean="0"/>
              <a:t>其</a:t>
            </a:r>
            <a:r>
              <a:rPr lang="zh-CN" altLang="en-US" sz="2400" i="1" dirty="0"/>
              <a:t>右子树</a:t>
            </a:r>
            <a:r>
              <a:rPr lang="zh-CN" altLang="en-US" sz="2400" i="1" dirty="0" smtClean="0"/>
              <a:t>深度 </a:t>
            </a:r>
            <a:r>
              <a:rPr lang="zh-CN" altLang="en-US" sz="2400" dirty="0" smtClean="0"/>
              <a:t>称为“该</a:t>
            </a:r>
            <a:r>
              <a:rPr lang="zh-CN" altLang="en-US" sz="2400" dirty="0"/>
              <a:t>结点的平衡</a:t>
            </a:r>
            <a:r>
              <a:rPr lang="zh-CN" altLang="en-US" sz="2400" dirty="0" smtClean="0"/>
              <a:t>因子</a:t>
            </a:r>
            <a:r>
              <a:rPr lang="zh-CN" altLang="en-US" sz="2400" dirty="0"/>
              <a:t>”</a:t>
            </a:r>
            <a:r>
              <a:rPr lang="zh-CN" altLang="en-US" sz="2400" dirty="0" smtClean="0"/>
              <a:t>。</a:t>
            </a:r>
            <a:endParaRPr lang="zh-CN" altLang="en-US" sz="2400" dirty="0"/>
          </a:p>
          <a:p>
            <a:pPr lvl="1"/>
            <a:r>
              <a:rPr lang="zh-CN" altLang="en-US" sz="2200" dirty="0" smtClean="0"/>
              <a:t>因此</a:t>
            </a:r>
            <a:r>
              <a:rPr lang="zh-CN" altLang="en-US" sz="2200" dirty="0"/>
              <a:t>，平衡二叉树上每个结点的平衡因子只可能是</a:t>
            </a:r>
            <a:r>
              <a:rPr lang="en-US" altLang="zh-CN" sz="2200" dirty="0"/>
              <a:t>-1</a:t>
            </a:r>
            <a:r>
              <a:rPr lang="zh-CN" altLang="en-US" sz="2200" dirty="0"/>
              <a:t>、</a:t>
            </a:r>
            <a:r>
              <a:rPr lang="en-US" altLang="zh-CN" sz="2200" dirty="0"/>
              <a:t>0</a:t>
            </a:r>
            <a:r>
              <a:rPr lang="zh-CN" altLang="en-US" sz="2200" dirty="0"/>
              <a:t>和</a:t>
            </a:r>
            <a:r>
              <a:rPr lang="en-US" altLang="zh-CN" sz="2200" smtClean="0"/>
              <a:t>1</a:t>
            </a:r>
            <a:r>
              <a:rPr lang="zh-CN" altLang="en-US" sz="2200" smtClean="0"/>
              <a:t>；否则</a:t>
            </a:r>
            <a:r>
              <a:rPr lang="zh-CN" altLang="en-US" sz="2200" dirty="0"/>
              <a:t>，只要有一个结点的平衡因子的绝对值大于</a:t>
            </a:r>
            <a:r>
              <a:rPr lang="en-US" altLang="zh-CN" sz="2200" dirty="0"/>
              <a:t>1</a:t>
            </a:r>
            <a:r>
              <a:rPr lang="zh-CN" altLang="en-US" sz="2200" dirty="0"/>
              <a:t>， 该二叉树就不是平衡二叉树。</a:t>
            </a:r>
          </a:p>
          <a:p>
            <a:pPr>
              <a:spcBef>
                <a:spcPts val="2400"/>
              </a:spcBef>
            </a:pPr>
            <a:r>
              <a:rPr lang="zh-CN" altLang="en-US" sz="2400" dirty="0" smtClean="0"/>
              <a:t>如果</a:t>
            </a:r>
            <a:r>
              <a:rPr lang="zh-CN" altLang="en-US" sz="2400" dirty="0"/>
              <a:t>一棵二叉树既</a:t>
            </a:r>
            <a:r>
              <a:rPr lang="zh-CN" altLang="en-US" sz="2400" i="1" u="sng" dirty="0"/>
              <a:t>是二叉</a:t>
            </a:r>
            <a:r>
              <a:rPr lang="zh-CN" altLang="en-US" sz="2400" i="1" u="sng" dirty="0" smtClean="0"/>
              <a:t>排序树</a:t>
            </a:r>
            <a:r>
              <a:rPr lang="zh-CN" altLang="en-US" sz="2400" i="1" dirty="0" smtClean="0"/>
              <a:t> </a:t>
            </a:r>
            <a:r>
              <a:rPr lang="zh-CN" altLang="en-US" sz="2400" dirty="0" smtClean="0"/>
              <a:t>又</a:t>
            </a:r>
            <a:r>
              <a:rPr lang="zh-CN" altLang="en-US" sz="2400" i="1" u="sng" dirty="0" smtClean="0"/>
              <a:t>是</a:t>
            </a:r>
            <a:r>
              <a:rPr lang="zh-CN" altLang="en-US" sz="2400" i="1" u="sng" dirty="0"/>
              <a:t>平衡二叉树</a:t>
            </a:r>
            <a:r>
              <a:rPr lang="zh-CN" altLang="en-US" sz="2400" dirty="0"/>
              <a:t>，</a:t>
            </a:r>
            <a:r>
              <a:rPr lang="zh-CN" altLang="en-US" sz="2400" dirty="0" smtClean="0"/>
              <a:t>称</a:t>
            </a:r>
            <a:r>
              <a:rPr lang="zh-CN" altLang="en-US" sz="2400" b="1" dirty="0" smtClean="0">
                <a:solidFill>
                  <a:srgbClr val="00B0F0"/>
                </a:solidFill>
                <a:effectLst>
                  <a:outerShdw blurRad="38100" dist="38100" dir="2700000" algn="tl">
                    <a:srgbClr val="000000">
                      <a:alpha val="43137"/>
                    </a:srgbClr>
                  </a:outerShdw>
                </a:effectLst>
              </a:rPr>
              <a:t>平衡</a:t>
            </a:r>
            <a:r>
              <a:rPr lang="zh-CN" altLang="en-US" sz="2400" b="1" dirty="0">
                <a:solidFill>
                  <a:srgbClr val="00B0F0"/>
                </a:solidFill>
                <a:effectLst>
                  <a:outerShdw blurRad="38100" dist="38100" dir="2700000" algn="tl">
                    <a:srgbClr val="000000">
                      <a:alpha val="43137"/>
                    </a:srgbClr>
                  </a:outerShdw>
                </a:effectLst>
              </a:rPr>
              <a:t>二叉排序树</a:t>
            </a:r>
            <a:r>
              <a:rPr lang="en-US" altLang="zh-CN" sz="2400" dirty="0" smtClean="0"/>
              <a:t>(</a:t>
            </a:r>
            <a:r>
              <a:rPr lang="en-US" altLang="zh-CN" sz="2400" b="1" dirty="0" smtClean="0"/>
              <a:t>Balanced Binary Sort Tree</a:t>
            </a:r>
            <a:r>
              <a:rPr lang="en-US" altLang="zh-CN" sz="2400" dirty="0" smtClean="0"/>
              <a:t>), </a:t>
            </a:r>
            <a:r>
              <a:rPr lang="zh-CN" altLang="en-US" sz="2400" dirty="0" smtClean="0"/>
              <a:t>又称</a:t>
            </a:r>
            <a:r>
              <a:rPr lang="en-US" altLang="zh-CN" sz="2400" b="1" dirty="0">
                <a:solidFill>
                  <a:srgbClr val="00B0F0"/>
                </a:solidFill>
                <a:effectLst>
                  <a:outerShdw blurRad="38100" dist="38100" dir="2700000" algn="tl">
                    <a:srgbClr val="000000">
                      <a:alpha val="43137"/>
                    </a:srgbClr>
                  </a:outerShdw>
                </a:effectLst>
              </a:rPr>
              <a:t>AVL</a:t>
            </a:r>
            <a:r>
              <a:rPr lang="zh-CN" altLang="en-US" sz="2400" b="1" dirty="0">
                <a:solidFill>
                  <a:srgbClr val="00B0F0"/>
                </a:solidFill>
                <a:effectLst>
                  <a:outerShdw blurRad="38100" dist="38100" dir="2700000" algn="tl">
                    <a:srgbClr val="000000">
                      <a:alpha val="43137"/>
                    </a:srgbClr>
                  </a:outerShdw>
                </a:effectLst>
              </a:rPr>
              <a:t>树</a:t>
            </a:r>
            <a:r>
              <a:rPr lang="zh-CN" altLang="en-US" sz="2400" dirty="0" smtClean="0"/>
              <a:t>。</a:t>
            </a:r>
            <a:endParaRPr lang="zh-CN" altLang="en-US" sz="2400" dirty="0"/>
          </a:p>
        </p:txBody>
      </p:sp>
    </p:spTree>
    <p:extLst>
      <p:ext uri="{BB962C8B-B14F-4D97-AF65-F5344CB8AC3E}">
        <p14:creationId xmlns:p14="http://schemas.microsoft.com/office/powerpoint/2010/main" val="1395407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 calcmode="lin" valueType="num">
                                      <p:cBhvr additive="base">
                                        <p:cTn id="1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4" end="4"/>
                                            </p:txEl>
                                          </p:spTgt>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wipe(left)">
                                      <p:cBhvr>
                                        <p:cTn id="1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X.1 </a:t>
            </a:r>
            <a:r>
              <a:rPr lang="zh-CN" altLang="en-US" dirty="0" smtClean="0"/>
              <a:t>平衡二叉树</a:t>
            </a:r>
            <a:r>
              <a:rPr lang="zh-CN" altLang="en-US" sz="2000" dirty="0"/>
              <a:t>：</a:t>
            </a:r>
            <a:r>
              <a:rPr lang="zh-CN" altLang="en-US" sz="2000" dirty="0">
                <a:solidFill>
                  <a:srgbClr val="7030A0"/>
                </a:solidFill>
              </a:rPr>
              <a:t>结点类型</a:t>
            </a:r>
            <a:r>
              <a:rPr lang="zh-CN" altLang="en-US" sz="2000" dirty="0" smtClean="0">
                <a:solidFill>
                  <a:srgbClr val="7030A0"/>
                </a:solidFill>
              </a:rPr>
              <a:t>定义</a:t>
            </a:r>
            <a:endParaRPr lang="zh-CN" altLang="en-US" dirty="0">
              <a:solidFill>
                <a:srgbClr val="7030A0"/>
              </a:solidFill>
            </a:endParaRPr>
          </a:p>
        </p:txBody>
      </p:sp>
      <p:sp>
        <p:nvSpPr>
          <p:cNvPr id="3" name="内容占位符 2"/>
          <p:cNvSpPr>
            <a:spLocks noGrp="1"/>
          </p:cNvSpPr>
          <p:nvPr>
            <p:ph idx="1"/>
          </p:nvPr>
        </p:nvSpPr>
        <p:spPr/>
        <p:txBody>
          <a:bodyPr/>
          <a:lstStyle/>
          <a:p>
            <a:r>
              <a:rPr lang="en-US" altLang="zh-CN" sz="2400" b="1" dirty="0" smtClean="0">
                <a:solidFill>
                  <a:srgbClr val="00B0F0"/>
                </a:solidFill>
                <a:effectLst>
                  <a:outerShdw blurRad="38100" dist="38100" dir="2700000" algn="tl">
                    <a:srgbClr val="000000">
                      <a:alpha val="43137"/>
                    </a:srgbClr>
                  </a:outerShdw>
                </a:effectLst>
              </a:rPr>
              <a:t>AVL</a:t>
            </a:r>
            <a:r>
              <a:rPr lang="zh-CN" altLang="en-US" sz="2400" b="1" dirty="0" smtClean="0">
                <a:solidFill>
                  <a:srgbClr val="00B0F0"/>
                </a:solidFill>
                <a:effectLst>
                  <a:outerShdw blurRad="38100" dist="38100" dir="2700000" algn="tl">
                    <a:srgbClr val="000000">
                      <a:alpha val="43137"/>
                    </a:srgbClr>
                  </a:outerShdw>
                </a:effectLst>
              </a:rPr>
              <a:t>树</a:t>
            </a:r>
            <a:r>
              <a:rPr lang="zh-CN" altLang="en-US" sz="2400" dirty="0" smtClean="0"/>
              <a:t>的</a:t>
            </a:r>
            <a:r>
              <a:rPr lang="zh-CN" altLang="en-US" sz="2400" dirty="0"/>
              <a:t>结点类型</a:t>
            </a:r>
            <a:r>
              <a:rPr lang="zh-CN" altLang="en-US" sz="2400" dirty="0" smtClean="0"/>
              <a:t>定义：</a:t>
            </a:r>
            <a:endParaRPr lang="en-US" altLang="zh-CN" sz="2400" dirty="0" smtClean="0"/>
          </a:p>
          <a:p>
            <a:pPr marL="457200" lvl="1" indent="0">
              <a:buNone/>
            </a:pPr>
            <a:r>
              <a:rPr lang="en-US" altLang="zh-CN" sz="2400" dirty="0" err="1"/>
              <a:t>typedef</a:t>
            </a:r>
            <a:r>
              <a:rPr lang="en-US" altLang="zh-CN" sz="2400" dirty="0"/>
              <a:t>  </a:t>
            </a:r>
            <a:r>
              <a:rPr lang="en-US" altLang="zh-CN" sz="2400" dirty="0" err="1"/>
              <a:t>struct</a:t>
            </a:r>
            <a:r>
              <a:rPr lang="en-US" altLang="zh-CN" sz="2400" dirty="0"/>
              <a:t>  </a:t>
            </a:r>
            <a:r>
              <a:rPr lang="en-US" altLang="zh-CN" sz="2400" dirty="0" err="1"/>
              <a:t>BNode</a:t>
            </a:r>
            <a:r>
              <a:rPr lang="en-US" altLang="zh-CN" sz="2400" dirty="0"/>
              <a:t> {</a:t>
            </a:r>
          </a:p>
          <a:p>
            <a:pPr marL="457200" lvl="1" indent="0">
              <a:buNone/>
            </a:pPr>
            <a:r>
              <a:rPr lang="en-US" altLang="zh-CN" sz="2400" dirty="0"/>
              <a:t>	</a:t>
            </a:r>
            <a:r>
              <a:rPr lang="en-US" altLang="zh-CN" sz="2400" dirty="0" err="1"/>
              <a:t>KeyType</a:t>
            </a:r>
            <a:r>
              <a:rPr lang="en-US" altLang="zh-CN" sz="2400" dirty="0"/>
              <a:t>  </a:t>
            </a:r>
            <a:r>
              <a:rPr lang="en-US" altLang="zh-CN" sz="2400" i="1" dirty="0">
                <a:solidFill>
                  <a:srgbClr val="002040"/>
                </a:solidFill>
                <a:effectLst>
                  <a:outerShdw blurRad="38100" dist="38100" dir="2700000" algn="tl">
                    <a:srgbClr val="000000">
                      <a:alpha val="43137"/>
                    </a:srgbClr>
                  </a:outerShdw>
                </a:effectLst>
              </a:rPr>
              <a:t>key</a:t>
            </a:r>
            <a:r>
              <a:rPr lang="en-US" altLang="zh-CN" sz="2400" dirty="0"/>
              <a:t>;  </a:t>
            </a:r>
            <a:r>
              <a:rPr lang="en-US" altLang="zh-CN" sz="1600" dirty="0">
                <a:solidFill>
                  <a:schemeClr val="tx1">
                    <a:lumMod val="50000"/>
                    <a:lumOff val="50000"/>
                  </a:schemeClr>
                </a:solidFill>
              </a:rPr>
              <a:t>/* </a:t>
            </a:r>
            <a:r>
              <a:rPr lang="zh-CN" altLang="en-US" sz="1600" dirty="0">
                <a:solidFill>
                  <a:schemeClr val="tx1">
                    <a:lumMod val="50000"/>
                    <a:lumOff val="50000"/>
                  </a:schemeClr>
                </a:solidFill>
              </a:rPr>
              <a:t>关键字域 *</a:t>
            </a:r>
            <a:r>
              <a:rPr lang="en-US" altLang="zh-CN" sz="1600" dirty="0">
                <a:solidFill>
                  <a:schemeClr val="tx1">
                    <a:lumMod val="50000"/>
                    <a:lumOff val="50000"/>
                  </a:schemeClr>
                </a:solidFill>
              </a:rPr>
              <a:t>/</a:t>
            </a:r>
          </a:p>
          <a:p>
            <a:pPr marL="457200" lvl="1" indent="0">
              <a:buNone/>
            </a:pPr>
            <a:r>
              <a:rPr lang="en-US" altLang="zh-CN" sz="2400" dirty="0"/>
              <a:t>	</a:t>
            </a:r>
            <a:r>
              <a:rPr lang="en-US" altLang="zh-CN" sz="2400" dirty="0" err="1"/>
              <a:t>int</a:t>
            </a:r>
            <a:r>
              <a:rPr lang="en-US" altLang="zh-CN" sz="2400" dirty="0"/>
              <a:t>  </a:t>
            </a:r>
            <a:r>
              <a:rPr lang="en-US" altLang="zh-CN" sz="2400" i="1" dirty="0" err="1">
                <a:solidFill>
                  <a:srgbClr val="002040"/>
                </a:solidFill>
                <a:effectLst>
                  <a:outerShdw blurRad="38100" dist="38100" dir="2700000" algn="tl">
                    <a:srgbClr val="000000">
                      <a:alpha val="43137"/>
                    </a:srgbClr>
                  </a:outerShdw>
                </a:effectLst>
              </a:rPr>
              <a:t>Bfactor</a:t>
            </a:r>
            <a:r>
              <a:rPr lang="en-US" altLang="zh-CN" sz="2400" dirty="0"/>
              <a:t>;  </a:t>
            </a:r>
            <a:r>
              <a:rPr lang="en-US" altLang="zh-CN" sz="1600" dirty="0">
                <a:solidFill>
                  <a:schemeClr val="tx1">
                    <a:lumMod val="50000"/>
                    <a:lumOff val="50000"/>
                  </a:schemeClr>
                </a:solidFill>
              </a:rPr>
              <a:t>/* </a:t>
            </a:r>
            <a:r>
              <a:rPr lang="zh-CN" altLang="en-US" sz="1600" dirty="0">
                <a:solidFill>
                  <a:schemeClr val="tx1">
                    <a:lumMod val="50000"/>
                    <a:lumOff val="50000"/>
                  </a:schemeClr>
                </a:solidFill>
              </a:rPr>
              <a:t>平衡因子域 *</a:t>
            </a:r>
            <a:r>
              <a:rPr lang="en-US" altLang="zh-CN" sz="1600" dirty="0">
                <a:solidFill>
                  <a:schemeClr val="tx1">
                    <a:lumMod val="50000"/>
                    <a:lumOff val="50000"/>
                  </a:schemeClr>
                </a:solidFill>
              </a:rPr>
              <a:t>/</a:t>
            </a:r>
          </a:p>
          <a:p>
            <a:pPr marL="457200" lvl="1" indent="0">
              <a:buNone/>
            </a:pPr>
            <a:r>
              <a:rPr lang="en-US" altLang="zh-CN" sz="2400" dirty="0"/>
              <a:t>	...      	   </a:t>
            </a:r>
            <a:r>
              <a:rPr lang="en-US" altLang="zh-CN" sz="1600" dirty="0">
                <a:solidFill>
                  <a:schemeClr val="tx1">
                    <a:lumMod val="50000"/>
                    <a:lumOff val="50000"/>
                  </a:schemeClr>
                </a:solidFill>
              </a:rPr>
              <a:t>/* </a:t>
            </a:r>
            <a:r>
              <a:rPr lang="zh-CN" altLang="en-US" sz="1600" dirty="0" smtClean="0">
                <a:solidFill>
                  <a:schemeClr val="tx1">
                    <a:lumMod val="50000"/>
                    <a:lumOff val="50000"/>
                  </a:schemeClr>
                </a:solidFill>
              </a:rPr>
              <a:t>其</a:t>
            </a:r>
            <a:r>
              <a:rPr lang="zh-CN" altLang="en-US" sz="1600" dirty="0">
                <a:solidFill>
                  <a:schemeClr val="tx1">
                    <a:lumMod val="50000"/>
                    <a:lumOff val="50000"/>
                  </a:schemeClr>
                </a:solidFill>
              </a:rPr>
              <a:t>它数据</a:t>
            </a:r>
            <a:r>
              <a:rPr lang="zh-CN" altLang="en-US" sz="1600" dirty="0" smtClean="0">
                <a:solidFill>
                  <a:schemeClr val="tx1">
                    <a:lumMod val="50000"/>
                    <a:lumOff val="50000"/>
                  </a:schemeClr>
                </a:solidFill>
              </a:rPr>
              <a:t>域 </a:t>
            </a:r>
            <a:r>
              <a:rPr lang="zh-CN" altLang="en-US" sz="1600" dirty="0">
                <a:solidFill>
                  <a:schemeClr val="tx1">
                    <a:lumMod val="50000"/>
                    <a:lumOff val="50000"/>
                  </a:schemeClr>
                </a:solidFill>
              </a:rPr>
              <a:t>*</a:t>
            </a:r>
            <a:r>
              <a:rPr lang="en-US" altLang="zh-CN" sz="1600" dirty="0">
                <a:solidFill>
                  <a:schemeClr val="tx1">
                    <a:lumMod val="50000"/>
                    <a:lumOff val="50000"/>
                  </a:schemeClr>
                </a:solidFill>
              </a:rPr>
              <a:t>/</a:t>
            </a:r>
          </a:p>
          <a:p>
            <a:pPr marL="457200" lvl="1" indent="0">
              <a:buNone/>
            </a:pPr>
            <a:r>
              <a:rPr lang="en-US" altLang="zh-CN" sz="2400" dirty="0"/>
              <a:t>	</a:t>
            </a:r>
            <a:r>
              <a:rPr lang="en-US" altLang="zh-CN" sz="2400" dirty="0" err="1"/>
              <a:t>struct</a:t>
            </a:r>
            <a:r>
              <a:rPr lang="en-US" altLang="zh-CN" sz="2400" dirty="0"/>
              <a:t> </a:t>
            </a:r>
            <a:r>
              <a:rPr lang="en-US" altLang="zh-CN" sz="2400" dirty="0" err="1"/>
              <a:t>BNode</a:t>
            </a:r>
            <a:r>
              <a:rPr lang="en-US" altLang="zh-CN" sz="2400" dirty="0"/>
              <a:t> *</a:t>
            </a:r>
            <a:r>
              <a:rPr lang="en-US" altLang="zh-CN" sz="2400" i="1" dirty="0" err="1">
                <a:solidFill>
                  <a:srgbClr val="002040"/>
                </a:solidFill>
                <a:effectLst>
                  <a:outerShdw blurRad="38100" dist="38100" dir="2700000" algn="tl">
                    <a:srgbClr val="000000">
                      <a:alpha val="43137"/>
                    </a:srgbClr>
                  </a:outerShdw>
                </a:effectLst>
              </a:rPr>
              <a:t>Lchild</a:t>
            </a:r>
            <a:r>
              <a:rPr lang="en-US" altLang="zh-CN" sz="2400" dirty="0"/>
              <a:t>, *</a:t>
            </a:r>
            <a:r>
              <a:rPr lang="en-US" altLang="zh-CN" sz="2400" i="1" dirty="0" err="1">
                <a:solidFill>
                  <a:srgbClr val="002040"/>
                </a:solidFill>
                <a:effectLst>
                  <a:outerShdw blurRad="38100" dist="38100" dir="2700000" algn="tl">
                    <a:srgbClr val="000000">
                      <a:alpha val="43137"/>
                    </a:srgbClr>
                  </a:outerShdw>
                </a:effectLst>
              </a:rPr>
              <a:t>Rchild</a:t>
            </a:r>
            <a:r>
              <a:rPr lang="en-US" altLang="zh-CN" sz="2400" dirty="0"/>
              <a:t>;</a:t>
            </a:r>
          </a:p>
          <a:p>
            <a:pPr marL="457200" lvl="1" indent="0">
              <a:buNone/>
            </a:pPr>
            <a:r>
              <a:rPr lang="en-US" altLang="zh-CN" sz="2400" dirty="0"/>
              <a:t>} </a:t>
            </a:r>
            <a:r>
              <a:rPr lang="en-US" altLang="zh-CN" sz="2400" dirty="0" err="1"/>
              <a:t>BSTNode</a:t>
            </a:r>
            <a:r>
              <a:rPr lang="en-US" altLang="zh-CN" sz="2400" dirty="0"/>
              <a:t>;</a:t>
            </a:r>
            <a:endParaRPr lang="zh-CN" altLang="en-US" sz="2400" dirty="0"/>
          </a:p>
          <a:p>
            <a:endParaRPr lang="zh-CN" altLang="en-US" sz="2400" dirty="0"/>
          </a:p>
        </p:txBody>
      </p:sp>
      <p:pic>
        <p:nvPicPr>
          <p:cNvPr id="4" name="图片 3"/>
          <p:cNvPicPr>
            <a:picLocks noChangeAspect="1"/>
          </p:cNvPicPr>
          <p:nvPr/>
        </p:nvPicPr>
        <p:blipFill>
          <a:blip r:embed="rId2"/>
          <a:stretch>
            <a:fillRect/>
          </a:stretch>
        </p:blipFill>
        <p:spPr>
          <a:xfrm>
            <a:off x="6096000" y="1828800"/>
            <a:ext cx="2362200" cy="2057399"/>
          </a:xfrm>
          <a:prstGeom prst="rect">
            <a:avLst/>
          </a:prstGeom>
        </p:spPr>
      </p:pic>
      <p:sp>
        <p:nvSpPr>
          <p:cNvPr id="5" name="矩形 4"/>
          <p:cNvSpPr/>
          <p:nvPr/>
        </p:nvSpPr>
        <p:spPr>
          <a:xfrm>
            <a:off x="6325693" y="4100482"/>
            <a:ext cx="2132507" cy="400110"/>
          </a:xfrm>
          <a:prstGeom prst="rect">
            <a:avLst/>
          </a:prstGeom>
        </p:spPr>
        <p:txBody>
          <a:bodyPr wrap="none">
            <a:spAutoFit/>
          </a:bodyPr>
          <a:lstStyle/>
          <a:p>
            <a:r>
              <a:rPr lang="zh-CN" altLang="en-US" sz="2000" dirty="0" smtClean="0"/>
              <a:t>平衡二叉树</a:t>
            </a:r>
            <a:r>
              <a:rPr lang="en-US" altLang="zh-CN" sz="2000" dirty="0" smtClean="0"/>
              <a:t>(AVL)</a:t>
            </a:r>
            <a:endParaRPr lang="zh-CN" altLang="en-US" sz="2000" dirty="0"/>
          </a:p>
        </p:txBody>
      </p:sp>
    </p:spTree>
    <p:extLst>
      <p:ext uri="{BB962C8B-B14F-4D97-AF65-F5344CB8AC3E}">
        <p14:creationId xmlns:p14="http://schemas.microsoft.com/office/powerpoint/2010/main" val="79987257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FF0000"/>
                </a:solidFill>
              </a:rPr>
              <a:t>*</a:t>
            </a:r>
            <a:r>
              <a:rPr lang="en-US" altLang="zh-CN" dirty="0" smtClean="0"/>
              <a:t>X.1 </a:t>
            </a:r>
            <a:r>
              <a:rPr lang="zh-CN" altLang="en-US" dirty="0"/>
              <a:t>平衡二叉树</a:t>
            </a:r>
            <a:r>
              <a:rPr lang="zh-CN" altLang="en-US" sz="2000" dirty="0" smtClean="0"/>
              <a:t>：</a:t>
            </a:r>
            <a:r>
              <a:rPr lang="zh-CN" altLang="en-US" sz="2000" dirty="0" smtClean="0">
                <a:solidFill>
                  <a:srgbClr val="7030A0"/>
                </a:solidFill>
              </a:rPr>
              <a:t>平衡二叉排序</a:t>
            </a:r>
            <a:r>
              <a:rPr lang="en-US" altLang="zh-CN" sz="2000" dirty="0" smtClean="0">
                <a:solidFill>
                  <a:srgbClr val="7030A0"/>
                </a:solidFill>
              </a:rPr>
              <a:t>(AVL)</a:t>
            </a:r>
            <a:r>
              <a:rPr lang="zh-CN" altLang="en-US" sz="2000" dirty="0" smtClean="0">
                <a:solidFill>
                  <a:srgbClr val="7030A0"/>
                </a:solidFill>
              </a:rPr>
              <a:t>树</a:t>
            </a:r>
            <a:endParaRPr lang="zh-CN" altLang="en-US" dirty="0"/>
          </a:p>
        </p:txBody>
      </p:sp>
      <p:sp>
        <p:nvSpPr>
          <p:cNvPr id="3" name="内容占位符 2"/>
          <p:cNvSpPr>
            <a:spLocks noGrp="1"/>
          </p:cNvSpPr>
          <p:nvPr>
            <p:ph idx="1"/>
          </p:nvPr>
        </p:nvSpPr>
        <p:spPr>
          <a:xfrm>
            <a:off x="304800" y="981075"/>
            <a:ext cx="8420100" cy="5419725"/>
          </a:xfrm>
        </p:spPr>
        <p:txBody>
          <a:bodyPr/>
          <a:lstStyle/>
          <a:p>
            <a:r>
              <a:rPr lang="zh-CN" altLang="en-US" sz="2000" dirty="0" smtClean="0"/>
              <a:t>在</a:t>
            </a:r>
            <a:r>
              <a:rPr lang="en-US" altLang="zh-CN" sz="2000" dirty="0" smtClean="0"/>
              <a:t>AVL</a:t>
            </a:r>
            <a:r>
              <a:rPr lang="zh-CN" altLang="en-US" sz="2000" dirty="0" smtClean="0"/>
              <a:t>树</a:t>
            </a:r>
            <a:r>
              <a:rPr lang="zh-CN" altLang="en-US" sz="2000" dirty="0"/>
              <a:t>上</a:t>
            </a:r>
            <a:r>
              <a:rPr lang="zh-CN" altLang="en-US" sz="2000" b="1" i="1" dirty="0"/>
              <a:t>执行查找</a:t>
            </a:r>
            <a:r>
              <a:rPr lang="zh-CN" altLang="en-US" sz="2000" dirty="0"/>
              <a:t>的过程与二叉排序树上的查找过程完全</a:t>
            </a:r>
            <a:r>
              <a:rPr lang="zh-CN" altLang="en-US" sz="2000" dirty="0" smtClean="0"/>
              <a:t>一样；</a:t>
            </a:r>
            <a:endParaRPr lang="en-US" altLang="zh-CN" sz="2000" dirty="0" smtClean="0"/>
          </a:p>
          <a:p>
            <a:r>
              <a:rPr lang="zh-CN" altLang="en-US" sz="2000" dirty="0" smtClean="0"/>
              <a:t>在</a:t>
            </a:r>
            <a:r>
              <a:rPr lang="en-US" altLang="zh-CN" sz="2000" dirty="0"/>
              <a:t>AVL</a:t>
            </a:r>
            <a:r>
              <a:rPr lang="zh-CN" altLang="en-US" sz="2000" dirty="0"/>
              <a:t>树上执行查找时，和给定的</a:t>
            </a:r>
            <a:r>
              <a:rPr lang="en-US" altLang="zh-CN" sz="2000" dirty="0"/>
              <a:t>K</a:t>
            </a:r>
            <a:r>
              <a:rPr lang="zh-CN" altLang="en-US" sz="2000" dirty="0"/>
              <a:t>值比较的次数不超过树的</a:t>
            </a:r>
            <a:r>
              <a:rPr lang="zh-CN" altLang="en-US" sz="2000" dirty="0" smtClean="0"/>
              <a:t>深度</a:t>
            </a:r>
            <a:r>
              <a:rPr lang="en-US" altLang="zh-CN" sz="2000" dirty="0" smtClean="0"/>
              <a:t>h</a:t>
            </a:r>
            <a:r>
              <a:rPr lang="zh-CN" altLang="en-US" sz="2000" dirty="0" smtClean="0"/>
              <a:t>。</a:t>
            </a:r>
            <a:endParaRPr lang="zh-CN" altLang="en-US" sz="2000" dirty="0"/>
          </a:p>
          <a:p>
            <a:pPr lvl="1"/>
            <a:r>
              <a:rPr lang="zh-CN" altLang="en-US" sz="2000" dirty="0" smtClean="0"/>
              <a:t>设</a:t>
            </a:r>
            <a:r>
              <a:rPr lang="zh-CN" altLang="en-US" sz="2000" dirty="0"/>
              <a:t>深度为</a:t>
            </a:r>
            <a:r>
              <a:rPr lang="en-US" altLang="zh-CN" sz="2000" dirty="0"/>
              <a:t>h</a:t>
            </a:r>
            <a:r>
              <a:rPr lang="zh-CN" altLang="en-US" sz="2000" dirty="0" smtClean="0"/>
              <a:t>的</a:t>
            </a:r>
            <a:r>
              <a:rPr lang="en-US" altLang="zh-CN" sz="2000" dirty="0" smtClean="0"/>
              <a:t>AVL</a:t>
            </a:r>
            <a:r>
              <a:rPr lang="zh-CN" altLang="en-US" sz="2000" dirty="0" smtClean="0"/>
              <a:t>树</a:t>
            </a:r>
            <a:r>
              <a:rPr lang="zh-CN" altLang="en-US" sz="2000" dirty="0"/>
              <a:t>所具有的最少结点数为</a:t>
            </a:r>
            <a:r>
              <a:rPr lang="en-US" altLang="zh-CN" sz="2000" dirty="0" err="1"/>
              <a:t>N</a:t>
            </a:r>
            <a:r>
              <a:rPr lang="en-US" altLang="zh-CN" sz="2000" baseline="-25000" dirty="0" err="1"/>
              <a:t>h</a:t>
            </a:r>
            <a:r>
              <a:rPr lang="zh-CN" altLang="en-US" sz="2000" dirty="0"/>
              <a:t>，则</a:t>
            </a:r>
            <a:r>
              <a:rPr lang="zh-CN" altLang="en-US" sz="2000" dirty="0" smtClean="0"/>
              <a:t>由</a:t>
            </a:r>
            <a:r>
              <a:rPr lang="en-US" altLang="zh-CN" sz="2000" dirty="0" smtClean="0"/>
              <a:t>AVL</a:t>
            </a:r>
            <a:r>
              <a:rPr lang="zh-CN" altLang="en-US" sz="2000" dirty="0" smtClean="0"/>
              <a:t>树的</a:t>
            </a:r>
            <a:r>
              <a:rPr lang="zh-CN" altLang="en-US" sz="2000" dirty="0"/>
              <a:t>性质知</a:t>
            </a:r>
            <a:r>
              <a:rPr lang="zh-CN" altLang="en-US" sz="2000" dirty="0" smtClean="0"/>
              <a:t>：</a:t>
            </a:r>
            <a:endParaRPr lang="en-US" altLang="zh-CN" sz="2000" dirty="0" smtClean="0"/>
          </a:p>
          <a:p>
            <a:pPr marL="914400" lvl="2" indent="0">
              <a:buNone/>
            </a:pPr>
            <a:r>
              <a:rPr lang="en-US" altLang="zh-CN" sz="1800" dirty="0"/>
              <a:t>N</a:t>
            </a:r>
            <a:r>
              <a:rPr lang="en-US" altLang="zh-CN" sz="1800" baseline="-18000" dirty="0"/>
              <a:t>0</a:t>
            </a:r>
            <a:r>
              <a:rPr lang="en-US" altLang="zh-CN" sz="1800" dirty="0"/>
              <a:t>=0</a:t>
            </a:r>
            <a:r>
              <a:rPr lang="zh-CN" altLang="en-US" sz="1800" dirty="0">
                <a:latin typeface="宋体" panose="02010600030101010101" pitchFamily="2" charset="-122"/>
              </a:rPr>
              <a:t>，</a:t>
            </a:r>
            <a:r>
              <a:rPr lang="en-US" altLang="zh-CN" sz="1800" dirty="0"/>
              <a:t>N</a:t>
            </a:r>
            <a:r>
              <a:rPr lang="en-US" altLang="zh-CN" sz="1800" baseline="-18000" dirty="0"/>
              <a:t>1</a:t>
            </a:r>
            <a:r>
              <a:rPr lang="en-US" altLang="zh-CN" sz="1800" dirty="0"/>
              <a:t>=1</a:t>
            </a:r>
            <a:r>
              <a:rPr lang="zh-CN" altLang="en-US" sz="1800" dirty="0">
                <a:latin typeface="宋体" panose="02010600030101010101" pitchFamily="2" charset="-122"/>
              </a:rPr>
              <a:t>，</a:t>
            </a:r>
            <a:r>
              <a:rPr lang="en-US" altLang="zh-CN" sz="1800" dirty="0"/>
              <a:t>N</a:t>
            </a:r>
            <a:r>
              <a:rPr lang="en-US" altLang="zh-CN" sz="1800" baseline="-18000" dirty="0"/>
              <a:t>2</a:t>
            </a:r>
            <a:r>
              <a:rPr lang="en-US" altLang="zh-CN" sz="1800" dirty="0"/>
              <a:t>=2</a:t>
            </a:r>
            <a:r>
              <a:rPr lang="zh-CN" altLang="en-US" sz="1800" dirty="0">
                <a:latin typeface="宋体" panose="02010600030101010101" pitchFamily="2" charset="-122"/>
              </a:rPr>
              <a:t>，</a:t>
            </a:r>
            <a:r>
              <a:rPr lang="en-US" altLang="zh-CN" sz="1800" dirty="0"/>
              <a:t>…</a:t>
            </a:r>
            <a:r>
              <a:rPr lang="en-US" altLang="zh-CN" sz="1800" dirty="0">
                <a:latin typeface="宋体" panose="02010600030101010101" pitchFamily="2" charset="-122"/>
              </a:rPr>
              <a:t> </a:t>
            </a:r>
            <a:r>
              <a:rPr lang="zh-CN" altLang="en-US" sz="1800" dirty="0">
                <a:latin typeface="宋体" panose="02010600030101010101" pitchFamily="2" charset="-122"/>
              </a:rPr>
              <a:t>，</a:t>
            </a:r>
            <a:r>
              <a:rPr lang="en-US" altLang="zh-CN" sz="1800" dirty="0" err="1"/>
              <a:t>N</a:t>
            </a:r>
            <a:r>
              <a:rPr lang="en-US" altLang="zh-CN" sz="1800" baseline="-18000" dirty="0" err="1"/>
              <a:t>h</a:t>
            </a:r>
            <a:r>
              <a:rPr lang="en-US" altLang="zh-CN" sz="1800" dirty="0"/>
              <a:t>= N</a:t>
            </a:r>
            <a:r>
              <a:rPr lang="en-US" altLang="zh-CN" sz="1800" baseline="-18000" dirty="0"/>
              <a:t>h-1</a:t>
            </a:r>
            <a:r>
              <a:rPr lang="en-US" altLang="zh-CN" sz="1800" dirty="0"/>
              <a:t>+N</a:t>
            </a:r>
            <a:r>
              <a:rPr lang="en-US" altLang="zh-CN" sz="1800" baseline="-18000" dirty="0"/>
              <a:t>h-2</a:t>
            </a:r>
          </a:p>
          <a:p>
            <a:pPr lvl="1"/>
            <a:r>
              <a:rPr lang="zh-CN" altLang="en-US" sz="2000" dirty="0"/>
              <a:t>该关系和</a:t>
            </a:r>
            <a:r>
              <a:rPr lang="en-US" altLang="zh-CN" sz="2000" dirty="0"/>
              <a:t>Fibonacci</a:t>
            </a:r>
            <a:r>
              <a:rPr lang="zh-CN" altLang="en-US" sz="2000" dirty="0"/>
              <a:t>数列相似</a:t>
            </a:r>
            <a:r>
              <a:rPr lang="zh-CN" altLang="en-US" sz="2000" dirty="0">
                <a:latin typeface="宋体" panose="02010600030101010101" pitchFamily="2" charset="-122"/>
              </a:rPr>
              <a:t>。根据归纳法可证明，当</a:t>
            </a:r>
            <a:r>
              <a:rPr lang="en-US" altLang="zh-CN" sz="2000" dirty="0"/>
              <a:t>h≥0</a:t>
            </a:r>
            <a:r>
              <a:rPr lang="zh-CN" altLang="en-US" sz="2000" dirty="0"/>
              <a:t>时</a:t>
            </a:r>
            <a:r>
              <a:rPr lang="zh-CN" altLang="en-US" sz="2000" dirty="0">
                <a:latin typeface="宋体" panose="02010600030101010101" pitchFamily="2" charset="-122"/>
              </a:rPr>
              <a:t>，</a:t>
            </a:r>
            <a:r>
              <a:rPr lang="en-US" altLang="zh-CN" sz="2000" dirty="0" err="1"/>
              <a:t>N</a:t>
            </a:r>
            <a:r>
              <a:rPr lang="en-US" altLang="zh-CN" sz="2000" baseline="-18000" dirty="0" err="1"/>
              <a:t>h</a:t>
            </a:r>
            <a:r>
              <a:rPr lang="en-US" altLang="zh-CN" sz="2000" dirty="0">
                <a:latin typeface="宋体" panose="02010600030101010101" pitchFamily="2" charset="-122"/>
              </a:rPr>
              <a:t>=F</a:t>
            </a:r>
            <a:r>
              <a:rPr lang="en-US" altLang="zh-CN" sz="2000" baseline="-18000" dirty="0"/>
              <a:t>h+2</a:t>
            </a:r>
            <a:r>
              <a:rPr lang="en-US" altLang="zh-CN" sz="2000" dirty="0"/>
              <a:t>-1</a:t>
            </a:r>
            <a:r>
              <a:rPr lang="zh-CN" altLang="en-US" sz="2000" dirty="0">
                <a:latin typeface="宋体" panose="02010600030101010101" pitchFamily="2" charset="-122"/>
              </a:rPr>
              <a:t>，</a:t>
            </a:r>
            <a:r>
              <a:rPr lang="en-US" altLang="zh-CN" sz="2000" dirty="0"/>
              <a:t>…</a:t>
            </a:r>
            <a:r>
              <a:rPr lang="zh-CN" altLang="en-US" sz="2000" dirty="0">
                <a:latin typeface="宋体" panose="02010600030101010101" pitchFamily="2" charset="-122"/>
                <a:sym typeface="Andale Mono IPA" pitchFamily="34" charset="2"/>
              </a:rPr>
              <a:t>而</a:t>
            </a:r>
          </a:p>
          <a:p>
            <a:pPr lvl="1"/>
            <a:endParaRPr lang="en-US" altLang="zh-CN" sz="2000" dirty="0" smtClean="0"/>
          </a:p>
          <a:p>
            <a:pPr lvl="1"/>
            <a:r>
              <a:rPr lang="zh-CN" altLang="en-US" sz="2000" dirty="0"/>
              <a:t>这样，含有</a:t>
            </a:r>
            <a:r>
              <a:rPr lang="en-US" altLang="zh-CN" sz="2000" dirty="0"/>
              <a:t>n</a:t>
            </a:r>
            <a:r>
              <a:rPr lang="zh-CN" altLang="en-US" sz="2000" dirty="0"/>
              <a:t>个结点的平衡二叉排序树的最大</a:t>
            </a:r>
            <a:r>
              <a:rPr lang="zh-CN" altLang="en-US" sz="2000" dirty="0" smtClean="0"/>
              <a:t>深度</a:t>
            </a:r>
            <a:r>
              <a:rPr lang="en-US" altLang="zh-CN" sz="2000" dirty="0" smtClean="0"/>
              <a:t>h</a:t>
            </a:r>
            <a:r>
              <a:rPr lang="zh-CN" altLang="en-US" sz="2000" dirty="0" smtClean="0"/>
              <a:t>为</a:t>
            </a:r>
            <a:endParaRPr lang="zh-CN" altLang="en-US" sz="2000" dirty="0"/>
          </a:p>
          <a:p>
            <a:pPr lvl="1"/>
            <a:endParaRPr lang="zh-CN" altLang="en-US" sz="2000" dirty="0" smtClean="0"/>
          </a:p>
          <a:p>
            <a:pPr lvl="1"/>
            <a:r>
              <a:rPr lang="zh-CN" altLang="en-US" sz="1800" dirty="0"/>
              <a:t>则</a:t>
            </a:r>
            <a:r>
              <a:rPr lang="zh-CN" altLang="en-US" sz="1800" dirty="0" smtClean="0"/>
              <a:t>在</a:t>
            </a:r>
            <a:r>
              <a:rPr lang="en-US" altLang="zh-CN" sz="1800" dirty="0" smtClean="0"/>
              <a:t>AVL</a:t>
            </a:r>
            <a:r>
              <a:rPr lang="zh-CN" altLang="en-US" sz="1800" dirty="0" smtClean="0"/>
              <a:t>树</a:t>
            </a:r>
            <a:r>
              <a:rPr lang="zh-CN" altLang="en-US" sz="1800" dirty="0"/>
              <a:t>上进行查找的</a:t>
            </a:r>
            <a:r>
              <a:rPr lang="zh-CN" altLang="en-US" sz="1800" b="1" dirty="0"/>
              <a:t>平均查找长度</a:t>
            </a:r>
            <a:r>
              <a:rPr lang="zh-CN" altLang="en-US" sz="1800" dirty="0"/>
              <a:t>和</a:t>
            </a:r>
            <a:r>
              <a:rPr lang="zh-CN" altLang="en-US" sz="1800" b="1" dirty="0">
                <a:solidFill>
                  <a:srgbClr val="C00000"/>
                </a:solidFill>
              </a:rPr>
              <a:t>㏒</a:t>
            </a:r>
            <a:r>
              <a:rPr lang="en-US" altLang="zh-CN" sz="1800" b="1" baseline="-25000" dirty="0">
                <a:solidFill>
                  <a:srgbClr val="C00000"/>
                </a:solidFill>
              </a:rPr>
              <a:t>2</a:t>
            </a:r>
            <a:r>
              <a:rPr lang="en-US" altLang="zh-CN" sz="1800" b="1" dirty="0">
                <a:solidFill>
                  <a:srgbClr val="C00000"/>
                </a:solidFill>
              </a:rPr>
              <a:t>n</a:t>
            </a:r>
            <a:r>
              <a:rPr lang="zh-CN" altLang="en-US" sz="1800" i="1" dirty="0">
                <a:effectLst>
                  <a:outerShdw blurRad="38100" dist="38100" dir="2700000" algn="tl">
                    <a:srgbClr val="000000">
                      <a:alpha val="43137"/>
                    </a:srgbClr>
                  </a:outerShdw>
                </a:effectLst>
              </a:rPr>
              <a:t>是一个数量级的</a:t>
            </a:r>
            <a:r>
              <a:rPr lang="zh-CN" altLang="en-US" sz="1800" dirty="0"/>
              <a:t>，</a:t>
            </a:r>
            <a:r>
              <a:rPr lang="zh-CN" altLang="en-US" sz="1800" b="1" dirty="0"/>
              <a:t>平均时间复杂度</a:t>
            </a:r>
            <a:r>
              <a:rPr lang="zh-CN" altLang="en-US" sz="1800" dirty="0"/>
              <a:t>为</a:t>
            </a:r>
            <a:r>
              <a:rPr lang="en-US" altLang="zh-CN" sz="1800" b="1" dirty="0">
                <a:solidFill>
                  <a:srgbClr val="C00000"/>
                </a:solidFill>
              </a:rPr>
              <a:t>O(㏒</a:t>
            </a:r>
            <a:r>
              <a:rPr lang="en-US" altLang="zh-CN" sz="1800" b="1" baseline="-25000" dirty="0">
                <a:solidFill>
                  <a:srgbClr val="C00000"/>
                </a:solidFill>
              </a:rPr>
              <a:t>2</a:t>
            </a:r>
            <a:r>
              <a:rPr lang="en-US" altLang="zh-CN" sz="1800" b="1" dirty="0">
                <a:solidFill>
                  <a:srgbClr val="C00000"/>
                </a:solidFill>
              </a:rPr>
              <a:t>n)</a:t>
            </a:r>
            <a:r>
              <a:rPr lang="zh-CN" altLang="en-US" sz="1800" dirty="0"/>
              <a:t>。</a:t>
            </a:r>
          </a:p>
          <a:p>
            <a:pPr lvl="1"/>
            <a:endParaRPr lang="zh-CN" altLang="en-US" sz="1800" dirty="0"/>
          </a:p>
        </p:txBody>
      </p:sp>
      <p:graphicFrame>
        <p:nvGraphicFramePr>
          <p:cNvPr id="31" name="对象 30"/>
          <p:cNvGraphicFramePr>
            <a:graphicFrameLocks noChangeAspect="1"/>
          </p:cNvGraphicFramePr>
          <p:nvPr>
            <p:extLst>
              <p:ext uri="{D42A27DB-BD31-4B8C-83A1-F6EECF244321}">
                <p14:modId xmlns:p14="http://schemas.microsoft.com/office/powerpoint/2010/main" val="3034984965"/>
              </p:ext>
            </p:extLst>
          </p:nvPr>
        </p:nvGraphicFramePr>
        <p:xfrm>
          <a:off x="3090863" y="3505200"/>
          <a:ext cx="4148137" cy="781688"/>
        </p:xfrm>
        <a:graphic>
          <a:graphicData uri="http://schemas.openxmlformats.org/presentationml/2006/ole">
            <mc:AlternateContent xmlns:mc="http://schemas.openxmlformats.org/markup-compatibility/2006">
              <mc:Choice xmlns:v="urn:schemas-microsoft-com:vml" Requires="v">
                <p:oleObj spid="_x0000_s132481" name="Equation" r:id="rId3" imgW="2425680" imgH="457200" progId="Equation.DSMT4">
                  <p:embed/>
                </p:oleObj>
              </mc:Choice>
              <mc:Fallback>
                <p:oleObj name="Equation" r:id="rId3" imgW="2425680" imgH="457200" progId="Equation.DSMT4">
                  <p:embed/>
                  <p:pic>
                    <p:nvPicPr>
                      <p:cNvPr id="0" name=""/>
                      <p:cNvPicPr/>
                      <p:nvPr/>
                    </p:nvPicPr>
                    <p:blipFill>
                      <a:blip r:embed="rId4"/>
                      <a:stretch>
                        <a:fillRect/>
                      </a:stretch>
                    </p:blipFill>
                    <p:spPr>
                      <a:xfrm>
                        <a:off x="3090863" y="3505200"/>
                        <a:ext cx="4148137" cy="781688"/>
                      </a:xfrm>
                      <a:prstGeom prst="rect">
                        <a:avLst/>
                      </a:prstGeom>
                    </p:spPr>
                  </p:pic>
                </p:oleObj>
              </mc:Fallback>
            </mc:AlternateContent>
          </a:graphicData>
        </a:graphic>
      </p:graphicFrame>
      <p:graphicFrame>
        <p:nvGraphicFramePr>
          <p:cNvPr id="32" name="对象 31"/>
          <p:cNvGraphicFramePr>
            <a:graphicFrameLocks noChangeAspect="1"/>
          </p:cNvGraphicFramePr>
          <p:nvPr>
            <p:extLst>
              <p:ext uri="{D42A27DB-BD31-4B8C-83A1-F6EECF244321}">
                <p14:modId xmlns:p14="http://schemas.microsoft.com/office/powerpoint/2010/main" val="3532654564"/>
              </p:ext>
            </p:extLst>
          </p:nvPr>
        </p:nvGraphicFramePr>
        <p:xfrm>
          <a:off x="3213100" y="4903786"/>
          <a:ext cx="2641600" cy="474663"/>
        </p:xfrm>
        <a:graphic>
          <a:graphicData uri="http://schemas.openxmlformats.org/presentationml/2006/ole">
            <mc:AlternateContent xmlns:mc="http://schemas.openxmlformats.org/markup-compatibility/2006">
              <mc:Choice xmlns:v="urn:schemas-microsoft-com:vml" Requires="v">
                <p:oleObj spid="_x0000_s132482" name="Equation" r:id="rId5" imgW="1485720" imgH="266400" progId="Equation.DSMT4">
                  <p:embed/>
                </p:oleObj>
              </mc:Choice>
              <mc:Fallback>
                <p:oleObj name="Equation" r:id="rId5" imgW="1485720" imgH="266400" progId="Equation.DSMT4">
                  <p:embed/>
                  <p:pic>
                    <p:nvPicPr>
                      <p:cNvPr id="0" name=""/>
                      <p:cNvPicPr/>
                      <p:nvPr/>
                    </p:nvPicPr>
                    <p:blipFill>
                      <a:blip r:embed="rId6"/>
                      <a:stretch>
                        <a:fillRect/>
                      </a:stretch>
                    </p:blipFill>
                    <p:spPr>
                      <a:xfrm>
                        <a:off x="3213100" y="4903786"/>
                        <a:ext cx="2641600" cy="474663"/>
                      </a:xfrm>
                      <a:prstGeom prst="rect">
                        <a:avLst/>
                      </a:prstGeom>
                    </p:spPr>
                  </p:pic>
                </p:oleObj>
              </mc:Fallback>
            </mc:AlternateContent>
          </a:graphicData>
        </a:graphic>
      </p:graphicFrame>
      <p:sp>
        <p:nvSpPr>
          <p:cNvPr id="7" name="动作按钮: 开始 6">
            <a:hlinkClick r:id="rId7" action="ppaction://hlinksldjump" highlightClick="1"/>
          </p:cNvPr>
          <p:cNvSpPr/>
          <p:nvPr/>
        </p:nvSpPr>
        <p:spPr>
          <a:xfrm>
            <a:off x="8820472" y="6582228"/>
            <a:ext cx="323528" cy="277812"/>
          </a:xfrm>
          <a:prstGeom prst="actionButtonBeginning">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extLst>
      <p:ext uri="{BB962C8B-B14F-4D97-AF65-F5344CB8AC3E}">
        <p14:creationId xmlns:p14="http://schemas.microsoft.com/office/powerpoint/2010/main" val="3974296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ircle(in)">
                                      <p:cBhvr>
                                        <p:cTn id="12" dur="2000"/>
                                        <p:tgtEl>
                                          <p:spTgt spid="3">
                                            <p:txEl>
                                              <p:pRg st="2" end="2"/>
                                            </p:txEl>
                                          </p:spTgt>
                                        </p:tgtEl>
                                      </p:cBhvr>
                                    </p:animEffect>
                                  </p:childTnLst>
                                </p:cTn>
                              </p:par>
                            </p:childTnLst>
                          </p:cTn>
                        </p:par>
                        <p:par>
                          <p:cTn id="13" fill="hold">
                            <p:stCondLst>
                              <p:cond delay="2000"/>
                            </p:stCondLst>
                            <p:childTnLst>
                              <p:par>
                                <p:cTn id="14" presetID="14" presetClass="entr" presetSubtype="10" fill="hold" nodeType="after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down)">
                                      <p:cBhvr>
                                        <p:cTn id="21" dur="500"/>
                                        <p:tgtEl>
                                          <p:spTgt spid="3">
                                            <p:txEl>
                                              <p:pRg st="4" end="4"/>
                                            </p:txEl>
                                          </p:spTgt>
                                        </p:tgtEl>
                                      </p:cBhvr>
                                    </p:animEffect>
                                  </p:childTnLst>
                                </p:cTn>
                              </p:par>
                            </p:childTnLst>
                          </p:cTn>
                        </p:par>
                        <p:par>
                          <p:cTn id="22" fill="hold">
                            <p:stCondLst>
                              <p:cond delay="500"/>
                            </p:stCondLst>
                            <p:childTnLst>
                              <p:par>
                                <p:cTn id="23" presetID="16" presetClass="entr" presetSubtype="21" fill="hold" nodeType="after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barn(inVertical)">
                                      <p:cBhvr>
                                        <p:cTn id="25" dur="500"/>
                                        <p:tgtEl>
                                          <p:spTgt spid="3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wipe(right)">
                                      <p:cBhvr>
                                        <p:cTn id="30" dur="500"/>
                                        <p:tgtEl>
                                          <p:spTgt spid="3">
                                            <p:txEl>
                                              <p:pRg st="6" end="6"/>
                                            </p:txEl>
                                          </p:spTgt>
                                        </p:tgtEl>
                                      </p:cBhvr>
                                    </p:animEffect>
                                  </p:childTnLst>
                                </p:cTn>
                              </p:par>
                            </p:childTnLst>
                          </p:cTn>
                        </p:par>
                        <p:par>
                          <p:cTn id="31" fill="hold">
                            <p:stCondLst>
                              <p:cond delay="500"/>
                            </p:stCondLst>
                            <p:childTnLst>
                              <p:par>
                                <p:cTn id="32" presetID="16" presetClass="entr" presetSubtype="42" fill="hold" nodeType="after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barn(outHorizontal)">
                                      <p:cBhvr>
                                        <p:cTn id="34" dur="500"/>
                                        <p:tgtEl>
                                          <p:spTgt spid="32"/>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1000"/>
                                        <p:tgtEl>
                                          <p:spTgt spid="3">
                                            <p:txEl>
                                              <p:pRg st="8" end="8"/>
                                            </p:txEl>
                                          </p:spTgt>
                                        </p:tgtEl>
                                      </p:cBhvr>
                                    </p:animEffect>
                                    <p:anim calcmode="lin" valueType="num">
                                      <p:cBhvr>
                                        <p:cTn id="4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X.2 </a:t>
            </a:r>
            <a:r>
              <a:rPr lang="zh-CN" altLang="en-US" dirty="0" smtClean="0"/>
              <a:t>平衡</a:t>
            </a:r>
            <a:r>
              <a:rPr lang="zh-CN" altLang="en-US" dirty="0"/>
              <a:t>化旋转</a:t>
            </a:r>
          </a:p>
        </p:txBody>
      </p:sp>
      <p:sp>
        <p:nvSpPr>
          <p:cNvPr id="3" name="内容占位符 2"/>
          <p:cNvSpPr>
            <a:spLocks noGrp="1"/>
          </p:cNvSpPr>
          <p:nvPr>
            <p:ph idx="1"/>
          </p:nvPr>
        </p:nvSpPr>
        <p:spPr/>
        <p:txBody>
          <a:bodyPr/>
          <a:lstStyle/>
          <a:p>
            <a:pPr>
              <a:spcBef>
                <a:spcPts val="800"/>
              </a:spcBef>
            </a:pPr>
            <a:r>
              <a:rPr lang="zh-CN" altLang="en-US" sz="2200" dirty="0"/>
              <a:t>一般的</a:t>
            </a:r>
            <a:r>
              <a:rPr lang="zh-CN" altLang="en-US" sz="2200" b="1" dirty="0"/>
              <a:t>二叉排序树</a:t>
            </a:r>
            <a:r>
              <a:rPr lang="zh-CN" altLang="en-US" sz="2200" dirty="0"/>
              <a:t>是不平衡的，若能通过某种方法使其</a:t>
            </a:r>
            <a:r>
              <a:rPr lang="zh-CN" altLang="en-US" sz="2200" dirty="0">
                <a:solidFill>
                  <a:schemeClr val="accent6"/>
                </a:solidFill>
              </a:rPr>
              <a:t>既保持有序性</a:t>
            </a:r>
            <a:r>
              <a:rPr lang="zh-CN" altLang="en-US" sz="2200" dirty="0"/>
              <a:t>，</a:t>
            </a:r>
            <a:r>
              <a:rPr lang="zh-CN" altLang="en-US" sz="2200" dirty="0">
                <a:solidFill>
                  <a:schemeClr val="accent6"/>
                </a:solidFill>
              </a:rPr>
              <a:t>又具有平衡性</a:t>
            </a:r>
            <a:r>
              <a:rPr lang="zh-CN" altLang="en-US" sz="2200" dirty="0"/>
              <a:t>，就找到了构造</a:t>
            </a:r>
            <a:r>
              <a:rPr lang="zh-CN" altLang="en-US" sz="2200" b="1" dirty="0"/>
              <a:t>平衡二叉</a:t>
            </a:r>
            <a:r>
              <a:rPr lang="zh-CN" altLang="en-US" sz="2200" b="1" dirty="0" smtClean="0"/>
              <a:t>排序</a:t>
            </a:r>
            <a:r>
              <a:rPr lang="en-US" altLang="zh-CN" sz="2200" b="1" dirty="0" smtClean="0"/>
              <a:t>AVL</a:t>
            </a:r>
            <a:r>
              <a:rPr lang="zh-CN" altLang="en-US" sz="2200" b="1" dirty="0" smtClean="0"/>
              <a:t>树</a:t>
            </a:r>
            <a:r>
              <a:rPr lang="zh-CN" altLang="en-US" sz="2200" dirty="0"/>
              <a:t>的方法，该方法称为</a:t>
            </a:r>
            <a:r>
              <a:rPr lang="zh-CN" altLang="en-US" sz="2200" b="1" dirty="0">
                <a:solidFill>
                  <a:srgbClr val="00B0F0"/>
                </a:solidFill>
                <a:effectLst>
                  <a:outerShdw blurRad="38100" dist="38100" dir="2700000" algn="tl">
                    <a:srgbClr val="000000">
                      <a:alpha val="43137"/>
                    </a:srgbClr>
                  </a:outerShdw>
                </a:effectLst>
              </a:rPr>
              <a:t>平衡化旋转</a:t>
            </a:r>
            <a:r>
              <a:rPr lang="zh-CN" altLang="en-US" sz="2200" dirty="0"/>
              <a:t>。</a:t>
            </a:r>
          </a:p>
          <a:p>
            <a:pPr>
              <a:spcBef>
                <a:spcPts val="800"/>
              </a:spcBef>
            </a:pPr>
            <a:r>
              <a:rPr lang="zh-CN" altLang="en-US" sz="2200" dirty="0" smtClean="0"/>
              <a:t>在</a:t>
            </a:r>
            <a:r>
              <a:rPr lang="zh-CN" altLang="en-US" sz="2200" dirty="0"/>
              <a:t>对</a:t>
            </a:r>
            <a:r>
              <a:rPr lang="en-US" altLang="zh-CN" sz="2200" dirty="0"/>
              <a:t>AVL</a:t>
            </a:r>
            <a:r>
              <a:rPr lang="zh-CN" altLang="en-US" sz="2200" dirty="0"/>
              <a:t>树进行</a:t>
            </a:r>
            <a:r>
              <a:rPr lang="zh-CN" altLang="en-US" sz="2200" b="1" i="1" dirty="0">
                <a:solidFill>
                  <a:srgbClr val="7030A0"/>
                </a:solidFill>
              </a:rPr>
              <a:t>插入</a:t>
            </a:r>
            <a:r>
              <a:rPr lang="zh-CN" altLang="en-US" sz="2200" i="1" dirty="0"/>
              <a:t>或</a:t>
            </a:r>
            <a:r>
              <a:rPr lang="zh-CN" altLang="en-US" sz="2200" b="1" i="1" dirty="0">
                <a:solidFill>
                  <a:srgbClr val="7030A0"/>
                </a:solidFill>
              </a:rPr>
              <a:t>删除</a:t>
            </a:r>
            <a:r>
              <a:rPr lang="zh-CN" altLang="en-US" sz="2200" dirty="0"/>
              <a:t>一个结点后，通常会影响到从根结点到插入</a:t>
            </a:r>
            <a:r>
              <a:rPr lang="en-US" altLang="zh-CN" sz="2200" dirty="0"/>
              <a:t>(</a:t>
            </a:r>
            <a:r>
              <a:rPr lang="zh-CN" altLang="en-US" sz="2200" dirty="0"/>
              <a:t>或删除</a:t>
            </a:r>
            <a:r>
              <a:rPr lang="en-US" altLang="zh-CN" sz="2200" dirty="0"/>
              <a:t>)</a:t>
            </a:r>
            <a:r>
              <a:rPr lang="zh-CN" altLang="en-US" sz="2200" dirty="0"/>
              <a:t>结点的路径上的某些结点，这些结点的子树可能发生变化</a:t>
            </a:r>
            <a:r>
              <a:rPr lang="zh-CN" altLang="en-US" sz="2200" dirty="0" smtClean="0"/>
              <a:t>。</a:t>
            </a:r>
            <a:endParaRPr lang="en-US" altLang="zh-CN" sz="2200" dirty="0" smtClean="0"/>
          </a:p>
          <a:p>
            <a:pPr lvl="1">
              <a:spcBef>
                <a:spcPts val="800"/>
              </a:spcBef>
            </a:pPr>
            <a:r>
              <a:rPr lang="zh-CN" altLang="en-US" sz="2200" dirty="0" smtClean="0"/>
              <a:t>以</a:t>
            </a:r>
            <a:r>
              <a:rPr lang="zh-CN" altLang="en-US" sz="2200" dirty="0"/>
              <a:t>插入结点为例，影响有以下几种</a:t>
            </a:r>
            <a:r>
              <a:rPr lang="zh-CN" altLang="en-US" sz="2200" dirty="0" smtClean="0"/>
              <a:t>可能性</a:t>
            </a:r>
            <a:r>
              <a:rPr lang="zh-CN" altLang="en-US" sz="2200" dirty="0"/>
              <a:t>：</a:t>
            </a:r>
          </a:p>
          <a:p>
            <a:pPr marL="1371600" lvl="2" indent="-457200">
              <a:spcBef>
                <a:spcPts val="800"/>
              </a:spcBef>
              <a:buFont typeface="+mj-lt"/>
              <a:buAutoNum type="alphaUcPeriod"/>
            </a:pPr>
            <a:r>
              <a:rPr lang="zh-CN" altLang="en-US" sz="2000" dirty="0" smtClean="0"/>
              <a:t>以</a:t>
            </a:r>
            <a:r>
              <a:rPr lang="zh-CN" altLang="en-US" sz="2000" dirty="0"/>
              <a:t>某些结点为根的子树的深度发生了变化； </a:t>
            </a:r>
          </a:p>
          <a:p>
            <a:pPr marL="1371600" lvl="2" indent="-457200">
              <a:spcBef>
                <a:spcPts val="800"/>
              </a:spcBef>
              <a:buFont typeface="+mj-lt"/>
              <a:buAutoNum type="alphaUcPeriod"/>
            </a:pPr>
            <a:r>
              <a:rPr lang="zh-CN" altLang="en-US" sz="2000" dirty="0" smtClean="0"/>
              <a:t>某些</a:t>
            </a:r>
            <a:r>
              <a:rPr lang="zh-CN" altLang="en-US" sz="2000" dirty="0"/>
              <a:t>结点的平衡因子发生了变化；</a:t>
            </a:r>
          </a:p>
          <a:p>
            <a:pPr marL="1371600" lvl="2" indent="-457200">
              <a:spcBef>
                <a:spcPts val="800"/>
              </a:spcBef>
              <a:buFont typeface="+mj-lt"/>
              <a:buAutoNum type="alphaUcPeriod"/>
            </a:pPr>
            <a:r>
              <a:rPr lang="zh-CN" altLang="en-US" sz="2000" dirty="0" smtClean="0"/>
              <a:t>某些</a:t>
            </a:r>
            <a:r>
              <a:rPr lang="zh-CN" altLang="en-US" sz="2000" dirty="0"/>
              <a:t>结点失去平衡。</a:t>
            </a:r>
          </a:p>
          <a:p>
            <a:pPr>
              <a:spcBef>
                <a:spcPts val="800"/>
              </a:spcBef>
            </a:pPr>
            <a:r>
              <a:rPr lang="zh-CN" altLang="en-US" sz="2200" dirty="0"/>
              <a:t>沿着插入结点上行到根结点就能找到某些结点，这些结点的</a:t>
            </a:r>
            <a:r>
              <a:rPr lang="zh-CN" altLang="en-US" sz="2200" b="1" dirty="0">
                <a:solidFill>
                  <a:srgbClr val="7030A0"/>
                </a:solidFill>
              </a:rPr>
              <a:t>平衡因子</a:t>
            </a:r>
            <a:r>
              <a:rPr lang="zh-CN" altLang="en-US" sz="2200" dirty="0">
                <a:solidFill>
                  <a:srgbClr val="7030A0"/>
                </a:solidFill>
              </a:rPr>
              <a:t>和</a:t>
            </a:r>
            <a:r>
              <a:rPr lang="zh-CN" altLang="en-US" sz="2200" b="1" dirty="0">
                <a:solidFill>
                  <a:srgbClr val="7030A0"/>
                </a:solidFill>
              </a:rPr>
              <a:t>子树深度</a:t>
            </a:r>
            <a:r>
              <a:rPr lang="zh-CN" altLang="en-US" sz="2200" dirty="0">
                <a:solidFill>
                  <a:srgbClr val="7030A0"/>
                </a:solidFill>
              </a:rPr>
              <a:t>都会发生变化</a:t>
            </a:r>
            <a:r>
              <a:rPr lang="zh-CN" altLang="en-US" sz="2200" dirty="0"/>
              <a:t>，这样的结点称为</a:t>
            </a:r>
            <a:r>
              <a:rPr lang="zh-CN" altLang="en-US" sz="2200" b="1" dirty="0">
                <a:solidFill>
                  <a:srgbClr val="0070C0"/>
                </a:solidFill>
                <a:effectLst>
                  <a:outerShdw blurRad="38100" dist="38100" dir="2700000" algn="tl">
                    <a:srgbClr val="000000">
                      <a:alpha val="43137"/>
                    </a:srgbClr>
                  </a:outerShdw>
                </a:effectLst>
              </a:rPr>
              <a:t>失衡结点</a:t>
            </a:r>
            <a:r>
              <a:rPr lang="zh-CN" altLang="en-US" sz="2200" dirty="0"/>
              <a:t>。</a:t>
            </a:r>
          </a:p>
        </p:txBody>
      </p:sp>
    </p:spTree>
    <p:extLst>
      <p:ext uri="{BB962C8B-B14F-4D97-AF65-F5344CB8AC3E}">
        <p14:creationId xmlns:p14="http://schemas.microsoft.com/office/powerpoint/2010/main" val="3547097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up)">
                                      <p:cBhvr>
                                        <p:cTn id="12" dur="500"/>
                                        <p:tgtEl>
                                          <p:spTgt spid="3">
                                            <p:txEl>
                                              <p:pRg st="2" end="2"/>
                                            </p:txEl>
                                          </p:spTgt>
                                        </p:tgtEl>
                                      </p:cBhvr>
                                    </p:animEffect>
                                  </p:childTnLst>
                                </p:cTn>
                              </p:par>
                              <p:par>
                                <p:cTn id="13" presetID="22" presetClass="entr" presetSubtype="1"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up)">
                                      <p:cBhvr>
                                        <p:cTn id="15" dur="500"/>
                                        <p:tgtEl>
                                          <p:spTgt spid="3">
                                            <p:txEl>
                                              <p:pRg st="3" end="3"/>
                                            </p:txEl>
                                          </p:spTgt>
                                        </p:tgtEl>
                                      </p:cBhvr>
                                    </p:animEffect>
                                  </p:childTnLst>
                                </p:cTn>
                              </p:par>
                              <p:par>
                                <p:cTn id="16" presetID="22" presetClass="entr" presetSubtype="1"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up)">
                                      <p:cBhvr>
                                        <p:cTn id="18" dur="500"/>
                                        <p:tgtEl>
                                          <p:spTgt spid="3">
                                            <p:txEl>
                                              <p:pRg st="4" end="4"/>
                                            </p:txEl>
                                          </p:spTgt>
                                        </p:tgtEl>
                                      </p:cBhvr>
                                    </p:animEffect>
                                  </p:childTnLst>
                                </p:cTn>
                              </p:par>
                              <p:par>
                                <p:cTn id="19" presetID="22" presetClass="entr" presetSubtype="1"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wipe(up)">
                                      <p:cBhvr>
                                        <p:cTn id="2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X.2a </a:t>
            </a:r>
            <a:r>
              <a:rPr lang="zh-CN" altLang="en-US" dirty="0"/>
              <a:t>平衡化</a:t>
            </a:r>
            <a:r>
              <a:rPr lang="zh-CN" altLang="en-US" dirty="0" smtClean="0"/>
              <a:t>旋转：</a:t>
            </a:r>
            <a:r>
              <a:rPr lang="en-US" altLang="zh-CN" dirty="0"/>
              <a:t>LL</a:t>
            </a:r>
            <a:r>
              <a:rPr lang="zh-CN" altLang="en-US" dirty="0"/>
              <a:t>型</a:t>
            </a:r>
          </a:p>
        </p:txBody>
      </p:sp>
      <p:sp>
        <p:nvSpPr>
          <p:cNvPr id="3" name="内容占位符 2"/>
          <p:cNvSpPr>
            <a:spLocks noGrp="1"/>
          </p:cNvSpPr>
          <p:nvPr>
            <p:ph idx="1"/>
          </p:nvPr>
        </p:nvSpPr>
        <p:spPr>
          <a:xfrm>
            <a:off x="533400" y="981075"/>
            <a:ext cx="8229600" cy="5419725"/>
          </a:xfrm>
        </p:spPr>
        <p:txBody>
          <a:bodyPr/>
          <a:lstStyle/>
          <a:p>
            <a:pPr marL="304800" indent="-304800">
              <a:spcBef>
                <a:spcPts val="600"/>
              </a:spcBef>
              <a:buFont typeface="+mj-lt"/>
              <a:buAutoNum type="romanUcPeriod"/>
            </a:pPr>
            <a:r>
              <a:rPr lang="zh-CN" altLang="en-US" sz="2400" b="1" dirty="0" smtClean="0"/>
              <a:t>失衡原因：</a:t>
            </a:r>
            <a:r>
              <a:rPr lang="zh-CN" altLang="en-US" sz="2400" dirty="0" smtClean="0"/>
              <a:t>在</a:t>
            </a:r>
            <a:r>
              <a:rPr lang="zh-CN" altLang="en-US" sz="2400" dirty="0"/>
              <a:t>结点</a:t>
            </a:r>
            <a:r>
              <a:rPr lang="en-US" altLang="zh-CN" sz="2400" b="1" dirty="0"/>
              <a:t>a</a:t>
            </a:r>
            <a:r>
              <a:rPr lang="zh-CN" altLang="en-US" sz="2400" dirty="0"/>
              <a:t>的</a:t>
            </a:r>
            <a:r>
              <a:rPr lang="zh-CN" altLang="en-US" sz="2400" u="sng" dirty="0">
                <a:solidFill>
                  <a:schemeClr val="accent6"/>
                </a:solidFill>
              </a:rPr>
              <a:t>左孩子的</a:t>
            </a:r>
            <a:r>
              <a:rPr lang="zh-CN" altLang="en-US" sz="2400" b="1" u="sng" dirty="0">
                <a:solidFill>
                  <a:srgbClr val="7030A0"/>
                </a:solidFill>
              </a:rPr>
              <a:t>左子树</a:t>
            </a:r>
            <a:r>
              <a:rPr lang="zh-CN" altLang="en-US" sz="2400" dirty="0"/>
              <a:t>上进行</a:t>
            </a:r>
            <a:r>
              <a:rPr lang="zh-CN" altLang="en-US" sz="2400" dirty="0" smtClean="0"/>
              <a:t>插入，</a:t>
            </a:r>
            <a:r>
              <a:rPr lang="zh-CN" altLang="en-US" sz="2400" i="1" dirty="0" smtClean="0"/>
              <a:t>插入</a:t>
            </a:r>
            <a:r>
              <a:rPr lang="en-US" altLang="zh-CN" sz="2400" i="1" dirty="0"/>
              <a:t>x</a:t>
            </a:r>
            <a:r>
              <a:rPr lang="zh-CN" altLang="en-US" sz="2400" i="1" dirty="0" smtClean="0"/>
              <a:t>使</a:t>
            </a:r>
            <a:r>
              <a:rPr lang="zh-CN" altLang="en-US" sz="2400" i="1" dirty="0"/>
              <a:t>结点</a:t>
            </a:r>
            <a:r>
              <a:rPr lang="en-US" altLang="zh-CN" sz="2400" i="1" dirty="0"/>
              <a:t>a</a:t>
            </a:r>
            <a:r>
              <a:rPr lang="zh-CN" altLang="en-US" sz="2400" i="1" dirty="0"/>
              <a:t>失去平衡</a:t>
            </a:r>
            <a:r>
              <a:rPr lang="zh-CN" altLang="en-US" sz="2400" dirty="0" smtClean="0"/>
              <a:t>。</a:t>
            </a:r>
            <a:endParaRPr lang="en-US" altLang="zh-CN" sz="2400" dirty="0" smtClean="0"/>
          </a:p>
          <a:p>
            <a:pPr lvl="1">
              <a:spcBef>
                <a:spcPts val="600"/>
              </a:spcBef>
            </a:pPr>
            <a:r>
              <a:rPr lang="en-US" altLang="zh-CN" sz="2000" dirty="0" smtClean="0"/>
              <a:t>x</a:t>
            </a:r>
            <a:r>
              <a:rPr lang="zh-CN" altLang="en-US" sz="2000" dirty="0" smtClean="0"/>
              <a:t>插入前</a:t>
            </a:r>
            <a:r>
              <a:rPr lang="en-US" altLang="zh-CN" sz="2000" dirty="0" smtClean="0"/>
              <a:t>, a</a:t>
            </a:r>
            <a:r>
              <a:rPr lang="zh-CN" altLang="en-US" sz="2000" dirty="0" smtClean="0"/>
              <a:t>的</a:t>
            </a:r>
            <a:r>
              <a:rPr lang="zh-CN" altLang="en-US" sz="2000" dirty="0"/>
              <a:t>平衡因子是</a:t>
            </a:r>
            <a:r>
              <a:rPr lang="en-US" altLang="zh-CN" sz="2000" dirty="0" smtClean="0"/>
              <a:t>1 </a:t>
            </a:r>
            <a:r>
              <a:rPr lang="en-US" altLang="zh-CN" sz="1800" i="1" dirty="0" smtClean="0">
                <a:solidFill>
                  <a:schemeClr val="tx1">
                    <a:lumMod val="50000"/>
                    <a:lumOff val="50000"/>
                  </a:schemeClr>
                </a:solidFill>
              </a:rPr>
              <a:t>(</a:t>
            </a:r>
            <a:r>
              <a:rPr lang="zh-CN" altLang="en-US" sz="1800" i="1" dirty="0" smtClean="0">
                <a:solidFill>
                  <a:schemeClr val="tx1">
                    <a:lumMod val="50000"/>
                    <a:lumOff val="50000"/>
                  </a:schemeClr>
                </a:solidFill>
              </a:rPr>
              <a:t>不能是</a:t>
            </a:r>
            <a:r>
              <a:rPr lang="en-US" altLang="zh-CN" sz="1800" i="1" dirty="0" smtClean="0">
                <a:solidFill>
                  <a:schemeClr val="tx1">
                    <a:lumMod val="50000"/>
                    <a:lumOff val="50000"/>
                  </a:schemeClr>
                </a:solidFill>
              </a:rPr>
              <a:t>-1</a:t>
            </a:r>
            <a:r>
              <a:rPr lang="zh-CN" altLang="en-US" sz="1800" i="1" dirty="0" smtClean="0">
                <a:solidFill>
                  <a:schemeClr val="tx1">
                    <a:lumMod val="50000"/>
                    <a:lumOff val="50000"/>
                  </a:schemeClr>
                </a:solidFill>
              </a:rPr>
              <a:t>或</a:t>
            </a:r>
            <a:r>
              <a:rPr lang="en-US" altLang="zh-CN" sz="1800" i="1" dirty="0" smtClean="0">
                <a:solidFill>
                  <a:schemeClr val="tx1">
                    <a:lumMod val="50000"/>
                    <a:lumOff val="50000"/>
                  </a:schemeClr>
                </a:solidFill>
              </a:rPr>
              <a:t>0)</a:t>
            </a:r>
            <a:r>
              <a:rPr lang="en-US" altLang="zh-CN" sz="2000" dirty="0" smtClean="0"/>
              <a:t>, x</a:t>
            </a:r>
            <a:r>
              <a:rPr lang="zh-CN" altLang="en-US" sz="2000" dirty="0" smtClean="0"/>
              <a:t>插入后</a:t>
            </a:r>
            <a:r>
              <a:rPr lang="en-US" altLang="zh-CN" sz="2000" dirty="0" smtClean="0"/>
              <a:t>a</a:t>
            </a:r>
            <a:r>
              <a:rPr lang="zh-CN" altLang="en-US" sz="2000" dirty="0" smtClean="0"/>
              <a:t>的</a:t>
            </a:r>
            <a:r>
              <a:rPr lang="zh-CN" altLang="en-US" sz="2000" dirty="0"/>
              <a:t>平衡因子是</a:t>
            </a:r>
            <a:r>
              <a:rPr lang="en-US" altLang="zh-CN" sz="2000" dirty="0"/>
              <a:t>2</a:t>
            </a:r>
            <a:r>
              <a:rPr lang="zh-CN" altLang="en-US" sz="2000" dirty="0" smtClean="0"/>
              <a:t>。</a:t>
            </a:r>
            <a:endParaRPr lang="en-US" altLang="zh-CN" sz="2000" dirty="0" smtClean="0"/>
          </a:p>
          <a:p>
            <a:pPr lvl="1">
              <a:spcBef>
                <a:spcPts val="600"/>
              </a:spcBef>
            </a:pPr>
            <a:r>
              <a:rPr lang="zh-CN" altLang="en-US" sz="2000" dirty="0" smtClean="0"/>
              <a:t>设</a:t>
            </a:r>
            <a:r>
              <a:rPr lang="en-US" altLang="zh-CN" sz="2000" dirty="0"/>
              <a:t>b</a:t>
            </a:r>
            <a:r>
              <a:rPr lang="zh-CN" altLang="en-US" sz="2000" dirty="0"/>
              <a:t>是</a:t>
            </a:r>
            <a:r>
              <a:rPr lang="en-US" altLang="zh-CN" sz="2000" dirty="0"/>
              <a:t>a</a:t>
            </a:r>
            <a:r>
              <a:rPr lang="zh-CN" altLang="en-US" sz="2000" dirty="0"/>
              <a:t>的左孩子，</a:t>
            </a:r>
            <a:r>
              <a:rPr lang="en-US" altLang="zh-CN" sz="2000" dirty="0"/>
              <a:t>b</a:t>
            </a:r>
            <a:r>
              <a:rPr lang="zh-CN" altLang="en-US" sz="2000" dirty="0" smtClean="0"/>
              <a:t>在</a:t>
            </a:r>
            <a:r>
              <a:rPr lang="en-US" altLang="zh-CN" sz="2000" dirty="0" smtClean="0"/>
              <a:t>x</a:t>
            </a:r>
            <a:r>
              <a:rPr lang="zh-CN" altLang="en-US" sz="2000" dirty="0" smtClean="0"/>
              <a:t>插入</a:t>
            </a:r>
            <a:r>
              <a:rPr lang="zh-CN" altLang="en-US" sz="2000" dirty="0"/>
              <a:t>前的平衡因子</a:t>
            </a:r>
            <a:r>
              <a:rPr lang="zh-CN" altLang="en-US" sz="2000" dirty="0">
                <a:solidFill>
                  <a:srgbClr val="00B050"/>
                </a:solidFill>
              </a:rPr>
              <a:t>只能是</a:t>
            </a:r>
            <a:r>
              <a:rPr lang="en-US" altLang="zh-CN" sz="2000" b="1" i="1" dirty="0" smtClean="0">
                <a:solidFill>
                  <a:srgbClr val="00B050"/>
                </a:solidFill>
              </a:rPr>
              <a:t>0</a:t>
            </a:r>
            <a:r>
              <a:rPr lang="en-US" altLang="zh-CN" sz="2000" dirty="0"/>
              <a:t> </a:t>
            </a:r>
            <a:r>
              <a:rPr lang="en-US" altLang="zh-CN" sz="1800" dirty="0" smtClean="0">
                <a:solidFill>
                  <a:schemeClr val="tx1">
                    <a:lumMod val="50000"/>
                    <a:lumOff val="50000"/>
                  </a:schemeClr>
                </a:solidFill>
              </a:rPr>
              <a:t>(</a:t>
            </a:r>
            <a:r>
              <a:rPr lang="zh-CN" altLang="en-US" sz="1800" u="sng" dirty="0" smtClean="0">
                <a:solidFill>
                  <a:schemeClr val="tx1">
                    <a:lumMod val="50000"/>
                    <a:lumOff val="50000"/>
                  </a:schemeClr>
                </a:solidFill>
              </a:rPr>
              <a:t>若是</a:t>
            </a:r>
            <a:r>
              <a:rPr lang="en-US" altLang="zh-CN" sz="1800" b="1" i="1" u="sng" dirty="0" smtClean="0">
                <a:solidFill>
                  <a:srgbClr val="00B050"/>
                </a:solidFill>
              </a:rPr>
              <a:t>-1</a:t>
            </a:r>
            <a:r>
              <a:rPr lang="zh-CN" altLang="en-US" sz="1800" u="sng" dirty="0" smtClean="0">
                <a:solidFill>
                  <a:schemeClr val="tx1">
                    <a:lumMod val="50000"/>
                    <a:lumOff val="50000"/>
                  </a:schemeClr>
                </a:solidFill>
              </a:rPr>
              <a:t>不会导致</a:t>
            </a:r>
            <a:r>
              <a:rPr lang="en-US" altLang="zh-CN" sz="1800" u="sng" dirty="0" err="1" smtClean="0">
                <a:solidFill>
                  <a:schemeClr val="tx1">
                    <a:lumMod val="50000"/>
                    <a:lumOff val="50000"/>
                  </a:schemeClr>
                </a:solidFill>
              </a:rPr>
              <a:t>b,a</a:t>
            </a:r>
            <a:r>
              <a:rPr lang="zh-CN" altLang="en-US" sz="1800" u="sng" dirty="0" smtClean="0">
                <a:solidFill>
                  <a:schemeClr val="tx1">
                    <a:lumMod val="50000"/>
                    <a:lumOff val="50000"/>
                  </a:schemeClr>
                </a:solidFill>
              </a:rPr>
              <a:t>失衡，若是</a:t>
            </a:r>
            <a:r>
              <a:rPr lang="en-US" altLang="zh-CN" sz="1800" b="1" u="sng" dirty="0" smtClean="0">
                <a:solidFill>
                  <a:srgbClr val="00B050"/>
                </a:solidFill>
              </a:rPr>
              <a:t>1</a:t>
            </a:r>
            <a:r>
              <a:rPr lang="zh-CN" altLang="en-US" sz="1800" u="sng" dirty="0" smtClean="0">
                <a:solidFill>
                  <a:schemeClr val="tx1">
                    <a:lumMod val="50000"/>
                    <a:lumOff val="50000"/>
                  </a:schemeClr>
                </a:solidFill>
              </a:rPr>
              <a:t>则</a:t>
            </a:r>
            <a:r>
              <a:rPr lang="en-US" altLang="zh-CN" sz="1800" u="sng" dirty="0" smtClean="0">
                <a:solidFill>
                  <a:schemeClr val="tx1">
                    <a:lumMod val="50000"/>
                    <a:lumOff val="50000"/>
                  </a:schemeClr>
                </a:solidFill>
              </a:rPr>
              <a:t>b</a:t>
            </a:r>
            <a:r>
              <a:rPr lang="zh-CN" altLang="en-US" sz="1800" u="sng" dirty="0">
                <a:solidFill>
                  <a:schemeClr val="tx1">
                    <a:lumMod val="50000"/>
                    <a:lumOff val="50000"/>
                  </a:schemeClr>
                </a:solidFill>
              </a:rPr>
              <a:t>就是失衡结点</a:t>
            </a:r>
            <a:r>
              <a:rPr lang="en-US" altLang="zh-CN" sz="1800" dirty="0">
                <a:solidFill>
                  <a:schemeClr val="tx1">
                    <a:lumMod val="50000"/>
                    <a:lumOff val="50000"/>
                  </a:schemeClr>
                </a:solidFill>
              </a:rPr>
              <a:t>)</a:t>
            </a:r>
            <a:r>
              <a:rPr lang="zh-CN" altLang="en-US" sz="2000" dirty="0" smtClean="0"/>
              <a:t>，</a:t>
            </a:r>
            <a:r>
              <a:rPr lang="en-US" altLang="zh-CN" sz="2000" dirty="0" smtClean="0"/>
              <a:t>x</a:t>
            </a:r>
            <a:r>
              <a:rPr lang="zh-CN" altLang="en-US" sz="2000" dirty="0" smtClean="0"/>
              <a:t>插入后</a:t>
            </a:r>
            <a:r>
              <a:rPr lang="en-US" altLang="zh-CN" sz="2000" dirty="0" smtClean="0"/>
              <a:t>b</a:t>
            </a:r>
            <a:r>
              <a:rPr lang="zh-CN" altLang="en-US" sz="2000" dirty="0" smtClean="0"/>
              <a:t>的</a:t>
            </a:r>
            <a:r>
              <a:rPr lang="zh-CN" altLang="en-US" sz="2000" dirty="0"/>
              <a:t>平衡因子是</a:t>
            </a:r>
            <a:r>
              <a:rPr lang="en-US" altLang="zh-CN" sz="2000" dirty="0" smtClean="0"/>
              <a:t>1</a:t>
            </a:r>
            <a:r>
              <a:rPr lang="zh-CN" altLang="en-US" sz="2000" dirty="0" smtClean="0"/>
              <a:t>。</a:t>
            </a:r>
            <a:endParaRPr lang="en-US" altLang="zh-CN" sz="2000" dirty="0" smtClean="0"/>
          </a:p>
          <a:p>
            <a:pPr lvl="1">
              <a:spcBef>
                <a:spcPts val="600"/>
              </a:spcBef>
            </a:pPr>
            <a:endParaRPr lang="en-US" altLang="zh-CN" sz="2200" dirty="0" smtClean="0"/>
          </a:p>
          <a:p>
            <a:pPr lvl="1">
              <a:spcBef>
                <a:spcPts val="600"/>
              </a:spcBef>
            </a:pPr>
            <a:endParaRPr lang="en-US" altLang="zh-CN" sz="2200" dirty="0"/>
          </a:p>
          <a:p>
            <a:pPr lvl="1">
              <a:spcBef>
                <a:spcPts val="600"/>
              </a:spcBef>
            </a:pPr>
            <a:endParaRPr lang="en-US" altLang="zh-CN" sz="2200" dirty="0" smtClean="0"/>
          </a:p>
          <a:p>
            <a:pPr lvl="1">
              <a:spcBef>
                <a:spcPts val="600"/>
              </a:spcBef>
            </a:pPr>
            <a:endParaRPr lang="zh-CN" altLang="en-US" sz="2200" dirty="0"/>
          </a:p>
          <a:p>
            <a:pPr marL="304800" indent="-304800">
              <a:spcBef>
                <a:spcPts val="600"/>
              </a:spcBef>
              <a:buFont typeface="+mj-lt"/>
              <a:buAutoNum type="romanUcPeriod"/>
            </a:pPr>
            <a:r>
              <a:rPr lang="zh-CN" altLang="en-US" sz="2400" b="1" dirty="0" smtClean="0"/>
              <a:t>平衡化旋转方法：</a:t>
            </a:r>
            <a:r>
              <a:rPr lang="zh-CN" altLang="en-US" sz="2200" dirty="0" smtClean="0"/>
              <a:t>通过</a:t>
            </a:r>
            <a:r>
              <a:rPr lang="zh-CN" altLang="en-US" sz="2200" b="1" i="1" u="sng" dirty="0" smtClean="0"/>
              <a:t>顺时针</a:t>
            </a:r>
            <a:r>
              <a:rPr lang="zh-CN" altLang="en-US" sz="2200" i="1" u="sng" dirty="0" smtClean="0"/>
              <a:t>旋转</a:t>
            </a:r>
            <a:r>
              <a:rPr lang="zh-CN" altLang="en-US" sz="2200" dirty="0" smtClean="0"/>
              <a:t>操作实现，如上图</a:t>
            </a:r>
            <a:r>
              <a:rPr lang="en-US" altLang="zh-CN" sz="2200" dirty="0" smtClean="0"/>
              <a:t>:</a:t>
            </a:r>
            <a:endParaRPr lang="zh-CN" altLang="en-US" sz="2200" dirty="0" smtClean="0"/>
          </a:p>
          <a:p>
            <a:pPr lvl="1">
              <a:spcBef>
                <a:spcPts val="600"/>
              </a:spcBef>
            </a:pPr>
            <a:r>
              <a:rPr lang="zh-CN" altLang="en-US" sz="2000" dirty="0" smtClean="0"/>
              <a:t>具体方法：</a:t>
            </a:r>
            <a:r>
              <a:rPr lang="en-US" altLang="zh-CN" sz="2000" dirty="0" smtClean="0"/>
              <a:t>1</a:t>
            </a:r>
            <a:r>
              <a:rPr lang="zh-CN" altLang="en-US" sz="2000" dirty="0" smtClean="0"/>
              <a:t>）</a:t>
            </a:r>
            <a:r>
              <a:rPr lang="zh-CN" altLang="en-US" sz="2000" u="sng" dirty="0" smtClean="0"/>
              <a:t>用</a:t>
            </a:r>
            <a:r>
              <a:rPr lang="en-US" altLang="zh-CN" sz="2000" u="sng" dirty="0"/>
              <a:t>b</a:t>
            </a:r>
            <a:r>
              <a:rPr lang="zh-CN" altLang="en-US" sz="2000" u="sng" dirty="0"/>
              <a:t>取代</a:t>
            </a:r>
            <a:r>
              <a:rPr lang="en-US" altLang="zh-CN" sz="2000" u="sng" dirty="0"/>
              <a:t>a</a:t>
            </a:r>
            <a:r>
              <a:rPr lang="zh-CN" altLang="en-US" sz="2000" u="sng" dirty="0"/>
              <a:t>的位置</a:t>
            </a:r>
            <a:r>
              <a:rPr lang="zh-CN" altLang="en-US" sz="2000" dirty="0" smtClean="0"/>
              <a:t>，</a:t>
            </a:r>
            <a:r>
              <a:rPr lang="en-US" altLang="zh-CN" sz="2000" dirty="0" smtClean="0"/>
              <a:t>2</a:t>
            </a:r>
            <a:r>
              <a:rPr lang="zh-CN" altLang="en-US" sz="2000" dirty="0" smtClean="0"/>
              <a:t>）</a:t>
            </a:r>
            <a:r>
              <a:rPr lang="en-US" altLang="zh-CN" sz="2000" u="sng" dirty="0" smtClean="0"/>
              <a:t>a</a:t>
            </a:r>
            <a:r>
              <a:rPr lang="zh-CN" altLang="en-US" sz="2000" u="sng" dirty="0"/>
              <a:t>成为</a:t>
            </a:r>
            <a:r>
              <a:rPr lang="en-US" altLang="zh-CN" sz="2000" u="sng" dirty="0"/>
              <a:t>b</a:t>
            </a:r>
            <a:r>
              <a:rPr lang="zh-CN" altLang="en-US" sz="2000" u="sng" dirty="0"/>
              <a:t>的右子树的根结点</a:t>
            </a:r>
            <a:r>
              <a:rPr lang="zh-CN" altLang="en-US" sz="2000" dirty="0" smtClean="0"/>
              <a:t>，</a:t>
            </a:r>
            <a:r>
              <a:rPr lang="en-US" altLang="zh-CN" sz="2000" dirty="0" smtClean="0"/>
              <a:t>3</a:t>
            </a:r>
            <a:r>
              <a:rPr lang="zh-CN" altLang="en-US" sz="2000" dirty="0" smtClean="0"/>
              <a:t>）</a:t>
            </a:r>
            <a:r>
              <a:rPr lang="en-US" altLang="zh-CN" sz="2000" u="sng" dirty="0" smtClean="0"/>
              <a:t>b</a:t>
            </a:r>
            <a:r>
              <a:rPr lang="zh-CN" altLang="en-US" sz="2000" u="sng" dirty="0"/>
              <a:t>原来的右子树作为</a:t>
            </a:r>
            <a:r>
              <a:rPr lang="en-US" altLang="zh-CN" sz="2000" u="sng" dirty="0"/>
              <a:t>a</a:t>
            </a:r>
            <a:r>
              <a:rPr lang="zh-CN" altLang="en-US" sz="2000" u="sng" dirty="0"/>
              <a:t>的左子树</a:t>
            </a:r>
            <a:r>
              <a:rPr lang="zh-CN" altLang="en-US" sz="2000" dirty="0" smtClean="0"/>
              <a:t>。</a:t>
            </a:r>
            <a:endParaRPr lang="zh-CN" altLang="en-US" sz="2000" dirty="0"/>
          </a:p>
        </p:txBody>
      </p:sp>
      <p:pic>
        <p:nvPicPr>
          <p:cNvPr id="5" name="图片 4"/>
          <p:cNvPicPr>
            <a:picLocks noChangeAspect="1"/>
          </p:cNvPicPr>
          <p:nvPr/>
        </p:nvPicPr>
        <p:blipFill>
          <a:blip r:embed="rId2"/>
          <a:stretch>
            <a:fillRect/>
          </a:stretch>
        </p:blipFill>
        <p:spPr>
          <a:xfrm>
            <a:off x="5133743" y="3276829"/>
            <a:ext cx="1780952" cy="1800000"/>
          </a:xfrm>
          <a:prstGeom prst="rect">
            <a:avLst/>
          </a:prstGeom>
        </p:spPr>
      </p:pic>
      <p:pic>
        <p:nvPicPr>
          <p:cNvPr id="7" name="图片 6"/>
          <p:cNvPicPr>
            <a:picLocks noChangeAspect="1"/>
          </p:cNvPicPr>
          <p:nvPr/>
        </p:nvPicPr>
        <p:blipFill>
          <a:blip r:embed="rId3"/>
          <a:stretch>
            <a:fillRect/>
          </a:stretch>
        </p:blipFill>
        <p:spPr>
          <a:xfrm>
            <a:off x="2057400" y="3257777"/>
            <a:ext cx="1857143" cy="1761905"/>
          </a:xfrm>
          <a:prstGeom prst="rect">
            <a:avLst/>
          </a:prstGeom>
        </p:spPr>
      </p:pic>
      <p:sp>
        <p:nvSpPr>
          <p:cNvPr id="8" name="右箭头 7"/>
          <p:cNvSpPr/>
          <p:nvPr/>
        </p:nvSpPr>
        <p:spPr>
          <a:xfrm>
            <a:off x="4219343" y="4138730"/>
            <a:ext cx="609600" cy="22860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7091019" y="3899087"/>
            <a:ext cx="1293924" cy="707886"/>
          </a:xfrm>
          <a:prstGeom prst="rect">
            <a:avLst/>
          </a:prstGeom>
        </p:spPr>
        <p:txBody>
          <a:bodyPr wrap="square">
            <a:spAutoFit/>
          </a:bodyPr>
          <a:lstStyle/>
          <a:p>
            <a:r>
              <a:rPr lang="en-US" altLang="zh-CN" sz="2000" dirty="0">
                <a:solidFill>
                  <a:schemeClr val="tx1">
                    <a:lumMod val="50000"/>
                    <a:lumOff val="50000"/>
                  </a:schemeClr>
                </a:solidFill>
              </a:rPr>
              <a:t>LL</a:t>
            </a:r>
            <a:r>
              <a:rPr lang="zh-CN" altLang="en-US" sz="2000" dirty="0" smtClean="0">
                <a:solidFill>
                  <a:schemeClr val="tx1">
                    <a:lumMod val="50000"/>
                    <a:lumOff val="50000"/>
                  </a:schemeClr>
                </a:solidFill>
              </a:rPr>
              <a:t>型</a:t>
            </a:r>
            <a:r>
              <a:rPr lang="zh-CN" altLang="en-US" sz="2000" dirty="0" smtClean="0"/>
              <a:t>平衡化旋转</a:t>
            </a:r>
            <a:endParaRPr lang="zh-CN" altLang="en-US" sz="2000" dirty="0"/>
          </a:p>
        </p:txBody>
      </p:sp>
      <p:sp>
        <p:nvSpPr>
          <p:cNvPr id="10" name="AutoShape 28"/>
          <p:cNvSpPr>
            <a:spLocks noChangeArrowheads="1"/>
          </p:cNvSpPr>
          <p:nvPr/>
        </p:nvSpPr>
        <p:spPr bwMode="auto">
          <a:xfrm rot="18765707">
            <a:off x="2141761" y="3354651"/>
            <a:ext cx="914400" cy="41988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FF0000"/>
          </a:solidFill>
          <a:ln w="9525">
            <a:solidFill>
              <a:srgbClr val="00B0F0"/>
            </a:solidFill>
            <a:miter lim="800000"/>
            <a:headEnd/>
            <a:tailEnd/>
          </a:ln>
        </p:spPr>
        <p:txBody>
          <a:bodyPr wrap="none" anchor="ctr"/>
          <a:lstStyle/>
          <a:p>
            <a:endParaRPr lang="zh-CN" altLang="en-US"/>
          </a:p>
        </p:txBody>
      </p:sp>
    </p:spTree>
    <p:extLst>
      <p:ext uri="{BB962C8B-B14F-4D97-AF65-F5344CB8AC3E}">
        <p14:creationId xmlns:p14="http://schemas.microsoft.com/office/powerpoint/2010/main" val="3054734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down)">
                                      <p:cBhvr>
                                        <p:cTn id="11" dur="500"/>
                                        <p:tgtEl>
                                          <p:spTgt spid="10"/>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wipe(left)">
                                      <p:cBhvr>
                                        <p:cTn id="28" dur="500"/>
                                        <p:tgtEl>
                                          <p:spTgt spid="3">
                                            <p:txEl>
                                              <p:pRg st="1" end="1"/>
                                            </p:txEl>
                                          </p:spTgt>
                                        </p:tgtEl>
                                      </p:cBhvr>
                                    </p:animEffect>
                                  </p:childTnLst>
                                </p:cTn>
                              </p:par>
                              <p:par>
                                <p:cTn id="29" presetID="22" presetClass="entr" presetSubtype="8" fill="hold" nodeType="with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Effect transition="in" filter="wipe(left)">
                                      <p:cBhvr>
                                        <p:cTn id="31" dur="500"/>
                                        <p:tgtEl>
                                          <p:spTgt spid="3">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5" fill="hold"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randombar(vertical)">
                                      <p:cBhvr>
                                        <p:cTn id="36" dur="500"/>
                                        <p:tgtEl>
                                          <p:spTgt spid="3">
                                            <p:txEl>
                                              <p:pRg st="7" end="7"/>
                                            </p:txEl>
                                          </p:spTgt>
                                        </p:tgtEl>
                                      </p:cBhvr>
                                    </p:animEffect>
                                  </p:childTnLst>
                                </p:cTn>
                              </p:par>
                              <p:par>
                                <p:cTn id="37" presetID="14" presetClass="entr" presetSubtype="5"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randombar(vertical)">
                                      <p:cBhvr>
                                        <p:cTn id="3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X.2a </a:t>
            </a:r>
            <a:r>
              <a:rPr lang="zh-CN" altLang="en-US" dirty="0"/>
              <a:t>平衡化</a:t>
            </a:r>
            <a:r>
              <a:rPr lang="zh-CN" altLang="en-US" dirty="0" smtClean="0"/>
              <a:t>旋转：</a:t>
            </a:r>
            <a:r>
              <a:rPr lang="en-US" altLang="zh-CN" dirty="0"/>
              <a:t>LL</a:t>
            </a:r>
            <a:r>
              <a:rPr lang="zh-CN" altLang="en-US" dirty="0"/>
              <a:t>型</a:t>
            </a:r>
          </a:p>
        </p:txBody>
      </p:sp>
      <p:sp>
        <p:nvSpPr>
          <p:cNvPr id="3" name="内容占位符 2"/>
          <p:cNvSpPr>
            <a:spLocks noGrp="1"/>
          </p:cNvSpPr>
          <p:nvPr>
            <p:ph idx="1"/>
          </p:nvPr>
        </p:nvSpPr>
        <p:spPr>
          <a:xfrm>
            <a:off x="214086" y="873369"/>
            <a:ext cx="6157485" cy="5651504"/>
          </a:xfrm>
        </p:spPr>
        <p:txBody>
          <a:bodyPr/>
          <a:lstStyle/>
          <a:p>
            <a:pPr marL="514350" indent="-514350">
              <a:lnSpc>
                <a:spcPct val="150000"/>
              </a:lnSpc>
              <a:spcBef>
                <a:spcPts val="600"/>
              </a:spcBef>
              <a:buFont typeface="+mj-lt"/>
              <a:buAutoNum type="romanUcPeriod" startAt="3"/>
            </a:pPr>
            <a:r>
              <a:rPr lang="zh-CN" altLang="en-US" sz="2400" b="1" dirty="0" smtClean="0"/>
              <a:t>插入</a:t>
            </a:r>
            <a:r>
              <a:rPr lang="en-US" altLang="zh-CN" sz="2400" b="1" i="1" dirty="0" smtClean="0"/>
              <a:t>x</a:t>
            </a:r>
            <a:r>
              <a:rPr lang="zh-CN" altLang="en-US" sz="2400" b="1" dirty="0" smtClean="0"/>
              <a:t>后</a:t>
            </a:r>
            <a:r>
              <a:rPr lang="zh-CN" altLang="en-US" sz="2400" b="1" i="1" dirty="0"/>
              <a:t>各结点的平衡</a:t>
            </a:r>
            <a:r>
              <a:rPr lang="zh-CN" altLang="en-US" sz="2400" b="1" i="1" dirty="0" smtClean="0"/>
              <a:t>因子分析</a:t>
            </a:r>
            <a:endParaRPr lang="en-US" altLang="zh-CN" sz="2400" i="1" dirty="0" smtClean="0"/>
          </a:p>
          <a:p>
            <a:pPr lvl="1" indent="-342900">
              <a:lnSpc>
                <a:spcPct val="150000"/>
              </a:lnSpc>
              <a:spcBef>
                <a:spcPts val="600"/>
              </a:spcBef>
              <a:buFont typeface="+mj-ea"/>
              <a:buAutoNum type="circleNumDbPlain"/>
            </a:pPr>
            <a:r>
              <a:rPr lang="zh-CN" altLang="en-US" sz="2400" b="1" dirty="0" smtClean="0"/>
              <a:t>旋转</a:t>
            </a:r>
            <a:r>
              <a:rPr lang="zh-CN" altLang="en-US" sz="2400" b="1" dirty="0">
                <a:solidFill>
                  <a:schemeClr val="accent6"/>
                </a:solidFill>
              </a:rPr>
              <a:t>前</a:t>
            </a:r>
            <a:r>
              <a:rPr lang="zh-CN" altLang="en-US" sz="2400" dirty="0"/>
              <a:t>的平衡因子</a:t>
            </a:r>
          </a:p>
          <a:p>
            <a:pPr marL="901700" lvl="2">
              <a:lnSpc>
                <a:spcPct val="150000"/>
              </a:lnSpc>
              <a:spcBef>
                <a:spcPts val="600"/>
              </a:spcBef>
            </a:pPr>
            <a:r>
              <a:rPr lang="zh-CN" altLang="en-US" sz="2000" dirty="0" smtClean="0"/>
              <a:t>设</a:t>
            </a:r>
            <a:r>
              <a:rPr lang="zh-CN" altLang="en-US" sz="2000" u="sng" dirty="0" smtClean="0"/>
              <a:t>插入</a:t>
            </a:r>
            <a:r>
              <a:rPr lang="en-US" altLang="zh-CN" sz="2000" u="sng" dirty="0" smtClean="0"/>
              <a:t>x</a:t>
            </a:r>
            <a:r>
              <a:rPr lang="zh-CN" altLang="en-US" sz="2000" u="sng" dirty="0" smtClean="0"/>
              <a:t>后 </a:t>
            </a:r>
            <a:r>
              <a:rPr lang="en-US" altLang="zh-CN" sz="2000" u="sng" dirty="0" smtClean="0"/>
              <a:t>(</a:t>
            </a:r>
            <a:r>
              <a:rPr lang="zh-CN" altLang="en-US" sz="2000" u="sng" dirty="0" smtClean="0"/>
              <a:t>旋转前</a:t>
            </a:r>
            <a:r>
              <a:rPr lang="en-US" altLang="zh-CN" sz="2000" u="sng" dirty="0" smtClean="0"/>
              <a:t>)</a:t>
            </a:r>
            <a:r>
              <a:rPr lang="en-US" altLang="zh-CN" sz="2000" dirty="0" smtClean="0"/>
              <a:t>, </a:t>
            </a:r>
            <a:r>
              <a:rPr lang="en-US" altLang="zh-CN" sz="2000" dirty="0" smtClean="0">
                <a:solidFill>
                  <a:srgbClr val="0070C0"/>
                </a:solidFill>
              </a:rPr>
              <a:t>b</a:t>
            </a:r>
            <a:r>
              <a:rPr lang="zh-CN" altLang="en-US" sz="2000" dirty="0" smtClean="0">
                <a:solidFill>
                  <a:srgbClr val="0070C0"/>
                </a:solidFill>
              </a:rPr>
              <a:t>的</a:t>
            </a:r>
            <a:r>
              <a:rPr lang="zh-CN" altLang="en-US" sz="2000" b="1" i="1" dirty="0" smtClean="0"/>
              <a:t>左子树</a:t>
            </a:r>
            <a:r>
              <a:rPr lang="zh-CN" altLang="en-US" sz="2000" i="1" dirty="0" smtClean="0"/>
              <a:t>的深度为</a:t>
            </a:r>
            <a:r>
              <a:rPr lang="en-US" altLang="zh-CN" sz="2000" b="1" i="1" dirty="0" err="1" smtClean="0">
                <a:solidFill>
                  <a:srgbClr val="7030A0"/>
                </a:solidFill>
              </a:rPr>
              <a:t>H</a:t>
            </a:r>
            <a:r>
              <a:rPr lang="en-US" altLang="zh-CN" sz="2000" b="1" i="1" baseline="-25000" dirty="0" err="1" smtClean="0">
                <a:solidFill>
                  <a:srgbClr val="7030A0"/>
                </a:solidFill>
              </a:rPr>
              <a:t>bL</a:t>
            </a:r>
            <a:r>
              <a:rPr lang="zh-CN" altLang="en-US" sz="2000" dirty="0" smtClean="0"/>
              <a:t>，则</a:t>
            </a:r>
            <a:r>
              <a:rPr lang="zh-CN" altLang="en-US" sz="2000" i="1" dirty="0" smtClean="0"/>
              <a:t>其</a:t>
            </a:r>
            <a:r>
              <a:rPr lang="zh-CN" altLang="en-US" sz="2000" b="1" i="1" dirty="0" smtClean="0"/>
              <a:t>右子树</a:t>
            </a:r>
            <a:r>
              <a:rPr lang="zh-CN" altLang="en-US" sz="2000" i="1" dirty="0" smtClean="0"/>
              <a:t>的深度为</a:t>
            </a:r>
            <a:r>
              <a:rPr lang="en-US" altLang="zh-CN" sz="2000" b="1" i="1" dirty="0" smtClean="0">
                <a:solidFill>
                  <a:srgbClr val="7030A0"/>
                </a:solidFill>
              </a:rPr>
              <a:t>H</a:t>
            </a:r>
            <a:r>
              <a:rPr lang="en-US" altLang="zh-CN" sz="2000" b="1" i="1" baseline="-25000" dirty="0" smtClean="0">
                <a:solidFill>
                  <a:srgbClr val="7030A0"/>
                </a:solidFill>
              </a:rPr>
              <a:t>bL</a:t>
            </a:r>
            <a:r>
              <a:rPr lang="en-US" altLang="zh-CN" sz="2000" b="1" dirty="0" smtClean="0">
                <a:solidFill>
                  <a:srgbClr val="7030A0"/>
                </a:solidFill>
              </a:rPr>
              <a:t>-1</a:t>
            </a:r>
            <a:r>
              <a:rPr lang="zh-CN" altLang="en-US" sz="2000" dirty="0" smtClean="0"/>
              <a:t>；</a:t>
            </a:r>
            <a:r>
              <a:rPr lang="zh-CN" altLang="en-US" sz="2000" b="1" dirty="0" smtClean="0"/>
              <a:t> </a:t>
            </a:r>
            <a:r>
              <a:rPr lang="zh-CN" altLang="en-US" sz="2000" dirty="0" smtClean="0"/>
              <a:t>从而</a:t>
            </a:r>
            <a:r>
              <a:rPr lang="en-US" altLang="zh-CN" sz="2000" dirty="0" smtClean="0"/>
              <a:t>, </a:t>
            </a:r>
            <a:r>
              <a:rPr lang="en-US" altLang="zh-CN" sz="2000" b="1" dirty="0">
                <a:solidFill>
                  <a:srgbClr val="0070C0"/>
                </a:solidFill>
              </a:rPr>
              <a:t>a</a:t>
            </a:r>
            <a:r>
              <a:rPr lang="zh-CN" altLang="en-US" sz="2000" b="1" dirty="0">
                <a:solidFill>
                  <a:srgbClr val="0070C0"/>
                </a:solidFill>
              </a:rPr>
              <a:t>的</a:t>
            </a:r>
            <a:r>
              <a:rPr lang="zh-CN" altLang="en-US" sz="2000" b="1" i="1" dirty="0" smtClean="0"/>
              <a:t>左子树</a:t>
            </a:r>
            <a:r>
              <a:rPr lang="en-US" altLang="zh-CN" sz="2000" b="1" i="1" dirty="0" smtClean="0"/>
              <a:t>I</a:t>
            </a:r>
            <a:r>
              <a:rPr lang="zh-CN" altLang="en-US" sz="2000" b="1" dirty="0" smtClean="0"/>
              <a:t>（</a:t>
            </a:r>
            <a:r>
              <a:rPr lang="zh-CN" altLang="en-US" sz="2000" dirty="0" smtClean="0"/>
              <a:t>即</a:t>
            </a:r>
            <a:r>
              <a:rPr lang="en-US" altLang="zh-CN" sz="2000" dirty="0" smtClean="0"/>
              <a:t>, </a:t>
            </a:r>
            <a:r>
              <a:rPr lang="zh-CN" altLang="en-US" sz="2000" b="1" dirty="0" smtClean="0"/>
              <a:t>以</a:t>
            </a:r>
            <a:r>
              <a:rPr lang="en-US" altLang="zh-CN" sz="2000" b="1" dirty="0" smtClean="0"/>
              <a:t>b</a:t>
            </a:r>
            <a:r>
              <a:rPr lang="zh-CN" altLang="en-US" sz="2000" b="1" dirty="0" smtClean="0"/>
              <a:t>为</a:t>
            </a:r>
            <a:r>
              <a:rPr lang="zh-CN" altLang="en-US" sz="2000" b="1" dirty="0"/>
              <a:t>根的子</a:t>
            </a:r>
            <a:r>
              <a:rPr lang="zh-CN" altLang="en-US" sz="2000" b="1" dirty="0" smtClean="0"/>
              <a:t>树</a:t>
            </a:r>
            <a:r>
              <a:rPr lang="zh-CN" altLang="en-US" sz="2000" b="1" dirty="0"/>
              <a:t>）</a:t>
            </a:r>
            <a:r>
              <a:rPr lang="zh-CN" altLang="en-US" sz="2000" dirty="0" smtClean="0"/>
              <a:t>的</a:t>
            </a:r>
            <a:r>
              <a:rPr lang="zh-CN" altLang="en-US" sz="2000" dirty="0"/>
              <a:t>深度</a:t>
            </a:r>
            <a:r>
              <a:rPr lang="zh-CN" altLang="en-US" sz="2000" dirty="0" smtClean="0"/>
              <a:t>为</a:t>
            </a:r>
            <a:r>
              <a:rPr lang="en-US" altLang="zh-CN" sz="2000" b="1" i="1" dirty="0" smtClean="0">
                <a:solidFill>
                  <a:srgbClr val="7030A0"/>
                </a:solidFill>
              </a:rPr>
              <a:t>H</a:t>
            </a:r>
            <a:r>
              <a:rPr lang="en-US" altLang="zh-CN" sz="2000" b="1" i="1" baseline="-25000" dirty="0" smtClean="0">
                <a:solidFill>
                  <a:srgbClr val="7030A0"/>
                </a:solidFill>
              </a:rPr>
              <a:t>bL</a:t>
            </a:r>
            <a:r>
              <a:rPr lang="en-US" altLang="zh-CN" sz="2000" b="1" dirty="0" smtClean="0">
                <a:solidFill>
                  <a:srgbClr val="7030A0"/>
                </a:solidFill>
              </a:rPr>
              <a:t>+1</a:t>
            </a:r>
            <a:r>
              <a:rPr lang="zh-CN" altLang="en-US" sz="2000" dirty="0" smtClean="0"/>
              <a:t>；</a:t>
            </a:r>
            <a:endParaRPr lang="zh-CN" altLang="en-US" sz="2000" dirty="0"/>
          </a:p>
          <a:p>
            <a:pPr marL="673100" lvl="2" indent="0">
              <a:lnSpc>
                <a:spcPct val="150000"/>
              </a:lnSpc>
              <a:spcBef>
                <a:spcPts val="600"/>
              </a:spcBef>
              <a:buNone/>
            </a:pPr>
            <a:r>
              <a:rPr lang="en-US" altLang="zh-CN" sz="2000" dirty="0" smtClean="0">
                <a:solidFill>
                  <a:srgbClr val="0070C0"/>
                </a:solidFill>
              </a:rPr>
              <a:t>    </a:t>
            </a:r>
            <a:endParaRPr lang="en-US" altLang="zh-CN" sz="2000" dirty="0" smtClean="0"/>
          </a:p>
          <a:p>
            <a:pPr marL="901700" lvl="2">
              <a:lnSpc>
                <a:spcPct val="150000"/>
              </a:lnSpc>
              <a:spcBef>
                <a:spcPts val="600"/>
              </a:spcBef>
            </a:pPr>
            <a:r>
              <a:rPr lang="zh-CN" altLang="en-US" sz="2000" dirty="0" smtClean="0"/>
              <a:t>因为插入</a:t>
            </a:r>
            <a:r>
              <a:rPr lang="en-US" altLang="zh-CN" sz="2000" dirty="0" smtClean="0"/>
              <a:t>x</a:t>
            </a:r>
            <a:r>
              <a:rPr lang="zh-CN" altLang="en-US" sz="2000" dirty="0" smtClean="0"/>
              <a:t>后 </a:t>
            </a:r>
            <a:r>
              <a:rPr lang="en-US" altLang="zh-CN" sz="2000" dirty="0" smtClean="0"/>
              <a:t>a</a:t>
            </a:r>
            <a:r>
              <a:rPr lang="zh-CN" altLang="en-US" sz="2000" dirty="0"/>
              <a:t>的平衡因子为</a:t>
            </a:r>
            <a:r>
              <a:rPr lang="en-US" altLang="zh-CN" sz="2000" dirty="0"/>
              <a:t>2</a:t>
            </a:r>
            <a:r>
              <a:rPr lang="zh-CN" altLang="en-US" sz="2000" dirty="0"/>
              <a:t>，则</a:t>
            </a:r>
            <a:r>
              <a:rPr lang="en-US" altLang="zh-CN" sz="2000" dirty="0">
                <a:solidFill>
                  <a:srgbClr val="0070C0"/>
                </a:solidFill>
              </a:rPr>
              <a:t>a</a:t>
            </a:r>
            <a:r>
              <a:rPr lang="zh-CN" altLang="en-US" sz="2000" dirty="0">
                <a:solidFill>
                  <a:srgbClr val="0070C0"/>
                </a:solidFill>
              </a:rPr>
              <a:t>的</a:t>
            </a:r>
            <a:r>
              <a:rPr lang="zh-CN" altLang="en-US" sz="2000" b="1" dirty="0"/>
              <a:t>右子树</a:t>
            </a:r>
            <a:r>
              <a:rPr lang="zh-CN" altLang="en-US" sz="2000" dirty="0"/>
              <a:t>的深度为</a:t>
            </a:r>
            <a:r>
              <a:rPr lang="zh-CN" altLang="en-US" sz="2000" dirty="0" smtClean="0"/>
              <a:t>：</a:t>
            </a:r>
            <a:r>
              <a:rPr lang="en-US" altLang="zh-CN" sz="2000" b="1" i="1" dirty="0" err="1" smtClean="0">
                <a:solidFill>
                  <a:srgbClr val="7030A0"/>
                </a:solidFill>
              </a:rPr>
              <a:t>H</a:t>
            </a:r>
            <a:r>
              <a:rPr lang="en-US" altLang="zh-CN" sz="2000" b="1" i="1" baseline="-25000" dirty="0" err="1" smtClean="0">
                <a:solidFill>
                  <a:srgbClr val="7030A0"/>
                </a:solidFill>
              </a:rPr>
              <a:t>aR</a:t>
            </a:r>
            <a:r>
              <a:rPr lang="en-US" altLang="zh-CN" sz="2000" b="1" i="1" baseline="-25000" dirty="0" smtClean="0">
                <a:solidFill>
                  <a:srgbClr val="7030A0"/>
                </a:solidFill>
              </a:rPr>
              <a:t> </a:t>
            </a:r>
            <a:r>
              <a:rPr lang="en-US" altLang="zh-CN" sz="2000" b="1" i="1" dirty="0" smtClean="0"/>
              <a:t>= H</a:t>
            </a:r>
            <a:r>
              <a:rPr lang="en-US" altLang="zh-CN" sz="2000" b="1" i="1" baseline="-25000" dirty="0" smtClean="0"/>
              <a:t>bL</a:t>
            </a:r>
            <a:r>
              <a:rPr lang="en-US" altLang="zh-CN" sz="2000" b="1" dirty="0" smtClean="0"/>
              <a:t>+1-2 </a:t>
            </a:r>
            <a:r>
              <a:rPr lang="en-US" altLang="zh-CN" sz="2000" b="1" i="1" dirty="0" smtClean="0">
                <a:solidFill>
                  <a:srgbClr val="7030A0"/>
                </a:solidFill>
              </a:rPr>
              <a:t>= H</a:t>
            </a:r>
            <a:r>
              <a:rPr lang="en-US" altLang="zh-CN" sz="2000" b="1" i="1" baseline="-25000" dirty="0" smtClean="0">
                <a:solidFill>
                  <a:srgbClr val="7030A0"/>
                </a:solidFill>
              </a:rPr>
              <a:t>bL</a:t>
            </a:r>
            <a:r>
              <a:rPr lang="en-US" altLang="zh-CN" sz="2000" b="1" dirty="0" smtClean="0">
                <a:solidFill>
                  <a:srgbClr val="7030A0"/>
                </a:solidFill>
              </a:rPr>
              <a:t>-1</a:t>
            </a:r>
            <a:r>
              <a:rPr lang="zh-CN" altLang="en-US" sz="2000" dirty="0" smtClean="0"/>
              <a:t>。</a:t>
            </a:r>
            <a:endParaRPr lang="en-US" altLang="zh-CN" sz="2000" dirty="0" smtClean="0"/>
          </a:p>
          <a:p>
            <a:pPr marL="501650" lvl="1">
              <a:lnSpc>
                <a:spcPct val="150000"/>
              </a:lnSpc>
              <a:spcBef>
                <a:spcPts val="600"/>
              </a:spcBef>
            </a:pPr>
            <a:endParaRPr lang="zh-CN" altLang="en-US" sz="2200" dirty="0"/>
          </a:p>
        </p:txBody>
      </p:sp>
      <p:pic>
        <p:nvPicPr>
          <p:cNvPr id="7" name="图片 6"/>
          <p:cNvPicPr>
            <a:picLocks noChangeAspect="1"/>
          </p:cNvPicPr>
          <p:nvPr/>
        </p:nvPicPr>
        <p:blipFill>
          <a:blip r:embed="rId2"/>
          <a:stretch>
            <a:fillRect/>
          </a:stretch>
        </p:blipFill>
        <p:spPr>
          <a:xfrm>
            <a:off x="6477000" y="3311666"/>
            <a:ext cx="1857143" cy="1761905"/>
          </a:xfrm>
          <a:prstGeom prst="rect">
            <a:avLst/>
          </a:prstGeom>
        </p:spPr>
      </p:pic>
      <p:sp>
        <p:nvSpPr>
          <p:cNvPr id="9" name="矩形 8"/>
          <p:cNvSpPr/>
          <p:nvPr/>
        </p:nvSpPr>
        <p:spPr>
          <a:xfrm>
            <a:off x="6371571" y="5528186"/>
            <a:ext cx="2152673" cy="707886"/>
          </a:xfrm>
          <a:prstGeom prst="rect">
            <a:avLst/>
          </a:prstGeom>
        </p:spPr>
        <p:txBody>
          <a:bodyPr wrap="square">
            <a:spAutoFit/>
          </a:bodyPr>
          <a:lstStyle/>
          <a:p>
            <a:pPr algn="ctr"/>
            <a:r>
              <a:rPr lang="en-US" altLang="zh-CN" sz="2000" dirty="0">
                <a:solidFill>
                  <a:schemeClr val="tx1">
                    <a:lumMod val="50000"/>
                    <a:lumOff val="50000"/>
                  </a:schemeClr>
                </a:solidFill>
              </a:rPr>
              <a:t>LL</a:t>
            </a:r>
            <a:r>
              <a:rPr lang="zh-CN" altLang="en-US" sz="2000" dirty="0" smtClean="0">
                <a:solidFill>
                  <a:schemeClr val="tx1">
                    <a:lumMod val="50000"/>
                    <a:lumOff val="50000"/>
                  </a:schemeClr>
                </a:solidFill>
              </a:rPr>
              <a:t>型</a:t>
            </a:r>
            <a:r>
              <a:rPr lang="zh-CN" altLang="en-US" sz="2000" dirty="0" smtClean="0"/>
              <a:t>平衡化旋转（旋转前）</a:t>
            </a:r>
            <a:endParaRPr lang="zh-CN" altLang="en-US" sz="2000" dirty="0"/>
          </a:p>
        </p:txBody>
      </p:sp>
      <p:sp>
        <p:nvSpPr>
          <p:cNvPr id="6" name="矩形 5"/>
          <p:cNvSpPr/>
          <p:nvPr/>
        </p:nvSpPr>
        <p:spPr>
          <a:xfrm>
            <a:off x="6633585" y="5025918"/>
            <a:ext cx="498855" cy="338554"/>
          </a:xfrm>
          <a:prstGeom prst="rect">
            <a:avLst/>
          </a:prstGeom>
        </p:spPr>
        <p:txBody>
          <a:bodyPr wrap="none">
            <a:spAutoFit/>
          </a:bodyPr>
          <a:lstStyle/>
          <a:p>
            <a:r>
              <a:rPr lang="en-US" altLang="zh-CN" sz="1600" i="1" dirty="0" err="1">
                <a:solidFill>
                  <a:srgbClr val="7030A0"/>
                </a:solidFill>
              </a:rPr>
              <a:t>H</a:t>
            </a:r>
            <a:r>
              <a:rPr lang="en-US" altLang="zh-CN" sz="1600" i="1" baseline="-25000" dirty="0" err="1">
                <a:solidFill>
                  <a:srgbClr val="7030A0"/>
                </a:solidFill>
              </a:rPr>
              <a:t>bL</a:t>
            </a:r>
            <a:endParaRPr lang="zh-CN" altLang="en-US" sz="1600" dirty="0"/>
          </a:p>
        </p:txBody>
      </p:sp>
      <p:sp>
        <p:nvSpPr>
          <p:cNvPr id="10" name="矩形 9"/>
          <p:cNvSpPr/>
          <p:nvPr/>
        </p:nvSpPr>
        <p:spPr>
          <a:xfrm>
            <a:off x="7372121" y="4797318"/>
            <a:ext cx="681597" cy="338554"/>
          </a:xfrm>
          <a:prstGeom prst="rect">
            <a:avLst/>
          </a:prstGeom>
        </p:spPr>
        <p:txBody>
          <a:bodyPr wrap="none">
            <a:spAutoFit/>
          </a:bodyPr>
          <a:lstStyle/>
          <a:p>
            <a:r>
              <a:rPr lang="en-US" altLang="zh-CN" sz="1600" i="1" dirty="0" smtClean="0">
                <a:solidFill>
                  <a:srgbClr val="7030A0"/>
                </a:solidFill>
              </a:rPr>
              <a:t>H</a:t>
            </a:r>
            <a:r>
              <a:rPr lang="en-US" altLang="zh-CN" sz="1600" i="1" baseline="-25000" dirty="0" smtClean="0">
                <a:solidFill>
                  <a:srgbClr val="7030A0"/>
                </a:solidFill>
              </a:rPr>
              <a:t>bL</a:t>
            </a:r>
            <a:r>
              <a:rPr lang="en-US" altLang="zh-CN" sz="1600" i="1" dirty="0" smtClean="0">
                <a:solidFill>
                  <a:srgbClr val="7030A0"/>
                </a:solidFill>
              </a:rPr>
              <a:t>-</a:t>
            </a:r>
            <a:r>
              <a:rPr lang="en-US" altLang="zh-CN" sz="1600" dirty="0" smtClean="0">
                <a:solidFill>
                  <a:srgbClr val="7030A0"/>
                </a:solidFill>
              </a:rPr>
              <a:t>1</a:t>
            </a:r>
            <a:endParaRPr lang="zh-CN" altLang="en-US" sz="1600" dirty="0"/>
          </a:p>
        </p:txBody>
      </p:sp>
      <p:sp>
        <p:nvSpPr>
          <p:cNvPr id="11" name="矩形 10"/>
          <p:cNvSpPr/>
          <p:nvPr/>
        </p:nvSpPr>
        <p:spPr>
          <a:xfrm>
            <a:off x="6542215" y="3596091"/>
            <a:ext cx="732893" cy="338554"/>
          </a:xfrm>
          <a:prstGeom prst="rect">
            <a:avLst/>
          </a:prstGeom>
        </p:spPr>
        <p:txBody>
          <a:bodyPr wrap="none">
            <a:spAutoFit/>
          </a:bodyPr>
          <a:lstStyle/>
          <a:p>
            <a:r>
              <a:rPr lang="en-US" altLang="zh-CN" sz="1600" i="1" dirty="0" smtClean="0">
                <a:solidFill>
                  <a:srgbClr val="7030A0"/>
                </a:solidFill>
              </a:rPr>
              <a:t>H</a:t>
            </a:r>
            <a:r>
              <a:rPr lang="en-US" altLang="zh-CN" sz="1600" i="1" baseline="-25000" dirty="0" smtClean="0">
                <a:solidFill>
                  <a:srgbClr val="7030A0"/>
                </a:solidFill>
              </a:rPr>
              <a:t>bL</a:t>
            </a:r>
            <a:r>
              <a:rPr lang="en-US" altLang="zh-CN" sz="1600" i="1" dirty="0" smtClean="0">
                <a:solidFill>
                  <a:srgbClr val="7030A0"/>
                </a:solidFill>
              </a:rPr>
              <a:t>+</a:t>
            </a:r>
            <a:r>
              <a:rPr lang="en-US" altLang="zh-CN" sz="1600" dirty="0" smtClean="0">
                <a:solidFill>
                  <a:srgbClr val="7030A0"/>
                </a:solidFill>
              </a:rPr>
              <a:t>1</a:t>
            </a:r>
            <a:endParaRPr lang="zh-CN" altLang="en-US" sz="1600" dirty="0"/>
          </a:p>
        </p:txBody>
      </p:sp>
      <p:sp>
        <p:nvSpPr>
          <p:cNvPr id="12" name="矩形 11"/>
          <p:cNvSpPr/>
          <p:nvPr/>
        </p:nvSpPr>
        <p:spPr>
          <a:xfrm>
            <a:off x="7830924" y="3570671"/>
            <a:ext cx="681597" cy="338554"/>
          </a:xfrm>
          <a:prstGeom prst="rect">
            <a:avLst/>
          </a:prstGeom>
        </p:spPr>
        <p:txBody>
          <a:bodyPr wrap="none">
            <a:spAutoFit/>
          </a:bodyPr>
          <a:lstStyle/>
          <a:p>
            <a:r>
              <a:rPr lang="en-US" altLang="zh-CN" sz="1600" i="1" dirty="0" smtClean="0">
                <a:solidFill>
                  <a:srgbClr val="7030A0"/>
                </a:solidFill>
              </a:rPr>
              <a:t>H</a:t>
            </a:r>
            <a:r>
              <a:rPr lang="en-US" altLang="zh-CN" sz="1600" i="1" baseline="-25000" dirty="0" smtClean="0">
                <a:solidFill>
                  <a:srgbClr val="7030A0"/>
                </a:solidFill>
              </a:rPr>
              <a:t>bL</a:t>
            </a:r>
            <a:r>
              <a:rPr lang="en-US" altLang="zh-CN" sz="1600" i="1" dirty="0" smtClean="0">
                <a:solidFill>
                  <a:srgbClr val="7030A0"/>
                </a:solidFill>
              </a:rPr>
              <a:t>-</a:t>
            </a:r>
            <a:r>
              <a:rPr lang="en-US" altLang="zh-CN" sz="1600" dirty="0" smtClean="0">
                <a:solidFill>
                  <a:srgbClr val="7030A0"/>
                </a:solidFill>
              </a:rPr>
              <a:t>1</a:t>
            </a:r>
            <a:endParaRPr lang="zh-CN" altLang="en-US" sz="1600" dirty="0"/>
          </a:p>
        </p:txBody>
      </p:sp>
    </p:spTree>
    <p:extLst>
      <p:ext uri="{BB962C8B-B14F-4D97-AF65-F5344CB8AC3E}">
        <p14:creationId xmlns:p14="http://schemas.microsoft.com/office/powerpoint/2010/main" val="469428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Effect transition="in" filter="wipe(left)">
                                      <p:cBhvr>
                                        <p:cTn id="11" dur="500"/>
                                        <p:tgtEl>
                                          <p:spTgt spid="3">
                                            <p:txEl>
                                              <p:pRg st="3" end="3"/>
                                            </p:txEl>
                                          </p:spTgt>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inVertical)">
                                      <p:cBhvr>
                                        <p:cTn id="15" dur="500"/>
                                        <p:tgtEl>
                                          <p:spTgt spid="6"/>
                                        </p:tgtEl>
                                      </p:cBhvr>
                                    </p:animEffect>
                                  </p:childTnLst>
                                </p:cTn>
                              </p:par>
                            </p:childTnLst>
                          </p:cTn>
                        </p:par>
                        <p:par>
                          <p:cTn id="16" fill="hold">
                            <p:stCondLst>
                              <p:cond delay="1500"/>
                            </p:stCondLst>
                            <p:childTnLst>
                              <p:par>
                                <p:cTn id="17" presetID="16" presetClass="entr" presetSubtype="21"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barn(inVertical)">
                                      <p:cBhvr>
                                        <p:cTn id="19" dur="500"/>
                                        <p:tgtEl>
                                          <p:spTgt spid="10"/>
                                        </p:tgtEl>
                                      </p:cBhvr>
                                    </p:animEffect>
                                  </p:childTnLst>
                                </p:cTn>
                              </p:par>
                            </p:childTnLst>
                          </p:cTn>
                        </p:par>
                        <p:par>
                          <p:cTn id="20" fill="hold">
                            <p:stCondLst>
                              <p:cond delay="2000"/>
                            </p:stCondLst>
                            <p:childTnLst>
                              <p:par>
                                <p:cTn id="21" presetID="16" presetClass="entr" presetSubtype="21"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barn(inVertical)">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circle(in)">
                                      <p:cBhvr>
                                        <p:cTn id="28" dur="2000"/>
                                        <p:tgtEl>
                                          <p:spTgt spid="3">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barn(inVertical)">
                                      <p:cBhvr>
                                        <p:cTn id="3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11" grpId="0"/>
      <p:bldP spid="1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X.2a </a:t>
            </a:r>
            <a:r>
              <a:rPr lang="zh-CN" altLang="en-US" dirty="0"/>
              <a:t>平衡化</a:t>
            </a:r>
            <a:r>
              <a:rPr lang="zh-CN" altLang="en-US" dirty="0" smtClean="0"/>
              <a:t>旋转：</a:t>
            </a:r>
            <a:r>
              <a:rPr lang="en-US" altLang="zh-CN" dirty="0"/>
              <a:t>LL</a:t>
            </a:r>
            <a:r>
              <a:rPr lang="zh-CN" altLang="en-US" dirty="0"/>
              <a:t>型</a:t>
            </a:r>
          </a:p>
        </p:txBody>
      </p:sp>
      <p:sp>
        <p:nvSpPr>
          <p:cNvPr id="3" name="内容占位符 2"/>
          <p:cNvSpPr>
            <a:spLocks noGrp="1"/>
          </p:cNvSpPr>
          <p:nvPr>
            <p:ph idx="1"/>
          </p:nvPr>
        </p:nvSpPr>
        <p:spPr>
          <a:xfrm>
            <a:off x="214086" y="873369"/>
            <a:ext cx="6932493" cy="5651504"/>
          </a:xfrm>
        </p:spPr>
        <p:txBody>
          <a:bodyPr/>
          <a:lstStyle/>
          <a:p>
            <a:pPr marL="514350" indent="-514350">
              <a:lnSpc>
                <a:spcPct val="150000"/>
              </a:lnSpc>
              <a:spcBef>
                <a:spcPts val="600"/>
              </a:spcBef>
              <a:buFont typeface="+mj-lt"/>
              <a:buAutoNum type="romanUcPeriod" startAt="3"/>
            </a:pPr>
            <a:r>
              <a:rPr lang="zh-CN" altLang="en-US" sz="2400" b="1" dirty="0" smtClean="0"/>
              <a:t>插入</a:t>
            </a:r>
            <a:r>
              <a:rPr lang="en-US" altLang="zh-CN" sz="2400" b="1" i="1" dirty="0" smtClean="0"/>
              <a:t>x</a:t>
            </a:r>
            <a:r>
              <a:rPr lang="zh-CN" altLang="en-US" sz="2400" b="1" dirty="0" smtClean="0"/>
              <a:t>后</a:t>
            </a:r>
            <a:r>
              <a:rPr lang="zh-CN" altLang="en-US" sz="2400" b="1" i="1" dirty="0"/>
              <a:t>各结点的平衡</a:t>
            </a:r>
            <a:r>
              <a:rPr lang="zh-CN" altLang="en-US" sz="2400" b="1" i="1" dirty="0" smtClean="0"/>
              <a:t>因子分析</a:t>
            </a:r>
            <a:endParaRPr lang="en-US" altLang="zh-CN" sz="2400" i="1" dirty="0" smtClean="0"/>
          </a:p>
          <a:p>
            <a:pPr marL="857250" lvl="1" indent="-457200">
              <a:lnSpc>
                <a:spcPct val="150000"/>
              </a:lnSpc>
              <a:spcBef>
                <a:spcPts val="600"/>
              </a:spcBef>
              <a:buFont typeface="+mj-ea"/>
              <a:buAutoNum type="circleNumDbPlain" startAt="2"/>
            </a:pPr>
            <a:r>
              <a:rPr lang="zh-CN" altLang="en-US" sz="2400" b="1" dirty="0" smtClean="0"/>
              <a:t>旋转</a:t>
            </a:r>
            <a:r>
              <a:rPr lang="zh-CN" altLang="en-US" sz="2400" b="1" dirty="0">
                <a:solidFill>
                  <a:schemeClr val="accent6"/>
                </a:solidFill>
              </a:rPr>
              <a:t>后</a:t>
            </a:r>
            <a:r>
              <a:rPr lang="zh-CN" altLang="en-US" sz="2400" dirty="0"/>
              <a:t>的平衡因子</a:t>
            </a:r>
          </a:p>
          <a:p>
            <a:pPr marL="901700" lvl="2">
              <a:lnSpc>
                <a:spcPct val="150000"/>
              </a:lnSpc>
              <a:spcBef>
                <a:spcPts val="600"/>
              </a:spcBef>
            </a:pPr>
            <a:r>
              <a:rPr lang="en-US" altLang="zh-CN" sz="2200" dirty="0">
                <a:solidFill>
                  <a:srgbClr val="0070C0"/>
                </a:solidFill>
              </a:rPr>
              <a:t>a</a:t>
            </a:r>
            <a:r>
              <a:rPr lang="zh-CN" altLang="en-US" sz="2000" dirty="0" smtClean="0">
                <a:solidFill>
                  <a:srgbClr val="0070C0"/>
                </a:solidFill>
              </a:rPr>
              <a:t>的</a:t>
            </a:r>
            <a:r>
              <a:rPr lang="zh-CN" altLang="en-US" sz="2000" dirty="0"/>
              <a:t>左子树</a:t>
            </a:r>
            <a:r>
              <a:rPr lang="zh-CN" altLang="en-US" sz="2000" dirty="0" smtClean="0"/>
              <a:t>是</a:t>
            </a:r>
            <a:r>
              <a:rPr lang="zh-CN" altLang="en-US" sz="2000" dirty="0"/>
              <a:t>原来</a:t>
            </a:r>
            <a:r>
              <a:rPr lang="en-US" altLang="zh-CN" sz="2000" dirty="0" smtClean="0"/>
              <a:t>b</a:t>
            </a:r>
            <a:r>
              <a:rPr lang="zh-CN" altLang="en-US" sz="2000" dirty="0"/>
              <a:t>的右子</a:t>
            </a:r>
            <a:r>
              <a:rPr lang="zh-CN" altLang="en-US" sz="2000" dirty="0" smtClean="0"/>
              <a:t>树</a:t>
            </a:r>
            <a:r>
              <a:rPr lang="en-US" altLang="zh-CN" sz="2000" dirty="0" smtClean="0"/>
              <a:t>, </a:t>
            </a:r>
            <a:r>
              <a:rPr lang="zh-CN" altLang="en-US" sz="2000" dirty="0" smtClean="0"/>
              <a:t>深度</a:t>
            </a:r>
            <a:r>
              <a:rPr lang="en-US" altLang="zh-CN" sz="2000" b="1" i="1" dirty="0">
                <a:solidFill>
                  <a:srgbClr val="7030A0"/>
                </a:solidFill>
              </a:rPr>
              <a:t>H</a:t>
            </a:r>
            <a:r>
              <a:rPr lang="en-US" altLang="zh-CN" sz="2000" b="1" i="1" baseline="-25000" dirty="0">
                <a:solidFill>
                  <a:srgbClr val="7030A0"/>
                </a:solidFill>
              </a:rPr>
              <a:t>bL</a:t>
            </a:r>
            <a:r>
              <a:rPr lang="en-US" altLang="zh-CN" sz="2000" b="1" dirty="0">
                <a:solidFill>
                  <a:srgbClr val="7030A0"/>
                </a:solidFill>
              </a:rPr>
              <a:t>-1</a:t>
            </a:r>
            <a:r>
              <a:rPr lang="en-US" altLang="zh-CN" sz="2000" dirty="0" smtClean="0"/>
              <a:t>; </a:t>
            </a:r>
            <a:r>
              <a:rPr lang="zh-CN" altLang="en-US" sz="2000" dirty="0" smtClean="0"/>
              <a:t>右子树不变</a:t>
            </a:r>
            <a:r>
              <a:rPr lang="en-US" altLang="zh-CN" sz="2000" dirty="0" smtClean="0"/>
              <a:t>, </a:t>
            </a:r>
            <a:r>
              <a:rPr lang="zh-CN" altLang="en-US" sz="2000" dirty="0" smtClean="0"/>
              <a:t>深度</a:t>
            </a:r>
            <a:r>
              <a:rPr lang="en-US" altLang="zh-CN" sz="2000" b="1" i="1" dirty="0">
                <a:solidFill>
                  <a:srgbClr val="7030A0"/>
                </a:solidFill>
              </a:rPr>
              <a:t>H</a:t>
            </a:r>
            <a:r>
              <a:rPr lang="en-US" altLang="zh-CN" sz="2000" b="1" i="1" baseline="-25000" dirty="0">
                <a:solidFill>
                  <a:srgbClr val="7030A0"/>
                </a:solidFill>
              </a:rPr>
              <a:t>bL</a:t>
            </a:r>
            <a:r>
              <a:rPr lang="en-US" altLang="zh-CN" sz="2000" b="1" dirty="0">
                <a:solidFill>
                  <a:srgbClr val="7030A0"/>
                </a:solidFill>
              </a:rPr>
              <a:t>-1</a:t>
            </a:r>
            <a:r>
              <a:rPr lang="en-US" altLang="zh-CN" sz="2000" dirty="0" smtClean="0"/>
              <a:t>; </a:t>
            </a:r>
            <a:r>
              <a:rPr lang="zh-CN" altLang="en-US" sz="2000" dirty="0" smtClean="0"/>
              <a:t>则</a:t>
            </a:r>
            <a:r>
              <a:rPr lang="en-US" altLang="zh-CN" sz="2000" b="1" dirty="0" smtClean="0">
                <a:solidFill>
                  <a:srgbClr val="0070C0"/>
                </a:solidFill>
              </a:rPr>
              <a:t>a</a:t>
            </a:r>
            <a:r>
              <a:rPr lang="zh-CN" altLang="en-US" sz="2000" b="1" dirty="0" smtClean="0">
                <a:solidFill>
                  <a:srgbClr val="0070C0"/>
                </a:solidFill>
              </a:rPr>
              <a:t>的</a:t>
            </a:r>
            <a:r>
              <a:rPr lang="zh-CN" altLang="en-US" sz="2000" b="1" dirty="0" smtClean="0"/>
              <a:t>平衡</a:t>
            </a:r>
            <a:r>
              <a:rPr lang="zh-CN" altLang="en-US" sz="2000" b="1" dirty="0"/>
              <a:t>因子</a:t>
            </a:r>
            <a:r>
              <a:rPr lang="zh-CN" altLang="en-US" sz="2000" dirty="0" smtClean="0"/>
              <a:t>是</a:t>
            </a:r>
            <a:r>
              <a:rPr lang="en-US" altLang="zh-CN" sz="2000" b="1" dirty="0" smtClean="0">
                <a:solidFill>
                  <a:srgbClr val="7030A0"/>
                </a:solidFill>
              </a:rPr>
              <a:t>=0</a:t>
            </a:r>
            <a:r>
              <a:rPr lang="zh-CN" altLang="en-US" sz="2000" dirty="0" smtClean="0"/>
              <a:t>；</a:t>
            </a:r>
            <a:endParaRPr lang="en-US" altLang="zh-CN" sz="2000" b="1" dirty="0">
              <a:solidFill>
                <a:srgbClr val="7030A0"/>
              </a:solidFill>
            </a:endParaRPr>
          </a:p>
          <a:p>
            <a:pPr marL="1358900" lvl="3">
              <a:lnSpc>
                <a:spcPct val="150000"/>
              </a:lnSpc>
              <a:spcBef>
                <a:spcPts val="600"/>
              </a:spcBef>
            </a:pPr>
            <a:r>
              <a:rPr lang="zh-CN" altLang="en-US" sz="1800" dirty="0"/>
              <a:t>即</a:t>
            </a:r>
            <a:r>
              <a:rPr lang="en-US" altLang="zh-CN" sz="1800" u="sng" dirty="0"/>
              <a:t>a</a:t>
            </a:r>
            <a:r>
              <a:rPr lang="zh-CN" altLang="en-US" sz="1800" u="sng" dirty="0"/>
              <a:t>是平衡的</a:t>
            </a:r>
            <a:r>
              <a:rPr lang="zh-CN" altLang="en-US" sz="1800" dirty="0"/>
              <a:t>，</a:t>
            </a:r>
            <a:r>
              <a:rPr lang="zh-CN" altLang="en-US" sz="1800" b="1" dirty="0"/>
              <a:t>以</a:t>
            </a:r>
            <a:r>
              <a:rPr lang="en-US" altLang="zh-CN" sz="1800" b="1" dirty="0"/>
              <a:t>a</a:t>
            </a:r>
            <a:r>
              <a:rPr lang="zh-CN" altLang="en-US" sz="1800" b="1" dirty="0"/>
              <a:t>为根的子树</a:t>
            </a:r>
            <a:r>
              <a:rPr lang="zh-CN" altLang="en-US" sz="1800" dirty="0"/>
              <a:t>的深度是</a:t>
            </a:r>
            <a:r>
              <a:rPr lang="en-US" altLang="zh-CN" sz="1800" b="1" i="1" dirty="0" err="1">
                <a:solidFill>
                  <a:srgbClr val="7030A0"/>
                </a:solidFill>
              </a:rPr>
              <a:t>H</a:t>
            </a:r>
            <a:r>
              <a:rPr lang="en-US" altLang="zh-CN" sz="1800" b="1" i="1" baseline="-25000" dirty="0" err="1">
                <a:solidFill>
                  <a:srgbClr val="7030A0"/>
                </a:solidFill>
              </a:rPr>
              <a:t>bL</a:t>
            </a:r>
            <a:r>
              <a:rPr lang="zh-CN" altLang="en-US" sz="1800" dirty="0"/>
              <a:t>。</a:t>
            </a:r>
          </a:p>
          <a:p>
            <a:pPr marL="901700" lvl="2">
              <a:lnSpc>
                <a:spcPct val="150000"/>
              </a:lnSpc>
              <a:spcBef>
                <a:spcPts val="600"/>
              </a:spcBef>
            </a:pPr>
            <a:r>
              <a:rPr lang="en-US" altLang="zh-CN" sz="2000" dirty="0">
                <a:solidFill>
                  <a:srgbClr val="0070C0"/>
                </a:solidFill>
              </a:rPr>
              <a:t>b</a:t>
            </a:r>
            <a:r>
              <a:rPr lang="zh-CN" altLang="en-US" sz="2000" dirty="0">
                <a:solidFill>
                  <a:srgbClr val="0070C0"/>
                </a:solidFill>
              </a:rPr>
              <a:t>的</a:t>
            </a:r>
            <a:r>
              <a:rPr lang="zh-CN" altLang="en-US" sz="2000" dirty="0" smtClean="0"/>
              <a:t>左子树不变</a:t>
            </a:r>
            <a:r>
              <a:rPr lang="en-US" altLang="zh-CN" sz="2000" dirty="0" smtClean="0"/>
              <a:t>, </a:t>
            </a:r>
            <a:r>
              <a:rPr lang="zh-CN" altLang="en-US" sz="2000" dirty="0" smtClean="0"/>
              <a:t>深度</a:t>
            </a:r>
            <a:r>
              <a:rPr lang="en-US" altLang="zh-CN" sz="2000" b="1" i="1" dirty="0" err="1">
                <a:solidFill>
                  <a:srgbClr val="7030A0"/>
                </a:solidFill>
              </a:rPr>
              <a:t>H</a:t>
            </a:r>
            <a:r>
              <a:rPr lang="en-US" altLang="zh-CN" sz="2000" b="1" i="1" baseline="-25000" dirty="0" err="1">
                <a:solidFill>
                  <a:srgbClr val="7030A0"/>
                </a:solidFill>
              </a:rPr>
              <a:t>bL</a:t>
            </a:r>
            <a:r>
              <a:rPr lang="en-US" altLang="zh-CN" sz="2000" dirty="0" smtClean="0"/>
              <a:t>; </a:t>
            </a:r>
            <a:r>
              <a:rPr lang="zh-CN" altLang="en-US" sz="2000" dirty="0" smtClean="0"/>
              <a:t>右</a:t>
            </a:r>
            <a:r>
              <a:rPr lang="zh-CN" altLang="en-US" sz="2000" dirty="0"/>
              <a:t>子树是以</a:t>
            </a:r>
            <a:r>
              <a:rPr lang="en-US" altLang="zh-CN" sz="2000" dirty="0"/>
              <a:t>a</a:t>
            </a:r>
            <a:r>
              <a:rPr lang="zh-CN" altLang="en-US" sz="2000" dirty="0"/>
              <a:t>为根的子</a:t>
            </a:r>
            <a:r>
              <a:rPr lang="zh-CN" altLang="en-US" sz="2000" dirty="0" smtClean="0"/>
              <a:t>树</a:t>
            </a:r>
            <a:r>
              <a:rPr lang="en-US" altLang="zh-CN" sz="2000" dirty="0" smtClean="0"/>
              <a:t>, </a:t>
            </a:r>
            <a:r>
              <a:rPr lang="zh-CN" altLang="en-US" sz="2000" dirty="0" smtClean="0"/>
              <a:t>深度</a:t>
            </a:r>
            <a:r>
              <a:rPr lang="en-US" altLang="zh-CN" sz="2000" b="1" i="1" dirty="0" err="1">
                <a:solidFill>
                  <a:srgbClr val="7030A0"/>
                </a:solidFill>
              </a:rPr>
              <a:t>H</a:t>
            </a:r>
            <a:r>
              <a:rPr lang="en-US" altLang="zh-CN" sz="2000" b="1" i="1" baseline="-25000" dirty="0" err="1">
                <a:solidFill>
                  <a:srgbClr val="7030A0"/>
                </a:solidFill>
              </a:rPr>
              <a:t>bL</a:t>
            </a:r>
            <a:r>
              <a:rPr lang="en-US" altLang="zh-CN" sz="2000" dirty="0" smtClean="0"/>
              <a:t>; </a:t>
            </a:r>
            <a:r>
              <a:rPr lang="zh-CN" altLang="en-US" sz="2000" dirty="0" smtClean="0"/>
              <a:t>则</a:t>
            </a:r>
            <a:r>
              <a:rPr lang="en-US" altLang="zh-CN" sz="2000" b="1" dirty="0" smtClean="0">
                <a:solidFill>
                  <a:srgbClr val="0070C0"/>
                </a:solidFill>
              </a:rPr>
              <a:t>b</a:t>
            </a:r>
            <a:r>
              <a:rPr lang="zh-CN" altLang="en-US" sz="2000" b="1" dirty="0" smtClean="0">
                <a:solidFill>
                  <a:srgbClr val="0070C0"/>
                </a:solidFill>
              </a:rPr>
              <a:t>的</a:t>
            </a:r>
            <a:r>
              <a:rPr lang="zh-CN" altLang="en-US" sz="2000" b="1" dirty="0" smtClean="0"/>
              <a:t>平衡因子</a:t>
            </a:r>
            <a:r>
              <a:rPr lang="en-US" altLang="zh-CN" sz="2000" b="1" dirty="0" smtClean="0">
                <a:solidFill>
                  <a:srgbClr val="7030A0"/>
                </a:solidFill>
              </a:rPr>
              <a:t>=0</a:t>
            </a:r>
            <a:r>
              <a:rPr lang="zh-CN" altLang="en-US" sz="2000" dirty="0" smtClean="0"/>
              <a:t>；</a:t>
            </a:r>
            <a:endParaRPr lang="en-US" altLang="zh-CN" sz="2000" b="1" dirty="0" smtClean="0">
              <a:solidFill>
                <a:srgbClr val="7030A0"/>
              </a:solidFill>
            </a:endParaRPr>
          </a:p>
          <a:p>
            <a:pPr marL="1358900" lvl="3">
              <a:lnSpc>
                <a:spcPct val="150000"/>
              </a:lnSpc>
              <a:spcBef>
                <a:spcPts val="600"/>
              </a:spcBef>
            </a:pPr>
            <a:r>
              <a:rPr lang="zh-CN" altLang="en-US" sz="1800" dirty="0"/>
              <a:t>即</a:t>
            </a:r>
            <a:r>
              <a:rPr lang="en-US" altLang="zh-CN" sz="1800" u="sng" dirty="0"/>
              <a:t>b</a:t>
            </a:r>
            <a:r>
              <a:rPr lang="zh-CN" altLang="en-US" sz="1800" u="sng" dirty="0"/>
              <a:t>也是平衡的</a:t>
            </a:r>
            <a:r>
              <a:rPr lang="zh-CN" altLang="en-US" sz="1800" dirty="0"/>
              <a:t>，</a:t>
            </a:r>
            <a:r>
              <a:rPr lang="zh-CN" altLang="en-US" sz="1800" b="1" dirty="0"/>
              <a:t>以</a:t>
            </a:r>
            <a:r>
              <a:rPr lang="en-US" altLang="zh-CN" sz="1800" b="1" dirty="0"/>
              <a:t>b</a:t>
            </a:r>
            <a:r>
              <a:rPr lang="zh-CN" altLang="en-US" sz="1800" b="1" dirty="0"/>
              <a:t>为根的子树</a:t>
            </a:r>
            <a:r>
              <a:rPr lang="zh-CN" altLang="en-US" sz="1800" dirty="0"/>
              <a:t>的深度是</a:t>
            </a:r>
            <a:r>
              <a:rPr lang="en-US" altLang="zh-CN" sz="1800" b="1" i="1" dirty="0" smtClean="0">
                <a:solidFill>
                  <a:srgbClr val="7030A0"/>
                </a:solidFill>
              </a:rPr>
              <a:t>H</a:t>
            </a:r>
            <a:r>
              <a:rPr lang="en-US" altLang="zh-CN" sz="1800" b="1" i="1" baseline="-25000" dirty="0" smtClean="0">
                <a:solidFill>
                  <a:srgbClr val="7030A0"/>
                </a:solidFill>
              </a:rPr>
              <a:t>bL</a:t>
            </a:r>
            <a:r>
              <a:rPr lang="en-US" altLang="zh-CN" sz="1800" b="1" dirty="0" smtClean="0">
                <a:solidFill>
                  <a:srgbClr val="7030A0"/>
                </a:solidFill>
              </a:rPr>
              <a:t>+1</a:t>
            </a:r>
            <a:r>
              <a:rPr lang="zh-CN" altLang="en-US" sz="1800" dirty="0" smtClean="0"/>
              <a:t>。</a:t>
            </a:r>
            <a:endParaRPr lang="en-US" altLang="zh-CN" sz="1800" dirty="0"/>
          </a:p>
          <a:p>
            <a:pPr marL="901700" lvl="2">
              <a:lnSpc>
                <a:spcPct val="150000"/>
              </a:lnSpc>
              <a:spcBef>
                <a:spcPts val="600"/>
              </a:spcBef>
            </a:pPr>
            <a:r>
              <a:rPr lang="en-US" altLang="zh-CN" sz="2000" dirty="0" smtClean="0"/>
              <a:t>b</a:t>
            </a:r>
            <a:r>
              <a:rPr lang="zh-CN" altLang="en-US" sz="2000" dirty="0" smtClean="0"/>
              <a:t>的深度</a:t>
            </a:r>
            <a:r>
              <a:rPr lang="en-US" altLang="zh-CN" sz="2000" dirty="0" smtClean="0"/>
              <a:t>, </a:t>
            </a:r>
            <a:r>
              <a:rPr lang="zh-CN" altLang="en-US" sz="2000" dirty="0" smtClean="0"/>
              <a:t>与插入</a:t>
            </a:r>
            <a:r>
              <a:rPr lang="en-US" altLang="zh-CN" sz="2000" dirty="0" smtClean="0"/>
              <a:t>x</a:t>
            </a:r>
            <a:r>
              <a:rPr lang="zh-CN" altLang="en-US" sz="2000" dirty="0" smtClean="0"/>
              <a:t>前</a:t>
            </a:r>
            <a:r>
              <a:rPr lang="en-US" altLang="zh-CN" sz="2000" dirty="0"/>
              <a:t>a</a:t>
            </a:r>
            <a:r>
              <a:rPr lang="zh-CN" altLang="en-US" sz="2000" dirty="0"/>
              <a:t>的子树的深度</a:t>
            </a:r>
            <a:r>
              <a:rPr lang="zh-CN" altLang="en-US" sz="2000" dirty="0" smtClean="0"/>
              <a:t>相同</a:t>
            </a:r>
            <a:r>
              <a:rPr lang="en-US" altLang="zh-CN" sz="2000" dirty="0" smtClean="0"/>
              <a:t>(</a:t>
            </a:r>
            <a:r>
              <a:rPr lang="en-US" altLang="zh-CN" sz="2000" b="1" dirty="0" smtClean="0">
                <a:solidFill>
                  <a:srgbClr val="7030A0"/>
                </a:solidFill>
              </a:rPr>
              <a:t>=H</a:t>
            </a:r>
            <a:r>
              <a:rPr lang="en-US" altLang="zh-CN" sz="2000" b="1" baseline="-25000" dirty="0" smtClean="0">
                <a:solidFill>
                  <a:srgbClr val="7030A0"/>
                </a:solidFill>
              </a:rPr>
              <a:t>bL</a:t>
            </a:r>
            <a:r>
              <a:rPr lang="en-US" altLang="zh-CN" sz="2000" b="1" dirty="0" smtClean="0">
                <a:solidFill>
                  <a:srgbClr val="7030A0"/>
                </a:solidFill>
              </a:rPr>
              <a:t>+1</a:t>
            </a:r>
            <a:r>
              <a:rPr lang="en-US" altLang="zh-CN" sz="2000" dirty="0" smtClean="0"/>
              <a:t>)</a:t>
            </a:r>
            <a:r>
              <a:rPr lang="zh-CN" altLang="en-US" sz="2000" dirty="0" smtClean="0"/>
              <a:t>，则</a:t>
            </a:r>
            <a:r>
              <a:rPr lang="zh-CN" altLang="en-US" sz="2000" i="1" u="sng" dirty="0" smtClean="0"/>
              <a:t>子树</a:t>
            </a:r>
            <a:r>
              <a:rPr lang="en-US" altLang="zh-CN" sz="2000" i="1" u="sng" dirty="0" smtClean="0"/>
              <a:t>b</a:t>
            </a:r>
            <a:r>
              <a:rPr lang="zh-CN" altLang="en-US" sz="2000" i="1" u="sng" dirty="0" smtClean="0"/>
              <a:t>的</a:t>
            </a:r>
            <a:r>
              <a:rPr lang="zh-CN" altLang="en-US" sz="2000" i="1" u="sng" dirty="0"/>
              <a:t>上层各结点的平衡因子没有变化</a:t>
            </a:r>
            <a:r>
              <a:rPr lang="zh-CN" altLang="en-US" sz="2000" dirty="0"/>
              <a:t>，即</a:t>
            </a:r>
            <a:r>
              <a:rPr lang="zh-CN" altLang="en-US" sz="2000" i="1" u="sng" dirty="0">
                <a:solidFill>
                  <a:srgbClr val="0070C0"/>
                </a:solidFill>
              </a:rPr>
              <a:t>整棵树旋转后是</a:t>
            </a:r>
            <a:r>
              <a:rPr lang="zh-CN" altLang="en-US" sz="2000" b="1" i="1" u="sng" dirty="0">
                <a:solidFill>
                  <a:srgbClr val="0070C0"/>
                </a:solidFill>
              </a:rPr>
              <a:t>平衡的</a:t>
            </a:r>
            <a:r>
              <a:rPr lang="zh-CN" altLang="en-US" sz="2000" dirty="0" smtClean="0"/>
              <a:t>。</a:t>
            </a:r>
            <a:endParaRPr lang="zh-CN" altLang="en-US" sz="2000" dirty="0"/>
          </a:p>
          <a:p>
            <a:pPr marL="501650" lvl="1">
              <a:lnSpc>
                <a:spcPct val="150000"/>
              </a:lnSpc>
              <a:spcBef>
                <a:spcPts val="600"/>
              </a:spcBef>
            </a:pPr>
            <a:endParaRPr lang="zh-CN" altLang="en-US" sz="2200" dirty="0"/>
          </a:p>
        </p:txBody>
      </p:sp>
      <p:pic>
        <p:nvPicPr>
          <p:cNvPr id="5" name="图片 4"/>
          <p:cNvPicPr>
            <a:picLocks noChangeAspect="1"/>
          </p:cNvPicPr>
          <p:nvPr/>
        </p:nvPicPr>
        <p:blipFill>
          <a:blip r:embed="rId2"/>
          <a:stretch>
            <a:fillRect/>
          </a:stretch>
        </p:blipFill>
        <p:spPr>
          <a:xfrm>
            <a:off x="7134448" y="3983523"/>
            <a:ext cx="1780952" cy="1800000"/>
          </a:xfrm>
          <a:prstGeom prst="rect">
            <a:avLst/>
          </a:prstGeom>
        </p:spPr>
      </p:pic>
      <p:pic>
        <p:nvPicPr>
          <p:cNvPr id="7" name="图片 6"/>
          <p:cNvPicPr>
            <a:picLocks noChangeAspect="1"/>
          </p:cNvPicPr>
          <p:nvPr/>
        </p:nvPicPr>
        <p:blipFill>
          <a:blip r:embed="rId3"/>
          <a:stretch>
            <a:fillRect/>
          </a:stretch>
        </p:blipFill>
        <p:spPr>
          <a:xfrm>
            <a:off x="7084056" y="1212071"/>
            <a:ext cx="1857143" cy="1761905"/>
          </a:xfrm>
          <a:prstGeom prst="rect">
            <a:avLst/>
          </a:prstGeom>
        </p:spPr>
      </p:pic>
      <p:sp>
        <p:nvSpPr>
          <p:cNvPr id="8" name="右箭头 7"/>
          <p:cNvSpPr/>
          <p:nvPr/>
        </p:nvSpPr>
        <p:spPr>
          <a:xfrm rot="5400000">
            <a:off x="7764217" y="3477223"/>
            <a:ext cx="372533" cy="39852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7047081" y="6154071"/>
            <a:ext cx="2152673" cy="646331"/>
          </a:xfrm>
          <a:prstGeom prst="rect">
            <a:avLst/>
          </a:prstGeom>
        </p:spPr>
        <p:txBody>
          <a:bodyPr wrap="square">
            <a:spAutoFit/>
          </a:bodyPr>
          <a:lstStyle/>
          <a:p>
            <a:pPr algn="ctr"/>
            <a:r>
              <a:rPr lang="en-US" altLang="zh-CN" sz="2000" dirty="0">
                <a:solidFill>
                  <a:schemeClr val="tx1">
                    <a:lumMod val="50000"/>
                    <a:lumOff val="50000"/>
                  </a:schemeClr>
                </a:solidFill>
              </a:rPr>
              <a:t>LL</a:t>
            </a:r>
            <a:r>
              <a:rPr lang="zh-CN" altLang="en-US" sz="2000" dirty="0" smtClean="0">
                <a:solidFill>
                  <a:schemeClr val="tx1">
                    <a:lumMod val="50000"/>
                    <a:lumOff val="50000"/>
                  </a:schemeClr>
                </a:solidFill>
              </a:rPr>
              <a:t>型</a:t>
            </a:r>
            <a:r>
              <a:rPr lang="zh-CN" altLang="en-US" sz="2000" dirty="0" smtClean="0"/>
              <a:t>平衡化旋转</a:t>
            </a:r>
            <a:endParaRPr lang="en-US" altLang="zh-CN" sz="2000" dirty="0" smtClean="0"/>
          </a:p>
          <a:p>
            <a:pPr algn="ctr"/>
            <a:r>
              <a:rPr lang="zh-CN" altLang="en-US" sz="1600" dirty="0" smtClean="0"/>
              <a:t>（旋转</a:t>
            </a:r>
            <a:r>
              <a:rPr lang="en-US" altLang="zh-CN" sz="1600" dirty="0" smtClean="0"/>
              <a:t>[</a:t>
            </a:r>
            <a:r>
              <a:rPr lang="zh-CN" altLang="en-US" sz="1600" dirty="0" smtClean="0"/>
              <a:t>后</a:t>
            </a:r>
            <a:r>
              <a:rPr lang="en-US" altLang="zh-CN" sz="1600" dirty="0" smtClean="0"/>
              <a:t>]</a:t>
            </a:r>
            <a:r>
              <a:rPr lang="zh-CN" altLang="en-US" sz="1600" dirty="0" smtClean="0"/>
              <a:t>）</a:t>
            </a:r>
            <a:endParaRPr lang="zh-CN" altLang="en-US" sz="1600" dirty="0"/>
          </a:p>
        </p:txBody>
      </p:sp>
      <p:sp>
        <p:nvSpPr>
          <p:cNvPr id="6" name="矩形 5"/>
          <p:cNvSpPr/>
          <p:nvPr/>
        </p:nvSpPr>
        <p:spPr>
          <a:xfrm>
            <a:off x="7086600" y="2926323"/>
            <a:ext cx="498855" cy="338554"/>
          </a:xfrm>
          <a:prstGeom prst="rect">
            <a:avLst/>
          </a:prstGeom>
        </p:spPr>
        <p:txBody>
          <a:bodyPr wrap="none">
            <a:spAutoFit/>
          </a:bodyPr>
          <a:lstStyle/>
          <a:p>
            <a:r>
              <a:rPr lang="en-US" altLang="zh-CN" sz="1600" i="1" dirty="0" err="1">
                <a:solidFill>
                  <a:srgbClr val="7030A0"/>
                </a:solidFill>
              </a:rPr>
              <a:t>H</a:t>
            </a:r>
            <a:r>
              <a:rPr lang="en-US" altLang="zh-CN" sz="1600" i="1" baseline="-25000" dirty="0" err="1">
                <a:solidFill>
                  <a:srgbClr val="7030A0"/>
                </a:solidFill>
              </a:rPr>
              <a:t>bL</a:t>
            </a:r>
            <a:endParaRPr lang="zh-CN" altLang="en-US" sz="1600" dirty="0"/>
          </a:p>
        </p:txBody>
      </p:sp>
      <p:sp>
        <p:nvSpPr>
          <p:cNvPr id="10" name="矩形 9"/>
          <p:cNvSpPr/>
          <p:nvPr/>
        </p:nvSpPr>
        <p:spPr>
          <a:xfrm>
            <a:off x="7979177" y="2697723"/>
            <a:ext cx="681597" cy="338554"/>
          </a:xfrm>
          <a:prstGeom prst="rect">
            <a:avLst/>
          </a:prstGeom>
        </p:spPr>
        <p:txBody>
          <a:bodyPr wrap="none">
            <a:spAutoFit/>
          </a:bodyPr>
          <a:lstStyle/>
          <a:p>
            <a:r>
              <a:rPr lang="en-US" altLang="zh-CN" sz="1600" i="1" dirty="0" smtClean="0">
                <a:solidFill>
                  <a:srgbClr val="7030A0"/>
                </a:solidFill>
              </a:rPr>
              <a:t>H</a:t>
            </a:r>
            <a:r>
              <a:rPr lang="en-US" altLang="zh-CN" sz="1600" i="1" baseline="-25000" dirty="0" smtClean="0">
                <a:solidFill>
                  <a:srgbClr val="7030A0"/>
                </a:solidFill>
              </a:rPr>
              <a:t>bL</a:t>
            </a:r>
            <a:r>
              <a:rPr lang="en-US" altLang="zh-CN" sz="1600" i="1" dirty="0" smtClean="0">
                <a:solidFill>
                  <a:srgbClr val="7030A0"/>
                </a:solidFill>
              </a:rPr>
              <a:t>-</a:t>
            </a:r>
            <a:r>
              <a:rPr lang="en-US" altLang="zh-CN" sz="1600" dirty="0" smtClean="0">
                <a:solidFill>
                  <a:srgbClr val="7030A0"/>
                </a:solidFill>
              </a:rPr>
              <a:t>1</a:t>
            </a:r>
            <a:endParaRPr lang="zh-CN" altLang="en-US" sz="1600" dirty="0"/>
          </a:p>
        </p:txBody>
      </p:sp>
      <p:sp>
        <p:nvSpPr>
          <p:cNvPr id="11" name="矩形 10"/>
          <p:cNvSpPr/>
          <p:nvPr/>
        </p:nvSpPr>
        <p:spPr>
          <a:xfrm>
            <a:off x="7149271" y="1496496"/>
            <a:ext cx="732893" cy="338554"/>
          </a:xfrm>
          <a:prstGeom prst="rect">
            <a:avLst/>
          </a:prstGeom>
        </p:spPr>
        <p:txBody>
          <a:bodyPr wrap="none">
            <a:spAutoFit/>
          </a:bodyPr>
          <a:lstStyle/>
          <a:p>
            <a:r>
              <a:rPr lang="en-US" altLang="zh-CN" sz="1600" i="1" dirty="0" smtClean="0">
                <a:solidFill>
                  <a:srgbClr val="7030A0"/>
                </a:solidFill>
              </a:rPr>
              <a:t>H</a:t>
            </a:r>
            <a:r>
              <a:rPr lang="en-US" altLang="zh-CN" sz="1600" i="1" baseline="-25000" dirty="0" smtClean="0">
                <a:solidFill>
                  <a:srgbClr val="7030A0"/>
                </a:solidFill>
              </a:rPr>
              <a:t>bL</a:t>
            </a:r>
            <a:r>
              <a:rPr lang="en-US" altLang="zh-CN" sz="1600" i="1" dirty="0" smtClean="0">
                <a:solidFill>
                  <a:srgbClr val="7030A0"/>
                </a:solidFill>
              </a:rPr>
              <a:t>+</a:t>
            </a:r>
            <a:r>
              <a:rPr lang="en-US" altLang="zh-CN" sz="1600" dirty="0" smtClean="0">
                <a:solidFill>
                  <a:srgbClr val="7030A0"/>
                </a:solidFill>
              </a:rPr>
              <a:t>1</a:t>
            </a:r>
            <a:endParaRPr lang="zh-CN" altLang="en-US" sz="1600" dirty="0"/>
          </a:p>
        </p:txBody>
      </p:sp>
      <p:sp>
        <p:nvSpPr>
          <p:cNvPr id="12" name="矩形 11"/>
          <p:cNvSpPr/>
          <p:nvPr/>
        </p:nvSpPr>
        <p:spPr>
          <a:xfrm>
            <a:off x="8437980" y="1471076"/>
            <a:ext cx="681597" cy="338554"/>
          </a:xfrm>
          <a:prstGeom prst="rect">
            <a:avLst/>
          </a:prstGeom>
        </p:spPr>
        <p:txBody>
          <a:bodyPr wrap="none">
            <a:spAutoFit/>
          </a:bodyPr>
          <a:lstStyle/>
          <a:p>
            <a:r>
              <a:rPr lang="en-US" altLang="zh-CN" sz="1600" i="1" dirty="0" smtClean="0">
                <a:solidFill>
                  <a:srgbClr val="7030A0"/>
                </a:solidFill>
              </a:rPr>
              <a:t>H</a:t>
            </a:r>
            <a:r>
              <a:rPr lang="en-US" altLang="zh-CN" sz="1600" i="1" baseline="-25000" dirty="0" smtClean="0">
                <a:solidFill>
                  <a:srgbClr val="7030A0"/>
                </a:solidFill>
              </a:rPr>
              <a:t>bL</a:t>
            </a:r>
            <a:r>
              <a:rPr lang="en-US" altLang="zh-CN" sz="1600" i="1" dirty="0" smtClean="0">
                <a:solidFill>
                  <a:srgbClr val="7030A0"/>
                </a:solidFill>
              </a:rPr>
              <a:t>-</a:t>
            </a:r>
            <a:r>
              <a:rPr lang="en-US" altLang="zh-CN" sz="1600" dirty="0" smtClean="0">
                <a:solidFill>
                  <a:srgbClr val="7030A0"/>
                </a:solidFill>
              </a:rPr>
              <a:t>1</a:t>
            </a:r>
            <a:endParaRPr lang="zh-CN" altLang="en-US" sz="1600" dirty="0"/>
          </a:p>
        </p:txBody>
      </p:sp>
      <p:sp>
        <p:nvSpPr>
          <p:cNvPr id="13" name="矩形 12"/>
          <p:cNvSpPr/>
          <p:nvPr/>
        </p:nvSpPr>
        <p:spPr>
          <a:xfrm>
            <a:off x="6894031" y="4349674"/>
            <a:ext cx="498855" cy="338554"/>
          </a:xfrm>
          <a:prstGeom prst="rect">
            <a:avLst/>
          </a:prstGeom>
        </p:spPr>
        <p:txBody>
          <a:bodyPr wrap="none">
            <a:spAutoFit/>
          </a:bodyPr>
          <a:lstStyle/>
          <a:p>
            <a:r>
              <a:rPr lang="en-US" altLang="zh-CN" sz="1600" i="1" dirty="0" err="1">
                <a:solidFill>
                  <a:srgbClr val="7030A0"/>
                </a:solidFill>
              </a:rPr>
              <a:t>H</a:t>
            </a:r>
            <a:r>
              <a:rPr lang="en-US" altLang="zh-CN" sz="1600" i="1" baseline="-25000" dirty="0" err="1">
                <a:solidFill>
                  <a:srgbClr val="7030A0"/>
                </a:solidFill>
              </a:rPr>
              <a:t>bL</a:t>
            </a:r>
            <a:endParaRPr lang="zh-CN" altLang="en-US" sz="1600" dirty="0"/>
          </a:p>
        </p:txBody>
      </p:sp>
      <p:sp>
        <p:nvSpPr>
          <p:cNvPr id="14" name="矩形 13"/>
          <p:cNvSpPr/>
          <p:nvPr/>
        </p:nvSpPr>
        <p:spPr>
          <a:xfrm>
            <a:off x="7639193" y="5703277"/>
            <a:ext cx="681597" cy="338554"/>
          </a:xfrm>
          <a:prstGeom prst="rect">
            <a:avLst/>
          </a:prstGeom>
        </p:spPr>
        <p:txBody>
          <a:bodyPr wrap="none">
            <a:spAutoFit/>
          </a:bodyPr>
          <a:lstStyle/>
          <a:p>
            <a:r>
              <a:rPr lang="en-US" altLang="zh-CN" sz="1600" i="1" dirty="0" smtClean="0">
                <a:solidFill>
                  <a:srgbClr val="7030A0"/>
                </a:solidFill>
              </a:rPr>
              <a:t>H</a:t>
            </a:r>
            <a:r>
              <a:rPr lang="en-US" altLang="zh-CN" sz="1600" i="1" baseline="-25000" dirty="0" smtClean="0">
                <a:solidFill>
                  <a:srgbClr val="7030A0"/>
                </a:solidFill>
              </a:rPr>
              <a:t>bL</a:t>
            </a:r>
            <a:r>
              <a:rPr lang="en-US" altLang="zh-CN" sz="1600" i="1" dirty="0" smtClean="0">
                <a:solidFill>
                  <a:srgbClr val="7030A0"/>
                </a:solidFill>
              </a:rPr>
              <a:t>-</a:t>
            </a:r>
            <a:r>
              <a:rPr lang="en-US" altLang="zh-CN" sz="1600" dirty="0" smtClean="0">
                <a:solidFill>
                  <a:srgbClr val="7030A0"/>
                </a:solidFill>
              </a:rPr>
              <a:t>1</a:t>
            </a:r>
            <a:endParaRPr lang="zh-CN" altLang="en-US" sz="1600" dirty="0"/>
          </a:p>
        </p:txBody>
      </p:sp>
      <p:sp>
        <p:nvSpPr>
          <p:cNvPr id="15" name="矩形 14"/>
          <p:cNvSpPr/>
          <p:nvPr/>
        </p:nvSpPr>
        <p:spPr>
          <a:xfrm>
            <a:off x="8343421" y="5703277"/>
            <a:ext cx="681597" cy="338554"/>
          </a:xfrm>
          <a:prstGeom prst="rect">
            <a:avLst/>
          </a:prstGeom>
        </p:spPr>
        <p:txBody>
          <a:bodyPr wrap="none">
            <a:spAutoFit/>
          </a:bodyPr>
          <a:lstStyle/>
          <a:p>
            <a:r>
              <a:rPr lang="en-US" altLang="zh-CN" sz="1600" i="1" dirty="0" smtClean="0">
                <a:solidFill>
                  <a:srgbClr val="7030A0"/>
                </a:solidFill>
              </a:rPr>
              <a:t>H</a:t>
            </a:r>
            <a:r>
              <a:rPr lang="en-US" altLang="zh-CN" sz="1600" i="1" baseline="-25000" dirty="0" smtClean="0">
                <a:solidFill>
                  <a:srgbClr val="7030A0"/>
                </a:solidFill>
              </a:rPr>
              <a:t>bL</a:t>
            </a:r>
            <a:r>
              <a:rPr lang="en-US" altLang="zh-CN" sz="1600" i="1" dirty="0" smtClean="0">
                <a:solidFill>
                  <a:srgbClr val="7030A0"/>
                </a:solidFill>
              </a:rPr>
              <a:t>-</a:t>
            </a:r>
            <a:r>
              <a:rPr lang="en-US" altLang="zh-CN" sz="1600" dirty="0" smtClean="0">
                <a:solidFill>
                  <a:srgbClr val="7030A0"/>
                </a:solidFill>
              </a:rPr>
              <a:t>1</a:t>
            </a:r>
            <a:endParaRPr lang="zh-CN" altLang="en-US" sz="1600" dirty="0"/>
          </a:p>
        </p:txBody>
      </p:sp>
      <p:sp>
        <p:nvSpPr>
          <p:cNvPr id="16" name="矩形 15"/>
          <p:cNvSpPr/>
          <p:nvPr/>
        </p:nvSpPr>
        <p:spPr>
          <a:xfrm>
            <a:off x="8168390" y="4358390"/>
            <a:ext cx="498855" cy="338554"/>
          </a:xfrm>
          <a:prstGeom prst="rect">
            <a:avLst/>
          </a:prstGeom>
        </p:spPr>
        <p:txBody>
          <a:bodyPr wrap="none">
            <a:spAutoFit/>
          </a:bodyPr>
          <a:lstStyle/>
          <a:p>
            <a:r>
              <a:rPr lang="en-US" altLang="zh-CN" sz="1600" i="1" dirty="0" err="1">
                <a:solidFill>
                  <a:srgbClr val="7030A0"/>
                </a:solidFill>
              </a:rPr>
              <a:t>H</a:t>
            </a:r>
            <a:r>
              <a:rPr lang="en-US" altLang="zh-CN" sz="1600" i="1" baseline="-25000" dirty="0" err="1">
                <a:solidFill>
                  <a:srgbClr val="7030A0"/>
                </a:solidFill>
              </a:rPr>
              <a:t>bL</a:t>
            </a:r>
            <a:endParaRPr lang="zh-CN" altLang="en-US" sz="1600" dirty="0"/>
          </a:p>
        </p:txBody>
      </p:sp>
      <p:sp>
        <p:nvSpPr>
          <p:cNvPr id="4" name="矩形 3"/>
          <p:cNvSpPr/>
          <p:nvPr/>
        </p:nvSpPr>
        <p:spPr>
          <a:xfrm>
            <a:off x="7865488" y="3071446"/>
            <a:ext cx="1072730" cy="400110"/>
          </a:xfrm>
          <a:prstGeom prst="rect">
            <a:avLst/>
          </a:prstGeom>
        </p:spPr>
        <p:txBody>
          <a:bodyPr wrap="none">
            <a:spAutoFit/>
          </a:bodyPr>
          <a:lstStyle/>
          <a:p>
            <a:pPr algn="ctr"/>
            <a:r>
              <a:rPr lang="zh-CN" altLang="en-US" sz="2000" dirty="0" smtClean="0"/>
              <a:t>旋转</a:t>
            </a:r>
            <a:r>
              <a:rPr lang="en-US" altLang="zh-CN" sz="2000" dirty="0" smtClean="0"/>
              <a:t>[</a:t>
            </a:r>
            <a:r>
              <a:rPr lang="zh-CN" altLang="en-US" sz="1600" dirty="0" smtClean="0"/>
              <a:t>前</a:t>
            </a:r>
            <a:r>
              <a:rPr lang="en-US" altLang="zh-CN" sz="2000" dirty="0" smtClean="0"/>
              <a:t>]</a:t>
            </a:r>
            <a:endParaRPr lang="en-US" altLang="zh-CN" sz="2000" dirty="0"/>
          </a:p>
        </p:txBody>
      </p:sp>
    </p:spTree>
    <p:extLst>
      <p:ext uri="{BB962C8B-B14F-4D97-AF65-F5344CB8AC3E}">
        <p14:creationId xmlns:p14="http://schemas.microsoft.com/office/powerpoint/2010/main" val="3688808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circle(in)">
                                      <p:cBhvr>
                                        <p:cTn id="7" dur="2000"/>
                                        <p:tgtEl>
                                          <p:spTgt spid="3">
                                            <p:txEl>
                                              <p:pRg st="2" end="2"/>
                                            </p:txEl>
                                          </p:spTgt>
                                        </p:tgtEl>
                                      </p:cBhvr>
                                    </p:animEffect>
                                  </p:childTnLst>
                                </p:cTn>
                              </p:par>
                            </p:childTnLst>
                          </p:cTn>
                        </p:par>
                        <p:par>
                          <p:cTn id="8" fill="hold">
                            <p:stCondLst>
                              <p:cond delay="2000"/>
                            </p:stCondLst>
                            <p:childTnLst>
                              <p:par>
                                <p:cTn id="9" presetID="16" presetClass="entr" presetSubtype="21"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barn(inVertical)">
                                      <p:cBhvr>
                                        <p:cTn id="11" dur="500"/>
                                        <p:tgtEl>
                                          <p:spTgt spid="14"/>
                                        </p:tgtEl>
                                      </p:cBhvr>
                                    </p:animEffect>
                                  </p:childTnLst>
                                </p:cTn>
                              </p:par>
                            </p:childTnLst>
                          </p:cTn>
                        </p:par>
                        <p:par>
                          <p:cTn id="12" fill="hold">
                            <p:stCondLst>
                              <p:cond delay="2500"/>
                            </p:stCondLst>
                            <p:childTnLst>
                              <p:par>
                                <p:cTn id="13" presetID="16" presetClass="entr" presetSubtype="21"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barn(inVertical)">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up)">
                                      <p:cBhvr>
                                        <p:cTn id="20" dur="500"/>
                                        <p:tgtEl>
                                          <p:spTgt spid="3">
                                            <p:txEl>
                                              <p:pRg st="3" end="3"/>
                                            </p:txEl>
                                          </p:spTgt>
                                        </p:tgtEl>
                                      </p:cBhvr>
                                    </p:animEffect>
                                  </p:childTnLst>
                                </p:cTn>
                              </p:par>
                            </p:childTnLst>
                          </p:cTn>
                        </p:par>
                        <p:par>
                          <p:cTn id="21" fill="hold">
                            <p:stCondLst>
                              <p:cond delay="500"/>
                            </p:stCondLst>
                            <p:childTnLst>
                              <p:par>
                                <p:cTn id="22" presetID="16" presetClass="entr" presetSubtype="21" fill="hold" grpId="0" nodeType="after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barn(inVertical)">
                                      <p:cBhvr>
                                        <p:cTn id="24" dur="500"/>
                                        <p:tgtEl>
                                          <p:spTgt spid="16"/>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circle(in)">
                                      <p:cBhvr>
                                        <p:cTn id="29" dur="2000"/>
                                        <p:tgtEl>
                                          <p:spTgt spid="3">
                                            <p:txEl>
                                              <p:pRg st="4" end="4"/>
                                            </p:txEl>
                                          </p:spTgt>
                                        </p:tgtEl>
                                      </p:cBhvr>
                                    </p:animEffect>
                                  </p:childTnLst>
                                </p:cTn>
                              </p:par>
                            </p:childTnLst>
                          </p:cTn>
                        </p:par>
                        <p:par>
                          <p:cTn id="30" fill="hold">
                            <p:stCondLst>
                              <p:cond delay="2000"/>
                            </p:stCondLst>
                            <p:childTnLst>
                              <p:par>
                                <p:cTn id="31" presetID="16" presetClass="entr" presetSubtype="21" fill="hold" grpId="0" nodeType="after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barn(inVertical)">
                                      <p:cBhvr>
                                        <p:cTn id="33" dur="500"/>
                                        <p:tgtEl>
                                          <p:spTgt spid="13"/>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wipe(left)">
                                      <p:cBhvr>
                                        <p:cTn id="38" dur="500"/>
                                        <p:tgtEl>
                                          <p:spTgt spid="3">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1000"/>
                                        <p:tgtEl>
                                          <p:spTgt spid="3">
                                            <p:txEl>
                                              <p:pRg st="6" end="6"/>
                                            </p:txEl>
                                          </p:spTgt>
                                        </p:tgtEl>
                                      </p:cBhvr>
                                    </p:animEffect>
                                    <p:anim calcmode="lin" valueType="num">
                                      <p:cBhvr>
                                        <p:cTn id="4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X.2a </a:t>
            </a:r>
            <a:r>
              <a:rPr lang="zh-CN" altLang="en-US" dirty="0"/>
              <a:t>平衡化旋转：</a:t>
            </a:r>
            <a:r>
              <a:rPr lang="en-US" altLang="zh-CN" dirty="0"/>
              <a:t>LL</a:t>
            </a:r>
            <a:r>
              <a:rPr lang="zh-CN" altLang="en-US" dirty="0" smtClean="0"/>
              <a:t>型</a:t>
            </a:r>
            <a:r>
              <a:rPr lang="en-US" altLang="zh-CN" sz="2000" dirty="0" smtClean="0"/>
              <a:t>-</a:t>
            </a:r>
            <a:r>
              <a:rPr lang="zh-CN" altLang="en-US" sz="2000" dirty="0" smtClean="0">
                <a:solidFill>
                  <a:srgbClr val="7030A0"/>
                </a:solidFill>
              </a:rPr>
              <a:t>算法实现</a:t>
            </a:r>
            <a:endParaRPr lang="zh-CN" altLang="en-US" dirty="0">
              <a:solidFill>
                <a:srgbClr val="7030A0"/>
              </a:solidFill>
            </a:endParaRPr>
          </a:p>
        </p:txBody>
      </p:sp>
      <p:sp>
        <p:nvSpPr>
          <p:cNvPr id="3" name="内容占位符 2"/>
          <p:cNvSpPr>
            <a:spLocks noGrp="1"/>
          </p:cNvSpPr>
          <p:nvPr>
            <p:ph idx="1"/>
          </p:nvPr>
        </p:nvSpPr>
        <p:spPr>
          <a:xfrm>
            <a:off x="533400" y="981076"/>
            <a:ext cx="8191500" cy="1208196"/>
          </a:xfrm>
        </p:spPr>
        <p:txBody>
          <a:bodyPr/>
          <a:lstStyle/>
          <a:p>
            <a:r>
              <a:rPr lang="en-US" altLang="zh-CN" sz="2400" b="1" dirty="0" smtClean="0"/>
              <a:t>LL</a:t>
            </a:r>
            <a:r>
              <a:rPr lang="zh-CN" altLang="en-US" sz="2400" b="1" dirty="0"/>
              <a:t>型平衡化</a:t>
            </a:r>
            <a:r>
              <a:rPr lang="zh-CN" altLang="en-US" sz="2400" b="1" dirty="0" smtClean="0"/>
              <a:t>旋转的</a:t>
            </a:r>
            <a:r>
              <a:rPr lang="zh-CN" altLang="en-US" sz="2400" dirty="0" smtClean="0"/>
              <a:t>算法实现</a:t>
            </a:r>
            <a:endParaRPr lang="zh-CN" altLang="en-US" sz="2400" dirty="0"/>
          </a:p>
        </p:txBody>
      </p:sp>
      <p:pic>
        <p:nvPicPr>
          <p:cNvPr id="8" name="图片 7"/>
          <p:cNvPicPr>
            <a:picLocks noChangeAspect="1"/>
          </p:cNvPicPr>
          <p:nvPr/>
        </p:nvPicPr>
        <p:blipFill>
          <a:blip r:embed="rId4"/>
          <a:stretch>
            <a:fillRect/>
          </a:stretch>
        </p:blipFill>
        <p:spPr>
          <a:xfrm>
            <a:off x="1219200" y="4191000"/>
            <a:ext cx="1857143" cy="1761905"/>
          </a:xfrm>
          <a:prstGeom prst="rect">
            <a:avLst/>
          </a:prstGeom>
        </p:spPr>
      </p:pic>
      <p:sp>
        <p:nvSpPr>
          <p:cNvPr id="9" name="矩形 8"/>
          <p:cNvSpPr/>
          <p:nvPr/>
        </p:nvSpPr>
        <p:spPr>
          <a:xfrm>
            <a:off x="1375785" y="5905252"/>
            <a:ext cx="498855" cy="338554"/>
          </a:xfrm>
          <a:prstGeom prst="rect">
            <a:avLst/>
          </a:prstGeom>
        </p:spPr>
        <p:txBody>
          <a:bodyPr wrap="none">
            <a:spAutoFit/>
          </a:bodyPr>
          <a:lstStyle/>
          <a:p>
            <a:r>
              <a:rPr lang="en-US" altLang="zh-CN" sz="1600" i="1" dirty="0" err="1">
                <a:solidFill>
                  <a:srgbClr val="7030A0"/>
                </a:solidFill>
              </a:rPr>
              <a:t>H</a:t>
            </a:r>
            <a:r>
              <a:rPr lang="en-US" altLang="zh-CN" sz="1600" i="1" baseline="-25000" dirty="0" err="1">
                <a:solidFill>
                  <a:srgbClr val="7030A0"/>
                </a:solidFill>
              </a:rPr>
              <a:t>bL</a:t>
            </a:r>
            <a:endParaRPr lang="zh-CN" altLang="en-US" sz="1600" dirty="0"/>
          </a:p>
        </p:txBody>
      </p:sp>
      <p:sp>
        <p:nvSpPr>
          <p:cNvPr id="10" name="矩形 9"/>
          <p:cNvSpPr/>
          <p:nvPr/>
        </p:nvSpPr>
        <p:spPr>
          <a:xfrm>
            <a:off x="2114321" y="5676652"/>
            <a:ext cx="681597" cy="338554"/>
          </a:xfrm>
          <a:prstGeom prst="rect">
            <a:avLst/>
          </a:prstGeom>
        </p:spPr>
        <p:txBody>
          <a:bodyPr wrap="none">
            <a:spAutoFit/>
          </a:bodyPr>
          <a:lstStyle/>
          <a:p>
            <a:r>
              <a:rPr lang="en-US" altLang="zh-CN" sz="1600" i="1" dirty="0" smtClean="0">
                <a:solidFill>
                  <a:srgbClr val="7030A0"/>
                </a:solidFill>
              </a:rPr>
              <a:t>H</a:t>
            </a:r>
            <a:r>
              <a:rPr lang="en-US" altLang="zh-CN" sz="1600" i="1" baseline="-25000" dirty="0" smtClean="0">
                <a:solidFill>
                  <a:srgbClr val="7030A0"/>
                </a:solidFill>
              </a:rPr>
              <a:t>bL</a:t>
            </a:r>
            <a:r>
              <a:rPr lang="en-US" altLang="zh-CN" sz="1600" i="1" dirty="0" smtClean="0">
                <a:solidFill>
                  <a:srgbClr val="7030A0"/>
                </a:solidFill>
              </a:rPr>
              <a:t>-</a:t>
            </a:r>
            <a:r>
              <a:rPr lang="en-US" altLang="zh-CN" sz="1600" dirty="0" smtClean="0">
                <a:solidFill>
                  <a:srgbClr val="7030A0"/>
                </a:solidFill>
              </a:rPr>
              <a:t>1</a:t>
            </a:r>
            <a:endParaRPr lang="zh-CN" altLang="en-US" sz="1600" dirty="0"/>
          </a:p>
        </p:txBody>
      </p:sp>
      <p:sp>
        <p:nvSpPr>
          <p:cNvPr id="11" name="矩形 10"/>
          <p:cNvSpPr/>
          <p:nvPr/>
        </p:nvSpPr>
        <p:spPr>
          <a:xfrm>
            <a:off x="1284415" y="4475425"/>
            <a:ext cx="732893" cy="338554"/>
          </a:xfrm>
          <a:prstGeom prst="rect">
            <a:avLst/>
          </a:prstGeom>
        </p:spPr>
        <p:txBody>
          <a:bodyPr wrap="none">
            <a:spAutoFit/>
          </a:bodyPr>
          <a:lstStyle/>
          <a:p>
            <a:r>
              <a:rPr lang="en-US" altLang="zh-CN" sz="1600" i="1" dirty="0" smtClean="0">
                <a:solidFill>
                  <a:srgbClr val="7030A0"/>
                </a:solidFill>
              </a:rPr>
              <a:t>H</a:t>
            </a:r>
            <a:r>
              <a:rPr lang="en-US" altLang="zh-CN" sz="1600" i="1" baseline="-25000" dirty="0" smtClean="0">
                <a:solidFill>
                  <a:srgbClr val="7030A0"/>
                </a:solidFill>
              </a:rPr>
              <a:t>bL</a:t>
            </a:r>
            <a:r>
              <a:rPr lang="en-US" altLang="zh-CN" sz="1600" i="1" dirty="0" smtClean="0">
                <a:solidFill>
                  <a:srgbClr val="7030A0"/>
                </a:solidFill>
              </a:rPr>
              <a:t>+</a:t>
            </a:r>
            <a:r>
              <a:rPr lang="en-US" altLang="zh-CN" sz="1600" dirty="0" smtClean="0">
                <a:solidFill>
                  <a:srgbClr val="7030A0"/>
                </a:solidFill>
              </a:rPr>
              <a:t>1</a:t>
            </a:r>
            <a:endParaRPr lang="zh-CN" altLang="en-US" sz="1600" dirty="0"/>
          </a:p>
        </p:txBody>
      </p:sp>
      <p:sp>
        <p:nvSpPr>
          <p:cNvPr id="12" name="矩形 11"/>
          <p:cNvSpPr/>
          <p:nvPr/>
        </p:nvSpPr>
        <p:spPr>
          <a:xfrm>
            <a:off x="2573124" y="4450005"/>
            <a:ext cx="681597" cy="338554"/>
          </a:xfrm>
          <a:prstGeom prst="rect">
            <a:avLst/>
          </a:prstGeom>
        </p:spPr>
        <p:txBody>
          <a:bodyPr wrap="none">
            <a:spAutoFit/>
          </a:bodyPr>
          <a:lstStyle/>
          <a:p>
            <a:r>
              <a:rPr lang="en-US" altLang="zh-CN" sz="1600" i="1" dirty="0" smtClean="0">
                <a:solidFill>
                  <a:srgbClr val="7030A0"/>
                </a:solidFill>
              </a:rPr>
              <a:t>H</a:t>
            </a:r>
            <a:r>
              <a:rPr lang="en-US" altLang="zh-CN" sz="1600" i="1" baseline="-25000" dirty="0" smtClean="0">
                <a:solidFill>
                  <a:srgbClr val="7030A0"/>
                </a:solidFill>
              </a:rPr>
              <a:t>bL</a:t>
            </a:r>
            <a:r>
              <a:rPr lang="en-US" altLang="zh-CN" sz="1600" i="1" dirty="0" smtClean="0">
                <a:solidFill>
                  <a:srgbClr val="7030A0"/>
                </a:solidFill>
              </a:rPr>
              <a:t>-</a:t>
            </a:r>
            <a:r>
              <a:rPr lang="en-US" altLang="zh-CN" sz="1600" dirty="0" smtClean="0">
                <a:solidFill>
                  <a:srgbClr val="7030A0"/>
                </a:solidFill>
              </a:rPr>
              <a:t>1</a:t>
            </a:r>
            <a:endParaRPr lang="zh-CN" altLang="en-US" sz="1600" dirty="0"/>
          </a:p>
        </p:txBody>
      </p:sp>
      <p:sp>
        <p:nvSpPr>
          <p:cNvPr id="13" name="矩形 12"/>
          <p:cNvSpPr/>
          <p:nvPr/>
        </p:nvSpPr>
        <p:spPr>
          <a:xfrm>
            <a:off x="1500394" y="6285115"/>
            <a:ext cx="1072730" cy="400110"/>
          </a:xfrm>
          <a:prstGeom prst="rect">
            <a:avLst/>
          </a:prstGeom>
        </p:spPr>
        <p:txBody>
          <a:bodyPr wrap="none">
            <a:spAutoFit/>
          </a:bodyPr>
          <a:lstStyle/>
          <a:p>
            <a:pPr algn="ctr"/>
            <a:r>
              <a:rPr lang="zh-CN" altLang="en-US" sz="2000" dirty="0" smtClean="0"/>
              <a:t>旋转</a:t>
            </a:r>
            <a:r>
              <a:rPr lang="en-US" altLang="zh-CN" sz="2000" dirty="0" smtClean="0"/>
              <a:t>[</a:t>
            </a:r>
            <a:r>
              <a:rPr lang="zh-CN" altLang="en-US" sz="1600" dirty="0" smtClean="0"/>
              <a:t>前</a:t>
            </a:r>
            <a:r>
              <a:rPr lang="en-US" altLang="zh-CN" sz="2000" dirty="0" smtClean="0"/>
              <a:t>]</a:t>
            </a:r>
            <a:endParaRPr lang="en-US" altLang="zh-CN" sz="2000" dirty="0"/>
          </a:p>
        </p:txBody>
      </p:sp>
      <p:sp>
        <p:nvSpPr>
          <p:cNvPr id="14" name="右箭头 13"/>
          <p:cNvSpPr/>
          <p:nvPr/>
        </p:nvSpPr>
        <p:spPr>
          <a:xfrm>
            <a:off x="3276600" y="5289512"/>
            <a:ext cx="1905000" cy="230163"/>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a:blip r:embed="rId5"/>
          <a:stretch>
            <a:fillRect/>
          </a:stretch>
        </p:blipFill>
        <p:spPr>
          <a:xfrm>
            <a:off x="5410200" y="4210257"/>
            <a:ext cx="1780952" cy="1800000"/>
          </a:xfrm>
          <a:prstGeom prst="rect">
            <a:avLst/>
          </a:prstGeom>
        </p:spPr>
      </p:pic>
      <p:sp>
        <p:nvSpPr>
          <p:cNvPr id="16" name="矩形 15"/>
          <p:cNvSpPr/>
          <p:nvPr/>
        </p:nvSpPr>
        <p:spPr>
          <a:xfrm>
            <a:off x="2755113" y="5634353"/>
            <a:ext cx="2906767" cy="400110"/>
          </a:xfrm>
          <a:prstGeom prst="rect">
            <a:avLst/>
          </a:prstGeom>
        </p:spPr>
        <p:txBody>
          <a:bodyPr wrap="square">
            <a:spAutoFit/>
          </a:bodyPr>
          <a:lstStyle/>
          <a:p>
            <a:pPr algn="ctr"/>
            <a:r>
              <a:rPr lang="en-US" altLang="zh-CN" sz="2000" dirty="0">
                <a:solidFill>
                  <a:schemeClr val="tx1">
                    <a:lumMod val="50000"/>
                    <a:lumOff val="50000"/>
                  </a:schemeClr>
                </a:solidFill>
              </a:rPr>
              <a:t>LL</a:t>
            </a:r>
            <a:r>
              <a:rPr lang="zh-CN" altLang="en-US" sz="2000" dirty="0" smtClean="0">
                <a:solidFill>
                  <a:schemeClr val="tx1">
                    <a:lumMod val="50000"/>
                    <a:lumOff val="50000"/>
                  </a:schemeClr>
                </a:solidFill>
              </a:rPr>
              <a:t>型</a:t>
            </a:r>
            <a:r>
              <a:rPr lang="zh-CN" altLang="en-US" sz="2000" dirty="0" smtClean="0">
                <a:solidFill>
                  <a:schemeClr val="tx1"/>
                </a:solidFill>
              </a:rPr>
              <a:t>平衡化旋转</a:t>
            </a:r>
            <a:endParaRPr lang="en-US" altLang="zh-CN" sz="2000" dirty="0" smtClean="0">
              <a:solidFill>
                <a:schemeClr val="tx1"/>
              </a:solidFill>
            </a:endParaRPr>
          </a:p>
        </p:txBody>
      </p:sp>
      <p:sp>
        <p:nvSpPr>
          <p:cNvPr id="17" name="矩形 16"/>
          <p:cNvSpPr/>
          <p:nvPr/>
        </p:nvSpPr>
        <p:spPr>
          <a:xfrm>
            <a:off x="5425023" y="5320411"/>
            <a:ext cx="498855" cy="338554"/>
          </a:xfrm>
          <a:prstGeom prst="rect">
            <a:avLst/>
          </a:prstGeom>
        </p:spPr>
        <p:txBody>
          <a:bodyPr wrap="none">
            <a:spAutoFit/>
          </a:bodyPr>
          <a:lstStyle/>
          <a:p>
            <a:r>
              <a:rPr lang="en-US" altLang="zh-CN" sz="1600" i="1" dirty="0" err="1">
                <a:solidFill>
                  <a:srgbClr val="7030A0"/>
                </a:solidFill>
              </a:rPr>
              <a:t>H</a:t>
            </a:r>
            <a:r>
              <a:rPr lang="en-US" altLang="zh-CN" sz="1600" i="1" baseline="-25000" dirty="0" err="1">
                <a:solidFill>
                  <a:srgbClr val="7030A0"/>
                </a:solidFill>
              </a:rPr>
              <a:t>bL</a:t>
            </a:r>
            <a:endParaRPr lang="zh-CN" altLang="en-US" sz="1600" dirty="0"/>
          </a:p>
        </p:txBody>
      </p:sp>
      <p:sp>
        <p:nvSpPr>
          <p:cNvPr id="18" name="矩形 17"/>
          <p:cNvSpPr/>
          <p:nvPr/>
        </p:nvSpPr>
        <p:spPr>
          <a:xfrm>
            <a:off x="5914945" y="5930011"/>
            <a:ext cx="681597" cy="338554"/>
          </a:xfrm>
          <a:prstGeom prst="rect">
            <a:avLst/>
          </a:prstGeom>
        </p:spPr>
        <p:txBody>
          <a:bodyPr wrap="none">
            <a:spAutoFit/>
          </a:bodyPr>
          <a:lstStyle/>
          <a:p>
            <a:r>
              <a:rPr lang="en-US" altLang="zh-CN" sz="1600" i="1" dirty="0" smtClean="0">
                <a:solidFill>
                  <a:srgbClr val="7030A0"/>
                </a:solidFill>
              </a:rPr>
              <a:t>H</a:t>
            </a:r>
            <a:r>
              <a:rPr lang="en-US" altLang="zh-CN" sz="1600" i="1" baseline="-25000" dirty="0" smtClean="0">
                <a:solidFill>
                  <a:srgbClr val="7030A0"/>
                </a:solidFill>
              </a:rPr>
              <a:t>bL</a:t>
            </a:r>
            <a:r>
              <a:rPr lang="en-US" altLang="zh-CN" sz="1600" i="1" dirty="0" smtClean="0">
                <a:solidFill>
                  <a:srgbClr val="7030A0"/>
                </a:solidFill>
              </a:rPr>
              <a:t>-</a:t>
            </a:r>
            <a:r>
              <a:rPr lang="en-US" altLang="zh-CN" sz="1600" dirty="0" smtClean="0">
                <a:solidFill>
                  <a:srgbClr val="7030A0"/>
                </a:solidFill>
              </a:rPr>
              <a:t>1</a:t>
            </a:r>
            <a:endParaRPr lang="zh-CN" altLang="en-US" sz="1600" dirty="0"/>
          </a:p>
        </p:txBody>
      </p:sp>
      <p:sp>
        <p:nvSpPr>
          <p:cNvPr id="19" name="矩形 18"/>
          <p:cNvSpPr/>
          <p:nvPr/>
        </p:nvSpPr>
        <p:spPr>
          <a:xfrm>
            <a:off x="6619173" y="5930011"/>
            <a:ext cx="681597" cy="338554"/>
          </a:xfrm>
          <a:prstGeom prst="rect">
            <a:avLst/>
          </a:prstGeom>
        </p:spPr>
        <p:txBody>
          <a:bodyPr wrap="none">
            <a:spAutoFit/>
          </a:bodyPr>
          <a:lstStyle/>
          <a:p>
            <a:r>
              <a:rPr lang="en-US" altLang="zh-CN" sz="1600" i="1" dirty="0" smtClean="0">
                <a:solidFill>
                  <a:srgbClr val="7030A0"/>
                </a:solidFill>
              </a:rPr>
              <a:t>H</a:t>
            </a:r>
            <a:r>
              <a:rPr lang="en-US" altLang="zh-CN" sz="1600" i="1" baseline="-25000" dirty="0" smtClean="0">
                <a:solidFill>
                  <a:srgbClr val="7030A0"/>
                </a:solidFill>
              </a:rPr>
              <a:t>bL</a:t>
            </a:r>
            <a:r>
              <a:rPr lang="en-US" altLang="zh-CN" sz="1600" i="1" dirty="0" smtClean="0">
                <a:solidFill>
                  <a:srgbClr val="7030A0"/>
                </a:solidFill>
              </a:rPr>
              <a:t>-</a:t>
            </a:r>
            <a:r>
              <a:rPr lang="en-US" altLang="zh-CN" sz="1600" dirty="0" smtClean="0">
                <a:solidFill>
                  <a:srgbClr val="7030A0"/>
                </a:solidFill>
              </a:rPr>
              <a:t>1</a:t>
            </a:r>
            <a:endParaRPr lang="zh-CN" altLang="en-US" sz="1600" dirty="0"/>
          </a:p>
        </p:txBody>
      </p:sp>
      <p:sp>
        <p:nvSpPr>
          <p:cNvPr id="20" name="矩形 19"/>
          <p:cNvSpPr/>
          <p:nvPr/>
        </p:nvSpPr>
        <p:spPr>
          <a:xfrm>
            <a:off x="6505149" y="4581910"/>
            <a:ext cx="498855" cy="338554"/>
          </a:xfrm>
          <a:prstGeom prst="rect">
            <a:avLst/>
          </a:prstGeom>
        </p:spPr>
        <p:txBody>
          <a:bodyPr wrap="none">
            <a:spAutoFit/>
          </a:bodyPr>
          <a:lstStyle/>
          <a:p>
            <a:r>
              <a:rPr lang="en-US" altLang="zh-CN" sz="1600" i="1" dirty="0" err="1">
                <a:solidFill>
                  <a:srgbClr val="7030A0"/>
                </a:solidFill>
              </a:rPr>
              <a:t>H</a:t>
            </a:r>
            <a:r>
              <a:rPr lang="en-US" altLang="zh-CN" sz="1600" i="1" baseline="-25000" dirty="0" err="1">
                <a:solidFill>
                  <a:srgbClr val="7030A0"/>
                </a:solidFill>
              </a:rPr>
              <a:t>bL</a:t>
            </a:r>
            <a:endParaRPr lang="zh-CN" altLang="en-US" sz="1600" dirty="0"/>
          </a:p>
        </p:txBody>
      </p:sp>
      <p:sp>
        <p:nvSpPr>
          <p:cNvPr id="21" name="矩形 20"/>
          <p:cNvSpPr/>
          <p:nvPr/>
        </p:nvSpPr>
        <p:spPr>
          <a:xfrm>
            <a:off x="5585592" y="6332505"/>
            <a:ext cx="1839114" cy="400110"/>
          </a:xfrm>
          <a:prstGeom prst="rect">
            <a:avLst/>
          </a:prstGeom>
        </p:spPr>
        <p:txBody>
          <a:bodyPr wrap="square">
            <a:spAutoFit/>
          </a:bodyPr>
          <a:lstStyle/>
          <a:p>
            <a:pPr algn="ctr"/>
            <a:r>
              <a:rPr lang="zh-CN" altLang="en-US" sz="2000" dirty="0" smtClean="0"/>
              <a:t>旋转</a:t>
            </a:r>
            <a:r>
              <a:rPr lang="en-US" altLang="zh-CN" sz="2000" dirty="0" smtClean="0"/>
              <a:t>[</a:t>
            </a:r>
            <a:r>
              <a:rPr lang="zh-CN" altLang="en-US" sz="1600" dirty="0" smtClean="0"/>
              <a:t>后</a:t>
            </a:r>
            <a:r>
              <a:rPr lang="en-US" altLang="zh-CN" sz="2000" dirty="0" smtClean="0"/>
              <a:t>]</a:t>
            </a:r>
            <a:endParaRPr lang="zh-CN" altLang="en-US" sz="2000" dirty="0"/>
          </a:p>
        </p:txBody>
      </p:sp>
      <p:sp>
        <p:nvSpPr>
          <p:cNvPr id="4" name="动作按钮: 上一张 3">
            <a:hlinkClick r:id="" action="ppaction://noaction" highlightClick="1"/>
          </p:cNvPr>
          <p:cNvSpPr/>
          <p:nvPr/>
        </p:nvSpPr>
        <p:spPr>
          <a:xfrm>
            <a:off x="8839200" y="6548606"/>
            <a:ext cx="304800" cy="309394"/>
          </a:xfrm>
          <a:prstGeom prst="actionButtonRetur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ontrols>
      <mc:AlternateContent xmlns:mc="http://schemas.openxmlformats.org/markup-compatibility/2006">
        <mc:Choice xmlns:v="urn:schemas-microsoft-com:vml" Requires="v">
          <p:control spid="119243" name="TextBox1" r:id="rId2" imgW="8153280" imgH="2552760"/>
        </mc:Choice>
        <mc:Fallback>
          <p:control name="TextBox1" r:id="rId2" imgW="8153280" imgH="2552760">
            <p:pic>
              <p:nvPicPr>
                <p:cNvPr id="6" name="TextBox1"/>
                <p:cNvPicPr preferRelativeResize="0">
                  <a:picLocks noChangeArrowheads="1" noChangeShapeType="1"/>
                </p:cNvPicPr>
                <p:nvPr/>
              </p:nvPicPr>
              <p:blipFill>
                <a:blip r:embed="rId6"/>
                <a:srcRect/>
                <a:stretch>
                  <a:fillRect/>
                </a:stretch>
              </p:blipFill>
              <p:spPr bwMode="auto">
                <a:xfrm>
                  <a:off x="573087" y="1523999"/>
                  <a:ext cx="8151813" cy="2555631"/>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extLst>
      <p:ext uri="{BB962C8B-B14F-4D97-AF65-F5344CB8AC3E}">
        <p14:creationId xmlns:p14="http://schemas.microsoft.com/office/powerpoint/2010/main" val="20346784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0. </a:t>
            </a:r>
            <a:r>
              <a:rPr lang="zh-CN" altLang="en-US" dirty="0" smtClean="0"/>
              <a:t>查找：</a:t>
            </a:r>
            <a:r>
              <a:rPr lang="zh-CN" altLang="en-US" sz="2000" dirty="0" smtClean="0">
                <a:solidFill>
                  <a:srgbClr val="7030A0"/>
                </a:solidFill>
              </a:rPr>
              <a:t>方法分类</a:t>
            </a:r>
            <a:endParaRPr lang="zh-CN" altLang="en-US" dirty="0">
              <a:solidFill>
                <a:srgbClr val="7030A0"/>
              </a:solidFill>
            </a:endParaRPr>
          </a:p>
        </p:txBody>
      </p:sp>
      <p:sp>
        <p:nvSpPr>
          <p:cNvPr id="3" name="内容占位符 2"/>
          <p:cNvSpPr>
            <a:spLocks noGrp="1"/>
          </p:cNvSpPr>
          <p:nvPr>
            <p:ph idx="1"/>
          </p:nvPr>
        </p:nvSpPr>
        <p:spPr/>
        <p:txBody>
          <a:bodyPr/>
          <a:lstStyle/>
          <a:p>
            <a:r>
              <a:rPr lang="zh-CN" altLang="en-US" sz="2400" i="1" dirty="0" smtClean="0"/>
              <a:t>在查找表中 </a:t>
            </a:r>
            <a:r>
              <a:rPr lang="zh-CN" altLang="en-US" sz="2400" dirty="0" smtClean="0">
                <a:solidFill>
                  <a:schemeClr val="accent6"/>
                </a:solidFill>
              </a:rPr>
              <a:t>采用</a:t>
            </a:r>
            <a:r>
              <a:rPr lang="zh-CN" altLang="en-US" sz="2400" dirty="0">
                <a:solidFill>
                  <a:schemeClr val="accent6"/>
                </a:solidFill>
              </a:rPr>
              <a:t>何种查找</a:t>
            </a:r>
            <a:r>
              <a:rPr lang="zh-CN" altLang="en-US" sz="2400" dirty="0" smtClean="0">
                <a:solidFill>
                  <a:schemeClr val="accent6"/>
                </a:solidFill>
              </a:rPr>
              <a:t>方法</a:t>
            </a:r>
            <a:r>
              <a:rPr lang="zh-CN" altLang="en-US" sz="2400" dirty="0" smtClean="0"/>
              <a:t>进行对象查找，首先取决于</a:t>
            </a:r>
            <a:r>
              <a:rPr lang="zh-CN" altLang="en-US" sz="2400" dirty="0"/>
              <a:t>查找表的组织</a:t>
            </a:r>
            <a:r>
              <a:rPr lang="zh-CN" altLang="en-US" sz="2400" dirty="0" smtClean="0"/>
              <a:t>。</a:t>
            </a:r>
            <a:endParaRPr lang="en-US" altLang="zh-CN" sz="2400" dirty="0" smtClean="0"/>
          </a:p>
          <a:p>
            <a:pPr lvl="1">
              <a:spcBef>
                <a:spcPts val="600"/>
              </a:spcBef>
            </a:pPr>
            <a:r>
              <a:rPr lang="zh-CN" altLang="en-US" sz="2200" dirty="0" smtClean="0"/>
              <a:t>因为查找</a:t>
            </a:r>
            <a:r>
              <a:rPr lang="zh-CN" altLang="en-US" sz="2200" dirty="0"/>
              <a:t>表是记录的集合，而集合中的元素之间是一种</a:t>
            </a:r>
            <a:r>
              <a:rPr lang="zh-CN" altLang="en-US" sz="2200" dirty="0">
                <a:solidFill>
                  <a:srgbClr val="7030A0"/>
                </a:solidFill>
              </a:rPr>
              <a:t>完全松散的关系</a:t>
            </a:r>
            <a:r>
              <a:rPr lang="zh-CN" altLang="en-US" sz="2200" dirty="0"/>
              <a:t>，因此，</a:t>
            </a:r>
            <a:r>
              <a:rPr lang="zh-CN" altLang="en-US" sz="2200" u="sng" dirty="0"/>
              <a:t>查找表是一种非常灵活的数据结构，可以用多种方式来存储</a:t>
            </a:r>
            <a:r>
              <a:rPr lang="zh-CN" altLang="en-US" sz="2200" dirty="0"/>
              <a:t>。</a:t>
            </a:r>
          </a:p>
          <a:p>
            <a:r>
              <a:rPr lang="zh-CN" altLang="en-US" sz="2400" dirty="0" smtClean="0"/>
              <a:t>根据</a:t>
            </a:r>
            <a:r>
              <a:rPr lang="zh-CN" altLang="en-US" sz="2400" b="1" u="sng" dirty="0"/>
              <a:t>存储结构</a:t>
            </a:r>
            <a:r>
              <a:rPr lang="zh-CN" altLang="en-US" sz="2400" u="sng" dirty="0"/>
              <a:t>的不同</a:t>
            </a:r>
            <a:r>
              <a:rPr lang="zh-CN" altLang="en-US" sz="2400" dirty="0"/>
              <a:t>，查找方法可</a:t>
            </a:r>
            <a:r>
              <a:rPr lang="zh-CN" altLang="en-US" sz="2400" dirty="0" smtClean="0"/>
              <a:t>分为</a:t>
            </a:r>
            <a:r>
              <a:rPr lang="en-US" altLang="zh-CN" sz="2400" dirty="0" smtClean="0"/>
              <a:t>3</a:t>
            </a:r>
            <a:r>
              <a:rPr lang="zh-CN" altLang="en-US" sz="2400" dirty="0" smtClean="0"/>
              <a:t>大</a:t>
            </a:r>
            <a:r>
              <a:rPr lang="zh-CN" altLang="en-US" sz="2400" dirty="0"/>
              <a:t>类：</a:t>
            </a:r>
          </a:p>
          <a:p>
            <a:pPr marL="971550" lvl="1" indent="-514350">
              <a:spcBef>
                <a:spcPts val="600"/>
              </a:spcBef>
              <a:buFont typeface="+mj-ea"/>
              <a:buAutoNum type="circleNumDbPlain"/>
            </a:pPr>
            <a:r>
              <a:rPr lang="zh-CN" altLang="en-US" sz="2200" b="1" u="sng" dirty="0" smtClean="0">
                <a:solidFill>
                  <a:srgbClr val="0070C0"/>
                </a:solidFill>
              </a:rPr>
              <a:t>顺序</a:t>
            </a:r>
            <a:r>
              <a:rPr lang="zh-CN" altLang="en-US" sz="2200" b="1" u="sng" dirty="0">
                <a:solidFill>
                  <a:srgbClr val="0070C0"/>
                </a:solidFill>
              </a:rPr>
              <a:t>表和链表</a:t>
            </a:r>
            <a:r>
              <a:rPr lang="zh-CN" altLang="en-US" sz="2200" u="sng" dirty="0"/>
              <a:t>的查找</a:t>
            </a:r>
            <a:r>
              <a:rPr lang="zh-CN" altLang="en-US" sz="2200" dirty="0"/>
              <a:t>：将给定的</a:t>
            </a:r>
            <a:r>
              <a:rPr lang="en-US" altLang="zh-CN" sz="2200" dirty="0"/>
              <a:t>K</a:t>
            </a:r>
            <a:r>
              <a:rPr lang="zh-CN" altLang="en-US" sz="2200" dirty="0"/>
              <a:t>值与查找表中记录的关键字逐个进行比较， 找到要查找的记录；</a:t>
            </a:r>
          </a:p>
          <a:p>
            <a:pPr marL="971550" lvl="1" indent="-514350">
              <a:spcBef>
                <a:spcPts val="600"/>
              </a:spcBef>
              <a:buFont typeface="+mj-ea"/>
              <a:buAutoNum type="circleNumDbPlain"/>
            </a:pPr>
            <a:r>
              <a:rPr lang="zh-CN" altLang="en-US" sz="2200" b="1" u="sng" dirty="0" smtClean="0">
                <a:solidFill>
                  <a:srgbClr val="0070C0"/>
                </a:solidFill>
              </a:rPr>
              <a:t>散</a:t>
            </a:r>
            <a:r>
              <a:rPr lang="zh-CN" altLang="en-US" sz="2200" b="1" u="sng" dirty="0">
                <a:solidFill>
                  <a:srgbClr val="0070C0"/>
                </a:solidFill>
              </a:rPr>
              <a:t>列表</a:t>
            </a:r>
            <a:r>
              <a:rPr lang="zh-CN" altLang="en-US" sz="2200" u="sng" dirty="0"/>
              <a:t>的查找</a:t>
            </a:r>
            <a:r>
              <a:rPr lang="zh-CN" altLang="en-US" sz="2200" dirty="0"/>
              <a:t>：根据给定的</a:t>
            </a:r>
            <a:r>
              <a:rPr lang="en-US" altLang="zh-CN" sz="2200" dirty="0"/>
              <a:t>K</a:t>
            </a:r>
            <a:r>
              <a:rPr lang="zh-CN" altLang="en-US" sz="2200" dirty="0"/>
              <a:t>值直接访问查找表， 从而找到要查找的记录；</a:t>
            </a:r>
          </a:p>
          <a:p>
            <a:pPr marL="971550" lvl="1" indent="-514350">
              <a:spcBef>
                <a:spcPts val="600"/>
              </a:spcBef>
              <a:buFont typeface="+mj-ea"/>
              <a:buAutoNum type="circleNumDbPlain"/>
            </a:pPr>
            <a:r>
              <a:rPr lang="zh-CN" altLang="en-US" sz="2200" b="1" u="sng" dirty="0" smtClean="0">
                <a:solidFill>
                  <a:srgbClr val="0070C0"/>
                </a:solidFill>
              </a:rPr>
              <a:t>索引</a:t>
            </a:r>
            <a:r>
              <a:rPr lang="zh-CN" altLang="en-US" sz="2200" b="1" u="sng" dirty="0">
                <a:solidFill>
                  <a:srgbClr val="0070C0"/>
                </a:solidFill>
              </a:rPr>
              <a:t>查找表</a:t>
            </a:r>
            <a:r>
              <a:rPr lang="zh-CN" altLang="en-US" sz="2200" u="sng" dirty="0"/>
              <a:t>的查找</a:t>
            </a:r>
            <a:r>
              <a:rPr lang="zh-CN" altLang="en-US" sz="2200" dirty="0"/>
              <a:t>：</a:t>
            </a:r>
            <a:r>
              <a:rPr lang="zh-CN" altLang="en-US" sz="2200" dirty="0" smtClean="0"/>
              <a:t>首先</a:t>
            </a:r>
            <a:r>
              <a:rPr lang="zh-CN" altLang="en-US" sz="2200" i="1" u="sng" dirty="0" smtClean="0"/>
              <a:t>根据索引</a:t>
            </a:r>
            <a:r>
              <a:rPr lang="zh-CN" altLang="en-US" sz="2200" u="sng" dirty="0" smtClean="0"/>
              <a:t>确定待查找记录所在的块 </a:t>
            </a:r>
            <a:r>
              <a:rPr lang="zh-CN" altLang="en-US" sz="2200" dirty="0" smtClean="0"/>
              <a:t>，</a:t>
            </a:r>
            <a:r>
              <a:rPr lang="zh-CN" altLang="en-US" sz="2200" dirty="0"/>
              <a:t>然后再</a:t>
            </a:r>
            <a:r>
              <a:rPr lang="zh-CN" altLang="en-US" sz="2200" u="sng" dirty="0"/>
              <a:t>从块中找到</a:t>
            </a:r>
            <a:r>
              <a:rPr lang="zh-CN" altLang="en-US" sz="2200" u="sng" dirty="0" smtClean="0"/>
              <a:t>要查找</a:t>
            </a:r>
            <a:r>
              <a:rPr lang="zh-CN" altLang="en-US" sz="2200" u="sng" dirty="0"/>
              <a:t>的记录</a:t>
            </a:r>
            <a:r>
              <a:rPr lang="zh-CN" altLang="en-US" sz="2200" dirty="0" smtClean="0"/>
              <a:t>。</a:t>
            </a:r>
            <a:endParaRPr lang="zh-CN" altLang="en-US" sz="2200" dirty="0"/>
          </a:p>
        </p:txBody>
      </p:sp>
    </p:spTree>
    <p:extLst>
      <p:ext uri="{BB962C8B-B14F-4D97-AF65-F5344CB8AC3E}">
        <p14:creationId xmlns:p14="http://schemas.microsoft.com/office/powerpoint/2010/main" val="335148522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2"/>
          <a:stretch>
            <a:fillRect/>
          </a:stretch>
        </p:blipFill>
        <p:spPr>
          <a:xfrm>
            <a:off x="4706100" y="4778639"/>
            <a:ext cx="2066667" cy="1761905"/>
          </a:xfrm>
          <a:prstGeom prst="rect">
            <a:avLst/>
          </a:prstGeom>
        </p:spPr>
      </p:pic>
      <p:pic>
        <p:nvPicPr>
          <p:cNvPr id="13" name="图片 12"/>
          <p:cNvPicPr>
            <a:picLocks noChangeAspect="1"/>
          </p:cNvPicPr>
          <p:nvPr/>
        </p:nvPicPr>
        <p:blipFill>
          <a:blip r:embed="rId3"/>
          <a:stretch>
            <a:fillRect/>
          </a:stretch>
        </p:blipFill>
        <p:spPr>
          <a:xfrm>
            <a:off x="1974335" y="4484925"/>
            <a:ext cx="1780952" cy="2142857"/>
          </a:xfrm>
          <a:prstGeom prst="rect">
            <a:avLst/>
          </a:prstGeom>
        </p:spPr>
      </p:pic>
      <p:sp>
        <p:nvSpPr>
          <p:cNvPr id="3" name="内容占位符 2"/>
          <p:cNvSpPr>
            <a:spLocks noGrp="1"/>
          </p:cNvSpPr>
          <p:nvPr>
            <p:ph idx="1"/>
          </p:nvPr>
        </p:nvSpPr>
        <p:spPr>
          <a:xfrm>
            <a:off x="457200" y="981075"/>
            <a:ext cx="8229600" cy="3514725"/>
          </a:xfrm>
        </p:spPr>
        <p:txBody>
          <a:bodyPr/>
          <a:lstStyle/>
          <a:p>
            <a:pPr marL="304800" indent="-304800">
              <a:spcBef>
                <a:spcPts val="600"/>
              </a:spcBef>
              <a:buFont typeface="+mj-lt"/>
              <a:buAutoNum type="romanUcPeriod"/>
            </a:pPr>
            <a:r>
              <a:rPr lang="zh-CN" altLang="en-US" sz="2400" b="1" dirty="0" smtClean="0"/>
              <a:t>失衡原因：</a:t>
            </a:r>
            <a:r>
              <a:rPr lang="zh-CN" altLang="en-US" sz="2400" dirty="0" smtClean="0"/>
              <a:t>在</a:t>
            </a:r>
            <a:r>
              <a:rPr lang="zh-CN" altLang="en-US" sz="2400" dirty="0"/>
              <a:t>结点</a:t>
            </a:r>
            <a:r>
              <a:rPr lang="en-US" altLang="zh-CN" sz="2400" b="1" dirty="0"/>
              <a:t>a</a:t>
            </a:r>
            <a:r>
              <a:rPr lang="zh-CN" altLang="en-US" sz="2400" dirty="0"/>
              <a:t>的</a:t>
            </a:r>
            <a:r>
              <a:rPr lang="zh-CN" altLang="en-US" sz="2400" u="sng" dirty="0">
                <a:solidFill>
                  <a:schemeClr val="accent6"/>
                </a:solidFill>
              </a:rPr>
              <a:t>左孩子</a:t>
            </a:r>
            <a:r>
              <a:rPr lang="zh-CN" altLang="en-US" sz="2400" u="sng" dirty="0" smtClean="0">
                <a:solidFill>
                  <a:schemeClr val="accent6"/>
                </a:solidFill>
              </a:rPr>
              <a:t>的</a:t>
            </a:r>
            <a:r>
              <a:rPr lang="zh-CN" altLang="en-US" sz="2400" b="1" u="sng" dirty="0" smtClean="0">
                <a:solidFill>
                  <a:srgbClr val="7030A0"/>
                </a:solidFill>
              </a:rPr>
              <a:t>右子树</a:t>
            </a:r>
            <a:r>
              <a:rPr lang="zh-CN" altLang="en-US" sz="2400" dirty="0"/>
              <a:t>上进行</a:t>
            </a:r>
            <a:r>
              <a:rPr lang="zh-CN" altLang="en-US" sz="2400" dirty="0" smtClean="0"/>
              <a:t>插入，</a:t>
            </a:r>
            <a:r>
              <a:rPr lang="zh-CN" altLang="en-US" sz="2400" i="1" dirty="0" smtClean="0"/>
              <a:t>插入</a:t>
            </a:r>
            <a:r>
              <a:rPr lang="en-US" altLang="zh-CN" sz="2400" i="1" dirty="0"/>
              <a:t>x</a:t>
            </a:r>
            <a:r>
              <a:rPr lang="zh-CN" altLang="en-US" sz="2400" i="1" dirty="0" smtClean="0"/>
              <a:t>使</a:t>
            </a:r>
            <a:r>
              <a:rPr lang="zh-CN" altLang="en-US" sz="2400" i="1" dirty="0"/>
              <a:t>结点</a:t>
            </a:r>
            <a:r>
              <a:rPr lang="en-US" altLang="zh-CN" sz="2400" i="1" dirty="0"/>
              <a:t>a</a:t>
            </a:r>
            <a:r>
              <a:rPr lang="zh-CN" altLang="en-US" sz="2400" i="1" dirty="0"/>
              <a:t>失去平衡</a:t>
            </a:r>
            <a:r>
              <a:rPr lang="zh-CN" altLang="en-US" sz="2400" dirty="0" smtClean="0"/>
              <a:t>。</a:t>
            </a:r>
            <a:endParaRPr lang="en-US" altLang="zh-CN" sz="2400" dirty="0" smtClean="0"/>
          </a:p>
          <a:p>
            <a:pPr lvl="1">
              <a:lnSpc>
                <a:spcPct val="150000"/>
              </a:lnSpc>
              <a:spcBef>
                <a:spcPts val="600"/>
              </a:spcBef>
            </a:pPr>
            <a:r>
              <a:rPr lang="en-US" altLang="zh-CN" sz="2000" dirty="0" smtClean="0"/>
              <a:t>x</a:t>
            </a:r>
            <a:r>
              <a:rPr lang="zh-CN" altLang="en-US" sz="2000" dirty="0" smtClean="0"/>
              <a:t>插入前</a:t>
            </a:r>
            <a:r>
              <a:rPr lang="en-US" altLang="zh-CN" sz="2000" dirty="0"/>
              <a:t>a</a:t>
            </a:r>
            <a:r>
              <a:rPr lang="zh-CN" altLang="en-US" sz="2000" dirty="0" smtClean="0"/>
              <a:t>的</a:t>
            </a:r>
            <a:r>
              <a:rPr lang="zh-CN" altLang="en-US" sz="2000" dirty="0"/>
              <a:t>平衡因子是</a:t>
            </a:r>
            <a:r>
              <a:rPr lang="en-US" altLang="zh-CN" sz="2000" dirty="0" smtClean="0"/>
              <a:t>1</a:t>
            </a:r>
            <a:r>
              <a:rPr lang="en-US" altLang="zh-CN" sz="2000" i="1" dirty="0">
                <a:solidFill>
                  <a:schemeClr val="tx1">
                    <a:lumMod val="50000"/>
                    <a:lumOff val="50000"/>
                  </a:schemeClr>
                </a:solidFill>
              </a:rPr>
              <a:t> </a:t>
            </a:r>
            <a:r>
              <a:rPr lang="en-US" altLang="zh-CN" sz="1600" i="1" dirty="0">
                <a:solidFill>
                  <a:schemeClr val="tx1">
                    <a:lumMod val="50000"/>
                    <a:lumOff val="50000"/>
                  </a:schemeClr>
                </a:solidFill>
              </a:rPr>
              <a:t>(</a:t>
            </a:r>
            <a:r>
              <a:rPr lang="zh-CN" altLang="en-US" sz="1600" i="1" dirty="0">
                <a:solidFill>
                  <a:schemeClr val="tx1">
                    <a:lumMod val="50000"/>
                    <a:lumOff val="50000"/>
                  </a:schemeClr>
                </a:solidFill>
              </a:rPr>
              <a:t>不能是</a:t>
            </a:r>
            <a:r>
              <a:rPr lang="en-US" altLang="zh-CN" sz="1600" i="1" dirty="0">
                <a:solidFill>
                  <a:schemeClr val="tx1">
                    <a:lumMod val="50000"/>
                    <a:lumOff val="50000"/>
                  </a:schemeClr>
                </a:solidFill>
              </a:rPr>
              <a:t>-1</a:t>
            </a:r>
            <a:r>
              <a:rPr lang="zh-CN" altLang="en-US" sz="1600" i="1" dirty="0">
                <a:solidFill>
                  <a:schemeClr val="tx1">
                    <a:lumMod val="50000"/>
                    <a:lumOff val="50000"/>
                  </a:schemeClr>
                </a:solidFill>
              </a:rPr>
              <a:t>或</a:t>
            </a:r>
            <a:r>
              <a:rPr lang="en-US" altLang="zh-CN" sz="1600" i="1" dirty="0">
                <a:solidFill>
                  <a:schemeClr val="tx1">
                    <a:lumMod val="50000"/>
                    <a:lumOff val="50000"/>
                  </a:schemeClr>
                </a:solidFill>
              </a:rPr>
              <a:t>0</a:t>
            </a:r>
            <a:r>
              <a:rPr lang="en-US" altLang="zh-CN" sz="1600" i="1" dirty="0" smtClean="0">
                <a:solidFill>
                  <a:schemeClr val="tx1">
                    <a:lumMod val="50000"/>
                    <a:lumOff val="50000"/>
                  </a:schemeClr>
                </a:solidFill>
              </a:rPr>
              <a:t>)</a:t>
            </a:r>
            <a:r>
              <a:rPr lang="en-US" altLang="zh-CN" sz="1800" dirty="0" smtClean="0"/>
              <a:t>, </a:t>
            </a:r>
            <a:r>
              <a:rPr lang="en-US" altLang="zh-CN" sz="2000" dirty="0" smtClean="0"/>
              <a:t>x</a:t>
            </a:r>
            <a:r>
              <a:rPr lang="zh-CN" altLang="en-US" sz="2000" dirty="0" smtClean="0"/>
              <a:t>插入后</a:t>
            </a:r>
            <a:r>
              <a:rPr lang="en-US" altLang="zh-CN" sz="2000" dirty="0" smtClean="0"/>
              <a:t>a</a:t>
            </a:r>
            <a:r>
              <a:rPr lang="zh-CN" altLang="en-US" sz="2000" dirty="0" smtClean="0"/>
              <a:t>的</a:t>
            </a:r>
            <a:r>
              <a:rPr lang="zh-CN" altLang="en-US" sz="2000" dirty="0"/>
              <a:t>平衡因子是</a:t>
            </a:r>
            <a:r>
              <a:rPr lang="en-US" altLang="zh-CN" sz="2000" dirty="0"/>
              <a:t>2</a:t>
            </a:r>
            <a:r>
              <a:rPr lang="zh-CN" altLang="en-US" sz="2000" dirty="0" smtClean="0"/>
              <a:t>。</a:t>
            </a:r>
            <a:endParaRPr lang="en-US" altLang="zh-CN" sz="2000" dirty="0" smtClean="0"/>
          </a:p>
          <a:p>
            <a:pPr lvl="1">
              <a:lnSpc>
                <a:spcPct val="150000"/>
              </a:lnSpc>
              <a:spcBef>
                <a:spcPts val="600"/>
              </a:spcBef>
            </a:pPr>
            <a:r>
              <a:rPr lang="zh-CN" altLang="en-US" sz="2000" dirty="0" smtClean="0"/>
              <a:t>设</a:t>
            </a:r>
            <a:r>
              <a:rPr lang="en-US" altLang="zh-CN" sz="2000" b="1" dirty="0"/>
              <a:t>b</a:t>
            </a:r>
            <a:r>
              <a:rPr lang="zh-CN" altLang="en-US" sz="2000" dirty="0"/>
              <a:t>是</a:t>
            </a:r>
            <a:r>
              <a:rPr lang="en-US" altLang="zh-CN" sz="2000" b="1" dirty="0"/>
              <a:t>a</a:t>
            </a:r>
            <a:r>
              <a:rPr lang="zh-CN" altLang="en-US" sz="2000" dirty="0"/>
              <a:t>的</a:t>
            </a:r>
            <a:r>
              <a:rPr lang="zh-CN" altLang="en-US" sz="2000" b="1" i="1" dirty="0"/>
              <a:t>左</a:t>
            </a:r>
            <a:r>
              <a:rPr lang="zh-CN" altLang="en-US" sz="2000" dirty="0" smtClean="0"/>
              <a:t>孩子</a:t>
            </a:r>
            <a:r>
              <a:rPr lang="en-US" altLang="zh-CN" sz="2000" dirty="0" smtClean="0"/>
              <a:t>, </a:t>
            </a:r>
            <a:r>
              <a:rPr lang="en-US" altLang="zh-CN" sz="2000" b="1" dirty="0" smtClean="0"/>
              <a:t>c</a:t>
            </a:r>
            <a:r>
              <a:rPr lang="zh-CN" altLang="en-US" sz="2000" dirty="0"/>
              <a:t>为</a:t>
            </a:r>
            <a:r>
              <a:rPr lang="en-US" altLang="zh-CN" sz="2000" b="1" dirty="0"/>
              <a:t>b</a:t>
            </a:r>
            <a:r>
              <a:rPr lang="zh-CN" altLang="en-US" sz="2000" dirty="0"/>
              <a:t>的</a:t>
            </a:r>
            <a:r>
              <a:rPr lang="zh-CN" altLang="en-US" sz="2000" b="1" i="1" dirty="0"/>
              <a:t>右</a:t>
            </a:r>
            <a:r>
              <a:rPr lang="zh-CN" altLang="en-US" sz="2000" dirty="0" smtClean="0"/>
              <a:t>孩子</a:t>
            </a:r>
            <a:r>
              <a:rPr lang="en-US" altLang="zh-CN" sz="2000" dirty="0" smtClean="0"/>
              <a:t>;</a:t>
            </a:r>
          </a:p>
          <a:p>
            <a:pPr lvl="2">
              <a:lnSpc>
                <a:spcPct val="150000"/>
              </a:lnSpc>
              <a:spcBef>
                <a:spcPts val="600"/>
              </a:spcBef>
            </a:pPr>
            <a:r>
              <a:rPr lang="en-US" altLang="zh-CN" sz="1800" b="1" dirty="0" smtClean="0">
                <a:solidFill>
                  <a:srgbClr val="00B0F0"/>
                </a:solidFill>
              </a:rPr>
              <a:t>b</a:t>
            </a:r>
            <a:r>
              <a:rPr lang="zh-CN" altLang="en-US" sz="1800" dirty="0" smtClean="0"/>
              <a:t>在</a:t>
            </a:r>
            <a:r>
              <a:rPr lang="en-US" altLang="zh-CN" sz="1800" dirty="0" smtClean="0"/>
              <a:t>x</a:t>
            </a:r>
            <a:r>
              <a:rPr lang="zh-CN" altLang="en-US" sz="1800" dirty="0" smtClean="0"/>
              <a:t>插入</a:t>
            </a:r>
            <a:r>
              <a:rPr lang="zh-CN" altLang="en-US" sz="1800" dirty="0"/>
              <a:t>前的平衡因子</a:t>
            </a:r>
            <a:r>
              <a:rPr lang="zh-CN" altLang="en-US" sz="1800" dirty="0">
                <a:solidFill>
                  <a:srgbClr val="00B050"/>
                </a:solidFill>
              </a:rPr>
              <a:t>只能是</a:t>
            </a:r>
            <a:r>
              <a:rPr lang="en-US" altLang="zh-CN" sz="1800" b="1" i="1" dirty="0" smtClean="0">
                <a:solidFill>
                  <a:srgbClr val="00B050"/>
                </a:solidFill>
              </a:rPr>
              <a:t>0</a:t>
            </a:r>
            <a:r>
              <a:rPr lang="en-US" altLang="zh-CN" sz="1800" dirty="0"/>
              <a:t> </a:t>
            </a:r>
            <a:r>
              <a:rPr lang="en-US" altLang="zh-CN" sz="1600" dirty="0" smtClean="0">
                <a:solidFill>
                  <a:schemeClr val="tx1">
                    <a:lumMod val="50000"/>
                    <a:lumOff val="50000"/>
                  </a:schemeClr>
                </a:solidFill>
              </a:rPr>
              <a:t>(</a:t>
            </a:r>
            <a:r>
              <a:rPr lang="zh-CN" altLang="en-US" sz="1600" u="sng" dirty="0" smtClean="0">
                <a:solidFill>
                  <a:schemeClr val="tx1">
                    <a:lumMod val="50000"/>
                    <a:lumOff val="50000"/>
                  </a:schemeClr>
                </a:solidFill>
              </a:rPr>
              <a:t>若是</a:t>
            </a:r>
            <a:r>
              <a:rPr lang="en-US" altLang="zh-CN" sz="1600" b="1" u="sng" dirty="0" smtClean="0">
                <a:solidFill>
                  <a:srgbClr val="00B050"/>
                </a:solidFill>
              </a:rPr>
              <a:t>1</a:t>
            </a:r>
            <a:r>
              <a:rPr lang="zh-CN" altLang="en-US" sz="1600" u="sng" dirty="0" smtClean="0">
                <a:solidFill>
                  <a:schemeClr val="tx1">
                    <a:lumMod val="50000"/>
                    <a:lumOff val="50000"/>
                  </a:schemeClr>
                </a:solidFill>
              </a:rPr>
              <a:t>不会导致</a:t>
            </a:r>
            <a:r>
              <a:rPr lang="en-US" altLang="zh-CN" sz="1600" u="sng" dirty="0" err="1" smtClean="0">
                <a:solidFill>
                  <a:schemeClr val="tx1">
                    <a:lumMod val="50000"/>
                    <a:lumOff val="50000"/>
                  </a:schemeClr>
                </a:solidFill>
              </a:rPr>
              <a:t>b,a</a:t>
            </a:r>
            <a:r>
              <a:rPr lang="zh-CN" altLang="en-US" sz="1600" u="sng" dirty="0" smtClean="0">
                <a:solidFill>
                  <a:schemeClr val="tx1">
                    <a:lumMod val="50000"/>
                    <a:lumOff val="50000"/>
                  </a:schemeClr>
                </a:solidFill>
              </a:rPr>
              <a:t>失衡，若是</a:t>
            </a:r>
            <a:r>
              <a:rPr lang="en-US" altLang="zh-CN" sz="1600" u="sng" dirty="0" smtClean="0">
                <a:solidFill>
                  <a:srgbClr val="00B050"/>
                </a:solidFill>
              </a:rPr>
              <a:t>-</a:t>
            </a:r>
            <a:r>
              <a:rPr lang="en-US" altLang="zh-CN" sz="1600" b="1" u="sng" dirty="0" smtClean="0">
                <a:solidFill>
                  <a:srgbClr val="00B050"/>
                </a:solidFill>
              </a:rPr>
              <a:t>1</a:t>
            </a:r>
            <a:r>
              <a:rPr lang="zh-CN" altLang="en-US" sz="1600" u="sng" dirty="0" smtClean="0">
                <a:solidFill>
                  <a:schemeClr val="tx1">
                    <a:lumMod val="50000"/>
                    <a:lumOff val="50000"/>
                  </a:schemeClr>
                </a:solidFill>
              </a:rPr>
              <a:t>则</a:t>
            </a:r>
            <a:r>
              <a:rPr lang="en-US" altLang="zh-CN" sz="1600" u="sng" dirty="0" smtClean="0">
                <a:solidFill>
                  <a:schemeClr val="tx1">
                    <a:lumMod val="50000"/>
                    <a:lumOff val="50000"/>
                  </a:schemeClr>
                </a:solidFill>
              </a:rPr>
              <a:t>c</a:t>
            </a:r>
            <a:r>
              <a:rPr lang="zh-CN" altLang="en-US" sz="1600" u="sng" dirty="0" smtClean="0">
                <a:solidFill>
                  <a:schemeClr val="tx1">
                    <a:lumMod val="50000"/>
                    <a:lumOff val="50000"/>
                  </a:schemeClr>
                </a:solidFill>
              </a:rPr>
              <a:t>就是</a:t>
            </a:r>
            <a:r>
              <a:rPr lang="zh-CN" altLang="en-US" sz="1600" u="sng" dirty="0">
                <a:solidFill>
                  <a:schemeClr val="tx1">
                    <a:lumMod val="50000"/>
                    <a:lumOff val="50000"/>
                  </a:schemeClr>
                </a:solidFill>
              </a:rPr>
              <a:t>失衡结点</a:t>
            </a:r>
            <a:r>
              <a:rPr lang="en-US" altLang="zh-CN" sz="1600" dirty="0">
                <a:solidFill>
                  <a:schemeClr val="tx1">
                    <a:lumMod val="50000"/>
                    <a:lumOff val="50000"/>
                  </a:schemeClr>
                </a:solidFill>
              </a:rPr>
              <a:t>)</a:t>
            </a:r>
            <a:r>
              <a:rPr lang="zh-CN" altLang="en-US" sz="1800" dirty="0" smtClean="0"/>
              <a:t>，</a:t>
            </a:r>
            <a:r>
              <a:rPr lang="en-US" altLang="zh-CN" sz="1800" dirty="0" smtClean="0"/>
              <a:t>x</a:t>
            </a:r>
            <a:r>
              <a:rPr lang="zh-CN" altLang="en-US" sz="1800" dirty="0" smtClean="0"/>
              <a:t>插入后</a:t>
            </a:r>
            <a:r>
              <a:rPr lang="en-US" altLang="zh-CN" sz="1800" u="sng" dirty="0" smtClean="0"/>
              <a:t>b</a:t>
            </a:r>
            <a:r>
              <a:rPr lang="zh-CN" altLang="en-US" sz="1800" u="sng" dirty="0" smtClean="0"/>
              <a:t>的</a:t>
            </a:r>
            <a:r>
              <a:rPr lang="zh-CN" altLang="en-US" sz="1800" u="sng" dirty="0"/>
              <a:t>平衡因子</a:t>
            </a:r>
            <a:r>
              <a:rPr lang="zh-CN" altLang="en-US" sz="1800" u="sng" dirty="0" smtClean="0"/>
              <a:t>是</a:t>
            </a:r>
            <a:r>
              <a:rPr lang="en-US" altLang="zh-CN" sz="1800" u="sng" dirty="0" smtClean="0"/>
              <a:t>-1</a:t>
            </a:r>
            <a:r>
              <a:rPr lang="zh-CN" altLang="en-US" sz="1800" dirty="0" smtClean="0"/>
              <a:t>。</a:t>
            </a:r>
            <a:endParaRPr lang="en-US" altLang="zh-CN" sz="1800" dirty="0" smtClean="0"/>
          </a:p>
          <a:p>
            <a:pPr lvl="2">
              <a:lnSpc>
                <a:spcPct val="150000"/>
              </a:lnSpc>
              <a:spcBef>
                <a:spcPts val="600"/>
              </a:spcBef>
            </a:pPr>
            <a:r>
              <a:rPr lang="en-US" altLang="zh-CN" sz="1800" b="1" dirty="0">
                <a:solidFill>
                  <a:srgbClr val="00B0F0"/>
                </a:solidFill>
              </a:rPr>
              <a:t>c</a:t>
            </a:r>
            <a:r>
              <a:rPr lang="zh-CN" altLang="en-US" sz="1800" dirty="0" smtClean="0"/>
              <a:t>在</a:t>
            </a:r>
            <a:r>
              <a:rPr lang="en-US" altLang="zh-CN" sz="1800" dirty="0" smtClean="0"/>
              <a:t>x</a:t>
            </a:r>
            <a:r>
              <a:rPr lang="zh-CN" altLang="en-US" sz="1800" dirty="0" smtClean="0"/>
              <a:t>插入</a:t>
            </a:r>
            <a:r>
              <a:rPr lang="zh-CN" altLang="en-US" sz="1800" dirty="0"/>
              <a:t>前的平衡因子</a:t>
            </a:r>
            <a:r>
              <a:rPr lang="zh-CN" altLang="en-US" sz="1800" dirty="0">
                <a:solidFill>
                  <a:srgbClr val="00B050"/>
                </a:solidFill>
              </a:rPr>
              <a:t>只能是</a:t>
            </a:r>
            <a:r>
              <a:rPr lang="en-US" altLang="zh-CN" sz="1800" b="1" i="1" dirty="0" smtClean="0">
                <a:solidFill>
                  <a:srgbClr val="00B050"/>
                </a:solidFill>
              </a:rPr>
              <a:t>0</a:t>
            </a:r>
            <a:r>
              <a:rPr lang="en-US" altLang="zh-CN" sz="1600" dirty="0">
                <a:solidFill>
                  <a:schemeClr val="tx1">
                    <a:lumMod val="50000"/>
                    <a:lumOff val="50000"/>
                  </a:schemeClr>
                </a:solidFill>
              </a:rPr>
              <a:t> (</a:t>
            </a:r>
            <a:r>
              <a:rPr lang="zh-CN" altLang="en-US" sz="1600" u="sng" dirty="0">
                <a:solidFill>
                  <a:schemeClr val="tx1">
                    <a:lumMod val="50000"/>
                    <a:lumOff val="50000"/>
                  </a:schemeClr>
                </a:solidFill>
              </a:rPr>
              <a:t>若是</a:t>
            </a:r>
            <a:r>
              <a:rPr lang="en-US" altLang="zh-CN" sz="1600" b="1" u="sng" dirty="0" smtClean="0">
                <a:solidFill>
                  <a:srgbClr val="00B050"/>
                </a:solidFill>
              </a:rPr>
              <a:t>1</a:t>
            </a:r>
            <a:r>
              <a:rPr lang="zh-CN" altLang="en-US" sz="1600" u="sng" dirty="0" smtClean="0">
                <a:solidFill>
                  <a:schemeClr val="tx1">
                    <a:lumMod val="50000"/>
                    <a:lumOff val="50000"/>
                  </a:schemeClr>
                </a:solidFill>
              </a:rPr>
              <a:t>或是</a:t>
            </a:r>
            <a:r>
              <a:rPr lang="en-US" altLang="zh-CN" sz="1600" u="sng" dirty="0">
                <a:solidFill>
                  <a:srgbClr val="00B050"/>
                </a:solidFill>
              </a:rPr>
              <a:t>-</a:t>
            </a:r>
            <a:r>
              <a:rPr lang="en-US" altLang="zh-CN" sz="1600" b="1" u="sng" dirty="0" smtClean="0">
                <a:solidFill>
                  <a:srgbClr val="00B050"/>
                </a:solidFill>
              </a:rPr>
              <a:t>1</a:t>
            </a:r>
            <a:r>
              <a:rPr lang="zh-CN" altLang="en-US" sz="1600" u="sng" dirty="0" smtClean="0">
                <a:solidFill>
                  <a:schemeClr val="tx1">
                    <a:lumMod val="50000"/>
                    <a:lumOff val="50000"/>
                  </a:schemeClr>
                </a:solidFill>
              </a:rPr>
              <a:t>，</a:t>
            </a:r>
            <a:r>
              <a:rPr lang="zh-CN" altLang="en-US" sz="1600" u="sng" dirty="0">
                <a:solidFill>
                  <a:schemeClr val="tx1">
                    <a:lumMod val="50000"/>
                    <a:lumOff val="50000"/>
                  </a:schemeClr>
                </a:solidFill>
              </a:rPr>
              <a:t>则</a:t>
            </a:r>
            <a:r>
              <a:rPr lang="en-US" altLang="zh-CN" sz="1600" u="sng" dirty="0" smtClean="0">
                <a:solidFill>
                  <a:schemeClr val="tx1">
                    <a:lumMod val="50000"/>
                    <a:lumOff val="50000"/>
                  </a:schemeClr>
                </a:solidFill>
              </a:rPr>
              <a:t>c</a:t>
            </a:r>
            <a:r>
              <a:rPr lang="zh-CN" altLang="en-US" sz="1600" u="sng" dirty="0">
                <a:solidFill>
                  <a:schemeClr val="tx1">
                    <a:lumMod val="50000"/>
                    <a:lumOff val="50000"/>
                  </a:schemeClr>
                </a:solidFill>
              </a:rPr>
              <a:t>就是失衡结点</a:t>
            </a:r>
            <a:r>
              <a:rPr lang="en-US" altLang="zh-CN" sz="1600" dirty="0">
                <a:solidFill>
                  <a:schemeClr val="tx1">
                    <a:lumMod val="50000"/>
                    <a:lumOff val="50000"/>
                  </a:schemeClr>
                </a:solidFill>
              </a:rPr>
              <a:t>) </a:t>
            </a:r>
            <a:r>
              <a:rPr lang="zh-CN" altLang="en-US" sz="1800" dirty="0" smtClean="0"/>
              <a:t>。</a:t>
            </a:r>
            <a:endParaRPr lang="zh-CN" altLang="en-US" sz="2200" dirty="0"/>
          </a:p>
        </p:txBody>
      </p:sp>
      <p:sp>
        <p:nvSpPr>
          <p:cNvPr id="2" name="标题 1"/>
          <p:cNvSpPr>
            <a:spLocks noGrp="1"/>
          </p:cNvSpPr>
          <p:nvPr>
            <p:ph type="title"/>
          </p:nvPr>
        </p:nvSpPr>
        <p:spPr/>
        <p:txBody>
          <a:bodyPr/>
          <a:lstStyle/>
          <a:p>
            <a:r>
              <a:rPr lang="en-US" altLang="zh-CN" dirty="0" smtClean="0"/>
              <a:t>X.2b </a:t>
            </a:r>
            <a:r>
              <a:rPr lang="zh-CN" altLang="en-US" dirty="0"/>
              <a:t>平衡化</a:t>
            </a:r>
            <a:r>
              <a:rPr lang="zh-CN" altLang="en-US" dirty="0" smtClean="0"/>
              <a:t>旋转：</a:t>
            </a:r>
            <a:r>
              <a:rPr lang="en-US" altLang="zh-CN" dirty="0" smtClean="0"/>
              <a:t>LR</a:t>
            </a:r>
            <a:r>
              <a:rPr lang="zh-CN" altLang="en-US" dirty="0" smtClean="0"/>
              <a:t>型</a:t>
            </a:r>
            <a:endParaRPr lang="zh-CN" altLang="en-US" dirty="0"/>
          </a:p>
        </p:txBody>
      </p:sp>
      <p:sp>
        <p:nvSpPr>
          <p:cNvPr id="8" name="右箭头 7"/>
          <p:cNvSpPr/>
          <p:nvPr/>
        </p:nvSpPr>
        <p:spPr>
          <a:xfrm>
            <a:off x="3990742" y="5600976"/>
            <a:ext cx="609600" cy="22860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935675" y="5361333"/>
            <a:ext cx="1293924" cy="707886"/>
          </a:xfrm>
          <a:prstGeom prst="rect">
            <a:avLst/>
          </a:prstGeom>
        </p:spPr>
        <p:txBody>
          <a:bodyPr wrap="square">
            <a:spAutoFit/>
          </a:bodyPr>
          <a:lstStyle/>
          <a:p>
            <a:r>
              <a:rPr lang="en-US" altLang="zh-CN" sz="2000" dirty="0" smtClean="0">
                <a:solidFill>
                  <a:schemeClr val="tx1">
                    <a:lumMod val="50000"/>
                    <a:lumOff val="50000"/>
                  </a:schemeClr>
                </a:solidFill>
              </a:rPr>
              <a:t>LR</a:t>
            </a:r>
            <a:r>
              <a:rPr lang="zh-CN" altLang="en-US" sz="2000" dirty="0" smtClean="0">
                <a:solidFill>
                  <a:schemeClr val="tx1">
                    <a:lumMod val="50000"/>
                    <a:lumOff val="50000"/>
                  </a:schemeClr>
                </a:solidFill>
              </a:rPr>
              <a:t>型</a:t>
            </a:r>
            <a:r>
              <a:rPr lang="zh-CN" altLang="en-US" sz="2000" dirty="0" smtClean="0"/>
              <a:t>平衡化旋转</a:t>
            </a:r>
            <a:endParaRPr lang="zh-CN" altLang="en-US" sz="2000" dirty="0"/>
          </a:p>
        </p:txBody>
      </p:sp>
      <p:sp>
        <p:nvSpPr>
          <p:cNvPr id="10" name="AutoShape 25"/>
          <p:cNvSpPr>
            <a:spLocks noChangeArrowheads="1"/>
          </p:cNvSpPr>
          <p:nvPr/>
        </p:nvSpPr>
        <p:spPr bwMode="auto">
          <a:xfrm rot="14600366">
            <a:off x="2607282" y="5219217"/>
            <a:ext cx="717744" cy="165192"/>
          </a:xfrm>
          <a:prstGeom prst="curvedUpArrow">
            <a:avLst>
              <a:gd name="adj1" fmla="val 28000"/>
              <a:gd name="adj2" fmla="val 56000"/>
              <a:gd name="adj3" fmla="val 33333"/>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1" name="AutoShape 26"/>
          <p:cNvSpPr>
            <a:spLocks noChangeArrowheads="1"/>
          </p:cNvSpPr>
          <p:nvPr/>
        </p:nvSpPr>
        <p:spPr bwMode="auto">
          <a:xfrm rot="19127259">
            <a:off x="2159606" y="4554771"/>
            <a:ext cx="822929" cy="260499"/>
          </a:xfrm>
          <a:prstGeom prst="curvedDownArrow">
            <a:avLst>
              <a:gd name="adj1" fmla="val 60000"/>
              <a:gd name="adj2" fmla="val 120000"/>
              <a:gd name="adj3" fmla="val 33333"/>
            </a:avLst>
          </a:prstGeom>
          <a:solidFill>
            <a:srgbClr val="FF0000"/>
          </a:solidFill>
          <a:ln w="9525">
            <a:solidFill>
              <a:srgbClr val="FF0000"/>
            </a:solidFill>
            <a:miter lim="800000"/>
            <a:headEnd/>
            <a:tailEnd/>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Tree>
    <p:extLst>
      <p:ext uri="{BB962C8B-B14F-4D97-AF65-F5344CB8AC3E}">
        <p14:creationId xmlns:p14="http://schemas.microsoft.com/office/powerpoint/2010/main" val="3355131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down)">
                                      <p:cBhvr>
                                        <p:cTn id="11" dur="500"/>
                                        <p:tgtEl>
                                          <p:spTgt spid="10"/>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down)">
                                      <p:cBhvr>
                                        <p:cTn id="15" dur="500"/>
                                        <p:tgtEl>
                                          <p:spTgt spid="11"/>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animEffect transition="in" filter="wipe(left)">
                                      <p:cBhvr>
                                        <p:cTn id="31" dur="500"/>
                                        <p:tgtEl>
                                          <p:spTgt spid="3">
                                            <p:txEl>
                                              <p:pRg st="1" end="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3">
                                            <p:txEl>
                                              <p:pRg st="2" end="2"/>
                                            </p:txEl>
                                          </p:spTgt>
                                        </p:tgtEl>
                                        <p:attrNameLst>
                                          <p:attrName>style.visibility</p:attrName>
                                        </p:attrNameLst>
                                      </p:cBhvr>
                                      <p:to>
                                        <p:strVal val="visible"/>
                                      </p:to>
                                    </p:set>
                                    <p:animEffect transition="in" filter="wipe(left)">
                                      <p:cBhvr>
                                        <p:cTn id="36" dur="500"/>
                                        <p:tgtEl>
                                          <p:spTgt spid="3">
                                            <p:txEl>
                                              <p:pRg st="2" end="2"/>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3">
                                            <p:txEl>
                                              <p:pRg st="3" end="3"/>
                                            </p:txEl>
                                          </p:spTgt>
                                        </p:tgtEl>
                                        <p:attrNameLst>
                                          <p:attrName>style.visibility</p:attrName>
                                        </p:attrNameLst>
                                      </p:cBhvr>
                                      <p:to>
                                        <p:strVal val="visible"/>
                                      </p:to>
                                    </p:set>
                                    <p:animEffect transition="in" filter="wipe(left)">
                                      <p:cBhvr>
                                        <p:cTn id="41" dur="500"/>
                                        <p:tgtEl>
                                          <p:spTgt spid="3">
                                            <p:txEl>
                                              <p:pRg st="3" end="3"/>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3">
                                            <p:txEl>
                                              <p:pRg st="4" end="4"/>
                                            </p:txEl>
                                          </p:spTgt>
                                        </p:tgtEl>
                                        <p:attrNameLst>
                                          <p:attrName>style.visibility</p:attrName>
                                        </p:attrNameLst>
                                      </p:cBhvr>
                                      <p:to>
                                        <p:strVal val="visible"/>
                                      </p:to>
                                    </p:set>
                                    <p:animEffect transition="in" filter="wipe(left)">
                                      <p:cBhvr>
                                        <p:cTn id="4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animBg="1"/>
      <p:bldP spid="11"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1888371" y="4167554"/>
            <a:ext cx="1780952" cy="2142857"/>
          </a:xfrm>
          <a:prstGeom prst="rect">
            <a:avLst/>
          </a:prstGeom>
        </p:spPr>
      </p:pic>
      <p:sp>
        <p:nvSpPr>
          <p:cNvPr id="3" name="内容占位符 2"/>
          <p:cNvSpPr>
            <a:spLocks noGrp="1"/>
          </p:cNvSpPr>
          <p:nvPr>
            <p:ph idx="1"/>
          </p:nvPr>
        </p:nvSpPr>
        <p:spPr>
          <a:xfrm>
            <a:off x="457200" y="981075"/>
            <a:ext cx="8229600" cy="3514725"/>
          </a:xfrm>
        </p:spPr>
        <p:txBody>
          <a:bodyPr/>
          <a:lstStyle/>
          <a:p>
            <a:pPr marL="514350" indent="-514350">
              <a:spcBef>
                <a:spcPts val="600"/>
              </a:spcBef>
              <a:buFont typeface="+mj-lt"/>
              <a:buAutoNum type="romanUcPeriod" startAt="2"/>
            </a:pPr>
            <a:r>
              <a:rPr lang="zh-CN" altLang="en-US" sz="2400" b="1" dirty="0"/>
              <a:t>平衡</a:t>
            </a:r>
            <a:r>
              <a:rPr lang="zh-CN" altLang="en-US" sz="2400" b="1" dirty="0" smtClean="0"/>
              <a:t>化旋转方法</a:t>
            </a:r>
            <a:endParaRPr lang="en-US" altLang="zh-CN" sz="2400" dirty="0" smtClean="0"/>
          </a:p>
          <a:p>
            <a:pPr marL="914400" lvl="1" indent="-457200">
              <a:spcBef>
                <a:spcPts val="600"/>
              </a:spcBef>
              <a:buFont typeface="+mj-lt"/>
              <a:buAutoNum type="alphaUcPeriod"/>
            </a:pPr>
            <a:r>
              <a:rPr lang="zh-CN" altLang="en-US" sz="2000" dirty="0"/>
              <a:t>先</a:t>
            </a:r>
            <a:r>
              <a:rPr lang="zh-CN" altLang="en-US" sz="2000" u="sng" dirty="0"/>
              <a:t>以</a:t>
            </a:r>
            <a:r>
              <a:rPr lang="en-US" altLang="zh-CN" sz="2000" b="1" u="sng" dirty="0" smtClean="0"/>
              <a:t>b</a:t>
            </a:r>
            <a:r>
              <a:rPr lang="zh-CN" altLang="en-US" sz="2000" u="sng" dirty="0" smtClean="0"/>
              <a:t>为中心</a:t>
            </a:r>
            <a:r>
              <a:rPr lang="zh-CN" altLang="en-US" sz="2000" dirty="0" smtClean="0"/>
              <a:t>，进行</a:t>
            </a:r>
            <a:r>
              <a:rPr lang="zh-CN" altLang="en-US" sz="2000" dirty="0"/>
              <a:t>一次</a:t>
            </a:r>
            <a:r>
              <a:rPr lang="zh-CN" altLang="en-US" sz="2000" b="1" i="1" dirty="0"/>
              <a:t>逆时针</a:t>
            </a:r>
            <a:r>
              <a:rPr lang="zh-CN" altLang="en-US" sz="2000" dirty="0" smtClean="0"/>
              <a:t>旋转（将</a:t>
            </a:r>
            <a:r>
              <a:rPr lang="zh-CN" altLang="en-US" sz="2000" dirty="0"/>
              <a:t>以</a:t>
            </a:r>
            <a:r>
              <a:rPr lang="en-US" altLang="zh-CN" sz="2000" dirty="0"/>
              <a:t>b</a:t>
            </a:r>
            <a:r>
              <a:rPr lang="zh-CN" altLang="en-US" sz="2000" dirty="0"/>
              <a:t>为根的子</a:t>
            </a:r>
            <a:r>
              <a:rPr lang="zh-CN" altLang="en-US" sz="2000" dirty="0" smtClean="0"/>
              <a:t>树，旋转</a:t>
            </a:r>
            <a:r>
              <a:rPr lang="zh-CN" altLang="en-US" sz="2000" dirty="0"/>
              <a:t>为以</a:t>
            </a:r>
            <a:r>
              <a:rPr lang="en-US" altLang="zh-CN" sz="2000" dirty="0"/>
              <a:t>c</a:t>
            </a:r>
            <a:r>
              <a:rPr lang="zh-CN" altLang="en-US" sz="2000" dirty="0"/>
              <a:t>为</a:t>
            </a:r>
            <a:r>
              <a:rPr lang="zh-CN" altLang="en-US" sz="2000" dirty="0" smtClean="0"/>
              <a:t>根）；</a:t>
            </a:r>
            <a:endParaRPr lang="en-US" altLang="zh-CN" sz="2000" dirty="0" smtClean="0"/>
          </a:p>
          <a:p>
            <a:pPr marL="914400" lvl="1" indent="-457200">
              <a:spcBef>
                <a:spcPts val="600"/>
              </a:spcBef>
              <a:buFont typeface="+mj-lt"/>
              <a:buAutoNum type="alphaUcPeriod"/>
            </a:pPr>
            <a:r>
              <a:rPr lang="zh-CN" altLang="en-US" sz="2000" dirty="0" smtClean="0"/>
              <a:t>再</a:t>
            </a:r>
            <a:r>
              <a:rPr lang="zh-CN" altLang="en-US" sz="2000" u="sng" dirty="0"/>
              <a:t>以</a:t>
            </a:r>
            <a:r>
              <a:rPr lang="en-US" altLang="zh-CN" sz="2000" b="1" u="sng" dirty="0" smtClean="0"/>
              <a:t>a</a:t>
            </a:r>
            <a:r>
              <a:rPr lang="zh-CN" altLang="en-US" sz="2000" u="sng" dirty="0" smtClean="0"/>
              <a:t>为中心</a:t>
            </a:r>
            <a:r>
              <a:rPr lang="zh-CN" altLang="en-US" sz="2000" dirty="0" smtClean="0"/>
              <a:t>，进行</a:t>
            </a:r>
            <a:r>
              <a:rPr lang="zh-CN" altLang="en-US" sz="2000" dirty="0"/>
              <a:t>一次</a:t>
            </a:r>
            <a:r>
              <a:rPr lang="zh-CN" altLang="en-US" sz="2000" b="1" i="1" dirty="0"/>
              <a:t>顺时针</a:t>
            </a:r>
            <a:r>
              <a:rPr lang="zh-CN" altLang="en-US" sz="2000" dirty="0"/>
              <a:t>旋转，如</a:t>
            </a:r>
            <a:r>
              <a:rPr lang="zh-CN" altLang="en-US" sz="2000" dirty="0" smtClean="0"/>
              <a:t>图。</a:t>
            </a:r>
            <a:endParaRPr lang="en-US" altLang="zh-CN" sz="2000" dirty="0" smtClean="0"/>
          </a:p>
          <a:p>
            <a:pPr marL="914400" lvl="1" indent="-457200">
              <a:spcBef>
                <a:spcPts val="600"/>
              </a:spcBef>
              <a:buFont typeface="+mj-lt"/>
              <a:buAutoNum type="alphaUcPeriod"/>
            </a:pPr>
            <a:r>
              <a:rPr lang="zh-CN" altLang="en-US" sz="2000" u="sng" dirty="0" smtClean="0"/>
              <a:t>将</a:t>
            </a:r>
            <a:r>
              <a:rPr lang="zh-CN" altLang="en-US" sz="2000" u="sng" dirty="0"/>
              <a:t>整棵子树旋转</a:t>
            </a:r>
            <a:r>
              <a:rPr lang="zh-CN" altLang="en-US" sz="2000" dirty="0"/>
              <a:t>为</a:t>
            </a:r>
            <a:r>
              <a:rPr lang="zh-CN" altLang="en-US" sz="2000" b="1" dirty="0"/>
              <a:t>以</a:t>
            </a:r>
            <a:r>
              <a:rPr lang="en-US" altLang="zh-CN" sz="2000" b="1" dirty="0"/>
              <a:t>c</a:t>
            </a:r>
            <a:r>
              <a:rPr lang="zh-CN" altLang="en-US" sz="2000" b="1" dirty="0"/>
              <a:t>为根</a:t>
            </a:r>
            <a:r>
              <a:rPr lang="zh-CN" altLang="en-US" sz="2000" dirty="0"/>
              <a:t>，</a:t>
            </a:r>
            <a:r>
              <a:rPr lang="en-US" altLang="zh-CN" sz="2000" dirty="0"/>
              <a:t>b</a:t>
            </a:r>
            <a:r>
              <a:rPr lang="zh-CN" altLang="en-US" sz="2000" dirty="0"/>
              <a:t>是</a:t>
            </a:r>
            <a:r>
              <a:rPr lang="en-US" altLang="zh-CN" sz="2000" dirty="0"/>
              <a:t>c</a:t>
            </a:r>
            <a:r>
              <a:rPr lang="zh-CN" altLang="en-US" sz="2000" dirty="0"/>
              <a:t>的左子树，</a:t>
            </a:r>
            <a:r>
              <a:rPr lang="en-US" altLang="zh-CN" sz="2000" dirty="0"/>
              <a:t>a</a:t>
            </a:r>
            <a:r>
              <a:rPr lang="zh-CN" altLang="en-US" sz="2000" dirty="0"/>
              <a:t>是</a:t>
            </a:r>
            <a:r>
              <a:rPr lang="en-US" altLang="zh-CN" sz="2000" dirty="0"/>
              <a:t>c</a:t>
            </a:r>
            <a:r>
              <a:rPr lang="zh-CN" altLang="en-US" sz="2000" dirty="0"/>
              <a:t>的右子树</a:t>
            </a:r>
            <a:r>
              <a:rPr lang="zh-CN" altLang="en-US" sz="2000" dirty="0" smtClean="0"/>
              <a:t>；</a:t>
            </a:r>
            <a:endParaRPr lang="en-US" altLang="zh-CN" sz="2000" dirty="0" smtClean="0"/>
          </a:p>
          <a:p>
            <a:pPr lvl="2">
              <a:spcBef>
                <a:spcPts val="600"/>
              </a:spcBef>
            </a:pPr>
            <a:r>
              <a:rPr lang="en-US" altLang="zh-CN" sz="1800" i="1" dirty="0" smtClean="0"/>
              <a:t>c</a:t>
            </a:r>
            <a:r>
              <a:rPr lang="zh-CN" altLang="en-US" sz="1800" i="1" dirty="0"/>
              <a:t>的</a:t>
            </a:r>
            <a:r>
              <a:rPr lang="zh-CN" altLang="en-US" sz="1800" b="1" i="1" dirty="0"/>
              <a:t>右</a:t>
            </a:r>
            <a:r>
              <a:rPr lang="zh-CN" altLang="en-US" sz="1800" i="1" dirty="0"/>
              <a:t>子</a:t>
            </a:r>
            <a:r>
              <a:rPr lang="zh-CN" altLang="en-US" sz="1800" i="1" dirty="0" smtClean="0"/>
              <a:t>树 </a:t>
            </a:r>
            <a:r>
              <a:rPr lang="zh-CN" altLang="en-US" sz="1800" dirty="0" smtClean="0"/>
              <a:t>移到 </a:t>
            </a:r>
            <a:r>
              <a:rPr lang="en-US" altLang="zh-CN" sz="1800" i="1" dirty="0" smtClean="0"/>
              <a:t>a</a:t>
            </a:r>
            <a:r>
              <a:rPr lang="zh-CN" altLang="en-US" sz="1800" i="1" dirty="0"/>
              <a:t>的</a:t>
            </a:r>
            <a:r>
              <a:rPr lang="zh-CN" altLang="en-US" sz="1800" b="1" i="1" dirty="0"/>
              <a:t>左</a:t>
            </a:r>
            <a:r>
              <a:rPr lang="zh-CN" altLang="en-US" sz="1800" i="1" dirty="0"/>
              <a:t>子树</a:t>
            </a:r>
            <a:r>
              <a:rPr lang="zh-CN" altLang="en-US" sz="1800" i="1" dirty="0" smtClean="0"/>
              <a:t>位置</a:t>
            </a:r>
            <a:r>
              <a:rPr lang="zh-CN" altLang="en-US" sz="1800" dirty="0" smtClean="0"/>
              <a:t>；</a:t>
            </a:r>
            <a:endParaRPr lang="en-US" altLang="zh-CN" sz="1800" dirty="0" smtClean="0"/>
          </a:p>
          <a:p>
            <a:pPr lvl="2">
              <a:spcBef>
                <a:spcPts val="600"/>
              </a:spcBef>
            </a:pPr>
            <a:r>
              <a:rPr lang="en-US" altLang="zh-CN" sz="1800" i="1" dirty="0" smtClean="0"/>
              <a:t>c</a:t>
            </a:r>
            <a:r>
              <a:rPr lang="zh-CN" altLang="en-US" sz="1800" i="1" dirty="0"/>
              <a:t>的</a:t>
            </a:r>
            <a:r>
              <a:rPr lang="zh-CN" altLang="en-US" sz="1800" b="1" i="1" dirty="0" smtClean="0"/>
              <a:t>左</a:t>
            </a:r>
            <a:r>
              <a:rPr lang="zh-CN" altLang="en-US" sz="1800" i="1" dirty="0" smtClean="0"/>
              <a:t>子树 </a:t>
            </a:r>
            <a:r>
              <a:rPr lang="zh-CN" altLang="en-US" sz="1800" dirty="0" smtClean="0"/>
              <a:t>移到 </a:t>
            </a:r>
            <a:r>
              <a:rPr lang="en-US" altLang="zh-CN" sz="1800" i="1" dirty="0" smtClean="0"/>
              <a:t>b</a:t>
            </a:r>
            <a:r>
              <a:rPr lang="zh-CN" altLang="en-US" sz="1800" i="1" dirty="0"/>
              <a:t>的</a:t>
            </a:r>
            <a:r>
              <a:rPr lang="zh-CN" altLang="en-US" sz="1800" b="1" i="1" dirty="0"/>
              <a:t>右</a:t>
            </a:r>
            <a:r>
              <a:rPr lang="zh-CN" altLang="en-US" sz="1800" i="1" dirty="0"/>
              <a:t>子树位置</a:t>
            </a:r>
            <a:r>
              <a:rPr lang="zh-CN" altLang="en-US" sz="1800" dirty="0" smtClean="0"/>
              <a:t>。</a:t>
            </a:r>
            <a:endParaRPr lang="en-US" altLang="zh-CN" sz="2200" dirty="0" smtClean="0"/>
          </a:p>
          <a:p>
            <a:pPr lvl="1">
              <a:spcBef>
                <a:spcPts val="600"/>
              </a:spcBef>
            </a:pPr>
            <a:endParaRPr lang="zh-CN" altLang="en-US" sz="2200" dirty="0"/>
          </a:p>
        </p:txBody>
      </p:sp>
      <p:sp>
        <p:nvSpPr>
          <p:cNvPr id="2" name="标题 1"/>
          <p:cNvSpPr>
            <a:spLocks noGrp="1"/>
          </p:cNvSpPr>
          <p:nvPr>
            <p:ph type="title"/>
          </p:nvPr>
        </p:nvSpPr>
        <p:spPr/>
        <p:txBody>
          <a:bodyPr/>
          <a:lstStyle/>
          <a:p>
            <a:r>
              <a:rPr lang="en-US" altLang="zh-CN" dirty="0" smtClean="0"/>
              <a:t>X.2b </a:t>
            </a:r>
            <a:r>
              <a:rPr lang="zh-CN" altLang="en-US" dirty="0"/>
              <a:t>平衡化</a:t>
            </a:r>
            <a:r>
              <a:rPr lang="zh-CN" altLang="en-US" dirty="0" smtClean="0"/>
              <a:t>旋转：</a:t>
            </a:r>
            <a:r>
              <a:rPr lang="en-US" altLang="zh-CN" dirty="0" smtClean="0"/>
              <a:t>LR</a:t>
            </a:r>
            <a:r>
              <a:rPr lang="zh-CN" altLang="en-US" dirty="0" smtClean="0"/>
              <a:t>型</a:t>
            </a:r>
            <a:endParaRPr lang="zh-CN" altLang="en-US" dirty="0"/>
          </a:p>
        </p:txBody>
      </p:sp>
      <p:sp>
        <p:nvSpPr>
          <p:cNvPr id="8" name="右箭头 7"/>
          <p:cNvSpPr/>
          <p:nvPr/>
        </p:nvSpPr>
        <p:spPr>
          <a:xfrm>
            <a:off x="3838342" y="5307899"/>
            <a:ext cx="609600" cy="22860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783275" y="5068256"/>
            <a:ext cx="1293924" cy="707886"/>
          </a:xfrm>
          <a:prstGeom prst="rect">
            <a:avLst/>
          </a:prstGeom>
        </p:spPr>
        <p:txBody>
          <a:bodyPr wrap="square">
            <a:spAutoFit/>
          </a:bodyPr>
          <a:lstStyle/>
          <a:p>
            <a:pPr algn="ctr"/>
            <a:r>
              <a:rPr lang="en-US" altLang="zh-CN" sz="2000" dirty="0" smtClean="0">
                <a:solidFill>
                  <a:schemeClr val="tx1">
                    <a:lumMod val="50000"/>
                    <a:lumOff val="50000"/>
                  </a:schemeClr>
                </a:solidFill>
              </a:rPr>
              <a:t>LR</a:t>
            </a:r>
            <a:r>
              <a:rPr lang="zh-CN" altLang="en-US" sz="2000" dirty="0" smtClean="0">
                <a:solidFill>
                  <a:schemeClr val="tx1">
                    <a:lumMod val="50000"/>
                    <a:lumOff val="50000"/>
                  </a:schemeClr>
                </a:solidFill>
              </a:rPr>
              <a:t>型</a:t>
            </a:r>
            <a:r>
              <a:rPr lang="zh-CN" altLang="en-US" sz="2000" dirty="0" smtClean="0"/>
              <a:t>平衡化旋转</a:t>
            </a:r>
            <a:endParaRPr lang="zh-CN" altLang="en-US" sz="2000" dirty="0"/>
          </a:p>
        </p:txBody>
      </p:sp>
      <p:sp>
        <p:nvSpPr>
          <p:cNvPr id="10" name="AutoShape 25"/>
          <p:cNvSpPr>
            <a:spLocks noChangeArrowheads="1"/>
          </p:cNvSpPr>
          <p:nvPr/>
        </p:nvSpPr>
        <p:spPr bwMode="auto">
          <a:xfrm rot="14600366">
            <a:off x="2454882" y="4926140"/>
            <a:ext cx="717744" cy="165192"/>
          </a:xfrm>
          <a:prstGeom prst="curvedUpArrow">
            <a:avLst>
              <a:gd name="adj1" fmla="val 28000"/>
              <a:gd name="adj2" fmla="val 56000"/>
              <a:gd name="adj3" fmla="val 33333"/>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1" name="AutoShape 26"/>
          <p:cNvSpPr>
            <a:spLocks noChangeArrowheads="1"/>
          </p:cNvSpPr>
          <p:nvPr/>
        </p:nvSpPr>
        <p:spPr bwMode="auto">
          <a:xfrm rot="19127259">
            <a:off x="2159606" y="4193312"/>
            <a:ext cx="822929" cy="260499"/>
          </a:xfrm>
          <a:prstGeom prst="curvedDownArrow">
            <a:avLst>
              <a:gd name="adj1" fmla="val 60000"/>
              <a:gd name="adj2" fmla="val 120000"/>
              <a:gd name="adj3" fmla="val 33333"/>
            </a:avLst>
          </a:prstGeom>
          <a:solidFill>
            <a:srgbClr val="FF0000"/>
          </a:solidFill>
          <a:ln w="9525">
            <a:solidFill>
              <a:srgbClr val="FF0000"/>
            </a:solidFill>
            <a:miter lim="800000"/>
            <a:headEnd/>
            <a:tailEnd/>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pic>
        <p:nvPicPr>
          <p:cNvPr id="7" name="图片 6"/>
          <p:cNvPicPr>
            <a:picLocks noChangeAspect="1"/>
          </p:cNvPicPr>
          <p:nvPr/>
        </p:nvPicPr>
        <p:blipFill>
          <a:blip r:embed="rId3"/>
          <a:stretch>
            <a:fillRect/>
          </a:stretch>
        </p:blipFill>
        <p:spPr>
          <a:xfrm>
            <a:off x="4547106" y="4426946"/>
            <a:ext cx="2066667" cy="1761905"/>
          </a:xfrm>
          <a:prstGeom prst="rect">
            <a:avLst/>
          </a:prstGeom>
        </p:spPr>
      </p:pic>
    </p:spTree>
    <p:extLst>
      <p:ext uri="{BB962C8B-B14F-4D97-AF65-F5344CB8AC3E}">
        <p14:creationId xmlns:p14="http://schemas.microsoft.com/office/powerpoint/2010/main" val="3194431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down)">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37"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barn(outVertical)">
                                      <p:cBhvr>
                                        <p:cTn id="16" dur="500"/>
                                        <p:tgtEl>
                                          <p:spTgt spid="3">
                                            <p:txEl>
                                              <p:pRg st="2" end="2"/>
                                            </p:txEl>
                                          </p:spTgt>
                                        </p:tgtEl>
                                      </p:cBhvr>
                                    </p:animEffect>
                                  </p:childTnLst>
                                </p:cTn>
                              </p:par>
                            </p:childTnLst>
                          </p:cTn>
                        </p:par>
                        <p:par>
                          <p:cTn id="17" fill="hold">
                            <p:stCondLst>
                              <p:cond delay="500"/>
                            </p:stCondLst>
                            <p:childTnLst>
                              <p:par>
                                <p:cTn id="18" presetID="22" presetClass="entr" presetSubtype="4"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down)">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wipe(left)">
                                      <p:cBhvr>
                                        <p:cTn id="25" dur="500"/>
                                        <p:tgtEl>
                                          <p:spTgt spid="3">
                                            <p:txEl>
                                              <p:pRg st="3" end="3"/>
                                            </p:txEl>
                                          </p:spTgt>
                                        </p:tgtEl>
                                      </p:cBhvr>
                                    </p:animEffect>
                                  </p:childTnLst>
                                </p:cTn>
                              </p:par>
                            </p:childTnLst>
                          </p:cTn>
                        </p:par>
                        <p:par>
                          <p:cTn id="26" fill="hold">
                            <p:stCondLst>
                              <p:cond delay="500"/>
                            </p:stCondLst>
                            <p:childTnLst>
                              <p:par>
                                <p:cTn id="27" presetID="22" presetClass="entr" presetSubtype="4"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down)">
                                      <p:cBhvr>
                                        <p:cTn id="29" dur="500"/>
                                        <p:tgtEl>
                                          <p:spTgt spid="8"/>
                                        </p:tgtEl>
                                      </p:cBhvr>
                                    </p:animEffect>
                                  </p:childTnLst>
                                </p:cTn>
                              </p:par>
                            </p:childTnLst>
                          </p:cTn>
                        </p:par>
                        <p:par>
                          <p:cTn id="30" fill="hold">
                            <p:stCondLst>
                              <p:cond delay="1000"/>
                            </p:stCondLst>
                            <p:childTnLst>
                              <p:par>
                                <p:cTn id="31" presetID="22" presetClass="entr" presetSubtype="4" fill="hold" nodeType="after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wipe(down)">
                                      <p:cBhvr>
                                        <p:cTn id="33" dur="500"/>
                                        <p:tgtEl>
                                          <p:spTgt spid="7"/>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wipe(down)">
                                      <p:cBhvr>
                                        <p:cTn id="36" dur="500"/>
                                        <p:tgtEl>
                                          <p:spTgt spid="9"/>
                                        </p:tgtEl>
                                      </p:cBhvr>
                                    </p:animEffect>
                                  </p:childTnLst>
                                </p:cTn>
                              </p:par>
                            </p:childTnLst>
                          </p:cTn>
                        </p:par>
                        <p:par>
                          <p:cTn id="37" fill="hold">
                            <p:stCondLst>
                              <p:cond delay="1500"/>
                            </p:stCondLst>
                            <p:childTnLst>
                              <p:par>
                                <p:cTn id="38" presetID="14" presetClass="entr" presetSubtype="5" fill="hold" nodeType="after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randombar(vertical)">
                                      <p:cBhvr>
                                        <p:cTn id="40" dur="500"/>
                                        <p:tgtEl>
                                          <p:spTgt spid="3">
                                            <p:txEl>
                                              <p:pRg st="4" end="4"/>
                                            </p:txEl>
                                          </p:spTgt>
                                        </p:tgtEl>
                                      </p:cBhvr>
                                    </p:animEffect>
                                  </p:childTnLst>
                                </p:cTn>
                              </p:par>
                            </p:childTnLst>
                          </p:cTn>
                        </p:par>
                        <p:par>
                          <p:cTn id="41" fill="hold">
                            <p:stCondLst>
                              <p:cond delay="2000"/>
                            </p:stCondLst>
                            <p:childTnLst>
                              <p:par>
                                <p:cTn id="42" presetID="14" presetClass="entr" presetSubtype="5" fill="hold" nodeType="after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Effect transition="in" filter="randombar(vertical)">
                                      <p:cBhvr>
                                        <p:cTn id="4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animBg="1"/>
      <p:bldP spid="11"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6320035" y="3792688"/>
            <a:ext cx="2028654" cy="2430046"/>
          </a:xfrm>
          <a:prstGeom prst="rect">
            <a:avLst/>
          </a:prstGeom>
        </p:spPr>
      </p:pic>
      <p:sp>
        <p:nvSpPr>
          <p:cNvPr id="2" name="标题 1"/>
          <p:cNvSpPr>
            <a:spLocks noGrp="1"/>
          </p:cNvSpPr>
          <p:nvPr>
            <p:ph type="title"/>
          </p:nvPr>
        </p:nvSpPr>
        <p:spPr/>
        <p:txBody>
          <a:bodyPr/>
          <a:lstStyle/>
          <a:p>
            <a:r>
              <a:rPr lang="en-US" altLang="zh-CN" dirty="0" smtClean="0"/>
              <a:t>X.2b </a:t>
            </a:r>
            <a:r>
              <a:rPr lang="zh-CN" altLang="en-US" dirty="0"/>
              <a:t>平衡化</a:t>
            </a:r>
            <a:r>
              <a:rPr lang="zh-CN" altLang="en-US" dirty="0" smtClean="0"/>
              <a:t>旋转：</a:t>
            </a:r>
            <a:r>
              <a:rPr lang="en-US" altLang="zh-CN" dirty="0" smtClean="0"/>
              <a:t>LR</a:t>
            </a:r>
            <a:r>
              <a:rPr lang="zh-CN" altLang="en-US" dirty="0" smtClean="0"/>
              <a:t>型</a:t>
            </a:r>
            <a:endParaRPr lang="zh-CN" altLang="en-US" dirty="0"/>
          </a:p>
        </p:txBody>
      </p:sp>
      <p:sp>
        <p:nvSpPr>
          <p:cNvPr id="3" name="内容占位符 2"/>
          <p:cNvSpPr>
            <a:spLocks noGrp="1"/>
          </p:cNvSpPr>
          <p:nvPr>
            <p:ph idx="1"/>
          </p:nvPr>
        </p:nvSpPr>
        <p:spPr>
          <a:xfrm>
            <a:off x="451458" y="873369"/>
            <a:ext cx="7930542" cy="5651504"/>
          </a:xfrm>
        </p:spPr>
        <p:txBody>
          <a:bodyPr/>
          <a:lstStyle/>
          <a:p>
            <a:pPr marL="514350" indent="-514350">
              <a:lnSpc>
                <a:spcPct val="150000"/>
              </a:lnSpc>
              <a:spcBef>
                <a:spcPts val="600"/>
              </a:spcBef>
              <a:buFont typeface="+mj-lt"/>
              <a:buAutoNum type="romanUcPeriod" startAt="3"/>
            </a:pPr>
            <a:r>
              <a:rPr lang="zh-CN" altLang="en-US" sz="2400" b="1" dirty="0" smtClean="0"/>
              <a:t>插入</a:t>
            </a:r>
            <a:r>
              <a:rPr lang="en-US" altLang="zh-CN" sz="2400" b="1" i="1" dirty="0" smtClean="0"/>
              <a:t>x</a:t>
            </a:r>
            <a:r>
              <a:rPr lang="zh-CN" altLang="en-US" sz="2400" b="1" dirty="0" smtClean="0"/>
              <a:t>后</a:t>
            </a:r>
            <a:r>
              <a:rPr lang="zh-CN" altLang="en-US" sz="2400" b="1" i="1" dirty="0"/>
              <a:t>各结点的平衡</a:t>
            </a:r>
            <a:r>
              <a:rPr lang="zh-CN" altLang="en-US" sz="2400" b="1" i="1" dirty="0" smtClean="0"/>
              <a:t>因子分析</a:t>
            </a:r>
            <a:endParaRPr lang="en-US" altLang="zh-CN" sz="2400" i="1" dirty="0" smtClean="0"/>
          </a:p>
          <a:p>
            <a:pPr lvl="1" indent="-342900">
              <a:lnSpc>
                <a:spcPct val="150000"/>
              </a:lnSpc>
              <a:spcBef>
                <a:spcPts val="600"/>
              </a:spcBef>
              <a:buFont typeface="+mj-ea"/>
              <a:buAutoNum type="circleNumDbPlain"/>
            </a:pPr>
            <a:r>
              <a:rPr lang="zh-CN" altLang="en-US" sz="2400" b="1" dirty="0" smtClean="0"/>
              <a:t>旋转</a:t>
            </a:r>
            <a:r>
              <a:rPr lang="zh-CN" altLang="en-US" sz="2400" b="1" dirty="0" smtClean="0">
                <a:solidFill>
                  <a:schemeClr val="accent6"/>
                </a:solidFill>
              </a:rPr>
              <a:t>前</a:t>
            </a:r>
            <a:r>
              <a:rPr lang="zh-CN" altLang="en-US" sz="2400" dirty="0" smtClean="0"/>
              <a:t>的平衡因子</a:t>
            </a:r>
            <a:r>
              <a:rPr lang="zh-CN" altLang="en-US" sz="1600" dirty="0" smtClean="0">
                <a:solidFill>
                  <a:schemeClr val="tx1"/>
                </a:solidFill>
              </a:rPr>
              <a:t>（</a:t>
            </a:r>
            <a:r>
              <a:rPr lang="en-US" altLang="zh-CN" sz="1600" dirty="0" smtClean="0">
                <a:solidFill>
                  <a:schemeClr val="tx1"/>
                </a:solidFill>
              </a:rPr>
              <a:t>1/3</a:t>
            </a:r>
            <a:r>
              <a:rPr lang="zh-CN" altLang="en-US" sz="1600" dirty="0" smtClean="0">
                <a:solidFill>
                  <a:schemeClr val="tx1"/>
                </a:solidFill>
              </a:rPr>
              <a:t>）</a:t>
            </a:r>
            <a:endParaRPr lang="zh-CN" altLang="en-US" sz="2400" dirty="0">
              <a:solidFill>
                <a:schemeClr val="tx1"/>
              </a:solidFill>
            </a:endParaRPr>
          </a:p>
          <a:p>
            <a:pPr marL="901700" lvl="2">
              <a:lnSpc>
                <a:spcPct val="150000"/>
              </a:lnSpc>
              <a:spcBef>
                <a:spcPts val="600"/>
              </a:spcBef>
            </a:pPr>
            <a:r>
              <a:rPr lang="zh-CN" altLang="en-US" sz="2000" dirty="0"/>
              <a:t>设</a:t>
            </a:r>
            <a:r>
              <a:rPr lang="zh-CN" altLang="en-US" sz="2000" u="sng" dirty="0" smtClean="0"/>
              <a:t>插入</a:t>
            </a:r>
            <a:r>
              <a:rPr lang="en-US" altLang="zh-CN" sz="2000" u="sng" dirty="0" smtClean="0"/>
              <a:t>x</a:t>
            </a:r>
            <a:r>
              <a:rPr lang="zh-CN" altLang="en-US" sz="2000" u="sng" dirty="0" smtClean="0"/>
              <a:t>后</a:t>
            </a:r>
            <a:r>
              <a:rPr lang="en-US" altLang="zh-CN" sz="2000" u="sng" dirty="0" smtClean="0"/>
              <a:t>(</a:t>
            </a:r>
            <a:r>
              <a:rPr lang="zh-CN" altLang="en-US" sz="2000" b="1" u="sng" dirty="0" smtClean="0"/>
              <a:t>旋转前</a:t>
            </a:r>
            <a:r>
              <a:rPr lang="en-US" altLang="zh-CN" sz="2000" u="sng" dirty="0" smtClean="0"/>
              <a:t>)</a:t>
            </a:r>
            <a:r>
              <a:rPr lang="en-US" altLang="zh-CN" sz="2000" dirty="0" smtClean="0"/>
              <a:t>, </a:t>
            </a:r>
            <a:r>
              <a:rPr lang="en-US" altLang="zh-CN" sz="2000" b="1" dirty="0" smtClean="0">
                <a:solidFill>
                  <a:srgbClr val="0070C0"/>
                </a:solidFill>
              </a:rPr>
              <a:t>c</a:t>
            </a:r>
            <a:r>
              <a:rPr lang="zh-CN" altLang="en-US" sz="2000" b="1" dirty="0" smtClean="0">
                <a:solidFill>
                  <a:srgbClr val="0070C0"/>
                </a:solidFill>
              </a:rPr>
              <a:t>的平衡因子是</a:t>
            </a:r>
            <a:r>
              <a:rPr lang="en-US" altLang="zh-CN" sz="2000" b="1" dirty="0" smtClean="0">
                <a:solidFill>
                  <a:srgbClr val="0070C0"/>
                </a:solidFill>
              </a:rPr>
              <a:t>1</a:t>
            </a:r>
            <a:r>
              <a:rPr lang="zh-CN" altLang="en-US" sz="2000" dirty="0" smtClean="0"/>
              <a:t>：即</a:t>
            </a:r>
            <a:r>
              <a:rPr lang="zh-CN" altLang="en-US" sz="2000" u="sng" dirty="0" smtClean="0"/>
              <a:t>在</a:t>
            </a:r>
            <a:r>
              <a:rPr lang="en-US" altLang="zh-CN" sz="2000" u="sng" dirty="0" smtClean="0"/>
              <a:t>c</a:t>
            </a:r>
            <a:r>
              <a:rPr lang="zh-CN" altLang="en-US" sz="2000" u="sng" dirty="0" smtClean="0"/>
              <a:t>的</a:t>
            </a:r>
            <a:r>
              <a:rPr lang="zh-CN" altLang="en-US" sz="2000" b="1" i="1" u="sng" dirty="0" smtClean="0"/>
              <a:t>左</a:t>
            </a:r>
            <a:r>
              <a:rPr lang="zh-CN" altLang="en-US" sz="2000" u="sng" dirty="0" smtClean="0"/>
              <a:t>子树上插入</a:t>
            </a:r>
            <a:r>
              <a:rPr lang="en-US" altLang="zh-CN" sz="2000" u="sng" dirty="0" smtClean="0"/>
              <a:t>x</a:t>
            </a:r>
            <a:r>
              <a:rPr lang="zh-CN" altLang="en-US" sz="2000" dirty="0" smtClean="0"/>
              <a:t>。</a:t>
            </a:r>
            <a:endParaRPr lang="en-US" altLang="zh-CN" sz="2000" dirty="0" smtClean="0"/>
          </a:p>
          <a:p>
            <a:pPr marL="1168400" lvl="3">
              <a:lnSpc>
                <a:spcPct val="150000"/>
              </a:lnSpc>
              <a:spcBef>
                <a:spcPts val="600"/>
              </a:spcBef>
            </a:pPr>
            <a:r>
              <a:rPr lang="zh-CN" altLang="en-US" sz="2000" dirty="0" smtClean="0"/>
              <a:t>设</a:t>
            </a:r>
            <a:r>
              <a:rPr lang="en-US" altLang="zh-CN" sz="2000" dirty="0">
                <a:solidFill>
                  <a:srgbClr val="0070C0"/>
                </a:solidFill>
              </a:rPr>
              <a:t>c</a:t>
            </a:r>
            <a:r>
              <a:rPr lang="zh-CN" altLang="en-US" sz="2000" dirty="0">
                <a:solidFill>
                  <a:srgbClr val="0070C0"/>
                </a:solidFill>
              </a:rPr>
              <a:t>的</a:t>
            </a:r>
            <a:r>
              <a:rPr lang="zh-CN" altLang="en-US" sz="2000" b="1" dirty="0"/>
              <a:t>左子树</a:t>
            </a:r>
            <a:r>
              <a:rPr lang="zh-CN" altLang="en-US" sz="2000" dirty="0"/>
              <a:t>的深度为</a:t>
            </a:r>
            <a:r>
              <a:rPr lang="en-US" altLang="zh-CN" sz="2000" b="1" i="1" dirty="0" err="1" smtClean="0">
                <a:solidFill>
                  <a:srgbClr val="7030A0"/>
                </a:solidFill>
              </a:rPr>
              <a:t>H</a:t>
            </a:r>
            <a:r>
              <a:rPr lang="en-US" altLang="zh-CN" sz="2000" b="1" i="1" baseline="-25000" dirty="0" err="1" smtClean="0">
                <a:solidFill>
                  <a:srgbClr val="7030A0"/>
                </a:solidFill>
              </a:rPr>
              <a:t>cL</a:t>
            </a:r>
            <a:r>
              <a:rPr lang="en-US" altLang="zh-CN" sz="2000" dirty="0" smtClean="0"/>
              <a:t>, </a:t>
            </a:r>
            <a:r>
              <a:rPr lang="zh-CN" altLang="en-US" sz="2000" dirty="0" smtClean="0"/>
              <a:t>则</a:t>
            </a:r>
            <a:r>
              <a:rPr lang="zh-CN" altLang="en-US" sz="2000" b="1" dirty="0"/>
              <a:t>右子树</a:t>
            </a:r>
            <a:r>
              <a:rPr lang="zh-CN" altLang="en-US" sz="2000" dirty="0"/>
              <a:t>的深度为</a:t>
            </a:r>
            <a:r>
              <a:rPr lang="en-US" altLang="zh-CN" sz="2000" b="1" i="1" dirty="0" smtClean="0">
                <a:solidFill>
                  <a:srgbClr val="7030A0"/>
                </a:solidFill>
              </a:rPr>
              <a:t>H</a:t>
            </a:r>
            <a:r>
              <a:rPr lang="en-US" altLang="zh-CN" sz="2000" b="1" i="1" baseline="-25000" dirty="0" smtClean="0">
                <a:solidFill>
                  <a:srgbClr val="7030A0"/>
                </a:solidFill>
              </a:rPr>
              <a:t>cL</a:t>
            </a:r>
            <a:r>
              <a:rPr lang="en-US" altLang="zh-CN" sz="2000" b="1" dirty="0" smtClean="0">
                <a:solidFill>
                  <a:srgbClr val="7030A0"/>
                </a:solidFill>
              </a:rPr>
              <a:t>-1</a:t>
            </a:r>
            <a:r>
              <a:rPr lang="en-US" altLang="zh-CN" sz="2000" dirty="0" smtClean="0"/>
              <a:t>;</a:t>
            </a:r>
          </a:p>
          <a:p>
            <a:pPr marL="1168400" lvl="3">
              <a:lnSpc>
                <a:spcPct val="150000"/>
              </a:lnSpc>
              <a:spcBef>
                <a:spcPts val="600"/>
              </a:spcBef>
            </a:pPr>
            <a:r>
              <a:rPr lang="zh-CN" altLang="en-US" sz="2000" dirty="0" smtClean="0"/>
              <a:t>插入</a:t>
            </a:r>
            <a:r>
              <a:rPr lang="en-US" altLang="zh-CN" sz="2000" dirty="0"/>
              <a:t>x</a:t>
            </a:r>
            <a:r>
              <a:rPr lang="zh-CN" altLang="en-US" sz="2000" dirty="0" smtClean="0"/>
              <a:t>后</a:t>
            </a:r>
            <a:r>
              <a:rPr lang="en-US" altLang="zh-CN" sz="2000" dirty="0" smtClean="0"/>
              <a:t>, </a:t>
            </a:r>
            <a:r>
              <a:rPr lang="en-US" altLang="zh-CN" sz="2000" u="sng" dirty="0" smtClean="0"/>
              <a:t>b</a:t>
            </a:r>
            <a:r>
              <a:rPr lang="zh-CN" altLang="en-US" sz="2000" u="sng" dirty="0" smtClean="0"/>
              <a:t>的</a:t>
            </a:r>
            <a:r>
              <a:rPr lang="zh-CN" altLang="en-US" sz="2000" u="sng" dirty="0"/>
              <a:t>平衡因子</a:t>
            </a:r>
            <a:r>
              <a:rPr lang="zh-CN" altLang="en-US" sz="2000" dirty="0"/>
              <a:t>是</a:t>
            </a:r>
            <a:r>
              <a:rPr lang="en-US" altLang="zh-CN" sz="2000" b="1" dirty="0"/>
              <a:t>-</a:t>
            </a:r>
            <a:r>
              <a:rPr lang="en-US" altLang="zh-CN" sz="2000" b="1" dirty="0" smtClean="0"/>
              <a:t>1</a:t>
            </a:r>
            <a:r>
              <a:rPr lang="zh-CN" altLang="en-US" sz="1600" dirty="0" smtClean="0">
                <a:solidFill>
                  <a:schemeClr val="tx1">
                    <a:lumMod val="50000"/>
                    <a:lumOff val="50000"/>
                  </a:schemeClr>
                </a:solidFill>
              </a:rPr>
              <a:t>（</a:t>
            </a:r>
            <a:r>
              <a:rPr lang="zh-CN" altLang="en-US" sz="1600" i="1" dirty="0" smtClean="0">
                <a:solidFill>
                  <a:schemeClr val="tx1">
                    <a:lumMod val="50000"/>
                    <a:lumOff val="50000"/>
                  </a:schemeClr>
                </a:solidFill>
              </a:rPr>
              <a:t>在</a:t>
            </a:r>
            <a:r>
              <a:rPr lang="en-US" altLang="zh-CN" sz="1600" i="1" dirty="0">
                <a:solidFill>
                  <a:schemeClr val="tx1">
                    <a:lumMod val="50000"/>
                    <a:lumOff val="50000"/>
                  </a:schemeClr>
                </a:solidFill>
              </a:rPr>
              <a:t>x</a:t>
            </a:r>
            <a:r>
              <a:rPr lang="zh-CN" altLang="en-US" sz="1600" i="1" dirty="0">
                <a:solidFill>
                  <a:schemeClr val="tx1">
                    <a:lumMod val="50000"/>
                    <a:lumOff val="50000"/>
                  </a:schemeClr>
                </a:solidFill>
              </a:rPr>
              <a:t>插入</a:t>
            </a:r>
            <a:r>
              <a:rPr lang="zh-CN" altLang="en-US" sz="1600" i="1" dirty="0" smtClean="0">
                <a:solidFill>
                  <a:schemeClr val="tx1">
                    <a:lumMod val="50000"/>
                    <a:lumOff val="50000"/>
                  </a:schemeClr>
                </a:solidFill>
              </a:rPr>
              <a:t>前</a:t>
            </a:r>
            <a:r>
              <a:rPr lang="zh-CN" altLang="en-US" sz="1600" i="1" dirty="0">
                <a:solidFill>
                  <a:schemeClr val="tx1">
                    <a:lumMod val="50000"/>
                    <a:lumOff val="50000"/>
                  </a:schemeClr>
                </a:solidFill>
              </a:rPr>
              <a:t>，</a:t>
            </a:r>
            <a:r>
              <a:rPr lang="en-US" altLang="zh-CN" sz="1600" dirty="0" smtClean="0">
                <a:solidFill>
                  <a:schemeClr val="tx1">
                    <a:lumMod val="50000"/>
                    <a:lumOff val="50000"/>
                  </a:schemeClr>
                </a:solidFill>
              </a:rPr>
              <a:t>b</a:t>
            </a:r>
            <a:r>
              <a:rPr lang="zh-CN" altLang="en-US" sz="1600" dirty="0" smtClean="0">
                <a:solidFill>
                  <a:schemeClr val="tx1">
                    <a:lumMod val="50000"/>
                    <a:lumOff val="50000"/>
                  </a:schemeClr>
                </a:solidFill>
              </a:rPr>
              <a:t>的</a:t>
            </a:r>
            <a:r>
              <a:rPr lang="zh-CN" altLang="en-US" sz="1600" dirty="0">
                <a:solidFill>
                  <a:schemeClr val="tx1">
                    <a:lumMod val="50000"/>
                    <a:lumOff val="50000"/>
                  </a:schemeClr>
                </a:solidFill>
              </a:rPr>
              <a:t>平衡因子只能是</a:t>
            </a:r>
            <a:r>
              <a:rPr lang="en-US" altLang="zh-CN" sz="1600" dirty="0" smtClean="0">
                <a:solidFill>
                  <a:schemeClr val="tx1">
                    <a:lumMod val="50000"/>
                    <a:lumOff val="50000"/>
                  </a:schemeClr>
                </a:solidFill>
              </a:rPr>
              <a:t>0</a:t>
            </a:r>
            <a:r>
              <a:rPr lang="zh-CN" altLang="en-US" sz="1600" dirty="0" smtClean="0">
                <a:solidFill>
                  <a:schemeClr val="tx1">
                    <a:lumMod val="50000"/>
                    <a:lumOff val="50000"/>
                  </a:schemeClr>
                </a:solidFill>
              </a:rPr>
              <a:t>）</a:t>
            </a:r>
            <a:r>
              <a:rPr lang="en-US" altLang="zh-CN" sz="2000" dirty="0" smtClean="0"/>
              <a:t>, </a:t>
            </a:r>
            <a:r>
              <a:rPr lang="zh-CN" altLang="en-US" sz="2000" b="1" u="sng" dirty="0" smtClean="0"/>
              <a:t>以</a:t>
            </a:r>
            <a:r>
              <a:rPr lang="en-US" altLang="zh-CN" sz="2000" b="1" u="sng" dirty="0" smtClean="0"/>
              <a:t>c</a:t>
            </a:r>
            <a:r>
              <a:rPr lang="zh-CN" altLang="en-US" sz="2000" b="1" u="sng" dirty="0" smtClean="0"/>
              <a:t>为根的子树</a:t>
            </a:r>
            <a:r>
              <a:rPr lang="zh-CN" altLang="en-US" sz="2000" dirty="0" smtClean="0"/>
              <a:t>的深度为</a:t>
            </a:r>
            <a:r>
              <a:rPr lang="en-US" altLang="zh-CN" sz="2000" b="1" i="1" dirty="0" smtClean="0">
                <a:solidFill>
                  <a:srgbClr val="7030A0"/>
                </a:solidFill>
              </a:rPr>
              <a:t>H</a:t>
            </a:r>
            <a:r>
              <a:rPr lang="en-US" altLang="zh-CN" sz="2000" b="1" i="1" baseline="-25000" dirty="0" smtClean="0">
                <a:solidFill>
                  <a:srgbClr val="7030A0"/>
                </a:solidFill>
              </a:rPr>
              <a:t>cL</a:t>
            </a:r>
            <a:r>
              <a:rPr lang="en-US" altLang="zh-CN" sz="2000" b="1" dirty="0" smtClean="0">
                <a:solidFill>
                  <a:srgbClr val="7030A0"/>
                </a:solidFill>
              </a:rPr>
              <a:t>+1</a:t>
            </a:r>
            <a:r>
              <a:rPr lang="zh-CN" altLang="en-US" sz="2000" dirty="0" smtClean="0"/>
              <a:t>；</a:t>
            </a:r>
            <a:endParaRPr lang="en-US" altLang="zh-CN" sz="2000" dirty="0" smtClean="0"/>
          </a:p>
          <a:p>
            <a:pPr marL="939800" lvl="3" indent="0">
              <a:lnSpc>
                <a:spcPct val="150000"/>
              </a:lnSpc>
              <a:spcBef>
                <a:spcPts val="600"/>
              </a:spcBef>
              <a:buNone/>
            </a:pPr>
            <a:r>
              <a:rPr lang="en-US" altLang="zh-CN" sz="2000" dirty="0"/>
              <a:t> </a:t>
            </a:r>
            <a:r>
              <a:rPr lang="en-US" altLang="zh-CN" sz="2000" dirty="0" smtClean="0"/>
              <a:t>  </a:t>
            </a:r>
            <a:r>
              <a:rPr lang="zh-CN" altLang="en-US" sz="2000" dirty="0" smtClean="0"/>
              <a:t>则</a:t>
            </a:r>
            <a:r>
              <a:rPr lang="en-US" altLang="zh-CN" sz="2000" dirty="0">
                <a:solidFill>
                  <a:srgbClr val="0070C0"/>
                </a:solidFill>
              </a:rPr>
              <a:t>b</a:t>
            </a:r>
            <a:r>
              <a:rPr lang="zh-CN" altLang="en-US" sz="2000" dirty="0">
                <a:solidFill>
                  <a:srgbClr val="0070C0"/>
                </a:solidFill>
              </a:rPr>
              <a:t>的</a:t>
            </a:r>
            <a:r>
              <a:rPr lang="zh-CN" altLang="en-US" sz="2000" b="1" dirty="0"/>
              <a:t>左子树</a:t>
            </a:r>
            <a:r>
              <a:rPr lang="zh-CN" altLang="en-US" sz="2000" dirty="0"/>
              <a:t>的深度为</a:t>
            </a:r>
            <a:r>
              <a:rPr lang="en-US" altLang="zh-CN" sz="2000" b="1" dirty="0" err="1">
                <a:solidFill>
                  <a:srgbClr val="7030A0"/>
                </a:solidFill>
              </a:rPr>
              <a:t>H</a:t>
            </a:r>
            <a:r>
              <a:rPr lang="en-US" altLang="zh-CN" sz="2000" b="1" baseline="-25000" dirty="0" err="1">
                <a:solidFill>
                  <a:srgbClr val="7030A0"/>
                </a:solidFill>
              </a:rPr>
              <a:t>cL</a:t>
            </a:r>
            <a:r>
              <a:rPr lang="zh-CN" altLang="en-US" sz="2000" dirty="0" smtClean="0"/>
              <a:t>，</a:t>
            </a:r>
            <a:endParaRPr lang="en-US" altLang="zh-CN" sz="2000" dirty="0" smtClean="0"/>
          </a:p>
          <a:p>
            <a:pPr marL="1168400" lvl="3">
              <a:lnSpc>
                <a:spcPct val="150000"/>
              </a:lnSpc>
              <a:spcBef>
                <a:spcPts val="600"/>
              </a:spcBef>
            </a:pPr>
            <a:r>
              <a:rPr lang="zh-CN" altLang="en-US" sz="2000" b="1" u="sng" dirty="0" smtClean="0"/>
              <a:t>以</a:t>
            </a:r>
            <a:r>
              <a:rPr lang="en-US" altLang="zh-CN" sz="2000" b="1" u="sng" dirty="0"/>
              <a:t>b</a:t>
            </a:r>
            <a:r>
              <a:rPr lang="zh-CN" altLang="en-US" sz="2000" b="1" u="sng" dirty="0"/>
              <a:t>为根的子树</a:t>
            </a:r>
            <a:r>
              <a:rPr lang="zh-CN" altLang="en-US" sz="2000" dirty="0"/>
              <a:t>的深度是</a:t>
            </a:r>
            <a:r>
              <a:rPr lang="en-US" altLang="zh-CN" sz="2000" b="1" i="1" dirty="0" smtClean="0">
                <a:solidFill>
                  <a:srgbClr val="7030A0"/>
                </a:solidFill>
              </a:rPr>
              <a:t>H</a:t>
            </a:r>
            <a:r>
              <a:rPr lang="en-US" altLang="zh-CN" sz="2000" b="1" i="1" baseline="-25000" dirty="0" smtClean="0">
                <a:solidFill>
                  <a:srgbClr val="7030A0"/>
                </a:solidFill>
              </a:rPr>
              <a:t>cL</a:t>
            </a:r>
            <a:r>
              <a:rPr lang="en-US" altLang="zh-CN" sz="2000" b="1" dirty="0" smtClean="0">
                <a:solidFill>
                  <a:srgbClr val="7030A0"/>
                </a:solidFill>
              </a:rPr>
              <a:t>+2</a:t>
            </a:r>
            <a:r>
              <a:rPr lang="zh-CN" altLang="en-US" sz="2000" dirty="0" smtClean="0"/>
              <a:t>。</a:t>
            </a:r>
            <a:endParaRPr lang="en-US" altLang="zh-CN" sz="2000" dirty="0" smtClean="0"/>
          </a:p>
        </p:txBody>
      </p:sp>
      <p:sp>
        <p:nvSpPr>
          <p:cNvPr id="9" name="矩形 8"/>
          <p:cNvSpPr/>
          <p:nvPr/>
        </p:nvSpPr>
        <p:spPr>
          <a:xfrm>
            <a:off x="2710636" y="6229290"/>
            <a:ext cx="3766364" cy="400110"/>
          </a:xfrm>
          <a:prstGeom prst="rect">
            <a:avLst/>
          </a:prstGeom>
        </p:spPr>
        <p:txBody>
          <a:bodyPr wrap="square">
            <a:spAutoFit/>
          </a:bodyPr>
          <a:lstStyle/>
          <a:p>
            <a:pPr algn="ctr"/>
            <a:r>
              <a:rPr lang="en-US" altLang="zh-CN" sz="2000" dirty="0" smtClean="0">
                <a:solidFill>
                  <a:schemeClr val="tx1">
                    <a:lumMod val="50000"/>
                    <a:lumOff val="50000"/>
                  </a:schemeClr>
                </a:solidFill>
              </a:rPr>
              <a:t>LR</a:t>
            </a:r>
            <a:r>
              <a:rPr lang="zh-CN" altLang="en-US" sz="2000" dirty="0" smtClean="0">
                <a:solidFill>
                  <a:schemeClr val="tx1">
                    <a:lumMod val="50000"/>
                    <a:lumOff val="50000"/>
                  </a:schemeClr>
                </a:solidFill>
              </a:rPr>
              <a:t>型</a:t>
            </a:r>
            <a:r>
              <a:rPr lang="zh-CN" altLang="en-US" sz="2000" dirty="0" smtClean="0"/>
              <a:t>平衡化旋转（旋转 </a:t>
            </a:r>
            <a:r>
              <a:rPr lang="en-US" altLang="zh-CN" sz="2000" dirty="0" smtClean="0"/>
              <a:t>[</a:t>
            </a:r>
            <a:r>
              <a:rPr lang="zh-CN" altLang="en-US" sz="1600" dirty="0" smtClean="0"/>
              <a:t>前</a:t>
            </a:r>
            <a:r>
              <a:rPr lang="en-US" altLang="zh-CN" sz="2000" dirty="0" smtClean="0"/>
              <a:t>]</a:t>
            </a:r>
            <a:r>
              <a:rPr lang="zh-CN" altLang="en-US" sz="2000" dirty="0" smtClean="0"/>
              <a:t>）</a:t>
            </a:r>
            <a:endParaRPr lang="zh-CN" altLang="en-US" sz="2000" dirty="0"/>
          </a:p>
        </p:txBody>
      </p:sp>
      <p:sp>
        <p:nvSpPr>
          <p:cNvPr id="11" name="矩形 10"/>
          <p:cNvSpPr/>
          <p:nvPr/>
        </p:nvSpPr>
        <p:spPr>
          <a:xfrm>
            <a:off x="7471082" y="5140569"/>
            <a:ext cx="724878" cy="338554"/>
          </a:xfrm>
          <a:prstGeom prst="rect">
            <a:avLst/>
          </a:prstGeom>
        </p:spPr>
        <p:txBody>
          <a:bodyPr wrap="none">
            <a:spAutoFit/>
          </a:bodyPr>
          <a:lstStyle/>
          <a:p>
            <a:r>
              <a:rPr lang="en-US" altLang="zh-CN" sz="1600" i="1" dirty="0" smtClean="0">
                <a:solidFill>
                  <a:srgbClr val="7030A0"/>
                </a:solidFill>
              </a:rPr>
              <a:t>H</a:t>
            </a:r>
            <a:r>
              <a:rPr lang="en-US" altLang="zh-CN" sz="1600" i="1" baseline="-25000" dirty="0" smtClean="0">
                <a:solidFill>
                  <a:srgbClr val="7030A0"/>
                </a:solidFill>
              </a:rPr>
              <a:t>cL</a:t>
            </a:r>
            <a:r>
              <a:rPr lang="en-US" altLang="zh-CN" sz="1600" i="1" dirty="0" smtClean="0">
                <a:solidFill>
                  <a:srgbClr val="7030A0"/>
                </a:solidFill>
              </a:rPr>
              <a:t>+</a:t>
            </a:r>
            <a:r>
              <a:rPr lang="en-US" altLang="zh-CN" sz="1600" dirty="0" smtClean="0">
                <a:solidFill>
                  <a:srgbClr val="7030A0"/>
                </a:solidFill>
              </a:rPr>
              <a:t>1</a:t>
            </a:r>
            <a:endParaRPr lang="zh-CN" altLang="en-US" sz="1600" dirty="0"/>
          </a:p>
        </p:txBody>
      </p:sp>
      <p:sp>
        <p:nvSpPr>
          <p:cNvPr id="12" name="矩形 11"/>
          <p:cNvSpPr/>
          <p:nvPr/>
        </p:nvSpPr>
        <p:spPr>
          <a:xfrm>
            <a:off x="6749296" y="6148754"/>
            <a:ext cx="490840" cy="338554"/>
          </a:xfrm>
          <a:prstGeom prst="rect">
            <a:avLst/>
          </a:prstGeom>
        </p:spPr>
        <p:txBody>
          <a:bodyPr wrap="none">
            <a:spAutoFit/>
          </a:bodyPr>
          <a:lstStyle/>
          <a:p>
            <a:r>
              <a:rPr lang="en-US" altLang="zh-CN" sz="1600" i="1" dirty="0" err="1" smtClean="0">
                <a:solidFill>
                  <a:srgbClr val="7030A0"/>
                </a:solidFill>
              </a:rPr>
              <a:t>H</a:t>
            </a:r>
            <a:r>
              <a:rPr lang="en-US" altLang="zh-CN" sz="1600" i="1" baseline="-25000" dirty="0" err="1" smtClean="0">
                <a:solidFill>
                  <a:srgbClr val="7030A0"/>
                </a:solidFill>
              </a:rPr>
              <a:t>cL</a:t>
            </a:r>
            <a:endParaRPr lang="zh-CN" altLang="en-US" sz="1600" dirty="0"/>
          </a:p>
        </p:txBody>
      </p:sp>
      <p:sp>
        <p:nvSpPr>
          <p:cNvPr id="14" name="矩形 13"/>
          <p:cNvSpPr/>
          <p:nvPr/>
        </p:nvSpPr>
        <p:spPr>
          <a:xfrm>
            <a:off x="5879114" y="5186570"/>
            <a:ext cx="490840" cy="338554"/>
          </a:xfrm>
          <a:prstGeom prst="rect">
            <a:avLst/>
          </a:prstGeom>
        </p:spPr>
        <p:txBody>
          <a:bodyPr wrap="none">
            <a:spAutoFit/>
          </a:bodyPr>
          <a:lstStyle/>
          <a:p>
            <a:r>
              <a:rPr lang="en-US" altLang="zh-CN" sz="1600" i="1" dirty="0" err="1" smtClean="0">
                <a:solidFill>
                  <a:srgbClr val="7030A0"/>
                </a:solidFill>
              </a:rPr>
              <a:t>H</a:t>
            </a:r>
            <a:r>
              <a:rPr lang="en-US" altLang="zh-CN" sz="1600" i="1" baseline="-25000" dirty="0" err="1" smtClean="0">
                <a:solidFill>
                  <a:srgbClr val="7030A0"/>
                </a:solidFill>
              </a:rPr>
              <a:t>cL</a:t>
            </a:r>
            <a:endParaRPr lang="zh-CN" altLang="en-US" sz="1600" dirty="0"/>
          </a:p>
        </p:txBody>
      </p:sp>
      <p:sp>
        <p:nvSpPr>
          <p:cNvPr id="21" name="矩形 20"/>
          <p:cNvSpPr/>
          <p:nvPr/>
        </p:nvSpPr>
        <p:spPr>
          <a:xfrm>
            <a:off x="7750978" y="5650523"/>
            <a:ext cx="673582" cy="338554"/>
          </a:xfrm>
          <a:prstGeom prst="rect">
            <a:avLst/>
          </a:prstGeom>
        </p:spPr>
        <p:txBody>
          <a:bodyPr wrap="none">
            <a:spAutoFit/>
          </a:bodyPr>
          <a:lstStyle/>
          <a:p>
            <a:r>
              <a:rPr lang="en-US" altLang="zh-CN" sz="1600" i="1" dirty="0" smtClean="0">
                <a:solidFill>
                  <a:srgbClr val="7030A0"/>
                </a:solidFill>
              </a:rPr>
              <a:t>H</a:t>
            </a:r>
            <a:r>
              <a:rPr lang="en-US" altLang="zh-CN" sz="1600" i="1" baseline="-25000" dirty="0" smtClean="0">
                <a:solidFill>
                  <a:srgbClr val="7030A0"/>
                </a:solidFill>
              </a:rPr>
              <a:t>cL</a:t>
            </a:r>
            <a:r>
              <a:rPr lang="en-US" altLang="zh-CN" sz="1600" dirty="0" smtClean="0">
                <a:solidFill>
                  <a:srgbClr val="7030A0"/>
                </a:solidFill>
              </a:rPr>
              <a:t>-1</a:t>
            </a:r>
            <a:endParaRPr lang="zh-CN" altLang="en-US" sz="1600" dirty="0"/>
          </a:p>
        </p:txBody>
      </p:sp>
      <p:sp>
        <p:nvSpPr>
          <p:cNvPr id="22" name="矩形 21"/>
          <p:cNvSpPr/>
          <p:nvPr/>
        </p:nvSpPr>
        <p:spPr>
          <a:xfrm>
            <a:off x="6351688" y="4081046"/>
            <a:ext cx="724878" cy="338554"/>
          </a:xfrm>
          <a:prstGeom prst="rect">
            <a:avLst/>
          </a:prstGeom>
        </p:spPr>
        <p:txBody>
          <a:bodyPr wrap="none">
            <a:spAutoFit/>
          </a:bodyPr>
          <a:lstStyle/>
          <a:p>
            <a:r>
              <a:rPr lang="en-US" altLang="zh-CN" sz="1600" i="1" dirty="0" smtClean="0">
                <a:solidFill>
                  <a:srgbClr val="7030A0"/>
                </a:solidFill>
              </a:rPr>
              <a:t>H</a:t>
            </a:r>
            <a:r>
              <a:rPr lang="en-US" altLang="zh-CN" sz="1600" i="1" baseline="-25000" dirty="0" smtClean="0">
                <a:solidFill>
                  <a:srgbClr val="7030A0"/>
                </a:solidFill>
              </a:rPr>
              <a:t>cL</a:t>
            </a:r>
            <a:r>
              <a:rPr lang="en-US" altLang="zh-CN" sz="1600" i="1" dirty="0" smtClean="0">
                <a:solidFill>
                  <a:srgbClr val="7030A0"/>
                </a:solidFill>
              </a:rPr>
              <a:t>+</a:t>
            </a:r>
            <a:r>
              <a:rPr lang="en-US" altLang="zh-CN" sz="1600" dirty="0" smtClean="0">
                <a:solidFill>
                  <a:srgbClr val="7030A0"/>
                </a:solidFill>
              </a:rPr>
              <a:t>2</a:t>
            </a:r>
            <a:endParaRPr lang="zh-CN" altLang="en-US" sz="1600" dirty="0"/>
          </a:p>
        </p:txBody>
      </p:sp>
      <p:sp>
        <p:nvSpPr>
          <p:cNvPr id="23" name="矩形 22"/>
          <p:cNvSpPr/>
          <p:nvPr/>
        </p:nvSpPr>
        <p:spPr>
          <a:xfrm>
            <a:off x="8043560" y="4081046"/>
            <a:ext cx="490840" cy="338554"/>
          </a:xfrm>
          <a:prstGeom prst="rect">
            <a:avLst/>
          </a:prstGeom>
        </p:spPr>
        <p:txBody>
          <a:bodyPr wrap="none">
            <a:spAutoFit/>
          </a:bodyPr>
          <a:lstStyle/>
          <a:p>
            <a:r>
              <a:rPr lang="en-US" altLang="zh-CN" sz="1600" i="1" dirty="0" err="1" smtClean="0">
                <a:solidFill>
                  <a:srgbClr val="7030A0"/>
                </a:solidFill>
              </a:rPr>
              <a:t>H</a:t>
            </a:r>
            <a:r>
              <a:rPr lang="en-US" altLang="zh-CN" sz="1600" i="1" baseline="-25000" dirty="0" err="1" smtClean="0">
                <a:solidFill>
                  <a:srgbClr val="7030A0"/>
                </a:solidFill>
              </a:rPr>
              <a:t>cL</a:t>
            </a:r>
            <a:endParaRPr lang="zh-CN" altLang="en-US" sz="1600" dirty="0"/>
          </a:p>
        </p:txBody>
      </p:sp>
      <p:sp>
        <p:nvSpPr>
          <p:cNvPr id="5" name="矩形 4"/>
          <p:cNvSpPr/>
          <p:nvPr/>
        </p:nvSpPr>
        <p:spPr>
          <a:xfrm>
            <a:off x="1422486" y="5265003"/>
            <a:ext cx="3964268" cy="830997"/>
          </a:xfrm>
          <a:prstGeom prst="rect">
            <a:avLst/>
          </a:prstGeom>
        </p:spPr>
        <p:txBody>
          <a:bodyPr wrap="square">
            <a:spAutoFit/>
          </a:bodyPr>
          <a:lstStyle/>
          <a:p>
            <a:pPr marL="184150" indent="-184150">
              <a:lnSpc>
                <a:spcPct val="120000"/>
              </a:lnSpc>
              <a:spcBef>
                <a:spcPts val="600"/>
              </a:spcBef>
              <a:buClr>
                <a:srgbClr val="FFC000"/>
              </a:buClr>
              <a:buFont typeface="Wingdings" panose="05000000000000000000" pitchFamily="2" charset="2"/>
              <a:buChar char="ü"/>
            </a:pPr>
            <a:r>
              <a:rPr lang="zh-CN" altLang="en-US" sz="2000" b="0" dirty="0">
                <a:solidFill>
                  <a:schemeClr val="tx2"/>
                </a:solidFill>
                <a:latin typeface="+mn-lt"/>
              </a:rPr>
              <a:t>因插入</a:t>
            </a:r>
            <a:r>
              <a:rPr lang="en-US" altLang="zh-CN" sz="2000" b="0" dirty="0">
                <a:solidFill>
                  <a:schemeClr val="tx2"/>
                </a:solidFill>
                <a:latin typeface="+mn-lt"/>
              </a:rPr>
              <a:t>x</a:t>
            </a:r>
            <a:r>
              <a:rPr lang="zh-CN" altLang="en-US" sz="2000" b="0" dirty="0">
                <a:solidFill>
                  <a:schemeClr val="tx2"/>
                </a:solidFill>
                <a:latin typeface="+mn-lt"/>
              </a:rPr>
              <a:t>后 </a:t>
            </a:r>
            <a:r>
              <a:rPr lang="en-US" altLang="zh-CN" sz="2000" b="0" dirty="0">
                <a:solidFill>
                  <a:schemeClr val="tx2"/>
                </a:solidFill>
                <a:latin typeface="+mn-lt"/>
              </a:rPr>
              <a:t>a</a:t>
            </a:r>
            <a:r>
              <a:rPr lang="zh-CN" altLang="en-US" sz="2000" b="0" dirty="0">
                <a:solidFill>
                  <a:schemeClr val="tx2"/>
                </a:solidFill>
                <a:latin typeface="+mn-lt"/>
              </a:rPr>
              <a:t>的平衡因子是</a:t>
            </a:r>
            <a:r>
              <a:rPr lang="en-US" altLang="zh-CN" sz="2000" b="0" dirty="0" smtClean="0">
                <a:solidFill>
                  <a:schemeClr val="tx2"/>
                </a:solidFill>
                <a:latin typeface="+mn-lt"/>
              </a:rPr>
              <a:t>2</a:t>
            </a:r>
            <a:r>
              <a:rPr lang="zh-CN" altLang="en-US" sz="2000" b="0" dirty="0" smtClean="0">
                <a:solidFill>
                  <a:schemeClr val="tx2"/>
                </a:solidFill>
                <a:latin typeface="+mn-lt"/>
              </a:rPr>
              <a:t>，</a:t>
            </a:r>
            <a:r>
              <a:rPr lang="zh-CN" altLang="en-US" sz="2000" b="0" dirty="0">
                <a:solidFill>
                  <a:schemeClr val="tx2"/>
                </a:solidFill>
                <a:latin typeface="+mn-lt"/>
              </a:rPr>
              <a:t>则</a:t>
            </a:r>
            <a:r>
              <a:rPr lang="en-US" altLang="zh-CN" sz="2000" b="0" dirty="0">
                <a:solidFill>
                  <a:schemeClr val="tx2"/>
                </a:solidFill>
                <a:latin typeface="+mn-lt"/>
              </a:rPr>
              <a:t>a</a:t>
            </a:r>
            <a:r>
              <a:rPr lang="zh-CN" altLang="en-US" sz="2000" b="0" dirty="0">
                <a:solidFill>
                  <a:schemeClr val="tx2"/>
                </a:solidFill>
                <a:latin typeface="+mn-lt"/>
              </a:rPr>
              <a:t>的右子树的深度是</a:t>
            </a:r>
            <a:r>
              <a:rPr lang="en-US" altLang="zh-CN" sz="2000" i="1" dirty="0" err="1">
                <a:solidFill>
                  <a:srgbClr val="7030A0"/>
                </a:solidFill>
                <a:latin typeface="+mn-lt"/>
              </a:rPr>
              <a:t>H</a:t>
            </a:r>
            <a:r>
              <a:rPr lang="en-US" altLang="zh-CN" sz="2000" i="1" baseline="-25000" dirty="0" err="1">
                <a:solidFill>
                  <a:srgbClr val="7030A0"/>
                </a:solidFill>
                <a:latin typeface="+mn-lt"/>
              </a:rPr>
              <a:t>cL</a:t>
            </a:r>
            <a:r>
              <a:rPr lang="zh-CN" altLang="en-US" sz="2000" b="0" dirty="0">
                <a:solidFill>
                  <a:schemeClr val="tx2"/>
                </a:solidFill>
                <a:latin typeface="+mn-lt"/>
              </a:rPr>
              <a:t>。</a:t>
            </a:r>
          </a:p>
        </p:txBody>
      </p:sp>
    </p:spTree>
    <p:extLst>
      <p:ext uri="{BB962C8B-B14F-4D97-AF65-F5344CB8AC3E}">
        <p14:creationId xmlns:p14="http://schemas.microsoft.com/office/powerpoint/2010/main" val="1709465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500"/>
                            </p:stCondLst>
                            <p:childTnLst>
                              <p:par>
                                <p:cTn id="21" presetID="16" presetClass="entr" presetSubtype="21"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barn(inVertical)">
                                      <p:cBhvr>
                                        <p:cTn id="23" dur="500"/>
                                        <p:tgtEl>
                                          <p:spTgt spid="12"/>
                                        </p:tgtEl>
                                      </p:cBhvr>
                                    </p:animEffect>
                                  </p:childTnLst>
                                </p:cTn>
                              </p:par>
                            </p:childTnLst>
                          </p:cTn>
                        </p:par>
                        <p:par>
                          <p:cTn id="24" fill="hold">
                            <p:stCondLst>
                              <p:cond delay="1000"/>
                            </p:stCondLst>
                            <p:childTnLst>
                              <p:par>
                                <p:cTn id="25" presetID="16" presetClass="entr" presetSubtype="42" fill="hold" grpId="0" nodeType="after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barn(outHorizontal)">
                                      <p:cBhvr>
                                        <p:cTn id="27" dur="500"/>
                                        <p:tgtEl>
                                          <p:spTgt spid="21"/>
                                        </p:tgtEl>
                                      </p:cBhvr>
                                    </p:animEffect>
                                  </p:childTnLst>
                                </p:cTn>
                              </p:par>
                            </p:childTnLst>
                          </p:cTn>
                        </p:par>
                        <p:par>
                          <p:cTn id="28" fill="hold">
                            <p:stCondLst>
                              <p:cond delay="1500"/>
                            </p:stCondLst>
                            <p:childTnLst>
                              <p:par>
                                <p:cTn id="29" presetID="6" presetClass="entr" presetSubtype="16"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circle(in)">
                                      <p:cBhvr>
                                        <p:cTn id="31" dur="20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5" fill="hold"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Effect transition="in" filter="randombar(vertical)">
                                      <p:cBhvr>
                                        <p:cTn id="36" dur="500"/>
                                        <p:tgtEl>
                                          <p:spTgt spid="3">
                                            <p:txEl>
                                              <p:pRg st="4" end="4"/>
                                            </p:txEl>
                                          </p:spTgt>
                                        </p:tgtEl>
                                      </p:cBhvr>
                                    </p:animEffect>
                                  </p:childTnLst>
                                </p:cTn>
                              </p:par>
                            </p:childTnLst>
                          </p:cTn>
                        </p:par>
                        <p:par>
                          <p:cTn id="37" fill="hold">
                            <p:stCondLst>
                              <p:cond delay="500"/>
                            </p:stCondLst>
                            <p:childTnLst>
                              <p:par>
                                <p:cTn id="38" presetID="14" presetClass="entr" presetSubtype="5" fill="hold" nodeType="after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randombar(vertical)">
                                      <p:cBhvr>
                                        <p:cTn id="40" dur="500"/>
                                        <p:tgtEl>
                                          <p:spTgt spid="3">
                                            <p:txEl>
                                              <p:pRg st="5" end="5"/>
                                            </p:txEl>
                                          </p:spTgt>
                                        </p:tgtEl>
                                      </p:cBhvr>
                                    </p:animEffect>
                                  </p:childTnLst>
                                </p:cTn>
                              </p:par>
                            </p:childTnLst>
                          </p:cTn>
                        </p:par>
                        <p:par>
                          <p:cTn id="41" fill="hold">
                            <p:stCondLst>
                              <p:cond delay="1000"/>
                            </p:stCondLst>
                            <p:childTnLst>
                              <p:par>
                                <p:cTn id="42" presetID="16" presetClass="entr" presetSubtype="37" fill="hold" grpId="0" nodeType="after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barn(outVertical)">
                                      <p:cBhvr>
                                        <p:cTn id="44" dur="500"/>
                                        <p:tgtEl>
                                          <p:spTgt spid="14"/>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wipe(left)">
                                      <p:cBhvr>
                                        <p:cTn id="49" dur="500"/>
                                        <p:tgtEl>
                                          <p:spTgt spid="3">
                                            <p:txEl>
                                              <p:pRg st="6" end="6"/>
                                            </p:txEl>
                                          </p:spTgt>
                                        </p:tgtEl>
                                      </p:cBhvr>
                                    </p:animEffect>
                                  </p:childTnLst>
                                </p:cTn>
                              </p:par>
                            </p:childTnLst>
                          </p:cTn>
                        </p:par>
                        <p:par>
                          <p:cTn id="50" fill="hold">
                            <p:stCondLst>
                              <p:cond delay="500"/>
                            </p:stCondLst>
                            <p:childTnLst>
                              <p:par>
                                <p:cTn id="51" presetID="16" presetClass="entr" presetSubtype="37" fill="hold" grpId="0" nodeType="after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barn(outVertical)">
                                      <p:cBhvr>
                                        <p:cTn id="53" dur="500"/>
                                        <p:tgtEl>
                                          <p:spTgt spid="22"/>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5"/>
                                        </p:tgtEl>
                                        <p:attrNameLst>
                                          <p:attrName>style.visibility</p:attrName>
                                        </p:attrNameLst>
                                      </p:cBhvr>
                                      <p:to>
                                        <p:strVal val="visible"/>
                                      </p:to>
                                    </p:set>
                                    <p:animEffect transition="in" filter="wipe(down)">
                                      <p:cBhvr>
                                        <p:cTn id="58" dur="500"/>
                                        <p:tgtEl>
                                          <p:spTgt spid="5"/>
                                        </p:tgtEl>
                                      </p:cBhvr>
                                    </p:animEffect>
                                  </p:childTnLst>
                                </p:cTn>
                              </p:par>
                            </p:childTnLst>
                          </p:cTn>
                        </p:par>
                        <p:par>
                          <p:cTn id="59" fill="hold">
                            <p:stCondLst>
                              <p:cond delay="500"/>
                            </p:stCondLst>
                            <p:childTnLst>
                              <p:par>
                                <p:cTn id="60" presetID="16" presetClass="entr" presetSubtype="37" fill="hold" grpId="0" nodeType="after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barn(outVertical)">
                                      <p:cBhvr>
                                        <p:cTn id="6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2" grpId="0"/>
      <p:bldP spid="14" grpId="0"/>
      <p:bldP spid="21" grpId="0"/>
      <p:bldP spid="22" grpId="0"/>
      <p:bldP spid="23" grpId="0"/>
      <p:bldP spid="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6093602" y="3962401"/>
            <a:ext cx="2042978" cy="2228704"/>
          </a:xfrm>
          <a:prstGeom prst="rect">
            <a:avLst/>
          </a:prstGeom>
        </p:spPr>
      </p:pic>
      <p:sp>
        <p:nvSpPr>
          <p:cNvPr id="2" name="标题 1"/>
          <p:cNvSpPr>
            <a:spLocks noGrp="1"/>
          </p:cNvSpPr>
          <p:nvPr>
            <p:ph type="title"/>
          </p:nvPr>
        </p:nvSpPr>
        <p:spPr/>
        <p:txBody>
          <a:bodyPr/>
          <a:lstStyle/>
          <a:p>
            <a:r>
              <a:rPr lang="en-US" altLang="zh-CN" dirty="0" smtClean="0"/>
              <a:t>X.2b </a:t>
            </a:r>
            <a:r>
              <a:rPr lang="zh-CN" altLang="en-US" dirty="0"/>
              <a:t>平衡化</a:t>
            </a:r>
            <a:r>
              <a:rPr lang="zh-CN" altLang="en-US" dirty="0" smtClean="0"/>
              <a:t>旋转：</a:t>
            </a:r>
            <a:r>
              <a:rPr lang="en-US" altLang="zh-CN" dirty="0" smtClean="0"/>
              <a:t>LR</a:t>
            </a:r>
            <a:r>
              <a:rPr lang="zh-CN" altLang="en-US" dirty="0" smtClean="0"/>
              <a:t>型</a:t>
            </a:r>
            <a:endParaRPr lang="zh-CN" altLang="en-US" dirty="0"/>
          </a:p>
        </p:txBody>
      </p:sp>
      <p:sp>
        <p:nvSpPr>
          <p:cNvPr id="3" name="内容占位符 2"/>
          <p:cNvSpPr>
            <a:spLocks noGrp="1"/>
          </p:cNvSpPr>
          <p:nvPr>
            <p:ph idx="1"/>
          </p:nvPr>
        </p:nvSpPr>
        <p:spPr>
          <a:xfrm>
            <a:off x="603858" y="873369"/>
            <a:ext cx="7930542" cy="5651504"/>
          </a:xfrm>
        </p:spPr>
        <p:txBody>
          <a:bodyPr/>
          <a:lstStyle/>
          <a:p>
            <a:pPr marL="514350" indent="-514350">
              <a:lnSpc>
                <a:spcPct val="150000"/>
              </a:lnSpc>
              <a:spcBef>
                <a:spcPts val="600"/>
              </a:spcBef>
              <a:buFont typeface="+mj-lt"/>
              <a:buAutoNum type="romanUcPeriod" startAt="3"/>
            </a:pPr>
            <a:r>
              <a:rPr lang="zh-CN" altLang="en-US" sz="2400" b="1" dirty="0" smtClean="0"/>
              <a:t>插入</a:t>
            </a:r>
            <a:r>
              <a:rPr lang="en-US" altLang="zh-CN" sz="2400" b="1" i="1" dirty="0" smtClean="0"/>
              <a:t>x</a:t>
            </a:r>
            <a:r>
              <a:rPr lang="zh-CN" altLang="en-US" sz="2400" b="1" dirty="0" smtClean="0"/>
              <a:t>后</a:t>
            </a:r>
            <a:r>
              <a:rPr lang="zh-CN" altLang="en-US" sz="2400" b="1" i="1" dirty="0"/>
              <a:t>各结点的平衡</a:t>
            </a:r>
            <a:r>
              <a:rPr lang="zh-CN" altLang="en-US" sz="2400" b="1" i="1" dirty="0" smtClean="0"/>
              <a:t>因子分析</a:t>
            </a:r>
            <a:endParaRPr lang="en-US" altLang="zh-CN" sz="2400" i="1" dirty="0" smtClean="0"/>
          </a:p>
          <a:p>
            <a:pPr lvl="1" indent="-342900">
              <a:lnSpc>
                <a:spcPct val="150000"/>
              </a:lnSpc>
              <a:spcBef>
                <a:spcPts val="600"/>
              </a:spcBef>
              <a:buFont typeface="+mj-ea"/>
              <a:buAutoNum type="circleNumDbPlain"/>
            </a:pPr>
            <a:r>
              <a:rPr lang="zh-CN" altLang="en-US" sz="2400" b="1" dirty="0" smtClean="0"/>
              <a:t>旋转</a:t>
            </a:r>
            <a:r>
              <a:rPr lang="zh-CN" altLang="en-US" sz="2400" b="1" dirty="0" smtClean="0">
                <a:solidFill>
                  <a:schemeClr val="accent6"/>
                </a:solidFill>
              </a:rPr>
              <a:t>前</a:t>
            </a:r>
            <a:r>
              <a:rPr lang="zh-CN" altLang="en-US" sz="2400" dirty="0" smtClean="0"/>
              <a:t>的平衡因子</a:t>
            </a:r>
            <a:r>
              <a:rPr lang="zh-CN" altLang="en-US" sz="1600" dirty="0" smtClean="0">
                <a:solidFill>
                  <a:schemeClr val="tx1"/>
                </a:solidFill>
              </a:rPr>
              <a:t>（</a:t>
            </a:r>
            <a:r>
              <a:rPr lang="en-US" altLang="zh-CN" sz="1600" dirty="0" smtClean="0">
                <a:solidFill>
                  <a:schemeClr val="tx1"/>
                </a:solidFill>
              </a:rPr>
              <a:t>2/3</a:t>
            </a:r>
            <a:r>
              <a:rPr lang="zh-CN" altLang="en-US" sz="1600" dirty="0">
                <a:solidFill>
                  <a:schemeClr val="tx1"/>
                </a:solidFill>
              </a:rPr>
              <a:t>）</a:t>
            </a:r>
            <a:endParaRPr lang="zh-CN" altLang="en-US" sz="2400" dirty="0"/>
          </a:p>
          <a:p>
            <a:pPr marL="901700" lvl="2">
              <a:lnSpc>
                <a:spcPct val="150000"/>
              </a:lnSpc>
              <a:spcBef>
                <a:spcPts val="600"/>
              </a:spcBef>
            </a:pPr>
            <a:r>
              <a:rPr lang="zh-CN" altLang="en-US" sz="2000" dirty="0"/>
              <a:t>设</a:t>
            </a:r>
            <a:r>
              <a:rPr lang="zh-CN" altLang="en-US" sz="2000" u="sng" dirty="0" smtClean="0"/>
              <a:t>插入</a:t>
            </a:r>
            <a:r>
              <a:rPr lang="en-US" altLang="zh-CN" sz="2000" u="sng" dirty="0" smtClean="0"/>
              <a:t>x</a:t>
            </a:r>
            <a:r>
              <a:rPr lang="zh-CN" altLang="en-US" sz="2000" u="sng" dirty="0" smtClean="0"/>
              <a:t>后</a:t>
            </a:r>
            <a:r>
              <a:rPr lang="en-US" altLang="zh-CN" sz="2000" u="sng" dirty="0" smtClean="0"/>
              <a:t>(</a:t>
            </a:r>
            <a:r>
              <a:rPr lang="zh-CN" altLang="en-US" sz="2000" b="1" u="sng" dirty="0" smtClean="0"/>
              <a:t>旋转前</a:t>
            </a:r>
            <a:r>
              <a:rPr lang="en-US" altLang="zh-CN" sz="2000" u="sng" dirty="0" smtClean="0"/>
              <a:t>)</a:t>
            </a:r>
            <a:r>
              <a:rPr lang="en-US" altLang="zh-CN" sz="2000" dirty="0" smtClean="0"/>
              <a:t>, </a:t>
            </a:r>
            <a:r>
              <a:rPr lang="en-US" altLang="zh-CN" sz="2000" b="1" dirty="0" smtClean="0">
                <a:solidFill>
                  <a:srgbClr val="0070C0"/>
                </a:solidFill>
              </a:rPr>
              <a:t>c</a:t>
            </a:r>
            <a:r>
              <a:rPr lang="zh-CN" altLang="en-US" sz="2000" b="1" dirty="0" smtClean="0">
                <a:solidFill>
                  <a:srgbClr val="0070C0"/>
                </a:solidFill>
              </a:rPr>
              <a:t>的平衡因子是</a:t>
            </a:r>
            <a:r>
              <a:rPr lang="en-US" altLang="zh-CN" sz="2000" b="1" dirty="0" smtClean="0">
                <a:solidFill>
                  <a:srgbClr val="0070C0"/>
                </a:solidFill>
              </a:rPr>
              <a:t>0</a:t>
            </a:r>
            <a:r>
              <a:rPr lang="zh-CN" altLang="en-US" sz="2000" dirty="0" smtClean="0"/>
              <a:t>：即</a:t>
            </a:r>
            <a:r>
              <a:rPr lang="en-US" altLang="zh-CN" sz="2000" b="1" u="sng" dirty="0"/>
              <a:t>c</a:t>
            </a:r>
            <a:r>
              <a:rPr lang="zh-CN" altLang="en-US" sz="2000" b="1" u="sng" dirty="0"/>
              <a:t>本身</a:t>
            </a:r>
            <a:r>
              <a:rPr lang="zh-CN" altLang="en-US" sz="2000" u="sng" dirty="0"/>
              <a:t>是插入</a:t>
            </a:r>
            <a:r>
              <a:rPr lang="zh-CN" altLang="en-US" sz="2000" u="sng" dirty="0" smtClean="0"/>
              <a:t>结点</a:t>
            </a:r>
            <a:r>
              <a:rPr lang="en-US" altLang="zh-CN" sz="2000" u="sng" dirty="0" smtClean="0"/>
              <a:t>x</a:t>
            </a:r>
            <a:r>
              <a:rPr lang="zh-CN" altLang="en-US" sz="2000" dirty="0" smtClean="0"/>
              <a:t>。</a:t>
            </a:r>
            <a:endParaRPr lang="en-US" altLang="zh-CN" sz="2000" dirty="0" smtClean="0"/>
          </a:p>
          <a:p>
            <a:pPr marL="1168400" lvl="3">
              <a:lnSpc>
                <a:spcPct val="150000"/>
              </a:lnSpc>
              <a:spcBef>
                <a:spcPts val="600"/>
              </a:spcBef>
            </a:pPr>
            <a:r>
              <a:rPr lang="zh-CN" altLang="en-US" sz="2000" dirty="0"/>
              <a:t>设</a:t>
            </a:r>
            <a:r>
              <a:rPr lang="en-US" altLang="zh-CN" sz="2000" dirty="0">
                <a:solidFill>
                  <a:srgbClr val="0070C0"/>
                </a:solidFill>
              </a:rPr>
              <a:t>c</a:t>
            </a:r>
            <a:r>
              <a:rPr lang="zh-CN" altLang="en-US" sz="2000" dirty="0">
                <a:solidFill>
                  <a:srgbClr val="0070C0"/>
                </a:solidFill>
              </a:rPr>
              <a:t>的</a:t>
            </a:r>
            <a:r>
              <a:rPr lang="zh-CN" altLang="en-US" sz="2000" b="1" dirty="0"/>
              <a:t>左子树</a:t>
            </a:r>
            <a:r>
              <a:rPr lang="zh-CN" altLang="en-US" sz="2000" dirty="0"/>
              <a:t>的深度为</a:t>
            </a:r>
            <a:r>
              <a:rPr lang="en-US" altLang="zh-CN" sz="2000" b="1" i="1" dirty="0" err="1">
                <a:solidFill>
                  <a:srgbClr val="7030A0"/>
                </a:solidFill>
              </a:rPr>
              <a:t>H</a:t>
            </a:r>
            <a:r>
              <a:rPr lang="en-US" altLang="zh-CN" sz="2000" b="1" i="1" baseline="-25000" dirty="0" err="1">
                <a:solidFill>
                  <a:srgbClr val="7030A0"/>
                </a:solidFill>
              </a:rPr>
              <a:t>cL</a:t>
            </a:r>
            <a:r>
              <a:rPr lang="zh-CN" altLang="en-US" sz="2000" dirty="0"/>
              <a:t>，则</a:t>
            </a:r>
            <a:r>
              <a:rPr lang="zh-CN" altLang="en-US" sz="2000" b="1" dirty="0"/>
              <a:t>右子树</a:t>
            </a:r>
            <a:r>
              <a:rPr lang="zh-CN" altLang="en-US" sz="2000" dirty="0"/>
              <a:t>的深度也是</a:t>
            </a:r>
            <a:r>
              <a:rPr lang="en-US" altLang="zh-CN" sz="2000" b="1" i="1" dirty="0" err="1">
                <a:solidFill>
                  <a:srgbClr val="7030A0"/>
                </a:solidFill>
              </a:rPr>
              <a:t>H</a:t>
            </a:r>
            <a:r>
              <a:rPr lang="en-US" altLang="zh-CN" sz="2000" b="1" i="1" baseline="-25000" dirty="0" err="1">
                <a:solidFill>
                  <a:srgbClr val="7030A0"/>
                </a:solidFill>
              </a:rPr>
              <a:t>cL</a:t>
            </a:r>
            <a:r>
              <a:rPr lang="zh-CN" altLang="en-US" sz="2000" dirty="0" smtClean="0"/>
              <a:t>；</a:t>
            </a:r>
            <a:endParaRPr lang="en-US" altLang="zh-CN" sz="2000" dirty="0" smtClean="0"/>
          </a:p>
          <a:p>
            <a:pPr marL="1168400" lvl="3">
              <a:lnSpc>
                <a:spcPct val="150000"/>
              </a:lnSpc>
              <a:spcBef>
                <a:spcPts val="600"/>
              </a:spcBef>
            </a:pPr>
            <a:r>
              <a:rPr lang="zh-CN" altLang="en-US" sz="2000" dirty="0" smtClean="0"/>
              <a:t>插入</a:t>
            </a:r>
            <a:r>
              <a:rPr lang="en-US" altLang="zh-CN" sz="2000" dirty="0" smtClean="0"/>
              <a:t>x</a:t>
            </a:r>
            <a:r>
              <a:rPr lang="zh-CN" altLang="en-US" sz="2000" dirty="0" smtClean="0"/>
              <a:t>后</a:t>
            </a:r>
            <a:r>
              <a:rPr lang="en-US" altLang="zh-CN" sz="2000" dirty="0" smtClean="0"/>
              <a:t>, b</a:t>
            </a:r>
            <a:r>
              <a:rPr lang="zh-CN" altLang="en-US" sz="2000" dirty="0" smtClean="0"/>
              <a:t>的</a:t>
            </a:r>
            <a:r>
              <a:rPr lang="zh-CN" altLang="en-US" sz="2000" dirty="0"/>
              <a:t>平衡因子是</a:t>
            </a:r>
            <a:r>
              <a:rPr lang="en-US" altLang="zh-CN" sz="2000" dirty="0"/>
              <a:t>-</a:t>
            </a:r>
            <a:r>
              <a:rPr lang="en-US" altLang="zh-CN" sz="2000" dirty="0" smtClean="0"/>
              <a:t>1</a:t>
            </a:r>
            <a:r>
              <a:rPr lang="zh-CN" altLang="en-US" sz="1600" dirty="0" smtClean="0">
                <a:solidFill>
                  <a:schemeClr val="tx1">
                    <a:lumMod val="50000"/>
                    <a:lumOff val="50000"/>
                  </a:schemeClr>
                </a:solidFill>
              </a:rPr>
              <a:t>（</a:t>
            </a:r>
            <a:r>
              <a:rPr lang="zh-CN" altLang="en-US" sz="1600" i="1" dirty="0">
                <a:solidFill>
                  <a:schemeClr val="tx1">
                    <a:lumMod val="50000"/>
                    <a:lumOff val="50000"/>
                  </a:schemeClr>
                </a:solidFill>
              </a:rPr>
              <a:t>在</a:t>
            </a:r>
            <a:r>
              <a:rPr lang="en-US" altLang="zh-CN" sz="1600" i="1" dirty="0">
                <a:solidFill>
                  <a:schemeClr val="tx1">
                    <a:lumMod val="50000"/>
                    <a:lumOff val="50000"/>
                  </a:schemeClr>
                </a:solidFill>
              </a:rPr>
              <a:t>x</a:t>
            </a:r>
            <a:r>
              <a:rPr lang="zh-CN" altLang="en-US" sz="1600" i="1" dirty="0">
                <a:solidFill>
                  <a:schemeClr val="tx1">
                    <a:lumMod val="50000"/>
                    <a:lumOff val="50000"/>
                  </a:schemeClr>
                </a:solidFill>
              </a:rPr>
              <a:t>插入前，</a:t>
            </a:r>
            <a:r>
              <a:rPr lang="en-US" altLang="zh-CN" sz="1600" dirty="0">
                <a:solidFill>
                  <a:schemeClr val="tx1">
                    <a:lumMod val="50000"/>
                    <a:lumOff val="50000"/>
                  </a:schemeClr>
                </a:solidFill>
              </a:rPr>
              <a:t>b</a:t>
            </a:r>
            <a:r>
              <a:rPr lang="zh-CN" altLang="en-US" sz="1600" dirty="0">
                <a:solidFill>
                  <a:schemeClr val="tx1">
                    <a:lumMod val="50000"/>
                    <a:lumOff val="50000"/>
                  </a:schemeClr>
                </a:solidFill>
              </a:rPr>
              <a:t>的平衡因子只能是</a:t>
            </a:r>
            <a:r>
              <a:rPr lang="en-US" altLang="zh-CN" sz="1600" dirty="0">
                <a:solidFill>
                  <a:schemeClr val="tx1">
                    <a:lumMod val="50000"/>
                    <a:lumOff val="50000"/>
                  </a:schemeClr>
                </a:solidFill>
              </a:rPr>
              <a:t>0</a:t>
            </a:r>
            <a:r>
              <a:rPr lang="zh-CN" altLang="en-US" sz="1600" dirty="0" smtClean="0">
                <a:solidFill>
                  <a:schemeClr val="tx1">
                    <a:lumMod val="50000"/>
                    <a:lumOff val="50000"/>
                  </a:schemeClr>
                </a:solidFill>
              </a:rPr>
              <a:t>）</a:t>
            </a:r>
            <a:r>
              <a:rPr lang="zh-CN" altLang="en-US" sz="2000" dirty="0" smtClean="0"/>
              <a:t>，</a:t>
            </a:r>
            <a:r>
              <a:rPr lang="zh-CN" altLang="en-US" sz="2000" b="1" u="sng" dirty="0" smtClean="0"/>
              <a:t>以</a:t>
            </a:r>
            <a:r>
              <a:rPr lang="en-US" altLang="zh-CN" sz="2000" b="1" u="sng" dirty="0" smtClean="0"/>
              <a:t>c</a:t>
            </a:r>
            <a:r>
              <a:rPr lang="zh-CN" altLang="en-US" sz="2000" b="1" u="sng" dirty="0" smtClean="0"/>
              <a:t>为根的子树</a:t>
            </a:r>
            <a:r>
              <a:rPr lang="zh-CN" altLang="en-US" sz="2000" dirty="0" smtClean="0"/>
              <a:t>的深度为</a:t>
            </a:r>
            <a:r>
              <a:rPr lang="en-US" altLang="zh-CN" sz="2000" b="1" i="1" dirty="0" smtClean="0">
                <a:solidFill>
                  <a:srgbClr val="7030A0"/>
                </a:solidFill>
              </a:rPr>
              <a:t>H</a:t>
            </a:r>
            <a:r>
              <a:rPr lang="en-US" altLang="zh-CN" sz="2000" b="1" i="1" baseline="-25000" dirty="0" smtClean="0">
                <a:solidFill>
                  <a:srgbClr val="7030A0"/>
                </a:solidFill>
              </a:rPr>
              <a:t>cL</a:t>
            </a:r>
            <a:r>
              <a:rPr lang="en-US" altLang="zh-CN" sz="2000" b="1" dirty="0" smtClean="0">
                <a:solidFill>
                  <a:srgbClr val="7030A0"/>
                </a:solidFill>
              </a:rPr>
              <a:t>+1</a:t>
            </a:r>
            <a:r>
              <a:rPr lang="zh-CN" altLang="en-US" sz="2000" dirty="0" smtClean="0"/>
              <a:t>；</a:t>
            </a:r>
            <a:endParaRPr lang="en-US" altLang="zh-CN" sz="2000" dirty="0" smtClean="0"/>
          </a:p>
          <a:p>
            <a:pPr marL="939800" lvl="3" indent="0">
              <a:lnSpc>
                <a:spcPct val="150000"/>
              </a:lnSpc>
              <a:spcBef>
                <a:spcPts val="600"/>
              </a:spcBef>
              <a:buNone/>
            </a:pPr>
            <a:r>
              <a:rPr lang="en-US" altLang="zh-CN" sz="2000" dirty="0"/>
              <a:t> </a:t>
            </a:r>
            <a:r>
              <a:rPr lang="en-US" altLang="zh-CN" sz="2000" dirty="0" smtClean="0"/>
              <a:t>  </a:t>
            </a:r>
            <a:r>
              <a:rPr lang="zh-CN" altLang="en-US" sz="2000" dirty="0" smtClean="0"/>
              <a:t>则</a:t>
            </a:r>
            <a:r>
              <a:rPr lang="en-US" altLang="zh-CN" sz="2000" dirty="0">
                <a:solidFill>
                  <a:srgbClr val="0070C0"/>
                </a:solidFill>
              </a:rPr>
              <a:t>b</a:t>
            </a:r>
            <a:r>
              <a:rPr lang="zh-CN" altLang="en-US" sz="2000" dirty="0">
                <a:solidFill>
                  <a:srgbClr val="0070C0"/>
                </a:solidFill>
              </a:rPr>
              <a:t>的</a:t>
            </a:r>
            <a:r>
              <a:rPr lang="zh-CN" altLang="en-US" sz="2000" b="1" dirty="0"/>
              <a:t>左子树</a:t>
            </a:r>
            <a:r>
              <a:rPr lang="zh-CN" altLang="en-US" sz="2000" dirty="0"/>
              <a:t>的深度</a:t>
            </a:r>
            <a:r>
              <a:rPr lang="zh-CN" altLang="en-US" sz="2000" dirty="0" smtClean="0"/>
              <a:t>为</a:t>
            </a:r>
            <a:r>
              <a:rPr lang="en-US" altLang="zh-CN" sz="2000" b="1" i="1" dirty="0" err="1" smtClean="0">
                <a:solidFill>
                  <a:srgbClr val="7030A0"/>
                </a:solidFill>
              </a:rPr>
              <a:t>H</a:t>
            </a:r>
            <a:r>
              <a:rPr lang="en-US" altLang="zh-CN" sz="2000" b="1" i="1" baseline="-25000" dirty="0" err="1" smtClean="0">
                <a:solidFill>
                  <a:srgbClr val="7030A0"/>
                </a:solidFill>
              </a:rPr>
              <a:t>cL</a:t>
            </a:r>
            <a:r>
              <a:rPr lang="zh-CN" altLang="en-US" sz="2000" dirty="0" smtClean="0"/>
              <a:t>，</a:t>
            </a:r>
            <a:endParaRPr lang="en-US" altLang="zh-CN" sz="2000" dirty="0" smtClean="0"/>
          </a:p>
          <a:p>
            <a:pPr marL="1168400" lvl="3">
              <a:lnSpc>
                <a:spcPct val="150000"/>
              </a:lnSpc>
              <a:spcBef>
                <a:spcPts val="600"/>
              </a:spcBef>
            </a:pPr>
            <a:r>
              <a:rPr lang="zh-CN" altLang="en-US" sz="2000" b="1" u="sng" dirty="0" smtClean="0"/>
              <a:t>以</a:t>
            </a:r>
            <a:r>
              <a:rPr lang="en-US" altLang="zh-CN" sz="2000" b="1" u="sng" dirty="0"/>
              <a:t>b</a:t>
            </a:r>
            <a:r>
              <a:rPr lang="zh-CN" altLang="en-US" sz="2000" b="1" u="sng" dirty="0"/>
              <a:t>为根的子树</a:t>
            </a:r>
            <a:r>
              <a:rPr lang="zh-CN" altLang="en-US" sz="2000" dirty="0"/>
              <a:t>的深度是</a:t>
            </a:r>
            <a:r>
              <a:rPr lang="en-US" altLang="zh-CN" sz="2000" b="1" i="1" dirty="0">
                <a:solidFill>
                  <a:srgbClr val="7030A0"/>
                </a:solidFill>
              </a:rPr>
              <a:t>H</a:t>
            </a:r>
            <a:r>
              <a:rPr lang="en-US" altLang="zh-CN" sz="2000" b="1" i="1" baseline="-25000" dirty="0">
                <a:solidFill>
                  <a:srgbClr val="7030A0"/>
                </a:solidFill>
              </a:rPr>
              <a:t>cL</a:t>
            </a:r>
            <a:r>
              <a:rPr lang="en-US" altLang="zh-CN" sz="2000" b="1" dirty="0">
                <a:solidFill>
                  <a:srgbClr val="7030A0"/>
                </a:solidFill>
              </a:rPr>
              <a:t>+2</a:t>
            </a:r>
            <a:r>
              <a:rPr lang="zh-CN" altLang="en-US" sz="2000" dirty="0" smtClean="0"/>
              <a:t>；</a:t>
            </a:r>
            <a:endParaRPr lang="en-US" altLang="zh-CN" sz="2000" dirty="0" smtClean="0"/>
          </a:p>
        </p:txBody>
      </p:sp>
      <p:sp>
        <p:nvSpPr>
          <p:cNvPr id="9" name="矩形 8"/>
          <p:cNvSpPr/>
          <p:nvPr/>
        </p:nvSpPr>
        <p:spPr>
          <a:xfrm>
            <a:off x="2743200" y="6153090"/>
            <a:ext cx="3505200" cy="400110"/>
          </a:xfrm>
          <a:prstGeom prst="rect">
            <a:avLst/>
          </a:prstGeom>
        </p:spPr>
        <p:txBody>
          <a:bodyPr wrap="square">
            <a:spAutoFit/>
          </a:bodyPr>
          <a:lstStyle/>
          <a:p>
            <a:pPr algn="ctr"/>
            <a:r>
              <a:rPr lang="en-US" altLang="zh-CN" sz="2000" dirty="0" smtClean="0">
                <a:solidFill>
                  <a:schemeClr val="tx1">
                    <a:lumMod val="50000"/>
                    <a:lumOff val="50000"/>
                  </a:schemeClr>
                </a:solidFill>
              </a:rPr>
              <a:t>LR</a:t>
            </a:r>
            <a:r>
              <a:rPr lang="zh-CN" altLang="en-US" sz="2000" dirty="0" smtClean="0">
                <a:solidFill>
                  <a:schemeClr val="tx1">
                    <a:lumMod val="50000"/>
                    <a:lumOff val="50000"/>
                  </a:schemeClr>
                </a:solidFill>
              </a:rPr>
              <a:t>型</a:t>
            </a:r>
            <a:r>
              <a:rPr lang="zh-CN" altLang="en-US" sz="2000" dirty="0" smtClean="0"/>
              <a:t>平衡化旋转（旋转 </a:t>
            </a:r>
            <a:r>
              <a:rPr lang="en-US" altLang="zh-CN" sz="2000" dirty="0" smtClean="0"/>
              <a:t>[</a:t>
            </a:r>
            <a:r>
              <a:rPr lang="zh-CN" altLang="en-US" sz="1600" dirty="0" smtClean="0"/>
              <a:t>前</a:t>
            </a:r>
            <a:r>
              <a:rPr lang="en-US" altLang="zh-CN" sz="2000" dirty="0" smtClean="0"/>
              <a:t>]</a:t>
            </a:r>
            <a:r>
              <a:rPr lang="zh-CN" altLang="en-US" sz="2000" dirty="0" smtClean="0"/>
              <a:t>）</a:t>
            </a:r>
            <a:endParaRPr lang="zh-CN" altLang="en-US" sz="2000" dirty="0"/>
          </a:p>
        </p:txBody>
      </p:sp>
      <p:sp>
        <p:nvSpPr>
          <p:cNvPr id="11" name="矩形 10"/>
          <p:cNvSpPr/>
          <p:nvPr/>
        </p:nvSpPr>
        <p:spPr>
          <a:xfrm>
            <a:off x="7239000" y="5201693"/>
            <a:ext cx="724878" cy="338554"/>
          </a:xfrm>
          <a:prstGeom prst="rect">
            <a:avLst/>
          </a:prstGeom>
        </p:spPr>
        <p:txBody>
          <a:bodyPr wrap="none">
            <a:spAutoFit/>
          </a:bodyPr>
          <a:lstStyle/>
          <a:p>
            <a:r>
              <a:rPr lang="en-US" altLang="zh-CN" sz="1600" i="1" dirty="0" smtClean="0">
                <a:solidFill>
                  <a:srgbClr val="7030A0"/>
                </a:solidFill>
              </a:rPr>
              <a:t>H</a:t>
            </a:r>
            <a:r>
              <a:rPr lang="en-US" altLang="zh-CN" sz="1600" i="1" baseline="-25000" dirty="0" smtClean="0">
                <a:solidFill>
                  <a:srgbClr val="7030A0"/>
                </a:solidFill>
              </a:rPr>
              <a:t>cL</a:t>
            </a:r>
            <a:r>
              <a:rPr lang="en-US" altLang="zh-CN" sz="1600" i="1" dirty="0" smtClean="0">
                <a:solidFill>
                  <a:srgbClr val="7030A0"/>
                </a:solidFill>
              </a:rPr>
              <a:t>+</a:t>
            </a:r>
            <a:r>
              <a:rPr lang="en-US" altLang="zh-CN" sz="1600" dirty="0" smtClean="0">
                <a:solidFill>
                  <a:srgbClr val="7030A0"/>
                </a:solidFill>
              </a:rPr>
              <a:t>1</a:t>
            </a:r>
            <a:endParaRPr lang="zh-CN" altLang="en-US" sz="1600" dirty="0"/>
          </a:p>
        </p:txBody>
      </p:sp>
      <p:sp>
        <p:nvSpPr>
          <p:cNvPr id="12" name="矩形 11"/>
          <p:cNvSpPr/>
          <p:nvPr/>
        </p:nvSpPr>
        <p:spPr>
          <a:xfrm>
            <a:off x="6541477" y="6149927"/>
            <a:ext cx="490840" cy="338554"/>
          </a:xfrm>
          <a:prstGeom prst="rect">
            <a:avLst/>
          </a:prstGeom>
        </p:spPr>
        <p:txBody>
          <a:bodyPr wrap="none">
            <a:spAutoFit/>
          </a:bodyPr>
          <a:lstStyle/>
          <a:p>
            <a:r>
              <a:rPr lang="en-US" altLang="zh-CN" sz="1600" i="1" dirty="0" err="1" smtClean="0">
                <a:solidFill>
                  <a:srgbClr val="7030A0"/>
                </a:solidFill>
              </a:rPr>
              <a:t>H</a:t>
            </a:r>
            <a:r>
              <a:rPr lang="en-US" altLang="zh-CN" sz="1600" i="1" baseline="-25000" dirty="0" err="1" smtClean="0">
                <a:solidFill>
                  <a:srgbClr val="7030A0"/>
                </a:solidFill>
              </a:rPr>
              <a:t>cL</a:t>
            </a:r>
            <a:endParaRPr lang="zh-CN" altLang="en-US" sz="1600" dirty="0"/>
          </a:p>
        </p:txBody>
      </p:sp>
      <p:sp>
        <p:nvSpPr>
          <p:cNvPr id="14" name="矩形 13"/>
          <p:cNvSpPr/>
          <p:nvPr/>
        </p:nvSpPr>
        <p:spPr>
          <a:xfrm>
            <a:off x="5638800" y="5193323"/>
            <a:ext cx="490840" cy="338554"/>
          </a:xfrm>
          <a:prstGeom prst="rect">
            <a:avLst/>
          </a:prstGeom>
        </p:spPr>
        <p:txBody>
          <a:bodyPr wrap="none">
            <a:spAutoFit/>
          </a:bodyPr>
          <a:lstStyle/>
          <a:p>
            <a:r>
              <a:rPr lang="en-US" altLang="zh-CN" sz="1600" i="1" dirty="0" err="1" smtClean="0">
                <a:solidFill>
                  <a:srgbClr val="7030A0"/>
                </a:solidFill>
              </a:rPr>
              <a:t>H</a:t>
            </a:r>
            <a:r>
              <a:rPr lang="en-US" altLang="zh-CN" sz="1600" i="1" baseline="-25000" dirty="0" err="1" smtClean="0">
                <a:solidFill>
                  <a:srgbClr val="7030A0"/>
                </a:solidFill>
              </a:rPr>
              <a:t>cL</a:t>
            </a:r>
            <a:endParaRPr lang="zh-CN" altLang="en-US" sz="1600" dirty="0"/>
          </a:p>
        </p:txBody>
      </p:sp>
      <p:sp>
        <p:nvSpPr>
          <p:cNvPr id="21" name="矩形 20"/>
          <p:cNvSpPr/>
          <p:nvPr/>
        </p:nvSpPr>
        <p:spPr>
          <a:xfrm>
            <a:off x="7528945" y="5810368"/>
            <a:ext cx="490840" cy="338554"/>
          </a:xfrm>
          <a:prstGeom prst="rect">
            <a:avLst/>
          </a:prstGeom>
        </p:spPr>
        <p:txBody>
          <a:bodyPr wrap="none">
            <a:spAutoFit/>
          </a:bodyPr>
          <a:lstStyle/>
          <a:p>
            <a:r>
              <a:rPr lang="en-US" altLang="zh-CN" sz="1600" i="1" dirty="0" err="1" smtClean="0">
                <a:solidFill>
                  <a:srgbClr val="7030A0"/>
                </a:solidFill>
              </a:rPr>
              <a:t>H</a:t>
            </a:r>
            <a:r>
              <a:rPr lang="en-US" altLang="zh-CN" sz="1600" i="1" baseline="-25000" dirty="0" err="1" smtClean="0">
                <a:solidFill>
                  <a:srgbClr val="7030A0"/>
                </a:solidFill>
              </a:rPr>
              <a:t>cL</a:t>
            </a:r>
            <a:endParaRPr lang="zh-CN" altLang="en-US" sz="1600" dirty="0"/>
          </a:p>
        </p:txBody>
      </p:sp>
      <p:sp>
        <p:nvSpPr>
          <p:cNvPr id="22" name="矩形 21"/>
          <p:cNvSpPr/>
          <p:nvPr/>
        </p:nvSpPr>
        <p:spPr>
          <a:xfrm>
            <a:off x="6207040" y="4245169"/>
            <a:ext cx="724878" cy="338554"/>
          </a:xfrm>
          <a:prstGeom prst="rect">
            <a:avLst/>
          </a:prstGeom>
        </p:spPr>
        <p:txBody>
          <a:bodyPr wrap="none">
            <a:spAutoFit/>
          </a:bodyPr>
          <a:lstStyle/>
          <a:p>
            <a:r>
              <a:rPr lang="en-US" altLang="zh-CN" sz="1600" i="1" dirty="0" smtClean="0">
                <a:solidFill>
                  <a:srgbClr val="7030A0"/>
                </a:solidFill>
              </a:rPr>
              <a:t>H</a:t>
            </a:r>
            <a:r>
              <a:rPr lang="en-US" altLang="zh-CN" sz="1600" i="1" baseline="-25000" dirty="0" smtClean="0">
                <a:solidFill>
                  <a:srgbClr val="7030A0"/>
                </a:solidFill>
              </a:rPr>
              <a:t>cL</a:t>
            </a:r>
            <a:r>
              <a:rPr lang="en-US" altLang="zh-CN" sz="1600" i="1" dirty="0" smtClean="0">
                <a:solidFill>
                  <a:srgbClr val="7030A0"/>
                </a:solidFill>
              </a:rPr>
              <a:t>+</a:t>
            </a:r>
            <a:r>
              <a:rPr lang="en-US" altLang="zh-CN" sz="1600" dirty="0" smtClean="0">
                <a:solidFill>
                  <a:srgbClr val="7030A0"/>
                </a:solidFill>
              </a:rPr>
              <a:t>2</a:t>
            </a:r>
            <a:endParaRPr lang="zh-CN" altLang="en-US" sz="1600" dirty="0"/>
          </a:p>
        </p:txBody>
      </p:sp>
      <p:sp>
        <p:nvSpPr>
          <p:cNvPr id="23" name="矩形 22"/>
          <p:cNvSpPr/>
          <p:nvPr/>
        </p:nvSpPr>
        <p:spPr>
          <a:xfrm>
            <a:off x="7891160" y="4245169"/>
            <a:ext cx="490840" cy="338554"/>
          </a:xfrm>
          <a:prstGeom prst="rect">
            <a:avLst/>
          </a:prstGeom>
        </p:spPr>
        <p:txBody>
          <a:bodyPr wrap="none">
            <a:spAutoFit/>
          </a:bodyPr>
          <a:lstStyle/>
          <a:p>
            <a:r>
              <a:rPr lang="en-US" altLang="zh-CN" sz="1600" i="1" dirty="0" err="1" smtClean="0">
                <a:solidFill>
                  <a:srgbClr val="7030A0"/>
                </a:solidFill>
              </a:rPr>
              <a:t>H</a:t>
            </a:r>
            <a:r>
              <a:rPr lang="en-US" altLang="zh-CN" sz="1600" i="1" baseline="-25000" dirty="0" err="1" smtClean="0">
                <a:solidFill>
                  <a:srgbClr val="7030A0"/>
                </a:solidFill>
              </a:rPr>
              <a:t>cL</a:t>
            </a:r>
            <a:endParaRPr lang="zh-CN" altLang="en-US" sz="1600" dirty="0"/>
          </a:p>
        </p:txBody>
      </p:sp>
      <p:sp>
        <p:nvSpPr>
          <p:cNvPr id="5" name="矩形 4"/>
          <p:cNvSpPr/>
          <p:nvPr/>
        </p:nvSpPr>
        <p:spPr>
          <a:xfrm>
            <a:off x="1522132" y="5265003"/>
            <a:ext cx="3964268" cy="830997"/>
          </a:xfrm>
          <a:prstGeom prst="rect">
            <a:avLst/>
          </a:prstGeom>
        </p:spPr>
        <p:txBody>
          <a:bodyPr wrap="square">
            <a:spAutoFit/>
          </a:bodyPr>
          <a:lstStyle/>
          <a:p>
            <a:pPr marL="184150" indent="-184150">
              <a:lnSpc>
                <a:spcPct val="120000"/>
              </a:lnSpc>
              <a:spcBef>
                <a:spcPts val="600"/>
              </a:spcBef>
              <a:buClr>
                <a:srgbClr val="FFC000"/>
              </a:buClr>
              <a:buFont typeface="Wingdings" panose="05000000000000000000" pitchFamily="2" charset="2"/>
              <a:buChar char="ü"/>
            </a:pPr>
            <a:r>
              <a:rPr lang="zh-CN" altLang="en-US" sz="2000" b="0" dirty="0">
                <a:solidFill>
                  <a:schemeClr val="tx2"/>
                </a:solidFill>
                <a:latin typeface="+mn-lt"/>
              </a:rPr>
              <a:t>因插入</a:t>
            </a:r>
            <a:r>
              <a:rPr lang="en-US" altLang="zh-CN" sz="2000" b="0" dirty="0">
                <a:solidFill>
                  <a:schemeClr val="tx2"/>
                </a:solidFill>
                <a:latin typeface="+mn-lt"/>
              </a:rPr>
              <a:t>x</a:t>
            </a:r>
            <a:r>
              <a:rPr lang="zh-CN" altLang="en-US" sz="2000" b="0" dirty="0">
                <a:solidFill>
                  <a:schemeClr val="tx2"/>
                </a:solidFill>
                <a:latin typeface="+mn-lt"/>
              </a:rPr>
              <a:t>后 </a:t>
            </a:r>
            <a:r>
              <a:rPr lang="en-US" altLang="zh-CN" sz="2000" b="0" dirty="0">
                <a:solidFill>
                  <a:schemeClr val="tx2"/>
                </a:solidFill>
                <a:latin typeface="+mn-lt"/>
              </a:rPr>
              <a:t>a</a:t>
            </a:r>
            <a:r>
              <a:rPr lang="zh-CN" altLang="en-US" sz="2000" b="0" dirty="0">
                <a:solidFill>
                  <a:schemeClr val="tx2"/>
                </a:solidFill>
                <a:latin typeface="+mn-lt"/>
              </a:rPr>
              <a:t>的平衡因子是</a:t>
            </a:r>
            <a:r>
              <a:rPr lang="en-US" altLang="zh-CN" sz="2000" b="0" dirty="0" smtClean="0">
                <a:solidFill>
                  <a:schemeClr val="tx2"/>
                </a:solidFill>
                <a:latin typeface="+mn-lt"/>
              </a:rPr>
              <a:t>2</a:t>
            </a:r>
            <a:r>
              <a:rPr lang="zh-CN" altLang="en-US" sz="2000" b="0" dirty="0" smtClean="0">
                <a:solidFill>
                  <a:schemeClr val="tx2"/>
                </a:solidFill>
                <a:latin typeface="+mn-lt"/>
              </a:rPr>
              <a:t>，</a:t>
            </a:r>
            <a:r>
              <a:rPr lang="zh-CN" altLang="en-US" sz="2000" b="0" dirty="0">
                <a:solidFill>
                  <a:schemeClr val="tx2"/>
                </a:solidFill>
                <a:latin typeface="+mn-lt"/>
              </a:rPr>
              <a:t>则</a:t>
            </a:r>
            <a:r>
              <a:rPr lang="en-US" altLang="zh-CN" sz="2000" b="0" dirty="0">
                <a:solidFill>
                  <a:schemeClr val="tx2"/>
                </a:solidFill>
                <a:latin typeface="+mn-lt"/>
              </a:rPr>
              <a:t>a</a:t>
            </a:r>
            <a:r>
              <a:rPr lang="zh-CN" altLang="en-US" sz="2000" b="0" dirty="0">
                <a:solidFill>
                  <a:schemeClr val="tx2"/>
                </a:solidFill>
                <a:latin typeface="+mn-lt"/>
              </a:rPr>
              <a:t>的右子树的深度是</a:t>
            </a:r>
            <a:r>
              <a:rPr lang="en-US" altLang="zh-CN" sz="2000" i="1" dirty="0" err="1">
                <a:solidFill>
                  <a:srgbClr val="7030A0"/>
                </a:solidFill>
                <a:latin typeface="+mn-lt"/>
              </a:rPr>
              <a:t>H</a:t>
            </a:r>
            <a:r>
              <a:rPr lang="en-US" altLang="zh-CN" sz="2000" i="1" baseline="-25000" dirty="0" err="1">
                <a:solidFill>
                  <a:srgbClr val="7030A0"/>
                </a:solidFill>
                <a:latin typeface="+mn-lt"/>
              </a:rPr>
              <a:t>cL</a:t>
            </a:r>
            <a:r>
              <a:rPr lang="zh-CN" altLang="en-US" sz="2000" b="0" dirty="0">
                <a:solidFill>
                  <a:schemeClr val="tx2"/>
                </a:solidFill>
                <a:latin typeface="+mn-lt"/>
              </a:rPr>
              <a:t>。</a:t>
            </a:r>
          </a:p>
        </p:txBody>
      </p:sp>
    </p:spTree>
    <p:extLst>
      <p:ext uri="{BB962C8B-B14F-4D97-AF65-F5344CB8AC3E}">
        <p14:creationId xmlns:p14="http://schemas.microsoft.com/office/powerpoint/2010/main" val="4208192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arn(inVertical)">
                                      <p:cBhvr>
                                        <p:cTn id="11" dur="500"/>
                                        <p:tgtEl>
                                          <p:spTgt spid="9"/>
                                        </p:tgtEl>
                                      </p:cBhvr>
                                    </p:animEffect>
                                  </p:childTnLst>
                                </p:cTn>
                              </p:par>
                            </p:childTnLst>
                          </p:cTn>
                        </p:par>
                        <p:par>
                          <p:cTn id="12" fill="hold">
                            <p:stCondLst>
                              <p:cond delay="1000"/>
                            </p:stCondLst>
                            <p:childTnLst>
                              <p:par>
                                <p:cTn id="13" presetID="16" presetClass="entr" presetSubtype="21"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inVertical)">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left)">
                                      <p:cBhvr>
                                        <p:cTn id="20" dur="500"/>
                                        <p:tgtEl>
                                          <p:spTgt spid="3">
                                            <p:txEl>
                                              <p:pRg st="3" end="3"/>
                                            </p:txEl>
                                          </p:spTgt>
                                        </p:tgtEl>
                                      </p:cBhvr>
                                    </p:animEffect>
                                  </p:childTnLst>
                                </p:cTn>
                              </p:par>
                            </p:childTnLst>
                          </p:cTn>
                        </p:par>
                        <p:par>
                          <p:cTn id="21" fill="hold">
                            <p:stCondLst>
                              <p:cond delay="500"/>
                            </p:stCondLst>
                            <p:childTnLst>
                              <p:par>
                                <p:cTn id="22" presetID="6" presetClass="entr" presetSubtype="32"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circle(out)">
                                      <p:cBhvr>
                                        <p:cTn id="24" dur="2000"/>
                                        <p:tgtEl>
                                          <p:spTgt spid="12"/>
                                        </p:tgtEl>
                                      </p:cBhvr>
                                    </p:animEffect>
                                  </p:childTnLst>
                                </p:cTn>
                              </p:par>
                            </p:childTnLst>
                          </p:cTn>
                        </p:par>
                        <p:par>
                          <p:cTn id="25" fill="hold">
                            <p:stCondLst>
                              <p:cond delay="2500"/>
                            </p:stCondLst>
                            <p:childTnLst>
                              <p:par>
                                <p:cTn id="26" presetID="6" presetClass="entr" presetSubtype="32" fill="hold" grpId="0" nodeType="after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circle(out)">
                                      <p:cBhvr>
                                        <p:cTn id="28" dur="2000"/>
                                        <p:tgtEl>
                                          <p:spTgt spid="21"/>
                                        </p:tgtEl>
                                      </p:cBhvr>
                                    </p:animEffect>
                                  </p:childTnLst>
                                </p:cTn>
                              </p:par>
                            </p:childTnLst>
                          </p:cTn>
                        </p:par>
                        <p:par>
                          <p:cTn id="29" fill="hold">
                            <p:stCondLst>
                              <p:cond delay="4500"/>
                            </p:stCondLst>
                            <p:childTnLst>
                              <p:par>
                                <p:cTn id="30" presetID="4" presetClass="entr" presetSubtype="16"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ox(in)">
                                      <p:cBhvr>
                                        <p:cTn id="32" dur="20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wipe(left)">
                                      <p:cBhvr>
                                        <p:cTn id="37" dur="500"/>
                                        <p:tgtEl>
                                          <p:spTgt spid="3">
                                            <p:txEl>
                                              <p:pRg st="4" end="4"/>
                                            </p:txEl>
                                          </p:spTgt>
                                        </p:tgtEl>
                                      </p:cBhvr>
                                    </p:animEffect>
                                  </p:childTnLst>
                                </p:cTn>
                              </p:par>
                            </p:childTnLst>
                          </p:cTn>
                        </p:par>
                        <p:par>
                          <p:cTn id="38" fill="hold">
                            <p:stCondLst>
                              <p:cond delay="500"/>
                            </p:stCondLst>
                            <p:childTnLst>
                              <p:par>
                                <p:cTn id="39" presetID="22" presetClass="entr" presetSubtype="8" fill="hold" nodeType="after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Effect transition="in" filter="wipe(left)">
                                      <p:cBhvr>
                                        <p:cTn id="41" dur="500"/>
                                        <p:tgtEl>
                                          <p:spTgt spid="3">
                                            <p:txEl>
                                              <p:pRg st="5" end="5"/>
                                            </p:txEl>
                                          </p:spTgt>
                                        </p:tgtEl>
                                      </p:cBhvr>
                                    </p:animEffect>
                                  </p:childTnLst>
                                </p:cTn>
                              </p:par>
                            </p:childTnLst>
                          </p:cTn>
                        </p:par>
                        <p:par>
                          <p:cTn id="42" fill="hold">
                            <p:stCondLst>
                              <p:cond delay="1000"/>
                            </p:stCondLst>
                            <p:childTnLst>
                              <p:par>
                                <p:cTn id="43" presetID="13" presetClass="entr" presetSubtype="32" fill="hold" grpId="0" nodeType="after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plus(out)">
                                      <p:cBhvr>
                                        <p:cTn id="45" dur="2000"/>
                                        <p:tgtEl>
                                          <p:spTgt spid="14"/>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3">
                                            <p:txEl>
                                              <p:pRg st="6" end="6"/>
                                            </p:txEl>
                                          </p:spTgt>
                                        </p:tgtEl>
                                        <p:attrNameLst>
                                          <p:attrName>style.visibility</p:attrName>
                                        </p:attrNameLst>
                                      </p:cBhvr>
                                      <p:to>
                                        <p:strVal val="visible"/>
                                      </p:to>
                                    </p:set>
                                    <p:animEffect transition="in" filter="wipe(left)">
                                      <p:cBhvr>
                                        <p:cTn id="50" dur="500"/>
                                        <p:tgtEl>
                                          <p:spTgt spid="3">
                                            <p:txEl>
                                              <p:pRg st="6" end="6"/>
                                            </p:txEl>
                                          </p:spTgt>
                                        </p:tgtEl>
                                      </p:cBhvr>
                                    </p:animEffect>
                                  </p:childTnLst>
                                </p:cTn>
                              </p:par>
                            </p:childTnLst>
                          </p:cTn>
                        </p:par>
                        <p:par>
                          <p:cTn id="51" fill="hold">
                            <p:stCondLst>
                              <p:cond delay="500"/>
                            </p:stCondLst>
                            <p:childTnLst>
                              <p:par>
                                <p:cTn id="52" presetID="4" presetClass="entr" presetSubtype="16" fill="hold" grpId="0" nodeType="afterEffect">
                                  <p:stCondLst>
                                    <p:cond delay="0"/>
                                  </p:stCondLst>
                                  <p:childTnLst>
                                    <p:set>
                                      <p:cBhvr>
                                        <p:cTn id="53" dur="1" fill="hold">
                                          <p:stCondLst>
                                            <p:cond delay="0"/>
                                          </p:stCondLst>
                                        </p:cTn>
                                        <p:tgtEl>
                                          <p:spTgt spid="22"/>
                                        </p:tgtEl>
                                        <p:attrNameLst>
                                          <p:attrName>style.visibility</p:attrName>
                                        </p:attrNameLst>
                                      </p:cBhvr>
                                      <p:to>
                                        <p:strVal val="visible"/>
                                      </p:to>
                                    </p:set>
                                    <p:animEffect transition="in" filter="box(in)">
                                      <p:cBhvr>
                                        <p:cTn id="54" dur="2000"/>
                                        <p:tgtEl>
                                          <p:spTgt spid="22"/>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5"/>
                                        </p:tgtEl>
                                        <p:attrNameLst>
                                          <p:attrName>style.visibility</p:attrName>
                                        </p:attrNameLst>
                                      </p:cBhvr>
                                      <p:to>
                                        <p:strVal val="visible"/>
                                      </p:to>
                                    </p:set>
                                    <p:animEffect transition="in" filter="wipe(left)">
                                      <p:cBhvr>
                                        <p:cTn id="59" dur="500"/>
                                        <p:tgtEl>
                                          <p:spTgt spid="5"/>
                                        </p:tgtEl>
                                      </p:cBhvr>
                                    </p:animEffect>
                                  </p:childTnLst>
                                </p:cTn>
                              </p:par>
                            </p:childTnLst>
                          </p:cTn>
                        </p:par>
                      </p:childTnLst>
                    </p:cTn>
                  </p:par>
                  <p:par>
                    <p:cTn id="60" fill="hold">
                      <p:stCondLst>
                        <p:cond delay="indefinite"/>
                      </p:stCondLst>
                      <p:childTnLst>
                        <p:par>
                          <p:cTn id="61" fill="hold">
                            <p:stCondLst>
                              <p:cond delay="0"/>
                            </p:stCondLst>
                            <p:childTnLst>
                              <p:par>
                                <p:cTn id="62" presetID="4" presetClass="entr" presetSubtype="32" fill="hold" grpId="0" nodeType="click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box(out)">
                                      <p:cBhvr>
                                        <p:cTn id="64"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2" grpId="0"/>
      <p:bldP spid="14" grpId="0"/>
      <p:bldP spid="21" grpId="0"/>
      <p:bldP spid="22" grpId="0"/>
      <p:bldP spid="23" grpId="0"/>
      <p:bldP spid="5"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75258" y="873369"/>
            <a:ext cx="8006742" cy="5651504"/>
          </a:xfrm>
        </p:spPr>
        <p:txBody>
          <a:bodyPr/>
          <a:lstStyle/>
          <a:p>
            <a:pPr marL="514350" indent="-514350">
              <a:lnSpc>
                <a:spcPct val="150000"/>
              </a:lnSpc>
              <a:spcBef>
                <a:spcPts val="600"/>
              </a:spcBef>
              <a:buFont typeface="+mj-lt"/>
              <a:buAutoNum type="romanUcPeriod" startAt="3"/>
            </a:pPr>
            <a:r>
              <a:rPr lang="zh-CN" altLang="en-US" sz="2400" b="1" dirty="0" smtClean="0"/>
              <a:t>插入</a:t>
            </a:r>
            <a:r>
              <a:rPr lang="en-US" altLang="zh-CN" sz="2400" b="1" i="1" dirty="0" smtClean="0"/>
              <a:t>x</a:t>
            </a:r>
            <a:r>
              <a:rPr lang="zh-CN" altLang="en-US" sz="2400" b="1" dirty="0" smtClean="0"/>
              <a:t>后</a:t>
            </a:r>
            <a:r>
              <a:rPr lang="zh-CN" altLang="en-US" sz="2400" b="1" i="1" dirty="0"/>
              <a:t>各结点的平衡</a:t>
            </a:r>
            <a:r>
              <a:rPr lang="zh-CN" altLang="en-US" sz="2400" b="1" i="1" dirty="0" smtClean="0"/>
              <a:t>因子分析</a:t>
            </a:r>
            <a:endParaRPr lang="en-US" altLang="zh-CN" sz="2400" i="1" dirty="0" smtClean="0"/>
          </a:p>
          <a:p>
            <a:pPr lvl="1" indent="-342900">
              <a:lnSpc>
                <a:spcPct val="100000"/>
              </a:lnSpc>
              <a:spcBef>
                <a:spcPts val="600"/>
              </a:spcBef>
              <a:buFont typeface="+mj-ea"/>
              <a:buAutoNum type="circleNumDbPlain"/>
            </a:pPr>
            <a:r>
              <a:rPr lang="zh-CN" altLang="en-US" sz="2400" b="1" dirty="0" smtClean="0"/>
              <a:t>旋转</a:t>
            </a:r>
            <a:r>
              <a:rPr lang="zh-CN" altLang="en-US" sz="2400" b="1" dirty="0" smtClean="0">
                <a:solidFill>
                  <a:schemeClr val="accent6"/>
                </a:solidFill>
              </a:rPr>
              <a:t>前</a:t>
            </a:r>
            <a:r>
              <a:rPr lang="zh-CN" altLang="en-US" sz="2400" dirty="0" smtClean="0"/>
              <a:t>的平衡因子</a:t>
            </a:r>
            <a:r>
              <a:rPr lang="zh-CN" altLang="en-US" sz="1600" dirty="0" smtClean="0">
                <a:solidFill>
                  <a:schemeClr val="tx1"/>
                </a:solidFill>
              </a:rPr>
              <a:t>（</a:t>
            </a:r>
            <a:r>
              <a:rPr lang="en-US" altLang="zh-CN" sz="1600" dirty="0" smtClean="0">
                <a:solidFill>
                  <a:schemeClr val="tx1"/>
                </a:solidFill>
              </a:rPr>
              <a:t>3/3</a:t>
            </a:r>
            <a:r>
              <a:rPr lang="zh-CN" altLang="en-US" sz="1600" dirty="0">
                <a:solidFill>
                  <a:schemeClr val="tx1"/>
                </a:solidFill>
              </a:rPr>
              <a:t>）</a:t>
            </a:r>
            <a:endParaRPr lang="zh-CN" altLang="en-US" sz="1600" dirty="0"/>
          </a:p>
          <a:p>
            <a:pPr marL="901700" lvl="2">
              <a:lnSpc>
                <a:spcPct val="100000"/>
              </a:lnSpc>
              <a:spcBef>
                <a:spcPts val="600"/>
              </a:spcBef>
            </a:pPr>
            <a:r>
              <a:rPr lang="zh-CN" altLang="en-US" sz="2000" dirty="0"/>
              <a:t>设</a:t>
            </a:r>
            <a:r>
              <a:rPr lang="zh-CN" altLang="en-US" sz="2000" u="sng" dirty="0" smtClean="0"/>
              <a:t>插入</a:t>
            </a:r>
            <a:r>
              <a:rPr lang="en-US" altLang="zh-CN" sz="2000" u="sng" dirty="0" smtClean="0"/>
              <a:t>x</a:t>
            </a:r>
            <a:r>
              <a:rPr lang="zh-CN" altLang="en-US" sz="2000" u="sng" dirty="0" smtClean="0"/>
              <a:t>后</a:t>
            </a:r>
            <a:r>
              <a:rPr lang="en-US" altLang="zh-CN" sz="2000" u="sng" dirty="0" smtClean="0"/>
              <a:t>(</a:t>
            </a:r>
            <a:r>
              <a:rPr lang="zh-CN" altLang="en-US" sz="2000" b="1" u="sng" dirty="0" smtClean="0"/>
              <a:t>旋转前</a:t>
            </a:r>
            <a:r>
              <a:rPr lang="en-US" altLang="zh-CN" sz="2000" u="sng" dirty="0" smtClean="0"/>
              <a:t>)</a:t>
            </a:r>
            <a:r>
              <a:rPr lang="en-US" altLang="zh-CN" sz="2000" dirty="0" smtClean="0"/>
              <a:t>, </a:t>
            </a:r>
            <a:r>
              <a:rPr lang="en-US" altLang="zh-CN" sz="2000" b="1" dirty="0" smtClean="0">
                <a:solidFill>
                  <a:srgbClr val="0070C0"/>
                </a:solidFill>
              </a:rPr>
              <a:t>c</a:t>
            </a:r>
            <a:r>
              <a:rPr lang="zh-CN" altLang="en-US" sz="2000" b="1" dirty="0" smtClean="0">
                <a:solidFill>
                  <a:srgbClr val="0070C0"/>
                </a:solidFill>
              </a:rPr>
              <a:t>的平衡因子是</a:t>
            </a:r>
            <a:r>
              <a:rPr lang="en-US" altLang="zh-CN" sz="2000" b="1" dirty="0" smtClean="0">
                <a:solidFill>
                  <a:srgbClr val="0070C0"/>
                </a:solidFill>
              </a:rPr>
              <a:t>-1</a:t>
            </a:r>
            <a:r>
              <a:rPr lang="zh-CN" altLang="en-US" sz="2000" dirty="0" smtClean="0"/>
              <a:t>：即</a:t>
            </a:r>
            <a:r>
              <a:rPr lang="zh-CN" altLang="en-US" sz="2000" u="sng" dirty="0" smtClean="0"/>
              <a:t>在</a:t>
            </a:r>
            <a:r>
              <a:rPr lang="en-US" altLang="zh-CN" sz="2000" u="sng" dirty="0" smtClean="0"/>
              <a:t>c</a:t>
            </a:r>
            <a:r>
              <a:rPr lang="zh-CN" altLang="en-US" sz="2000" u="sng" dirty="0" smtClean="0"/>
              <a:t>的</a:t>
            </a:r>
            <a:r>
              <a:rPr lang="zh-CN" altLang="en-US" sz="2000" b="1" i="1" u="sng" dirty="0" smtClean="0"/>
              <a:t>右</a:t>
            </a:r>
            <a:r>
              <a:rPr lang="zh-CN" altLang="en-US" sz="2000" u="sng" dirty="0" smtClean="0"/>
              <a:t>子树上插入</a:t>
            </a:r>
            <a:r>
              <a:rPr lang="en-US" altLang="zh-CN" sz="2000" u="sng" dirty="0" smtClean="0"/>
              <a:t>x</a:t>
            </a:r>
            <a:r>
              <a:rPr lang="zh-CN" altLang="en-US" sz="2000" dirty="0" smtClean="0"/>
              <a:t>。</a:t>
            </a:r>
            <a:endParaRPr lang="en-US" altLang="zh-CN" sz="2000" dirty="0" smtClean="0"/>
          </a:p>
          <a:p>
            <a:pPr marL="1168400" lvl="3">
              <a:lnSpc>
                <a:spcPct val="140000"/>
              </a:lnSpc>
              <a:spcBef>
                <a:spcPts val="600"/>
              </a:spcBef>
            </a:pPr>
            <a:r>
              <a:rPr lang="zh-CN" altLang="en-US" sz="2000" dirty="0" smtClean="0"/>
              <a:t>设</a:t>
            </a:r>
            <a:r>
              <a:rPr lang="en-US" altLang="zh-CN" sz="2000" dirty="0">
                <a:solidFill>
                  <a:srgbClr val="0070C0"/>
                </a:solidFill>
              </a:rPr>
              <a:t>c</a:t>
            </a:r>
            <a:r>
              <a:rPr lang="zh-CN" altLang="en-US" sz="2000" dirty="0">
                <a:solidFill>
                  <a:srgbClr val="0070C0"/>
                </a:solidFill>
              </a:rPr>
              <a:t>的</a:t>
            </a:r>
            <a:r>
              <a:rPr lang="zh-CN" altLang="en-US" sz="2000" b="1" dirty="0"/>
              <a:t>左子树</a:t>
            </a:r>
            <a:r>
              <a:rPr lang="zh-CN" altLang="en-US" sz="2000" dirty="0"/>
              <a:t>的深度为</a:t>
            </a:r>
            <a:r>
              <a:rPr lang="en-US" altLang="zh-CN" sz="2000" b="1" i="1" dirty="0" err="1" smtClean="0">
                <a:solidFill>
                  <a:srgbClr val="7030A0"/>
                </a:solidFill>
              </a:rPr>
              <a:t>H</a:t>
            </a:r>
            <a:r>
              <a:rPr lang="en-US" altLang="zh-CN" sz="2000" b="1" i="1" baseline="-25000" dirty="0" err="1" smtClean="0">
                <a:solidFill>
                  <a:srgbClr val="7030A0"/>
                </a:solidFill>
              </a:rPr>
              <a:t>cL</a:t>
            </a:r>
            <a:r>
              <a:rPr lang="en-US" altLang="zh-CN" sz="2000" dirty="0" smtClean="0"/>
              <a:t>, </a:t>
            </a:r>
            <a:r>
              <a:rPr lang="zh-CN" altLang="en-US" sz="2000" dirty="0" smtClean="0"/>
              <a:t>则</a:t>
            </a:r>
            <a:r>
              <a:rPr lang="zh-CN" altLang="en-US" sz="2000" b="1" dirty="0"/>
              <a:t>右子树</a:t>
            </a:r>
            <a:r>
              <a:rPr lang="zh-CN" altLang="en-US" sz="2000" dirty="0"/>
              <a:t>的深度为</a:t>
            </a:r>
            <a:r>
              <a:rPr lang="en-US" altLang="zh-CN" sz="2000" b="1" i="1" dirty="0" smtClean="0">
                <a:solidFill>
                  <a:srgbClr val="7030A0"/>
                </a:solidFill>
              </a:rPr>
              <a:t>H</a:t>
            </a:r>
            <a:r>
              <a:rPr lang="en-US" altLang="zh-CN" sz="2000" b="1" i="1" baseline="-25000" dirty="0" smtClean="0">
                <a:solidFill>
                  <a:srgbClr val="7030A0"/>
                </a:solidFill>
              </a:rPr>
              <a:t>cL</a:t>
            </a:r>
            <a:r>
              <a:rPr lang="en-US" altLang="zh-CN" sz="2000" b="1" dirty="0" smtClean="0">
                <a:solidFill>
                  <a:srgbClr val="7030A0"/>
                </a:solidFill>
              </a:rPr>
              <a:t>+1</a:t>
            </a:r>
            <a:r>
              <a:rPr lang="en-US" altLang="zh-CN" sz="2000" dirty="0" smtClean="0"/>
              <a:t>;</a:t>
            </a:r>
          </a:p>
          <a:p>
            <a:pPr marL="1168400" lvl="3">
              <a:lnSpc>
                <a:spcPct val="140000"/>
              </a:lnSpc>
              <a:spcBef>
                <a:spcPts val="600"/>
              </a:spcBef>
            </a:pPr>
            <a:r>
              <a:rPr lang="zh-CN" altLang="en-US" sz="2000" dirty="0"/>
              <a:t>以</a:t>
            </a:r>
            <a:r>
              <a:rPr lang="en-US" altLang="zh-CN" sz="2000" b="1" u="sng" dirty="0"/>
              <a:t>c</a:t>
            </a:r>
            <a:r>
              <a:rPr lang="zh-CN" altLang="en-US" sz="2000" b="1" u="sng" dirty="0"/>
              <a:t>为根的子树</a:t>
            </a:r>
            <a:r>
              <a:rPr lang="zh-CN" altLang="en-US" sz="2000" dirty="0"/>
              <a:t>的深度</a:t>
            </a:r>
            <a:r>
              <a:rPr lang="zh-CN" altLang="en-US" sz="2000" dirty="0" smtClean="0"/>
              <a:t>是</a:t>
            </a:r>
            <a:r>
              <a:rPr lang="en-US" altLang="zh-CN" sz="2000" b="1" i="1" dirty="0" smtClean="0">
                <a:solidFill>
                  <a:srgbClr val="7030A0"/>
                </a:solidFill>
              </a:rPr>
              <a:t>H</a:t>
            </a:r>
            <a:r>
              <a:rPr lang="en-US" altLang="zh-CN" sz="2000" b="1" i="1" baseline="-25000" dirty="0" smtClean="0">
                <a:solidFill>
                  <a:srgbClr val="7030A0"/>
                </a:solidFill>
              </a:rPr>
              <a:t>cL</a:t>
            </a:r>
            <a:r>
              <a:rPr lang="en-US" altLang="zh-CN" sz="2000" b="1" dirty="0" smtClean="0">
                <a:solidFill>
                  <a:srgbClr val="7030A0"/>
                </a:solidFill>
              </a:rPr>
              <a:t>+2</a:t>
            </a:r>
            <a:r>
              <a:rPr lang="zh-CN" altLang="en-US" sz="2000" dirty="0" smtClean="0"/>
              <a:t>；</a:t>
            </a:r>
            <a:endParaRPr lang="en-US" altLang="zh-CN" sz="2000" dirty="0" smtClean="0"/>
          </a:p>
          <a:p>
            <a:pPr marL="1168400" lvl="3">
              <a:lnSpc>
                <a:spcPct val="140000"/>
              </a:lnSpc>
              <a:spcBef>
                <a:spcPts val="600"/>
              </a:spcBef>
            </a:pPr>
            <a:r>
              <a:rPr lang="zh-CN" altLang="en-US" sz="2000" dirty="0" smtClean="0"/>
              <a:t>插入</a:t>
            </a:r>
            <a:r>
              <a:rPr lang="en-US" altLang="zh-CN" sz="2000" dirty="0"/>
              <a:t>x</a:t>
            </a:r>
            <a:r>
              <a:rPr lang="zh-CN" altLang="en-US" sz="2000" dirty="0" smtClean="0"/>
              <a:t>后</a:t>
            </a:r>
            <a:r>
              <a:rPr lang="en-US" altLang="zh-CN" sz="2000" dirty="0" smtClean="0"/>
              <a:t>, </a:t>
            </a:r>
            <a:r>
              <a:rPr lang="en-US" altLang="zh-CN" sz="2000" u="sng" dirty="0" smtClean="0"/>
              <a:t>b</a:t>
            </a:r>
            <a:r>
              <a:rPr lang="zh-CN" altLang="en-US" sz="2000" u="sng" dirty="0" smtClean="0"/>
              <a:t>的</a:t>
            </a:r>
            <a:r>
              <a:rPr lang="zh-CN" altLang="en-US" sz="2000" u="sng" dirty="0"/>
              <a:t>平衡因子</a:t>
            </a:r>
            <a:r>
              <a:rPr lang="zh-CN" altLang="en-US" sz="2000" dirty="0"/>
              <a:t>是</a:t>
            </a:r>
            <a:r>
              <a:rPr lang="en-US" altLang="zh-CN" sz="2000" b="1" dirty="0"/>
              <a:t>-</a:t>
            </a:r>
            <a:r>
              <a:rPr lang="en-US" altLang="zh-CN" sz="2000" b="1" dirty="0" smtClean="0"/>
              <a:t>1</a:t>
            </a:r>
            <a:r>
              <a:rPr lang="zh-CN" altLang="en-US" sz="1600" dirty="0" smtClean="0">
                <a:solidFill>
                  <a:schemeClr val="tx1">
                    <a:lumMod val="50000"/>
                    <a:lumOff val="50000"/>
                  </a:schemeClr>
                </a:solidFill>
              </a:rPr>
              <a:t>（</a:t>
            </a:r>
            <a:r>
              <a:rPr lang="zh-CN" altLang="en-US" sz="1600" i="1" dirty="0" smtClean="0">
                <a:solidFill>
                  <a:schemeClr val="tx1">
                    <a:lumMod val="50000"/>
                    <a:lumOff val="50000"/>
                  </a:schemeClr>
                </a:solidFill>
              </a:rPr>
              <a:t>在</a:t>
            </a:r>
            <a:r>
              <a:rPr lang="en-US" altLang="zh-CN" sz="1600" i="1" dirty="0">
                <a:solidFill>
                  <a:schemeClr val="tx1">
                    <a:lumMod val="50000"/>
                    <a:lumOff val="50000"/>
                  </a:schemeClr>
                </a:solidFill>
              </a:rPr>
              <a:t>x</a:t>
            </a:r>
            <a:r>
              <a:rPr lang="zh-CN" altLang="en-US" sz="1600" i="1" dirty="0">
                <a:solidFill>
                  <a:schemeClr val="tx1">
                    <a:lumMod val="50000"/>
                    <a:lumOff val="50000"/>
                  </a:schemeClr>
                </a:solidFill>
              </a:rPr>
              <a:t>插入</a:t>
            </a:r>
            <a:r>
              <a:rPr lang="zh-CN" altLang="en-US" sz="1600" i="1" dirty="0" smtClean="0">
                <a:solidFill>
                  <a:schemeClr val="tx1">
                    <a:lumMod val="50000"/>
                    <a:lumOff val="50000"/>
                  </a:schemeClr>
                </a:solidFill>
              </a:rPr>
              <a:t>前</a:t>
            </a:r>
            <a:r>
              <a:rPr lang="zh-CN" altLang="en-US" sz="1600" i="1" dirty="0">
                <a:solidFill>
                  <a:schemeClr val="tx1">
                    <a:lumMod val="50000"/>
                    <a:lumOff val="50000"/>
                  </a:schemeClr>
                </a:solidFill>
              </a:rPr>
              <a:t>，</a:t>
            </a:r>
            <a:r>
              <a:rPr lang="en-US" altLang="zh-CN" sz="1600" dirty="0" smtClean="0">
                <a:solidFill>
                  <a:schemeClr val="tx1">
                    <a:lumMod val="50000"/>
                    <a:lumOff val="50000"/>
                  </a:schemeClr>
                </a:solidFill>
              </a:rPr>
              <a:t>b</a:t>
            </a:r>
            <a:r>
              <a:rPr lang="zh-CN" altLang="en-US" sz="1600" dirty="0" smtClean="0">
                <a:solidFill>
                  <a:schemeClr val="tx1">
                    <a:lumMod val="50000"/>
                    <a:lumOff val="50000"/>
                  </a:schemeClr>
                </a:solidFill>
              </a:rPr>
              <a:t>的</a:t>
            </a:r>
            <a:r>
              <a:rPr lang="zh-CN" altLang="en-US" sz="1600" dirty="0">
                <a:solidFill>
                  <a:schemeClr val="tx1">
                    <a:lumMod val="50000"/>
                    <a:lumOff val="50000"/>
                  </a:schemeClr>
                </a:solidFill>
              </a:rPr>
              <a:t>平衡</a:t>
            </a:r>
            <a:r>
              <a:rPr lang="zh-CN" altLang="en-US" sz="1600" dirty="0" smtClean="0">
                <a:solidFill>
                  <a:schemeClr val="tx1">
                    <a:lumMod val="50000"/>
                    <a:lumOff val="50000"/>
                  </a:schemeClr>
                </a:solidFill>
              </a:rPr>
              <a:t>因子只能是</a:t>
            </a:r>
            <a:r>
              <a:rPr lang="en-US" altLang="zh-CN" sz="1600" dirty="0" smtClean="0">
                <a:solidFill>
                  <a:schemeClr val="tx1">
                    <a:lumMod val="50000"/>
                    <a:lumOff val="50000"/>
                  </a:schemeClr>
                </a:solidFill>
              </a:rPr>
              <a:t>0</a:t>
            </a:r>
            <a:r>
              <a:rPr lang="zh-CN" altLang="en-US" sz="1600" dirty="0" smtClean="0">
                <a:solidFill>
                  <a:schemeClr val="tx1">
                    <a:lumMod val="50000"/>
                    <a:lumOff val="50000"/>
                  </a:schemeClr>
                </a:solidFill>
              </a:rPr>
              <a:t>）</a:t>
            </a:r>
            <a:r>
              <a:rPr lang="en-US" altLang="zh-CN" sz="2000" dirty="0" smtClean="0"/>
              <a:t>, </a:t>
            </a:r>
            <a:r>
              <a:rPr lang="zh-CN" altLang="en-US" sz="2000" b="1" u="sng" dirty="0" smtClean="0"/>
              <a:t>以</a:t>
            </a:r>
            <a:r>
              <a:rPr lang="en-US" altLang="zh-CN" sz="2000" b="1" u="sng" dirty="0" smtClean="0"/>
              <a:t>c</a:t>
            </a:r>
            <a:r>
              <a:rPr lang="zh-CN" altLang="en-US" sz="2000" b="1" u="sng" dirty="0" smtClean="0"/>
              <a:t>为根的子树</a:t>
            </a:r>
            <a:r>
              <a:rPr lang="zh-CN" altLang="en-US" sz="2000" dirty="0" smtClean="0"/>
              <a:t>的深度是</a:t>
            </a:r>
            <a:r>
              <a:rPr lang="en-US" altLang="zh-CN" sz="2000" b="1" i="1" dirty="0" smtClean="0">
                <a:solidFill>
                  <a:srgbClr val="7030A0"/>
                </a:solidFill>
              </a:rPr>
              <a:t>H</a:t>
            </a:r>
            <a:r>
              <a:rPr lang="en-US" altLang="zh-CN" sz="2000" b="1" i="1" baseline="-25000" dirty="0" smtClean="0">
                <a:solidFill>
                  <a:srgbClr val="7030A0"/>
                </a:solidFill>
              </a:rPr>
              <a:t>cL</a:t>
            </a:r>
            <a:r>
              <a:rPr lang="en-US" altLang="zh-CN" sz="2000" b="1" dirty="0" smtClean="0">
                <a:solidFill>
                  <a:srgbClr val="7030A0"/>
                </a:solidFill>
              </a:rPr>
              <a:t>+2</a:t>
            </a:r>
            <a:r>
              <a:rPr lang="zh-CN" altLang="en-US" sz="2000" dirty="0" smtClean="0"/>
              <a:t>；</a:t>
            </a:r>
            <a:endParaRPr lang="en-US" altLang="zh-CN" sz="2000" dirty="0" smtClean="0"/>
          </a:p>
          <a:p>
            <a:pPr marL="939800" lvl="3" indent="0">
              <a:lnSpc>
                <a:spcPct val="140000"/>
              </a:lnSpc>
              <a:spcBef>
                <a:spcPts val="600"/>
              </a:spcBef>
              <a:buNone/>
            </a:pPr>
            <a:r>
              <a:rPr lang="en-US" altLang="zh-CN" sz="2000" dirty="0"/>
              <a:t> </a:t>
            </a:r>
            <a:r>
              <a:rPr lang="en-US" altLang="zh-CN" sz="2000" dirty="0" smtClean="0"/>
              <a:t>  </a:t>
            </a:r>
            <a:r>
              <a:rPr lang="zh-CN" altLang="en-US" sz="2000" dirty="0" smtClean="0"/>
              <a:t>则</a:t>
            </a:r>
            <a:r>
              <a:rPr lang="en-US" altLang="zh-CN" sz="2000" dirty="0">
                <a:solidFill>
                  <a:srgbClr val="0070C0"/>
                </a:solidFill>
              </a:rPr>
              <a:t>b</a:t>
            </a:r>
            <a:r>
              <a:rPr lang="zh-CN" altLang="en-US" sz="2000" dirty="0">
                <a:solidFill>
                  <a:srgbClr val="0070C0"/>
                </a:solidFill>
              </a:rPr>
              <a:t>的</a:t>
            </a:r>
            <a:r>
              <a:rPr lang="zh-CN" altLang="en-US" sz="2000" b="1" dirty="0"/>
              <a:t>左子树</a:t>
            </a:r>
            <a:r>
              <a:rPr lang="zh-CN" altLang="en-US" sz="2000" dirty="0"/>
              <a:t>的深度为</a:t>
            </a:r>
            <a:r>
              <a:rPr lang="en-US" altLang="zh-CN" sz="2000" b="1" dirty="0" smtClean="0">
                <a:solidFill>
                  <a:srgbClr val="7030A0"/>
                </a:solidFill>
              </a:rPr>
              <a:t>H</a:t>
            </a:r>
            <a:r>
              <a:rPr lang="en-US" altLang="zh-CN" sz="2000" b="1" baseline="-25000" dirty="0" smtClean="0">
                <a:solidFill>
                  <a:srgbClr val="7030A0"/>
                </a:solidFill>
              </a:rPr>
              <a:t>cL</a:t>
            </a:r>
            <a:r>
              <a:rPr lang="en-US" altLang="zh-CN" sz="2000" b="1" dirty="0" smtClean="0">
                <a:solidFill>
                  <a:srgbClr val="7030A0"/>
                </a:solidFill>
              </a:rPr>
              <a:t>+1</a:t>
            </a:r>
            <a:r>
              <a:rPr lang="zh-CN" altLang="en-US" sz="2000" dirty="0" smtClean="0"/>
              <a:t>；</a:t>
            </a:r>
            <a:endParaRPr lang="en-US" altLang="zh-CN" sz="2000" dirty="0" smtClean="0"/>
          </a:p>
          <a:p>
            <a:pPr marL="1168400" lvl="3">
              <a:lnSpc>
                <a:spcPct val="140000"/>
              </a:lnSpc>
              <a:spcBef>
                <a:spcPts val="600"/>
              </a:spcBef>
            </a:pPr>
            <a:r>
              <a:rPr lang="zh-CN" altLang="en-US" sz="2000" b="1" u="sng" dirty="0" smtClean="0"/>
              <a:t>以</a:t>
            </a:r>
            <a:r>
              <a:rPr lang="en-US" altLang="zh-CN" sz="2000" b="1" u="sng" dirty="0"/>
              <a:t>b</a:t>
            </a:r>
            <a:r>
              <a:rPr lang="zh-CN" altLang="en-US" sz="2000" b="1" u="sng" dirty="0"/>
              <a:t>为根的子树</a:t>
            </a:r>
            <a:r>
              <a:rPr lang="zh-CN" altLang="en-US" sz="2000" dirty="0"/>
              <a:t>的深度是</a:t>
            </a:r>
            <a:r>
              <a:rPr lang="en-US" altLang="zh-CN" sz="2000" b="1" i="1" dirty="0" smtClean="0">
                <a:solidFill>
                  <a:srgbClr val="7030A0"/>
                </a:solidFill>
              </a:rPr>
              <a:t>H</a:t>
            </a:r>
            <a:r>
              <a:rPr lang="en-US" altLang="zh-CN" sz="2000" b="1" i="1" baseline="-25000" dirty="0" smtClean="0">
                <a:solidFill>
                  <a:srgbClr val="7030A0"/>
                </a:solidFill>
              </a:rPr>
              <a:t>cL</a:t>
            </a:r>
            <a:r>
              <a:rPr lang="en-US" altLang="zh-CN" sz="2000" b="1" dirty="0" smtClean="0">
                <a:solidFill>
                  <a:srgbClr val="7030A0"/>
                </a:solidFill>
              </a:rPr>
              <a:t>+3</a:t>
            </a:r>
            <a:r>
              <a:rPr lang="zh-CN" altLang="en-US" sz="2000" dirty="0" smtClean="0"/>
              <a:t>。</a:t>
            </a:r>
            <a:endParaRPr lang="en-US" altLang="zh-CN" sz="2000" dirty="0" smtClean="0"/>
          </a:p>
        </p:txBody>
      </p:sp>
      <p:sp>
        <p:nvSpPr>
          <p:cNvPr id="9" name="矩形 8"/>
          <p:cNvSpPr/>
          <p:nvPr/>
        </p:nvSpPr>
        <p:spPr>
          <a:xfrm>
            <a:off x="2930660" y="6232957"/>
            <a:ext cx="3513615" cy="400110"/>
          </a:xfrm>
          <a:prstGeom prst="rect">
            <a:avLst/>
          </a:prstGeom>
        </p:spPr>
        <p:txBody>
          <a:bodyPr wrap="square">
            <a:spAutoFit/>
          </a:bodyPr>
          <a:lstStyle/>
          <a:p>
            <a:pPr algn="ctr"/>
            <a:r>
              <a:rPr lang="en-US" altLang="zh-CN" sz="2000" dirty="0" smtClean="0">
                <a:solidFill>
                  <a:schemeClr val="tx1">
                    <a:lumMod val="50000"/>
                    <a:lumOff val="50000"/>
                  </a:schemeClr>
                </a:solidFill>
              </a:rPr>
              <a:t>LR</a:t>
            </a:r>
            <a:r>
              <a:rPr lang="zh-CN" altLang="en-US" sz="2000" dirty="0" smtClean="0">
                <a:solidFill>
                  <a:schemeClr val="tx1">
                    <a:lumMod val="50000"/>
                    <a:lumOff val="50000"/>
                  </a:schemeClr>
                </a:solidFill>
              </a:rPr>
              <a:t>型</a:t>
            </a:r>
            <a:r>
              <a:rPr lang="zh-CN" altLang="en-US" sz="2000" dirty="0" smtClean="0"/>
              <a:t>平衡化旋转（旋转 </a:t>
            </a:r>
            <a:r>
              <a:rPr lang="en-US" altLang="zh-CN" sz="2000" dirty="0" smtClean="0"/>
              <a:t>[</a:t>
            </a:r>
            <a:r>
              <a:rPr lang="zh-CN" altLang="en-US" sz="1600" dirty="0" smtClean="0"/>
              <a:t>前</a:t>
            </a:r>
            <a:r>
              <a:rPr lang="en-US" altLang="zh-CN" sz="2000" dirty="0" smtClean="0"/>
              <a:t>]</a:t>
            </a:r>
            <a:r>
              <a:rPr lang="zh-CN" altLang="en-US" sz="2000" dirty="0" smtClean="0"/>
              <a:t>）</a:t>
            </a:r>
            <a:endParaRPr lang="zh-CN" altLang="en-US" sz="2000" dirty="0"/>
          </a:p>
        </p:txBody>
      </p:sp>
      <p:pic>
        <p:nvPicPr>
          <p:cNvPr id="6" name="图片 5"/>
          <p:cNvPicPr>
            <a:picLocks noChangeAspect="1"/>
          </p:cNvPicPr>
          <p:nvPr/>
        </p:nvPicPr>
        <p:blipFill>
          <a:blip r:embed="rId2"/>
          <a:stretch>
            <a:fillRect/>
          </a:stretch>
        </p:blipFill>
        <p:spPr>
          <a:xfrm>
            <a:off x="6248071" y="4091596"/>
            <a:ext cx="1997001" cy="2392130"/>
          </a:xfrm>
          <a:prstGeom prst="rect">
            <a:avLst/>
          </a:prstGeom>
        </p:spPr>
      </p:pic>
      <p:sp>
        <p:nvSpPr>
          <p:cNvPr id="2" name="标题 1"/>
          <p:cNvSpPr>
            <a:spLocks noGrp="1"/>
          </p:cNvSpPr>
          <p:nvPr>
            <p:ph type="title"/>
          </p:nvPr>
        </p:nvSpPr>
        <p:spPr/>
        <p:txBody>
          <a:bodyPr/>
          <a:lstStyle/>
          <a:p>
            <a:r>
              <a:rPr lang="en-US" altLang="zh-CN" dirty="0" smtClean="0"/>
              <a:t>X.2b </a:t>
            </a:r>
            <a:r>
              <a:rPr lang="zh-CN" altLang="en-US" dirty="0"/>
              <a:t>平衡化</a:t>
            </a:r>
            <a:r>
              <a:rPr lang="zh-CN" altLang="en-US" dirty="0" smtClean="0"/>
              <a:t>旋转：</a:t>
            </a:r>
            <a:r>
              <a:rPr lang="en-US" altLang="zh-CN" dirty="0" smtClean="0"/>
              <a:t>LR</a:t>
            </a:r>
            <a:r>
              <a:rPr lang="zh-CN" altLang="en-US" dirty="0" smtClean="0"/>
              <a:t>型</a:t>
            </a:r>
            <a:endParaRPr lang="zh-CN" altLang="en-US" dirty="0"/>
          </a:p>
        </p:txBody>
      </p:sp>
      <p:sp>
        <p:nvSpPr>
          <p:cNvPr id="11" name="矩形 10"/>
          <p:cNvSpPr/>
          <p:nvPr/>
        </p:nvSpPr>
        <p:spPr>
          <a:xfrm>
            <a:off x="7351993" y="5389505"/>
            <a:ext cx="724878" cy="338554"/>
          </a:xfrm>
          <a:prstGeom prst="rect">
            <a:avLst/>
          </a:prstGeom>
        </p:spPr>
        <p:txBody>
          <a:bodyPr wrap="none">
            <a:spAutoFit/>
          </a:bodyPr>
          <a:lstStyle/>
          <a:p>
            <a:r>
              <a:rPr lang="en-US" altLang="zh-CN" sz="1600" i="1" dirty="0" smtClean="0">
                <a:solidFill>
                  <a:srgbClr val="7030A0"/>
                </a:solidFill>
              </a:rPr>
              <a:t>H</a:t>
            </a:r>
            <a:r>
              <a:rPr lang="en-US" altLang="zh-CN" sz="1600" i="1" baseline="-25000" dirty="0" smtClean="0">
                <a:solidFill>
                  <a:srgbClr val="7030A0"/>
                </a:solidFill>
              </a:rPr>
              <a:t>cL</a:t>
            </a:r>
            <a:r>
              <a:rPr lang="en-US" altLang="zh-CN" sz="1600" dirty="0" smtClean="0">
                <a:solidFill>
                  <a:srgbClr val="7030A0"/>
                </a:solidFill>
              </a:rPr>
              <a:t>+2</a:t>
            </a:r>
            <a:endParaRPr lang="zh-CN" altLang="en-US" sz="1600" dirty="0"/>
          </a:p>
        </p:txBody>
      </p:sp>
      <p:sp>
        <p:nvSpPr>
          <p:cNvPr id="12" name="矩形 11"/>
          <p:cNvSpPr/>
          <p:nvPr/>
        </p:nvSpPr>
        <p:spPr>
          <a:xfrm>
            <a:off x="6688823" y="6236677"/>
            <a:ext cx="490840" cy="338554"/>
          </a:xfrm>
          <a:prstGeom prst="rect">
            <a:avLst/>
          </a:prstGeom>
        </p:spPr>
        <p:txBody>
          <a:bodyPr wrap="none">
            <a:spAutoFit/>
          </a:bodyPr>
          <a:lstStyle/>
          <a:p>
            <a:r>
              <a:rPr lang="en-US" altLang="zh-CN" sz="1600" i="1" dirty="0" err="1" smtClean="0">
                <a:solidFill>
                  <a:srgbClr val="7030A0"/>
                </a:solidFill>
              </a:rPr>
              <a:t>H</a:t>
            </a:r>
            <a:r>
              <a:rPr lang="en-US" altLang="zh-CN" sz="1600" i="1" baseline="-25000" dirty="0" err="1" smtClean="0">
                <a:solidFill>
                  <a:srgbClr val="7030A0"/>
                </a:solidFill>
              </a:rPr>
              <a:t>cL</a:t>
            </a:r>
            <a:endParaRPr lang="zh-CN" altLang="en-US" sz="1600" dirty="0"/>
          </a:p>
        </p:txBody>
      </p:sp>
      <p:sp>
        <p:nvSpPr>
          <p:cNvPr id="21" name="矩形 20"/>
          <p:cNvSpPr/>
          <p:nvPr/>
        </p:nvSpPr>
        <p:spPr>
          <a:xfrm>
            <a:off x="7611156" y="5908673"/>
            <a:ext cx="724878" cy="338554"/>
          </a:xfrm>
          <a:prstGeom prst="rect">
            <a:avLst/>
          </a:prstGeom>
        </p:spPr>
        <p:txBody>
          <a:bodyPr wrap="none">
            <a:spAutoFit/>
          </a:bodyPr>
          <a:lstStyle/>
          <a:p>
            <a:r>
              <a:rPr lang="en-US" altLang="zh-CN" sz="1600" i="1" dirty="0" smtClean="0">
                <a:solidFill>
                  <a:srgbClr val="7030A0"/>
                </a:solidFill>
              </a:rPr>
              <a:t>H</a:t>
            </a:r>
            <a:r>
              <a:rPr lang="en-US" altLang="zh-CN" sz="1600" i="1" baseline="-25000" dirty="0" smtClean="0">
                <a:solidFill>
                  <a:srgbClr val="7030A0"/>
                </a:solidFill>
              </a:rPr>
              <a:t>cL</a:t>
            </a:r>
            <a:r>
              <a:rPr lang="en-US" altLang="zh-CN" sz="1600" dirty="0" smtClean="0">
                <a:solidFill>
                  <a:srgbClr val="7030A0"/>
                </a:solidFill>
              </a:rPr>
              <a:t>+1</a:t>
            </a:r>
            <a:endParaRPr lang="zh-CN" altLang="en-US" sz="1600" dirty="0"/>
          </a:p>
        </p:txBody>
      </p:sp>
      <p:sp>
        <p:nvSpPr>
          <p:cNvPr id="22" name="矩形 21"/>
          <p:cNvSpPr/>
          <p:nvPr/>
        </p:nvSpPr>
        <p:spPr>
          <a:xfrm>
            <a:off x="6333015" y="4397569"/>
            <a:ext cx="724878" cy="338554"/>
          </a:xfrm>
          <a:prstGeom prst="rect">
            <a:avLst/>
          </a:prstGeom>
        </p:spPr>
        <p:txBody>
          <a:bodyPr wrap="none">
            <a:spAutoFit/>
          </a:bodyPr>
          <a:lstStyle/>
          <a:p>
            <a:r>
              <a:rPr lang="en-US" altLang="zh-CN" sz="1600" i="1" dirty="0" smtClean="0">
                <a:solidFill>
                  <a:srgbClr val="7030A0"/>
                </a:solidFill>
              </a:rPr>
              <a:t>H</a:t>
            </a:r>
            <a:r>
              <a:rPr lang="en-US" altLang="zh-CN" sz="1600" i="1" baseline="-25000" dirty="0" smtClean="0">
                <a:solidFill>
                  <a:srgbClr val="7030A0"/>
                </a:solidFill>
              </a:rPr>
              <a:t>cL</a:t>
            </a:r>
            <a:r>
              <a:rPr lang="en-US" altLang="zh-CN" sz="1600" i="1" dirty="0" smtClean="0">
                <a:solidFill>
                  <a:srgbClr val="7030A0"/>
                </a:solidFill>
              </a:rPr>
              <a:t>+</a:t>
            </a:r>
            <a:r>
              <a:rPr lang="en-US" altLang="zh-CN" sz="1600" dirty="0" smtClean="0">
                <a:solidFill>
                  <a:srgbClr val="7030A0"/>
                </a:solidFill>
              </a:rPr>
              <a:t>3</a:t>
            </a:r>
            <a:endParaRPr lang="zh-CN" altLang="en-US" sz="1600" dirty="0"/>
          </a:p>
        </p:txBody>
      </p:sp>
      <p:sp>
        <p:nvSpPr>
          <p:cNvPr id="5" name="矩形 4"/>
          <p:cNvSpPr/>
          <p:nvPr/>
        </p:nvSpPr>
        <p:spPr>
          <a:xfrm>
            <a:off x="1334803" y="5257800"/>
            <a:ext cx="3964268" cy="830997"/>
          </a:xfrm>
          <a:prstGeom prst="rect">
            <a:avLst/>
          </a:prstGeom>
        </p:spPr>
        <p:txBody>
          <a:bodyPr wrap="square">
            <a:spAutoFit/>
          </a:bodyPr>
          <a:lstStyle/>
          <a:p>
            <a:pPr marL="176213" indent="-176213">
              <a:lnSpc>
                <a:spcPct val="120000"/>
              </a:lnSpc>
              <a:spcBef>
                <a:spcPts val="600"/>
              </a:spcBef>
              <a:buClr>
                <a:srgbClr val="FFC000"/>
              </a:buClr>
              <a:buFont typeface="Wingdings" panose="05000000000000000000" pitchFamily="2" charset="2"/>
              <a:buChar char="ü"/>
            </a:pPr>
            <a:r>
              <a:rPr lang="zh-CN" altLang="en-US" sz="2000" b="0" dirty="0">
                <a:solidFill>
                  <a:schemeClr val="tx2"/>
                </a:solidFill>
                <a:latin typeface="+mn-lt"/>
              </a:rPr>
              <a:t>因插入</a:t>
            </a:r>
            <a:r>
              <a:rPr lang="en-US" altLang="zh-CN" sz="2000" b="0" dirty="0">
                <a:solidFill>
                  <a:schemeClr val="tx2"/>
                </a:solidFill>
                <a:latin typeface="+mn-lt"/>
              </a:rPr>
              <a:t>x</a:t>
            </a:r>
            <a:r>
              <a:rPr lang="zh-CN" altLang="en-US" sz="2000" b="0" dirty="0">
                <a:solidFill>
                  <a:schemeClr val="tx2"/>
                </a:solidFill>
                <a:latin typeface="+mn-lt"/>
              </a:rPr>
              <a:t>后 </a:t>
            </a:r>
            <a:r>
              <a:rPr lang="en-US" altLang="zh-CN" sz="2000" b="0" dirty="0">
                <a:solidFill>
                  <a:schemeClr val="tx2"/>
                </a:solidFill>
                <a:latin typeface="+mn-lt"/>
              </a:rPr>
              <a:t>a</a:t>
            </a:r>
            <a:r>
              <a:rPr lang="zh-CN" altLang="en-US" sz="2000" b="0" dirty="0">
                <a:solidFill>
                  <a:schemeClr val="tx2"/>
                </a:solidFill>
                <a:latin typeface="+mn-lt"/>
              </a:rPr>
              <a:t>的平衡因子是</a:t>
            </a:r>
            <a:r>
              <a:rPr lang="en-US" altLang="zh-CN" sz="2000" b="0" dirty="0" smtClean="0">
                <a:solidFill>
                  <a:schemeClr val="tx2"/>
                </a:solidFill>
                <a:latin typeface="+mn-lt"/>
              </a:rPr>
              <a:t>2</a:t>
            </a:r>
            <a:r>
              <a:rPr lang="zh-CN" altLang="en-US" sz="2000" b="0" dirty="0" smtClean="0">
                <a:solidFill>
                  <a:schemeClr val="tx2"/>
                </a:solidFill>
                <a:latin typeface="+mn-lt"/>
              </a:rPr>
              <a:t>，</a:t>
            </a:r>
            <a:r>
              <a:rPr lang="zh-CN" altLang="en-US" sz="2000" b="0" dirty="0">
                <a:solidFill>
                  <a:schemeClr val="tx2"/>
                </a:solidFill>
                <a:latin typeface="+mn-lt"/>
              </a:rPr>
              <a:t>则</a:t>
            </a:r>
            <a:r>
              <a:rPr lang="en-US" altLang="zh-CN" sz="2000" dirty="0">
                <a:solidFill>
                  <a:schemeClr val="tx2"/>
                </a:solidFill>
                <a:latin typeface="+mn-lt"/>
              </a:rPr>
              <a:t>a</a:t>
            </a:r>
            <a:r>
              <a:rPr lang="zh-CN" altLang="en-US" sz="2000" dirty="0">
                <a:solidFill>
                  <a:schemeClr val="tx2"/>
                </a:solidFill>
                <a:latin typeface="+mn-lt"/>
              </a:rPr>
              <a:t>的右子树</a:t>
            </a:r>
            <a:r>
              <a:rPr lang="zh-CN" altLang="en-US" sz="2000" b="0" dirty="0">
                <a:solidFill>
                  <a:schemeClr val="tx2"/>
                </a:solidFill>
                <a:latin typeface="+mn-lt"/>
              </a:rPr>
              <a:t>的深度是</a:t>
            </a:r>
            <a:r>
              <a:rPr lang="en-US" altLang="zh-CN" sz="2000" i="1" dirty="0" smtClean="0">
                <a:solidFill>
                  <a:srgbClr val="7030A0"/>
                </a:solidFill>
                <a:latin typeface="+mn-lt"/>
              </a:rPr>
              <a:t>H</a:t>
            </a:r>
            <a:r>
              <a:rPr lang="en-US" altLang="zh-CN" sz="2000" i="1" baseline="-25000" dirty="0" smtClean="0">
                <a:solidFill>
                  <a:srgbClr val="7030A0"/>
                </a:solidFill>
                <a:latin typeface="+mn-lt"/>
              </a:rPr>
              <a:t>cL</a:t>
            </a:r>
            <a:r>
              <a:rPr lang="en-US" altLang="zh-CN" sz="2000" dirty="0">
                <a:solidFill>
                  <a:srgbClr val="7030A0"/>
                </a:solidFill>
              </a:rPr>
              <a:t>+1</a:t>
            </a:r>
            <a:r>
              <a:rPr lang="zh-CN" altLang="en-US" sz="2000" b="0" dirty="0" smtClean="0">
                <a:solidFill>
                  <a:schemeClr val="tx2"/>
                </a:solidFill>
                <a:latin typeface="+mn-lt"/>
              </a:rPr>
              <a:t>。</a:t>
            </a:r>
            <a:endParaRPr lang="zh-CN" altLang="en-US" sz="2000" b="0" dirty="0">
              <a:solidFill>
                <a:schemeClr val="tx2"/>
              </a:solidFill>
              <a:latin typeface="+mn-lt"/>
            </a:endParaRPr>
          </a:p>
        </p:txBody>
      </p:sp>
      <p:sp>
        <p:nvSpPr>
          <p:cNvPr id="15" name="矩形 14"/>
          <p:cNvSpPr/>
          <p:nvPr/>
        </p:nvSpPr>
        <p:spPr>
          <a:xfrm>
            <a:off x="5595867" y="5417201"/>
            <a:ext cx="724878" cy="338554"/>
          </a:xfrm>
          <a:prstGeom prst="rect">
            <a:avLst/>
          </a:prstGeom>
        </p:spPr>
        <p:txBody>
          <a:bodyPr wrap="none">
            <a:spAutoFit/>
          </a:bodyPr>
          <a:lstStyle/>
          <a:p>
            <a:r>
              <a:rPr lang="en-US" altLang="zh-CN" sz="1600" i="1" dirty="0" smtClean="0">
                <a:solidFill>
                  <a:srgbClr val="7030A0"/>
                </a:solidFill>
              </a:rPr>
              <a:t>H</a:t>
            </a:r>
            <a:r>
              <a:rPr lang="en-US" altLang="zh-CN" sz="1600" i="1" baseline="-25000" dirty="0" smtClean="0">
                <a:solidFill>
                  <a:srgbClr val="7030A0"/>
                </a:solidFill>
              </a:rPr>
              <a:t>cL</a:t>
            </a:r>
            <a:r>
              <a:rPr lang="en-US" altLang="zh-CN" sz="1600" dirty="0" smtClean="0">
                <a:solidFill>
                  <a:srgbClr val="7030A0"/>
                </a:solidFill>
              </a:rPr>
              <a:t>+1</a:t>
            </a:r>
            <a:endParaRPr lang="zh-CN" altLang="en-US" sz="1600" dirty="0"/>
          </a:p>
        </p:txBody>
      </p:sp>
      <p:sp>
        <p:nvSpPr>
          <p:cNvPr id="16" name="矩形 15"/>
          <p:cNvSpPr/>
          <p:nvPr/>
        </p:nvSpPr>
        <p:spPr>
          <a:xfrm>
            <a:off x="7923441" y="4368261"/>
            <a:ext cx="724878" cy="338554"/>
          </a:xfrm>
          <a:prstGeom prst="rect">
            <a:avLst/>
          </a:prstGeom>
        </p:spPr>
        <p:txBody>
          <a:bodyPr wrap="none">
            <a:spAutoFit/>
          </a:bodyPr>
          <a:lstStyle/>
          <a:p>
            <a:r>
              <a:rPr lang="en-US" altLang="zh-CN" sz="1600" i="1" dirty="0" smtClean="0">
                <a:solidFill>
                  <a:srgbClr val="7030A0"/>
                </a:solidFill>
              </a:rPr>
              <a:t>H</a:t>
            </a:r>
            <a:r>
              <a:rPr lang="en-US" altLang="zh-CN" sz="1600" i="1" baseline="-25000" dirty="0" smtClean="0">
                <a:solidFill>
                  <a:srgbClr val="7030A0"/>
                </a:solidFill>
              </a:rPr>
              <a:t>cL</a:t>
            </a:r>
            <a:r>
              <a:rPr lang="en-US" altLang="zh-CN" sz="1600" dirty="0" smtClean="0">
                <a:solidFill>
                  <a:srgbClr val="7030A0"/>
                </a:solidFill>
              </a:rPr>
              <a:t>+1</a:t>
            </a:r>
            <a:endParaRPr lang="zh-CN" altLang="en-US" sz="1600" dirty="0"/>
          </a:p>
        </p:txBody>
      </p:sp>
    </p:spTree>
    <p:extLst>
      <p:ext uri="{BB962C8B-B14F-4D97-AF65-F5344CB8AC3E}">
        <p14:creationId xmlns:p14="http://schemas.microsoft.com/office/powerpoint/2010/main" val="36442319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left)">
                                      <p:cBhvr>
                                        <p:cTn id="20" dur="500"/>
                                        <p:tgtEl>
                                          <p:spTgt spid="3">
                                            <p:txEl>
                                              <p:pRg st="3" end="3"/>
                                            </p:txEl>
                                          </p:spTgt>
                                        </p:tgtEl>
                                      </p:cBhvr>
                                    </p:animEffect>
                                  </p:childTnLst>
                                </p:cTn>
                              </p:par>
                            </p:childTnLst>
                          </p:cTn>
                        </p:par>
                        <p:par>
                          <p:cTn id="21" fill="hold">
                            <p:stCondLst>
                              <p:cond delay="500"/>
                            </p:stCondLst>
                            <p:childTnLst>
                              <p:par>
                                <p:cTn id="22" presetID="16" presetClass="entr" presetSubtype="21"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barn(inVertical)">
                                      <p:cBhvr>
                                        <p:cTn id="24" dur="500"/>
                                        <p:tgtEl>
                                          <p:spTgt spid="12"/>
                                        </p:tgtEl>
                                      </p:cBhvr>
                                    </p:animEffect>
                                  </p:childTnLst>
                                </p:cTn>
                              </p:par>
                            </p:childTnLst>
                          </p:cTn>
                        </p:par>
                        <p:par>
                          <p:cTn id="25" fill="hold">
                            <p:stCondLst>
                              <p:cond delay="1000"/>
                            </p:stCondLst>
                            <p:childTnLst>
                              <p:par>
                                <p:cTn id="26" presetID="16" presetClass="entr" presetSubtype="42" fill="hold" grpId="0" nodeType="after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barn(outHorizontal)">
                                      <p:cBhvr>
                                        <p:cTn id="28" dur="500"/>
                                        <p:tgtEl>
                                          <p:spTgt spid="21"/>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wipe(left)">
                                      <p:cBhvr>
                                        <p:cTn id="33" dur="500"/>
                                        <p:tgtEl>
                                          <p:spTgt spid="3">
                                            <p:txEl>
                                              <p:pRg st="4" end="4"/>
                                            </p:txEl>
                                          </p:spTgt>
                                        </p:tgtEl>
                                      </p:cBhvr>
                                    </p:animEffect>
                                  </p:childTnLst>
                                </p:cTn>
                              </p:par>
                            </p:childTnLst>
                          </p:cTn>
                        </p:par>
                        <p:par>
                          <p:cTn id="34" fill="hold">
                            <p:stCondLst>
                              <p:cond delay="500"/>
                            </p:stCondLst>
                            <p:childTnLst>
                              <p:par>
                                <p:cTn id="35" presetID="6" presetClass="entr" presetSubtype="32" fill="hold" grpId="0" nodeType="after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circle(out)">
                                      <p:cBhvr>
                                        <p:cTn id="37" dur="20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wipe(left)">
                                      <p:cBhvr>
                                        <p:cTn id="42" dur="500"/>
                                        <p:tgtEl>
                                          <p:spTgt spid="3">
                                            <p:txEl>
                                              <p:pRg st="5" end="5"/>
                                            </p:txEl>
                                          </p:spTgt>
                                        </p:tgtEl>
                                      </p:cBhvr>
                                    </p:animEffect>
                                  </p:childTnLst>
                                </p:cTn>
                              </p:par>
                            </p:childTnLst>
                          </p:cTn>
                        </p:par>
                        <p:par>
                          <p:cTn id="43" fill="hold">
                            <p:stCondLst>
                              <p:cond delay="500"/>
                            </p:stCondLst>
                            <p:childTnLst>
                              <p:par>
                                <p:cTn id="44" presetID="22" presetClass="entr" presetSubtype="8" fill="hold" nodeType="afterEffect">
                                  <p:stCondLst>
                                    <p:cond delay="0"/>
                                  </p:stCondLst>
                                  <p:childTnLst>
                                    <p:set>
                                      <p:cBhvr>
                                        <p:cTn id="45" dur="1" fill="hold">
                                          <p:stCondLst>
                                            <p:cond delay="0"/>
                                          </p:stCondLst>
                                        </p:cTn>
                                        <p:tgtEl>
                                          <p:spTgt spid="3">
                                            <p:txEl>
                                              <p:pRg st="6" end="6"/>
                                            </p:txEl>
                                          </p:spTgt>
                                        </p:tgtEl>
                                        <p:attrNameLst>
                                          <p:attrName>style.visibility</p:attrName>
                                        </p:attrNameLst>
                                      </p:cBhvr>
                                      <p:to>
                                        <p:strVal val="visible"/>
                                      </p:to>
                                    </p:set>
                                    <p:animEffect transition="in" filter="wipe(left)">
                                      <p:cBhvr>
                                        <p:cTn id="46" dur="500"/>
                                        <p:tgtEl>
                                          <p:spTgt spid="3">
                                            <p:txEl>
                                              <p:pRg st="6" end="6"/>
                                            </p:txEl>
                                          </p:spTgt>
                                        </p:tgtEl>
                                      </p:cBhvr>
                                    </p:animEffect>
                                  </p:childTnLst>
                                </p:cTn>
                              </p:par>
                            </p:childTnLst>
                          </p:cTn>
                        </p:par>
                        <p:par>
                          <p:cTn id="47" fill="hold">
                            <p:stCondLst>
                              <p:cond delay="1000"/>
                            </p:stCondLst>
                            <p:childTnLst>
                              <p:par>
                                <p:cTn id="48" presetID="8" presetClass="entr" presetSubtype="32" fill="hold" grpId="0" nodeType="after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diamond(out)">
                                      <p:cBhvr>
                                        <p:cTn id="50" dur="2000"/>
                                        <p:tgtEl>
                                          <p:spTgt spid="15"/>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Effect transition="in" filter="wipe(left)">
                                      <p:cBhvr>
                                        <p:cTn id="55" dur="500"/>
                                        <p:tgtEl>
                                          <p:spTgt spid="3">
                                            <p:txEl>
                                              <p:pRg st="7" end="7"/>
                                            </p:txEl>
                                          </p:spTgt>
                                        </p:tgtEl>
                                      </p:cBhvr>
                                    </p:animEffect>
                                  </p:childTnLst>
                                </p:cTn>
                              </p:par>
                            </p:childTnLst>
                          </p:cTn>
                        </p:par>
                        <p:par>
                          <p:cTn id="56" fill="hold">
                            <p:stCondLst>
                              <p:cond delay="500"/>
                            </p:stCondLst>
                            <p:childTnLst>
                              <p:par>
                                <p:cTn id="57" presetID="8" presetClass="entr" presetSubtype="16" fill="hold" grpId="0" nodeType="after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diamond(in)">
                                      <p:cBhvr>
                                        <p:cTn id="59" dur="2000"/>
                                        <p:tgtEl>
                                          <p:spTgt spid="22"/>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5">
                                            <p:txEl>
                                              <p:pRg st="0" end="0"/>
                                            </p:txEl>
                                          </p:spTgt>
                                        </p:tgtEl>
                                        <p:attrNameLst>
                                          <p:attrName>style.visibility</p:attrName>
                                        </p:attrNameLst>
                                      </p:cBhvr>
                                      <p:to>
                                        <p:strVal val="visible"/>
                                      </p:to>
                                    </p:set>
                                    <p:animEffect transition="in" filter="wipe(left)">
                                      <p:cBhvr>
                                        <p:cTn id="64" dur="500"/>
                                        <p:tgtEl>
                                          <p:spTgt spid="5">
                                            <p:txEl>
                                              <p:pRg st="0" end="0"/>
                                            </p:txEl>
                                          </p:spTgt>
                                        </p:tgtEl>
                                      </p:cBhvr>
                                    </p:animEffect>
                                  </p:childTnLst>
                                </p:cTn>
                              </p:par>
                            </p:childTnLst>
                          </p:cTn>
                        </p:par>
                        <p:par>
                          <p:cTn id="65" fill="hold">
                            <p:stCondLst>
                              <p:cond delay="500"/>
                            </p:stCondLst>
                            <p:childTnLst>
                              <p:par>
                                <p:cTn id="66" presetID="16" presetClass="entr" presetSubtype="21" fill="hold" grpId="0" nodeType="afterEffect">
                                  <p:stCondLst>
                                    <p:cond delay="0"/>
                                  </p:stCondLst>
                                  <p:childTnLst>
                                    <p:set>
                                      <p:cBhvr>
                                        <p:cTn id="67" dur="1" fill="hold">
                                          <p:stCondLst>
                                            <p:cond delay="0"/>
                                          </p:stCondLst>
                                        </p:cTn>
                                        <p:tgtEl>
                                          <p:spTgt spid="16"/>
                                        </p:tgtEl>
                                        <p:attrNameLst>
                                          <p:attrName>style.visibility</p:attrName>
                                        </p:attrNameLst>
                                      </p:cBhvr>
                                      <p:to>
                                        <p:strVal val="visible"/>
                                      </p:to>
                                    </p:set>
                                    <p:animEffect transition="in" filter="barn(inVertical)">
                                      <p:cBhvr>
                                        <p:cTn id="6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2" grpId="0"/>
      <p:bldP spid="21" grpId="0"/>
      <p:bldP spid="22" grpId="0"/>
      <p:bldP spid="15" grpId="0"/>
      <p:bldP spid="1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75258" y="873369"/>
            <a:ext cx="5889421" cy="5651504"/>
          </a:xfrm>
        </p:spPr>
        <p:txBody>
          <a:bodyPr/>
          <a:lstStyle/>
          <a:p>
            <a:pPr marL="514350" indent="-514350">
              <a:spcBef>
                <a:spcPts val="600"/>
              </a:spcBef>
              <a:buFont typeface="+mj-lt"/>
              <a:buAutoNum type="romanUcPeriod" startAt="3"/>
            </a:pPr>
            <a:r>
              <a:rPr lang="zh-CN" altLang="en-US" sz="2400" b="1" dirty="0" smtClean="0"/>
              <a:t>插入</a:t>
            </a:r>
            <a:r>
              <a:rPr lang="en-US" altLang="zh-CN" sz="2400" b="1" i="1" dirty="0" smtClean="0"/>
              <a:t>x</a:t>
            </a:r>
            <a:r>
              <a:rPr lang="zh-CN" altLang="en-US" sz="2400" b="1" dirty="0" smtClean="0"/>
              <a:t>后</a:t>
            </a:r>
            <a:r>
              <a:rPr lang="zh-CN" altLang="en-US" sz="2400" b="1" i="1" dirty="0"/>
              <a:t>各结点的平衡</a:t>
            </a:r>
            <a:r>
              <a:rPr lang="zh-CN" altLang="en-US" sz="2400" b="1" i="1" dirty="0" smtClean="0"/>
              <a:t>因子分析</a:t>
            </a:r>
            <a:endParaRPr lang="en-US" altLang="zh-CN" sz="2400" i="1" dirty="0" smtClean="0"/>
          </a:p>
          <a:p>
            <a:pPr marL="857250" lvl="1" indent="-457200">
              <a:spcBef>
                <a:spcPts val="600"/>
              </a:spcBef>
              <a:buFont typeface="+mj-ea"/>
              <a:buAutoNum type="circleNumDbPlain" startAt="2"/>
            </a:pPr>
            <a:r>
              <a:rPr lang="zh-CN" altLang="en-US" sz="2400" b="1" dirty="0" smtClean="0"/>
              <a:t>旋转</a:t>
            </a:r>
            <a:r>
              <a:rPr lang="zh-CN" altLang="en-US" sz="2400" b="1" dirty="0" smtClean="0">
                <a:solidFill>
                  <a:schemeClr val="accent6"/>
                </a:solidFill>
              </a:rPr>
              <a:t>后</a:t>
            </a:r>
            <a:r>
              <a:rPr lang="zh-CN" altLang="en-US" sz="2400" dirty="0" smtClean="0"/>
              <a:t>的平衡因子</a:t>
            </a:r>
            <a:r>
              <a:rPr lang="zh-CN" altLang="en-US" sz="1600" dirty="0" smtClean="0">
                <a:solidFill>
                  <a:schemeClr val="tx1"/>
                </a:solidFill>
              </a:rPr>
              <a:t>（</a:t>
            </a:r>
            <a:r>
              <a:rPr lang="en-US" altLang="zh-CN" sz="1600" dirty="0" smtClean="0">
                <a:solidFill>
                  <a:schemeClr val="tx1"/>
                </a:solidFill>
              </a:rPr>
              <a:t>1/3</a:t>
            </a:r>
            <a:r>
              <a:rPr lang="zh-CN" altLang="en-US" sz="1600" dirty="0" smtClean="0">
                <a:solidFill>
                  <a:schemeClr val="tx1"/>
                </a:solidFill>
              </a:rPr>
              <a:t>）</a:t>
            </a:r>
            <a:endParaRPr lang="en-US" altLang="zh-CN" sz="2400" dirty="0" smtClean="0">
              <a:solidFill>
                <a:schemeClr val="tx1"/>
              </a:solidFill>
            </a:endParaRPr>
          </a:p>
          <a:p>
            <a:pPr marL="1085850" lvl="2" indent="-285750">
              <a:spcBef>
                <a:spcPts val="600"/>
              </a:spcBef>
            </a:pPr>
            <a:r>
              <a:rPr lang="zh-CN" altLang="en-US" sz="2000" dirty="0"/>
              <a:t>插入</a:t>
            </a:r>
            <a:r>
              <a:rPr lang="en-US" altLang="zh-CN" sz="2000" dirty="0"/>
              <a:t>x</a:t>
            </a:r>
            <a:r>
              <a:rPr lang="zh-CN" altLang="en-US" sz="2000" dirty="0" smtClean="0"/>
              <a:t>后</a:t>
            </a:r>
            <a:r>
              <a:rPr lang="en-US" altLang="zh-CN" sz="2000" dirty="0" smtClean="0"/>
              <a:t>(</a:t>
            </a:r>
            <a:r>
              <a:rPr lang="zh-CN" altLang="en-US" sz="2000" dirty="0"/>
              <a:t>旋转前</a:t>
            </a:r>
            <a:r>
              <a:rPr lang="en-US" altLang="zh-CN" sz="2000" dirty="0" smtClean="0"/>
              <a:t>)</a:t>
            </a:r>
            <a:r>
              <a:rPr lang="zh-CN" altLang="en-US" sz="2000" dirty="0" smtClean="0"/>
              <a:t>，</a:t>
            </a:r>
            <a:r>
              <a:rPr lang="en-US" altLang="zh-CN" sz="2000" b="1" dirty="0" smtClean="0">
                <a:solidFill>
                  <a:srgbClr val="0070C0"/>
                </a:solidFill>
              </a:rPr>
              <a:t>c</a:t>
            </a:r>
            <a:r>
              <a:rPr lang="zh-CN" altLang="en-US" sz="2000" b="1" dirty="0">
                <a:solidFill>
                  <a:srgbClr val="0070C0"/>
                </a:solidFill>
              </a:rPr>
              <a:t>的平衡因子</a:t>
            </a:r>
            <a:r>
              <a:rPr lang="zh-CN" altLang="en-US" sz="2000" b="1" dirty="0" smtClean="0">
                <a:solidFill>
                  <a:srgbClr val="0070C0"/>
                </a:solidFill>
              </a:rPr>
              <a:t>是 </a:t>
            </a:r>
            <a:r>
              <a:rPr lang="en-US" altLang="zh-CN" sz="2000" b="1" dirty="0" smtClean="0">
                <a:solidFill>
                  <a:srgbClr val="0070C0"/>
                </a:solidFill>
              </a:rPr>
              <a:t>1</a:t>
            </a:r>
            <a:r>
              <a:rPr lang="zh-CN" altLang="en-US" sz="2000" dirty="0"/>
              <a:t>：</a:t>
            </a:r>
          </a:p>
          <a:p>
            <a:pPr marL="1254125" lvl="3" indent="-176213">
              <a:lnSpc>
                <a:spcPct val="150000"/>
              </a:lnSpc>
              <a:spcBef>
                <a:spcPts val="1800"/>
              </a:spcBef>
            </a:pPr>
            <a:r>
              <a:rPr lang="en-US" altLang="zh-CN" sz="2000" dirty="0">
                <a:solidFill>
                  <a:srgbClr val="0070C0"/>
                </a:solidFill>
              </a:rPr>
              <a:t>a</a:t>
            </a:r>
            <a:r>
              <a:rPr lang="zh-CN" altLang="en-US" sz="2000" dirty="0">
                <a:solidFill>
                  <a:srgbClr val="0070C0"/>
                </a:solidFill>
              </a:rPr>
              <a:t>的</a:t>
            </a:r>
            <a:r>
              <a:rPr lang="zh-CN" altLang="en-US" sz="2000" dirty="0"/>
              <a:t>左子树深度为</a:t>
            </a:r>
            <a:r>
              <a:rPr lang="en-US" altLang="zh-CN" sz="2000" b="1" dirty="0" smtClean="0">
                <a:solidFill>
                  <a:srgbClr val="7030A0"/>
                </a:solidFill>
              </a:rPr>
              <a:t>H</a:t>
            </a:r>
            <a:r>
              <a:rPr lang="en-US" altLang="zh-CN" sz="2000" b="1" baseline="-25000" dirty="0" smtClean="0">
                <a:solidFill>
                  <a:srgbClr val="7030A0"/>
                </a:solidFill>
              </a:rPr>
              <a:t>cL</a:t>
            </a:r>
            <a:r>
              <a:rPr lang="en-US" altLang="zh-CN" sz="2000" b="1" dirty="0" smtClean="0">
                <a:solidFill>
                  <a:srgbClr val="7030A0"/>
                </a:solidFill>
              </a:rPr>
              <a:t>-1</a:t>
            </a:r>
            <a:r>
              <a:rPr lang="zh-CN" altLang="en-US" sz="2000" dirty="0" smtClean="0"/>
              <a:t>，</a:t>
            </a:r>
            <a:r>
              <a:rPr lang="zh-CN" altLang="en-US" sz="2000" dirty="0"/>
              <a:t>其右子树没有变化，深度</a:t>
            </a:r>
            <a:r>
              <a:rPr lang="zh-CN" altLang="en-US" sz="2000" dirty="0" smtClean="0"/>
              <a:t>是</a:t>
            </a:r>
            <a:r>
              <a:rPr lang="en-US" altLang="zh-CN" sz="2000" b="1" dirty="0" err="1">
                <a:solidFill>
                  <a:srgbClr val="7030A0"/>
                </a:solidFill>
              </a:rPr>
              <a:t>H</a:t>
            </a:r>
            <a:r>
              <a:rPr lang="en-US" altLang="zh-CN" sz="2000" b="1" baseline="-25000" dirty="0" err="1">
                <a:solidFill>
                  <a:srgbClr val="7030A0"/>
                </a:solidFill>
              </a:rPr>
              <a:t>cL</a:t>
            </a:r>
            <a:r>
              <a:rPr lang="zh-CN" altLang="en-US" sz="2000" dirty="0" smtClean="0"/>
              <a:t>，</a:t>
            </a:r>
            <a:r>
              <a:rPr lang="zh-CN" altLang="en-US" sz="2000" dirty="0"/>
              <a:t>则</a:t>
            </a:r>
            <a:r>
              <a:rPr lang="en-US" altLang="zh-CN" sz="2000" b="1" dirty="0">
                <a:solidFill>
                  <a:srgbClr val="0070C0"/>
                </a:solidFill>
              </a:rPr>
              <a:t>a</a:t>
            </a:r>
            <a:r>
              <a:rPr lang="zh-CN" altLang="en-US" sz="2000" b="1" dirty="0">
                <a:solidFill>
                  <a:srgbClr val="0070C0"/>
                </a:solidFill>
              </a:rPr>
              <a:t>的</a:t>
            </a:r>
            <a:r>
              <a:rPr lang="zh-CN" altLang="en-US" sz="2000" b="1" dirty="0"/>
              <a:t>平衡因子是</a:t>
            </a:r>
            <a:r>
              <a:rPr lang="en-US" altLang="zh-CN" sz="2000" b="1" dirty="0"/>
              <a:t>-1</a:t>
            </a:r>
            <a:r>
              <a:rPr lang="zh-CN" altLang="en-US" sz="2000" dirty="0" smtClean="0"/>
              <a:t>；</a:t>
            </a:r>
            <a:endParaRPr lang="en-US" altLang="zh-CN" sz="2000" dirty="0" smtClean="0"/>
          </a:p>
          <a:p>
            <a:pPr marL="1254125" lvl="3" indent="-176213">
              <a:lnSpc>
                <a:spcPct val="150000"/>
              </a:lnSpc>
              <a:spcBef>
                <a:spcPts val="1800"/>
              </a:spcBef>
            </a:pPr>
            <a:r>
              <a:rPr lang="en-US" altLang="zh-CN" sz="2000" dirty="0" smtClean="0">
                <a:solidFill>
                  <a:srgbClr val="0070C0"/>
                </a:solidFill>
              </a:rPr>
              <a:t>b</a:t>
            </a:r>
            <a:r>
              <a:rPr lang="zh-CN" altLang="en-US" sz="2000" dirty="0">
                <a:solidFill>
                  <a:srgbClr val="0070C0"/>
                </a:solidFill>
              </a:rPr>
              <a:t>的</a:t>
            </a:r>
            <a:r>
              <a:rPr lang="zh-CN" altLang="en-US" sz="2000" dirty="0"/>
              <a:t>左子树没有变化，深度</a:t>
            </a:r>
            <a:r>
              <a:rPr lang="zh-CN" altLang="en-US" sz="2000" dirty="0" smtClean="0"/>
              <a:t>为</a:t>
            </a:r>
            <a:r>
              <a:rPr lang="en-US" altLang="zh-CN" sz="2000" b="1" dirty="0" err="1" smtClean="0">
                <a:solidFill>
                  <a:srgbClr val="7030A0"/>
                </a:solidFill>
              </a:rPr>
              <a:t>H</a:t>
            </a:r>
            <a:r>
              <a:rPr lang="en-US" altLang="zh-CN" sz="2000" b="1" baseline="-25000" dirty="0" err="1" smtClean="0">
                <a:solidFill>
                  <a:srgbClr val="7030A0"/>
                </a:solidFill>
              </a:rPr>
              <a:t>cL</a:t>
            </a:r>
            <a:r>
              <a:rPr lang="zh-CN" altLang="en-US" sz="2000" dirty="0" smtClean="0"/>
              <a:t>，</a:t>
            </a:r>
            <a:r>
              <a:rPr lang="zh-CN" altLang="en-US" sz="2000" dirty="0"/>
              <a:t>右子树是</a:t>
            </a:r>
            <a:r>
              <a:rPr lang="en-US" altLang="zh-CN" sz="2000" dirty="0"/>
              <a:t>c</a:t>
            </a:r>
            <a:r>
              <a:rPr lang="zh-CN" altLang="en-US" sz="2000" dirty="0"/>
              <a:t>旋转前的左子树，深度</a:t>
            </a:r>
            <a:r>
              <a:rPr lang="zh-CN" altLang="en-US" sz="2000" dirty="0" smtClean="0"/>
              <a:t>为</a:t>
            </a:r>
            <a:r>
              <a:rPr lang="en-US" altLang="zh-CN" sz="2000" b="1" dirty="0" err="1" smtClean="0">
                <a:solidFill>
                  <a:srgbClr val="7030A0"/>
                </a:solidFill>
              </a:rPr>
              <a:t>H</a:t>
            </a:r>
            <a:r>
              <a:rPr lang="en-US" altLang="zh-CN" sz="2000" b="1" baseline="-25000" dirty="0" err="1" smtClean="0">
                <a:solidFill>
                  <a:srgbClr val="7030A0"/>
                </a:solidFill>
              </a:rPr>
              <a:t>cL</a:t>
            </a:r>
            <a:r>
              <a:rPr lang="zh-CN" altLang="en-US" sz="2000" dirty="0" smtClean="0"/>
              <a:t>，</a:t>
            </a:r>
            <a:r>
              <a:rPr lang="zh-CN" altLang="en-US" sz="2000" dirty="0"/>
              <a:t>则</a:t>
            </a:r>
            <a:r>
              <a:rPr lang="en-US" altLang="zh-CN" sz="2000" b="1" dirty="0">
                <a:solidFill>
                  <a:srgbClr val="0070C0"/>
                </a:solidFill>
              </a:rPr>
              <a:t>b</a:t>
            </a:r>
            <a:r>
              <a:rPr lang="zh-CN" altLang="en-US" sz="2000" b="1" dirty="0">
                <a:solidFill>
                  <a:srgbClr val="0070C0"/>
                </a:solidFill>
              </a:rPr>
              <a:t>的</a:t>
            </a:r>
            <a:r>
              <a:rPr lang="zh-CN" altLang="en-US" sz="2000" b="1" dirty="0"/>
              <a:t>平衡因子是</a:t>
            </a:r>
            <a:r>
              <a:rPr lang="en-US" altLang="zh-CN" sz="2000" b="1" dirty="0"/>
              <a:t>0</a:t>
            </a:r>
            <a:r>
              <a:rPr lang="zh-CN" altLang="en-US" sz="2000" dirty="0" smtClean="0"/>
              <a:t>；</a:t>
            </a:r>
            <a:endParaRPr lang="en-US" altLang="zh-CN" sz="2000" dirty="0" smtClean="0"/>
          </a:p>
          <a:p>
            <a:pPr marL="1254125" lvl="3" indent="-176213">
              <a:lnSpc>
                <a:spcPct val="150000"/>
              </a:lnSpc>
              <a:spcBef>
                <a:spcPts val="1800"/>
              </a:spcBef>
            </a:pPr>
            <a:r>
              <a:rPr lang="en-US" altLang="zh-CN" sz="2000" dirty="0" smtClean="0">
                <a:solidFill>
                  <a:srgbClr val="0070C0"/>
                </a:solidFill>
              </a:rPr>
              <a:t>c</a:t>
            </a:r>
            <a:r>
              <a:rPr lang="zh-CN" altLang="en-US" sz="2000" dirty="0">
                <a:solidFill>
                  <a:srgbClr val="0070C0"/>
                </a:solidFill>
              </a:rPr>
              <a:t>的</a:t>
            </a:r>
            <a:r>
              <a:rPr lang="zh-CN" altLang="en-US" sz="2000" dirty="0"/>
              <a:t>左、右子树分别是以</a:t>
            </a:r>
            <a:r>
              <a:rPr lang="en-US" altLang="zh-CN" sz="2000" dirty="0"/>
              <a:t>b</a:t>
            </a:r>
            <a:r>
              <a:rPr lang="zh-CN" altLang="en-US" sz="2000" dirty="0"/>
              <a:t>和</a:t>
            </a:r>
            <a:r>
              <a:rPr lang="en-US" altLang="zh-CN" sz="2000" dirty="0"/>
              <a:t>a</a:t>
            </a:r>
            <a:r>
              <a:rPr lang="zh-CN" altLang="en-US" sz="2000" dirty="0"/>
              <a:t>为根的子树，则</a:t>
            </a:r>
            <a:r>
              <a:rPr lang="en-US" altLang="zh-CN" sz="2000" b="1" dirty="0">
                <a:solidFill>
                  <a:srgbClr val="0070C0"/>
                </a:solidFill>
              </a:rPr>
              <a:t>c</a:t>
            </a:r>
            <a:r>
              <a:rPr lang="zh-CN" altLang="en-US" sz="2000" b="1" dirty="0">
                <a:solidFill>
                  <a:srgbClr val="0070C0"/>
                </a:solidFill>
              </a:rPr>
              <a:t>的</a:t>
            </a:r>
            <a:r>
              <a:rPr lang="zh-CN" altLang="en-US" sz="2000" b="1" dirty="0"/>
              <a:t>平衡因子是</a:t>
            </a:r>
            <a:r>
              <a:rPr lang="en-US" altLang="zh-CN" sz="2000" b="1" dirty="0"/>
              <a:t>0 </a:t>
            </a:r>
            <a:r>
              <a:rPr lang="zh-CN" altLang="en-US" sz="2000" dirty="0"/>
              <a:t>。</a:t>
            </a:r>
          </a:p>
          <a:p>
            <a:pPr marL="1085850" lvl="2" indent="-285750">
              <a:spcBef>
                <a:spcPts val="600"/>
              </a:spcBef>
            </a:pPr>
            <a:endParaRPr lang="zh-CN" altLang="en-US" sz="2000" dirty="0"/>
          </a:p>
        </p:txBody>
      </p:sp>
      <p:sp>
        <p:nvSpPr>
          <p:cNvPr id="9" name="矩形 8"/>
          <p:cNvSpPr/>
          <p:nvPr/>
        </p:nvSpPr>
        <p:spPr>
          <a:xfrm>
            <a:off x="7822763" y="3233651"/>
            <a:ext cx="1301142" cy="400110"/>
          </a:xfrm>
          <a:prstGeom prst="rect">
            <a:avLst/>
          </a:prstGeom>
        </p:spPr>
        <p:txBody>
          <a:bodyPr wrap="square">
            <a:spAutoFit/>
          </a:bodyPr>
          <a:lstStyle/>
          <a:p>
            <a:pPr algn="ctr"/>
            <a:r>
              <a:rPr lang="zh-CN" altLang="en-US" sz="2000" dirty="0" smtClean="0"/>
              <a:t>旋转 </a:t>
            </a:r>
            <a:r>
              <a:rPr lang="en-US" altLang="zh-CN" sz="2000" dirty="0" smtClean="0"/>
              <a:t>[</a:t>
            </a:r>
            <a:r>
              <a:rPr lang="zh-CN" altLang="en-US" sz="1600" dirty="0" smtClean="0"/>
              <a:t>前</a:t>
            </a:r>
            <a:r>
              <a:rPr lang="en-US" altLang="zh-CN" sz="2000" dirty="0" smtClean="0"/>
              <a:t>]</a:t>
            </a:r>
            <a:endParaRPr lang="zh-CN" altLang="en-US" sz="2000" dirty="0"/>
          </a:p>
        </p:txBody>
      </p:sp>
      <p:sp>
        <p:nvSpPr>
          <p:cNvPr id="2" name="标题 1"/>
          <p:cNvSpPr>
            <a:spLocks noGrp="1"/>
          </p:cNvSpPr>
          <p:nvPr>
            <p:ph type="title"/>
          </p:nvPr>
        </p:nvSpPr>
        <p:spPr/>
        <p:txBody>
          <a:bodyPr/>
          <a:lstStyle/>
          <a:p>
            <a:r>
              <a:rPr lang="en-US" altLang="zh-CN" dirty="0" smtClean="0"/>
              <a:t>X.2b </a:t>
            </a:r>
            <a:r>
              <a:rPr lang="zh-CN" altLang="en-US" dirty="0"/>
              <a:t>平衡化</a:t>
            </a:r>
            <a:r>
              <a:rPr lang="zh-CN" altLang="en-US" dirty="0" smtClean="0"/>
              <a:t>旋转：</a:t>
            </a:r>
            <a:r>
              <a:rPr lang="en-US" altLang="zh-CN" dirty="0" smtClean="0"/>
              <a:t>LR</a:t>
            </a:r>
            <a:r>
              <a:rPr lang="zh-CN" altLang="en-US" dirty="0" smtClean="0"/>
              <a:t>型</a:t>
            </a:r>
            <a:endParaRPr lang="zh-CN" altLang="en-US" dirty="0"/>
          </a:p>
        </p:txBody>
      </p:sp>
      <p:pic>
        <p:nvPicPr>
          <p:cNvPr id="31" name="图片 30"/>
          <p:cNvPicPr>
            <a:picLocks noChangeAspect="1"/>
          </p:cNvPicPr>
          <p:nvPr/>
        </p:nvPicPr>
        <p:blipFill>
          <a:blip r:embed="rId2"/>
          <a:stretch>
            <a:fillRect/>
          </a:stretch>
        </p:blipFill>
        <p:spPr>
          <a:xfrm>
            <a:off x="6705600" y="765175"/>
            <a:ext cx="2028654" cy="2430046"/>
          </a:xfrm>
          <a:prstGeom prst="rect">
            <a:avLst/>
          </a:prstGeom>
        </p:spPr>
      </p:pic>
      <p:sp>
        <p:nvSpPr>
          <p:cNvPr id="32" name="矩形 31"/>
          <p:cNvSpPr/>
          <p:nvPr/>
        </p:nvSpPr>
        <p:spPr>
          <a:xfrm>
            <a:off x="7856647" y="2113056"/>
            <a:ext cx="724878" cy="338554"/>
          </a:xfrm>
          <a:prstGeom prst="rect">
            <a:avLst/>
          </a:prstGeom>
        </p:spPr>
        <p:txBody>
          <a:bodyPr wrap="none">
            <a:spAutoFit/>
          </a:bodyPr>
          <a:lstStyle/>
          <a:p>
            <a:r>
              <a:rPr lang="en-US" altLang="zh-CN" sz="1600" i="1" dirty="0" smtClean="0">
                <a:solidFill>
                  <a:srgbClr val="7030A0"/>
                </a:solidFill>
              </a:rPr>
              <a:t>H</a:t>
            </a:r>
            <a:r>
              <a:rPr lang="en-US" altLang="zh-CN" sz="1600" i="1" baseline="-25000" dirty="0" smtClean="0">
                <a:solidFill>
                  <a:srgbClr val="7030A0"/>
                </a:solidFill>
              </a:rPr>
              <a:t>cL</a:t>
            </a:r>
            <a:r>
              <a:rPr lang="en-US" altLang="zh-CN" sz="1600" i="1" dirty="0" smtClean="0">
                <a:solidFill>
                  <a:srgbClr val="7030A0"/>
                </a:solidFill>
              </a:rPr>
              <a:t>+</a:t>
            </a:r>
            <a:r>
              <a:rPr lang="en-US" altLang="zh-CN" sz="1600" dirty="0" smtClean="0">
                <a:solidFill>
                  <a:srgbClr val="7030A0"/>
                </a:solidFill>
              </a:rPr>
              <a:t>1</a:t>
            </a:r>
            <a:endParaRPr lang="zh-CN" altLang="en-US" sz="1600" dirty="0"/>
          </a:p>
        </p:txBody>
      </p:sp>
      <p:sp>
        <p:nvSpPr>
          <p:cNvPr id="33" name="矩形 32"/>
          <p:cNvSpPr/>
          <p:nvPr/>
        </p:nvSpPr>
        <p:spPr>
          <a:xfrm>
            <a:off x="7134861" y="3121241"/>
            <a:ext cx="490840" cy="338554"/>
          </a:xfrm>
          <a:prstGeom prst="rect">
            <a:avLst/>
          </a:prstGeom>
        </p:spPr>
        <p:txBody>
          <a:bodyPr wrap="none">
            <a:spAutoFit/>
          </a:bodyPr>
          <a:lstStyle/>
          <a:p>
            <a:r>
              <a:rPr lang="en-US" altLang="zh-CN" sz="1600" i="1" dirty="0" err="1" smtClean="0">
                <a:solidFill>
                  <a:srgbClr val="7030A0"/>
                </a:solidFill>
              </a:rPr>
              <a:t>H</a:t>
            </a:r>
            <a:r>
              <a:rPr lang="en-US" altLang="zh-CN" sz="1600" i="1" baseline="-25000" dirty="0" err="1" smtClean="0">
                <a:solidFill>
                  <a:srgbClr val="7030A0"/>
                </a:solidFill>
              </a:rPr>
              <a:t>cL</a:t>
            </a:r>
            <a:endParaRPr lang="zh-CN" altLang="en-US" sz="1600" dirty="0"/>
          </a:p>
        </p:txBody>
      </p:sp>
      <p:sp>
        <p:nvSpPr>
          <p:cNvPr id="34" name="矩形 33"/>
          <p:cNvSpPr/>
          <p:nvPr/>
        </p:nvSpPr>
        <p:spPr>
          <a:xfrm>
            <a:off x="6264679" y="2159057"/>
            <a:ext cx="490840" cy="338554"/>
          </a:xfrm>
          <a:prstGeom prst="rect">
            <a:avLst/>
          </a:prstGeom>
        </p:spPr>
        <p:txBody>
          <a:bodyPr wrap="none">
            <a:spAutoFit/>
          </a:bodyPr>
          <a:lstStyle/>
          <a:p>
            <a:r>
              <a:rPr lang="en-US" altLang="zh-CN" sz="1600" i="1" dirty="0" err="1" smtClean="0">
                <a:solidFill>
                  <a:srgbClr val="7030A0"/>
                </a:solidFill>
              </a:rPr>
              <a:t>H</a:t>
            </a:r>
            <a:r>
              <a:rPr lang="en-US" altLang="zh-CN" sz="1600" i="1" baseline="-25000" dirty="0" err="1" smtClean="0">
                <a:solidFill>
                  <a:srgbClr val="7030A0"/>
                </a:solidFill>
              </a:rPr>
              <a:t>cL</a:t>
            </a:r>
            <a:endParaRPr lang="zh-CN" altLang="en-US" sz="1600" dirty="0"/>
          </a:p>
        </p:txBody>
      </p:sp>
      <p:sp>
        <p:nvSpPr>
          <p:cNvPr id="35" name="矩形 34"/>
          <p:cNvSpPr/>
          <p:nvPr/>
        </p:nvSpPr>
        <p:spPr>
          <a:xfrm>
            <a:off x="8136543" y="2623010"/>
            <a:ext cx="673582" cy="338554"/>
          </a:xfrm>
          <a:prstGeom prst="rect">
            <a:avLst/>
          </a:prstGeom>
        </p:spPr>
        <p:txBody>
          <a:bodyPr wrap="none">
            <a:spAutoFit/>
          </a:bodyPr>
          <a:lstStyle/>
          <a:p>
            <a:r>
              <a:rPr lang="en-US" altLang="zh-CN" sz="1600" i="1" dirty="0" smtClean="0">
                <a:solidFill>
                  <a:srgbClr val="7030A0"/>
                </a:solidFill>
              </a:rPr>
              <a:t>H</a:t>
            </a:r>
            <a:r>
              <a:rPr lang="en-US" altLang="zh-CN" sz="1600" i="1" baseline="-25000" dirty="0" smtClean="0">
                <a:solidFill>
                  <a:srgbClr val="7030A0"/>
                </a:solidFill>
              </a:rPr>
              <a:t>cL</a:t>
            </a:r>
            <a:r>
              <a:rPr lang="en-US" altLang="zh-CN" sz="1600" dirty="0" smtClean="0">
                <a:solidFill>
                  <a:srgbClr val="7030A0"/>
                </a:solidFill>
              </a:rPr>
              <a:t>-1</a:t>
            </a:r>
            <a:endParaRPr lang="zh-CN" altLang="en-US" sz="1600" dirty="0"/>
          </a:p>
        </p:txBody>
      </p:sp>
      <p:sp>
        <p:nvSpPr>
          <p:cNvPr id="36" name="矩形 35"/>
          <p:cNvSpPr/>
          <p:nvPr/>
        </p:nvSpPr>
        <p:spPr>
          <a:xfrm>
            <a:off x="6737253" y="1053533"/>
            <a:ext cx="724878" cy="338554"/>
          </a:xfrm>
          <a:prstGeom prst="rect">
            <a:avLst/>
          </a:prstGeom>
        </p:spPr>
        <p:txBody>
          <a:bodyPr wrap="none">
            <a:spAutoFit/>
          </a:bodyPr>
          <a:lstStyle/>
          <a:p>
            <a:r>
              <a:rPr lang="en-US" altLang="zh-CN" sz="1600" i="1" dirty="0" smtClean="0">
                <a:solidFill>
                  <a:srgbClr val="7030A0"/>
                </a:solidFill>
              </a:rPr>
              <a:t>H</a:t>
            </a:r>
            <a:r>
              <a:rPr lang="en-US" altLang="zh-CN" sz="1600" i="1" baseline="-25000" dirty="0" smtClean="0">
                <a:solidFill>
                  <a:srgbClr val="7030A0"/>
                </a:solidFill>
              </a:rPr>
              <a:t>cL</a:t>
            </a:r>
            <a:r>
              <a:rPr lang="en-US" altLang="zh-CN" sz="1600" i="1" dirty="0" smtClean="0">
                <a:solidFill>
                  <a:srgbClr val="7030A0"/>
                </a:solidFill>
              </a:rPr>
              <a:t>+</a:t>
            </a:r>
            <a:r>
              <a:rPr lang="en-US" altLang="zh-CN" sz="1600" dirty="0" smtClean="0">
                <a:solidFill>
                  <a:srgbClr val="7030A0"/>
                </a:solidFill>
              </a:rPr>
              <a:t>2</a:t>
            </a:r>
            <a:endParaRPr lang="zh-CN" altLang="en-US" sz="1600" dirty="0"/>
          </a:p>
        </p:txBody>
      </p:sp>
      <p:sp>
        <p:nvSpPr>
          <p:cNvPr id="37" name="矩形 36"/>
          <p:cNvSpPr/>
          <p:nvPr/>
        </p:nvSpPr>
        <p:spPr>
          <a:xfrm>
            <a:off x="8429125" y="1053533"/>
            <a:ext cx="490840" cy="338554"/>
          </a:xfrm>
          <a:prstGeom prst="rect">
            <a:avLst/>
          </a:prstGeom>
        </p:spPr>
        <p:txBody>
          <a:bodyPr wrap="none">
            <a:spAutoFit/>
          </a:bodyPr>
          <a:lstStyle/>
          <a:p>
            <a:r>
              <a:rPr lang="en-US" altLang="zh-CN" sz="1600" i="1" dirty="0" err="1" smtClean="0">
                <a:solidFill>
                  <a:srgbClr val="7030A0"/>
                </a:solidFill>
              </a:rPr>
              <a:t>H</a:t>
            </a:r>
            <a:r>
              <a:rPr lang="en-US" altLang="zh-CN" sz="1600" i="1" baseline="-25000" dirty="0" err="1" smtClean="0">
                <a:solidFill>
                  <a:srgbClr val="7030A0"/>
                </a:solidFill>
              </a:rPr>
              <a:t>cL</a:t>
            </a:r>
            <a:endParaRPr lang="zh-CN" altLang="en-US" sz="1600" dirty="0"/>
          </a:p>
        </p:txBody>
      </p:sp>
      <p:sp>
        <p:nvSpPr>
          <p:cNvPr id="38" name="右箭头 37"/>
          <p:cNvSpPr/>
          <p:nvPr/>
        </p:nvSpPr>
        <p:spPr>
          <a:xfrm rot="5400000">
            <a:off x="7572939" y="3639502"/>
            <a:ext cx="372533" cy="39852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7842858" y="6327243"/>
            <a:ext cx="1301142" cy="400110"/>
          </a:xfrm>
          <a:prstGeom prst="rect">
            <a:avLst/>
          </a:prstGeom>
        </p:spPr>
        <p:txBody>
          <a:bodyPr wrap="square">
            <a:spAutoFit/>
          </a:bodyPr>
          <a:lstStyle/>
          <a:p>
            <a:pPr algn="ctr"/>
            <a:r>
              <a:rPr lang="zh-CN" altLang="en-US" sz="2000" dirty="0" smtClean="0"/>
              <a:t>旋转 </a:t>
            </a:r>
            <a:r>
              <a:rPr lang="en-US" altLang="zh-CN" sz="2000" dirty="0" smtClean="0"/>
              <a:t>[</a:t>
            </a:r>
            <a:r>
              <a:rPr lang="zh-CN" altLang="en-US" sz="1600" dirty="0" smtClean="0"/>
              <a:t>后</a:t>
            </a:r>
            <a:r>
              <a:rPr lang="en-US" altLang="zh-CN" sz="2000" dirty="0" smtClean="0"/>
              <a:t>]</a:t>
            </a:r>
            <a:endParaRPr lang="zh-CN" altLang="en-US" sz="2000" dirty="0"/>
          </a:p>
        </p:txBody>
      </p:sp>
      <p:pic>
        <p:nvPicPr>
          <p:cNvPr id="4" name="图片 3"/>
          <p:cNvPicPr>
            <a:picLocks noChangeAspect="1"/>
          </p:cNvPicPr>
          <p:nvPr/>
        </p:nvPicPr>
        <p:blipFill>
          <a:blip r:embed="rId3"/>
          <a:stretch>
            <a:fillRect/>
          </a:stretch>
        </p:blipFill>
        <p:spPr>
          <a:xfrm>
            <a:off x="6725873" y="4180764"/>
            <a:ext cx="2066667" cy="1761905"/>
          </a:xfrm>
          <a:prstGeom prst="rect">
            <a:avLst/>
          </a:prstGeom>
        </p:spPr>
      </p:pic>
      <p:sp>
        <p:nvSpPr>
          <p:cNvPr id="41" name="矩形 40"/>
          <p:cNvSpPr/>
          <p:nvPr/>
        </p:nvSpPr>
        <p:spPr>
          <a:xfrm>
            <a:off x="7740409" y="5688863"/>
            <a:ext cx="673582" cy="338554"/>
          </a:xfrm>
          <a:prstGeom prst="rect">
            <a:avLst/>
          </a:prstGeom>
        </p:spPr>
        <p:txBody>
          <a:bodyPr wrap="none">
            <a:spAutoFit/>
          </a:bodyPr>
          <a:lstStyle/>
          <a:p>
            <a:r>
              <a:rPr lang="en-US" altLang="zh-CN" sz="1600" i="1" dirty="0" smtClean="0">
                <a:solidFill>
                  <a:srgbClr val="7030A0"/>
                </a:solidFill>
              </a:rPr>
              <a:t>H</a:t>
            </a:r>
            <a:r>
              <a:rPr lang="en-US" altLang="zh-CN" sz="1600" i="1" baseline="-25000" dirty="0" smtClean="0">
                <a:solidFill>
                  <a:srgbClr val="7030A0"/>
                </a:solidFill>
              </a:rPr>
              <a:t>cL</a:t>
            </a:r>
            <a:r>
              <a:rPr lang="en-US" altLang="zh-CN" sz="1600" dirty="0" smtClean="0">
                <a:solidFill>
                  <a:srgbClr val="7030A0"/>
                </a:solidFill>
              </a:rPr>
              <a:t>-1</a:t>
            </a:r>
            <a:endParaRPr lang="zh-CN" altLang="en-US" sz="1600" dirty="0"/>
          </a:p>
        </p:txBody>
      </p:sp>
      <p:sp>
        <p:nvSpPr>
          <p:cNvPr id="42" name="矩形 41"/>
          <p:cNvSpPr/>
          <p:nvPr/>
        </p:nvSpPr>
        <p:spPr>
          <a:xfrm>
            <a:off x="8382000" y="5866304"/>
            <a:ext cx="490840" cy="338554"/>
          </a:xfrm>
          <a:prstGeom prst="rect">
            <a:avLst/>
          </a:prstGeom>
        </p:spPr>
        <p:txBody>
          <a:bodyPr wrap="none">
            <a:spAutoFit/>
          </a:bodyPr>
          <a:lstStyle/>
          <a:p>
            <a:r>
              <a:rPr lang="en-US" altLang="zh-CN" sz="1600" i="1" dirty="0" err="1" smtClean="0">
                <a:solidFill>
                  <a:srgbClr val="7030A0"/>
                </a:solidFill>
              </a:rPr>
              <a:t>H</a:t>
            </a:r>
            <a:r>
              <a:rPr lang="en-US" altLang="zh-CN" sz="1600" i="1" baseline="-25000" dirty="0" err="1" smtClean="0">
                <a:solidFill>
                  <a:srgbClr val="7030A0"/>
                </a:solidFill>
              </a:rPr>
              <a:t>cL</a:t>
            </a:r>
            <a:endParaRPr lang="zh-CN" altLang="en-US" sz="1600" dirty="0"/>
          </a:p>
        </p:txBody>
      </p:sp>
      <p:sp>
        <p:nvSpPr>
          <p:cNvPr id="43" name="矩形 42"/>
          <p:cNvSpPr/>
          <p:nvPr/>
        </p:nvSpPr>
        <p:spPr>
          <a:xfrm>
            <a:off x="8110895" y="4484838"/>
            <a:ext cx="724878" cy="338554"/>
          </a:xfrm>
          <a:prstGeom prst="rect">
            <a:avLst/>
          </a:prstGeom>
        </p:spPr>
        <p:txBody>
          <a:bodyPr wrap="none">
            <a:spAutoFit/>
          </a:bodyPr>
          <a:lstStyle/>
          <a:p>
            <a:r>
              <a:rPr lang="en-US" altLang="zh-CN" sz="1600" i="1" dirty="0" smtClean="0">
                <a:solidFill>
                  <a:srgbClr val="7030A0"/>
                </a:solidFill>
              </a:rPr>
              <a:t>H</a:t>
            </a:r>
            <a:r>
              <a:rPr lang="en-US" altLang="zh-CN" sz="1600" i="1" baseline="-25000" dirty="0" smtClean="0">
                <a:solidFill>
                  <a:srgbClr val="7030A0"/>
                </a:solidFill>
              </a:rPr>
              <a:t>cL</a:t>
            </a:r>
            <a:r>
              <a:rPr lang="en-US" altLang="zh-CN" sz="1600" i="1" dirty="0" smtClean="0">
                <a:solidFill>
                  <a:srgbClr val="7030A0"/>
                </a:solidFill>
              </a:rPr>
              <a:t>+</a:t>
            </a:r>
            <a:r>
              <a:rPr lang="en-US" altLang="zh-CN" sz="1600" dirty="0" smtClean="0">
                <a:solidFill>
                  <a:srgbClr val="7030A0"/>
                </a:solidFill>
              </a:rPr>
              <a:t>1</a:t>
            </a:r>
            <a:endParaRPr lang="zh-CN" altLang="en-US" sz="1600" dirty="0"/>
          </a:p>
        </p:txBody>
      </p:sp>
      <p:sp>
        <p:nvSpPr>
          <p:cNvPr id="44" name="矩形 43"/>
          <p:cNvSpPr/>
          <p:nvPr/>
        </p:nvSpPr>
        <p:spPr>
          <a:xfrm>
            <a:off x="7205641" y="5909846"/>
            <a:ext cx="490840" cy="338554"/>
          </a:xfrm>
          <a:prstGeom prst="rect">
            <a:avLst/>
          </a:prstGeom>
        </p:spPr>
        <p:txBody>
          <a:bodyPr wrap="none">
            <a:spAutoFit/>
          </a:bodyPr>
          <a:lstStyle/>
          <a:p>
            <a:r>
              <a:rPr lang="en-US" altLang="zh-CN" sz="1600" i="1" dirty="0" err="1" smtClean="0">
                <a:solidFill>
                  <a:srgbClr val="7030A0"/>
                </a:solidFill>
              </a:rPr>
              <a:t>H</a:t>
            </a:r>
            <a:r>
              <a:rPr lang="en-US" altLang="zh-CN" sz="1600" i="1" baseline="-25000" dirty="0" err="1" smtClean="0">
                <a:solidFill>
                  <a:srgbClr val="7030A0"/>
                </a:solidFill>
              </a:rPr>
              <a:t>cL</a:t>
            </a:r>
            <a:endParaRPr lang="zh-CN" altLang="en-US" sz="1600" dirty="0"/>
          </a:p>
        </p:txBody>
      </p:sp>
      <p:sp>
        <p:nvSpPr>
          <p:cNvPr id="45" name="矩形 44"/>
          <p:cNvSpPr/>
          <p:nvPr/>
        </p:nvSpPr>
        <p:spPr>
          <a:xfrm>
            <a:off x="6677229" y="5905035"/>
            <a:ext cx="490840" cy="338554"/>
          </a:xfrm>
          <a:prstGeom prst="rect">
            <a:avLst/>
          </a:prstGeom>
        </p:spPr>
        <p:txBody>
          <a:bodyPr wrap="none">
            <a:spAutoFit/>
          </a:bodyPr>
          <a:lstStyle/>
          <a:p>
            <a:r>
              <a:rPr lang="en-US" altLang="zh-CN" sz="1600" i="1" dirty="0" err="1" smtClean="0">
                <a:solidFill>
                  <a:srgbClr val="7030A0"/>
                </a:solidFill>
              </a:rPr>
              <a:t>H</a:t>
            </a:r>
            <a:r>
              <a:rPr lang="en-US" altLang="zh-CN" sz="1600" i="1" baseline="-25000" dirty="0" err="1" smtClean="0">
                <a:solidFill>
                  <a:srgbClr val="7030A0"/>
                </a:solidFill>
              </a:rPr>
              <a:t>cL</a:t>
            </a:r>
            <a:endParaRPr lang="zh-CN" altLang="en-US" sz="1600" dirty="0"/>
          </a:p>
        </p:txBody>
      </p:sp>
      <p:sp>
        <p:nvSpPr>
          <p:cNvPr id="46" name="矩形 45"/>
          <p:cNvSpPr/>
          <p:nvPr/>
        </p:nvSpPr>
        <p:spPr>
          <a:xfrm>
            <a:off x="6677229" y="4484838"/>
            <a:ext cx="724878" cy="338554"/>
          </a:xfrm>
          <a:prstGeom prst="rect">
            <a:avLst/>
          </a:prstGeom>
        </p:spPr>
        <p:txBody>
          <a:bodyPr wrap="none">
            <a:spAutoFit/>
          </a:bodyPr>
          <a:lstStyle/>
          <a:p>
            <a:r>
              <a:rPr lang="en-US" altLang="zh-CN" sz="1600" i="1" dirty="0" smtClean="0">
                <a:solidFill>
                  <a:srgbClr val="7030A0"/>
                </a:solidFill>
              </a:rPr>
              <a:t>H</a:t>
            </a:r>
            <a:r>
              <a:rPr lang="en-US" altLang="zh-CN" sz="1600" i="1" baseline="-25000" dirty="0" smtClean="0">
                <a:solidFill>
                  <a:srgbClr val="7030A0"/>
                </a:solidFill>
              </a:rPr>
              <a:t>cL</a:t>
            </a:r>
            <a:r>
              <a:rPr lang="en-US" altLang="zh-CN" sz="1600" i="1" dirty="0" smtClean="0">
                <a:solidFill>
                  <a:srgbClr val="7030A0"/>
                </a:solidFill>
              </a:rPr>
              <a:t>+</a:t>
            </a:r>
            <a:r>
              <a:rPr lang="en-US" altLang="zh-CN" sz="1600" dirty="0" smtClean="0">
                <a:solidFill>
                  <a:srgbClr val="7030A0"/>
                </a:solidFill>
              </a:rPr>
              <a:t>1</a:t>
            </a:r>
            <a:endParaRPr lang="zh-CN" altLang="en-US" sz="1600" dirty="0"/>
          </a:p>
        </p:txBody>
      </p:sp>
    </p:spTree>
    <p:extLst>
      <p:ext uri="{BB962C8B-B14F-4D97-AF65-F5344CB8AC3E}">
        <p14:creationId xmlns:p14="http://schemas.microsoft.com/office/powerpoint/2010/main" val="5977240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up)">
                                      <p:cBhvr>
                                        <p:cTn id="7" dur="500"/>
                                        <p:tgtEl>
                                          <p:spTgt spid="38"/>
                                        </p:tgtEl>
                                      </p:cBhvr>
                                    </p:animEffect>
                                  </p:childTnLst>
                                </p:cTn>
                              </p:par>
                              <p:par>
                                <p:cTn id="8" presetID="22" presetClass="entr" presetSubtype="1"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up)">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left)">
                                      <p:cBhvr>
                                        <p:cTn id="15" dur="500"/>
                                        <p:tgtEl>
                                          <p:spTgt spid="3">
                                            <p:txEl>
                                              <p:pRg st="3" end="3"/>
                                            </p:txEl>
                                          </p:spTgt>
                                        </p:tgtEl>
                                      </p:cBhvr>
                                    </p:animEffect>
                                  </p:childTnLst>
                                </p:cTn>
                              </p:par>
                            </p:childTnLst>
                          </p:cTn>
                        </p:par>
                        <p:par>
                          <p:cTn id="16" fill="hold">
                            <p:stCondLst>
                              <p:cond delay="500"/>
                            </p:stCondLst>
                            <p:childTnLst>
                              <p:par>
                                <p:cTn id="17" presetID="8" presetClass="entr" presetSubtype="32" fill="hold" grpId="0" nodeType="after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diamond(out)">
                                      <p:cBhvr>
                                        <p:cTn id="19" dur="2000"/>
                                        <p:tgtEl>
                                          <p:spTgt spid="41"/>
                                        </p:tgtEl>
                                      </p:cBhvr>
                                    </p:animEffect>
                                  </p:childTnLst>
                                </p:cTn>
                              </p:par>
                            </p:childTnLst>
                          </p:cTn>
                        </p:par>
                        <p:par>
                          <p:cTn id="20" fill="hold">
                            <p:stCondLst>
                              <p:cond delay="2500"/>
                            </p:stCondLst>
                            <p:childTnLst>
                              <p:par>
                                <p:cTn id="21" presetID="8" presetClass="entr" presetSubtype="32" fill="hold" grpId="0" nodeType="afterEffect">
                                  <p:stCondLst>
                                    <p:cond delay="0"/>
                                  </p:stCondLst>
                                  <p:childTnLst>
                                    <p:set>
                                      <p:cBhvr>
                                        <p:cTn id="22" dur="1" fill="hold">
                                          <p:stCondLst>
                                            <p:cond delay="0"/>
                                          </p:stCondLst>
                                        </p:cTn>
                                        <p:tgtEl>
                                          <p:spTgt spid="42"/>
                                        </p:tgtEl>
                                        <p:attrNameLst>
                                          <p:attrName>style.visibility</p:attrName>
                                        </p:attrNameLst>
                                      </p:cBhvr>
                                      <p:to>
                                        <p:strVal val="visible"/>
                                      </p:to>
                                    </p:set>
                                    <p:animEffect transition="in" filter="diamond(out)">
                                      <p:cBhvr>
                                        <p:cTn id="23" dur="2000"/>
                                        <p:tgtEl>
                                          <p:spTgt spid="4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wipe(left)">
                                      <p:cBhvr>
                                        <p:cTn id="28" dur="500"/>
                                        <p:tgtEl>
                                          <p:spTgt spid="3">
                                            <p:txEl>
                                              <p:pRg st="4" end="4"/>
                                            </p:txEl>
                                          </p:spTgt>
                                        </p:tgtEl>
                                      </p:cBhvr>
                                    </p:animEffect>
                                  </p:childTnLst>
                                </p:cTn>
                              </p:par>
                            </p:childTnLst>
                          </p:cTn>
                        </p:par>
                        <p:par>
                          <p:cTn id="29" fill="hold">
                            <p:stCondLst>
                              <p:cond delay="500"/>
                            </p:stCondLst>
                            <p:childTnLst>
                              <p:par>
                                <p:cTn id="30" presetID="8" presetClass="entr" presetSubtype="16" fill="hold" grpId="0" nodeType="after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diamond(in)">
                                      <p:cBhvr>
                                        <p:cTn id="32" dur="2000"/>
                                        <p:tgtEl>
                                          <p:spTgt spid="44"/>
                                        </p:tgtEl>
                                      </p:cBhvr>
                                    </p:animEffect>
                                  </p:childTnLst>
                                </p:cTn>
                              </p:par>
                            </p:childTnLst>
                          </p:cTn>
                        </p:par>
                        <p:par>
                          <p:cTn id="33" fill="hold">
                            <p:stCondLst>
                              <p:cond delay="2500"/>
                            </p:stCondLst>
                            <p:childTnLst>
                              <p:par>
                                <p:cTn id="34" presetID="8" presetClass="entr" presetSubtype="16" fill="hold" grpId="0" nodeType="afterEffect">
                                  <p:stCondLst>
                                    <p:cond delay="0"/>
                                  </p:stCondLst>
                                  <p:childTnLst>
                                    <p:set>
                                      <p:cBhvr>
                                        <p:cTn id="35" dur="1" fill="hold">
                                          <p:stCondLst>
                                            <p:cond delay="0"/>
                                          </p:stCondLst>
                                        </p:cTn>
                                        <p:tgtEl>
                                          <p:spTgt spid="45"/>
                                        </p:tgtEl>
                                        <p:attrNameLst>
                                          <p:attrName>style.visibility</p:attrName>
                                        </p:attrNameLst>
                                      </p:cBhvr>
                                      <p:to>
                                        <p:strVal val="visible"/>
                                      </p:to>
                                    </p:set>
                                    <p:animEffect transition="in" filter="diamond(in)">
                                      <p:cBhvr>
                                        <p:cTn id="36" dur="2000"/>
                                        <p:tgtEl>
                                          <p:spTgt spid="4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Effect transition="in" filter="wipe(left)">
                                      <p:cBhvr>
                                        <p:cTn id="41" dur="500"/>
                                        <p:tgtEl>
                                          <p:spTgt spid="3">
                                            <p:txEl>
                                              <p:pRg st="5" end="5"/>
                                            </p:txEl>
                                          </p:spTgt>
                                        </p:tgtEl>
                                      </p:cBhvr>
                                    </p:animEffect>
                                  </p:childTnLst>
                                </p:cTn>
                              </p:par>
                            </p:childTnLst>
                          </p:cTn>
                        </p:par>
                        <p:par>
                          <p:cTn id="42" fill="hold">
                            <p:stCondLst>
                              <p:cond delay="500"/>
                            </p:stCondLst>
                            <p:childTnLst>
                              <p:par>
                                <p:cTn id="43" presetID="13" presetClass="entr" presetSubtype="16" fill="hold" grpId="0" nodeType="afterEffect">
                                  <p:stCondLst>
                                    <p:cond delay="0"/>
                                  </p:stCondLst>
                                  <p:childTnLst>
                                    <p:set>
                                      <p:cBhvr>
                                        <p:cTn id="44" dur="1" fill="hold">
                                          <p:stCondLst>
                                            <p:cond delay="0"/>
                                          </p:stCondLst>
                                        </p:cTn>
                                        <p:tgtEl>
                                          <p:spTgt spid="46"/>
                                        </p:tgtEl>
                                        <p:attrNameLst>
                                          <p:attrName>style.visibility</p:attrName>
                                        </p:attrNameLst>
                                      </p:cBhvr>
                                      <p:to>
                                        <p:strVal val="visible"/>
                                      </p:to>
                                    </p:set>
                                    <p:animEffect transition="in" filter="plus(in)">
                                      <p:cBhvr>
                                        <p:cTn id="45" dur="2000"/>
                                        <p:tgtEl>
                                          <p:spTgt spid="46"/>
                                        </p:tgtEl>
                                      </p:cBhvr>
                                    </p:animEffect>
                                  </p:childTnLst>
                                </p:cTn>
                              </p:par>
                            </p:childTnLst>
                          </p:cTn>
                        </p:par>
                        <p:par>
                          <p:cTn id="46" fill="hold">
                            <p:stCondLst>
                              <p:cond delay="2500"/>
                            </p:stCondLst>
                            <p:childTnLst>
                              <p:par>
                                <p:cTn id="47" presetID="13" presetClass="entr" presetSubtype="16" fill="hold" grpId="0" nodeType="afterEffect">
                                  <p:stCondLst>
                                    <p:cond delay="0"/>
                                  </p:stCondLst>
                                  <p:childTnLst>
                                    <p:set>
                                      <p:cBhvr>
                                        <p:cTn id="48" dur="1" fill="hold">
                                          <p:stCondLst>
                                            <p:cond delay="0"/>
                                          </p:stCondLst>
                                        </p:cTn>
                                        <p:tgtEl>
                                          <p:spTgt spid="43"/>
                                        </p:tgtEl>
                                        <p:attrNameLst>
                                          <p:attrName>style.visibility</p:attrName>
                                        </p:attrNameLst>
                                      </p:cBhvr>
                                      <p:to>
                                        <p:strVal val="visible"/>
                                      </p:to>
                                    </p:set>
                                    <p:animEffect transition="in" filter="plus(in)">
                                      <p:cBhvr>
                                        <p:cTn id="49" dur="20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41" grpId="0"/>
      <p:bldP spid="42" grpId="0"/>
      <p:bldP spid="43" grpId="0"/>
      <p:bldP spid="44" grpId="0"/>
      <p:bldP spid="45" grpId="0"/>
      <p:bldP spid="46"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75257" y="873369"/>
            <a:ext cx="5786579" cy="5651504"/>
          </a:xfrm>
        </p:spPr>
        <p:txBody>
          <a:bodyPr/>
          <a:lstStyle/>
          <a:p>
            <a:pPr marL="514350" indent="-514350">
              <a:spcBef>
                <a:spcPts val="600"/>
              </a:spcBef>
              <a:buFont typeface="+mj-lt"/>
              <a:buAutoNum type="romanUcPeriod" startAt="3"/>
            </a:pPr>
            <a:r>
              <a:rPr lang="zh-CN" altLang="en-US" sz="2400" b="1" dirty="0" smtClean="0"/>
              <a:t>插入</a:t>
            </a:r>
            <a:r>
              <a:rPr lang="en-US" altLang="zh-CN" sz="2400" b="1" i="1" dirty="0" smtClean="0"/>
              <a:t>x</a:t>
            </a:r>
            <a:r>
              <a:rPr lang="zh-CN" altLang="en-US" sz="2400" b="1" dirty="0" smtClean="0"/>
              <a:t>后</a:t>
            </a:r>
            <a:r>
              <a:rPr lang="zh-CN" altLang="en-US" sz="2400" b="1" i="1" dirty="0"/>
              <a:t>各结点的平衡</a:t>
            </a:r>
            <a:r>
              <a:rPr lang="zh-CN" altLang="en-US" sz="2400" b="1" i="1" dirty="0" smtClean="0"/>
              <a:t>因子分析</a:t>
            </a:r>
            <a:endParaRPr lang="en-US" altLang="zh-CN" sz="2400" i="1" dirty="0" smtClean="0"/>
          </a:p>
          <a:p>
            <a:pPr marL="857250" lvl="1" indent="-457200">
              <a:spcBef>
                <a:spcPts val="600"/>
              </a:spcBef>
              <a:buFont typeface="+mj-ea"/>
              <a:buAutoNum type="circleNumDbPlain" startAt="2"/>
            </a:pPr>
            <a:r>
              <a:rPr lang="zh-CN" altLang="en-US" sz="2400" b="1" dirty="0" smtClean="0"/>
              <a:t>旋转</a:t>
            </a:r>
            <a:r>
              <a:rPr lang="zh-CN" altLang="en-US" sz="2400" b="1" dirty="0" smtClean="0">
                <a:solidFill>
                  <a:schemeClr val="accent6"/>
                </a:solidFill>
              </a:rPr>
              <a:t>后</a:t>
            </a:r>
            <a:r>
              <a:rPr lang="zh-CN" altLang="en-US" sz="2400" dirty="0" smtClean="0"/>
              <a:t>的平衡因子</a:t>
            </a:r>
            <a:r>
              <a:rPr lang="zh-CN" altLang="en-US" sz="1600" dirty="0" smtClean="0">
                <a:solidFill>
                  <a:schemeClr val="tx1"/>
                </a:solidFill>
              </a:rPr>
              <a:t>（</a:t>
            </a:r>
            <a:r>
              <a:rPr lang="en-US" altLang="zh-CN" sz="1600" dirty="0" smtClean="0">
                <a:solidFill>
                  <a:schemeClr val="tx1"/>
                </a:solidFill>
              </a:rPr>
              <a:t>2/3</a:t>
            </a:r>
            <a:r>
              <a:rPr lang="zh-CN" altLang="en-US" sz="1600" dirty="0" smtClean="0">
                <a:solidFill>
                  <a:schemeClr val="tx1"/>
                </a:solidFill>
              </a:rPr>
              <a:t>）</a:t>
            </a:r>
            <a:endParaRPr lang="en-US" altLang="zh-CN" sz="2400" dirty="0" smtClean="0">
              <a:solidFill>
                <a:schemeClr val="tx1"/>
              </a:solidFill>
            </a:endParaRPr>
          </a:p>
          <a:p>
            <a:pPr marL="1085850" lvl="2" indent="-285750">
              <a:spcBef>
                <a:spcPts val="600"/>
              </a:spcBef>
            </a:pPr>
            <a:r>
              <a:rPr lang="zh-CN" altLang="en-US" sz="2000" dirty="0"/>
              <a:t>插入</a:t>
            </a:r>
            <a:r>
              <a:rPr lang="en-US" altLang="zh-CN" sz="2000" dirty="0"/>
              <a:t>x</a:t>
            </a:r>
            <a:r>
              <a:rPr lang="zh-CN" altLang="en-US" sz="2000" dirty="0" smtClean="0"/>
              <a:t>后</a:t>
            </a:r>
            <a:r>
              <a:rPr lang="en-US" altLang="zh-CN" sz="2000" dirty="0" smtClean="0"/>
              <a:t>(</a:t>
            </a:r>
            <a:r>
              <a:rPr lang="zh-CN" altLang="en-US" sz="2000" dirty="0"/>
              <a:t>旋转前</a:t>
            </a:r>
            <a:r>
              <a:rPr lang="en-US" altLang="zh-CN" sz="2000" dirty="0" smtClean="0"/>
              <a:t>)</a:t>
            </a:r>
            <a:r>
              <a:rPr lang="zh-CN" altLang="en-US" sz="2000" dirty="0" smtClean="0"/>
              <a:t>，</a:t>
            </a:r>
            <a:r>
              <a:rPr lang="en-US" altLang="zh-CN" sz="2000" b="1" dirty="0" smtClean="0">
                <a:solidFill>
                  <a:srgbClr val="0070C0"/>
                </a:solidFill>
              </a:rPr>
              <a:t>c</a:t>
            </a:r>
            <a:r>
              <a:rPr lang="zh-CN" altLang="en-US" sz="2000" b="1" dirty="0">
                <a:solidFill>
                  <a:srgbClr val="0070C0"/>
                </a:solidFill>
              </a:rPr>
              <a:t>的平衡因子</a:t>
            </a:r>
            <a:r>
              <a:rPr lang="zh-CN" altLang="en-US" sz="2000" b="1" dirty="0" smtClean="0">
                <a:solidFill>
                  <a:srgbClr val="0070C0"/>
                </a:solidFill>
              </a:rPr>
              <a:t>是</a:t>
            </a:r>
            <a:r>
              <a:rPr lang="en-US" altLang="zh-CN" sz="2000" b="1" dirty="0" smtClean="0">
                <a:solidFill>
                  <a:srgbClr val="0070C0"/>
                </a:solidFill>
              </a:rPr>
              <a:t> 0</a:t>
            </a:r>
            <a:r>
              <a:rPr lang="zh-CN" altLang="en-US" sz="2000" dirty="0" smtClean="0"/>
              <a:t>：</a:t>
            </a:r>
            <a:endParaRPr lang="zh-CN" altLang="en-US" sz="2000" dirty="0"/>
          </a:p>
          <a:p>
            <a:pPr marL="1254125" lvl="3" indent="-176213">
              <a:lnSpc>
                <a:spcPct val="150000"/>
              </a:lnSpc>
              <a:spcBef>
                <a:spcPts val="1800"/>
              </a:spcBef>
            </a:pPr>
            <a:r>
              <a:rPr lang="en-US" altLang="zh-CN" sz="2000" dirty="0">
                <a:solidFill>
                  <a:srgbClr val="0070C0"/>
                </a:solidFill>
              </a:rPr>
              <a:t>a</a:t>
            </a:r>
            <a:r>
              <a:rPr lang="zh-CN" altLang="en-US" sz="2000" dirty="0">
                <a:solidFill>
                  <a:srgbClr val="0070C0"/>
                </a:solidFill>
              </a:rPr>
              <a:t>的</a:t>
            </a:r>
            <a:r>
              <a:rPr lang="zh-CN" altLang="en-US" sz="2000" dirty="0"/>
              <a:t>左子树深度为</a:t>
            </a:r>
            <a:r>
              <a:rPr lang="en-US" altLang="zh-CN" sz="2000" b="1" dirty="0" err="1" smtClean="0">
                <a:solidFill>
                  <a:srgbClr val="7030A0"/>
                </a:solidFill>
              </a:rPr>
              <a:t>H</a:t>
            </a:r>
            <a:r>
              <a:rPr lang="en-US" altLang="zh-CN" sz="2000" b="1" baseline="-25000" dirty="0" err="1" smtClean="0">
                <a:solidFill>
                  <a:srgbClr val="7030A0"/>
                </a:solidFill>
              </a:rPr>
              <a:t>cL</a:t>
            </a:r>
            <a:r>
              <a:rPr lang="zh-CN" altLang="en-US" sz="2000" dirty="0" smtClean="0"/>
              <a:t>，</a:t>
            </a:r>
            <a:r>
              <a:rPr lang="zh-CN" altLang="en-US" sz="2000" dirty="0"/>
              <a:t>其右子树没有变化，深度是</a:t>
            </a:r>
            <a:r>
              <a:rPr lang="en-US" altLang="zh-CN" sz="2000" b="1" dirty="0" err="1">
                <a:solidFill>
                  <a:srgbClr val="7030A0"/>
                </a:solidFill>
              </a:rPr>
              <a:t>H</a:t>
            </a:r>
            <a:r>
              <a:rPr lang="en-US" altLang="zh-CN" sz="2000" b="1" baseline="-25000" dirty="0" err="1">
                <a:solidFill>
                  <a:srgbClr val="7030A0"/>
                </a:solidFill>
              </a:rPr>
              <a:t>cL</a:t>
            </a:r>
            <a:r>
              <a:rPr lang="zh-CN" altLang="en-US" sz="2000" dirty="0"/>
              <a:t>，则</a:t>
            </a:r>
            <a:r>
              <a:rPr lang="en-US" altLang="zh-CN" sz="2000" b="1" dirty="0">
                <a:solidFill>
                  <a:srgbClr val="0070C0"/>
                </a:solidFill>
              </a:rPr>
              <a:t>a</a:t>
            </a:r>
            <a:r>
              <a:rPr lang="zh-CN" altLang="en-US" sz="2000" b="1" dirty="0">
                <a:solidFill>
                  <a:srgbClr val="0070C0"/>
                </a:solidFill>
              </a:rPr>
              <a:t>的</a:t>
            </a:r>
            <a:r>
              <a:rPr lang="zh-CN" altLang="en-US" sz="2000" b="1" dirty="0"/>
              <a:t>平衡因子</a:t>
            </a:r>
            <a:r>
              <a:rPr lang="zh-CN" altLang="en-US" sz="2000" b="1" dirty="0" smtClean="0"/>
              <a:t>是</a:t>
            </a:r>
            <a:r>
              <a:rPr lang="en-US" altLang="zh-CN" sz="2000" b="1" dirty="0" smtClean="0"/>
              <a:t>0</a:t>
            </a:r>
            <a:r>
              <a:rPr lang="zh-CN" altLang="en-US" sz="2000" dirty="0" smtClean="0"/>
              <a:t>；</a:t>
            </a:r>
            <a:endParaRPr lang="en-US" altLang="zh-CN" sz="2000" dirty="0"/>
          </a:p>
          <a:p>
            <a:pPr marL="1254125" lvl="3" indent="-176213">
              <a:lnSpc>
                <a:spcPct val="150000"/>
              </a:lnSpc>
              <a:spcBef>
                <a:spcPts val="1800"/>
              </a:spcBef>
            </a:pPr>
            <a:r>
              <a:rPr lang="en-US" altLang="zh-CN" sz="2000" dirty="0">
                <a:solidFill>
                  <a:srgbClr val="0070C0"/>
                </a:solidFill>
              </a:rPr>
              <a:t>b</a:t>
            </a:r>
            <a:r>
              <a:rPr lang="zh-CN" altLang="en-US" sz="2000" dirty="0">
                <a:solidFill>
                  <a:srgbClr val="0070C0"/>
                </a:solidFill>
              </a:rPr>
              <a:t>的</a:t>
            </a:r>
            <a:r>
              <a:rPr lang="zh-CN" altLang="en-US" sz="2000" dirty="0"/>
              <a:t>左子树没有变化，深度为</a:t>
            </a:r>
            <a:r>
              <a:rPr lang="en-US" altLang="zh-CN" sz="2000" b="1" dirty="0" err="1">
                <a:solidFill>
                  <a:srgbClr val="7030A0"/>
                </a:solidFill>
              </a:rPr>
              <a:t>H</a:t>
            </a:r>
            <a:r>
              <a:rPr lang="en-US" altLang="zh-CN" sz="2000" b="1" baseline="-25000" dirty="0" err="1">
                <a:solidFill>
                  <a:srgbClr val="7030A0"/>
                </a:solidFill>
              </a:rPr>
              <a:t>cL</a:t>
            </a:r>
            <a:r>
              <a:rPr lang="zh-CN" altLang="en-US" sz="2000" dirty="0"/>
              <a:t>，右子树是</a:t>
            </a:r>
            <a:r>
              <a:rPr lang="en-US" altLang="zh-CN" sz="2000" dirty="0"/>
              <a:t>c</a:t>
            </a:r>
            <a:r>
              <a:rPr lang="zh-CN" altLang="en-US" sz="2000" dirty="0"/>
              <a:t>旋转前的左子树，深度为</a:t>
            </a:r>
            <a:r>
              <a:rPr lang="en-US" altLang="zh-CN" sz="2000" b="1" dirty="0" err="1">
                <a:solidFill>
                  <a:srgbClr val="7030A0"/>
                </a:solidFill>
              </a:rPr>
              <a:t>H</a:t>
            </a:r>
            <a:r>
              <a:rPr lang="en-US" altLang="zh-CN" sz="2000" b="1" baseline="-25000" dirty="0" err="1">
                <a:solidFill>
                  <a:srgbClr val="7030A0"/>
                </a:solidFill>
              </a:rPr>
              <a:t>cL</a:t>
            </a:r>
            <a:r>
              <a:rPr lang="zh-CN" altLang="en-US" sz="2000" dirty="0"/>
              <a:t>，则</a:t>
            </a:r>
            <a:r>
              <a:rPr lang="en-US" altLang="zh-CN" sz="2000" b="1" dirty="0">
                <a:solidFill>
                  <a:srgbClr val="0070C0"/>
                </a:solidFill>
              </a:rPr>
              <a:t>b</a:t>
            </a:r>
            <a:r>
              <a:rPr lang="zh-CN" altLang="en-US" sz="2000" b="1" dirty="0">
                <a:solidFill>
                  <a:srgbClr val="0070C0"/>
                </a:solidFill>
              </a:rPr>
              <a:t>的</a:t>
            </a:r>
            <a:r>
              <a:rPr lang="zh-CN" altLang="en-US" sz="2000" b="1" dirty="0"/>
              <a:t>平衡因子是</a:t>
            </a:r>
            <a:r>
              <a:rPr lang="en-US" altLang="zh-CN" sz="2000" b="1" dirty="0"/>
              <a:t>0</a:t>
            </a:r>
            <a:r>
              <a:rPr lang="zh-CN" altLang="en-US" sz="2000" dirty="0"/>
              <a:t>；</a:t>
            </a:r>
            <a:endParaRPr lang="en-US" altLang="zh-CN" sz="2000" dirty="0"/>
          </a:p>
          <a:p>
            <a:pPr marL="1254125" lvl="3" indent="-176213">
              <a:lnSpc>
                <a:spcPct val="150000"/>
              </a:lnSpc>
              <a:spcBef>
                <a:spcPts val="1800"/>
              </a:spcBef>
            </a:pPr>
            <a:r>
              <a:rPr lang="en-US" altLang="zh-CN" sz="2000" dirty="0">
                <a:solidFill>
                  <a:srgbClr val="0070C0"/>
                </a:solidFill>
              </a:rPr>
              <a:t>c</a:t>
            </a:r>
            <a:r>
              <a:rPr lang="zh-CN" altLang="en-US" sz="2000" dirty="0">
                <a:solidFill>
                  <a:srgbClr val="0070C0"/>
                </a:solidFill>
              </a:rPr>
              <a:t>的</a:t>
            </a:r>
            <a:r>
              <a:rPr lang="zh-CN" altLang="en-US" sz="2000" dirty="0"/>
              <a:t>左、右子树分别是以</a:t>
            </a:r>
            <a:r>
              <a:rPr lang="en-US" altLang="zh-CN" sz="2000" dirty="0"/>
              <a:t>b</a:t>
            </a:r>
            <a:r>
              <a:rPr lang="zh-CN" altLang="en-US" sz="2000" dirty="0"/>
              <a:t>和</a:t>
            </a:r>
            <a:r>
              <a:rPr lang="en-US" altLang="zh-CN" sz="2000" dirty="0"/>
              <a:t>a</a:t>
            </a:r>
            <a:r>
              <a:rPr lang="zh-CN" altLang="en-US" sz="2000" dirty="0"/>
              <a:t>为根的子树，则</a:t>
            </a:r>
            <a:r>
              <a:rPr lang="en-US" altLang="zh-CN" sz="2000" b="1" dirty="0">
                <a:solidFill>
                  <a:srgbClr val="0070C0"/>
                </a:solidFill>
              </a:rPr>
              <a:t>c</a:t>
            </a:r>
            <a:r>
              <a:rPr lang="zh-CN" altLang="en-US" sz="2000" b="1" dirty="0">
                <a:solidFill>
                  <a:srgbClr val="0070C0"/>
                </a:solidFill>
              </a:rPr>
              <a:t>的</a:t>
            </a:r>
            <a:r>
              <a:rPr lang="zh-CN" altLang="en-US" sz="2000" b="1" dirty="0"/>
              <a:t>平衡因子是</a:t>
            </a:r>
            <a:r>
              <a:rPr lang="en-US" altLang="zh-CN" sz="2000" b="1" dirty="0"/>
              <a:t>0 </a:t>
            </a:r>
            <a:r>
              <a:rPr lang="zh-CN" altLang="en-US" sz="2000" dirty="0"/>
              <a:t>。</a:t>
            </a:r>
          </a:p>
        </p:txBody>
      </p:sp>
      <p:sp>
        <p:nvSpPr>
          <p:cNvPr id="2" name="标题 1"/>
          <p:cNvSpPr>
            <a:spLocks noGrp="1"/>
          </p:cNvSpPr>
          <p:nvPr>
            <p:ph type="title"/>
          </p:nvPr>
        </p:nvSpPr>
        <p:spPr/>
        <p:txBody>
          <a:bodyPr/>
          <a:lstStyle/>
          <a:p>
            <a:r>
              <a:rPr lang="en-US" altLang="zh-CN" dirty="0" smtClean="0"/>
              <a:t>X.2b </a:t>
            </a:r>
            <a:r>
              <a:rPr lang="zh-CN" altLang="en-US" dirty="0"/>
              <a:t>平衡化</a:t>
            </a:r>
            <a:r>
              <a:rPr lang="zh-CN" altLang="en-US" dirty="0" smtClean="0"/>
              <a:t>旋转：</a:t>
            </a:r>
            <a:r>
              <a:rPr lang="en-US" altLang="zh-CN" dirty="0" smtClean="0"/>
              <a:t>LR</a:t>
            </a:r>
            <a:r>
              <a:rPr lang="zh-CN" altLang="en-US" dirty="0" smtClean="0"/>
              <a:t>型</a:t>
            </a:r>
            <a:endParaRPr lang="zh-CN" altLang="en-US" dirty="0"/>
          </a:p>
        </p:txBody>
      </p:sp>
      <p:pic>
        <p:nvPicPr>
          <p:cNvPr id="13" name="图片 12"/>
          <p:cNvPicPr>
            <a:picLocks noChangeAspect="1"/>
          </p:cNvPicPr>
          <p:nvPr/>
        </p:nvPicPr>
        <p:blipFill>
          <a:blip r:embed="rId2"/>
          <a:stretch>
            <a:fillRect/>
          </a:stretch>
        </p:blipFill>
        <p:spPr>
          <a:xfrm>
            <a:off x="6705600" y="873369"/>
            <a:ext cx="2042978" cy="2228704"/>
          </a:xfrm>
          <a:prstGeom prst="rect">
            <a:avLst/>
          </a:prstGeom>
        </p:spPr>
      </p:pic>
      <p:sp>
        <p:nvSpPr>
          <p:cNvPr id="14" name="矩形 13"/>
          <p:cNvSpPr/>
          <p:nvPr/>
        </p:nvSpPr>
        <p:spPr>
          <a:xfrm>
            <a:off x="7850998" y="2112661"/>
            <a:ext cx="724878" cy="338554"/>
          </a:xfrm>
          <a:prstGeom prst="rect">
            <a:avLst/>
          </a:prstGeom>
        </p:spPr>
        <p:txBody>
          <a:bodyPr wrap="none">
            <a:spAutoFit/>
          </a:bodyPr>
          <a:lstStyle/>
          <a:p>
            <a:r>
              <a:rPr lang="en-US" altLang="zh-CN" sz="1600" i="1" dirty="0" smtClean="0">
                <a:solidFill>
                  <a:srgbClr val="7030A0"/>
                </a:solidFill>
              </a:rPr>
              <a:t>H</a:t>
            </a:r>
            <a:r>
              <a:rPr lang="en-US" altLang="zh-CN" sz="1600" i="1" baseline="-25000" dirty="0" smtClean="0">
                <a:solidFill>
                  <a:srgbClr val="7030A0"/>
                </a:solidFill>
              </a:rPr>
              <a:t>cL</a:t>
            </a:r>
            <a:r>
              <a:rPr lang="en-US" altLang="zh-CN" sz="1600" i="1" dirty="0" smtClean="0">
                <a:solidFill>
                  <a:srgbClr val="7030A0"/>
                </a:solidFill>
              </a:rPr>
              <a:t>+</a:t>
            </a:r>
            <a:r>
              <a:rPr lang="en-US" altLang="zh-CN" sz="1600" dirty="0" smtClean="0">
                <a:solidFill>
                  <a:srgbClr val="7030A0"/>
                </a:solidFill>
              </a:rPr>
              <a:t>1</a:t>
            </a:r>
            <a:endParaRPr lang="zh-CN" altLang="en-US" sz="1600" dirty="0"/>
          </a:p>
        </p:txBody>
      </p:sp>
      <p:sp>
        <p:nvSpPr>
          <p:cNvPr id="17" name="矩形 16"/>
          <p:cNvSpPr/>
          <p:nvPr/>
        </p:nvSpPr>
        <p:spPr>
          <a:xfrm>
            <a:off x="7153475" y="3060895"/>
            <a:ext cx="490840" cy="338554"/>
          </a:xfrm>
          <a:prstGeom prst="rect">
            <a:avLst/>
          </a:prstGeom>
        </p:spPr>
        <p:txBody>
          <a:bodyPr wrap="none">
            <a:spAutoFit/>
          </a:bodyPr>
          <a:lstStyle/>
          <a:p>
            <a:r>
              <a:rPr lang="en-US" altLang="zh-CN" sz="1600" i="1" dirty="0" err="1" smtClean="0">
                <a:solidFill>
                  <a:srgbClr val="7030A0"/>
                </a:solidFill>
              </a:rPr>
              <a:t>H</a:t>
            </a:r>
            <a:r>
              <a:rPr lang="en-US" altLang="zh-CN" sz="1600" i="1" baseline="-25000" dirty="0" err="1" smtClean="0">
                <a:solidFill>
                  <a:srgbClr val="7030A0"/>
                </a:solidFill>
              </a:rPr>
              <a:t>cL</a:t>
            </a:r>
            <a:endParaRPr lang="zh-CN" altLang="en-US" sz="1600" dirty="0"/>
          </a:p>
        </p:txBody>
      </p:sp>
      <p:sp>
        <p:nvSpPr>
          <p:cNvPr id="18" name="矩形 17"/>
          <p:cNvSpPr/>
          <p:nvPr/>
        </p:nvSpPr>
        <p:spPr>
          <a:xfrm>
            <a:off x="6250798" y="2104291"/>
            <a:ext cx="490840" cy="338554"/>
          </a:xfrm>
          <a:prstGeom prst="rect">
            <a:avLst/>
          </a:prstGeom>
        </p:spPr>
        <p:txBody>
          <a:bodyPr wrap="none">
            <a:spAutoFit/>
          </a:bodyPr>
          <a:lstStyle/>
          <a:p>
            <a:r>
              <a:rPr lang="en-US" altLang="zh-CN" sz="1600" i="1" dirty="0" err="1" smtClean="0">
                <a:solidFill>
                  <a:srgbClr val="7030A0"/>
                </a:solidFill>
              </a:rPr>
              <a:t>H</a:t>
            </a:r>
            <a:r>
              <a:rPr lang="en-US" altLang="zh-CN" sz="1600" i="1" baseline="-25000" dirty="0" err="1" smtClean="0">
                <a:solidFill>
                  <a:srgbClr val="7030A0"/>
                </a:solidFill>
              </a:rPr>
              <a:t>cL</a:t>
            </a:r>
            <a:endParaRPr lang="zh-CN" altLang="en-US" sz="1600" dirty="0"/>
          </a:p>
        </p:txBody>
      </p:sp>
      <p:sp>
        <p:nvSpPr>
          <p:cNvPr id="19" name="矩形 18"/>
          <p:cNvSpPr/>
          <p:nvPr/>
        </p:nvSpPr>
        <p:spPr>
          <a:xfrm>
            <a:off x="8140943" y="2721336"/>
            <a:ext cx="490840" cy="338554"/>
          </a:xfrm>
          <a:prstGeom prst="rect">
            <a:avLst/>
          </a:prstGeom>
        </p:spPr>
        <p:txBody>
          <a:bodyPr wrap="none">
            <a:spAutoFit/>
          </a:bodyPr>
          <a:lstStyle/>
          <a:p>
            <a:r>
              <a:rPr lang="en-US" altLang="zh-CN" sz="1600" i="1" dirty="0" err="1" smtClean="0">
                <a:solidFill>
                  <a:srgbClr val="7030A0"/>
                </a:solidFill>
              </a:rPr>
              <a:t>H</a:t>
            </a:r>
            <a:r>
              <a:rPr lang="en-US" altLang="zh-CN" sz="1600" i="1" baseline="-25000" dirty="0" err="1" smtClean="0">
                <a:solidFill>
                  <a:srgbClr val="7030A0"/>
                </a:solidFill>
              </a:rPr>
              <a:t>cL</a:t>
            </a:r>
            <a:endParaRPr lang="zh-CN" altLang="en-US" sz="1600" dirty="0"/>
          </a:p>
        </p:txBody>
      </p:sp>
      <p:sp>
        <p:nvSpPr>
          <p:cNvPr id="20" name="矩形 19"/>
          <p:cNvSpPr/>
          <p:nvPr/>
        </p:nvSpPr>
        <p:spPr>
          <a:xfrm>
            <a:off x="6819038" y="1156137"/>
            <a:ext cx="724878" cy="338554"/>
          </a:xfrm>
          <a:prstGeom prst="rect">
            <a:avLst/>
          </a:prstGeom>
        </p:spPr>
        <p:txBody>
          <a:bodyPr wrap="none">
            <a:spAutoFit/>
          </a:bodyPr>
          <a:lstStyle/>
          <a:p>
            <a:r>
              <a:rPr lang="en-US" altLang="zh-CN" sz="1600" i="1" dirty="0" smtClean="0">
                <a:solidFill>
                  <a:srgbClr val="7030A0"/>
                </a:solidFill>
              </a:rPr>
              <a:t>H</a:t>
            </a:r>
            <a:r>
              <a:rPr lang="en-US" altLang="zh-CN" sz="1600" i="1" baseline="-25000" dirty="0" smtClean="0">
                <a:solidFill>
                  <a:srgbClr val="7030A0"/>
                </a:solidFill>
              </a:rPr>
              <a:t>cL</a:t>
            </a:r>
            <a:r>
              <a:rPr lang="en-US" altLang="zh-CN" sz="1600" i="1" dirty="0" smtClean="0">
                <a:solidFill>
                  <a:srgbClr val="7030A0"/>
                </a:solidFill>
              </a:rPr>
              <a:t>+</a:t>
            </a:r>
            <a:r>
              <a:rPr lang="en-US" altLang="zh-CN" sz="1600" dirty="0" smtClean="0">
                <a:solidFill>
                  <a:srgbClr val="7030A0"/>
                </a:solidFill>
              </a:rPr>
              <a:t>2</a:t>
            </a:r>
            <a:endParaRPr lang="zh-CN" altLang="en-US" sz="1600" dirty="0"/>
          </a:p>
        </p:txBody>
      </p:sp>
      <p:sp>
        <p:nvSpPr>
          <p:cNvPr id="23" name="矩形 22"/>
          <p:cNvSpPr/>
          <p:nvPr/>
        </p:nvSpPr>
        <p:spPr>
          <a:xfrm>
            <a:off x="8503158" y="1156137"/>
            <a:ext cx="490840" cy="338554"/>
          </a:xfrm>
          <a:prstGeom prst="rect">
            <a:avLst/>
          </a:prstGeom>
        </p:spPr>
        <p:txBody>
          <a:bodyPr wrap="none">
            <a:spAutoFit/>
          </a:bodyPr>
          <a:lstStyle/>
          <a:p>
            <a:r>
              <a:rPr lang="en-US" altLang="zh-CN" sz="1600" i="1" dirty="0" err="1" smtClean="0">
                <a:solidFill>
                  <a:srgbClr val="7030A0"/>
                </a:solidFill>
              </a:rPr>
              <a:t>H</a:t>
            </a:r>
            <a:r>
              <a:rPr lang="en-US" altLang="zh-CN" sz="1600" i="1" baseline="-25000" dirty="0" err="1" smtClean="0">
                <a:solidFill>
                  <a:srgbClr val="7030A0"/>
                </a:solidFill>
              </a:rPr>
              <a:t>cL</a:t>
            </a:r>
            <a:endParaRPr lang="zh-CN" altLang="en-US" sz="1600" dirty="0"/>
          </a:p>
        </p:txBody>
      </p:sp>
      <p:sp>
        <p:nvSpPr>
          <p:cNvPr id="24" name="矩形 23"/>
          <p:cNvSpPr/>
          <p:nvPr/>
        </p:nvSpPr>
        <p:spPr>
          <a:xfrm>
            <a:off x="7822763" y="3233651"/>
            <a:ext cx="1301142" cy="400110"/>
          </a:xfrm>
          <a:prstGeom prst="rect">
            <a:avLst/>
          </a:prstGeom>
        </p:spPr>
        <p:txBody>
          <a:bodyPr wrap="square">
            <a:spAutoFit/>
          </a:bodyPr>
          <a:lstStyle/>
          <a:p>
            <a:pPr algn="ctr"/>
            <a:r>
              <a:rPr lang="zh-CN" altLang="en-US" sz="2000" dirty="0" smtClean="0"/>
              <a:t>旋转 </a:t>
            </a:r>
            <a:r>
              <a:rPr lang="en-US" altLang="zh-CN" sz="2000" dirty="0" smtClean="0"/>
              <a:t>[</a:t>
            </a:r>
            <a:r>
              <a:rPr lang="zh-CN" altLang="en-US" sz="1600" dirty="0" smtClean="0"/>
              <a:t>前</a:t>
            </a:r>
            <a:r>
              <a:rPr lang="en-US" altLang="zh-CN" sz="2000" dirty="0" smtClean="0"/>
              <a:t>]</a:t>
            </a:r>
            <a:endParaRPr lang="zh-CN" altLang="en-US" sz="2000" dirty="0"/>
          </a:p>
        </p:txBody>
      </p:sp>
      <p:sp>
        <p:nvSpPr>
          <p:cNvPr id="25" name="右箭头 24"/>
          <p:cNvSpPr/>
          <p:nvPr/>
        </p:nvSpPr>
        <p:spPr>
          <a:xfrm rot="5400000">
            <a:off x="7480598" y="3653069"/>
            <a:ext cx="372533" cy="39852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7842858" y="6327243"/>
            <a:ext cx="1301142" cy="400110"/>
          </a:xfrm>
          <a:prstGeom prst="rect">
            <a:avLst/>
          </a:prstGeom>
        </p:spPr>
        <p:txBody>
          <a:bodyPr wrap="square">
            <a:spAutoFit/>
          </a:bodyPr>
          <a:lstStyle/>
          <a:p>
            <a:pPr algn="ctr"/>
            <a:r>
              <a:rPr lang="zh-CN" altLang="en-US" sz="2000" dirty="0" smtClean="0"/>
              <a:t>旋转 </a:t>
            </a:r>
            <a:r>
              <a:rPr lang="en-US" altLang="zh-CN" sz="2000" dirty="0" smtClean="0"/>
              <a:t>[</a:t>
            </a:r>
            <a:r>
              <a:rPr lang="zh-CN" altLang="en-US" sz="1600" dirty="0" smtClean="0"/>
              <a:t>后</a:t>
            </a:r>
            <a:r>
              <a:rPr lang="en-US" altLang="zh-CN" sz="2000" dirty="0" smtClean="0"/>
              <a:t>]</a:t>
            </a:r>
            <a:endParaRPr lang="zh-CN" altLang="en-US" sz="2000" dirty="0"/>
          </a:p>
        </p:txBody>
      </p:sp>
      <p:pic>
        <p:nvPicPr>
          <p:cNvPr id="4" name="图片 3"/>
          <p:cNvPicPr>
            <a:picLocks noChangeAspect="1"/>
          </p:cNvPicPr>
          <p:nvPr/>
        </p:nvPicPr>
        <p:blipFill>
          <a:blip r:embed="rId3"/>
          <a:stretch>
            <a:fillRect/>
          </a:stretch>
        </p:blipFill>
        <p:spPr>
          <a:xfrm>
            <a:off x="6658465" y="4214212"/>
            <a:ext cx="2066667" cy="1828571"/>
          </a:xfrm>
          <a:prstGeom prst="rect">
            <a:avLst/>
          </a:prstGeom>
        </p:spPr>
      </p:pic>
      <p:sp>
        <p:nvSpPr>
          <p:cNvPr id="27" name="矩形 26"/>
          <p:cNvSpPr/>
          <p:nvPr/>
        </p:nvSpPr>
        <p:spPr>
          <a:xfrm>
            <a:off x="7778810" y="5776818"/>
            <a:ext cx="490840" cy="338554"/>
          </a:xfrm>
          <a:prstGeom prst="rect">
            <a:avLst/>
          </a:prstGeom>
        </p:spPr>
        <p:txBody>
          <a:bodyPr wrap="none">
            <a:spAutoFit/>
          </a:bodyPr>
          <a:lstStyle/>
          <a:p>
            <a:r>
              <a:rPr lang="en-US" altLang="zh-CN" sz="1600" i="1" dirty="0" err="1" smtClean="0">
                <a:solidFill>
                  <a:srgbClr val="7030A0"/>
                </a:solidFill>
              </a:rPr>
              <a:t>H</a:t>
            </a:r>
            <a:r>
              <a:rPr lang="en-US" altLang="zh-CN" sz="1600" i="1" baseline="-25000" dirty="0" err="1" smtClean="0">
                <a:solidFill>
                  <a:srgbClr val="7030A0"/>
                </a:solidFill>
              </a:rPr>
              <a:t>cL</a:t>
            </a:r>
            <a:endParaRPr lang="zh-CN" altLang="en-US" sz="1600" dirty="0"/>
          </a:p>
        </p:txBody>
      </p:sp>
      <p:sp>
        <p:nvSpPr>
          <p:cNvPr id="28" name="矩形 27"/>
          <p:cNvSpPr/>
          <p:nvPr/>
        </p:nvSpPr>
        <p:spPr>
          <a:xfrm>
            <a:off x="8631783" y="5584095"/>
            <a:ext cx="490840" cy="338554"/>
          </a:xfrm>
          <a:prstGeom prst="rect">
            <a:avLst/>
          </a:prstGeom>
        </p:spPr>
        <p:txBody>
          <a:bodyPr wrap="none">
            <a:spAutoFit/>
          </a:bodyPr>
          <a:lstStyle/>
          <a:p>
            <a:r>
              <a:rPr lang="en-US" altLang="zh-CN" sz="1600" i="1" dirty="0" err="1" smtClean="0">
                <a:solidFill>
                  <a:srgbClr val="7030A0"/>
                </a:solidFill>
              </a:rPr>
              <a:t>H</a:t>
            </a:r>
            <a:r>
              <a:rPr lang="en-US" altLang="zh-CN" sz="1600" i="1" baseline="-25000" dirty="0" err="1" smtClean="0">
                <a:solidFill>
                  <a:srgbClr val="7030A0"/>
                </a:solidFill>
              </a:rPr>
              <a:t>cL</a:t>
            </a:r>
            <a:endParaRPr lang="zh-CN" altLang="en-US" sz="1600" dirty="0"/>
          </a:p>
        </p:txBody>
      </p:sp>
      <p:sp>
        <p:nvSpPr>
          <p:cNvPr id="29" name="矩形 28"/>
          <p:cNvSpPr/>
          <p:nvPr/>
        </p:nvSpPr>
        <p:spPr>
          <a:xfrm>
            <a:off x="6650912" y="5909801"/>
            <a:ext cx="490840" cy="338554"/>
          </a:xfrm>
          <a:prstGeom prst="rect">
            <a:avLst/>
          </a:prstGeom>
        </p:spPr>
        <p:txBody>
          <a:bodyPr wrap="none">
            <a:spAutoFit/>
          </a:bodyPr>
          <a:lstStyle/>
          <a:p>
            <a:r>
              <a:rPr lang="en-US" altLang="zh-CN" sz="1600" i="1" dirty="0" err="1" smtClean="0">
                <a:solidFill>
                  <a:srgbClr val="7030A0"/>
                </a:solidFill>
              </a:rPr>
              <a:t>H</a:t>
            </a:r>
            <a:r>
              <a:rPr lang="en-US" altLang="zh-CN" sz="1600" i="1" baseline="-25000" dirty="0" err="1" smtClean="0">
                <a:solidFill>
                  <a:srgbClr val="7030A0"/>
                </a:solidFill>
              </a:rPr>
              <a:t>cL</a:t>
            </a:r>
            <a:endParaRPr lang="zh-CN" altLang="en-US" sz="1600" dirty="0"/>
          </a:p>
        </p:txBody>
      </p:sp>
      <p:sp>
        <p:nvSpPr>
          <p:cNvPr id="30" name="矩形 29"/>
          <p:cNvSpPr/>
          <p:nvPr/>
        </p:nvSpPr>
        <p:spPr>
          <a:xfrm>
            <a:off x="7141752" y="5833646"/>
            <a:ext cx="490840" cy="338554"/>
          </a:xfrm>
          <a:prstGeom prst="rect">
            <a:avLst/>
          </a:prstGeom>
        </p:spPr>
        <p:txBody>
          <a:bodyPr wrap="none">
            <a:spAutoFit/>
          </a:bodyPr>
          <a:lstStyle/>
          <a:p>
            <a:r>
              <a:rPr lang="en-US" altLang="zh-CN" sz="1600" i="1" dirty="0" err="1" smtClean="0">
                <a:solidFill>
                  <a:srgbClr val="7030A0"/>
                </a:solidFill>
              </a:rPr>
              <a:t>H</a:t>
            </a:r>
            <a:r>
              <a:rPr lang="en-US" altLang="zh-CN" sz="1600" i="1" baseline="-25000" dirty="0" err="1" smtClean="0">
                <a:solidFill>
                  <a:srgbClr val="7030A0"/>
                </a:solidFill>
              </a:rPr>
              <a:t>cL</a:t>
            </a:r>
            <a:endParaRPr lang="zh-CN" altLang="en-US" sz="1600" dirty="0"/>
          </a:p>
        </p:txBody>
      </p:sp>
      <p:sp>
        <p:nvSpPr>
          <p:cNvPr id="31" name="矩形 30"/>
          <p:cNvSpPr/>
          <p:nvPr/>
        </p:nvSpPr>
        <p:spPr>
          <a:xfrm>
            <a:off x="8065477" y="4587327"/>
            <a:ext cx="724878" cy="338554"/>
          </a:xfrm>
          <a:prstGeom prst="rect">
            <a:avLst/>
          </a:prstGeom>
        </p:spPr>
        <p:txBody>
          <a:bodyPr wrap="none">
            <a:spAutoFit/>
          </a:bodyPr>
          <a:lstStyle/>
          <a:p>
            <a:r>
              <a:rPr lang="en-US" altLang="zh-CN" sz="1600" i="1" dirty="0" smtClean="0">
                <a:solidFill>
                  <a:srgbClr val="7030A0"/>
                </a:solidFill>
              </a:rPr>
              <a:t>H</a:t>
            </a:r>
            <a:r>
              <a:rPr lang="en-US" altLang="zh-CN" sz="1600" i="1" baseline="-25000" dirty="0" smtClean="0">
                <a:solidFill>
                  <a:srgbClr val="7030A0"/>
                </a:solidFill>
              </a:rPr>
              <a:t>cL</a:t>
            </a:r>
            <a:r>
              <a:rPr lang="en-US" altLang="zh-CN" sz="1600" i="1" dirty="0" smtClean="0">
                <a:solidFill>
                  <a:srgbClr val="7030A0"/>
                </a:solidFill>
              </a:rPr>
              <a:t>+</a:t>
            </a:r>
            <a:r>
              <a:rPr lang="en-US" altLang="zh-CN" sz="1600" dirty="0" smtClean="0">
                <a:solidFill>
                  <a:srgbClr val="7030A0"/>
                </a:solidFill>
              </a:rPr>
              <a:t>1</a:t>
            </a:r>
            <a:endParaRPr lang="zh-CN" altLang="en-US" sz="1600" dirty="0"/>
          </a:p>
        </p:txBody>
      </p:sp>
      <p:sp>
        <p:nvSpPr>
          <p:cNvPr id="32" name="矩形 31"/>
          <p:cNvSpPr/>
          <p:nvPr/>
        </p:nvSpPr>
        <p:spPr>
          <a:xfrm>
            <a:off x="6627466" y="4560699"/>
            <a:ext cx="724878" cy="338554"/>
          </a:xfrm>
          <a:prstGeom prst="rect">
            <a:avLst/>
          </a:prstGeom>
        </p:spPr>
        <p:txBody>
          <a:bodyPr wrap="none">
            <a:spAutoFit/>
          </a:bodyPr>
          <a:lstStyle/>
          <a:p>
            <a:r>
              <a:rPr lang="en-US" altLang="zh-CN" sz="1600" i="1" dirty="0" smtClean="0">
                <a:solidFill>
                  <a:srgbClr val="7030A0"/>
                </a:solidFill>
              </a:rPr>
              <a:t>H</a:t>
            </a:r>
            <a:r>
              <a:rPr lang="en-US" altLang="zh-CN" sz="1600" i="1" baseline="-25000" dirty="0" smtClean="0">
                <a:solidFill>
                  <a:srgbClr val="7030A0"/>
                </a:solidFill>
              </a:rPr>
              <a:t>cL</a:t>
            </a:r>
            <a:r>
              <a:rPr lang="en-US" altLang="zh-CN" sz="1600" i="1" dirty="0" smtClean="0">
                <a:solidFill>
                  <a:srgbClr val="7030A0"/>
                </a:solidFill>
              </a:rPr>
              <a:t>+</a:t>
            </a:r>
            <a:r>
              <a:rPr lang="en-US" altLang="zh-CN" sz="1600" dirty="0" smtClean="0">
                <a:solidFill>
                  <a:srgbClr val="7030A0"/>
                </a:solidFill>
              </a:rPr>
              <a:t>1</a:t>
            </a:r>
            <a:endParaRPr lang="zh-CN" altLang="en-US" sz="1600" dirty="0"/>
          </a:p>
        </p:txBody>
      </p:sp>
    </p:spTree>
    <p:extLst>
      <p:ext uri="{BB962C8B-B14F-4D97-AF65-F5344CB8AC3E}">
        <p14:creationId xmlns:p14="http://schemas.microsoft.com/office/powerpoint/2010/main" val="16097001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up)">
                                      <p:cBhvr>
                                        <p:cTn id="7" dur="500"/>
                                        <p:tgtEl>
                                          <p:spTgt spid="25"/>
                                        </p:tgtEl>
                                      </p:cBhvr>
                                    </p:animEffect>
                                  </p:childTnLst>
                                </p:cTn>
                              </p:par>
                              <p:par>
                                <p:cTn id="8" presetID="22" presetClass="entr" presetSubtype="1"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up)">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left)">
                                      <p:cBhvr>
                                        <p:cTn id="15" dur="500"/>
                                        <p:tgtEl>
                                          <p:spTgt spid="3">
                                            <p:txEl>
                                              <p:pRg st="3" end="3"/>
                                            </p:txEl>
                                          </p:spTgt>
                                        </p:tgtEl>
                                      </p:cBhvr>
                                    </p:animEffect>
                                  </p:childTnLst>
                                </p:cTn>
                              </p:par>
                            </p:childTnLst>
                          </p:cTn>
                        </p:par>
                        <p:par>
                          <p:cTn id="16" fill="hold">
                            <p:stCondLst>
                              <p:cond delay="500"/>
                            </p:stCondLst>
                            <p:childTnLst>
                              <p:par>
                                <p:cTn id="17" presetID="6" presetClass="entr" presetSubtype="32"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circle(out)">
                                      <p:cBhvr>
                                        <p:cTn id="19" dur="2000"/>
                                        <p:tgtEl>
                                          <p:spTgt spid="27"/>
                                        </p:tgtEl>
                                      </p:cBhvr>
                                    </p:animEffect>
                                  </p:childTnLst>
                                </p:cTn>
                              </p:par>
                            </p:childTnLst>
                          </p:cTn>
                        </p:par>
                        <p:par>
                          <p:cTn id="20" fill="hold">
                            <p:stCondLst>
                              <p:cond delay="2500"/>
                            </p:stCondLst>
                            <p:childTnLst>
                              <p:par>
                                <p:cTn id="21" presetID="6" presetClass="entr" presetSubtype="16" fill="hold" grpId="0" nodeType="after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circle(in)">
                                      <p:cBhvr>
                                        <p:cTn id="23" dur="2000"/>
                                        <p:tgtEl>
                                          <p:spTgt spid="2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wipe(left)">
                                      <p:cBhvr>
                                        <p:cTn id="28" dur="500"/>
                                        <p:tgtEl>
                                          <p:spTgt spid="3">
                                            <p:txEl>
                                              <p:pRg st="4" end="4"/>
                                            </p:txEl>
                                          </p:spTgt>
                                        </p:tgtEl>
                                      </p:cBhvr>
                                    </p:animEffect>
                                  </p:childTnLst>
                                </p:cTn>
                              </p:par>
                            </p:childTnLst>
                          </p:cTn>
                        </p:par>
                        <p:par>
                          <p:cTn id="29" fill="hold">
                            <p:stCondLst>
                              <p:cond delay="500"/>
                            </p:stCondLst>
                            <p:childTnLst>
                              <p:par>
                                <p:cTn id="30" presetID="4" presetClass="entr" presetSubtype="32" fill="hold" grpId="0" nodeType="after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box(out)">
                                      <p:cBhvr>
                                        <p:cTn id="32" dur="2000"/>
                                        <p:tgtEl>
                                          <p:spTgt spid="29"/>
                                        </p:tgtEl>
                                      </p:cBhvr>
                                    </p:animEffect>
                                  </p:childTnLst>
                                </p:cTn>
                              </p:par>
                            </p:childTnLst>
                          </p:cTn>
                        </p:par>
                        <p:par>
                          <p:cTn id="33" fill="hold">
                            <p:stCondLst>
                              <p:cond delay="2500"/>
                            </p:stCondLst>
                            <p:childTnLst>
                              <p:par>
                                <p:cTn id="34" presetID="4" presetClass="entr" presetSubtype="32" fill="hold" grpId="0" nodeType="after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box(out)">
                                      <p:cBhvr>
                                        <p:cTn id="36" dur="2000"/>
                                        <p:tgtEl>
                                          <p:spTgt spid="30"/>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Effect transition="in" filter="wipe(left)">
                                      <p:cBhvr>
                                        <p:cTn id="41" dur="500"/>
                                        <p:tgtEl>
                                          <p:spTgt spid="3">
                                            <p:txEl>
                                              <p:pRg st="5" end="5"/>
                                            </p:txEl>
                                          </p:spTgt>
                                        </p:tgtEl>
                                      </p:cBhvr>
                                    </p:animEffect>
                                  </p:childTnLst>
                                </p:cTn>
                              </p:par>
                            </p:childTnLst>
                          </p:cTn>
                        </p:par>
                        <p:par>
                          <p:cTn id="42" fill="hold">
                            <p:stCondLst>
                              <p:cond delay="500"/>
                            </p:stCondLst>
                            <p:childTnLst>
                              <p:par>
                                <p:cTn id="43" presetID="8" presetClass="entr" presetSubtype="32" fill="hold" grpId="0" nodeType="afterEffect">
                                  <p:stCondLst>
                                    <p:cond delay="0"/>
                                  </p:stCondLst>
                                  <p:childTnLst>
                                    <p:set>
                                      <p:cBhvr>
                                        <p:cTn id="44" dur="1" fill="hold">
                                          <p:stCondLst>
                                            <p:cond delay="0"/>
                                          </p:stCondLst>
                                        </p:cTn>
                                        <p:tgtEl>
                                          <p:spTgt spid="32"/>
                                        </p:tgtEl>
                                        <p:attrNameLst>
                                          <p:attrName>style.visibility</p:attrName>
                                        </p:attrNameLst>
                                      </p:cBhvr>
                                      <p:to>
                                        <p:strVal val="visible"/>
                                      </p:to>
                                    </p:set>
                                    <p:animEffect transition="in" filter="diamond(out)">
                                      <p:cBhvr>
                                        <p:cTn id="45" dur="2000"/>
                                        <p:tgtEl>
                                          <p:spTgt spid="32"/>
                                        </p:tgtEl>
                                      </p:cBhvr>
                                    </p:animEffect>
                                  </p:childTnLst>
                                </p:cTn>
                              </p:par>
                            </p:childTnLst>
                          </p:cTn>
                        </p:par>
                        <p:par>
                          <p:cTn id="46" fill="hold">
                            <p:stCondLst>
                              <p:cond delay="2500"/>
                            </p:stCondLst>
                            <p:childTnLst>
                              <p:par>
                                <p:cTn id="47" presetID="8" presetClass="entr" presetSubtype="32" fill="hold" grpId="0" nodeType="after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diamond(out)">
                                      <p:cBhvr>
                                        <p:cTn id="49" dur="2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7" grpId="0"/>
      <p:bldP spid="28" grpId="0"/>
      <p:bldP spid="29" grpId="0"/>
      <p:bldP spid="30" grpId="0"/>
      <p:bldP spid="31" grpId="0"/>
      <p:bldP spid="32"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323626" y="6040828"/>
            <a:ext cx="6058842" cy="429861"/>
          </a:xfrm>
          <a:prstGeom prst="rect">
            <a:avLst/>
          </a:prstGeom>
          <a:solidFill>
            <a:srgbClr val="FFC000"/>
          </a:solidFill>
        </p:spPr>
        <p:txBody>
          <a:bodyPr wrap="square">
            <a:spAutoFit/>
          </a:bodyPr>
          <a:lstStyle/>
          <a:p>
            <a:pPr marL="176213" indent="-166688">
              <a:lnSpc>
                <a:spcPct val="120000"/>
              </a:lnSpc>
              <a:spcBef>
                <a:spcPts val="600"/>
              </a:spcBef>
              <a:buClr>
                <a:srgbClr val="FF0000"/>
              </a:buClr>
              <a:buFont typeface="Wingdings" panose="05000000000000000000" pitchFamily="2" charset="2"/>
              <a:buChar char="n"/>
            </a:pPr>
            <a:r>
              <a:rPr lang="zh-CN" altLang="en-US" sz="2000" b="0" dirty="0">
                <a:solidFill>
                  <a:schemeClr val="tx2"/>
                </a:solidFill>
                <a:latin typeface="+mn-lt"/>
              </a:rPr>
              <a:t> </a:t>
            </a:r>
            <a:r>
              <a:rPr lang="zh-CN" altLang="en-US" sz="1600" b="0" dirty="0" smtClean="0">
                <a:solidFill>
                  <a:schemeClr val="tx2"/>
                </a:solidFill>
                <a:latin typeface="+mn-lt"/>
              </a:rPr>
              <a:t>综合以上</a:t>
            </a:r>
            <a:r>
              <a:rPr lang="en-US" altLang="zh-CN" sz="1600" b="0" dirty="0" smtClean="0">
                <a:solidFill>
                  <a:schemeClr val="tx2"/>
                </a:solidFill>
                <a:latin typeface="+mn-lt"/>
              </a:rPr>
              <a:t>3</a:t>
            </a:r>
            <a:r>
              <a:rPr lang="zh-CN" altLang="en-US" sz="1600" b="0" dirty="0" smtClean="0">
                <a:solidFill>
                  <a:schemeClr val="tx2"/>
                </a:solidFill>
                <a:latin typeface="+mn-lt"/>
              </a:rPr>
              <a:t>种情况，</a:t>
            </a:r>
            <a:r>
              <a:rPr lang="zh-CN" altLang="en-US" sz="2000" u="sng" dirty="0">
                <a:solidFill>
                  <a:schemeClr val="tx2"/>
                </a:solidFill>
                <a:latin typeface="+mn-lt"/>
              </a:rPr>
              <a:t>插入</a:t>
            </a:r>
            <a:r>
              <a:rPr lang="en-US" altLang="zh-CN" sz="2000" u="sng" dirty="0" err="1" smtClean="0">
                <a:solidFill>
                  <a:schemeClr val="tx2"/>
                </a:solidFill>
                <a:latin typeface="+mn-lt"/>
              </a:rPr>
              <a:t>x</a:t>
            </a:r>
            <a:r>
              <a:rPr lang="en-US" altLang="zh-CN" sz="2000" b="0" dirty="0" err="1" smtClean="0">
                <a:solidFill>
                  <a:schemeClr val="tx2"/>
                </a:solidFill>
                <a:latin typeface="+mn-lt"/>
              </a:rPr>
              <a:t>+</a:t>
            </a:r>
            <a:r>
              <a:rPr lang="en-US" altLang="zh-CN" sz="2000" u="sng" dirty="0" err="1" smtClean="0">
                <a:solidFill>
                  <a:schemeClr val="tx2"/>
                </a:solidFill>
                <a:latin typeface="+mn-lt"/>
              </a:rPr>
              <a:t>LR</a:t>
            </a:r>
            <a:r>
              <a:rPr lang="zh-CN" altLang="en-US" sz="2000" u="sng" dirty="0" smtClean="0">
                <a:solidFill>
                  <a:schemeClr val="tx2"/>
                </a:solidFill>
                <a:latin typeface="+mn-lt"/>
              </a:rPr>
              <a:t>旋转</a:t>
            </a:r>
            <a:r>
              <a:rPr lang="zh-CN" altLang="en-US" sz="2000" b="0" dirty="0" smtClean="0">
                <a:solidFill>
                  <a:schemeClr val="tx2"/>
                </a:solidFill>
                <a:latin typeface="+mn-lt"/>
              </a:rPr>
              <a:t>后</a:t>
            </a:r>
            <a:r>
              <a:rPr lang="zh-CN" altLang="en-US" sz="2000" b="0" i="1" dirty="0">
                <a:solidFill>
                  <a:schemeClr val="tx2"/>
                </a:solidFill>
              </a:rPr>
              <a:t>整棵树</a:t>
            </a:r>
            <a:r>
              <a:rPr lang="zh-CN" altLang="en-US" sz="2000" b="0" i="1" dirty="0" smtClean="0">
                <a:solidFill>
                  <a:schemeClr val="tx2"/>
                </a:solidFill>
                <a:latin typeface="+mn-lt"/>
              </a:rPr>
              <a:t>是</a:t>
            </a:r>
            <a:r>
              <a:rPr lang="zh-CN" altLang="en-US" sz="2000" b="0" i="1" dirty="0">
                <a:solidFill>
                  <a:srgbClr val="FF0000"/>
                </a:solidFill>
                <a:latin typeface="+mn-lt"/>
              </a:rPr>
              <a:t>平衡</a:t>
            </a:r>
            <a:r>
              <a:rPr lang="zh-CN" altLang="en-US" sz="2000" b="0" i="1" dirty="0" smtClean="0">
                <a:solidFill>
                  <a:srgbClr val="FF0000"/>
                </a:solidFill>
                <a:latin typeface="+mn-lt"/>
              </a:rPr>
              <a:t>的</a:t>
            </a:r>
            <a:r>
              <a:rPr lang="en-US" altLang="zh-CN" sz="2000" b="0" i="1" dirty="0" smtClean="0">
                <a:solidFill>
                  <a:schemeClr val="tx2"/>
                </a:solidFill>
                <a:latin typeface="+mn-lt"/>
              </a:rPr>
              <a:t>!</a:t>
            </a:r>
            <a:endParaRPr lang="zh-CN" altLang="en-US" sz="2000" b="0" i="1" dirty="0">
              <a:solidFill>
                <a:schemeClr val="tx2"/>
              </a:solidFill>
              <a:latin typeface="+mn-lt"/>
            </a:endParaRPr>
          </a:p>
        </p:txBody>
      </p:sp>
      <p:sp>
        <p:nvSpPr>
          <p:cNvPr id="3" name="内容占位符 2"/>
          <p:cNvSpPr>
            <a:spLocks noGrp="1"/>
          </p:cNvSpPr>
          <p:nvPr>
            <p:ph idx="1"/>
          </p:nvPr>
        </p:nvSpPr>
        <p:spPr>
          <a:xfrm>
            <a:off x="375258" y="873369"/>
            <a:ext cx="5877324" cy="5077783"/>
          </a:xfrm>
        </p:spPr>
        <p:txBody>
          <a:bodyPr/>
          <a:lstStyle/>
          <a:p>
            <a:pPr marL="514350" indent="-514350">
              <a:spcBef>
                <a:spcPts val="600"/>
              </a:spcBef>
              <a:buFont typeface="+mj-lt"/>
              <a:buAutoNum type="romanUcPeriod" startAt="3"/>
            </a:pPr>
            <a:r>
              <a:rPr lang="zh-CN" altLang="en-US" sz="2400" b="1" dirty="0" smtClean="0"/>
              <a:t>插入</a:t>
            </a:r>
            <a:r>
              <a:rPr lang="en-US" altLang="zh-CN" sz="2400" b="1" i="1" dirty="0" smtClean="0"/>
              <a:t>x</a:t>
            </a:r>
            <a:r>
              <a:rPr lang="zh-CN" altLang="en-US" sz="2400" b="1" dirty="0" smtClean="0"/>
              <a:t>后</a:t>
            </a:r>
            <a:r>
              <a:rPr lang="zh-CN" altLang="en-US" sz="2400" b="1" i="1" dirty="0"/>
              <a:t>各结点的平衡</a:t>
            </a:r>
            <a:r>
              <a:rPr lang="zh-CN" altLang="en-US" sz="2400" b="1" i="1" dirty="0" smtClean="0"/>
              <a:t>因子分析</a:t>
            </a:r>
            <a:endParaRPr lang="en-US" altLang="zh-CN" sz="2400" i="1" dirty="0" smtClean="0"/>
          </a:p>
          <a:p>
            <a:pPr marL="857250" lvl="1" indent="-457200">
              <a:spcBef>
                <a:spcPts val="600"/>
              </a:spcBef>
              <a:buFont typeface="+mj-ea"/>
              <a:buAutoNum type="circleNumDbPlain" startAt="2"/>
            </a:pPr>
            <a:r>
              <a:rPr lang="zh-CN" altLang="en-US" sz="2400" b="1" dirty="0" smtClean="0"/>
              <a:t>旋转</a:t>
            </a:r>
            <a:r>
              <a:rPr lang="zh-CN" altLang="en-US" sz="2400" b="1" dirty="0" smtClean="0">
                <a:solidFill>
                  <a:schemeClr val="accent6"/>
                </a:solidFill>
              </a:rPr>
              <a:t>后</a:t>
            </a:r>
            <a:r>
              <a:rPr lang="zh-CN" altLang="en-US" sz="2400" dirty="0" smtClean="0"/>
              <a:t>的平衡因子</a:t>
            </a:r>
            <a:r>
              <a:rPr lang="zh-CN" altLang="en-US" sz="1600" dirty="0" smtClean="0">
                <a:solidFill>
                  <a:schemeClr val="tx1"/>
                </a:solidFill>
              </a:rPr>
              <a:t>（</a:t>
            </a:r>
            <a:r>
              <a:rPr lang="en-US" altLang="zh-CN" sz="1600" dirty="0" smtClean="0">
                <a:solidFill>
                  <a:schemeClr val="tx1"/>
                </a:solidFill>
              </a:rPr>
              <a:t>3/3</a:t>
            </a:r>
            <a:r>
              <a:rPr lang="zh-CN" altLang="en-US" sz="1600" dirty="0" smtClean="0">
                <a:solidFill>
                  <a:schemeClr val="tx1"/>
                </a:solidFill>
              </a:rPr>
              <a:t>）</a:t>
            </a:r>
            <a:endParaRPr lang="en-US" altLang="zh-CN" sz="2400" dirty="0" smtClean="0">
              <a:solidFill>
                <a:schemeClr val="tx1"/>
              </a:solidFill>
            </a:endParaRPr>
          </a:p>
          <a:p>
            <a:pPr marL="1085850" lvl="2" indent="-285750">
              <a:spcBef>
                <a:spcPts val="600"/>
              </a:spcBef>
            </a:pPr>
            <a:r>
              <a:rPr lang="zh-CN" altLang="en-US" sz="2000" dirty="0"/>
              <a:t>插入</a:t>
            </a:r>
            <a:r>
              <a:rPr lang="en-US" altLang="zh-CN" sz="2000" dirty="0"/>
              <a:t>x</a:t>
            </a:r>
            <a:r>
              <a:rPr lang="zh-CN" altLang="en-US" sz="2000" dirty="0" smtClean="0"/>
              <a:t>后</a:t>
            </a:r>
            <a:r>
              <a:rPr lang="en-US" altLang="zh-CN" sz="2000" dirty="0" smtClean="0"/>
              <a:t>(</a:t>
            </a:r>
            <a:r>
              <a:rPr lang="zh-CN" altLang="en-US" sz="2000" dirty="0"/>
              <a:t>旋转前</a:t>
            </a:r>
            <a:r>
              <a:rPr lang="en-US" altLang="zh-CN" sz="2000" dirty="0" smtClean="0"/>
              <a:t>)</a:t>
            </a:r>
            <a:r>
              <a:rPr lang="zh-CN" altLang="en-US" sz="2000" dirty="0" smtClean="0"/>
              <a:t>，</a:t>
            </a:r>
            <a:r>
              <a:rPr lang="en-US" altLang="zh-CN" sz="2000" b="1" dirty="0" smtClean="0">
                <a:solidFill>
                  <a:srgbClr val="0070C0"/>
                </a:solidFill>
              </a:rPr>
              <a:t>c</a:t>
            </a:r>
            <a:r>
              <a:rPr lang="zh-CN" altLang="en-US" sz="2000" b="1" dirty="0">
                <a:solidFill>
                  <a:srgbClr val="0070C0"/>
                </a:solidFill>
              </a:rPr>
              <a:t>的平衡因子</a:t>
            </a:r>
            <a:r>
              <a:rPr lang="zh-CN" altLang="en-US" sz="2000" b="1" dirty="0" smtClean="0">
                <a:solidFill>
                  <a:srgbClr val="0070C0"/>
                </a:solidFill>
              </a:rPr>
              <a:t>是 </a:t>
            </a:r>
            <a:r>
              <a:rPr lang="en-US" altLang="zh-CN" sz="2000" b="1" dirty="0" smtClean="0">
                <a:solidFill>
                  <a:srgbClr val="0070C0"/>
                </a:solidFill>
              </a:rPr>
              <a:t>-1</a:t>
            </a:r>
            <a:r>
              <a:rPr lang="zh-CN" altLang="en-US" sz="2000" dirty="0"/>
              <a:t>：</a:t>
            </a:r>
          </a:p>
          <a:p>
            <a:pPr marL="1254125" lvl="3" indent="-176213">
              <a:lnSpc>
                <a:spcPct val="150000"/>
              </a:lnSpc>
              <a:spcBef>
                <a:spcPts val="900"/>
              </a:spcBef>
            </a:pPr>
            <a:r>
              <a:rPr lang="en-US" altLang="zh-CN" sz="2000" dirty="0">
                <a:solidFill>
                  <a:srgbClr val="0070C0"/>
                </a:solidFill>
              </a:rPr>
              <a:t>a</a:t>
            </a:r>
            <a:r>
              <a:rPr lang="zh-CN" altLang="en-US" sz="2000" dirty="0">
                <a:solidFill>
                  <a:srgbClr val="0070C0"/>
                </a:solidFill>
              </a:rPr>
              <a:t>的</a:t>
            </a:r>
            <a:r>
              <a:rPr lang="zh-CN" altLang="en-US" sz="2000" dirty="0"/>
              <a:t>左子树深度为</a:t>
            </a:r>
            <a:r>
              <a:rPr lang="en-US" altLang="zh-CN" sz="2000" b="1" dirty="0" smtClean="0">
                <a:solidFill>
                  <a:srgbClr val="7030A0"/>
                </a:solidFill>
              </a:rPr>
              <a:t>H</a:t>
            </a:r>
            <a:r>
              <a:rPr lang="en-US" altLang="zh-CN" sz="2000" b="1" baseline="-25000" dirty="0" smtClean="0">
                <a:solidFill>
                  <a:srgbClr val="7030A0"/>
                </a:solidFill>
              </a:rPr>
              <a:t>cL</a:t>
            </a:r>
            <a:r>
              <a:rPr lang="en-US" altLang="zh-CN" sz="2000" b="1" dirty="0" smtClean="0">
                <a:solidFill>
                  <a:srgbClr val="7030A0"/>
                </a:solidFill>
              </a:rPr>
              <a:t>+1</a:t>
            </a:r>
            <a:r>
              <a:rPr lang="zh-CN" altLang="en-US" sz="2000" dirty="0" smtClean="0"/>
              <a:t>，</a:t>
            </a:r>
            <a:r>
              <a:rPr lang="zh-CN" altLang="en-US" sz="2000" dirty="0"/>
              <a:t>其右子树没有</a:t>
            </a:r>
            <a:r>
              <a:rPr lang="zh-CN" altLang="en-US" sz="2000" dirty="0" smtClean="0"/>
              <a:t>变化</a:t>
            </a:r>
            <a:r>
              <a:rPr lang="en-US" altLang="zh-CN" sz="2000" dirty="0" smtClean="0"/>
              <a:t>, </a:t>
            </a:r>
            <a:r>
              <a:rPr lang="zh-CN" altLang="en-US" sz="2000" dirty="0" smtClean="0"/>
              <a:t>深度</a:t>
            </a:r>
            <a:r>
              <a:rPr lang="zh-CN" altLang="en-US" sz="2000" dirty="0"/>
              <a:t>是</a:t>
            </a:r>
            <a:r>
              <a:rPr lang="en-US" altLang="zh-CN" sz="2000" b="1" dirty="0" smtClean="0">
                <a:solidFill>
                  <a:srgbClr val="7030A0"/>
                </a:solidFill>
              </a:rPr>
              <a:t>H</a:t>
            </a:r>
            <a:r>
              <a:rPr lang="en-US" altLang="zh-CN" sz="2000" b="1" baseline="-25000" dirty="0" smtClean="0">
                <a:solidFill>
                  <a:srgbClr val="7030A0"/>
                </a:solidFill>
              </a:rPr>
              <a:t>cL</a:t>
            </a:r>
            <a:r>
              <a:rPr lang="en-US" altLang="zh-CN" sz="2000" b="1" dirty="0" smtClean="0">
                <a:solidFill>
                  <a:srgbClr val="7030A0"/>
                </a:solidFill>
              </a:rPr>
              <a:t>+1</a:t>
            </a:r>
            <a:r>
              <a:rPr lang="en-US" altLang="zh-CN" sz="2000" dirty="0" smtClean="0"/>
              <a:t>, </a:t>
            </a:r>
            <a:r>
              <a:rPr lang="zh-CN" altLang="en-US" sz="2000" dirty="0" smtClean="0"/>
              <a:t>则</a:t>
            </a:r>
            <a:r>
              <a:rPr lang="en-US" altLang="zh-CN" sz="2000" b="1" dirty="0">
                <a:solidFill>
                  <a:srgbClr val="0070C0"/>
                </a:solidFill>
              </a:rPr>
              <a:t>a</a:t>
            </a:r>
            <a:r>
              <a:rPr lang="zh-CN" altLang="en-US" sz="2000" b="1" dirty="0">
                <a:solidFill>
                  <a:srgbClr val="0070C0"/>
                </a:solidFill>
              </a:rPr>
              <a:t>的</a:t>
            </a:r>
            <a:r>
              <a:rPr lang="zh-CN" altLang="en-US" sz="2000" b="1" dirty="0"/>
              <a:t>平衡因子是</a:t>
            </a:r>
            <a:r>
              <a:rPr lang="en-US" altLang="zh-CN" sz="2000" b="1" dirty="0"/>
              <a:t>0</a:t>
            </a:r>
            <a:r>
              <a:rPr lang="zh-CN" altLang="en-US" sz="2000" dirty="0"/>
              <a:t>；</a:t>
            </a:r>
            <a:endParaRPr lang="en-US" altLang="zh-CN" sz="2000" dirty="0"/>
          </a:p>
          <a:p>
            <a:pPr marL="1254125" lvl="3" indent="-176213">
              <a:lnSpc>
                <a:spcPct val="150000"/>
              </a:lnSpc>
              <a:spcBef>
                <a:spcPts val="900"/>
              </a:spcBef>
            </a:pPr>
            <a:r>
              <a:rPr lang="en-US" altLang="zh-CN" sz="2000" dirty="0">
                <a:solidFill>
                  <a:srgbClr val="0070C0"/>
                </a:solidFill>
              </a:rPr>
              <a:t>b</a:t>
            </a:r>
            <a:r>
              <a:rPr lang="zh-CN" altLang="en-US" sz="2000" dirty="0">
                <a:solidFill>
                  <a:srgbClr val="0070C0"/>
                </a:solidFill>
              </a:rPr>
              <a:t>的</a:t>
            </a:r>
            <a:r>
              <a:rPr lang="zh-CN" altLang="en-US" sz="2000" dirty="0"/>
              <a:t>左子树没有变化，深度为</a:t>
            </a:r>
            <a:r>
              <a:rPr lang="en-US" altLang="zh-CN" sz="2000" b="1" dirty="0" smtClean="0">
                <a:solidFill>
                  <a:srgbClr val="7030A0"/>
                </a:solidFill>
              </a:rPr>
              <a:t>H</a:t>
            </a:r>
            <a:r>
              <a:rPr lang="en-US" altLang="zh-CN" sz="2000" b="1" baseline="-25000" dirty="0" smtClean="0">
                <a:solidFill>
                  <a:srgbClr val="7030A0"/>
                </a:solidFill>
              </a:rPr>
              <a:t>cL</a:t>
            </a:r>
            <a:r>
              <a:rPr lang="en-US" altLang="zh-CN" sz="2000" b="1" dirty="0">
                <a:solidFill>
                  <a:srgbClr val="7030A0"/>
                </a:solidFill>
              </a:rPr>
              <a:t>+1</a:t>
            </a:r>
            <a:r>
              <a:rPr lang="zh-CN" altLang="en-US" sz="2000" dirty="0" smtClean="0"/>
              <a:t>，</a:t>
            </a:r>
            <a:r>
              <a:rPr lang="zh-CN" altLang="en-US" sz="2000" dirty="0"/>
              <a:t>右子树是</a:t>
            </a:r>
            <a:r>
              <a:rPr lang="en-US" altLang="zh-CN" sz="2000" dirty="0"/>
              <a:t>c</a:t>
            </a:r>
            <a:r>
              <a:rPr lang="zh-CN" altLang="en-US" sz="2000" dirty="0"/>
              <a:t>旋转前的左子树，深度为</a:t>
            </a:r>
            <a:r>
              <a:rPr lang="en-US" altLang="zh-CN" sz="2000" b="1" dirty="0" err="1">
                <a:solidFill>
                  <a:srgbClr val="7030A0"/>
                </a:solidFill>
              </a:rPr>
              <a:t>H</a:t>
            </a:r>
            <a:r>
              <a:rPr lang="en-US" altLang="zh-CN" sz="2000" b="1" baseline="-25000" dirty="0" err="1">
                <a:solidFill>
                  <a:srgbClr val="7030A0"/>
                </a:solidFill>
              </a:rPr>
              <a:t>cL</a:t>
            </a:r>
            <a:r>
              <a:rPr lang="zh-CN" altLang="en-US" sz="2000" dirty="0"/>
              <a:t>，则</a:t>
            </a:r>
            <a:r>
              <a:rPr lang="en-US" altLang="zh-CN" sz="2000" b="1" dirty="0">
                <a:solidFill>
                  <a:srgbClr val="0070C0"/>
                </a:solidFill>
              </a:rPr>
              <a:t>b</a:t>
            </a:r>
            <a:r>
              <a:rPr lang="zh-CN" altLang="en-US" sz="2000" b="1" dirty="0">
                <a:solidFill>
                  <a:srgbClr val="0070C0"/>
                </a:solidFill>
              </a:rPr>
              <a:t>的</a:t>
            </a:r>
            <a:r>
              <a:rPr lang="zh-CN" altLang="en-US" sz="2000" b="1" dirty="0"/>
              <a:t>平衡因子</a:t>
            </a:r>
            <a:r>
              <a:rPr lang="zh-CN" altLang="en-US" sz="2000" b="1" dirty="0" smtClean="0"/>
              <a:t>是</a:t>
            </a:r>
            <a:r>
              <a:rPr lang="en-US" altLang="zh-CN" sz="2000" b="1" dirty="0" smtClean="0"/>
              <a:t>1</a:t>
            </a:r>
            <a:r>
              <a:rPr lang="zh-CN" altLang="en-US" sz="2000" dirty="0" smtClean="0"/>
              <a:t>；</a:t>
            </a:r>
            <a:endParaRPr lang="en-US" altLang="zh-CN" sz="2000" dirty="0"/>
          </a:p>
          <a:p>
            <a:pPr marL="1254125" lvl="3" indent="-176213">
              <a:lnSpc>
                <a:spcPct val="150000"/>
              </a:lnSpc>
              <a:spcBef>
                <a:spcPts val="900"/>
              </a:spcBef>
            </a:pPr>
            <a:r>
              <a:rPr lang="en-US" altLang="zh-CN" sz="2000" dirty="0">
                <a:solidFill>
                  <a:srgbClr val="0070C0"/>
                </a:solidFill>
              </a:rPr>
              <a:t>c</a:t>
            </a:r>
            <a:r>
              <a:rPr lang="zh-CN" altLang="en-US" sz="2000" dirty="0">
                <a:solidFill>
                  <a:srgbClr val="0070C0"/>
                </a:solidFill>
              </a:rPr>
              <a:t>的</a:t>
            </a:r>
            <a:r>
              <a:rPr lang="zh-CN" altLang="en-US" sz="2000" dirty="0"/>
              <a:t>左、右子树分别是以</a:t>
            </a:r>
            <a:r>
              <a:rPr lang="en-US" altLang="zh-CN" sz="2000" dirty="0"/>
              <a:t>b</a:t>
            </a:r>
            <a:r>
              <a:rPr lang="zh-CN" altLang="en-US" sz="2000" dirty="0"/>
              <a:t>和</a:t>
            </a:r>
            <a:r>
              <a:rPr lang="en-US" altLang="zh-CN" sz="2000" dirty="0"/>
              <a:t>a</a:t>
            </a:r>
            <a:r>
              <a:rPr lang="zh-CN" altLang="en-US" sz="2000" dirty="0"/>
              <a:t>为根的子树，则</a:t>
            </a:r>
            <a:r>
              <a:rPr lang="en-US" altLang="zh-CN" sz="2000" b="1" dirty="0">
                <a:solidFill>
                  <a:srgbClr val="0070C0"/>
                </a:solidFill>
              </a:rPr>
              <a:t>c</a:t>
            </a:r>
            <a:r>
              <a:rPr lang="zh-CN" altLang="en-US" sz="2000" b="1" dirty="0">
                <a:solidFill>
                  <a:srgbClr val="0070C0"/>
                </a:solidFill>
              </a:rPr>
              <a:t>的</a:t>
            </a:r>
            <a:r>
              <a:rPr lang="zh-CN" altLang="en-US" sz="2000" b="1" dirty="0"/>
              <a:t>平衡因子是</a:t>
            </a:r>
            <a:r>
              <a:rPr lang="en-US" altLang="zh-CN" sz="2000" b="1" dirty="0"/>
              <a:t>0 </a:t>
            </a:r>
            <a:r>
              <a:rPr lang="zh-CN" altLang="en-US" sz="2000" dirty="0" smtClean="0"/>
              <a:t>。</a:t>
            </a:r>
            <a:endParaRPr lang="zh-CN" altLang="en-US" sz="2000" dirty="0"/>
          </a:p>
        </p:txBody>
      </p:sp>
      <p:pic>
        <p:nvPicPr>
          <p:cNvPr id="6" name="图片 5"/>
          <p:cNvPicPr>
            <a:picLocks noChangeAspect="1"/>
          </p:cNvPicPr>
          <p:nvPr/>
        </p:nvPicPr>
        <p:blipFill>
          <a:blip r:embed="rId2"/>
          <a:stretch>
            <a:fillRect/>
          </a:stretch>
        </p:blipFill>
        <p:spPr>
          <a:xfrm>
            <a:off x="6735380" y="797481"/>
            <a:ext cx="1997001" cy="2392130"/>
          </a:xfrm>
          <a:prstGeom prst="rect">
            <a:avLst/>
          </a:prstGeom>
        </p:spPr>
      </p:pic>
      <p:sp>
        <p:nvSpPr>
          <p:cNvPr id="2" name="标题 1"/>
          <p:cNvSpPr>
            <a:spLocks noGrp="1"/>
          </p:cNvSpPr>
          <p:nvPr>
            <p:ph type="title"/>
          </p:nvPr>
        </p:nvSpPr>
        <p:spPr/>
        <p:txBody>
          <a:bodyPr/>
          <a:lstStyle/>
          <a:p>
            <a:r>
              <a:rPr lang="en-US" altLang="zh-CN" dirty="0" smtClean="0"/>
              <a:t>X.2b </a:t>
            </a:r>
            <a:r>
              <a:rPr lang="zh-CN" altLang="en-US" dirty="0"/>
              <a:t>平衡化</a:t>
            </a:r>
            <a:r>
              <a:rPr lang="zh-CN" altLang="en-US" dirty="0" smtClean="0"/>
              <a:t>旋转：</a:t>
            </a:r>
            <a:r>
              <a:rPr lang="en-US" altLang="zh-CN" dirty="0" smtClean="0"/>
              <a:t>LR</a:t>
            </a:r>
            <a:r>
              <a:rPr lang="zh-CN" altLang="en-US" dirty="0" smtClean="0"/>
              <a:t>型</a:t>
            </a:r>
            <a:endParaRPr lang="zh-CN" altLang="en-US" dirty="0"/>
          </a:p>
        </p:txBody>
      </p:sp>
      <p:sp>
        <p:nvSpPr>
          <p:cNvPr id="11" name="矩形 10"/>
          <p:cNvSpPr/>
          <p:nvPr/>
        </p:nvSpPr>
        <p:spPr>
          <a:xfrm>
            <a:off x="7839302" y="2095390"/>
            <a:ext cx="724878" cy="338554"/>
          </a:xfrm>
          <a:prstGeom prst="rect">
            <a:avLst/>
          </a:prstGeom>
        </p:spPr>
        <p:txBody>
          <a:bodyPr wrap="none">
            <a:spAutoFit/>
          </a:bodyPr>
          <a:lstStyle/>
          <a:p>
            <a:r>
              <a:rPr lang="en-US" altLang="zh-CN" sz="1600" i="1" dirty="0" smtClean="0">
                <a:solidFill>
                  <a:srgbClr val="7030A0"/>
                </a:solidFill>
              </a:rPr>
              <a:t>H</a:t>
            </a:r>
            <a:r>
              <a:rPr lang="en-US" altLang="zh-CN" sz="1600" i="1" baseline="-25000" dirty="0" smtClean="0">
                <a:solidFill>
                  <a:srgbClr val="7030A0"/>
                </a:solidFill>
              </a:rPr>
              <a:t>cL</a:t>
            </a:r>
            <a:r>
              <a:rPr lang="en-US" altLang="zh-CN" sz="1600" dirty="0" smtClean="0">
                <a:solidFill>
                  <a:srgbClr val="7030A0"/>
                </a:solidFill>
              </a:rPr>
              <a:t>+2</a:t>
            </a:r>
            <a:endParaRPr lang="zh-CN" altLang="en-US" sz="1600" dirty="0"/>
          </a:p>
        </p:txBody>
      </p:sp>
      <p:sp>
        <p:nvSpPr>
          <p:cNvPr id="12" name="矩形 11"/>
          <p:cNvSpPr/>
          <p:nvPr/>
        </p:nvSpPr>
        <p:spPr>
          <a:xfrm>
            <a:off x="7176132" y="2942562"/>
            <a:ext cx="490840" cy="338554"/>
          </a:xfrm>
          <a:prstGeom prst="rect">
            <a:avLst/>
          </a:prstGeom>
        </p:spPr>
        <p:txBody>
          <a:bodyPr wrap="none">
            <a:spAutoFit/>
          </a:bodyPr>
          <a:lstStyle/>
          <a:p>
            <a:r>
              <a:rPr lang="en-US" altLang="zh-CN" sz="1600" i="1" dirty="0" err="1" smtClean="0">
                <a:solidFill>
                  <a:srgbClr val="7030A0"/>
                </a:solidFill>
              </a:rPr>
              <a:t>H</a:t>
            </a:r>
            <a:r>
              <a:rPr lang="en-US" altLang="zh-CN" sz="1600" i="1" baseline="-25000" dirty="0" err="1" smtClean="0">
                <a:solidFill>
                  <a:srgbClr val="7030A0"/>
                </a:solidFill>
              </a:rPr>
              <a:t>cL</a:t>
            </a:r>
            <a:endParaRPr lang="zh-CN" altLang="en-US" sz="1600" dirty="0"/>
          </a:p>
        </p:txBody>
      </p:sp>
      <p:sp>
        <p:nvSpPr>
          <p:cNvPr id="21" name="矩形 20"/>
          <p:cNvSpPr/>
          <p:nvPr/>
        </p:nvSpPr>
        <p:spPr>
          <a:xfrm>
            <a:off x="8098465" y="2614558"/>
            <a:ext cx="724878" cy="338554"/>
          </a:xfrm>
          <a:prstGeom prst="rect">
            <a:avLst/>
          </a:prstGeom>
        </p:spPr>
        <p:txBody>
          <a:bodyPr wrap="none">
            <a:spAutoFit/>
          </a:bodyPr>
          <a:lstStyle/>
          <a:p>
            <a:r>
              <a:rPr lang="en-US" altLang="zh-CN" sz="1600" i="1" dirty="0" smtClean="0">
                <a:solidFill>
                  <a:srgbClr val="7030A0"/>
                </a:solidFill>
              </a:rPr>
              <a:t>H</a:t>
            </a:r>
            <a:r>
              <a:rPr lang="en-US" altLang="zh-CN" sz="1600" i="1" baseline="-25000" dirty="0" smtClean="0">
                <a:solidFill>
                  <a:srgbClr val="7030A0"/>
                </a:solidFill>
              </a:rPr>
              <a:t>cL</a:t>
            </a:r>
            <a:r>
              <a:rPr lang="en-US" altLang="zh-CN" sz="1600" dirty="0" smtClean="0">
                <a:solidFill>
                  <a:srgbClr val="7030A0"/>
                </a:solidFill>
              </a:rPr>
              <a:t>+1</a:t>
            </a:r>
            <a:endParaRPr lang="zh-CN" altLang="en-US" sz="1600" dirty="0"/>
          </a:p>
        </p:txBody>
      </p:sp>
      <p:sp>
        <p:nvSpPr>
          <p:cNvPr id="22" name="矩形 21"/>
          <p:cNvSpPr/>
          <p:nvPr/>
        </p:nvSpPr>
        <p:spPr>
          <a:xfrm>
            <a:off x="6820324" y="1103454"/>
            <a:ext cx="724878" cy="338554"/>
          </a:xfrm>
          <a:prstGeom prst="rect">
            <a:avLst/>
          </a:prstGeom>
        </p:spPr>
        <p:txBody>
          <a:bodyPr wrap="none">
            <a:spAutoFit/>
          </a:bodyPr>
          <a:lstStyle/>
          <a:p>
            <a:r>
              <a:rPr lang="en-US" altLang="zh-CN" sz="1600" i="1" dirty="0" smtClean="0">
                <a:solidFill>
                  <a:srgbClr val="7030A0"/>
                </a:solidFill>
              </a:rPr>
              <a:t>H</a:t>
            </a:r>
            <a:r>
              <a:rPr lang="en-US" altLang="zh-CN" sz="1600" i="1" baseline="-25000" dirty="0" smtClean="0">
                <a:solidFill>
                  <a:srgbClr val="7030A0"/>
                </a:solidFill>
              </a:rPr>
              <a:t>cL</a:t>
            </a:r>
            <a:r>
              <a:rPr lang="en-US" altLang="zh-CN" sz="1600" i="1" dirty="0" smtClean="0">
                <a:solidFill>
                  <a:srgbClr val="7030A0"/>
                </a:solidFill>
              </a:rPr>
              <a:t>+</a:t>
            </a:r>
            <a:r>
              <a:rPr lang="en-US" altLang="zh-CN" sz="1600" dirty="0" smtClean="0">
                <a:solidFill>
                  <a:srgbClr val="7030A0"/>
                </a:solidFill>
              </a:rPr>
              <a:t>3</a:t>
            </a:r>
            <a:endParaRPr lang="zh-CN" altLang="en-US" sz="1600" dirty="0"/>
          </a:p>
        </p:txBody>
      </p:sp>
      <p:sp>
        <p:nvSpPr>
          <p:cNvPr id="15" name="矩形 14"/>
          <p:cNvSpPr/>
          <p:nvPr/>
        </p:nvSpPr>
        <p:spPr>
          <a:xfrm>
            <a:off x="6083176" y="2123086"/>
            <a:ext cx="724878" cy="338554"/>
          </a:xfrm>
          <a:prstGeom prst="rect">
            <a:avLst/>
          </a:prstGeom>
        </p:spPr>
        <p:txBody>
          <a:bodyPr wrap="none">
            <a:spAutoFit/>
          </a:bodyPr>
          <a:lstStyle/>
          <a:p>
            <a:r>
              <a:rPr lang="en-US" altLang="zh-CN" sz="1600" i="1" dirty="0" smtClean="0">
                <a:solidFill>
                  <a:srgbClr val="7030A0"/>
                </a:solidFill>
              </a:rPr>
              <a:t>H</a:t>
            </a:r>
            <a:r>
              <a:rPr lang="en-US" altLang="zh-CN" sz="1600" i="1" baseline="-25000" dirty="0" smtClean="0">
                <a:solidFill>
                  <a:srgbClr val="7030A0"/>
                </a:solidFill>
              </a:rPr>
              <a:t>cL</a:t>
            </a:r>
            <a:r>
              <a:rPr lang="en-US" altLang="zh-CN" sz="1600" dirty="0" smtClean="0">
                <a:solidFill>
                  <a:srgbClr val="7030A0"/>
                </a:solidFill>
              </a:rPr>
              <a:t>+1</a:t>
            </a:r>
            <a:endParaRPr lang="zh-CN" altLang="en-US" sz="1600" dirty="0"/>
          </a:p>
        </p:txBody>
      </p:sp>
      <p:sp>
        <p:nvSpPr>
          <p:cNvPr id="16" name="矩形 15"/>
          <p:cNvSpPr/>
          <p:nvPr/>
        </p:nvSpPr>
        <p:spPr>
          <a:xfrm>
            <a:off x="8410750" y="1074146"/>
            <a:ext cx="724878" cy="338554"/>
          </a:xfrm>
          <a:prstGeom prst="rect">
            <a:avLst/>
          </a:prstGeom>
        </p:spPr>
        <p:txBody>
          <a:bodyPr wrap="none">
            <a:spAutoFit/>
          </a:bodyPr>
          <a:lstStyle/>
          <a:p>
            <a:r>
              <a:rPr lang="en-US" altLang="zh-CN" sz="1600" i="1" dirty="0" smtClean="0">
                <a:solidFill>
                  <a:srgbClr val="7030A0"/>
                </a:solidFill>
              </a:rPr>
              <a:t>H</a:t>
            </a:r>
            <a:r>
              <a:rPr lang="en-US" altLang="zh-CN" sz="1600" i="1" baseline="-25000" dirty="0" smtClean="0">
                <a:solidFill>
                  <a:srgbClr val="7030A0"/>
                </a:solidFill>
              </a:rPr>
              <a:t>cL</a:t>
            </a:r>
            <a:r>
              <a:rPr lang="en-US" altLang="zh-CN" sz="1600" dirty="0" smtClean="0">
                <a:solidFill>
                  <a:srgbClr val="7030A0"/>
                </a:solidFill>
              </a:rPr>
              <a:t>+1</a:t>
            </a:r>
            <a:endParaRPr lang="zh-CN" altLang="en-US" sz="1600" dirty="0"/>
          </a:p>
        </p:txBody>
      </p:sp>
      <p:sp>
        <p:nvSpPr>
          <p:cNvPr id="13" name="矩形 12"/>
          <p:cNvSpPr/>
          <p:nvPr/>
        </p:nvSpPr>
        <p:spPr>
          <a:xfrm>
            <a:off x="7822763" y="3233651"/>
            <a:ext cx="1301142" cy="400110"/>
          </a:xfrm>
          <a:prstGeom prst="rect">
            <a:avLst/>
          </a:prstGeom>
        </p:spPr>
        <p:txBody>
          <a:bodyPr wrap="square">
            <a:spAutoFit/>
          </a:bodyPr>
          <a:lstStyle/>
          <a:p>
            <a:pPr algn="ctr"/>
            <a:r>
              <a:rPr lang="zh-CN" altLang="en-US" sz="2000" dirty="0" smtClean="0"/>
              <a:t>旋转 </a:t>
            </a:r>
            <a:r>
              <a:rPr lang="en-US" altLang="zh-CN" sz="2000" dirty="0" smtClean="0"/>
              <a:t>[</a:t>
            </a:r>
            <a:r>
              <a:rPr lang="zh-CN" altLang="en-US" sz="1600" dirty="0" smtClean="0"/>
              <a:t>前</a:t>
            </a:r>
            <a:r>
              <a:rPr lang="en-US" altLang="zh-CN" sz="2000" dirty="0" smtClean="0"/>
              <a:t>]</a:t>
            </a:r>
            <a:endParaRPr lang="zh-CN" altLang="en-US" sz="2000" dirty="0"/>
          </a:p>
        </p:txBody>
      </p:sp>
      <p:sp>
        <p:nvSpPr>
          <p:cNvPr id="14" name="右箭头 13"/>
          <p:cNvSpPr/>
          <p:nvPr/>
        </p:nvSpPr>
        <p:spPr>
          <a:xfrm rot="5400000">
            <a:off x="7556798" y="3656325"/>
            <a:ext cx="372533" cy="39852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7842858" y="6327243"/>
            <a:ext cx="1301142" cy="400110"/>
          </a:xfrm>
          <a:prstGeom prst="rect">
            <a:avLst/>
          </a:prstGeom>
        </p:spPr>
        <p:txBody>
          <a:bodyPr wrap="square">
            <a:spAutoFit/>
          </a:bodyPr>
          <a:lstStyle/>
          <a:p>
            <a:pPr algn="ctr"/>
            <a:r>
              <a:rPr lang="zh-CN" altLang="en-US" sz="2000" dirty="0" smtClean="0"/>
              <a:t>旋转 </a:t>
            </a:r>
            <a:r>
              <a:rPr lang="en-US" altLang="zh-CN" sz="2000" dirty="0" smtClean="0"/>
              <a:t>[</a:t>
            </a:r>
            <a:r>
              <a:rPr lang="zh-CN" altLang="en-US" sz="1600" dirty="0" smtClean="0"/>
              <a:t>后</a:t>
            </a:r>
            <a:r>
              <a:rPr lang="en-US" altLang="zh-CN" sz="2000" dirty="0" smtClean="0"/>
              <a:t>]</a:t>
            </a:r>
            <a:endParaRPr lang="zh-CN" altLang="en-US" sz="2000" dirty="0"/>
          </a:p>
        </p:txBody>
      </p:sp>
      <p:pic>
        <p:nvPicPr>
          <p:cNvPr id="4" name="图片 3"/>
          <p:cNvPicPr>
            <a:picLocks noChangeAspect="1"/>
          </p:cNvPicPr>
          <p:nvPr/>
        </p:nvPicPr>
        <p:blipFill>
          <a:blip r:embed="rId3"/>
          <a:stretch>
            <a:fillRect/>
          </a:stretch>
        </p:blipFill>
        <p:spPr>
          <a:xfrm>
            <a:off x="6684075" y="4267200"/>
            <a:ext cx="2066667" cy="1761905"/>
          </a:xfrm>
          <a:prstGeom prst="rect">
            <a:avLst/>
          </a:prstGeom>
        </p:spPr>
      </p:pic>
      <p:sp>
        <p:nvSpPr>
          <p:cNvPr id="18" name="矩形 17"/>
          <p:cNvSpPr/>
          <p:nvPr/>
        </p:nvSpPr>
        <p:spPr>
          <a:xfrm>
            <a:off x="7685872" y="5951152"/>
            <a:ext cx="724878" cy="338554"/>
          </a:xfrm>
          <a:prstGeom prst="rect">
            <a:avLst/>
          </a:prstGeom>
        </p:spPr>
        <p:txBody>
          <a:bodyPr wrap="none">
            <a:spAutoFit/>
          </a:bodyPr>
          <a:lstStyle/>
          <a:p>
            <a:r>
              <a:rPr lang="en-US" altLang="zh-CN" sz="1600" i="1" dirty="0" smtClean="0">
                <a:solidFill>
                  <a:srgbClr val="7030A0"/>
                </a:solidFill>
              </a:rPr>
              <a:t>H</a:t>
            </a:r>
            <a:r>
              <a:rPr lang="en-US" altLang="zh-CN" sz="1600" i="1" baseline="-25000" dirty="0" smtClean="0">
                <a:solidFill>
                  <a:srgbClr val="7030A0"/>
                </a:solidFill>
              </a:rPr>
              <a:t>cL</a:t>
            </a:r>
            <a:r>
              <a:rPr lang="en-US" altLang="zh-CN" sz="1600" dirty="0" smtClean="0">
                <a:solidFill>
                  <a:srgbClr val="7030A0"/>
                </a:solidFill>
              </a:rPr>
              <a:t>+1</a:t>
            </a:r>
            <a:endParaRPr lang="zh-CN" altLang="en-US" sz="1600" dirty="0"/>
          </a:p>
        </p:txBody>
      </p:sp>
      <p:sp>
        <p:nvSpPr>
          <p:cNvPr id="19" name="矩形 18"/>
          <p:cNvSpPr/>
          <p:nvPr/>
        </p:nvSpPr>
        <p:spPr>
          <a:xfrm>
            <a:off x="8369942" y="5323381"/>
            <a:ext cx="724878" cy="338554"/>
          </a:xfrm>
          <a:prstGeom prst="rect">
            <a:avLst/>
          </a:prstGeom>
        </p:spPr>
        <p:txBody>
          <a:bodyPr wrap="none">
            <a:spAutoFit/>
          </a:bodyPr>
          <a:lstStyle/>
          <a:p>
            <a:r>
              <a:rPr lang="en-US" altLang="zh-CN" sz="1600" i="1" dirty="0" smtClean="0">
                <a:solidFill>
                  <a:srgbClr val="7030A0"/>
                </a:solidFill>
              </a:rPr>
              <a:t>H</a:t>
            </a:r>
            <a:r>
              <a:rPr lang="en-US" altLang="zh-CN" sz="1600" i="1" baseline="-25000" dirty="0" smtClean="0">
                <a:solidFill>
                  <a:srgbClr val="7030A0"/>
                </a:solidFill>
              </a:rPr>
              <a:t>cL</a:t>
            </a:r>
            <a:r>
              <a:rPr lang="en-US" altLang="zh-CN" sz="1600" dirty="0" smtClean="0">
                <a:solidFill>
                  <a:srgbClr val="7030A0"/>
                </a:solidFill>
              </a:rPr>
              <a:t>+1</a:t>
            </a:r>
            <a:endParaRPr lang="zh-CN" altLang="en-US" sz="1600" dirty="0"/>
          </a:p>
        </p:txBody>
      </p:sp>
      <p:sp>
        <p:nvSpPr>
          <p:cNvPr id="20" name="矩形 19"/>
          <p:cNvSpPr/>
          <p:nvPr/>
        </p:nvSpPr>
        <p:spPr>
          <a:xfrm>
            <a:off x="8094331" y="4572000"/>
            <a:ext cx="724878" cy="338554"/>
          </a:xfrm>
          <a:prstGeom prst="rect">
            <a:avLst/>
          </a:prstGeom>
        </p:spPr>
        <p:txBody>
          <a:bodyPr wrap="none">
            <a:spAutoFit/>
          </a:bodyPr>
          <a:lstStyle/>
          <a:p>
            <a:r>
              <a:rPr lang="en-US" altLang="zh-CN" sz="1600" i="1" dirty="0" smtClean="0">
                <a:solidFill>
                  <a:srgbClr val="7030A0"/>
                </a:solidFill>
              </a:rPr>
              <a:t>H</a:t>
            </a:r>
            <a:r>
              <a:rPr lang="en-US" altLang="zh-CN" sz="1600" i="1" baseline="-25000" dirty="0" smtClean="0">
                <a:solidFill>
                  <a:srgbClr val="7030A0"/>
                </a:solidFill>
              </a:rPr>
              <a:t>cL</a:t>
            </a:r>
            <a:r>
              <a:rPr lang="en-US" altLang="zh-CN" sz="1600" dirty="0" smtClean="0">
                <a:solidFill>
                  <a:srgbClr val="7030A0"/>
                </a:solidFill>
              </a:rPr>
              <a:t>+2</a:t>
            </a:r>
            <a:endParaRPr lang="zh-CN" altLang="en-US" sz="1600" dirty="0"/>
          </a:p>
        </p:txBody>
      </p:sp>
      <p:sp>
        <p:nvSpPr>
          <p:cNvPr id="23" name="矩形 22"/>
          <p:cNvSpPr/>
          <p:nvPr/>
        </p:nvSpPr>
        <p:spPr>
          <a:xfrm>
            <a:off x="7216132" y="5744338"/>
            <a:ext cx="490840" cy="338554"/>
          </a:xfrm>
          <a:prstGeom prst="rect">
            <a:avLst/>
          </a:prstGeom>
        </p:spPr>
        <p:txBody>
          <a:bodyPr wrap="none">
            <a:spAutoFit/>
          </a:bodyPr>
          <a:lstStyle/>
          <a:p>
            <a:r>
              <a:rPr lang="en-US" altLang="zh-CN" sz="1600" i="1" dirty="0" err="1" smtClean="0">
                <a:solidFill>
                  <a:srgbClr val="7030A0"/>
                </a:solidFill>
              </a:rPr>
              <a:t>H</a:t>
            </a:r>
            <a:r>
              <a:rPr lang="en-US" altLang="zh-CN" sz="1600" i="1" baseline="-25000" dirty="0" err="1" smtClean="0">
                <a:solidFill>
                  <a:srgbClr val="7030A0"/>
                </a:solidFill>
              </a:rPr>
              <a:t>cL</a:t>
            </a:r>
            <a:endParaRPr lang="zh-CN" altLang="en-US" sz="1600" dirty="0"/>
          </a:p>
        </p:txBody>
      </p:sp>
      <p:sp>
        <p:nvSpPr>
          <p:cNvPr id="24" name="矩形 23"/>
          <p:cNvSpPr/>
          <p:nvPr/>
        </p:nvSpPr>
        <p:spPr>
          <a:xfrm>
            <a:off x="6512354" y="5943884"/>
            <a:ext cx="724878" cy="338554"/>
          </a:xfrm>
          <a:prstGeom prst="rect">
            <a:avLst/>
          </a:prstGeom>
        </p:spPr>
        <p:txBody>
          <a:bodyPr wrap="none">
            <a:spAutoFit/>
          </a:bodyPr>
          <a:lstStyle/>
          <a:p>
            <a:r>
              <a:rPr lang="en-US" altLang="zh-CN" sz="1600" i="1" dirty="0" smtClean="0">
                <a:solidFill>
                  <a:srgbClr val="7030A0"/>
                </a:solidFill>
              </a:rPr>
              <a:t>H</a:t>
            </a:r>
            <a:r>
              <a:rPr lang="en-US" altLang="zh-CN" sz="1600" i="1" baseline="-25000" dirty="0" smtClean="0">
                <a:solidFill>
                  <a:srgbClr val="7030A0"/>
                </a:solidFill>
              </a:rPr>
              <a:t>cL</a:t>
            </a:r>
            <a:r>
              <a:rPr lang="en-US" altLang="zh-CN" sz="1600" dirty="0" smtClean="0">
                <a:solidFill>
                  <a:srgbClr val="7030A0"/>
                </a:solidFill>
              </a:rPr>
              <a:t>+1</a:t>
            </a:r>
            <a:endParaRPr lang="zh-CN" altLang="en-US" sz="1600" dirty="0"/>
          </a:p>
        </p:txBody>
      </p:sp>
      <p:sp>
        <p:nvSpPr>
          <p:cNvPr id="25" name="矩形 24"/>
          <p:cNvSpPr/>
          <p:nvPr/>
        </p:nvSpPr>
        <p:spPr>
          <a:xfrm>
            <a:off x="6688906" y="4547522"/>
            <a:ext cx="724878" cy="338554"/>
          </a:xfrm>
          <a:prstGeom prst="rect">
            <a:avLst/>
          </a:prstGeom>
        </p:spPr>
        <p:txBody>
          <a:bodyPr wrap="none">
            <a:spAutoFit/>
          </a:bodyPr>
          <a:lstStyle/>
          <a:p>
            <a:r>
              <a:rPr lang="en-US" altLang="zh-CN" sz="1600" i="1" dirty="0" smtClean="0">
                <a:solidFill>
                  <a:srgbClr val="7030A0"/>
                </a:solidFill>
              </a:rPr>
              <a:t>H</a:t>
            </a:r>
            <a:r>
              <a:rPr lang="en-US" altLang="zh-CN" sz="1600" i="1" baseline="-25000" dirty="0" smtClean="0">
                <a:solidFill>
                  <a:srgbClr val="7030A0"/>
                </a:solidFill>
              </a:rPr>
              <a:t>cL</a:t>
            </a:r>
            <a:r>
              <a:rPr lang="en-US" altLang="zh-CN" sz="1600" dirty="0" smtClean="0">
                <a:solidFill>
                  <a:srgbClr val="7030A0"/>
                </a:solidFill>
              </a:rPr>
              <a:t>+2</a:t>
            </a:r>
            <a:endParaRPr lang="zh-CN" altLang="en-US" sz="1600" dirty="0"/>
          </a:p>
        </p:txBody>
      </p:sp>
    </p:spTree>
    <p:extLst>
      <p:ext uri="{BB962C8B-B14F-4D97-AF65-F5344CB8AC3E}">
        <p14:creationId xmlns:p14="http://schemas.microsoft.com/office/powerpoint/2010/main" val="32524553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par>
                                <p:cTn id="8" presetID="22" presetClass="entr" presetSubtype="1"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up)">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left)">
                                      <p:cBhvr>
                                        <p:cTn id="15" dur="500"/>
                                        <p:tgtEl>
                                          <p:spTgt spid="3">
                                            <p:txEl>
                                              <p:pRg st="3" end="3"/>
                                            </p:txEl>
                                          </p:spTgt>
                                        </p:tgtEl>
                                      </p:cBhvr>
                                    </p:animEffect>
                                  </p:childTnLst>
                                </p:cTn>
                              </p:par>
                            </p:childTnLst>
                          </p:cTn>
                        </p:par>
                        <p:par>
                          <p:cTn id="16" fill="hold">
                            <p:stCondLst>
                              <p:cond delay="500"/>
                            </p:stCondLst>
                            <p:childTnLst>
                              <p:par>
                                <p:cTn id="17" presetID="6" presetClass="entr" presetSubtype="32"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circle(out)">
                                      <p:cBhvr>
                                        <p:cTn id="19" dur="2000"/>
                                        <p:tgtEl>
                                          <p:spTgt spid="18"/>
                                        </p:tgtEl>
                                      </p:cBhvr>
                                    </p:animEffect>
                                  </p:childTnLst>
                                </p:cTn>
                              </p:par>
                            </p:childTnLst>
                          </p:cTn>
                        </p:par>
                        <p:par>
                          <p:cTn id="20" fill="hold">
                            <p:stCondLst>
                              <p:cond delay="2500"/>
                            </p:stCondLst>
                            <p:childTnLst>
                              <p:par>
                                <p:cTn id="21" presetID="6" presetClass="entr" presetSubtype="32" fill="hold" grpId="0"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circle(out)">
                                      <p:cBhvr>
                                        <p:cTn id="23" dur="2000"/>
                                        <p:tgtEl>
                                          <p:spTgt spid="1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wipe(left)">
                                      <p:cBhvr>
                                        <p:cTn id="28" dur="500"/>
                                        <p:tgtEl>
                                          <p:spTgt spid="3">
                                            <p:txEl>
                                              <p:pRg st="4" end="4"/>
                                            </p:txEl>
                                          </p:spTgt>
                                        </p:tgtEl>
                                      </p:cBhvr>
                                    </p:animEffect>
                                  </p:childTnLst>
                                </p:cTn>
                              </p:par>
                            </p:childTnLst>
                          </p:cTn>
                        </p:par>
                        <p:par>
                          <p:cTn id="29" fill="hold">
                            <p:stCondLst>
                              <p:cond delay="500"/>
                            </p:stCondLst>
                            <p:childTnLst>
                              <p:par>
                                <p:cTn id="30" presetID="4" presetClass="entr" presetSubtype="32" fill="hold" grpId="0" nodeType="after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box(out)">
                                      <p:cBhvr>
                                        <p:cTn id="32" dur="2000"/>
                                        <p:tgtEl>
                                          <p:spTgt spid="24"/>
                                        </p:tgtEl>
                                      </p:cBhvr>
                                    </p:animEffect>
                                  </p:childTnLst>
                                </p:cTn>
                              </p:par>
                            </p:childTnLst>
                          </p:cTn>
                        </p:par>
                        <p:par>
                          <p:cTn id="33" fill="hold">
                            <p:stCondLst>
                              <p:cond delay="2500"/>
                            </p:stCondLst>
                            <p:childTnLst>
                              <p:par>
                                <p:cTn id="34" presetID="4" presetClass="entr" presetSubtype="32" fill="hold" grpId="0" nodeType="after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box(out)">
                                      <p:cBhvr>
                                        <p:cTn id="36" dur="2000"/>
                                        <p:tgtEl>
                                          <p:spTgt spid="23"/>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Effect transition="in" filter="wipe(left)">
                                      <p:cBhvr>
                                        <p:cTn id="41" dur="500"/>
                                        <p:tgtEl>
                                          <p:spTgt spid="3">
                                            <p:txEl>
                                              <p:pRg st="5" end="5"/>
                                            </p:txEl>
                                          </p:spTgt>
                                        </p:tgtEl>
                                      </p:cBhvr>
                                    </p:animEffect>
                                  </p:childTnLst>
                                </p:cTn>
                              </p:par>
                            </p:childTnLst>
                          </p:cTn>
                        </p:par>
                        <p:par>
                          <p:cTn id="42" fill="hold">
                            <p:stCondLst>
                              <p:cond delay="500"/>
                            </p:stCondLst>
                            <p:childTnLst>
                              <p:par>
                                <p:cTn id="43" presetID="8" presetClass="entr" presetSubtype="32" fill="hold" grpId="0" nodeType="after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diamond(out)">
                                      <p:cBhvr>
                                        <p:cTn id="45" dur="2000"/>
                                        <p:tgtEl>
                                          <p:spTgt spid="25"/>
                                        </p:tgtEl>
                                      </p:cBhvr>
                                    </p:animEffect>
                                  </p:childTnLst>
                                </p:cTn>
                              </p:par>
                            </p:childTnLst>
                          </p:cTn>
                        </p:par>
                        <p:par>
                          <p:cTn id="46" fill="hold">
                            <p:stCondLst>
                              <p:cond delay="2500"/>
                            </p:stCondLst>
                            <p:childTnLst>
                              <p:par>
                                <p:cTn id="47" presetID="8" presetClass="entr" presetSubtype="16" fill="hold" grpId="0" nodeType="after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diamond(in)">
                                      <p:cBhvr>
                                        <p:cTn id="49" dur="2000"/>
                                        <p:tgtEl>
                                          <p:spTgt spid="20"/>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26">
                                            <p:txEl>
                                              <p:pRg st="0" end="0"/>
                                            </p:txEl>
                                          </p:spTgt>
                                        </p:tgtEl>
                                        <p:attrNameLst>
                                          <p:attrName>style.visibility</p:attrName>
                                        </p:attrNameLst>
                                      </p:cBhvr>
                                      <p:to>
                                        <p:strVal val="visible"/>
                                      </p:to>
                                    </p:set>
                                    <p:animEffect transition="in" filter="wipe(left)">
                                      <p:cBhvr>
                                        <p:cTn id="54" dur="500"/>
                                        <p:tgtEl>
                                          <p:spTgt spid="2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8" grpId="0"/>
      <p:bldP spid="19" grpId="0"/>
      <p:bldP spid="20" grpId="0"/>
      <p:bldP spid="23" grpId="0"/>
      <p:bldP spid="24" grpId="0"/>
      <p:bldP spid="25"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smtClean="0"/>
              <a:t>X.2b </a:t>
            </a:r>
            <a:r>
              <a:rPr lang="zh-CN" altLang="en-US" dirty="0"/>
              <a:t>平衡化旋转：</a:t>
            </a:r>
            <a:r>
              <a:rPr lang="en-US" altLang="zh-CN" dirty="0"/>
              <a:t>LR</a:t>
            </a:r>
            <a:r>
              <a:rPr lang="zh-CN" altLang="en-US" dirty="0" smtClean="0"/>
              <a:t>型</a:t>
            </a:r>
            <a:r>
              <a:rPr lang="en-US" altLang="zh-CN" sz="2000" dirty="0" smtClean="0"/>
              <a:t>-</a:t>
            </a:r>
            <a:r>
              <a:rPr lang="zh-CN" altLang="en-US" sz="2000" dirty="0" smtClean="0">
                <a:solidFill>
                  <a:srgbClr val="7030A0"/>
                </a:solidFill>
              </a:rPr>
              <a:t>算法实现</a:t>
            </a:r>
            <a:endParaRPr lang="zh-CN" altLang="en-US" dirty="0">
              <a:solidFill>
                <a:srgbClr val="7030A0"/>
              </a:solidFill>
            </a:endParaRPr>
          </a:p>
        </p:txBody>
      </p:sp>
      <p:sp>
        <p:nvSpPr>
          <p:cNvPr id="6" name="内容占位符 5"/>
          <p:cNvSpPr>
            <a:spLocks noGrp="1"/>
          </p:cNvSpPr>
          <p:nvPr>
            <p:ph idx="1"/>
          </p:nvPr>
        </p:nvSpPr>
        <p:spPr>
          <a:xfrm>
            <a:off x="533400" y="838200"/>
            <a:ext cx="8191500" cy="5419725"/>
          </a:xfrm>
        </p:spPr>
        <p:txBody>
          <a:bodyPr/>
          <a:lstStyle/>
          <a:p>
            <a:r>
              <a:rPr lang="en-US" altLang="zh-CN" sz="2400" b="1" dirty="0" smtClean="0"/>
              <a:t>LR</a:t>
            </a:r>
            <a:r>
              <a:rPr lang="zh-CN" altLang="en-US" sz="2400" b="1" dirty="0" smtClean="0"/>
              <a:t>型</a:t>
            </a:r>
            <a:r>
              <a:rPr lang="zh-CN" altLang="en-US" sz="2400" b="1" dirty="0"/>
              <a:t>平衡化旋转的</a:t>
            </a:r>
            <a:r>
              <a:rPr lang="zh-CN" altLang="en-US" sz="2400" dirty="0"/>
              <a:t>算法</a:t>
            </a:r>
            <a:r>
              <a:rPr lang="zh-CN" altLang="en-US" sz="2400" dirty="0" smtClean="0"/>
              <a:t>实现</a:t>
            </a:r>
            <a:endParaRPr lang="zh-CN" altLang="en-US" sz="2400" dirty="0"/>
          </a:p>
        </p:txBody>
      </p:sp>
      <p:pic>
        <p:nvPicPr>
          <p:cNvPr id="10" name="图片 9"/>
          <p:cNvPicPr>
            <a:picLocks noChangeAspect="1"/>
          </p:cNvPicPr>
          <p:nvPr/>
        </p:nvPicPr>
        <p:blipFill>
          <a:blip r:embed="rId4"/>
          <a:stretch>
            <a:fillRect/>
          </a:stretch>
        </p:blipFill>
        <p:spPr>
          <a:xfrm>
            <a:off x="1698834" y="4814203"/>
            <a:ext cx="1610958" cy="1938319"/>
          </a:xfrm>
          <a:prstGeom prst="rect">
            <a:avLst/>
          </a:prstGeom>
        </p:spPr>
      </p:pic>
      <p:sp>
        <p:nvSpPr>
          <p:cNvPr id="11" name="右箭头 10"/>
          <p:cNvSpPr/>
          <p:nvPr/>
        </p:nvSpPr>
        <p:spPr>
          <a:xfrm>
            <a:off x="3667345" y="5888221"/>
            <a:ext cx="2006624" cy="22860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523042" y="6116821"/>
            <a:ext cx="2268158" cy="400110"/>
          </a:xfrm>
          <a:prstGeom prst="rect">
            <a:avLst/>
          </a:prstGeom>
        </p:spPr>
        <p:txBody>
          <a:bodyPr wrap="square">
            <a:spAutoFit/>
          </a:bodyPr>
          <a:lstStyle/>
          <a:p>
            <a:pPr algn="ctr"/>
            <a:r>
              <a:rPr lang="en-US" altLang="zh-CN" sz="2000" dirty="0" smtClean="0">
                <a:solidFill>
                  <a:schemeClr val="tx1">
                    <a:lumMod val="50000"/>
                    <a:lumOff val="50000"/>
                  </a:schemeClr>
                </a:solidFill>
              </a:rPr>
              <a:t>LR</a:t>
            </a:r>
            <a:r>
              <a:rPr lang="zh-CN" altLang="en-US" sz="2000" dirty="0" smtClean="0">
                <a:solidFill>
                  <a:schemeClr val="tx1">
                    <a:lumMod val="50000"/>
                    <a:lumOff val="50000"/>
                  </a:schemeClr>
                </a:solidFill>
              </a:rPr>
              <a:t>型</a:t>
            </a:r>
            <a:r>
              <a:rPr lang="zh-CN" altLang="en-US" sz="2000" dirty="0" smtClean="0"/>
              <a:t>平衡化旋转</a:t>
            </a:r>
            <a:endParaRPr lang="zh-CN" altLang="en-US" sz="2000" dirty="0"/>
          </a:p>
        </p:txBody>
      </p:sp>
      <p:pic>
        <p:nvPicPr>
          <p:cNvPr id="13" name="图片 12"/>
          <p:cNvPicPr>
            <a:picLocks noChangeAspect="1"/>
          </p:cNvPicPr>
          <p:nvPr/>
        </p:nvPicPr>
        <p:blipFill>
          <a:blip r:embed="rId5"/>
          <a:stretch>
            <a:fillRect/>
          </a:stretch>
        </p:blipFill>
        <p:spPr>
          <a:xfrm>
            <a:off x="5858133" y="4993054"/>
            <a:ext cx="2066667" cy="1771429"/>
          </a:xfrm>
          <a:prstGeom prst="rect">
            <a:avLst/>
          </a:prstGeom>
        </p:spPr>
      </p:pic>
      <p:sp>
        <p:nvSpPr>
          <p:cNvPr id="14" name="AutoShape 25"/>
          <p:cNvSpPr>
            <a:spLocks noChangeArrowheads="1"/>
          </p:cNvSpPr>
          <p:nvPr/>
        </p:nvSpPr>
        <p:spPr bwMode="auto">
          <a:xfrm rot="14600366">
            <a:off x="2248716" y="5506462"/>
            <a:ext cx="717744" cy="165192"/>
          </a:xfrm>
          <a:prstGeom prst="curvedUpArrow">
            <a:avLst>
              <a:gd name="adj1" fmla="val 28000"/>
              <a:gd name="adj2" fmla="val 56000"/>
              <a:gd name="adj3" fmla="val 33333"/>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5" name="AutoShape 26"/>
          <p:cNvSpPr>
            <a:spLocks noChangeArrowheads="1"/>
          </p:cNvSpPr>
          <p:nvPr/>
        </p:nvSpPr>
        <p:spPr bwMode="auto">
          <a:xfrm rot="19127259">
            <a:off x="1953440" y="4773634"/>
            <a:ext cx="822929" cy="260499"/>
          </a:xfrm>
          <a:prstGeom prst="curvedDownArrow">
            <a:avLst>
              <a:gd name="adj1" fmla="val 60000"/>
              <a:gd name="adj2" fmla="val 120000"/>
              <a:gd name="adj3" fmla="val 33333"/>
            </a:avLst>
          </a:prstGeom>
          <a:solidFill>
            <a:srgbClr val="FF0000"/>
          </a:solidFill>
          <a:ln w="9525">
            <a:solidFill>
              <a:srgbClr val="FF0000"/>
            </a:solidFill>
            <a:miter lim="800000"/>
            <a:headEnd/>
            <a:tailEnd/>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6" name="动作按钮: 上一张 15">
            <a:hlinkClick r:id="" action="ppaction://noaction" highlightClick="1"/>
          </p:cNvPr>
          <p:cNvSpPr/>
          <p:nvPr/>
        </p:nvSpPr>
        <p:spPr>
          <a:xfrm>
            <a:off x="8839200" y="6548606"/>
            <a:ext cx="304800" cy="309394"/>
          </a:xfrm>
          <a:prstGeom prst="actionButtonRetur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ontrols>
      <mc:AlternateContent xmlns:mc="http://schemas.openxmlformats.org/markup-compatibility/2006">
        <mc:Choice xmlns:v="urn:schemas-microsoft-com:vml" Requires="v">
          <p:control spid="112389" name="TextBox1" r:id="rId2" imgW="8153280" imgH="3291840"/>
        </mc:Choice>
        <mc:Fallback>
          <p:control name="TextBox1" r:id="rId2" imgW="8153280" imgH="3291840">
            <p:pic>
              <p:nvPicPr>
                <p:cNvPr id="9" name="TextBox1"/>
                <p:cNvPicPr preferRelativeResize="0">
                  <a:picLocks noChangeArrowheads="1" noChangeShapeType="1"/>
                </p:cNvPicPr>
                <p:nvPr/>
              </p:nvPicPr>
              <p:blipFill>
                <a:blip r:embed="rId6"/>
                <a:srcRect/>
                <a:stretch>
                  <a:fillRect/>
                </a:stretch>
              </p:blipFill>
              <p:spPr bwMode="auto">
                <a:xfrm>
                  <a:off x="573087" y="1381124"/>
                  <a:ext cx="8151813" cy="3291975"/>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extLst>
      <p:ext uri="{BB962C8B-B14F-4D97-AF65-F5344CB8AC3E}">
        <p14:creationId xmlns:p14="http://schemas.microsoft.com/office/powerpoint/2010/main" val="151689460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stretch>
            <a:fillRect/>
          </a:stretch>
        </p:blipFill>
        <p:spPr>
          <a:xfrm>
            <a:off x="4599176" y="4701370"/>
            <a:ext cx="2066667" cy="1761905"/>
          </a:xfrm>
          <a:prstGeom prst="rect">
            <a:avLst/>
          </a:prstGeom>
        </p:spPr>
      </p:pic>
      <p:pic>
        <p:nvPicPr>
          <p:cNvPr id="5" name="图片 4"/>
          <p:cNvPicPr>
            <a:picLocks noChangeAspect="1"/>
          </p:cNvPicPr>
          <p:nvPr/>
        </p:nvPicPr>
        <p:blipFill>
          <a:blip r:embed="rId3"/>
          <a:stretch>
            <a:fillRect/>
          </a:stretch>
        </p:blipFill>
        <p:spPr>
          <a:xfrm>
            <a:off x="2057400" y="4429390"/>
            <a:ext cx="1714286" cy="2123810"/>
          </a:xfrm>
          <a:prstGeom prst="rect">
            <a:avLst/>
          </a:prstGeom>
        </p:spPr>
      </p:pic>
      <p:sp>
        <p:nvSpPr>
          <p:cNvPr id="3" name="内容占位符 2"/>
          <p:cNvSpPr>
            <a:spLocks noGrp="1"/>
          </p:cNvSpPr>
          <p:nvPr>
            <p:ph idx="1"/>
          </p:nvPr>
        </p:nvSpPr>
        <p:spPr>
          <a:xfrm>
            <a:off x="457200" y="981075"/>
            <a:ext cx="8229600" cy="5419725"/>
          </a:xfrm>
        </p:spPr>
        <p:txBody>
          <a:bodyPr/>
          <a:lstStyle/>
          <a:p>
            <a:pPr marL="304800" indent="-304800">
              <a:spcBef>
                <a:spcPts val="600"/>
              </a:spcBef>
              <a:buFont typeface="+mj-lt"/>
              <a:buAutoNum type="romanUcPeriod"/>
            </a:pPr>
            <a:r>
              <a:rPr lang="zh-CN" altLang="en-US" sz="2400" b="1" dirty="0" smtClean="0"/>
              <a:t>失衡原因：</a:t>
            </a:r>
            <a:r>
              <a:rPr lang="zh-CN" altLang="en-US" sz="2400" dirty="0" smtClean="0"/>
              <a:t>在</a:t>
            </a:r>
            <a:r>
              <a:rPr lang="zh-CN" altLang="en-US" sz="2400" dirty="0"/>
              <a:t>结点</a:t>
            </a:r>
            <a:r>
              <a:rPr lang="en-US" altLang="zh-CN" sz="2400" b="1" dirty="0"/>
              <a:t>a</a:t>
            </a:r>
            <a:r>
              <a:rPr lang="zh-CN" altLang="en-US" sz="2400" dirty="0" smtClean="0"/>
              <a:t>的</a:t>
            </a:r>
            <a:r>
              <a:rPr lang="zh-CN" altLang="en-US" sz="2400" u="sng" dirty="0" smtClean="0">
                <a:solidFill>
                  <a:schemeClr val="accent6"/>
                </a:solidFill>
              </a:rPr>
              <a:t>右孩子的</a:t>
            </a:r>
            <a:r>
              <a:rPr lang="zh-CN" altLang="en-US" sz="2400" b="1" u="sng" dirty="0" smtClean="0">
                <a:solidFill>
                  <a:srgbClr val="7030A0"/>
                </a:solidFill>
              </a:rPr>
              <a:t>左子树</a:t>
            </a:r>
            <a:r>
              <a:rPr lang="zh-CN" altLang="en-US" sz="2400" dirty="0"/>
              <a:t>上进行</a:t>
            </a:r>
            <a:r>
              <a:rPr lang="zh-CN" altLang="en-US" sz="2400" dirty="0" smtClean="0"/>
              <a:t>插入，</a:t>
            </a:r>
            <a:r>
              <a:rPr lang="zh-CN" altLang="en-US" sz="2400" i="1" dirty="0" smtClean="0"/>
              <a:t>插入</a:t>
            </a:r>
            <a:r>
              <a:rPr lang="en-US" altLang="zh-CN" sz="2400" i="1" dirty="0"/>
              <a:t>x</a:t>
            </a:r>
            <a:r>
              <a:rPr lang="zh-CN" altLang="en-US" sz="2400" i="1" dirty="0" smtClean="0"/>
              <a:t>使</a:t>
            </a:r>
            <a:r>
              <a:rPr lang="zh-CN" altLang="en-US" sz="2400" i="1" dirty="0"/>
              <a:t>结点</a:t>
            </a:r>
            <a:r>
              <a:rPr lang="en-US" altLang="zh-CN" sz="2400" i="1" dirty="0"/>
              <a:t>a</a:t>
            </a:r>
            <a:r>
              <a:rPr lang="zh-CN" altLang="en-US" sz="2400" i="1" dirty="0"/>
              <a:t>失去</a:t>
            </a:r>
            <a:r>
              <a:rPr lang="zh-CN" altLang="en-US" sz="2400" i="1" dirty="0" smtClean="0"/>
              <a:t>平衡</a:t>
            </a:r>
            <a:r>
              <a:rPr lang="en-US" altLang="zh-CN" sz="2400" dirty="0" smtClean="0">
                <a:solidFill>
                  <a:srgbClr val="C00000"/>
                </a:solidFill>
              </a:rPr>
              <a:t>——</a:t>
            </a:r>
            <a:r>
              <a:rPr lang="zh-CN" altLang="en-US" sz="2400" dirty="0">
                <a:solidFill>
                  <a:srgbClr val="C00000"/>
                </a:solidFill>
              </a:rPr>
              <a:t>与</a:t>
            </a:r>
            <a:r>
              <a:rPr lang="en-US" altLang="zh-CN" sz="2400" dirty="0">
                <a:solidFill>
                  <a:srgbClr val="C00000"/>
                </a:solidFill>
              </a:rPr>
              <a:t>LR</a:t>
            </a:r>
            <a:r>
              <a:rPr lang="zh-CN" altLang="en-US" sz="2400" dirty="0">
                <a:solidFill>
                  <a:srgbClr val="C00000"/>
                </a:solidFill>
              </a:rPr>
              <a:t>型正好</a:t>
            </a:r>
            <a:r>
              <a:rPr lang="zh-CN" altLang="en-US" sz="2400" dirty="0" smtClean="0">
                <a:solidFill>
                  <a:srgbClr val="C00000"/>
                </a:solidFill>
              </a:rPr>
              <a:t>对称</a:t>
            </a:r>
            <a:r>
              <a:rPr lang="en-US" altLang="zh-CN" sz="2400" dirty="0" smtClean="0">
                <a:solidFill>
                  <a:srgbClr val="C00000"/>
                </a:solidFill>
              </a:rPr>
              <a:t>!</a:t>
            </a:r>
            <a:endParaRPr lang="en-US" altLang="zh-CN" sz="2400" dirty="0" smtClean="0"/>
          </a:p>
          <a:p>
            <a:pPr lvl="1">
              <a:lnSpc>
                <a:spcPct val="150000"/>
              </a:lnSpc>
              <a:spcBef>
                <a:spcPts val="600"/>
              </a:spcBef>
            </a:pPr>
            <a:r>
              <a:rPr lang="en-US" altLang="zh-CN" sz="2000" dirty="0" smtClean="0"/>
              <a:t>x</a:t>
            </a:r>
            <a:r>
              <a:rPr lang="zh-CN" altLang="en-US" sz="2000" dirty="0" smtClean="0"/>
              <a:t>插入前</a:t>
            </a:r>
            <a:r>
              <a:rPr lang="en-US" altLang="zh-CN" sz="2000" dirty="0"/>
              <a:t>a</a:t>
            </a:r>
            <a:r>
              <a:rPr lang="zh-CN" altLang="en-US" sz="2000" dirty="0" smtClean="0"/>
              <a:t>的</a:t>
            </a:r>
            <a:r>
              <a:rPr lang="zh-CN" altLang="en-US" sz="2000" dirty="0"/>
              <a:t>平衡因子</a:t>
            </a:r>
            <a:r>
              <a:rPr lang="zh-CN" altLang="en-US" sz="2000" dirty="0" smtClean="0"/>
              <a:t>是</a:t>
            </a:r>
            <a:r>
              <a:rPr lang="en-US" altLang="zh-CN" sz="2000" dirty="0" smtClean="0"/>
              <a:t>-1</a:t>
            </a:r>
            <a:r>
              <a:rPr lang="en-US" altLang="zh-CN" sz="2000" i="1" dirty="0" smtClean="0">
                <a:solidFill>
                  <a:schemeClr val="tx1">
                    <a:lumMod val="50000"/>
                    <a:lumOff val="50000"/>
                  </a:schemeClr>
                </a:solidFill>
              </a:rPr>
              <a:t> </a:t>
            </a:r>
            <a:r>
              <a:rPr lang="en-US" altLang="zh-CN" sz="1800" i="1" dirty="0">
                <a:solidFill>
                  <a:schemeClr val="tx1">
                    <a:lumMod val="50000"/>
                    <a:lumOff val="50000"/>
                  </a:schemeClr>
                </a:solidFill>
              </a:rPr>
              <a:t>(</a:t>
            </a:r>
            <a:r>
              <a:rPr lang="zh-CN" altLang="en-US" sz="1800" i="1" dirty="0">
                <a:solidFill>
                  <a:schemeClr val="tx1">
                    <a:lumMod val="50000"/>
                    <a:lumOff val="50000"/>
                  </a:schemeClr>
                </a:solidFill>
              </a:rPr>
              <a:t>不能</a:t>
            </a:r>
            <a:r>
              <a:rPr lang="zh-CN" altLang="en-US" sz="1800" i="1" dirty="0" smtClean="0">
                <a:solidFill>
                  <a:schemeClr val="tx1">
                    <a:lumMod val="50000"/>
                    <a:lumOff val="50000"/>
                  </a:schemeClr>
                </a:solidFill>
              </a:rPr>
              <a:t>是</a:t>
            </a:r>
            <a:r>
              <a:rPr lang="en-US" altLang="zh-CN" sz="1800" i="1" dirty="0">
                <a:solidFill>
                  <a:schemeClr val="tx1">
                    <a:lumMod val="50000"/>
                    <a:lumOff val="50000"/>
                  </a:schemeClr>
                </a:solidFill>
              </a:rPr>
              <a:t>1</a:t>
            </a:r>
            <a:r>
              <a:rPr lang="zh-CN" altLang="en-US" sz="1800" i="1" dirty="0" smtClean="0">
                <a:solidFill>
                  <a:schemeClr val="tx1">
                    <a:lumMod val="50000"/>
                    <a:lumOff val="50000"/>
                  </a:schemeClr>
                </a:solidFill>
              </a:rPr>
              <a:t>或</a:t>
            </a:r>
            <a:r>
              <a:rPr lang="en-US" altLang="zh-CN" sz="1800" i="1" dirty="0">
                <a:solidFill>
                  <a:schemeClr val="tx1">
                    <a:lumMod val="50000"/>
                    <a:lumOff val="50000"/>
                  </a:schemeClr>
                </a:solidFill>
              </a:rPr>
              <a:t>0</a:t>
            </a:r>
            <a:r>
              <a:rPr lang="en-US" altLang="zh-CN" sz="1800" i="1" dirty="0" smtClean="0">
                <a:solidFill>
                  <a:schemeClr val="tx1">
                    <a:lumMod val="50000"/>
                    <a:lumOff val="50000"/>
                  </a:schemeClr>
                </a:solidFill>
              </a:rPr>
              <a:t>)</a:t>
            </a:r>
            <a:r>
              <a:rPr lang="en-US" altLang="zh-CN" sz="2000" dirty="0" smtClean="0"/>
              <a:t>, x</a:t>
            </a:r>
            <a:r>
              <a:rPr lang="zh-CN" altLang="en-US" sz="2000" dirty="0" smtClean="0"/>
              <a:t>插入后</a:t>
            </a:r>
            <a:r>
              <a:rPr lang="en-US" altLang="zh-CN" sz="2000" dirty="0" smtClean="0"/>
              <a:t>a</a:t>
            </a:r>
            <a:r>
              <a:rPr lang="zh-CN" altLang="en-US" sz="2000" dirty="0" smtClean="0"/>
              <a:t>的</a:t>
            </a:r>
            <a:r>
              <a:rPr lang="zh-CN" altLang="en-US" sz="2000" dirty="0"/>
              <a:t>平衡因子</a:t>
            </a:r>
            <a:r>
              <a:rPr lang="zh-CN" altLang="en-US" sz="2000" dirty="0" smtClean="0"/>
              <a:t>是</a:t>
            </a:r>
            <a:r>
              <a:rPr lang="en-US" altLang="zh-CN" sz="2000" dirty="0" smtClean="0"/>
              <a:t>-2</a:t>
            </a:r>
            <a:r>
              <a:rPr lang="zh-CN" altLang="en-US" sz="2000" dirty="0" smtClean="0"/>
              <a:t>。</a:t>
            </a:r>
            <a:endParaRPr lang="en-US" altLang="zh-CN" sz="2000" dirty="0" smtClean="0"/>
          </a:p>
          <a:p>
            <a:pPr lvl="1">
              <a:lnSpc>
                <a:spcPct val="150000"/>
              </a:lnSpc>
              <a:spcBef>
                <a:spcPts val="600"/>
              </a:spcBef>
            </a:pPr>
            <a:r>
              <a:rPr lang="zh-CN" altLang="en-US" sz="2000" dirty="0" smtClean="0"/>
              <a:t>设</a:t>
            </a:r>
            <a:r>
              <a:rPr lang="en-US" altLang="zh-CN" sz="2000" b="1" dirty="0"/>
              <a:t>b</a:t>
            </a:r>
            <a:r>
              <a:rPr lang="zh-CN" altLang="en-US" sz="2000" dirty="0"/>
              <a:t>是</a:t>
            </a:r>
            <a:r>
              <a:rPr lang="en-US" altLang="zh-CN" sz="2000" dirty="0"/>
              <a:t>a</a:t>
            </a:r>
            <a:r>
              <a:rPr lang="zh-CN" altLang="en-US" sz="2000" dirty="0" smtClean="0"/>
              <a:t>的</a:t>
            </a:r>
            <a:r>
              <a:rPr lang="zh-CN" altLang="en-US" sz="2000" i="1" dirty="0" smtClean="0"/>
              <a:t>右</a:t>
            </a:r>
            <a:r>
              <a:rPr lang="zh-CN" altLang="en-US" sz="2000" dirty="0" smtClean="0"/>
              <a:t>孩子</a:t>
            </a:r>
            <a:r>
              <a:rPr lang="en-US" altLang="zh-CN" sz="2000" dirty="0" smtClean="0"/>
              <a:t>, </a:t>
            </a:r>
            <a:r>
              <a:rPr lang="en-US" altLang="zh-CN" sz="2000" b="1" dirty="0" smtClean="0"/>
              <a:t>c</a:t>
            </a:r>
            <a:r>
              <a:rPr lang="zh-CN" altLang="en-US" sz="2000" dirty="0"/>
              <a:t>为</a:t>
            </a:r>
            <a:r>
              <a:rPr lang="en-US" altLang="zh-CN" sz="2000" b="1" dirty="0"/>
              <a:t>b</a:t>
            </a:r>
            <a:r>
              <a:rPr lang="zh-CN" altLang="en-US" sz="2000" dirty="0" smtClean="0"/>
              <a:t>的</a:t>
            </a:r>
            <a:r>
              <a:rPr lang="zh-CN" altLang="en-US" sz="2000" i="1" dirty="0" smtClean="0"/>
              <a:t>左</a:t>
            </a:r>
            <a:r>
              <a:rPr lang="zh-CN" altLang="en-US" sz="2000" dirty="0" smtClean="0"/>
              <a:t>孩子：</a:t>
            </a:r>
            <a:endParaRPr lang="en-US" altLang="zh-CN" sz="2000" dirty="0" smtClean="0"/>
          </a:p>
          <a:p>
            <a:pPr lvl="2">
              <a:lnSpc>
                <a:spcPct val="150000"/>
              </a:lnSpc>
              <a:spcBef>
                <a:spcPts val="600"/>
              </a:spcBef>
            </a:pPr>
            <a:r>
              <a:rPr lang="en-US" altLang="zh-CN" sz="1800" dirty="0" smtClean="0"/>
              <a:t>x</a:t>
            </a:r>
            <a:r>
              <a:rPr lang="zh-CN" altLang="en-US" sz="1800" dirty="0" smtClean="0"/>
              <a:t>插入前</a:t>
            </a:r>
            <a:r>
              <a:rPr lang="en-US" altLang="zh-CN" sz="1800" dirty="0" smtClean="0"/>
              <a:t>, </a:t>
            </a:r>
            <a:r>
              <a:rPr lang="en-US" altLang="zh-CN" sz="1800" b="1" dirty="0" smtClean="0">
                <a:solidFill>
                  <a:srgbClr val="0070C0"/>
                </a:solidFill>
              </a:rPr>
              <a:t>b</a:t>
            </a:r>
            <a:r>
              <a:rPr lang="zh-CN" altLang="en-US" sz="1800" dirty="0" smtClean="0"/>
              <a:t>的</a:t>
            </a:r>
            <a:r>
              <a:rPr lang="zh-CN" altLang="en-US" sz="1800" dirty="0"/>
              <a:t>平衡因子</a:t>
            </a:r>
            <a:r>
              <a:rPr lang="zh-CN" altLang="en-US" sz="1800" dirty="0">
                <a:solidFill>
                  <a:srgbClr val="00B050"/>
                </a:solidFill>
              </a:rPr>
              <a:t>只能是</a:t>
            </a:r>
            <a:r>
              <a:rPr lang="en-US" altLang="zh-CN" sz="1800" b="1" i="1" dirty="0" smtClean="0">
                <a:solidFill>
                  <a:srgbClr val="00B050"/>
                </a:solidFill>
              </a:rPr>
              <a:t>0</a:t>
            </a:r>
            <a:r>
              <a:rPr lang="en-US" altLang="zh-CN" sz="1800" dirty="0"/>
              <a:t> </a:t>
            </a:r>
            <a:r>
              <a:rPr lang="en-US" altLang="zh-CN" sz="1600" dirty="0" smtClean="0">
                <a:solidFill>
                  <a:schemeClr val="tx1">
                    <a:lumMod val="50000"/>
                    <a:lumOff val="50000"/>
                  </a:schemeClr>
                </a:solidFill>
              </a:rPr>
              <a:t>(</a:t>
            </a:r>
            <a:r>
              <a:rPr lang="zh-CN" altLang="en-US" sz="1600" dirty="0" smtClean="0">
                <a:solidFill>
                  <a:schemeClr val="tx1">
                    <a:lumMod val="50000"/>
                    <a:lumOff val="50000"/>
                  </a:schemeClr>
                </a:solidFill>
              </a:rPr>
              <a:t>若是</a:t>
            </a:r>
            <a:r>
              <a:rPr lang="en-US" altLang="zh-CN" sz="1600" b="1" dirty="0" smtClean="0">
                <a:solidFill>
                  <a:srgbClr val="00B050"/>
                </a:solidFill>
              </a:rPr>
              <a:t>-1</a:t>
            </a:r>
            <a:r>
              <a:rPr lang="zh-CN" altLang="en-US" sz="1600" dirty="0" smtClean="0">
                <a:solidFill>
                  <a:schemeClr val="tx1">
                    <a:lumMod val="50000"/>
                    <a:lumOff val="50000"/>
                  </a:schemeClr>
                </a:solidFill>
              </a:rPr>
              <a:t>不会导致</a:t>
            </a:r>
            <a:r>
              <a:rPr lang="en-US" altLang="zh-CN" sz="1600" dirty="0" err="1" smtClean="0">
                <a:solidFill>
                  <a:schemeClr val="tx1">
                    <a:lumMod val="50000"/>
                    <a:lumOff val="50000"/>
                  </a:schemeClr>
                </a:solidFill>
              </a:rPr>
              <a:t>b,a</a:t>
            </a:r>
            <a:r>
              <a:rPr lang="zh-CN" altLang="en-US" sz="1600" dirty="0" smtClean="0">
                <a:solidFill>
                  <a:schemeClr val="tx1">
                    <a:lumMod val="50000"/>
                    <a:lumOff val="50000"/>
                  </a:schemeClr>
                </a:solidFill>
              </a:rPr>
              <a:t>失衡，若是</a:t>
            </a:r>
            <a:r>
              <a:rPr lang="en-US" altLang="zh-CN" sz="1600" b="1" dirty="0" smtClean="0">
                <a:solidFill>
                  <a:srgbClr val="00B050"/>
                </a:solidFill>
              </a:rPr>
              <a:t>1</a:t>
            </a:r>
            <a:r>
              <a:rPr lang="zh-CN" altLang="en-US" sz="1600" dirty="0" smtClean="0">
                <a:solidFill>
                  <a:schemeClr val="tx1">
                    <a:lumMod val="50000"/>
                    <a:lumOff val="50000"/>
                  </a:schemeClr>
                </a:solidFill>
              </a:rPr>
              <a:t>则</a:t>
            </a:r>
            <a:r>
              <a:rPr lang="en-US" altLang="zh-CN" sz="1600" dirty="0">
                <a:solidFill>
                  <a:schemeClr val="tx1">
                    <a:lumMod val="50000"/>
                    <a:lumOff val="50000"/>
                  </a:schemeClr>
                </a:solidFill>
              </a:rPr>
              <a:t>c</a:t>
            </a:r>
            <a:r>
              <a:rPr lang="zh-CN" altLang="en-US" sz="1600" dirty="0" smtClean="0">
                <a:solidFill>
                  <a:schemeClr val="tx1">
                    <a:lumMod val="50000"/>
                    <a:lumOff val="50000"/>
                  </a:schemeClr>
                </a:solidFill>
              </a:rPr>
              <a:t>就是</a:t>
            </a:r>
            <a:r>
              <a:rPr lang="zh-CN" altLang="en-US" sz="1600" dirty="0">
                <a:solidFill>
                  <a:schemeClr val="tx1">
                    <a:lumMod val="50000"/>
                    <a:lumOff val="50000"/>
                  </a:schemeClr>
                </a:solidFill>
              </a:rPr>
              <a:t>失衡结点</a:t>
            </a:r>
            <a:r>
              <a:rPr lang="en-US" altLang="zh-CN" sz="1600" dirty="0" smtClean="0">
                <a:solidFill>
                  <a:schemeClr val="tx1">
                    <a:lumMod val="50000"/>
                    <a:lumOff val="50000"/>
                  </a:schemeClr>
                </a:solidFill>
              </a:rPr>
              <a:t>)</a:t>
            </a:r>
            <a:r>
              <a:rPr lang="zh-CN" altLang="en-US" sz="1800" dirty="0" smtClean="0"/>
              <a:t>；</a:t>
            </a:r>
            <a:r>
              <a:rPr lang="en-US" altLang="zh-CN" sz="1800" dirty="0" smtClean="0"/>
              <a:t>x</a:t>
            </a:r>
            <a:r>
              <a:rPr lang="zh-CN" altLang="en-US" sz="1800" dirty="0" smtClean="0"/>
              <a:t>插入后 </a:t>
            </a:r>
            <a:r>
              <a:rPr lang="en-US" altLang="zh-CN" sz="1800" u="sng" dirty="0" smtClean="0"/>
              <a:t>b</a:t>
            </a:r>
            <a:r>
              <a:rPr lang="zh-CN" altLang="en-US" sz="1800" u="sng" dirty="0" smtClean="0"/>
              <a:t>的</a:t>
            </a:r>
            <a:r>
              <a:rPr lang="zh-CN" altLang="en-US" sz="1800" u="sng" dirty="0"/>
              <a:t>平衡因子</a:t>
            </a:r>
            <a:r>
              <a:rPr lang="zh-CN" altLang="en-US" sz="1800" u="sng" dirty="0" smtClean="0"/>
              <a:t>是</a:t>
            </a:r>
            <a:r>
              <a:rPr lang="en-US" altLang="zh-CN" sz="1800" u="sng" dirty="0" smtClean="0"/>
              <a:t>1</a:t>
            </a:r>
            <a:r>
              <a:rPr lang="zh-CN" altLang="en-US" sz="1800" dirty="0" smtClean="0"/>
              <a:t>。</a:t>
            </a:r>
            <a:endParaRPr lang="en-US" altLang="zh-CN" sz="1800" dirty="0" smtClean="0"/>
          </a:p>
          <a:p>
            <a:pPr lvl="2">
              <a:lnSpc>
                <a:spcPct val="150000"/>
              </a:lnSpc>
              <a:spcBef>
                <a:spcPts val="600"/>
              </a:spcBef>
            </a:pPr>
            <a:r>
              <a:rPr lang="zh-CN" altLang="en-US" sz="1800" dirty="0" smtClean="0"/>
              <a:t>同理</a:t>
            </a:r>
            <a:r>
              <a:rPr lang="en-US" altLang="zh-CN" sz="1800" dirty="0" smtClean="0"/>
              <a:t>, x</a:t>
            </a:r>
            <a:r>
              <a:rPr lang="zh-CN" altLang="en-US" sz="1800" dirty="0" smtClean="0"/>
              <a:t>插入前</a:t>
            </a:r>
            <a:r>
              <a:rPr lang="en-US" altLang="zh-CN" sz="1800" dirty="0" smtClean="0"/>
              <a:t>, </a:t>
            </a:r>
            <a:r>
              <a:rPr lang="en-US" altLang="zh-CN" sz="1800" b="1" dirty="0" smtClean="0">
                <a:solidFill>
                  <a:srgbClr val="0070C0"/>
                </a:solidFill>
              </a:rPr>
              <a:t>c</a:t>
            </a:r>
            <a:r>
              <a:rPr lang="zh-CN" altLang="en-US" sz="1800" dirty="0" smtClean="0"/>
              <a:t>的</a:t>
            </a:r>
            <a:r>
              <a:rPr lang="zh-CN" altLang="en-US" sz="1800" dirty="0"/>
              <a:t>平衡因子</a:t>
            </a:r>
            <a:r>
              <a:rPr lang="zh-CN" altLang="en-US" sz="1800" dirty="0">
                <a:solidFill>
                  <a:srgbClr val="00B050"/>
                </a:solidFill>
              </a:rPr>
              <a:t>只能是</a:t>
            </a:r>
            <a:r>
              <a:rPr lang="en-US" altLang="zh-CN" sz="1800" b="1" i="1" dirty="0" smtClean="0">
                <a:solidFill>
                  <a:srgbClr val="00B050"/>
                </a:solidFill>
              </a:rPr>
              <a:t>0</a:t>
            </a:r>
            <a:r>
              <a:rPr lang="en-US" altLang="zh-CN" sz="1800" dirty="0">
                <a:solidFill>
                  <a:schemeClr val="tx1">
                    <a:lumMod val="50000"/>
                    <a:lumOff val="50000"/>
                  </a:schemeClr>
                </a:solidFill>
              </a:rPr>
              <a:t> </a:t>
            </a:r>
            <a:r>
              <a:rPr lang="en-US" altLang="zh-CN" sz="1600" dirty="0">
                <a:solidFill>
                  <a:schemeClr val="tx1">
                    <a:lumMod val="50000"/>
                    <a:lumOff val="50000"/>
                  </a:schemeClr>
                </a:solidFill>
              </a:rPr>
              <a:t>(</a:t>
            </a:r>
            <a:r>
              <a:rPr lang="zh-CN" altLang="en-US" sz="1600" u="sng" dirty="0">
                <a:solidFill>
                  <a:schemeClr val="tx1">
                    <a:lumMod val="50000"/>
                    <a:lumOff val="50000"/>
                  </a:schemeClr>
                </a:solidFill>
              </a:rPr>
              <a:t>若是</a:t>
            </a:r>
            <a:r>
              <a:rPr lang="en-US" altLang="zh-CN" sz="1600" b="1" u="sng" dirty="0">
                <a:solidFill>
                  <a:srgbClr val="00B050"/>
                </a:solidFill>
              </a:rPr>
              <a:t>1</a:t>
            </a:r>
            <a:r>
              <a:rPr lang="zh-CN" altLang="en-US" sz="1600" u="sng" dirty="0">
                <a:solidFill>
                  <a:schemeClr val="tx1">
                    <a:lumMod val="50000"/>
                    <a:lumOff val="50000"/>
                  </a:schemeClr>
                </a:solidFill>
              </a:rPr>
              <a:t>或是</a:t>
            </a:r>
            <a:r>
              <a:rPr lang="en-US" altLang="zh-CN" sz="1600" u="sng" dirty="0">
                <a:solidFill>
                  <a:srgbClr val="00B050"/>
                </a:solidFill>
              </a:rPr>
              <a:t>-</a:t>
            </a:r>
            <a:r>
              <a:rPr lang="en-US" altLang="zh-CN" sz="1600" b="1" u="sng" dirty="0">
                <a:solidFill>
                  <a:srgbClr val="00B050"/>
                </a:solidFill>
              </a:rPr>
              <a:t>1</a:t>
            </a:r>
            <a:r>
              <a:rPr lang="zh-CN" altLang="en-US" sz="1600" u="sng" dirty="0">
                <a:solidFill>
                  <a:schemeClr val="tx1">
                    <a:lumMod val="50000"/>
                    <a:lumOff val="50000"/>
                  </a:schemeClr>
                </a:solidFill>
              </a:rPr>
              <a:t>，则</a:t>
            </a:r>
            <a:r>
              <a:rPr lang="en-US" altLang="zh-CN" sz="1600" u="sng" dirty="0">
                <a:solidFill>
                  <a:schemeClr val="tx1">
                    <a:lumMod val="50000"/>
                    <a:lumOff val="50000"/>
                  </a:schemeClr>
                </a:solidFill>
              </a:rPr>
              <a:t>c</a:t>
            </a:r>
            <a:r>
              <a:rPr lang="zh-CN" altLang="en-US" sz="1600" u="sng" dirty="0">
                <a:solidFill>
                  <a:schemeClr val="tx1">
                    <a:lumMod val="50000"/>
                    <a:lumOff val="50000"/>
                  </a:schemeClr>
                </a:solidFill>
              </a:rPr>
              <a:t>就是失衡结点</a:t>
            </a:r>
            <a:r>
              <a:rPr lang="en-US" altLang="zh-CN" sz="1600" dirty="0">
                <a:solidFill>
                  <a:schemeClr val="tx1">
                    <a:lumMod val="50000"/>
                    <a:lumOff val="50000"/>
                  </a:schemeClr>
                </a:solidFill>
              </a:rPr>
              <a:t>) </a:t>
            </a:r>
            <a:r>
              <a:rPr lang="zh-CN" altLang="en-US" sz="1800" dirty="0" smtClean="0"/>
              <a:t>。</a:t>
            </a:r>
            <a:endParaRPr lang="en-US" altLang="zh-CN" sz="2200" dirty="0"/>
          </a:p>
          <a:p>
            <a:pPr lvl="1">
              <a:spcBef>
                <a:spcPts val="600"/>
              </a:spcBef>
            </a:pPr>
            <a:endParaRPr lang="en-US" altLang="zh-CN" sz="2200" dirty="0" smtClean="0"/>
          </a:p>
          <a:p>
            <a:pPr lvl="1">
              <a:spcBef>
                <a:spcPts val="600"/>
              </a:spcBef>
            </a:pPr>
            <a:endParaRPr lang="zh-CN" altLang="en-US" sz="2200" dirty="0"/>
          </a:p>
        </p:txBody>
      </p:sp>
      <p:sp>
        <p:nvSpPr>
          <p:cNvPr id="2" name="标题 1"/>
          <p:cNvSpPr>
            <a:spLocks noGrp="1"/>
          </p:cNvSpPr>
          <p:nvPr>
            <p:ph type="title"/>
          </p:nvPr>
        </p:nvSpPr>
        <p:spPr/>
        <p:txBody>
          <a:bodyPr/>
          <a:lstStyle/>
          <a:p>
            <a:r>
              <a:rPr lang="en-US" altLang="zh-CN" dirty="0" smtClean="0"/>
              <a:t>X.2c </a:t>
            </a:r>
            <a:r>
              <a:rPr lang="zh-CN" altLang="en-US" dirty="0"/>
              <a:t>平衡化</a:t>
            </a:r>
            <a:r>
              <a:rPr lang="zh-CN" altLang="en-US" dirty="0" smtClean="0"/>
              <a:t>旋转：</a:t>
            </a:r>
            <a:r>
              <a:rPr lang="en-US" altLang="zh-CN" dirty="0" smtClean="0"/>
              <a:t>RL</a:t>
            </a:r>
            <a:r>
              <a:rPr lang="zh-CN" altLang="en-US" dirty="0" smtClean="0"/>
              <a:t>型</a:t>
            </a:r>
            <a:endParaRPr lang="zh-CN" altLang="en-US" dirty="0"/>
          </a:p>
        </p:txBody>
      </p:sp>
      <p:sp>
        <p:nvSpPr>
          <p:cNvPr id="8" name="右箭头 7"/>
          <p:cNvSpPr/>
          <p:nvPr/>
        </p:nvSpPr>
        <p:spPr>
          <a:xfrm>
            <a:off x="3949510" y="5609508"/>
            <a:ext cx="609600" cy="22860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894443" y="5369865"/>
            <a:ext cx="1293924" cy="707886"/>
          </a:xfrm>
          <a:prstGeom prst="rect">
            <a:avLst/>
          </a:prstGeom>
        </p:spPr>
        <p:txBody>
          <a:bodyPr wrap="square">
            <a:spAutoFit/>
          </a:bodyPr>
          <a:lstStyle/>
          <a:p>
            <a:r>
              <a:rPr lang="en-US" altLang="zh-CN" sz="2000" dirty="0" smtClean="0">
                <a:solidFill>
                  <a:schemeClr val="tx1">
                    <a:lumMod val="50000"/>
                    <a:lumOff val="50000"/>
                  </a:schemeClr>
                </a:solidFill>
              </a:rPr>
              <a:t>RL</a:t>
            </a:r>
            <a:r>
              <a:rPr lang="zh-CN" altLang="en-US" sz="2000" dirty="0" smtClean="0">
                <a:solidFill>
                  <a:schemeClr val="tx1">
                    <a:lumMod val="50000"/>
                    <a:lumOff val="50000"/>
                  </a:schemeClr>
                </a:solidFill>
              </a:rPr>
              <a:t>型</a:t>
            </a:r>
            <a:r>
              <a:rPr lang="zh-CN" altLang="en-US" sz="2000" dirty="0" smtClean="0"/>
              <a:t>平衡化旋转</a:t>
            </a:r>
            <a:endParaRPr lang="zh-CN" altLang="en-US" sz="2000" dirty="0"/>
          </a:p>
        </p:txBody>
      </p:sp>
      <p:sp>
        <p:nvSpPr>
          <p:cNvPr id="10" name="AutoShape 25"/>
          <p:cNvSpPr>
            <a:spLocks noChangeArrowheads="1"/>
          </p:cNvSpPr>
          <p:nvPr/>
        </p:nvSpPr>
        <p:spPr bwMode="auto">
          <a:xfrm rot="13388270">
            <a:off x="2878879" y="4531574"/>
            <a:ext cx="717744" cy="188256"/>
          </a:xfrm>
          <a:prstGeom prst="curvedUpArrow">
            <a:avLst>
              <a:gd name="adj1" fmla="val 28000"/>
              <a:gd name="adj2" fmla="val 56000"/>
              <a:gd name="adj3" fmla="val 33333"/>
            </a:avLst>
          </a:prstGeom>
          <a:solidFill>
            <a:srgbClr val="FF0000"/>
          </a:solidFill>
          <a:ln w="9525">
            <a:solidFill>
              <a:srgbClr val="FF0000"/>
            </a:solidFill>
            <a:miter lim="800000"/>
            <a:headEnd/>
            <a:tailEnd/>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1" name="AutoShape 26"/>
          <p:cNvSpPr>
            <a:spLocks noChangeArrowheads="1"/>
          </p:cNvSpPr>
          <p:nvPr/>
        </p:nvSpPr>
        <p:spPr bwMode="auto">
          <a:xfrm rot="18406894">
            <a:off x="2351949" y="5143306"/>
            <a:ext cx="822929" cy="182248"/>
          </a:xfrm>
          <a:prstGeom prst="curvedDownArrow">
            <a:avLst>
              <a:gd name="adj1" fmla="val 60000"/>
              <a:gd name="adj2" fmla="val 120000"/>
              <a:gd name="adj3" fmla="val 33333"/>
            </a:avLst>
          </a:prstGeom>
          <a:solidFill>
            <a:schemeClr val="accent1"/>
          </a:solidFill>
          <a:ln w="9525">
            <a:solidFill>
              <a:schemeClr val="tx1"/>
            </a:solidFill>
            <a:miter lim="800000"/>
            <a:headEnd/>
            <a:tailEnd/>
          </a:ln>
        </p:spPr>
        <p:txBody>
          <a:bodyPr wrap="none" anchor="ctr"/>
          <a:lstStyle/>
          <a:p>
            <a:pPr eaLnBrk="1" hangingPunct="1"/>
            <a:endParaRPr kumimoji="1" lang="zh-CN" altLang="en-US" sz="2400">
              <a:solidFill>
                <a:schemeClr val="tx1"/>
              </a:solidFill>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6015343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0. </a:t>
            </a:r>
            <a:r>
              <a:rPr lang="zh-CN" altLang="en-US" dirty="0"/>
              <a:t>查找</a:t>
            </a:r>
            <a:r>
              <a:rPr lang="zh-CN" altLang="en-US" dirty="0" smtClean="0"/>
              <a:t>：</a:t>
            </a:r>
            <a:r>
              <a:rPr lang="zh-CN" altLang="en-US" sz="2000" dirty="0" smtClean="0">
                <a:solidFill>
                  <a:srgbClr val="7030A0"/>
                </a:solidFill>
              </a:rPr>
              <a:t>方法的评价指标</a:t>
            </a:r>
            <a:endParaRPr lang="zh-CN" altLang="en-US" dirty="0">
              <a:solidFill>
                <a:srgbClr val="7030A0"/>
              </a:solidFill>
            </a:endParaRPr>
          </a:p>
        </p:txBody>
      </p:sp>
      <p:sp>
        <p:nvSpPr>
          <p:cNvPr id="3" name="内容占位符 2"/>
          <p:cNvSpPr>
            <a:spLocks noGrp="1"/>
          </p:cNvSpPr>
          <p:nvPr>
            <p:ph idx="1"/>
          </p:nvPr>
        </p:nvSpPr>
        <p:spPr/>
        <p:txBody>
          <a:bodyPr/>
          <a:lstStyle/>
          <a:p>
            <a:r>
              <a:rPr lang="zh-CN" altLang="en-US" dirty="0"/>
              <a:t> 查找过程中主要操作</a:t>
            </a:r>
            <a:r>
              <a:rPr lang="zh-CN" altLang="en-US" dirty="0" smtClean="0"/>
              <a:t>是：</a:t>
            </a:r>
            <a:r>
              <a:rPr lang="zh-CN" altLang="en-US" b="1" dirty="0" smtClean="0"/>
              <a:t>关键字</a:t>
            </a:r>
            <a:r>
              <a:rPr lang="zh-CN" altLang="en-US" b="1" dirty="0"/>
              <a:t>的</a:t>
            </a:r>
            <a:r>
              <a:rPr lang="zh-CN" altLang="en-US" b="1" dirty="0" smtClean="0"/>
              <a:t>比较</a:t>
            </a:r>
            <a:r>
              <a:rPr lang="zh-CN" altLang="en-US" dirty="0" smtClean="0"/>
              <a:t>。</a:t>
            </a:r>
            <a:endParaRPr lang="en-US" altLang="zh-CN" dirty="0" smtClean="0"/>
          </a:p>
          <a:p>
            <a:pPr lvl="1"/>
            <a:r>
              <a:rPr lang="zh-CN" altLang="en-US" dirty="0" smtClean="0"/>
              <a:t>查找</a:t>
            </a:r>
            <a:r>
              <a:rPr lang="zh-CN" altLang="en-US" dirty="0"/>
              <a:t>过程中</a:t>
            </a:r>
            <a:r>
              <a:rPr lang="zh-CN" altLang="en-US" b="1" dirty="0">
                <a:solidFill>
                  <a:srgbClr val="0070C0"/>
                </a:solidFill>
              </a:rPr>
              <a:t>关键字的平均比较</a:t>
            </a:r>
            <a:r>
              <a:rPr lang="zh-CN" altLang="en-US" b="1" dirty="0" smtClean="0">
                <a:solidFill>
                  <a:srgbClr val="0070C0"/>
                </a:solidFill>
              </a:rPr>
              <a:t>次数</a:t>
            </a:r>
            <a:r>
              <a:rPr lang="zh-CN" altLang="en-US" dirty="0" smtClean="0"/>
              <a:t>（</a:t>
            </a:r>
            <a:r>
              <a:rPr lang="zh-CN" altLang="en-US" b="1" dirty="0" smtClean="0"/>
              <a:t>平均</a:t>
            </a:r>
            <a:r>
              <a:rPr lang="zh-CN" altLang="en-US" b="1" dirty="0"/>
              <a:t>查找长度</a:t>
            </a:r>
            <a:r>
              <a:rPr lang="en-US" altLang="zh-CN" b="1" dirty="0">
                <a:solidFill>
                  <a:srgbClr val="0070C0"/>
                </a:solidFill>
              </a:rPr>
              <a:t>ASL</a:t>
            </a:r>
            <a:r>
              <a:rPr lang="zh-CN" altLang="en-US" dirty="0"/>
              <a:t>：</a:t>
            </a:r>
            <a:r>
              <a:rPr lang="en-US" altLang="zh-CN" b="1" dirty="0">
                <a:solidFill>
                  <a:srgbClr val="0070C0"/>
                </a:solidFill>
              </a:rPr>
              <a:t>A</a:t>
            </a:r>
            <a:r>
              <a:rPr lang="en-US" altLang="zh-CN" dirty="0"/>
              <a:t>verage </a:t>
            </a:r>
            <a:r>
              <a:rPr lang="en-US" altLang="zh-CN" b="1" dirty="0">
                <a:solidFill>
                  <a:srgbClr val="0070C0"/>
                </a:solidFill>
              </a:rPr>
              <a:t>S</a:t>
            </a:r>
            <a:r>
              <a:rPr lang="en-US" altLang="zh-CN" dirty="0"/>
              <a:t>earch </a:t>
            </a:r>
            <a:r>
              <a:rPr lang="en-US" altLang="zh-CN" b="1" dirty="0" smtClean="0">
                <a:solidFill>
                  <a:srgbClr val="0070C0"/>
                </a:solidFill>
              </a:rPr>
              <a:t>L</a:t>
            </a:r>
            <a:r>
              <a:rPr lang="en-US" altLang="zh-CN" dirty="0" smtClean="0"/>
              <a:t>ength</a:t>
            </a:r>
            <a:r>
              <a:rPr lang="zh-CN" altLang="en-US" dirty="0"/>
              <a:t>）常</a:t>
            </a:r>
            <a:r>
              <a:rPr lang="zh-CN" altLang="en-US" dirty="0" smtClean="0"/>
              <a:t>作为</a:t>
            </a:r>
            <a:r>
              <a:rPr lang="zh-CN" altLang="en-US" dirty="0"/>
              <a:t>衡量一个查找算法效率高低的标准</a:t>
            </a:r>
            <a:r>
              <a:rPr lang="zh-CN" altLang="en-US" dirty="0" smtClean="0"/>
              <a:t>。</a:t>
            </a:r>
            <a:endParaRPr lang="en-US" altLang="zh-CN" dirty="0" smtClean="0"/>
          </a:p>
          <a:p>
            <a:pPr lvl="1"/>
            <a:r>
              <a:rPr lang="en-US" altLang="zh-CN" dirty="0" smtClean="0"/>
              <a:t>ASL</a:t>
            </a:r>
            <a:r>
              <a:rPr lang="zh-CN" altLang="en-US" dirty="0"/>
              <a:t>定义为</a:t>
            </a:r>
            <a:r>
              <a:rPr lang="zh-CN" altLang="en-US" dirty="0" smtClean="0"/>
              <a:t>：</a:t>
            </a:r>
            <a:endParaRPr lang="en-US" altLang="zh-CN" dirty="0" smtClean="0"/>
          </a:p>
          <a:p>
            <a:pPr lvl="2"/>
            <a:endParaRPr lang="en-US" altLang="zh-CN" dirty="0"/>
          </a:p>
          <a:p>
            <a:pPr lvl="2"/>
            <a:endParaRPr lang="en-US" altLang="zh-CN" dirty="0" smtClean="0"/>
          </a:p>
          <a:p>
            <a:pPr marL="1524000" lvl="2" indent="-449263"/>
            <a:r>
              <a:rPr lang="en-US" altLang="zh-CN" dirty="0" smtClean="0"/>
              <a:t>P</a:t>
            </a:r>
            <a:r>
              <a:rPr lang="en-US" altLang="zh-CN" baseline="-25000" dirty="0" smtClean="0"/>
              <a:t>i</a:t>
            </a:r>
            <a:r>
              <a:rPr lang="zh-CN" altLang="en-US" dirty="0" smtClean="0"/>
              <a:t>：查找</a:t>
            </a:r>
            <a:r>
              <a:rPr lang="zh-CN" altLang="en-US" dirty="0"/>
              <a:t>第</a:t>
            </a:r>
            <a:r>
              <a:rPr lang="en-US" altLang="zh-CN" dirty="0" err="1"/>
              <a:t>i</a:t>
            </a:r>
            <a:r>
              <a:rPr lang="zh-CN" altLang="en-US" dirty="0"/>
              <a:t>个记录的</a:t>
            </a:r>
            <a:r>
              <a:rPr lang="zh-CN" altLang="en-US" dirty="0" smtClean="0"/>
              <a:t>概率。不</a:t>
            </a:r>
            <a:r>
              <a:rPr lang="zh-CN" altLang="en-US" dirty="0"/>
              <a:t>失一般性，认为查找每个记录的概率相等，即</a:t>
            </a:r>
            <a:r>
              <a:rPr lang="en-US" altLang="zh-CN" dirty="0"/>
              <a:t>P</a:t>
            </a:r>
            <a:r>
              <a:rPr lang="en-US" altLang="zh-CN" baseline="-25000" dirty="0"/>
              <a:t>1</a:t>
            </a:r>
            <a:r>
              <a:rPr lang="en-US" altLang="zh-CN" dirty="0"/>
              <a:t>=P</a:t>
            </a:r>
            <a:r>
              <a:rPr lang="en-US" altLang="zh-CN" baseline="-25000" dirty="0"/>
              <a:t>2</a:t>
            </a:r>
            <a:r>
              <a:rPr lang="en-US" altLang="zh-CN" dirty="0"/>
              <a:t>=…=</a:t>
            </a:r>
            <a:r>
              <a:rPr lang="en-US" altLang="zh-CN" dirty="0" err="1" smtClean="0"/>
              <a:t>P</a:t>
            </a:r>
            <a:r>
              <a:rPr lang="en-US" altLang="zh-CN" baseline="-25000" dirty="0" err="1" smtClean="0"/>
              <a:t>n</a:t>
            </a:r>
            <a:r>
              <a:rPr lang="en-US" altLang="zh-CN" dirty="0" smtClean="0"/>
              <a:t>=1/n</a:t>
            </a:r>
            <a:r>
              <a:rPr lang="zh-CN" altLang="en-US" dirty="0" smtClean="0"/>
              <a:t>；</a:t>
            </a:r>
            <a:endParaRPr lang="zh-CN" altLang="en-US" dirty="0"/>
          </a:p>
          <a:p>
            <a:pPr marL="1524000" lvl="2" indent="-449263"/>
            <a:r>
              <a:rPr lang="en-US" altLang="zh-CN" dirty="0"/>
              <a:t>C</a:t>
            </a:r>
            <a:r>
              <a:rPr lang="en-US" altLang="zh-CN" baseline="-25000" dirty="0"/>
              <a:t>i</a:t>
            </a:r>
            <a:r>
              <a:rPr lang="zh-CN" altLang="en-US" dirty="0"/>
              <a:t>：查找第</a:t>
            </a:r>
            <a:r>
              <a:rPr lang="en-US" altLang="zh-CN" dirty="0" err="1"/>
              <a:t>i</a:t>
            </a:r>
            <a:r>
              <a:rPr lang="zh-CN" altLang="en-US" dirty="0"/>
              <a:t>个记录需要进行比较的次数。</a:t>
            </a:r>
          </a:p>
          <a:p>
            <a:pPr lvl="2"/>
            <a:endParaRPr lang="en-US" altLang="zh-CN" dirty="0"/>
          </a:p>
        </p:txBody>
      </p:sp>
      <p:grpSp>
        <p:nvGrpSpPr>
          <p:cNvPr id="4" name="Group 3"/>
          <p:cNvGrpSpPr>
            <a:grpSpLocks/>
          </p:cNvGrpSpPr>
          <p:nvPr/>
        </p:nvGrpSpPr>
        <p:grpSpPr bwMode="auto">
          <a:xfrm>
            <a:off x="1524000" y="3886200"/>
            <a:ext cx="7010401" cy="874712"/>
            <a:chOff x="567" y="3699"/>
            <a:chExt cx="4416" cy="551"/>
          </a:xfrm>
        </p:grpSpPr>
        <p:grpSp>
          <p:nvGrpSpPr>
            <p:cNvPr id="5" name="Group 4"/>
            <p:cNvGrpSpPr>
              <a:grpSpLocks/>
            </p:cNvGrpSpPr>
            <p:nvPr/>
          </p:nvGrpSpPr>
          <p:grpSpPr bwMode="auto">
            <a:xfrm>
              <a:off x="567" y="3702"/>
              <a:ext cx="3408" cy="548"/>
              <a:chOff x="1536" y="3640"/>
              <a:chExt cx="3408" cy="548"/>
            </a:xfrm>
          </p:grpSpPr>
          <p:sp>
            <p:nvSpPr>
              <p:cNvPr id="10" name="Rectangle 5"/>
              <p:cNvSpPr>
                <a:spLocks noChangeArrowheads="1"/>
              </p:cNvSpPr>
              <p:nvPr/>
            </p:nvSpPr>
            <p:spPr bwMode="auto">
              <a:xfrm>
                <a:off x="1536" y="3744"/>
                <a:ext cx="340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800" b="1" dirty="0">
                    <a:solidFill>
                      <a:schemeClr val="tx2"/>
                    </a:solidFill>
                  </a:rPr>
                  <a:t>ASL=∑ </a:t>
                </a:r>
                <a:r>
                  <a:rPr lang="en-US" altLang="zh-CN" sz="2800" b="1" dirty="0" err="1">
                    <a:solidFill>
                      <a:schemeClr val="tx2"/>
                    </a:solidFill>
                  </a:rPr>
                  <a:t>P</a:t>
                </a:r>
                <a:r>
                  <a:rPr lang="en-US" altLang="zh-CN" sz="2800" b="1" baseline="-18000" dirty="0" err="1">
                    <a:solidFill>
                      <a:schemeClr val="tx2"/>
                    </a:solidFill>
                  </a:rPr>
                  <a:t>i</a:t>
                </a:r>
                <a:r>
                  <a:rPr lang="en-US" altLang="zh-CN" sz="2800" b="1" dirty="0" err="1">
                    <a:solidFill>
                      <a:schemeClr val="tx2"/>
                    </a:solidFill>
                    <a:sym typeface="Symbol" panose="05050102010706020507" pitchFamily="18" charset="2"/>
                  </a:rPr>
                  <a:t></a:t>
                </a:r>
                <a:r>
                  <a:rPr lang="en-US" altLang="zh-CN" sz="2800" b="1" dirty="0" err="1" smtClean="0">
                    <a:solidFill>
                      <a:schemeClr val="tx2"/>
                    </a:solidFill>
                  </a:rPr>
                  <a:t>C</a:t>
                </a:r>
                <a:r>
                  <a:rPr lang="en-US" altLang="zh-CN" sz="2800" b="1" baseline="-18000" dirty="0" err="1" smtClean="0">
                    <a:solidFill>
                      <a:schemeClr val="tx2"/>
                    </a:solidFill>
                  </a:rPr>
                  <a:t>i</a:t>
                </a:r>
                <a:r>
                  <a:rPr lang="zh-CN" altLang="en-US" sz="2800" b="1" dirty="0" smtClean="0">
                    <a:solidFill>
                      <a:schemeClr val="tx2"/>
                    </a:solidFill>
                  </a:rPr>
                  <a:t>，</a:t>
                </a:r>
                <a:r>
                  <a:rPr lang="en-US" altLang="zh-CN" sz="2800" b="1" dirty="0" smtClean="0">
                    <a:solidFill>
                      <a:schemeClr val="tx2"/>
                    </a:solidFill>
                  </a:rPr>
                  <a:t> n</a:t>
                </a:r>
                <a:r>
                  <a:rPr lang="zh-CN" altLang="en-US" sz="2400" b="1" dirty="0">
                    <a:solidFill>
                      <a:schemeClr val="tx2"/>
                    </a:solidFill>
                  </a:rPr>
                  <a:t>为查找表中记录</a:t>
                </a:r>
                <a:r>
                  <a:rPr lang="zh-CN" altLang="en-US" sz="2400" b="1" dirty="0" smtClean="0">
                    <a:solidFill>
                      <a:schemeClr val="tx2"/>
                    </a:solidFill>
                  </a:rPr>
                  <a:t>个数，</a:t>
                </a:r>
                <a:endParaRPr lang="zh-CN" altLang="en-US" sz="2400" b="1" dirty="0">
                  <a:solidFill>
                    <a:schemeClr val="tx2"/>
                  </a:solidFill>
                </a:endParaRPr>
              </a:p>
            </p:txBody>
          </p:sp>
          <p:sp>
            <p:nvSpPr>
              <p:cNvPr id="11" name="Rectangle 6"/>
              <p:cNvSpPr>
                <a:spLocks noChangeArrowheads="1"/>
              </p:cNvSpPr>
              <p:nvPr/>
            </p:nvSpPr>
            <p:spPr bwMode="auto">
              <a:xfrm>
                <a:off x="2112" y="3984"/>
                <a:ext cx="363"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400">
                    <a:solidFill>
                      <a:schemeClr val="tx2"/>
                    </a:solidFill>
                  </a:rPr>
                  <a:t>i=1</a:t>
                </a:r>
              </a:p>
            </p:txBody>
          </p:sp>
          <p:sp>
            <p:nvSpPr>
              <p:cNvPr id="12" name="Rectangle 7"/>
              <p:cNvSpPr>
                <a:spLocks noChangeArrowheads="1"/>
              </p:cNvSpPr>
              <p:nvPr/>
            </p:nvSpPr>
            <p:spPr bwMode="auto">
              <a:xfrm>
                <a:off x="2142" y="3640"/>
                <a:ext cx="182"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400" dirty="0">
                    <a:solidFill>
                      <a:schemeClr val="tx2"/>
                    </a:solidFill>
                  </a:rPr>
                  <a:t>n</a:t>
                </a:r>
              </a:p>
            </p:txBody>
          </p:sp>
        </p:grpSp>
        <p:grpSp>
          <p:nvGrpSpPr>
            <p:cNvPr id="6" name="Group 8"/>
            <p:cNvGrpSpPr>
              <a:grpSpLocks/>
            </p:cNvGrpSpPr>
            <p:nvPr/>
          </p:nvGrpSpPr>
          <p:grpSpPr bwMode="auto">
            <a:xfrm>
              <a:off x="4119" y="3699"/>
              <a:ext cx="864" cy="548"/>
              <a:chOff x="608" y="3676"/>
              <a:chExt cx="864" cy="548"/>
            </a:xfrm>
          </p:grpSpPr>
          <p:sp>
            <p:nvSpPr>
              <p:cNvPr id="7" name="Rectangle 9"/>
              <p:cNvSpPr>
                <a:spLocks noChangeArrowheads="1"/>
              </p:cNvSpPr>
              <p:nvPr/>
            </p:nvSpPr>
            <p:spPr bwMode="auto">
              <a:xfrm>
                <a:off x="608" y="3780"/>
                <a:ext cx="864"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sz="2800" b="1" dirty="0">
                    <a:solidFill>
                      <a:schemeClr val="tx2"/>
                    </a:solidFill>
                  </a:rPr>
                  <a:t>∑ </a:t>
                </a:r>
                <a:r>
                  <a:rPr lang="en-US" altLang="zh-CN" sz="2800" b="1" dirty="0">
                    <a:solidFill>
                      <a:schemeClr val="tx2"/>
                    </a:solidFill>
                  </a:rPr>
                  <a:t>P</a:t>
                </a:r>
                <a:r>
                  <a:rPr lang="en-US" altLang="zh-CN" sz="2800" b="1" baseline="-18000" dirty="0">
                    <a:solidFill>
                      <a:schemeClr val="tx2"/>
                    </a:solidFill>
                  </a:rPr>
                  <a:t>i</a:t>
                </a:r>
                <a:r>
                  <a:rPr lang="en-US" altLang="zh-CN" sz="2800" b="1" dirty="0">
                    <a:solidFill>
                      <a:schemeClr val="tx2"/>
                    </a:solidFill>
                  </a:rPr>
                  <a:t>=1</a:t>
                </a:r>
              </a:p>
            </p:txBody>
          </p:sp>
          <p:sp>
            <p:nvSpPr>
              <p:cNvPr id="8" name="Rectangle 10"/>
              <p:cNvSpPr>
                <a:spLocks noChangeArrowheads="1"/>
              </p:cNvSpPr>
              <p:nvPr/>
            </p:nvSpPr>
            <p:spPr bwMode="auto">
              <a:xfrm>
                <a:off x="608" y="4020"/>
                <a:ext cx="363"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400" dirty="0" err="1">
                    <a:solidFill>
                      <a:schemeClr val="tx2"/>
                    </a:solidFill>
                  </a:rPr>
                  <a:t>i</a:t>
                </a:r>
                <a:r>
                  <a:rPr lang="en-US" altLang="zh-CN" sz="2400" dirty="0">
                    <a:solidFill>
                      <a:schemeClr val="tx2"/>
                    </a:solidFill>
                  </a:rPr>
                  <a:t>=1</a:t>
                </a:r>
              </a:p>
            </p:txBody>
          </p:sp>
          <p:sp>
            <p:nvSpPr>
              <p:cNvPr id="9" name="Rectangle 11"/>
              <p:cNvSpPr>
                <a:spLocks noChangeArrowheads="1"/>
              </p:cNvSpPr>
              <p:nvPr/>
            </p:nvSpPr>
            <p:spPr bwMode="auto">
              <a:xfrm>
                <a:off x="654" y="3676"/>
                <a:ext cx="182"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400" dirty="0">
                    <a:solidFill>
                      <a:schemeClr val="tx2"/>
                    </a:solidFill>
                  </a:rPr>
                  <a:t>n</a:t>
                </a:r>
              </a:p>
            </p:txBody>
          </p:sp>
        </p:grpSp>
      </p:grpSp>
    </p:spTree>
    <p:extLst>
      <p:ext uri="{BB962C8B-B14F-4D97-AF65-F5344CB8AC3E}">
        <p14:creationId xmlns:p14="http://schemas.microsoft.com/office/powerpoint/2010/main" val="1438987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childTnLst>
                          </p:cTn>
                        </p:par>
                        <p:par>
                          <p:cTn id="8" fill="hold">
                            <p:stCondLst>
                              <p:cond delay="500"/>
                            </p:stCondLst>
                            <p:childTnLst>
                              <p:par>
                                <p:cTn id="9" presetID="47"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anim calcmode="lin" valueType="num">
                                      <p:cBhvr>
                                        <p:cTn id="12" dur="1000" fill="hold"/>
                                        <p:tgtEl>
                                          <p:spTgt spid="4"/>
                                        </p:tgtEl>
                                        <p:attrNameLst>
                                          <p:attrName>ppt_x</p:attrName>
                                        </p:attrNameLst>
                                      </p:cBhvr>
                                      <p:tavLst>
                                        <p:tav tm="0">
                                          <p:val>
                                            <p:strVal val="#ppt_x"/>
                                          </p:val>
                                        </p:tav>
                                        <p:tav tm="100000">
                                          <p:val>
                                            <p:strVal val="#ppt_x"/>
                                          </p:val>
                                        </p:tav>
                                      </p:tavLst>
                                    </p:anim>
                                    <p:anim calcmode="lin" valueType="num">
                                      <p:cBhvr>
                                        <p:cTn id="13" dur="1000" fill="hold"/>
                                        <p:tgtEl>
                                          <p:spTgt spid="4"/>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22" presetClass="entr" presetSubtype="8" fill="hold" nodeType="after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wipe(left)">
                                      <p:cBhvr>
                                        <p:cTn id="17" dur="500"/>
                                        <p:tgtEl>
                                          <p:spTgt spid="3">
                                            <p:txEl>
                                              <p:pRg st="5" end="5"/>
                                            </p:txEl>
                                          </p:spTgt>
                                        </p:tgtEl>
                                      </p:cBhvr>
                                    </p:animEffect>
                                  </p:childTnLst>
                                </p:cTn>
                              </p:par>
                            </p:childTnLst>
                          </p:cTn>
                        </p:par>
                        <p:par>
                          <p:cTn id="18" fill="hold">
                            <p:stCondLst>
                              <p:cond delay="2000"/>
                            </p:stCondLst>
                            <p:childTnLst>
                              <p:par>
                                <p:cTn id="19" presetID="22" presetClass="entr" presetSubtype="8" fill="hold" nodeType="after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wipe(left)">
                                      <p:cBhvr>
                                        <p:cTn id="2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1075"/>
            <a:ext cx="8229600" cy="5419725"/>
          </a:xfrm>
        </p:spPr>
        <p:txBody>
          <a:bodyPr/>
          <a:lstStyle/>
          <a:p>
            <a:pPr marL="514350" indent="-514350">
              <a:spcBef>
                <a:spcPts val="600"/>
              </a:spcBef>
              <a:buFont typeface="+mj-lt"/>
              <a:buAutoNum type="romanUcPeriod" startAt="2"/>
            </a:pPr>
            <a:r>
              <a:rPr lang="zh-CN" altLang="en-US" sz="2400" b="1" dirty="0"/>
              <a:t>平衡</a:t>
            </a:r>
            <a:r>
              <a:rPr lang="zh-CN" altLang="en-US" sz="2400" b="1" dirty="0" smtClean="0"/>
              <a:t>化旋转方法</a:t>
            </a:r>
            <a:endParaRPr lang="en-US" altLang="zh-CN" sz="2400" dirty="0" smtClean="0"/>
          </a:p>
          <a:p>
            <a:pPr marL="914400" lvl="1" indent="-457200">
              <a:spcBef>
                <a:spcPts val="600"/>
              </a:spcBef>
              <a:buFont typeface="+mj-lt"/>
              <a:buAutoNum type="alphaUcPeriod"/>
            </a:pPr>
            <a:r>
              <a:rPr lang="zh-CN" altLang="en-US" sz="2000" dirty="0"/>
              <a:t>先</a:t>
            </a:r>
            <a:r>
              <a:rPr lang="zh-CN" altLang="en-US" sz="2000" u="sng" dirty="0"/>
              <a:t>以</a:t>
            </a:r>
            <a:r>
              <a:rPr lang="en-US" altLang="zh-CN" sz="2000" b="1" u="sng" dirty="0" smtClean="0"/>
              <a:t>b</a:t>
            </a:r>
            <a:r>
              <a:rPr lang="zh-CN" altLang="en-US" sz="2000" u="sng" dirty="0" smtClean="0"/>
              <a:t>为中心</a:t>
            </a:r>
            <a:r>
              <a:rPr lang="zh-CN" altLang="en-US" sz="2000" dirty="0" smtClean="0"/>
              <a:t>，进行</a:t>
            </a:r>
            <a:r>
              <a:rPr lang="zh-CN" altLang="en-US" sz="2000" dirty="0"/>
              <a:t>一</a:t>
            </a:r>
            <a:r>
              <a:rPr lang="zh-CN" altLang="en-US" sz="2000" dirty="0" smtClean="0"/>
              <a:t>次</a:t>
            </a:r>
            <a:r>
              <a:rPr lang="zh-CN" altLang="en-US" sz="2000" b="1" i="1" dirty="0" smtClean="0"/>
              <a:t>顺时针</a:t>
            </a:r>
            <a:r>
              <a:rPr lang="zh-CN" altLang="en-US" sz="2000" dirty="0" smtClean="0"/>
              <a:t>旋转（将</a:t>
            </a:r>
            <a:r>
              <a:rPr lang="zh-CN" altLang="en-US" sz="2000" dirty="0"/>
              <a:t>以</a:t>
            </a:r>
            <a:r>
              <a:rPr lang="en-US" altLang="zh-CN" sz="2000" dirty="0"/>
              <a:t>b</a:t>
            </a:r>
            <a:r>
              <a:rPr lang="zh-CN" altLang="en-US" sz="2000" dirty="0"/>
              <a:t>为根的子</a:t>
            </a:r>
            <a:r>
              <a:rPr lang="zh-CN" altLang="en-US" sz="2000" dirty="0" smtClean="0"/>
              <a:t>树，旋转</a:t>
            </a:r>
            <a:r>
              <a:rPr lang="zh-CN" altLang="en-US" sz="2000" dirty="0"/>
              <a:t>为以</a:t>
            </a:r>
            <a:r>
              <a:rPr lang="en-US" altLang="zh-CN" sz="2000" dirty="0"/>
              <a:t>c</a:t>
            </a:r>
            <a:r>
              <a:rPr lang="zh-CN" altLang="en-US" sz="2000" dirty="0"/>
              <a:t>为</a:t>
            </a:r>
            <a:r>
              <a:rPr lang="zh-CN" altLang="en-US" sz="2000" dirty="0" smtClean="0"/>
              <a:t>根）；</a:t>
            </a:r>
            <a:endParaRPr lang="en-US" altLang="zh-CN" sz="2000" dirty="0" smtClean="0"/>
          </a:p>
          <a:p>
            <a:pPr marL="914400" lvl="1" indent="-457200">
              <a:spcBef>
                <a:spcPts val="600"/>
              </a:spcBef>
              <a:buFont typeface="+mj-lt"/>
              <a:buAutoNum type="alphaUcPeriod"/>
            </a:pPr>
            <a:r>
              <a:rPr lang="zh-CN" altLang="en-US" sz="2000" dirty="0" smtClean="0"/>
              <a:t>再</a:t>
            </a:r>
            <a:r>
              <a:rPr lang="zh-CN" altLang="en-US" sz="2000" u="sng" dirty="0"/>
              <a:t>以</a:t>
            </a:r>
            <a:r>
              <a:rPr lang="en-US" altLang="zh-CN" sz="2000" b="1" u="sng" dirty="0" smtClean="0"/>
              <a:t>a</a:t>
            </a:r>
            <a:r>
              <a:rPr lang="zh-CN" altLang="en-US" sz="2000" u="sng" dirty="0" smtClean="0"/>
              <a:t>为中心</a:t>
            </a:r>
            <a:r>
              <a:rPr lang="zh-CN" altLang="en-US" sz="2000" dirty="0" smtClean="0"/>
              <a:t>，进行</a:t>
            </a:r>
            <a:r>
              <a:rPr lang="zh-CN" altLang="en-US" sz="2000" dirty="0"/>
              <a:t>一</a:t>
            </a:r>
            <a:r>
              <a:rPr lang="zh-CN" altLang="en-US" sz="2000" dirty="0" smtClean="0"/>
              <a:t>次</a:t>
            </a:r>
            <a:r>
              <a:rPr lang="zh-CN" altLang="en-US" sz="2000" b="1" i="1" dirty="0" smtClean="0"/>
              <a:t>逆时针</a:t>
            </a:r>
            <a:r>
              <a:rPr lang="zh-CN" altLang="en-US" sz="2000" dirty="0"/>
              <a:t>旋转，如</a:t>
            </a:r>
            <a:r>
              <a:rPr lang="zh-CN" altLang="en-US" sz="2000" dirty="0" smtClean="0"/>
              <a:t>图。</a:t>
            </a:r>
            <a:endParaRPr lang="en-US" altLang="zh-CN" sz="2000" dirty="0" smtClean="0"/>
          </a:p>
          <a:p>
            <a:pPr marL="914400" lvl="1" indent="-457200">
              <a:spcBef>
                <a:spcPts val="600"/>
              </a:spcBef>
              <a:buFont typeface="+mj-lt"/>
              <a:buAutoNum type="alphaUcPeriod"/>
            </a:pPr>
            <a:r>
              <a:rPr lang="zh-CN" altLang="en-US" sz="2000" u="sng" dirty="0" smtClean="0"/>
              <a:t>将</a:t>
            </a:r>
            <a:r>
              <a:rPr lang="zh-CN" altLang="en-US" sz="2000" u="sng" dirty="0"/>
              <a:t>整棵子树旋转</a:t>
            </a:r>
            <a:r>
              <a:rPr lang="zh-CN" altLang="en-US" sz="2000" dirty="0"/>
              <a:t>为</a:t>
            </a:r>
            <a:r>
              <a:rPr lang="zh-CN" altLang="en-US" sz="2000" b="1" dirty="0"/>
              <a:t>以</a:t>
            </a:r>
            <a:r>
              <a:rPr lang="en-US" altLang="zh-CN" sz="2000" b="1" dirty="0"/>
              <a:t>c</a:t>
            </a:r>
            <a:r>
              <a:rPr lang="zh-CN" altLang="en-US" sz="2000" b="1" dirty="0"/>
              <a:t>为根</a:t>
            </a:r>
            <a:r>
              <a:rPr lang="zh-CN" altLang="en-US" sz="2000" dirty="0" smtClean="0"/>
              <a:t>，</a:t>
            </a:r>
            <a:r>
              <a:rPr lang="en-US" altLang="zh-CN" sz="2000" b="1" dirty="0" smtClean="0"/>
              <a:t>a</a:t>
            </a:r>
            <a:r>
              <a:rPr lang="zh-CN" altLang="en-US" sz="2000" dirty="0" smtClean="0"/>
              <a:t>是</a:t>
            </a:r>
            <a:r>
              <a:rPr lang="en-US" altLang="zh-CN" sz="2000" dirty="0"/>
              <a:t>c</a:t>
            </a:r>
            <a:r>
              <a:rPr lang="zh-CN" altLang="en-US" sz="2000" dirty="0"/>
              <a:t>的</a:t>
            </a:r>
            <a:r>
              <a:rPr lang="zh-CN" altLang="en-US" sz="2000" b="1" i="1" dirty="0"/>
              <a:t>左</a:t>
            </a:r>
            <a:r>
              <a:rPr lang="zh-CN" altLang="en-US" sz="2000" dirty="0"/>
              <a:t>子树</a:t>
            </a:r>
            <a:r>
              <a:rPr lang="zh-CN" altLang="en-US" sz="2000" dirty="0" smtClean="0"/>
              <a:t>，</a:t>
            </a:r>
            <a:r>
              <a:rPr lang="en-US" altLang="zh-CN" sz="2000" b="1" dirty="0" smtClean="0"/>
              <a:t>b</a:t>
            </a:r>
            <a:r>
              <a:rPr lang="zh-CN" altLang="en-US" sz="2000" dirty="0" smtClean="0"/>
              <a:t>是</a:t>
            </a:r>
            <a:r>
              <a:rPr lang="en-US" altLang="zh-CN" sz="2000" dirty="0"/>
              <a:t>c</a:t>
            </a:r>
            <a:r>
              <a:rPr lang="zh-CN" altLang="en-US" sz="2000" dirty="0"/>
              <a:t>的</a:t>
            </a:r>
            <a:r>
              <a:rPr lang="zh-CN" altLang="en-US" sz="2000" b="1" i="1" dirty="0"/>
              <a:t>右</a:t>
            </a:r>
            <a:r>
              <a:rPr lang="zh-CN" altLang="en-US" sz="2000" dirty="0"/>
              <a:t>子树</a:t>
            </a:r>
            <a:r>
              <a:rPr lang="zh-CN" altLang="en-US" sz="2000" dirty="0" smtClean="0"/>
              <a:t>；</a:t>
            </a:r>
            <a:endParaRPr lang="en-US" altLang="zh-CN" sz="2000" dirty="0" smtClean="0"/>
          </a:p>
          <a:p>
            <a:pPr lvl="2">
              <a:spcBef>
                <a:spcPts val="600"/>
              </a:spcBef>
            </a:pPr>
            <a:r>
              <a:rPr lang="en-US" altLang="zh-CN" sz="1800" i="1" dirty="0" smtClean="0"/>
              <a:t>c</a:t>
            </a:r>
            <a:r>
              <a:rPr lang="zh-CN" altLang="en-US" sz="1800" i="1" dirty="0"/>
              <a:t>的</a:t>
            </a:r>
            <a:r>
              <a:rPr lang="zh-CN" altLang="en-US" sz="1800" b="1" i="1" dirty="0"/>
              <a:t>右</a:t>
            </a:r>
            <a:r>
              <a:rPr lang="zh-CN" altLang="en-US" sz="1800" i="1" dirty="0"/>
              <a:t>子</a:t>
            </a:r>
            <a:r>
              <a:rPr lang="zh-CN" altLang="en-US" sz="1800" i="1" dirty="0" smtClean="0"/>
              <a:t>树 </a:t>
            </a:r>
            <a:r>
              <a:rPr lang="zh-CN" altLang="en-US" sz="1800" dirty="0" smtClean="0"/>
              <a:t>移到 </a:t>
            </a:r>
            <a:r>
              <a:rPr lang="en-US" altLang="zh-CN" sz="1800" i="1" dirty="0" smtClean="0"/>
              <a:t>b</a:t>
            </a:r>
            <a:r>
              <a:rPr lang="zh-CN" altLang="en-US" sz="1800" i="1" dirty="0" smtClean="0"/>
              <a:t>的</a:t>
            </a:r>
            <a:r>
              <a:rPr lang="zh-CN" altLang="en-US" sz="1800" b="1" i="1" dirty="0"/>
              <a:t>左</a:t>
            </a:r>
            <a:r>
              <a:rPr lang="zh-CN" altLang="en-US" sz="1800" i="1" dirty="0"/>
              <a:t>子树</a:t>
            </a:r>
            <a:r>
              <a:rPr lang="zh-CN" altLang="en-US" sz="1800" i="1" dirty="0" smtClean="0"/>
              <a:t>位置</a:t>
            </a:r>
            <a:r>
              <a:rPr lang="zh-CN" altLang="en-US" sz="1800" dirty="0" smtClean="0"/>
              <a:t>；</a:t>
            </a:r>
            <a:endParaRPr lang="en-US" altLang="zh-CN" sz="1800" dirty="0" smtClean="0"/>
          </a:p>
          <a:p>
            <a:pPr lvl="2">
              <a:spcBef>
                <a:spcPts val="600"/>
              </a:spcBef>
            </a:pPr>
            <a:r>
              <a:rPr lang="en-US" altLang="zh-CN" sz="1800" i="1" dirty="0" smtClean="0"/>
              <a:t>c</a:t>
            </a:r>
            <a:r>
              <a:rPr lang="zh-CN" altLang="en-US" sz="1800" i="1" dirty="0"/>
              <a:t>的</a:t>
            </a:r>
            <a:r>
              <a:rPr lang="zh-CN" altLang="en-US" sz="1800" b="1" i="1" dirty="0" smtClean="0"/>
              <a:t>左</a:t>
            </a:r>
            <a:r>
              <a:rPr lang="zh-CN" altLang="en-US" sz="1800" i="1" dirty="0" smtClean="0"/>
              <a:t>子树 </a:t>
            </a:r>
            <a:r>
              <a:rPr lang="zh-CN" altLang="en-US" sz="1800" dirty="0" smtClean="0"/>
              <a:t>移到 </a:t>
            </a:r>
            <a:r>
              <a:rPr lang="en-US" altLang="zh-CN" sz="1800" i="1" dirty="0" smtClean="0"/>
              <a:t>a</a:t>
            </a:r>
            <a:r>
              <a:rPr lang="zh-CN" altLang="en-US" sz="1800" i="1" dirty="0" smtClean="0"/>
              <a:t>的</a:t>
            </a:r>
            <a:r>
              <a:rPr lang="zh-CN" altLang="en-US" sz="1800" b="1" i="1" dirty="0"/>
              <a:t>右</a:t>
            </a:r>
            <a:r>
              <a:rPr lang="zh-CN" altLang="en-US" sz="1800" i="1" dirty="0"/>
              <a:t>子树位置</a:t>
            </a:r>
            <a:r>
              <a:rPr lang="zh-CN" altLang="en-US" sz="1800" dirty="0"/>
              <a:t>。</a:t>
            </a:r>
            <a:endParaRPr lang="en-US" altLang="zh-CN" sz="1800" dirty="0" smtClean="0"/>
          </a:p>
          <a:p>
            <a:pPr lvl="1">
              <a:spcBef>
                <a:spcPts val="600"/>
              </a:spcBef>
            </a:pPr>
            <a:endParaRPr lang="en-US" altLang="zh-CN" sz="2200" dirty="0" smtClean="0"/>
          </a:p>
          <a:p>
            <a:pPr lvl="1">
              <a:spcBef>
                <a:spcPts val="600"/>
              </a:spcBef>
            </a:pPr>
            <a:endParaRPr lang="en-US" altLang="zh-CN" sz="2200" dirty="0"/>
          </a:p>
          <a:p>
            <a:pPr lvl="1">
              <a:spcBef>
                <a:spcPts val="600"/>
              </a:spcBef>
            </a:pPr>
            <a:endParaRPr lang="en-US" altLang="zh-CN" sz="2200" dirty="0" smtClean="0"/>
          </a:p>
          <a:p>
            <a:pPr lvl="1">
              <a:spcBef>
                <a:spcPts val="600"/>
              </a:spcBef>
            </a:pPr>
            <a:endParaRPr lang="zh-CN" altLang="en-US" sz="2200" dirty="0"/>
          </a:p>
        </p:txBody>
      </p:sp>
      <p:sp>
        <p:nvSpPr>
          <p:cNvPr id="2" name="标题 1"/>
          <p:cNvSpPr>
            <a:spLocks noGrp="1"/>
          </p:cNvSpPr>
          <p:nvPr>
            <p:ph type="title"/>
          </p:nvPr>
        </p:nvSpPr>
        <p:spPr/>
        <p:txBody>
          <a:bodyPr/>
          <a:lstStyle/>
          <a:p>
            <a:r>
              <a:rPr lang="en-US" altLang="zh-CN" dirty="0" smtClean="0"/>
              <a:t>X.2c </a:t>
            </a:r>
            <a:r>
              <a:rPr lang="zh-CN" altLang="en-US" dirty="0"/>
              <a:t>平衡化旋转：</a:t>
            </a:r>
            <a:r>
              <a:rPr lang="en-US" altLang="zh-CN" dirty="0"/>
              <a:t>RL</a:t>
            </a:r>
            <a:r>
              <a:rPr lang="zh-CN" altLang="en-US" dirty="0"/>
              <a:t>型</a:t>
            </a:r>
          </a:p>
        </p:txBody>
      </p:sp>
      <p:pic>
        <p:nvPicPr>
          <p:cNvPr id="12" name="图片 11"/>
          <p:cNvPicPr>
            <a:picLocks noChangeAspect="1"/>
          </p:cNvPicPr>
          <p:nvPr/>
        </p:nvPicPr>
        <p:blipFill>
          <a:blip r:embed="rId2"/>
          <a:stretch>
            <a:fillRect/>
          </a:stretch>
        </p:blipFill>
        <p:spPr>
          <a:xfrm>
            <a:off x="4599176" y="4504536"/>
            <a:ext cx="2066667" cy="1761905"/>
          </a:xfrm>
          <a:prstGeom prst="rect">
            <a:avLst/>
          </a:prstGeom>
        </p:spPr>
      </p:pic>
      <p:pic>
        <p:nvPicPr>
          <p:cNvPr id="13" name="图片 12"/>
          <p:cNvPicPr>
            <a:picLocks noChangeAspect="1"/>
          </p:cNvPicPr>
          <p:nvPr/>
        </p:nvPicPr>
        <p:blipFill>
          <a:blip r:embed="rId3"/>
          <a:stretch>
            <a:fillRect/>
          </a:stretch>
        </p:blipFill>
        <p:spPr>
          <a:xfrm>
            <a:off x="2057400" y="4232556"/>
            <a:ext cx="1714286" cy="2123810"/>
          </a:xfrm>
          <a:prstGeom prst="rect">
            <a:avLst/>
          </a:prstGeom>
        </p:spPr>
      </p:pic>
      <p:sp>
        <p:nvSpPr>
          <p:cNvPr id="14" name="右箭头 13"/>
          <p:cNvSpPr/>
          <p:nvPr/>
        </p:nvSpPr>
        <p:spPr>
          <a:xfrm>
            <a:off x="3949510" y="5412674"/>
            <a:ext cx="609600" cy="22860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6894443" y="5173031"/>
            <a:ext cx="1293924" cy="707886"/>
          </a:xfrm>
          <a:prstGeom prst="rect">
            <a:avLst/>
          </a:prstGeom>
        </p:spPr>
        <p:txBody>
          <a:bodyPr wrap="square">
            <a:spAutoFit/>
          </a:bodyPr>
          <a:lstStyle/>
          <a:p>
            <a:r>
              <a:rPr lang="en-US" altLang="zh-CN" sz="2000" dirty="0" smtClean="0">
                <a:solidFill>
                  <a:schemeClr val="tx1">
                    <a:lumMod val="50000"/>
                    <a:lumOff val="50000"/>
                  </a:schemeClr>
                </a:solidFill>
              </a:rPr>
              <a:t>RL</a:t>
            </a:r>
            <a:r>
              <a:rPr lang="zh-CN" altLang="en-US" sz="2000" dirty="0" smtClean="0">
                <a:solidFill>
                  <a:schemeClr val="tx1">
                    <a:lumMod val="50000"/>
                    <a:lumOff val="50000"/>
                  </a:schemeClr>
                </a:solidFill>
              </a:rPr>
              <a:t>型</a:t>
            </a:r>
            <a:r>
              <a:rPr lang="zh-CN" altLang="en-US" sz="2000" dirty="0" smtClean="0"/>
              <a:t>平衡化旋转</a:t>
            </a:r>
            <a:endParaRPr lang="zh-CN" altLang="en-US" sz="2000" dirty="0"/>
          </a:p>
        </p:txBody>
      </p:sp>
      <p:sp>
        <p:nvSpPr>
          <p:cNvPr id="16" name="AutoShape 25"/>
          <p:cNvSpPr>
            <a:spLocks noChangeArrowheads="1"/>
          </p:cNvSpPr>
          <p:nvPr/>
        </p:nvSpPr>
        <p:spPr bwMode="auto">
          <a:xfrm rot="13388270">
            <a:off x="2878879" y="4334740"/>
            <a:ext cx="717744" cy="188256"/>
          </a:xfrm>
          <a:prstGeom prst="curvedUpArrow">
            <a:avLst>
              <a:gd name="adj1" fmla="val 28000"/>
              <a:gd name="adj2" fmla="val 56000"/>
              <a:gd name="adj3" fmla="val 33333"/>
            </a:avLst>
          </a:prstGeom>
          <a:solidFill>
            <a:srgbClr val="FF0000"/>
          </a:solidFill>
          <a:ln w="9525">
            <a:solidFill>
              <a:srgbClr val="FF0000"/>
            </a:solidFill>
            <a:miter lim="800000"/>
            <a:headEnd/>
            <a:tailEnd/>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7" name="AutoShape 26"/>
          <p:cNvSpPr>
            <a:spLocks noChangeArrowheads="1"/>
          </p:cNvSpPr>
          <p:nvPr/>
        </p:nvSpPr>
        <p:spPr bwMode="auto">
          <a:xfrm rot="18406894">
            <a:off x="2351949" y="4946472"/>
            <a:ext cx="822929" cy="182248"/>
          </a:xfrm>
          <a:prstGeom prst="curvedDownArrow">
            <a:avLst>
              <a:gd name="adj1" fmla="val 60000"/>
              <a:gd name="adj2" fmla="val 120000"/>
              <a:gd name="adj3" fmla="val 33333"/>
            </a:avLst>
          </a:prstGeom>
          <a:solidFill>
            <a:schemeClr val="accent1"/>
          </a:solidFill>
          <a:ln w="9525">
            <a:solidFill>
              <a:schemeClr val="tx1"/>
            </a:solidFill>
            <a:miter lim="800000"/>
            <a:headEnd/>
            <a:tailEnd/>
          </a:ln>
        </p:spPr>
        <p:txBody>
          <a:bodyPr wrap="none" anchor="ctr"/>
          <a:lstStyle/>
          <a:p>
            <a:pPr eaLnBrk="1" hangingPunct="1"/>
            <a:endParaRPr kumimoji="1" lang="zh-CN" altLang="en-US" sz="2400">
              <a:solidFill>
                <a:schemeClr val="tx1"/>
              </a:solidFill>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76140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down)">
                                      <p:cBhvr>
                                        <p:cTn id="11" dur="500"/>
                                        <p:tgtEl>
                                          <p:spTgt spid="17"/>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37"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barn(outVertical)">
                                      <p:cBhvr>
                                        <p:cTn id="16" dur="500"/>
                                        <p:tgtEl>
                                          <p:spTgt spid="3">
                                            <p:txEl>
                                              <p:pRg st="2" end="2"/>
                                            </p:txEl>
                                          </p:spTgt>
                                        </p:tgtEl>
                                      </p:cBhvr>
                                    </p:animEffect>
                                  </p:childTnLst>
                                </p:cTn>
                              </p:par>
                            </p:childTnLst>
                          </p:cTn>
                        </p:par>
                        <p:par>
                          <p:cTn id="17" fill="hold">
                            <p:stCondLst>
                              <p:cond delay="500"/>
                            </p:stCondLst>
                            <p:childTnLst>
                              <p:par>
                                <p:cTn id="18" presetID="22" presetClass="entr" presetSubtype="4" fill="hold" grpId="0" nodeType="after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down)">
                                      <p:cBhvr>
                                        <p:cTn id="20" dur="500"/>
                                        <p:tgtEl>
                                          <p:spTgt spid="1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wipe(left)">
                                      <p:cBhvr>
                                        <p:cTn id="25" dur="500"/>
                                        <p:tgtEl>
                                          <p:spTgt spid="3">
                                            <p:txEl>
                                              <p:pRg st="3" end="3"/>
                                            </p:txEl>
                                          </p:spTgt>
                                        </p:tgtEl>
                                      </p:cBhvr>
                                    </p:animEffect>
                                  </p:childTnLst>
                                </p:cTn>
                              </p:par>
                            </p:childTnLst>
                          </p:cTn>
                        </p:par>
                        <p:par>
                          <p:cTn id="26" fill="hold">
                            <p:stCondLst>
                              <p:cond delay="1500"/>
                            </p:stCondLst>
                            <p:childTnLst>
                              <p:par>
                                <p:cTn id="27" presetID="22" presetClass="entr" presetSubtype="8" fill="hold" grpId="0"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ipe(left)">
                                      <p:cBhvr>
                                        <p:cTn id="29" dur="500"/>
                                        <p:tgtEl>
                                          <p:spTgt spid="14"/>
                                        </p:tgtEl>
                                      </p:cBhvr>
                                    </p:animEffect>
                                  </p:childTnLst>
                                </p:cTn>
                              </p:par>
                            </p:childTnLst>
                          </p:cTn>
                        </p:par>
                        <p:par>
                          <p:cTn id="30" fill="hold">
                            <p:stCondLst>
                              <p:cond delay="2000"/>
                            </p:stCondLst>
                            <p:childTnLst>
                              <p:par>
                                <p:cTn id="31" presetID="22" presetClass="entr" presetSubtype="8" fill="hold" nodeType="after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wipe(left)">
                                      <p:cBhvr>
                                        <p:cTn id="33" dur="500"/>
                                        <p:tgtEl>
                                          <p:spTgt spid="12"/>
                                        </p:tgtEl>
                                      </p:cBhvr>
                                    </p:animEffect>
                                  </p:childTnLst>
                                </p:cTn>
                              </p:par>
                            </p:childTnLst>
                          </p:cTn>
                        </p:par>
                        <p:par>
                          <p:cTn id="34" fill="hold">
                            <p:stCondLst>
                              <p:cond delay="2500"/>
                            </p:stCondLst>
                            <p:childTnLst>
                              <p:par>
                                <p:cTn id="35" presetID="22" presetClass="entr" presetSubtype="8" fill="hold" grpId="0" nodeType="after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left)">
                                      <p:cBhvr>
                                        <p:cTn id="37" dur="500"/>
                                        <p:tgtEl>
                                          <p:spTgt spid="15"/>
                                        </p:tgtEl>
                                      </p:cBhvr>
                                    </p:animEffect>
                                  </p:childTnLst>
                                </p:cTn>
                              </p:par>
                            </p:childTnLst>
                          </p:cTn>
                        </p:par>
                        <p:par>
                          <p:cTn id="38" fill="hold">
                            <p:stCondLst>
                              <p:cond delay="3000"/>
                            </p:stCondLst>
                            <p:childTnLst>
                              <p:par>
                                <p:cTn id="39" presetID="14" presetClass="entr" presetSubtype="5" fill="hold" nodeType="after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animEffect transition="in" filter="randombar(vertical)">
                                      <p:cBhvr>
                                        <p:cTn id="41" dur="500"/>
                                        <p:tgtEl>
                                          <p:spTgt spid="3">
                                            <p:txEl>
                                              <p:pRg st="4" end="4"/>
                                            </p:txEl>
                                          </p:spTgt>
                                        </p:tgtEl>
                                      </p:cBhvr>
                                    </p:animEffect>
                                  </p:childTnLst>
                                </p:cTn>
                              </p:par>
                            </p:childTnLst>
                          </p:cTn>
                        </p:par>
                        <p:par>
                          <p:cTn id="42" fill="hold">
                            <p:stCondLst>
                              <p:cond delay="3500"/>
                            </p:stCondLst>
                            <p:childTnLst>
                              <p:par>
                                <p:cTn id="43" presetID="14" presetClass="entr" presetSubtype="5" fill="hold" nodeType="afterEffect">
                                  <p:stCondLst>
                                    <p:cond delay="0"/>
                                  </p:stCondLst>
                                  <p:childTnLst>
                                    <p:set>
                                      <p:cBhvr>
                                        <p:cTn id="44" dur="1" fill="hold">
                                          <p:stCondLst>
                                            <p:cond delay="0"/>
                                          </p:stCondLst>
                                        </p:cTn>
                                        <p:tgtEl>
                                          <p:spTgt spid="3">
                                            <p:txEl>
                                              <p:pRg st="5" end="5"/>
                                            </p:txEl>
                                          </p:spTgt>
                                        </p:tgtEl>
                                        <p:attrNameLst>
                                          <p:attrName>style.visibility</p:attrName>
                                        </p:attrNameLst>
                                      </p:cBhvr>
                                      <p:to>
                                        <p:strVal val="visible"/>
                                      </p:to>
                                    </p:set>
                                    <p:animEffect transition="in" filter="randombar(vertical)">
                                      <p:cBhvr>
                                        <p:cTn id="4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P spid="16" grpId="0" animBg="1"/>
      <p:bldP spid="17"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1458" y="873369"/>
            <a:ext cx="7930542" cy="5651504"/>
          </a:xfrm>
        </p:spPr>
        <p:txBody>
          <a:bodyPr/>
          <a:lstStyle/>
          <a:p>
            <a:pPr marL="514350" indent="-514350">
              <a:lnSpc>
                <a:spcPct val="150000"/>
              </a:lnSpc>
              <a:spcBef>
                <a:spcPts val="600"/>
              </a:spcBef>
              <a:buFont typeface="+mj-lt"/>
              <a:buAutoNum type="romanUcPeriod" startAt="3"/>
            </a:pPr>
            <a:r>
              <a:rPr lang="zh-CN" altLang="en-US" sz="2400" b="1" dirty="0" smtClean="0"/>
              <a:t>插入</a:t>
            </a:r>
            <a:r>
              <a:rPr lang="en-US" altLang="zh-CN" sz="2400" b="1" i="1" dirty="0" smtClean="0"/>
              <a:t>x</a:t>
            </a:r>
            <a:r>
              <a:rPr lang="zh-CN" altLang="en-US" sz="2400" b="1" dirty="0" smtClean="0"/>
              <a:t>后</a:t>
            </a:r>
            <a:r>
              <a:rPr lang="zh-CN" altLang="en-US" sz="2400" b="1" i="1" dirty="0"/>
              <a:t>各结点的平衡</a:t>
            </a:r>
            <a:r>
              <a:rPr lang="zh-CN" altLang="en-US" sz="2400" b="1" i="1" dirty="0" smtClean="0"/>
              <a:t>因子分析</a:t>
            </a:r>
            <a:endParaRPr lang="en-US" altLang="zh-CN" sz="2400" i="1" dirty="0" smtClean="0"/>
          </a:p>
          <a:p>
            <a:pPr lvl="1" indent="-342900">
              <a:lnSpc>
                <a:spcPct val="150000"/>
              </a:lnSpc>
              <a:spcBef>
                <a:spcPts val="600"/>
              </a:spcBef>
              <a:buFont typeface="+mj-ea"/>
              <a:buAutoNum type="circleNumDbPlain"/>
            </a:pPr>
            <a:r>
              <a:rPr lang="zh-CN" altLang="en-US" sz="2400" b="1" dirty="0" smtClean="0"/>
              <a:t>旋转</a:t>
            </a:r>
            <a:r>
              <a:rPr lang="zh-CN" altLang="en-US" sz="2400" b="1" dirty="0" smtClean="0">
                <a:solidFill>
                  <a:schemeClr val="accent6"/>
                </a:solidFill>
              </a:rPr>
              <a:t>前</a:t>
            </a:r>
            <a:r>
              <a:rPr lang="zh-CN" altLang="en-US" sz="2400" dirty="0" smtClean="0"/>
              <a:t>的平衡因子</a:t>
            </a:r>
            <a:r>
              <a:rPr lang="zh-CN" altLang="en-US" sz="1600" dirty="0" smtClean="0">
                <a:solidFill>
                  <a:schemeClr val="tx1"/>
                </a:solidFill>
              </a:rPr>
              <a:t>（</a:t>
            </a:r>
            <a:r>
              <a:rPr lang="en-US" altLang="zh-CN" sz="1600" dirty="0" smtClean="0">
                <a:solidFill>
                  <a:schemeClr val="tx1"/>
                </a:solidFill>
              </a:rPr>
              <a:t>1/3</a:t>
            </a:r>
            <a:r>
              <a:rPr lang="zh-CN" altLang="en-US" sz="1600" dirty="0" smtClean="0">
                <a:solidFill>
                  <a:schemeClr val="tx1"/>
                </a:solidFill>
              </a:rPr>
              <a:t>）</a:t>
            </a:r>
            <a:endParaRPr lang="zh-CN" altLang="en-US" sz="2400" dirty="0">
              <a:solidFill>
                <a:schemeClr val="tx1"/>
              </a:solidFill>
            </a:endParaRPr>
          </a:p>
          <a:p>
            <a:pPr marL="901700" lvl="2">
              <a:lnSpc>
                <a:spcPct val="150000"/>
              </a:lnSpc>
              <a:spcBef>
                <a:spcPts val="600"/>
              </a:spcBef>
            </a:pPr>
            <a:r>
              <a:rPr lang="zh-CN" altLang="en-US" sz="2000" dirty="0"/>
              <a:t>设</a:t>
            </a:r>
            <a:r>
              <a:rPr lang="zh-CN" altLang="en-US" sz="2000" u="sng" dirty="0" smtClean="0"/>
              <a:t>插入</a:t>
            </a:r>
            <a:r>
              <a:rPr lang="en-US" altLang="zh-CN" sz="2000" u="sng" dirty="0" smtClean="0"/>
              <a:t>x</a:t>
            </a:r>
            <a:r>
              <a:rPr lang="zh-CN" altLang="en-US" sz="2000" u="sng" dirty="0" smtClean="0"/>
              <a:t>后</a:t>
            </a:r>
            <a:r>
              <a:rPr lang="en-US" altLang="zh-CN" sz="2000" u="sng" dirty="0" smtClean="0"/>
              <a:t>(</a:t>
            </a:r>
            <a:r>
              <a:rPr lang="zh-CN" altLang="en-US" sz="2000" b="1" u="sng" dirty="0" smtClean="0"/>
              <a:t>旋转前</a:t>
            </a:r>
            <a:r>
              <a:rPr lang="en-US" altLang="zh-CN" sz="2000" u="sng" dirty="0" smtClean="0"/>
              <a:t>)</a:t>
            </a:r>
            <a:r>
              <a:rPr lang="en-US" altLang="zh-CN" sz="2000" dirty="0" smtClean="0"/>
              <a:t>, </a:t>
            </a:r>
            <a:r>
              <a:rPr lang="en-US" altLang="zh-CN" sz="2000" b="1" dirty="0" smtClean="0">
                <a:solidFill>
                  <a:srgbClr val="0070C0"/>
                </a:solidFill>
              </a:rPr>
              <a:t>c</a:t>
            </a:r>
            <a:r>
              <a:rPr lang="zh-CN" altLang="en-US" sz="2000" b="1" dirty="0" smtClean="0">
                <a:solidFill>
                  <a:srgbClr val="0070C0"/>
                </a:solidFill>
              </a:rPr>
              <a:t>的平衡因子是</a:t>
            </a:r>
            <a:r>
              <a:rPr lang="en-US" altLang="zh-CN" sz="2000" b="1" dirty="0" smtClean="0">
                <a:solidFill>
                  <a:srgbClr val="0070C0"/>
                </a:solidFill>
              </a:rPr>
              <a:t>1</a:t>
            </a:r>
            <a:r>
              <a:rPr lang="zh-CN" altLang="en-US" sz="2000" dirty="0" smtClean="0"/>
              <a:t>：即</a:t>
            </a:r>
            <a:r>
              <a:rPr lang="zh-CN" altLang="en-US" sz="2000" u="sng" dirty="0" smtClean="0"/>
              <a:t>在</a:t>
            </a:r>
            <a:r>
              <a:rPr lang="en-US" altLang="zh-CN" sz="2000" u="sng" dirty="0" smtClean="0"/>
              <a:t>c</a:t>
            </a:r>
            <a:r>
              <a:rPr lang="zh-CN" altLang="en-US" sz="2000" u="sng" dirty="0" smtClean="0"/>
              <a:t>的</a:t>
            </a:r>
            <a:r>
              <a:rPr lang="zh-CN" altLang="en-US" sz="2000" b="1" i="1" u="sng" dirty="0" smtClean="0"/>
              <a:t>左</a:t>
            </a:r>
            <a:r>
              <a:rPr lang="zh-CN" altLang="en-US" sz="2000" u="sng" dirty="0" smtClean="0"/>
              <a:t>子树上插入</a:t>
            </a:r>
            <a:r>
              <a:rPr lang="en-US" altLang="zh-CN" sz="2000" u="sng" dirty="0" smtClean="0"/>
              <a:t>x</a:t>
            </a:r>
            <a:r>
              <a:rPr lang="zh-CN" altLang="en-US" sz="2000" dirty="0" smtClean="0"/>
              <a:t>。</a:t>
            </a:r>
            <a:endParaRPr lang="en-US" altLang="zh-CN" sz="2000" dirty="0" smtClean="0"/>
          </a:p>
          <a:p>
            <a:pPr marL="1168400" lvl="3">
              <a:lnSpc>
                <a:spcPct val="150000"/>
              </a:lnSpc>
              <a:spcBef>
                <a:spcPts val="600"/>
              </a:spcBef>
            </a:pPr>
            <a:r>
              <a:rPr lang="zh-CN" altLang="en-US" sz="2000" dirty="0" smtClean="0"/>
              <a:t>设</a:t>
            </a:r>
            <a:r>
              <a:rPr lang="en-US" altLang="zh-CN" sz="2000" dirty="0">
                <a:solidFill>
                  <a:srgbClr val="0070C0"/>
                </a:solidFill>
              </a:rPr>
              <a:t>c</a:t>
            </a:r>
            <a:r>
              <a:rPr lang="zh-CN" altLang="en-US" sz="2000" dirty="0">
                <a:solidFill>
                  <a:srgbClr val="0070C0"/>
                </a:solidFill>
              </a:rPr>
              <a:t>的</a:t>
            </a:r>
            <a:r>
              <a:rPr lang="zh-CN" altLang="en-US" sz="2000" b="1" dirty="0"/>
              <a:t>左子树</a:t>
            </a:r>
            <a:r>
              <a:rPr lang="zh-CN" altLang="en-US" sz="2000" dirty="0"/>
              <a:t>的深度为</a:t>
            </a:r>
            <a:r>
              <a:rPr lang="en-US" altLang="zh-CN" sz="2000" b="1" i="1" dirty="0" err="1" smtClean="0">
                <a:solidFill>
                  <a:srgbClr val="7030A0"/>
                </a:solidFill>
              </a:rPr>
              <a:t>H</a:t>
            </a:r>
            <a:r>
              <a:rPr lang="en-US" altLang="zh-CN" sz="2000" b="1" i="1" baseline="-25000" dirty="0" err="1" smtClean="0">
                <a:solidFill>
                  <a:srgbClr val="7030A0"/>
                </a:solidFill>
              </a:rPr>
              <a:t>cL</a:t>
            </a:r>
            <a:r>
              <a:rPr lang="en-US" altLang="zh-CN" sz="2000" dirty="0" smtClean="0"/>
              <a:t>, </a:t>
            </a:r>
            <a:r>
              <a:rPr lang="zh-CN" altLang="en-US" sz="2000" dirty="0" smtClean="0"/>
              <a:t>则</a:t>
            </a:r>
            <a:r>
              <a:rPr lang="zh-CN" altLang="en-US" sz="2000" b="1" dirty="0"/>
              <a:t>右子树</a:t>
            </a:r>
            <a:r>
              <a:rPr lang="zh-CN" altLang="en-US" sz="2000" dirty="0"/>
              <a:t>的深度为</a:t>
            </a:r>
            <a:r>
              <a:rPr lang="en-US" altLang="zh-CN" sz="2000" b="1" i="1" dirty="0" smtClean="0">
                <a:solidFill>
                  <a:srgbClr val="7030A0"/>
                </a:solidFill>
              </a:rPr>
              <a:t>H</a:t>
            </a:r>
            <a:r>
              <a:rPr lang="en-US" altLang="zh-CN" sz="2000" b="1" i="1" baseline="-25000" dirty="0" smtClean="0">
                <a:solidFill>
                  <a:srgbClr val="7030A0"/>
                </a:solidFill>
              </a:rPr>
              <a:t>cL</a:t>
            </a:r>
            <a:r>
              <a:rPr lang="en-US" altLang="zh-CN" sz="2000" b="1" dirty="0" smtClean="0">
                <a:solidFill>
                  <a:srgbClr val="7030A0"/>
                </a:solidFill>
              </a:rPr>
              <a:t>-1</a:t>
            </a:r>
            <a:r>
              <a:rPr lang="en-US" altLang="zh-CN" sz="2000" dirty="0" smtClean="0"/>
              <a:t>;</a:t>
            </a:r>
          </a:p>
          <a:p>
            <a:pPr marL="1168400" lvl="3">
              <a:lnSpc>
                <a:spcPct val="150000"/>
              </a:lnSpc>
              <a:spcBef>
                <a:spcPts val="600"/>
              </a:spcBef>
            </a:pPr>
            <a:r>
              <a:rPr lang="zh-CN" altLang="en-US" sz="2000" dirty="0" smtClean="0"/>
              <a:t>插入</a:t>
            </a:r>
            <a:r>
              <a:rPr lang="en-US" altLang="zh-CN" sz="2000" dirty="0"/>
              <a:t>x</a:t>
            </a:r>
            <a:r>
              <a:rPr lang="zh-CN" altLang="en-US" sz="2000" dirty="0" smtClean="0"/>
              <a:t>后</a:t>
            </a:r>
            <a:r>
              <a:rPr lang="en-US" altLang="zh-CN" sz="2000" dirty="0" smtClean="0"/>
              <a:t>, </a:t>
            </a:r>
            <a:r>
              <a:rPr lang="en-US" altLang="zh-CN" sz="2000" u="sng" dirty="0" smtClean="0"/>
              <a:t>b</a:t>
            </a:r>
            <a:r>
              <a:rPr lang="zh-CN" altLang="en-US" sz="2000" u="sng" dirty="0" smtClean="0"/>
              <a:t>的</a:t>
            </a:r>
            <a:r>
              <a:rPr lang="zh-CN" altLang="en-US" sz="2000" u="sng" dirty="0"/>
              <a:t>平衡因子</a:t>
            </a:r>
            <a:r>
              <a:rPr lang="zh-CN" altLang="en-US" sz="2000" dirty="0" smtClean="0"/>
              <a:t>是</a:t>
            </a:r>
            <a:r>
              <a:rPr lang="en-US" altLang="zh-CN" sz="2000" b="1" dirty="0" smtClean="0"/>
              <a:t>1</a:t>
            </a:r>
            <a:r>
              <a:rPr lang="zh-CN" altLang="en-US" sz="1600" dirty="0" smtClean="0">
                <a:solidFill>
                  <a:schemeClr val="tx1">
                    <a:lumMod val="50000"/>
                    <a:lumOff val="50000"/>
                  </a:schemeClr>
                </a:solidFill>
              </a:rPr>
              <a:t>（</a:t>
            </a:r>
            <a:r>
              <a:rPr lang="zh-CN" altLang="en-US" sz="1600" i="1" dirty="0" smtClean="0">
                <a:solidFill>
                  <a:schemeClr val="tx1">
                    <a:lumMod val="50000"/>
                    <a:lumOff val="50000"/>
                  </a:schemeClr>
                </a:solidFill>
              </a:rPr>
              <a:t>在</a:t>
            </a:r>
            <a:r>
              <a:rPr lang="en-US" altLang="zh-CN" sz="1600" i="1" dirty="0">
                <a:solidFill>
                  <a:schemeClr val="tx1">
                    <a:lumMod val="50000"/>
                    <a:lumOff val="50000"/>
                  </a:schemeClr>
                </a:solidFill>
              </a:rPr>
              <a:t>x</a:t>
            </a:r>
            <a:r>
              <a:rPr lang="zh-CN" altLang="en-US" sz="1600" i="1" dirty="0">
                <a:solidFill>
                  <a:schemeClr val="tx1">
                    <a:lumMod val="50000"/>
                    <a:lumOff val="50000"/>
                  </a:schemeClr>
                </a:solidFill>
              </a:rPr>
              <a:t>插入</a:t>
            </a:r>
            <a:r>
              <a:rPr lang="zh-CN" altLang="en-US" sz="1600" i="1" dirty="0" smtClean="0">
                <a:solidFill>
                  <a:schemeClr val="tx1">
                    <a:lumMod val="50000"/>
                    <a:lumOff val="50000"/>
                  </a:schemeClr>
                </a:solidFill>
              </a:rPr>
              <a:t>前</a:t>
            </a:r>
            <a:r>
              <a:rPr lang="zh-CN" altLang="en-US" sz="1600" i="1" dirty="0">
                <a:solidFill>
                  <a:schemeClr val="tx1">
                    <a:lumMod val="50000"/>
                    <a:lumOff val="50000"/>
                  </a:schemeClr>
                </a:solidFill>
              </a:rPr>
              <a:t>，</a:t>
            </a:r>
            <a:r>
              <a:rPr lang="en-US" altLang="zh-CN" sz="1600" dirty="0" smtClean="0">
                <a:solidFill>
                  <a:schemeClr val="tx1">
                    <a:lumMod val="50000"/>
                    <a:lumOff val="50000"/>
                  </a:schemeClr>
                </a:solidFill>
              </a:rPr>
              <a:t>b</a:t>
            </a:r>
            <a:r>
              <a:rPr lang="zh-CN" altLang="en-US" sz="1600" dirty="0" smtClean="0">
                <a:solidFill>
                  <a:schemeClr val="tx1">
                    <a:lumMod val="50000"/>
                    <a:lumOff val="50000"/>
                  </a:schemeClr>
                </a:solidFill>
              </a:rPr>
              <a:t>的</a:t>
            </a:r>
            <a:r>
              <a:rPr lang="zh-CN" altLang="en-US" sz="1600" dirty="0">
                <a:solidFill>
                  <a:schemeClr val="tx1">
                    <a:lumMod val="50000"/>
                    <a:lumOff val="50000"/>
                  </a:schemeClr>
                </a:solidFill>
              </a:rPr>
              <a:t>平衡因子只能是</a:t>
            </a:r>
            <a:r>
              <a:rPr lang="en-US" altLang="zh-CN" sz="1600" dirty="0" smtClean="0">
                <a:solidFill>
                  <a:schemeClr val="tx1">
                    <a:lumMod val="50000"/>
                    <a:lumOff val="50000"/>
                  </a:schemeClr>
                </a:solidFill>
              </a:rPr>
              <a:t>0</a:t>
            </a:r>
            <a:r>
              <a:rPr lang="zh-CN" altLang="en-US" sz="1600" dirty="0" smtClean="0">
                <a:solidFill>
                  <a:schemeClr val="tx1">
                    <a:lumMod val="50000"/>
                    <a:lumOff val="50000"/>
                  </a:schemeClr>
                </a:solidFill>
              </a:rPr>
              <a:t>）</a:t>
            </a:r>
            <a:r>
              <a:rPr lang="en-US" altLang="zh-CN" sz="2000" dirty="0" smtClean="0"/>
              <a:t>, </a:t>
            </a:r>
            <a:r>
              <a:rPr lang="zh-CN" altLang="en-US" sz="2000" b="1" u="sng" dirty="0" smtClean="0"/>
              <a:t>以</a:t>
            </a:r>
            <a:r>
              <a:rPr lang="en-US" altLang="zh-CN" sz="2000" b="1" u="sng" dirty="0" smtClean="0"/>
              <a:t>c</a:t>
            </a:r>
            <a:r>
              <a:rPr lang="zh-CN" altLang="en-US" sz="2000" b="1" u="sng" dirty="0" smtClean="0"/>
              <a:t>为根的子树</a:t>
            </a:r>
            <a:r>
              <a:rPr lang="zh-CN" altLang="en-US" sz="2000" dirty="0" smtClean="0"/>
              <a:t>的深度</a:t>
            </a:r>
            <a:r>
              <a:rPr lang="zh-CN" altLang="en-US" sz="2000" dirty="0"/>
              <a:t>为</a:t>
            </a:r>
            <a:r>
              <a:rPr lang="en-US" altLang="zh-CN" sz="2000" b="1" i="1" dirty="0" smtClean="0">
                <a:solidFill>
                  <a:srgbClr val="7030A0"/>
                </a:solidFill>
              </a:rPr>
              <a:t>H</a:t>
            </a:r>
            <a:r>
              <a:rPr lang="en-US" altLang="zh-CN" sz="2000" b="1" i="1" baseline="-25000" dirty="0" smtClean="0">
                <a:solidFill>
                  <a:srgbClr val="7030A0"/>
                </a:solidFill>
              </a:rPr>
              <a:t>cL</a:t>
            </a:r>
            <a:r>
              <a:rPr lang="en-US" altLang="zh-CN" sz="2000" b="1" dirty="0" smtClean="0">
                <a:solidFill>
                  <a:srgbClr val="7030A0"/>
                </a:solidFill>
              </a:rPr>
              <a:t>+1</a:t>
            </a:r>
            <a:r>
              <a:rPr lang="zh-CN" altLang="en-US" sz="2000" dirty="0" smtClean="0"/>
              <a:t>；</a:t>
            </a:r>
            <a:endParaRPr lang="en-US" altLang="zh-CN" sz="2000" dirty="0" smtClean="0"/>
          </a:p>
          <a:p>
            <a:pPr marL="939800" lvl="3" indent="0">
              <a:lnSpc>
                <a:spcPct val="150000"/>
              </a:lnSpc>
              <a:spcBef>
                <a:spcPts val="600"/>
              </a:spcBef>
              <a:buNone/>
            </a:pPr>
            <a:r>
              <a:rPr lang="en-US" altLang="zh-CN" sz="2000" dirty="0"/>
              <a:t> </a:t>
            </a:r>
            <a:r>
              <a:rPr lang="en-US" altLang="zh-CN" sz="2000" dirty="0" smtClean="0"/>
              <a:t>  </a:t>
            </a:r>
            <a:r>
              <a:rPr lang="zh-CN" altLang="en-US" sz="2000" dirty="0" smtClean="0"/>
              <a:t>即</a:t>
            </a:r>
            <a:r>
              <a:rPr lang="en-US" altLang="zh-CN" sz="2000" dirty="0" smtClean="0">
                <a:solidFill>
                  <a:srgbClr val="0070C0"/>
                </a:solidFill>
              </a:rPr>
              <a:t>b</a:t>
            </a:r>
            <a:r>
              <a:rPr lang="zh-CN" altLang="en-US" sz="2000" dirty="0" smtClean="0">
                <a:solidFill>
                  <a:srgbClr val="0070C0"/>
                </a:solidFill>
              </a:rPr>
              <a:t>的</a:t>
            </a:r>
            <a:r>
              <a:rPr lang="zh-CN" altLang="en-US" sz="2000" b="1" dirty="0" smtClean="0"/>
              <a:t>右子</a:t>
            </a:r>
            <a:r>
              <a:rPr lang="zh-CN" altLang="en-US" sz="2000" b="1" dirty="0"/>
              <a:t>树</a:t>
            </a:r>
            <a:r>
              <a:rPr lang="zh-CN" altLang="en-US" sz="2000" dirty="0"/>
              <a:t>的深度为</a:t>
            </a:r>
            <a:r>
              <a:rPr lang="en-US" altLang="zh-CN" sz="2000" b="1" i="1" dirty="0" err="1" smtClean="0">
                <a:solidFill>
                  <a:srgbClr val="7030A0"/>
                </a:solidFill>
              </a:rPr>
              <a:t>H</a:t>
            </a:r>
            <a:r>
              <a:rPr lang="en-US" altLang="zh-CN" sz="2000" b="1" i="1" baseline="-25000" dirty="0" err="1" smtClean="0">
                <a:solidFill>
                  <a:srgbClr val="7030A0"/>
                </a:solidFill>
              </a:rPr>
              <a:t>cL</a:t>
            </a:r>
            <a:r>
              <a:rPr lang="zh-CN" altLang="en-US" sz="2000" dirty="0" smtClean="0"/>
              <a:t>；</a:t>
            </a:r>
            <a:endParaRPr lang="en-US" altLang="zh-CN" sz="2000" dirty="0"/>
          </a:p>
          <a:p>
            <a:pPr marL="1168400" lvl="3">
              <a:lnSpc>
                <a:spcPct val="150000"/>
              </a:lnSpc>
              <a:spcBef>
                <a:spcPts val="600"/>
              </a:spcBef>
            </a:pPr>
            <a:r>
              <a:rPr lang="zh-CN" altLang="en-US" sz="2000" b="1" u="sng" dirty="0" smtClean="0"/>
              <a:t>以</a:t>
            </a:r>
            <a:r>
              <a:rPr lang="en-US" altLang="zh-CN" sz="2000" b="1" u="sng" dirty="0"/>
              <a:t>b</a:t>
            </a:r>
            <a:r>
              <a:rPr lang="zh-CN" altLang="en-US" sz="2000" b="1" u="sng" dirty="0"/>
              <a:t>为根的子树</a:t>
            </a:r>
            <a:r>
              <a:rPr lang="zh-CN" altLang="en-US" sz="2000" dirty="0"/>
              <a:t>的深度是</a:t>
            </a:r>
            <a:r>
              <a:rPr lang="en-US" altLang="zh-CN" sz="2000" b="1" i="1" dirty="0" smtClean="0">
                <a:solidFill>
                  <a:srgbClr val="7030A0"/>
                </a:solidFill>
              </a:rPr>
              <a:t>H</a:t>
            </a:r>
            <a:r>
              <a:rPr lang="en-US" altLang="zh-CN" sz="2000" b="1" i="1" baseline="-25000" dirty="0" smtClean="0">
                <a:solidFill>
                  <a:srgbClr val="7030A0"/>
                </a:solidFill>
              </a:rPr>
              <a:t>cL</a:t>
            </a:r>
            <a:r>
              <a:rPr lang="en-US" altLang="zh-CN" sz="2000" b="1" dirty="0" smtClean="0">
                <a:solidFill>
                  <a:srgbClr val="7030A0"/>
                </a:solidFill>
              </a:rPr>
              <a:t>+2</a:t>
            </a:r>
            <a:r>
              <a:rPr lang="zh-CN" altLang="en-US" sz="2000" dirty="0" smtClean="0"/>
              <a:t>。</a:t>
            </a:r>
            <a:endParaRPr lang="en-US" altLang="zh-CN" sz="2000" dirty="0" smtClean="0"/>
          </a:p>
        </p:txBody>
      </p:sp>
      <p:pic>
        <p:nvPicPr>
          <p:cNvPr id="6" name="图片 5"/>
          <p:cNvPicPr>
            <a:picLocks noChangeAspect="1"/>
          </p:cNvPicPr>
          <p:nvPr/>
        </p:nvPicPr>
        <p:blipFill>
          <a:blip r:embed="rId2"/>
          <a:stretch>
            <a:fillRect/>
          </a:stretch>
        </p:blipFill>
        <p:spPr>
          <a:xfrm>
            <a:off x="6382992" y="3721412"/>
            <a:ext cx="1999007" cy="2465442"/>
          </a:xfrm>
          <a:prstGeom prst="rect">
            <a:avLst/>
          </a:prstGeom>
        </p:spPr>
      </p:pic>
      <p:sp>
        <p:nvSpPr>
          <p:cNvPr id="2" name="标题 1"/>
          <p:cNvSpPr>
            <a:spLocks noGrp="1"/>
          </p:cNvSpPr>
          <p:nvPr>
            <p:ph type="title"/>
          </p:nvPr>
        </p:nvSpPr>
        <p:spPr/>
        <p:txBody>
          <a:bodyPr/>
          <a:lstStyle/>
          <a:p>
            <a:r>
              <a:rPr lang="en-US" altLang="zh-CN" dirty="0" smtClean="0"/>
              <a:t>X.2c </a:t>
            </a:r>
            <a:r>
              <a:rPr lang="zh-CN" altLang="en-US" dirty="0"/>
              <a:t>平衡化旋转：</a:t>
            </a:r>
            <a:r>
              <a:rPr lang="en-US" altLang="zh-CN" dirty="0"/>
              <a:t>RL</a:t>
            </a:r>
            <a:r>
              <a:rPr lang="zh-CN" altLang="en-US" dirty="0"/>
              <a:t>型</a:t>
            </a:r>
          </a:p>
        </p:txBody>
      </p:sp>
      <p:sp>
        <p:nvSpPr>
          <p:cNvPr id="9" name="矩形 8"/>
          <p:cNvSpPr/>
          <p:nvPr/>
        </p:nvSpPr>
        <p:spPr>
          <a:xfrm>
            <a:off x="2929112" y="6172488"/>
            <a:ext cx="3658492" cy="400110"/>
          </a:xfrm>
          <a:prstGeom prst="rect">
            <a:avLst/>
          </a:prstGeom>
        </p:spPr>
        <p:txBody>
          <a:bodyPr wrap="square">
            <a:spAutoFit/>
          </a:bodyPr>
          <a:lstStyle/>
          <a:p>
            <a:pPr algn="ctr"/>
            <a:r>
              <a:rPr lang="en-US" altLang="zh-CN" sz="2000" dirty="0" smtClean="0">
                <a:solidFill>
                  <a:schemeClr val="tx1">
                    <a:lumMod val="50000"/>
                    <a:lumOff val="50000"/>
                  </a:schemeClr>
                </a:solidFill>
              </a:rPr>
              <a:t>LR</a:t>
            </a:r>
            <a:r>
              <a:rPr lang="zh-CN" altLang="en-US" sz="2000" dirty="0" smtClean="0">
                <a:solidFill>
                  <a:schemeClr val="tx1">
                    <a:lumMod val="50000"/>
                    <a:lumOff val="50000"/>
                  </a:schemeClr>
                </a:solidFill>
              </a:rPr>
              <a:t>型</a:t>
            </a:r>
            <a:r>
              <a:rPr lang="zh-CN" altLang="en-US" sz="2000" dirty="0" smtClean="0"/>
              <a:t>平衡化旋转（旋转 </a:t>
            </a:r>
            <a:r>
              <a:rPr lang="en-US" altLang="zh-CN" sz="2000" dirty="0" smtClean="0"/>
              <a:t>[</a:t>
            </a:r>
            <a:r>
              <a:rPr lang="zh-CN" altLang="en-US" sz="1600" dirty="0" smtClean="0"/>
              <a:t>前</a:t>
            </a:r>
            <a:r>
              <a:rPr lang="en-US" altLang="zh-CN" sz="2000" dirty="0" smtClean="0"/>
              <a:t>]</a:t>
            </a:r>
            <a:r>
              <a:rPr lang="zh-CN" altLang="en-US" sz="2000" dirty="0" smtClean="0"/>
              <a:t>）</a:t>
            </a:r>
            <a:endParaRPr lang="zh-CN" altLang="en-US" sz="2000" dirty="0"/>
          </a:p>
        </p:txBody>
      </p:sp>
      <p:sp>
        <p:nvSpPr>
          <p:cNvPr id="11" name="矩形 10"/>
          <p:cNvSpPr/>
          <p:nvPr/>
        </p:nvSpPr>
        <p:spPr>
          <a:xfrm>
            <a:off x="6477000" y="5029200"/>
            <a:ext cx="724878" cy="338554"/>
          </a:xfrm>
          <a:prstGeom prst="rect">
            <a:avLst/>
          </a:prstGeom>
        </p:spPr>
        <p:txBody>
          <a:bodyPr wrap="none">
            <a:spAutoFit/>
          </a:bodyPr>
          <a:lstStyle/>
          <a:p>
            <a:r>
              <a:rPr lang="en-US" altLang="zh-CN" sz="1600" i="1" dirty="0" smtClean="0">
                <a:solidFill>
                  <a:srgbClr val="7030A0"/>
                </a:solidFill>
              </a:rPr>
              <a:t>H</a:t>
            </a:r>
            <a:r>
              <a:rPr lang="en-US" altLang="zh-CN" sz="1600" i="1" baseline="-25000" dirty="0" smtClean="0">
                <a:solidFill>
                  <a:srgbClr val="7030A0"/>
                </a:solidFill>
              </a:rPr>
              <a:t>cL</a:t>
            </a:r>
            <a:r>
              <a:rPr lang="en-US" altLang="zh-CN" sz="1600" i="1" dirty="0" smtClean="0">
                <a:solidFill>
                  <a:srgbClr val="7030A0"/>
                </a:solidFill>
              </a:rPr>
              <a:t>+</a:t>
            </a:r>
            <a:r>
              <a:rPr lang="en-US" altLang="zh-CN" sz="1600" dirty="0" smtClean="0">
                <a:solidFill>
                  <a:srgbClr val="7030A0"/>
                </a:solidFill>
              </a:rPr>
              <a:t>1</a:t>
            </a:r>
            <a:endParaRPr lang="zh-CN" altLang="en-US" sz="1600" dirty="0"/>
          </a:p>
        </p:txBody>
      </p:sp>
      <p:sp>
        <p:nvSpPr>
          <p:cNvPr id="12" name="矩形 11"/>
          <p:cNvSpPr/>
          <p:nvPr/>
        </p:nvSpPr>
        <p:spPr>
          <a:xfrm>
            <a:off x="6749296" y="6148754"/>
            <a:ext cx="490840" cy="338554"/>
          </a:xfrm>
          <a:prstGeom prst="rect">
            <a:avLst/>
          </a:prstGeom>
        </p:spPr>
        <p:txBody>
          <a:bodyPr wrap="none">
            <a:spAutoFit/>
          </a:bodyPr>
          <a:lstStyle/>
          <a:p>
            <a:r>
              <a:rPr lang="en-US" altLang="zh-CN" sz="1600" i="1" dirty="0" err="1" smtClean="0">
                <a:solidFill>
                  <a:srgbClr val="7030A0"/>
                </a:solidFill>
              </a:rPr>
              <a:t>H</a:t>
            </a:r>
            <a:r>
              <a:rPr lang="en-US" altLang="zh-CN" sz="1600" i="1" baseline="-25000" dirty="0" err="1" smtClean="0">
                <a:solidFill>
                  <a:srgbClr val="7030A0"/>
                </a:solidFill>
              </a:rPr>
              <a:t>cL</a:t>
            </a:r>
            <a:endParaRPr lang="zh-CN" altLang="en-US" sz="1600" dirty="0"/>
          </a:p>
        </p:txBody>
      </p:sp>
      <p:sp>
        <p:nvSpPr>
          <p:cNvPr id="21" name="矩形 20"/>
          <p:cNvSpPr/>
          <p:nvPr/>
        </p:nvSpPr>
        <p:spPr>
          <a:xfrm>
            <a:off x="7563520" y="5861538"/>
            <a:ext cx="673582" cy="338554"/>
          </a:xfrm>
          <a:prstGeom prst="rect">
            <a:avLst/>
          </a:prstGeom>
        </p:spPr>
        <p:txBody>
          <a:bodyPr wrap="none">
            <a:spAutoFit/>
          </a:bodyPr>
          <a:lstStyle/>
          <a:p>
            <a:r>
              <a:rPr lang="en-US" altLang="zh-CN" sz="1600" i="1" dirty="0" smtClean="0">
                <a:solidFill>
                  <a:srgbClr val="7030A0"/>
                </a:solidFill>
              </a:rPr>
              <a:t>H</a:t>
            </a:r>
            <a:r>
              <a:rPr lang="en-US" altLang="zh-CN" sz="1600" i="1" baseline="-25000" dirty="0" smtClean="0">
                <a:solidFill>
                  <a:srgbClr val="7030A0"/>
                </a:solidFill>
              </a:rPr>
              <a:t>cL</a:t>
            </a:r>
            <a:r>
              <a:rPr lang="en-US" altLang="zh-CN" sz="1600" dirty="0" smtClean="0">
                <a:solidFill>
                  <a:srgbClr val="7030A0"/>
                </a:solidFill>
              </a:rPr>
              <a:t>-1</a:t>
            </a:r>
            <a:endParaRPr lang="zh-CN" altLang="en-US" sz="1600" dirty="0"/>
          </a:p>
        </p:txBody>
      </p:sp>
      <p:sp>
        <p:nvSpPr>
          <p:cNvPr id="22" name="矩形 21"/>
          <p:cNvSpPr/>
          <p:nvPr/>
        </p:nvSpPr>
        <p:spPr>
          <a:xfrm>
            <a:off x="6096000" y="4081046"/>
            <a:ext cx="490840" cy="338554"/>
          </a:xfrm>
          <a:prstGeom prst="rect">
            <a:avLst/>
          </a:prstGeom>
        </p:spPr>
        <p:txBody>
          <a:bodyPr wrap="none">
            <a:spAutoFit/>
          </a:bodyPr>
          <a:lstStyle/>
          <a:p>
            <a:r>
              <a:rPr lang="en-US" altLang="zh-CN" sz="1600" i="1" dirty="0" err="1" smtClean="0">
                <a:solidFill>
                  <a:srgbClr val="7030A0"/>
                </a:solidFill>
              </a:rPr>
              <a:t>H</a:t>
            </a:r>
            <a:r>
              <a:rPr lang="en-US" altLang="zh-CN" sz="1600" i="1" baseline="-25000" dirty="0" err="1" smtClean="0">
                <a:solidFill>
                  <a:srgbClr val="7030A0"/>
                </a:solidFill>
              </a:rPr>
              <a:t>cL</a:t>
            </a:r>
            <a:endParaRPr lang="zh-CN" altLang="en-US" sz="1600" dirty="0"/>
          </a:p>
        </p:txBody>
      </p:sp>
      <p:sp>
        <p:nvSpPr>
          <p:cNvPr id="23" name="矩形 22"/>
          <p:cNvSpPr/>
          <p:nvPr/>
        </p:nvSpPr>
        <p:spPr>
          <a:xfrm>
            <a:off x="8314807" y="4954133"/>
            <a:ext cx="490840" cy="338554"/>
          </a:xfrm>
          <a:prstGeom prst="rect">
            <a:avLst/>
          </a:prstGeom>
        </p:spPr>
        <p:txBody>
          <a:bodyPr wrap="none">
            <a:spAutoFit/>
          </a:bodyPr>
          <a:lstStyle/>
          <a:p>
            <a:r>
              <a:rPr lang="en-US" altLang="zh-CN" sz="1600" i="1" dirty="0" err="1" smtClean="0">
                <a:solidFill>
                  <a:srgbClr val="7030A0"/>
                </a:solidFill>
              </a:rPr>
              <a:t>H</a:t>
            </a:r>
            <a:r>
              <a:rPr lang="en-US" altLang="zh-CN" sz="1600" i="1" baseline="-25000" dirty="0" err="1" smtClean="0">
                <a:solidFill>
                  <a:srgbClr val="7030A0"/>
                </a:solidFill>
              </a:rPr>
              <a:t>cL</a:t>
            </a:r>
            <a:endParaRPr lang="zh-CN" altLang="en-US" sz="1600" dirty="0"/>
          </a:p>
        </p:txBody>
      </p:sp>
      <p:sp>
        <p:nvSpPr>
          <p:cNvPr id="5" name="矩形 4"/>
          <p:cNvSpPr/>
          <p:nvPr/>
        </p:nvSpPr>
        <p:spPr>
          <a:xfrm>
            <a:off x="1420101" y="5233297"/>
            <a:ext cx="3964268" cy="830997"/>
          </a:xfrm>
          <a:prstGeom prst="rect">
            <a:avLst/>
          </a:prstGeom>
        </p:spPr>
        <p:txBody>
          <a:bodyPr wrap="square">
            <a:spAutoFit/>
          </a:bodyPr>
          <a:lstStyle/>
          <a:p>
            <a:pPr marL="184150" indent="-184150">
              <a:lnSpc>
                <a:spcPct val="120000"/>
              </a:lnSpc>
              <a:spcBef>
                <a:spcPts val="600"/>
              </a:spcBef>
              <a:buClr>
                <a:srgbClr val="FFC000"/>
              </a:buClr>
              <a:buFont typeface="Wingdings" panose="05000000000000000000" pitchFamily="2" charset="2"/>
              <a:buChar char="ü"/>
            </a:pPr>
            <a:r>
              <a:rPr lang="zh-CN" altLang="en-US" sz="2000" b="0" dirty="0">
                <a:solidFill>
                  <a:schemeClr val="tx2"/>
                </a:solidFill>
                <a:latin typeface="+mn-lt"/>
              </a:rPr>
              <a:t>因插入</a:t>
            </a:r>
            <a:r>
              <a:rPr lang="en-US" altLang="zh-CN" sz="2000" b="0" dirty="0">
                <a:solidFill>
                  <a:schemeClr val="tx2"/>
                </a:solidFill>
                <a:latin typeface="+mn-lt"/>
              </a:rPr>
              <a:t>x</a:t>
            </a:r>
            <a:r>
              <a:rPr lang="zh-CN" altLang="en-US" sz="2000" b="0" dirty="0" smtClean="0">
                <a:solidFill>
                  <a:schemeClr val="tx2"/>
                </a:solidFill>
                <a:latin typeface="+mn-lt"/>
              </a:rPr>
              <a:t>后</a:t>
            </a:r>
            <a:r>
              <a:rPr lang="en-US" altLang="zh-CN" sz="2000" b="0" dirty="0" smtClean="0">
                <a:solidFill>
                  <a:schemeClr val="tx2"/>
                </a:solidFill>
                <a:latin typeface="+mn-lt"/>
              </a:rPr>
              <a:t>,</a:t>
            </a:r>
            <a:r>
              <a:rPr lang="zh-CN" altLang="en-US" sz="2000" b="0" dirty="0" smtClean="0">
                <a:solidFill>
                  <a:schemeClr val="tx2"/>
                </a:solidFill>
                <a:latin typeface="+mn-lt"/>
              </a:rPr>
              <a:t> </a:t>
            </a:r>
            <a:r>
              <a:rPr lang="en-US" altLang="zh-CN" sz="2000" b="0" dirty="0">
                <a:solidFill>
                  <a:schemeClr val="tx2"/>
                </a:solidFill>
                <a:latin typeface="+mn-lt"/>
              </a:rPr>
              <a:t>a</a:t>
            </a:r>
            <a:r>
              <a:rPr lang="zh-CN" altLang="en-US" sz="2000" b="0" dirty="0">
                <a:solidFill>
                  <a:schemeClr val="tx2"/>
                </a:solidFill>
                <a:latin typeface="+mn-lt"/>
              </a:rPr>
              <a:t>的平衡因子</a:t>
            </a:r>
            <a:r>
              <a:rPr lang="zh-CN" altLang="en-US" sz="2000" b="0" dirty="0" smtClean="0">
                <a:solidFill>
                  <a:schemeClr val="tx2"/>
                </a:solidFill>
                <a:latin typeface="+mn-lt"/>
              </a:rPr>
              <a:t>是</a:t>
            </a:r>
            <a:r>
              <a:rPr lang="en-US" altLang="zh-CN" sz="2000" b="0" dirty="0" smtClean="0">
                <a:solidFill>
                  <a:schemeClr val="tx2"/>
                </a:solidFill>
                <a:latin typeface="+mn-lt"/>
              </a:rPr>
              <a:t>-2</a:t>
            </a:r>
            <a:r>
              <a:rPr lang="zh-CN" altLang="en-US" sz="2000" b="0" dirty="0" smtClean="0">
                <a:solidFill>
                  <a:schemeClr val="tx2"/>
                </a:solidFill>
                <a:latin typeface="+mn-lt"/>
              </a:rPr>
              <a:t>，</a:t>
            </a:r>
            <a:r>
              <a:rPr lang="zh-CN" altLang="en-US" sz="2000" b="0" dirty="0">
                <a:solidFill>
                  <a:schemeClr val="tx2"/>
                </a:solidFill>
                <a:latin typeface="+mn-lt"/>
              </a:rPr>
              <a:t>则</a:t>
            </a:r>
            <a:r>
              <a:rPr lang="en-US" altLang="zh-CN" sz="2000" b="0" dirty="0">
                <a:solidFill>
                  <a:schemeClr val="tx2"/>
                </a:solidFill>
                <a:latin typeface="+mn-lt"/>
              </a:rPr>
              <a:t>a</a:t>
            </a:r>
            <a:r>
              <a:rPr lang="zh-CN" altLang="en-US" sz="2000" b="0" dirty="0" smtClean="0">
                <a:solidFill>
                  <a:schemeClr val="tx2"/>
                </a:solidFill>
                <a:latin typeface="+mn-lt"/>
              </a:rPr>
              <a:t>的</a:t>
            </a:r>
            <a:r>
              <a:rPr lang="zh-CN" altLang="en-US" sz="2000" dirty="0">
                <a:solidFill>
                  <a:schemeClr val="tx2"/>
                </a:solidFill>
                <a:latin typeface="+mn-lt"/>
              </a:rPr>
              <a:t>左</a:t>
            </a:r>
            <a:r>
              <a:rPr lang="zh-CN" altLang="en-US" sz="2000" dirty="0" smtClean="0">
                <a:solidFill>
                  <a:schemeClr val="tx2"/>
                </a:solidFill>
                <a:latin typeface="+mn-lt"/>
              </a:rPr>
              <a:t>子树</a:t>
            </a:r>
            <a:r>
              <a:rPr lang="zh-CN" altLang="en-US" sz="2000" b="0" dirty="0">
                <a:solidFill>
                  <a:schemeClr val="tx2"/>
                </a:solidFill>
                <a:latin typeface="+mn-lt"/>
              </a:rPr>
              <a:t>的深度是</a:t>
            </a:r>
            <a:r>
              <a:rPr lang="en-US" altLang="zh-CN" sz="2000" i="1" dirty="0" err="1">
                <a:solidFill>
                  <a:srgbClr val="7030A0"/>
                </a:solidFill>
                <a:latin typeface="+mn-lt"/>
              </a:rPr>
              <a:t>H</a:t>
            </a:r>
            <a:r>
              <a:rPr lang="en-US" altLang="zh-CN" sz="2000" i="1" baseline="-25000" dirty="0" err="1">
                <a:solidFill>
                  <a:srgbClr val="7030A0"/>
                </a:solidFill>
                <a:latin typeface="+mn-lt"/>
              </a:rPr>
              <a:t>cL</a:t>
            </a:r>
            <a:r>
              <a:rPr lang="zh-CN" altLang="en-US" sz="2000" b="0" dirty="0">
                <a:solidFill>
                  <a:schemeClr val="tx2"/>
                </a:solidFill>
                <a:latin typeface="+mn-lt"/>
              </a:rPr>
              <a:t>。</a:t>
            </a:r>
          </a:p>
        </p:txBody>
      </p:sp>
      <p:sp>
        <p:nvSpPr>
          <p:cNvPr id="13" name="矩形 12"/>
          <p:cNvSpPr/>
          <p:nvPr/>
        </p:nvSpPr>
        <p:spPr>
          <a:xfrm>
            <a:off x="7961922" y="4295293"/>
            <a:ext cx="724878" cy="338554"/>
          </a:xfrm>
          <a:prstGeom prst="rect">
            <a:avLst/>
          </a:prstGeom>
        </p:spPr>
        <p:txBody>
          <a:bodyPr wrap="none">
            <a:spAutoFit/>
          </a:bodyPr>
          <a:lstStyle/>
          <a:p>
            <a:r>
              <a:rPr lang="en-US" altLang="zh-CN" sz="1600" i="1" dirty="0" smtClean="0">
                <a:solidFill>
                  <a:srgbClr val="7030A0"/>
                </a:solidFill>
              </a:rPr>
              <a:t>H</a:t>
            </a:r>
            <a:r>
              <a:rPr lang="en-US" altLang="zh-CN" sz="1600" i="1" baseline="-25000" dirty="0" smtClean="0">
                <a:solidFill>
                  <a:srgbClr val="7030A0"/>
                </a:solidFill>
              </a:rPr>
              <a:t>cL</a:t>
            </a:r>
            <a:r>
              <a:rPr lang="en-US" altLang="zh-CN" sz="1600" i="1" dirty="0" smtClean="0">
                <a:solidFill>
                  <a:srgbClr val="7030A0"/>
                </a:solidFill>
              </a:rPr>
              <a:t>+2</a:t>
            </a:r>
            <a:endParaRPr lang="zh-CN" altLang="en-US" sz="1600" dirty="0"/>
          </a:p>
        </p:txBody>
      </p:sp>
    </p:spTree>
    <p:extLst>
      <p:ext uri="{BB962C8B-B14F-4D97-AF65-F5344CB8AC3E}">
        <p14:creationId xmlns:p14="http://schemas.microsoft.com/office/powerpoint/2010/main" val="33890180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500"/>
                            </p:stCondLst>
                            <p:childTnLst>
                              <p:par>
                                <p:cTn id="21" presetID="16" presetClass="entr" presetSubtype="21"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barn(inVertical)">
                                      <p:cBhvr>
                                        <p:cTn id="23" dur="500"/>
                                        <p:tgtEl>
                                          <p:spTgt spid="12"/>
                                        </p:tgtEl>
                                      </p:cBhvr>
                                    </p:animEffect>
                                  </p:childTnLst>
                                </p:cTn>
                              </p:par>
                            </p:childTnLst>
                          </p:cTn>
                        </p:par>
                        <p:par>
                          <p:cTn id="24" fill="hold">
                            <p:stCondLst>
                              <p:cond delay="1000"/>
                            </p:stCondLst>
                            <p:childTnLst>
                              <p:par>
                                <p:cTn id="25" presetID="16" presetClass="entr" presetSubtype="42" fill="hold" grpId="0" nodeType="after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barn(outHorizontal)">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5"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randombar(vertical)">
                                      <p:cBhvr>
                                        <p:cTn id="32" dur="500"/>
                                        <p:tgtEl>
                                          <p:spTgt spid="3">
                                            <p:txEl>
                                              <p:pRg st="4" end="4"/>
                                            </p:txEl>
                                          </p:spTgt>
                                        </p:tgtEl>
                                      </p:cBhvr>
                                    </p:animEffect>
                                  </p:childTnLst>
                                </p:cTn>
                              </p:par>
                            </p:childTnLst>
                          </p:cTn>
                        </p:par>
                        <p:par>
                          <p:cTn id="33" fill="hold">
                            <p:stCondLst>
                              <p:cond delay="500"/>
                            </p:stCondLst>
                            <p:childTnLst>
                              <p:par>
                                <p:cTn id="34" presetID="14" presetClass="entr" presetSubtype="5" fill="hold" nodeType="after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randombar(vertical)">
                                      <p:cBhvr>
                                        <p:cTn id="36" dur="500"/>
                                        <p:tgtEl>
                                          <p:spTgt spid="3">
                                            <p:txEl>
                                              <p:pRg st="5" end="5"/>
                                            </p:txEl>
                                          </p:spTgt>
                                        </p:tgtEl>
                                      </p:cBhvr>
                                    </p:animEffect>
                                  </p:childTnLst>
                                </p:cTn>
                              </p:par>
                            </p:childTnLst>
                          </p:cTn>
                        </p:par>
                        <p:par>
                          <p:cTn id="37" fill="hold">
                            <p:stCondLst>
                              <p:cond delay="1000"/>
                            </p:stCondLst>
                            <p:childTnLst>
                              <p:par>
                                <p:cTn id="38" presetID="6" presetClass="entr" presetSubtype="16" fill="hold" grpId="0" nodeType="after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circle(in)">
                                      <p:cBhvr>
                                        <p:cTn id="40" dur="2000"/>
                                        <p:tgtEl>
                                          <p:spTgt spid="11"/>
                                        </p:tgtEl>
                                      </p:cBhvr>
                                    </p:animEffect>
                                  </p:childTnLst>
                                </p:cTn>
                              </p:par>
                            </p:childTnLst>
                          </p:cTn>
                        </p:par>
                        <p:par>
                          <p:cTn id="41" fill="hold">
                            <p:stCondLst>
                              <p:cond delay="3000"/>
                            </p:stCondLst>
                            <p:childTnLst>
                              <p:par>
                                <p:cTn id="42" presetID="16" presetClass="entr" presetSubtype="37" fill="hold" grpId="0" nodeType="after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barn(outVertical)">
                                      <p:cBhvr>
                                        <p:cTn id="44" dur="500"/>
                                        <p:tgtEl>
                                          <p:spTgt spid="23"/>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wipe(left)">
                                      <p:cBhvr>
                                        <p:cTn id="49" dur="500"/>
                                        <p:tgtEl>
                                          <p:spTgt spid="3">
                                            <p:txEl>
                                              <p:pRg st="6" end="6"/>
                                            </p:txEl>
                                          </p:spTgt>
                                        </p:tgtEl>
                                      </p:cBhvr>
                                    </p:animEffect>
                                  </p:childTnLst>
                                </p:cTn>
                              </p:par>
                            </p:childTnLst>
                          </p:cTn>
                        </p:par>
                        <p:par>
                          <p:cTn id="50" fill="hold">
                            <p:stCondLst>
                              <p:cond delay="500"/>
                            </p:stCondLst>
                            <p:childTnLst>
                              <p:par>
                                <p:cTn id="51" presetID="6" presetClass="entr" presetSubtype="16" fill="hold" grpId="0" nodeType="after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circle(in)">
                                      <p:cBhvr>
                                        <p:cTn id="53" dur="2000"/>
                                        <p:tgtEl>
                                          <p:spTgt spid="13"/>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5"/>
                                        </p:tgtEl>
                                        <p:attrNameLst>
                                          <p:attrName>style.visibility</p:attrName>
                                        </p:attrNameLst>
                                      </p:cBhvr>
                                      <p:to>
                                        <p:strVal val="visible"/>
                                      </p:to>
                                    </p:set>
                                    <p:animEffect transition="in" filter="wipe(down)">
                                      <p:cBhvr>
                                        <p:cTn id="58" dur="500"/>
                                        <p:tgtEl>
                                          <p:spTgt spid="5"/>
                                        </p:tgtEl>
                                      </p:cBhvr>
                                    </p:animEffect>
                                  </p:childTnLst>
                                </p:cTn>
                              </p:par>
                            </p:childTnLst>
                          </p:cTn>
                        </p:par>
                        <p:par>
                          <p:cTn id="59" fill="hold">
                            <p:stCondLst>
                              <p:cond delay="500"/>
                            </p:stCondLst>
                            <p:childTnLst>
                              <p:par>
                                <p:cTn id="60" presetID="16" presetClass="entr" presetSubtype="37" fill="hold" grpId="0" nodeType="after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barn(outVertical)">
                                      <p:cBhvr>
                                        <p:cTn id="6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2" grpId="0"/>
      <p:bldP spid="21" grpId="0"/>
      <p:bldP spid="22" grpId="0"/>
      <p:bldP spid="23" grpId="0"/>
      <p:bldP spid="5" grpId="0"/>
      <p:bldP spid="13"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3858" y="873369"/>
            <a:ext cx="7930542" cy="5651504"/>
          </a:xfrm>
        </p:spPr>
        <p:txBody>
          <a:bodyPr/>
          <a:lstStyle/>
          <a:p>
            <a:pPr marL="514350" indent="-514350">
              <a:lnSpc>
                <a:spcPct val="150000"/>
              </a:lnSpc>
              <a:spcBef>
                <a:spcPts val="600"/>
              </a:spcBef>
              <a:buFont typeface="+mj-lt"/>
              <a:buAutoNum type="romanUcPeriod" startAt="3"/>
            </a:pPr>
            <a:r>
              <a:rPr lang="zh-CN" altLang="en-US" sz="2400" b="1" dirty="0" smtClean="0"/>
              <a:t>插入</a:t>
            </a:r>
            <a:r>
              <a:rPr lang="en-US" altLang="zh-CN" sz="2400" b="1" i="1" dirty="0" smtClean="0"/>
              <a:t>x</a:t>
            </a:r>
            <a:r>
              <a:rPr lang="zh-CN" altLang="en-US" sz="2400" b="1" dirty="0" smtClean="0"/>
              <a:t>后</a:t>
            </a:r>
            <a:r>
              <a:rPr lang="zh-CN" altLang="en-US" sz="2400" b="1" i="1" dirty="0"/>
              <a:t>各结点的平衡</a:t>
            </a:r>
            <a:r>
              <a:rPr lang="zh-CN" altLang="en-US" sz="2400" b="1" i="1" dirty="0" smtClean="0"/>
              <a:t>因子分析</a:t>
            </a:r>
            <a:endParaRPr lang="en-US" altLang="zh-CN" sz="2400" i="1" dirty="0" smtClean="0"/>
          </a:p>
          <a:p>
            <a:pPr lvl="1" indent="-342900">
              <a:lnSpc>
                <a:spcPct val="150000"/>
              </a:lnSpc>
              <a:spcBef>
                <a:spcPts val="600"/>
              </a:spcBef>
              <a:buFont typeface="+mj-ea"/>
              <a:buAutoNum type="circleNumDbPlain"/>
            </a:pPr>
            <a:r>
              <a:rPr lang="zh-CN" altLang="en-US" sz="2400" b="1" dirty="0" smtClean="0"/>
              <a:t>旋转</a:t>
            </a:r>
            <a:r>
              <a:rPr lang="zh-CN" altLang="en-US" sz="2400" b="1" dirty="0" smtClean="0">
                <a:solidFill>
                  <a:schemeClr val="accent6"/>
                </a:solidFill>
              </a:rPr>
              <a:t>前</a:t>
            </a:r>
            <a:r>
              <a:rPr lang="zh-CN" altLang="en-US" sz="2400" dirty="0" smtClean="0"/>
              <a:t>的平衡因子</a:t>
            </a:r>
            <a:r>
              <a:rPr lang="zh-CN" altLang="en-US" sz="1600" dirty="0" smtClean="0">
                <a:solidFill>
                  <a:schemeClr val="tx1"/>
                </a:solidFill>
              </a:rPr>
              <a:t>（</a:t>
            </a:r>
            <a:r>
              <a:rPr lang="en-US" altLang="zh-CN" sz="1600" dirty="0" smtClean="0">
                <a:solidFill>
                  <a:schemeClr val="tx1"/>
                </a:solidFill>
              </a:rPr>
              <a:t>2/3</a:t>
            </a:r>
            <a:r>
              <a:rPr lang="zh-CN" altLang="en-US" sz="1600" dirty="0">
                <a:solidFill>
                  <a:schemeClr val="tx1"/>
                </a:solidFill>
              </a:rPr>
              <a:t>）</a:t>
            </a:r>
            <a:endParaRPr lang="zh-CN" altLang="en-US" sz="2400" dirty="0"/>
          </a:p>
          <a:p>
            <a:pPr marL="901700" lvl="2">
              <a:lnSpc>
                <a:spcPct val="150000"/>
              </a:lnSpc>
              <a:spcBef>
                <a:spcPts val="600"/>
              </a:spcBef>
            </a:pPr>
            <a:r>
              <a:rPr lang="zh-CN" altLang="en-US" sz="2000" dirty="0"/>
              <a:t>设</a:t>
            </a:r>
            <a:r>
              <a:rPr lang="zh-CN" altLang="en-US" sz="2000" u="sng" dirty="0" smtClean="0"/>
              <a:t>插入</a:t>
            </a:r>
            <a:r>
              <a:rPr lang="en-US" altLang="zh-CN" sz="2000" u="sng" dirty="0" smtClean="0"/>
              <a:t>x</a:t>
            </a:r>
            <a:r>
              <a:rPr lang="zh-CN" altLang="en-US" sz="2000" u="sng" dirty="0" smtClean="0"/>
              <a:t>后</a:t>
            </a:r>
            <a:r>
              <a:rPr lang="en-US" altLang="zh-CN" sz="2000" u="sng" dirty="0" smtClean="0"/>
              <a:t>(</a:t>
            </a:r>
            <a:r>
              <a:rPr lang="zh-CN" altLang="en-US" sz="2000" b="1" u="sng" dirty="0" smtClean="0"/>
              <a:t>旋转前</a:t>
            </a:r>
            <a:r>
              <a:rPr lang="en-US" altLang="zh-CN" sz="2000" u="sng" dirty="0" smtClean="0"/>
              <a:t>)</a:t>
            </a:r>
            <a:r>
              <a:rPr lang="en-US" altLang="zh-CN" sz="2000" dirty="0" smtClean="0"/>
              <a:t>, </a:t>
            </a:r>
            <a:r>
              <a:rPr lang="en-US" altLang="zh-CN" sz="2000" b="1" dirty="0" smtClean="0">
                <a:solidFill>
                  <a:srgbClr val="0070C0"/>
                </a:solidFill>
              </a:rPr>
              <a:t>c</a:t>
            </a:r>
            <a:r>
              <a:rPr lang="zh-CN" altLang="en-US" sz="2000" b="1" dirty="0" smtClean="0">
                <a:solidFill>
                  <a:srgbClr val="0070C0"/>
                </a:solidFill>
              </a:rPr>
              <a:t>的平衡因子是</a:t>
            </a:r>
            <a:r>
              <a:rPr lang="en-US" altLang="zh-CN" sz="2000" b="1" dirty="0" smtClean="0">
                <a:solidFill>
                  <a:srgbClr val="0070C0"/>
                </a:solidFill>
              </a:rPr>
              <a:t>0</a:t>
            </a:r>
            <a:r>
              <a:rPr lang="zh-CN" altLang="en-US" sz="2000" dirty="0" smtClean="0"/>
              <a:t>：即</a:t>
            </a:r>
            <a:r>
              <a:rPr lang="en-US" altLang="zh-CN" sz="2000" b="1" u="sng" dirty="0"/>
              <a:t>c</a:t>
            </a:r>
            <a:r>
              <a:rPr lang="zh-CN" altLang="en-US" sz="2000" b="1" u="sng" dirty="0"/>
              <a:t>本身</a:t>
            </a:r>
            <a:r>
              <a:rPr lang="zh-CN" altLang="en-US" sz="2000" u="sng" dirty="0"/>
              <a:t>是插入</a:t>
            </a:r>
            <a:r>
              <a:rPr lang="zh-CN" altLang="en-US" sz="2000" u="sng" dirty="0" smtClean="0"/>
              <a:t>结点</a:t>
            </a:r>
            <a:r>
              <a:rPr lang="en-US" altLang="zh-CN" sz="2000" u="sng" dirty="0" smtClean="0"/>
              <a:t>x</a:t>
            </a:r>
            <a:r>
              <a:rPr lang="zh-CN" altLang="en-US" sz="2000" dirty="0" smtClean="0"/>
              <a:t>。</a:t>
            </a:r>
            <a:endParaRPr lang="en-US" altLang="zh-CN" sz="2000" dirty="0" smtClean="0"/>
          </a:p>
          <a:p>
            <a:pPr marL="1168400" lvl="3">
              <a:lnSpc>
                <a:spcPct val="150000"/>
              </a:lnSpc>
              <a:spcBef>
                <a:spcPts val="600"/>
              </a:spcBef>
            </a:pPr>
            <a:r>
              <a:rPr lang="zh-CN" altLang="en-US" sz="2000" dirty="0"/>
              <a:t>设</a:t>
            </a:r>
            <a:r>
              <a:rPr lang="en-US" altLang="zh-CN" sz="2000" dirty="0">
                <a:solidFill>
                  <a:srgbClr val="0070C0"/>
                </a:solidFill>
              </a:rPr>
              <a:t>c</a:t>
            </a:r>
            <a:r>
              <a:rPr lang="zh-CN" altLang="en-US" sz="2000" dirty="0">
                <a:solidFill>
                  <a:srgbClr val="0070C0"/>
                </a:solidFill>
              </a:rPr>
              <a:t>的</a:t>
            </a:r>
            <a:r>
              <a:rPr lang="zh-CN" altLang="en-US" sz="2000" b="1" dirty="0"/>
              <a:t>左子树</a:t>
            </a:r>
            <a:r>
              <a:rPr lang="zh-CN" altLang="en-US" sz="2000" dirty="0"/>
              <a:t>的深度为</a:t>
            </a:r>
            <a:r>
              <a:rPr lang="en-US" altLang="zh-CN" sz="2000" b="1" i="1" dirty="0" err="1">
                <a:solidFill>
                  <a:srgbClr val="7030A0"/>
                </a:solidFill>
              </a:rPr>
              <a:t>H</a:t>
            </a:r>
            <a:r>
              <a:rPr lang="en-US" altLang="zh-CN" sz="2000" b="1" i="1" baseline="-25000" dirty="0" err="1">
                <a:solidFill>
                  <a:srgbClr val="7030A0"/>
                </a:solidFill>
              </a:rPr>
              <a:t>cL</a:t>
            </a:r>
            <a:r>
              <a:rPr lang="zh-CN" altLang="en-US" sz="2000" dirty="0"/>
              <a:t>，则</a:t>
            </a:r>
            <a:r>
              <a:rPr lang="zh-CN" altLang="en-US" sz="2000" b="1" dirty="0"/>
              <a:t>右子树</a:t>
            </a:r>
            <a:r>
              <a:rPr lang="zh-CN" altLang="en-US" sz="2000" dirty="0"/>
              <a:t>的深度也是</a:t>
            </a:r>
            <a:r>
              <a:rPr lang="en-US" altLang="zh-CN" sz="2000" b="1" i="1" dirty="0" err="1">
                <a:solidFill>
                  <a:srgbClr val="7030A0"/>
                </a:solidFill>
              </a:rPr>
              <a:t>H</a:t>
            </a:r>
            <a:r>
              <a:rPr lang="en-US" altLang="zh-CN" sz="2000" b="1" i="1" baseline="-25000" dirty="0" err="1">
                <a:solidFill>
                  <a:srgbClr val="7030A0"/>
                </a:solidFill>
              </a:rPr>
              <a:t>cL</a:t>
            </a:r>
            <a:r>
              <a:rPr lang="zh-CN" altLang="en-US" sz="2000" dirty="0" smtClean="0"/>
              <a:t>；</a:t>
            </a:r>
            <a:endParaRPr lang="en-US" altLang="zh-CN" sz="2000" dirty="0" smtClean="0"/>
          </a:p>
          <a:p>
            <a:pPr marL="1168400" lvl="3">
              <a:lnSpc>
                <a:spcPct val="150000"/>
              </a:lnSpc>
              <a:spcBef>
                <a:spcPts val="600"/>
              </a:spcBef>
            </a:pPr>
            <a:r>
              <a:rPr lang="zh-CN" altLang="en-US" sz="2000" dirty="0" smtClean="0"/>
              <a:t>插入</a:t>
            </a:r>
            <a:r>
              <a:rPr lang="en-US" altLang="zh-CN" sz="2000" dirty="0" smtClean="0"/>
              <a:t>x</a:t>
            </a:r>
            <a:r>
              <a:rPr lang="zh-CN" altLang="en-US" sz="2000" dirty="0" smtClean="0"/>
              <a:t>后</a:t>
            </a:r>
            <a:r>
              <a:rPr lang="en-US" altLang="zh-CN" sz="2000" dirty="0" smtClean="0"/>
              <a:t>, b</a:t>
            </a:r>
            <a:r>
              <a:rPr lang="zh-CN" altLang="en-US" sz="2000" dirty="0" smtClean="0"/>
              <a:t>的</a:t>
            </a:r>
            <a:r>
              <a:rPr lang="zh-CN" altLang="en-US" sz="2000" dirty="0"/>
              <a:t>平衡因子</a:t>
            </a:r>
            <a:r>
              <a:rPr lang="zh-CN" altLang="en-US" sz="2000" dirty="0" smtClean="0"/>
              <a:t>是</a:t>
            </a:r>
            <a:r>
              <a:rPr lang="en-US" altLang="zh-CN" sz="2000" dirty="0" smtClean="0"/>
              <a:t>1</a:t>
            </a:r>
            <a:r>
              <a:rPr lang="zh-CN" altLang="en-US" sz="1600" dirty="0" smtClean="0">
                <a:solidFill>
                  <a:schemeClr val="tx1">
                    <a:lumMod val="50000"/>
                    <a:lumOff val="50000"/>
                  </a:schemeClr>
                </a:solidFill>
              </a:rPr>
              <a:t>（</a:t>
            </a:r>
            <a:r>
              <a:rPr lang="zh-CN" altLang="en-US" sz="1600" i="1" dirty="0">
                <a:solidFill>
                  <a:schemeClr val="tx1">
                    <a:lumMod val="50000"/>
                    <a:lumOff val="50000"/>
                  </a:schemeClr>
                </a:solidFill>
              </a:rPr>
              <a:t>在</a:t>
            </a:r>
            <a:r>
              <a:rPr lang="en-US" altLang="zh-CN" sz="1600" i="1" dirty="0">
                <a:solidFill>
                  <a:schemeClr val="tx1">
                    <a:lumMod val="50000"/>
                    <a:lumOff val="50000"/>
                  </a:schemeClr>
                </a:solidFill>
              </a:rPr>
              <a:t>x</a:t>
            </a:r>
            <a:r>
              <a:rPr lang="zh-CN" altLang="en-US" sz="1600" i="1" dirty="0">
                <a:solidFill>
                  <a:schemeClr val="tx1">
                    <a:lumMod val="50000"/>
                    <a:lumOff val="50000"/>
                  </a:schemeClr>
                </a:solidFill>
              </a:rPr>
              <a:t>插入前，</a:t>
            </a:r>
            <a:r>
              <a:rPr lang="en-US" altLang="zh-CN" sz="1600" dirty="0">
                <a:solidFill>
                  <a:schemeClr val="tx1">
                    <a:lumMod val="50000"/>
                    <a:lumOff val="50000"/>
                  </a:schemeClr>
                </a:solidFill>
              </a:rPr>
              <a:t>b</a:t>
            </a:r>
            <a:r>
              <a:rPr lang="zh-CN" altLang="en-US" sz="1600" dirty="0">
                <a:solidFill>
                  <a:schemeClr val="tx1">
                    <a:lumMod val="50000"/>
                    <a:lumOff val="50000"/>
                  </a:schemeClr>
                </a:solidFill>
              </a:rPr>
              <a:t>的平衡因子只能是</a:t>
            </a:r>
            <a:r>
              <a:rPr lang="en-US" altLang="zh-CN" sz="1600" dirty="0">
                <a:solidFill>
                  <a:schemeClr val="tx1">
                    <a:lumMod val="50000"/>
                    <a:lumOff val="50000"/>
                  </a:schemeClr>
                </a:solidFill>
              </a:rPr>
              <a:t>0</a:t>
            </a:r>
            <a:r>
              <a:rPr lang="zh-CN" altLang="en-US" sz="1600" dirty="0" smtClean="0">
                <a:solidFill>
                  <a:schemeClr val="tx1">
                    <a:lumMod val="50000"/>
                    <a:lumOff val="50000"/>
                  </a:schemeClr>
                </a:solidFill>
              </a:rPr>
              <a:t>）</a:t>
            </a:r>
            <a:r>
              <a:rPr lang="zh-CN" altLang="en-US" sz="2000" dirty="0" smtClean="0"/>
              <a:t>，</a:t>
            </a:r>
            <a:r>
              <a:rPr lang="zh-CN" altLang="en-US" sz="2000" b="1" u="sng" dirty="0" smtClean="0"/>
              <a:t>以</a:t>
            </a:r>
            <a:r>
              <a:rPr lang="en-US" altLang="zh-CN" sz="2000" b="1" u="sng" dirty="0" smtClean="0"/>
              <a:t>c</a:t>
            </a:r>
            <a:r>
              <a:rPr lang="zh-CN" altLang="en-US" sz="2000" b="1" u="sng" dirty="0" smtClean="0"/>
              <a:t>为根的子树</a:t>
            </a:r>
            <a:r>
              <a:rPr lang="zh-CN" altLang="en-US" sz="2000" dirty="0" smtClean="0"/>
              <a:t>的深度是</a:t>
            </a:r>
            <a:r>
              <a:rPr lang="en-US" altLang="zh-CN" sz="2000" b="1" i="1" dirty="0" smtClean="0">
                <a:solidFill>
                  <a:srgbClr val="7030A0"/>
                </a:solidFill>
              </a:rPr>
              <a:t>H</a:t>
            </a:r>
            <a:r>
              <a:rPr lang="en-US" altLang="zh-CN" sz="2000" b="1" i="1" baseline="-25000" dirty="0" smtClean="0">
                <a:solidFill>
                  <a:srgbClr val="7030A0"/>
                </a:solidFill>
              </a:rPr>
              <a:t>cL</a:t>
            </a:r>
            <a:r>
              <a:rPr lang="en-US" altLang="zh-CN" sz="2000" b="1" dirty="0" smtClean="0">
                <a:solidFill>
                  <a:srgbClr val="7030A0"/>
                </a:solidFill>
              </a:rPr>
              <a:t>+1</a:t>
            </a:r>
            <a:r>
              <a:rPr lang="zh-CN" altLang="en-US" sz="2000" dirty="0" smtClean="0"/>
              <a:t>；</a:t>
            </a:r>
            <a:endParaRPr lang="en-US" altLang="zh-CN" sz="2000" dirty="0" smtClean="0"/>
          </a:p>
          <a:p>
            <a:pPr marL="939800" lvl="3" indent="0">
              <a:lnSpc>
                <a:spcPct val="150000"/>
              </a:lnSpc>
              <a:spcBef>
                <a:spcPts val="600"/>
              </a:spcBef>
              <a:buNone/>
            </a:pPr>
            <a:r>
              <a:rPr lang="zh-CN" altLang="en-US" sz="2000" dirty="0" smtClean="0"/>
              <a:t>   则</a:t>
            </a:r>
            <a:r>
              <a:rPr lang="en-US" altLang="zh-CN" sz="2000" dirty="0">
                <a:solidFill>
                  <a:srgbClr val="0070C0"/>
                </a:solidFill>
              </a:rPr>
              <a:t>b</a:t>
            </a:r>
            <a:r>
              <a:rPr lang="zh-CN" altLang="en-US" sz="2000" dirty="0" smtClean="0">
                <a:solidFill>
                  <a:srgbClr val="0070C0"/>
                </a:solidFill>
              </a:rPr>
              <a:t>的</a:t>
            </a:r>
            <a:r>
              <a:rPr lang="zh-CN" altLang="en-US" sz="2000" b="1" dirty="0" smtClean="0"/>
              <a:t>右子</a:t>
            </a:r>
            <a:r>
              <a:rPr lang="zh-CN" altLang="en-US" sz="2000" b="1" dirty="0"/>
              <a:t>树</a:t>
            </a:r>
            <a:r>
              <a:rPr lang="zh-CN" altLang="en-US" sz="2000" dirty="0"/>
              <a:t>的深度</a:t>
            </a:r>
            <a:r>
              <a:rPr lang="zh-CN" altLang="en-US" sz="2000" dirty="0" smtClean="0"/>
              <a:t>为</a:t>
            </a:r>
            <a:r>
              <a:rPr lang="en-US" altLang="zh-CN" sz="2000" b="1" i="1" dirty="0" err="1" smtClean="0">
                <a:solidFill>
                  <a:srgbClr val="7030A0"/>
                </a:solidFill>
              </a:rPr>
              <a:t>H</a:t>
            </a:r>
            <a:r>
              <a:rPr lang="en-US" altLang="zh-CN" sz="2000" b="1" i="1" baseline="-25000" dirty="0" err="1" smtClean="0">
                <a:solidFill>
                  <a:srgbClr val="7030A0"/>
                </a:solidFill>
              </a:rPr>
              <a:t>cL</a:t>
            </a:r>
            <a:r>
              <a:rPr lang="zh-CN" altLang="en-US" sz="2000" dirty="0" smtClean="0"/>
              <a:t>，</a:t>
            </a:r>
            <a:endParaRPr lang="en-US" altLang="zh-CN" sz="2000" dirty="0" smtClean="0"/>
          </a:p>
          <a:p>
            <a:pPr marL="1168400" lvl="3">
              <a:lnSpc>
                <a:spcPct val="150000"/>
              </a:lnSpc>
              <a:spcBef>
                <a:spcPts val="600"/>
              </a:spcBef>
            </a:pPr>
            <a:r>
              <a:rPr lang="zh-CN" altLang="en-US" sz="2000" b="1" u="sng" dirty="0" smtClean="0"/>
              <a:t>以</a:t>
            </a:r>
            <a:r>
              <a:rPr lang="en-US" altLang="zh-CN" sz="2000" b="1" u="sng" dirty="0"/>
              <a:t>b</a:t>
            </a:r>
            <a:r>
              <a:rPr lang="zh-CN" altLang="en-US" sz="2000" b="1" u="sng" dirty="0"/>
              <a:t>为根的子树</a:t>
            </a:r>
            <a:r>
              <a:rPr lang="zh-CN" altLang="en-US" sz="2000" dirty="0"/>
              <a:t>的深度是</a:t>
            </a:r>
            <a:r>
              <a:rPr lang="en-US" altLang="zh-CN" sz="2000" b="1" i="1" dirty="0">
                <a:solidFill>
                  <a:srgbClr val="7030A0"/>
                </a:solidFill>
              </a:rPr>
              <a:t>H</a:t>
            </a:r>
            <a:r>
              <a:rPr lang="en-US" altLang="zh-CN" sz="2000" b="1" i="1" baseline="-25000" dirty="0">
                <a:solidFill>
                  <a:srgbClr val="7030A0"/>
                </a:solidFill>
              </a:rPr>
              <a:t>cL</a:t>
            </a:r>
            <a:r>
              <a:rPr lang="en-US" altLang="zh-CN" sz="2000" b="1" dirty="0">
                <a:solidFill>
                  <a:srgbClr val="7030A0"/>
                </a:solidFill>
              </a:rPr>
              <a:t>+2</a:t>
            </a:r>
            <a:r>
              <a:rPr lang="zh-CN" altLang="en-US" sz="2000" dirty="0" smtClean="0"/>
              <a:t>；</a:t>
            </a:r>
            <a:endParaRPr lang="en-US" altLang="zh-CN" sz="2000" dirty="0" smtClean="0"/>
          </a:p>
        </p:txBody>
      </p:sp>
      <p:pic>
        <p:nvPicPr>
          <p:cNvPr id="7" name="图片 6"/>
          <p:cNvPicPr>
            <a:picLocks noChangeAspect="1"/>
          </p:cNvPicPr>
          <p:nvPr/>
        </p:nvPicPr>
        <p:blipFill>
          <a:blip r:embed="rId2"/>
          <a:stretch>
            <a:fillRect/>
          </a:stretch>
        </p:blipFill>
        <p:spPr>
          <a:xfrm>
            <a:off x="6467992" y="3733800"/>
            <a:ext cx="2066408" cy="2548570"/>
          </a:xfrm>
          <a:prstGeom prst="rect">
            <a:avLst/>
          </a:prstGeom>
        </p:spPr>
      </p:pic>
      <p:sp>
        <p:nvSpPr>
          <p:cNvPr id="2" name="标题 1"/>
          <p:cNvSpPr>
            <a:spLocks noGrp="1"/>
          </p:cNvSpPr>
          <p:nvPr>
            <p:ph type="title"/>
          </p:nvPr>
        </p:nvSpPr>
        <p:spPr/>
        <p:txBody>
          <a:bodyPr/>
          <a:lstStyle/>
          <a:p>
            <a:r>
              <a:rPr lang="en-US" altLang="zh-CN" dirty="0" smtClean="0"/>
              <a:t>X.2c </a:t>
            </a:r>
            <a:r>
              <a:rPr lang="zh-CN" altLang="en-US" dirty="0"/>
              <a:t>平衡化旋转：</a:t>
            </a:r>
            <a:r>
              <a:rPr lang="en-US" altLang="zh-CN" dirty="0"/>
              <a:t>RL</a:t>
            </a:r>
            <a:r>
              <a:rPr lang="zh-CN" altLang="en-US" dirty="0"/>
              <a:t>型</a:t>
            </a:r>
          </a:p>
        </p:txBody>
      </p:sp>
      <p:sp>
        <p:nvSpPr>
          <p:cNvPr id="9" name="矩形 8"/>
          <p:cNvSpPr/>
          <p:nvPr/>
        </p:nvSpPr>
        <p:spPr>
          <a:xfrm>
            <a:off x="2951428" y="6229290"/>
            <a:ext cx="3947833" cy="400110"/>
          </a:xfrm>
          <a:prstGeom prst="rect">
            <a:avLst/>
          </a:prstGeom>
        </p:spPr>
        <p:txBody>
          <a:bodyPr wrap="square">
            <a:spAutoFit/>
          </a:bodyPr>
          <a:lstStyle/>
          <a:p>
            <a:pPr algn="ctr"/>
            <a:r>
              <a:rPr lang="en-US" altLang="zh-CN" sz="2000" dirty="0" smtClean="0">
                <a:solidFill>
                  <a:schemeClr val="tx1">
                    <a:lumMod val="50000"/>
                    <a:lumOff val="50000"/>
                  </a:schemeClr>
                </a:solidFill>
              </a:rPr>
              <a:t>LR</a:t>
            </a:r>
            <a:r>
              <a:rPr lang="zh-CN" altLang="en-US" sz="2000" dirty="0" smtClean="0">
                <a:solidFill>
                  <a:schemeClr val="tx1">
                    <a:lumMod val="50000"/>
                    <a:lumOff val="50000"/>
                  </a:schemeClr>
                </a:solidFill>
              </a:rPr>
              <a:t>型</a:t>
            </a:r>
            <a:r>
              <a:rPr lang="zh-CN" altLang="en-US" sz="2000" dirty="0" smtClean="0"/>
              <a:t>平衡化旋转（旋转 </a:t>
            </a:r>
            <a:r>
              <a:rPr lang="en-US" altLang="zh-CN" sz="2000" dirty="0" smtClean="0"/>
              <a:t>[</a:t>
            </a:r>
            <a:r>
              <a:rPr lang="zh-CN" altLang="en-US" sz="1600" dirty="0" smtClean="0"/>
              <a:t>前</a:t>
            </a:r>
            <a:r>
              <a:rPr lang="en-US" altLang="zh-CN" sz="2000" dirty="0" smtClean="0"/>
              <a:t>]</a:t>
            </a:r>
            <a:r>
              <a:rPr lang="zh-CN" altLang="en-US" sz="2000" dirty="0" smtClean="0"/>
              <a:t>）</a:t>
            </a:r>
            <a:endParaRPr lang="zh-CN" altLang="en-US" sz="2000" dirty="0"/>
          </a:p>
        </p:txBody>
      </p:sp>
      <p:sp>
        <p:nvSpPr>
          <p:cNvPr id="11" name="矩形 10"/>
          <p:cNvSpPr/>
          <p:nvPr/>
        </p:nvSpPr>
        <p:spPr>
          <a:xfrm>
            <a:off x="6553200" y="5134428"/>
            <a:ext cx="724878" cy="338554"/>
          </a:xfrm>
          <a:prstGeom prst="rect">
            <a:avLst/>
          </a:prstGeom>
        </p:spPr>
        <p:txBody>
          <a:bodyPr wrap="none">
            <a:spAutoFit/>
          </a:bodyPr>
          <a:lstStyle/>
          <a:p>
            <a:r>
              <a:rPr lang="en-US" altLang="zh-CN" sz="1600" i="1" dirty="0" smtClean="0">
                <a:solidFill>
                  <a:srgbClr val="7030A0"/>
                </a:solidFill>
              </a:rPr>
              <a:t>H</a:t>
            </a:r>
            <a:r>
              <a:rPr lang="en-US" altLang="zh-CN" sz="1600" i="1" baseline="-25000" dirty="0" smtClean="0">
                <a:solidFill>
                  <a:srgbClr val="7030A0"/>
                </a:solidFill>
              </a:rPr>
              <a:t>cL</a:t>
            </a:r>
            <a:r>
              <a:rPr lang="en-US" altLang="zh-CN" sz="1600" i="1" dirty="0" smtClean="0">
                <a:solidFill>
                  <a:srgbClr val="7030A0"/>
                </a:solidFill>
              </a:rPr>
              <a:t>+</a:t>
            </a:r>
            <a:r>
              <a:rPr lang="en-US" altLang="zh-CN" sz="1600" dirty="0" smtClean="0">
                <a:solidFill>
                  <a:srgbClr val="7030A0"/>
                </a:solidFill>
              </a:rPr>
              <a:t>1</a:t>
            </a:r>
            <a:endParaRPr lang="zh-CN" altLang="en-US" sz="1600" dirty="0"/>
          </a:p>
        </p:txBody>
      </p:sp>
      <p:sp>
        <p:nvSpPr>
          <p:cNvPr id="12" name="矩形 11"/>
          <p:cNvSpPr/>
          <p:nvPr/>
        </p:nvSpPr>
        <p:spPr>
          <a:xfrm>
            <a:off x="6824360" y="5943600"/>
            <a:ext cx="490840" cy="338554"/>
          </a:xfrm>
          <a:prstGeom prst="rect">
            <a:avLst/>
          </a:prstGeom>
        </p:spPr>
        <p:txBody>
          <a:bodyPr wrap="none">
            <a:spAutoFit/>
          </a:bodyPr>
          <a:lstStyle/>
          <a:p>
            <a:r>
              <a:rPr lang="en-US" altLang="zh-CN" sz="1600" i="1" dirty="0" err="1" smtClean="0">
                <a:solidFill>
                  <a:srgbClr val="7030A0"/>
                </a:solidFill>
              </a:rPr>
              <a:t>H</a:t>
            </a:r>
            <a:r>
              <a:rPr lang="en-US" altLang="zh-CN" sz="1600" i="1" baseline="-25000" dirty="0" err="1" smtClean="0">
                <a:solidFill>
                  <a:srgbClr val="7030A0"/>
                </a:solidFill>
              </a:rPr>
              <a:t>cL</a:t>
            </a:r>
            <a:endParaRPr lang="zh-CN" altLang="en-US" sz="1600" dirty="0"/>
          </a:p>
        </p:txBody>
      </p:sp>
      <p:sp>
        <p:nvSpPr>
          <p:cNvPr id="14" name="矩形 13"/>
          <p:cNvSpPr/>
          <p:nvPr/>
        </p:nvSpPr>
        <p:spPr>
          <a:xfrm>
            <a:off x="8476300" y="5077582"/>
            <a:ext cx="490840" cy="338554"/>
          </a:xfrm>
          <a:prstGeom prst="rect">
            <a:avLst/>
          </a:prstGeom>
        </p:spPr>
        <p:txBody>
          <a:bodyPr wrap="none">
            <a:spAutoFit/>
          </a:bodyPr>
          <a:lstStyle/>
          <a:p>
            <a:r>
              <a:rPr lang="en-US" altLang="zh-CN" sz="1600" i="1" dirty="0" err="1" smtClean="0">
                <a:solidFill>
                  <a:srgbClr val="7030A0"/>
                </a:solidFill>
              </a:rPr>
              <a:t>H</a:t>
            </a:r>
            <a:r>
              <a:rPr lang="en-US" altLang="zh-CN" sz="1600" i="1" baseline="-25000" dirty="0" err="1" smtClean="0">
                <a:solidFill>
                  <a:srgbClr val="7030A0"/>
                </a:solidFill>
              </a:rPr>
              <a:t>cL</a:t>
            </a:r>
            <a:endParaRPr lang="zh-CN" altLang="en-US" sz="1600" dirty="0"/>
          </a:p>
        </p:txBody>
      </p:sp>
      <p:sp>
        <p:nvSpPr>
          <p:cNvPr id="21" name="矩形 20"/>
          <p:cNvSpPr/>
          <p:nvPr/>
        </p:nvSpPr>
        <p:spPr>
          <a:xfrm>
            <a:off x="7615388" y="5943600"/>
            <a:ext cx="490840" cy="338554"/>
          </a:xfrm>
          <a:prstGeom prst="rect">
            <a:avLst/>
          </a:prstGeom>
        </p:spPr>
        <p:txBody>
          <a:bodyPr wrap="none">
            <a:spAutoFit/>
          </a:bodyPr>
          <a:lstStyle/>
          <a:p>
            <a:r>
              <a:rPr lang="en-US" altLang="zh-CN" sz="1600" i="1" dirty="0" err="1" smtClean="0">
                <a:solidFill>
                  <a:srgbClr val="7030A0"/>
                </a:solidFill>
              </a:rPr>
              <a:t>H</a:t>
            </a:r>
            <a:r>
              <a:rPr lang="en-US" altLang="zh-CN" sz="1600" i="1" baseline="-25000" dirty="0" err="1" smtClean="0">
                <a:solidFill>
                  <a:srgbClr val="7030A0"/>
                </a:solidFill>
              </a:rPr>
              <a:t>cL</a:t>
            </a:r>
            <a:endParaRPr lang="zh-CN" altLang="en-US" sz="1600" dirty="0"/>
          </a:p>
        </p:txBody>
      </p:sp>
      <p:sp>
        <p:nvSpPr>
          <p:cNvPr id="22" name="矩形 21"/>
          <p:cNvSpPr/>
          <p:nvPr/>
        </p:nvSpPr>
        <p:spPr>
          <a:xfrm>
            <a:off x="6019800" y="4233446"/>
            <a:ext cx="490840" cy="338554"/>
          </a:xfrm>
          <a:prstGeom prst="rect">
            <a:avLst/>
          </a:prstGeom>
        </p:spPr>
        <p:txBody>
          <a:bodyPr wrap="none">
            <a:spAutoFit/>
          </a:bodyPr>
          <a:lstStyle/>
          <a:p>
            <a:r>
              <a:rPr lang="en-US" altLang="zh-CN" sz="1600" i="1" dirty="0" err="1" smtClean="0">
                <a:solidFill>
                  <a:srgbClr val="7030A0"/>
                </a:solidFill>
              </a:rPr>
              <a:t>H</a:t>
            </a:r>
            <a:r>
              <a:rPr lang="en-US" altLang="zh-CN" sz="1600" i="1" baseline="-25000" dirty="0" err="1" smtClean="0">
                <a:solidFill>
                  <a:srgbClr val="7030A0"/>
                </a:solidFill>
              </a:rPr>
              <a:t>cL</a:t>
            </a:r>
            <a:endParaRPr lang="zh-CN" altLang="en-US" sz="1600" dirty="0"/>
          </a:p>
        </p:txBody>
      </p:sp>
      <p:sp>
        <p:nvSpPr>
          <p:cNvPr id="23" name="矩形 22"/>
          <p:cNvSpPr/>
          <p:nvPr/>
        </p:nvSpPr>
        <p:spPr>
          <a:xfrm>
            <a:off x="7967360" y="4114800"/>
            <a:ext cx="724878" cy="338554"/>
          </a:xfrm>
          <a:prstGeom prst="rect">
            <a:avLst/>
          </a:prstGeom>
        </p:spPr>
        <p:txBody>
          <a:bodyPr wrap="none">
            <a:spAutoFit/>
          </a:bodyPr>
          <a:lstStyle/>
          <a:p>
            <a:r>
              <a:rPr lang="en-US" altLang="zh-CN" sz="1600" i="1" dirty="0" smtClean="0">
                <a:solidFill>
                  <a:srgbClr val="7030A0"/>
                </a:solidFill>
              </a:rPr>
              <a:t>H</a:t>
            </a:r>
            <a:r>
              <a:rPr lang="en-US" altLang="zh-CN" sz="1600" i="1" baseline="-25000" dirty="0" smtClean="0">
                <a:solidFill>
                  <a:srgbClr val="7030A0"/>
                </a:solidFill>
              </a:rPr>
              <a:t>cL</a:t>
            </a:r>
            <a:r>
              <a:rPr lang="en-US" altLang="zh-CN" sz="1600" dirty="0" smtClean="0">
                <a:solidFill>
                  <a:srgbClr val="7030A0"/>
                </a:solidFill>
              </a:rPr>
              <a:t>+2</a:t>
            </a:r>
            <a:endParaRPr lang="zh-CN" altLang="en-US" sz="1600" dirty="0"/>
          </a:p>
        </p:txBody>
      </p:sp>
      <p:sp>
        <p:nvSpPr>
          <p:cNvPr id="5" name="矩形 4"/>
          <p:cNvSpPr/>
          <p:nvPr/>
        </p:nvSpPr>
        <p:spPr>
          <a:xfrm>
            <a:off x="1551160" y="5203317"/>
            <a:ext cx="3964268" cy="830997"/>
          </a:xfrm>
          <a:prstGeom prst="rect">
            <a:avLst/>
          </a:prstGeom>
        </p:spPr>
        <p:txBody>
          <a:bodyPr wrap="square">
            <a:spAutoFit/>
          </a:bodyPr>
          <a:lstStyle/>
          <a:p>
            <a:pPr marL="184150" indent="-184150">
              <a:lnSpc>
                <a:spcPct val="120000"/>
              </a:lnSpc>
              <a:spcBef>
                <a:spcPts val="600"/>
              </a:spcBef>
              <a:buClr>
                <a:srgbClr val="FFC000"/>
              </a:buClr>
              <a:buFont typeface="Wingdings" panose="05000000000000000000" pitchFamily="2" charset="2"/>
              <a:buChar char="ü"/>
            </a:pPr>
            <a:r>
              <a:rPr lang="zh-CN" altLang="en-US" sz="2000" b="0" dirty="0">
                <a:solidFill>
                  <a:schemeClr val="tx2"/>
                </a:solidFill>
                <a:latin typeface="+mn-lt"/>
              </a:rPr>
              <a:t>因插入</a:t>
            </a:r>
            <a:r>
              <a:rPr lang="en-US" altLang="zh-CN" sz="2000" b="0" dirty="0">
                <a:solidFill>
                  <a:schemeClr val="tx2"/>
                </a:solidFill>
                <a:latin typeface="+mn-lt"/>
              </a:rPr>
              <a:t>x</a:t>
            </a:r>
            <a:r>
              <a:rPr lang="zh-CN" altLang="en-US" sz="2000" b="0" dirty="0">
                <a:solidFill>
                  <a:schemeClr val="tx2"/>
                </a:solidFill>
                <a:latin typeface="+mn-lt"/>
              </a:rPr>
              <a:t>后 </a:t>
            </a:r>
            <a:r>
              <a:rPr lang="en-US" altLang="zh-CN" sz="2000" b="0" dirty="0">
                <a:solidFill>
                  <a:schemeClr val="tx2"/>
                </a:solidFill>
                <a:latin typeface="+mn-lt"/>
              </a:rPr>
              <a:t>a</a:t>
            </a:r>
            <a:r>
              <a:rPr lang="zh-CN" altLang="en-US" sz="2000" b="0" dirty="0">
                <a:solidFill>
                  <a:schemeClr val="tx2"/>
                </a:solidFill>
                <a:latin typeface="+mn-lt"/>
              </a:rPr>
              <a:t>的平衡因子</a:t>
            </a:r>
            <a:r>
              <a:rPr lang="zh-CN" altLang="en-US" sz="2000" b="0" dirty="0" smtClean="0">
                <a:solidFill>
                  <a:schemeClr val="tx2"/>
                </a:solidFill>
                <a:latin typeface="+mn-lt"/>
              </a:rPr>
              <a:t>是</a:t>
            </a:r>
            <a:r>
              <a:rPr lang="en-US" altLang="zh-CN" sz="2000" b="0" dirty="0" smtClean="0">
                <a:solidFill>
                  <a:schemeClr val="tx2"/>
                </a:solidFill>
                <a:latin typeface="+mn-lt"/>
              </a:rPr>
              <a:t>-2</a:t>
            </a:r>
            <a:r>
              <a:rPr lang="zh-CN" altLang="en-US" sz="2000" b="0" dirty="0" smtClean="0">
                <a:solidFill>
                  <a:schemeClr val="tx2"/>
                </a:solidFill>
                <a:latin typeface="+mn-lt"/>
              </a:rPr>
              <a:t>，</a:t>
            </a:r>
            <a:r>
              <a:rPr lang="zh-CN" altLang="en-US" sz="2000" b="0" dirty="0">
                <a:solidFill>
                  <a:schemeClr val="tx2"/>
                </a:solidFill>
                <a:latin typeface="+mn-lt"/>
              </a:rPr>
              <a:t>则</a:t>
            </a:r>
            <a:r>
              <a:rPr lang="en-US" altLang="zh-CN" sz="2000" b="0" dirty="0">
                <a:solidFill>
                  <a:schemeClr val="tx2"/>
                </a:solidFill>
                <a:latin typeface="+mn-lt"/>
              </a:rPr>
              <a:t>a</a:t>
            </a:r>
            <a:r>
              <a:rPr lang="zh-CN" altLang="en-US" sz="2000" b="0" dirty="0" smtClean="0">
                <a:solidFill>
                  <a:schemeClr val="tx2"/>
                </a:solidFill>
                <a:latin typeface="+mn-lt"/>
              </a:rPr>
              <a:t>的</a:t>
            </a:r>
            <a:r>
              <a:rPr lang="zh-CN" altLang="en-US" sz="2000" dirty="0" smtClean="0">
                <a:solidFill>
                  <a:schemeClr val="tx2"/>
                </a:solidFill>
                <a:latin typeface="+mn-lt"/>
              </a:rPr>
              <a:t>左子树</a:t>
            </a:r>
            <a:r>
              <a:rPr lang="zh-CN" altLang="en-US" sz="2000" b="0" dirty="0">
                <a:solidFill>
                  <a:schemeClr val="tx2"/>
                </a:solidFill>
                <a:latin typeface="+mn-lt"/>
              </a:rPr>
              <a:t>的深度是</a:t>
            </a:r>
            <a:r>
              <a:rPr lang="en-US" altLang="zh-CN" sz="2000" i="1" dirty="0" err="1">
                <a:solidFill>
                  <a:srgbClr val="7030A0"/>
                </a:solidFill>
                <a:latin typeface="+mn-lt"/>
              </a:rPr>
              <a:t>H</a:t>
            </a:r>
            <a:r>
              <a:rPr lang="en-US" altLang="zh-CN" sz="2000" i="1" baseline="-25000" dirty="0" err="1">
                <a:solidFill>
                  <a:srgbClr val="7030A0"/>
                </a:solidFill>
                <a:latin typeface="+mn-lt"/>
              </a:rPr>
              <a:t>cL</a:t>
            </a:r>
            <a:r>
              <a:rPr lang="zh-CN" altLang="en-US" sz="2000" b="0" dirty="0">
                <a:solidFill>
                  <a:schemeClr val="tx2"/>
                </a:solidFill>
                <a:latin typeface="+mn-lt"/>
              </a:rPr>
              <a:t>。</a:t>
            </a:r>
          </a:p>
        </p:txBody>
      </p:sp>
    </p:spTree>
    <p:extLst>
      <p:ext uri="{BB962C8B-B14F-4D97-AF65-F5344CB8AC3E}">
        <p14:creationId xmlns:p14="http://schemas.microsoft.com/office/powerpoint/2010/main" val="21630689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arn(inVertical)">
                                      <p:cBhvr>
                                        <p:cTn id="11" dur="500"/>
                                        <p:tgtEl>
                                          <p:spTgt spid="9"/>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left)">
                                      <p:cBhvr>
                                        <p:cTn id="20" dur="500"/>
                                        <p:tgtEl>
                                          <p:spTgt spid="3">
                                            <p:txEl>
                                              <p:pRg st="3" end="3"/>
                                            </p:txEl>
                                          </p:spTgt>
                                        </p:tgtEl>
                                      </p:cBhvr>
                                    </p:animEffect>
                                  </p:childTnLst>
                                </p:cTn>
                              </p:par>
                            </p:childTnLst>
                          </p:cTn>
                        </p:par>
                        <p:par>
                          <p:cTn id="21" fill="hold">
                            <p:stCondLst>
                              <p:cond delay="500"/>
                            </p:stCondLst>
                            <p:childTnLst>
                              <p:par>
                                <p:cTn id="22" presetID="6" presetClass="entr" presetSubtype="32"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circle(out)">
                                      <p:cBhvr>
                                        <p:cTn id="24" dur="2000"/>
                                        <p:tgtEl>
                                          <p:spTgt spid="12"/>
                                        </p:tgtEl>
                                      </p:cBhvr>
                                    </p:animEffect>
                                  </p:childTnLst>
                                </p:cTn>
                              </p:par>
                            </p:childTnLst>
                          </p:cTn>
                        </p:par>
                        <p:par>
                          <p:cTn id="25" fill="hold">
                            <p:stCondLst>
                              <p:cond delay="2500"/>
                            </p:stCondLst>
                            <p:childTnLst>
                              <p:par>
                                <p:cTn id="26" presetID="6" presetClass="entr" presetSubtype="32" fill="hold" grpId="0" nodeType="after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circle(out)">
                                      <p:cBhvr>
                                        <p:cTn id="28" dur="2000"/>
                                        <p:tgtEl>
                                          <p:spTgt spid="21"/>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wipe(left)">
                                      <p:cBhvr>
                                        <p:cTn id="33" dur="500"/>
                                        <p:tgtEl>
                                          <p:spTgt spid="3">
                                            <p:txEl>
                                              <p:pRg st="4" end="4"/>
                                            </p:txEl>
                                          </p:spTgt>
                                        </p:tgtEl>
                                      </p:cBhvr>
                                    </p:animEffect>
                                  </p:childTnLst>
                                </p:cTn>
                              </p:par>
                            </p:childTnLst>
                          </p:cTn>
                        </p:par>
                        <p:par>
                          <p:cTn id="34" fill="hold">
                            <p:stCondLst>
                              <p:cond delay="500"/>
                            </p:stCondLst>
                            <p:childTnLst>
                              <p:par>
                                <p:cTn id="35" presetID="4" presetClass="entr" presetSubtype="16" fill="hold" grpId="0" nodeType="after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box(in)">
                                      <p:cBhvr>
                                        <p:cTn id="37" dur="2000"/>
                                        <p:tgtEl>
                                          <p:spTgt spid="11"/>
                                        </p:tgtEl>
                                      </p:cBhvr>
                                    </p:animEffect>
                                  </p:childTnLst>
                                </p:cTn>
                              </p:par>
                            </p:childTnLst>
                          </p:cTn>
                        </p:par>
                        <p:par>
                          <p:cTn id="38" fill="hold">
                            <p:stCondLst>
                              <p:cond delay="2500"/>
                            </p:stCondLst>
                            <p:childTnLst>
                              <p:par>
                                <p:cTn id="39" presetID="22" presetClass="entr" presetSubtype="8" fill="hold" nodeType="after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Effect transition="in" filter="wipe(left)">
                                      <p:cBhvr>
                                        <p:cTn id="41" dur="500"/>
                                        <p:tgtEl>
                                          <p:spTgt spid="3">
                                            <p:txEl>
                                              <p:pRg st="5" end="5"/>
                                            </p:txEl>
                                          </p:spTgt>
                                        </p:tgtEl>
                                      </p:cBhvr>
                                    </p:animEffect>
                                  </p:childTnLst>
                                </p:cTn>
                              </p:par>
                            </p:childTnLst>
                          </p:cTn>
                        </p:par>
                        <p:par>
                          <p:cTn id="42" fill="hold">
                            <p:stCondLst>
                              <p:cond delay="3000"/>
                            </p:stCondLst>
                            <p:childTnLst>
                              <p:par>
                                <p:cTn id="43" presetID="13" presetClass="entr" presetSubtype="32" fill="hold" grpId="0" nodeType="after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plus(out)">
                                      <p:cBhvr>
                                        <p:cTn id="45" dur="2000"/>
                                        <p:tgtEl>
                                          <p:spTgt spid="14"/>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3">
                                            <p:txEl>
                                              <p:pRg st="6" end="6"/>
                                            </p:txEl>
                                          </p:spTgt>
                                        </p:tgtEl>
                                        <p:attrNameLst>
                                          <p:attrName>style.visibility</p:attrName>
                                        </p:attrNameLst>
                                      </p:cBhvr>
                                      <p:to>
                                        <p:strVal val="visible"/>
                                      </p:to>
                                    </p:set>
                                    <p:animEffect transition="in" filter="wipe(left)">
                                      <p:cBhvr>
                                        <p:cTn id="50" dur="500"/>
                                        <p:tgtEl>
                                          <p:spTgt spid="3">
                                            <p:txEl>
                                              <p:pRg st="6" end="6"/>
                                            </p:txEl>
                                          </p:spTgt>
                                        </p:tgtEl>
                                      </p:cBhvr>
                                    </p:animEffect>
                                  </p:childTnLst>
                                </p:cTn>
                              </p:par>
                            </p:childTnLst>
                          </p:cTn>
                        </p:par>
                        <p:par>
                          <p:cTn id="51" fill="hold">
                            <p:stCondLst>
                              <p:cond delay="500"/>
                            </p:stCondLst>
                            <p:childTnLst>
                              <p:par>
                                <p:cTn id="52" presetID="4" presetClass="entr" presetSubtype="32" fill="hold" grpId="0" nodeType="after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box(out)">
                                      <p:cBhvr>
                                        <p:cTn id="54" dur="2000"/>
                                        <p:tgtEl>
                                          <p:spTgt spid="23"/>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5"/>
                                        </p:tgtEl>
                                        <p:attrNameLst>
                                          <p:attrName>style.visibility</p:attrName>
                                        </p:attrNameLst>
                                      </p:cBhvr>
                                      <p:to>
                                        <p:strVal val="visible"/>
                                      </p:to>
                                    </p:set>
                                    <p:animEffect transition="in" filter="wipe(left)">
                                      <p:cBhvr>
                                        <p:cTn id="59" dur="500"/>
                                        <p:tgtEl>
                                          <p:spTgt spid="5"/>
                                        </p:tgtEl>
                                      </p:cBhvr>
                                    </p:animEffect>
                                  </p:childTnLst>
                                </p:cTn>
                              </p:par>
                            </p:childTnLst>
                          </p:cTn>
                        </p:par>
                        <p:par>
                          <p:cTn id="60" fill="hold">
                            <p:stCondLst>
                              <p:cond delay="500"/>
                            </p:stCondLst>
                            <p:childTnLst>
                              <p:par>
                                <p:cTn id="61" presetID="4" presetClass="entr" presetSubtype="16" fill="hold" grpId="0" nodeType="after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box(in)">
                                      <p:cBhvr>
                                        <p:cTn id="63" dur="2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2" grpId="0"/>
      <p:bldP spid="14" grpId="0"/>
      <p:bldP spid="21" grpId="0"/>
      <p:bldP spid="22" grpId="0"/>
      <p:bldP spid="23" grpId="0"/>
      <p:bldP spid="5"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6353315" y="4282143"/>
            <a:ext cx="1810274" cy="2242729"/>
          </a:xfrm>
          <a:prstGeom prst="rect">
            <a:avLst/>
          </a:prstGeom>
        </p:spPr>
      </p:pic>
      <p:sp>
        <p:nvSpPr>
          <p:cNvPr id="3" name="内容占位符 2"/>
          <p:cNvSpPr>
            <a:spLocks noGrp="1"/>
          </p:cNvSpPr>
          <p:nvPr>
            <p:ph idx="1"/>
          </p:nvPr>
        </p:nvSpPr>
        <p:spPr>
          <a:xfrm>
            <a:off x="375258" y="873369"/>
            <a:ext cx="8082942" cy="5651504"/>
          </a:xfrm>
        </p:spPr>
        <p:txBody>
          <a:bodyPr/>
          <a:lstStyle/>
          <a:p>
            <a:pPr marL="514350" indent="-514350">
              <a:lnSpc>
                <a:spcPct val="150000"/>
              </a:lnSpc>
              <a:spcBef>
                <a:spcPts val="600"/>
              </a:spcBef>
              <a:buFont typeface="+mj-lt"/>
              <a:buAutoNum type="romanUcPeriod" startAt="3"/>
            </a:pPr>
            <a:r>
              <a:rPr lang="zh-CN" altLang="en-US" sz="2400" b="1" dirty="0" smtClean="0"/>
              <a:t>插入</a:t>
            </a:r>
            <a:r>
              <a:rPr lang="en-US" altLang="zh-CN" sz="2400" b="1" i="1" dirty="0" smtClean="0"/>
              <a:t>x</a:t>
            </a:r>
            <a:r>
              <a:rPr lang="zh-CN" altLang="en-US" sz="2400" b="1" dirty="0" smtClean="0"/>
              <a:t>后</a:t>
            </a:r>
            <a:r>
              <a:rPr lang="zh-CN" altLang="en-US" sz="2400" b="1" i="1" dirty="0"/>
              <a:t>各结点的平衡</a:t>
            </a:r>
            <a:r>
              <a:rPr lang="zh-CN" altLang="en-US" sz="2400" b="1" i="1" dirty="0" smtClean="0"/>
              <a:t>因子分析</a:t>
            </a:r>
            <a:endParaRPr lang="en-US" altLang="zh-CN" sz="2400" i="1" dirty="0" smtClean="0"/>
          </a:p>
          <a:p>
            <a:pPr lvl="1" indent="-342900">
              <a:lnSpc>
                <a:spcPct val="150000"/>
              </a:lnSpc>
              <a:spcBef>
                <a:spcPts val="600"/>
              </a:spcBef>
              <a:buFont typeface="+mj-ea"/>
              <a:buAutoNum type="circleNumDbPlain"/>
            </a:pPr>
            <a:r>
              <a:rPr lang="zh-CN" altLang="en-US" sz="2400" b="1" dirty="0" smtClean="0"/>
              <a:t>旋转</a:t>
            </a:r>
            <a:r>
              <a:rPr lang="zh-CN" altLang="en-US" sz="2400" b="1" dirty="0" smtClean="0">
                <a:solidFill>
                  <a:schemeClr val="accent6"/>
                </a:solidFill>
              </a:rPr>
              <a:t>前</a:t>
            </a:r>
            <a:r>
              <a:rPr lang="zh-CN" altLang="en-US" sz="2400" dirty="0" smtClean="0"/>
              <a:t>的平衡因子</a:t>
            </a:r>
            <a:r>
              <a:rPr lang="zh-CN" altLang="en-US" sz="1600" dirty="0" smtClean="0">
                <a:solidFill>
                  <a:schemeClr val="tx1"/>
                </a:solidFill>
              </a:rPr>
              <a:t>（</a:t>
            </a:r>
            <a:r>
              <a:rPr lang="en-US" altLang="zh-CN" sz="1600" dirty="0" smtClean="0">
                <a:solidFill>
                  <a:schemeClr val="tx1"/>
                </a:solidFill>
              </a:rPr>
              <a:t>3/3</a:t>
            </a:r>
            <a:r>
              <a:rPr lang="zh-CN" altLang="en-US" sz="1600" dirty="0">
                <a:solidFill>
                  <a:schemeClr val="tx1"/>
                </a:solidFill>
              </a:rPr>
              <a:t>）</a:t>
            </a:r>
            <a:endParaRPr lang="zh-CN" altLang="en-US" sz="1600" dirty="0"/>
          </a:p>
          <a:p>
            <a:pPr marL="901700" lvl="2">
              <a:lnSpc>
                <a:spcPct val="150000"/>
              </a:lnSpc>
              <a:spcBef>
                <a:spcPts val="600"/>
              </a:spcBef>
            </a:pPr>
            <a:r>
              <a:rPr lang="zh-CN" altLang="en-US" sz="2000" dirty="0"/>
              <a:t>设</a:t>
            </a:r>
            <a:r>
              <a:rPr lang="zh-CN" altLang="en-US" sz="2000" u="sng" dirty="0" smtClean="0"/>
              <a:t>插入</a:t>
            </a:r>
            <a:r>
              <a:rPr lang="en-US" altLang="zh-CN" sz="2000" u="sng" dirty="0" smtClean="0"/>
              <a:t>x</a:t>
            </a:r>
            <a:r>
              <a:rPr lang="zh-CN" altLang="en-US" sz="2000" u="sng" dirty="0" smtClean="0"/>
              <a:t>后</a:t>
            </a:r>
            <a:r>
              <a:rPr lang="en-US" altLang="zh-CN" sz="2000" u="sng" dirty="0" smtClean="0"/>
              <a:t>(</a:t>
            </a:r>
            <a:r>
              <a:rPr lang="zh-CN" altLang="en-US" sz="2000" b="1" u="sng" dirty="0" smtClean="0"/>
              <a:t>旋转前</a:t>
            </a:r>
            <a:r>
              <a:rPr lang="en-US" altLang="zh-CN" sz="2000" u="sng" dirty="0" smtClean="0"/>
              <a:t>)</a:t>
            </a:r>
            <a:r>
              <a:rPr lang="en-US" altLang="zh-CN" sz="2000" dirty="0" smtClean="0"/>
              <a:t>, </a:t>
            </a:r>
            <a:r>
              <a:rPr lang="en-US" altLang="zh-CN" sz="2000" b="1" dirty="0" smtClean="0">
                <a:solidFill>
                  <a:srgbClr val="0070C0"/>
                </a:solidFill>
              </a:rPr>
              <a:t>c</a:t>
            </a:r>
            <a:r>
              <a:rPr lang="zh-CN" altLang="en-US" sz="2000" b="1" dirty="0" smtClean="0">
                <a:solidFill>
                  <a:srgbClr val="0070C0"/>
                </a:solidFill>
              </a:rPr>
              <a:t>的平衡因子是</a:t>
            </a:r>
            <a:r>
              <a:rPr lang="en-US" altLang="zh-CN" sz="2000" b="1" dirty="0" smtClean="0">
                <a:solidFill>
                  <a:srgbClr val="0070C0"/>
                </a:solidFill>
              </a:rPr>
              <a:t>-1</a:t>
            </a:r>
            <a:r>
              <a:rPr lang="zh-CN" altLang="en-US" sz="2000" dirty="0" smtClean="0"/>
              <a:t>：即</a:t>
            </a:r>
            <a:r>
              <a:rPr lang="zh-CN" altLang="en-US" sz="2000" u="sng" dirty="0" smtClean="0"/>
              <a:t>在</a:t>
            </a:r>
            <a:r>
              <a:rPr lang="en-US" altLang="zh-CN" sz="2000" u="sng" dirty="0" smtClean="0"/>
              <a:t>c</a:t>
            </a:r>
            <a:r>
              <a:rPr lang="zh-CN" altLang="en-US" sz="2000" u="sng" dirty="0" smtClean="0"/>
              <a:t>的</a:t>
            </a:r>
            <a:r>
              <a:rPr lang="zh-CN" altLang="en-US" sz="2000" b="1" i="1" u="sng" dirty="0" smtClean="0"/>
              <a:t>右</a:t>
            </a:r>
            <a:r>
              <a:rPr lang="zh-CN" altLang="en-US" sz="2000" u="sng" dirty="0" smtClean="0"/>
              <a:t>子树上插入</a:t>
            </a:r>
            <a:r>
              <a:rPr lang="en-US" altLang="zh-CN" sz="2000" u="sng" dirty="0" smtClean="0"/>
              <a:t>x</a:t>
            </a:r>
            <a:r>
              <a:rPr lang="zh-CN" altLang="en-US" sz="2000" dirty="0" smtClean="0"/>
              <a:t>。</a:t>
            </a:r>
            <a:endParaRPr lang="en-US" altLang="zh-CN" sz="2000" dirty="0" smtClean="0"/>
          </a:p>
          <a:p>
            <a:pPr marL="1168400" lvl="3">
              <a:lnSpc>
                <a:spcPct val="150000"/>
              </a:lnSpc>
              <a:spcBef>
                <a:spcPts val="600"/>
              </a:spcBef>
            </a:pPr>
            <a:r>
              <a:rPr lang="zh-CN" altLang="en-US" sz="2000" dirty="0" smtClean="0"/>
              <a:t>设</a:t>
            </a:r>
            <a:r>
              <a:rPr lang="en-US" altLang="zh-CN" sz="2000" dirty="0">
                <a:solidFill>
                  <a:srgbClr val="0070C0"/>
                </a:solidFill>
              </a:rPr>
              <a:t>c</a:t>
            </a:r>
            <a:r>
              <a:rPr lang="zh-CN" altLang="en-US" sz="2000" dirty="0">
                <a:solidFill>
                  <a:srgbClr val="0070C0"/>
                </a:solidFill>
              </a:rPr>
              <a:t>的</a:t>
            </a:r>
            <a:r>
              <a:rPr lang="zh-CN" altLang="en-US" sz="2000" b="1" dirty="0"/>
              <a:t>左子树</a:t>
            </a:r>
            <a:r>
              <a:rPr lang="zh-CN" altLang="en-US" sz="2000" dirty="0"/>
              <a:t>的深度为</a:t>
            </a:r>
            <a:r>
              <a:rPr lang="en-US" altLang="zh-CN" sz="2000" b="1" i="1" dirty="0" err="1" smtClean="0">
                <a:solidFill>
                  <a:srgbClr val="7030A0"/>
                </a:solidFill>
              </a:rPr>
              <a:t>H</a:t>
            </a:r>
            <a:r>
              <a:rPr lang="en-US" altLang="zh-CN" sz="2000" b="1" i="1" baseline="-25000" dirty="0" err="1" smtClean="0">
                <a:solidFill>
                  <a:srgbClr val="7030A0"/>
                </a:solidFill>
              </a:rPr>
              <a:t>cL</a:t>
            </a:r>
            <a:r>
              <a:rPr lang="en-US" altLang="zh-CN" sz="2000" dirty="0" smtClean="0"/>
              <a:t>, </a:t>
            </a:r>
            <a:r>
              <a:rPr lang="zh-CN" altLang="en-US" sz="2000" dirty="0" smtClean="0"/>
              <a:t>则</a:t>
            </a:r>
            <a:r>
              <a:rPr lang="zh-CN" altLang="en-US" sz="2000" b="1" dirty="0"/>
              <a:t>右子树</a:t>
            </a:r>
            <a:r>
              <a:rPr lang="zh-CN" altLang="en-US" sz="2000" dirty="0"/>
              <a:t>的深度为</a:t>
            </a:r>
            <a:r>
              <a:rPr lang="en-US" altLang="zh-CN" sz="2000" b="1" i="1" dirty="0" smtClean="0">
                <a:solidFill>
                  <a:srgbClr val="7030A0"/>
                </a:solidFill>
              </a:rPr>
              <a:t>H</a:t>
            </a:r>
            <a:r>
              <a:rPr lang="en-US" altLang="zh-CN" sz="2000" b="1" i="1" baseline="-25000" dirty="0" smtClean="0">
                <a:solidFill>
                  <a:srgbClr val="7030A0"/>
                </a:solidFill>
              </a:rPr>
              <a:t>cL</a:t>
            </a:r>
            <a:r>
              <a:rPr lang="en-US" altLang="zh-CN" sz="2000" b="1" dirty="0" smtClean="0">
                <a:solidFill>
                  <a:srgbClr val="7030A0"/>
                </a:solidFill>
              </a:rPr>
              <a:t>+1</a:t>
            </a:r>
            <a:r>
              <a:rPr lang="en-US" altLang="zh-CN" sz="2000" dirty="0" smtClean="0"/>
              <a:t>;</a:t>
            </a:r>
          </a:p>
          <a:p>
            <a:pPr marL="1168400" lvl="3">
              <a:lnSpc>
                <a:spcPct val="150000"/>
              </a:lnSpc>
              <a:spcBef>
                <a:spcPts val="600"/>
              </a:spcBef>
            </a:pPr>
            <a:r>
              <a:rPr lang="zh-CN" altLang="en-US" sz="2000" b="1" u="sng" dirty="0"/>
              <a:t>以</a:t>
            </a:r>
            <a:r>
              <a:rPr lang="en-US" altLang="zh-CN" sz="2000" b="1" u="sng" dirty="0"/>
              <a:t>c</a:t>
            </a:r>
            <a:r>
              <a:rPr lang="zh-CN" altLang="en-US" sz="2000" b="1" u="sng" dirty="0"/>
              <a:t>为根的子树</a:t>
            </a:r>
            <a:r>
              <a:rPr lang="zh-CN" altLang="en-US" sz="2000" dirty="0"/>
              <a:t>的深度</a:t>
            </a:r>
            <a:r>
              <a:rPr lang="zh-CN" altLang="en-US" sz="2000" dirty="0" smtClean="0"/>
              <a:t>是</a:t>
            </a:r>
            <a:r>
              <a:rPr lang="en-US" altLang="zh-CN" sz="2000" b="1" i="1" dirty="0" smtClean="0">
                <a:solidFill>
                  <a:srgbClr val="7030A0"/>
                </a:solidFill>
              </a:rPr>
              <a:t>H</a:t>
            </a:r>
            <a:r>
              <a:rPr lang="en-US" altLang="zh-CN" sz="2000" b="1" i="1" baseline="-25000" dirty="0" smtClean="0">
                <a:solidFill>
                  <a:srgbClr val="7030A0"/>
                </a:solidFill>
              </a:rPr>
              <a:t>cL</a:t>
            </a:r>
            <a:r>
              <a:rPr lang="en-US" altLang="zh-CN" sz="2000" b="1" dirty="0" smtClean="0">
                <a:solidFill>
                  <a:srgbClr val="7030A0"/>
                </a:solidFill>
              </a:rPr>
              <a:t>+2</a:t>
            </a:r>
            <a:r>
              <a:rPr lang="zh-CN" altLang="en-US" sz="2000" dirty="0" smtClean="0"/>
              <a:t>；</a:t>
            </a:r>
            <a:endParaRPr lang="en-US" altLang="zh-CN" sz="2000" dirty="0" smtClean="0"/>
          </a:p>
          <a:p>
            <a:pPr marL="1168400" lvl="3">
              <a:lnSpc>
                <a:spcPct val="150000"/>
              </a:lnSpc>
              <a:spcBef>
                <a:spcPts val="600"/>
              </a:spcBef>
            </a:pPr>
            <a:r>
              <a:rPr lang="zh-CN" altLang="en-US" sz="2000" dirty="0" smtClean="0"/>
              <a:t>插入</a:t>
            </a:r>
            <a:r>
              <a:rPr lang="en-US" altLang="zh-CN" sz="2000" dirty="0"/>
              <a:t>x</a:t>
            </a:r>
            <a:r>
              <a:rPr lang="zh-CN" altLang="en-US" sz="2000" dirty="0" smtClean="0"/>
              <a:t>后</a:t>
            </a:r>
            <a:r>
              <a:rPr lang="en-US" altLang="zh-CN" sz="2000" dirty="0" smtClean="0"/>
              <a:t>, </a:t>
            </a:r>
            <a:r>
              <a:rPr lang="en-US" altLang="zh-CN" sz="2000" u="sng" dirty="0" smtClean="0"/>
              <a:t>b</a:t>
            </a:r>
            <a:r>
              <a:rPr lang="zh-CN" altLang="en-US" sz="2000" u="sng" dirty="0" smtClean="0"/>
              <a:t>的</a:t>
            </a:r>
            <a:r>
              <a:rPr lang="zh-CN" altLang="en-US" sz="2000" u="sng" dirty="0"/>
              <a:t>平衡因子</a:t>
            </a:r>
            <a:r>
              <a:rPr lang="zh-CN" altLang="en-US" sz="2000" dirty="0" smtClean="0"/>
              <a:t>是</a:t>
            </a:r>
            <a:r>
              <a:rPr lang="en-US" altLang="zh-CN" sz="2000" b="1" dirty="0" smtClean="0"/>
              <a:t>1</a:t>
            </a:r>
            <a:r>
              <a:rPr lang="zh-CN" altLang="en-US" sz="1600" dirty="0" smtClean="0">
                <a:solidFill>
                  <a:schemeClr val="tx1">
                    <a:lumMod val="50000"/>
                    <a:lumOff val="50000"/>
                  </a:schemeClr>
                </a:solidFill>
              </a:rPr>
              <a:t>（</a:t>
            </a:r>
            <a:r>
              <a:rPr lang="zh-CN" altLang="en-US" sz="1600" i="1" dirty="0" smtClean="0">
                <a:solidFill>
                  <a:schemeClr val="tx1">
                    <a:lumMod val="50000"/>
                    <a:lumOff val="50000"/>
                  </a:schemeClr>
                </a:solidFill>
              </a:rPr>
              <a:t>在</a:t>
            </a:r>
            <a:r>
              <a:rPr lang="en-US" altLang="zh-CN" sz="1600" i="1" dirty="0">
                <a:solidFill>
                  <a:schemeClr val="tx1">
                    <a:lumMod val="50000"/>
                    <a:lumOff val="50000"/>
                  </a:schemeClr>
                </a:solidFill>
              </a:rPr>
              <a:t>x</a:t>
            </a:r>
            <a:r>
              <a:rPr lang="zh-CN" altLang="en-US" sz="1600" i="1" dirty="0">
                <a:solidFill>
                  <a:schemeClr val="tx1">
                    <a:lumMod val="50000"/>
                    <a:lumOff val="50000"/>
                  </a:schemeClr>
                </a:solidFill>
              </a:rPr>
              <a:t>插入</a:t>
            </a:r>
            <a:r>
              <a:rPr lang="zh-CN" altLang="en-US" sz="1600" i="1" dirty="0" smtClean="0">
                <a:solidFill>
                  <a:schemeClr val="tx1">
                    <a:lumMod val="50000"/>
                    <a:lumOff val="50000"/>
                  </a:schemeClr>
                </a:solidFill>
              </a:rPr>
              <a:t>前</a:t>
            </a:r>
            <a:r>
              <a:rPr lang="zh-CN" altLang="en-US" sz="1600" i="1" dirty="0">
                <a:solidFill>
                  <a:schemeClr val="tx1">
                    <a:lumMod val="50000"/>
                    <a:lumOff val="50000"/>
                  </a:schemeClr>
                </a:solidFill>
              </a:rPr>
              <a:t>，</a:t>
            </a:r>
            <a:r>
              <a:rPr lang="en-US" altLang="zh-CN" sz="1600" dirty="0" smtClean="0">
                <a:solidFill>
                  <a:schemeClr val="tx1">
                    <a:lumMod val="50000"/>
                    <a:lumOff val="50000"/>
                  </a:schemeClr>
                </a:solidFill>
              </a:rPr>
              <a:t>b</a:t>
            </a:r>
            <a:r>
              <a:rPr lang="zh-CN" altLang="en-US" sz="1600" dirty="0" smtClean="0">
                <a:solidFill>
                  <a:schemeClr val="tx1">
                    <a:lumMod val="50000"/>
                    <a:lumOff val="50000"/>
                  </a:schemeClr>
                </a:solidFill>
              </a:rPr>
              <a:t>的</a:t>
            </a:r>
            <a:r>
              <a:rPr lang="zh-CN" altLang="en-US" sz="1600" dirty="0">
                <a:solidFill>
                  <a:schemeClr val="tx1">
                    <a:lumMod val="50000"/>
                    <a:lumOff val="50000"/>
                  </a:schemeClr>
                </a:solidFill>
              </a:rPr>
              <a:t>平衡</a:t>
            </a:r>
            <a:r>
              <a:rPr lang="zh-CN" altLang="en-US" sz="1600" dirty="0" smtClean="0">
                <a:solidFill>
                  <a:schemeClr val="tx1">
                    <a:lumMod val="50000"/>
                    <a:lumOff val="50000"/>
                  </a:schemeClr>
                </a:solidFill>
              </a:rPr>
              <a:t>因子只能是</a:t>
            </a:r>
            <a:r>
              <a:rPr lang="en-US" altLang="zh-CN" sz="1600" dirty="0" smtClean="0">
                <a:solidFill>
                  <a:schemeClr val="tx1">
                    <a:lumMod val="50000"/>
                    <a:lumOff val="50000"/>
                  </a:schemeClr>
                </a:solidFill>
              </a:rPr>
              <a:t>0</a:t>
            </a:r>
            <a:r>
              <a:rPr lang="zh-CN" altLang="en-US" sz="1600" dirty="0" smtClean="0">
                <a:solidFill>
                  <a:schemeClr val="tx1">
                    <a:lumMod val="50000"/>
                    <a:lumOff val="50000"/>
                  </a:schemeClr>
                </a:solidFill>
              </a:rPr>
              <a:t>）</a:t>
            </a:r>
            <a:r>
              <a:rPr lang="en-US" altLang="zh-CN" sz="2000" dirty="0" smtClean="0"/>
              <a:t>, </a:t>
            </a:r>
            <a:r>
              <a:rPr lang="zh-CN" altLang="en-US" sz="2000" dirty="0" smtClean="0"/>
              <a:t>则</a:t>
            </a:r>
            <a:r>
              <a:rPr lang="en-US" altLang="zh-CN" sz="2000" dirty="0">
                <a:solidFill>
                  <a:srgbClr val="0070C0"/>
                </a:solidFill>
              </a:rPr>
              <a:t>b</a:t>
            </a:r>
            <a:r>
              <a:rPr lang="zh-CN" altLang="en-US" sz="2000" dirty="0" smtClean="0">
                <a:solidFill>
                  <a:srgbClr val="0070C0"/>
                </a:solidFill>
              </a:rPr>
              <a:t>的</a:t>
            </a:r>
            <a:r>
              <a:rPr lang="zh-CN" altLang="en-US" sz="2000" b="1" dirty="0" smtClean="0"/>
              <a:t>右子树</a:t>
            </a:r>
            <a:r>
              <a:rPr lang="zh-CN" altLang="en-US" sz="2000" dirty="0"/>
              <a:t>的深度为</a:t>
            </a:r>
            <a:r>
              <a:rPr lang="en-US" altLang="zh-CN" sz="2000" b="1" dirty="0" smtClean="0">
                <a:solidFill>
                  <a:srgbClr val="7030A0"/>
                </a:solidFill>
              </a:rPr>
              <a:t>H</a:t>
            </a:r>
            <a:r>
              <a:rPr lang="en-US" altLang="zh-CN" sz="2000" b="1" baseline="-25000" dirty="0" smtClean="0">
                <a:solidFill>
                  <a:srgbClr val="7030A0"/>
                </a:solidFill>
              </a:rPr>
              <a:t>cL</a:t>
            </a:r>
            <a:r>
              <a:rPr lang="en-US" altLang="zh-CN" sz="2000" b="1" dirty="0" smtClean="0">
                <a:solidFill>
                  <a:srgbClr val="7030A0"/>
                </a:solidFill>
              </a:rPr>
              <a:t>+1</a:t>
            </a:r>
            <a:r>
              <a:rPr lang="zh-CN" altLang="en-US" sz="2000" dirty="0" smtClean="0"/>
              <a:t>；</a:t>
            </a:r>
            <a:endParaRPr lang="en-US" altLang="zh-CN" sz="2000" dirty="0" smtClean="0"/>
          </a:p>
          <a:p>
            <a:pPr marL="1168400" lvl="3">
              <a:lnSpc>
                <a:spcPct val="150000"/>
              </a:lnSpc>
              <a:spcBef>
                <a:spcPts val="600"/>
              </a:spcBef>
            </a:pPr>
            <a:r>
              <a:rPr lang="zh-CN" altLang="en-US" sz="2000" b="1" u="sng" dirty="0" smtClean="0"/>
              <a:t>以</a:t>
            </a:r>
            <a:r>
              <a:rPr lang="en-US" altLang="zh-CN" sz="2000" b="1" u="sng" dirty="0"/>
              <a:t>b</a:t>
            </a:r>
            <a:r>
              <a:rPr lang="zh-CN" altLang="en-US" sz="2000" b="1" u="sng" dirty="0"/>
              <a:t>为根的子树</a:t>
            </a:r>
            <a:r>
              <a:rPr lang="zh-CN" altLang="en-US" sz="2000" dirty="0"/>
              <a:t>的深度是</a:t>
            </a:r>
            <a:r>
              <a:rPr lang="en-US" altLang="zh-CN" sz="2000" b="1" i="1" dirty="0" smtClean="0">
                <a:solidFill>
                  <a:srgbClr val="7030A0"/>
                </a:solidFill>
              </a:rPr>
              <a:t>H</a:t>
            </a:r>
            <a:r>
              <a:rPr lang="en-US" altLang="zh-CN" sz="2000" b="1" i="1" baseline="-25000" dirty="0" smtClean="0">
                <a:solidFill>
                  <a:srgbClr val="7030A0"/>
                </a:solidFill>
              </a:rPr>
              <a:t>cL</a:t>
            </a:r>
            <a:r>
              <a:rPr lang="en-US" altLang="zh-CN" sz="2000" b="1" dirty="0" smtClean="0">
                <a:solidFill>
                  <a:srgbClr val="7030A0"/>
                </a:solidFill>
              </a:rPr>
              <a:t>+3</a:t>
            </a:r>
            <a:r>
              <a:rPr lang="zh-CN" altLang="en-US" sz="2000" dirty="0" smtClean="0"/>
              <a:t>。</a:t>
            </a:r>
            <a:endParaRPr lang="en-US" altLang="zh-CN" sz="2000" dirty="0" smtClean="0"/>
          </a:p>
        </p:txBody>
      </p:sp>
      <p:sp>
        <p:nvSpPr>
          <p:cNvPr id="9" name="矩形 8"/>
          <p:cNvSpPr/>
          <p:nvPr/>
        </p:nvSpPr>
        <p:spPr>
          <a:xfrm>
            <a:off x="2984139" y="6333625"/>
            <a:ext cx="3513615" cy="400110"/>
          </a:xfrm>
          <a:prstGeom prst="rect">
            <a:avLst/>
          </a:prstGeom>
        </p:spPr>
        <p:txBody>
          <a:bodyPr wrap="square">
            <a:spAutoFit/>
          </a:bodyPr>
          <a:lstStyle/>
          <a:p>
            <a:pPr algn="ctr"/>
            <a:r>
              <a:rPr lang="en-US" altLang="zh-CN" sz="2000" dirty="0" smtClean="0">
                <a:solidFill>
                  <a:schemeClr val="tx1">
                    <a:lumMod val="50000"/>
                    <a:lumOff val="50000"/>
                  </a:schemeClr>
                </a:solidFill>
              </a:rPr>
              <a:t>LR</a:t>
            </a:r>
            <a:r>
              <a:rPr lang="zh-CN" altLang="en-US" sz="2000" dirty="0" smtClean="0">
                <a:solidFill>
                  <a:schemeClr val="tx1">
                    <a:lumMod val="50000"/>
                    <a:lumOff val="50000"/>
                  </a:schemeClr>
                </a:solidFill>
              </a:rPr>
              <a:t>型</a:t>
            </a:r>
            <a:r>
              <a:rPr lang="zh-CN" altLang="en-US" sz="2000" dirty="0" smtClean="0"/>
              <a:t>平衡化旋转（旋转 </a:t>
            </a:r>
            <a:r>
              <a:rPr lang="en-US" altLang="zh-CN" sz="2000" dirty="0" smtClean="0"/>
              <a:t>[</a:t>
            </a:r>
            <a:r>
              <a:rPr lang="zh-CN" altLang="en-US" sz="1600" dirty="0" smtClean="0"/>
              <a:t>前</a:t>
            </a:r>
            <a:r>
              <a:rPr lang="en-US" altLang="zh-CN" sz="2000" dirty="0" smtClean="0"/>
              <a:t>]</a:t>
            </a:r>
            <a:r>
              <a:rPr lang="zh-CN" altLang="en-US" sz="2000" dirty="0" smtClean="0"/>
              <a:t>）</a:t>
            </a:r>
            <a:endParaRPr lang="zh-CN" altLang="en-US" sz="2000" dirty="0"/>
          </a:p>
        </p:txBody>
      </p:sp>
      <p:sp>
        <p:nvSpPr>
          <p:cNvPr id="2" name="标题 1"/>
          <p:cNvSpPr>
            <a:spLocks noGrp="1"/>
          </p:cNvSpPr>
          <p:nvPr>
            <p:ph type="title"/>
          </p:nvPr>
        </p:nvSpPr>
        <p:spPr/>
        <p:txBody>
          <a:bodyPr/>
          <a:lstStyle/>
          <a:p>
            <a:r>
              <a:rPr lang="en-US" altLang="zh-CN" dirty="0" smtClean="0"/>
              <a:t>X.2c </a:t>
            </a:r>
            <a:r>
              <a:rPr lang="zh-CN" altLang="en-US" dirty="0"/>
              <a:t>平衡化旋转：</a:t>
            </a:r>
            <a:r>
              <a:rPr lang="en-US" altLang="zh-CN" dirty="0"/>
              <a:t>RL</a:t>
            </a:r>
            <a:r>
              <a:rPr lang="zh-CN" altLang="en-US" dirty="0"/>
              <a:t>型</a:t>
            </a:r>
          </a:p>
        </p:txBody>
      </p:sp>
      <p:sp>
        <p:nvSpPr>
          <p:cNvPr id="11" name="矩形 10"/>
          <p:cNvSpPr/>
          <p:nvPr/>
        </p:nvSpPr>
        <p:spPr>
          <a:xfrm>
            <a:off x="6353315" y="5479451"/>
            <a:ext cx="724878" cy="338554"/>
          </a:xfrm>
          <a:prstGeom prst="rect">
            <a:avLst/>
          </a:prstGeom>
        </p:spPr>
        <p:txBody>
          <a:bodyPr wrap="none">
            <a:spAutoFit/>
          </a:bodyPr>
          <a:lstStyle/>
          <a:p>
            <a:r>
              <a:rPr lang="en-US" altLang="zh-CN" sz="1600" i="1" dirty="0" smtClean="0">
                <a:solidFill>
                  <a:srgbClr val="7030A0"/>
                </a:solidFill>
              </a:rPr>
              <a:t>H</a:t>
            </a:r>
            <a:r>
              <a:rPr lang="en-US" altLang="zh-CN" sz="1600" i="1" baseline="-25000" dirty="0" smtClean="0">
                <a:solidFill>
                  <a:srgbClr val="7030A0"/>
                </a:solidFill>
              </a:rPr>
              <a:t>cL</a:t>
            </a:r>
            <a:r>
              <a:rPr lang="en-US" altLang="zh-CN" sz="1600" dirty="0" smtClean="0">
                <a:solidFill>
                  <a:srgbClr val="7030A0"/>
                </a:solidFill>
              </a:rPr>
              <a:t>+2</a:t>
            </a:r>
            <a:endParaRPr lang="zh-CN" altLang="en-US" sz="1600" dirty="0"/>
          </a:p>
        </p:txBody>
      </p:sp>
      <p:sp>
        <p:nvSpPr>
          <p:cNvPr id="12" name="矩形 11"/>
          <p:cNvSpPr/>
          <p:nvPr/>
        </p:nvSpPr>
        <p:spPr>
          <a:xfrm>
            <a:off x="6688823" y="6236677"/>
            <a:ext cx="490840" cy="338554"/>
          </a:xfrm>
          <a:prstGeom prst="rect">
            <a:avLst/>
          </a:prstGeom>
        </p:spPr>
        <p:txBody>
          <a:bodyPr wrap="none">
            <a:spAutoFit/>
          </a:bodyPr>
          <a:lstStyle/>
          <a:p>
            <a:r>
              <a:rPr lang="en-US" altLang="zh-CN" sz="1600" i="1" dirty="0" err="1" smtClean="0">
                <a:solidFill>
                  <a:srgbClr val="7030A0"/>
                </a:solidFill>
              </a:rPr>
              <a:t>H</a:t>
            </a:r>
            <a:r>
              <a:rPr lang="en-US" altLang="zh-CN" sz="1600" i="1" baseline="-25000" dirty="0" err="1" smtClean="0">
                <a:solidFill>
                  <a:srgbClr val="7030A0"/>
                </a:solidFill>
              </a:rPr>
              <a:t>cL</a:t>
            </a:r>
            <a:endParaRPr lang="zh-CN" altLang="en-US" sz="1600" dirty="0"/>
          </a:p>
        </p:txBody>
      </p:sp>
      <p:sp>
        <p:nvSpPr>
          <p:cNvPr id="21" name="矩形 20"/>
          <p:cNvSpPr/>
          <p:nvPr/>
        </p:nvSpPr>
        <p:spPr>
          <a:xfrm>
            <a:off x="7657122" y="6047732"/>
            <a:ext cx="724878" cy="338554"/>
          </a:xfrm>
          <a:prstGeom prst="rect">
            <a:avLst/>
          </a:prstGeom>
        </p:spPr>
        <p:txBody>
          <a:bodyPr wrap="none">
            <a:spAutoFit/>
          </a:bodyPr>
          <a:lstStyle/>
          <a:p>
            <a:r>
              <a:rPr lang="en-US" altLang="zh-CN" sz="1600" i="1" dirty="0" smtClean="0">
                <a:solidFill>
                  <a:srgbClr val="7030A0"/>
                </a:solidFill>
              </a:rPr>
              <a:t>H</a:t>
            </a:r>
            <a:r>
              <a:rPr lang="en-US" altLang="zh-CN" sz="1600" i="1" baseline="-25000" dirty="0" smtClean="0">
                <a:solidFill>
                  <a:srgbClr val="7030A0"/>
                </a:solidFill>
              </a:rPr>
              <a:t>cL</a:t>
            </a:r>
            <a:r>
              <a:rPr lang="en-US" altLang="zh-CN" sz="1600" dirty="0" smtClean="0">
                <a:solidFill>
                  <a:srgbClr val="7030A0"/>
                </a:solidFill>
              </a:rPr>
              <a:t>+1</a:t>
            </a:r>
            <a:endParaRPr lang="zh-CN" altLang="en-US" sz="1600" dirty="0"/>
          </a:p>
        </p:txBody>
      </p:sp>
      <p:sp>
        <p:nvSpPr>
          <p:cNvPr id="22" name="矩形 21"/>
          <p:cNvSpPr/>
          <p:nvPr/>
        </p:nvSpPr>
        <p:spPr>
          <a:xfrm>
            <a:off x="7739144" y="4787130"/>
            <a:ext cx="724878" cy="338554"/>
          </a:xfrm>
          <a:prstGeom prst="rect">
            <a:avLst/>
          </a:prstGeom>
        </p:spPr>
        <p:txBody>
          <a:bodyPr wrap="none">
            <a:spAutoFit/>
          </a:bodyPr>
          <a:lstStyle/>
          <a:p>
            <a:r>
              <a:rPr lang="en-US" altLang="zh-CN" sz="1600" i="1" dirty="0" smtClean="0">
                <a:solidFill>
                  <a:srgbClr val="7030A0"/>
                </a:solidFill>
              </a:rPr>
              <a:t>H</a:t>
            </a:r>
            <a:r>
              <a:rPr lang="en-US" altLang="zh-CN" sz="1600" i="1" baseline="-25000" dirty="0" smtClean="0">
                <a:solidFill>
                  <a:srgbClr val="7030A0"/>
                </a:solidFill>
              </a:rPr>
              <a:t>cL</a:t>
            </a:r>
            <a:r>
              <a:rPr lang="en-US" altLang="zh-CN" sz="1600" i="1" dirty="0" smtClean="0">
                <a:solidFill>
                  <a:srgbClr val="7030A0"/>
                </a:solidFill>
              </a:rPr>
              <a:t>+</a:t>
            </a:r>
            <a:r>
              <a:rPr lang="en-US" altLang="zh-CN" sz="1600" dirty="0" smtClean="0">
                <a:solidFill>
                  <a:srgbClr val="7030A0"/>
                </a:solidFill>
              </a:rPr>
              <a:t>3</a:t>
            </a:r>
            <a:endParaRPr lang="zh-CN" altLang="en-US" sz="1600" dirty="0"/>
          </a:p>
        </p:txBody>
      </p:sp>
      <p:sp>
        <p:nvSpPr>
          <p:cNvPr id="5" name="矩形 4"/>
          <p:cNvSpPr/>
          <p:nvPr/>
        </p:nvSpPr>
        <p:spPr>
          <a:xfrm>
            <a:off x="1334803" y="5253280"/>
            <a:ext cx="3964268" cy="830997"/>
          </a:xfrm>
          <a:prstGeom prst="rect">
            <a:avLst/>
          </a:prstGeom>
        </p:spPr>
        <p:txBody>
          <a:bodyPr wrap="square">
            <a:spAutoFit/>
          </a:bodyPr>
          <a:lstStyle/>
          <a:p>
            <a:pPr marL="176213" indent="-176213">
              <a:lnSpc>
                <a:spcPct val="120000"/>
              </a:lnSpc>
              <a:spcBef>
                <a:spcPts val="600"/>
              </a:spcBef>
              <a:buClr>
                <a:srgbClr val="FFC000"/>
              </a:buClr>
              <a:buFont typeface="Wingdings" panose="05000000000000000000" pitchFamily="2" charset="2"/>
              <a:buChar char="ü"/>
            </a:pPr>
            <a:r>
              <a:rPr lang="zh-CN" altLang="en-US" sz="2000" b="0" dirty="0">
                <a:solidFill>
                  <a:schemeClr val="tx2"/>
                </a:solidFill>
                <a:latin typeface="+mn-lt"/>
              </a:rPr>
              <a:t>因插入</a:t>
            </a:r>
            <a:r>
              <a:rPr lang="en-US" altLang="zh-CN" sz="2000" b="0" dirty="0">
                <a:solidFill>
                  <a:schemeClr val="tx2"/>
                </a:solidFill>
                <a:latin typeface="+mn-lt"/>
              </a:rPr>
              <a:t>x</a:t>
            </a:r>
            <a:r>
              <a:rPr lang="zh-CN" altLang="en-US" sz="2000" b="0" dirty="0">
                <a:solidFill>
                  <a:schemeClr val="tx2"/>
                </a:solidFill>
                <a:latin typeface="+mn-lt"/>
              </a:rPr>
              <a:t>后 </a:t>
            </a:r>
            <a:r>
              <a:rPr lang="en-US" altLang="zh-CN" sz="2000" b="0" dirty="0">
                <a:solidFill>
                  <a:schemeClr val="tx2"/>
                </a:solidFill>
                <a:latin typeface="+mn-lt"/>
              </a:rPr>
              <a:t>a</a:t>
            </a:r>
            <a:r>
              <a:rPr lang="zh-CN" altLang="en-US" sz="2000" b="0" dirty="0">
                <a:solidFill>
                  <a:schemeClr val="tx2"/>
                </a:solidFill>
                <a:latin typeface="+mn-lt"/>
              </a:rPr>
              <a:t>的平衡因子</a:t>
            </a:r>
            <a:r>
              <a:rPr lang="zh-CN" altLang="en-US" sz="2000" b="0" dirty="0" smtClean="0">
                <a:solidFill>
                  <a:schemeClr val="tx2"/>
                </a:solidFill>
                <a:latin typeface="+mn-lt"/>
              </a:rPr>
              <a:t>是</a:t>
            </a:r>
            <a:r>
              <a:rPr lang="en-US" altLang="zh-CN" sz="2000" b="0" dirty="0" smtClean="0">
                <a:solidFill>
                  <a:schemeClr val="tx2"/>
                </a:solidFill>
                <a:latin typeface="+mn-lt"/>
              </a:rPr>
              <a:t>-2</a:t>
            </a:r>
            <a:r>
              <a:rPr lang="zh-CN" altLang="en-US" sz="2000" b="0" dirty="0" smtClean="0">
                <a:solidFill>
                  <a:schemeClr val="tx2"/>
                </a:solidFill>
                <a:latin typeface="+mn-lt"/>
              </a:rPr>
              <a:t>，</a:t>
            </a:r>
            <a:r>
              <a:rPr lang="zh-CN" altLang="en-US" sz="2000" b="0" dirty="0">
                <a:solidFill>
                  <a:schemeClr val="tx2"/>
                </a:solidFill>
                <a:latin typeface="+mn-lt"/>
              </a:rPr>
              <a:t>则</a:t>
            </a:r>
            <a:r>
              <a:rPr lang="en-US" altLang="zh-CN" sz="2000" dirty="0">
                <a:solidFill>
                  <a:schemeClr val="tx2"/>
                </a:solidFill>
                <a:latin typeface="+mn-lt"/>
              </a:rPr>
              <a:t>a</a:t>
            </a:r>
            <a:r>
              <a:rPr lang="zh-CN" altLang="en-US" sz="2000" b="0" dirty="0" smtClean="0">
                <a:solidFill>
                  <a:schemeClr val="tx2"/>
                </a:solidFill>
                <a:latin typeface="+mn-lt"/>
              </a:rPr>
              <a:t>的</a:t>
            </a:r>
            <a:r>
              <a:rPr lang="zh-CN" altLang="en-US" sz="2000" dirty="0" smtClean="0">
                <a:solidFill>
                  <a:schemeClr val="tx2"/>
                </a:solidFill>
                <a:latin typeface="+mn-lt"/>
              </a:rPr>
              <a:t>左子树</a:t>
            </a:r>
            <a:r>
              <a:rPr lang="zh-CN" altLang="en-US" sz="2000" b="0" dirty="0">
                <a:solidFill>
                  <a:schemeClr val="tx2"/>
                </a:solidFill>
                <a:latin typeface="+mn-lt"/>
              </a:rPr>
              <a:t>的深度是</a:t>
            </a:r>
            <a:r>
              <a:rPr lang="en-US" altLang="zh-CN" sz="2000" i="1" dirty="0" smtClean="0">
                <a:solidFill>
                  <a:srgbClr val="7030A0"/>
                </a:solidFill>
                <a:latin typeface="+mn-lt"/>
              </a:rPr>
              <a:t>H</a:t>
            </a:r>
            <a:r>
              <a:rPr lang="en-US" altLang="zh-CN" sz="2000" i="1" baseline="-25000" dirty="0" smtClean="0">
                <a:solidFill>
                  <a:srgbClr val="7030A0"/>
                </a:solidFill>
                <a:latin typeface="+mn-lt"/>
              </a:rPr>
              <a:t>cL</a:t>
            </a:r>
            <a:r>
              <a:rPr lang="en-US" altLang="zh-CN" sz="2000" dirty="0">
                <a:solidFill>
                  <a:srgbClr val="7030A0"/>
                </a:solidFill>
              </a:rPr>
              <a:t>+1</a:t>
            </a:r>
            <a:r>
              <a:rPr lang="zh-CN" altLang="en-US" sz="2000" b="0" dirty="0" smtClean="0">
                <a:solidFill>
                  <a:schemeClr val="tx2"/>
                </a:solidFill>
                <a:latin typeface="+mn-lt"/>
              </a:rPr>
              <a:t>。</a:t>
            </a:r>
            <a:endParaRPr lang="zh-CN" altLang="en-US" sz="2000" b="0" dirty="0">
              <a:solidFill>
                <a:schemeClr val="tx2"/>
              </a:solidFill>
              <a:latin typeface="+mn-lt"/>
            </a:endParaRPr>
          </a:p>
        </p:txBody>
      </p:sp>
      <p:sp>
        <p:nvSpPr>
          <p:cNvPr id="15" name="矩形 14"/>
          <p:cNvSpPr/>
          <p:nvPr/>
        </p:nvSpPr>
        <p:spPr>
          <a:xfrm>
            <a:off x="8077200" y="5446567"/>
            <a:ext cx="724878" cy="338554"/>
          </a:xfrm>
          <a:prstGeom prst="rect">
            <a:avLst/>
          </a:prstGeom>
        </p:spPr>
        <p:txBody>
          <a:bodyPr wrap="none">
            <a:spAutoFit/>
          </a:bodyPr>
          <a:lstStyle/>
          <a:p>
            <a:r>
              <a:rPr lang="en-US" altLang="zh-CN" sz="1600" i="1" dirty="0" smtClean="0">
                <a:solidFill>
                  <a:srgbClr val="7030A0"/>
                </a:solidFill>
              </a:rPr>
              <a:t>H</a:t>
            </a:r>
            <a:r>
              <a:rPr lang="en-US" altLang="zh-CN" sz="1600" i="1" baseline="-25000" dirty="0" smtClean="0">
                <a:solidFill>
                  <a:srgbClr val="7030A0"/>
                </a:solidFill>
              </a:rPr>
              <a:t>cL</a:t>
            </a:r>
            <a:r>
              <a:rPr lang="en-US" altLang="zh-CN" sz="1600" dirty="0" smtClean="0">
                <a:solidFill>
                  <a:srgbClr val="7030A0"/>
                </a:solidFill>
              </a:rPr>
              <a:t>+1</a:t>
            </a:r>
            <a:endParaRPr lang="zh-CN" altLang="en-US" sz="1600" dirty="0"/>
          </a:p>
        </p:txBody>
      </p:sp>
      <p:sp>
        <p:nvSpPr>
          <p:cNvPr id="16" name="矩形 15"/>
          <p:cNvSpPr/>
          <p:nvPr/>
        </p:nvSpPr>
        <p:spPr>
          <a:xfrm>
            <a:off x="5646998" y="4914726"/>
            <a:ext cx="724878" cy="338554"/>
          </a:xfrm>
          <a:prstGeom prst="rect">
            <a:avLst/>
          </a:prstGeom>
        </p:spPr>
        <p:txBody>
          <a:bodyPr wrap="none">
            <a:spAutoFit/>
          </a:bodyPr>
          <a:lstStyle/>
          <a:p>
            <a:r>
              <a:rPr lang="en-US" altLang="zh-CN" sz="1600" i="1" dirty="0" smtClean="0">
                <a:solidFill>
                  <a:srgbClr val="7030A0"/>
                </a:solidFill>
              </a:rPr>
              <a:t>H</a:t>
            </a:r>
            <a:r>
              <a:rPr lang="en-US" altLang="zh-CN" sz="1600" i="1" baseline="-25000" dirty="0" smtClean="0">
                <a:solidFill>
                  <a:srgbClr val="7030A0"/>
                </a:solidFill>
              </a:rPr>
              <a:t>cL</a:t>
            </a:r>
            <a:r>
              <a:rPr lang="en-US" altLang="zh-CN" sz="1600" dirty="0" smtClean="0">
                <a:solidFill>
                  <a:srgbClr val="7030A0"/>
                </a:solidFill>
              </a:rPr>
              <a:t>+1</a:t>
            </a:r>
            <a:endParaRPr lang="zh-CN" altLang="en-US" sz="1600" dirty="0"/>
          </a:p>
        </p:txBody>
      </p:sp>
    </p:spTree>
    <p:extLst>
      <p:ext uri="{BB962C8B-B14F-4D97-AF65-F5344CB8AC3E}">
        <p14:creationId xmlns:p14="http://schemas.microsoft.com/office/powerpoint/2010/main" val="36712583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left)">
                                      <p:cBhvr>
                                        <p:cTn id="16" dur="500"/>
                                        <p:tgtEl>
                                          <p:spTgt spid="3">
                                            <p:txEl>
                                              <p:pRg st="3" end="3"/>
                                            </p:txEl>
                                          </p:spTgt>
                                        </p:tgtEl>
                                      </p:cBhvr>
                                    </p:animEffect>
                                  </p:childTnLst>
                                </p:cTn>
                              </p:par>
                            </p:childTnLst>
                          </p:cTn>
                        </p:par>
                        <p:par>
                          <p:cTn id="17" fill="hold">
                            <p:stCondLst>
                              <p:cond delay="500"/>
                            </p:stCondLst>
                            <p:childTnLst>
                              <p:par>
                                <p:cTn id="18" presetID="16" presetClass="entr" presetSubtype="21"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barn(inVertical)">
                                      <p:cBhvr>
                                        <p:cTn id="20" dur="500"/>
                                        <p:tgtEl>
                                          <p:spTgt spid="12"/>
                                        </p:tgtEl>
                                      </p:cBhvr>
                                    </p:animEffect>
                                  </p:childTnLst>
                                </p:cTn>
                              </p:par>
                            </p:childTnLst>
                          </p:cTn>
                        </p:par>
                        <p:par>
                          <p:cTn id="21" fill="hold">
                            <p:stCondLst>
                              <p:cond delay="1000"/>
                            </p:stCondLst>
                            <p:childTnLst>
                              <p:par>
                                <p:cTn id="22" presetID="16" presetClass="entr" presetSubtype="42" fill="hold" grpId="0" nodeType="after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barn(outHorizontal)">
                                      <p:cBhvr>
                                        <p:cTn id="24" dur="500"/>
                                        <p:tgtEl>
                                          <p:spTgt spid="21"/>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wipe(left)">
                                      <p:cBhvr>
                                        <p:cTn id="29" dur="500"/>
                                        <p:tgtEl>
                                          <p:spTgt spid="3">
                                            <p:txEl>
                                              <p:pRg st="4" end="4"/>
                                            </p:txEl>
                                          </p:spTgt>
                                        </p:tgtEl>
                                      </p:cBhvr>
                                    </p:animEffect>
                                  </p:childTnLst>
                                </p:cTn>
                              </p:par>
                            </p:childTnLst>
                          </p:cTn>
                        </p:par>
                        <p:par>
                          <p:cTn id="30" fill="hold">
                            <p:stCondLst>
                              <p:cond delay="500"/>
                            </p:stCondLst>
                            <p:childTnLst>
                              <p:par>
                                <p:cTn id="31" presetID="6" presetClass="entr" presetSubtype="32" fill="hold" grpId="0" nodeType="after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circle(out)">
                                      <p:cBhvr>
                                        <p:cTn id="33" dur="20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wipe(left)">
                                      <p:cBhvr>
                                        <p:cTn id="38" dur="500"/>
                                        <p:tgtEl>
                                          <p:spTgt spid="3">
                                            <p:txEl>
                                              <p:pRg st="5" end="5"/>
                                            </p:txEl>
                                          </p:spTgt>
                                        </p:tgtEl>
                                      </p:cBhvr>
                                    </p:animEffect>
                                  </p:childTnLst>
                                </p:cTn>
                              </p:par>
                            </p:childTnLst>
                          </p:cTn>
                        </p:par>
                        <p:par>
                          <p:cTn id="39" fill="hold">
                            <p:stCondLst>
                              <p:cond delay="500"/>
                            </p:stCondLst>
                            <p:childTnLst>
                              <p:par>
                                <p:cTn id="40" presetID="8" presetClass="entr" presetSubtype="32" fill="hold" grpId="0" nodeType="after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diamond(out)">
                                      <p:cBhvr>
                                        <p:cTn id="42" dur="20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Effect transition="in" filter="wipe(left)">
                                      <p:cBhvr>
                                        <p:cTn id="47" dur="500"/>
                                        <p:tgtEl>
                                          <p:spTgt spid="3">
                                            <p:txEl>
                                              <p:pRg st="6" end="6"/>
                                            </p:txEl>
                                          </p:spTgt>
                                        </p:tgtEl>
                                      </p:cBhvr>
                                    </p:animEffect>
                                  </p:childTnLst>
                                </p:cTn>
                              </p:par>
                            </p:childTnLst>
                          </p:cTn>
                        </p:par>
                        <p:par>
                          <p:cTn id="48" fill="hold">
                            <p:stCondLst>
                              <p:cond delay="500"/>
                            </p:stCondLst>
                            <p:childTnLst>
                              <p:par>
                                <p:cTn id="49" presetID="8" presetClass="entr" presetSubtype="16" fill="hold" grpId="0" nodeType="after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diamond(in)">
                                      <p:cBhvr>
                                        <p:cTn id="51" dur="2000"/>
                                        <p:tgtEl>
                                          <p:spTgt spid="22"/>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5">
                                            <p:txEl>
                                              <p:pRg st="0" end="0"/>
                                            </p:txEl>
                                          </p:spTgt>
                                        </p:tgtEl>
                                        <p:attrNameLst>
                                          <p:attrName>style.visibility</p:attrName>
                                        </p:attrNameLst>
                                      </p:cBhvr>
                                      <p:to>
                                        <p:strVal val="visible"/>
                                      </p:to>
                                    </p:set>
                                    <p:animEffect transition="in" filter="wipe(left)">
                                      <p:cBhvr>
                                        <p:cTn id="56" dur="500"/>
                                        <p:tgtEl>
                                          <p:spTgt spid="5">
                                            <p:txEl>
                                              <p:pRg st="0" end="0"/>
                                            </p:txEl>
                                          </p:spTgt>
                                        </p:tgtEl>
                                      </p:cBhvr>
                                    </p:animEffect>
                                  </p:childTnLst>
                                </p:cTn>
                              </p:par>
                            </p:childTnLst>
                          </p:cTn>
                        </p:par>
                        <p:par>
                          <p:cTn id="57" fill="hold">
                            <p:stCondLst>
                              <p:cond delay="500"/>
                            </p:stCondLst>
                            <p:childTnLst>
                              <p:par>
                                <p:cTn id="58" presetID="16" presetClass="entr" presetSubtype="21" fill="hold" grpId="0" nodeType="after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barn(inVertical)">
                                      <p:cBhvr>
                                        <p:cTn id="6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2" grpId="0"/>
      <p:bldP spid="21" grpId="0"/>
      <p:bldP spid="22" grpId="0"/>
      <p:bldP spid="15" grpId="0"/>
      <p:bldP spid="16"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75258" y="873369"/>
            <a:ext cx="5889421" cy="5651504"/>
          </a:xfrm>
        </p:spPr>
        <p:txBody>
          <a:bodyPr/>
          <a:lstStyle/>
          <a:p>
            <a:pPr marL="514350" indent="-514350">
              <a:spcBef>
                <a:spcPts val="600"/>
              </a:spcBef>
              <a:buFont typeface="+mj-lt"/>
              <a:buAutoNum type="romanUcPeriod" startAt="3"/>
            </a:pPr>
            <a:r>
              <a:rPr lang="zh-CN" altLang="en-US" sz="2400" b="1" dirty="0" smtClean="0"/>
              <a:t>插入</a:t>
            </a:r>
            <a:r>
              <a:rPr lang="en-US" altLang="zh-CN" sz="2400" b="1" i="1" dirty="0" smtClean="0"/>
              <a:t>x</a:t>
            </a:r>
            <a:r>
              <a:rPr lang="zh-CN" altLang="en-US" sz="2400" b="1" dirty="0" smtClean="0"/>
              <a:t>后</a:t>
            </a:r>
            <a:r>
              <a:rPr lang="zh-CN" altLang="en-US" sz="2400" b="1" i="1" dirty="0"/>
              <a:t>各结点的平衡</a:t>
            </a:r>
            <a:r>
              <a:rPr lang="zh-CN" altLang="en-US" sz="2400" b="1" i="1" dirty="0" smtClean="0"/>
              <a:t>因子分析</a:t>
            </a:r>
            <a:endParaRPr lang="en-US" altLang="zh-CN" sz="2400" i="1" dirty="0" smtClean="0"/>
          </a:p>
          <a:p>
            <a:pPr marL="857250" lvl="1" indent="-457200">
              <a:spcBef>
                <a:spcPts val="600"/>
              </a:spcBef>
              <a:buFont typeface="+mj-ea"/>
              <a:buAutoNum type="circleNumDbPlain" startAt="2"/>
            </a:pPr>
            <a:r>
              <a:rPr lang="zh-CN" altLang="en-US" sz="2400" b="1" dirty="0" smtClean="0"/>
              <a:t>旋转</a:t>
            </a:r>
            <a:r>
              <a:rPr lang="zh-CN" altLang="en-US" sz="2400" b="1" dirty="0" smtClean="0">
                <a:solidFill>
                  <a:schemeClr val="accent6"/>
                </a:solidFill>
              </a:rPr>
              <a:t>后</a:t>
            </a:r>
            <a:r>
              <a:rPr lang="zh-CN" altLang="en-US" sz="2400" dirty="0" smtClean="0"/>
              <a:t>的平衡因子</a:t>
            </a:r>
            <a:r>
              <a:rPr lang="zh-CN" altLang="en-US" sz="1600" dirty="0" smtClean="0">
                <a:solidFill>
                  <a:schemeClr val="tx1"/>
                </a:solidFill>
              </a:rPr>
              <a:t>（</a:t>
            </a:r>
            <a:r>
              <a:rPr lang="en-US" altLang="zh-CN" sz="1600" dirty="0" smtClean="0">
                <a:solidFill>
                  <a:schemeClr val="tx1"/>
                </a:solidFill>
              </a:rPr>
              <a:t>1/3</a:t>
            </a:r>
            <a:r>
              <a:rPr lang="zh-CN" altLang="en-US" sz="1600" dirty="0" smtClean="0">
                <a:solidFill>
                  <a:schemeClr val="tx1"/>
                </a:solidFill>
              </a:rPr>
              <a:t>）</a:t>
            </a:r>
            <a:endParaRPr lang="en-US" altLang="zh-CN" sz="2400" dirty="0" smtClean="0">
              <a:solidFill>
                <a:schemeClr val="tx1"/>
              </a:solidFill>
            </a:endParaRPr>
          </a:p>
          <a:p>
            <a:pPr marL="1085850" lvl="2" indent="-285750">
              <a:spcBef>
                <a:spcPts val="600"/>
              </a:spcBef>
            </a:pPr>
            <a:r>
              <a:rPr lang="zh-CN" altLang="en-US" sz="2000" dirty="0"/>
              <a:t>插入</a:t>
            </a:r>
            <a:r>
              <a:rPr lang="en-US" altLang="zh-CN" sz="2000" dirty="0"/>
              <a:t>x</a:t>
            </a:r>
            <a:r>
              <a:rPr lang="zh-CN" altLang="en-US" sz="2000" dirty="0" smtClean="0"/>
              <a:t>后</a:t>
            </a:r>
            <a:r>
              <a:rPr lang="en-US" altLang="zh-CN" sz="2000" dirty="0" smtClean="0"/>
              <a:t>(</a:t>
            </a:r>
            <a:r>
              <a:rPr lang="zh-CN" altLang="en-US" sz="2000" dirty="0"/>
              <a:t>旋转前</a:t>
            </a:r>
            <a:r>
              <a:rPr lang="en-US" altLang="zh-CN" sz="2000" dirty="0" smtClean="0"/>
              <a:t>)</a:t>
            </a:r>
            <a:r>
              <a:rPr lang="zh-CN" altLang="en-US" sz="2000" dirty="0" smtClean="0"/>
              <a:t>，</a:t>
            </a:r>
            <a:r>
              <a:rPr lang="en-US" altLang="zh-CN" sz="2000" b="1" dirty="0" smtClean="0">
                <a:solidFill>
                  <a:srgbClr val="0070C0"/>
                </a:solidFill>
              </a:rPr>
              <a:t>c</a:t>
            </a:r>
            <a:r>
              <a:rPr lang="zh-CN" altLang="en-US" sz="2000" b="1" dirty="0">
                <a:solidFill>
                  <a:srgbClr val="0070C0"/>
                </a:solidFill>
              </a:rPr>
              <a:t>的平衡因子</a:t>
            </a:r>
            <a:r>
              <a:rPr lang="zh-CN" altLang="en-US" sz="2000" b="1" dirty="0" smtClean="0">
                <a:solidFill>
                  <a:srgbClr val="0070C0"/>
                </a:solidFill>
              </a:rPr>
              <a:t>是 </a:t>
            </a:r>
            <a:r>
              <a:rPr lang="en-US" altLang="zh-CN" sz="2000" b="1" dirty="0" smtClean="0">
                <a:solidFill>
                  <a:srgbClr val="0070C0"/>
                </a:solidFill>
              </a:rPr>
              <a:t>1</a:t>
            </a:r>
            <a:r>
              <a:rPr lang="zh-CN" altLang="en-US" sz="2000" dirty="0"/>
              <a:t>：</a:t>
            </a:r>
          </a:p>
          <a:p>
            <a:pPr marL="1254125" lvl="3" indent="-176213">
              <a:lnSpc>
                <a:spcPct val="150000"/>
              </a:lnSpc>
              <a:spcBef>
                <a:spcPts val="1500"/>
              </a:spcBef>
            </a:pPr>
            <a:r>
              <a:rPr lang="en-US" altLang="zh-CN" sz="2000" dirty="0">
                <a:solidFill>
                  <a:srgbClr val="0070C0"/>
                </a:solidFill>
              </a:rPr>
              <a:t>a</a:t>
            </a:r>
            <a:r>
              <a:rPr lang="zh-CN" altLang="en-US" sz="2000" dirty="0" smtClean="0">
                <a:solidFill>
                  <a:srgbClr val="0070C0"/>
                </a:solidFill>
              </a:rPr>
              <a:t>的</a:t>
            </a:r>
            <a:r>
              <a:rPr lang="zh-CN" altLang="en-US" sz="2000" dirty="0" smtClean="0"/>
              <a:t>左子树</a:t>
            </a:r>
            <a:r>
              <a:rPr lang="zh-CN" altLang="en-US" sz="2000" dirty="0"/>
              <a:t>没有变化，深度</a:t>
            </a:r>
            <a:r>
              <a:rPr lang="zh-CN" altLang="en-US" sz="2000" dirty="0" smtClean="0"/>
              <a:t>是</a:t>
            </a:r>
            <a:r>
              <a:rPr lang="en-US" altLang="zh-CN" sz="2000" b="1" i="1" dirty="0" err="1" smtClean="0">
                <a:solidFill>
                  <a:srgbClr val="7030A0"/>
                </a:solidFill>
              </a:rPr>
              <a:t>H</a:t>
            </a:r>
            <a:r>
              <a:rPr lang="en-US" altLang="zh-CN" sz="2000" b="1" i="1" baseline="-25000" dirty="0" err="1" smtClean="0">
                <a:solidFill>
                  <a:srgbClr val="7030A0"/>
                </a:solidFill>
              </a:rPr>
              <a:t>cL</a:t>
            </a:r>
            <a:r>
              <a:rPr lang="zh-CN" altLang="en-US" sz="2000" dirty="0" smtClean="0"/>
              <a:t>；其右</a:t>
            </a:r>
            <a:r>
              <a:rPr lang="zh-CN" altLang="en-US" sz="2000" dirty="0"/>
              <a:t>子树是</a:t>
            </a:r>
            <a:r>
              <a:rPr lang="en-US" altLang="zh-CN" sz="2000" dirty="0"/>
              <a:t>c</a:t>
            </a:r>
            <a:r>
              <a:rPr lang="zh-CN" altLang="en-US" sz="2000" dirty="0"/>
              <a:t>旋转前的左子树，</a:t>
            </a:r>
            <a:r>
              <a:rPr lang="zh-CN" altLang="en-US" sz="2000" dirty="0" smtClean="0"/>
              <a:t>深度是</a:t>
            </a:r>
            <a:r>
              <a:rPr lang="en-US" altLang="zh-CN" sz="2000" b="1" i="1" dirty="0" err="1">
                <a:solidFill>
                  <a:srgbClr val="7030A0"/>
                </a:solidFill>
              </a:rPr>
              <a:t>H</a:t>
            </a:r>
            <a:r>
              <a:rPr lang="en-US" altLang="zh-CN" sz="2000" b="1" i="1" baseline="-25000" dirty="0" err="1">
                <a:solidFill>
                  <a:srgbClr val="7030A0"/>
                </a:solidFill>
              </a:rPr>
              <a:t>cL</a:t>
            </a:r>
            <a:r>
              <a:rPr lang="zh-CN" altLang="en-US" sz="2000" dirty="0" smtClean="0"/>
              <a:t>，</a:t>
            </a:r>
            <a:r>
              <a:rPr lang="zh-CN" altLang="en-US" sz="2000" dirty="0"/>
              <a:t>则</a:t>
            </a:r>
            <a:r>
              <a:rPr lang="en-US" altLang="zh-CN" sz="2000" b="1" dirty="0">
                <a:solidFill>
                  <a:srgbClr val="0070C0"/>
                </a:solidFill>
              </a:rPr>
              <a:t>a</a:t>
            </a:r>
            <a:r>
              <a:rPr lang="zh-CN" altLang="en-US" sz="2000" b="1" dirty="0">
                <a:solidFill>
                  <a:srgbClr val="0070C0"/>
                </a:solidFill>
              </a:rPr>
              <a:t>的</a:t>
            </a:r>
            <a:r>
              <a:rPr lang="zh-CN" altLang="en-US" sz="2000" b="1" dirty="0"/>
              <a:t>平衡因子</a:t>
            </a:r>
            <a:r>
              <a:rPr lang="zh-CN" altLang="en-US" sz="2000" b="1" dirty="0" smtClean="0"/>
              <a:t>是</a:t>
            </a:r>
            <a:r>
              <a:rPr lang="en-US" altLang="zh-CN" sz="2000" b="1" dirty="0" smtClean="0"/>
              <a:t>0</a:t>
            </a:r>
            <a:r>
              <a:rPr lang="zh-CN" altLang="en-US" sz="2000" dirty="0" smtClean="0"/>
              <a:t>；</a:t>
            </a:r>
            <a:endParaRPr lang="en-US" altLang="zh-CN" sz="2000" dirty="0" smtClean="0"/>
          </a:p>
          <a:p>
            <a:pPr marL="1254125" lvl="3" indent="-176213">
              <a:lnSpc>
                <a:spcPct val="150000"/>
              </a:lnSpc>
              <a:spcBef>
                <a:spcPts val="1500"/>
              </a:spcBef>
            </a:pPr>
            <a:r>
              <a:rPr lang="en-US" altLang="zh-CN" sz="2000" dirty="0" smtClean="0">
                <a:solidFill>
                  <a:srgbClr val="0070C0"/>
                </a:solidFill>
              </a:rPr>
              <a:t>b</a:t>
            </a:r>
            <a:r>
              <a:rPr lang="zh-CN" altLang="en-US" sz="2000" dirty="0" smtClean="0">
                <a:solidFill>
                  <a:srgbClr val="0070C0"/>
                </a:solidFill>
              </a:rPr>
              <a:t>的</a:t>
            </a:r>
            <a:r>
              <a:rPr lang="zh-CN" altLang="en-US" sz="2000" dirty="0" smtClean="0"/>
              <a:t>右子树</a:t>
            </a:r>
            <a:r>
              <a:rPr lang="zh-CN" altLang="en-US" sz="2000" dirty="0"/>
              <a:t>没有变化，深度</a:t>
            </a:r>
            <a:r>
              <a:rPr lang="zh-CN" altLang="en-US" sz="2000" dirty="0" smtClean="0"/>
              <a:t>为</a:t>
            </a:r>
            <a:r>
              <a:rPr lang="en-US" altLang="zh-CN" sz="2000" b="1" i="1" dirty="0" err="1" smtClean="0">
                <a:solidFill>
                  <a:srgbClr val="7030A0"/>
                </a:solidFill>
              </a:rPr>
              <a:t>H</a:t>
            </a:r>
            <a:r>
              <a:rPr lang="en-US" altLang="zh-CN" sz="2000" b="1" i="1" baseline="-25000" dirty="0" err="1" smtClean="0">
                <a:solidFill>
                  <a:srgbClr val="7030A0"/>
                </a:solidFill>
              </a:rPr>
              <a:t>cL</a:t>
            </a:r>
            <a:r>
              <a:rPr lang="zh-CN" altLang="en-US" sz="2000" dirty="0"/>
              <a:t>；左子树是</a:t>
            </a:r>
            <a:r>
              <a:rPr lang="en-US" altLang="zh-CN" sz="2000" dirty="0"/>
              <a:t>c</a:t>
            </a:r>
            <a:r>
              <a:rPr lang="zh-CN" altLang="en-US" sz="2000" dirty="0"/>
              <a:t>旋转前的右子树，</a:t>
            </a:r>
            <a:r>
              <a:rPr lang="zh-CN" altLang="en-US" sz="2000" dirty="0" smtClean="0"/>
              <a:t>深度为</a:t>
            </a:r>
            <a:r>
              <a:rPr lang="en-US" altLang="zh-CN" sz="2000" b="1" dirty="0" err="1" smtClean="0">
                <a:solidFill>
                  <a:srgbClr val="7030A0"/>
                </a:solidFill>
              </a:rPr>
              <a:t>H</a:t>
            </a:r>
            <a:r>
              <a:rPr lang="en-US" altLang="zh-CN" sz="2000" b="1" baseline="-25000" dirty="0" err="1" smtClean="0">
                <a:solidFill>
                  <a:srgbClr val="7030A0"/>
                </a:solidFill>
              </a:rPr>
              <a:t>cL</a:t>
            </a:r>
            <a:r>
              <a:rPr lang="zh-CN" altLang="en-US" sz="2000" dirty="0" smtClean="0"/>
              <a:t>，</a:t>
            </a:r>
            <a:r>
              <a:rPr lang="zh-CN" altLang="en-US" sz="2000" dirty="0"/>
              <a:t>则</a:t>
            </a:r>
            <a:r>
              <a:rPr lang="en-US" altLang="zh-CN" sz="2000" b="1" dirty="0">
                <a:solidFill>
                  <a:srgbClr val="0070C0"/>
                </a:solidFill>
              </a:rPr>
              <a:t>b</a:t>
            </a:r>
            <a:r>
              <a:rPr lang="zh-CN" altLang="en-US" sz="2000" b="1" dirty="0">
                <a:solidFill>
                  <a:srgbClr val="0070C0"/>
                </a:solidFill>
              </a:rPr>
              <a:t>的</a:t>
            </a:r>
            <a:r>
              <a:rPr lang="zh-CN" altLang="en-US" sz="2000" b="1" dirty="0"/>
              <a:t>平衡因子</a:t>
            </a:r>
            <a:r>
              <a:rPr lang="zh-CN" altLang="en-US" sz="2000" b="1" dirty="0" smtClean="0"/>
              <a:t>是</a:t>
            </a:r>
            <a:r>
              <a:rPr lang="en-US" altLang="zh-CN" sz="2000" b="1" dirty="0" smtClean="0"/>
              <a:t>-1</a:t>
            </a:r>
            <a:r>
              <a:rPr lang="zh-CN" altLang="en-US" sz="2000" dirty="0" smtClean="0"/>
              <a:t>；</a:t>
            </a:r>
            <a:endParaRPr lang="en-US" altLang="zh-CN" sz="2000" dirty="0" smtClean="0"/>
          </a:p>
          <a:p>
            <a:pPr marL="1254125" lvl="3" indent="-176213">
              <a:lnSpc>
                <a:spcPct val="150000"/>
              </a:lnSpc>
              <a:spcBef>
                <a:spcPts val="1500"/>
              </a:spcBef>
            </a:pPr>
            <a:r>
              <a:rPr lang="en-US" altLang="zh-CN" sz="2000" dirty="0" smtClean="0">
                <a:solidFill>
                  <a:srgbClr val="0070C0"/>
                </a:solidFill>
              </a:rPr>
              <a:t>c</a:t>
            </a:r>
            <a:r>
              <a:rPr lang="zh-CN" altLang="en-US" sz="2000" dirty="0">
                <a:solidFill>
                  <a:srgbClr val="0070C0"/>
                </a:solidFill>
              </a:rPr>
              <a:t>的</a:t>
            </a:r>
            <a:r>
              <a:rPr lang="zh-CN" altLang="en-US" sz="2000" dirty="0"/>
              <a:t>左、右子树分别是</a:t>
            </a:r>
            <a:r>
              <a:rPr lang="zh-CN" altLang="en-US" sz="2000" dirty="0" smtClean="0"/>
              <a:t>以</a:t>
            </a:r>
            <a:r>
              <a:rPr lang="en-US" altLang="zh-CN" sz="2000" dirty="0"/>
              <a:t>a</a:t>
            </a:r>
            <a:r>
              <a:rPr lang="zh-CN" altLang="en-US" sz="2000" dirty="0" smtClean="0"/>
              <a:t>和</a:t>
            </a:r>
            <a:r>
              <a:rPr lang="en-US" altLang="zh-CN" sz="2000" dirty="0" smtClean="0"/>
              <a:t>b</a:t>
            </a:r>
            <a:r>
              <a:rPr lang="zh-CN" altLang="en-US" sz="2000" dirty="0" smtClean="0"/>
              <a:t>为</a:t>
            </a:r>
            <a:r>
              <a:rPr lang="zh-CN" altLang="en-US" sz="2000" dirty="0"/>
              <a:t>根的子树，则</a:t>
            </a:r>
            <a:r>
              <a:rPr lang="en-US" altLang="zh-CN" sz="2000" b="1" dirty="0">
                <a:solidFill>
                  <a:srgbClr val="0070C0"/>
                </a:solidFill>
              </a:rPr>
              <a:t>c</a:t>
            </a:r>
            <a:r>
              <a:rPr lang="zh-CN" altLang="en-US" sz="2000" b="1" dirty="0">
                <a:solidFill>
                  <a:srgbClr val="0070C0"/>
                </a:solidFill>
              </a:rPr>
              <a:t>的</a:t>
            </a:r>
            <a:r>
              <a:rPr lang="zh-CN" altLang="en-US" sz="2000" b="1" dirty="0"/>
              <a:t>平衡因子是</a:t>
            </a:r>
            <a:r>
              <a:rPr lang="en-US" altLang="zh-CN" sz="2000" b="1" dirty="0"/>
              <a:t>0 </a:t>
            </a:r>
            <a:r>
              <a:rPr lang="zh-CN" altLang="en-US" sz="2000" dirty="0"/>
              <a:t>。</a:t>
            </a:r>
          </a:p>
          <a:p>
            <a:pPr marL="1085850" lvl="2" indent="-285750">
              <a:spcBef>
                <a:spcPts val="600"/>
              </a:spcBef>
            </a:pPr>
            <a:endParaRPr lang="zh-CN" altLang="en-US" sz="2000" dirty="0"/>
          </a:p>
        </p:txBody>
      </p:sp>
      <p:sp>
        <p:nvSpPr>
          <p:cNvPr id="9" name="矩形 8"/>
          <p:cNvSpPr/>
          <p:nvPr/>
        </p:nvSpPr>
        <p:spPr>
          <a:xfrm>
            <a:off x="7670363" y="3233651"/>
            <a:ext cx="1301142" cy="400110"/>
          </a:xfrm>
          <a:prstGeom prst="rect">
            <a:avLst/>
          </a:prstGeom>
        </p:spPr>
        <p:txBody>
          <a:bodyPr wrap="square">
            <a:spAutoFit/>
          </a:bodyPr>
          <a:lstStyle/>
          <a:p>
            <a:pPr algn="ctr"/>
            <a:r>
              <a:rPr lang="zh-CN" altLang="en-US" sz="2000" dirty="0" smtClean="0"/>
              <a:t>旋转 </a:t>
            </a:r>
            <a:r>
              <a:rPr lang="en-US" altLang="zh-CN" sz="2000" dirty="0" smtClean="0"/>
              <a:t>[</a:t>
            </a:r>
            <a:r>
              <a:rPr lang="zh-CN" altLang="en-US" sz="1600" dirty="0" smtClean="0"/>
              <a:t>前</a:t>
            </a:r>
            <a:r>
              <a:rPr lang="en-US" altLang="zh-CN" sz="2000" dirty="0" smtClean="0"/>
              <a:t>]</a:t>
            </a:r>
            <a:endParaRPr lang="zh-CN" altLang="en-US" sz="2000" dirty="0"/>
          </a:p>
        </p:txBody>
      </p:sp>
      <p:sp>
        <p:nvSpPr>
          <p:cNvPr id="2" name="标题 1"/>
          <p:cNvSpPr>
            <a:spLocks noGrp="1"/>
          </p:cNvSpPr>
          <p:nvPr>
            <p:ph type="title"/>
          </p:nvPr>
        </p:nvSpPr>
        <p:spPr/>
        <p:txBody>
          <a:bodyPr/>
          <a:lstStyle/>
          <a:p>
            <a:r>
              <a:rPr lang="en-US" altLang="zh-CN" dirty="0" smtClean="0"/>
              <a:t>X.2c </a:t>
            </a:r>
            <a:r>
              <a:rPr lang="zh-CN" altLang="en-US" dirty="0"/>
              <a:t>平衡化旋转：</a:t>
            </a:r>
            <a:r>
              <a:rPr lang="en-US" altLang="zh-CN" dirty="0"/>
              <a:t>RL</a:t>
            </a:r>
            <a:r>
              <a:rPr lang="zh-CN" altLang="en-US" dirty="0"/>
              <a:t>型</a:t>
            </a:r>
          </a:p>
        </p:txBody>
      </p:sp>
      <p:sp>
        <p:nvSpPr>
          <p:cNvPr id="38" name="右箭头 37"/>
          <p:cNvSpPr/>
          <p:nvPr/>
        </p:nvSpPr>
        <p:spPr>
          <a:xfrm rot="5400000">
            <a:off x="7420539" y="3684472"/>
            <a:ext cx="372533" cy="39852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7690458" y="6327243"/>
            <a:ext cx="1301142" cy="400110"/>
          </a:xfrm>
          <a:prstGeom prst="rect">
            <a:avLst/>
          </a:prstGeom>
        </p:spPr>
        <p:txBody>
          <a:bodyPr wrap="square">
            <a:spAutoFit/>
          </a:bodyPr>
          <a:lstStyle/>
          <a:p>
            <a:pPr algn="ctr"/>
            <a:r>
              <a:rPr lang="zh-CN" altLang="en-US" sz="2000" dirty="0" smtClean="0"/>
              <a:t>旋转 </a:t>
            </a:r>
            <a:r>
              <a:rPr lang="en-US" altLang="zh-CN" sz="2000" dirty="0" smtClean="0"/>
              <a:t>[</a:t>
            </a:r>
            <a:r>
              <a:rPr lang="zh-CN" altLang="en-US" sz="1600" dirty="0" smtClean="0"/>
              <a:t>后</a:t>
            </a:r>
            <a:r>
              <a:rPr lang="en-US" altLang="zh-CN" sz="2000" dirty="0" smtClean="0"/>
              <a:t>]</a:t>
            </a:r>
            <a:endParaRPr lang="zh-CN" altLang="en-US" sz="2000" dirty="0"/>
          </a:p>
        </p:txBody>
      </p:sp>
      <p:pic>
        <p:nvPicPr>
          <p:cNvPr id="5" name="图片 4"/>
          <p:cNvPicPr>
            <a:picLocks noChangeAspect="1"/>
          </p:cNvPicPr>
          <p:nvPr/>
        </p:nvPicPr>
        <p:blipFill>
          <a:blip r:embed="rId3"/>
          <a:stretch>
            <a:fillRect/>
          </a:stretch>
        </p:blipFill>
        <p:spPr>
          <a:xfrm>
            <a:off x="6477000" y="4167405"/>
            <a:ext cx="2216549" cy="1889685"/>
          </a:xfrm>
          <a:prstGeom prst="rect">
            <a:avLst/>
          </a:prstGeom>
        </p:spPr>
      </p:pic>
      <p:pic>
        <p:nvPicPr>
          <p:cNvPr id="8" name="图片 7"/>
          <p:cNvPicPr>
            <a:picLocks noChangeAspect="1"/>
          </p:cNvPicPr>
          <p:nvPr/>
        </p:nvPicPr>
        <p:blipFill>
          <a:blip r:embed="rId4"/>
          <a:stretch>
            <a:fillRect/>
          </a:stretch>
        </p:blipFill>
        <p:spPr>
          <a:xfrm>
            <a:off x="6573471" y="706119"/>
            <a:ext cx="1999007" cy="2465442"/>
          </a:xfrm>
          <a:prstGeom prst="rect">
            <a:avLst/>
          </a:prstGeom>
        </p:spPr>
      </p:pic>
      <p:sp>
        <p:nvSpPr>
          <p:cNvPr id="10" name="矩形 9"/>
          <p:cNvSpPr/>
          <p:nvPr/>
        </p:nvSpPr>
        <p:spPr>
          <a:xfrm>
            <a:off x="6667479" y="2013907"/>
            <a:ext cx="724878" cy="338554"/>
          </a:xfrm>
          <a:prstGeom prst="rect">
            <a:avLst/>
          </a:prstGeom>
        </p:spPr>
        <p:txBody>
          <a:bodyPr wrap="none">
            <a:spAutoFit/>
          </a:bodyPr>
          <a:lstStyle/>
          <a:p>
            <a:r>
              <a:rPr lang="en-US" altLang="zh-CN" sz="1600" i="1" dirty="0" smtClean="0">
                <a:solidFill>
                  <a:srgbClr val="7030A0"/>
                </a:solidFill>
              </a:rPr>
              <a:t>H</a:t>
            </a:r>
            <a:r>
              <a:rPr lang="en-US" altLang="zh-CN" sz="1600" i="1" baseline="-25000" dirty="0" smtClean="0">
                <a:solidFill>
                  <a:srgbClr val="7030A0"/>
                </a:solidFill>
              </a:rPr>
              <a:t>cL</a:t>
            </a:r>
            <a:r>
              <a:rPr lang="en-US" altLang="zh-CN" sz="1600" i="1" dirty="0" smtClean="0">
                <a:solidFill>
                  <a:srgbClr val="7030A0"/>
                </a:solidFill>
              </a:rPr>
              <a:t>+</a:t>
            </a:r>
            <a:r>
              <a:rPr lang="en-US" altLang="zh-CN" sz="1600" dirty="0" smtClean="0">
                <a:solidFill>
                  <a:srgbClr val="7030A0"/>
                </a:solidFill>
              </a:rPr>
              <a:t>1</a:t>
            </a:r>
            <a:endParaRPr lang="zh-CN" altLang="en-US" sz="1600" dirty="0"/>
          </a:p>
        </p:txBody>
      </p:sp>
      <p:sp>
        <p:nvSpPr>
          <p:cNvPr id="11" name="矩形 10"/>
          <p:cNvSpPr/>
          <p:nvPr/>
        </p:nvSpPr>
        <p:spPr>
          <a:xfrm>
            <a:off x="6939775" y="3133461"/>
            <a:ext cx="490840" cy="338554"/>
          </a:xfrm>
          <a:prstGeom prst="rect">
            <a:avLst/>
          </a:prstGeom>
        </p:spPr>
        <p:txBody>
          <a:bodyPr wrap="none">
            <a:spAutoFit/>
          </a:bodyPr>
          <a:lstStyle/>
          <a:p>
            <a:r>
              <a:rPr lang="en-US" altLang="zh-CN" sz="1600" i="1" dirty="0" err="1" smtClean="0">
                <a:solidFill>
                  <a:srgbClr val="7030A0"/>
                </a:solidFill>
              </a:rPr>
              <a:t>H</a:t>
            </a:r>
            <a:r>
              <a:rPr lang="en-US" altLang="zh-CN" sz="1600" i="1" baseline="-25000" dirty="0" err="1" smtClean="0">
                <a:solidFill>
                  <a:srgbClr val="7030A0"/>
                </a:solidFill>
              </a:rPr>
              <a:t>cL</a:t>
            </a:r>
            <a:endParaRPr lang="zh-CN" altLang="en-US" sz="1600" dirty="0"/>
          </a:p>
        </p:txBody>
      </p:sp>
      <p:sp>
        <p:nvSpPr>
          <p:cNvPr id="12" name="矩形 11"/>
          <p:cNvSpPr/>
          <p:nvPr/>
        </p:nvSpPr>
        <p:spPr>
          <a:xfrm>
            <a:off x="7753999" y="2846245"/>
            <a:ext cx="673582" cy="338554"/>
          </a:xfrm>
          <a:prstGeom prst="rect">
            <a:avLst/>
          </a:prstGeom>
        </p:spPr>
        <p:txBody>
          <a:bodyPr wrap="none">
            <a:spAutoFit/>
          </a:bodyPr>
          <a:lstStyle/>
          <a:p>
            <a:r>
              <a:rPr lang="en-US" altLang="zh-CN" sz="1600" i="1" dirty="0" smtClean="0">
                <a:solidFill>
                  <a:srgbClr val="7030A0"/>
                </a:solidFill>
              </a:rPr>
              <a:t>H</a:t>
            </a:r>
            <a:r>
              <a:rPr lang="en-US" altLang="zh-CN" sz="1600" i="1" baseline="-25000" dirty="0" smtClean="0">
                <a:solidFill>
                  <a:srgbClr val="7030A0"/>
                </a:solidFill>
              </a:rPr>
              <a:t>cL</a:t>
            </a:r>
            <a:r>
              <a:rPr lang="en-US" altLang="zh-CN" sz="1600" dirty="0" smtClean="0">
                <a:solidFill>
                  <a:srgbClr val="7030A0"/>
                </a:solidFill>
              </a:rPr>
              <a:t>-1</a:t>
            </a:r>
            <a:endParaRPr lang="zh-CN" altLang="en-US" sz="1600" dirty="0"/>
          </a:p>
        </p:txBody>
      </p:sp>
      <p:sp>
        <p:nvSpPr>
          <p:cNvPr id="13" name="矩形 12"/>
          <p:cNvSpPr/>
          <p:nvPr/>
        </p:nvSpPr>
        <p:spPr>
          <a:xfrm>
            <a:off x="6172200" y="1337846"/>
            <a:ext cx="490840" cy="338554"/>
          </a:xfrm>
          <a:prstGeom prst="rect">
            <a:avLst/>
          </a:prstGeom>
        </p:spPr>
        <p:txBody>
          <a:bodyPr wrap="none">
            <a:spAutoFit/>
          </a:bodyPr>
          <a:lstStyle/>
          <a:p>
            <a:r>
              <a:rPr lang="en-US" altLang="zh-CN" sz="1600" i="1" dirty="0" err="1" smtClean="0">
                <a:solidFill>
                  <a:srgbClr val="7030A0"/>
                </a:solidFill>
              </a:rPr>
              <a:t>H</a:t>
            </a:r>
            <a:r>
              <a:rPr lang="en-US" altLang="zh-CN" sz="1600" i="1" baseline="-25000" dirty="0" err="1" smtClean="0">
                <a:solidFill>
                  <a:srgbClr val="7030A0"/>
                </a:solidFill>
              </a:rPr>
              <a:t>cL</a:t>
            </a:r>
            <a:endParaRPr lang="zh-CN" altLang="en-US" sz="1600" dirty="0"/>
          </a:p>
        </p:txBody>
      </p:sp>
      <p:sp>
        <p:nvSpPr>
          <p:cNvPr id="14" name="矩形 13"/>
          <p:cNvSpPr/>
          <p:nvPr/>
        </p:nvSpPr>
        <p:spPr>
          <a:xfrm>
            <a:off x="8505286" y="1938840"/>
            <a:ext cx="490840" cy="338554"/>
          </a:xfrm>
          <a:prstGeom prst="rect">
            <a:avLst/>
          </a:prstGeom>
        </p:spPr>
        <p:txBody>
          <a:bodyPr wrap="none">
            <a:spAutoFit/>
          </a:bodyPr>
          <a:lstStyle/>
          <a:p>
            <a:r>
              <a:rPr lang="en-US" altLang="zh-CN" sz="1600" i="1" dirty="0" err="1" smtClean="0">
                <a:solidFill>
                  <a:srgbClr val="7030A0"/>
                </a:solidFill>
              </a:rPr>
              <a:t>H</a:t>
            </a:r>
            <a:r>
              <a:rPr lang="en-US" altLang="zh-CN" sz="1600" i="1" baseline="-25000" dirty="0" err="1" smtClean="0">
                <a:solidFill>
                  <a:srgbClr val="7030A0"/>
                </a:solidFill>
              </a:rPr>
              <a:t>cL</a:t>
            </a:r>
            <a:endParaRPr lang="zh-CN" altLang="en-US" sz="1600" dirty="0"/>
          </a:p>
        </p:txBody>
      </p:sp>
      <p:sp>
        <p:nvSpPr>
          <p:cNvPr id="15" name="矩形 14"/>
          <p:cNvSpPr/>
          <p:nvPr/>
        </p:nvSpPr>
        <p:spPr>
          <a:xfrm>
            <a:off x="8152401" y="1280000"/>
            <a:ext cx="724878" cy="338554"/>
          </a:xfrm>
          <a:prstGeom prst="rect">
            <a:avLst/>
          </a:prstGeom>
        </p:spPr>
        <p:txBody>
          <a:bodyPr wrap="none">
            <a:spAutoFit/>
          </a:bodyPr>
          <a:lstStyle/>
          <a:p>
            <a:r>
              <a:rPr lang="en-US" altLang="zh-CN" sz="1600" i="1" dirty="0" smtClean="0">
                <a:solidFill>
                  <a:srgbClr val="7030A0"/>
                </a:solidFill>
              </a:rPr>
              <a:t>H</a:t>
            </a:r>
            <a:r>
              <a:rPr lang="en-US" altLang="zh-CN" sz="1600" i="1" baseline="-25000" dirty="0" smtClean="0">
                <a:solidFill>
                  <a:srgbClr val="7030A0"/>
                </a:solidFill>
              </a:rPr>
              <a:t>cL</a:t>
            </a:r>
            <a:r>
              <a:rPr lang="en-US" altLang="zh-CN" sz="1600" i="1" dirty="0" smtClean="0">
                <a:solidFill>
                  <a:srgbClr val="7030A0"/>
                </a:solidFill>
              </a:rPr>
              <a:t>+2</a:t>
            </a:r>
            <a:endParaRPr lang="zh-CN" altLang="en-US" sz="1600" dirty="0"/>
          </a:p>
        </p:txBody>
      </p:sp>
      <p:sp>
        <p:nvSpPr>
          <p:cNvPr id="16" name="矩形 15"/>
          <p:cNvSpPr/>
          <p:nvPr/>
        </p:nvSpPr>
        <p:spPr>
          <a:xfrm>
            <a:off x="6444342" y="5967687"/>
            <a:ext cx="490840" cy="338554"/>
          </a:xfrm>
          <a:prstGeom prst="rect">
            <a:avLst/>
          </a:prstGeom>
        </p:spPr>
        <p:txBody>
          <a:bodyPr wrap="none">
            <a:spAutoFit/>
          </a:bodyPr>
          <a:lstStyle/>
          <a:p>
            <a:r>
              <a:rPr lang="en-US" altLang="zh-CN" sz="1600" i="1" dirty="0" err="1" smtClean="0">
                <a:solidFill>
                  <a:srgbClr val="7030A0"/>
                </a:solidFill>
              </a:rPr>
              <a:t>H</a:t>
            </a:r>
            <a:r>
              <a:rPr lang="en-US" altLang="zh-CN" sz="1600" i="1" baseline="-25000" dirty="0" err="1" smtClean="0">
                <a:solidFill>
                  <a:srgbClr val="7030A0"/>
                </a:solidFill>
              </a:rPr>
              <a:t>cL</a:t>
            </a:r>
            <a:endParaRPr lang="zh-CN" altLang="en-US" sz="1600" dirty="0"/>
          </a:p>
        </p:txBody>
      </p:sp>
      <p:sp>
        <p:nvSpPr>
          <p:cNvPr id="18" name="矩形 17"/>
          <p:cNvSpPr/>
          <p:nvPr/>
        </p:nvSpPr>
        <p:spPr>
          <a:xfrm>
            <a:off x="7053106" y="5988689"/>
            <a:ext cx="490840" cy="338554"/>
          </a:xfrm>
          <a:prstGeom prst="rect">
            <a:avLst/>
          </a:prstGeom>
        </p:spPr>
        <p:txBody>
          <a:bodyPr wrap="none">
            <a:spAutoFit/>
          </a:bodyPr>
          <a:lstStyle/>
          <a:p>
            <a:r>
              <a:rPr lang="en-US" altLang="zh-CN" sz="1600" i="1" dirty="0" err="1" smtClean="0">
                <a:solidFill>
                  <a:srgbClr val="7030A0"/>
                </a:solidFill>
              </a:rPr>
              <a:t>H</a:t>
            </a:r>
            <a:r>
              <a:rPr lang="en-US" altLang="zh-CN" sz="1600" i="1" baseline="-25000" dirty="0" err="1" smtClean="0">
                <a:solidFill>
                  <a:srgbClr val="7030A0"/>
                </a:solidFill>
              </a:rPr>
              <a:t>cL</a:t>
            </a:r>
            <a:endParaRPr lang="zh-CN" altLang="en-US" sz="1600" dirty="0"/>
          </a:p>
        </p:txBody>
      </p:sp>
      <p:sp>
        <p:nvSpPr>
          <p:cNvPr id="19" name="矩形 18"/>
          <p:cNvSpPr/>
          <p:nvPr/>
        </p:nvSpPr>
        <p:spPr>
          <a:xfrm>
            <a:off x="8225703" y="5979056"/>
            <a:ext cx="490840" cy="338554"/>
          </a:xfrm>
          <a:prstGeom prst="rect">
            <a:avLst/>
          </a:prstGeom>
        </p:spPr>
        <p:txBody>
          <a:bodyPr wrap="none">
            <a:spAutoFit/>
          </a:bodyPr>
          <a:lstStyle/>
          <a:p>
            <a:r>
              <a:rPr lang="en-US" altLang="zh-CN" sz="1600" i="1" dirty="0" err="1" smtClean="0">
                <a:solidFill>
                  <a:srgbClr val="7030A0"/>
                </a:solidFill>
              </a:rPr>
              <a:t>H</a:t>
            </a:r>
            <a:r>
              <a:rPr lang="en-US" altLang="zh-CN" sz="1600" i="1" baseline="-25000" dirty="0" err="1" smtClean="0">
                <a:solidFill>
                  <a:srgbClr val="7030A0"/>
                </a:solidFill>
              </a:rPr>
              <a:t>cL</a:t>
            </a:r>
            <a:endParaRPr lang="zh-CN" altLang="en-US" sz="1600" dirty="0"/>
          </a:p>
        </p:txBody>
      </p:sp>
      <p:sp>
        <p:nvSpPr>
          <p:cNvPr id="20" name="矩形 19"/>
          <p:cNvSpPr/>
          <p:nvPr/>
        </p:nvSpPr>
        <p:spPr>
          <a:xfrm>
            <a:off x="7563369" y="5850053"/>
            <a:ext cx="673582" cy="338554"/>
          </a:xfrm>
          <a:prstGeom prst="rect">
            <a:avLst/>
          </a:prstGeom>
        </p:spPr>
        <p:txBody>
          <a:bodyPr wrap="none">
            <a:spAutoFit/>
          </a:bodyPr>
          <a:lstStyle/>
          <a:p>
            <a:r>
              <a:rPr lang="en-US" altLang="zh-CN" sz="1600" i="1" dirty="0" smtClean="0">
                <a:solidFill>
                  <a:srgbClr val="7030A0"/>
                </a:solidFill>
              </a:rPr>
              <a:t>H</a:t>
            </a:r>
            <a:r>
              <a:rPr lang="en-US" altLang="zh-CN" sz="1600" i="1" baseline="-25000" dirty="0" smtClean="0">
                <a:solidFill>
                  <a:srgbClr val="7030A0"/>
                </a:solidFill>
              </a:rPr>
              <a:t>cL</a:t>
            </a:r>
            <a:r>
              <a:rPr lang="en-US" altLang="zh-CN" sz="1600" dirty="0" smtClean="0">
                <a:solidFill>
                  <a:srgbClr val="7030A0"/>
                </a:solidFill>
              </a:rPr>
              <a:t>-1</a:t>
            </a:r>
            <a:endParaRPr lang="zh-CN" altLang="en-US" sz="1600" dirty="0"/>
          </a:p>
        </p:txBody>
      </p:sp>
      <p:sp>
        <p:nvSpPr>
          <p:cNvPr id="21" name="矩形 20"/>
          <p:cNvSpPr/>
          <p:nvPr/>
        </p:nvSpPr>
        <p:spPr>
          <a:xfrm>
            <a:off x="8036114" y="4506577"/>
            <a:ext cx="724878" cy="338554"/>
          </a:xfrm>
          <a:prstGeom prst="rect">
            <a:avLst/>
          </a:prstGeom>
        </p:spPr>
        <p:txBody>
          <a:bodyPr wrap="none">
            <a:spAutoFit/>
          </a:bodyPr>
          <a:lstStyle/>
          <a:p>
            <a:r>
              <a:rPr lang="en-US" altLang="zh-CN" sz="1600" i="1" dirty="0" smtClean="0">
                <a:solidFill>
                  <a:srgbClr val="7030A0"/>
                </a:solidFill>
              </a:rPr>
              <a:t>H</a:t>
            </a:r>
            <a:r>
              <a:rPr lang="en-US" altLang="zh-CN" sz="1600" i="1" baseline="-25000" dirty="0" smtClean="0">
                <a:solidFill>
                  <a:srgbClr val="7030A0"/>
                </a:solidFill>
              </a:rPr>
              <a:t>cL</a:t>
            </a:r>
            <a:r>
              <a:rPr lang="en-US" altLang="zh-CN" sz="1600" i="1" dirty="0" smtClean="0">
                <a:solidFill>
                  <a:srgbClr val="7030A0"/>
                </a:solidFill>
              </a:rPr>
              <a:t>+</a:t>
            </a:r>
            <a:r>
              <a:rPr lang="en-US" altLang="zh-CN" sz="1600" dirty="0" smtClean="0">
                <a:solidFill>
                  <a:srgbClr val="7030A0"/>
                </a:solidFill>
              </a:rPr>
              <a:t>1</a:t>
            </a:r>
            <a:endParaRPr lang="zh-CN" altLang="en-US" sz="1600" dirty="0"/>
          </a:p>
        </p:txBody>
      </p:sp>
      <p:sp>
        <p:nvSpPr>
          <p:cNvPr id="22" name="矩形 21"/>
          <p:cNvSpPr/>
          <p:nvPr/>
        </p:nvSpPr>
        <p:spPr>
          <a:xfrm>
            <a:off x="6468123" y="4508555"/>
            <a:ext cx="724878" cy="338554"/>
          </a:xfrm>
          <a:prstGeom prst="rect">
            <a:avLst/>
          </a:prstGeom>
        </p:spPr>
        <p:txBody>
          <a:bodyPr wrap="none">
            <a:spAutoFit/>
          </a:bodyPr>
          <a:lstStyle/>
          <a:p>
            <a:r>
              <a:rPr lang="en-US" altLang="zh-CN" sz="1600" i="1" dirty="0" smtClean="0">
                <a:solidFill>
                  <a:srgbClr val="7030A0"/>
                </a:solidFill>
              </a:rPr>
              <a:t>H</a:t>
            </a:r>
            <a:r>
              <a:rPr lang="en-US" altLang="zh-CN" sz="1600" i="1" baseline="-25000" dirty="0" smtClean="0">
                <a:solidFill>
                  <a:srgbClr val="7030A0"/>
                </a:solidFill>
              </a:rPr>
              <a:t>cL</a:t>
            </a:r>
            <a:r>
              <a:rPr lang="en-US" altLang="zh-CN" sz="1600" i="1" dirty="0" smtClean="0">
                <a:solidFill>
                  <a:srgbClr val="7030A0"/>
                </a:solidFill>
              </a:rPr>
              <a:t>+</a:t>
            </a:r>
            <a:r>
              <a:rPr lang="en-US" altLang="zh-CN" sz="1600" dirty="0" smtClean="0">
                <a:solidFill>
                  <a:srgbClr val="7030A0"/>
                </a:solidFill>
              </a:rPr>
              <a:t>1</a:t>
            </a:r>
            <a:endParaRPr lang="zh-CN" altLang="en-US" sz="1600" dirty="0"/>
          </a:p>
        </p:txBody>
      </p:sp>
    </p:spTree>
    <p:extLst>
      <p:ext uri="{BB962C8B-B14F-4D97-AF65-F5344CB8AC3E}">
        <p14:creationId xmlns:p14="http://schemas.microsoft.com/office/powerpoint/2010/main" val="35033901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up)">
                                      <p:cBhvr>
                                        <p:cTn id="7" dur="500"/>
                                        <p:tgtEl>
                                          <p:spTgt spid="38"/>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left)">
                                      <p:cBhvr>
                                        <p:cTn id="16" dur="500"/>
                                        <p:tgtEl>
                                          <p:spTgt spid="3">
                                            <p:txEl>
                                              <p:pRg st="3" end="3"/>
                                            </p:txEl>
                                          </p:spTgt>
                                        </p:tgtEl>
                                      </p:cBhvr>
                                    </p:animEffect>
                                  </p:childTnLst>
                                </p:cTn>
                              </p:par>
                            </p:childTnLst>
                          </p:cTn>
                        </p:par>
                        <p:par>
                          <p:cTn id="17" fill="hold">
                            <p:stCondLst>
                              <p:cond delay="500"/>
                            </p:stCondLst>
                            <p:childTnLst>
                              <p:par>
                                <p:cTn id="18" presetID="6" presetClass="entr" presetSubtype="32" fill="hold" grpId="0" nodeType="after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circle(out)">
                                      <p:cBhvr>
                                        <p:cTn id="20" dur="2000"/>
                                        <p:tgtEl>
                                          <p:spTgt spid="16"/>
                                        </p:tgtEl>
                                      </p:cBhvr>
                                    </p:animEffect>
                                  </p:childTnLst>
                                </p:cTn>
                              </p:par>
                            </p:childTnLst>
                          </p:cTn>
                        </p:par>
                        <p:par>
                          <p:cTn id="21" fill="hold">
                            <p:stCondLst>
                              <p:cond delay="2500"/>
                            </p:stCondLst>
                            <p:childTnLst>
                              <p:par>
                                <p:cTn id="22" presetID="6" presetClass="entr" presetSubtype="32" fill="hold" grpId="0" nodeType="after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circle(out)">
                                      <p:cBhvr>
                                        <p:cTn id="24" dur="2000"/>
                                        <p:tgtEl>
                                          <p:spTgt spid="18"/>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wipe(left)">
                                      <p:cBhvr>
                                        <p:cTn id="29" dur="500"/>
                                        <p:tgtEl>
                                          <p:spTgt spid="3">
                                            <p:txEl>
                                              <p:pRg st="4" end="4"/>
                                            </p:txEl>
                                          </p:spTgt>
                                        </p:tgtEl>
                                      </p:cBhvr>
                                    </p:animEffect>
                                  </p:childTnLst>
                                </p:cTn>
                              </p:par>
                            </p:childTnLst>
                          </p:cTn>
                        </p:par>
                        <p:par>
                          <p:cTn id="30" fill="hold">
                            <p:stCondLst>
                              <p:cond delay="500"/>
                            </p:stCondLst>
                            <p:childTnLst>
                              <p:par>
                                <p:cTn id="31" presetID="4" presetClass="entr" presetSubtype="32" fill="hold" grpId="0" nodeType="after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box(out)">
                                      <p:cBhvr>
                                        <p:cTn id="33" dur="2000"/>
                                        <p:tgtEl>
                                          <p:spTgt spid="19"/>
                                        </p:tgtEl>
                                      </p:cBhvr>
                                    </p:animEffect>
                                  </p:childTnLst>
                                </p:cTn>
                              </p:par>
                            </p:childTnLst>
                          </p:cTn>
                        </p:par>
                        <p:par>
                          <p:cTn id="34" fill="hold">
                            <p:stCondLst>
                              <p:cond delay="2500"/>
                            </p:stCondLst>
                            <p:childTnLst>
                              <p:par>
                                <p:cTn id="35" presetID="4" presetClass="entr" presetSubtype="16" fill="hold" grpId="0" nodeType="after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box(in)">
                                      <p:cBhvr>
                                        <p:cTn id="37" dur="20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wipe(left)">
                                      <p:cBhvr>
                                        <p:cTn id="42" dur="500"/>
                                        <p:tgtEl>
                                          <p:spTgt spid="3">
                                            <p:txEl>
                                              <p:pRg st="5" end="5"/>
                                            </p:txEl>
                                          </p:spTgt>
                                        </p:tgtEl>
                                      </p:cBhvr>
                                    </p:animEffect>
                                  </p:childTnLst>
                                </p:cTn>
                              </p:par>
                            </p:childTnLst>
                          </p:cTn>
                        </p:par>
                        <p:par>
                          <p:cTn id="43" fill="hold">
                            <p:stCondLst>
                              <p:cond delay="500"/>
                            </p:stCondLst>
                            <p:childTnLst>
                              <p:par>
                                <p:cTn id="44" presetID="8" presetClass="entr" presetSubtype="16" fill="hold" grpId="0" nodeType="after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diamond(in)">
                                      <p:cBhvr>
                                        <p:cTn id="46" dur="2000"/>
                                        <p:tgtEl>
                                          <p:spTgt spid="22"/>
                                        </p:tgtEl>
                                      </p:cBhvr>
                                    </p:animEffect>
                                  </p:childTnLst>
                                </p:cTn>
                              </p:par>
                            </p:childTnLst>
                          </p:cTn>
                        </p:par>
                        <p:par>
                          <p:cTn id="47" fill="hold">
                            <p:stCondLst>
                              <p:cond delay="2500"/>
                            </p:stCondLst>
                            <p:childTnLst>
                              <p:par>
                                <p:cTn id="48" presetID="8" presetClass="entr" presetSubtype="16" fill="hold" grpId="0" nodeType="after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diamond(in)">
                                      <p:cBhvr>
                                        <p:cTn id="50"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16" grpId="0"/>
      <p:bldP spid="18" grpId="0"/>
      <p:bldP spid="19" grpId="0"/>
      <p:bldP spid="20" grpId="0"/>
      <p:bldP spid="21" grpId="0"/>
      <p:bldP spid="22"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75257" y="873369"/>
            <a:ext cx="5786579" cy="5651504"/>
          </a:xfrm>
        </p:spPr>
        <p:txBody>
          <a:bodyPr/>
          <a:lstStyle/>
          <a:p>
            <a:pPr marL="514350" indent="-514350">
              <a:spcBef>
                <a:spcPts val="600"/>
              </a:spcBef>
              <a:buFont typeface="+mj-lt"/>
              <a:buAutoNum type="romanUcPeriod" startAt="3"/>
            </a:pPr>
            <a:r>
              <a:rPr lang="zh-CN" altLang="en-US" sz="2400" b="1" dirty="0" smtClean="0"/>
              <a:t>插入</a:t>
            </a:r>
            <a:r>
              <a:rPr lang="en-US" altLang="zh-CN" sz="2400" b="1" i="1" dirty="0" smtClean="0"/>
              <a:t>x</a:t>
            </a:r>
            <a:r>
              <a:rPr lang="zh-CN" altLang="en-US" sz="2400" b="1" dirty="0" smtClean="0"/>
              <a:t>后</a:t>
            </a:r>
            <a:r>
              <a:rPr lang="zh-CN" altLang="en-US" sz="2400" b="1" i="1" dirty="0"/>
              <a:t>各结点的平衡</a:t>
            </a:r>
            <a:r>
              <a:rPr lang="zh-CN" altLang="en-US" sz="2400" b="1" i="1" dirty="0" smtClean="0"/>
              <a:t>因子分析</a:t>
            </a:r>
            <a:endParaRPr lang="en-US" altLang="zh-CN" sz="2400" i="1" dirty="0" smtClean="0"/>
          </a:p>
          <a:p>
            <a:pPr marL="857250" lvl="1" indent="-457200">
              <a:spcBef>
                <a:spcPts val="600"/>
              </a:spcBef>
              <a:buFont typeface="+mj-ea"/>
              <a:buAutoNum type="circleNumDbPlain" startAt="2"/>
            </a:pPr>
            <a:r>
              <a:rPr lang="zh-CN" altLang="en-US" sz="2400" b="1" dirty="0" smtClean="0"/>
              <a:t>旋转</a:t>
            </a:r>
            <a:r>
              <a:rPr lang="zh-CN" altLang="en-US" sz="2400" b="1" dirty="0" smtClean="0">
                <a:solidFill>
                  <a:schemeClr val="accent6"/>
                </a:solidFill>
              </a:rPr>
              <a:t>后</a:t>
            </a:r>
            <a:r>
              <a:rPr lang="zh-CN" altLang="en-US" sz="2400" dirty="0" smtClean="0"/>
              <a:t>的平衡因子</a:t>
            </a:r>
            <a:r>
              <a:rPr lang="zh-CN" altLang="en-US" sz="1600" dirty="0" smtClean="0">
                <a:solidFill>
                  <a:schemeClr val="tx1"/>
                </a:solidFill>
              </a:rPr>
              <a:t>（</a:t>
            </a:r>
            <a:r>
              <a:rPr lang="en-US" altLang="zh-CN" sz="1600" dirty="0" smtClean="0">
                <a:solidFill>
                  <a:schemeClr val="tx1"/>
                </a:solidFill>
              </a:rPr>
              <a:t>2/3</a:t>
            </a:r>
            <a:r>
              <a:rPr lang="zh-CN" altLang="en-US" sz="1600" dirty="0" smtClean="0">
                <a:solidFill>
                  <a:schemeClr val="tx1"/>
                </a:solidFill>
              </a:rPr>
              <a:t>）</a:t>
            </a:r>
            <a:endParaRPr lang="en-US" altLang="zh-CN" sz="2400" dirty="0" smtClean="0">
              <a:solidFill>
                <a:schemeClr val="tx1"/>
              </a:solidFill>
            </a:endParaRPr>
          </a:p>
          <a:p>
            <a:pPr marL="1085850" lvl="2" indent="-285750">
              <a:spcBef>
                <a:spcPts val="600"/>
              </a:spcBef>
            </a:pPr>
            <a:r>
              <a:rPr lang="zh-CN" altLang="en-US" sz="2000" dirty="0"/>
              <a:t>插入</a:t>
            </a:r>
            <a:r>
              <a:rPr lang="en-US" altLang="zh-CN" sz="2000" dirty="0"/>
              <a:t>x</a:t>
            </a:r>
            <a:r>
              <a:rPr lang="zh-CN" altLang="en-US" sz="2000" dirty="0" smtClean="0"/>
              <a:t>后</a:t>
            </a:r>
            <a:r>
              <a:rPr lang="en-US" altLang="zh-CN" sz="2000" dirty="0" smtClean="0"/>
              <a:t>(</a:t>
            </a:r>
            <a:r>
              <a:rPr lang="zh-CN" altLang="en-US" sz="2000" dirty="0"/>
              <a:t>旋转前</a:t>
            </a:r>
            <a:r>
              <a:rPr lang="en-US" altLang="zh-CN" sz="2000" dirty="0" smtClean="0"/>
              <a:t>)</a:t>
            </a:r>
            <a:r>
              <a:rPr lang="zh-CN" altLang="en-US" sz="2000" dirty="0" smtClean="0"/>
              <a:t>，</a:t>
            </a:r>
            <a:r>
              <a:rPr lang="en-US" altLang="zh-CN" sz="2000" b="1" dirty="0" smtClean="0">
                <a:solidFill>
                  <a:srgbClr val="0070C0"/>
                </a:solidFill>
              </a:rPr>
              <a:t>c</a:t>
            </a:r>
            <a:r>
              <a:rPr lang="zh-CN" altLang="en-US" sz="2000" b="1" dirty="0">
                <a:solidFill>
                  <a:srgbClr val="0070C0"/>
                </a:solidFill>
              </a:rPr>
              <a:t>的平衡因子</a:t>
            </a:r>
            <a:r>
              <a:rPr lang="zh-CN" altLang="en-US" sz="2000" b="1" dirty="0" smtClean="0">
                <a:solidFill>
                  <a:srgbClr val="0070C0"/>
                </a:solidFill>
              </a:rPr>
              <a:t>是</a:t>
            </a:r>
            <a:r>
              <a:rPr lang="en-US" altLang="zh-CN" sz="2000" b="1" dirty="0" smtClean="0">
                <a:solidFill>
                  <a:srgbClr val="0070C0"/>
                </a:solidFill>
              </a:rPr>
              <a:t> 0</a:t>
            </a:r>
            <a:r>
              <a:rPr lang="zh-CN" altLang="en-US" sz="2000" dirty="0" smtClean="0"/>
              <a:t>：</a:t>
            </a:r>
            <a:endParaRPr lang="zh-CN" altLang="en-US" sz="2000" dirty="0"/>
          </a:p>
          <a:p>
            <a:pPr marL="1254125" lvl="3" indent="-176213">
              <a:lnSpc>
                <a:spcPct val="150000"/>
              </a:lnSpc>
              <a:spcBef>
                <a:spcPts val="1800"/>
              </a:spcBef>
            </a:pPr>
            <a:r>
              <a:rPr lang="en-US" altLang="zh-CN" sz="2000" dirty="0">
                <a:solidFill>
                  <a:srgbClr val="0070C0"/>
                </a:solidFill>
              </a:rPr>
              <a:t>a</a:t>
            </a:r>
            <a:r>
              <a:rPr lang="zh-CN" altLang="en-US" sz="2000" dirty="0">
                <a:solidFill>
                  <a:srgbClr val="0070C0"/>
                </a:solidFill>
              </a:rPr>
              <a:t>的</a:t>
            </a:r>
            <a:r>
              <a:rPr lang="zh-CN" altLang="en-US" sz="2000" dirty="0" smtClean="0"/>
              <a:t>左子树不变，深度</a:t>
            </a:r>
            <a:r>
              <a:rPr lang="zh-CN" altLang="en-US" sz="2000" dirty="0"/>
              <a:t>为</a:t>
            </a:r>
            <a:r>
              <a:rPr lang="en-US" altLang="zh-CN" sz="2000" b="1" i="1" dirty="0" err="1" smtClean="0">
                <a:solidFill>
                  <a:srgbClr val="7030A0"/>
                </a:solidFill>
              </a:rPr>
              <a:t>H</a:t>
            </a:r>
            <a:r>
              <a:rPr lang="en-US" altLang="zh-CN" sz="2000" b="1" i="1" baseline="-25000" dirty="0" err="1" smtClean="0">
                <a:solidFill>
                  <a:srgbClr val="7030A0"/>
                </a:solidFill>
              </a:rPr>
              <a:t>cL</a:t>
            </a:r>
            <a:r>
              <a:rPr lang="zh-CN" altLang="en-US" sz="2000" dirty="0" smtClean="0"/>
              <a:t>，</a:t>
            </a:r>
            <a:r>
              <a:rPr lang="zh-CN" altLang="en-US" sz="2000" dirty="0"/>
              <a:t>其右子</a:t>
            </a:r>
            <a:r>
              <a:rPr lang="zh-CN" altLang="en-US" sz="2000" dirty="0" smtClean="0"/>
              <a:t>树的深度</a:t>
            </a:r>
            <a:r>
              <a:rPr lang="zh-CN" altLang="en-US" sz="2000" dirty="0"/>
              <a:t>是</a:t>
            </a:r>
            <a:r>
              <a:rPr lang="en-US" altLang="zh-CN" sz="2000" b="1" i="1" dirty="0" err="1">
                <a:solidFill>
                  <a:srgbClr val="7030A0"/>
                </a:solidFill>
              </a:rPr>
              <a:t>H</a:t>
            </a:r>
            <a:r>
              <a:rPr lang="en-US" altLang="zh-CN" sz="2000" b="1" i="1" baseline="-25000" dirty="0" err="1">
                <a:solidFill>
                  <a:srgbClr val="7030A0"/>
                </a:solidFill>
              </a:rPr>
              <a:t>cL</a:t>
            </a:r>
            <a:r>
              <a:rPr lang="zh-CN" altLang="en-US" sz="2000" dirty="0"/>
              <a:t>，则</a:t>
            </a:r>
            <a:r>
              <a:rPr lang="en-US" altLang="zh-CN" sz="2000" b="1" dirty="0">
                <a:solidFill>
                  <a:srgbClr val="0070C0"/>
                </a:solidFill>
              </a:rPr>
              <a:t>a</a:t>
            </a:r>
            <a:r>
              <a:rPr lang="zh-CN" altLang="en-US" sz="2000" b="1" dirty="0">
                <a:solidFill>
                  <a:srgbClr val="0070C0"/>
                </a:solidFill>
              </a:rPr>
              <a:t>的</a:t>
            </a:r>
            <a:r>
              <a:rPr lang="zh-CN" altLang="en-US" sz="2000" b="1" dirty="0"/>
              <a:t>平衡因子</a:t>
            </a:r>
            <a:r>
              <a:rPr lang="zh-CN" altLang="en-US" sz="2000" b="1" dirty="0" smtClean="0"/>
              <a:t>是</a:t>
            </a:r>
            <a:r>
              <a:rPr lang="en-US" altLang="zh-CN" sz="2000" b="1" dirty="0" smtClean="0"/>
              <a:t>0</a:t>
            </a:r>
            <a:r>
              <a:rPr lang="zh-CN" altLang="en-US" sz="2000" dirty="0" smtClean="0"/>
              <a:t>；</a:t>
            </a:r>
            <a:endParaRPr lang="en-US" altLang="zh-CN" sz="2000" dirty="0"/>
          </a:p>
          <a:p>
            <a:pPr marL="1254125" lvl="3" indent="-176213">
              <a:lnSpc>
                <a:spcPct val="150000"/>
              </a:lnSpc>
              <a:spcBef>
                <a:spcPts val="1800"/>
              </a:spcBef>
            </a:pPr>
            <a:r>
              <a:rPr lang="en-US" altLang="zh-CN" sz="2000" dirty="0">
                <a:solidFill>
                  <a:srgbClr val="0070C0"/>
                </a:solidFill>
              </a:rPr>
              <a:t>b</a:t>
            </a:r>
            <a:r>
              <a:rPr lang="zh-CN" altLang="en-US" sz="2000" dirty="0">
                <a:solidFill>
                  <a:srgbClr val="0070C0"/>
                </a:solidFill>
              </a:rPr>
              <a:t>的</a:t>
            </a:r>
            <a:r>
              <a:rPr lang="zh-CN" altLang="en-US" sz="2000" dirty="0"/>
              <a:t>左子树是</a:t>
            </a:r>
            <a:r>
              <a:rPr lang="en-US" altLang="zh-CN" sz="2000" dirty="0"/>
              <a:t>c</a:t>
            </a:r>
            <a:r>
              <a:rPr lang="zh-CN" altLang="en-US" sz="2000" dirty="0"/>
              <a:t>旋转前</a:t>
            </a:r>
            <a:r>
              <a:rPr lang="zh-CN" altLang="en-US" sz="2000" dirty="0" smtClean="0"/>
              <a:t>的右子树</a:t>
            </a:r>
            <a:r>
              <a:rPr lang="zh-CN" altLang="en-US" sz="2000" dirty="0"/>
              <a:t>，深度为</a:t>
            </a:r>
            <a:r>
              <a:rPr lang="en-US" altLang="zh-CN" sz="2000" b="1" i="1" dirty="0" err="1">
                <a:solidFill>
                  <a:srgbClr val="7030A0"/>
                </a:solidFill>
              </a:rPr>
              <a:t>H</a:t>
            </a:r>
            <a:r>
              <a:rPr lang="en-US" altLang="zh-CN" sz="2000" b="1" i="1" baseline="-25000" dirty="0" err="1">
                <a:solidFill>
                  <a:srgbClr val="7030A0"/>
                </a:solidFill>
              </a:rPr>
              <a:t>cL</a:t>
            </a:r>
            <a:r>
              <a:rPr lang="zh-CN" altLang="en-US" sz="2000" dirty="0" smtClean="0"/>
              <a:t>，其右子树不变，</a:t>
            </a:r>
            <a:r>
              <a:rPr lang="zh-CN" altLang="en-US" sz="2000" dirty="0"/>
              <a:t>深度为</a:t>
            </a:r>
            <a:r>
              <a:rPr lang="en-US" altLang="zh-CN" sz="2000" b="1" i="1" dirty="0" err="1">
                <a:solidFill>
                  <a:srgbClr val="7030A0"/>
                </a:solidFill>
              </a:rPr>
              <a:t>H</a:t>
            </a:r>
            <a:r>
              <a:rPr lang="en-US" altLang="zh-CN" sz="2000" b="1" i="1" baseline="-25000" dirty="0" err="1">
                <a:solidFill>
                  <a:srgbClr val="7030A0"/>
                </a:solidFill>
              </a:rPr>
              <a:t>cL</a:t>
            </a:r>
            <a:r>
              <a:rPr lang="zh-CN" altLang="en-US" sz="2000" dirty="0" smtClean="0"/>
              <a:t>，则</a:t>
            </a:r>
            <a:r>
              <a:rPr lang="en-US" altLang="zh-CN" sz="2000" b="1" dirty="0">
                <a:solidFill>
                  <a:srgbClr val="0070C0"/>
                </a:solidFill>
              </a:rPr>
              <a:t>b</a:t>
            </a:r>
            <a:r>
              <a:rPr lang="zh-CN" altLang="en-US" sz="2000" b="1" dirty="0">
                <a:solidFill>
                  <a:srgbClr val="0070C0"/>
                </a:solidFill>
              </a:rPr>
              <a:t>的</a:t>
            </a:r>
            <a:r>
              <a:rPr lang="zh-CN" altLang="en-US" sz="2000" b="1" dirty="0"/>
              <a:t>平衡因子是</a:t>
            </a:r>
            <a:r>
              <a:rPr lang="en-US" altLang="zh-CN" sz="2000" b="1" dirty="0"/>
              <a:t>0</a:t>
            </a:r>
            <a:r>
              <a:rPr lang="zh-CN" altLang="en-US" sz="2000" dirty="0"/>
              <a:t>；</a:t>
            </a:r>
            <a:endParaRPr lang="en-US" altLang="zh-CN" sz="2000" dirty="0"/>
          </a:p>
          <a:p>
            <a:pPr marL="1254125" lvl="3" indent="-176213">
              <a:lnSpc>
                <a:spcPct val="150000"/>
              </a:lnSpc>
              <a:spcBef>
                <a:spcPts val="1800"/>
              </a:spcBef>
            </a:pPr>
            <a:r>
              <a:rPr lang="en-US" altLang="zh-CN" sz="2000" dirty="0">
                <a:solidFill>
                  <a:srgbClr val="0070C0"/>
                </a:solidFill>
              </a:rPr>
              <a:t>c</a:t>
            </a:r>
            <a:r>
              <a:rPr lang="zh-CN" altLang="en-US" sz="2000" dirty="0">
                <a:solidFill>
                  <a:srgbClr val="0070C0"/>
                </a:solidFill>
              </a:rPr>
              <a:t>的</a:t>
            </a:r>
            <a:r>
              <a:rPr lang="zh-CN" altLang="en-US" sz="2000" dirty="0"/>
              <a:t>左、右子树分别是</a:t>
            </a:r>
            <a:r>
              <a:rPr lang="zh-CN" altLang="en-US" sz="2000" dirty="0" smtClean="0"/>
              <a:t>以</a:t>
            </a:r>
            <a:r>
              <a:rPr lang="en-US" altLang="zh-CN" sz="2000" dirty="0" smtClean="0"/>
              <a:t>a</a:t>
            </a:r>
            <a:r>
              <a:rPr lang="zh-CN" altLang="en-US" sz="2000" dirty="0" smtClean="0"/>
              <a:t>和</a:t>
            </a:r>
            <a:r>
              <a:rPr lang="en-US" altLang="zh-CN" sz="2000" dirty="0"/>
              <a:t>b</a:t>
            </a:r>
            <a:r>
              <a:rPr lang="zh-CN" altLang="en-US" sz="2000" dirty="0" smtClean="0"/>
              <a:t>为</a:t>
            </a:r>
            <a:r>
              <a:rPr lang="zh-CN" altLang="en-US" sz="2000" dirty="0"/>
              <a:t>根的子树，则</a:t>
            </a:r>
            <a:r>
              <a:rPr lang="en-US" altLang="zh-CN" sz="2000" b="1" dirty="0">
                <a:solidFill>
                  <a:srgbClr val="0070C0"/>
                </a:solidFill>
              </a:rPr>
              <a:t>c</a:t>
            </a:r>
            <a:r>
              <a:rPr lang="zh-CN" altLang="en-US" sz="2000" b="1" dirty="0">
                <a:solidFill>
                  <a:srgbClr val="0070C0"/>
                </a:solidFill>
              </a:rPr>
              <a:t>的</a:t>
            </a:r>
            <a:r>
              <a:rPr lang="zh-CN" altLang="en-US" sz="2000" b="1" dirty="0"/>
              <a:t>平衡因子是</a:t>
            </a:r>
            <a:r>
              <a:rPr lang="en-US" altLang="zh-CN" sz="2000" b="1" dirty="0"/>
              <a:t>0 </a:t>
            </a:r>
            <a:r>
              <a:rPr lang="zh-CN" altLang="en-US" sz="2000" dirty="0"/>
              <a:t>。</a:t>
            </a:r>
          </a:p>
        </p:txBody>
      </p:sp>
      <p:sp>
        <p:nvSpPr>
          <p:cNvPr id="2" name="标题 1"/>
          <p:cNvSpPr>
            <a:spLocks noGrp="1"/>
          </p:cNvSpPr>
          <p:nvPr>
            <p:ph type="title"/>
          </p:nvPr>
        </p:nvSpPr>
        <p:spPr/>
        <p:txBody>
          <a:bodyPr/>
          <a:lstStyle/>
          <a:p>
            <a:r>
              <a:rPr lang="en-US" altLang="zh-CN" dirty="0" smtClean="0"/>
              <a:t>X.2c </a:t>
            </a:r>
            <a:r>
              <a:rPr lang="zh-CN" altLang="en-US" dirty="0"/>
              <a:t>平衡化旋转：</a:t>
            </a:r>
            <a:r>
              <a:rPr lang="en-US" altLang="zh-CN" dirty="0"/>
              <a:t>RL</a:t>
            </a:r>
            <a:r>
              <a:rPr lang="zh-CN" altLang="en-US" dirty="0"/>
              <a:t>型</a:t>
            </a:r>
          </a:p>
        </p:txBody>
      </p:sp>
      <p:sp>
        <p:nvSpPr>
          <p:cNvPr id="24" name="矩形 23"/>
          <p:cNvSpPr/>
          <p:nvPr/>
        </p:nvSpPr>
        <p:spPr>
          <a:xfrm>
            <a:off x="7822763" y="3486090"/>
            <a:ext cx="1301142" cy="400110"/>
          </a:xfrm>
          <a:prstGeom prst="rect">
            <a:avLst/>
          </a:prstGeom>
        </p:spPr>
        <p:txBody>
          <a:bodyPr wrap="square">
            <a:spAutoFit/>
          </a:bodyPr>
          <a:lstStyle/>
          <a:p>
            <a:pPr algn="ctr"/>
            <a:r>
              <a:rPr lang="zh-CN" altLang="en-US" sz="2000" dirty="0" smtClean="0"/>
              <a:t>旋转 </a:t>
            </a:r>
            <a:r>
              <a:rPr lang="en-US" altLang="zh-CN" sz="2000" dirty="0" smtClean="0"/>
              <a:t>[</a:t>
            </a:r>
            <a:r>
              <a:rPr lang="zh-CN" altLang="en-US" sz="1600" dirty="0" smtClean="0"/>
              <a:t>前</a:t>
            </a:r>
            <a:r>
              <a:rPr lang="en-US" altLang="zh-CN" sz="2000" dirty="0" smtClean="0"/>
              <a:t>]</a:t>
            </a:r>
            <a:endParaRPr lang="zh-CN" altLang="en-US" sz="2000" dirty="0"/>
          </a:p>
        </p:txBody>
      </p:sp>
      <p:sp>
        <p:nvSpPr>
          <p:cNvPr id="25" name="右箭头 24"/>
          <p:cNvSpPr/>
          <p:nvPr/>
        </p:nvSpPr>
        <p:spPr>
          <a:xfrm rot="5400000">
            <a:off x="7375370" y="3653069"/>
            <a:ext cx="372533" cy="39852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7842858" y="6327243"/>
            <a:ext cx="1301142" cy="400110"/>
          </a:xfrm>
          <a:prstGeom prst="rect">
            <a:avLst/>
          </a:prstGeom>
        </p:spPr>
        <p:txBody>
          <a:bodyPr wrap="square">
            <a:spAutoFit/>
          </a:bodyPr>
          <a:lstStyle/>
          <a:p>
            <a:pPr algn="ctr"/>
            <a:r>
              <a:rPr lang="zh-CN" altLang="en-US" sz="2000" dirty="0" smtClean="0"/>
              <a:t>旋转 </a:t>
            </a:r>
            <a:r>
              <a:rPr lang="en-US" altLang="zh-CN" sz="2000" dirty="0" smtClean="0"/>
              <a:t>[</a:t>
            </a:r>
            <a:r>
              <a:rPr lang="zh-CN" altLang="en-US" sz="1600" dirty="0" smtClean="0"/>
              <a:t>后</a:t>
            </a:r>
            <a:r>
              <a:rPr lang="en-US" altLang="zh-CN" sz="2000" dirty="0" smtClean="0"/>
              <a:t>]</a:t>
            </a:r>
            <a:endParaRPr lang="zh-CN" altLang="en-US" sz="2000" dirty="0"/>
          </a:p>
        </p:txBody>
      </p:sp>
      <p:pic>
        <p:nvPicPr>
          <p:cNvPr id="5" name="图片 4"/>
          <p:cNvPicPr>
            <a:picLocks noChangeAspect="1"/>
          </p:cNvPicPr>
          <p:nvPr/>
        </p:nvPicPr>
        <p:blipFill>
          <a:blip r:embed="rId2"/>
          <a:stretch>
            <a:fillRect/>
          </a:stretch>
        </p:blipFill>
        <p:spPr>
          <a:xfrm>
            <a:off x="6404710" y="4066178"/>
            <a:ext cx="2295488" cy="2031030"/>
          </a:xfrm>
          <a:prstGeom prst="rect">
            <a:avLst/>
          </a:prstGeom>
        </p:spPr>
      </p:pic>
      <p:pic>
        <p:nvPicPr>
          <p:cNvPr id="8" name="图片 7"/>
          <p:cNvPicPr>
            <a:picLocks noChangeAspect="1"/>
          </p:cNvPicPr>
          <p:nvPr/>
        </p:nvPicPr>
        <p:blipFill>
          <a:blip r:embed="rId3"/>
          <a:stretch>
            <a:fillRect/>
          </a:stretch>
        </p:blipFill>
        <p:spPr>
          <a:xfrm>
            <a:off x="6434396" y="914400"/>
            <a:ext cx="2066408" cy="2548570"/>
          </a:xfrm>
          <a:prstGeom prst="rect">
            <a:avLst/>
          </a:prstGeom>
        </p:spPr>
      </p:pic>
      <p:sp>
        <p:nvSpPr>
          <p:cNvPr id="9" name="矩形 8"/>
          <p:cNvSpPr/>
          <p:nvPr/>
        </p:nvSpPr>
        <p:spPr>
          <a:xfrm>
            <a:off x="6519604" y="2315028"/>
            <a:ext cx="724878" cy="338554"/>
          </a:xfrm>
          <a:prstGeom prst="rect">
            <a:avLst/>
          </a:prstGeom>
        </p:spPr>
        <p:txBody>
          <a:bodyPr wrap="none">
            <a:spAutoFit/>
          </a:bodyPr>
          <a:lstStyle/>
          <a:p>
            <a:r>
              <a:rPr lang="en-US" altLang="zh-CN" sz="1600" i="1" dirty="0" smtClean="0">
                <a:solidFill>
                  <a:srgbClr val="7030A0"/>
                </a:solidFill>
              </a:rPr>
              <a:t>H</a:t>
            </a:r>
            <a:r>
              <a:rPr lang="en-US" altLang="zh-CN" sz="1600" i="1" baseline="-25000" dirty="0" smtClean="0">
                <a:solidFill>
                  <a:srgbClr val="7030A0"/>
                </a:solidFill>
              </a:rPr>
              <a:t>cL</a:t>
            </a:r>
            <a:r>
              <a:rPr lang="en-US" altLang="zh-CN" sz="1600" i="1" dirty="0" smtClean="0">
                <a:solidFill>
                  <a:srgbClr val="7030A0"/>
                </a:solidFill>
              </a:rPr>
              <a:t>+</a:t>
            </a:r>
            <a:r>
              <a:rPr lang="en-US" altLang="zh-CN" sz="1600" dirty="0" smtClean="0">
                <a:solidFill>
                  <a:srgbClr val="7030A0"/>
                </a:solidFill>
              </a:rPr>
              <a:t>1</a:t>
            </a:r>
            <a:endParaRPr lang="zh-CN" altLang="en-US" sz="1600" dirty="0"/>
          </a:p>
        </p:txBody>
      </p:sp>
      <p:sp>
        <p:nvSpPr>
          <p:cNvPr id="10" name="矩形 9"/>
          <p:cNvSpPr/>
          <p:nvPr/>
        </p:nvSpPr>
        <p:spPr>
          <a:xfrm>
            <a:off x="6790764" y="3124200"/>
            <a:ext cx="490840" cy="338554"/>
          </a:xfrm>
          <a:prstGeom prst="rect">
            <a:avLst/>
          </a:prstGeom>
        </p:spPr>
        <p:txBody>
          <a:bodyPr wrap="none">
            <a:spAutoFit/>
          </a:bodyPr>
          <a:lstStyle/>
          <a:p>
            <a:r>
              <a:rPr lang="en-US" altLang="zh-CN" sz="1600" i="1" dirty="0" err="1" smtClean="0">
                <a:solidFill>
                  <a:srgbClr val="7030A0"/>
                </a:solidFill>
              </a:rPr>
              <a:t>H</a:t>
            </a:r>
            <a:r>
              <a:rPr lang="en-US" altLang="zh-CN" sz="1600" i="1" baseline="-25000" dirty="0" err="1" smtClean="0">
                <a:solidFill>
                  <a:srgbClr val="7030A0"/>
                </a:solidFill>
              </a:rPr>
              <a:t>cL</a:t>
            </a:r>
            <a:endParaRPr lang="zh-CN" altLang="en-US" sz="1600" dirty="0"/>
          </a:p>
        </p:txBody>
      </p:sp>
      <p:sp>
        <p:nvSpPr>
          <p:cNvPr id="11" name="矩形 10"/>
          <p:cNvSpPr/>
          <p:nvPr/>
        </p:nvSpPr>
        <p:spPr>
          <a:xfrm>
            <a:off x="8442704" y="2258182"/>
            <a:ext cx="490840" cy="338554"/>
          </a:xfrm>
          <a:prstGeom prst="rect">
            <a:avLst/>
          </a:prstGeom>
        </p:spPr>
        <p:txBody>
          <a:bodyPr wrap="none">
            <a:spAutoFit/>
          </a:bodyPr>
          <a:lstStyle/>
          <a:p>
            <a:r>
              <a:rPr lang="en-US" altLang="zh-CN" sz="1600" i="1" dirty="0" err="1" smtClean="0">
                <a:solidFill>
                  <a:srgbClr val="7030A0"/>
                </a:solidFill>
              </a:rPr>
              <a:t>H</a:t>
            </a:r>
            <a:r>
              <a:rPr lang="en-US" altLang="zh-CN" sz="1600" i="1" baseline="-25000" dirty="0" err="1" smtClean="0">
                <a:solidFill>
                  <a:srgbClr val="7030A0"/>
                </a:solidFill>
              </a:rPr>
              <a:t>cL</a:t>
            </a:r>
            <a:endParaRPr lang="zh-CN" altLang="en-US" sz="1600" dirty="0"/>
          </a:p>
        </p:txBody>
      </p:sp>
      <p:sp>
        <p:nvSpPr>
          <p:cNvPr id="12" name="矩形 11"/>
          <p:cNvSpPr/>
          <p:nvPr/>
        </p:nvSpPr>
        <p:spPr>
          <a:xfrm>
            <a:off x="7581792" y="3124200"/>
            <a:ext cx="490840" cy="338554"/>
          </a:xfrm>
          <a:prstGeom prst="rect">
            <a:avLst/>
          </a:prstGeom>
        </p:spPr>
        <p:txBody>
          <a:bodyPr wrap="none">
            <a:spAutoFit/>
          </a:bodyPr>
          <a:lstStyle/>
          <a:p>
            <a:r>
              <a:rPr lang="en-US" altLang="zh-CN" sz="1600" i="1" dirty="0" err="1" smtClean="0">
                <a:solidFill>
                  <a:srgbClr val="7030A0"/>
                </a:solidFill>
              </a:rPr>
              <a:t>H</a:t>
            </a:r>
            <a:r>
              <a:rPr lang="en-US" altLang="zh-CN" sz="1600" i="1" baseline="-25000" dirty="0" err="1" smtClean="0">
                <a:solidFill>
                  <a:srgbClr val="7030A0"/>
                </a:solidFill>
              </a:rPr>
              <a:t>cL</a:t>
            </a:r>
            <a:endParaRPr lang="zh-CN" altLang="en-US" sz="1600" dirty="0"/>
          </a:p>
        </p:txBody>
      </p:sp>
      <p:sp>
        <p:nvSpPr>
          <p:cNvPr id="13" name="矩形 12"/>
          <p:cNvSpPr/>
          <p:nvPr/>
        </p:nvSpPr>
        <p:spPr>
          <a:xfrm>
            <a:off x="5986204" y="1414046"/>
            <a:ext cx="490840" cy="338554"/>
          </a:xfrm>
          <a:prstGeom prst="rect">
            <a:avLst/>
          </a:prstGeom>
        </p:spPr>
        <p:txBody>
          <a:bodyPr wrap="none">
            <a:spAutoFit/>
          </a:bodyPr>
          <a:lstStyle/>
          <a:p>
            <a:r>
              <a:rPr lang="en-US" altLang="zh-CN" sz="1600" i="1" dirty="0" err="1" smtClean="0">
                <a:solidFill>
                  <a:srgbClr val="7030A0"/>
                </a:solidFill>
              </a:rPr>
              <a:t>H</a:t>
            </a:r>
            <a:r>
              <a:rPr lang="en-US" altLang="zh-CN" sz="1600" i="1" baseline="-25000" dirty="0" err="1" smtClean="0">
                <a:solidFill>
                  <a:srgbClr val="7030A0"/>
                </a:solidFill>
              </a:rPr>
              <a:t>cL</a:t>
            </a:r>
            <a:endParaRPr lang="zh-CN" altLang="en-US" sz="1600" dirty="0"/>
          </a:p>
        </p:txBody>
      </p:sp>
      <p:sp>
        <p:nvSpPr>
          <p:cNvPr id="14" name="矩形 13"/>
          <p:cNvSpPr/>
          <p:nvPr/>
        </p:nvSpPr>
        <p:spPr>
          <a:xfrm>
            <a:off x="7933764" y="1295400"/>
            <a:ext cx="724878" cy="338554"/>
          </a:xfrm>
          <a:prstGeom prst="rect">
            <a:avLst/>
          </a:prstGeom>
        </p:spPr>
        <p:txBody>
          <a:bodyPr wrap="none">
            <a:spAutoFit/>
          </a:bodyPr>
          <a:lstStyle/>
          <a:p>
            <a:r>
              <a:rPr lang="en-US" altLang="zh-CN" sz="1600" i="1" dirty="0" smtClean="0">
                <a:solidFill>
                  <a:srgbClr val="7030A0"/>
                </a:solidFill>
              </a:rPr>
              <a:t>H</a:t>
            </a:r>
            <a:r>
              <a:rPr lang="en-US" altLang="zh-CN" sz="1600" i="1" baseline="-25000" dirty="0" smtClean="0">
                <a:solidFill>
                  <a:srgbClr val="7030A0"/>
                </a:solidFill>
              </a:rPr>
              <a:t>cL</a:t>
            </a:r>
            <a:r>
              <a:rPr lang="en-US" altLang="zh-CN" sz="1600" dirty="0" smtClean="0">
                <a:solidFill>
                  <a:srgbClr val="7030A0"/>
                </a:solidFill>
              </a:rPr>
              <a:t>+2</a:t>
            </a:r>
            <a:endParaRPr lang="zh-CN" altLang="en-US" sz="1600" dirty="0"/>
          </a:p>
        </p:txBody>
      </p:sp>
      <p:sp>
        <p:nvSpPr>
          <p:cNvPr id="15" name="矩形 14"/>
          <p:cNvSpPr/>
          <p:nvPr/>
        </p:nvSpPr>
        <p:spPr>
          <a:xfrm>
            <a:off x="6477000" y="5988689"/>
            <a:ext cx="490840" cy="338554"/>
          </a:xfrm>
          <a:prstGeom prst="rect">
            <a:avLst/>
          </a:prstGeom>
        </p:spPr>
        <p:txBody>
          <a:bodyPr wrap="none">
            <a:spAutoFit/>
          </a:bodyPr>
          <a:lstStyle/>
          <a:p>
            <a:r>
              <a:rPr lang="en-US" altLang="zh-CN" sz="1600" i="1" dirty="0" err="1" smtClean="0">
                <a:solidFill>
                  <a:srgbClr val="7030A0"/>
                </a:solidFill>
              </a:rPr>
              <a:t>H</a:t>
            </a:r>
            <a:r>
              <a:rPr lang="en-US" altLang="zh-CN" sz="1600" i="1" baseline="-25000" dirty="0" err="1" smtClean="0">
                <a:solidFill>
                  <a:srgbClr val="7030A0"/>
                </a:solidFill>
              </a:rPr>
              <a:t>cL</a:t>
            </a:r>
            <a:endParaRPr lang="zh-CN" altLang="en-US" sz="1600" dirty="0"/>
          </a:p>
        </p:txBody>
      </p:sp>
      <p:sp>
        <p:nvSpPr>
          <p:cNvPr id="16" name="矩形 15"/>
          <p:cNvSpPr/>
          <p:nvPr/>
        </p:nvSpPr>
        <p:spPr>
          <a:xfrm>
            <a:off x="6978473" y="5897380"/>
            <a:ext cx="490840" cy="338554"/>
          </a:xfrm>
          <a:prstGeom prst="rect">
            <a:avLst/>
          </a:prstGeom>
        </p:spPr>
        <p:txBody>
          <a:bodyPr wrap="none">
            <a:spAutoFit/>
          </a:bodyPr>
          <a:lstStyle/>
          <a:p>
            <a:r>
              <a:rPr lang="en-US" altLang="zh-CN" sz="1600" i="1" dirty="0" err="1" smtClean="0">
                <a:solidFill>
                  <a:srgbClr val="7030A0"/>
                </a:solidFill>
              </a:rPr>
              <a:t>H</a:t>
            </a:r>
            <a:r>
              <a:rPr lang="en-US" altLang="zh-CN" sz="1600" i="1" baseline="-25000" dirty="0" err="1" smtClean="0">
                <a:solidFill>
                  <a:srgbClr val="7030A0"/>
                </a:solidFill>
              </a:rPr>
              <a:t>cL</a:t>
            </a:r>
            <a:endParaRPr lang="zh-CN" altLang="en-US" sz="1600" dirty="0"/>
          </a:p>
        </p:txBody>
      </p:sp>
      <p:sp>
        <p:nvSpPr>
          <p:cNvPr id="17" name="矩形 16"/>
          <p:cNvSpPr/>
          <p:nvPr/>
        </p:nvSpPr>
        <p:spPr>
          <a:xfrm>
            <a:off x="7681686" y="5880818"/>
            <a:ext cx="490840" cy="338554"/>
          </a:xfrm>
          <a:prstGeom prst="rect">
            <a:avLst/>
          </a:prstGeom>
        </p:spPr>
        <p:txBody>
          <a:bodyPr wrap="none">
            <a:spAutoFit/>
          </a:bodyPr>
          <a:lstStyle/>
          <a:p>
            <a:r>
              <a:rPr lang="en-US" altLang="zh-CN" sz="1600" i="1" dirty="0" err="1" smtClean="0">
                <a:solidFill>
                  <a:srgbClr val="7030A0"/>
                </a:solidFill>
              </a:rPr>
              <a:t>H</a:t>
            </a:r>
            <a:r>
              <a:rPr lang="en-US" altLang="zh-CN" sz="1600" i="1" baseline="-25000" dirty="0" err="1" smtClean="0">
                <a:solidFill>
                  <a:srgbClr val="7030A0"/>
                </a:solidFill>
              </a:rPr>
              <a:t>cL</a:t>
            </a:r>
            <a:endParaRPr lang="zh-CN" altLang="en-US" sz="1600" dirty="0"/>
          </a:p>
        </p:txBody>
      </p:sp>
      <p:sp>
        <p:nvSpPr>
          <p:cNvPr id="18" name="矩形 17"/>
          <p:cNvSpPr/>
          <p:nvPr/>
        </p:nvSpPr>
        <p:spPr>
          <a:xfrm>
            <a:off x="8244114" y="6008916"/>
            <a:ext cx="490840" cy="338554"/>
          </a:xfrm>
          <a:prstGeom prst="rect">
            <a:avLst/>
          </a:prstGeom>
        </p:spPr>
        <p:txBody>
          <a:bodyPr wrap="none">
            <a:spAutoFit/>
          </a:bodyPr>
          <a:lstStyle/>
          <a:p>
            <a:r>
              <a:rPr lang="en-US" altLang="zh-CN" sz="1600" i="1" dirty="0" err="1" smtClean="0">
                <a:solidFill>
                  <a:srgbClr val="7030A0"/>
                </a:solidFill>
              </a:rPr>
              <a:t>H</a:t>
            </a:r>
            <a:r>
              <a:rPr lang="en-US" altLang="zh-CN" sz="1600" i="1" baseline="-25000" dirty="0" err="1" smtClean="0">
                <a:solidFill>
                  <a:srgbClr val="7030A0"/>
                </a:solidFill>
              </a:rPr>
              <a:t>cL</a:t>
            </a:r>
            <a:endParaRPr lang="zh-CN" altLang="en-US" sz="1600" dirty="0"/>
          </a:p>
        </p:txBody>
      </p:sp>
      <p:sp>
        <p:nvSpPr>
          <p:cNvPr id="20" name="矩形 19"/>
          <p:cNvSpPr/>
          <p:nvPr/>
        </p:nvSpPr>
        <p:spPr>
          <a:xfrm>
            <a:off x="6384468" y="4490575"/>
            <a:ext cx="724878" cy="338554"/>
          </a:xfrm>
          <a:prstGeom prst="rect">
            <a:avLst/>
          </a:prstGeom>
        </p:spPr>
        <p:txBody>
          <a:bodyPr wrap="none">
            <a:spAutoFit/>
          </a:bodyPr>
          <a:lstStyle/>
          <a:p>
            <a:r>
              <a:rPr lang="en-US" altLang="zh-CN" sz="1600" i="1" dirty="0" smtClean="0">
                <a:solidFill>
                  <a:srgbClr val="7030A0"/>
                </a:solidFill>
              </a:rPr>
              <a:t>H</a:t>
            </a:r>
            <a:r>
              <a:rPr lang="en-US" altLang="zh-CN" sz="1600" i="1" baseline="-25000" dirty="0" smtClean="0">
                <a:solidFill>
                  <a:srgbClr val="7030A0"/>
                </a:solidFill>
              </a:rPr>
              <a:t>cL</a:t>
            </a:r>
            <a:r>
              <a:rPr lang="en-US" altLang="zh-CN" sz="1600" i="1" dirty="0" smtClean="0">
                <a:solidFill>
                  <a:srgbClr val="7030A0"/>
                </a:solidFill>
              </a:rPr>
              <a:t>+</a:t>
            </a:r>
            <a:r>
              <a:rPr lang="en-US" altLang="zh-CN" sz="1600" dirty="0" smtClean="0">
                <a:solidFill>
                  <a:srgbClr val="7030A0"/>
                </a:solidFill>
              </a:rPr>
              <a:t>1</a:t>
            </a:r>
            <a:endParaRPr lang="zh-CN" altLang="en-US" sz="1600" dirty="0"/>
          </a:p>
        </p:txBody>
      </p:sp>
      <p:sp>
        <p:nvSpPr>
          <p:cNvPr id="21" name="矩形 20"/>
          <p:cNvSpPr/>
          <p:nvPr/>
        </p:nvSpPr>
        <p:spPr>
          <a:xfrm>
            <a:off x="7945487" y="4518436"/>
            <a:ext cx="724878" cy="338554"/>
          </a:xfrm>
          <a:prstGeom prst="rect">
            <a:avLst/>
          </a:prstGeom>
        </p:spPr>
        <p:txBody>
          <a:bodyPr wrap="none">
            <a:spAutoFit/>
          </a:bodyPr>
          <a:lstStyle/>
          <a:p>
            <a:r>
              <a:rPr lang="en-US" altLang="zh-CN" sz="1600" i="1" dirty="0" smtClean="0">
                <a:solidFill>
                  <a:srgbClr val="7030A0"/>
                </a:solidFill>
              </a:rPr>
              <a:t>H</a:t>
            </a:r>
            <a:r>
              <a:rPr lang="en-US" altLang="zh-CN" sz="1600" i="1" baseline="-25000" dirty="0" smtClean="0">
                <a:solidFill>
                  <a:srgbClr val="7030A0"/>
                </a:solidFill>
              </a:rPr>
              <a:t>cL</a:t>
            </a:r>
            <a:r>
              <a:rPr lang="en-US" altLang="zh-CN" sz="1600" i="1" dirty="0" smtClean="0">
                <a:solidFill>
                  <a:srgbClr val="7030A0"/>
                </a:solidFill>
              </a:rPr>
              <a:t>+</a:t>
            </a:r>
            <a:r>
              <a:rPr lang="en-US" altLang="zh-CN" sz="1600" dirty="0" smtClean="0">
                <a:solidFill>
                  <a:srgbClr val="7030A0"/>
                </a:solidFill>
              </a:rPr>
              <a:t>1</a:t>
            </a:r>
            <a:endParaRPr lang="zh-CN" altLang="en-US" sz="1600" dirty="0"/>
          </a:p>
        </p:txBody>
      </p:sp>
    </p:spTree>
    <p:extLst>
      <p:ext uri="{BB962C8B-B14F-4D97-AF65-F5344CB8AC3E}">
        <p14:creationId xmlns:p14="http://schemas.microsoft.com/office/powerpoint/2010/main" val="35949645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up)">
                                      <p:cBhvr>
                                        <p:cTn id="7" dur="500"/>
                                        <p:tgtEl>
                                          <p:spTgt spid="25"/>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left)">
                                      <p:cBhvr>
                                        <p:cTn id="16" dur="500"/>
                                        <p:tgtEl>
                                          <p:spTgt spid="3">
                                            <p:txEl>
                                              <p:pRg st="3" end="3"/>
                                            </p:txEl>
                                          </p:spTgt>
                                        </p:tgtEl>
                                      </p:cBhvr>
                                    </p:animEffect>
                                  </p:childTnLst>
                                </p:cTn>
                              </p:par>
                            </p:childTnLst>
                          </p:cTn>
                        </p:par>
                        <p:par>
                          <p:cTn id="17" fill="hold">
                            <p:stCondLst>
                              <p:cond delay="500"/>
                            </p:stCondLst>
                            <p:childTnLst>
                              <p:par>
                                <p:cTn id="18" presetID="6" presetClass="entr" presetSubtype="32" fill="hold" grpId="0" nodeType="after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circle(out)">
                                      <p:cBhvr>
                                        <p:cTn id="20" dur="2000"/>
                                        <p:tgtEl>
                                          <p:spTgt spid="15"/>
                                        </p:tgtEl>
                                      </p:cBhvr>
                                    </p:animEffect>
                                  </p:childTnLst>
                                </p:cTn>
                              </p:par>
                            </p:childTnLst>
                          </p:cTn>
                        </p:par>
                        <p:par>
                          <p:cTn id="21" fill="hold">
                            <p:stCondLst>
                              <p:cond delay="2500"/>
                            </p:stCondLst>
                            <p:childTnLst>
                              <p:par>
                                <p:cTn id="22" presetID="6" presetClass="entr" presetSubtype="32" fill="hold" grpId="0" nodeType="after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circle(out)">
                                      <p:cBhvr>
                                        <p:cTn id="24" dur="2000"/>
                                        <p:tgtEl>
                                          <p:spTgt spid="16"/>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wipe(left)">
                                      <p:cBhvr>
                                        <p:cTn id="29" dur="500"/>
                                        <p:tgtEl>
                                          <p:spTgt spid="3">
                                            <p:txEl>
                                              <p:pRg st="4" end="4"/>
                                            </p:txEl>
                                          </p:spTgt>
                                        </p:tgtEl>
                                      </p:cBhvr>
                                    </p:animEffect>
                                  </p:childTnLst>
                                </p:cTn>
                              </p:par>
                            </p:childTnLst>
                          </p:cTn>
                        </p:par>
                        <p:par>
                          <p:cTn id="30" fill="hold">
                            <p:stCondLst>
                              <p:cond delay="500"/>
                            </p:stCondLst>
                            <p:childTnLst>
                              <p:par>
                                <p:cTn id="31" presetID="8" presetClass="entr" presetSubtype="16" fill="hold" grpId="0" nodeType="after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diamond(in)">
                                      <p:cBhvr>
                                        <p:cTn id="33" dur="2000"/>
                                        <p:tgtEl>
                                          <p:spTgt spid="17"/>
                                        </p:tgtEl>
                                      </p:cBhvr>
                                    </p:animEffect>
                                  </p:childTnLst>
                                </p:cTn>
                              </p:par>
                            </p:childTnLst>
                          </p:cTn>
                        </p:par>
                        <p:par>
                          <p:cTn id="34" fill="hold">
                            <p:stCondLst>
                              <p:cond delay="2500"/>
                            </p:stCondLst>
                            <p:childTnLst>
                              <p:par>
                                <p:cTn id="35" presetID="8" presetClass="entr" presetSubtype="16" fill="hold" grpId="0" nodeType="after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diamond(in)">
                                      <p:cBhvr>
                                        <p:cTn id="37" dur="20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wipe(left)">
                                      <p:cBhvr>
                                        <p:cTn id="42" dur="500"/>
                                        <p:tgtEl>
                                          <p:spTgt spid="3">
                                            <p:txEl>
                                              <p:pRg st="5" end="5"/>
                                            </p:txEl>
                                          </p:spTgt>
                                        </p:tgtEl>
                                      </p:cBhvr>
                                    </p:animEffect>
                                  </p:childTnLst>
                                </p:cTn>
                              </p:par>
                            </p:childTnLst>
                          </p:cTn>
                        </p:par>
                        <p:par>
                          <p:cTn id="43" fill="hold">
                            <p:stCondLst>
                              <p:cond delay="500"/>
                            </p:stCondLst>
                            <p:childTnLst>
                              <p:par>
                                <p:cTn id="44" presetID="13" presetClass="entr" presetSubtype="32" fill="hold" grpId="0" nodeType="after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plus(out)">
                                      <p:cBhvr>
                                        <p:cTn id="46" dur="2000"/>
                                        <p:tgtEl>
                                          <p:spTgt spid="20"/>
                                        </p:tgtEl>
                                      </p:cBhvr>
                                    </p:animEffect>
                                  </p:childTnLst>
                                </p:cTn>
                              </p:par>
                            </p:childTnLst>
                          </p:cTn>
                        </p:par>
                        <p:par>
                          <p:cTn id="47" fill="hold">
                            <p:stCondLst>
                              <p:cond delay="2500"/>
                            </p:stCondLst>
                            <p:childTnLst>
                              <p:par>
                                <p:cTn id="48" presetID="13" presetClass="entr" presetSubtype="32" fill="hold" grpId="0" nodeType="after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plus(out)">
                                      <p:cBhvr>
                                        <p:cTn id="50"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15" grpId="0"/>
      <p:bldP spid="16" grpId="0"/>
      <p:bldP spid="17" grpId="0"/>
      <p:bldP spid="18" grpId="0"/>
      <p:bldP spid="20" grpId="0"/>
      <p:bldP spid="21"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323626" y="6040828"/>
            <a:ext cx="6058842" cy="461665"/>
          </a:xfrm>
          <a:prstGeom prst="rect">
            <a:avLst/>
          </a:prstGeom>
          <a:solidFill>
            <a:srgbClr val="FFC000"/>
          </a:solidFill>
        </p:spPr>
        <p:txBody>
          <a:bodyPr wrap="square">
            <a:spAutoFit/>
          </a:bodyPr>
          <a:lstStyle/>
          <a:p>
            <a:pPr marL="176213" indent="-166688">
              <a:lnSpc>
                <a:spcPct val="120000"/>
              </a:lnSpc>
              <a:spcBef>
                <a:spcPts val="600"/>
              </a:spcBef>
              <a:buClr>
                <a:srgbClr val="FF0000"/>
              </a:buClr>
              <a:buFont typeface="Wingdings" panose="05000000000000000000" pitchFamily="2" charset="2"/>
              <a:buChar char="n"/>
            </a:pPr>
            <a:r>
              <a:rPr lang="zh-CN" altLang="en-US" sz="2000" b="0" dirty="0">
                <a:solidFill>
                  <a:schemeClr val="tx2"/>
                </a:solidFill>
                <a:latin typeface="+mn-lt"/>
              </a:rPr>
              <a:t> </a:t>
            </a:r>
            <a:r>
              <a:rPr lang="zh-CN" altLang="en-US" sz="1600" b="0" dirty="0" smtClean="0">
                <a:solidFill>
                  <a:schemeClr val="tx2"/>
                </a:solidFill>
                <a:latin typeface="+mn-lt"/>
              </a:rPr>
              <a:t>综合以上</a:t>
            </a:r>
            <a:r>
              <a:rPr lang="en-US" altLang="zh-CN" sz="1600" b="0" dirty="0" smtClean="0">
                <a:solidFill>
                  <a:schemeClr val="tx2"/>
                </a:solidFill>
                <a:latin typeface="+mn-lt"/>
              </a:rPr>
              <a:t>3</a:t>
            </a:r>
            <a:r>
              <a:rPr lang="zh-CN" altLang="en-US" sz="1600" b="0" dirty="0" smtClean="0">
                <a:solidFill>
                  <a:schemeClr val="tx2"/>
                </a:solidFill>
                <a:latin typeface="+mn-lt"/>
              </a:rPr>
              <a:t>种情况，</a:t>
            </a:r>
            <a:r>
              <a:rPr lang="zh-CN" altLang="en-US" sz="2000" u="sng" dirty="0">
                <a:solidFill>
                  <a:schemeClr val="tx2"/>
                </a:solidFill>
                <a:latin typeface="+mn-lt"/>
              </a:rPr>
              <a:t>插入</a:t>
            </a:r>
            <a:r>
              <a:rPr lang="en-US" altLang="zh-CN" sz="2000" u="sng" dirty="0" err="1" smtClean="0">
                <a:solidFill>
                  <a:schemeClr val="tx2"/>
                </a:solidFill>
                <a:latin typeface="+mn-lt"/>
              </a:rPr>
              <a:t>x</a:t>
            </a:r>
            <a:r>
              <a:rPr lang="en-US" altLang="zh-CN" sz="2000" b="0" dirty="0" err="1" smtClean="0">
                <a:solidFill>
                  <a:schemeClr val="tx2"/>
                </a:solidFill>
                <a:latin typeface="+mn-lt"/>
              </a:rPr>
              <a:t>+</a:t>
            </a:r>
            <a:r>
              <a:rPr lang="en-US" altLang="zh-CN" sz="2000" u="sng" dirty="0" err="1" smtClean="0">
                <a:solidFill>
                  <a:schemeClr val="tx2"/>
                </a:solidFill>
                <a:latin typeface="+mn-lt"/>
              </a:rPr>
              <a:t>RL</a:t>
            </a:r>
            <a:r>
              <a:rPr lang="zh-CN" altLang="en-US" sz="2000" u="sng" dirty="0" smtClean="0">
                <a:solidFill>
                  <a:schemeClr val="tx2"/>
                </a:solidFill>
                <a:latin typeface="+mn-lt"/>
              </a:rPr>
              <a:t>旋转</a:t>
            </a:r>
            <a:r>
              <a:rPr lang="zh-CN" altLang="en-US" sz="2000" b="0" dirty="0" smtClean="0">
                <a:solidFill>
                  <a:schemeClr val="tx2"/>
                </a:solidFill>
                <a:latin typeface="+mn-lt"/>
              </a:rPr>
              <a:t>后</a:t>
            </a:r>
            <a:r>
              <a:rPr lang="zh-CN" altLang="en-US" sz="2000" b="0" i="1" dirty="0">
                <a:solidFill>
                  <a:schemeClr val="tx2"/>
                </a:solidFill>
              </a:rPr>
              <a:t>整棵树</a:t>
            </a:r>
            <a:r>
              <a:rPr lang="zh-CN" altLang="en-US" sz="2000" b="0" i="1" dirty="0" smtClean="0">
                <a:solidFill>
                  <a:schemeClr val="tx2"/>
                </a:solidFill>
                <a:latin typeface="+mn-lt"/>
              </a:rPr>
              <a:t>是</a:t>
            </a:r>
            <a:r>
              <a:rPr lang="zh-CN" altLang="en-US" sz="2000" b="0" i="1" dirty="0">
                <a:solidFill>
                  <a:srgbClr val="FF0000"/>
                </a:solidFill>
                <a:latin typeface="+mn-lt"/>
              </a:rPr>
              <a:t>平衡</a:t>
            </a:r>
            <a:r>
              <a:rPr lang="zh-CN" altLang="en-US" sz="2000" b="0" i="1" dirty="0" smtClean="0">
                <a:solidFill>
                  <a:srgbClr val="FF0000"/>
                </a:solidFill>
                <a:latin typeface="+mn-lt"/>
              </a:rPr>
              <a:t>的</a:t>
            </a:r>
            <a:r>
              <a:rPr lang="en-US" altLang="zh-CN" sz="2000" b="0" i="1" dirty="0" smtClean="0">
                <a:solidFill>
                  <a:schemeClr val="tx2"/>
                </a:solidFill>
                <a:latin typeface="+mn-lt"/>
              </a:rPr>
              <a:t>!</a:t>
            </a:r>
            <a:endParaRPr lang="zh-CN" altLang="en-US" sz="2000" b="0" i="1" dirty="0">
              <a:solidFill>
                <a:schemeClr val="tx2"/>
              </a:solidFill>
              <a:latin typeface="+mn-lt"/>
            </a:endParaRPr>
          </a:p>
        </p:txBody>
      </p:sp>
      <p:sp>
        <p:nvSpPr>
          <p:cNvPr id="3" name="内容占位符 2"/>
          <p:cNvSpPr>
            <a:spLocks noGrp="1"/>
          </p:cNvSpPr>
          <p:nvPr>
            <p:ph idx="1"/>
          </p:nvPr>
        </p:nvSpPr>
        <p:spPr>
          <a:xfrm>
            <a:off x="375258" y="873369"/>
            <a:ext cx="5877324" cy="5077783"/>
          </a:xfrm>
        </p:spPr>
        <p:txBody>
          <a:bodyPr/>
          <a:lstStyle/>
          <a:p>
            <a:pPr marL="514350" indent="-514350">
              <a:spcBef>
                <a:spcPts val="600"/>
              </a:spcBef>
              <a:buFont typeface="+mj-lt"/>
              <a:buAutoNum type="romanUcPeriod" startAt="3"/>
            </a:pPr>
            <a:r>
              <a:rPr lang="zh-CN" altLang="en-US" sz="2400" b="1" dirty="0" smtClean="0"/>
              <a:t>插入</a:t>
            </a:r>
            <a:r>
              <a:rPr lang="en-US" altLang="zh-CN" sz="2400" b="1" i="1" dirty="0" smtClean="0"/>
              <a:t>x</a:t>
            </a:r>
            <a:r>
              <a:rPr lang="zh-CN" altLang="en-US" sz="2400" b="1" dirty="0" smtClean="0"/>
              <a:t>后</a:t>
            </a:r>
            <a:r>
              <a:rPr lang="zh-CN" altLang="en-US" sz="2400" b="1" i="1" dirty="0"/>
              <a:t>各结点的平衡</a:t>
            </a:r>
            <a:r>
              <a:rPr lang="zh-CN" altLang="en-US" sz="2400" b="1" i="1" dirty="0" smtClean="0"/>
              <a:t>因子分析</a:t>
            </a:r>
            <a:endParaRPr lang="en-US" altLang="zh-CN" sz="2400" i="1" dirty="0" smtClean="0"/>
          </a:p>
          <a:p>
            <a:pPr marL="857250" lvl="1" indent="-457200">
              <a:spcBef>
                <a:spcPts val="600"/>
              </a:spcBef>
              <a:buFont typeface="+mj-ea"/>
              <a:buAutoNum type="circleNumDbPlain" startAt="2"/>
            </a:pPr>
            <a:r>
              <a:rPr lang="zh-CN" altLang="en-US" sz="2400" b="1" dirty="0" smtClean="0"/>
              <a:t>旋转</a:t>
            </a:r>
            <a:r>
              <a:rPr lang="zh-CN" altLang="en-US" sz="2400" b="1" dirty="0" smtClean="0">
                <a:solidFill>
                  <a:schemeClr val="accent6"/>
                </a:solidFill>
              </a:rPr>
              <a:t>后</a:t>
            </a:r>
            <a:r>
              <a:rPr lang="zh-CN" altLang="en-US" sz="2400" dirty="0" smtClean="0"/>
              <a:t>的平衡因子</a:t>
            </a:r>
            <a:r>
              <a:rPr lang="zh-CN" altLang="en-US" sz="1600" dirty="0" smtClean="0">
                <a:solidFill>
                  <a:schemeClr val="tx1"/>
                </a:solidFill>
              </a:rPr>
              <a:t>（</a:t>
            </a:r>
            <a:r>
              <a:rPr lang="en-US" altLang="zh-CN" sz="1600" dirty="0" smtClean="0">
                <a:solidFill>
                  <a:schemeClr val="tx1"/>
                </a:solidFill>
              </a:rPr>
              <a:t>3/3</a:t>
            </a:r>
            <a:r>
              <a:rPr lang="zh-CN" altLang="en-US" sz="1600" dirty="0" smtClean="0">
                <a:solidFill>
                  <a:schemeClr val="tx1"/>
                </a:solidFill>
              </a:rPr>
              <a:t>）</a:t>
            </a:r>
            <a:endParaRPr lang="en-US" altLang="zh-CN" sz="2400" dirty="0" smtClean="0">
              <a:solidFill>
                <a:schemeClr val="tx1"/>
              </a:solidFill>
            </a:endParaRPr>
          </a:p>
          <a:p>
            <a:pPr marL="1085850" lvl="2" indent="-285750">
              <a:spcBef>
                <a:spcPts val="600"/>
              </a:spcBef>
            </a:pPr>
            <a:r>
              <a:rPr lang="zh-CN" altLang="en-US" sz="2000" dirty="0"/>
              <a:t>插入</a:t>
            </a:r>
            <a:r>
              <a:rPr lang="en-US" altLang="zh-CN" sz="2000" dirty="0"/>
              <a:t>x</a:t>
            </a:r>
            <a:r>
              <a:rPr lang="zh-CN" altLang="en-US" sz="2000" dirty="0" smtClean="0"/>
              <a:t>后</a:t>
            </a:r>
            <a:r>
              <a:rPr lang="en-US" altLang="zh-CN" sz="2000" dirty="0" smtClean="0"/>
              <a:t>(</a:t>
            </a:r>
            <a:r>
              <a:rPr lang="zh-CN" altLang="en-US" sz="2000" dirty="0"/>
              <a:t>旋转前</a:t>
            </a:r>
            <a:r>
              <a:rPr lang="en-US" altLang="zh-CN" sz="2000" dirty="0" smtClean="0"/>
              <a:t>)</a:t>
            </a:r>
            <a:r>
              <a:rPr lang="zh-CN" altLang="en-US" sz="2000" dirty="0" smtClean="0"/>
              <a:t>，</a:t>
            </a:r>
            <a:r>
              <a:rPr lang="en-US" altLang="zh-CN" sz="2000" b="1" dirty="0" smtClean="0">
                <a:solidFill>
                  <a:srgbClr val="0070C0"/>
                </a:solidFill>
              </a:rPr>
              <a:t>c</a:t>
            </a:r>
            <a:r>
              <a:rPr lang="zh-CN" altLang="en-US" sz="2000" b="1" dirty="0">
                <a:solidFill>
                  <a:srgbClr val="0070C0"/>
                </a:solidFill>
              </a:rPr>
              <a:t>的平衡因子</a:t>
            </a:r>
            <a:r>
              <a:rPr lang="zh-CN" altLang="en-US" sz="2000" b="1" dirty="0" smtClean="0">
                <a:solidFill>
                  <a:srgbClr val="0070C0"/>
                </a:solidFill>
              </a:rPr>
              <a:t>是 </a:t>
            </a:r>
            <a:r>
              <a:rPr lang="en-US" altLang="zh-CN" sz="2000" b="1" dirty="0" smtClean="0">
                <a:solidFill>
                  <a:srgbClr val="0070C0"/>
                </a:solidFill>
              </a:rPr>
              <a:t>-1</a:t>
            </a:r>
            <a:r>
              <a:rPr lang="zh-CN" altLang="en-US" sz="2000" dirty="0"/>
              <a:t>：</a:t>
            </a:r>
          </a:p>
          <a:p>
            <a:pPr marL="1254125" lvl="3" indent="-176213">
              <a:lnSpc>
                <a:spcPct val="150000"/>
              </a:lnSpc>
              <a:spcBef>
                <a:spcPts val="900"/>
              </a:spcBef>
            </a:pPr>
            <a:r>
              <a:rPr lang="en-US" altLang="zh-CN" sz="2000" dirty="0">
                <a:solidFill>
                  <a:srgbClr val="0070C0"/>
                </a:solidFill>
              </a:rPr>
              <a:t>a</a:t>
            </a:r>
            <a:r>
              <a:rPr lang="zh-CN" altLang="en-US" sz="2000" dirty="0">
                <a:solidFill>
                  <a:srgbClr val="0070C0"/>
                </a:solidFill>
              </a:rPr>
              <a:t>的</a:t>
            </a:r>
            <a:r>
              <a:rPr lang="zh-CN" altLang="en-US" sz="2000" dirty="0" smtClean="0"/>
              <a:t>左子树不变，深度</a:t>
            </a:r>
            <a:r>
              <a:rPr lang="zh-CN" altLang="en-US" sz="2000" dirty="0"/>
              <a:t>为</a:t>
            </a:r>
            <a:r>
              <a:rPr lang="en-US" altLang="zh-CN" sz="2000" b="1" i="1" dirty="0" smtClean="0">
                <a:solidFill>
                  <a:srgbClr val="7030A0"/>
                </a:solidFill>
              </a:rPr>
              <a:t>H</a:t>
            </a:r>
            <a:r>
              <a:rPr lang="en-US" altLang="zh-CN" sz="2000" b="1" i="1" baseline="-25000" dirty="0" smtClean="0">
                <a:solidFill>
                  <a:srgbClr val="7030A0"/>
                </a:solidFill>
              </a:rPr>
              <a:t>cL</a:t>
            </a:r>
            <a:r>
              <a:rPr lang="en-US" altLang="zh-CN" sz="2000" b="1" dirty="0" smtClean="0">
                <a:solidFill>
                  <a:srgbClr val="7030A0"/>
                </a:solidFill>
              </a:rPr>
              <a:t>+1</a:t>
            </a:r>
            <a:r>
              <a:rPr lang="zh-CN" altLang="en-US" sz="2000" dirty="0" smtClean="0"/>
              <a:t>；其右子树深度</a:t>
            </a:r>
            <a:r>
              <a:rPr lang="zh-CN" altLang="en-US" sz="2000" dirty="0"/>
              <a:t>是</a:t>
            </a:r>
            <a:r>
              <a:rPr lang="en-US" altLang="zh-CN" sz="2000" b="1" i="1" dirty="0" err="1" smtClean="0">
                <a:solidFill>
                  <a:srgbClr val="7030A0"/>
                </a:solidFill>
              </a:rPr>
              <a:t>H</a:t>
            </a:r>
            <a:r>
              <a:rPr lang="en-US" altLang="zh-CN" sz="2000" b="1" i="1" baseline="-25000" dirty="0" err="1" smtClean="0">
                <a:solidFill>
                  <a:srgbClr val="7030A0"/>
                </a:solidFill>
              </a:rPr>
              <a:t>cL</a:t>
            </a:r>
            <a:r>
              <a:rPr lang="en-US" altLang="zh-CN" sz="2000" dirty="0" smtClean="0"/>
              <a:t>, </a:t>
            </a:r>
            <a:r>
              <a:rPr lang="zh-CN" altLang="en-US" sz="2000" dirty="0" smtClean="0"/>
              <a:t>则</a:t>
            </a:r>
            <a:r>
              <a:rPr lang="en-US" altLang="zh-CN" sz="2000" b="1" dirty="0">
                <a:solidFill>
                  <a:srgbClr val="0070C0"/>
                </a:solidFill>
              </a:rPr>
              <a:t>a</a:t>
            </a:r>
            <a:r>
              <a:rPr lang="zh-CN" altLang="en-US" sz="2000" b="1" dirty="0">
                <a:solidFill>
                  <a:srgbClr val="0070C0"/>
                </a:solidFill>
              </a:rPr>
              <a:t>的</a:t>
            </a:r>
            <a:r>
              <a:rPr lang="zh-CN" altLang="en-US" sz="2000" b="1" dirty="0"/>
              <a:t>平衡因子</a:t>
            </a:r>
            <a:r>
              <a:rPr lang="zh-CN" altLang="en-US" sz="2000" b="1" dirty="0" smtClean="0"/>
              <a:t>是</a:t>
            </a:r>
            <a:r>
              <a:rPr lang="en-US" altLang="zh-CN" sz="2000" b="1" dirty="0" smtClean="0"/>
              <a:t>1</a:t>
            </a:r>
            <a:r>
              <a:rPr lang="zh-CN" altLang="en-US" sz="2000" dirty="0" smtClean="0"/>
              <a:t>；</a:t>
            </a:r>
            <a:endParaRPr lang="en-US" altLang="zh-CN" sz="2000" dirty="0"/>
          </a:p>
          <a:p>
            <a:pPr marL="1254125" lvl="3" indent="-176213">
              <a:lnSpc>
                <a:spcPct val="150000"/>
              </a:lnSpc>
              <a:spcBef>
                <a:spcPts val="900"/>
              </a:spcBef>
            </a:pPr>
            <a:r>
              <a:rPr lang="en-US" altLang="zh-CN" sz="2000" dirty="0">
                <a:solidFill>
                  <a:srgbClr val="0070C0"/>
                </a:solidFill>
              </a:rPr>
              <a:t>b</a:t>
            </a:r>
            <a:r>
              <a:rPr lang="zh-CN" altLang="en-US" sz="2000" dirty="0">
                <a:solidFill>
                  <a:srgbClr val="0070C0"/>
                </a:solidFill>
              </a:rPr>
              <a:t>的</a:t>
            </a:r>
            <a:r>
              <a:rPr lang="zh-CN" altLang="en-US" sz="2000" dirty="0"/>
              <a:t>左子树是</a:t>
            </a:r>
            <a:r>
              <a:rPr lang="en-US" altLang="zh-CN" sz="2000" dirty="0"/>
              <a:t>c</a:t>
            </a:r>
            <a:r>
              <a:rPr lang="zh-CN" altLang="en-US" sz="2000" dirty="0"/>
              <a:t>旋转前的左子树，深度为</a:t>
            </a:r>
            <a:r>
              <a:rPr lang="en-US" altLang="zh-CN" sz="2000" b="1" dirty="0" smtClean="0">
                <a:solidFill>
                  <a:srgbClr val="7030A0"/>
                </a:solidFill>
              </a:rPr>
              <a:t>H</a:t>
            </a:r>
            <a:r>
              <a:rPr lang="en-US" altLang="zh-CN" sz="2000" b="1" baseline="-25000" dirty="0" smtClean="0">
                <a:solidFill>
                  <a:srgbClr val="7030A0"/>
                </a:solidFill>
              </a:rPr>
              <a:t>cL</a:t>
            </a:r>
            <a:r>
              <a:rPr lang="en-US" altLang="zh-CN" sz="2000" b="1" dirty="0" smtClean="0">
                <a:solidFill>
                  <a:srgbClr val="7030A0"/>
                </a:solidFill>
              </a:rPr>
              <a:t>+1</a:t>
            </a:r>
            <a:r>
              <a:rPr lang="zh-CN" altLang="en-US" sz="2000" dirty="0" smtClean="0"/>
              <a:t>；右</a:t>
            </a:r>
            <a:r>
              <a:rPr lang="zh-CN" altLang="en-US" sz="2000" dirty="0"/>
              <a:t>子</a:t>
            </a:r>
            <a:r>
              <a:rPr lang="zh-CN" altLang="en-US" sz="2000" dirty="0" smtClean="0"/>
              <a:t>树不变，</a:t>
            </a:r>
            <a:r>
              <a:rPr lang="zh-CN" altLang="en-US" sz="2000" dirty="0"/>
              <a:t>深度为</a:t>
            </a:r>
            <a:r>
              <a:rPr lang="en-US" altLang="zh-CN" sz="2000" b="1" dirty="0" smtClean="0">
                <a:solidFill>
                  <a:srgbClr val="7030A0"/>
                </a:solidFill>
              </a:rPr>
              <a:t>H</a:t>
            </a:r>
            <a:r>
              <a:rPr lang="en-US" altLang="zh-CN" sz="2000" b="1" baseline="-25000" dirty="0" smtClean="0">
                <a:solidFill>
                  <a:srgbClr val="7030A0"/>
                </a:solidFill>
              </a:rPr>
              <a:t>cL</a:t>
            </a:r>
            <a:r>
              <a:rPr lang="en-US" altLang="zh-CN" sz="2000" b="1" dirty="0">
                <a:solidFill>
                  <a:srgbClr val="7030A0"/>
                </a:solidFill>
              </a:rPr>
              <a:t>+1</a:t>
            </a:r>
            <a:r>
              <a:rPr lang="zh-CN" altLang="en-US" sz="2000" dirty="0" smtClean="0"/>
              <a:t>，则</a:t>
            </a:r>
            <a:r>
              <a:rPr lang="en-US" altLang="zh-CN" sz="2000" b="1" dirty="0">
                <a:solidFill>
                  <a:srgbClr val="0070C0"/>
                </a:solidFill>
              </a:rPr>
              <a:t>b</a:t>
            </a:r>
            <a:r>
              <a:rPr lang="zh-CN" altLang="en-US" sz="2000" b="1" dirty="0">
                <a:solidFill>
                  <a:srgbClr val="0070C0"/>
                </a:solidFill>
              </a:rPr>
              <a:t>的</a:t>
            </a:r>
            <a:r>
              <a:rPr lang="zh-CN" altLang="en-US" sz="2000" b="1" dirty="0"/>
              <a:t>平衡因子是</a:t>
            </a:r>
            <a:r>
              <a:rPr lang="en-US" altLang="zh-CN" sz="2000" b="1" dirty="0"/>
              <a:t>0</a:t>
            </a:r>
            <a:r>
              <a:rPr lang="zh-CN" altLang="en-US" sz="2000" dirty="0"/>
              <a:t>；</a:t>
            </a:r>
            <a:endParaRPr lang="en-US" altLang="zh-CN" sz="2000" dirty="0"/>
          </a:p>
          <a:p>
            <a:pPr marL="1254125" lvl="3" indent="-176213">
              <a:lnSpc>
                <a:spcPct val="150000"/>
              </a:lnSpc>
              <a:spcBef>
                <a:spcPts val="900"/>
              </a:spcBef>
            </a:pPr>
            <a:r>
              <a:rPr lang="en-US" altLang="zh-CN" sz="2000" dirty="0">
                <a:solidFill>
                  <a:srgbClr val="0070C0"/>
                </a:solidFill>
              </a:rPr>
              <a:t>c</a:t>
            </a:r>
            <a:r>
              <a:rPr lang="zh-CN" altLang="en-US" sz="2000" dirty="0">
                <a:solidFill>
                  <a:srgbClr val="0070C0"/>
                </a:solidFill>
              </a:rPr>
              <a:t>的</a:t>
            </a:r>
            <a:r>
              <a:rPr lang="zh-CN" altLang="en-US" sz="2000" dirty="0"/>
              <a:t>左、右子树分别是</a:t>
            </a:r>
            <a:r>
              <a:rPr lang="zh-CN" altLang="en-US" sz="2000" dirty="0" smtClean="0"/>
              <a:t>以</a:t>
            </a:r>
            <a:r>
              <a:rPr lang="en-US" altLang="zh-CN" sz="2000" dirty="0"/>
              <a:t>a</a:t>
            </a:r>
            <a:r>
              <a:rPr lang="zh-CN" altLang="en-US" sz="2000" dirty="0" smtClean="0"/>
              <a:t>和</a:t>
            </a:r>
            <a:r>
              <a:rPr lang="en-US" altLang="zh-CN" sz="2000" dirty="0" smtClean="0"/>
              <a:t>b</a:t>
            </a:r>
            <a:r>
              <a:rPr lang="zh-CN" altLang="en-US" sz="2000" dirty="0" smtClean="0"/>
              <a:t>为</a:t>
            </a:r>
            <a:r>
              <a:rPr lang="zh-CN" altLang="en-US" sz="2000" dirty="0"/>
              <a:t>根的子树，则</a:t>
            </a:r>
            <a:r>
              <a:rPr lang="en-US" altLang="zh-CN" sz="2000" b="1" dirty="0">
                <a:solidFill>
                  <a:srgbClr val="0070C0"/>
                </a:solidFill>
              </a:rPr>
              <a:t>c</a:t>
            </a:r>
            <a:r>
              <a:rPr lang="zh-CN" altLang="en-US" sz="2000" b="1" dirty="0">
                <a:solidFill>
                  <a:srgbClr val="0070C0"/>
                </a:solidFill>
              </a:rPr>
              <a:t>的</a:t>
            </a:r>
            <a:r>
              <a:rPr lang="zh-CN" altLang="en-US" sz="2000" b="1" dirty="0"/>
              <a:t>平衡因子是</a:t>
            </a:r>
            <a:r>
              <a:rPr lang="en-US" altLang="zh-CN" sz="2000" b="1" dirty="0"/>
              <a:t>0 </a:t>
            </a:r>
            <a:r>
              <a:rPr lang="zh-CN" altLang="en-US" sz="2000" dirty="0" smtClean="0"/>
              <a:t>。</a:t>
            </a:r>
            <a:endParaRPr lang="zh-CN" altLang="en-US" sz="2000" dirty="0"/>
          </a:p>
        </p:txBody>
      </p:sp>
      <p:sp>
        <p:nvSpPr>
          <p:cNvPr id="2" name="标题 1"/>
          <p:cNvSpPr>
            <a:spLocks noGrp="1"/>
          </p:cNvSpPr>
          <p:nvPr>
            <p:ph type="title"/>
          </p:nvPr>
        </p:nvSpPr>
        <p:spPr/>
        <p:txBody>
          <a:bodyPr/>
          <a:lstStyle/>
          <a:p>
            <a:r>
              <a:rPr lang="en-US" altLang="zh-CN" dirty="0" smtClean="0"/>
              <a:t>X.2c </a:t>
            </a:r>
            <a:r>
              <a:rPr lang="zh-CN" altLang="en-US" dirty="0"/>
              <a:t>平衡化旋转：</a:t>
            </a:r>
            <a:r>
              <a:rPr lang="en-US" altLang="zh-CN" dirty="0"/>
              <a:t>RL</a:t>
            </a:r>
            <a:r>
              <a:rPr lang="zh-CN" altLang="en-US" dirty="0"/>
              <a:t>型</a:t>
            </a:r>
          </a:p>
        </p:txBody>
      </p:sp>
      <p:sp>
        <p:nvSpPr>
          <p:cNvPr id="13" name="矩形 12"/>
          <p:cNvSpPr/>
          <p:nvPr/>
        </p:nvSpPr>
        <p:spPr>
          <a:xfrm>
            <a:off x="7822763" y="3233651"/>
            <a:ext cx="1301142" cy="400110"/>
          </a:xfrm>
          <a:prstGeom prst="rect">
            <a:avLst/>
          </a:prstGeom>
        </p:spPr>
        <p:txBody>
          <a:bodyPr wrap="square">
            <a:spAutoFit/>
          </a:bodyPr>
          <a:lstStyle/>
          <a:p>
            <a:pPr algn="ctr"/>
            <a:r>
              <a:rPr lang="zh-CN" altLang="en-US" sz="2000" dirty="0" smtClean="0"/>
              <a:t>旋转 </a:t>
            </a:r>
            <a:r>
              <a:rPr lang="en-US" altLang="zh-CN" sz="2000" dirty="0" smtClean="0"/>
              <a:t>[</a:t>
            </a:r>
            <a:r>
              <a:rPr lang="zh-CN" altLang="en-US" sz="1600" dirty="0" smtClean="0"/>
              <a:t>前</a:t>
            </a:r>
            <a:r>
              <a:rPr lang="en-US" altLang="zh-CN" sz="2000" dirty="0" smtClean="0"/>
              <a:t>]</a:t>
            </a:r>
            <a:endParaRPr lang="zh-CN" altLang="en-US" sz="2000" dirty="0"/>
          </a:p>
        </p:txBody>
      </p:sp>
      <p:sp>
        <p:nvSpPr>
          <p:cNvPr id="14" name="右箭头 13"/>
          <p:cNvSpPr/>
          <p:nvPr/>
        </p:nvSpPr>
        <p:spPr>
          <a:xfrm rot="5400000">
            <a:off x="7509493" y="3606249"/>
            <a:ext cx="372533" cy="39852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7842858" y="6327243"/>
            <a:ext cx="1301142" cy="400110"/>
          </a:xfrm>
          <a:prstGeom prst="rect">
            <a:avLst/>
          </a:prstGeom>
        </p:spPr>
        <p:txBody>
          <a:bodyPr wrap="square">
            <a:spAutoFit/>
          </a:bodyPr>
          <a:lstStyle/>
          <a:p>
            <a:pPr algn="ctr"/>
            <a:r>
              <a:rPr lang="zh-CN" altLang="en-US" sz="2000" dirty="0" smtClean="0"/>
              <a:t>旋转 </a:t>
            </a:r>
            <a:r>
              <a:rPr lang="en-US" altLang="zh-CN" sz="2000" dirty="0" smtClean="0"/>
              <a:t>[</a:t>
            </a:r>
            <a:r>
              <a:rPr lang="zh-CN" altLang="en-US" sz="1600" dirty="0" smtClean="0"/>
              <a:t>后</a:t>
            </a:r>
            <a:r>
              <a:rPr lang="en-US" altLang="zh-CN" sz="2000" dirty="0" smtClean="0"/>
              <a:t>]</a:t>
            </a:r>
            <a:endParaRPr lang="zh-CN" altLang="en-US" sz="2000" dirty="0"/>
          </a:p>
        </p:txBody>
      </p:sp>
      <p:pic>
        <p:nvPicPr>
          <p:cNvPr id="5" name="图片 4"/>
          <p:cNvPicPr>
            <a:picLocks noChangeAspect="1"/>
          </p:cNvPicPr>
          <p:nvPr/>
        </p:nvPicPr>
        <p:blipFill>
          <a:blip r:embed="rId2"/>
          <a:stretch>
            <a:fillRect/>
          </a:stretch>
        </p:blipFill>
        <p:spPr>
          <a:xfrm>
            <a:off x="6524213" y="4077565"/>
            <a:ext cx="2302856" cy="1963264"/>
          </a:xfrm>
          <a:prstGeom prst="rect">
            <a:avLst/>
          </a:prstGeom>
        </p:spPr>
      </p:pic>
      <p:pic>
        <p:nvPicPr>
          <p:cNvPr id="9" name="图片 8"/>
          <p:cNvPicPr>
            <a:picLocks noChangeAspect="1"/>
          </p:cNvPicPr>
          <p:nvPr/>
        </p:nvPicPr>
        <p:blipFill>
          <a:blip r:embed="rId3"/>
          <a:stretch>
            <a:fillRect/>
          </a:stretch>
        </p:blipFill>
        <p:spPr>
          <a:xfrm>
            <a:off x="6684351" y="947229"/>
            <a:ext cx="1810274" cy="2242729"/>
          </a:xfrm>
          <a:prstGeom prst="rect">
            <a:avLst/>
          </a:prstGeom>
        </p:spPr>
      </p:pic>
      <p:sp>
        <p:nvSpPr>
          <p:cNvPr id="10" name="矩形 9"/>
          <p:cNvSpPr/>
          <p:nvPr/>
        </p:nvSpPr>
        <p:spPr>
          <a:xfrm>
            <a:off x="6684351" y="2144537"/>
            <a:ext cx="724878" cy="338554"/>
          </a:xfrm>
          <a:prstGeom prst="rect">
            <a:avLst/>
          </a:prstGeom>
        </p:spPr>
        <p:txBody>
          <a:bodyPr wrap="none">
            <a:spAutoFit/>
          </a:bodyPr>
          <a:lstStyle/>
          <a:p>
            <a:r>
              <a:rPr lang="en-US" altLang="zh-CN" sz="1600" i="1" dirty="0" smtClean="0">
                <a:solidFill>
                  <a:srgbClr val="7030A0"/>
                </a:solidFill>
              </a:rPr>
              <a:t>H</a:t>
            </a:r>
            <a:r>
              <a:rPr lang="en-US" altLang="zh-CN" sz="1600" i="1" baseline="-25000" dirty="0" smtClean="0">
                <a:solidFill>
                  <a:srgbClr val="7030A0"/>
                </a:solidFill>
              </a:rPr>
              <a:t>cL</a:t>
            </a:r>
            <a:r>
              <a:rPr lang="en-US" altLang="zh-CN" sz="1600" dirty="0" smtClean="0">
                <a:solidFill>
                  <a:srgbClr val="7030A0"/>
                </a:solidFill>
              </a:rPr>
              <a:t>+2</a:t>
            </a:r>
            <a:endParaRPr lang="zh-CN" altLang="en-US" sz="1600" dirty="0"/>
          </a:p>
        </p:txBody>
      </p:sp>
      <p:sp>
        <p:nvSpPr>
          <p:cNvPr id="11" name="矩形 10"/>
          <p:cNvSpPr/>
          <p:nvPr/>
        </p:nvSpPr>
        <p:spPr>
          <a:xfrm>
            <a:off x="7019859" y="2901763"/>
            <a:ext cx="490840" cy="338554"/>
          </a:xfrm>
          <a:prstGeom prst="rect">
            <a:avLst/>
          </a:prstGeom>
        </p:spPr>
        <p:txBody>
          <a:bodyPr wrap="none">
            <a:spAutoFit/>
          </a:bodyPr>
          <a:lstStyle/>
          <a:p>
            <a:r>
              <a:rPr lang="en-US" altLang="zh-CN" sz="1600" i="1" dirty="0" err="1" smtClean="0">
                <a:solidFill>
                  <a:srgbClr val="7030A0"/>
                </a:solidFill>
              </a:rPr>
              <a:t>H</a:t>
            </a:r>
            <a:r>
              <a:rPr lang="en-US" altLang="zh-CN" sz="1600" i="1" baseline="-25000" dirty="0" err="1" smtClean="0">
                <a:solidFill>
                  <a:srgbClr val="7030A0"/>
                </a:solidFill>
              </a:rPr>
              <a:t>cL</a:t>
            </a:r>
            <a:endParaRPr lang="zh-CN" altLang="en-US" sz="1600" dirty="0"/>
          </a:p>
        </p:txBody>
      </p:sp>
      <p:sp>
        <p:nvSpPr>
          <p:cNvPr id="12" name="矩形 11"/>
          <p:cNvSpPr/>
          <p:nvPr/>
        </p:nvSpPr>
        <p:spPr>
          <a:xfrm>
            <a:off x="7988158" y="2712818"/>
            <a:ext cx="724878" cy="338554"/>
          </a:xfrm>
          <a:prstGeom prst="rect">
            <a:avLst/>
          </a:prstGeom>
        </p:spPr>
        <p:txBody>
          <a:bodyPr wrap="none">
            <a:spAutoFit/>
          </a:bodyPr>
          <a:lstStyle/>
          <a:p>
            <a:r>
              <a:rPr lang="en-US" altLang="zh-CN" sz="1600" i="1" dirty="0" smtClean="0">
                <a:solidFill>
                  <a:srgbClr val="7030A0"/>
                </a:solidFill>
              </a:rPr>
              <a:t>H</a:t>
            </a:r>
            <a:r>
              <a:rPr lang="en-US" altLang="zh-CN" sz="1600" i="1" baseline="-25000" dirty="0" smtClean="0">
                <a:solidFill>
                  <a:srgbClr val="7030A0"/>
                </a:solidFill>
              </a:rPr>
              <a:t>cL</a:t>
            </a:r>
            <a:r>
              <a:rPr lang="en-US" altLang="zh-CN" sz="1600" dirty="0" smtClean="0">
                <a:solidFill>
                  <a:srgbClr val="7030A0"/>
                </a:solidFill>
              </a:rPr>
              <a:t>+1</a:t>
            </a:r>
            <a:endParaRPr lang="zh-CN" altLang="en-US" sz="1600" dirty="0"/>
          </a:p>
        </p:txBody>
      </p:sp>
      <p:sp>
        <p:nvSpPr>
          <p:cNvPr id="15" name="矩形 14"/>
          <p:cNvSpPr/>
          <p:nvPr/>
        </p:nvSpPr>
        <p:spPr>
          <a:xfrm>
            <a:off x="8070180" y="1452216"/>
            <a:ext cx="724878" cy="338554"/>
          </a:xfrm>
          <a:prstGeom prst="rect">
            <a:avLst/>
          </a:prstGeom>
        </p:spPr>
        <p:txBody>
          <a:bodyPr wrap="none">
            <a:spAutoFit/>
          </a:bodyPr>
          <a:lstStyle/>
          <a:p>
            <a:r>
              <a:rPr lang="en-US" altLang="zh-CN" sz="1600" i="1" dirty="0" smtClean="0">
                <a:solidFill>
                  <a:srgbClr val="7030A0"/>
                </a:solidFill>
              </a:rPr>
              <a:t>H</a:t>
            </a:r>
            <a:r>
              <a:rPr lang="en-US" altLang="zh-CN" sz="1600" i="1" baseline="-25000" dirty="0" smtClean="0">
                <a:solidFill>
                  <a:srgbClr val="7030A0"/>
                </a:solidFill>
              </a:rPr>
              <a:t>cL</a:t>
            </a:r>
            <a:r>
              <a:rPr lang="en-US" altLang="zh-CN" sz="1600" i="1" dirty="0" smtClean="0">
                <a:solidFill>
                  <a:srgbClr val="7030A0"/>
                </a:solidFill>
              </a:rPr>
              <a:t>+</a:t>
            </a:r>
            <a:r>
              <a:rPr lang="en-US" altLang="zh-CN" sz="1600" dirty="0" smtClean="0">
                <a:solidFill>
                  <a:srgbClr val="7030A0"/>
                </a:solidFill>
              </a:rPr>
              <a:t>3</a:t>
            </a:r>
            <a:endParaRPr lang="zh-CN" altLang="en-US" sz="1600" dirty="0"/>
          </a:p>
        </p:txBody>
      </p:sp>
      <p:sp>
        <p:nvSpPr>
          <p:cNvPr id="16" name="矩形 15"/>
          <p:cNvSpPr/>
          <p:nvPr/>
        </p:nvSpPr>
        <p:spPr>
          <a:xfrm>
            <a:off x="8408236" y="2111653"/>
            <a:ext cx="724878" cy="338554"/>
          </a:xfrm>
          <a:prstGeom prst="rect">
            <a:avLst/>
          </a:prstGeom>
        </p:spPr>
        <p:txBody>
          <a:bodyPr wrap="none">
            <a:spAutoFit/>
          </a:bodyPr>
          <a:lstStyle/>
          <a:p>
            <a:r>
              <a:rPr lang="en-US" altLang="zh-CN" sz="1600" i="1" dirty="0" smtClean="0">
                <a:solidFill>
                  <a:srgbClr val="7030A0"/>
                </a:solidFill>
              </a:rPr>
              <a:t>H</a:t>
            </a:r>
            <a:r>
              <a:rPr lang="en-US" altLang="zh-CN" sz="1600" i="1" baseline="-25000" dirty="0" smtClean="0">
                <a:solidFill>
                  <a:srgbClr val="7030A0"/>
                </a:solidFill>
              </a:rPr>
              <a:t>cL</a:t>
            </a:r>
            <a:r>
              <a:rPr lang="en-US" altLang="zh-CN" sz="1600" dirty="0" smtClean="0">
                <a:solidFill>
                  <a:srgbClr val="7030A0"/>
                </a:solidFill>
              </a:rPr>
              <a:t>+1</a:t>
            </a:r>
            <a:endParaRPr lang="zh-CN" altLang="en-US" sz="1600" dirty="0"/>
          </a:p>
        </p:txBody>
      </p:sp>
      <p:sp>
        <p:nvSpPr>
          <p:cNvPr id="18" name="矩形 17"/>
          <p:cNvSpPr/>
          <p:nvPr/>
        </p:nvSpPr>
        <p:spPr>
          <a:xfrm>
            <a:off x="5978034" y="1579812"/>
            <a:ext cx="724878" cy="338554"/>
          </a:xfrm>
          <a:prstGeom prst="rect">
            <a:avLst/>
          </a:prstGeom>
        </p:spPr>
        <p:txBody>
          <a:bodyPr wrap="none">
            <a:spAutoFit/>
          </a:bodyPr>
          <a:lstStyle/>
          <a:p>
            <a:r>
              <a:rPr lang="en-US" altLang="zh-CN" sz="1600" i="1" dirty="0" smtClean="0">
                <a:solidFill>
                  <a:srgbClr val="7030A0"/>
                </a:solidFill>
              </a:rPr>
              <a:t>H</a:t>
            </a:r>
            <a:r>
              <a:rPr lang="en-US" altLang="zh-CN" sz="1600" i="1" baseline="-25000" dirty="0" smtClean="0">
                <a:solidFill>
                  <a:srgbClr val="7030A0"/>
                </a:solidFill>
              </a:rPr>
              <a:t>cL</a:t>
            </a:r>
            <a:r>
              <a:rPr lang="en-US" altLang="zh-CN" sz="1600" dirty="0" smtClean="0">
                <a:solidFill>
                  <a:srgbClr val="7030A0"/>
                </a:solidFill>
              </a:rPr>
              <a:t>+1</a:t>
            </a:r>
            <a:endParaRPr lang="zh-CN" altLang="en-US" sz="1600" dirty="0"/>
          </a:p>
        </p:txBody>
      </p:sp>
      <p:sp>
        <p:nvSpPr>
          <p:cNvPr id="19" name="矩形 18"/>
          <p:cNvSpPr/>
          <p:nvPr/>
        </p:nvSpPr>
        <p:spPr>
          <a:xfrm>
            <a:off x="6403667" y="5917204"/>
            <a:ext cx="724878" cy="338554"/>
          </a:xfrm>
          <a:prstGeom prst="rect">
            <a:avLst/>
          </a:prstGeom>
        </p:spPr>
        <p:txBody>
          <a:bodyPr wrap="none">
            <a:spAutoFit/>
          </a:bodyPr>
          <a:lstStyle/>
          <a:p>
            <a:r>
              <a:rPr lang="en-US" altLang="zh-CN" sz="1600" i="1" dirty="0" smtClean="0">
                <a:solidFill>
                  <a:srgbClr val="7030A0"/>
                </a:solidFill>
              </a:rPr>
              <a:t>H</a:t>
            </a:r>
            <a:r>
              <a:rPr lang="en-US" altLang="zh-CN" sz="1600" i="1" baseline="-25000" dirty="0" smtClean="0">
                <a:solidFill>
                  <a:srgbClr val="7030A0"/>
                </a:solidFill>
              </a:rPr>
              <a:t>cL</a:t>
            </a:r>
            <a:r>
              <a:rPr lang="en-US" altLang="zh-CN" sz="1600" dirty="0" smtClean="0">
                <a:solidFill>
                  <a:srgbClr val="7030A0"/>
                </a:solidFill>
              </a:rPr>
              <a:t>+1</a:t>
            </a:r>
            <a:endParaRPr lang="zh-CN" altLang="en-US" sz="1600" dirty="0"/>
          </a:p>
        </p:txBody>
      </p:sp>
      <p:sp>
        <p:nvSpPr>
          <p:cNvPr id="20" name="矩形 19"/>
          <p:cNvSpPr/>
          <p:nvPr/>
        </p:nvSpPr>
        <p:spPr>
          <a:xfrm>
            <a:off x="7128717" y="5771960"/>
            <a:ext cx="490840" cy="338554"/>
          </a:xfrm>
          <a:prstGeom prst="rect">
            <a:avLst/>
          </a:prstGeom>
        </p:spPr>
        <p:txBody>
          <a:bodyPr wrap="none">
            <a:spAutoFit/>
          </a:bodyPr>
          <a:lstStyle/>
          <a:p>
            <a:r>
              <a:rPr lang="en-US" altLang="zh-CN" sz="1600" i="1" dirty="0" err="1" smtClean="0">
                <a:solidFill>
                  <a:srgbClr val="7030A0"/>
                </a:solidFill>
              </a:rPr>
              <a:t>H</a:t>
            </a:r>
            <a:r>
              <a:rPr lang="en-US" altLang="zh-CN" sz="1600" i="1" baseline="-25000" dirty="0" err="1" smtClean="0">
                <a:solidFill>
                  <a:srgbClr val="7030A0"/>
                </a:solidFill>
              </a:rPr>
              <a:t>cL</a:t>
            </a:r>
            <a:endParaRPr lang="zh-CN" altLang="en-US" sz="1600" dirty="0"/>
          </a:p>
        </p:txBody>
      </p:sp>
      <p:sp>
        <p:nvSpPr>
          <p:cNvPr id="21" name="矩形 20"/>
          <p:cNvSpPr/>
          <p:nvPr/>
        </p:nvSpPr>
        <p:spPr>
          <a:xfrm>
            <a:off x="7632099" y="5931718"/>
            <a:ext cx="724878" cy="338554"/>
          </a:xfrm>
          <a:prstGeom prst="rect">
            <a:avLst/>
          </a:prstGeom>
        </p:spPr>
        <p:txBody>
          <a:bodyPr wrap="none">
            <a:spAutoFit/>
          </a:bodyPr>
          <a:lstStyle/>
          <a:p>
            <a:r>
              <a:rPr lang="en-US" altLang="zh-CN" sz="1600" i="1" dirty="0" smtClean="0">
                <a:solidFill>
                  <a:srgbClr val="7030A0"/>
                </a:solidFill>
              </a:rPr>
              <a:t>H</a:t>
            </a:r>
            <a:r>
              <a:rPr lang="en-US" altLang="zh-CN" sz="1600" i="1" baseline="-25000" dirty="0" smtClean="0">
                <a:solidFill>
                  <a:srgbClr val="7030A0"/>
                </a:solidFill>
              </a:rPr>
              <a:t>cL</a:t>
            </a:r>
            <a:r>
              <a:rPr lang="en-US" altLang="zh-CN" sz="1600" dirty="0" smtClean="0">
                <a:solidFill>
                  <a:srgbClr val="7030A0"/>
                </a:solidFill>
              </a:rPr>
              <a:t>+1</a:t>
            </a:r>
            <a:endParaRPr lang="zh-CN" altLang="en-US" sz="1600" dirty="0"/>
          </a:p>
        </p:txBody>
      </p:sp>
      <p:sp>
        <p:nvSpPr>
          <p:cNvPr id="22" name="矩形 21"/>
          <p:cNvSpPr/>
          <p:nvPr/>
        </p:nvSpPr>
        <p:spPr>
          <a:xfrm>
            <a:off x="8253032" y="5936012"/>
            <a:ext cx="724878" cy="338554"/>
          </a:xfrm>
          <a:prstGeom prst="rect">
            <a:avLst/>
          </a:prstGeom>
        </p:spPr>
        <p:txBody>
          <a:bodyPr wrap="none">
            <a:spAutoFit/>
          </a:bodyPr>
          <a:lstStyle/>
          <a:p>
            <a:r>
              <a:rPr lang="en-US" altLang="zh-CN" sz="1600" i="1" dirty="0" smtClean="0">
                <a:solidFill>
                  <a:srgbClr val="7030A0"/>
                </a:solidFill>
              </a:rPr>
              <a:t>H</a:t>
            </a:r>
            <a:r>
              <a:rPr lang="en-US" altLang="zh-CN" sz="1600" i="1" baseline="-25000" dirty="0" smtClean="0">
                <a:solidFill>
                  <a:srgbClr val="7030A0"/>
                </a:solidFill>
              </a:rPr>
              <a:t>cL</a:t>
            </a:r>
            <a:r>
              <a:rPr lang="en-US" altLang="zh-CN" sz="1600" dirty="0" smtClean="0">
                <a:solidFill>
                  <a:srgbClr val="7030A0"/>
                </a:solidFill>
              </a:rPr>
              <a:t>+1</a:t>
            </a:r>
            <a:endParaRPr lang="zh-CN" altLang="en-US" sz="1600" dirty="0"/>
          </a:p>
        </p:txBody>
      </p:sp>
      <p:sp>
        <p:nvSpPr>
          <p:cNvPr id="23" name="矩形 22"/>
          <p:cNvSpPr/>
          <p:nvPr/>
        </p:nvSpPr>
        <p:spPr>
          <a:xfrm>
            <a:off x="6512099" y="4473013"/>
            <a:ext cx="724878" cy="338554"/>
          </a:xfrm>
          <a:prstGeom prst="rect">
            <a:avLst/>
          </a:prstGeom>
        </p:spPr>
        <p:txBody>
          <a:bodyPr wrap="none">
            <a:spAutoFit/>
          </a:bodyPr>
          <a:lstStyle/>
          <a:p>
            <a:r>
              <a:rPr lang="en-US" altLang="zh-CN" sz="1600" i="1" dirty="0" smtClean="0">
                <a:solidFill>
                  <a:srgbClr val="7030A0"/>
                </a:solidFill>
              </a:rPr>
              <a:t>H</a:t>
            </a:r>
            <a:r>
              <a:rPr lang="en-US" altLang="zh-CN" sz="1600" i="1" baseline="-25000" dirty="0" smtClean="0">
                <a:solidFill>
                  <a:srgbClr val="7030A0"/>
                </a:solidFill>
              </a:rPr>
              <a:t>cL</a:t>
            </a:r>
            <a:r>
              <a:rPr lang="en-US" altLang="zh-CN" sz="1600" dirty="0" smtClean="0">
                <a:solidFill>
                  <a:srgbClr val="7030A0"/>
                </a:solidFill>
              </a:rPr>
              <a:t>+2</a:t>
            </a:r>
            <a:endParaRPr lang="zh-CN" altLang="en-US" sz="1600" dirty="0"/>
          </a:p>
        </p:txBody>
      </p:sp>
      <p:sp>
        <p:nvSpPr>
          <p:cNvPr id="24" name="矩形 23"/>
          <p:cNvSpPr/>
          <p:nvPr/>
        </p:nvSpPr>
        <p:spPr>
          <a:xfrm>
            <a:off x="8045797" y="4440129"/>
            <a:ext cx="724878" cy="338554"/>
          </a:xfrm>
          <a:prstGeom prst="rect">
            <a:avLst/>
          </a:prstGeom>
        </p:spPr>
        <p:txBody>
          <a:bodyPr wrap="none">
            <a:spAutoFit/>
          </a:bodyPr>
          <a:lstStyle/>
          <a:p>
            <a:r>
              <a:rPr lang="en-US" altLang="zh-CN" sz="1600" i="1" dirty="0" smtClean="0">
                <a:solidFill>
                  <a:srgbClr val="7030A0"/>
                </a:solidFill>
              </a:rPr>
              <a:t>H</a:t>
            </a:r>
            <a:r>
              <a:rPr lang="en-US" altLang="zh-CN" sz="1600" i="1" baseline="-25000" dirty="0" smtClean="0">
                <a:solidFill>
                  <a:srgbClr val="7030A0"/>
                </a:solidFill>
              </a:rPr>
              <a:t>cL</a:t>
            </a:r>
            <a:r>
              <a:rPr lang="en-US" altLang="zh-CN" sz="1600" dirty="0" smtClean="0">
                <a:solidFill>
                  <a:srgbClr val="7030A0"/>
                </a:solidFill>
              </a:rPr>
              <a:t>+2</a:t>
            </a:r>
            <a:endParaRPr lang="zh-CN" altLang="en-US" sz="1600" dirty="0"/>
          </a:p>
        </p:txBody>
      </p:sp>
    </p:spTree>
    <p:extLst>
      <p:ext uri="{BB962C8B-B14F-4D97-AF65-F5344CB8AC3E}">
        <p14:creationId xmlns:p14="http://schemas.microsoft.com/office/powerpoint/2010/main" val="1146104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left)">
                                      <p:cBhvr>
                                        <p:cTn id="16" dur="500"/>
                                        <p:tgtEl>
                                          <p:spTgt spid="3">
                                            <p:txEl>
                                              <p:pRg st="3" end="3"/>
                                            </p:txEl>
                                          </p:spTgt>
                                        </p:tgtEl>
                                      </p:cBhvr>
                                    </p:animEffect>
                                  </p:childTnLst>
                                </p:cTn>
                              </p:par>
                            </p:childTnLst>
                          </p:cTn>
                        </p:par>
                        <p:par>
                          <p:cTn id="17" fill="hold">
                            <p:stCondLst>
                              <p:cond delay="500"/>
                            </p:stCondLst>
                            <p:childTnLst>
                              <p:par>
                                <p:cTn id="18" presetID="4" presetClass="entr" presetSubtype="16" fill="hold" grpId="0" nodeType="after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box(in)">
                                      <p:cBhvr>
                                        <p:cTn id="20" dur="2000"/>
                                        <p:tgtEl>
                                          <p:spTgt spid="19"/>
                                        </p:tgtEl>
                                      </p:cBhvr>
                                    </p:animEffect>
                                  </p:childTnLst>
                                </p:cTn>
                              </p:par>
                            </p:childTnLst>
                          </p:cTn>
                        </p:par>
                        <p:par>
                          <p:cTn id="21" fill="hold">
                            <p:stCondLst>
                              <p:cond delay="2500"/>
                            </p:stCondLst>
                            <p:childTnLst>
                              <p:par>
                                <p:cTn id="22" presetID="4" presetClass="entr" presetSubtype="16" fill="hold" grpId="0" nodeType="after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box(in)">
                                      <p:cBhvr>
                                        <p:cTn id="24" dur="2000"/>
                                        <p:tgtEl>
                                          <p:spTgt spid="20"/>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wipe(left)">
                                      <p:cBhvr>
                                        <p:cTn id="29" dur="500"/>
                                        <p:tgtEl>
                                          <p:spTgt spid="3">
                                            <p:txEl>
                                              <p:pRg st="4" end="4"/>
                                            </p:txEl>
                                          </p:spTgt>
                                        </p:tgtEl>
                                      </p:cBhvr>
                                    </p:animEffect>
                                  </p:childTnLst>
                                </p:cTn>
                              </p:par>
                            </p:childTnLst>
                          </p:cTn>
                        </p:par>
                        <p:par>
                          <p:cTn id="30" fill="hold">
                            <p:stCondLst>
                              <p:cond delay="500"/>
                            </p:stCondLst>
                            <p:childTnLst>
                              <p:par>
                                <p:cTn id="31" presetID="8" presetClass="entr" presetSubtype="16" fill="hold" grpId="0" nodeType="after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diamond(in)">
                                      <p:cBhvr>
                                        <p:cTn id="33" dur="2000"/>
                                        <p:tgtEl>
                                          <p:spTgt spid="21"/>
                                        </p:tgtEl>
                                      </p:cBhvr>
                                    </p:animEffect>
                                  </p:childTnLst>
                                </p:cTn>
                              </p:par>
                            </p:childTnLst>
                          </p:cTn>
                        </p:par>
                        <p:par>
                          <p:cTn id="34" fill="hold">
                            <p:stCondLst>
                              <p:cond delay="2500"/>
                            </p:stCondLst>
                            <p:childTnLst>
                              <p:par>
                                <p:cTn id="35" presetID="8" presetClass="entr" presetSubtype="16" fill="hold" grpId="0" nodeType="after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diamond(in)">
                                      <p:cBhvr>
                                        <p:cTn id="37" dur="2000"/>
                                        <p:tgtEl>
                                          <p:spTgt spid="2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wipe(left)">
                                      <p:cBhvr>
                                        <p:cTn id="42" dur="500"/>
                                        <p:tgtEl>
                                          <p:spTgt spid="3">
                                            <p:txEl>
                                              <p:pRg st="5" end="5"/>
                                            </p:txEl>
                                          </p:spTgt>
                                        </p:tgtEl>
                                      </p:cBhvr>
                                    </p:animEffect>
                                  </p:childTnLst>
                                </p:cTn>
                              </p:par>
                            </p:childTnLst>
                          </p:cTn>
                        </p:par>
                        <p:par>
                          <p:cTn id="43" fill="hold">
                            <p:stCondLst>
                              <p:cond delay="500"/>
                            </p:stCondLst>
                            <p:childTnLst>
                              <p:par>
                                <p:cTn id="44" presetID="13" presetClass="entr" presetSubtype="32" fill="hold" grpId="0" nodeType="after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plus(out)">
                                      <p:cBhvr>
                                        <p:cTn id="46" dur="2000"/>
                                        <p:tgtEl>
                                          <p:spTgt spid="23"/>
                                        </p:tgtEl>
                                      </p:cBhvr>
                                    </p:animEffect>
                                  </p:childTnLst>
                                </p:cTn>
                              </p:par>
                            </p:childTnLst>
                          </p:cTn>
                        </p:par>
                        <p:par>
                          <p:cTn id="47" fill="hold">
                            <p:stCondLst>
                              <p:cond delay="2500"/>
                            </p:stCondLst>
                            <p:childTnLst>
                              <p:par>
                                <p:cTn id="48" presetID="13" presetClass="entr" presetSubtype="32" fill="hold" grpId="0" nodeType="after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plus(out)">
                                      <p:cBhvr>
                                        <p:cTn id="50" dur="2000"/>
                                        <p:tgtEl>
                                          <p:spTgt spid="24"/>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26">
                                            <p:txEl>
                                              <p:pRg st="0" end="0"/>
                                            </p:txEl>
                                          </p:spTgt>
                                        </p:tgtEl>
                                        <p:attrNameLst>
                                          <p:attrName>style.visibility</p:attrName>
                                        </p:attrNameLst>
                                      </p:cBhvr>
                                      <p:to>
                                        <p:strVal val="visible"/>
                                      </p:to>
                                    </p:set>
                                    <p:animEffect transition="in" filter="wipe(left)">
                                      <p:cBhvr>
                                        <p:cTn id="55" dur="500"/>
                                        <p:tgtEl>
                                          <p:spTgt spid="2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9" grpId="0"/>
      <p:bldP spid="20" grpId="0"/>
      <p:bldP spid="21" grpId="0"/>
      <p:bldP spid="22" grpId="0"/>
      <p:bldP spid="23" grpId="0"/>
      <p:bldP spid="24"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smtClean="0"/>
              <a:t>X.2c </a:t>
            </a:r>
            <a:r>
              <a:rPr lang="zh-CN" altLang="en-US" dirty="0"/>
              <a:t>平衡化旋转：</a:t>
            </a:r>
            <a:r>
              <a:rPr lang="en-US" altLang="zh-CN" dirty="0"/>
              <a:t>RL</a:t>
            </a:r>
            <a:r>
              <a:rPr lang="zh-CN" altLang="en-US" dirty="0" smtClean="0"/>
              <a:t>型</a:t>
            </a:r>
            <a:r>
              <a:rPr lang="en-US" altLang="zh-CN" sz="2000" dirty="0" smtClean="0"/>
              <a:t>-</a:t>
            </a:r>
            <a:r>
              <a:rPr lang="zh-CN" altLang="en-US" sz="2000" dirty="0" smtClean="0">
                <a:solidFill>
                  <a:srgbClr val="7030A0"/>
                </a:solidFill>
              </a:rPr>
              <a:t>算法实现</a:t>
            </a:r>
            <a:endParaRPr lang="zh-CN" altLang="en-US" dirty="0">
              <a:solidFill>
                <a:srgbClr val="7030A0"/>
              </a:solidFill>
            </a:endParaRPr>
          </a:p>
        </p:txBody>
      </p:sp>
      <p:sp>
        <p:nvSpPr>
          <p:cNvPr id="6" name="内容占位符 5"/>
          <p:cNvSpPr>
            <a:spLocks noGrp="1"/>
          </p:cNvSpPr>
          <p:nvPr>
            <p:ph idx="1"/>
          </p:nvPr>
        </p:nvSpPr>
        <p:spPr>
          <a:xfrm>
            <a:off x="533400" y="838200"/>
            <a:ext cx="8191500" cy="5419725"/>
          </a:xfrm>
        </p:spPr>
        <p:txBody>
          <a:bodyPr/>
          <a:lstStyle/>
          <a:p>
            <a:r>
              <a:rPr lang="en-US" altLang="zh-CN" sz="2400" b="1" dirty="0" smtClean="0"/>
              <a:t>RL</a:t>
            </a:r>
            <a:r>
              <a:rPr lang="zh-CN" altLang="en-US" sz="2400" b="1" dirty="0" smtClean="0"/>
              <a:t>型</a:t>
            </a:r>
            <a:r>
              <a:rPr lang="zh-CN" altLang="en-US" sz="2400" b="1" dirty="0"/>
              <a:t>平衡化旋转的</a:t>
            </a:r>
            <a:r>
              <a:rPr lang="zh-CN" altLang="en-US" sz="2400" dirty="0"/>
              <a:t>算法实现</a:t>
            </a:r>
          </a:p>
          <a:p>
            <a:endParaRPr lang="zh-CN" altLang="en-US" sz="2400" dirty="0"/>
          </a:p>
        </p:txBody>
      </p:sp>
      <p:pic>
        <p:nvPicPr>
          <p:cNvPr id="10" name="图片 9"/>
          <p:cNvPicPr>
            <a:picLocks noChangeAspect="1"/>
          </p:cNvPicPr>
          <p:nvPr/>
        </p:nvPicPr>
        <p:blipFill>
          <a:blip r:embed="rId4"/>
          <a:stretch>
            <a:fillRect/>
          </a:stretch>
        </p:blipFill>
        <p:spPr>
          <a:xfrm>
            <a:off x="5553333" y="4943695"/>
            <a:ext cx="2066667" cy="1761905"/>
          </a:xfrm>
          <a:prstGeom prst="rect">
            <a:avLst/>
          </a:prstGeom>
        </p:spPr>
      </p:pic>
      <p:pic>
        <p:nvPicPr>
          <p:cNvPr id="11" name="图片 10"/>
          <p:cNvPicPr>
            <a:picLocks noChangeAspect="1"/>
          </p:cNvPicPr>
          <p:nvPr/>
        </p:nvPicPr>
        <p:blipFill>
          <a:blip r:embed="rId5"/>
          <a:stretch>
            <a:fillRect/>
          </a:stretch>
        </p:blipFill>
        <p:spPr>
          <a:xfrm>
            <a:off x="1676400" y="4671178"/>
            <a:ext cx="1714286" cy="2123810"/>
          </a:xfrm>
          <a:prstGeom prst="rect">
            <a:avLst/>
          </a:prstGeom>
        </p:spPr>
      </p:pic>
      <p:sp>
        <p:nvSpPr>
          <p:cNvPr id="12" name="右箭头 11"/>
          <p:cNvSpPr/>
          <p:nvPr/>
        </p:nvSpPr>
        <p:spPr>
          <a:xfrm>
            <a:off x="3551128" y="5638800"/>
            <a:ext cx="2068520" cy="222081"/>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3487604" y="5903257"/>
            <a:ext cx="2303596" cy="400110"/>
          </a:xfrm>
          <a:prstGeom prst="rect">
            <a:avLst/>
          </a:prstGeom>
        </p:spPr>
        <p:txBody>
          <a:bodyPr wrap="square">
            <a:spAutoFit/>
          </a:bodyPr>
          <a:lstStyle/>
          <a:p>
            <a:r>
              <a:rPr lang="en-US" altLang="zh-CN" sz="2000" dirty="0" smtClean="0">
                <a:solidFill>
                  <a:schemeClr val="tx1">
                    <a:lumMod val="50000"/>
                    <a:lumOff val="50000"/>
                  </a:schemeClr>
                </a:solidFill>
              </a:rPr>
              <a:t>RL</a:t>
            </a:r>
            <a:r>
              <a:rPr lang="zh-CN" altLang="en-US" sz="2000" dirty="0" smtClean="0">
                <a:solidFill>
                  <a:schemeClr val="tx1">
                    <a:lumMod val="50000"/>
                    <a:lumOff val="50000"/>
                  </a:schemeClr>
                </a:solidFill>
              </a:rPr>
              <a:t>型</a:t>
            </a:r>
            <a:r>
              <a:rPr lang="zh-CN" altLang="en-US" sz="2000" dirty="0" smtClean="0"/>
              <a:t>平衡化旋转</a:t>
            </a:r>
            <a:endParaRPr lang="zh-CN" altLang="en-US" sz="2000" dirty="0"/>
          </a:p>
        </p:txBody>
      </p:sp>
      <p:sp>
        <p:nvSpPr>
          <p:cNvPr id="14" name="AutoShape 25"/>
          <p:cNvSpPr>
            <a:spLocks noChangeArrowheads="1"/>
          </p:cNvSpPr>
          <p:nvPr/>
        </p:nvSpPr>
        <p:spPr bwMode="auto">
          <a:xfrm rot="13388270">
            <a:off x="2477429" y="4799507"/>
            <a:ext cx="717744" cy="188256"/>
          </a:xfrm>
          <a:prstGeom prst="curvedUpArrow">
            <a:avLst>
              <a:gd name="adj1" fmla="val 28000"/>
              <a:gd name="adj2" fmla="val 56000"/>
              <a:gd name="adj3" fmla="val 33333"/>
            </a:avLst>
          </a:prstGeom>
          <a:solidFill>
            <a:srgbClr val="FF0000"/>
          </a:solidFill>
          <a:ln w="9525">
            <a:solidFill>
              <a:srgbClr val="FF0000"/>
            </a:solidFill>
            <a:miter lim="800000"/>
            <a:headEnd/>
            <a:tailEnd/>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5" name="AutoShape 26"/>
          <p:cNvSpPr>
            <a:spLocks noChangeArrowheads="1"/>
          </p:cNvSpPr>
          <p:nvPr/>
        </p:nvSpPr>
        <p:spPr bwMode="auto">
          <a:xfrm rot="18406894">
            <a:off x="1991182" y="5405299"/>
            <a:ext cx="822929" cy="182248"/>
          </a:xfrm>
          <a:prstGeom prst="curvedDownArrow">
            <a:avLst>
              <a:gd name="adj1" fmla="val 60000"/>
              <a:gd name="adj2" fmla="val 120000"/>
              <a:gd name="adj3" fmla="val 33333"/>
            </a:avLst>
          </a:prstGeom>
          <a:solidFill>
            <a:schemeClr val="accent1"/>
          </a:solidFill>
          <a:ln w="9525">
            <a:solidFill>
              <a:schemeClr val="tx1"/>
            </a:solidFill>
            <a:miter lim="800000"/>
            <a:headEnd/>
            <a:tailEnd/>
          </a:ln>
        </p:spPr>
        <p:txBody>
          <a:bodyPr wrap="none" anchor="ctr"/>
          <a:lstStyle/>
          <a:p>
            <a:pPr eaLnBrk="1" hangingPunct="1"/>
            <a:endParaRPr kumimoji="1" lang="zh-CN" altLang="en-US" sz="2400">
              <a:solidFill>
                <a:schemeClr val="tx1"/>
              </a:solidFill>
              <a:latin typeface="Times New Roman" panose="02020603050405020304" pitchFamily="18" charset="0"/>
              <a:ea typeface="宋体" panose="02010600030101010101" pitchFamily="2" charset="-122"/>
            </a:endParaRPr>
          </a:p>
        </p:txBody>
      </p:sp>
      <p:sp>
        <p:nvSpPr>
          <p:cNvPr id="16" name="动作按钮: 上一张 15">
            <a:hlinkClick r:id="" action="ppaction://noaction" highlightClick="1"/>
          </p:cNvPr>
          <p:cNvSpPr/>
          <p:nvPr/>
        </p:nvSpPr>
        <p:spPr>
          <a:xfrm>
            <a:off x="8839200" y="6548606"/>
            <a:ext cx="304800" cy="309394"/>
          </a:xfrm>
          <a:prstGeom prst="actionButtonRetur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ontrols>
      <mc:AlternateContent xmlns:mc="http://schemas.openxmlformats.org/markup-compatibility/2006">
        <mc:Choice xmlns:v="urn:schemas-microsoft-com:vml" Requires="v">
          <p:control spid="102383" name="TextBox1" r:id="rId2" imgW="8153280" imgH="3276720"/>
        </mc:Choice>
        <mc:Fallback>
          <p:control name="TextBox1" r:id="rId2" imgW="8153280" imgH="3276720">
            <p:pic>
              <p:nvPicPr>
                <p:cNvPr id="9" name="TextBox1"/>
                <p:cNvPicPr preferRelativeResize="0">
                  <a:picLocks noChangeArrowheads="1" noChangeShapeType="1"/>
                </p:cNvPicPr>
                <p:nvPr/>
              </p:nvPicPr>
              <p:blipFill>
                <a:blip r:embed="rId6"/>
                <a:srcRect/>
                <a:stretch>
                  <a:fillRect/>
                </a:stretch>
              </p:blipFill>
              <p:spPr bwMode="auto">
                <a:xfrm>
                  <a:off x="573087" y="1381125"/>
                  <a:ext cx="8151813" cy="3276600"/>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extLst>
      <p:ext uri="{BB962C8B-B14F-4D97-AF65-F5344CB8AC3E}">
        <p14:creationId xmlns:p14="http://schemas.microsoft.com/office/powerpoint/2010/main" val="372679599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X.2d </a:t>
            </a:r>
            <a:r>
              <a:rPr lang="zh-CN" altLang="en-US" dirty="0"/>
              <a:t>平衡化旋转：</a:t>
            </a:r>
            <a:r>
              <a:rPr lang="en-US" altLang="zh-CN" dirty="0"/>
              <a:t>RR</a:t>
            </a:r>
            <a:r>
              <a:rPr lang="zh-CN" altLang="en-US" dirty="0"/>
              <a:t>型</a:t>
            </a:r>
          </a:p>
        </p:txBody>
      </p:sp>
      <p:sp>
        <p:nvSpPr>
          <p:cNvPr id="3" name="内容占位符 2"/>
          <p:cNvSpPr>
            <a:spLocks noGrp="1"/>
          </p:cNvSpPr>
          <p:nvPr>
            <p:ph idx="1"/>
          </p:nvPr>
        </p:nvSpPr>
        <p:spPr>
          <a:xfrm>
            <a:off x="533400" y="981075"/>
            <a:ext cx="8229600" cy="5419725"/>
          </a:xfrm>
        </p:spPr>
        <p:txBody>
          <a:bodyPr/>
          <a:lstStyle/>
          <a:p>
            <a:pPr marL="304800" indent="-304800">
              <a:spcBef>
                <a:spcPts val="600"/>
              </a:spcBef>
              <a:buFont typeface="+mj-lt"/>
              <a:buAutoNum type="romanUcPeriod"/>
            </a:pPr>
            <a:r>
              <a:rPr lang="zh-CN" altLang="en-US" sz="2400" b="1" dirty="0" smtClean="0"/>
              <a:t>失衡原因：</a:t>
            </a:r>
            <a:r>
              <a:rPr lang="zh-CN" altLang="en-US" sz="2400" dirty="0" smtClean="0"/>
              <a:t>在</a:t>
            </a:r>
            <a:r>
              <a:rPr lang="zh-CN" altLang="en-US" sz="2400" dirty="0"/>
              <a:t>结点</a:t>
            </a:r>
            <a:r>
              <a:rPr lang="en-US" altLang="zh-CN" sz="2400" b="1" dirty="0"/>
              <a:t>a</a:t>
            </a:r>
            <a:r>
              <a:rPr lang="zh-CN" altLang="en-US" sz="2400" dirty="0" smtClean="0"/>
              <a:t>的</a:t>
            </a:r>
            <a:r>
              <a:rPr lang="zh-CN" altLang="en-US" sz="2400" u="sng" dirty="0" smtClean="0">
                <a:solidFill>
                  <a:schemeClr val="accent6"/>
                </a:solidFill>
              </a:rPr>
              <a:t>右孩子的</a:t>
            </a:r>
            <a:r>
              <a:rPr lang="zh-CN" altLang="en-US" sz="2400" b="1" u="sng" dirty="0" smtClean="0">
                <a:solidFill>
                  <a:srgbClr val="7030A0"/>
                </a:solidFill>
              </a:rPr>
              <a:t>右子</a:t>
            </a:r>
            <a:r>
              <a:rPr lang="zh-CN" altLang="en-US" sz="2400" b="1" u="sng" dirty="0">
                <a:solidFill>
                  <a:srgbClr val="7030A0"/>
                </a:solidFill>
              </a:rPr>
              <a:t>树</a:t>
            </a:r>
            <a:r>
              <a:rPr lang="zh-CN" altLang="en-US" sz="2400" dirty="0"/>
              <a:t>上进行</a:t>
            </a:r>
            <a:r>
              <a:rPr lang="zh-CN" altLang="en-US" sz="2400" dirty="0" smtClean="0"/>
              <a:t>插入，</a:t>
            </a:r>
            <a:r>
              <a:rPr lang="zh-CN" altLang="en-US" sz="2400" i="1" dirty="0" smtClean="0"/>
              <a:t>插入</a:t>
            </a:r>
            <a:r>
              <a:rPr lang="en-US" altLang="zh-CN" sz="2400" i="1" dirty="0"/>
              <a:t>x</a:t>
            </a:r>
            <a:r>
              <a:rPr lang="zh-CN" altLang="en-US" sz="2400" i="1" dirty="0" smtClean="0"/>
              <a:t>使</a:t>
            </a:r>
            <a:r>
              <a:rPr lang="zh-CN" altLang="en-US" sz="2400" i="1" dirty="0"/>
              <a:t>结点</a:t>
            </a:r>
            <a:r>
              <a:rPr lang="en-US" altLang="zh-CN" sz="2400" i="1" dirty="0"/>
              <a:t>a</a:t>
            </a:r>
            <a:r>
              <a:rPr lang="zh-CN" altLang="en-US" sz="2400" i="1" dirty="0"/>
              <a:t>失去平衡</a:t>
            </a:r>
            <a:r>
              <a:rPr lang="zh-CN" altLang="en-US" sz="2400" dirty="0" smtClean="0"/>
              <a:t>。</a:t>
            </a:r>
            <a:endParaRPr lang="en-US" altLang="zh-CN" sz="2400" dirty="0" smtClean="0"/>
          </a:p>
          <a:p>
            <a:pPr lvl="1">
              <a:spcBef>
                <a:spcPts val="600"/>
              </a:spcBef>
            </a:pPr>
            <a:r>
              <a:rPr lang="en-US" altLang="zh-CN" sz="2000" dirty="0" smtClean="0"/>
              <a:t>x</a:t>
            </a:r>
            <a:r>
              <a:rPr lang="zh-CN" altLang="en-US" sz="2000" dirty="0" smtClean="0"/>
              <a:t>插入前</a:t>
            </a:r>
            <a:r>
              <a:rPr lang="en-US" altLang="zh-CN" sz="2000" dirty="0" smtClean="0"/>
              <a:t>, a</a:t>
            </a:r>
            <a:r>
              <a:rPr lang="zh-CN" altLang="en-US" sz="2000" dirty="0" smtClean="0"/>
              <a:t>的</a:t>
            </a:r>
            <a:r>
              <a:rPr lang="zh-CN" altLang="en-US" sz="2000" dirty="0"/>
              <a:t>平衡因子</a:t>
            </a:r>
            <a:r>
              <a:rPr lang="zh-CN" altLang="en-US" sz="2000" dirty="0" smtClean="0"/>
              <a:t>是</a:t>
            </a:r>
            <a:r>
              <a:rPr lang="en-US" altLang="zh-CN" sz="2000" dirty="0" smtClean="0"/>
              <a:t>-1 </a:t>
            </a:r>
            <a:r>
              <a:rPr lang="en-US" altLang="zh-CN" sz="1800" i="1" dirty="0" smtClean="0">
                <a:solidFill>
                  <a:schemeClr val="tx1">
                    <a:lumMod val="50000"/>
                    <a:lumOff val="50000"/>
                  </a:schemeClr>
                </a:solidFill>
              </a:rPr>
              <a:t>(</a:t>
            </a:r>
            <a:r>
              <a:rPr lang="zh-CN" altLang="en-US" sz="1800" i="1" dirty="0" smtClean="0">
                <a:solidFill>
                  <a:schemeClr val="tx1">
                    <a:lumMod val="50000"/>
                    <a:lumOff val="50000"/>
                  </a:schemeClr>
                </a:solidFill>
              </a:rPr>
              <a:t>不能是</a:t>
            </a:r>
            <a:r>
              <a:rPr lang="en-US" altLang="zh-CN" sz="1800" i="1" dirty="0" smtClean="0">
                <a:solidFill>
                  <a:schemeClr val="tx1">
                    <a:lumMod val="50000"/>
                    <a:lumOff val="50000"/>
                  </a:schemeClr>
                </a:solidFill>
              </a:rPr>
              <a:t>1</a:t>
            </a:r>
            <a:r>
              <a:rPr lang="zh-CN" altLang="en-US" sz="1800" i="1" dirty="0" smtClean="0">
                <a:solidFill>
                  <a:schemeClr val="tx1">
                    <a:lumMod val="50000"/>
                    <a:lumOff val="50000"/>
                  </a:schemeClr>
                </a:solidFill>
              </a:rPr>
              <a:t>或</a:t>
            </a:r>
            <a:r>
              <a:rPr lang="en-US" altLang="zh-CN" sz="1800" i="1" dirty="0" smtClean="0">
                <a:solidFill>
                  <a:schemeClr val="tx1">
                    <a:lumMod val="50000"/>
                    <a:lumOff val="50000"/>
                  </a:schemeClr>
                </a:solidFill>
              </a:rPr>
              <a:t>0)</a:t>
            </a:r>
            <a:r>
              <a:rPr lang="en-US" altLang="zh-CN" sz="2000" dirty="0" smtClean="0"/>
              <a:t>, x</a:t>
            </a:r>
            <a:r>
              <a:rPr lang="zh-CN" altLang="en-US" sz="2000" dirty="0" smtClean="0"/>
              <a:t>插入后</a:t>
            </a:r>
            <a:r>
              <a:rPr lang="en-US" altLang="zh-CN" sz="2000" dirty="0" smtClean="0"/>
              <a:t>a</a:t>
            </a:r>
            <a:r>
              <a:rPr lang="zh-CN" altLang="en-US" sz="2000" dirty="0" smtClean="0"/>
              <a:t>的</a:t>
            </a:r>
            <a:r>
              <a:rPr lang="zh-CN" altLang="en-US" sz="2000" dirty="0"/>
              <a:t>平衡因子</a:t>
            </a:r>
            <a:r>
              <a:rPr lang="zh-CN" altLang="en-US" sz="2000" dirty="0" smtClean="0"/>
              <a:t>是</a:t>
            </a:r>
            <a:r>
              <a:rPr lang="en-US" altLang="zh-CN" sz="2000" dirty="0" smtClean="0"/>
              <a:t>-2</a:t>
            </a:r>
            <a:r>
              <a:rPr lang="zh-CN" altLang="en-US" sz="2000" dirty="0" smtClean="0"/>
              <a:t>。</a:t>
            </a:r>
            <a:endParaRPr lang="en-US" altLang="zh-CN" sz="2000" dirty="0" smtClean="0"/>
          </a:p>
          <a:p>
            <a:pPr lvl="1">
              <a:spcBef>
                <a:spcPts val="600"/>
              </a:spcBef>
            </a:pPr>
            <a:r>
              <a:rPr lang="zh-CN" altLang="en-US" sz="2000" dirty="0" smtClean="0"/>
              <a:t>设</a:t>
            </a:r>
            <a:r>
              <a:rPr lang="en-US" altLang="zh-CN" sz="2000" dirty="0"/>
              <a:t>b</a:t>
            </a:r>
            <a:r>
              <a:rPr lang="zh-CN" altLang="en-US" sz="2000" dirty="0"/>
              <a:t>是</a:t>
            </a:r>
            <a:r>
              <a:rPr lang="en-US" altLang="zh-CN" sz="2000" dirty="0"/>
              <a:t>a</a:t>
            </a:r>
            <a:r>
              <a:rPr lang="zh-CN" altLang="en-US" sz="2000" dirty="0" smtClean="0"/>
              <a:t>的右孩子</a:t>
            </a:r>
            <a:r>
              <a:rPr lang="zh-CN" altLang="en-US" sz="2000" dirty="0"/>
              <a:t>，</a:t>
            </a:r>
            <a:r>
              <a:rPr lang="en-US" altLang="zh-CN" sz="2000" dirty="0"/>
              <a:t>b</a:t>
            </a:r>
            <a:r>
              <a:rPr lang="zh-CN" altLang="en-US" sz="2000" dirty="0" smtClean="0"/>
              <a:t>在</a:t>
            </a:r>
            <a:r>
              <a:rPr lang="en-US" altLang="zh-CN" sz="2000" dirty="0" smtClean="0"/>
              <a:t>x</a:t>
            </a:r>
            <a:r>
              <a:rPr lang="zh-CN" altLang="en-US" sz="2000" dirty="0" smtClean="0"/>
              <a:t>插入</a:t>
            </a:r>
            <a:r>
              <a:rPr lang="zh-CN" altLang="en-US" sz="2000" dirty="0"/>
              <a:t>前的平衡因子</a:t>
            </a:r>
            <a:r>
              <a:rPr lang="zh-CN" altLang="en-US" sz="2000" dirty="0">
                <a:solidFill>
                  <a:srgbClr val="00B050"/>
                </a:solidFill>
              </a:rPr>
              <a:t>只能是</a:t>
            </a:r>
            <a:r>
              <a:rPr lang="en-US" altLang="zh-CN" sz="2000" b="1" i="1" dirty="0" smtClean="0">
                <a:solidFill>
                  <a:srgbClr val="00B050"/>
                </a:solidFill>
              </a:rPr>
              <a:t>0</a:t>
            </a:r>
            <a:r>
              <a:rPr lang="en-US" altLang="zh-CN" sz="2000" dirty="0"/>
              <a:t> </a:t>
            </a:r>
            <a:r>
              <a:rPr lang="en-US" altLang="zh-CN" sz="1800" dirty="0" smtClean="0">
                <a:solidFill>
                  <a:schemeClr val="tx1">
                    <a:lumMod val="50000"/>
                    <a:lumOff val="50000"/>
                  </a:schemeClr>
                </a:solidFill>
              </a:rPr>
              <a:t>(</a:t>
            </a:r>
            <a:r>
              <a:rPr lang="zh-CN" altLang="en-US" sz="1800" u="sng" dirty="0" smtClean="0">
                <a:solidFill>
                  <a:schemeClr val="tx1">
                    <a:lumMod val="50000"/>
                    <a:lumOff val="50000"/>
                  </a:schemeClr>
                </a:solidFill>
              </a:rPr>
              <a:t>若是</a:t>
            </a:r>
            <a:r>
              <a:rPr lang="en-US" altLang="zh-CN" sz="1800" b="1" i="1" u="sng" dirty="0" smtClean="0">
                <a:solidFill>
                  <a:srgbClr val="00B050"/>
                </a:solidFill>
              </a:rPr>
              <a:t>1</a:t>
            </a:r>
            <a:r>
              <a:rPr lang="zh-CN" altLang="en-US" sz="1800" u="sng" dirty="0" smtClean="0">
                <a:solidFill>
                  <a:schemeClr val="tx1">
                    <a:lumMod val="50000"/>
                    <a:lumOff val="50000"/>
                  </a:schemeClr>
                </a:solidFill>
              </a:rPr>
              <a:t>不会导致</a:t>
            </a:r>
            <a:r>
              <a:rPr lang="en-US" altLang="zh-CN" sz="1800" u="sng" dirty="0" err="1" smtClean="0">
                <a:solidFill>
                  <a:schemeClr val="tx1">
                    <a:lumMod val="50000"/>
                    <a:lumOff val="50000"/>
                  </a:schemeClr>
                </a:solidFill>
              </a:rPr>
              <a:t>b,a</a:t>
            </a:r>
            <a:r>
              <a:rPr lang="zh-CN" altLang="en-US" sz="1800" u="sng" dirty="0" smtClean="0">
                <a:solidFill>
                  <a:schemeClr val="tx1">
                    <a:lumMod val="50000"/>
                    <a:lumOff val="50000"/>
                  </a:schemeClr>
                </a:solidFill>
              </a:rPr>
              <a:t>失衡，若是</a:t>
            </a:r>
            <a:r>
              <a:rPr lang="en-US" altLang="zh-CN" sz="1800" b="1" u="sng" dirty="0" smtClean="0">
                <a:solidFill>
                  <a:srgbClr val="00B050"/>
                </a:solidFill>
              </a:rPr>
              <a:t>-1</a:t>
            </a:r>
            <a:r>
              <a:rPr lang="zh-CN" altLang="en-US" sz="1800" u="sng" dirty="0" smtClean="0">
                <a:solidFill>
                  <a:schemeClr val="tx1">
                    <a:lumMod val="50000"/>
                    <a:lumOff val="50000"/>
                  </a:schemeClr>
                </a:solidFill>
              </a:rPr>
              <a:t>则</a:t>
            </a:r>
            <a:r>
              <a:rPr lang="en-US" altLang="zh-CN" sz="1800" u="sng" dirty="0" smtClean="0">
                <a:solidFill>
                  <a:schemeClr val="tx1">
                    <a:lumMod val="50000"/>
                    <a:lumOff val="50000"/>
                  </a:schemeClr>
                </a:solidFill>
              </a:rPr>
              <a:t>b</a:t>
            </a:r>
            <a:r>
              <a:rPr lang="zh-CN" altLang="en-US" sz="1800" u="sng" dirty="0">
                <a:solidFill>
                  <a:schemeClr val="tx1">
                    <a:lumMod val="50000"/>
                    <a:lumOff val="50000"/>
                  </a:schemeClr>
                </a:solidFill>
              </a:rPr>
              <a:t>就是失衡结点</a:t>
            </a:r>
            <a:r>
              <a:rPr lang="en-US" altLang="zh-CN" sz="1800" dirty="0">
                <a:solidFill>
                  <a:schemeClr val="tx1">
                    <a:lumMod val="50000"/>
                    <a:lumOff val="50000"/>
                  </a:schemeClr>
                </a:solidFill>
              </a:rPr>
              <a:t>)</a:t>
            </a:r>
            <a:r>
              <a:rPr lang="zh-CN" altLang="en-US" sz="2000" dirty="0" smtClean="0"/>
              <a:t>，</a:t>
            </a:r>
            <a:r>
              <a:rPr lang="en-US" altLang="zh-CN" sz="2000" dirty="0" smtClean="0"/>
              <a:t>x</a:t>
            </a:r>
            <a:r>
              <a:rPr lang="zh-CN" altLang="en-US" sz="2000" dirty="0" smtClean="0"/>
              <a:t>插入后</a:t>
            </a:r>
            <a:r>
              <a:rPr lang="en-US" altLang="zh-CN" sz="2000" dirty="0" smtClean="0"/>
              <a:t>b</a:t>
            </a:r>
            <a:r>
              <a:rPr lang="zh-CN" altLang="en-US" sz="2000" dirty="0" smtClean="0"/>
              <a:t>的</a:t>
            </a:r>
            <a:r>
              <a:rPr lang="zh-CN" altLang="en-US" sz="2000" dirty="0"/>
              <a:t>平衡因子</a:t>
            </a:r>
            <a:r>
              <a:rPr lang="zh-CN" altLang="en-US" sz="2000" dirty="0" smtClean="0"/>
              <a:t>是</a:t>
            </a:r>
            <a:r>
              <a:rPr lang="en-US" altLang="zh-CN" sz="2000" dirty="0" smtClean="0"/>
              <a:t>-1</a:t>
            </a:r>
            <a:r>
              <a:rPr lang="zh-CN" altLang="en-US" sz="2000" dirty="0" smtClean="0"/>
              <a:t>。</a:t>
            </a:r>
            <a:endParaRPr lang="en-US" altLang="zh-CN" sz="2000" dirty="0" smtClean="0"/>
          </a:p>
          <a:p>
            <a:pPr lvl="1">
              <a:spcBef>
                <a:spcPts val="600"/>
              </a:spcBef>
            </a:pPr>
            <a:endParaRPr lang="en-US" altLang="zh-CN" sz="2200" dirty="0" smtClean="0"/>
          </a:p>
          <a:p>
            <a:pPr lvl="1">
              <a:spcBef>
                <a:spcPts val="600"/>
              </a:spcBef>
            </a:pPr>
            <a:endParaRPr lang="en-US" altLang="zh-CN" sz="2200" dirty="0"/>
          </a:p>
          <a:p>
            <a:pPr lvl="1">
              <a:spcBef>
                <a:spcPts val="600"/>
              </a:spcBef>
            </a:pPr>
            <a:endParaRPr lang="en-US" altLang="zh-CN" sz="2200" dirty="0" smtClean="0"/>
          </a:p>
          <a:p>
            <a:pPr lvl="1">
              <a:spcBef>
                <a:spcPts val="600"/>
              </a:spcBef>
            </a:pPr>
            <a:endParaRPr lang="zh-CN" altLang="en-US" sz="2200" dirty="0"/>
          </a:p>
          <a:p>
            <a:pPr marL="304800" indent="-304800">
              <a:spcBef>
                <a:spcPts val="600"/>
              </a:spcBef>
              <a:buFont typeface="+mj-lt"/>
              <a:buAutoNum type="romanUcPeriod"/>
            </a:pPr>
            <a:r>
              <a:rPr lang="zh-CN" altLang="en-US" sz="2400" b="1" dirty="0" smtClean="0"/>
              <a:t>平衡化旋转方法：</a:t>
            </a:r>
            <a:r>
              <a:rPr lang="zh-CN" altLang="en-US" sz="2200" dirty="0" smtClean="0"/>
              <a:t>通过</a:t>
            </a:r>
            <a:r>
              <a:rPr lang="zh-CN" altLang="en-US" sz="2200" b="1" i="1" u="sng" dirty="0" smtClean="0"/>
              <a:t>逆时针</a:t>
            </a:r>
            <a:r>
              <a:rPr lang="zh-CN" altLang="en-US" sz="2200" i="1" u="sng" dirty="0" smtClean="0"/>
              <a:t>旋转</a:t>
            </a:r>
            <a:r>
              <a:rPr lang="zh-CN" altLang="en-US" sz="2200" dirty="0" smtClean="0"/>
              <a:t>操作实现，如上图</a:t>
            </a:r>
            <a:r>
              <a:rPr lang="en-US" altLang="zh-CN" sz="2200" dirty="0" smtClean="0"/>
              <a:t>:</a:t>
            </a:r>
            <a:endParaRPr lang="zh-CN" altLang="en-US" sz="2200" dirty="0" smtClean="0"/>
          </a:p>
          <a:p>
            <a:pPr lvl="1">
              <a:spcBef>
                <a:spcPts val="600"/>
              </a:spcBef>
            </a:pPr>
            <a:r>
              <a:rPr lang="zh-CN" altLang="en-US" sz="2000" dirty="0" smtClean="0"/>
              <a:t>具体方法：</a:t>
            </a:r>
            <a:r>
              <a:rPr lang="en-US" altLang="zh-CN" sz="2000" dirty="0" smtClean="0"/>
              <a:t>1</a:t>
            </a:r>
            <a:r>
              <a:rPr lang="zh-CN" altLang="en-US" sz="2000" dirty="0" smtClean="0"/>
              <a:t>）</a:t>
            </a:r>
            <a:r>
              <a:rPr lang="zh-CN" altLang="en-US" sz="2000" u="sng" dirty="0" smtClean="0"/>
              <a:t>用</a:t>
            </a:r>
            <a:r>
              <a:rPr lang="en-US" altLang="zh-CN" sz="2000" u="sng" dirty="0"/>
              <a:t>b</a:t>
            </a:r>
            <a:r>
              <a:rPr lang="zh-CN" altLang="en-US" sz="2000" u="sng" dirty="0"/>
              <a:t>取代</a:t>
            </a:r>
            <a:r>
              <a:rPr lang="en-US" altLang="zh-CN" sz="2000" u="sng" dirty="0"/>
              <a:t>a</a:t>
            </a:r>
            <a:r>
              <a:rPr lang="zh-CN" altLang="en-US" sz="2000" u="sng" dirty="0"/>
              <a:t>的位置</a:t>
            </a:r>
            <a:r>
              <a:rPr lang="zh-CN" altLang="en-US" sz="2000" dirty="0" smtClean="0"/>
              <a:t>，</a:t>
            </a:r>
            <a:r>
              <a:rPr lang="en-US" altLang="zh-CN" sz="2000" dirty="0" smtClean="0"/>
              <a:t>2</a:t>
            </a:r>
            <a:r>
              <a:rPr lang="zh-CN" altLang="en-US" sz="2000" dirty="0" smtClean="0"/>
              <a:t>）</a:t>
            </a:r>
            <a:r>
              <a:rPr lang="en-US" altLang="zh-CN" sz="2000" u="sng" dirty="0" smtClean="0"/>
              <a:t>a</a:t>
            </a:r>
            <a:r>
              <a:rPr lang="zh-CN" altLang="en-US" sz="2000" u="sng" dirty="0"/>
              <a:t>成为</a:t>
            </a:r>
            <a:r>
              <a:rPr lang="en-US" altLang="zh-CN" sz="2000" u="sng" dirty="0"/>
              <a:t>b</a:t>
            </a:r>
            <a:r>
              <a:rPr lang="zh-CN" altLang="en-US" sz="2000" u="sng" dirty="0" smtClean="0"/>
              <a:t>的左子树</a:t>
            </a:r>
            <a:r>
              <a:rPr lang="zh-CN" altLang="en-US" sz="2000" u="sng" dirty="0"/>
              <a:t>的根结点</a:t>
            </a:r>
            <a:r>
              <a:rPr lang="zh-CN" altLang="en-US" sz="2000" dirty="0" smtClean="0"/>
              <a:t>，</a:t>
            </a:r>
            <a:r>
              <a:rPr lang="en-US" altLang="zh-CN" sz="2000" dirty="0" smtClean="0"/>
              <a:t>3</a:t>
            </a:r>
            <a:r>
              <a:rPr lang="zh-CN" altLang="en-US" sz="2000" dirty="0" smtClean="0"/>
              <a:t>）</a:t>
            </a:r>
            <a:r>
              <a:rPr lang="en-US" altLang="zh-CN" sz="2000" u="sng" dirty="0" smtClean="0"/>
              <a:t>b</a:t>
            </a:r>
            <a:r>
              <a:rPr lang="zh-CN" altLang="en-US" sz="2000" u="sng" dirty="0"/>
              <a:t>原来</a:t>
            </a:r>
            <a:r>
              <a:rPr lang="zh-CN" altLang="en-US" sz="2000" u="sng" dirty="0" smtClean="0"/>
              <a:t>的左子树</a:t>
            </a:r>
            <a:r>
              <a:rPr lang="zh-CN" altLang="en-US" sz="2000" u="sng" dirty="0"/>
              <a:t>作为</a:t>
            </a:r>
            <a:r>
              <a:rPr lang="en-US" altLang="zh-CN" sz="2000" u="sng" dirty="0"/>
              <a:t>a</a:t>
            </a:r>
            <a:r>
              <a:rPr lang="zh-CN" altLang="en-US" sz="2000" u="sng" dirty="0" smtClean="0"/>
              <a:t>的右子</a:t>
            </a:r>
            <a:r>
              <a:rPr lang="zh-CN" altLang="en-US" sz="2000" u="sng" dirty="0"/>
              <a:t>树</a:t>
            </a:r>
            <a:r>
              <a:rPr lang="zh-CN" altLang="en-US" sz="2000" dirty="0" smtClean="0"/>
              <a:t>。</a:t>
            </a:r>
            <a:endParaRPr lang="zh-CN" altLang="en-US" sz="2000" dirty="0"/>
          </a:p>
        </p:txBody>
      </p:sp>
      <p:sp>
        <p:nvSpPr>
          <p:cNvPr id="8" name="右箭头 7"/>
          <p:cNvSpPr/>
          <p:nvPr/>
        </p:nvSpPr>
        <p:spPr>
          <a:xfrm>
            <a:off x="4219343" y="4138730"/>
            <a:ext cx="609600" cy="22860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7091018" y="3899087"/>
            <a:ext cx="1367181" cy="707886"/>
          </a:xfrm>
          <a:prstGeom prst="rect">
            <a:avLst/>
          </a:prstGeom>
        </p:spPr>
        <p:txBody>
          <a:bodyPr wrap="square">
            <a:spAutoFit/>
          </a:bodyPr>
          <a:lstStyle/>
          <a:p>
            <a:pPr algn="ctr"/>
            <a:r>
              <a:rPr lang="en-US" altLang="zh-CN" sz="2000" dirty="0" smtClean="0">
                <a:solidFill>
                  <a:schemeClr val="tx1">
                    <a:lumMod val="50000"/>
                    <a:lumOff val="50000"/>
                  </a:schemeClr>
                </a:solidFill>
              </a:rPr>
              <a:t>RR</a:t>
            </a:r>
            <a:r>
              <a:rPr lang="zh-CN" altLang="en-US" sz="2000" dirty="0" smtClean="0">
                <a:solidFill>
                  <a:schemeClr val="tx1">
                    <a:lumMod val="50000"/>
                    <a:lumOff val="50000"/>
                  </a:schemeClr>
                </a:solidFill>
              </a:rPr>
              <a:t>型</a:t>
            </a:r>
            <a:r>
              <a:rPr lang="zh-CN" altLang="en-US" sz="2000" dirty="0" smtClean="0"/>
              <a:t>平衡化旋转</a:t>
            </a:r>
            <a:endParaRPr lang="zh-CN" altLang="en-US" sz="2000" dirty="0"/>
          </a:p>
        </p:txBody>
      </p:sp>
      <p:pic>
        <p:nvPicPr>
          <p:cNvPr id="4" name="图片 3"/>
          <p:cNvPicPr>
            <a:picLocks noChangeAspect="1"/>
          </p:cNvPicPr>
          <p:nvPr/>
        </p:nvPicPr>
        <p:blipFill>
          <a:blip r:embed="rId2"/>
          <a:stretch>
            <a:fillRect/>
          </a:stretch>
        </p:blipFill>
        <p:spPr>
          <a:xfrm>
            <a:off x="2133600" y="3338734"/>
            <a:ext cx="1685714" cy="1676190"/>
          </a:xfrm>
          <a:prstGeom prst="rect">
            <a:avLst/>
          </a:prstGeom>
        </p:spPr>
      </p:pic>
      <p:pic>
        <p:nvPicPr>
          <p:cNvPr id="6" name="图片 5"/>
          <p:cNvPicPr>
            <a:picLocks noChangeAspect="1"/>
          </p:cNvPicPr>
          <p:nvPr/>
        </p:nvPicPr>
        <p:blipFill>
          <a:blip r:embed="rId3"/>
          <a:stretch>
            <a:fillRect/>
          </a:stretch>
        </p:blipFill>
        <p:spPr>
          <a:xfrm>
            <a:off x="5048798" y="3291111"/>
            <a:ext cx="1704762" cy="1695238"/>
          </a:xfrm>
          <a:prstGeom prst="rect">
            <a:avLst/>
          </a:prstGeom>
        </p:spPr>
      </p:pic>
      <p:sp>
        <p:nvSpPr>
          <p:cNvPr id="11" name="AutoShape 25"/>
          <p:cNvSpPr>
            <a:spLocks noChangeArrowheads="1"/>
          </p:cNvSpPr>
          <p:nvPr/>
        </p:nvSpPr>
        <p:spPr bwMode="auto">
          <a:xfrm rot="13388270">
            <a:off x="3007989" y="3467509"/>
            <a:ext cx="717744" cy="188256"/>
          </a:xfrm>
          <a:prstGeom prst="curvedUpArrow">
            <a:avLst>
              <a:gd name="adj1" fmla="val 28000"/>
              <a:gd name="adj2" fmla="val 56000"/>
              <a:gd name="adj3" fmla="val 33333"/>
            </a:avLst>
          </a:prstGeom>
          <a:solidFill>
            <a:srgbClr val="FF0000"/>
          </a:solidFill>
          <a:ln w="9525">
            <a:solidFill>
              <a:srgbClr val="FF0000"/>
            </a:solidFill>
            <a:miter lim="800000"/>
            <a:headEnd/>
            <a:tailEnd/>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Tree>
    <p:extLst>
      <p:ext uri="{BB962C8B-B14F-4D97-AF65-F5344CB8AC3E}">
        <p14:creationId xmlns:p14="http://schemas.microsoft.com/office/powerpoint/2010/main" val="639899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22" presetClass="entr" presetSubtype="4" fill="hold" grpId="0" nodeType="after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down)">
                                      <p:cBhvr>
                                        <p:cTn id="10" dur="500"/>
                                        <p:tgtEl>
                                          <p:spTgt spid="11"/>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500"/>
                                        <p:tgtEl>
                                          <p:spTgt spid="6"/>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animEffect transition="in" filter="wipe(left)">
                                      <p:cBhvr>
                                        <p:cTn id="27" dur="500"/>
                                        <p:tgtEl>
                                          <p:spTgt spid="3">
                                            <p:txEl>
                                              <p:pRg st="1" end="1"/>
                                            </p:txEl>
                                          </p:spTgt>
                                        </p:tgtEl>
                                      </p:cBhvr>
                                    </p:animEffect>
                                  </p:childTnLst>
                                </p:cTn>
                              </p:par>
                              <p:par>
                                <p:cTn id="28" presetID="22" presetClass="entr" presetSubtype="8" fill="hold" nodeType="with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animEffect transition="in" filter="wipe(left)">
                                      <p:cBhvr>
                                        <p:cTn id="30" dur="500"/>
                                        <p:tgtEl>
                                          <p:spTgt spid="3">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5"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randombar(vertical)">
                                      <p:cBhvr>
                                        <p:cTn id="35" dur="500"/>
                                        <p:tgtEl>
                                          <p:spTgt spid="3">
                                            <p:txEl>
                                              <p:pRg st="7" end="7"/>
                                            </p:txEl>
                                          </p:spTgt>
                                        </p:tgtEl>
                                      </p:cBhvr>
                                    </p:animEffect>
                                  </p:childTnLst>
                                </p:cTn>
                              </p:par>
                              <p:par>
                                <p:cTn id="36" presetID="14" presetClass="entr" presetSubtype="5" fill="hold" nodeType="with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randombar(vertical)">
                                      <p:cBhvr>
                                        <p:cTn id="38"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1"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6501670" y="2743200"/>
            <a:ext cx="2156102" cy="2143920"/>
          </a:xfrm>
          <a:prstGeom prst="rect">
            <a:avLst/>
          </a:prstGeom>
        </p:spPr>
      </p:pic>
      <p:sp>
        <p:nvSpPr>
          <p:cNvPr id="2" name="标题 1"/>
          <p:cNvSpPr>
            <a:spLocks noGrp="1"/>
          </p:cNvSpPr>
          <p:nvPr>
            <p:ph type="title"/>
          </p:nvPr>
        </p:nvSpPr>
        <p:spPr/>
        <p:txBody>
          <a:bodyPr/>
          <a:lstStyle/>
          <a:p>
            <a:r>
              <a:rPr lang="en-US" altLang="zh-CN" dirty="0" smtClean="0"/>
              <a:t>X.2d </a:t>
            </a:r>
            <a:r>
              <a:rPr lang="zh-CN" altLang="en-US" dirty="0"/>
              <a:t>平衡化旋转：</a:t>
            </a:r>
            <a:r>
              <a:rPr lang="en-US" altLang="zh-CN" dirty="0"/>
              <a:t>RR</a:t>
            </a:r>
            <a:r>
              <a:rPr lang="zh-CN" altLang="en-US" dirty="0"/>
              <a:t>型</a:t>
            </a:r>
          </a:p>
        </p:txBody>
      </p:sp>
      <p:sp>
        <p:nvSpPr>
          <p:cNvPr id="3" name="内容占位符 2"/>
          <p:cNvSpPr>
            <a:spLocks noGrp="1"/>
          </p:cNvSpPr>
          <p:nvPr>
            <p:ph idx="1"/>
          </p:nvPr>
        </p:nvSpPr>
        <p:spPr>
          <a:xfrm>
            <a:off x="214086" y="873369"/>
            <a:ext cx="6088012" cy="5651504"/>
          </a:xfrm>
        </p:spPr>
        <p:txBody>
          <a:bodyPr/>
          <a:lstStyle/>
          <a:p>
            <a:pPr marL="514350" indent="-514350">
              <a:lnSpc>
                <a:spcPct val="150000"/>
              </a:lnSpc>
              <a:spcBef>
                <a:spcPts val="600"/>
              </a:spcBef>
              <a:buFont typeface="+mj-lt"/>
              <a:buAutoNum type="romanUcPeriod" startAt="3"/>
            </a:pPr>
            <a:r>
              <a:rPr lang="zh-CN" altLang="en-US" sz="2400" b="1" dirty="0" smtClean="0"/>
              <a:t>插入</a:t>
            </a:r>
            <a:r>
              <a:rPr lang="en-US" altLang="zh-CN" sz="2400" b="1" i="1" dirty="0" smtClean="0"/>
              <a:t>x</a:t>
            </a:r>
            <a:r>
              <a:rPr lang="zh-CN" altLang="en-US" sz="2400" b="1" dirty="0" smtClean="0"/>
              <a:t>后</a:t>
            </a:r>
            <a:r>
              <a:rPr lang="zh-CN" altLang="en-US" sz="2400" b="1" i="1" dirty="0"/>
              <a:t>各结点的平衡</a:t>
            </a:r>
            <a:r>
              <a:rPr lang="zh-CN" altLang="en-US" sz="2400" b="1" i="1" dirty="0" smtClean="0"/>
              <a:t>因子分析</a:t>
            </a:r>
            <a:endParaRPr lang="en-US" altLang="zh-CN" sz="2400" i="1" dirty="0" smtClean="0"/>
          </a:p>
          <a:p>
            <a:pPr lvl="1" indent="-342900">
              <a:lnSpc>
                <a:spcPct val="150000"/>
              </a:lnSpc>
              <a:spcBef>
                <a:spcPts val="600"/>
              </a:spcBef>
              <a:buFont typeface="+mj-ea"/>
              <a:buAutoNum type="circleNumDbPlain"/>
            </a:pPr>
            <a:r>
              <a:rPr lang="zh-CN" altLang="en-US" sz="2400" b="1" dirty="0" smtClean="0"/>
              <a:t>旋转</a:t>
            </a:r>
            <a:r>
              <a:rPr lang="zh-CN" altLang="en-US" sz="2400" b="1" dirty="0">
                <a:solidFill>
                  <a:schemeClr val="accent6"/>
                </a:solidFill>
              </a:rPr>
              <a:t>前</a:t>
            </a:r>
            <a:r>
              <a:rPr lang="zh-CN" altLang="en-US" sz="2400" dirty="0"/>
              <a:t>的平衡因子</a:t>
            </a:r>
          </a:p>
          <a:p>
            <a:pPr marL="901700" lvl="2">
              <a:lnSpc>
                <a:spcPct val="150000"/>
              </a:lnSpc>
              <a:spcBef>
                <a:spcPts val="600"/>
              </a:spcBef>
            </a:pPr>
            <a:r>
              <a:rPr lang="zh-CN" altLang="en-US" sz="2000" dirty="0"/>
              <a:t>设</a:t>
            </a:r>
            <a:r>
              <a:rPr lang="zh-CN" altLang="en-US" sz="2000" u="sng" dirty="0" smtClean="0"/>
              <a:t>插入</a:t>
            </a:r>
            <a:r>
              <a:rPr lang="en-US" altLang="zh-CN" sz="2000" u="sng" dirty="0" smtClean="0"/>
              <a:t>x</a:t>
            </a:r>
            <a:r>
              <a:rPr lang="zh-CN" altLang="en-US" sz="2000" u="sng" dirty="0" smtClean="0"/>
              <a:t>后 </a:t>
            </a:r>
            <a:r>
              <a:rPr lang="en-US" altLang="zh-CN" sz="2000" u="sng" dirty="0" smtClean="0"/>
              <a:t>(</a:t>
            </a:r>
            <a:r>
              <a:rPr lang="zh-CN" altLang="en-US" sz="2000" u="sng" dirty="0" smtClean="0"/>
              <a:t>旋转前</a:t>
            </a:r>
            <a:r>
              <a:rPr lang="en-US" altLang="zh-CN" sz="2000" u="sng" dirty="0" smtClean="0"/>
              <a:t>)</a:t>
            </a:r>
            <a:r>
              <a:rPr lang="en-US" altLang="zh-CN" sz="2000" dirty="0" smtClean="0"/>
              <a:t>, </a:t>
            </a:r>
            <a:r>
              <a:rPr lang="en-US" altLang="zh-CN" sz="2000" dirty="0" smtClean="0">
                <a:solidFill>
                  <a:srgbClr val="0070C0"/>
                </a:solidFill>
              </a:rPr>
              <a:t>b</a:t>
            </a:r>
            <a:r>
              <a:rPr lang="zh-CN" altLang="en-US" sz="2000" dirty="0">
                <a:solidFill>
                  <a:srgbClr val="0070C0"/>
                </a:solidFill>
              </a:rPr>
              <a:t>的</a:t>
            </a:r>
            <a:r>
              <a:rPr lang="zh-CN" altLang="en-US" sz="2000" b="1" i="1" dirty="0" smtClean="0"/>
              <a:t>左子树</a:t>
            </a:r>
            <a:r>
              <a:rPr lang="zh-CN" altLang="en-US" sz="2000" i="1" dirty="0"/>
              <a:t>的深度为</a:t>
            </a:r>
            <a:r>
              <a:rPr lang="en-US" altLang="zh-CN" sz="2000" b="1" i="1" dirty="0" err="1">
                <a:solidFill>
                  <a:srgbClr val="7030A0"/>
                </a:solidFill>
              </a:rPr>
              <a:t>H</a:t>
            </a:r>
            <a:r>
              <a:rPr lang="en-US" altLang="zh-CN" sz="2000" b="1" i="1" baseline="-25000" dirty="0" err="1">
                <a:solidFill>
                  <a:srgbClr val="7030A0"/>
                </a:solidFill>
              </a:rPr>
              <a:t>bL</a:t>
            </a:r>
            <a:r>
              <a:rPr lang="zh-CN" altLang="en-US" sz="2000" dirty="0"/>
              <a:t>，则</a:t>
            </a:r>
            <a:r>
              <a:rPr lang="zh-CN" altLang="en-US" sz="2000" i="1" dirty="0"/>
              <a:t>其</a:t>
            </a:r>
            <a:r>
              <a:rPr lang="zh-CN" altLang="en-US" sz="2000" b="1" i="1" dirty="0"/>
              <a:t>右子树</a:t>
            </a:r>
            <a:r>
              <a:rPr lang="zh-CN" altLang="en-US" sz="2000" i="1" dirty="0"/>
              <a:t>的深度为</a:t>
            </a:r>
            <a:r>
              <a:rPr lang="en-US" altLang="zh-CN" sz="2000" b="1" i="1" dirty="0" smtClean="0">
                <a:solidFill>
                  <a:srgbClr val="7030A0"/>
                </a:solidFill>
              </a:rPr>
              <a:t>H</a:t>
            </a:r>
            <a:r>
              <a:rPr lang="en-US" altLang="zh-CN" sz="2000" b="1" i="1" baseline="-25000" dirty="0" smtClean="0">
                <a:solidFill>
                  <a:srgbClr val="7030A0"/>
                </a:solidFill>
              </a:rPr>
              <a:t>bL</a:t>
            </a:r>
            <a:r>
              <a:rPr lang="en-US" altLang="zh-CN" sz="2000" b="1" dirty="0" smtClean="0">
                <a:solidFill>
                  <a:srgbClr val="7030A0"/>
                </a:solidFill>
              </a:rPr>
              <a:t>+1</a:t>
            </a:r>
            <a:r>
              <a:rPr lang="zh-CN" altLang="en-US" sz="2000" dirty="0"/>
              <a:t>；</a:t>
            </a:r>
            <a:r>
              <a:rPr lang="zh-CN" altLang="en-US" sz="2000" dirty="0">
                <a:solidFill>
                  <a:srgbClr val="0070C0"/>
                </a:solidFill>
              </a:rPr>
              <a:t> </a:t>
            </a:r>
            <a:r>
              <a:rPr lang="zh-CN" altLang="en-US" sz="2000" dirty="0" smtClean="0"/>
              <a:t>从而，</a:t>
            </a:r>
            <a:r>
              <a:rPr lang="zh-CN" altLang="en-US" sz="2000" b="1" u="sng" dirty="0" smtClean="0"/>
              <a:t>以</a:t>
            </a:r>
            <a:r>
              <a:rPr lang="en-US" altLang="zh-CN" sz="2000" b="1" u="sng" dirty="0" smtClean="0"/>
              <a:t>b</a:t>
            </a:r>
            <a:r>
              <a:rPr lang="zh-CN" altLang="en-US" sz="2000" b="1" u="sng" dirty="0" smtClean="0"/>
              <a:t>为根的子树</a:t>
            </a:r>
            <a:r>
              <a:rPr lang="zh-CN" altLang="en-US" sz="2000" dirty="0" smtClean="0"/>
              <a:t>（即，</a:t>
            </a:r>
            <a:r>
              <a:rPr lang="en-US" altLang="zh-CN" sz="2000" b="1" dirty="0" smtClean="0">
                <a:solidFill>
                  <a:srgbClr val="0070C0"/>
                </a:solidFill>
              </a:rPr>
              <a:t>a</a:t>
            </a:r>
            <a:r>
              <a:rPr lang="zh-CN" altLang="en-US" sz="2000" b="1" dirty="0">
                <a:solidFill>
                  <a:srgbClr val="0070C0"/>
                </a:solidFill>
              </a:rPr>
              <a:t>的</a:t>
            </a:r>
            <a:r>
              <a:rPr lang="zh-CN" altLang="en-US" sz="2000" b="1" i="1" dirty="0"/>
              <a:t>右子树</a:t>
            </a:r>
            <a:r>
              <a:rPr lang="zh-CN" altLang="en-US" sz="2000" dirty="0" smtClean="0"/>
              <a:t>）</a:t>
            </a:r>
            <a:r>
              <a:rPr lang="zh-CN" altLang="en-US" sz="2000" i="1" dirty="0" smtClean="0"/>
              <a:t>的</a:t>
            </a:r>
            <a:r>
              <a:rPr lang="zh-CN" altLang="en-US" sz="2000" i="1" dirty="0"/>
              <a:t>深度为</a:t>
            </a:r>
            <a:r>
              <a:rPr lang="en-US" altLang="zh-CN" sz="2000" b="1" i="1" dirty="0" smtClean="0">
                <a:solidFill>
                  <a:srgbClr val="7030A0"/>
                </a:solidFill>
              </a:rPr>
              <a:t>H</a:t>
            </a:r>
            <a:r>
              <a:rPr lang="en-US" altLang="zh-CN" sz="2000" b="1" i="1" baseline="-25000" dirty="0" smtClean="0">
                <a:solidFill>
                  <a:srgbClr val="7030A0"/>
                </a:solidFill>
              </a:rPr>
              <a:t>bL</a:t>
            </a:r>
            <a:r>
              <a:rPr lang="en-US" altLang="zh-CN" sz="2000" b="1" dirty="0" smtClean="0">
                <a:solidFill>
                  <a:srgbClr val="7030A0"/>
                </a:solidFill>
              </a:rPr>
              <a:t>+2</a:t>
            </a:r>
            <a:r>
              <a:rPr lang="zh-CN" altLang="en-US" sz="2000" dirty="0" smtClean="0"/>
              <a:t>。</a:t>
            </a:r>
            <a:endParaRPr lang="en-US" altLang="zh-CN" sz="2000" dirty="0" smtClean="0"/>
          </a:p>
          <a:p>
            <a:pPr marL="901700" lvl="2">
              <a:lnSpc>
                <a:spcPct val="150000"/>
              </a:lnSpc>
              <a:spcBef>
                <a:spcPts val="600"/>
              </a:spcBef>
            </a:pPr>
            <a:endParaRPr lang="en-US" altLang="zh-CN" sz="2000" dirty="0" smtClean="0"/>
          </a:p>
          <a:p>
            <a:pPr marL="901700" lvl="2">
              <a:lnSpc>
                <a:spcPct val="150000"/>
              </a:lnSpc>
              <a:spcBef>
                <a:spcPts val="600"/>
              </a:spcBef>
            </a:pPr>
            <a:r>
              <a:rPr lang="zh-CN" altLang="en-US" sz="2000" dirty="0" smtClean="0"/>
              <a:t>因为插入</a:t>
            </a:r>
            <a:r>
              <a:rPr lang="en-US" altLang="zh-CN" sz="2000" dirty="0" smtClean="0"/>
              <a:t>x</a:t>
            </a:r>
            <a:r>
              <a:rPr lang="zh-CN" altLang="en-US" sz="2000" dirty="0" smtClean="0"/>
              <a:t>后 </a:t>
            </a:r>
            <a:r>
              <a:rPr lang="en-US" altLang="zh-CN" sz="2000" dirty="0" smtClean="0"/>
              <a:t>a</a:t>
            </a:r>
            <a:r>
              <a:rPr lang="zh-CN" altLang="en-US" sz="2000" dirty="0"/>
              <a:t>的平衡因子</a:t>
            </a:r>
            <a:r>
              <a:rPr lang="zh-CN" altLang="en-US" sz="2000" dirty="0" smtClean="0"/>
              <a:t>为</a:t>
            </a:r>
            <a:r>
              <a:rPr lang="en-US" altLang="zh-CN" sz="2000" dirty="0" smtClean="0"/>
              <a:t>-2</a:t>
            </a:r>
            <a:r>
              <a:rPr lang="zh-CN" altLang="en-US" sz="2000" dirty="0"/>
              <a:t>，则</a:t>
            </a:r>
            <a:r>
              <a:rPr lang="en-US" altLang="zh-CN" sz="2000" dirty="0">
                <a:solidFill>
                  <a:srgbClr val="0070C0"/>
                </a:solidFill>
              </a:rPr>
              <a:t>a</a:t>
            </a:r>
            <a:r>
              <a:rPr lang="zh-CN" altLang="en-US" sz="2000" dirty="0" smtClean="0">
                <a:solidFill>
                  <a:srgbClr val="0070C0"/>
                </a:solidFill>
              </a:rPr>
              <a:t>的</a:t>
            </a:r>
            <a:r>
              <a:rPr lang="zh-CN" altLang="en-US" sz="2000" b="1" dirty="0" smtClean="0"/>
              <a:t>左子树</a:t>
            </a:r>
            <a:r>
              <a:rPr lang="zh-CN" altLang="en-US" sz="2000" dirty="0"/>
              <a:t>的深度为</a:t>
            </a:r>
            <a:r>
              <a:rPr lang="zh-CN" altLang="en-US" sz="2000" dirty="0" smtClean="0"/>
              <a:t>：</a:t>
            </a:r>
            <a:r>
              <a:rPr lang="en-US" altLang="zh-CN" sz="2000" b="1" i="1" dirty="0" err="1" smtClean="0">
                <a:solidFill>
                  <a:srgbClr val="7030A0"/>
                </a:solidFill>
              </a:rPr>
              <a:t>H</a:t>
            </a:r>
            <a:r>
              <a:rPr lang="en-US" altLang="zh-CN" sz="2000" b="1" i="1" baseline="-25000" dirty="0" err="1" smtClean="0">
                <a:solidFill>
                  <a:srgbClr val="7030A0"/>
                </a:solidFill>
              </a:rPr>
              <a:t>aL</a:t>
            </a:r>
            <a:r>
              <a:rPr lang="en-US" altLang="zh-CN" sz="2000" b="1" i="1" baseline="-25000" dirty="0" smtClean="0">
                <a:solidFill>
                  <a:srgbClr val="7030A0"/>
                </a:solidFill>
              </a:rPr>
              <a:t> </a:t>
            </a:r>
            <a:r>
              <a:rPr lang="en-US" altLang="zh-CN" sz="2000" b="1" i="1" dirty="0" smtClean="0"/>
              <a:t>= H</a:t>
            </a:r>
            <a:r>
              <a:rPr lang="en-US" altLang="zh-CN" sz="2000" b="1" i="1" baseline="-25000" dirty="0" smtClean="0"/>
              <a:t>bL</a:t>
            </a:r>
            <a:r>
              <a:rPr lang="en-US" altLang="zh-CN" sz="2000" b="1" dirty="0" smtClean="0"/>
              <a:t>+2-2 </a:t>
            </a:r>
            <a:r>
              <a:rPr lang="en-US" altLang="zh-CN" sz="2000" b="1" i="1" dirty="0" smtClean="0">
                <a:solidFill>
                  <a:srgbClr val="7030A0"/>
                </a:solidFill>
              </a:rPr>
              <a:t>= </a:t>
            </a:r>
            <a:r>
              <a:rPr lang="en-US" altLang="zh-CN" sz="2000" b="1" i="1" dirty="0" err="1" smtClean="0">
                <a:solidFill>
                  <a:srgbClr val="7030A0"/>
                </a:solidFill>
              </a:rPr>
              <a:t>H</a:t>
            </a:r>
            <a:r>
              <a:rPr lang="en-US" altLang="zh-CN" sz="2000" b="1" i="1" baseline="-25000" dirty="0" err="1" smtClean="0">
                <a:solidFill>
                  <a:srgbClr val="7030A0"/>
                </a:solidFill>
              </a:rPr>
              <a:t>bL</a:t>
            </a:r>
            <a:r>
              <a:rPr lang="zh-CN" altLang="en-US" sz="2000" dirty="0" smtClean="0"/>
              <a:t>。</a:t>
            </a:r>
            <a:endParaRPr lang="en-US" altLang="zh-CN" sz="2000" dirty="0" smtClean="0"/>
          </a:p>
          <a:p>
            <a:pPr marL="501650" lvl="1">
              <a:lnSpc>
                <a:spcPct val="150000"/>
              </a:lnSpc>
              <a:spcBef>
                <a:spcPts val="600"/>
              </a:spcBef>
            </a:pPr>
            <a:endParaRPr lang="zh-CN" altLang="en-US" sz="2200" dirty="0"/>
          </a:p>
        </p:txBody>
      </p:sp>
      <p:sp>
        <p:nvSpPr>
          <p:cNvPr id="9" name="矩形 8"/>
          <p:cNvSpPr/>
          <p:nvPr/>
        </p:nvSpPr>
        <p:spPr>
          <a:xfrm>
            <a:off x="6571143" y="5223386"/>
            <a:ext cx="2152673" cy="707886"/>
          </a:xfrm>
          <a:prstGeom prst="rect">
            <a:avLst/>
          </a:prstGeom>
        </p:spPr>
        <p:txBody>
          <a:bodyPr wrap="square">
            <a:spAutoFit/>
          </a:bodyPr>
          <a:lstStyle/>
          <a:p>
            <a:pPr algn="ctr"/>
            <a:r>
              <a:rPr lang="en-US" altLang="zh-CN" sz="2000" dirty="0" smtClean="0">
                <a:solidFill>
                  <a:schemeClr val="tx1">
                    <a:lumMod val="50000"/>
                    <a:lumOff val="50000"/>
                  </a:schemeClr>
                </a:solidFill>
              </a:rPr>
              <a:t>RR</a:t>
            </a:r>
            <a:r>
              <a:rPr lang="zh-CN" altLang="en-US" sz="2000" dirty="0" smtClean="0">
                <a:solidFill>
                  <a:schemeClr val="tx1">
                    <a:lumMod val="50000"/>
                    <a:lumOff val="50000"/>
                  </a:schemeClr>
                </a:solidFill>
              </a:rPr>
              <a:t>型</a:t>
            </a:r>
            <a:r>
              <a:rPr lang="zh-CN" altLang="en-US" sz="2000" dirty="0" smtClean="0"/>
              <a:t>平衡化旋转（旋转前）</a:t>
            </a:r>
            <a:endParaRPr lang="zh-CN" altLang="en-US" sz="2000" dirty="0"/>
          </a:p>
        </p:txBody>
      </p:sp>
      <p:sp>
        <p:nvSpPr>
          <p:cNvPr id="6" name="矩形 5"/>
          <p:cNvSpPr/>
          <p:nvPr/>
        </p:nvSpPr>
        <p:spPr>
          <a:xfrm>
            <a:off x="7398051" y="4799700"/>
            <a:ext cx="498855" cy="338554"/>
          </a:xfrm>
          <a:prstGeom prst="rect">
            <a:avLst/>
          </a:prstGeom>
        </p:spPr>
        <p:txBody>
          <a:bodyPr wrap="none">
            <a:spAutoFit/>
          </a:bodyPr>
          <a:lstStyle/>
          <a:p>
            <a:r>
              <a:rPr lang="en-US" altLang="zh-CN" sz="1600" i="1" dirty="0" err="1">
                <a:solidFill>
                  <a:srgbClr val="7030A0"/>
                </a:solidFill>
              </a:rPr>
              <a:t>H</a:t>
            </a:r>
            <a:r>
              <a:rPr lang="en-US" altLang="zh-CN" sz="1600" i="1" baseline="-25000" dirty="0" err="1">
                <a:solidFill>
                  <a:srgbClr val="7030A0"/>
                </a:solidFill>
              </a:rPr>
              <a:t>bL</a:t>
            </a:r>
            <a:endParaRPr lang="zh-CN" altLang="en-US" sz="1600" dirty="0"/>
          </a:p>
        </p:txBody>
      </p:sp>
      <p:sp>
        <p:nvSpPr>
          <p:cNvPr id="10" name="矩形 9"/>
          <p:cNvSpPr/>
          <p:nvPr/>
        </p:nvSpPr>
        <p:spPr>
          <a:xfrm>
            <a:off x="8064457" y="4802975"/>
            <a:ext cx="732893" cy="338554"/>
          </a:xfrm>
          <a:prstGeom prst="rect">
            <a:avLst/>
          </a:prstGeom>
        </p:spPr>
        <p:txBody>
          <a:bodyPr wrap="none">
            <a:spAutoFit/>
          </a:bodyPr>
          <a:lstStyle/>
          <a:p>
            <a:r>
              <a:rPr lang="en-US" altLang="zh-CN" sz="1600" i="1" dirty="0" smtClean="0">
                <a:solidFill>
                  <a:srgbClr val="7030A0"/>
                </a:solidFill>
              </a:rPr>
              <a:t>H</a:t>
            </a:r>
            <a:r>
              <a:rPr lang="en-US" altLang="zh-CN" sz="1600" i="1" baseline="-25000" dirty="0" smtClean="0">
                <a:solidFill>
                  <a:srgbClr val="7030A0"/>
                </a:solidFill>
              </a:rPr>
              <a:t>bL</a:t>
            </a:r>
            <a:r>
              <a:rPr lang="en-US" altLang="zh-CN" sz="1600" i="1" dirty="0" smtClean="0">
                <a:solidFill>
                  <a:srgbClr val="7030A0"/>
                </a:solidFill>
              </a:rPr>
              <a:t>+</a:t>
            </a:r>
            <a:r>
              <a:rPr lang="en-US" altLang="zh-CN" sz="1600" dirty="0" smtClean="0">
                <a:solidFill>
                  <a:srgbClr val="7030A0"/>
                </a:solidFill>
              </a:rPr>
              <a:t>1</a:t>
            </a:r>
            <a:endParaRPr lang="zh-CN" altLang="en-US" sz="1600" dirty="0"/>
          </a:p>
        </p:txBody>
      </p:sp>
      <p:sp>
        <p:nvSpPr>
          <p:cNvPr id="11" name="矩形 10"/>
          <p:cNvSpPr/>
          <p:nvPr/>
        </p:nvSpPr>
        <p:spPr>
          <a:xfrm>
            <a:off x="6553200" y="4038600"/>
            <a:ext cx="498855" cy="338554"/>
          </a:xfrm>
          <a:prstGeom prst="rect">
            <a:avLst/>
          </a:prstGeom>
        </p:spPr>
        <p:txBody>
          <a:bodyPr wrap="none">
            <a:spAutoFit/>
          </a:bodyPr>
          <a:lstStyle/>
          <a:p>
            <a:r>
              <a:rPr lang="en-US" altLang="zh-CN" sz="1600" i="1" dirty="0" err="1" smtClean="0">
                <a:solidFill>
                  <a:srgbClr val="7030A0"/>
                </a:solidFill>
              </a:rPr>
              <a:t>H</a:t>
            </a:r>
            <a:r>
              <a:rPr lang="en-US" altLang="zh-CN" sz="1600" i="1" baseline="-25000" dirty="0" err="1" smtClean="0">
                <a:solidFill>
                  <a:srgbClr val="7030A0"/>
                </a:solidFill>
              </a:rPr>
              <a:t>bL</a:t>
            </a:r>
            <a:endParaRPr lang="zh-CN" altLang="en-US" sz="1600" dirty="0"/>
          </a:p>
        </p:txBody>
      </p:sp>
      <p:sp>
        <p:nvSpPr>
          <p:cNvPr id="12" name="矩形 11"/>
          <p:cNvSpPr/>
          <p:nvPr/>
        </p:nvSpPr>
        <p:spPr>
          <a:xfrm>
            <a:off x="8030496" y="3124200"/>
            <a:ext cx="732893" cy="338554"/>
          </a:xfrm>
          <a:prstGeom prst="rect">
            <a:avLst/>
          </a:prstGeom>
        </p:spPr>
        <p:txBody>
          <a:bodyPr wrap="none">
            <a:spAutoFit/>
          </a:bodyPr>
          <a:lstStyle/>
          <a:p>
            <a:r>
              <a:rPr lang="en-US" altLang="zh-CN" sz="1600" i="1" dirty="0" smtClean="0">
                <a:solidFill>
                  <a:srgbClr val="7030A0"/>
                </a:solidFill>
              </a:rPr>
              <a:t>H</a:t>
            </a:r>
            <a:r>
              <a:rPr lang="en-US" altLang="zh-CN" sz="1600" i="1" baseline="-25000" dirty="0" smtClean="0">
                <a:solidFill>
                  <a:srgbClr val="7030A0"/>
                </a:solidFill>
              </a:rPr>
              <a:t>bL</a:t>
            </a:r>
            <a:r>
              <a:rPr lang="en-US" altLang="zh-CN" sz="1600" dirty="0" smtClean="0">
                <a:solidFill>
                  <a:srgbClr val="7030A0"/>
                </a:solidFill>
              </a:rPr>
              <a:t>+2</a:t>
            </a:r>
            <a:endParaRPr lang="zh-CN" altLang="en-US" sz="1600" dirty="0"/>
          </a:p>
        </p:txBody>
      </p:sp>
    </p:spTree>
    <p:extLst>
      <p:ext uri="{BB962C8B-B14F-4D97-AF65-F5344CB8AC3E}">
        <p14:creationId xmlns:p14="http://schemas.microsoft.com/office/powerpoint/2010/main" val="73506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arn(inVertical)">
                                      <p:cBhvr>
                                        <p:cTn id="11" dur="500"/>
                                        <p:tgtEl>
                                          <p:spTgt spid="6"/>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arn(inVertical)">
                                      <p:cBhvr>
                                        <p:cTn id="15" dur="500"/>
                                        <p:tgtEl>
                                          <p:spTgt spid="10"/>
                                        </p:tgtEl>
                                      </p:cBhvr>
                                    </p:animEffect>
                                  </p:childTnLst>
                                </p:cTn>
                              </p:par>
                            </p:childTnLst>
                          </p:cTn>
                        </p:par>
                        <p:par>
                          <p:cTn id="16" fill="hold">
                            <p:stCondLst>
                              <p:cond delay="1500"/>
                            </p:stCondLst>
                            <p:childTnLst>
                              <p:par>
                                <p:cTn id="17" presetID="16" presetClass="entr" presetSubtype="21"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barn(inVertical)">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circle(in)">
                                      <p:cBhvr>
                                        <p:cTn id="24" dur="2000"/>
                                        <p:tgtEl>
                                          <p:spTgt spid="3">
                                            <p:txEl>
                                              <p:pRg st="4" end="4"/>
                                            </p:txEl>
                                          </p:spTgt>
                                        </p:tgtEl>
                                      </p:cBhvr>
                                    </p:animEffect>
                                  </p:childTnLst>
                                </p:cTn>
                              </p:par>
                            </p:childTnLst>
                          </p:cTn>
                        </p:par>
                        <p:par>
                          <p:cTn id="25" fill="hold">
                            <p:stCondLst>
                              <p:cond delay="2000"/>
                            </p:stCondLst>
                            <p:childTnLst>
                              <p:par>
                                <p:cTn id="26" presetID="16" presetClass="entr" presetSubtype="21"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barn(inVertical)">
                                      <p:cBhvr>
                                        <p:cTn id="2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11"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0. </a:t>
            </a:r>
            <a:r>
              <a:rPr lang="zh-CN" altLang="en-US" dirty="0"/>
              <a:t>查找</a:t>
            </a:r>
            <a:r>
              <a:rPr lang="zh-CN" altLang="en-US" dirty="0" smtClean="0"/>
              <a:t>：</a:t>
            </a:r>
            <a:r>
              <a:rPr lang="zh-CN" altLang="en-US" sz="2000" dirty="0" smtClean="0">
                <a:solidFill>
                  <a:srgbClr val="7030A0"/>
                </a:solidFill>
              </a:rPr>
              <a:t>一些约定</a:t>
            </a:r>
            <a:endParaRPr lang="zh-CN" altLang="en-US" dirty="0"/>
          </a:p>
        </p:txBody>
      </p:sp>
      <p:sp>
        <p:nvSpPr>
          <p:cNvPr id="3" name="内容占位符 2"/>
          <p:cNvSpPr>
            <a:spLocks noGrp="1"/>
          </p:cNvSpPr>
          <p:nvPr>
            <p:ph idx="1"/>
          </p:nvPr>
        </p:nvSpPr>
        <p:spPr/>
        <p:txBody>
          <a:bodyPr/>
          <a:lstStyle/>
          <a:p>
            <a:pPr>
              <a:spcBef>
                <a:spcPts val="600"/>
              </a:spcBef>
            </a:pPr>
            <a:r>
              <a:rPr lang="zh-CN" altLang="en-US" sz="2000" dirty="0"/>
              <a:t>本章</a:t>
            </a:r>
            <a:r>
              <a:rPr lang="zh-CN" altLang="en-US" sz="2000" dirty="0" smtClean="0"/>
              <a:t>后续各节的讨论</a:t>
            </a:r>
            <a:r>
              <a:rPr lang="zh-CN" altLang="en-US" sz="2000" dirty="0"/>
              <a:t>中</a:t>
            </a:r>
            <a:r>
              <a:rPr lang="zh-CN" altLang="en-US" sz="2000" dirty="0" smtClean="0"/>
              <a:t>，默认认为</a:t>
            </a:r>
            <a:r>
              <a:rPr lang="zh-CN" altLang="en-US" sz="2000" u="sng" dirty="0" smtClean="0"/>
              <a:t>记录</a:t>
            </a:r>
            <a:r>
              <a:rPr lang="zh-CN" altLang="en-US" sz="2000" u="sng" dirty="0"/>
              <a:t>的关键字是一些</a:t>
            </a:r>
            <a:r>
              <a:rPr lang="zh-CN" altLang="en-US" sz="2000" u="sng" dirty="0">
                <a:solidFill>
                  <a:srgbClr val="00B050"/>
                </a:solidFill>
              </a:rPr>
              <a:t>可以进行比较运算</a:t>
            </a:r>
            <a:r>
              <a:rPr lang="zh-CN" altLang="en-US" sz="2000" u="sng" dirty="0"/>
              <a:t>的类型</a:t>
            </a:r>
            <a:r>
              <a:rPr lang="zh-CN" altLang="en-US" sz="2000" dirty="0"/>
              <a:t>，如整型、字符型、实型</a:t>
            </a:r>
            <a:r>
              <a:rPr lang="zh-CN" altLang="en-US" sz="2000" dirty="0" smtClean="0"/>
              <a:t>等。</a:t>
            </a:r>
            <a:endParaRPr lang="en-US" altLang="zh-CN" sz="2000" dirty="0" smtClean="0"/>
          </a:p>
          <a:p>
            <a:pPr lvl="1">
              <a:spcBef>
                <a:spcPts val="600"/>
              </a:spcBef>
            </a:pPr>
            <a:r>
              <a:rPr lang="zh-CN" altLang="en-US" sz="1800" dirty="0" smtClean="0">
                <a:solidFill>
                  <a:schemeClr val="tx1">
                    <a:lumMod val="50000"/>
                    <a:lumOff val="50000"/>
                  </a:schemeClr>
                </a:solidFill>
              </a:rPr>
              <a:t>典型</a:t>
            </a:r>
            <a:r>
              <a:rPr lang="zh-CN" altLang="en-US" sz="1800" dirty="0">
                <a:solidFill>
                  <a:schemeClr val="tx1">
                    <a:lumMod val="50000"/>
                    <a:lumOff val="50000"/>
                  </a:schemeClr>
                </a:solidFill>
              </a:rPr>
              <a:t>的</a:t>
            </a:r>
            <a:r>
              <a:rPr lang="zh-CN" altLang="en-US" sz="1800" b="1" i="1" dirty="0" smtClean="0">
                <a:solidFill>
                  <a:schemeClr val="tx1">
                    <a:lumMod val="50000"/>
                    <a:lumOff val="50000"/>
                  </a:schemeClr>
                </a:solidFill>
              </a:rPr>
              <a:t>关键字类型</a:t>
            </a:r>
            <a:r>
              <a:rPr lang="zh-CN" altLang="en-US" sz="1800" dirty="0" smtClean="0">
                <a:solidFill>
                  <a:schemeClr val="tx1">
                    <a:lumMod val="50000"/>
                    <a:lumOff val="50000"/>
                  </a:schemeClr>
                </a:solidFill>
              </a:rPr>
              <a:t>、</a:t>
            </a:r>
            <a:r>
              <a:rPr lang="zh-CN" altLang="en-US" sz="1800" b="1" i="1" dirty="0" smtClean="0">
                <a:solidFill>
                  <a:schemeClr val="tx1">
                    <a:lumMod val="50000"/>
                    <a:lumOff val="50000"/>
                  </a:schemeClr>
                </a:solidFill>
              </a:rPr>
              <a:t>数据元素</a:t>
            </a:r>
            <a:r>
              <a:rPr lang="zh-CN" altLang="en-US" sz="1800" b="1" i="1" dirty="0">
                <a:solidFill>
                  <a:schemeClr val="tx1">
                    <a:lumMod val="50000"/>
                    <a:lumOff val="50000"/>
                  </a:schemeClr>
                </a:solidFill>
              </a:rPr>
              <a:t>类型</a:t>
            </a:r>
            <a:r>
              <a:rPr lang="zh-CN" altLang="en-US" sz="1800" dirty="0">
                <a:solidFill>
                  <a:schemeClr val="tx1">
                    <a:lumMod val="50000"/>
                    <a:lumOff val="50000"/>
                  </a:schemeClr>
                </a:solidFill>
              </a:rPr>
              <a:t>、</a:t>
            </a:r>
            <a:r>
              <a:rPr lang="zh-CN" altLang="en-US" sz="1800" b="1" i="1" dirty="0" smtClean="0">
                <a:solidFill>
                  <a:schemeClr val="tx1">
                    <a:lumMod val="50000"/>
                    <a:lumOff val="50000"/>
                  </a:schemeClr>
                </a:solidFill>
              </a:rPr>
              <a:t>关键字比较</a:t>
            </a:r>
            <a:r>
              <a:rPr lang="zh-CN" altLang="en-US" sz="1800" dirty="0" smtClean="0">
                <a:solidFill>
                  <a:schemeClr val="tx1">
                    <a:lumMod val="50000"/>
                    <a:lumOff val="50000"/>
                  </a:schemeClr>
                </a:solidFill>
              </a:rPr>
              <a:t>说明：</a:t>
            </a:r>
            <a:endParaRPr lang="zh-CN" altLang="en-US" sz="1800" dirty="0">
              <a:solidFill>
                <a:schemeClr val="tx1">
                  <a:lumMod val="50000"/>
                  <a:lumOff val="50000"/>
                </a:schemeClr>
              </a:solidFill>
            </a:endParaRPr>
          </a:p>
        </p:txBody>
      </p:sp>
      <p:sp>
        <p:nvSpPr>
          <p:cNvPr id="6" name="动作按钮: 第一张 5">
            <a:hlinkClick r:id="rId4" action="ppaction://hlinksldjump" highlightClick="1"/>
          </p:cNvPr>
          <p:cNvSpPr/>
          <p:nvPr/>
        </p:nvSpPr>
        <p:spPr>
          <a:xfrm>
            <a:off x="8839200" y="6553200"/>
            <a:ext cx="304800" cy="304800"/>
          </a:xfrm>
          <a:prstGeom prst="actionButtonHom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ontrols>
      <mc:AlternateContent xmlns:mc="http://schemas.openxmlformats.org/markup-compatibility/2006">
        <mc:Choice xmlns:v="urn:schemas-microsoft-com:vml" Requires="v">
          <p:control spid="110373" name="TextBox1" r:id="rId2" imgW="8153280" imgH="4191120"/>
        </mc:Choice>
        <mc:Fallback>
          <p:control name="TextBox1" r:id="rId2" imgW="8153280" imgH="4191120">
            <p:pic>
              <p:nvPicPr>
                <p:cNvPr id="5" name="TextBox1"/>
                <p:cNvPicPr preferRelativeResize="0">
                  <a:picLocks noChangeArrowheads="1" noChangeShapeType="1"/>
                </p:cNvPicPr>
                <p:nvPr/>
              </p:nvPicPr>
              <p:blipFill>
                <a:blip r:embed="rId5"/>
                <a:srcRect/>
                <a:stretch>
                  <a:fillRect/>
                </a:stretch>
              </p:blipFill>
              <p:spPr bwMode="auto">
                <a:xfrm>
                  <a:off x="573087" y="2209800"/>
                  <a:ext cx="8151813" cy="4191000"/>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extLst>
      <p:ext uri="{BB962C8B-B14F-4D97-AF65-F5344CB8AC3E}">
        <p14:creationId xmlns:p14="http://schemas.microsoft.com/office/powerpoint/2010/main" val="250534090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a:picLocks noChangeAspect="1"/>
          </p:cNvPicPr>
          <p:nvPr/>
        </p:nvPicPr>
        <p:blipFill>
          <a:blip r:embed="rId2"/>
          <a:stretch>
            <a:fillRect/>
          </a:stretch>
        </p:blipFill>
        <p:spPr>
          <a:xfrm>
            <a:off x="6981072" y="3952284"/>
            <a:ext cx="1829398" cy="1819178"/>
          </a:xfrm>
          <a:prstGeom prst="rect">
            <a:avLst/>
          </a:prstGeom>
        </p:spPr>
      </p:pic>
      <p:sp>
        <p:nvSpPr>
          <p:cNvPr id="2" name="标题 1"/>
          <p:cNvSpPr>
            <a:spLocks noGrp="1"/>
          </p:cNvSpPr>
          <p:nvPr>
            <p:ph type="title"/>
          </p:nvPr>
        </p:nvSpPr>
        <p:spPr/>
        <p:txBody>
          <a:bodyPr/>
          <a:lstStyle/>
          <a:p>
            <a:r>
              <a:rPr lang="en-US" altLang="zh-CN" dirty="0" smtClean="0"/>
              <a:t>X.2d </a:t>
            </a:r>
            <a:r>
              <a:rPr lang="zh-CN" altLang="en-US" dirty="0"/>
              <a:t>平衡化旋转：</a:t>
            </a:r>
            <a:r>
              <a:rPr lang="en-US" altLang="zh-CN" dirty="0"/>
              <a:t>RR</a:t>
            </a:r>
            <a:r>
              <a:rPr lang="zh-CN" altLang="en-US" dirty="0"/>
              <a:t>型</a:t>
            </a:r>
          </a:p>
        </p:txBody>
      </p:sp>
      <p:sp>
        <p:nvSpPr>
          <p:cNvPr id="3" name="内容占位符 2"/>
          <p:cNvSpPr>
            <a:spLocks noGrp="1"/>
          </p:cNvSpPr>
          <p:nvPr>
            <p:ph idx="1"/>
          </p:nvPr>
        </p:nvSpPr>
        <p:spPr>
          <a:xfrm>
            <a:off x="214087" y="873369"/>
            <a:ext cx="6415314" cy="5651504"/>
          </a:xfrm>
        </p:spPr>
        <p:txBody>
          <a:bodyPr/>
          <a:lstStyle/>
          <a:p>
            <a:pPr marL="514350" indent="-514350">
              <a:lnSpc>
                <a:spcPct val="150000"/>
              </a:lnSpc>
              <a:spcBef>
                <a:spcPts val="600"/>
              </a:spcBef>
              <a:buFont typeface="+mj-lt"/>
              <a:buAutoNum type="romanUcPeriod" startAt="3"/>
            </a:pPr>
            <a:r>
              <a:rPr lang="zh-CN" altLang="en-US" sz="2400" b="1" dirty="0" smtClean="0"/>
              <a:t>插入</a:t>
            </a:r>
            <a:r>
              <a:rPr lang="en-US" altLang="zh-CN" sz="2400" b="1" i="1" dirty="0" smtClean="0"/>
              <a:t>x</a:t>
            </a:r>
            <a:r>
              <a:rPr lang="zh-CN" altLang="en-US" sz="2400" b="1" dirty="0" smtClean="0"/>
              <a:t>后</a:t>
            </a:r>
            <a:r>
              <a:rPr lang="zh-CN" altLang="en-US" sz="2400" b="1" i="1" dirty="0"/>
              <a:t>各结点的平衡</a:t>
            </a:r>
            <a:r>
              <a:rPr lang="zh-CN" altLang="en-US" sz="2400" b="1" i="1" dirty="0" smtClean="0"/>
              <a:t>因子分析</a:t>
            </a:r>
            <a:endParaRPr lang="en-US" altLang="zh-CN" sz="2400" i="1" dirty="0" smtClean="0"/>
          </a:p>
          <a:p>
            <a:pPr marL="857250" lvl="1" indent="-457200">
              <a:lnSpc>
                <a:spcPct val="150000"/>
              </a:lnSpc>
              <a:spcBef>
                <a:spcPts val="600"/>
              </a:spcBef>
              <a:buFont typeface="+mj-ea"/>
              <a:buAutoNum type="circleNumDbPlain" startAt="2"/>
            </a:pPr>
            <a:r>
              <a:rPr lang="zh-CN" altLang="en-US" sz="2400" b="1" dirty="0" smtClean="0"/>
              <a:t>旋转</a:t>
            </a:r>
            <a:r>
              <a:rPr lang="zh-CN" altLang="en-US" sz="2400" b="1" dirty="0">
                <a:solidFill>
                  <a:schemeClr val="accent6"/>
                </a:solidFill>
              </a:rPr>
              <a:t>后</a:t>
            </a:r>
            <a:r>
              <a:rPr lang="zh-CN" altLang="en-US" sz="2400" dirty="0"/>
              <a:t>的平衡因子</a:t>
            </a:r>
          </a:p>
          <a:p>
            <a:pPr marL="901700" lvl="2">
              <a:lnSpc>
                <a:spcPct val="150000"/>
              </a:lnSpc>
              <a:spcBef>
                <a:spcPts val="600"/>
              </a:spcBef>
            </a:pPr>
            <a:r>
              <a:rPr lang="en-US" altLang="zh-CN" sz="2200" dirty="0" smtClean="0">
                <a:solidFill>
                  <a:srgbClr val="0070C0"/>
                </a:solidFill>
              </a:rPr>
              <a:t>a</a:t>
            </a:r>
            <a:r>
              <a:rPr lang="zh-CN" altLang="en-US" sz="2000" dirty="0" smtClean="0">
                <a:solidFill>
                  <a:srgbClr val="0070C0"/>
                </a:solidFill>
              </a:rPr>
              <a:t>的</a:t>
            </a:r>
            <a:r>
              <a:rPr lang="zh-CN" altLang="en-US" sz="2000" dirty="0" smtClean="0"/>
              <a:t>左子树</a:t>
            </a:r>
            <a:r>
              <a:rPr lang="zh-CN" altLang="en-US" sz="2000" dirty="0"/>
              <a:t>没有</a:t>
            </a:r>
            <a:r>
              <a:rPr lang="zh-CN" altLang="en-US" sz="2000" dirty="0" smtClean="0"/>
              <a:t>变</a:t>
            </a:r>
            <a:r>
              <a:rPr lang="en-US" altLang="zh-CN" sz="2000" dirty="0" smtClean="0"/>
              <a:t>, </a:t>
            </a:r>
            <a:r>
              <a:rPr lang="zh-CN" altLang="en-US" sz="2000" dirty="0" smtClean="0"/>
              <a:t>深度</a:t>
            </a:r>
            <a:r>
              <a:rPr lang="en-US" altLang="zh-CN" sz="2000" b="1" i="1" dirty="0" err="1" smtClean="0">
                <a:solidFill>
                  <a:srgbClr val="7030A0"/>
                </a:solidFill>
              </a:rPr>
              <a:t>H</a:t>
            </a:r>
            <a:r>
              <a:rPr lang="en-US" altLang="zh-CN" sz="2000" b="1" i="1" baseline="-25000" dirty="0" err="1" smtClean="0">
                <a:solidFill>
                  <a:srgbClr val="7030A0"/>
                </a:solidFill>
              </a:rPr>
              <a:t>bL</a:t>
            </a:r>
            <a:r>
              <a:rPr lang="en-US" altLang="zh-CN" sz="2000" dirty="0" smtClean="0"/>
              <a:t>; </a:t>
            </a:r>
            <a:r>
              <a:rPr lang="zh-CN" altLang="en-US" sz="2000" dirty="0" smtClean="0"/>
              <a:t>而右子树是原来</a:t>
            </a:r>
            <a:r>
              <a:rPr lang="en-US" altLang="zh-CN" sz="2000" dirty="0" smtClean="0"/>
              <a:t>b</a:t>
            </a:r>
            <a:r>
              <a:rPr lang="zh-CN" altLang="en-US" sz="2000" dirty="0" smtClean="0"/>
              <a:t>的左子树</a:t>
            </a:r>
            <a:r>
              <a:rPr lang="en-US" altLang="zh-CN" sz="2000" dirty="0" smtClean="0"/>
              <a:t>, </a:t>
            </a:r>
            <a:r>
              <a:rPr lang="zh-CN" altLang="en-US" sz="2000" dirty="0" smtClean="0"/>
              <a:t>深度</a:t>
            </a:r>
            <a:r>
              <a:rPr lang="en-US" altLang="zh-CN" sz="2000" b="1" i="1" dirty="0" err="1">
                <a:solidFill>
                  <a:srgbClr val="7030A0"/>
                </a:solidFill>
              </a:rPr>
              <a:t>H</a:t>
            </a:r>
            <a:r>
              <a:rPr lang="en-US" altLang="zh-CN" sz="2000" b="1" i="1" baseline="-25000" dirty="0" err="1">
                <a:solidFill>
                  <a:srgbClr val="7030A0"/>
                </a:solidFill>
              </a:rPr>
              <a:t>bL</a:t>
            </a:r>
            <a:r>
              <a:rPr lang="en-US" altLang="zh-CN" sz="2000" dirty="0" smtClean="0"/>
              <a:t>; </a:t>
            </a:r>
            <a:r>
              <a:rPr lang="zh-CN" altLang="en-US" sz="2000" dirty="0" smtClean="0"/>
              <a:t>则</a:t>
            </a:r>
            <a:r>
              <a:rPr lang="en-US" altLang="zh-CN" sz="2000" b="1" dirty="0" smtClean="0">
                <a:solidFill>
                  <a:srgbClr val="0070C0"/>
                </a:solidFill>
              </a:rPr>
              <a:t>a</a:t>
            </a:r>
            <a:r>
              <a:rPr lang="zh-CN" altLang="en-US" sz="2000" b="1" dirty="0" smtClean="0">
                <a:solidFill>
                  <a:srgbClr val="0070C0"/>
                </a:solidFill>
              </a:rPr>
              <a:t>的</a:t>
            </a:r>
            <a:r>
              <a:rPr lang="zh-CN" altLang="en-US" sz="2000" b="1" dirty="0" smtClean="0"/>
              <a:t>平衡因子</a:t>
            </a:r>
            <a:r>
              <a:rPr lang="en-US" altLang="zh-CN" sz="2000" b="1" dirty="0" smtClean="0">
                <a:solidFill>
                  <a:srgbClr val="7030A0"/>
                </a:solidFill>
              </a:rPr>
              <a:t>=0</a:t>
            </a:r>
            <a:r>
              <a:rPr lang="zh-CN" altLang="en-US" sz="2000" dirty="0" smtClean="0"/>
              <a:t>；</a:t>
            </a:r>
            <a:endParaRPr lang="en-US" altLang="zh-CN" sz="2000" b="1" dirty="0">
              <a:solidFill>
                <a:srgbClr val="7030A0"/>
              </a:solidFill>
            </a:endParaRPr>
          </a:p>
          <a:p>
            <a:pPr marL="1358900" lvl="3">
              <a:lnSpc>
                <a:spcPct val="150000"/>
              </a:lnSpc>
              <a:spcBef>
                <a:spcPts val="600"/>
              </a:spcBef>
            </a:pPr>
            <a:r>
              <a:rPr lang="zh-CN" altLang="en-US" sz="1800" dirty="0"/>
              <a:t>即</a:t>
            </a:r>
            <a:r>
              <a:rPr lang="en-US" altLang="zh-CN" sz="1800" u="sng" dirty="0"/>
              <a:t>a</a:t>
            </a:r>
            <a:r>
              <a:rPr lang="zh-CN" altLang="en-US" sz="1800" u="sng" dirty="0"/>
              <a:t>是平衡的</a:t>
            </a:r>
            <a:r>
              <a:rPr lang="zh-CN" altLang="en-US" sz="1800" dirty="0"/>
              <a:t>，</a:t>
            </a:r>
            <a:r>
              <a:rPr lang="zh-CN" altLang="en-US" sz="1800" b="1" dirty="0"/>
              <a:t>以</a:t>
            </a:r>
            <a:r>
              <a:rPr lang="en-US" altLang="zh-CN" sz="1800" b="1" dirty="0"/>
              <a:t>a</a:t>
            </a:r>
            <a:r>
              <a:rPr lang="zh-CN" altLang="en-US" sz="1800" b="1" dirty="0"/>
              <a:t>为根的子树</a:t>
            </a:r>
            <a:r>
              <a:rPr lang="zh-CN" altLang="en-US" sz="1800" dirty="0"/>
              <a:t>的深度是</a:t>
            </a:r>
            <a:r>
              <a:rPr lang="en-US" altLang="zh-CN" sz="1800" b="1" i="1" dirty="0" smtClean="0">
                <a:solidFill>
                  <a:srgbClr val="7030A0"/>
                </a:solidFill>
              </a:rPr>
              <a:t>H</a:t>
            </a:r>
            <a:r>
              <a:rPr lang="en-US" altLang="zh-CN" sz="1800" b="1" i="1" baseline="-25000" dirty="0" smtClean="0">
                <a:solidFill>
                  <a:srgbClr val="7030A0"/>
                </a:solidFill>
              </a:rPr>
              <a:t>bL</a:t>
            </a:r>
            <a:r>
              <a:rPr lang="en-US" altLang="zh-CN" sz="1800" b="1" dirty="0">
                <a:solidFill>
                  <a:srgbClr val="7030A0"/>
                </a:solidFill>
              </a:rPr>
              <a:t>+1</a:t>
            </a:r>
            <a:r>
              <a:rPr lang="zh-CN" altLang="en-US" sz="1800" dirty="0" smtClean="0"/>
              <a:t>。</a:t>
            </a:r>
            <a:endParaRPr lang="zh-CN" altLang="en-US" sz="1800" dirty="0"/>
          </a:p>
          <a:p>
            <a:pPr marL="901700" lvl="2">
              <a:lnSpc>
                <a:spcPct val="150000"/>
              </a:lnSpc>
              <a:spcBef>
                <a:spcPts val="600"/>
              </a:spcBef>
            </a:pPr>
            <a:r>
              <a:rPr lang="en-US" altLang="zh-CN" sz="2000" dirty="0">
                <a:solidFill>
                  <a:srgbClr val="0070C0"/>
                </a:solidFill>
              </a:rPr>
              <a:t>b</a:t>
            </a:r>
            <a:r>
              <a:rPr lang="zh-CN" altLang="en-US" sz="2000" dirty="0">
                <a:solidFill>
                  <a:srgbClr val="0070C0"/>
                </a:solidFill>
              </a:rPr>
              <a:t>的</a:t>
            </a:r>
            <a:r>
              <a:rPr lang="zh-CN" altLang="en-US" sz="2000" dirty="0"/>
              <a:t>左子树是以</a:t>
            </a:r>
            <a:r>
              <a:rPr lang="en-US" altLang="zh-CN" sz="2000" dirty="0"/>
              <a:t>a</a:t>
            </a:r>
            <a:r>
              <a:rPr lang="zh-CN" altLang="en-US" sz="2000" dirty="0"/>
              <a:t>为根的子</a:t>
            </a:r>
            <a:r>
              <a:rPr lang="zh-CN" altLang="en-US" sz="2000" dirty="0" smtClean="0"/>
              <a:t>树</a:t>
            </a:r>
            <a:r>
              <a:rPr lang="en-US" altLang="zh-CN" sz="2000" dirty="0" smtClean="0"/>
              <a:t>, </a:t>
            </a:r>
            <a:r>
              <a:rPr lang="zh-CN" altLang="en-US" sz="2000" dirty="0" smtClean="0"/>
              <a:t>深度</a:t>
            </a:r>
            <a:r>
              <a:rPr lang="en-US" altLang="zh-CN" sz="2000" b="1" i="1" dirty="0" smtClean="0">
                <a:solidFill>
                  <a:srgbClr val="7030A0"/>
                </a:solidFill>
              </a:rPr>
              <a:t>H</a:t>
            </a:r>
            <a:r>
              <a:rPr lang="en-US" altLang="zh-CN" sz="2000" b="1" i="1" baseline="-25000" dirty="0" smtClean="0">
                <a:solidFill>
                  <a:srgbClr val="7030A0"/>
                </a:solidFill>
              </a:rPr>
              <a:t>bL</a:t>
            </a:r>
            <a:r>
              <a:rPr lang="en-US" altLang="zh-CN" sz="2000" b="1" dirty="0" smtClean="0">
                <a:solidFill>
                  <a:srgbClr val="7030A0"/>
                </a:solidFill>
              </a:rPr>
              <a:t>+1</a:t>
            </a:r>
            <a:r>
              <a:rPr lang="en-US" altLang="zh-CN" sz="2000" dirty="0" smtClean="0"/>
              <a:t>; </a:t>
            </a:r>
            <a:r>
              <a:rPr lang="zh-CN" altLang="en-US" sz="2000" dirty="0" smtClean="0"/>
              <a:t>右</a:t>
            </a:r>
            <a:r>
              <a:rPr lang="zh-CN" altLang="en-US" sz="2000" dirty="0"/>
              <a:t>子</a:t>
            </a:r>
            <a:r>
              <a:rPr lang="zh-CN" altLang="en-US" sz="2000" dirty="0" smtClean="0"/>
              <a:t>树不变</a:t>
            </a:r>
            <a:r>
              <a:rPr lang="en-US" altLang="zh-CN" sz="2000" dirty="0" smtClean="0"/>
              <a:t>, </a:t>
            </a:r>
            <a:r>
              <a:rPr lang="zh-CN" altLang="en-US" sz="2000" dirty="0" smtClean="0"/>
              <a:t>深度</a:t>
            </a:r>
            <a:r>
              <a:rPr lang="en-US" altLang="zh-CN" sz="2000" b="1" i="1" dirty="0">
                <a:solidFill>
                  <a:srgbClr val="7030A0"/>
                </a:solidFill>
              </a:rPr>
              <a:t>H</a:t>
            </a:r>
            <a:r>
              <a:rPr lang="en-US" altLang="zh-CN" sz="2000" b="1" i="1" baseline="-25000" dirty="0">
                <a:solidFill>
                  <a:srgbClr val="7030A0"/>
                </a:solidFill>
              </a:rPr>
              <a:t>bL</a:t>
            </a:r>
            <a:r>
              <a:rPr lang="en-US" altLang="zh-CN" sz="2000" b="1" dirty="0">
                <a:solidFill>
                  <a:srgbClr val="7030A0"/>
                </a:solidFill>
              </a:rPr>
              <a:t>+1</a:t>
            </a:r>
            <a:r>
              <a:rPr lang="en-US" altLang="zh-CN" sz="2000" dirty="0" smtClean="0"/>
              <a:t>; </a:t>
            </a:r>
            <a:r>
              <a:rPr lang="zh-CN" altLang="en-US" sz="2000" dirty="0" smtClean="0"/>
              <a:t>则</a:t>
            </a:r>
            <a:r>
              <a:rPr lang="en-US" altLang="zh-CN" sz="2000" b="1" dirty="0" smtClean="0">
                <a:solidFill>
                  <a:srgbClr val="0070C0"/>
                </a:solidFill>
              </a:rPr>
              <a:t>b</a:t>
            </a:r>
            <a:r>
              <a:rPr lang="zh-CN" altLang="en-US" sz="2000" b="1" dirty="0" smtClean="0">
                <a:solidFill>
                  <a:srgbClr val="0070C0"/>
                </a:solidFill>
              </a:rPr>
              <a:t>的</a:t>
            </a:r>
            <a:r>
              <a:rPr lang="zh-CN" altLang="en-US" sz="2000" b="1" dirty="0" smtClean="0"/>
              <a:t>平衡因子</a:t>
            </a:r>
            <a:r>
              <a:rPr lang="en-US" altLang="zh-CN" sz="2000" b="1" dirty="0" smtClean="0">
                <a:solidFill>
                  <a:srgbClr val="7030A0"/>
                </a:solidFill>
              </a:rPr>
              <a:t>=0</a:t>
            </a:r>
            <a:r>
              <a:rPr lang="zh-CN" altLang="en-US" sz="2000" dirty="0" smtClean="0"/>
              <a:t>；</a:t>
            </a:r>
            <a:endParaRPr lang="en-US" altLang="zh-CN" sz="2000" b="1" dirty="0" smtClean="0">
              <a:solidFill>
                <a:srgbClr val="7030A0"/>
              </a:solidFill>
            </a:endParaRPr>
          </a:p>
          <a:p>
            <a:pPr marL="1358900" lvl="3">
              <a:lnSpc>
                <a:spcPct val="150000"/>
              </a:lnSpc>
              <a:spcBef>
                <a:spcPts val="600"/>
              </a:spcBef>
            </a:pPr>
            <a:r>
              <a:rPr lang="zh-CN" altLang="en-US" sz="1800" dirty="0"/>
              <a:t>即</a:t>
            </a:r>
            <a:r>
              <a:rPr lang="en-US" altLang="zh-CN" sz="1800" u="sng" dirty="0"/>
              <a:t>b</a:t>
            </a:r>
            <a:r>
              <a:rPr lang="zh-CN" altLang="en-US" sz="1800" u="sng" dirty="0"/>
              <a:t>也是平衡的</a:t>
            </a:r>
            <a:r>
              <a:rPr lang="zh-CN" altLang="en-US" sz="1800" dirty="0"/>
              <a:t>，</a:t>
            </a:r>
            <a:r>
              <a:rPr lang="zh-CN" altLang="en-US" sz="1800" b="1" dirty="0"/>
              <a:t>以</a:t>
            </a:r>
            <a:r>
              <a:rPr lang="en-US" altLang="zh-CN" sz="1800" b="1" dirty="0"/>
              <a:t>b</a:t>
            </a:r>
            <a:r>
              <a:rPr lang="zh-CN" altLang="en-US" sz="1800" b="1" dirty="0"/>
              <a:t>为根的子树</a:t>
            </a:r>
            <a:r>
              <a:rPr lang="zh-CN" altLang="en-US" sz="1800" dirty="0"/>
              <a:t>的深度是</a:t>
            </a:r>
            <a:r>
              <a:rPr lang="en-US" altLang="zh-CN" sz="1800" b="1" i="1" dirty="0" smtClean="0">
                <a:solidFill>
                  <a:srgbClr val="7030A0"/>
                </a:solidFill>
              </a:rPr>
              <a:t>H</a:t>
            </a:r>
            <a:r>
              <a:rPr lang="en-US" altLang="zh-CN" sz="1800" b="1" i="1" baseline="-25000" dirty="0" smtClean="0">
                <a:solidFill>
                  <a:srgbClr val="7030A0"/>
                </a:solidFill>
              </a:rPr>
              <a:t>bL</a:t>
            </a:r>
            <a:r>
              <a:rPr lang="en-US" altLang="zh-CN" sz="1800" b="1" dirty="0" smtClean="0">
                <a:solidFill>
                  <a:srgbClr val="7030A0"/>
                </a:solidFill>
              </a:rPr>
              <a:t>+2</a:t>
            </a:r>
            <a:r>
              <a:rPr lang="zh-CN" altLang="en-US" sz="1800" dirty="0" smtClean="0"/>
              <a:t>。</a:t>
            </a:r>
            <a:endParaRPr lang="en-US" altLang="zh-CN" sz="1800" dirty="0"/>
          </a:p>
          <a:p>
            <a:pPr marL="901700" lvl="2">
              <a:lnSpc>
                <a:spcPct val="150000"/>
              </a:lnSpc>
              <a:spcBef>
                <a:spcPts val="600"/>
              </a:spcBef>
            </a:pPr>
            <a:r>
              <a:rPr lang="en-US" altLang="zh-CN" sz="2000" dirty="0" smtClean="0"/>
              <a:t>b</a:t>
            </a:r>
            <a:r>
              <a:rPr lang="zh-CN" altLang="en-US" sz="2000" dirty="0" smtClean="0"/>
              <a:t>的深度，与插入</a:t>
            </a:r>
            <a:r>
              <a:rPr lang="en-US" altLang="zh-CN" sz="2000" dirty="0" smtClean="0"/>
              <a:t>x</a:t>
            </a:r>
            <a:r>
              <a:rPr lang="zh-CN" altLang="en-US" sz="2000" dirty="0" smtClean="0"/>
              <a:t>前</a:t>
            </a:r>
            <a:r>
              <a:rPr lang="en-US" altLang="zh-CN" sz="2000" dirty="0"/>
              <a:t>a</a:t>
            </a:r>
            <a:r>
              <a:rPr lang="zh-CN" altLang="en-US" sz="2000" dirty="0"/>
              <a:t>的子树的深度</a:t>
            </a:r>
            <a:r>
              <a:rPr lang="zh-CN" altLang="en-US" sz="2000" dirty="0" smtClean="0"/>
              <a:t>相同</a:t>
            </a:r>
            <a:r>
              <a:rPr lang="en-US" altLang="zh-CN" sz="2000" dirty="0" smtClean="0"/>
              <a:t>(</a:t>
            </a:r>
            <a:r>
              <a:rPr lang="en-US" altLang="zh-CN" sz="2000" b="1" dirty="0" smtClean="0">
                <a:solidFill>
                  <a:srgbClr val="7030A0"/>
                </a:solidFill>
              </a:rPr>
              <a:t>=</a:t>
            </a:r>
            <a:r>
              <a:rPr lang="en-US" altLang="zh-CN" sz="2000" b="1" i="1" dirty="0" smtClean="0">
                <a:solidFill>
                  <a:srgbClr val="7030A0"/>
                </a:solidFill>
              </a:rPr>
              <a:t>H</a:t>
            </a:r>
            <a:r>
              <a:rPr lang="en-US" altLang="zh-CN" sz="2000" b="1" i="1" baseline="-25000" dirty="0" smtClean="0">
                <a:solidFill>
                  <a:srgbClr val="7030A0"/>
                </a:solidFill>
              </a:rPr>
              <a:t>bL</a:t>
            </a:r>
            <a:r>
              <a:rPr lang="en-US" altLang="zh-CN" sz="2000" b="1" dirty="0" smtClean="0">
                <a:solidFill>
                  <a:srgbClr val="7030A0"/>
                </a:solidFill>
              </a:rPr>
              <a:t>+2</a:t>
            </a:r>
            <a:r>
              <a:rPr lang="en-US" altLang="zh-CN" sz="2000" dirty="0" smtClean="0"/>
              <a:t>)</a:t>
            </a:r>
            <a:r>
              <a:rPr lang="zh-CN" altLang="en-US" sz="2000" dirty="0" smtClean="0"/>
              <a:t>，则</a:t>
            </a:r>
            <a:r>
              <a:rPr lang="zh-CN" altLang="en-US" sz="2000" i="1" u="sng" dirty="0" smtClean="0"/>
              <a:t>子树</a:t>
            </a:r>
            <a:r>
              <a:rPr lang="en-US" altLang="zh-CN" sz="2000" i="1" u="sng" dirty="0" smtClean="0"/>
              <a:t>b</a:t>
            </a:r>
            <a:r>
              <a:rPr lang="zh-CN" altLang="en-US" sz="2000" i="1" u="sng" dirty="0" smtClean="0"/>
              <a:t>的</a:t>
            </a:r>
            <a:r>
              <a:rPr lang="zh-CN" altLang="en-US" sz="2000" i="1" u="sng" dirty="0"/>
              <a:t>上层各结点的平衡因子没有变化</a:t>
            </a:r>
            <a:r>
              <a:rPr lang="zh-CN" altLang="en-US" sz="2000" dirty="0"/>
              <a:t>，即</a:t>
            </a:r>
            <a:r>
              <a:rPr lang="zh-CN" altLang="en-US" sz="2000" i="1" u="sng" dirty="0">
                <a:solidFill>
                  <a:srgbClr val="0070C0"/>
                </a:solidFill>
              </a:rPr>
              <a:t>整棵树旋转后是</a:t>
            </a:r>
            <a:r>
              <a:rPr lang="zh-CN" altLang="en-US" sz="2000" b="1" i="1" u="sng" dirty="0">
                <a:solidFill>
                  <a:srgbClr val="0070C0"/>
                </a:solidFill>
              </a:rPr>
              <a:t>平衡的</a:t>
            </a:r>
            <a:r>
              <a:rPr lang="zh-CN" altLang="en-US" sz="2000" dirty="0"/>
              <a:t>。</a:t>
            </a:r>
          </a:p>
          <a:p>
            <a:pPr marL="501650" lvl="1">
              <a:lnSpc>
                <a:spcPct val="150000"/>
              </a:lnSpc>
              <a:spcBef>
                <a:spcPts val="600"/>
              </a:spcBef>
            </a:pPr>
            <a:endParaRPr lang="zh-CN" altLang="en-US" sz="2200" dirty="0"/>
          </a:p>
        </p:txBody>
      </p:sp>
      <p:sp>
        <p:nvSpPr>
          <p:cNvPr id="8" name="右箭头 7"/>
          <p:cNvSpPr/>
          <p:nvPr/>
        </p:nvSpPr>
        <p:spPr>
          <a:xfrm rot="5400000">
            <a:off x="7659287" y="3477223"/>
            <a:ext cx="372533" cy="39852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942151" y="6154071"/>
            <a:ext cx="2152673" cy="646331"/>
          </a:xfrm>
          <a:prstGeom prst="rect">
            <a:avLst/>
          </a:prstGeom>
        </p:spPr>
        <p:txBody>
          <a:bodyPr wrap="square">
            <a:spAutoFit/>
          </a:bodyPr>
          <a:lstStyle/>
          <a:p>
            <a:pPr algn="ctr"/>
            <a:r>
              <a:rPr lang="en-US" altLang="zh-CN" sz="2000" dirty="0" smtClean="0">
                <a:solidFill>
                  <a:schemeClr val="tx1">
                    <a:lumMod val="50000"/>
                    <a:lumOff val="50000"/>
                  </a:schemeClr>
                </a:solidFill>
              </a:rPr>
              <a:t>RR</a:t>
            </a:r>
            <a:r>
              <a:rPr lang="zh-CN" altLang="en-US" sz="2000" dirty="0" smtClean="0">
                <a:solidFill>
                  <a:schemeClr val="tx1">
                    <a:lumMod val="50000"/>
                    <a:lumOff val="50000"/>
                  </a:schemeClr>
                </a:solidFill>
              </a:rPr>
              <a:t>型</a:t>
            </a:r>
            <a:r>
              <a:rPr lang="zh-CN" altLang="en-US" sz="2000" dirty="0" smtClean="0"/>
              <a:t>平衡化旋转</a:t>
            </a:r>
            <a:endParaRPr lang="en-US" altLang="zh-CN" sz="2000" dirty="0" smtClean="0"/>
          </a:p>
          <a:p>
            <a:pPr algn="ctr"/>
            <a:r>
              <a:rPr lang="zh-CN" altLang="en-US" sz="1600" dirty="0" smtClean="0"/>
              <a:t>（旋转</a:t>
            </a:r>
            <a:r>
              <a:rPr lang="en-US" altLang="zh-CN" sz="1600" dirty="0" smtClean="0"/>
              <a:t>[</a:t>
            </a:r>
            <a:r>
              <a:rPr lang="zh-CN" altLang="en-US" sz="1600" dirty="0" smtClean="0"/>
              <a:t>后</a:t>
            </a:r>
            <a:r>
              <a:rPr lang="en-US" altLang="zh-CN" sz="1600" dirty="0" smtClean="0"/>
              <a:t>]</a:t>
            </a:r>
            <a:r>
              <a:rPr lang="zh-CN" altLang="en-US" sz="1600" dirty="0" smtClean="0"/>
              <a:t>）</a:t>
            </a:r>
            <a:endParaRPr lang="zh-CN" altLang="en-US" sz="1600" dirty="0"/>
          </a:p>
        </p:txBody>
      </p:sp>
      <p:sp>
        <p:nvSpPr>
          <p:cNvPr id="13" name="矩形 12"/>
          <p:cNvSpPr/>
          <p:nvPr/>
        </p:nvSpPr>
        <p:spPr>
          <a:xfrm>
            <a:off x="8268971" y="5096622"/>
            <a:ext cx="732893" cy="338554"/>
          </a:xfrm>
          <a:prstGeom prst="rect">
            <a:avLst/>
          </a:prstGeom>
        </p:spPr>
        <p:txBody>
          <a:bodyPr wrap="none">
            <a:spAutoFit/>
          </a:bodyPr>
          <a:lstStyle/>
          <a:p>
            <a:r>
              <a:rPr lang="en-US" altLang="zh-CN" sz="1600" i="1" dirty="0" smtClean="0">
                <a:solidFill>
                  <a:srgbClr val="7030A0"/>
                </a:solidFill>
              </a:rPr>
              <a:t>H</a:t>
            </a:r>
            <a:r>
              <a:rPr lang="en-US" altLang="zh-CN" sz="1600" i="1" baseline="-25000" dirty="0" smtClean="0">
                <a:solidFill>
                  <a:srgbClr val="7030A0"/>
                </a:solidFill>
              </a:rPr>
              <a:t>bL</a:t>
            </a:r>
            <a:r>
              <a:rPr lang="en-US" altLang="zh-CN" sz="1600" dirty="0" smtClean="0">
                <a:solidFill>
                  <a:srgbClr val="7030A0"/>
                </a:solidFill>
              </a:rPr>
              <a:t>+1</a:t>
            </a:r>
            <a:endParaRPr lang="zh-CN" altLang="en-US" sz="1600" dirty="0"/>
          </a:p>
        </p:txBody>
      </p:sp>
      <p:sp>
        <p:nvSpPr>
          <p:cNvPr id="14" name="矩形 13"/>
          <p:cNvSpPr/>
          <p:nvPr/>
        </p:nvSpPr>
        <p:spPr>
          <a:xfrm>
            <a:off x="6933776" y="5703277"/>
            <a:ext cx="498855" cy="338554"/>
          </a:xfrm>
          <a:prstGeom prst="rect">
            <a:avLst/>
          </a:prstGeom>
        </p:spPr>
        <p:txBody>
          <a:bodyPr wrap="none">
            <a:spAutoFit/>
          </a:bodyPr>
          <a:lstStyle/>
          <a:p>
            <a:r>
              <a:rPr lang="en-US" altLang="zh-CN" sz="1600" i="1" dirty="0" err="1" smtClean="0">
                <a:solidFill>
                  <a:srgbClr val="7030A0"/>
                </a:solidFill>
              </a:rPr>
              <a:t>H</a:t>
            </a:r>
            <a:r>
              <a:rPr lang="en-US" altLang="zh-CN" sz="1600" i="1" baseline="-25000" dirty="0" err="1" smtClean="0">
                <a:solidFill>
                  <a:srgbClr val="7030A0"/>
                </a:solidFill>
              </a:rPr>
              <a:t>bL</a:t>
            </a:r>
            <a:endParaRPr lang="zh-CN" altLang="en-US" sz="1600" dirty="0"/>
          </a:p>
        </p:txBody>
      </p:sp>
      <p:sp>
        <p:nvSpPr>
          <p:cNvPr id="15" name="矩形 14"/>
          <p:cNvSpPr/>
          <p:nvPr/>
        </p:nvSpPr>
        <p:spPr>
          <a:xfrm>
            <a:off x="7657045" y="5714425"/>
            <a:ext cx="498855" cy="338554"/>
          </a:xfrm>
          <a:prstGeom prst="rect">
            <a:avLst/>
          </a:prstGeom>
        </p:spPr>
        <p:txBody>
          <a:bodyPr wrap="none">
            <a:spAutoFit/>
          </a:bodyPr>
          <a:lstStyle/>
          <a:p>
            <a:r>
              <a:rPr lang="en-US" altLang="zh-CN" sz="1600" i="1" dirty="0" err="1" smtClean="0">
                <a:solidFill>
                  <a:srgbClr val="7030A0"/>
                </a:solidFill>
              </a:rPr>
              <a:t>H</a:t>
            </a:r>
            <a:r>
              <a:rPr lang="en-US" altLang="zh-CN" sz="1600" i="1" baseline="-25000" dirty="0" err="1" smtClean="0">
                <a:solidFill>
                  <a:srgbClr val="7030A0"/>
                </a:solidFill>
              </a:rPr>
              <a:t>bL</a:t>
            </a:r>
            <a:endParaRPr lang="zh-CN" altLang="en-US" sz="1600" dirty="0"/>
          </a:p>
        </p:txBody>
      </p:sp>
      <p:sp>
        <p:nvSpPr>
          <p:cNvPr id="16" name="矩形 15"/>
          <p:cNvSpPr/>
          <p:nvPr/>
        </p:nvSpPr>
        <p:spPr>
          <a:xfrm>
            <a:off x="6900663" y="4331193"/>
            <a:ext cx="732893" cy="338554"/>
          </a:xfrm>
          <a:prstGeom prst="rect">
            <a:avLst/>
          </a:prstGeom>
        </p:spPr>
        <p:txBody>
          <a:bodyPr wrap="none">
            <a:spAutoFit/>
          </a:bodyPr>
          <a:lstStyle/>
          <a:p>
            <a:r>
              <a:rPr lang="en-US" altLang="zh-CN" sz="1600" i="1" dirty="0" smtClean="0">
                <a:solidFill>
                  <a:srgbClr val="7030A0"/>
                </a:solidFill>
              </a:rPr>
              <a:t>H</a:t>
            </a:r>
            <a:r>
              <a:rPr lang="en-US" altLang="zh-CN" sz="1600" i="1" baseline="-25000" dirty="0" smtClean="0">
                <a:solidFill>
                  <a:srgbClr val="7030A0"/>
                </a:solidFill>
              </a:rPr>
              <a:t>bL</a:t>
            </a:r>
            <a:r>
              <a:rPr lang="en-US" altLang="zh-CN" sz="1600" dirty="0" smtClean="0">
                <a:solidFill>
                  <a:srgbClr val="7030A0"/>
                </a:solidFill>
              </a:rPr>
              <a:t>+1</a:t>
            </a:r>
            <a:endParaRPr lang="zh-CN" altLang="en-US" sz="1600" dirty="0"/>
          </a:p>
        </p:txBody>
      </p:sp>
      <p:sp>
        <p:nvSpPr>
          <p:cNvPr id="4" name="矩形 3"/>
          <p:cNvSpPr/>
          <p:nvPr/>
        </p:nvSpPr>
        <p:spPr>
          <a:xfrm>
            <a:off x="7760558" y="3071446"/>
            <a:ext cx="1072730" cy="400110"/>
          </a:xfrm>
          <a:prstGeom prst="rect">
            <a:avLst/>
          </a:prstGeom>
        </p:spPr>
        <p:txBody>
          <a:bodyPr wrap="none">
            <a:spAutoFit/>
          </a:bodyPr>
          <a:lstStyle/>
          <a:p>
            <a:pPr algn="ctr"/>
            <a:r>
              <a:rPr lang="zh-CN" altLang="en-US" sz="2000" dirty="0" smtClean="0"/>
              <a:t>旋转</a:t>
            </a:r>
            <a:r>
              <a:rPr lang="en-US" altLang="zh-CN" sz="2000" dirty="0" smtClean="0"/>
              <a:t>[</a:t>
            </a:r>
            <a:r>
              <a:rPr lang="zh-CN" altLang="en-US" sz="1600" dirty="0" smtClean="0"/>
              <a:t>前</a:t>
            </a:r>
            <a:r>
              <a:rPr lang="en-US" altLang="zh-CN" sz="2000" dirty="0" smtClean="0"/>
              <a:t>]</a:t>
            </a:r>
            <a:endParaRPr lang="en-US" altLang="zh-CN" sz="2000" dirty="0"/>
          </a:p>
        </p:txBody>
      </p:sp>
      <p:pic>
        <p:nvPicPr>
          <p:cNvPr id="17" name="图片 16"/>
          <p:cNvPicPr>
            <a:picLocks noChangeAspect="1"/>
          </p:cNvPicPr>
          <p:nvPr/>
        </p:nvPicPr>
        <p:blipFill>
          <a:blip r:embed="rId3"/>
          <a:stretch>
            <a:fillRect/>
          </a:stretch>
        </p:blipFill>
        <p:spPr>
          <a:xfrm>
            <a:off x="6872457" y="783839"/>
            <a:ext cx="1966152" cy="1955043"/>
          </a:xfrm>
          <a:prstGeom prst="rect">
            <a:avLst/>
          </a:prstGeom>
        </p:spPr>
      </p:pic>
      <p:sp>
        <p:nvSpPr>
          <p:cNvPr id="18" name="矩形 17"/>
          <p:cNvSpPr/>
          <p:nvPr/>
        </p:nvSpPr>
        <p:spPr>
          <a:xfrm>
            <a:off x="7624448" y="2666775"/>
            <a:ext cx="599529" cy="338554"/>
          </a:xfrm>
          <a:prstGeom prst="rect">
            <a:avLst/>
          </a:prstGeom>
        </p:spPr>
        <p:txBody>
          <a:bodyPr wrap="square">
            <a:spAutoFit/>
          </a:bodyPr>
          <a:lstStyle/>
          <a:p>
            <a:r>
              <a:rPr lang="en-US" altLang="zh-CN" sz="1600" i="1" dirty="0" err="1">
                <a:solidFill>
                  <a:srgbClr val="7030A0"/>
                </a:solidFill>
              </a:rPr>
              <a:t>H</a:t>
            </a:r>
            <a:r>
              <a:rPr lang="en-US" altLang="zh-CN" sz="1600" i="1" baseline="-25000" dirty="0" err="1">
                <a:solidFill>
                  <a:srgbClr val="7030A0"/>
                </a:solidFill>
              </a:rPr>
              <a:t>bL</a:t>
            </a:r>
            <a:endParaRPr lang="zh-CN" altLang="en-US" sz="1600" dirty="0"/>
          </a:p>
        </p:txBody>
      </p:sp>
      <p:sp>
        <p:nvSpPr>
          <p:cNvPr id="19" name="矩形 18"/>
          <p:cNvSpPr/>
          <p:nvPr/>
        </p:nvSpPr>
        <p:spPr>
          <a:xfrm>
            <a:off x="8238491" y="2684564"/>
            <a:ext cx="739696" cy="338554"/>
          </a:xfrm>
          <a:prstGeom prst="rect">
            <a:avLst/>
          </a:prstGeom>
        </p:spPr>
        <p:txBody>
          <a:bodyPr wrap="square">
            <a:spAutoFit/>
          </a:bodyPr>
          <a:lstStyle/>
          <a:p>
            <a:r>
              <a:rPr lang="en-US" altLang="zh-CN" sz="1600" i="1" dirty="0" smtClean="0">
                <a:solidFill>
                  <a:srgbClr val="7030A0"/>
                </a:solidFill>
              </a:rPr>
              <a:t>H</a:t>
            </a:r>
            <a:r>
              <a:rPr lang="en-US" altLang="zh-CN" sz="1600" i="1" baseline="-25000" dirty="0" smtClean="0">
                <a:solidFill>
                  <a:srgbClr val="7030A0"/>
                </a:solidFill>
              </a:rPr>
              <a:t>bL</a:t>
            </a:r>
            <a:r>
              <a:rPr lang="en-US" altLang="zh-CN" sz="1600" i="1" dirty="0" smtClean="0">
                <a:solidFill>
                  <a:srgbClr val="7030A0"/>
                </a:solidFill>
              </a:rPr>
              <a:t>+</a:t>
            </a:r>
            <a:r>
              <a:rPr lang="en-US" altLang="zh-CN" sz="1600" dirty="0" smtClean="0">
                <a:solidFill>
                  <a:srgbClr val="7030A0"/>
                </a:solidFill>
              </a:rPr>
              <a:t>1</a:t>
            </a:r>
            <a:endParaRPr lang="zh-CN" altLang="en-US" sz="1600" dirty="0"/>
          </a:p>
        </p:txBody>
      </p:sp>
      <p:sp>
        <p:nvSpPr>
          <p:cNvPr id="20" name="矩形 19"/>
          <p:cNvSpPr/>
          <p:nvPr/>
        </p:nvSpPr>
        <p:spPr>
          <a:xfrm>
            <a:off x="6946511" y="1920189"/>
            <a:ext cx="568559" cy="338554"/>
          </a:xfrm>
          <a:prstGeom prst="rect">
            <a:avLst/>
          </a:prstGeom>
        </p:spPr>
        <p:txBody>
          <a:bodyPr wrap="square">
            <a:spAutoFit/>
          </a:bodyPr>
          <a:lstStyle/>
          <a:p>
            <a:r>
              <a:rPr lang="en-US" altLang="zh-CN" sz="1600" i="1" dirty="0" err="1" smtClean="0">
                <a:solidFill>
                  <a:srgbClr val="7030A0"/>
                </a:solidFill>
              </a:rPr>
              <a:t>H</a:t>
            </a:r>
            <a:r>
              <a:rPr lang="en-US" altLang="zh-CN" sz="1600" i="1" baseline="-25000" dirty="0" err="1" smtClean="0">
                <a:solidFill>
                  <a:srgbClr val="7030A0"/>
                </a:solidFill>
              </a:rPr>
              <a:t>bL</a:t>
            </a:r>
            <a:endParaRPr lang="zh-CN" altLang="en-US" sz="1600" dirty="0"/>
          </a:p>
        </p:txBody>
      </p:sp>
      <p:sp>
        <p:nvSpPr>
          <p:cNvPr id="21" name="矩形 20"/>
          <p:cNvSpPr/>
          <p:nvPr/>
        </p:nvSpPr>
        <p:spPr>
          <a:xfrm>
            <a:off x="8077498" y="1005789"/>
            <a:ext cx="728366" cy="338554"/>
          </a:xfrm>
          <a:prstGeom prst="rect">
            <a:avLst/>
          </a:prstGeom>
        </p:spPr>
        <p:txBody>
          <a:bodyPr wrap="square">
            <a:spAutoFit/>
          </a:bodyPr>
          <a:lstStyle/>
          <a:p>
            <a:r>
              <a:rPr lang="en-US" altLang="zh-CN" sz="1600" i="1" dirty="0" smtClean="0">
                <a:solidFill>
                  <a:srgbClr val="7030A0"/>
                </a:solidFill>
              </a:rPr>
              <a:t>H</a:t>
            </a:r>
            <a:r>
              <a:rPr lang="en-US" altLang="zh-CN" sz="1600" i="1" baseline="-25000" dirty="0" smtClean="0">
                <a:solidFill>
                  <a:srgbClr val="7030A0"/>
                </a:solidFill>
              </a:rPr>
              <a:t>bL</a:t>
            </a:r>
            <a:r>
              <a:rPr lang="en-US" altLang="zh-CN" sz="1600" dirty="0" smtClean="0">
                <a:solidFill>
                  <a:srgbClr val="7030A0"/>
                </a:solidFill>
              </a:rPr>
              <a:t>+2</a:t>
            </a:r>
            <a:endParaRPr lang="zh-CN" altLang="en-US" sz="1600" dirty="0"/>
          </a:p>
        </p:txBody>
      </p:sp>
    </p:spTree>
    <p:extLst>
      <p:ext uri="{BB962C8B-B14F-4D97-AF65-F5344CB8AC3E}">
        <p14:creationId xmlns:p14="http://schemas.microsoft.com/office/powerpoint/2010/main" val="2983496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circle(in)">
                                      <p:cBhvr>
                                        <p:cTn id="7" dur="2000"/>
                                        <p:tgtEl>
                                          <p:spTgt spid="3">
                                            <p:txEl>
                                              <p:pRg st="2" end="2"/>
                                            </p:txEl>
                                          </p:spTgt>
                                        </p:tgtEl>
                                      </p:cBhvr>
                                    </p:animEffect>
                                  </p:childTnLst>
                                </p:cTn>
                              </p:par>
                            </p:childTnLst>
                          </p:cTn>
                        </p:par>
                        <p:par>
                          <p:cTn id="8" fill="hold">
                            <p:stCondLst>
                              <p:cond delay="2000"/>
                            </p:stCondLst>
                            <p:childTnLst>
                              <p:par>
                                <p:cTn id="9" presetID="16" presetClass="entr" presetSubtype="21"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barn(inVertical)">
                                      <p:cBhvr>
                                        <p:cTn id="11" dur="500"/>
                                        <p:tgtEl>
                                          <p:spTgt spid="14"/>
                                        </p:tgtEl>
                                      </p:cBhvr>
                                    </p:animEffect>
                                  </p:childTnLst>
                                </p:cTn>
                              </p:par>
                            </p:childTnLst>
                          </p:cTn>
                        </p:par>
                        <p:par>
                          <p:cTn id="12" fill="hold">
                            <p:stCondLst>
                              <p:cond delay="2500"/>
                            </p:stCondLst>
                            <p:childTnLst>
                              <p:par>
                                <p:cTn id="13" presetID="16" presetClass="entr" presetSubtype="21"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barn(inVertical)">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up)">
                                      <p:cBhvr>
                                        <p:cTn id="20" dur="500"/>
                                        <p:tgtEl>
                                          <p:spTgt spid="3">
                                            <p:txEl>
                                              <p:pRg st="3" end="3"/>
                                            </p:txEl>
                                          </p:spTgt>
                                        </p:tgtEl>
                                      </p:cBhvr>
                                    </p:animEffect>
                                  </p:childTnLst>
                                </p:cTn>
                              </p:par>
                            </p:childTnLst>
                          </p:cTn>
                        </p:par>
                        <p:par>
                          <p:cTn id="21" fill="hold">
                            <p:stCondLst>
                              <p:cond delay="500"/>
                            </p:stCondLst>
                            <p:childTnLst>
                              <p:par>
                                <p:cTn id="22" presetID="16" presetClass="entr" presetSubtype="21" fill="hold" grpId="0" nodeType="after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barn(inVertical)">
                                      <p:cBhvr>
                                        <p:cTn id="24" dur="500"/>
                                        <p:tgtEl>
                                          <p:spTgt spid="16"/>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circle(in)">
                                      <p:cBhvr>
                                        <p:cTn id="29" dur="2000"/>
                                        <p:tgtEl>
                                          <p:spTgt spid="3">
                                            <p:txEl>
                                              <p:pRg st="4" end="4"/>
                                            </p:txEl>
                                          </p:spTgt>
                                        </p:tgtEl>
                                      </p:cBhvr>
                                    </p:animEffect>
                                  </p:childTnLst>
                                </p:cTn>
                              </p:par>
                            </p:childTnLst>
                          </p:cTn>
                        </p:par>
                        <p:par>
                          <p:cTn id="30" fill="hold">
                            <p:stCondLst>
                              <p:cond delay="2000"/>
                            </p:stCondLst>
                            <p:childTnLst>
                              <p:par>
                                <p:cTn id="31" presetID="16" presetClass="entr" presetSubtype="21" fill="hold" grpId="0" nodeType="after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barn(inVertical)">
                                      <p:cBhvr>
                                        <p:cTn id="33" dur="500"/>
                                        <p:tgtEl>
                                          <p:spTgt spid="13"/>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wipe(left)">
                                      <p:cBhvr>
                                        <p:cTn id="38" dur="500"/>
                                        <p:tgtEl>
                                          <p:spTgt spid="3">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1000"/>
                                        <p:tgtEl>
                                          <p:spTgt spid="3">
                                            <p:txEl>
                                              <p:pRg st="6" end="6"/>
                                            </p:txEl>
                                          </p:spTgt>
                                        </p:tgtEl>
                                      </p:cBhvr>
                                    </p:animEffect>
                                    <p:anim calcmode="lin" valueType="num">
                                      <p:cBhvr>
                                        <p:cTn id="4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par>
                          <p:cTn id="46" fill="hold">
                            <p:stCondLst>
                              <p:cond delay="1000"/>
                            </p:stCondLst>
                            <p:childTnLst>
                              <p:par>
                                <p:cTn id="47" presetID="16" presetClass="entr" presetSubtype="21" fill="hold" grpId="0" nodeType="after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barn(inVertical)">
                                      <p:cBhvr>
                                        <p:cTn id="49" dur="500"/>
                                        <p:tgtEl>
                                          <p:spTgt spid="18"/>
                                        </p:tgtEl>
                                      </p:cBhvr>
                                    </p:animEffect>
                                  </p:childTnLst>
                                </p:cTn>
                              </p:par>
                            </p:childTnLst>
                          </p:cTn>
                        </p:par>
                        <p:par>
                          <p:cTn id="50" fill="hold">
                            <p:stCondLst>
                              <p:cond delay="1500"/>
                            </p:stCondLst>
                            <p:childTnLst>
                              <p:par>
                                <p:cTn id="51" presetID="16" presetClass="entr" presetSubtype="21" fill="hold" grpId="0" nodeType="after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barn(inVertical)">
                                      <p:cBhvr>
                                        <p:cTn id="53" dur="500"/>
                                        <p:tgtEl>
                                          <p:spTgt spid="19"/>
                                        </p:tgtEl>
                                      </p:cBhvr>
                                    </p:animEffect>
                                  </p:childTnLst>
                                </p:cTn>
                              </p:par>
                            </p:childTnLst>
                          </p:cTn>
                        </p:par>
                        <p:par>
                          <p:cTn id="54" fill="hold">
                            <p:stCondLst>
                              <p:cond delay="2000"/>
                            </p:stCondLst>
                            <p:childTnLst>
                              <p:par>
                                <p:cTn id="55" presetID="16" presetClass="entr" presetSubtype="21" fill="hold" grpId="0" nodeType="after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barn(inVertical)">
                                      <p:cBhvr>
                                        <p:cTn id="57" dur="500"/>
                                        <p:tgtEl>
                                          <p:spTgt spid="21"/>
                                        </p:tgtEl>
                                      </p:cBhvr>
                                    </p:animEffect>
                                  </p:childTnLst>
                                </p:cTn>
                              </p:par>
                            </p:childTnLst>
                          </p:cTn>
                        </p:par>
                        <p:par>
                          <p:cTn id="58" fill="hold">
                            <p:stCondLst>
                              <p:cond delay="2500"/>
                            </p:stCondLst>
                            <p:childTnLst>
                              <p:par>
                                <p:cTn id="59" presetID="16" presetClass="entr" presetSubtype="21" fill="hold" grpId="0" nodeType="afterEffect">
                                  <p:stCondLst>
                                    <p:cond delay="0"/>
                                  </p:stCondLst>
                                  <p:childTnLst>
                                    <p:set>
                                      <p:cBhvr>
                                        <p:cTn id="60" dur="1" fill="hold">
                                          <p:stCondLst>
                                            <p:cond delay="0"/>
                                          </p:stCondLst>
                                        </p:cTn>
                                        <p:tgtEl>
                                          <p:spTgt spid="20"/>
                                        </p:tgtEl>
                                        <p:attrNameLst>
                                          <p:attrName>style.visibility</p:attrName>
                                        </p:attrNameLst>
                                      </p:cBhvr>
                                      <p:to>
                                        <p:strVal val="visible"/>
                                      </p:to>
                                    </p:set>
                                    <p:animEffect transition="in" filter="barn(inVertical)">
                                      <p:cBhvr>
                                        <p:cTn id="6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18" grpId="0"/>
      <p:bldP spid="19" grpId="0"/>
      <p:bldP spid="20" grpId="0"/>
      <p:bldP spid="21"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X.2d </a:t>
            </a:r>
            <a:r>
              <a:rPr lang="zh-CN" altLang="en-US" dirty="0"/>
              <a:t>平衡化旋转：</a:t>
            </a:r>
            <a:r>
              <a:rPr lang="en-US" altLang="zh-CN" dirty="0"/>
              <a:t>RR</a:t>
            </a:r>
            <a:r>
              <a:rPr lang="zh-CN" altLang="en-US" dirty="0"/>
              <a:t>型</a:t>
            </a:r>
            <a:endParaRPr lang="zh-CN" altLang="en-US" dirty="0">
              <a:solidFill>
                <a:srgbClr val="7030A0"/>
              </a:solidFill>
            </a:endParaRPr>
          </a:p>
        </p:txBody>
      </p:sp>
      <p:sp>
        <p:nvSpPr>
          <p:cNvPr id="3" name="内容占位符 2"/>
          <p:cNvSpPr>
            <a:spLocks noGrp="1"/>
          </p:cNvSpPr>
          <p:nvPr>
            <p:ph idx="1"/>
          </p:nvPr>
        </p:nvSpPr>
        <p:spPr>
          <a:xfrm>
            <a:off x="533400" y="981076"/>
            <a:ext cx="8191500" cy="1208196"/>
          </a:xfrm>
        </p:spPr>
        <p:txBody>
          <a:bodyPr/>
          <a:lstStyle/>
          <a:p>
            <a:r>
              <a:rPr lang="en-US" altLang="zh-CN" sz="2400" b="1" dirty="0"/>
              <a:t>RR</a:t>
            </a:r>
            <a:r>
              <a:rPr lang="zh-CN" altLang="en-US" sz="2400" b="1" dirty="0" smtClean="0"/>
              <a:t>型</a:t>
            </a:r>
            <a:r>
              <a:rPr lang="zh-CN" altLang="en-US" sz="2400" b="1" dirty="0"/>
              <a:t>平衡化</a:t>
            </a:r>
            <a:r>
              <a:rPr lang="zh-CN" altLang="en-US" sz="2400" b="1" dirty="0" smtClean="0"/>
              <a:t>旋转的</a:t>
            </a:r>
            <a:r>
              <a:rPr lang="zh-CN" altLang="en-US" sz="2400" dirty="0" smtClean="0"/>
              <a:t>算法实现</a:t>
            </a:r>
            <a:endParaRPr lang="zh-CN" altLang="en-US" sz="2400" dirty="0"/>
          </a:p>
        </p:txBody>
      </p:sp>
      <p:sp>
        <p:nvSpPr>
          <p:cNvPr id="13" name="矩形 12"/>
          <p:cNvSpPr/>
          <p:nvPr/>
        </p:nvSpPr>
        <p:spPr>
          <a:xfrm>
            <a:off x="1500394" y="6285115"/>
            <a:ext cx="1072730" cy="400110"/>
          </a:xfrm>
          <a:prstGeom prst="rect">
            <a:avLst/>
          </a:prstGeom>
        </p:spPr>
        <p:txBody>
          <a:bodyPr wrap="none">
            <a:spAutoFit/>
          </a:bodyPr>
          <a:lstStyle/>
          <a:p>
            <a:pPr algn="ctr"/>
            <a:r>
              <a:rPr lang="zh-CN" altLang="en-US" sz="2000" dirty="0" smtClean="0"/>
              <a:t>旋转</a:t>
            </a:r>
            <a:r>
              <a:rPr lang="en-US" altLang="zh-CN" sz="2000" dirty="0" smtClean="0"/>
              <a:t>[</a:t>
            </a:r>
            <a:r>
              <a:rPr lang="zh-CN" altLang="en-US" sz="1600" dirty="0" smtClean="0"/>
              <a:t>前</a:t>
            </a:r>
            <a:r>
              <a:rPr lang="en-US" altLang="zh-CN" sz="2000" dirty="0" smtClean="0"/>
              <a:t>]</a:t>
            </a:r>
            <a:endParaRPr lang="en-US" altLang="zh-CN" sz="2000" dirty="0"/>
          </a:p>
        </p:txBody>
      </p:sp>
      <p:sp>
        <p:nvSpPr>
          <p:cNvPr id="14" name="右箭头 13"/>
          <p:cNvSpPr/>
          <p:nvPr/>
        </p:nvSpPr>
        <p:spPr>
          <a:xfrm>
            <a:off x="3276600" y="5289512"/>
            <a:ext cx="1905000" cy="230163"/>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2755113" y="5634353"/>
            <a:ext cx="2906767" cy="400110"/>
          </a:xfrm>
          <a:prstGeom prst="rect">
            <a:avLst/>
          </a:prstGeom>
        </p:spPr>
        <p:txBody>
          <a:bodyPr wrap="square">
            <a:spAutoFit/>
          </a:bodyPr>
          <a:lstStyle/>
          <a:p>
            <a:pPr algn="ctr"/>
            <a:r>
              <a:rPr lang="en-US" altLang="zh-CN" sz="2000" dirty="0" smtClean="0">
                <a:solidFill>
                  <a:schemeClr val="tx1">
                    <a:lumMod val="50000"/>
                    <a:lumOff val="50000"/>
                  </a:schemeClr>
                </a:solidFill>
              </a:rPr>
              <a:t>RR</a:t>
            </a:r>
            <a:r>
              <a:rPr lang="zh-CN" altLang="en-US" sz="2000" dirty="0" smtClean="0">
                <a:solidFill>
                  <a:schemeClr val="tx1">
                    <a:lumMod val="50000"/>
                    <a:lumOff val="50000"/>
                  </a:schemeClr>
                </a:solidFill>
              </a:rPr>
              <a:t>型</a:t>
            </a:r>
            <a:r>
              <a:rPr lang="zh-CN" altLang="en-US" sz="2000" dirty="0" smtClean="0">
                <a:solidFill>
                  <a:schemeClr val="tx1"/>
                </a:solidFill>
              </a:rPr>
              <a:t>平衡化旋转</a:t>
            </a:r>
            <a:endParaRPr lang="en-US" altLang="zh-CN" sz="2000" dirty="0" smtClean="0">
              <a:solidFill>
                <a:schemeClr val="tx1"/>
              </a:solidFill>
            </a:endParaRPr>
          </a:p>
        </p:txBody>
      </p:sp>
      <p:sp>
        <p:nvSpPr>
          <p:cNvPr id="21" name="矩形 20"/>
          <p:cNvSpPr/>
          <p:nvPr/>
        </p:nvSpPr>
        <p:spPr>
          <a:xfrm>
            <a:off x="5585592" y="6332505"/>
            <a:ext cx="1839114" cy="400110"/>
          </a:xfrm>
          <a:prstGeom prst="rect">
            <a:avLst/>
          </a:prstGeom>
        </p:spPr>
        <p:txBody>
          <a:bodyPr wrap="square">
            <a:spAutoFit/>
          </a:bodyPr>
          <a:lstStyle/>
          <a:p>
            <a:pPr algn="ctr"/>
            <a:r>
              <a:rPr lang="zh-CN" altLang="en-US" sz="2000" dirty="0" smtClean="0"/>
              <a:t>旋转</a:t>
            </a:r>
            <a:r>
              <a:rPr lang="en-US" altLang="zh-CN" sz="2000" dirty="0" smtClean="0"/>
              <a:t>[</a:t>
            </a:r>
            <a:r>
              <a:rPr lang="zh-CN" altLang="en-US" sz="1600" dirty="0" smtClean="0"/>
              <a:t>后</a:t>
            </a:r>
            <a:r>
              <a:rPr lang="en-US" altLang="zh-CN" sz="2000" dirty="0" smtClean="0"/>
              <a:t>]</a:t>
            </a:r>
            <a:endParaRPr lang="zh-CN" altLang="en-US" sz="2000" dirty="0"/>
          </a:p>
        </p:txBody>
      </p:sp>
      <p:pic>
        <p:nvPicPr>
          <p:cNvPr id="22" name="图片 21"/>
          <p:cNvPicPr>
            <a:picLocks noChangeAspect="1"/>
          </p:cNvPicPr>
          <p:nvPr/>
        </p:nvPicPr>
        <p:blipFill>
          <a:blip r:embed="rId4"/>
          <a:stretch>
            <a:fillRect/>
          </a:stretch>
        </p:blipFill>
        <p:spPr>
          <a:xfrm>
            <a:off x="1048450" y="4079630"/>
            <a:ext cx="1966152" cy="1955043"/>
          </a:xfrm>
          <a:prstGeom prst="rect">
            <a:avLst/>
          </a:prstGeom>
        </p:spPr>
      </p:pic>
      <p:sp>
        <p:nvSpPr>
          <p:cNvPr id="23" name="矩形 22"/>
          <p:cNvSpPr/>
          <p:nvPr/>
        </p:nvSpPr>
        <p:spPr>
          <a:xfrm>
            <a:off x="1800441" y="5962566"/>
            <a:ext cx="599529" cy="338554"/>
          </a:xfrm>
          <a:prstGeom prst="rect">
            <a:avLst/>
          </a:prstGeom>
        </p:spPr>
        <p:txBody>
          <a:bodyPr wrap="square">
            <a:spAutoFit/>
          </a:bodyPr>
          <a:lstStyle/>
          <a:p>
            <a:r>
              <a:rPr lang="en-US" altLang="zh-CN" sz="1600" i="1" dirty="0" err="1">
                <a:solidFill>
                  <a:srgbClr val="7030A0"/>
                </a:solidFill>
              </a:rPr>
              <a:t>H</a:t>
            </a:r>
            <a:r>
              <a:rPr lang="en-US" altLang="zh-CN" sz="1600" i="1" baseline="-25000" dirty="0" err="1">
                <a:solidFill>
                  <a:srgbClr val="7030A0"/>
                </a:solidFill>
              </a:rPr>
              <a:t>bL</a:t>
            </a:r>
            <a:endParaRPr lang="zh-CN" altLang="en-US" sz="1600" dirty="0"/>
          </a:p>
        </p:txBody>
      </p:sp>
      <p:sp>
        <p:nvSpPr>
          <p:cNvPr id="24" name="矩形 23"/>
          <p:cNvSpPr/>
          <p:nvPr/>
        </p:nvSpPr>
        <p:spPr>
          <a:xfrm>
            <a:off x="2414484" y="5980355"/>
            <a:ext cx="739696" cy="338554"/>
          </a:xfrm>
          <a:prstGeom prst="rect">
            <a:avLst/>
          </a:prstGeom>
        </p:spPr>
        <p:txBody>
          <a:bodyPr wrap="square">
            <a:spAutoFit/>
          </a:bodyPr>
          <a:lstStyle/>
          <a:p>
            <a:r>
              <a:rPr lang="en-US" altLang="zh-CN" sz="1600" i="1" dirty="0" smtClean="0">
                <a:solidFill>
                  <a:srgbClr val="7030A0"/>
                </a:solidFill>
              </a:rPr>
              <a:t>H</a:t>
            </a:r>
            <a:r>
              <a:rPr lang="en-US" altLang="zh-CN" sz="1600" i="1" baseline="-25000" dirty="0" smtClean="0">
                <a:solidFill>
                  <a:srgbClr val="7030A0"/>
                </a:solidFill>
              </a:rPr>
              <a:t>bL</a:t>
            </a:r>
            <a:r>
              <a:rPr lang="en-US" altLang="zh-CN" sz="1600" i="1" dirty="0" smtClean="0">
                <a:solidFill>
                  <a:srgbClr val="7030A0"/>
                </a:solidFill>
              </a:rPr>
              <a:t>+</a:t>
            </a:r>
            <a:r>
              <a:rPr lang="en-US" altLang="zh-CN" sz="1600" dirty="0" smtClean="0">
                <a:solidFill>
                  <a:srgbClr val="7030A0"/>
                </a:solidFill>
              </a:rPr>
              <a:t>1</a:t>
            </a:r>
            <a:endParaRPr lang="zh-CN" altLang="en-US" sz="1600" dirty="0"/>
          </a:p>
        </p:txBody>
      </p:sp>
      <p:sp>
        <p:nvSpPr>
          <p:cNvPr id="25" name="矩形 24"/>
          <p:cNvSpPr/>
          <p:nvPr/>
        </p:nvSpPr>
        <p:spPr>
          <a:xfrm>
            <a:off x="1122504" y="5215980"/>
            <a:ext cx="568559" cy="338554"/>
          </a:xfrm>
          <a:prstGeom prst="rect">
            <a:avLst/>
          </a:prstGeom>
        </p:spPr>
        <p:txBody>
          <a:bodyPr wrap="square">
            <a:spAutoFit/>
          </a:bodyPr>
          <a:lstStyle/>
          <a:p>
            <a:r>
              <a:rPr lang="en-US" altLang="zh-CN" sz="1600" i="1" dirty="0" err="1" smtClean="0">
                <a:solidFill>
                  <a:srgbClr val="7030A0"/>
                </a:solidFill>
              </a:rPr>
              <a:t>H</a:t>
            </a:r>
            <a:r>
              <a:rPr lang="en-US" altLang="zh-CN" sz="1600" i="1" baseline="-25000" dirty="0" err="1" smtClean="0">
                <a:solidFill>
                  <a:srgbClr val="7030A0"/>
                </a:solidFill>
              </a:rPr>
              <a:t>bL</a:t>
            </a:r>
            <a:endParaRPr lang="zh-CN" altLang="en-US" sz="1600" dirty="0"/>
          </a:p>
        </p:txBody>
      </p:sp>
      <p:sp>
        <p:nvSpPr>
          <p:cNvPr id="26" name="矩形 25"/>
          <p:cNvSpPr/>
          <p:nvPr/>
        </p:nvSpPr>
        <p:spPr>
          <a:xfrm>
            <a:off x="2253491" y="4301580"/>
            <a:ext cx="728366" cy="338554"/>
          </a:xfrm>
          <a:prstGeom prst="rect">
            <a:avLst/>
          </a:prstGeom>
        </p:spPr>
        <p:txBody>
          <a:bodyPr wrap="square">
            <a:spAutoFit/>
          </a:bodyPr>
          <a:lstStyle/>
          <a:p>
            <a:r>
              <a:rPr lang="en-US" altLang="zh-CN" sz="1600" i="1" dirty="0" smtClean="0">
                <a:solidFill>
                  <a:srgbClr val="7030A0"/>
                </a:solidFill>
              </a:rPr>
              <a:t>H</a:t>
            </a:r>
            <a:r>
              <a:rPr lang="en-US" altLang="zh-CN" sz="1600" i="1" baseline="-25000" dirty="0" smtClean="0">
                <a:solidFill>
                  <a:srgbClr val="7030A0"/>
                </a:solidFill>
              </a:rPr>
              <a:t>bL</a:t>
            </a:r>
            <a:r>
              <a:rPr lang="en-US" altLang="zh-CN" sz="1600" dirty="0" smtClean="0">
                <a:solidFill>
                  <a:srgbClr val="7030A0"/>
                </a:solidFill>
              </a:rPr>
              <a:t>+2</a:t>
            </a:r>
            <a:endParaRPr lang="zh-CN" altLang="en-US" sz="1600" dirty="0"/>
          </a:p>
        </p:txBody>
      </p:sp>
      <p:pic>
        <p:nvPicPr>
          <p:cNvPr id="27" name="图片 26"/>
          <p:cNvPicPr>
            <a:picLocks noChangeAspect="1"/>
          </p:cNvPicPr>
          <p:nvPr/>
        </p:nvPicPr>
        <p:blipFill>
          <a:blip r:embed="rId5"/>
          <a:stretch>
            <a:fillRect/>
          </a:stretch>
        </p:blipFill>
        <p:spPr>
          <a:xfrm>
            <a:off x="5585592" y="4189417"/>
            <a:ext cx="1829398" cy="1819178"/>
          </a:xfrm>
          <a:prstGeom prst="rect">
            <a:avLst/>
          </a:prstGeom>
        </p:spPr>
      </p:pic>
      <p:sp>
        <p:nvSpPr>
          <p:cNvPr id="28" name="矩形 27"/>
          <p:cNvSpPr/>
          <p:nvPr/>
        </p:nvSpPr>
        <p:spPr>
          <a:xfrm>
            <a:off x="6873491" y="5333755"/>
            <a:ext cx="732893" cy="338554"/>
          </a:xfrm>
          <a:prstGeom prst="rect">
            <a:avLst/>
          </a:prstGeom>
        </p:spPr>
        <p:txBody>
          <a:bodyPr wrap="none">
            <a:spAutoFit/>
          </a:bodyPr>
          <a:lstStyle/>
          <a:p>
            <a:r>
              <a:rPr lang="en-US" altLang="zh-CN" sz="1600" i="1" dirty="0" smtClean="0">
                <a:solidFill>
                  <a:srgbClr val="7030A0"/>
                </a:solidFill>
              </a:rPr>
              <a:t>H</a:t>
            </a:r>
            <a:r>
              <a:rPr lang="en-US" altLang="zh-CN" sz="1600" i="1" baseline="-25000" dirty="0" smtClean="0">
                <a:solidFill>
                  <a:srgbClr val="7030A0"/>
                </a:solidFill>
              </a:rPr>
              <a:t>bL</a:t>
            </a:r>
            <a:r>
              <a:rPr lang="en-US" altLang="zh-CN" sz="1600" dirty="0" smtClean="0">
                <a:solidFill>
                  <a:srgbClr val="7030A0"/>
                </a:solidFill>
              </a:rPr>
              <a:t>+1</a:t>
            </a:r>
            <a:endParaRPr lang="zh-CN" altLang="en-US" sz="1600" dirty="0"/>
          </a:p>
        </p:txBody>
      </p:sp>
      <p:sp>
        <p:nvSpPr>
          <p:cNvPr id="29" name="矩形 28"/>
          <p:cNvSpPr/>
          <p:nvPr/>
        </p:nvSpPr>
        <p:spPr>
          <a:xfrm>
            <a:off x="5538296" y="5940410"/>
            <a:ext cx="498855" cy="338554"/>
          </a:xfrm>
          <a:prstGeom prst="rect">
            <a:avLst/>
          </a:prstGeom>
        </p:spPr>
        <p:txBody>
          <a:bodyPr wrap="none">
            <a:spAutoFit/>
          </a:bodyPr>
          <a:lstStyle/>
          <a:p>
            <a:r>
              <a:rPr lang="en-US" altLang="zh-CN" sz="1600" i="1" dirty="0" err="1" smtClean="0">
                <a:solidFill>
                  <a:srgbClr val="7030A0"/>
                </a:solidFill>
              </a:rPr>
              <a:t>H</a:t>
            </a:r>
            <a:r>
              <a:rPr lang="en-US" altLang="zh-CN" sz="1600" i="1" baseline="-25000" dirty="0" err="1" smtClean="0">
                <a:solidFill>
                  <a:srgbClr val="7030A0"/>
                </a:solidFill>
              </a:rPr>
              <a:t>bL</a:t>
            </a:r>
            <a:endParaRPr lang="zh-CN" altLang="en-US" sz="1600" dirty="0"/>
          </a:p>
        </p:txBody>
      </p:sp>
      <p:sp>
        <p:nvSpPr>
          <p:cNvPr id="30" name="矩形 29"/>
          <p:cNvSpPr/>
          <p:nvPr/>
        </p:nvSpPr>
        <p:spPr>
          <a:xfrm>
            <a:off x="6261565" y="5951558"/>
            <a:ext cx="498855" cy="338554"/>
          </a:xfrm>
          <a:prstGeom prst="rect">
            <a:avLst/>
          </a:prstGeom>
        </p:spPr>
        <p:txBody>
          <a:bodyPr wrap="none">
            <a:spAutoFit/>
          </a:bodyPr>
          <a:lstStyle/>
          <a:p>
            <a:r>
              <a:rPr lang="en-US" altLang="zh-CN" sz="1600" i="1" dirty="0" err="1" smtClean="0">
                <a:solidFill>
                  <a:srgbClr val="7030A0"/>
                </a:solidFill>
              </a:rPr>
              <a:t>H</a:t>
            </a:r>
            <a:r>
              <a:rPr lang="en-US" altLang="zh-CN" sz="1600" i="1" baseline="-25000" dirty="0" err="1" smtClean="0">
                <a:solidFill>
                  <a:srgbClr val="7030A0"/>
                </a:solidFill>
              </a:rPr>
              <a:t>bL</a:t>
            </a:r>
            <a:endParaRPr lang="zh-CN" altLang="en-US" sz="1600" dirty="0"/>
          </a:p>
        </p:txBody>
      </p:sp>
      <p:sp>
        <p:nvSpPr>
          <p:cNvPr id="31" name="矩形 30"/>
          <p:cNvSpPr/>
          <p:nvPr/>
        </p:nvSpPr>
        <p:spPr>
          <a:xfrm>
            <a:off x="5505183" y="4568326"/>
            <a:ext cx="732893" cy="338554"/>
          </a:xfrm>
          <a:prstGeom prst="rect">
            <a:avLst/>
          </a:prstGeom>
        </p:spPr>
        <p:txBody>
          <a:bodyPr wrap="none">
            <a:spAutoFit/>
          </a:bodyPr>
          <a:lstStyle/>
          <a:p>
            <a:r>
              <a:rPr lang="en-US" altLang="zh-CN" sz="1600" i="1" dirty="0" smtClean="0">
                <a:solidFill>
                  <a:srgbClr val="7030A0"/>
                </a:solidFill>
              </a:rPr>
              <a:t>H</a:t>
            </a:r>
            <a:r>
              <a:rPr lang="en-US" altLang="zh-CN" sz="1600" i="1" baseline="-25000" dirty="0" smtClean="0">
                <a:solidFill>
                  <a:srgbClr val="7030A0"/>
                </a:solidFill>
              </a:rPr>
              <a:t>bL</a:t>
            </a:r>
            <a:r>
              <a:rPr lang="en-US" altLang="zh-CN" sz="1600" dirty="0" smtClean="0">
                <a:solidFill>
                  <a:srgbClr val="7030A0"/>
                </a:solidFill>
              </a:rPr>
              <a:t>+1</a:t>
            </a:r>
            <a:endParaRPr lang="zh-CN" altLang="en-US" sz="1600" dirty="0"/>
          </a:p>
        </p:txBody>
      </p:sp>
      <p:sp>
        <p:nvSpPr>
          <p:cNvPr id="20" name="动作按钮: 上一张 19">
            <a:hlinkClick r:id="" action="ppaction://noaction" highlightClick="1"/>
          </p:cNvPr>
          <p:cNvSpPr/>
          <p:nvPr/>
        </p:nvSpPr>
        <p:spPr>
          <a:xfrm>
            <a:off x="8839200" y="6548606"/>
            <a:ext cx="304800" cy="309394"/>
          </a:xfrm>
          <a:prstGeom prst="actionButtonRetur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ontrols>
      <mc:AlternateContent xmlns:mc="http://schemas.openxmlformats.org/markup-compatibility/2006">
        <mc:Choice xmlns:v="urn:schemas-microsoft-com:vml" Requires="v">
          <p:control spid="109374" name="TextBox1" r:id="rId2" imgW="8153280" imgH="2552760"/>
        </mc:Choice>
        <mc:Fallback>
          <p:control name="TextBox1" r:id="rId2" imgW="8153280" imgH="2552760">
            <p:pic>
              <p:nvPicPr>
                <p:cNvPr id="6" name="TextBox1"/>
                <p:cNvPicPr preferRelativeResize="0">
                  <a:picLocks noChangeArrowheads="1" noChangeShapeType="1"/>
                </p:cNvPicPr>
                <p:nvPr/>
              </p:nvPicPr>
              <p:blipFill>
                <a:blip r:embed="rId6"/>
                <a:srcRect/>
                <a:stretch>
                  <a:fillRect/>
                </a:stretch>
              </p:blipFill>
              <p:spPr bwMode="auto">
                <a:xfrm>
                  <a:off x="573087" y="1523999"/>
                  <a:ext cx="8151813" cy="2555631"/>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extLst>
      <p:ext uri="{BB962C8B-B14F-4D97-AF65-F5344CB8AC3E}">
        <p14:creationId xmlns:p14="http://schemas.microsoft.com/office/powerpoint/2010/main" val="374159007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X.2 </a:t>
            </a:r>
            <a:r>
              <a:rPr lang="zh-CN" altLang="en-US" dirty="0"/>
              <a:t>平衡化旋转</a:t>
            </a:r>
            <a:r>
              <a:rPr lang="zh-CN" altLang="en-US" sz="2000" dirty="0" smtClean="0"/>
              <a:t>：</a:t>
            </a:r>
            <a:r>
              <a:rPr lang="zh-CN" altLang="en-US" sz="2000" dirty="0">
                <a:solidFill>
                  <a:srgbClr val="7030A0"/>
                </a:solidFill>
              </a:rPr>
              <a:t>总结</a:t>
            </a:r>
            <a:endParaRPr lang="zh-CN" altLang="en-US" dirty="0">
              <a:solidFill>
                <a:srgbClr val="7030A0"/>
              </a:solidFill>
            </a:endParaRPr>
          </a:p>
        </p:txBody>
      </p:sp>
      <p:sp>
        <p:nvSpPr>
          <p:cNvPr id="3" name="内容占位符 2"/>
          <p:cNvSpPr>
            <a:spLocks noGrp="1"/>
          </p:cNvSpPr>
          <p:nvPr>
            <p:ph idx="1"/>
          </p:nvPr>
        </p:nvSpPr>
        <p:spPr/>
        <p:txBody>
          <a:bodyPr/>
          <a:lstStyle/>
          <a:p>
            <a:pPr>
              <a:lnSpc>
                <a:spcPct val="150000"/>
              </a:lnSpc>
              <a:spcBef>
                <a:spcPts val="3000"/>
              </a:spcBef>
            </a:pPr>
            <a:r>
              <a:rPr lang="zh-CN" altLang="en-US" sz="2400" dirty="0"/>
              <a:t>对于上述四种平衡化旋转，其正确性容易由“</a:t>
            </a:r>
            <a:r>
              <a:rPr lang="zh-CN" altLang="en-US" sz="2400" dirty="0">
                <a:solidFill>
                  <a:srgbClr val="FF0000"/>
                </a:solidFill>
              </a:rPr>
              <a:t>遍历所得中序序列不变</a:t>
            </a:r>
            <a:r>
              <a:rPr lang="zh-CN" altLang="en-US" sz="2400" dirty="0"/>
              <a:t>”来证明</a:t>
            </a:r>
            <a:r>
              <a:rPr lang="zh-CN" altLang="en-US" sz="2400" dirty="0" smtClean="0"/>
              <a:t>。</a:t>
            </a:r>
            <a:endParaRPr lang="en-US" altLang="zh-CN" sz="2400" dirty="0" smtClean="0"/>
          </a:p>
          <a:p>
            <a:pPr>
              <a:lnSpc>
                <a:spcPct val="150000"/>
              </a:lnSpc>
              <a:spcBef>
                <a:spcPts val="3000"/>
              </a:spcBef>
            </a:pPr>
            <a:r>
              <a:rPr lang="zh-CN" altLang="en-US" sz="2400" dirty="0" smtClean="0"/>
              <a:t>并且</a:t>
            </a:r>
            <a:r>
              <a:rPr lang="zh-CN" altLang="en-US" sz="2400" dirty="0"/>
              <a:t>，无论是哪种情况，平衡化旋转处理完成后，</a:t>
            </a:r>
            <a:r>
              <a:rPr lang="zh-CN" altLang="en-US" sz="2400" u="sng" dirty="0"/>
              <a:t>形成的新子树仍然是平衡二叉排序树</a:t>
            </a:r>
            <a:r>
              <a:rPr lang="zh-CN" altLang="en-US" sz="2400" dirty="0"/>
              <a:t>，且其</a:t>
            </a:r>
            <a:r>
              <a:rPr lang="zh-CN" altLang="en-US" sz="2400" u="sng" dirty="0"/>
              <a:t>深度和插入前以</a:t>
            </a:r>
            <a:r>
              <a:rPr lang="en-US" altLang="zh-CN" sz="2400" u="sng" dirty="0"/>
              <a:t>a</a:t>
            </a:r>
            <a:r>
              <a:rPr lang="zh-CN" altLang="en-US" sz="2400" u="sng" dirty="0"/>
              <a:t>为根结点的平衡二叉排序树的深度相同</a:t>
            </a:r>
            <a:r>
              <a:rPr lang="zh-CN" altLang="en-US" sz="2400" dirty="0" smtClean="0"/>
              <a:t>。</a:t>
            </a:r>
            <a:endParaRPr lang="en-US" altLang="zh-CN" sz="2400" dirty="0" smtClean="0"/>
          </a:p>
          <a:p>
            <a:pPr>
              <a:lnSpc>
                <a:spcPct val="150000"/>
              </a:lnSpc>
              <a:spcBef>
                <a:spcPts val="3000"/>
              </a:spcBef>
            </a:pPr>
            <a:r>
              <a:rPr lang="zh-CN" altLang="en-US" sz="2400" dirty="0" smtClean="0"/>
              <a:t>所以</a:t>
            </a:r>
            <a:r>
              <a:rPr lang="zh-CN" altLang="en-US" sz="2400" dirty="0"/>
              <a:t>，在平衡二叉排序树上</a:t>
            </a:r>
            <a:r>
              <a:rPr lang="zh-CN" altLang="en-US" sz="2400" i="1" dirty="0">
                <a:solidFill>
                  <a:schemeClr val="accent6"/>
                </a:solidFill>
              </a:rPr>
              <a:t>因插入结点而失衡</a:t>
            </a:r>
            <a:r>
              <a:rPr lang="zh-CN" altLang="en-US" sz="2400" dirty="0"/>
              <a:t>，</a:t>
            </a:r>
            <a:r>
              <a:rPr lang="zh-CN" altLang="en-US" sz="2400" u="sng" dirty="0"/>
              <a:t>仅需对失衡子树做平衡化旋转处理</a:t>
            </a:r>
            <a:r>
              <a:rPr lang="zh-CN" altLang="en-US" sz="2400" dirty="0"/>
              <a:t>。</a:t>
            </a:r>
          </a:p>
          <a:p>
            <a:pPr>
              <a:lnSpc>
                <a:spcPct val="150000"/>
              </a:lnSpc>
              <a:spcBef>
                <a:spcPts val="3000"/>
              </a:spcBef>
            </a:pPr>
            <a:endParaRPr lang="zh-CN" altLang="en-US" sz="2400" dirty="0"/>
          </a:p>
        </p:txBody>
      </p:sp>
      <p:sp>
        <p:nvSpPr>
          <p:cNvPr id="5" name="动作按钮: 开始 4">
            <a:hlinkClick r:id="" action="ppaction://noaction" highlightClick="1"/>
          </p:cNvPr>
          <p:cNvSpPr/>
          <p:nvPr/>
        </p:nvSpPr>
        <p:spPr>
          <a:xfrm>
            <a:off x="8820472" y="6580188"/>
            <a:ext cx="323528" cy="277812"/>
          </a:xfrm>
          <a:prstGeom prst="actionButtonBeginning">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extLst>
      <p:ext uri="{BB962C8B-B14F-4D97-AF65-F5344CB8AC3E}">
        <p14:creationId xmlns:p14="http://schemas.microsoft.com/office/powerpoint/2010/main" val="380347113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FF0000"/>
                </a:solidFill>
              </a:rPr>
              <a:t>*</a:t>
            </a:r>
            <a:r>
              <a:rPr lang="en-US" altLang="zh-CN" dirty="0" smtClean="0"/>
              <a:t>X.3 </a:t>
            </a:r>
            <a:r>
              <a:rPr lang="zh-CN" altLang="en-US" dirty="0" smtClean="0"/>
              <a:t>平衡</a:t>
            </a:r>
            <a:r>
              <a:rPr lang="zh-CN" altLang="en-US" dirty="0"/>
              <a:t>二叉排序树的插入</a:t>
            </a:r>
          </a:p>
        </p:txBody>
      </p:sp>
      <p:sp>
        <p:nvSpPr>
          <p:cNvPr id="3" name="内容占位符 2"/>
          <p:cNvSpPr>
            <a:spLocks noGrp="1"/>
          </p:cNvSpPr>
          <p:nvPr>
            <p:ph idx="1"/>
          </p:nvPr>
        </p:nvSpPr>
        <p:spPr/>
        <p:txBody>
          <a:bodyPr/>
          <a:lstStyle/>
          <a:p>
            <a:pPr>
              <a:lnSpc>
                <a:spcPct val="110000"/>
              </a:lnSpc>
              <a:spcBef>
                <a:spcPts val="800"/>
              </a:spcBef>
            </a:pPr>
            <a:r>
              <a:rPr lang="zh-CN" altLang="en-US" sz="2400" dirty="0"/>
              <a:t>平衡二叉排序树的插入操作实际上是在二叉</a:t>
            </a:r>
            <a:r>
              <a:rPr lang="zh-CN" altLang="en-US" sz="2400" dirty="0" smtClean="0"/>
              <a:t>排序</a:t>
            </a:r>
            <a:r>
              <a:rPr lang="zh-CN" altLang="en-US" sz="2400" dirty="0"/>
              <a:t>树</a:t>
            </a:r>
            <a:r>
              <a:rPr lang="zh-CN" altLang="en-US" sz="2400" dirty="0" smtClean="0"/>
              <a:t>插入</a:t>
            </a:r>
            <a:r>
              <a:rPr lang="zh-CN" altLang="en-US" sz="2400" dirty="0"/>
              <a:t>的基础上完成以下工作：</a:t>
            </a:r>
          </a:p>
          <a:p>
            <a:pPr marL="914400" lvl="1" indent="-457200">
              <a:lnSpc>
                <a:spcPct val="110000"/>
              </a:lnSpc>
              <a:spcBef>
                <a:spcPts val="800"/>
              </a:spcBef>
              <a:buFont typeface="+mj-ea"/>
              <a:buAutoNum type="circleNumDbPlain"/>
            </a:pPr>
            <a:r>
              <a:rPr lang="zh-CN" altLang="en-US" sz="2400" dirty="0" smtClean="0"/>
              <a:t>判别</a:t>
            </a:r>
            <a:r>
              <a:rPr lang="zh-CN" altLang="en-US" sz="2400" u="sng" dirty="0"/>
              <a:t>插入结点后的二叉排序树是否产生不平衡</a:t>
            </a:r>
            <a:r>
              <a:rPr lang="en-US" altLang="zh-CN" sz="2400" dirty="0"/>
              <a:t>?</a:t>
            </a:r>
          </a:p>
          <a:p>
            <a:pPr marL="914400" lvl="1" indent="-457200">
              <a:lnSpc>
                <a:spcPct val="110000"/>
              </a:lnSpc>
              <a:spcBef>
                <a:spcPts val="800"/>
              </a:spcBef>
              <a:buFont typeface="+mj-ea"/>
              <a:buAutoNum type="circleNumDbPlain"/>
            </a:pPr>
            <a:r>
              <a:rPr lang="zh-CN" altLang="en-US" sz="2400" dirty="0" smtClean="0"/>
              <a:t>找出</a:t>
            </a:r>
            <a:r>
              <a:rPr lang="zh-CN" altLang="en-US" sz="2400" u="sng" dirty="0"/>
              <a:t>失去平衡的最小子树</a:t>
            </a:r>
            <a:r>
              <a:rPr lang="zh-CN" altLang="en-US" sz="2400" dirty="0"/>
              <a:t>；</a:t>
            </a:r>
          </a:p>
          <a:p>
            <a:pPr marL="914400" lvl="1" indent="-457200">
              <a:lnSpc>
                <a:spcPct val="110000"/>
              </a:lnSpc>
              <a:spcBef>
                <a:spcPts val="800"/>
              </a:spcBef>
              <a:buFont typeface="+mj-ea"/>
              <a:buAutoNum type="circleNumDbPlain"/>
            </a:pPr>
            <a:r>
              <a:rPr lang="zh-CN" altLang="en-US" sz="2400" dirty="0" smtClean="0"/>
              <a:t>判断</a:t>
            </a:r>
            <a:r>
              <a:rPr lang="zh-CN" altLang="en-US" sz="2400" u="sng" dirty="0"/>
              <a:t>旋转类型，然后做相应调整</a:t>
            </a:r>
            <a:r>
              <a:rPr lang="zh-CN" altLang="en-US" sz="2400" dirty="0"/>
              <a:t>。</a:t>
            </a:r>
          </a:p>
          <a:p>
            <a:pPr>
              <a:lnSpc>
                <a:spcPct val="110000"/>
              </a:lnSpc>
              <a:spcBef>
                <a:spcPts val="800"/>
              </a:spcBef>
            </a:pPr>
            <a:r>
              <a:rPr lang="zh-CN" altLang="en-US" sz="2400" b="1" dirty="0"/>
              <a:t>失衡的最小子树</a:t>
            </a:r>
            <a:r>
              <a:rPr lang="zh-CN" altLang="en-US" sz="2400" dirty="0"/>
              <a:t>的</a:t>
            </a:r>
            <a:r>
              <a:rPr lang="zh-CN" altLang="en-US" sz="2400" b="1" i="1" dirty="0">
                <a:solidFill>
                  <a:srgbClr val="7030A0"/>
                </a:solidFill>
              </a:rPr>
              <a:t>根结点</a:t>
            </a:r>
            <a:r>
              <a:rPr lang="en-US" altLang="zh-CN" sz="2400" b="1" i="1" dirty="0">
                <a:solidFill>
                  <a:srgbClr val="7030A0"/>
                </a:solidFill>
              </a:rPr>
              <a:t>a</a:t>
            </a:r>
            <a:r>
              <a:rPr lang="zh-CN" altLang="en-US" sz="2400" u="sng" dirty="0"/>
              <a:t>在插入前的平衡因子不为</a:t>
            </a:r>
            <a:r>
              <a:rPr lang="en-US" altLang="zh-CN" sz="2400" u="sng" dirty="0"/>
              <a:t>0</a:t>
            </a:r>
            <a:r>
              <a:rPr lang="zh-CN" altLang="en-US" sz="2400" dirty="0"/>
              <a:t>，且是</a:t>
            </a:r>
            <a:r>
              <a:rPr lang="zh-CN" altLang="en-US" sz="2400" u="sng" dirty="0"/>
              <a:t>离插入结点最近的平衡因子不为</a:t>
            </a:r>
            <a:r>
              <a:rPr lang="en-US" altLang="zh-CN" sz="2400" u="sng" dirty="0"/>
              <a:t>0</a:t>
            </a:r>
            <a:r>
              <a:rPr lang="zh-CN" altLang="en-US" sz="2400" u="sng" dirty="0"/>
              <a:t>的</a:t>
            </a:r>
            <a:r>
              <a:rPr lang="zh-CN" altLang="en-US" sz="2400" u="sng" dirty="0" smtClean="0"/>
              <a:t>结点</a:t>
            </a:r>
            <a:r>
              <a:rPr lang="zh-CN" altLang="en-US" sz="2400" dirty="0" smtClean="0"/>
              <a:t>。</a:t>
            </a:r>
            <a:endParaRPr lang="zh-CN" altLang="en-US" sz="2400" dirty="0"/>
          </a:p>
          <a:p>
            <a:pPr lvl="1">
              <a:lnSpc>
                <a:spcPct val="110000"/>
              </a:lnSpc>
              <a:spcBef>
                <a:spcPts val="800"/>
              </a:spcBef>
            </a:pPr>
            <a:r>
              <a:rPr lang="zh-CN" altLang="en-US" sz="2200" dirty="0" smtClean="0"/>
              <a:t>若</a:t>
            </a:r>
            <a:r>
              <a:rPr lang="en-US" altLang="zh-CN" sz="2200" dirty="0"/>
              <a:t>a</a:t>
            </a:r>
            <a:r>
              <a:rPr lang="zh-CN" altLang="en-US" sz="2200" dirty="0"/>
              <a:t>失衡，从</a:t>
            </a:r>
            <a:r>
              <a:rPr lang="en-US" altLang="zh-CN" sz="2200" dirty="0"/>
              <a:t>a</a:t>
            </a:r>
            <a:r>
              <a:rPr lang="zh-CN" altLang="en-US" sz="2200" dirty="0"/>
              <a:t>到插入点的路径上的所有结点的平衡因子都会发生变化，</a:t>
            </a:r>
            <a:r>
              <a:rPr lang="zh-CN" altLang="en-US" sz="2200" u="sng" dirty="0"/>
              <a:t>在该路径上</a:t>
            </a:r>
            <a:r>
              <a:rPr lang="zh-CN" altLang="en-US" sz="2200" b="1" i="1" u="sng" dirty="0"/>
              <a:t>还有一个结点</a:t>
            </a:r>
            <a:r>
              <a:rPr lang="zh-CN" altLang="en-US" sz="2200" u="sng" dirty="0"/>
              <a:t>的平衡因子不为</a:t>
            </a:r>
            <a:r>
              <a:rPr lang="en-US" altLang="zh-CN" sz="2200" u="sng" dirty="0" smtClean="0"/>
              <a:t>0</a:t>
            </a:r>
            <a:r>
              <a:rPr lang="en-US" altLang="zh-CN" sz="2200" dirty="0" smtClean="0"/>
              <a:t> </a:t>
            </a:r>
            <a:r>
              <a:rPr lang="zh-CN" altLang="en-US" sz="2200" dirty="0" smtClean="0"/>
              <a:t>且</a:t>
            </a:r>
            <a:r>
              <a:rPr lang="zh-CN" altLang="en-US" sz="2200" b="1" u="sng" dirty="0"/>
              <a:t>该结点插入后没有失衡</a:t>
            </a:r>
            <a:r>
              <a:rPr lang="zh-CN" altLang="en-US" sz="2200" u="sng" dirty="0"/>
              <a:t>，其平衡因子只能是由</a:t>
            </a:r>
            <a:r>
              <a:rPr lang="en-US" altLang="zh-CN" sz="2200" u="sng" dirty="0"/>
              <a:t>1</a:t>
            </a:r>
            <a:r>
              <a:rPr lang="zh-CN" altLang="en-US" sz="2200" u="sng" dirty="0"/>
              <a:t>到</a:t>
            </a:r>
            <a:r>
              <a:rPr lang="en-US" altLang="zh-CN" sz="2200" u="sng" dirty="0"/>
              <a:t>0</a:t>
            </a:r>
            <a:r>
              <a:rPr lang="zh-CN" altLang="en-US" sz="2200" u="sng" dirty="0"/>
              <a:t>或由</a:t>
            </a:r>
            <a:r>
              <a:rPr lang="en-US" altLang="zh-CN" sz="2200" u="sng" dirty="0"/>
              <a:t>-1</a:t>
            </a:r>
            <a:r>
              <a:rPr lang="zh-CN" altLang="en-US" sz="2200" u="sng" dirty="0"/>
              <a:t>到</a:t>
            </a:r>
            <a:r>
              <a:rPr lang="en-US" altLang="zh-CN" sz="2200" u="sng" dirty="0"/>
              <a:t>0</a:t>
            </a:r>
            <a:r>
              <a:rPr lang="zh-CN" altLang="en-US" sz="2200" dirty="0"/>
              <a:t>，以该结点为根的子树深度不变</a:t>
            </a:r>
            <a:r>
              <a:rPr lang="zh-CN" altLang="en-US" sz="2200" dirty="0" smtClean="0"/>
              <a:t>。</a:t>
            </a:r>
            <a:endParaRPr lang="en-US" altLang="zh-CN" sz="2200" dirty="0" smtClean="0"/>
          </a:p>
          <a:p>
            <a:pPr lvl="1">
              <a:lnSpc>
                <a:spcPct val="110000"/>
              </a:lnSpc>
              <a:spcBef>
                <a:spcPts val="800"/>
              </a:spcBef>
            </a:pPr>
            <a:r>
              <a:rPr lang="zh-CN" altLang="en-US" sz="2200" dirty="0" smtClean="0"/>
              <a:t>该</a:t>
            </a:r>
            <a:r>
              <a:rPr lang="zh-CN" altLang="en-US" sz="2200" dirty="0"/>
              <a:t>结点的所有祖先结点的平衡因子也不变，更不会失衡</a:t>
            </a:r>
            <a:r>
              <a:rPr lang="zh-CN" altLang="en-US" sz="2200" dirty="0" smtClean="0"/>
              <a:t>。</a:t>
            </a:r>
            <a:endParaRPr lang="zh-CN" altLang="en-US" sz="2200" dirty="0"/>
          </a:p>
        </p:txBody>
      </p:sp>
    </p:spTree>
    <p:extLst>
      <p:ext uri="{BB962C8B-B14F-4D97-AF65-F5344CB8AC3E}">
        <p14:creationId xmlns:p14="http://schemas.microsoft.com/office/powerpoint/2010/main" val="2004379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1000"/>
                                        <p:tgtEl>
                                          <p:spTgt spid="3">
                                            <p:txEl>
                                              <p:pRg st="3" end="3"/>
                                            </p:txEl>
                                          </p:spTgt>
                                        </p:tgtEl>
                                      </p:cBhvr>
                                    </p:animEffect>
                                    <p:anim calcmode="lin" valueType="num">
                                      <p:cBhvr>
                                        <p:cTn id="1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arn(inVertical)">
                                      <p:cBhvr>
                                        <p:cTn id="25" dur="500"/>
                                        <p:tgtEl>
                                          <p:spTgt spid="3">
                                            <p:txEl>
                                              <p:pRg st="4" end="4"/>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arn(inVertical)">
                                      <p:cBhvr>
                                        <p:cTn id="28" dur="500"/>
                                        <p:tgtEl>
                                          <p:spTgt spid="3">
                                            <p:txEl>
                                              <p:pRg st="5" end="5"/>
                                            </p:txEl>
                                          </p:spTgt>
                                        </p:tgtEl>
                                      </p:cBhvr>
                                    </p:animEffect>
                                  </p:childTnLst>
                                </p:cTn>
                              </p:par>
                              <p:par>
                                <p:cTn id="29" presetID="16" presetClass="entr" presetSubtype="21"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barn(inVertical)">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FF0000"/>
                </a:solidFill>
              </a:rPr>
              <a:t>*</a:t>
            </a:r>
            <a:r>
              <a:rPr lang="en-US" altLang="zh-CN" dirty="0" smtClean="0"/>
              <a:t>X.3 </a:t>
            </a:r>
            <a:r>
              <a:rPr lang="zh-CN" altLang="en-US" dirty="0"/>
              <a:t>平衡二叉排序树的插入</a:t>
            </a:r>
          </a:p>
        </p:txBody>
      </p:sp>
      <p:sp>
        <p:nvSpPr>
          <p:cNvPr id="3" name="内容占位符 2"/>
          <p:cNvSpPr>
            <a:spLocks noGrp="1"/>
          </p:cNvSpPr>
          <p:nvPr>
            <p:ph idx="1"/>
          </p:nvPr>
        </p:nvSpPr>
        <p:spPr/>
        <p:txBody>
          <a:bodyPr/>
          <a:lstStyle/>
          <a:p>
            <a:pPr marL="266700" indent="-266700">
              <a:buNone/>
            </a:pPr>
            <a:r>
              <a:rPr lang="en-US" altLang="zh-CN" sz="2000" dirty="0" smtClean="0"/>
              <a:t>【</a:t>
            </a:r>
            <a:r>
              <a:rPr lang="zh-CN" altLang="en-US" sz="2000" dirty="0" smtClean="0"/>
              <a:t>例</a:t>
            </a:r>
            <a:r>
              <a:rPr lang="en-US" altLang="zh-CN" sz="2000" dirty="0" smtClean="0"/>
              <a:t>】</a:t>
            </a:r>
            <a:r>
              <a:rPr lang="zh-CN" altLang="en-US" sz="2000" dirty="0" smtClean="0"/>
              <a:t>设</a:t>
            </a:r>
            <a:r>
              <a:rPr lang="zh-CN" altLang="en-US" sz="2000" dirty="0"/>
              <a:t>要构造的平衡二叉树中各结点的值分别是</a:t>
            </a:r>
            <a:r>
              <a:rPr lang="en-US" altLang="zh-CN" sz="2000" dirty="0"/>
              <a:t>(3, 14, 25, 81, 44)</a:t>
            </a:r>
            <a:r>
              <a:rPr lang="zh-CN" altLang="en-US" sz="2000" dirty="0"/>
              <a:t>，平衡二叉树的构造</a:t>
            </a:r>
            <a:r>
              <a:rPr lang="zh-CN" altLang="en-US" sz="2000" dirty="0" smtClean="0"/>
              <a:t>过程</a:t>
            </a:r>
            <a:r>
              <a:rPr lang="en-US" altLang="zh-CN" sz="2000" dirty="0" smtClean="0"/>
              <a:t>, </a:t>
            </a:r>
            <a:r>
              <a:rPr lang="zh-CN" altLang="en-US" sz="2000" dirty="0" smtClean="0"/>
              <a:t>如图。</a:t>
            </a:r>
            <a:endParaRPr lang="zh-CN" altLang="en-US" sz="2000" dirty="0"/>
          </a:p>
        </p:txBody>
      </p:sp>
      <p:grpSp>
        <p:nvGrpSpPr>
          <p:cNvPr id="4" name="Group 3"/>
          <p:cNvGrpSpPr>
            <a:grpSpLocks/>
          </p:cNvGrpSpPr>
          <p:nvPr/>
        </p:nvGrpSpPr>
        <p:grpSpPr bwMode="auto">
          <a:xfrm>
            <a:off x="641274" y="1752600"/>
            <a:ext cx="7813311" cy="4982151"/>
            <a:chOff x="135" y="821"/>
            <a:chExt cx="5427" cy="3474"/>
          </a:xfrm>
        </p:grpSpPr>
        <p:grpSp>
          <p:nvGrpSpPr>
            <p:cNvPr id="5" name="Group 4"/>
            <p:cNvGrpSpPr>
              <a:grpSpLocks/>
            </p:cNvGrpSpPr>
            <p:nvPr/>
          </p:nvGrpSpPr>
          <p:grpSpPr bwMode="auto">
            <a:xfrm>
              <a:off x="249" y="975"/>
              <a:ext cx="2308" cy="1017"/>
              <a:chOff x="384" y="999"/>
              <a:chExt cx="2308" cy="1017"/>
            </a:xfrm>
          </p:grpSpPr>
          <p:grpSp>
            <p:nvGrpSpPr>
              <p:cNvPr id="60" name="Group 5"/>
              <p:cNvGrpSpPr>
                <a:grpSpLocks/>
              </p:cNvGrpSpPr>
              <p:nvPr/>
            </p:nvGrpSpPr>
            <p:grpSpPr bwMode="auto">
              <a:xfrm>
                <a:off x="408" y="999"/>
                <a:ext cx="2284" cy="734"/>
                <a:chOff x="408" y="1776"/>
                <a:chExt cx="2284" cy="734"/>
              </a:xfrm>
            </p:grpSpPr>
            <p:sp>
              <p:nvSpPr>
                <p:cNvPr id="62" name="Oval 6"/>
                <p:cNvSpPr>
                  <a:spLocks noChangeArrowheads="1"/>
                </p:cNvSpPr>
                <p:nvPr/>
              </p:nvSpPr>
              <p:spPr bwMode="auto">
                <a:xfrm>
                  <a:off x="1200" y="1776"/>
                  <a:ext cx="340" cy="295"/>
                </a:xfrm>
                <a:prstGeom prst="ellipse">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800" b="1"/>
                    <a:t>3</a:t>
                  </a:r>
                </a:p>
              </p:txBody>
            </p:sp>
            <p:grpSp>
              <p:nvGrpSpPr>
                <p:cNvPr id="63" name="Group 7"/>
                <p:cNvGrpSpPr>
                  <a:grpSpLocks/>
                </p:cNvGrpSpPr>
                <p:nvPr/>
              </p:nvGrpSpPr>
              <p:grpSpPr bwMode="auto">
                <a:xfrm>
                  <a:off x="408" y="1776"/>
                  <a:ext cx="336" cy="272"/>
                  <a:chOff x="408" y="1776"/>
                  <a:chExt cx="336" cy="272"/>
                </a:xfrm>
              </p:grpSpPr>
              <p:sp>
                <p:nvSpPr>
                  <p:cNvPr id="68" name="Oval 8"/>
                  <p:cNvSpPr>
                    <a:spLocks noChangeArrowheads="1"/>
                  </p:cNvSpPr>
                  <p:nvPr/>
                </p:nvSpPr>
                <p:spPr bwMode="auto">
                  <a:xfrm>
                    <a:off x="432" y="1776"/>
                    <a:ext cx="295" cy="272"/>
                  </a:xfrm>
                  <a:prstGeom prst="ellipse">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69" name="Line 9"/>
                  <p:cNvSpPr>
                    <a:spLocks noChangeShapeType="1"/>
                  </p:cNvSpPr>
                  <p:nvPr/>
                </p:nvSpPr>
                <p:spPr bwMode="auto">
                  <a:xfrm flipH="1">
                    <a:off x="408" y="1792"/>
                    <a:ext cx="336" cy="240"/>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64" name="Group 10"/>
                <p:cNvGrpSpPr>
                  <a:grpSpLocks/>
                </p:cNvGrpSpPr>
                <p:nvPr/>
              </p:nvGrpSpPr>
              <p:grpSpPr bwMode="auto">
                <a:xfrm>
                  <a:off x="1968" y="1776"/>
                  <a:ext cx="724" cy="734"/>
                  <a:chOff x="1968" y="1865"/>
                  <a:chExt cx="724" cy="734"/>
                </a:xfrm>
              </p:grpSpPr>
              <p:sp>
                <p:nvSpPr>
                  <p:cNvPr id="65" name="Oval 11"/>
                  <p:cNvSpPr>
                    <a:spLocks noChangeArrowheads="1"/>
                  </p:cNvSpPr>
                  <p:nvPr/>
                </p:nvSpPr>
                <p:spPr bwMode="auto">
                  <a:xfrm>
                    <a:off x="1968" y="1865"/>
                    <a:ext cx="340" cy="295"/>
                  </a:xfrm>
                  <a:prstGeom prst="ellipse">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800" b="1"/>
                      <a:t>3</a:t>
                    </a:r>
                  </a:p>
                </p:txBody>
              </p:sp>
              <p:sp>
                <p:nvSpPr>
                  <p:cNvPr id="66" name="Oval 12"/>
                  <p:cNvSpPr>
                    <a:spLocks noChangeArrowheads="1"/>
                  </p:cNvSpPr>
                  <p:nvPr/>
                </p:nvSpPr>
                <p:spPr bwMode="auto">
                  <a:xfrm>
                    <a:off x="2352" y="2304"/>
                    <a:ext cx="340" cy="295"/>
                  </a:xfrm>
                  <a:prstGeom prst="ellipse">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800" b="1"/>
                      <a:t>14</a:t>
                    </a:r>
                  </a:p>
                </p:txBody>
              </p:sp>
              <p:sp>
                <p:nvSpPr>
                  <p:cNvPr id="67" name="Line 13"/>
                  <p:cNvSpPr>
                    <a:spLocks noChangeShapeType="1"/>
                  </p:cNvSpPr>
                  <p:nvPr/>
                </p:nvSpPr>
                <p:spPr bwMode="auto">
                  <a:xfrm>
                    <a:off x="2256" y="2120"/>
                    <a:ext cx="240" cy="192"/>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sp>
            <p:nvSpPr>
              <p:cNvPr id="61" name="Rectangle 14"/>
              <p:cNvSpPr>
                <a:spLocks noChangeArrowheads="1"/>
              </p:cNvSpPr>
              <p:nvPr/>
            </p:nvSpPr>
            <p:spPr bwMode="auto">
              <a:xfrm>
                <a:off x="384" y="1767"/>
                <a:ext cx="1861"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000" b="1" dirty="0"/>
                  <a:t>(a) </a:t>
                </a:r>
                <a:r>
                  <a:rPr lang="zh-CN" altLang="en-US" sz="2000" b="1" dirty="0" smtClean="0"/>
                  <a:t>插入</a:t>
                </a:r>
                <a:r>
                  <a:rPr lang="zh-CN" altLang="en-US" sz="2000" b="1" dirty="0"/>
                  <a:t>不超过两个结点</a:t>
                </a:r>
              </a:p>
            </p:txBody>
          </p:sp>
        </p:grpSp>
        <p:grpSp>
          <p:nvGrpSpPr>
            <p:cNvPr id="6" name="Group 15"/>
            <p:cNvGrpSpPr>
              <a:grpSpLocks/>
            </p:cNvGrpSpPr>
            <p:nvPr/>
          </p:nvGrpSpPr>
          <p:grpSpPr bwMode="auto">
            <a:xfrm>
              <a:off x="2971" y="821"/>
              <a:ext cx="2591" cy="1406"/>
              <a:chOff x="2971" y="845"/>
              <a:chExt cx="2591" cy="1406"/>
            </a:xfrm>
          </p:grpSpPr>
          <p:sp>
            <p:nvSpPr>
              <p:cNvPr id="44" name="Rectangle 16"/>
              <p:cNvSpPr>
                <a:spLocks noChangeArrowheads="1"/>
              </p:cNvSpPr>
              <p:nvPr/>
            </p:nvSpPr>
            <p:spPr bwMode="auto">
              <a:xfrm>
                <a:off x="3070" y="2028"/>
                <a:ext cx="2492"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000" b="1" dirty="0"/>
                  <a:t>(b) </a:t>
                </a:r>
                <a:r>
                  <a:rPr lang="zh-CN" altLang="en-US" sz="2000" b="1" dirty="0" smtClean="0"/>
                  <a:t>插入</a:t>
                </a:r>
                <a:r>
                  <a:rPr lang="zh-CN" altLang="en-US" sz="2000" b="1" dirty="0"/>
                  <a:t>新结点失衡</a:t>
                </a:r>
                <a:r>
                  <a:rPr lang="en-US" altLang="zh-CN" sz="2000" b="1" dirty="0" smtClean="0"/>
                  <a:t>, RR</a:t>
                </a:r>
                <a:r>
                  <a:rPr lang="zh-CN" altLang="en-US" sz="2000" b="1" dirty="0"/>
                  <a:t>平衡旋转</a:t>
                </a:r>
              </a:p>
            </p:txBody>
          </p:sp>
          <p:grpSp>
            <p:nvGrpSpPr>
              <p:cNvPr id="45" name="Group 17"/>
              <p:cNvGrpSpPr>
                <a:grpSpLocks/>
              </p:cNvGrpSpPr>
              <p:nvPr/>
            </p:nvGrpSpPr>
            <p:grpSpPr bwMode="auto">
              <a:xfrm>
                <a:off x="2971" y="845"/>
                <a:ext cx="2520" cy="1151"/>
                <a:chOff x="2971" y="845"/>
                <a:chExt cx="2520" cy="1151"/>
              </a:xfrm>
            </p:grpSpPr>
            <p:grpSp>
              <p:nvGrpSpPr>
                <p:cNvPr id="46" name="Group 18"/>
                <p:cNvGrpSpPr>
                  <a:grpSpLocks/>
                </p:cNvGrpSpPr>
                <p:nvPr/>
              </p:nvGrpSpPr>
              <p:grpSpPr bwMode="auto">
                <a:xfrm>
                  <a:off x="2971" y="845"/>
                  <a:ext cx="1128" cy="1151"/>
                  <a:chOff x="2828" y="1824"/>
                  <a:chExt cx="1128" cy="1151"/>
                </a:xfrm>
              </p:grpSpPr>
              <p:sp>
                <p:nvSpPr>
                  <p:cNvPr id="55" name="Oval 19"/>
                  <p:cNvSpPr>
                    <a:spLocks noChangeArrowheads="1"/>
                  </p:cNvSpPr>
                  <p:nvPr/>
                </p:nvSpPr>
                <p:spPr bwMode="auto">
                  <a:xfrm>
                    <a:off x="2828" y="1824"/>
                    <a:ext cx="340" cy="295"/>
                  </a:xfrm>
                  <a:prstGeom prst="ellipse">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800" b="1"/>
                      <a:t>3</a:t>
                    </a:r>
                  </a:p>
                </p:txBody>
              </p:sp>
              <p:sp>
                <p:nvSpPr>
                  <p:cNvPr id="56" name="Oval 20"/>
                  <p:cNvSpPr>
                    <a:spLocks noChangeArrowheads="1"/>
                  </p:cNvSpPr>
                  <p:nvPr/>
                </p:nvSpPr>
                <p:spPr bwMode="auto">
                  <a:xfrm>
                    <a:off x="3212" y="2263"/>
                    <a:ext cx="340" cy="295"/>
                  </a:xfrm>
                  <a:prstGeom prst="ellipse">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800" b="1"/>
                      <a:t>14</a:t>
                    </a:r>
                  </a:p>
                </p:txBody>
              </p:sp>
              <p:sp>
                <p:nvSpPr>
                  <p:cNvPr id="57" name="Line 21"/>
                  <p:cNvSpPr>
                    <a:spLocks noChangeShapeType="1"/>
                  </p:cNvSpPr>
                  <p:nvPr/>
                </p:nvSpPr>
                <p:spPr bwMode="auto">
                  <a:xfrm>
                    <a:off x="3116" y="2079"/>
                    <a:ext cx="240" cy="192"/>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8" name="Oval 22"/>
                  <p:cNvSpPr>
                    <a:spLocks noChangeArrowheads="1"/>
                  </p:cNvSpPr>
                  <p:nvPr/>
                </p:nvSpPr>
                <p:spPr bwMode="auto">
                  <a:xfrm>
                    <a:off x="3616" y="2680"/>
                    <a:ext cx="340" cy="295"/>
                  </a:xfrm>
                  <a:prstGeom prst="ellipse">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800" b="1"/>
                      <a:t>25</a:t>
                    </a:r>
                  </a:p>
                </p:txBody>
              </p:sp>
              <p:sp>
                <p:nvSpPr>
                  <p:cNvPr id="59" name="Line 23"/>
                  <p:cNvSpPr>
                    <a:spLocks noChangeShapeType="1"/>
                  </p:cNvSpPr>
                  <p:nvPr/>
                </p:nvSpPr>
                <p:spPr bwMode="auto">
                  <a:xfrm>
                    <a:off x="3520" y="2504"/>
                    <a:ext cx="192" cy="192"/>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47" name="Group 24"/>
                <p:cNvGrpSpPr>
                  <a:grpSpLocks/>
                </p:cNvGrpSpPr>
                <p:nvPr/>
              </p:nvGrpSpPr>
              <p:grpSpPr bwMode="auto">
                <a:xfrm>
                  <a:off x="4375" y="916"/>
                  <a:ext cx="1116" cy="745"/>
                  <a:chOff x="4020" y="2359"/>
                  <a:chExt cx="1116" cy="745"/>
                </a:xfrm>
              </p:grpSpPr>
              <p:sp>
                <p:nvSpPr>
                  <p:cNvPr id="50" name="Oval 25"/>
                  <p:cNvSpPr>
                    <a:spLocks noChangeArrowheads="1"/>
                  </p:cNvSpPr>
                  <p:nvPr/>
                </p:nvSpPr>
                <p:spPr bwMode="auto">
                  <a:xfrm>
                    <a:off x="4020" y="2809"/>
                    <a:ext cx="340" cy="295"/>
                  </a:xfrm>
                  <a:prstGeom prst="ellipse">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800" b="1"/>
                      <a:t>3</a:t>
                    </a:r>
                  </a:p>
                </p:txBody>
              </p:sp>
              <p:sp>
                <p:nvSpPr>
                  <p:cNvPr id="51" name="Oval 26"/>
                  <p:cNvSpPr>
                    <a:spLocks noChangeArrowheads="1"/>
                  </p:cNvSpPr>
                  <p:nvPr/>
                </p:nvSpPr>
                <p:spPr bwMode="auto">
                  <a:xfrm>
                    <a:off x="4392" y="2359"/>
                    <a:ext cx="340" cy="295"/>
                  </a:xfrm>
                  <a:prstGeom prst="ellipse">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800" b="1"/>
                      <a:t>14</a:t>
                    </a:r>
                  </a:p>
                </p:txBody>
              </p:sp>
              <p:sp>
                <p:nvSpPr>
                  <p:cNvPr id="52" name="Oval 27"/>
                  <p:cNvSpPr>
                    <a:spLocks noChangeArrowheads="1"/>
                  </p:cNvSpPr>
                  <p:nvPr/>
                </p:nvSpPr>
                <p:spPr bwMode="auto">
                  <a:xfrm>
                    <a:off x="4796" y="2768"/>
                    <a:ext cx="340" cy="295"/>
                  </a:xfrm>
                  <a:prstGeom prst="ellipse">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800" b="1"/>
                      <a:t>25</a:t>
                    </a:r>
                  </a:p>
                </p:txBody>
              </p:sp>
              <p:sp>
                <p:nvSpPr>
                  <p:cNvPr id="53" name="Line 28"/>
                  <p:cNvSpPr>
                    <a:spLocks noChangeShapeType="1"/>
                  </p:cNvSpPr>
                  <p:nvPr/>
                </p:nvSpPr>
                <p:spPr bwMode="auto">
                  <a:xfrm>
                    <a:off x="4700" y="2600"/>
                    <a:ext cx="192" cy="192"/>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4" name="Line 29"/>
                  <p:cNvSpPr>
                    <a:spLocks noChangeShapeType="1"/>
                  </p:cNvSpPr>
                  <p:nvPr/>
                </p:nvSpPr>
                <p:spPr bwMode="auto">
                  <a:xfrm flipH="1">
                    <a:off x="4256" y="2624"/>
                    <a:ext cx="192" cy="192"/>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48" name="AutoShape 30"/>
                <p:cNvSpPr>
                  <a:spLocks noChangeArrowheads="1"/>
                </p:cNvSpPr>
                <p:nvPr/>
              </p:nvSpPr>
              <p:spPr bwMode="auto">
                <a:xfrm>
                  <a:off x="3931" y="1229"/>
                  <a:ext cx="432" cy="144"/>
                </a:xfrm>
                <a:prstGeom prst="rightArrow">
                  <a:avLst>
                    <a:gd name="adj1" fmla="val 50000"/>
                    <a:gd name="adj2" fmla="val 75000"/>
                  </a:avLst>
                </a:prstGeom>
                <a:solidFill>
                  <a:schemeClr val="hlink"/>
                </a:solidFill>
                <a:ln w="9525">
                  <a:solidFill>
                    <a:schemeClr val="tx1"/>
                  </a:solidFill>
                  <a:miter lim="800000"/>
                  <a:headEnd/>
                  <a:tailEnd/>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49" name="AutoShape 31"/>
                <p:cNvSpPr>
                  <a:spLocks noChangeArrowheads="1"/>
                </p:cNvSpPr>
                <p:nvPr/>
              </p:nvSpPr>
              <p:spPr bwMode="auto">
                <a:xfrm rot="13482424">
                  <a:off x="3504" y="1150"/>
                  <a:ext cx="408" cy="227"/>
                </a:xfrm>
                <a:prstGeom prst="curvedUpArrow">
                  <a:avLst>
                    <a:gd name="adj1" fmla="val 35947"/>
                    <a:gd name="adj2" fmla="val 71894"/>
                    <a:gd name="adj3" fmla="val 33333"/>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grpSp>
        </p:grpSp>
        <p:grpSp>
          <p:nvGrpSpPr>
            <p:cNvPr id="7" name="Group 32"/>
            <p:cNvGrpSpPr>
              <a:grpSpLocks/>
            </p:cNvGrpSpPr>
            <p:nvPr/>
          </p:nvGrpSpPr>
          <p:grpSpPr bwMode="auto">
            <a:xfrm>
              <a:off x="135" y="2533"/>
              <a:ext cx="1762" cy="1388"/>
              <a:chOff x="135" y="2784"/>
              <a:chExt cx="1762" cy="1388"/>
            </a:xfrm>
          </p:grpSpPr>
          <p:grpSp>
            <p:nvGrpSpPr>
              <p:cNvPr id="35" name="Group 33"/>
              <p:cNvGrpSpPr>
                <a:grpSpLocks/>
              </p:cNvGrpSpPr>
              <p:nvPr/>
            </p:nvGrpSpPr>
            <p:grpSpPr bwMode="auto">
              <a:xfrm>
                <a:off x="449" y="2784"/>
                <a:ext cx="1448" cy="1160"/>
                <a:chOff x="624" y="3024"/>
                <a:chExt cx="1448" cy="1160"/>
              </a:xfrm>
            </p:grpSpPr>
            <p:sp>
              <p:nvSpPr>
                <p:cNvPr id="37" name="Oval 34"/>
                <p:cNvSpPr>
                  <a:spLocks noChangeArrowheads="1"/>
                </p:cNvSpPr>
                <p:nvPr/>
              </p:nvSpPr>
              <p:spPr bwMode="auto">
                <a:xfrm>
                  <a:off x="624" y="3450"/>
                  <a:ext cx="340" cy="295"/>
                </a:xfrm>
                <a:prstGeom prst="ellipse">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800" b="1"/>
                    <a:t>3</a:t>
                  </a:r>
                </a:p>
              </p:txBody>
            </p:sp>
            <p:sp>
              <p:nvSpPr>
                <p:cNvPr id="38" name="Oval 35"/>
                <p:cNvSpPr>
                  <a:spLocks noChangeArrowheads="1"/>
                </p:cNvSpPr>
                <p:nvPr/>
              </p:nvSpPr>
              <p:spPr bwMode="auto">
                <a:xfrm>
                  <a:off x="996" y="3024"/>
                  <a:ext cx="340" cy="295"/>
                </a:xfrm>
                <a:prstGeom prst="ellipse">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800" b="1"/>
                    <a:t>14</a:t>
                  </a:r>
                </a:p>
              </p:txBody>
            </p:sp>
            <p:sp>
              <p:nvSpPr>
                <p:cNvPr id="39" name="Oval 36"/>
                <p:cNvSpPr>
                  <a:spLocks noChangeArrowheads="1"/>
                </p:cNvSpPr>
                <p:nvPr/>
              </p:nvSpPr>
              <p:spPr bwMode="auto">
                <a:xfrm>
                  <a:off x="1376" y="3449"/>
                  <a:ext cx="340" cy="295"/>
                </a:xfrm>
                <a:prstGeom prst="ellipse">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800" b="1"/>
                    <a:t>25</a:t>
                  </a:r>
                </a:p>
              </p:txBody>
            </p:sp>
            <p:sp>
              <p:nvSpPr>
                <p:cNvPr id="40" name="Line 37"/>
                <p:cNvSpPr>
                  <a:spLocks noChangeShapeType="1"/>
                </p:cNvSpPr>
                <p:nvPr/>
              </p:nvSpPr>
              <p:spPr bwMode="auto">
                <a:xfrm>
                  <a:off x="1296" y="3273"/>
                  <a:ext cx="192" cy="192"/>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1" name="Line 38"/>
                <p:cNvSpPr>
                  <a:spLocks noChangeShapeType="1"/>
                </p:cNvSpPr>
                <p:nvPr/>
              </p:nvSpPr>
              <p:spPr bwMode="auto">
                <a:xfrm flipH="1">
                  <a:off x="860" y="3265"/>
                  <a:ext cx="192" cy="192"/>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2" name="Oval 39"/>
                <p:cNvSpPr>
                  <a:spLocks noChangeArrowheads="1"/>
                </p:cNvSpPr>
                <p:nvPr/>
              </p:nvSpPr>
              <p:spPr bwMode="auto">
                <a:xfrm>
                  <a:off x="1732" y="3889"/>
                  <a:ext cx="340" cy="295"/>
                </a:xfrm>
                <a:prstGeom prst="ellipse">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800" b="1"/>
                    <a:t>81</a:t>
                  </a:r>
                </a:p>
              </p:txBody>
            </p:sp>
            <p:sp>
              <p:nvSpPr>
                <p:cNvPr id="43" name="Line 40"/>
                <p:cNvSpPr>
                  <a:spLocks noChangeShapeType="1"/>
                </p:cNvSpPr>
                <p:nvPr/>
              </p:nvSpPr>
              <p:spPr bwMode="auto">
                <a:xfrm>
                  <a:off x="1652" y="3713"/>
                  <a:ext cx="192" cy="192"/>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36" name="Rectangle 41"/>
              <p:cNvSpPr>
                <a:spLocks noChangeArrowheads="1"/>
              </p:cNvSpPr>
              <p:nvPr/>
            </p:nvSpPr>
            <p:spPr bwMode="auto">
              <a:xfrm>
                <a:off x="135" y="3991"/>
                <a:ext cx="1724"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000" b="1" dirty="0"/>
                  <a:t>(c) </a:t>
                </a:r>
                <a:r>
                  <a:rPr lang="zh-CN" altLang="en-US" sz="2000" b="1" dirty="0" smtClean="0"/>
                  <a:t>插入</a:t>
                </a:r>
                <a:r>
                  <a:rPr lang="zh-CN" altLang="en-US" sz="2000" b="1" dirty="0"/>
                  <a:t>新结点未失衡</a:t>
                </a:r>
              </a:p>
            </p:txBody>
          </p:sp>
        </p:grpSp>
        <p:grpSp>
          <p:nvGrpSpPr>
            <p:cNvPr id="8" name="Group 42"/>
            <p:cNvGrpSpPr>
              <a:grpSpLocks/>
            </p:cNvGrpSpPr>
            <p:nvPr/>
          </p:nvGrpSpPr>
          <p:grpSpPr bwMode="auto">
            <a:xfrm>
              <a:off x="2109" y="2280"/>
              <a:ext cx="3408" cy="1774"/>
              <a:chOff x="2208" y="2304"/>
              <a:chExt cx="3408" cy="1774"/>
            </a:xfrm>
          </p:grpSpPr>
          <p:sp>
            <p:nvSpPr>
              <p:cNvPr id="10" name="Rectangle 43"/>
              <p:cNvSpPr>
                <a:spLocks noChangeArrowheads="1"/>
              </p:cNvSpPr>
              <p:nvPr/>
            </p:nvSpPr>
            <p:spPr bwMode="auto">
              <a:xfrm>
                <a:off x="3160" y="3849"/>
                <a:ext cx="227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000" b="1" dirty="0"/>
                  <a:t>(d)   </a:t>
                </a:r>
                <a:r>
                  <a:rPr lang="zh-CN" altLang="en-US" sz="2000" b="1" dirty="0"/>
                  <a:t>插入结点失衡</a:t>
                </a:r>
                <a:r>
                  <a:rPr lang="en-US" altLang="zh-CN" sz="2000" b="1" dirty="0" smtClean="0"/>
                  <a:t>, RL</a:t>
                </a:r>
                <a:r>
                  <a:rPr lang="zh-CN" altLang="en-US" sz="2000" b="1" dirty="0"/>
                  <a:t>平衡旋转</a:t>
                </a:r>
              </a:p>
            </p:txBody>
          </p:sp>
          <p:grpSp>
            <p:nvGrpSpPr>
              <p:cNvPr id="11" name="Group 44"/>
              <p:cNvGrpSpPr>
                <a:grpSpLocks/>
              </p:cNvGrpSpPr>
              <p:nvPr/>
            </p:nvGrpSpPr>
            <p:grpSpPr bwMode="auto">
              <a:xfrm>
                <a:off x="2208" y="2304"/>
                <a:ext cx="3408" cy="1608"/>
                <a:chOff x="2208" y="2304"/>
                <a:chExt cx="3408" cy="1608"/>
              </a:xfrm>
            </p:grpSpPr>
            <p:grpSp>
              <p:nvGrpSpPr>
                <p:cNvPr id="12" name="Group 45"/>
                <p:cNvGrpSpPr>
                  <a:grpSpLocks/>
                </p:cNvGrpSpPr>
                <p:nvPr/>
              </p:nvGrpSpPr>
              <p:grpSpPr bwMode="auto">
                <a:xfrm>
                  <a:off x="2208" y="2304"/>
                  <a:ext cx="1448" cy="1608"/>
                  <a:chOff x="2208" y="2496"/>
                  <a:chExt cx="1448" cy="1608"/>
                </a:xfrm>
              </p:grpSpPr>
              <p:sp>
                <p:nvSpPr>
                  <p:cNvPr id="26" name="Oval 46"/>
                  <p:cNvSpPr>
                    <a:spLocks noChangeArrowheads="1"/>
                  </p:cNvSpPr>
                  <p:nvPr/>
                </p:nvSpPr>
                <p:spPr bwMode="auto">
                  <a:xfrm>
                    <a:off x="2208" y="2922"/>
                    <a:ext cx="340" cy="295"/>
                  </a:xfrm>
                  <a:prstGeom prst="ellipse">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800" b="1"/>
                      <a:t>3</a:t>
                    </a:r>
                  </a:p>
                </p:txBody>
              </p:sp>
              <p:sp>
                <p:nvSpPr>
                  <p:cNvPr id="27" name="Oval 47"/>
                  <p:cNvSpPr>
                    <a:spLocks noChangeArrowheads="1"/>
                  </p:cNvSpPr>
                  <p:nvPr/>
                </p:nvSpPr>
                <p:spPr bwMode="auto">
                  <a:xfrm>
                    <a:off x="2580" y="2496"/>
                    <a:ext cx="340" cy="295"/>
                  </a:xfrm>
                  <a:prstGeom prst="ellipse">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800" b="1" dirty="0"/>
                      <a:t>14</a:t>
                    </a:r>
                  </a:p>
                </p:txBody>
              </p:sp>
              <p:sp>
                <p:nvSpPr>
                  <p:cNvPr id="28" name="Oval 48"/>
                  <p:cNvSpPr>
                    <a:spLocks noChangeArrowheads="1"/>
                  </p:cNvSpPr>
                  <p:nvPr/>
                </p:nvSpPr>
                <p:spPr bwMode="auto">
                  <a:xfrm>
                    <a:off x="2960" y="2921"/>
                    <a:ext cx="340" cy="295"/>
                  </a:xfrm>
                  <a:prstGeom prst="ellipse">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800" b="1"/>
                      <a:t>25</a:t>
                    </a:r>
                  </a:p>
                </p:txBody>
              </p:sp>
              <p:sp>
                <p:nvSpPr>
                  <p:cNvPr id="29" name="Line 49"/>
                  <p:cNvSpPr>
                    <a:spLocks noChangeShapeType="1"/>
                  </p:cNvSpPr>
                  <p:nvPr/>
                </p:nvSpPr>
                <p:spPr bwMode="auto">
                  <a:xfrm>
                    <a:off x="2880" y="2745"/>
                    <a:ext cx="192" cy="192"/>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0" name="Line 50"/>
                  <p:cNvSpPr>
                    <a:spLocks noChangeShapeType="1"/>
                  </p:cNvSpPr>
                  <p:nvPr/>
                </p:nvSpPr>
                <p:spPr bwMode="auto">
                  <a:xfrm flipH="1">
                    <a:off x="2444" y="2737"/>
                    <a:ext cx="192" cy="192"/>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1" name="Oval 51"/>
                  <p:cNvSpPr>
                    <a:spLocks noChangeArrowheads="1"/>
                  </p:cNvSpPr>
                  <p:nvPr/>
                </p:nvSpPr>
                <p:spPr bwMode="auto">
                  <a:xfrm>
                    <a:off x="3316" y="3361"/>
                    <a:ext cx="340" cy="295"/>
                  </a:xfrm>
                  <a:prstGeom prst="ellipse">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800" b="1"/>
                      <a:t>81</a:t>
                    </a:r>
                  </a:p>
                </p:txBody>
              </p:sp>
              <p:sp>
                <p:nvSpPr>
                  <p:cNvPr id="32" name="Line 52"/>
                  <p:cNvSpPr>
                    <a:spLocks noChangeShapeType="1"/>
                  </p:cNvSpPr>
                  <p:nvPr/>
                </p:nvSpPr>
                <p:spPr bwMode="auto">
                  <a:xfrm>
                    <a:off x="3236" y="3185"/>
                    <a:ext cx="192" cy="192"/>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3" name="Oval 53"/>
                  <p:cNvSpPr>
                    <a:spLocks noChangeArrowheads="1"/>
                  </p:cNvSpPr>
                  <p:nvPr/>
                </p:nvSpPr>
                <p:spPr bwMode="auto">
                  <a:xfrm>
                    <a:off x="2960" y="3809"/>
                    <a:ext cx="340" cy="295"/>
                  </a:xfrm>
                  <a:prstGeom prst="ellipse">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800" b="1"/>
                      <a:t>44</a:t>
                    </a:r>
                  </a:p>
                </p:txBody>
              </p:sp>
              <p:sp>
                <p:nvSpPr>
                  <p:cNvPr id="34" name="Line 54"/>
                  <p:cNvSpPr>
                    <a:spLocks noChangeShapeType="1"/>
                  </p:cNvSpPr>
                  <p:nvPr/>
                </p:nvSpPr>
                <p:spPr bwMode="auto">
                  <a:xfrm flipH="1">
                    <a:off x="3196" y="3624"/>
                    <a:ext cx="192" cy="192"/>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3" name="Group 55"/>
                <p:cNvGrpSpPr>
                  <a:grpSpLocks/>
                </p:cNvGrpSpPr>
                <p:nvPr/>
              </p:nvGrpSpPr>
              <p:grpSpPr bwMode="auto">
                <a:xfrm>
                  <a:off x="4168" y="2400"/>
                  <a:ext cx="1448" cy="1168"/>
                  <a:chOff x="4168" y="2496"/>
                  <a:chExt cx="1448" cy="1168"/>
                </a:xfrm>
              </p:grpSpPr>
              <p:sp>
                <p:nvSpPr>
                  <p:cNvPr id="17" name="Oval 56"/>
                  <p:cNvSpPr>
                    <a:spLocks noChangeArrowheads="1"/>
                  </p:cNvSpPr>
                  <p:nvPr/>
                </p:nvSpPr>
                <p:spPr bwMode="auto">
                  <a:xfrm>
                    <a:off x="4168" y="2922"/>
                    <a:ext cx="340" cy="295"/>
                  </a:xfrm>
                  <a:prstGeom prst="ellipse">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800" b="1"/>
                      <a:t>3</a:t>
                    </a:r>
                  </a:p>
                </p:txBody>
              </p:sp>
              <p:sp>
                <p:nvSpPr>
                  <p:cNvPr id="18" name="Oval 57"/>
                  <p:cNvSpPr>
                    <a:spLocks noChangeArrowheads="1"/>
                  </p:cNvSpPr>
                  <p:nvPr/>
                </p:nvSpPr>
                <p:spPr bwMode="auto">
                  <a:xfrm>
                    <a:off x="4540" y="2496"/>
                    <a:ext cx="340" cy="295"/>
                  </a:xfrm>
                  <a:prstGeom prst="ellipse">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800" b="1"/>
                      <a:t>14</a:t>
                    </a:r>
                  </a:p>
                </p:txBody>
              </p:sp>
              <p:sp>
                <p:nvSpPr>
                  <p:cNvPr id="19" name="Oval 58"/>
                  <p:cNvSpPr>
                    <a:spLocks noChangeArrowheads="1"/>
                  </p:cNvSpPr>
                  <p:nvPr/>
                </p:nvSpPr>
                <p:spPr bwMode="auto">
                  <a:xfrm>
                    <a:off x="4920" y="2921"/>
                    <a:ext cx="340" cy="295"/>
                  </a:xfrm>
                  <a:prstGeom prst="ellipse">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800" b="1"/>
                      <a:t>44</a:t>
                    </a:r>
                  </a:p>
                </p:txBody>
              </p:sp>
              <p:sp>
                <p:nvSpPr>
                  <p:cNvPr id="20" name="Line 59"/>
                  <p:cNvSpPr>
                    <a:spLocks noChangeShapeType="1"/>
                  </p:cNvSpPr>
                  <p:nvPr/>
                </p:nvSpPr>
                <p:spPr bwMode="auto">
                  <a:xfrm>
                    <a:off x="4840" y="2745"/>
                    <a:ext cx="192" cy="192"/>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 name="Line 60"/>
                  <p:cNvSpPr>
                    <a:spLocks noChangeShapeType="1"/>
                  </p:cNvSpPr>
                  <p:nvPr/>
                </p:nvSpPr>
                <p:spPr bwMode="auto">
                  <a:xfrm flipH="1">
                    <a:off x="4404" y="2737"/>
                    <a:ext cx="192" cy="192"/>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2" name="Oval 61"/>
                  <p:cNvSpPr>
                    <a:spLocks noChangeArrowheads="1"/>
                  </p:cNvSpPr>
                  <p:nvPr/>
                </p:nvSpPr>
                <p:spPr bwMode="auto">
                  <a:xfrm>
                    <a:off x="5276" y="3361"/>
                    <a:ext cx="340" cy="295"/>
                  </a:xfrm>
                  <a:prstGeom prst="ellipse">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800" b="1"/>
                      <a:t>81</a:t>
                    </a:r>
                  </a:p>
                </p:txBody>
              </p:sp>
              <p:sp>
                <p:nvSpPr>
                  <p:cNvPr id="23" name="Line 62"/>
                  <p:cNvSpPr>
                    <a:spLocks noChangeShapeType="1"/>
                  </p:cNvSpPr>
                  <p:nvPr/>
                </p:nvSpPr>
                <p:spPr bwMode="auto">
                  <a:xfrm>
                    <a:off x="5196" y="3185"/>
                    <a:ext cx="192" cy="192"/>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4" name="Oval 63"/>
                  <p:cNvSpPr>
                    <a:spLocks noChangeArrowheads="1"/>
                  </p:cNvSpPr>
                  <p:nvPr/>
                </p:nvSpPr>
                <p:spPr bwMode="auto">
                  <a:xfrm>
                    <a:off x="4560" y="3369"/>
                    <a:ext cx="340" cy="295"/>
                  </a:xfrm>
                  <a:prstGeom prst="ellipse">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800" b="1"/>
                      <a:t>25</a:t>
                    </a:r>
                  </a:p>
                </p:txBody>
              </p:sp>
              <p:sp>
                <p:nvSpPr>
                  <p:cNvPr id="25" name="Line 64"/>
                  <p:cNvSpPr>
                    <a:spLocks noChangeShapeType="1"/>
                  </p:cNvSpPr>
                  <p:nvPr/>
                </p:nvSpPr>
                <p:spPr bwMode="auto">
                  <a:xfrm flipH="1">
                    <a:off x="4796" y="3184"/>
                    <a:ext cx="192" cy="192"/>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14" name="AutoShape 65"/>
                <p:cNvSpPr>
                  <a:spLocks noChangeArrowheads="1"/>
                </p:cNvSpPr>
                <p:nvPr/>
              </p:nvSpPr>
              <p:spPr bwMode="auto">
                <a:xfrm>
                  <a:off x="3696" y="2928"/>
                  <a:ext cx="432" cy="144"/>
                </a:xfrm>
                <a:prstGeom prst="rightArrow">
                  <a:avLst>
                    <a:gd name="adj1" fmla="val 50000"/>
                    <a:gd name="adj2" fmla="val 75000"/>
                  </a:avLst>
                </a:prstGeom>
                <a:solidFill>
                  <a:schemeClr val="hlink"/>
                </a:solidFill>
                <a:ln w="9525">
                  <a:solidFill>
                    <a:schemeClr val="tx1"/>
                  </a:solidFill>
                  <a:miter lim="800000"/>
                  <a:headEnd/>
                  <a:tailEnd/>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5" name="AutoShape 66"/>
                <p:cNvSpPr>
                  <a:spLocks noChangeArrowheads="1"/>
                </p:cNvSpPr>
                <p:nvPr/>
              </p:nvSpPr>
              <p:spPr bwMode="auto">
                <a:xfrm rot="18675911">
                  <a:off x="2876" y="3308"/>
                  <a:ext cx="475" cy="168"/>
                </a:xfrm>
                <a:prstGeom prst="curvedDownArrow">
                  <a:avLst>
                    <a:gd name="adj1" fmla="val 29157"/>
                    <a:gd name="adj2" fmla="val 58313"/>
                    <a:gd name="adj3" fmla="val 33333"/>
                  </a:avLst>
                </a:prstGeom>
                <a:solidFill>
                  <a:schemeClr val="folHlink"/>
                </a:solidFill>
                <a:ln w="9525">
                  <a:solidFill>
                    <a:schemeClr val="tx1"/>
                  </a:solidFill>
                  <a:miter lim="800000"/>
                  <a:headEnd/>
                  <a:tailEnd/>
                </a:ln>
              </p:spPr>
              <p:txBody>
                <a:bodyPr wrap="none" anchor="ctr"/>
                <a:lstStyle/>
                <a:p>
                  <a:pPr eaLnBrk="1" hangingPunct="1"/>
                  <a:endParaRPr kumimoji="1" lang="zh-CN" altLang="en-US" sz="2400">
                    <a:solidFill>
                      <a:schemeClr val="tx1"/>
                    </a:solidFill>
                    <a:latin typeface="Times New Roman" panose="02020603050405020304" pitchFamily="18" charset="0"/>
                    <a:ea typeface="宋体" panose="02010600030101010101" pitchFamily="2" charset="-122"/>
                  </a:endParaRPr>
                </a:p>
              </p:txBody>
            </p:sp>
            <p:sp>
              <p:nvSpPr>
                <p:cNvPr id="16" name="AutoShape 67"/>
                <p:cNvSpPr>
                  <a:spLocks noChangeArrowheads="1"/>
                </p:cNvSpPr>
                <p:nvPr/>
              </p:nvSpPr>
              <p:spPr bwMode="auto">
                <a:xfrm rot="14292425">
                  <a:off x="3134" y="2581"/>
                  <a:ext cx="434" cy="239"/>
                </a:xfrm>
                <a:prstGeom prst="curvedUpArrow">
                  <a:avLst>
                    <a:gd name="adj1" fmla="val 36000"/>
                    <a:gd name="adj2" fmla="val 72000"/>
                    <a:gd name="adj3" fmla="val 33333"/>
                  </a:avLst>
                </a:prstGeom>
                <a:solidFill>
                  <a:schemeClr val="accent1"/>
                </a:solidFill>
                <a:ln w="9525">
                  <a:solidFill>
                    <a:schemeClr val="tx1"/>
                  </a:solidFill>
                  <a:miter lim="800000"/>
                  <a:headEnd/>
                  <a:tailEnd/>
                </a:ln>
              </p:spPr>
              <p:txBody>
                <a:bodyPr wrap="none" anchor="ctr"/>
                <a:lstStyle/>
                <a:p>
                  <a:pPr eaLnBrk="1" hangingPunct="1"/>
                  <a:endParaRPr kumimoji="1" lang="zh-CN" altLang="en-US" sz="2400">
                    <a:solidFill>
                      <a:schemeClr val="tx1"/>
                    </a:solidFill>
                    <a:latin typeface="Times New Roman" panose="02020603050405020304" pitchFamily="18" charset="0"/>
                    <a:ea typeface="宋体" panose="02010600030101010101" pitchFamily="2" charset="-122"/>
                  </a:endParaRPr>
                </a:p>
              </p:txBody>
            </p:sp>
          </p:grpSp>
        </p:grpSp>
        <p:sp>
          <p:nvSpPr>
            <p:cNvPr id="9" name="Rectangle 68"/>
            <p:cNvSpPr>
              <a:spLocks noChangeArrowheads="1"/>
            </p:cNvSpPr>
            <p:nvPr/>
          </p:nvSpPr>
          <p:spPr bwMode="auto">
            <a:xfrm>
              <a:off x="1833" y="4113"/>
              <a:ext cx="222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2000" b="1" dirty="0" smtClean="0"/>
                <a:t>图</a:t>
              </a:r>
              <a:r>
                <a:rPr lang="en-US" altLang="zh-CN" sz="2000" b="1" dirty="0" smtClean="0"/>
                <a:t>  </a:t>
              </a:r>
              <a:r>
                <a:rPr lang="zh-CN" altLang="en-US" sz="2000" b="1" dirty="0"/>
                <a:t>平衡二叉树的构造过程</a:t>
              </a:r>
            </a:p>
          </p:txBody>
        </p:sp>
      </p:grpSp>
    </p:spTree>
    <p:extLst>
      <p:ext uri="{BB962C8B-B14F-4D97-AF65-F5344CB8AC3E}">
        <p14:creationId xmlns:p14="http://schemas.microsoft.com/office/powerpoint/2010/main" val="381863349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FF0000"/>
                </a:solidFill>
              </a:rPr>
              <a:t>*</a:t>
            </a:r>
            <a:r>
              <a:rPr lang="en-US" altLang="zh-CN" dirty="0" smtClean="0"/>
              <a:t>X.3 </a:t>
            </a:r>
            <a:r>
              <a:rPr lang="zh-CN" altLang="en-US" dirty="0"/>
              <a:t>平衡二叉排序树的插入</a:t>
            </a:r>
            <a:r>
              <a:rPr lang="zh-CN" altLang="en-US" sz="2000" dirty="0"/>
              <a:t>：</a:t>
            </a:r>
            <a:r>
              <a:rPr lang="zh-CN" altLang="en-US" sz="2000" dirty="0">
                <a:solidFill>
                  <a:srgbClr val="7030A0"/>
                </a:solidFill>
              </a:rPr>
              <a:t>算法思想</a:t>
            </a:r>
            <a:endParaRPr lang="zh-CN" altLang="en-US" dirty="0">
              <a:solidFill>
                <a:srgbClr val="7030A0"/>
              </a:solidFill>
            </a:endParaRPr>
          </a:p>
        </p:txBody>
      </p:sp>
      <p:sp>
        <p:nvSpPr>
          <p:cNvPr id="3" name="内容占位符 2"/>
          <p:cNvSpPr>
            <a:spLocks noGrp="1"/>
          </p:cNvSpPr>
          <p:nvPr>
            <p:ph idx="1"/>
          </p:nvPr>
        </p:nvSpPr>
        <p:spPr/>
        <p:txBody>
          <a:bodyPr/>
          <a:lstStyle/>
          <a:p>
            <a:pPr>
              <a:lnSpc>
                <a:spcPct val="150000"/>
              </a:lnSpc>
            </a:pPr>
            <a:r>
              <a:rPr lang="zh-CN" altLang="en-US" sz="2400" dirty="0"/>
              <a:t>算法</a:t>
            </a:r>
            <a:r>
              <a:rPr lang="zh-CN" altLang="en-US" sz="2400" dirty="0" smtClean="0"/>
              <a:t>思想</a:t>
            </a:r>
            <a:r>
              <a:rPr lang="en-US" altLang="zh-CN" sz="2400" dirty="0"/>
              <a:t>(</a:t>
            </a:r>
            <a:r>
              <a:rPr lang="zh-CN" altLang="en-US" sz="2400" dirty="0"/>
              <a:t>插入结点的步骤</a:t>
            </a:r>
            <a:r>
              <a:rPr lang="en-US" altLang="zh-CN" sz="2400" dirty="0"/>
              <a:t>)</a:t>
            </a:r>
          </a:p>
          <a:p>
            <a:pPr marL="971550" lvl="1" indent="-514350">
              <a:lnSpc>
                <a:spcPct val="150000"/>
              </a:lnSpc>
              <a:buFont typeface="+mj-ea"/>
              <a:buAutoNum type="circleNumDbPlain"/>
            </a:pPr>
            <a:r>
              <a:rPr lang="zh-CN" altLang="en-US" sz="2400" dirty="0" smtClean="0"/>
              <a:t>按照</a:t>
            </a:r>
            <a:r>
              <a:rPr lang="zh-CN" altLang="en-US" sz="2400" dirty="0"/>
              <a:t>二叉排序树的定义，将结点</a:t>
            </a:r>
            <a:r>
              <a:rPr lang="en-US" altLang="zh-CN" sz="2400" dirty="0"/>
              <a:t>s</a:t>
            </a:r>
            <a:r>
              <a:rPr lang="zh-CN" altLang="en-US" sz="2400" dirty="0"/>
              <a:t>插入；</a:t>
            </a:r>
          </a:p>
          <a:p>
            <a:pPr marL="971550" lvl="1" indent="-514350">
              <a:lnSpc>
                <a:spcPct val="150000"/>
              </a:lnSpc>
              <a:buFont typeface="+mj-ea"/>
              <a:buAutoNum type="circleNumDbPlain"/>
            </a:pPr>
            <a:r>
              <a:rPr lang="zh-CN" altLang="en-US" sz="2400" dirty="0" smtClean="0"/>
              <a:t>在</a:t>
            </a:r>
            <a:r>
              <a:rPr lang="zh-CN" altLang="en-US" sz="2400" dirty="0"/>
              <a:t>查找结点</a:t>
            </a:r>
            <a:r>
              <a:rPr lang="en-US" altLang="zh-CN" sz="2400" dirty="0"/>
              <a:t>s</a:t>
            </a:r>
            <a:r>
              <a:rPr lang="zh-CN" altLang="en-US" sz="2400" dirty="0"/>
              <a:t>的插入位置的过程中，记录离结点</a:t>
            </a:r>
            <a:r>
              <a:rPr lang="en-US" altLang="zh-CN" sz="2400" dirty="0"/>
              <a:t>s</a:t>
            </a:r>
            <a:r>
              <a:rPr lang="zh-CN" altLang="en-US" sz="2400" dirty="0"/>
              <a:t>最近且平衡因子不为</a:t>
            </a:r>
            <a:r>
              <a:rPr lang="en-US" altLang="zh-CN" sz="2400" dirty="0"/>
              <a:t>0</a:t>
            </a:r>
            <a:r>
              <a:rPr lang="zh-CN" altLang="en-US" sz="2400" dirty="0"/>
              <a:t>的结点</a:t>
            </a:r>
            <a:r>
              <a:rPr lang="en-US" altLang="zh-CN" sz="2400" dirty="0"/>
              <a:t>a</a:t>
            </a:r>
            <a:r>
              <a:rPr lang="zh-CN" altLang="en-US" sz="2400" dirty="0"/>
              <a:t>，若该结点不存在，则结点</a:t>
            </a:r>
            <a:r>
              <a:rPr lang="en-US" altLang="zh-CN" sz="2400" dirty="0"/>
              <a:t>a</a:t>
            </a:r>
            <a:r>
              <a:rPr lang="zh-CN" altLang="en-US" sz="2400" dirty="0"/>
              <a:t>指向根结点；</a:t>
            </a:r>
          </a:p>
          <a:p>
            <a:pPr marL="971550" lvl="1" indent="-514350">
              <a:lnSpc>
                <a:spcPct val="150000"/>
              </a:lnSpc>
              <a:buFont typeface="+mj-ea"/>
              <a:buAutoNum type="circleNumDbPlain"/>
            </a:pPr>
            <a:r>
              <a:rPr lang="zh-CN" altLang="en-US" sz="2400" dirty="0" smtClean="0"/>
              <a:t>修改</a:t>
            </a:r>
            <a:r>
              <a:rPr lang="zh-CN" altLang="en-US" sz="2400" dirty="0"/>
              <a:t>结点</a:t>
            </a:r>
            <a:r>
              <a:rPr lang="en-US" altLang="zh-CN" sz="2400" dirty="0"/>
              <a:t>a</a:t>
            </a:r>
            <a:r>
              <a:rPr lang="zh-CN" altLang="en-US" sz="2400" dirty="0"/>
              <a:t>到结点</a:t>
            </a:r>
            <a:r>
              <a:rPr lang="en-US" altLang="zh-CN" sz="2400" dirty="0"/>
              <a:t>s</a:t>
            </a:r>
            <a:r>
              <a:rPr lang="zh-CN" altLang="en-US" sz="2400" dirty="0"/>
              <a:t>路径上所有结点的；</a:t>
            </a:r>
          </a:p>
          <a:p>
            <a:pPr marL="971550" lvl="1" indent="-514350">
              <a:lnSpc>
                <a:spcPct val="150000"/>
              </a:lnSpc>
              <a:buFont typeface="+mj-ea"/>
              <a:buAutoNum type="circleNumDbPlain"/>
            </a:pPr>
            <a:r>
              <a:rPr lang="zh-CN" altLang="en-US" sz="2400" dirty="0" smtClean="0"/>
              <a:t>判断</a:t>
            </a:r>
            <a:r>
              <a:rPr lang="zh-CN" altLang="en-US" sz="2400" dirty="0"/>
              <a:t>是否产生不平衡，若不平衡，则确定旋转类型并做相应调整。</a:t>
            </a:r>
          </a:p>
          <a:p>
            <a:pPr>
              <a:lnSpc>
                <a:spcPct val="150000"/>
              </a:lnSpc>
            </a:pPr>
            <a:endParaRPr lang="zh-CN" altLang="en-US" sz="2400" dirty="0"/>
          </a:p>
        </p:txBody>
      </p:sp>
    </p:spTree>
    <p:extLst>
      <p:ext uri="{BB962C8B-B14F-4D97-AF65-F5344CB8AC3E}">
        <p14:creationId xmlns:p14="http://schemas.microsoft.com/office/powerpoint/2010/main" val="132279184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FF0000"/>
                </a:solidFill>
              </a:rPr>
              <a:t>*</a:t>
            </a:r>
            <a:r>
              <a:rPr lang="en-US" altLang="zh-CN" dirty="0" smtClean="0"/>
              <a:t>X.3 </a:t>
            </a:r>
            <a:r>
              <a:rPr lang="zh-CN" altLang="en-US" dirty="0"/>
              <a:t>平衡二叉排序树的插入</a:t>
            </a:r>
            <a:r>
              <a:rPr lang="zh-CN" altLang="en-US" sz="2000" dirty="0"/>
              <a:t>：</a:t>
            </a:r>
            <a:r>
              <a:rPr lang="zh-CN" altLang="en-US" sz="2000" dirty="0" smtClean="0">
                <a:solidFill>
                  <a:srgbClr val="7030A0"/>
                </a:solidFill>
              </a:rPr>
              <a:t>算法实现</a:t>
            </a:r>
            <a:endParaRPr lang="zh-CN" altLang="en-US" dirty="0">
              <a:solidFill>
                <a:srgbClr val="7030A0"/>
              </a:solidFill>
            </a:endParaRPr>
          </a:p>
        </p:txBody>
      </p:sp>
      <p:sp>
        <p:nvSpPr>
          <p:cNvPr id="3" name="内容占位符 2"/>
          <p:cNvSpPr>
            <a:spLocks noGrp="1"/>
          </p:cNvSpPr>
          <p:nvPr>
            <p:ph idx="1"/>
          </p:nvPr>
        </p:nvSpPr>
        <p:spPr/>
        <p:txBody>
          <a:bodyPr/>
          <a:lstStyle/>
          <a:p>
            <a:pPr>
              <a:lnSpc>
                <a:spcPct val="150000"/>
              </a:lnSpc>
            </a:pPr>
            <a:r>
              <a:rPr lang="zh-CN" altLang="en-US" sz="2400" dirty="0" smtClean="0"/>
              <a:t>算法实现</a:t>
            </a:r>
            <a:endParaRPr lang="zh-CN" altLang="en-US" sz="2400" dirty="0"/>
          </a:p>
        </p:txBody>
      </p:sp>
      <p:sp>
        <p:nvSpPr>
          <p:cNvPr id="5" name="动作按钮: 第一张 4">
            <a:hlinkClick r:id="rId4" action="ppaction://hlinksldjump" highlightClick="1"/>
          </p:cNvPr>
          <p:cNvSpPr/>
          <p:nvPr/>
        </p:nvSpPr>
        <p:spPr>
          <a:xfrm>
            <a:off x="8839200" y="6553200"/>
            <a:ext cx="304800" cy="304800"/>
          </a:xfrm>
          <a:prstGeom prst="actionButtonHom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ontrols>
      <mc:AlternateContent xmlns:mc="http://schemas.openxmlformats.org/markup-compatibility/2006">
        <mc:Choice xmlns:v="urn:schemas-microsoft-com:vml" Requires="v">
          <p:control spid="116400" name="TextBox1" r:id="rId2" imgW="8153280" imgH="4800600"/>
        </mc:Choice>
        <mc:Fallback>
          <p:control name="TextBox1" r:id="rId2" imgW="8153280" imgH="4800600">
            <p:pic>
              <p:nvPicPr>
                <p:cNvPr id="4" name="TextBox1"/>
                <p:cNvPicPr preferRelativeResize="0">
                  <a:picLocks noChangeArrowheads="1" noChangeShapeType="1"/>
                </p:cNvPicPr>
                <p:nvPr/>
              </p:nvPicPr>
              <p:blipFill>
                <a:blip r:embed="rId5"/>
                <a:srcRect/>
                <a:stretch>
                  <a:fillRect/>
                </a:stretch>
              </p:blipFill>
              <p:spPr bwMode="auto">
                <a:xfrm>
                  <a:off x="568124" y="1600200"/>
                  <a:ext cx="8151813" cy="4800600"/>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extLst>
      <p:ext uri="{BB962C8B-B14F-4D97-AF65-F5344CB8AC3E}">
        <p14:creationId xmlns:p14="http://schemas.microsoft.com/office/powerpoint/2010/main" val="28250785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 </a:t>
            </a:r>
            <a:r>
              <a:rPr lang="zh-CN" altLang="en-US" dirty="0" smtClean="0"/>
              <a:t>索引</a:t>
            </a:r>
            <a:r>
              <a:rPr lang="zh-CN" altLang="en-US" dirty="0"/>
              <a:t>查找</a:t>
            </a:r>
          </a:p>
        </p:txBody>
      </p:sp>
      <p:sp>
        <p:nvSpPr>
          <p:cNvPr id="3" name="内容占位符 2"/>
          <p:cNvSpPr>
            <a:spLocks noGrp="1"/>
          </p:cNvSpPr>
          <p:nvPr>
            <p:ph idx="1"/>
          </p:nvPr>
        </p:nvSpPr>
        <p:spPr>
          <a:xfrm>
            <a:off x="533400" y="914400"/>
            <a:ext cx="8191500" cy="5419725"/>
          </a:xfrm>
        </p:spPr>
        <p:txBody>
          <a:bodyPr/>
          <a:lstStyle/>
          <a:p>
            <a:pPr>
              <a:spcBef>
                <a:spcPts val="600"/>
              </a:spcBef>
            </a:pPr>
            <a:r>
              <a:rPr lang="zh-CN" altLang="en-US" sz="2400" dirty="0"/>
              <a:t>索引技术是组织大型数据库的重要技术，索引结构的基本组成是</a:t>
            </a:r>
            <a:r>
              <a:rPr lang="zh-CN" altLang="en-US" sz="2400" b="1" dirty="0"/>
              <a:t>索引表</a:t>
            </a:r>
            <a:r>
              <a:rPr lang="zh-CN" altLang="en-US" sz="2400" dirty="0" smtClean="0"/>
              <a:t>和</a:t>
            </a:r>
            <a:r>
              <a:rPr lang="zh-CN" altLang="en-US" sz="2400" b="1" dirty="0" smtClean="0"/>
              <a:t>数据表</a:t>
            </a:r>
            <a:r>
              <a:rPr lang="zh-CN" altLang="en-US" sz="2400" dirty="0" smtClean="0"/>
              <a:t>两</a:t>
            </a:r>
            <a:r>
              <a:rPr lang="zh-CN" altLang="en-US" sz="2400" dirty="0"/>
              <a:t>部分，如</a:t>
            </a:r>
            <a:r>
              <a:rPr lang="zh-CN" altLang="en-US" sz="2400" dirty="0" smtClean="0"/>
              <a:t>图。</a:t>
            </a:r>
            <a:endParaRPr lang="zh-CN" altLang="en-US" sz="2400" dirty="0"/>
          </a:p>
          <a:p>
            <a:pPr lvl="1">
              <a:spcBef>
                <a:spcPts val="600"/>
              </a:spcBef>
            </a:pPr>
            <a:r>
              <a:rPr lang="zh-CN" altLang="en-US" sz="2400" b="1" dirty="0" smtClean="0">
                <a:solidFill>
                  <a:srgbClr val="0070C0"/>
                </a:solidFill>
              </a:rPr>
              <a:t>数据表</a:t>
            </a:r>
            <a:r>
              <a:rPr lang="zh-CN" altLang="en-US" sz="2400" dirty="0"/>
              <a:t>：存储实际的数据记录；</a:t>
            </a:r>
          </a:p>
          <a:p>
            <a:pPr lvl="1">
              <a:spcBef>
                <a:spcPts val="600"/>
              </a:spcBef>
            </a:pPr>
            <a:r>
              <a:rPr lang="zh-CN" altLang="en-US" sz="2400" b="1" dirty="0" smtClean="0">
                <a:solidFill>
                  <a:srgbClr val="0070C0"/>
                </a:solidFill>
              </a:rPr>
              <a:t>索引</a:t>
            </a:r>
            <a:r>
              <a:rPr lang="zh-CN" altLang="en-US" sz="2400" b="1" dirty="0">
                <a:solidFill>
                  <a:srgbClr val="0070C0"/>
                </a:solidFill>
              </a:rPr>
              <a:t>表</a:t>
            </a:r>
            <a:r>
              <a:rPr lang="zh-CN" altLang="en-US" sz="2400" dirty="0"/>
              <a:t>：存储记录的</a:t>
            </a:r>
            <a:r>
              <a:rPr lang="zh-CN" altLang="en-US" sz="2400" b="1" dirty="0">
                <a:solidFill>
                  <a:srgbClr val="7030A0"/>
                </a:solidFill>
              </a:rPr>
              <a:t>关键字</a:t>
            </a:r>
            <a:r>
              <a:rPr lang="zh-CN" altLang="en-US" sz="2400" dirty="0"/>
              <a:t>和</a:t>
            </a:r>
            <a:r>
              <a:rPr lang="zh-CN" altLang="en-US" sz="2400" b="1" dirty="0">
                <a:solidFill>
                  <a:srgbClr val="7030A0"/>
                </a:solidFill>
              </a:rPr>
              <a:t>记录</a:t>
            </a:r>
            <a:r>
              <a:rPr lang="en-US" altLang="zh-CN" sz="2400" b="1" dirty="0">
                <a:solidFill>
                  <a:srgbClr val="7030A0"/>
                </a:solidFill>
              </a:rPr>
              <a:t>(</a:t>
            </a:r>
            <a:r>
              <a:rPr lang="zh-CN" altLang="en-US" sz="2400" b="1" dirty="0">
                <a:solidFill>
                  <a:srgbClr val="7030A0"/>
                </a:solidFill>
              </a:rPr>
              <a:t>存储</a:t>
            </a:r>
            <a:r>
              <a:rPr lang="en-US" altLang="zh-CN" sz="2400" b="1" dirty="0">
                <a:solidFill>
                  <a:srgbClr val="7030A0"/>
                </a:solidFill>
              </a:rPr>
              <a:t>)</a:t>
            </a:r>
            <a:r>
              <a:rPr lang="zh-CN" altLang="en-US" sz="2400" b="1" dirty="0">
                <a:solidFill>
                  <a:srgbClr val="7030A0"/>
                </a:solidFill>
              </a:rPr>
              <a:t>地址</a:t>
            </a:r>
            <a:r>
              <a:rPr lang="zh-CN" altLang="en-US" sz="2400" dirty="0"/>
              <a:t>之间的对照表，每个元素称为一个</a:t>
            </a:r>
            <a:r>
              <a:rPr lang="zh-CN" altLang="en-US" sz="2400" b="1" dirty="0">
                <a:solidFill>
                  <a:schemeClr val="accent6"/>
                </a:solidFill>
              </a:rPr>
              <a:t>索引项</a:t>
            </a:r>
            <a:r>
              <a:rPr lang="zh-CN" altLang="en-US" sz="2400" dirty="0"/>
              <a:t>。</a:t>
            </a:r>
          </a:p>
          <a:p>
            <a:pPr>
              <a:spcBef>
                <a:spcPts val="600"/>
              </a:spcBef>
            </a:pPr>
            <a:endParaRPr lang="zh-CN" altLang="en-US" sz="2400" dirty="0"/>
          </a:p>
        </p:txBody>
      </p:sp>
      <p:sp>
        <p:nvSpPr>
          <p:cNvPr id="4" name="Rectangle 69"/>
          <p:cNvSpPr>
            <a:spLocks noChangeArrowheads="1"/>
          </p:cNvSpPr>
          <p:nvPr/>
        </p:nvSpPr>
        <p:spPr bwMode="auto">
          <a:xfrm>
            <a:off x="304800" y="3505200"/>
            <a:ext cx="2786064" cy="294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buFont typeface="Wingdings" panose="05000000000000000000" pitchFamily="2" charset="2"/>
              <a:buNone/>
            </a:pPr>
            <a:r>
              <a:rPr lang="zh-CN" altLang="en-US" sz="2600" b="1" dirty="0" smtClean="0">
                <a:latin typeface="宋体" panose="02010600030101010101" pitchFamily="2" charset="-122"/>
              </a:rPr>
              <a:t>  通过</a:t>
            </a:r>
            <a:r>
              <a:rPr lang="zh-CN" altLang="en-US" sz="2600" b="1" dirty="0"/>
              <a:t>索引表可实现对数据表中记录的快速查找</a:t>
            </a:r>
            <a:r>
              <a:rPr lang="zh-CN" altLang="en-US" sz="2600" b="1" dirty="0" smtClean="0">
                <a:latin typeface="宋体" panose="02010600030101010101" pitchFamily="2" charset="-122"/>
              </a:rPr>
              <a:t>。  </a:t>
            </a:r>
            <a:endParaRPr lang="en-US" altLang="zh-CN" sz="2600" b="1" dirty="0" smtClean="0">
              <a:latin typeface="宋体" panose="02010600030101010101" pitchFamily="2" charset="-122"/>
            </a:endParaRPr>
          </a:p>
          <a:p>
            <a:pPr eaLnBrk="1" hangingPunct="1">
              <a:lnSpc>
                <a:spcPct val="110000"/>
              </a:lnSpc>
              <a:buFont typeface="Wingdings" panose="05000000000000000000" pitchFamily="2" charset="2"/>
              <a:buNone/>
            </a:pPr>
            <a:r>
              <a:rPr lang="en-US" altLang="zh-CN" sz="2600" dirty="0">
                <a:solidFill>
                  <a:schemeClr val="folHlink"/>
                </a:solidFill>
                <a:latin typeface="宋体" panose="02010600030101010101" pitchFamily="2" charset="-122"/>
              </a:rPr>
              <a:t> </a:t>
            </a:r>
            <a:r>
              <a:rPr lang="en-US" altLang="zh-CN" sz="2600" dirty="0" smtClean="0">
                <a:solidFill>
                  <a:schemeClr val="folHlink"/>
                </a:solidFill>
                <a:latin typeface="宋体" panose="02010600030101010101" pitchFamily="2" charset="-122"/>
              </a:rPr>
              <a:t> </a:t>
            </a:r>
            <a:r>
              <a:rPr lang="zh-CN" altLang="en-US" sz="2600" b="1" dirty="0" smtClean="0">
                <a:solidFill>
                  <a:schemeClr val="folHlink"/>
                </a:solidFill>
              </a:rPr>
              <a:t>索引</a:t>
            </a:r>
            <a:r>
              <a:rPr lang="zh-CN" altLang="en-US" sz="2600" b="1" dirty="0">
                <a:solidFill>
                  <a:schemeClr val="folHlink"/>
                </a:solidFill>
              </a:rPr>
              <a:t>表的组织</a:t>
            </a:r>
            <a:r>
              <a:rPr lang="zh-CN" altLang="en-US" sz="2600" b="1" dirty="0"/>
              <a:t>有</a:t>
            </a:r>
            <a:r>
              <a:rPr lang="zh-CN" altLang="en-US" sz="2600" b="1" dirty="0">
                <a:solidFill>
                  <a:schemeClr val="accent1"/>
                </a:solidFill>
              </a:rPr>
              <a:t>线性结构</a:t>
            </a:r>
            <a:r>
              <a:rPr lang="zh-CN" altLang="en-US" sz="2600" b="1" dirty="0"/>
              <a:t>和</a:t>
            </a:r>
            <a:r>
              <a:rPr lang="zh-CN" altLang="en-US" sz="2600" b="1" dirty="0">
                <a:solidFill>
                  <a:schemeClr val="accent1"/>
                </a:solidFill>
              </a:rPr>
              <a:t>树形结构</a:t>
            </a:r>
            <a:r>
              <a:rPr lang="zh-CN" altLang="en-US" sz="2600" b="1" dirty="0"/>
              <a:t>两种</a:t>
            </a:r>
            <a:r>
              <a:rPr lang="zh-CN" altLang="en-US" sz="2600" b="1" dirty="0">
                <a:latin typeface="宋体" panose="02010600030101010101" pitchFamily="2" charset="-122"/>
              </a:rPr>
              <a:t>。</a:t>
            </a:r>
          </a:p>
        </p:txBody>
      </p:sp>
      <p:grpSp>
        <p:nvGrpSpPr>
          <p:cNvPr id="5" name="Group 4"/>
          <p:cNvGrpSpPr>
            <a:grpSpLocks/>
          </p:cNvGrpSpPr>
          <p:nvPr/>
        </p:nvGrpSpPr>
        <p:grpSpPr bwMode="auto">
          <a:xfrm>
            <a:off x="3048000" y="3424237"/>
            <a:ext cx="5840413" cy="3281363"/>
            <a:chOff x="2034" y="2208"/>
            <a:chExt cx="3679" cy="2067"/>
          </a:xfrm>
        </p:grpSpPr>
        <p:sp>
          <p:nvSpPr>
            <p:cNvPr id="6" name="Rectangle 5"/>
            <p:cNvSpPr>
              <a:spLocks noChangeArrowheads="1"/>
            </p:cNvSpPr>
            <p:nvPr/>
          </p:nvSpPr>
          <p:spPr bwMode="auto">
            <a:xfrm>
              <a:off x="2381" y="2208"/>
              <a:ext cx="680"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sz="2400" b="1" dirty="0">
                  <a:solidFill>
                    <a:srgbClr val="0070C0"/>
                  </a:solidFill>
                  <a:effectLst>
                    <a:outerShdw blurRad="38100" dist="38100" dir="2700000" algn="tl">
                      <a:srgbClr val="000000">
                        <a:alpha val="43137"/>
                      </a:srgbClr>
                    </a:outerShdw>
                  </a:effectLst>
                </a:rPr>
                <a:t>索引表</a:t>
              </a:r>
            </a:p>
          </p:txBody>
        </p:sp>
        <p:sp>
          <p:nvSpPr>
            <p:cNvPr id="7" name="Rectangle 6"/>
            <p:cNvSpPr>
              <a:spLocks noChangeArrowheads="1"/>
            </p:cNvSpPr>
            <p:nvPr/>
          </p:nvSpPr>
          <p:spPr bwMode="auto">
            <a:xfrm>
              <a:off x="4604" y="2208"/>
              <a:ext cx="680"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sz="2400" b="1" dirty="0">
                  <a:solidFill>
                    <a:srgbClr val="0070C0"/>
                  </a:solidFill>
                </a:rPr>
                <a:t>数据表</a:t>
              </a:r>
            </a:p>
          </p:txBody>
        </p:sp>
        <p:sp>
          <p:nvSpPr>
            <p:cNvPr id="8" name="Rectangle 7"/>
            <p:cNvSpPr>
              <a:spLocks noChangeArrowheads="1"/>
            </p:cNvSpPr>
            <p:nvPr/>
          </p:nvSpPr>
          <p:spPr bwMode="auto">
            <a:xfrm>
              <a:off x="2886" y="4026"/>
              <a:ext cx="2233" cy="249"/>
            </a:xfrm>
            <a:prstGeom prst="rect">
              <a:avLst/>
            </a:prstGeom>
            <a:noFill/>
            <a:ln w="9525">
              <a:noFill/>
              <a:miter lim="800000"/>
              <a:headEnd/>
              <a:tailEnd/>
            </a:ln>
            <a:effectLst/>
          </p:spPr>
          <p:txBody>
            <a:bodyPr wrap="none" anchor="ctr"/>
            <a:lstStyle/>
            <a:p>
              <a:pPr eaLnBrk="1" hangingPunct="1">
                <a:defRPr/>
              </a:pPr>
              <a:r>
                <a:rPr lang="zh-CN" altLang="en-US" sz="2000" b="1" dirty="0" smtClean="0">
                  <a:solidFill>
                    <a:srgbClr val="0000CC"/>
                  </a:solidFill>
                </a:rPr>
                <a:t>图</a:t>
              </a:r>
              <a:r>
                <a:rPr lang="en-US" altLang="zh-CN" sz="2000" b="1" dirty="0" smtClean="0">
                  <a:solidFill>
                    <a:srgbClr val="0000CC"/>
                  </a:solidFill>
                  <a:effectLst>
                    <a:outerShdw blurRad="38100" dist="38100" dir="2700000" algn="tl">
                      <a:srgbClr val="000000"/>
                    </a:outerShdw>
                  </a:effectLst>
                </a:rPr>
                <a:t>   </a:t>
              </a:r>
              <a:r>
                <a:rPr lang="zh-CN" altLang="en-US" sz="2000" b="1" dirty="0">
                  <a:solidFill>
                    <a:srgbClr val="0000CC"/>
                  </a:solidFill>
                </a:rPr>
                <a:t>索引结构的基本形式</a:t>
              </a:r>
              <a:r>
                <a:rPr lang="zh-CN" altLang="en-US" dirty="0">
                  <a:solidFill>
                    <a:srgbClr val="0000CC"/>
                  </a:solidFill>
                  <a:effectLst>
                    <a:outerShdw blurRad="38100" dist="38100" dir="2700000" algn="tl">
                      <a:srgbClr val="000000"/>
                    </a:outerShdw>
                  </a:effectLst>
                </a:rPr>
                <a:t> </a:t>
              </a:r>
            </a:p>
          </p:txBody>
        </p:sp>
        <p:grpSp>
          <p:nvGrpSpPr>
            <p:cNvPr id="9" name="Group 8"/>
            <p:cNvGrpSpPr>
              <a:grpSpLocks/>
            </p:cNvGrpSpPr>
            <p:nvPr/>
          </p:nvGrpSpPr>
          <p:grpSpPr bwMode="auto">
            <a:xfrm>
              <a:off x="2034" y="2496"/>
              <a:ext cx="3679" cy="1496"/>
              <a:chOff x="1578" y="2487"/>
              <a:chExt cx="3679" cy="1496"/>
            </a:xfrm>
          </p:grpSpPr>
          <p:grpSp>
            <p:nvGrpSpPr>
              <p:cNvPr id="10" name="Group 9"/>
              <p:cNvGrpSpPr>
                <a:grpSpLocks/>
              </p:cNvGrpSpPr>
              <p:nvPr/>
            </p:nvGrpSpPr>
            <p:grpSpPr bwMode="auto">
              <a:xfrm>
                <a:off x="1578" y="2487"/>
                <a:ext cx="1542" cy="1496"/>
                <a:chOff x="3264" y="2832"/>
                <a:chExt cx="1542" cy="1632"/>
              </a:xfrm>
            </p:grpSpPr>
            <p:grpSp>
              <p:nvGrpSpPr>
                <p:cNvPr id="52" name="Group 10"/>
                <p:cNvGrpSpPr>
                  <a:grpSpLocks/>
                </p:cNvGrpSpPr>
                <p:nvPr/>
              </p:nvGrpSpPr>
              <p:grpSpPr bwMode="auto">
                <a:xfrm>
                  <a:off x="3264" y="2832"/>
                  <a:ext cx="1542" cy="272"/>
                  <a:chOff x="3264" y="2832"/>
                  <a:chExt cx="1542" cy="272"/>
                </a:xfrm>
              </p:grpSpPr>
              <p:sp>
                <p:nvSpPr>
                  <p:cNvPr id="68" name="Rectangle 11"/>
                  <p:cNvSpPr>
                    <a:spLocks noChangeArrowheads="1"/>
                  </p:cNvSpPr>
                  <p:nvPr/>
                </p:nvSpPr>
                <p:spPr bwMode="auto">
                  <a:xfrm>
                    <a:off x="3264" y="2832"/>
                    <a:ext cx="1542" cy="27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kumimoji="0" lang="zh-CN" altLang="en-US" sz="2400" b="1"/>
                      <a:t>关键字  存储地址</a:t>
                    </a:r>
                  </a:p>
                </p:txBody>
              </p:sp>
              <p:sp>
                <p:nvSpPr>
                  <p:cNvPr id="69" name="Line 12"/>
                  <p:cNvSpPr>
                    <a:spLocks noChangeShapeType="1"/>
                  </p:cNvSpPr>
                  <p:nvPr/>
                </p:nvSpPr>
                <p:spPr bwMode="auto">
                  <a:xfrm>
                    <a:off x="3944" y="2832"/>
                    <a:ext cx="0" cy="272"/>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53" name="Group 13"/>
                <p:cNvGrpSpPr>
                  <a:grpSpLocks/>
                </p:cNvGrpSpPr>
                <p:nvPr/>
              </p:nvGrpSpPr>
              <p:grpSpPr bwMode="auto">
                <a:xfrm>
                  <a:off x="3264" y="3104"/>
                  <a:ext cx="1542" cy="272"/>
                  <a:chOff x="3264" y="2832"/>
                  <a:chExt cx="1542" cy="272"/>
                </a:xfrm>
              </p:grpSpPr>
              <p:sp>
                <p:nvSpPr>
                  <p:cNvPr id="66" name="Rectangle 14"/>
                  <p:cNvSpPr>
                    <a:spLocks noChangeArrowheads="1"/>
                  </p:cNvSpPr>
                  <p:nvPr/>
                </p:nvSpPr>
                <p:spPr bwMode="auto">
                  <a:xfrm>
                    <a:off x="3264" y="2832"/>
                    <a:ext cx="1542" cy="27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kumimoji="0" lang="zh-CN" altLang="en-US" sz="2400" b="1"/>
                      <a:t>  </a:t>
                    </a:r>
                    <a:r>
                      <a:rPr kumimoji="0" lang="en-US" altLang="zh-CN" sz="2400" b="1"/>
                      <a:t>263</a:t>
                    </a:r>
                  </a:p>
                </p:txBody>
              </p:sp>
              <p:sp>
                <p:nvSpPr>
                  <p:cNvPr id="67" name="Line 15"/>
                  <p:cNvSpPr>
                    <a:spLocks noChangeShapeType="1"/>
                  </p:cNvSpPr>
                  <p:nvPr/>
                </p:nvSpPr>
                <p:spPr bwMode="auto">
                  <a:xfrm>
                    <a:off x="3944" y="2832"/>
                    <a:ext cx="0" cy="272"/>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54" name="Group 16"/>
                <p:cNvGrpSpPr>
                  <a:grpSpLocks/>
                </p:cNvGrpSpPr>
                <p:nvPr/>
              </p:nvGrpSpPr>
              <p:grpSpPr bwMode="auto">
                <a:xfrm>
                  <a:off x="3264" y="3376"/>
                  <a:ext cx="1542" cy="272"/>
                  <a:chOff x="3264" y="2832"/>
                  <a:chExt cx="1542" cy="272"/>
                </a:xfrm>
              </p:grpSpPr>
              <p:sp>
                <p:nvSpPr>
                  <p:cNvPr id="64" name="Rectangle 17"/>
                  <p:cNvSpPr>
                    <a:spLocks noChangeArrowheads="1"/>
                  </p:cNvSpPr>
                  <p:nvPr/>
                </p:nvSpPr>
                <p:spPr bwMode="auto">
                  <a:xfrm>
                    <a:off x="3264" y="2832"/>
                    <a:ext cx="1542" cy="27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kumimoji="0" lang="zh-CN" altLang="en-US" sz="2400" b="1"/>
                      <a:t>  </a:t>
                    </a:r>
                    <a:r>
                      <a:rPr kumimoji="0" lang="en-US" altLang="zh-CN" sz="2400" b="1"/>
                      <a:t>275</a:t>
                    </a:r>
                  </a:p>
                </p:txBody>
              </p:sp>
              <p:sp>
                <p:nvSpPr>
                  <p:cNvPr id="65" name="Line 18"/>
                  <p:cNvSpPr>
                    <a:spLocks noChangeShapeType="1"/>
                  </p:cNvSpPr>
                  <p:nvPr/>
                </p:nvSpPr>
                <p:spPr bwMode="auto">
                  <a:xfrm>
                    <a:off x="3944" y="2832"/>
                    <a:ext cx="0" cy="272"/>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55" name="Group 19"/>
                <p:cNvGrpSpPr>
                  <a:grpSpLocks/>
                </p:cNvGrpSpPr>
                <p:nvPr/>
              </p:nvGrpSpPr>
              <p:grpSpPr bwMode="auto">
                <a:xfrm>
                  <a:off x="3264" y="3648"/>
                  <a:ext cx="1542" cy="272"/>
                  <a:chOff x="3264" y="2832"/>
                  <a:chExt cx="1542" cy="272"/>
                </a:xfrm>
              </p:grpSpPr>
              <p:sp>
                <p:nvSpPr>
                  <p:cNvPr id="62" name="Rectangle 20"/>
                  <p:cNvSpPr>
                    <a:spLocks noChangeArrowheads="1"/>
                  </p:cNvSpPr>
                  <p:nvPr/>
                </p:nvSpPr>
                <p:spPr bwMode="auto">
                  <a:xfrm>
                    <a:off x="3264" y="2832"/>
                    <a:ext cx="1542" cy="27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kumimoji="0" lang="zh-CN" altLang="en-US" sz="2400" b="1"/>
                      <a:t>  </a:t>
                    </a:r>
                    <a:r>
                      <a:rPr kumimoji="0" lang="en-US" altLang="zh-CN" sz="2400" b="1"/>
                      <a:t>386</a:t>
                    </a:r>
                  </a:p>
                </p:txBody>
              </p:sp>
              <p:sp>
                <p:nvSpPr>
                  <p:cNvPr id="63" name="Line 21"/>
                  <p:cNvSpPr>
                    <a:spLocks noChangeShapeType="1"/>
                  </p:cNvSpPr>
                  <p:nvPr/>
                </p:nvSpPr>
                <p:spPr bwMode="auto">
                  <a:xfrm>
                    <a:off x="3944" y="2832"/>
                    <a:ext cx="0" cy="272"/>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56" name="Group 22"/>
                <p:cNvGrpSpPr>
                  <a:grpSpLocks/>
                </p:cNvGrpSpPr>
                <p:nvPr/>
              </p:nvGrpSpPr>
              <p:grpSpPr bwMode="auto">
                <a:xfrm>
                  <a:off x="3264" y="3920"/>
                  <a:ext cx="1542" cy="272"/>
                  <a:chOff x="3264" y="2832"/>
                  <a:chExt cx="1542" cy="272"/>
                </a:xfrm>
              </p:grpSpPr>
              <p:sp>
                <p:nvSpPr>
                  <p:cNvPr id="60" name="Rectangle 23"/>
                  <p:cNvSpPr>
                    <a:spLocks noChangeArrowheads="1"/>
                  </p:cNvSpPr>
                  <p:nvPr/>
                </p:nvSpPr>
                <p:spPr bwMode="auto">
                  <a:xfrm>
                    <a:off x="3264" y="2832"/>
                    <a:ext cx="1542" cy="27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sz="2400" b="1">
                        <a:cs typeface="Times New Roman" panose="02020603050405020304" pitchFamily="18" charset="0"/>
                      </a:rPr>
                      <a:t>   </a:t>
                    </a:r>
                    <a:r>
                      <a:rPr lang="en-US" altLang="zh-CN" sz="2400" b="1">
                        <a:cs typeface="Times New Roman" panose="02020603050405020304" pitchFamily="18" charset="0"/>
                      </a:rPr>
                      <a:t>…               …</a:t>
                    </a:r>
                  </a:p>
                </p:txBody>
              </p:sp>
              <p:sp>
                <p:nvSpPr>
                  <p:cNvPr id="61" name="Line 24"/>
                  <p:cNvSpPr>
                    <a:spLocks noChangeShapeType="1"/>
                  </p:cNvSpPr>
                  <p:nvPr/>
                </p:nvSpPr>
                <p:spPr bwMode="auto">
                  <a:xfrm>
                    <a:off x="3944" y="2832"/>
                    <a:ext cx="0" cy="272"/>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57" name="Group 25"/>
                <p:cNvGrpSpPr>
                  <a:grpSpLocks/>
                </p:cNvGrpSpPr>
                <p:nvPr/>
              </p:nvGrpSpPr>
              <p:grpSpPr bwMode="auto">
                <a:xfrm>
                  <a:off x="3264" y="4192"/>
                  <a:ext cx="1542" cy="272"/>
                  <a:chOff x="3264" y="2832"/>
                  <a:chExt cx="1542" cy="272"/>
                </a:xfrm>
              </p:grpSpPr>
              <p:sp>
                <p:nvSpPr>
                  <p:cNvPr id="58" name="Rectangle 26"/>
                  <p:cNvSpPr>
                    <a:spLocks noChangeArrowheads="1"/>
                  </p:cNvSpPr>
                  <p:nvPr/>
                </p:nvSpPr>
                <p:spPr bwMode="auto">
                  <a:xfrm>
                    <a:off x="3264" y="2832"/>
                    <a:ext cx="1542" cy="27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kumimoji="0" lang="zh-CN" altLang="en-US" sz="2400" b="1"/>
                      <a:t>  </a:t>
                    </a:r>
                    <a:r>
                      <a:rPr kumimoji="0" lang="en-US" altLang="zh-CN" sz="2400" b="1"/>
                      <a:t>1046</a:t>
                    </a:r>
                  </a:p>
                </p:txBody>
              </p:sp>
              <p:sp>
                <p:nvSpPr>
                  <p:cNvPr id="59" name="Line 27"/>
                  <p:cNvSpPr>
                    <a:spLocks noChangeShapeType="1"/>
                  </p:cNvSpPr>
                  <p:nvPr/>
                </p:nvSpPr>
                <p:spPr bwMode="auto">
                  <a:xfrm>
                    <a:off x="3944" y="2832"/>
                    <a:ext cx="0" cy="272"/>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grpSp>
            <p:nvGrpSpPr>
              <p:cNvPr id="11" name="Group 28"/>
              <p:cNvGrpSpPr>
                <a:grpSpLocks/>
              </p:cNvGrpSpPr>
              <p:nvPr/>
            </p:nvGrpSpPr>
            <p:grpSpPr bwMode="auto">
              <a:xfrm>
                <a:off x="2977" y="2879"/>
                <a:ext cx="631" cy="249"/>
                <a:chOff x="2681" y="3168"/>
                <a:chExt cx="631" cy="288"/>
              </a:xfrm>
            </p:grpSpPr>
            <p:sp>
              <p:nvSpPr>
                <p:cNvPr id="49" name="Line 29"/>
                <p:cNvSpPr>
                  <a:spLocks noChangeShapeType="1"/>
                </p:cNvSpPr>
                <p:nvPr/>
              </p:nvSpPr>
              <p:spPr bwMode="auto">
                <a:xfrm>
                  <a:off x="2681" y="3168"/>
                  <a:ext cx="295"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 name="Line 30"/>
                <p:cNvSpPr>
                  <a:spLocks noChangeShapeType="1"/>
                </p:cNvSpPr>
                <p:nvPr/>
              </p:nvSpPr>
              <p:spPr bwMode="auto">
                <a:xfrm>
                  <a:off x="2976" y="3168"/>
                  <a:ext cx="0" cy="288"/>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1" name="Line 31"/>
                <p:cNvSpPr>
                  <a:spLocks noChangeShapeType="1"/>
                </p:cNvSpPr>
                <p:nvPr/>
              </p:nvSpPr>
              <p:spPr bwMode="auto">
                <a:xfrm>
                  <a:off x="2976" y="3456"/>
                  <a:ext cx="336"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2" name="Group 32"/>
              <p:cNvGrpSpPr>
                <a:grpSpLocks/>
              </p:cNvGrpSpPr>
              <p:nvPr/>
            </p:nvGrpSpPr>
            <p:grpSpPr bwMode="auto">
              <a:xfrm>
                <a:off x="2984" y="3167"/>
                <a:ext cx="624" cy="672"/>
                <a:chOff x="2688" y="3456"/>
                <a:chExt cx="624" cy="672"/>
              </a:xfrm>
            </p:grpSpPr>
            <p:sp>
              <p:nvSpPr>
                <p:cNvPr id="46" name="Line 33"/>
                <p:cNvSpPr>
                  <a:spLocks noChangeShapeType="1"/>
                </p:cNvSpPr>
                <p:nvPr/>
              </p:nvSpPr>
              <p:spPr bwMode="auto">
                <a:xfrm>
                  <a:off x="2688" y="3456"/>
                  <a:ext cx="288" cy="0"/>
                </a:xfrm>
                <a:prstGeom prst="line">
                  <a:avLst/>
                </a:prstGeom>
                <a:noFill/>
                <a:ln w="28575">
                  <a:solidFill>
                    <a:schemeClr val="accent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7" name="Line 34"/>
                <p:cNvSpPr>
                  <a:spLocks noChangeShapeType="1"/>
                </p:cNvSpPr>
                <p:nvPr/>
              </p:nvSpPr>
              <p:spPr bwMode="auto">
                <a:xfrm>
                  <a:off x="2976" y="3456"/>
                  <a:ext cx="0" cy="672"/>
                </a:xfrm>
                <a:prstGeom prst="line">
                  <a:avLst/>
                </a:prstGeom>
                <a:noFill/>
                <a:ln w="28575">
                  <a:solidFill>
                    <a:schemeClr val="accent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8" name="Line 35"/>
                <p:cNvSpPr>
                  <a:spLocks noChangeShapeType="1"/>
                </p:cNvSpPr>
                <p:nvPr/>
              </p:nvSpPr>
              <p:spPr bwMode="auto">
                <a:xfrm>
                  <a:off x="2976" y="4128"/>
                  <a:ext cx="336" cy="0"/>
                </a:xfrm>
                <a:prstGeom prst="line">
                  <a:avLst/>
                </a:prstGeom>
                <a:noFill/>
                <a:ln w="28575">
                  <a:solidFill>
                    <a:schemeClr val="accent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3" name="Group 36"/>
              <p:cNvGrpSpPr>
                <a:grpSpLocks/>
              </p:cNvGrpSpPr>
              <p:nvPr/>
            </p:nvGrpSpPr>
            <p:grpSpPr bwMode="auto">
              <a:xfrm>
                <a:off x="2992" y="2879"/>
                <a:ext cx="624" cy="480"/>
                <a:chOff x="2736" y="3168"/>
                <a:chExt cx="624" cy="480"/>
              </a:xfrm>
            </p:grpSpPr>
            <p:sp>
              <p:nvSpPr>
                <p:cNvPr id="43" name="Line 37"/>
                <p:cNvSpPr>
                  <a:spLocks noChangeShapeType="1"/>
                </p:cNvSpPr>
                <p:nvPr/>
              </p:nvSpPr>
              <p:spPr bwMode="auto">
                <a:xfrm>
                  <a:off x="2736" y="3648"/>
                  <a:ext cx="384" cy="0"/>
                </a:xfrm>
                <a:prstGeom prst="line">
                  <a:avLst/>
                </a:prstGeom>
                <a:noFill/>
                <a:ln w="28575">
                  <a:solidFill>
                    <a:schemeClr val="hlink"/>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4" name="Line 38"/>
                <p:cNvSpPr>
                  <a:spLocks noChangeShapeType="1"/>
                </p:cNvSpPr>
                <p:nvPr/>
              </p:nvSpPr>
              <p:spPr bwMode="auto">
                <a:xfrm flipV="1">
                  <a:off x="3120" y="3168"/>
                  <a:ext cx="0" cy="480"/>
                </a:xfrm>
                <a:prstGeom prst="line">
                  <a:avLst/>
                </a:prstGeom>
                <a:noFill/>
                <a:ln w="28575">
                  <a:solidFill>
                    <a:schemeClr val="hlink"/>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5" name="Line 39"/>
                <p:cNvSpPr>
                  <a:spLocks noChangeShapeType="1"/>
                </p:cNvSpPr>
                <p:nvPr/>
              </p:nvSpPr>
              <p:spPr bwMode="auto">
                <a:xfrm>
                  <a:off x="3120" y="3168"/>
                  <a:ext cx="240" cy="0"/>
                </a:xfrm>
                <a:prstGeom prst="line">
                  <a:avLst/>
                </a:prstGeom>
                <a:noFill/>
                <a:ln w="28575">
                  <a:solidFill>
                    <a:schemeClr val="hlink"/>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4" name="Group 40"/>
              <p:cNvGrpSpPr>
                <a:grpSpLocks/>
              </p:cNvGrpSpPr>
              <p:nvPr/>
            </p:nvGrpSpPr>
            <p:grpSpPr bwMode="auto">
              <a:xfrm>
                <a:off x="2992" y="3407"/>
                <a:ext cx="624" cy="480"/>
                <a:chOff x="2736" y="3168"/>
                <a:chExt cx="624" cy="480"/>
              </a:xfrm>
            </p:grpSpPr>
            <p:sp>
              <p:nvSpPr>
                <p:cNvPr id="40" name="Line 41"/>
                <p:cNvSpPr>
                  <a:spLocks noChangeShapeType="1"/>
                </p:cNvSpPr>
                <p:nvPr/>
              </p:nvSpPr>
              <p:spPr bwMode="auto">
                <a:xfrm>
                  <a:off x="2736" y="3648"/>
                  <a:ext cx="384" cy="0"/>
                </a:xfrm>
                <a:prstGeom prst="line">
                  <a:avLst/>
                </a:prstGeom>
                <a:noFill/>
                <a:ln w="28575">
                  <a:solidFill>
                    <a:schemeClr val="folHlink"/>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1" name="Line 42"/>
                <p:cNvSpPr>
                  <a:spLocks noChangeShapeType="1"/>
                </p:cNvSpPr>
                <p:nvPr/>
              </p:nvSpPr>
              <p:spPr bwMode="auto">
                <a:xfrm flipV="1">
                  <a:off x="3120" y="3168"/>
                  <a:ext cx="0" cy="480"/>
                </a:xfrm>
                <a:prstGeom prst="line">
                  <a:avLst/>
                </a:prstGeom>
                <a:noFill/>
                <a:ln w="28575">
                  <a:solidFill>
                    <a:schemeClr val="folHlink"/>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2" name="Line 43"/>
                <p:cNvSpPr>
                  <a:spLocks noChangeShapeType="1"/>
                </p:cNvSpPr>
                <p:nvPr/>
              </p:nvSpPr>
              <p:spPr bwMode="auto">
                <a:xfrm>
                  <a:off x="3120" y="3168"/>
                  <a:ext cx="240" cy="0"/>
                </a:xfrm>
                <a:prstGeom prst="line">
                  <a:avLst/>
                </a:prstGeom>
                <a:noFill/>
                <a:ln w="28575">
                  <a:solidFill>
                    <a:schemeClr val="folHlink"/>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5" name="Group 44"/>
              <p:cNvGrpSpPr>
                <a:grpSpLocks/>
              </p:cNvGrpSpPr>
              <p:nvPr/>
            </p:nvGrpSpPr>
            <p:grpSpPr bwMode="auto">
              <a:xfrm>
                <a:off x="3624" y="2487"/>
                <a:ext cx="1633" cy="1489"/>
                <a:chOff x="3624" y="2487"/>
                <a:chExt cx="1633" cy="1489"/>
              </a:xfrm>
            </p:grpSpPr>
            <p:grpSp>
              <p:nvGrpSpPr>
                <p:cNvPr id="16" name="Group 45"/>
                <p:cNvGrpSpPr>
                  <a:grpSpLocks/>
                </p:cNvGrpSpPr>
                <p:nvPr/>
              </p:nvGrpSpPr>
              <p:grpSpPr bwMode="auto">
                <a:xfrm>
                  <a:off x="3625" y="2487"/>
                  <a:ext cx="1632" cy="250"/>
                  <a:chOff x="3625" y="2487"/>
                  <a:chExt cx="1632" cy="250"/>
                </a:xfrm>
              </p:grpSpPr>
              <p:sp>
                <p:nvSpPr>
                  <p:cNvPr id="37" name="Rectangle 46"/>
                  <p:cNvSpPr>
                    <a:spLocks noChangeArrowheads="1"/>
                  </p:cNvSpPr>
                  <p:nvPr/>
                </p:nvSpPr>
                <p:spPr bwMode="auto">
                  <a:xfrm>
                    <a:off x="3625" y="2487"/>
                    <a:ext cx="1632" cy="25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kumimoji="0" lang="zh-CN" altLang="en-US" sz="2400" b="1" dirty="0"/>
                      <a:t>关键字              </a:t>
                    </a:r>
                    <a:r>
                      <a:rPr lang="en-US" altLang="zh-CN" sz="2400" b="1" dirty="0">
                        <a:cs typeface="Times New Roman" panose="02020603050405020304" pitchFamily="18" charset="0"/>
                      </a:rPr>
                      <a:t>…</a:t>
                    </a:r>
                  </a:p>
                </p:txBody>
              </p:sp>
              <p:sp>
                <p:nvSpPr>
                  <p:cNvPr id="38" name="Line 47"/>
                  <p:cNvSpPr>
                    <a:spLocks noChangeShapeType="1"/>
                  </p:cNvSpPr>
                  <p:nvPr/>
                </p:nvSpPr>
                <p:spPr bwMode="auto">
                  <a:xfrm>
                    <a:off x="4309" y="2487"/>
                    <a:ext cx="0" cy="25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9" name="Line 48"/>
                  <p:cNvSpPr>
                    <a:spLocks noChangeShapeType="1"/>
                  </p:cNvSpPr>
                  <p:nvPr/>
                </p:nvSpPr>
                <p:spPr bwMode="auto">
                  <a:xfrm>
                    <a:off x="4773" y="2487"/>
                    <a:ext cx="0" cy="25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7" name="Group 49"/>
                <p:cNvGrpSpPr>
                  <a:grpSpLocks/>
                </p:cNvGrpSpPr>
                <p:nvPr/>
              </p:nvGrpSpPr>
              <p:grpSpPr bwMode="auto">
                <a:xfrm>
                  <a:off x="3624" y="2734"/>
                  <a:ext cx="1632" cy="250"/>
                  <a:chOff x="3621" y="2487"/>
                  <a:chExt cx="1632" cy="250"/>
                </a:xfrm>
              </p:grpSpPr>
              <p:sp>
                <p:nvSpPr>
                  <p:cNvPr id="34" name="Rectangle 50"/>
                  <p:cNvSpPr>
                    <a:spLocks noChangeArrowheads="1"/>
                  </p:cNvSpPr>
                  <p:nvPr/>
                </p:nvSpPr>
                <p:spPr bwMode="auto">
                  <a:xfrm>
                    <a:off x="3621" y="2487"/>
                    <a:ext cx="1632" cy="25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kumimoji="0" lang="zh-CN" altLang="en-US" sz="2400" b="1"/>
                      <a:t>  </a:t>
                    </a:r>
                    <a:r>
                      <a:rPr kumimoji="0" lang="en-US" altLang="zh-CN" sz="2400" b="1"/>
                      <a:t>386</a:t>
                    </a:r>
                    <a:endParaRPr lang="en-US" altLang="zh-CN" sz="2400" b="1">
                      <a:cs typeface="Times New Roman" panose="02020603050405020304" pitchFamily="18" charset="0"/>
                    </a:endParaRPr>
                  </a:p>
                </p:txBody>
              </p:sp>
              <p:sp>
                <p:nvSpPr>
                  <p:cNvPr id="35" name="Line 51"/>
                  <p:cNvSpPr>
                    <a:spLocks noChangeShapeType="1"/>
                  </p:cNvSpPr>
                  <p:nvPr/>
                </p:nvSpPr>
                <p:spPr bwMode="auto">
                  <a:xfrm>
                    <a:off x="4309" y="2487"/>
                    <a:ext cx="0" cy="25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6" name="Line 52"/>
                  <p:cNvSpPr>
                    <a:spLocks noChangeShapeType="1"/>
                  </p:cNvSpPr>
                  <p:nvPr/>
                </p:nvSpPr>
                <p:spPr bwMode="auto">
                  <a:xfrm>
                    <a:off x="4773" y="2487"/>
                    <a:ext cx="0" cy="25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8" name="Group 53"/>
                <p:cNvGrpSpPr>
                  <a:grpSpLocks/>
                </p:cNvGrpSpPr>
                <p:nvPr/>
              </p:nvGrpSpPr>
              <p:grpSpPr bwMode="auto">
                <a:xfrm>
                  <a:off x="3624" y="2982"/>
                  <a:ext cx="1632" cy="250"/>
                  <a:chOff x="3621" y="2487"/>
                  <a:chExt cx="1632" cy="250"/>
                </a:xfrm>
              </p:grpSpPr>
              <p:sp>
                <p:nvSpPr>
                  <p:cNvPr id="31" name="Rectangle 54"/>
                  <p:cNvSpPr>
                    <a:spLocks noChangeArrowheads="1"/>
                  </p:cNvSpPr>
                  <p:nvPr/>
                </p:nvSpPr>
                <p:spPr bwMode="auto">
                  <a:xfrm>
                    <a:off x="3621" y="2487"/>
                    <a:ext cx="1632" cy="25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kumimoji="0" lang="zh-CN" altLang="en-US" sz="2400" b="1"/>
                      <a:t>  </a:t>
                    </a:r>
                    <a:r>
                      <a:rPr kumimoji="0" lang="en-US" altLang="zh-CN" sz="2400" b="1"/>
                      <a:t>263</a:t>
                    </a:r>
                    <a:endParaRPr lang="en-US" altLang="zh-CN" sz="2400" b="1">
                      <a:cs typeface="Times New Roman" panose="02020603050405020304" pitchFamily="18" charset="0"/>
                    </a:endParaRPr>
                  </a:p>
                </p:txBody>
              </p:sp>
              <p:sp>
                <p:nvSpPr>
                  <p:cNvPr id="32" name="Line 55"/>
                  <p:cNvSpPr>
                    <a:spLocks noChangeShapeType="1"/>
                  </p:cNvSpPr>
                  <p:nvPr/>
                </p:nvSpPr>
                <p:spPr bwMode="auto">
                  <a:xfrm>
                    <a:off x="4309" y="2487"/>
                    <a:ext cx="0" cy="25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3" name="Line 56"/>
                  <p:cNvSpPr>
                    <a:spLocks noChangeShapeType="1"/>
                  </p:cNvSpPr>
                  <p:nvPr/>
                </p:nvSpPr>
                <p:spPr bwMode="auto">
                  <a:xfrm>
                    <a:off x="4773" y="2487"/>
                    <a:ext cx="0" cy="25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9" name="Group 57"/>
                <p:cNvGrpSpPr>
                  <a:grpSpLocks/>
                </p:cNvGrpSpPr>
                <p:nvPr/>
              </p:nvGrpSpPr>
              <p:grpSpPr bwMode="auto">
                <a:xfrm>
                  <a:off x="3624" y="3230"/>
                  <a:ext cx="1632" cy="250"/>
                  <a:chOff x="3621" y="2487"/>
                  <a:chExt cx="1632" cy="250"/>
                </a:xfrm>
              </p:grpSpPr>
              <p:sp>
                <p:nvSpPr>
                  <p:cNvPr id="28" name="Rectangle 58"/>
                  <p:cNvSpPr>
                    <a:spLocks noChangeArrowheads="1"/>
                  </p:cNvSpPr>
                  <p:nvPr/>
                </p:nvSpPr>
                <p:spPr bwMode="auto">
                  <a:xfrm>
                    <a:off x="3621" y="2487"/>
                    <a:ext cx="1632" cy="25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kumimoji="0" lang="zh-CN" altLang="en-US" sz="2400" b="1"/>
                      <a:t>  </a:t>
                    </a:r>
                    <a:r>
                      <a:rPr kumimoji="0" lang="en-US" altLang="zh-CN" sz="2400" b="1"/>
                      <a:t>1046</a:t>
                    </a:r>
                    <a:endParaRPr lang="en-US" altLang="zh-CN" sz="2400" b="1">
                      <a:cs typeface="Times New Roman" panose="02020603050405020304" pitchFamily="18" charset="0"/>
                    </a:endParaRPr>
                  </a:p>
                </p:txBody>
              </p:sp>
              <p:sp>
                <p:nvSpPr>
                  <p:cNvPr id="29" name="Line 59"/>
                  <p:cNvSpPr>
                    <a:spLocks noChangeShapeType="1"/>
                  </p:cNvSpPr>
                  <p:nvPr/>
                </p:nvSpPr>
                <p:spPr bwMode="auto">
                  <a:xfrm>
                    <a:off x="4309" y="2487"/>
                    <a:ext cx="0" cy="25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0" name="Line 60"/>
                  <p:cNvSpPr>
                    <a:spLocks noChangeShapeType="1"/>
                  </p:cNvSpPr>
                  <p:nvPr/>
                </p:nvSpPr>
                <p:spPr bwMode="auto">
                  <a:xfrm>
                    <a:off x="4773" y="2487"/>
                    <a:ext cx="0" cy="25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20" name="Group 61"/>
                <p:cNvGrpSpPr>
                  <a:grpSpLocks/>
                </p:cNvGrpSpPr>
                <p:nvPr/>
              </p:nvGrpSpPr>
              <p:grpSpPr bwMode="auto">
                <a:xfrm>
                  <a:off x="3624" y="3478"/>
                  <a:ext cx="1632" cy="250"/>
                  <a:chOff x="3621" y="2487"/>
                  <a:chExt cx="1632" cy="250"/>
                </a:xfrm>
              </p:grpSpPr>
              <p:sp>
                <p:nvSpPr>
                  <p:cNvPr id="25" name="Rectangle 62"/>
                  <p:cNvSpPr>
                    <a:spLocks noChangeArrowheads="1"/>
                  </p:cNvSpPr>
                  <p:nvPr/>
                </p:nvSpPr>
                <p:spPr bwMode="auto">
                  <a:xfrm>
                    <a:off x="3621" y="2487"/>
                    <a:ext cx="1632" cy="25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sz="2400" b="1">
                        <a:cs typeface="Times New Roman" panose="02020603050405020304" pitchFamily="18" charset="0"/>
                      </a:rPr>
                      <a:t>   </a:t>
                    </a:r>
                    <a:r>
                      <a:rPr lang="en-US" altLang="zh-CN" sz="2400" b="1">
                        <a:cs typeface="Times New Roman" panose="02020603050405020304" pitchFamily="18" charset="0"/>
                      </a:rPr>
                      <a:t>…</a:t>
                    </a:r>
                  </a:p>
                </p:txBody>
              </p:sp>
              <p:sp>
                <p:nvSpPr>
                  <p:cNvPr id="26" name="Line 63"/>
                  <p:cNvSpPr>
                    <a:spLocks noChangeShapeType="1"/>
                  </p:cNvSpPr>
                  <p:nvPr/>
                </p:nvSpPr>
                <p:spPr bwMode="auto">
                  <a:xfrm>
                    <a:off x="4309" y="2487"/>
                    <a:ext cx="0" cy="25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7" name="Line 64"/>
                  <p:cNvSpPr>
                    <a:spLocks noChangeShapeType="1"/>
                  </p:cNvSpPr>
                  <p:nvPr/>
                </p:nvSpPr>
                <p:spPr bwMode="auto">
                  <a:xfrm>
                    <a:off x="4773" y="2487"/>
                    <a:ext cx="0" cy="25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21" name="Group 65"/>
                <p:cNvGrpSpPr>
                  <a:grpSpLocks/>
                </p:cNvGrpSpPr>
                <p:nvPr/>
              </p:nvGrpSpPr>
              <p:grpSpPr bwMode="auto">
                <a:xfrm>
                  <a:off x="3624" y="3726"/>
                  <a:ext cx="1632" cy="250"/>
                  <a:chOff x="3621" y="2487"/>
                  <a:chExt cx="1632" cy="250"/>
                </a:xfrm>
              </p:grpSpPr>
              <p:sp>
                <p:nvSpPr>
                  <p:cNvPr id="22" name="Rectangle 66"/>
                  <p:cNvSpPr>
                    <a:spLocks noChangeArrowheads="1"/>
                  </p:cNvSpPr>
                  <p:nvPr/>
                </p:nvSpPr>
                <p:spPr bwMode="auto">
                  <a:xfrm>
                    <a:off x="3621" y="2487"/>
                    <a:ext cx="1632" cy="25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kumimoji="0" lang="zh-CN" altLang="en-US" sz="2400" b="1"/>
                      <a:t>  </a:t>
                    </a:r>
                    <a:r>
                      <a:rPr kumimoji="0" lang="en-US" altLang="zh-CN" sz="2400" b="1"/>
                      <a:t>275</a:t>
                    </a:r>
                    <a:endParaRPr lang="en-US" altLang="zh-CN" sz="2400" b="1">
                      <a:cs typeface="Times New Roman" panose="02020603050405020304" pitchFamily="18" charset="0"/>
                    </a:endParaRPr>
                  </a:p>
                </p:txBody>
              </p:sp>
              <p:sp>
                <p:nvSpPr>
                  <p:cNvPr id="23" name="Line 67"/>
                  <p:cNvSpPr>
                    <a:spLocks noChangeShapeType="1"/>
                  </p:cNvSpPr>
                  <p:nvPr/>
                </p:nvSpPr>
                <p:spPr bwMode="auto">
                  <a:xfrm>
                    <a:off x="4309" y="2487"/>
                    <a:ext cx="0" cy="25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4" name="Line 68"/>
                  <p:cNvSpPr>
                    <a:spLocks noChangeShapeType="1"/>
                  </p:cNvSpPr>
                  <p:nvPr/>
                </p:nvSpPr>
                <p:spPr bwMode="auto">
                  <a:xfrm>
                    <a:off x="4773" y="2487"/>
                    <a:ext cx="0" cy="25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grpSp>
      </p:grpSp>
      <p:sp>
        <p:nvSpPr>
          <p:cNvPr id="71" name="动作按钮: 开始 70">
            <a:hlinkClick r:id="rId2" action="ppaction://hlinksldjump" highlightClick="1"/>
          </p:cNvPr>
          <p:cNvSpPr/>
          <p:nvPr/>
        </p:nvSpPr>
        <p:spPr>
          <a:xfrm>
            <a:off x="8820472" y="6580188"/>
            <a:ext cx="323528" cy="277812"/>
          </a:xfrm>
          <a:prstGeom prst="actionButtonBeginning">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extLst>
      <p:ext uri="{BB962C8B-B14F-4D97-AF65-F5344CB8AC3E}">
        <p14:creationId xmlns:p14="http://schemas.microsoft.com/office/powerpoint/2010/main" val="2887873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3.1 </a:t>
            </a:r>
            <a:r>
              <a:rPr lang="zh-CN" altLang="en-US" dirty="0"/>
              <a:t>顺序索引表</a:t>
            </a:r>
          </a:p>
        </p:txBody>
      </p:sp>
      <p:sp>
        <p:nvSpPr>
          <p:cNvPr id="3" name="内容占位符 2"/>
          <p:cNvSpPr>
            <a:spLocks noGrp="1"/>
          </p:cNvSpPr>
          <p:nvPr>
            <p:ph idx="1"/>
          </p:nvPr>
        </p:nvSpPr>
        <p:spPr/>
        <p:txBody>
          <a:bodyPr/>
          <a:lstStyle/>
          <a:p>
            <a:r>
              <a:rPr lang="zh-CN" altLang="en-US" sz="2400" b="1" dirty="0">
                <a:solidFill>
                  <a:srgbClr val="0070C0"/>
                </a:solidFill>
              </a:rPr>
              <a:t>顺序索引</a:t>
            </a:r>
            <a:r>
              <a:rPr lang="zh-CN" altLang="en-US" sz="2400" b="1" dirty="0" smtClean="0">
                <a:solidFill>
                  <a:srgbClr val="0070C0"/>
                </a:solidFill>
              </a:rPr>
              <a:t>表</a:t>
            </a:r>
            <a:r>
              <a:rPr lang="zh-CN" altLang="en-US" sz="2400" dirty="0" smtClean="0"/>
              <a:t>：是</a:t>
            </a:r>
            <a:r>
              <a:rPr lang="zh-CN" altLang="en-US" sz="2400" dirty="0"/>
              <a:t>将</a:t>
            </a:r>
            <a:r>
              <a:rPr lang="zh-CN" altLang="en-US" sz="2400" i="1" dirty="0">
                <a:solidFill>
                  <a:srgbClr val="7030A0"/>
                </a:solidFill>
              </a:rPr>
              <a:t>索引项</a:t>
            </a:r>
            <a:r>
              <a:rPr lang="zh-CN" altLang="en-US" sz="2400" u="sng" dirty="0"/>
              <a:t>按</a:t>
            </a:r>
            <a:r>
              <a:rPr lang="zh-CN" altLang="en-US" sz="2400" u="sng" dirty="0">
                <a:solidFill>
                  <a:schemeClr val="accent6"/>
                </a:solidFill>
              </a:rPr>
              <a:t>顺序结构</a:t>
            </a:r>
            <a:r>
              <a:rPr lang="zh-CN" altLang="en-US" sz="2400" u="sng" dirty="0"/>
              <a:t>组织</a:t>
            </a:r>
            <a:r>
              <a:rPr lang="zh-CN" altLang="en-US" sz="2400" dirty="0"/>
              <a:t>的</a:t>
            </a:r>
            <a:r>
              <a:rPr lang="zh-CN" altLang="en-US" sz="2400" b="1" dirty="0"/>
              <a:t>线性索引表</a:t>
            </a:r>
            <a:r>
              <a:rPr lang="zh-CN" altLang="en-US" sz="2400" dirty="0"/>
              <a:t>，而表中</a:t>
            </a:r>
            <a:r>
              <a:rPr lang="zh-CN" altLang="en-US" sz="2400" i="1" u="sng" dirty="0">
                <a:solidFill>
                  <a:srgbClr val="7030A0"/>
                </a:solidFill>
              </a:rPr>
              <a:t>索引项</a:t>
            </a:r>
            <a:r>
              <a:rPr lang="zh-CN" altLang="en-US" sz="2400" u="sng" dirty="0"/>
              <a:t>一般是</a:t>
            </a:r>
            <a:r>
              <a:rPr lang="zh-CN" altLang="en-US" sz="2400" i="1" u="sng" dirty="0"/>
              <a:t>按关键字排序</a:t>
            </a:r>
            <a:r>
              <a:rPr lang="zh-CN" altLang="en-US" sz="2400" dirty="0"/>
              <a:t>的，其特点是：</a:t>
            </a:r>
          </a:p>
          <a:p>
            <a:pPr marL="890588" lvl="1" indent="-358775">
              <a:buFont typeface="+mj-lt"/>
              <a:buAutoNum type="alphaUcPeriod"/>
            </a:pPr>
            <a:r>
              <a:rPr lang="zh-CN" altLang="en-US" sz="2200" i="1" u="sng" dirty="0" smtClean="0"/>
              <a:t>可以</a:t>
            </a:r>
            <a:r>
              <a:rPr lang="zh-CN" altLang="en-US" sz="2200" i="1" u="sng" dirty="0"/>
              <a:t>用</a:t>
            </a:r>
            <a:r>
              <a:rPr lang="zh-CN" altLang="en-US" sz="2200" i="1" u="sng" dirty="0">
                <a:solidFill>
                  <a:schemeClr val="accent6"/>
                </a:solidFill>
              </a:rPr>
              <a:t>折半查找方法</a:t>
            </a:r>
            <a:r>
              <a:rPr lang="zh-CN" altLang="en-US" sz="2200" i="1" u="sng" dirty="0"/>
              <a:t>快速找到关键字</a:t>
            </a:r>
            <a:r>
              <a:rPr lang="zh-CN" altLang="en-US" sz="2200" dirty="0"/>
              <a:t>，进而找到数据记录的物理地址，实现数据记录的快速查找；</a:t>
            </a:r>
          </a:p>
          <a:p>
            <a:pPr marL="890588" lvl="1" indent="-358775">
              <a:buFont typeface="+mj-lt"/>
              <a:buAutoNum type="alphaUcPeriod"/>
            </a:pPr>
            <a:r>
              <a:rPr lang="zh-CN" altLang="en-US" sz="2200" dirty="0" smtClean="0"/>
              <a:t>提供</a:t>
            </a:r>
            <a:r>
              <a:rPr lang="zh-CN" altLang="en-US" sz="2200" i="1" u="sng" dirty="0"/>
              <a:t>对</a:t>
            </a:r>
            <a:r>
              <a:rPr lang="zh-CN" altLang="en-US" sz="2200" i="1" u="sng" dirty="0">
                <a:solidFill>
                  <a:schemeClr val="accent6"/>
                </a:solidFill>
              </a:rPr>
              <a:t>变长数据记录</a:t>
            </a:r>
            <a:r>
              <a:rPr lang="zh-CN" altLang="en-US" sz="2200" i="1" u="sng" dirty="0"/>
              <a:t>的便捷访问</a:t>
            </a:r>
            <a:r>
              <a:rPr lang="zh-CN" altLang="en-US" sz="2200" dirty="0"/>
              <a:t>；</a:t>
            </a:r>
          </a:p>
          <a:p>
            <a:pPr marL="890588" lvl="1" indent="-358775">
              <a:buFont typeface="+mj-lt"/>
              <a:buAutoNum type="alphaUcPeriod"/>
            </a:pPr>
            <a:r>
              <a:rPr lang="zh-CN" altLang="en-US" sz="2200" b="1" i="1" u="sng" dirty="0" smtClean="0"/>
              <a:t>插入</a:t>
            </a:r>
            <a:r>
              <a:rPr lang="zh-CN" altLang="en-US" sz="2200" b="1" i="1" u="sng" dirty="0"/>
              <a:t>或删除</a:t>
            </a:r>
            <a:r>
              <a:rPr lang="zh-CN" altLang="en-US" sz="2200" i="1" u="sng" dirty="0"/>
              <a:t>数据记录时</a:t>
            </a:r>
            <a:r>
              <a:rPr lang="zh-CN" altLang="en-US" sz="2200" i="1" u="sng" dirty="0">
                <a:solidFill>
                  <a:schemeClr val="accent6"/>
                </a:solidFill>
              </a:rPr>
              <a:t>不需要移动记录</a:t>
            </a:r>
            <a:r>
              <a:rPr lang="zh-CN" altLang="en-US" sz="2200" dirty="0"/>
              <a:t>，但</a:t>
            </a:r>
            <a:r>
              <a:rPr lang="zh-CN" altLang="en-US" sz="2200" u="sng" dirty="0"/>
              <a:t>需要</a:t>
            </a:r>
            <a:r>
              <a:rPr lang="zh-CN" altLang="en-US" sz="2200" u="sng" dirty="0">
                <a:solidFill>
                  <a:srgbClr val="0070C0"/>
                </a:solidFill>
              </a:rPr>
              <a:t>对索引表进行维护</a:t>
            </a:r>
            <a:r>
              <a:rPr lang="zh-CN" altLang="en-US" sz="2200" dirty="0"/>
              <a:t>。</a:t>
            </a:r>
          </a:p>
          <a:p>
            <a:pPr marL="914400" lvl="1" indent="-457200">
              <a:buFont typeface="+mj-ea"/>
              <a:buAutoNum type="circleNumDbPlain"/>
            </a:pPr>
            <a:r>
              <a:rPr lang="zh-CN" altLang="en-US" sz="2200" dirty="0" smtClean="0"/>
              <a:t>索引</a:t>
            </a:r>
            <a:r>
              <a:rPr lang="zh-CN" altLang="en-US" sz="2200" dirty="0"/>
              <a:t>表中索引项的数目与数据表中记录数相同，</a:t>
            </a:r>
            <a:r>
              <a:rPr lang="zh-CN" altLang="en-US" sz="2200" u="sng" dirty="0"/>
              <a:t>当索引表很大时，</a:t>
            </a:r>
            <a:r>
              <a:rPr lang="zh-CN" altLang="en-US" sz="2200" u="sng" dirty="0">
                <a:solidFill>
                  <a:schemeClr val="accent6"/>
                </a:solidFill>
              </a:rPr>
              <a:t>检索记录需多次访问外存</a:t>
            </a:r>
            <a:r>
              <a:rPr lang="zh-CN" altLang="en-US" sz="2200" dirty="0"/>
              <a:t>；</a:t>
            </a:r>
          </a:p>
          <a:p>
            <a:pPr marL="914400" lvl="1" indent="-457200">
              <a:buFont typeface="+mj-ea"/>
              <a:buAutoNum type="circleNumDbPlain"/>
            </a:pPr>
            <a:r>
              <a:rPr lang="zh-CN" altLang="en-US" sz="2200" u="sng" dirty="0" smtClean="0"/>
              <a:t>对</a:t>
            </a:r>
            <a:r>
              <a:rPr lang="zh-CN" altLang="en-US" sz="2200" u="sng" dirty="0">
                <a:solidFill>
                  <a:schemeClr val="accent6"/>
                </a:solidFill>
              </a:rPr>
              <a:t>索引表的维护代价较高</a:t>
            </a:r>
            <a:r>
              <a:rPr lang="zh-CN" altLang="en-US" sz="2200" dirty="0"/>
              <a:t>，涉及到大量索引项的移动，</a:t>
            </a:r>
            <a:r>
              <a:rPr lang="zh-CN" altLang="en-US" sz="2200" dirty="0">
                <a:solidFill>
                  <a:srgbClr val="0070C0"/>
                </a:solidFill>
              </a:rPr>
              <a:t>不适合于插入和删除操作</a:t>
            </a:r>
            <a:r>
              <a:rPr lang="zh-CN" altLang="en-US" sz="2200" dirty="0"/>
              <a:t>。</a:t>
            </a:r>
          </a:p>
        </p:txBody>
      </p:sp>
      <p:sp>
        <p:nvSpPr>
          <p:cNvPr id="4" name="矩形 3"/>
          <p:cNvSpPr/>
          <p:nvPr/>
        </p:nvSpPr>
        <p:spPr>
          <a:xfrm>
            <a:off x="179399" y="2591128"/>
            <a:ext cx="902811" cy="523220"/>
          </a:xfrm>
          <a:prstGeom prst="rect">
            <a:avLst/>
          </a:prstGeom>
        </p:spPr>
        <p:txBody>
          <a:bodyPr wrap="none">
            <a:spAutoFit/>
          </a:bodyPr>
          <a:lstStyle/>
          <a:p>
            <a:pPr algn="ctr"/>
            <a:r>
              <a:rPr lang="zh-CN" altLang="en-US" sz="2800" dirty="0" smtClean="0"/>
              <a:t>优点</a:t>
            </a:r>
            <a:endParaRPr lang="zh-CN" altLang="en-US" dirty="0"/>
          </a:p>
        </p:txBody>
      </p:sp>
      <p:sp>
        <p:nvSpPr>
          <p:cNvPr id="5" name="矩形 4"/>
          <p:cNvSpPr/>
          <p:nvPr/>
        </p:nvSpPr>
        <p:spPr>
          <a:xfrm>
            <a:off x="230695" y="4953000"/>
            <a:ext cx="851515" cy="492443"/>
          </a:xfrm>
          <a:prstGeom prst="rect">
            <a:avLst/>
          </a:prstGeom>
        </p:spPr>
        <p:txBody>
          <a:bodyPr wrap="none">
            <a:spAutoFit/>
          </a:bodyPr>
          <a:lstStyle/>
          <a:p>
            <a:pPr algn="ctr"/>
            <a:r>
              <a:rPr lang="zh-CN" altLang="en-US" dirty="0" smtClean="0"/>
              <a:t>缺点</a:t>
            </a:r>
            <a:endParaRPr lang="zh-CN" altLang="en-US" dirty="0"/>
          </a:p>
        </p:txBody>
      </p:sp>
      <p:sp>
        <p:nvSpPr>
          <p:cNvPr id="6" name="矩形 5"/>
          <p:cNvSpPr/>
          <p:nvPr/>
        </p:nvSpPr>
        <p:spPr>
          <a:xfrm>
            <a:off x="990600" y="1981200"/>
            <a:ext cx="7696200" cy="2438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90600" y="4419600"/>
            <a:ext cx="7696200" cy="2057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动作按钮: 开始 7">
            <a:hlinkClick r:id="rId2" action="ppaction://hlinksldjump" highlightClick="1"/>
          </p:cNvPr>
          <p:cNvSpPr/>
          <p:nvPr/>
        </p:nvSpPr>
        <p:spPr>
          <a:xfrm>
            <a:off x="8820472" y="6580188"/>
            <a:ext cx="323528" cy="277812"/>
          </a:xfrm>
          <a:prstGeom prst="actionButtonBeginning">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extLst>
      <p:ext uri="{BB962C8B-B14F-4D97-AF65-F5344CB8AC3E}">
        <p14:creationId xmlns:p14="http://schemas.microsoft.com/office/powerpoint/2010/main" val="3701514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par>
                          <p:cTn id="11" fill="hold">
                            <p:stCondLst>
                              <p:cond delay="500"/>
                            </p:stCondLst>
                            <p:childTnLst>
                              <p:par>
                                <p:cTn id="12" presetID="2" presetClass="entr" presetSubtype="8" fill="hold" nodeType="after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additive="base">
                                        <p:cTn id="14"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5"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2" presetClass="entr" presetSubtype="3" fill="hold"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0-#ppt_h/2"/>
                                          </p:val>
                                        </p:tav>
                                        <p:tav tm="100000">
                                          <p:val>
                                            <p:strVal val="#ppt_y"/>
                                          </p:val>
                                        </p:tav>
                                      </p:tavLst>
                                    </p:anim>
                                  </p:childTnLst>
                                </p:cTn>
                              </p:par>
                            </p:childTnLst>
                          </p:cTn>
                        </p:par>
                        <p:par>
                          <p:cTn id="21" fill="hold">
                            <p:stCondLst>
                              <p:cond delay="1500"/>
                            </p:stCondLst>
                            <p:childTnLst>
                              <p:par>
                                <p:cTn id="22" presetID="16" presetClass="entr" presetSubtype="21" fill="hold" nodeType="after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barn(inVertical)">
                                      <p:cBhvr>
                                        <p:cTn id="24" dur="500"/>
                                        <p:tgtEl>
                                          <p:spTgt spid="3">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par>
                          <p:cTn id="33" fill="hold">
                            <p:stCondLst>
                              <p:cond delay="500"/>
                            </p:stCondLst>
                            <p:childTnLst>
                              <p:par>
                                <p:cTn id="34" presetID="6" presetClass="entr" presetSubtype="16" fill="hold" nodeType="after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Effect transition="in" filter="circle(in)">
                                      <p:cBhvr>
                                        <p:cTn id="36" dur="2000"/>
                                        <p:tgtEl>
                                          <p:spTgt spid="3">
                                            <p:txEl>
                                              <p:pRg st="4" end="4"/>
                                            </p:txEl>
                                          </p:spTgt>
                                        </p:tgtEl>
                                      </p:cBhvr>
                                    </p:animEffect>
                                  </p:childTnLst>
                                </p:cTn>
                              </p:par>
                            </p:childTnLst>
                          </p:cTn>
                        </p:par>
                        <p:par>
                          <p:cTn id="37" fill="hold">
                            <p:stCondLst>
                              <p:cond delay="2500"/>
                            </p:stCondLst>
                            <p:childTnLst>
                              <p:par>
                                <p:cTn id="38" presetID="42" presetClass="entr" presetSubtype="0" fill="hold" nodeType="after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1000"/>
                                        <p:tgtEl>
                                          <p:spTgt spid="3">
                                            <p:txEl>
                                              <p:pRg st="5" end="5"/>
                                            </p:txEl>
                                          </p:spTgt>
                                        </p:tgtEl>
                                      </p:cBhvr>
                                    </p:animEffect>
                                    <p:anim calcmode="lin" valueType="num">
                                      <p:cBhvr>
                                        <p:cTn id="4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P spid="7"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 </a:t>
            </a:r>
            <a:r>
              <a:rPr lang="zh-CN" altLang="en-US" dirty="0"/>
              <a:t>树形索引表</a:t>
            </a:r>
          </a:p>
        </p:txBody>
      </p:sp>
      <p:sp>
        <p:nvSpPr>
          <p:cNvPr id="3" name="内容占位符 2"/>
          <p:cNvSpPr>
            <a:spLocks noGrp="1"/>
          </p:cNvSpPr>
          <p:nvPr>
            <p:ph idx="1"/>
          </p:nvPr>
        </p:nvSpPr>
        <p:spPr/>
        <p:txBody>
          <a:bodyPr/>
          <a:lstStyle/>
          <a:p>
            <a:r>
              <a:rPr lang="zh-CN" altLang="en-US" sz="2400" dirty="0"/>
              <a:t>平衡二叉排序</a:t>
            </a:r>
            <a:r>
              <a:rPr lang="zh-CN" altLang="en-US" sz="2400" dirty="0" smtClean="0"/>
              <a:t>树</a:t>
            </a:r>
            <a:r>
              <a:rPr lang="en-US" altLang="zh-CN" sz="2400" dirty="0" smtClean="0"/>
              <a:t>(AVL)</a:t>
            </a:r>
            <a:r>
              <a:rPr lang="zh-CN" altLang="en-US" sz="2400" dirty="0" smtClean="0">
                <a:solidFill>
                  <a:srgbClr val="7030A0"/>
                </a:solidFill>
              </a:rPr>
              <a:t>便于</a:t>
            </a:r>
            <a:r>
              <a:rPr lang="zh-CN" altLang="en-US" sz="2400" dirty="0">
                <a:solidFill>
                  <a:srgbClr val="7030A0"/>
                </a:solidFill>
              </a:rPr>
              <a:t>动态查找</a:t>
            </a:r>
            <a:r>
              <a:rPr lang="zh-CN" altLang="en-US" sz="2400" dirty="0"/>
              <a:t>，因此</a:t>
            </a:r>
            <a:r>
              <a:rPr lang="zh-CN" altLang="en-US" sz="2400" dirty="0" smtClean="0"/>
              <a:t>用</a:t>
            </a:r>
            <a:r>
              <a:rPr lang="en-US" altLang="zh-CN" sz="2400" b="1" dirty="0"/>
              <a:t>AVL</a:t>
            </a:r>
            <a:r>
              <a:rPr lang="zh-CN" altLang="en-US" sz="2400" b="1" dirty="0" smtClean="0"/>
              <a:t>树</a:t>
            </a:r>
            <a:r>
              <a:rPr lang="zh-CN" altLang="en-US" sz="2400" dirty="0"/>
              <a:t>来组织索引表是一种可行的选择</a:t>
            </a:r>
            <a:r>
              <a:rPr lang="zh-CN" altLang="en-US" sz="2400" dirty="0" smtClean="0"/>
              <a:t>。</a:t>
            </a:r>
            <a:endParaRPr lang="en-US" altLang="zh-CN" sz="2400" dirty="0" smtClean="0"/>
          </a:p>
          <a:p>
            <a:pPr lvl="1"/>
            <a:r>
              <a:rPr lang="zh-CN" altLang="en-US" sz="2200" dirty="0" smtClean="0"/>
              <a:t>当</a:t>
            </a:r>
            <a:r>
              <a:rPr lang="zh-CN" altLang="en-US" sz="2200" dirty="0"/>
              <a:t>用于大型数据库时，所有数据及索引都存储在外存，因此，</a:t>
            </a:r>
            <a:r>
              <a:rPr lang="zh-CN" altLang="en-US" sz="2200" dirty="0">
                <a:solidFill>
                  <a:schemeClr val="accent6"/>
                </a:solidFill>
              </a:rPr>
              <a:t>涉及到内、外存之间频繁的数据交换</a:t>
            </a:r>
            <a:r>
              <a:rPr lang="zh-CN" altLang="en-US" sz="2200" dirty="0"/>
              <a:t>，这种交换速度的快慢成为制约动态查找的瓶颈</a:t>
            </a:r>
            <a:r>
              <a:rPr lang="zh-CN" altLang="en-US" sz="2200" dirty="0" smtClean="0"/>
              <a:t>。</a:t>
            </a:r>
            <a:endParaRPr lang="en-US" altLang="zh-CN" sz="2200" dirty="0" smtClean="0"/>
          </a:p>
          <a:p>
            <a:pPr lvl="1"/>
            <a:r>
              <a:rPr lang="zh-CN" altLang="en-US" sz="2200" dirty="0" smtClean="0"/>
              <a:t>若</a:t>
            </a:r>
            <a:r>
              <a:rPr lang="zh-CN" altLang="en-US" sz="2200" dirty="0"/>
              <a:t>以二叉树的结点作为内、外存之间数据交换单位，则</a:t>
            </a:r>
            <a:r>
              <a:rPr lang="zh-CN" altLang="en-US" sz="2200" u="sng" dirty="0"/>
              <a:t>查找给定关键字时对磁盘平均进行</a:t>
            </a:r>
            <a:r>
              <a:rPr lang="zh-CN" altLang="en-US" sz="2200" i="1" u="sng" dirty="0">
                <a:solidFill>
                  <a:srgbClr val="C00000"/>
                </a:solidFill>
              </a:rPr>
              <a:t>㏒</a:t>
            </a:r>
            <a:r>
              <a:rPr lang="en-US" altLang="zh-CN" sz="2200" i="1" u="sng" baseline="-25000" dirty="0">
                <a:solidFill>
                  <a:srgbClr val="C00000"/>
                </a:solidFill>
              </a:rPr>
              <a:t>2</a:t>
            </a:r>
            <a:r>
              <a:rPr lang="en-US" altLang="zh-CN" sz="2200" i="1" u="sng" dirty="0">
                <a:solidFill>
                  <a:srgbClr val="C00000"/>
                </a:solidFill>
              </a:rPr>
              <a:t>n</a:t>
            </a:r>
            <a:r>
              <a:rPr lang="zh-CN" altLang="en-US" sz="2200" u="sng" dirty="0"/>
              <a:t>次访问是不能容忍</a:t>
            </a:r>
            <a:r>
              <a:rPr lang="zh-CN" altLang="en-US" sz="2200" u="sng" dirty="0" smtClean="0"/>
              <a:t>的</a:t>
            </a:r>
            <a:r>
              <a:rPr lang="zh-CN" altLang="en-US" sz="2200" dirty="0" smtClean="0"/>
              <a:t>。</a:t>
            </a:r>
            <a:endParaRPr lang="en-US" altLang="zh-CN" sz="2200" dirty="0" smtClean="0"/>
          </a:p>
          <a:p>
            <a:pPr lvl="1"/>
            <a:r>
              <a:rPr lang="zh-CN" altLang="en-US" sz="2200" dirty="0" smtClean="0"/>
              <a:t>因此</a:t>
            </a:r>
            <a:r>
              <a:rPr lang="zh-CN" altLang="en-US" sz="2200" dirty="0"/>
              <a:t>，必须选择一种能</a:t>
            </a:r>
            <a:r>
              <a:rPr lang="zh-CN" altLang="en-US" sz="2200" i="1" u="sng" dirty="0">
                <a:solidFill>
                  <a:schemeClr val="accent6"/>
                </a:solidFill>
              </a:rPr>
              <a:t>尽可能降低磁盘</a:t>
            </a:r>
            <a:r>
              <a:rPr lang="en-US" altLang="zh-CN" sz="2200" i="1" u="sng" dirty="0">
                <a:solidFill>
                  <a:schemeClr val="accent6"/>
                </a:solidFill>
              </a:rPr>
              <a:t>I/O</a:t>
            </a:r>
            <a:r>
              <a:rPr lang="zh-CN" altLang="en-US" sz="2200" i="1" u="sng" dirty="0">
                <a:solidFill>
                  <a:schemeClr val="accent6"/>
                </a:solidFill>
              </a:rPr>
              <a:t>次数的</a:t>
            </a:r>
            <a:r>
              <a:rPr lang="zh-CN" altLang="en-US" sz="2200" u="sng" dirty="0"/>
              <a:t>索引组织方式</a:t>
            </a:r>
            <a:r>
              <a:rPr lang="zh-CN" altLang="en-US" sz="2200" dirty="0" smtClean="0"/>
              <a:t>。</a:t>
            </a:r>
            <a:r>
              <a:rPr lang="zh-CN" altLang="en-US" sz="2200" b="1" dirty="0" smtClean="0"/>
              <a:t>使得</a:t>
            </a:r>
            <a:r>
              <a:rPr lang="zh-CN" altLang="en-US" sz="2200" dirty="0" smtClean="0"/>
              <a:t>：</a:t>
            </a:r>
            <a:r>
              <a:rPr lang="zh-CN" altLang="en-US" sz="2200" dirty="0" smtClean="0">
                <a:solidFill>
                  <a:srgbClr val="7030A0"/>
                </a:solidFill>
              </a:rPr>
              <a:t>树</a:t>
            </a:r>
            <a:r>
              <a:rPr lang="zh-CN" altLang="en-US" sz="2200" dirty="0">
                <a:solidFill>
                  <a:srgbClr val="7030A0"/>
                </a:solidFill>
              </a:rPr>
              <a:t>结点的大小尽可能地接近页的大小</a:t>
            </a:r>
            <a:r>
              <a:rPr lang="zh-CN" altLang="en-US" sz="2200" dirty="0" smtClean="0"/>
              <a:t>。</a:t>
            </a:r>
            <a:endParaRPr lang="en-US" altLang="zh-CN" sz="2200" dirty="0" smtClean="0"/>
          </a:p>
          <a:p>
            <a:pPr lvl="1"/>
            <a:r>
              <a:rPr lang="en-US" altLang="zh-CN" sz="2200" b="1" dirty="0" err="1"/>
              <a:t>R.Bayer</a:t>
            </a:r>
            <a:r>
              <a:rPr lang="zh-CN" altLang="en-US" sz="2200" dirty="0"/>
              <a:t>和</a:t>
            </a:r>
            <a:r>
              <a:rPr lang="en-US" altLang="zh-CN" sz="2200" b="1" dirty="0" err="1"/>
              <a:t>E.Mc</a:t>
            </a:r>
            <a:r>
              <a:rPr lang="en-US" altLang="zh-CN" sz="2200" b="1" dirty="0"/>
              <a:t> </a:t>
            </a:r>
            <a:r>
              <a:rPr lang="en-US" altLang="zh-CN" sz="2200" b="1" dirty="0" err="1" smtClean="0"/>
              <a:t>Creight</a:t>
            </a:r>
            <a:r>
              <a:rPr lang="en-US" altLang="zh-CN" sz="2200" b="1" dirty="0" smtClean="0"/>
              <a:t> </a:t>
            </a:r>
            <a:r>
              <a:rPr lang="zh-CN" altLang="en-US" sz="2200" dirty="0" smtClean="0"/>
              <a:t>在</a:t>
            </a:r>
            <a:r>
              <a:rPr lang="en-US" altLang="zh-CN" sz="2200" dirty="0"/>
              <a:t>1972</a:t>
            </a:r>
            <a:r>
              <a:rPr lang="zh-CN" altLang="en-US" sz="2200" dirty="0"/>
              <a:t>年提出了一种</a:t>
            </a:r>
            <a:r>
              <a:rPr lang="zh-CN" altLang="en-US" sz="2200" b="1" dirty="0">
                <a:solidFill>
                  <a:srgbClr val="0070C0"/>
                </a:solidFill>
                <a:effectLst>
                  <a:outerShdw blurRad="38100" dist="38100" dir="2700000" algn="tl">
                    <a:srgbClr val="000000">
                      <a:alpha val="43137"/>
                    </a:srgbClr>
                  </a:outerShdw>
                </a:effectLst>
              </a:rPr>
              <a:t>多路平衡查找树</a:t>
            </a:r>
            <a:r>
              <a:rPr lang="zh-CN" altLang="en-US" sz="2200" dirty="0"/>
              <a:t>，称为</a:t>
            </a:r>
            <a:r>
              <a:rPr lang="en-US" altLang="zh-CN" sz="2200" b="1" dirty="0">
                <a:solidFill>
                  <a:srgbClr val="0070C0"/>
                </a:solidFill>
                <a:effectLst>
                  <a:outerShdw blurRad="38100" dist="38100" dir="2700000" algn="tl">
                    <a:srgbClr val="000000">
                      <a:alpha val="43137"/>
                    </a:srgbClr>
                  </a:outerShdw>
                </a:effectLst>
              </a:rPr>
              <a:t>B_</a:t>
            </a:r>
            <a:r>
              <a:rPr lang="zh-CN" altLang="en-US" sz="2200" b="1" dirty="0">
                <a:solidFill>
                  <a:srgbClr val="0070C0"/>
                </a:solidFill>
                <a:effectLst>
                  <a:outerShdw blurRad="38100" dist="38100" dir="2700000" algn="tl">
                    <a:srgbClr val="000000">
                      <a:alpha val="43137"/>
                    </a:srgbClr>
                  </a:outerShdw>
                </a:effectLst>
              </a:rPr>
              <a:t>树</a:t>
            </a:r>
            <a:r>
              <a:rPr lang="en-US" altLang="zh-CN" sz="2200" dirty="0"/>
              <a:t>(</a:t>
            </a:r>
            <a:r>
              <a:rPr lang="zh-CN" altLang="en-US" sz="2200" dirty="0"/>
              <a:t>其变型体是</a:t>
            </a:r>
            <a:r>
              <a:rPr lang="en-US" altLang="zh-CN" sz="2200" b="1" dirty="0">
                <a:solidFill>
                  <a:srgbClr val="0070C0"/>
                </a:solidFill>
                <a:effectLst>
                  <a:outerShdw blurRad="38100" dist="38100" dir="2700000" algn="tl">
                    <a:srgbClr val="000000">
                      <a:alpha val="43137"/>
                    </a:srgbClr>
                  </a:outerShdw>
                </a:effectLst>
              </a:rPr>
              <a:t>B+</a:t>
            </a:r>
            <a:r>
              <a:rPr lang="zh-CN" altLang="en-US" sz="2200" b="1" dirty="0">
                <a:solidFill>
                  <a:srgbClr val="0070C0"/>
                </a:solidFill>
                <a:effectLst>
                  <a:outerShdw blurRad="38100" dist="38100" dir="2700000" algn="tl">
                    <a:srgbClr val="000000">
                      <a:alpha val="43137"/>
                    </a:srgbClr>
                  </a:outerShdw>
                </a:effectLst>
              </a:rPr>
              <a:t>树</a:t>
            </a:r>
            <a:r>
              <a:rPr lang="en-US" altLang="zh-CN" sz="2200" dirty="0"/>
              <a:t>) </a:t>
            </a:r>
            <a:r>
              <a:rPr lang="zh-CN" altLang="en-US" sz="2200" dirty="0" smtClean="0"/>
              <a:t>。</a:t>
            </a:r>
            <a:endParaRPr lang="zh-CN" altLang="en-US" sz="2200" dirty="0"/>
          </a:p>
          <a:p>
            <a:endParaRPr lang="zh-CN" altLang="en-US" sz="2400" dirty="0"/>
          </a:p>
        </p:txBody>
      </p:sp>
    </p:spTree>
    <p:extLst>
      <p:ext uri="{BB962C8B-B14F-4D97-AF65-F5344CB8AC3E}">
        <p14:creationId xmlns:p14="http://schemas.microsoft.com/office/powerpoint/2010/main" val="2339984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000"/>
                                        <p:tgtEl>
                                          <p:spTgt spid="3">
                                            <p:txEl>
                                              <p:pRg st="4" end="4"/>
                                            </p:txEl>
                                          </p:spTgt>
                                        </p:tgtEl>
                                      </p:cBhvr>
                                    </p:animEffect>
                                    <p:anim calcmode="lin" valueType="num">
                                      <p:cBhvr>
                                        <p:cTn id="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1"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additive="base">
                                        <p:cTn id="14"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circle(in)">
                                      <p:cBhvr>
                                        <p:cTn id="20" dur="20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 </a:t>
            </a:r>
            <a:r>
              <a:rPr lang="zh-CN" altLang="en-US" dirty="0" smtClean="0"/>
              <a:t>静态</a:t>
            </a:r>
            <a:r>
              <a:rPr lang="zh-CN" altLang="en-US" dirty="0"/>
              <a:t>查找</a:t>
            </a:r>
          </a:p>
        </p:txBody>
      </p:sp>
      <p:sp>
        <p:nvSpPr>
          <p:cNvPr id="3" name="内容占位符 2"/>
          <p:cNvSpPr>
            <a:spLocks noGrp="1"/>
          </p:cNvSpPr>
          <p:nvPr>
            <p:ph idx="1"/>
          </p:nvPr>
        </p:nvSpPr>
        <p:spPr/>
        <p:txBody>
          <a:bodyPr/>
          <a:lstStyle/>
          <a:p>
            <a:r>
              <a:rPr lang="zh-CN" altLang="en-US" sz="2400" b="1" dirty="0" smtClean="0"/>
              <a:t>静态</a:t>
            </a:r>
            <a:r>
              <a:rPr lang="zh-CN" altLang="en-US" sz="2400" b="1" dirty="0"/>
              <a:t>查找表</a:t>
            </a:r>
            <a:r>
              <a:rPr lang="zh-CN" altLang="en-US" sz="2400" dirty="0"/>
              <a:t>的</a:t>
            </a:r>
            <a:r>
              <a:rPr lang="zh-CN" altLang="en-US" sz="2400" u="sng" dirty="0"/>
              <a:t>抽象数据类型定义</a:t>
            </a:r>
            <a:r>
              <a:rPr lang="zh-CN" altLang="en-US" sz="2400" dirty="0"/>
              <a:t>如下</a:t>
            </a:r>
            <a:r>
              <a:rPr lang="zh-CN" altLang="en-US" sz="2400" dirty="0" smtClean="0"/>
              <a:t>：</a:t>
            </a:r>
            <a:endParaRPr lang="en-US" altLang="zh-CN" sz="2400" dirty="0" smtClean="0"/>
          </a:p>
          <a:p>
            <a:endParaRPr lang="en-US" altLang="zh-CN" sz="2400" dirty="0" smtClean="0"/>
          </a:p>
          <a:p>
            <a:endParaRPr lang="en-US" altLang="zh-CN" sz="2400" dirty="0"/>
          </a:p>
          <a:p>
            <a:endParaRPr lang="en-US" altLang="zh-CN" sz="2400" dirty="0" smtClean="0"/>
          </a:p>
          <a:p>
            <a:endParaRPr lang="en-US" altLang="zh-CN" sz="2400" dirty="0"/>
          </a:p>
          <a:p>
            <a:pPr lvl="1"/>
            <a:r>
              <a:rPr lang="zh-CN" altLang="en-US" sz="2200" dirty="0" smtClean="0"/>
              <a:t>因为</a:t>
            </a:r>
            <a:r>
              <a:rPr lang="zh-CN" altLang="en-US" sz="2200" b="1" dirty="0" smtClean="0">
                <a:solidFill>
                  <a:srgbClr val="92D050"/>
                </a:solidFill>
              </a:rPr>
              <a:t>线性表</a:t>
            </a:r>
            <a:r>
              <a:rPr lang="zh-CN" altLang="en-US" sz="2200" dirty="0"/>
              <a:t>是</a:t>
            </a:r>
            <a:r>
              <a:rPr lang="zh-CN" altLang="en-US" sz="2200" i="1" u="sng" dirty="0"/>
              <a:t>查找表最简单的</a:t>
            </a:r>
            <a:r>
              <a:rPr lang="zh-CN" altLang="en-US" sz="2200" dirty="0"/>
              <a:t>一种组织方式</a:t>
            </a:r>
            <a:r>
              <a:rPr lang="zh-CN" altLang="en-US" sz="2200" dirty="0" smtClean="0"/>
              <a:t>，因此本节将介绍 </a:t>
            </a:r>
            <a:r>
              <a:rPr lang="en-US" altLang="zh-CN" sz="2200" dirty="0" smtClean="0"/>
              <a:t>4</a:t>
            </a:r>
            <a:r>
              <a:rPr lang="zh-CN" altLang="en-US" sz="2200" dirty="0" smtClean="0"/>
              <a:t>种</a:t>
            </a:r>
            <a:r>
              <a:rPr lang="en-US" altLang="zh-CN" sz="2200" dirty="0" smtClean="0"/>
              <a:t>(</a:t>
            </a:r>
            <a:r>
              <a:rPr lang="zh-CN" altLang="en-US" sz="2200" dirty="0" smtClean="0"/>
              <a:t>主要的</a:t>
            </a:r>
            <a:r>
              <a:rPr lang="en-US" altLang="zh-CN" sz="2200" dirty="0" smtClean="0"/>
              <a:t>)</a:t>
            </a:r>
            <a:r>
              <a:rPr lang="zh-CN" altLang="en-US" sz="2200" i="1" u="sng" dirty="0" smtClean="0">
                <a:solidFill>
                  <a:srgbClr val="0070C0"/>
                </a:solidFill>
              </a:rPr>
              <a:t>关于</a:t>
            </a:r>
            <a:r>
              <a:rPr lang="zh-CN" altLang="en-US" sz="2200" b="1" i="1" u="sng" dirty="0" smtClean="0">
                <a:solidFill>
                  <a:srgbClr val="0070C0"/>
                </a:solidFill>
              </a:rPr>
              <a:t>顺序</a:t>
            </a:r>
            <a:r>
              <a:rPr lang="zh-CN" altLang="en-US" sz="2200" b="1" i="1" u="sng" dirty="0">
                <a:solidFill>
                  <a:srgbClr val="0070C0"/>
                </a:solidFill>
              </a:rPr>
              <a:t>存储</a:t>
            </a:r>
            <a:r>
              <a:rPr lang="zh-CN" altLang="en-US" sz="2200" b="1" i="1" u="sng" dirty="0" smtClean="0">
                <a:solidFill>
                  <a:srgbClr val="0070C0"/>
                </a:solidFill>
              </a:rPr>
              <a:t>结构 </a:t>
            </a:r>
            <a:r>
              <a:rPr lang="zh-CN" altLang="en-US" sz="2200" i="1" u="sng" dirty="0" smtClean="0">
                <a:solidFill>
                  <a:srgbClr val="0070C0"/>
                </a:solidFill>
              </a:rPr>
              <a:t>的查找</a:t>
            </a:r>
            <a:r>
              <a:rPr lang="zh-CN" altLang="en-US" sz="2200" i="1" u="sng" dirty="0">
                <a:solidFill>
                  <a:srgbClr val="0070C0"/>
                </a:solidFill>
              </a:rPr>
              <a:t>方法</a:t>
            </a:r>
            <a:r>
              <a:rPr lang="zh-CN" altLang="en-US" sz="2200" dirty="0" smtClean="0"/>
              <a:t>。</a:t>
            </a:r>
            <a:endParaRPr lang="en-US" altLang="zh-CN" sz="2200" dirty="0" smtClean="0"/>
          </a:p>
          <a:p>
            <a:pPr marL="1371600" lvl="2" indent="-457200">
              <a:lnSpc>
                <a:spcPct val="100000"/>
              </a:lnSpc>
              <a:spcBef>
                <a:spcPts val="600"/>
              </a:spcBef>
              <a:buFont typeface="+mj-lt"/>
              <a:buAutoNum type="alphaUcPeriod"/>
            </a:pPr>
            <a:r>
              <a:rPr lang="zh-CN" altLang="en-US" sz="2200" dirty="0" smtClean="0"/>
              <a:t>顺序</a:t>
            </a:r>
            <a:r>
              <a:rPr lang="zh-CN" altLang="en-US" sz="2200" dirty="0"/>
              <a:t>查找</a:t>
            </a:r>
            <a:r>
              <a:rPr lang="en-US" altLang="zh-CN" sz="2200" dirty="0"/>
              <a:t>(Sequential Search)</a:t>
            </a:r>
          </a:p>
          <a:p>
            <a:pPr marL="1371600" lvl="2" indent="-457200">
              <a:lnSpc>
                <a:spcPct val="100000"/>
              </a:lnSpc>
              <a:spcBef>
                <a:spcPts val="600"/>
              </a:spcBef>
              <a:buFont typeface="+mj-lt"/>
              <a:buAutoNum type="alphaUcPeriod"/>
            </a:pPr>
            <a:r>
              <a:rPr lang="zh-CN" altLang="en-US" sz="2200" dirty="0" smtClean="0"/>
              <a:t>折半</a:t>
            </a:r>
            <a:r>
              <a:rPr lang="zh-CN" altLang="en-US" sz="2200" dirty="0"/>
              <a:t>查找</a:t>
            </a:r>
            <a:r>
              <a:rPr lang="en-US" altLang="zh-CN" sz="2200" dirty="0"/>
              <a:t>(Binary Search)</a:t>
            </a:r>
          </a:p>
          <a:p>
            <a:pPr marL="1371600" lvl="2" indent="-457200">
              <a:lnSpc>
                <a:spcPct val="100000"/>
              </a:lnSpc>
              <a:spcBef>
                <a:spcPts val="600"/>
              </a:spcBef>
              <a:buFont typeface="+mj-lt"/>
              <a:buAutoNum type="alphaUcPeriod"/>
            </a:pPr>
            <a:r>
              <a:rPr lang="zh-CN" altLang="en-US" sz="2200" dirty="0" smtClean="0"/>
              <a:t>分块</a:t>
            </a:r>
            <a:r>
              <a:rPr lang="zh-CN" altLang="en-US" sz="2200" dirty="0"/>
              <a:t>查找</a:t>
            </a:r>
          </a:p>
          <a:p>
            <a:pPr marL="1371600" lvl="2" indent="-457200">
              <a:lnSpc>
                <a:spcPct val="100000"/>
              </a:lnSpc>
              <a:spcBef>
                <a:spcPts val="600"/>
              </a:spcBef>
              <a:buFont typeface="+mj-lt"/>
              <a:buAutoNum type="alphaUcPeriod"/>
            </a:pPr>
            <a:r>
              <a:rPr lang="en-US" altLang="zh-CN" sz="2200" dirty="0" smtClean="0"/>
              <a:t>Fibonacci</a:t>
            </a:r>
            <a:r>
              <a:rPr lang="zh-CN" altLang="en-US" sz="2200" dirty="0"/>
              <a:t>查找</a:t>
            </a:r>
          </a:p>
        </p:txBody>
      </p:sp>
      <p:sp>
        <p:nvSpPr>
          <p:cNvPr id="5" name="动作按钮: 开始 4">
            <a:hlinkClick r:id="rId5" action="ppaction://hlinksldjump" highlightClick="1"/>
          </p:cNvPr>
          <p:cNvSpPr/>
          <p:nvPr/>
        </p:nvSpPr>
        <p:spPr>
          <a:xfrm>
            <a:off x="8820472" y="6582228"/>
            <a:ext cx="323528" cy="277812"/>
          </a:xfrm>
          <a:prstGeom prst="actionButtonBeginning">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ontrols>
      <mc:AlternateContent xmlns:mc="http://schemas.openxmlformats.org/markup-compatibility/2006">
        <mc:Choice xmlns:v="urn:schemas-microsoft-com:vml" Requires="v">
          <p:control spid="113410" name="TextBox1" r:id="rId2" imgW="7086600" imgH="2286000"/>
        </mc:Choice>
        <mc:Fallback>
          <p:control name="TextBox1" r:id="rId2" imgW="7086600" imgH="2286000">
            <p:pic>
              <p:nvPicPr>
                <p:cNvPr id="4" name="TextBox1"/>
                <p:cNvPicPr preferRelativeResize="0">
                  <a:picLocks noChangeArrowheads="1" noChangeShapeType="1"/>
                </p:cNvPicPr>
                <p:nvPr/>
              </p:nvPicPr>
              <p:blipFill>
                <a:blip r:embed="rId6"/>
                <a:srcRect/>
                <a:stretch>
                  <a:fillRect/>
                </a:stretch>
              </p:blipFill>
              <p:spPr bwMode="auto">
                <a:xfrm>
                  <a:off x="1219200" y="1524000"/>
                  <a:ext cx="7086599" cy="2286000"/>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extLst>
      <p:ext uri="{BB962C8B-B14F-4D97-AF65-F5344CB8AC3E}">
        <p14:creationId xmlns:p14="http://schemas.microsoft.com/office/powerpoint/2010/main" val="179540195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3.2a  B</a:t>
            </a:r>
            <a:r>
              <a:rPr lang="en-US" altLang="zh-CN" dirty="0"/>
              <a:t>_</a:t>
            </a:r>
            <a:r>
              <a:rPr lang="zh-CN" altLang="en-US" dirty="0" smtClean="0"/>
              <a:t>树</a:t>
            </a:r>
            <a:r>
              <a:rPr lang="zh-CN" altLang="en-US" sz="2000" dirty="0" smtClean="0"/>
              <a:t>：</a:t>
            </a:r>
            <a:r>
              <a:rPr lang="zh-CN" altLang="en-US" sz="2000" dirty="0" smtClean="0">
                <a:solidFill>
                  <a:srgbClr val="7030A0"/>
                </a:solidFill>
              </a:rPr>
              <a:t>定义</a:t>
            </a:r>
            <a:endParaRPr lang="zh-CN" altLang="en-US" dirty="0">
              <a:solidFill>
                <a:srgbClr val="7030A0"/>
              </a:solidFill>
            </a:endParaRPr>
          </a:p>
        </p:txBody>
      </p:sp>
      <p:sp>
        <p:nvSpPr>
          <p:cNvPr id="3" name="内容占位符 2"/>
          <p:cNvSpPr>
            <a:spLocks noGrp="1"/>
          </p:cNvSpPr>
          <p:nvPr>
            <p:ph idx="1"/>
          </p:nvPr>
        </p:nvSpPr>
        <p:spPr>
          <a:xfrm>
            <a:off x="533400" y="981075"/>
            <a:ext cx="8305800" cy="5419725"/>
          </a:xfrm>
        </p:spPr>
        <p:txBody>
          <a:bodyPr/>
          <a:lstStyle/>
          <a:p>
            <a:r>
              <a:rPr lang="en-US" altLang="zh-CN" sz="2400" dirty="0"/>
              <a:t>B_</a:t>
            </a:r>
            <a:r>
              <a:rPr lang="zh-CN" altLang="en-US" sz="2400" dirty="0"/>
              <a:t>树主要用于文件系统</a:t>
            </a:r>
            <a:r>
              <a:rPr lang="zh-CN" altLang="en-US" sz="2400" dirty="0" smtClean="0"/>
              <a:t>中。</a:t>
            </a:r>
            <a:endParaRPr lang="en-US" altLang="zh-CN" sz="2400" dirty="0" smtClean="0"/>
          </a:p>
          <a:p>
            <a:r>
              <a:rPr lang="zh-CN" altLang="en-US" sz="2400" dirty="0" smtClean="0"/>
              <a:t>在</a:t>
            </a:r>
            <a:r>
              <a:rPr lang="en-US" altLang="zh-CN" sz="2400" dirty="0"/>
              <a:t>B_</a:t>
            </a:r>
            <a:r>
              <a:rPr lang="zh-CN" altLang="en-US" sz="2400" dirty="0"/>
              <a:t>树中，</a:t>
            </a:r>
            <a:r>
              <a:rPr lang="zh-CN" altLang="en-US" sz="2400" b="1" dirty="0"/>
              <a:t>每个结点的大小</a:t>
            </a:r>
            <a:r>
              <a:rPr lang="zh-CN" altLang="en-US" sz="2400" u="sng" dirty="0"/>
              <a:t>为一个磁盘页</a:t>
            </a:r>
            <a:r>
              <a:rPr lang="zh-CN" altLang="en-US" sz="2400" dirty="0"/>
              <a:t>，</a:t>
            </a:r>
            <a:r>
              <a:rPr lang="zh-CN" altLang="en-US" sz="2400" b="1" dirty="0"/>
              <a:t>结点中所包含的关键字及其孩子的数目</a:t>
            </a:r>
            <a:r>
              <a:rPr lang="zh-CN" altLang="en-US" sz="2400" u="sng" dirty="0"/>
              <a:t>取决于页的大小</a:t>
            </a:r>
            <a:r>
              <a:rPr lang="zh-CN" altLang="en-US" sz="2400" dirty="0" smtClean="0"/>
              <a:t>。</a:t>
            </a:r>
            <a:endParaRPr lang="en-US" altLang="zh-CN" sz="2400" dirty="0" smtClean="0"/>
          </a:p>
          <a:p>
            <a:r>
              <a:rPr lang="zh-CN" altLang="en-US" sz="2400" dirty="0" smtClean="0"/>
              <a:t>一</a:t>
            </a:r>
            <a:r>
              <a:rPr lang="zh-CN" altLang="en-US" sz="2400" dirty="0"/>
              <a:t>棵</a:t>
            </a:r>
            <a:r>
              <a:rPr lang="zh-CN" altLang="en-US" sz="2400" b="1" dirty="0"/>
              <a:t>度为</a:t>
            </a:r>
            <a:r>
              <a:rPr lang="en-US" altLang="zh-CN" sz="2400" b="1" dirty="0"/>
              <a:t>m</a:t>
            </a:r>
            <a:r>
              <a:rPr lang="zh-CN" altLang="en-US" sz="2400" b="1" dirty="0"/>
              <a:t>的</a:t>
            </a:r>
            <a:r>
              <a:rPr lang="en-US" altLang="zh-CN" sz="2400" b="1" dirty="0"/>
              <a:t>B_</a:t>
            </a:r>
            <a:r>
              <a:rPr lang="zh-CN" altLang="en-US" sz="2400" b="1" dirty="0"/>
              <a:t>树</a:t>
            </a:r>
            <a:r>
              <a:rPr lang="zh-CN" altLang="en-US" sz="2400" dirty="0"/>
              <a:t>称为</a:t>
            </a:r>
            <a:r>
              <a:rPr lang="en-US" altLang="zh-CN" sz="2400" b="1" dirty="0">
                <a:solidFill>
                  <a:srgbClr val="0070C0"/>
                </a:solidFill>
                <a:effectLst>
                  <a:outerShdw blurRad="38100" dist="38100" dir="2700000" algn="tl">
                    <a:srgbClr val="000000">
                      <a:alpha val="43137"/>
                    </a:srgbClr>
                  </a:outerShdw>
                </a:effectLst>
              </a:rPr>
              <a:t>m</a:t>
            </a:r>
            <a:r>
              <a:rPr lang="zh-CN" altLang="en-US" sz="2400" b="1" dirty="0">
                <a:solidFill>
                  <a:srgbClr val="0070C0"/>
                </a:solidFill>
                <a:effectLst>
                  <a:outerShdw blurRad="38100" dist="38100" dir="2700000" algn="tl">
                    <a:srgbClr val="000000">
                      <a:alpha val="43137"/>
                    </a:srgbClr>
                  </a:outerShdw>
                </a:effectLst>
              </a:rPr>
              <a:t>阶</a:t>
            </a:r>
            <a:r>
              <a:rPr lang="en-US" altLang="zh-CN" sz="2400" b="1" dirty="0">
                <a:solidFill>
                  <a:srgbClr val="0070C0"/>
                </a:solidFill>
                <a:effectLst>
                  <a:outerShdw blurRad="38100" dist="38100" dir="2700000" algn="tl">
                    <a:srgbClr val="000000">
                      <a:alpha val="43137"/>
                    </a:srgbClr>
                  </a:outerShdw>
                </a:effectLst>
              </a:rPr>
              <a:t>B_</a:t>
            </a:r>
            <a:r>
              <a:rPr lang="zh-CN" altLang="en-US" sz="2400" b="1" dirty="0">
                <a:solidFill>
                  <a:srgbClr val="0070C0"/>
                </a:solidFill>
                <a:effectLst>
                  <a:outerShdw blurRad="38100" dist="38100" dir="2700000" algn="tl">
                    <a:srgbClr val="000000">
                      <a:alpha val="43137"/>
                    </a:srgbClr>
                  </a:outerShdw>
                </a:effectLst>
              </a:rPr>
              <a:t>树</a:t>
            </a:r>
            <a:r>
              <a:rPr lang="zh-CN" altLang="en-US" sz="2400" dirty="0"/>
              <a:t>，其定义是：</a:t>
            </a:r>
          </a:p>
          <a:p>
            <a:pPr lvl="1"/>
            <a:r>
              <a:rPr lang="zh-CN" altLang="en-US" sz="2200" dirty="0"/>
              <a:t>一棵</a:t>
            </a:r>
            <a:r>
              <a:rPr lang="en-US" altLang="zh-CN" sz="2200" b="1" dirty="0"/>
              <a:t>m</a:t>
            </a:r>
            <a:r>
              <a:rPr lang="zh-CN" altLang="en-US" sz="2200" b="1" dirty="0"/>
              <a:t>阶</a:t>
            </a:r>
            <a:r>
              <a:rPr lang="en-US" altLang="zh-CN" sz="2200" b="1" dirty="0"/>
              <a:t>B_</a:t>
            </a:r>
            <a:r>
              <a:rPr lang="zh-CN" altLang="en-US" sz="2200" b="1" dirty="0"/>
              <a:t>树</a:t>
            </a:r>
            <a:r>
              <a:rPr lang="zh-CN" altLang="en-US" sz="2200" dirty="0"/>
              <a:t>，或者</a:t>
            </a:r>
            <a:r>
              <a:rPr lang="zh-CN" altLang="en-US" sz="2200" i="1" u="sng" dirty="0">
                <a:solidFill>
                  <a:schemeClr val="accent6"/>
                </a:solidFill>
              </a:rPr>
              <a:t>是空树</a:t>
            </a:r>
            <a:r>
              <a:rPr lang="zh-CN" altLang="en-US" sz="2200" dirty="0"/>
              <a:t>，或者</a:t>
            </a:r>
            <a:r>
              <a:rPr lang="zh-CN" altLang="en-US" sz="2200" i="1" u="sng" dirty="0">
                <a:solidFill>
                  <a:schemeClr val="accent6"/>
                </a:solidFill>
              </a:rPr>
              <a:t>是满足以下性质的</a:t>
            </a:r>
            <a:r>
              <a:rPr lang="en-US" altLang="zh-CN" sz="2200" i="1" u="sng" dirty="0">
                <a:solidFill>
                  <a:schemeClr val="accent6"/>
                </a:solidFill>
              </a:rPr>
              <a:t>m</a:t>
            </a:r>
            <a:r>
              <a:rPr lang="zh-CN" altLang="en-US" sz="2200" i="1" u="sng" dirty="0">
                <a:solidFill>
                  <a:schemeClr val="accent6"/>
                </a:solidFill>
              </a:rPr>
              <a:t>叉树</a:t>
            </a:r>
            <a:r>
              <a:rPr lang="zh-CN" altLang="en-US" sz="2200" dirty="0"/>
              <a:t>：</a:t>
            </a:r>
          </a:p>
          <a:p>
            <a:pPr marL="914400" lvl="1" indent="-457200">
              <a:buFont typeface="+mj-ea"/>
              <a:buAutoNum type="circleNumDbPlain"/>
            </a:pPr>
            <a:r>
              <a:rPr lang="zh-CN" altLang="en-US" sz="2200" dirty="0" smtClean="0"/>
              <a:t>要么是：</a:t>
            </a:r>
            <a:r>
              <a:rPr lang="zh-CN" altLang="en-US" sz="2200" b="1" dirty="0" smtClean="0"/>
              <a:t>根</a:t>
            </a:r>
            <a:r>
              <a:rPr lang="zh-CN" altLang="en-US" sz="2200" b="1" dirty="0"/>
              <a:t>结点</a:t>
            </a:r>
            <a:r>
              <a:rPr lang="zh-CN" altLang="en-US" sz="2200" dirty="0"/>
              <a:t>或者是</a:t>
            </a:r>
            <a:r>
              <a:rPr lang="zh-CN" altLang="en-US" sz="2200" b="1" dirty="0" smtClean="0"/>
              <a:t>叶子</a:t>
            </a:r>
            <a:r>
              <a:rPr lang="zh-CN" altLang="en-US" sz="2200" dirty="0" smtClean="0"/>
              <a:t>；要么是：</a:t>
            </a:r>
            <a:r>
              <a:rPr lang="zh-CN" altLang="en-US" sz="2200" i="1" u="sng" dirty="0" smtClean="0"/>
              <a:t>至少</a:t>
            </a:r>
            <a:r>
              <a:rPr lang="zh-CN" altLang="en-US" sz="2200" i="1" u="sng" dirty="0"/>
              <a:t>有两棵子</a:t>
            </a:r>
            <a:r>
              <a:rPr lang="zh-CN" altLang="en-US" sz="2200" i="1" u="sng" dirty="0" smtClean="0"/>
              <a:t>树、至多</a:t>
            </a:r>
            <a:r>
              <a:rPr lang="zh-CN" altLang="en-US" sz="2200" i="1" u="sng" dirty="0"/>
              <a:t>有</a:t>
            </a:r>
            <a:r>
              <a:rPr lang="en-US" altLang="zh-CN" sz="2200" i="1" u="sng" dirty="0"/>
              <a:t>m</a:t>
            </a:r>
            <a:r>
              <a:rPr lang="zh-CN" altLang="en-US" sz="2200" i="1" u="sng" dirty="0"/>
              <a:t>棵子</a:t>
            </a:r>
            <a:r>
              <a:rPr lang="zh-CN" altLang="en-US" sz="2200" i="1" u="sng" dirty="0" smtClean="0"/>
              <a:t>树</a:t>
            </a:r>
            <a:r>
              <a:rPr lang="zh-CN" altLang="en-US" sz="2200" i="1" u="sng" dirty="0"/>
              <a:t>的</a:t>
            </a:r>
            <a:r>
              <a:rPr lang="zh-CN" altLang="en-US" sz="2200" b="1" dirty="0"/>
              <a:t>内部结点</a:t>
            </a:r>
            <a:r>
              <a:rPr lang="zh-CN" altLang="en-US" sz="2200" dirty="0"/>
              <a:t>， </a:t>
            </a:r>
            <a:r>
              <a:rPr lang="zh-CN" altLang="en-US" sz="2200" dirty="0" smtClean="0"/>
              <a:t>；</a:t>
            </a:r>
            <a:endParaRPr lang="zh-CN" altLang="en-US" sz="2200" dirty="0"/>
          </a:p>
          <a:p>
            <a:pPr marL="914400" lvl="1" indent="-457200">
              <a:buFont typeface="+mj-ea"/>
              <a:buAutoNum type="circleNumDbPlain"/>
            </a:pPr>
            <a:r>
              <a:rPr lang="zh-CN" altLang="en-US" sz="2200" i="1" dirty="0" smtClean="0"/>
              <a:t>除根</a:t>
            </a:r>
            <a:r>
              <a:rPr lang="zh-CN" altLang="en-US" sz="2200" i="1" dirty="0"/>
              <a:t>结点外</a:t>
            </a:r>
            <a:r>
              <a:rPr lang="zh-CN" altLang="en-US" sz="2200" dirty="0"/>
              <a:t>，所有非终端</a:t>
            </a:r>
            <a:r>
              <a:rPr lang="zh-CN" altLang="en-US" sz="2200" dirty="0" smtClean="0"/>
              <a:t>结点</a:t>
            </a:r>
            <a:r>
              <a:rPr lang="zh-CN" altLang="en-US" sz="2200" u="sng" dirty="0" smtClean="0"/>
              <a:t>至少有</a:t>
            </a:r>
            <a:r>
              <a:rPr lang="zh-CN" altLang="en-US" sz="2400" b="1" u="sng" dirty="0" smtClean="0">
                <a:solidFill>
                  <a:srgbClr val="7030A0"/>
                </a:solidFill>
                <a:sym typeface="Symbol" panose="05050102010706020507" pitchFamily="18" charset="2"/>
              </a:rPr>
              <a:t></a:t>
            </a:r>
            <a:r>
              <a:rPr lang="en-US" altLang="zh-CN" sz="2200" b="1" u="sng" dirty="0" smtClean="0">
                <a:solidFill>
                  <a:srgbClr val="7030A0"/>
                </a:solidFill>
              </a:rPr>
              <a:t>m/2</a:t>
            </a:r>
            <a:r>
              <a:rPr lang="en-US" altLang="zh-CN" sz="2400" b="1" u="sng" dirty="0" smtClean="0">
                <a:solidFill>
                  <a:srgbClr val="7030A0"/>
                </a:solidFill>
                <a:sym typeface="Symbol" panose="05050102010706020507" pitchFamily="18" charset="2"/>
              </a:rPr>
              <a:t></a:t>
            </a:r>
            <a:r>
              <a:rPr lang="zh-CN" altLang="en-US" sz="2200" u="sng" dirty="0" smtClean="0"/>
              <a:t>棵子树</a:t>
            </a:r>
            <a:r>
              <a:rPr lang="zh-CN" altLang="en-US" sz="2200" dirty="0" smtClean="0"/>
              <a:t>，</a:t>
            </a:r>
            <a:r>
              <a:rPr lang="zh-CN" altLang="en-US" sz="2200" u="sng" dirty="0"/>
              <a:t>至多有</a:t>
            </a:r>
            <a:r>
              <a:rPr lang="en-US" altLang="zh-CN" sz="2200" b="1" u="sng" dirty="0">
                <a:solidFill>
                  <a:srgbClr val="7030A0"/>
                </a:solidFill>
              </a:rPr>
              <a:t>m</a:t>
            </a:r>
            <a:r>
              <a:rPr lang="zh-CN" altLang="en-US" sz="2200" u="sng" dirty="0"/>
              <a:t>棵子树</a:t>
            </a:r>
            <a:r>
              <a:rPr lang="zh-CN" altLang="en-US" sz="2200" dirty="0"/>
              <a:t>； </a:t>
            </a:r>
          </a:p>
          <a:p>
            <a:pPr marL="914400" lvl="1" indent="-457200">
              <a:buFont typeface="+mj-ea"/>
              <a:buAutoNum type="circleNumDbPlain"/>
            </a:pPr>
            <a:r>
              <a:rPr lang="zh-CN" altLang="en-US" sz="2200" dirty="0" smtClean="0"/>
              <a:t>所有</a:t>
            </a:r>
            <a:r>
              <a:rPr lang="zh-CN" altLang="en-US" sz="2200" b="1" dirty="0"/>
              <a:t>叶子结点</a:t>
            </a:r>
            <a:r>
              <a:rPr lang="zh-CN" altLang="en-US" sz="2200" i="1" u="sng" dirty="0"/>
              <a:t>都在树的同一层上</a:t>
            </a:r>
            <a:r>
              <a:rPr lang="zh-CN" altLang="en-US" sz="2200" dirty="0"/>
              <a:t>；</a:t>
            </a:r>
          </a:p>
          <a:p>
            <a:pPr marL="457200" indent="-457200">
              <a:buFont typeface="+mj-ea"/>
              <a:buAutoNum type="circleNumDbPlain"/>
            </a:pPr>
            <a:endParaRPr lang="zh-CN" altLang="en-US" sz="2400" dirty="0"/>
          </a:p>
        </p:txBody>
      </p:sp>
    </p:spTree>
    <p:extLst>
      <p:ext uri="{BB962C8B-B14F-4D97-AF65-F5344CB8AC3E}">
        <p14:creationId xmlns:p14="http://schemas.microsoft.com/office/powerpoint/2010/main" val="177080985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3.2a  B</a:t>
            </a:r>
            <a:r>
              <a:rPr lang="en-US" altLang="zh-CN" dirty="0"/>
              <a:t>_</a:t>
            </a:r>
            <a:r>
              <a:rPr lang="zh-CN" altLang="en-US" dirty="0" smtClean="0"/>
              <a:t>树</a:t>
            </a:r>
            <a:r>
              <a:rPr lang="zh-CN" altLang="en-US" sz="2000" dirty="0" smtClean="0"/>
              <a:t>：</a:t>
            </a:r>
            <a:r>
              <a:rPr lang="zh-CN" altLang="en-US" sz="2000" dirty="0" smtClean="0">
                <a:solidFill>
                  <a:srgbClr val="7030A0"/>
                </a:solidFill>
              </a:rPr>
              <a:t>定义（续）</a:t>
            </a:r>
            <a:endParaRPr lang="zh-CN" altLang="en-US" dirty="0">
              <a:solidFill>
                <a:srgbClr val="7030A0"/>
              </a:solidFill>
            </a:endParaRPr>
          </a:p>
        </p:txBody>
      </p:sp>
      <p:sp>
        <p:nvSpPr>
          <p:cNvPr id="3" name="内容占位符 2"/>
          <p:cNvSpPr>
            <a:spLocks noGrp="1"/>
          </p:cNvSpPr>
          <p:nvPr>
            <p:ph idx="1"/>
          </p:nvPr>
        </p:nvSpPr>
        <p:spPr>
          <a:xfrm>
            <a:off x="533400" y="981075"/>
            <a:ext cx="8305800" cy="5419725"/>
          </a:xfrm>
        </p:spPr>
        <p:txBody>
          <a:bodyPr/>
          <a:lstStyle/>
          <a:p>
            <a:r>
              <a:rPr lang="zh-CN" altLang="en-US" sz="2400" dirty="0" smtClean="0"/>
              <a:t>一</a:t>
            </a:r>
            <a:r>
              <a:rPr lang="zh-CN" altLang="en-US" sz="2400" dirty="0"/>
              <a:t>棵</a:t>
            </a:r>
            <a:r>
              <a:rPr lang="zh-CN" altLang="en-US" sz="2400" b="1" dirty="0"/>
              <a:t>度为</a:t>
            </a:r>
            <a:r>
              <a:rPr lang="en-US" altLang="zh-CN" sz="2400" b="1" dirty="0"/>
              <a:t>m</a:t>
            </a:r>
            <a:r>
              <a:rPr lang="zh-CN" altLang="en-US" sz="2400" b="1" dirty="0"/>
              <a:t>的</a:t>
            </a:r>
            <a:r>
              <a:rPr lang="en-US" altLang="zh-CN" sz="2400" b="1" dirty="0"/>
              <a:t>B_</a:t>
            </a:r>
            <a:r>
              <a:rPr lang="zh-CN" altLang="en-US" sz="2400" b="1" dirty="0"/>
              <a:t>树</a:t>
            </a:r>
            <a:r>
              <a:rPr lang="zh-CN" altLang="en-US" sz="2400" dirty="0"/>
              <a:t>称为</a:t>
            </a:r>
            <a:r>
              <a:rPr lang="en-US" altLang="zh-CN" sz="2400" b="1" dirty="0">
                <a:solidFill>
                  <a:srgbClr val="0070C0"/>
                </a:solidFill>
                <a:effectLst>
                  <a:outerShdw blurRad="38100" dist="38100" dir="2700000" algn="tl">
                    <a:srgbClr val="000000">
                      <a:alpha val="43137"/>
                    </a:srgbClr>
                  </a:outerShdw>
                </a:effectLst>
              </a:rPr>
              <a:t>m</a:t>
            </a:r>
            <a:r>
              <a:rPr lang="zh-CN" altLang="en-US" sz="2400" b="1" dirty="0">
                <a:solidFill>
                  <a:srgbClr val="0070C0"/>
                </a:solidFill>
                <a:effectLst>
                  <a:outerShdw blurRad="38100" dist="38100" dir="2700000" algn="tl">
                    <a:srgbClr val="000000">
                      <a:alpha val="43137"/>
                    </a:srgbClr>
                  </a:outerShdw>
                </a:effectLst>
              </a:rPr>
              <a:t>阶</a:t>
            </a:r>
            <a:r>
              <a:rPr lang="en-US" altLang="zh-CN" sz="2400" b="1" dirty="0">
                <a:solidFill>
                  <a:srgbClr val="0070C0"/>
                </a:solidFill>
                <a:effectLst>
                  <a:outerShdw blurRad="38100" dist="38100" dir="2700000" algn="tl">
                    <a:srgbClr val="000000">
                      <a:alpha val="43137"/>
                    </a:srgbClr>
                  </a:outerShdw>
                </a:effectLst>
              </a:rPr>
              <a:t>B_</a:t>
            </a:r>
            <a:r>
              <a:rPr lang="zh-CN" altLang="en-US" sz="2400" b="1" dirty="0">
                <a:solidFill>
                  <a:srgbClr val="0070C0"/>
                </a:solidFill>
                <a:effectLst>
                  <a:outerShdw blurRad="38100" dist="38100" dir="2700000" algn="tl">
                    <a:srgbClr val="000000">
                      <a:alpha val="43137"/>
                    </a:srgbClr>
                  </a:outerShdw>
                </a:effectLst>
              </a:rPr>
              <a:t>树</a:t>
            </a:r>
            <a:r>
              <a:rPr lang="zh-CN" altLang="en-US" sz="2400" dirty="0"/>
              <a:t>，其定义是：</a:t>
            </a:r>
          </a:p>
          <a:p>
            <a:pPr lvl="1"/>
            <a:r>
              <a:rPr lang="zh-CN" altLang="en-US" sz="2200" dirty="0"/>
              <a:t>一棵</a:t>
            </a:r>
            <a:r>
              <a:rPr lang="en-US" altLang="zh-CN" sz="2200" b="1" dirty="0"/>
              <a:t>m</a:t>
            </a:r>
            <a:r>
              <a:rPr lang="zh-CN" altLang="en-US" sz="2200" b="1" dirty="0"/>
              <a:t>阶</a:t>
            </a:r>
            <a:r>
              <a:rPr lang="en-US" altLang="zh-CN" sz="2200" b="1" dirty="0"/>
              <a:t>B_</a:t>
            </a:r>
            <a:r>
              <a:rPr lang="zh-CN" altLang="en-US" sz="2200" b="1" dirty="0"/>
              <a:t>树</a:t>
            </a:r>
            <a:r>
              <a:rPr lang="zh-CN" altLang="en-US" sz="2200" dirty="0"/>
              <a:t>，或者</a:t>
            </a:r>
            <a:r>
              <a:rPr lang="zh-CN" altLang="en-US" sz="2200" i="1" u="sng" dirty="0">
                <a:solidFill>
                  <a:schemeClr val="accent6"/>
                </a:solidFill>
              </a:rPr>
              <a:t>是空树</a:t>
            </a:r>
            <a:r>
              <a:rPr lang="zh-CN" altLang="en-US" sz="2200" dirty="0"/>
              <a:t>，或者</a:t>
            </a:r>
            <a:r>
              <a:rPr lang="zh-CN" altLang="en-US" sz="2200" i="1" u="sng" dirty="0">
                <a:solidFill>
                  <a:schemeClr val="accent6"/>
                </a:solidFill>
              </a:rPr>
              <a:t>是满足以下性质的</a:t>
            </a:r>
            <a:r>
              <a:rPr lang="en-US" altLang="zh-CN" sz="2200" i="1" u="sng" dirty="0">
                <a:solidFill>
                  <a:schemeClr val="accent6"/>
                </a:solidFill>
              </a:rPr>
              <a:t>m</a:t>
            </a:r>
            <a:r>
              <a:rPr lang="zh-CN" altLang="en-US" sz="2200" i="1" u="sng" dirty="0">
                <a:solidFill>
                  <a:schemeClr val="accent6"/>
                </a:solidFill>
              </a:rPr>
              <a:t>叉树</a:t>
            </a:r>
            <a:r>
              <a:rPr lang="zh-CN" altLang="en-US" sz="2200" dirty="0"/>
              <a:t>：</a:t>
            </a:r>
          </a:p>
          <a:p>
            <a:pPr marL="914400" lvl="1" indent="-457200">
              <a:buFont typeface="+mj-ea"/>
              <a:buAutoNum type="circleNumDbPlain" startAt="4"/>
            </a:pPr>
            <a:r>
              <a:rPr lang="zh-CN" altLang="en-US" sz="2200" dirty="0"/>
              <a:t>每个结点应包含如下信息：</a:t>
            </a:r>
          </a:p>
          <a:p>
            <a:pPr marL="457200" lvl="1" indent="0">
              <a:buNone/>
            </a:pPr>
            <a:r>
              <a:rPr lang="zh-CN" altLang="en-US" sz="2200" dirty="0"/>
              <a:t>       </a:t>
            </a:r>
            <a:r>
              <a:rPr lang="en-US" altLang="zh-CN" sz="2200" dirty="0"/>
              <a:t>(n</a:t>
            </a:r>
            <a:r>
              <a:rPr lang="zh-CN" altLang="en-US" sz="2200" dirty="0"/>
              <a:t>，</a:t>
            </a:r>
            <a:r>
              <a:rPr lang="en-US" altLang="zh-CN" sz="2200" b="1" dirty="0">
                <a:solidFill>
                  <a:schemeClr val="tx1"/>
                </a:solidFill>
              </a:rPr>
              <a:t>A</a:t>
            </a:r>
            <a:r>
              <a:rPr lang="en-US" altLang="zh-CN" sz="2200" b="1" baseline="-25000" dirty="0">
                <a:solidFill>
                  <a:schemeClr val="tx1"/>
                </a:solidFill>
              </a:rPr>
              <a:t>0</a:t>
            </a:r>
            <a:r>
              <a:rPr lang="zh-CN" altLang="en-US" sz="2200" dirty="0"/>
              <a:t>，</a:t>
            </a:r>
            <a:r>
              <a:rPr lang="en-US" altLang="zh-CN" sz="2200" b="1" dirty="0">
                <a:solidFill>
                  <a:srgbClr val="7030A0"/>
                </a:solidFill>
              </a:rPr>
              <a:t>K</a:t>
            </a:r>
            <a:r>
              <a:rPr lang="en-US" altLang="zh-CN" sz="2200" b="1" baseline="-25000" dirty="0">
                <a:solidFill>
                  <a:srgbClr val="7030A0"/>
                </a:solidFill>
              </a:rPr>
              <a:t>1</a:t>
            </a:r>
            <a:r>
              <a:rPr lang="zh-CN" altLang="en-US" sz="2200" dirty="0"/>
              <a:t>，</a:t>
            </a:r>
            <a:r>
              <a:rPr lang="en-US" altLang="zh-CN" sz="2200" b="1" dirty="0">
                <a:solidFill>
                  <a:schemeClr val="tx1"/>
                </a:solidFill>
              </a:rPr>
              <a:t>A</a:t>
            </a:r>
            <a:r>
              <a:rPr lang="en-US" altLang="zh-CN" sz="2200" b="1" baseline="-25000" dirty="0">
                <a:solidFill>
                  <a:schemeClr val="tx1"/>
                </a:solidFill>
              </a:rPr>
              <a:t>1</a:t>
            </a:r>
            <a:r>
              <a:rPr lang="zh-CN" altLang="en-US" sz="2200" dirty="0"/>
              <a:t>，</a:t>
            </a:r>
            <a:r>
              <a:rPr lang="en-US" altLang="zh-CN" sz="2200" b="1" dirty="0">
                <a:solidFill>
                  <a:srgbClr val="7030A0"/>
                </a:solidFill>
              </a:rPr>
              <a:t>K</a:t>
            </a:r>
            <a:r>
              <a:rPr lang="en-US" altLang="zh-CN" sz="2200" b="1" baseline="-25000" dirty="0">
                <a:solidFill>
                  <a:srgbClr val="7030A0"/>
                </a:solidFill>
              </a:rPr>
              <a:t>2</a:t>
            </a:r>
            <a:r>
              <a:rPr lang="zh-CN" altLang="en-US" sz="2200" dirty="0"/>
              <a:t>，</a:t>
            </a:r>
            <a:r>
              <a:rPr lang="en-US" altLang="zh-CN" sz="2200" b="1" dirty="0">
                <a:solidFill>
                  <a:schemeClr val="tx1"/>
                </a:solidFill>
              </a:rPr>
              <a:t>A</a:t>
            </a:r>
            <a:r>
              <a:rPr lang="en-US" altLang="zh-CN" sz="2200" b="1" baseline="-25000" dirty="0">
                <a:solidFill>
                  <a:schemeClr val="tx1"/>
                </a:solidFill>
              </a:rPr>
              <a:t>2</a:t>
            </a:r>
            <a:r>
              <a:rPr lang="zh-CN" altLang="en-US" sz="2200" dirty="0"/>
              <a:t>，</a:t>
            </a:r>
            <a:r>
              <a:rPr lang="en-US" altLang="zh-CN" sz="2200" dirty="0"/>
              <a:t>… </a:t>
            </a:r>
            <a:r>
              <a:rPr lang="zh-CN" altLang="en-US" sz="2200" dirty="0"/>
              <a:t>，</a:t>
            </a:r>
            <a:r>
              <a:rPr lang="en-US" altLang="zh-CN" sz="2200" b="1" dirty="0" err="1">
                <a:solidFill>
                  <a:srgbClr val="7030A0"/>
                </a:solidFill>
              </a:rPr>
              <a:t>K</a:t>
            </a:r>
            <a:r>
              <a:rPr lang="en-US" altLang="zh-CN" sz="2200" b="1" baseline="-25000" dirty="0" err="1">
                <a:solidFill>
                  <a:srgbClr val="7030A0"/>
                </a:solidFill>
              </a:rPr>
              <a:t>n</a:t>
            </a:r>
            <a:r>
              <a:rPr lang="zh-CN" altLang="en-US" sz="2200" dirty="0"/>
              <a:t>，</a:t>
            </a:r>
            <a:r>
              <a:rPr lang="en-US" altLang="zh-CN" sz="2200" b="1" dirty="0">
                <a:solidFill>
                  <a:schemeClr val="tx1"/>
                </a:solidFill>
              </a:rPr>
              <a:t>A</a:t>
            </a:r>
            <a:r>
              <a:rPr lang="en-US" altLang="zh-CN" sz="2200" b="1" baseline="-25000" dirty="0">
                <a:solidFill>
                  <a:schemeClr val="tx1"/>
                </a:solidFill>
              </a:rPr>
              <a:t>n</a:t>
            </a:r>
            <a:r>
              <a:rPr lang="en-US" altLang="zh-CN" sz="2200" dirty="0"/>
              <a:t>)</a:t>
            </a:r>
          </a:p>
          <a:p>
            <a:pPr marL="1200150" lvl="2" indent="-342900"/>
            <a:r>
              <a:rPr lang="zh-CN" altLang="en-US" sz="2000" dirty="0"/>
              <a:t>其中</a:t>
            </a:r>
            <a:r>
              <a:rPr lang="en-US" altLang="zh-CN" sz="2000" b="1" i="1" dirty="0" smtClean="0"/>
              <a:t>K</a:t>
            </a:r>
            <a:r>
              <a:rPr lang="en-US" altLang="zh-CN" sz="2000" b="1" i="1" baseline="-25000" dirty="0" smtClean="0"/>
              <a:t>i </a:t>
            </a:r>
            <a:r>
              <a:rPr lang="en-US" altLang="zh-CN" sz="2000" dirty="0" smtClean="0"/>
              <a:t>(</a:t>
            </a:r>
            <a:r>
              <a:rPr lang="en-US" altLang="zh-CN" sz="2000" dirty="0"/>
              <a:t>1≤i≤n)</a:t>
            </a:r>
            <a:r>
              <a:rPr lang="zh-CN" altLang="en-US" sz="2000" dirty="0"/>
              <a:t>是关键字，</a:t>
            </a:r>
            <a:r>
              <a:rPr lang="zh-CN" altLang="en-US" sz="2000" dirty="0" smtClean="0"/>
              <a:t>且</a:t>
            </a:r>
            <a:r>
              <a:rPr lang="en-US" altLang="zh-CN" sz="2000" b="1" i="1" dirty="0" smtClean="0"/>
              <a:t>K</a:t>
            </a:r>
            <a:r>
              <a:rPr lang="en-US" altLang="zh-CN" sz="2000" b="1" i="1" baseline="-25000" dirty="0" smtClean="0"/>
              <a:t>i</a:t>
            </a:r>
            <a:r>
              <a:rPr lang="en-US" altLang="zh-CN" sz="2000" dirty="0" smtClean="0"/>
              <a:t>&lt;</a:t>
            </a:r>
            <a:r>
              <a:rPr lang="en-US" altLang="zh-CN" sz="2000" b="1" i="1" dirty="0" smtClean="0"/>
              <a:t>K</a:t>
            </a:r>
            <a:r>
              <a:rPr lang="en-US" altLang="zh-CN" sz="2000" b="1" i="1" baseline="-25000" dirty="0" smtClean="0"/>
              <a:t>i+1</a:t>
            </a:r>
            <a:r>
              <a:rPr lang="en-US" altLang="zh-CN" sz="2000" dirty="0" smtClean="0"/>
              <a:t> </a:t>
            </a:r>
            <a:r>
              <a:rPr lang="en-US" altLang="zh-CN" sz="2000" dirty="0"/>
              <a:t>(1≤i≤n-1)</a:t>
            </a:r>
            <a:r>
              <a:rPr lang="zh-CN" altLang="en-US" sz="2000" dirty="0"/>
              <a:t>；</a:t>
            </a:r>
            <a:r>
              <a:rPr lang="en-US" altLang="zh-CN" sz="2000" b="1" i="1" dirty="0" smtClean="0"/>
              <a:t>A</a:t>
            </a:r>
            <a:r>
              <a:rPr lang="en-US" altLang="zh-CN" sz="2000" b="1" i="1" baseline="-25000" dirty="0" smtClean="0"/>
              <a:t>i </a:t>
            </a:r>
            <a:r>
              <a:rPr lang="en-US" altLang="zh-CN" sz="2000" dirty="0" smtClean="0"/>
              <a:t>(</a:t>
            </a:r>
            <a:r>
              <a:rPr lang="en-US" altLang="zh-CN" sz="2000" dirty="0" err="1" smtClean="0"/>
              <a:t>i</a:t>
            </a:r>
            <a:r>
              <a:rPr lang="en-US" altLang="zh-CN" sz="2000" dirty="0" smtClean="0"/>
              <a:t>=0,1,…, n</a:t>
            </a:r>
            <a:r>
              <a:rPr lang="en-US" altLang="zh-CN" sz="2000" dirty="0"/>
              <a:t>)</a:t>
            </a:r>
            <a:r>
              <a:rPr lang="zh-CN" altLang="en-US" sz="2000" dirty="0"/>
              <a:t>为指向孩子结点的指针，</a:t>
            </a:r>
            <a:r>
              <a:rPr lang="zh-CN" altLang="en-US" sz="2000" dirty="0" smtClean="0"/>
              <a:t>且</a:t>
            </a:r>
            <a:r>
              <a:rPr lang="en-US" altLang="zh-CN" sz="2000" b="1" i="1" dirty="0" smtClean="0"/>
              <a:t>A</a:t>
            </a:r>
            <a:r>
              <a:rPr lang="en-US" altLang="zh-CN" sz="2000" b="1" i="1" baseline="-25000" dirty="0" smtClean="0"/>
              <a:t>i-1</a:t>
            </a:r>
            <a:r>
              <a:rPr lang="en-US" altLang="zh-CN" sz="2000" b="1" baseline="-25000" dirty="0" smtClean="0"/>
              <a:t> </a:t>
            </a:r>
            <a:r>
              <a:rPr lang="zh-CN" altLang="en-US" sz="2000" dirty="0" smtClean="0"/>
              <a:t>所</a:t>
            </a:r>
            <a:r>
              <a:rPr lang="zh-CN" altLang="en-US" sz="2000" dirty="0"/>
              <a:t>指向的子树中所有结点的关键字都</a:t>
            </a:r>
            <a:r>
              <a:rPr lang="zh-CN" altLang="en-US" sz="2000" dirty="0" smtClean="0"/>
              <a:t>小于</a:t>
            </a:r>
            <a:r>
              <a:rPr lang="en-US" altLang="zh-CN" sz="2000" b="1" i="1" dirty="0" smtClean="0"/>
              <a:t>K</a:t>
            </a:r>
            <a:r>
              <a:rPr lang="en-US" altLang="zh-CN" sz="2000" b="1" i="1" baseline="-25000" dirty="0" smtClean="0"/>
              <a:t>i</a:t>
            </a:r>
            <a:r>
              <a:rPr lang="zh-CN" altLang="en-US" sz="2000" dirty="0" smtClean="0"/>
              <a:t>，</a:t>
            </a:r>
            <a:r>
              <a:rPr lang="en-US" altLang="zh-CN" sz="2000" b="1" i="1" dirty="0" smtClean="0"/>
              <a:t>A</a:t>
            </a:r>
            <a:r>
              <a:rPr lang="en-US" altLang="zh-CN" sz="2000" b="1" i="1" baseline="-25000" dirty="0" smtClean="0"/>
              <a:t>i </a:t>
            </a:r>
            <a:r>
              <a:rPr lang="zh-CN" altLang="en-US" sz="2000" dirty="0" smtClean="0"/>
              <a:t>所</a:t>
            </a:r>
            <a:r>
              <a:rPr lang="zh-CN" altLang="en-US" sz="2000" dirty="0"/>
              <a:t>指向的子树中所有结点的关键字都</a:t>
            </a:r>
            <a:r>
              <a:rPr lang="zh-CN" altLang="en-US" sz="2000" dirty="0" smtClean="0"/>
              <a:t>大于</a:t>
            </a:r>
            <a:r>
              <a:rPr lang="en-US" altLang="zh-CN" sz="2000" b="1" i="1" dirty="0" smtClean="0"/>
              <a:t>K</a:t>
            </a:r>
            <a:r>
              <a:rPr lang="en-US" altLang="zh-CN" sz="2000" b="1" i="1" baseline="-25000" dirty="0" smtClean="0"/>
              <a:t>i</a:t>
            </a:r>
            <a:r>
              <a:rPr lang="zh-CN" altLang="en-US" sz="2000" dirty="0" smtClean="0"/>
              <a:t>；</a:t>
            </a:r>
            <a:r>
              <a:rPr lang="en-US" altLang="zh-CN" sz="2000" dirty="0"/>
              <a:t>n</a:t>
            </a:r>
            <a:r>
              <a:rPr lang="zh-CN" altLang="en-US" sz="2000" dirty="0"/>
              <a:t>是结点中关键字的个数，</a:t>
            </a:r>
            <a:r>
              <a:rPr lang="zh-CN" altLang="en-US" sz="2000" dirty="0" smtClean="0"/>
              <a:t>且 </a:t>
            </a:r>
            <a:r>
              <a:rPr lang="zh-CN" altLang="en-US" sz="2000" b="1" dirty="0" smtClean="0">
                <a:latin typeface="宋体" panose="02010600030101010101" pitchFamily="2" charset="-122"/>
                <a:sym typeface="Symbol" panose="05050102010706020507" pitchFamily="18" charset="2"/>
              </a:rPr>
              <a:t></a:t>
            </a:r>
            <a:r>
              <a:rPr lang="en-US" altLang="zh-CN" sz="2000" b="1" dirty="0" smtClean="0"/>
              <a:t>m/2</a:t>
            </a:r>
            <a:r>
              <a:rPr lang="en-US" altLang="zh-CN" sz="2000" b="1" dirty="0" smtClean="0">
                <a:latin typeface="宋体" panose="02010600030101010101" pitchFamily="2" charset="-122"/>
                <a:sym typeface="Symbol" panose="05050102010706020507" pitchFamily="18" charset="2"/>
              </a:rPr>
              <a:t> </a:t>
            </a:r>
            <a:r>
              <a:rPr lang="en-US" altLang="zh-CN" sz="2000" b="1" dirty="0" smtClean="0"/>
              <a:t>-1 </a:t>
            </a:r>
            <a:r>
              <a:rPr lang="en-US" altLang="zh-CN" sz="2000" dirty="0" smtClean="0"/>
              <a:t>≤ n ≤ m-1</a:t>
            </a:r>
            <a:r>
              <a:rPr lang="zh-CN" altLang="en-US" sz="2000" dirty="0"/>
              <a:t>，</a:t>
            </a:r>
            <a:r>
              <a:rPr lang="en-US" altLang="zh-CN" sz="2000" dirty="0"/>
              <a:t>n+1</a:t>
            </a:r>
            <a:r>
              <a:rPr lang="zh-CN" altLang="en-US" sz="2000" dirty="0"/>
              <a:t>为子树</a:t>
            </a:r>
            <a:r>
              <a:rPr lang="zh-CN" altLang="en-US" sz="2000" dirty="0" smtClean="0"/>
              <a:t>的棵</a:t>
            </a:r>
            <a:r>
              <a:rPr lang="zh-CN" altLang="en-US" sz="2000" dirty="0"/>
              <a:t>数</a:t>
            </a:r>
            <a:r>
              <a:rPr lang="zh-CN" altLang="en-US" sz="2000" dirty="0" smtClean="0"/>
              <a:t>。</a:t>
            </a:r>
            <a:endParaRPr lang="en-US" altLang="zh-CN" sz="2000" dirty="0" smtClean="0"/>
          </a:p>
          <a:p>
            <a:pPr marL="1200150" lvl="2" indent="-342900"/>
            <a:r>
              <a:rPr lang="zh-CN" altLang="en-US" sz="2000" dirty="0"/>
              <a:t>在实际应用</a:t>
            </a:r>
            <a:r>
              <a:rPr lang="zh-CN" altLang="en-US" sz="2000" dirty="0" smtClean="0"/>
              <a:t>中</a:t>
            </a:r>
            <a:r>
              <a:rPr lang="zh-CN" altLang="en-US" sz="2000" dirty="0"/>
              <a:t>，</a:t>
            </a:r>
            <a:r>
              <a:rPr lang="zh-CN" altLang="en-US" sz="2000" dirty="0" smtClean="0"/>
              <a:t>每个</a:t>
            </a:r>
            <a:r>
              <a:rPr lang="zh-CN" altLang="en-US" sz="2000" dirty="0"/>
              <a:t>结点中还应包含</a:t>
            </a:r>
            <a:r>
              <a:rPr lang="en-US" altLang="zh-CN" sz="2000" dirty="0"/>
              <a:t>n</a:t>
            </a:r>
            <a:r>
              <a:rPr lang="zh-CN" altLang="en-US" sz="2000" dirty="0"/>
              <a:t>个指向每个关键字的记录</a:t>
            </a:r>
            <a:r>
              <a:rPr lang="zh-CN" altLang="en-US" sz="2000" dirty="0" smtClean="0"/>
              <a:t>指针；</a:t>
            </a:r>
            <a:endParaRPr lang="zh-CN" altLang="en-US" sz="2000" dirty="0"/>
          </a:p>
        </p:txBody>
      </p:sp>
    </p:spTree>
    <p:extLst>
      <p:ext uri="{BB962C8B-B14F-4D97-AF65-F5344CB8AC3E}">
        <p14:creationId xmlns:p14="http://schemas.microsoft.com/office/powerpoint/2010/main" val="263296955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3.2a  </a:t>
            </a:r>
            <a:r>
              <a:rPr lang="en-US" altLang="zh-CN" dirty="0"/>
              <a:t>B_</a:t>
            </a:r>
            <a:r>
              <a:rPr lang="zh-CN" altLang="en-US" dirty="0"/>
              <a:t>树</a:t>
            </a:r>
            <a:r>
              <a:rPr lang="zh-CN" altLang="en-US" sz="2000" dirty="0" smtClean="0"/>
              <a:t>：</a:t>
            </a:r>
            <a:r>
              <a:rPr lang="zh-CN" altLang="en-US" sz="2000" dirty="0" smtClean="0">
                <a:solidFill>
                  <a:srgbClr val="7030A0"/>
                </a:solidFill>
              </a:rPr>
              <a:t>例子</a:t>
            </a:r>
            <a:endParaRPr lang="zh-CN" altLang="en-US" dirty="0"/>
          </a:p>
        </p:txBody>
      </p:sp>
      <p:sp>
        <p:nvSpPr>
          <p:cNvPr id="3" name="内容占位符 2"/>
          <p:cNvSpPr>
            <a:spLocks noGrp="1"/>
          </p:cNvSpPr>
          <p:nvPr>
            <p:ph idx="1"/>
          </p:nvPr>
        </p:nvSpPr>
        <p:spPr/>
        <p:txBody>
          <a:bodyPr/>
          <a:lstStyle/>
          <a:p>
            <a:pPr marL="0" indent="0">
              <a:buNone/>
            </a:pPr>
            <a:r>
              <a:rPr lang="en-US" altLang="zh-CN" sz="2400" dirty="0" smtClean="0"/>
              <a:t>【</a:t>
            </a:r>
            <a:r>
              <a:rPr lang="zh-CN" altLang="en-US" sz="2400" dirty="0" smtClean="0"/>
              <a:t>例</a:t>
            </a:r>
            <a:r>
              <a:rPr lang="en-US" altLang="zh-CN" sz="2400" dirty="0" smtClean="0"/>
              <a:t>】</a:t>
            </a:r>
            <a:r>
              <a:rPr lang="zh-CN" altLang="en-US" sz="2400" dirty="0"/>
              <a:t>一棵包含</a:t>
            </a:r>
            <a:r>
              <a:rPr lang="en-US" altLang="zh-CN" sz="2400" dirty="0"/>
              <a:t>13</a:t>
            </a:r>
            <a:r>
              <a:rPr lang="zh-CN" altLang="en-US" sz="2400" dirty="0"/>
              <a:t>个关键字的</a:t>
            </a:r>
            <a:r>
              <a:rPr lang="en-US" altLang="zh-CN" sz="2400" b="1" dirty="0"/>
              <a:t>4</a:t>
            </a:r>
            <a:r>
              <a:rPr lang="zh-CN" altLang="en-US" sz="2400" b="1" dirty="0"/>
              <a:t>阶</a:t>
            </a:r>
            <a:r>
              <a:rPr lang="en-US" altLang="zh-CN" sz="2400" b="1" dirty="0"/>
              <a:t>B_</a:t>
            </a:r>
            <a:r>
              <a:rPr lang="zh-CN" altLang="en-US" sz="2400" b="1" dirty="0" smtClean="0"/>
              <a:t>树</a:t>
            </a:r>
            <a:r>
              <a:rPr lang="zh-CN" altLang="en-US" sz="2400" dirty="0"/>
              <a:t>。</a:t>
            </a:r>
          </a:p>
        </p:txBody>
      </p:sp>
      <p:grpSp>
        <p:nvGrpSpPr>
          <p:cNvPr id="4" name="Group 2"/>
          <p:cNvGrpSpPr>
            <a:grpSpLocks/>
          </p:cNvGrpSpPr>
          <p:nvPr/>
        </p:nvGrpSpPr>
        <p:grpSpPr bwMode="auto">
          <a:xfrm>
            <a:off x="76200" y="1758949"/>
            <a:ext cx="9018587" cy="3956051"/>
            <a:chOff x="31" y="-5"/>
            <a:chExt cx="5681" cy="2492"/>
          </a:xfrm>
        </p:grpSpPr>
        <p:grpSp>
          <p:nvGrpSpPr>
            <p:cNvPr id="5" name="Group 3"/>
            <p:cNvGrpSpPr>
              <a:grpSpLocks/>
            </p:cNvGrpSpPr>
            <p:nvPr/>
          </p:nvGrpSpPr>
          <p:grpSpPr bwMode="auto">
            <a:xfrm>
              <a:off x="31" y="-5"/>
              <a:ext cx="5681" cy="1973"/>
              <a:chOff x="-192" y="1998"/>
              <a:chExt cx="5681" cy="1973"/>
            </a:xfrm>
          </p:grpSpPr>
          <p:sp>
            <p:nvSpPr>
              <p:cNvPr id="7" name="Rectangle 4"/>
              <p:cNvSpPr>
                <a:spLocks noChangeArrowheads="1"/>
              </p:cNvSpPr>
              <p:nvPr/>
            </p:nvSpPr>
            <p:spPr bwMode="auto">
              <a:xfrm>
                <a:off x="3024" y="3168"/>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1"/>
                  <a:t>g</a:t>
                </a:r>
              </a:p>
            </p:txBody>
          </p:sp>
          <p:sp>
            <p:nvSpPr>
              <p:cNvPr id="8" name="Rectangle 5"/>
              <p:cNvSpPr>
                <a:spLocks noChangeArrowheads="1"/>
              </p:cNvSpPr>
              <p:nvPr/>
            </p:nvSpPr>
            <p:spPr bwMode="auto">
              <a:xfrm>
                <a:off x="1248" y="3408"/>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1"/>
                  <a:t>f</a:t>
                </a:r>
              </a:p>
            </p:txBody>
          </p:sp>
          <p:sp>
            <p:nvSpPr>
              <p:cNvPr id="9" name="Rectangle 6"/>
              <p:cNvSpPr>
                <a:spLocks noChangeArrowheads="1"/>
              </p:cNvSpPr>
              <p:nvPr/>
            </p:nvSpPr>
            <p:spPr bwMode="auto">
              <a:xfrm>
                <a:off x="1680" y="2856"/>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1"/>
                  <a:t>e</a:t>
                </a:r>
              </a:p>
            </p:txBody>
          </p:sp>
          <p:sp>
            <p:nvSpPr>
              <p:cNvPr id="10" name="Rectangle 7"/>
              <p:cNvSpPr>
                <a:spLocks noChangeArrowheads="1"/>
              </p:cNvSpPr>
              <p:nvPr/>
            </p:nvSpPr>
            <p:spPr bwMode="auto">
              <a:xfrm>
                <a:off x="0" y="2864"/>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1"/>
                  <a:t>d</a:t>
                </a:r>
              </a:p>
            </p:txBody>
          </p:sp>
          <p:sp>
            <p:nvSpPr>
              <p:cNvPr id="11" name="Rectangle 8"/>
              <p:cNvSpPr>
                <a:spLocks noChangeArrowheads="1"/>
              </p:cNvSpPr>
              <p:nvPr/>
            </p:nvSpPr>
            <p:spPr bwMode="auto">
              <a:xfrm>
                <a:off x="3312" y="2408"/>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1"/>
                  <a:t>c</a:t>
                </a:r>
              </a:p>
            </p:txBody>
          </p:sp>
          <p:sp>
            <p:nvSpPr>
              <p:cNvPr id="12" name="Rectangle 9"/>
              <p:cNvSpPr>
                <a:spLocks noChangeArrowheads="1"/>
              </p:cNvSpPr>
              <p:nvPr/>
            </p:nvSpPr>
            <p:spPr bwMode="auto">
              <a:xfrm>
                <a:off x="624" y="2448"/>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1"/>
                  <a:t>b</a:t>
                </a:r>
              </a:p>
            </p:txBody>
          </p:sp>
          <p:sp>
            <p:nvSpPr>
              <p:cNvPr id="13" name="Rectangle 10"/>
              <p:cNvSpPr>
                <a:spLocks noChangeArrowheads="1"/>
              </p:cNvSpPr>
              <p:nvPr/>
            </p:nvSpPr>
            <p:spPr bwMode="auto">
              <a:xfrm>
                <a:off x="1712" y="1998"/>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1" dirty="0"/>
                  <a:t>a</a:t>
                </a:r>
              </a:p>
            </p:txBody>
          </p:sp>
          <p:grpSp>
            <p:nvGrpSpPr>
              <p:cNvPr id="14" name="Group 11"/>
              <p:cNvGrpSpPr>
                <a:grpSpLocks/>
              </p:cNvGrpSpPr>
              <p:nvPr/>
            </p:nvGrpSpPr>
            <p:grpSpPr bwMode="auto">
              <a:xfrm>
                <a:off x="1600" y="2208"/>
                <a:ext cx="929" cy="227"/>
                <a:chOff x="432" y="3456"/>
                <a:chExt cx="929" cy="227"/>
              </a:xfrm>
            </p:grpSpPr>
            <p:sp>
              <p:nvSpPr>
                <p:cNvPr id="73" name="Rectangle 12"/>
                <p:cNvSpPr>
                  <a:spLocks noChangeArrowheads="1"/>
                </p:cNvSpPr>
                <p:nvPr/>
              </p:nvSpPr>
              <p:spPr bwMode="auto">
                <a:xfrm>
                  <a:off x="432" y="3456"/>
                  <a:ext cx="929" cy="22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400" b="1"/>
                    <a:t>1       24</a:t>
                  </a:r>
                </a:p>
              </p:txBody>
            </p:sp>
            <p:sp>
              <p:nvSpPr>
                <p:cNvPr id="74" name="Line 13"/>
                <p:cNvSpPr>
                  <a:spLocks noChangeShapeType="1"/>
                </p:cNvSpPr>
                <p:nvPr/>
              </p:nvSpPr>
              <p:spPr bwMode="auto">
                <a:xfrm>
                  <a:off x="624" y="3456"/>
                  <a:ext cx="0" cy="227"/>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5" name="Line 14"/>
                <p:cNvSpPr>
                  <a:spLocks noChangeShapeType="1"/>
                </p:cNvSpPr>
                <p:nvPr/>
              </p:nvSpPr>
              <p:spPr bwMode="auto">
                <a:xfrm>
                  <a:off x="856" y="3456"/>
                  <a:ext cx="0" cy="227"/>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6" name="Line 15"/>
                <p:cNvSpPr>
                  <a:spLocks noChangeShapeType="1"/>
                </p:cNvSpPr>
                <p:nvPr/>
              </p:nvSpPr>
              <p:spPr bwMode="auto">
                <a:xfrm>
                  <a:off x="1152" y="3456"/>
                  <a:ext cx="0" cy="227"/>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5" name="Group 16"/>
              <p:cNvGrpSpPr>
                <a:grpSpLocks/>
              </p:cNvGrpSpPr>
              <p:nvPr/>
            </p:nvGrpSpPr>
            <p:grpSpPr bwMode="auto">
              <a:xfrm>
                <a:off x="519" y="2656"/>
                <a:ext cx="929" cy="227"/>
                <a:chOff x="432" y="3456"/>
                <a:chExt cx="929" cy="227"/>
              </a:xfrm>
            </p:grpSpPr>
            <p:sp>
              <p:nvSpPr>
                <p:cNvPr id="69" name="Rectangle 17"/>
                <p:cNvSpPr>
                  <a:spLocks noChangeArrowheads="1"/>
                </p:cNvSpPr>
                <p:nvPr/>
              </p:nvSpPr>
              <p:spPr bwMode="auto">
                <a:xfrm>
                  <a:off x="432" y="3456"/>
                  <a:ext cx="929" cy="22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400" b="1"/>
                    <a:t>1       15</a:t>
                  </a:r>
                </a:p>
              </p:txBody>
            </p:sp>
            <p:sp>
              <p:nvSpPr>
                <p:cNvPr id="70" name="Line 18"/>
                <p:cNvSpPr>
                  <a:spLocks noChangeShapeType="1"/>
                </p:cNvSpPr>
                <p:nvPr/>
              </p:nvSpPr>
              <p:spPr bwMode="auto">
                <a:xfrm>
                  <a:off x="624" y="3456"/>
                  <a:ext cx="0" cy="227"/>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1" name="Line 19"/>
                <p:cNvSpPr>
                  <a:spLocks noChangeShapeType="1"/>
                </p:cNvSpPr>
                <p:nvPr/>
              </p:nvSpPr>
              <p:spPr bwMode="auto">
                <a:xfrm>
                  <a:off x="856" y="3456"/>
                  <a:ext cx="0" cy="227"/>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2" name="Line 20"/>
                <p:cNvSpPr>
                  <a:spLocks noChangeShapeType="1"/>
                </p:cNvSpPr>
                <p:nvPr/>
              </p:nvSpPr>
              <p:spPr bwMode="auto">
                <a:xfrm>
                  <a:off x="1152" y="3456"/>
                  <a:ext cx="0" cy="227"/>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6" name="Group 21"/>
              <p:cNvGrpSpPr>
                <a:grpSpLocks/>
              </p:cNvGrpSpPr>
              <p:nvPr/>
            </p:nvGrpSpPr>
            <p:grpSpPr bwMode="auto">
              <a:xfrm>
                <a:off x="1367" y="3088"/>
                <a:ext cx="929" cy="227"/>
                <a:chOff x="432" y="3456"/>
                <a:chExt cx="929" cy="227"/>
              </a:xfrm>
            </p:grpSpPr>
            <p:sp>
              <p:nvSpPr>
                <p:cNvPr id="65" name="Rectangle 22"/>
                <p:cNvSpPr>
                  <a:spLocks noChangeArrowheads="1"/>
                </p:cNvSpPr>
                <p:nvPr/>
              </p:nvSpPr>
              <p:spPr bwMode="auto">
                <a:xfrm>
                  <a:off x="432" y="3456"/>
                  <a:ext cx="929" cy="22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400" b="1"/>
                    <a:t>1 </a:t>
                  </a:r>
                  <a:r>
                    <a:rPr lang="en-US" altLang="zh-CN" sz="2400" b="1">
                      <a:cs typeface="Times New Roman" panose="02020603050405020304" pitchFamily="18" charset="0"/>
                    </a:rPr>
                    <a:t>∧</a:t>
                  </a:r>
                  <a:r>
                    <a:rPr lang="en-US" altLang="zh-CN" sz="2400" b="1"/>
                    <a:t>  20 </a:t>
                  </a:r>
                  <a:r>
                    <a:rPr lang="en-US" altLang="zh-CN" sz="2400" b="1">
                      <a:cs typeface="Times New Roman" panose="02020603050405020304" pitchFamily="18" charset="0"/>
                    </a:rPr>
                    <a:t>∧</a:t>
                  </a:r>
                </a:p>
              </p:txBody>
            </p:sp>
            <p:sp>
              <p:nvSpPr>
                <p:cNvPr id="66" name="Line 23"/>
                <p:cNvSpPr>
                  <a:spLocks noChangeShapeType="1"/>
                </p:cNvSpPr>
                <p:nvPr/>
              </p:nvSpPr>
              <p:spPr bwMode="auto">
                <a:xfrm>
                  <a:off x="624" y="3456"/>
                  <a:ext cx="0" cy="227"/>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7" name="Line 24"/>
                <p:cNvSpPr>
                  <a:spLocks noChangeShapeType="1"/>
                </p:cNvSpPr>
                <p:nvPr/>
              </p:nvSpPr>
              <p:spPr bwMode="auto">
                <a:xfrm>
                  <a:off x="856" y="3456"/>
                  <a:ext cx="0" cy="227"/>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8" name="Line 25"/>
                <p:cNvSpPr>
                  <a:spLocks noChangeShapeType="1"/>
                </p:cNvSpPr>
                <p:nvPr/>
              </p:nvSpPr>
              <p:spPr bwMode="auto">
                <a:xfrm>
                  <a:off x="1152" y="3456"/>
                  <a:ext cx="0" cy="227"/>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7" name="Group 26"/>
              <p:cNvGrpSpPr>
                <a:grpSpLocks/>
              </p:cNvGrpSpPr>
              <p:nvPr/>
            </p:nvGrpSpPr>
            <p:grpSpPr bwMode="auto">
              <a:xfrm>
                <a:off x="1440" y="3421"/>
                <a:ext cx="1360" cy="227"/>
                <a:chOff x="2448" y="3264"/>
                <a:chExt cx="1360" cy="227"/>
              </a:xfrm>
            </p:grpSpPr>
            <p:sp>
              <p:nvSpPr>
                <p:cNvPr id="59" name="Rectangle 27"/>
                <p:cNvSpPr>
                  <a:spLocks noChangeArrowheads="1"/>
                </p:cNvSpPr>
                <p:nvPr/>
              </p:nvSpPr>
              <p:spPr bwMode="auto">
                <a:xfrm>
                  <a:off x="2448" y="3264"/>
                  <a:ext cx="1360" cy="22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400" b="1"/>
                    <a:t>2 </a:t>
                  </a:r>
                  <a:r>
                    <a:rPr lang="en-US" altLang="zh-CN" sz="2400" b="1">
                      <a:cs typeface="Times New Roman" panose="02020603050405020304" pitchFamily="18" charset="0"/>
                    </a:rPr>
                    <a:t>∧ 28 ∧</a:t>
                  </a:r>
                  <a:r>
                    <a:rPr lang="en-US" altLang="zh-CN" sz="2400" b="1"/>
                    <a:t> 31 </a:t>
                  </a:r>
                  <a:r>
                    <a:rPr lang="en-US" altLang="zh-CN" sz="2400" b="1">
                      <a:cs typeface="Times New Roman" panose="02020603050405020304" pitchFamily="18" charset="0"/>
                    </a:rPr>
                    <a:t>∧</a:t>
                  </a:r>
                </a:p>
              </p:txBody>
            </p:sp>
            <p:sp>
              <p:nvSpPr>
                <p:cNvPr id="60" name="Line 28"/>
                <p:cNvSpPr>
                  <a:spLocks noChangeShapeType="1"/>
                </p:cNvSpPr>
                <p:nvPr/>
              </p:nvSpPr>
              <p:spPr bwMode="auto">
                <a:xfrm>
                  <a:off x="2640" y="3264"/>
                  <a:ext cx="0" cy="227"/>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1" name="Line 29"/>
                <p:cNvSpPr>
                  <a:spLocks noChangeShapeType="1"/>
                </p:cNvSpPr>
                <p:nvPr/>
              </p:nvSpPr>
              <p:spPr bwMode="auto">
                <a:xfrm>
                  <a:off x="2880" y="3264"/>
                  <a:ext cx="0" cy="227"/>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2" name="Line 30"/>
                <p:cNvSpPr>
                  <a:spLocks noChangeShapeType="1"/>
                </p:cNvSpPr>
                <p:nvPr/>
              </p:nvSpPr>
              <p:spPr bwMode="auto">
                <a:xfrm>
                  <a:off x="3120" y="3264"/>
                  <a:ext cx="0" cy="227"/>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3" name="Line 31"/>
                <p:cNvSpPr>
                  <a:spLocks noChangeShapeType="1"/>
                </p:cNvSpPr>
                <p:nvPr/>
              </p:nvSpPr>
              <p:spPr bwMode="auto">
                <a:xfrm>
                  <a:off x="3360" y="3264"/>
                  <a:ext cx="0" cy="227"/>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4" name="Line 32"/>
                <p:cNvSpPr>
                  <a:spLocks noChangeShapeType="1"/>
                </p:cNvSpPr>
                <p:nvPr/>
              </p:nvSpPr>
              <p:spPr bwMode="auto">
                <a:xfrm>
                  <a:off x="3600" y="3264"/>
                  <a:ext cx="0" cy="227"/>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8" name="Group 33"/>
              <p:cNvGrpSpPr>
                <a:grpSpLocks/>
              </p:cNvGrpSpPr>
              <p:nvPr/>
            </p:nvGrpSpPr>
            <p:grpSpPr bwMode="auto">
              <a:xfrm>
                <a:off x="-192" y="3088"/>
                <a:ext cx="1360" cy="227"/>
                <a:chOff x="2448" y="3264"/>
                <a:chExt cx="1360" cy="227"/>
              </a:xfrm>
            </p:grpSpPr>
            <p:sp>
              <p:nvSpPr>
                <p:cNvPr id="53" name="Rectangle 34"/>
                <p:cNvSpPr>
                  <a:spLocks noChangeArrowheads="1"/>
                </p:cNvSpPr>
                <p:nvPr/>
              </p:nvSpPr>
              <p:spPr bwMode="auto">
                <a:xfrm>
                  <a:off x="2448" y="3264"/>
                  <a:ext cx="1360" cy="22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400" b="1"/>
                    <a:t>2 </a:t>
                  </a:r>
                  <a:r>
                    <a:rPr lang="en-US" altLang="zh-CN" sz="2400" b="1">
                      <a:cs typeface="Times New Roman" panose="02020603050405020304" pitchFamily="18" charset="0"/>
                    </a:rPr>
                    <a:t>∧ 10 ∧</a:t>
                  </a:r>
                  <a:r>
                    <a:rPr lang="en-US" altLang="zh-CN" sz="2400" b="1"/>
                    <a:t> 20 </a:t>
                  </a:r>
                  <a:r>
                    <a:rPr lang="en-US" altLang="zh-CN" sz="2400" b="1">
                      <a:cs typeface="Times New Roman" panose="02020603050405020304" pitchFamily="18" charset="0"/>
                    </a:rPr>
                    <a:t>∧</a:t>
                  </a:r>
                </a:p>
              </p:txBody>
            </p:sp>
            <p:sp>
              <p:nvSpPr>
                <p:cNvPr id="54" name="Line 35"/>
                <p:cNvSpPr>
                  <a:spLocks noChangeShapeType="1"/>
                </p:cNvSpPr>
                <p:nvPr/>
              </p:nvSpPr>
              <p:spPr bwMode="auto">
                <a:xfrm>
                  <a:off x="2640" y="3264"/>
                  <a:ext cx="0" cy="227"/>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5" name="Line 36"/>
                <p:cNvSpPr>
                  <a:spLocks noChangeShapeType="1"/>
                </p:cNvSpPr>
                <p:nvPr/>
              </p:nvSpPr>
              <p:spPr bwMode="auto">
                <a:xfrm>
                  <a:off x="2880" y="3264"/>
                  <a:ext cx="0" cy="227"/>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6" name="Line 37"/>
                <p:cNvSpPr>
                  <a:spLocks noChangeShapeType="1"/>
                </p:cNvSpPr>
                <p:nvPr/>
              </p:nvSpPr>
              <p:spPr bwMode="auto">
                <a:xfrm>
                  <a:off x="3120" y="3264"/>
                  <a:ext cx="0" cy="227"/>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7" name="Line 38"/>
                <p:cNvSpPr>
                  <a:spLocks noChangeShapeType="1"/>
                </p:cNvSpPr>
                <p:nvPr/>
              </p:nvSpPr>
              <p:spPr bwMode="auto">
                <a:xfrm>
                  <a:off x="3360" y="3264"/>
                  <a:ext cx="0" cy="227"/>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8" name="Line 39"/>
                <p:cNvSpPr>
                  <a:spLocks noChangeShapeType="1"/>
                </p:cNvSpPr>
                <p:nvPr/>
              </p:nvSpPr>
              <p:spPr bwMode="auto">
                <a:xfrm>
                  <a:off x="3600" y="3264"/>
                  <a:ext cx="0" cy="227"/>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9" name="Group 40"/>
              <p:cNvGrpSpPr>
                <a:grpSpLocks/>
              </p:cNvGrpSpPr>
              <p:nvPr/>
            </p:nvGrpSpPr>
            <p:grpSpPr bwMode="auto">
              <a:xfrm>
                <a:off x="4560" y="3744"/>
                <a:ext cx="929" cy="227"/>
                <a:chOff x="432" y="3456"/>
                <a:chExt cx="929" cy="227"/>
              </a:xfrm>
            </p:grpSpPr>
            <p:sp>
              <p:nvSpPr>
                <p:cNvPr id="49" name="Rectangle 41"/>
                <p:cNvSpPr>
                  <a:spLocks noChangeArrowheads="1"/>
                </p:cNvSpPr>
                <p:nvPr/>
              </p:nvSpPr>
              <p:spPr bwMode="auto">
                <a:xfrm>
                  <a:off x="432" y="3456"/>
                  <a:ext cx="929" cy="22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400" b="1"/>
                    <a:t>1 </a:t>
                  </a:r>
                  <a:r>
                    <a:rPr lang="en-US" altLang="zh-CN" sz="2400" b="1">
                      <a:cs typeface="Times New Roman" panose="02020603050405020304" pitchFamily="18" charset="0"/>
                    </a:rPr>
                    <a:t>∧</a:t>
                  </a:r>
                  <a:r>
                    <a:rPr lang="en-US" altLang="zh-CN" sz="2400" b="1"/>
                    <a:t>  56 </a:t>
                  </a:r>
                  <a:r>
                    <a:rPr lang="en-US" altLang="zh-CN" sz="2400" b="1">
                      <a:cs typeface="Times New Roman" panose="02020603050405020304" pitchFamily="18" charset="0"/>
                    </a:rPr>
                    <a:t>∧</a:t>
                  </a:r>
                </a:p>
              </p:txBody>
            </p:sp>
            <p:sp>
              <p:nvSpPr>
                <p:cNvPr id="50" name="Line 42"/>
                <p:cNvSpPr>
                  <a:spLocks noChangeShapeType="1"/>
                </p:cNvSpPr>
                <p:nvPr/>
              </p:nvSpPr>
              <p:spPr bwMode="auto">
                <a:xfrm>
                  <a:off x="624" y="3456"/>
                  <a:ext cx="0" cy="227"/>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1" name="Line 43"/>
                <p:cNvSpPr>
                  <a:spLocks noChangeShapeType="1"/>
                </p:cNvSpPr>
                <p:nvPr/>
              </p:nvSpPr>
              <p:spPr bwMode="auto">
                <a:xfrm>
                  <a:off x="856" y="3456"/>
                  <a:ext cx="0" cy="227"/>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2" name="Line 44"/>
                <p:cNvSpPr>
                  <a:spLocks noChangeShapeType="1"/>
                </p:cNvSpPr>
                <p:nvPr/>
              </p:nvSpPr>
              <p:spPr bwMode="auto">
                <a:xfrm>
                  <a:off x="1152" y="3456"/>
                  <a:ext cx="0" cy="227"/>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20" name="Group 45"/>
              <p:cNvGrpSpPr>
                <a:grpSpLocks/>
              </p:cNvGrpSpPr>
              <p:nvPr/>
            </p:nvGrpSpPr>
            <p:grpSpPr bwMode="auto">
              <a:xfrm>
                <a:off x="4032" y="3424"/>
                <a:ext cx="929" cy="227"/>
                <a:chOff x="432" y="3456"/>
                <a:chExt cx="929" cy="227"/>
              </a:xfrm>
            </p:grpSpPr>
            <p:sp>
              <p:nvSpPr>
                <p:cNvPr id="45" name="Rectangle 46"/>
                <p:cNvSpPr>
                  <a:spLocks noChangeArrowheads="1"/>
                </p:cNvSpPr>
                <p:nvPr/>
              </p:nvSpPr>
              <p:spPr bwMode="auto">
                <a:xfrm>
                  <a:off x="432" y="3456"/>
                  <a:ext cx="929" cy="22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400" b="1"/>
                    <a:t>1 </a:t>
                  </a:r>
                  <a:r>
                    <a:rPr lang="en-US" altLang="zh-CN" sz="2400" b="1">
                      <a:cs typeface="Times New Roman" panose="02020603050405020304" pitchFamily="18" charset="0"/>
                    </a:rPr>
                    <a:t>∧</a:t>
                  </a:r>
                  <a:r>
                    <a:rPr lang="en-US" altLang="zh-CN" sz="2400" b="1"/>
                    <a:t>  50 </a:t>
                  </a:r>
                  <a:r>
                    <a:rPr lang="en-US" altLang="zh-CN" sz="2400" b="1">
                      <a:cs typeface="Times New Roman" panose="02020603050405020304" pitchFamily="18" charset="0"/>
                    </a:rPr>
                    <a:t>∧</a:t>
                  </a:r>
                </a:p>
              </p:txBody>
            </p:sp>
            <p:sp>
              <p:nvSpPr>
                <p:cNvPr id="46" name="Line 47"/>
                <p:cNvSpPr>
                  <a:spLocks noChangeShapeType="1"/>
                </p:cNvSpPr>
                <p:nvPr/>
              </p:nvSpPr>
              <p:spPr bwMode="auto">
                <a:xfrm>
                  <a:off x="624" y="3456"/>
                  <a:ext cx="0" cy="227"/>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7" name="Line 48"/>
                <p:cNvSpPr>
                  <a:spLocks noChangeShapeType="1"/>
                </p:cNvSpPr>
                <p:nvPr/>
              </p:nvSpPr>
              <p:spPr bwMode="auto">
                <a:xfrm>
                  <a:off x="856" y="3456"/>
                  <a:ext cx="0" cy="227"/>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8" name="Line 49"/>
                <p:cNvSpPr>
                  <a:spLocks noChangeShapeType="1"/>
                </p:cNvSpPr>
                <p:nvPr/>
              </p:nvSpPr>
              <p:spPr bwMode="auto">
                <a:xfrm>
                  <a:off x="1152" y="3456"/>
                  <a:ext cx="0" cy="227"/>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21" name="Group 50"/>
              <p:cNvGrpSpPr>
                <a:grpSpLocks/>
              </p:cNvGrpSpPr>
              <p:nvPr/>
            </p:nvGrpSpPr>
            <p:grpSpPr bwMode="auto">
              <a:xfrm>
                <a:off x="2976" y="3424"/>
                <a:ext cx="929" cy="227"/>
                <a:chOff x="432" y="3456"/>
                <a:chExt cx="929" cy="227"/>
              </a:xfrm>
            </p:grpSpPr>
            <p:sp>
              <p:nvSpPr>
                <p:cNvPr id="41" name="Rectangle 51"/>
                <p:cNvSpPr>
                  <a:spLocks noChangeArrowheads="1"/>
                </p:cNvSpPr>
                <p:nvPr/>
              </p:nvSpPr>
              <p:spPr bwMode="auto">
                <a:xfrm>
                  <a:off x="432" y="3456"/>
                  <a:ext cx="929" cy="22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400" b="1"/>
                    <a:t>1 </a:t>
                  </a:r>
                  <a:r>
                    <a:rPr lang="en-US" altLang="zh-CN" sz="2400" b="1">
                      <a:cs typeface="Times New Roman" panose="02020603050405020304" pitchFamily="18" charset="0"/>
                    </a:rPr>
                    <a:t>∧</a:t>
                  </a:r>
                  <a:r>
                    <a:rPr lang="en-US" altLang="zh-CN" sz="2400" b="1"/>
                    <a:t>  37 </a:t>
                  </a:r>
                  <a:r>
                    <a:rPr lang="en-US" altLang="zh-CN" sz="2400" b="1">
                      <a:cs typeface="Times New Roman" panose="02020603050405020304" pitchFamily="18" charset="0"/>
                    </a:rPr>
                    <a:t>∧</a:t>
                  </a:r>
                </a:p>
              </p:txBody>
            </p:sp>
            <p:sp>
              <p:nvSpPr>
                <p:cNvPr id="42" name="Line 52"/>
                <p:cNvSpPr>
                  <a:spLocks noChangeShapeType="1"/>
                </p:cNvSpPr>
                <p:nvPr/>
              </p:nvSpPr>
              <p:spPr bwMode="auto">
                <a:xfrm>
                  <a:off x="624" y="3456"/>
                  <a:ext cx="0" cy="227"/>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3" name="Line 53"/>
                <p:cNvSpPr>
                  <a:spLocks noChangeShapeType="1"/>
                </p:cNvSpPr>
                <p:nvPr/>
              </p:nvSpPr>
              <p:spPr bwMode="auto">
                <a:xfrm>
                  <a:off x="856" y="3456"/>
                  <a:ext cx="0" cy="227"/>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4" name="Line 54"/>
                <p:cNvSpPr>
                  <a:spLocks noChangeShapeType="1"/>
                </p:cNvSpPr>
                <p:nvPr/>
              </p:nvSpPr>
              <p:spPr bwMode="auto">
                <a:xfrm>
                  <a:off x="1152" y="3456"/>
                  <a:ext cx="0" cy="227"/>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22" name="Line 55"/>
              <p:cNvSpPr>
                <a:spLocks noChangeShapeType="1"/>
              </p:cNvSpPr>
              <p:nvPr/>
            </p:nvSpPr>
            <p:spPr bwMode="auto">
              <a:xfrm flipH="1">
                <a:off x="1256" y="2368"/>
                <a:ext cx="689" cy="280"/>
              </a:xfrm>
              <a:prstGeom prst="line">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3" name="Line 56"/>
              <p:cNvSpPr>
                <a:spLocks noChangeShapeType="1"/>
              </p:cNvSpPr>
              <p:nvPr/>
            </p:nvSpPr>
            <p:spPr bwMode="auto">
              <a:xfrm flipH="1">
                <a:off x="376" y="2808"/>
                <a:ext cx="488" cy="272"/>
              </a:xfrm>
              <a:prstGeom prst="line">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4" name="Line 57"/>
              <p:cNvSpPr>
                <a:spLocks noChangeShapeType="1"/>
              </p:cNvSpPr>
              <p:nvPr/>
            </p:nvSpPr>
            <p:spPr bwMode="auto">
              <a:xfrm>
                <a:off x="2393" y="2352"/>
                <a:ext cx="712" cy="288"/>
              </a:xfrm>
              <a:prstGeom prst="line">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5" name="Line 58"/>
              <p:cNvSpPr>
                <a:spLocks noChangeShapeType="1"/>
              </p:cNvSpPr>
              <p:nvPr/>
            </p:nvSpPr>
            <p:spPr bwMode="auto">
              <a:xfrm>
                <a:off x="1288" y="2800"/>
                <a:ext cx="288" cy="288"/>
              </a:xfrm>
              <a:prstGeom prst="line">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6" name="Line 59"/>
              <p:cNvSpPr>
                <a:spLocks noChangeShapeType="1"/>
              </p:cNvSpPr>
              <p:nvPr/>
            </p:nvSpPr>
            <p:spPr bwMode="auto">
              <a:xfrm flipH="1">
                <a:off x="2408" y="2800"/>
                <a:ext cx="720" cy="624"/>
              </a:xfrm>
              <a:prstGeom prst="line">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7" name="Line 60"/>
              <p:cNvSpPr>
                <a:spLocks noChangeShapeType="1"/>
              </p:cNvSpPr>
              <p:nvPr/>
            </p:nvSpPr>
            <p:spPr bwMode="auto">
              <a:xfrm flipH="1">
                <a:off x="3456" y="2792"/>
                <a:ext cx="192" cy="624"/>
              </a:xfrm>
              <a:prstGeom prst="line">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8" name="Line 61"/>
              <p:cNvSpPr>
                <a:spLocks noChangeShapeType="1"/>
              </p:cNvSpPr>
              <p:nvPr/>
            </p:nvSpPr>
            <p:spPr bwMode="auto">
              <a:xfrm>
                <a:off x="4184" y="2800"/>
                <a:ext cx="240" cy="624"/>
              </a:xfrm>
              <a:prstGeom prst="line">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29" name="Group 62"/>
              <p:cNvGrpSpPr>
                <a:grpSpLocks/>
              </p:cNvGrpSpPr>
              <p:nvPr/>
            </p:nvGrpSpPr>
            <p:grpSpPr bwMode="auto">
              <a:xfrm>
                <a:off x="2817" y="2648"/>
                <a:ext cx="1995" cy="235"/>
                <a:chOff x="2817" y="2648"/>
                <a:chExt cx="1995" cy="235"/>
              </a:xfrm>
            </p:grpSpPr>
            <p:sp>
              <p:nvSpPr>
                <p:cNvPr id="33" name="Rectangle 63"/>
                <p:cNvSpPr>
                  <a:spLocks noChangeArrowheads="1"/>
                </p:cNvSpPr>
                <p:nvPr/>
              </p:nvSpPr>
              <p:spPr bwMode="auto">
                <a:xfrm>
                  <a:off x="2817" y="2648"/>
                  <a:ext cx="1995" cy="22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400" b="1"/>
                    <a:t>3       </a:t>
                  </a:r>
                  <a:r>
                    <a:rPr lang="en-US" altLang="zh-CN" sz="2400" b="1">
                      <a:cs typeface="Times New Roman" panose="02020603050405020304" pitchFamily="18" charset="0"/>
                    </a:rPr>
                    <a:t>33      </a:t>
                  </a:r>
                  <a:r>
                    <a:rPr lang="en-US" altLang="zh-CN" sz="2400" b="1"/>
                    <a:t> 48 </a:t>
                  </a:r>
                  <a:r>
                    <a:rPr lang="en-US" altLang="zh-CN" sz="2400" b="1">
                      <a:cs typeface="Times New Roman" panose="02020603050405020304" pitchFamily="18" charset="0"/>
                    </a:rPr>
                    <a:t>      53</a:t>
                  </a:r>
                </a:p>
              </p:txBody>
            </p:sp>
            <p:sp>
              <p:nvSpPr>
                <p:cNvPr id="34" name="Line 64"/>
                <p:cNvSpPr>
                  <a:spLocks noChangeShapeType="1"/>
                </p:cNvSpPr>
                <p:nvPr/>
              </p:nvSpPr>
              <p:spPr bwMode="auto">
                <a:xfrm>
                  <a:off x="3025" y="2648"/>
                  <a:ext cx="0" cy="227"/>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5" name="Line 65"/>
                <p:cNvSpPr>
                  <a:spLocks noChangeShapeType="1"/>
                </p:cNvSpPr>
                <p:nvPr/>
              </p:nvSpPr>
              <p:spPr bwMode="auto">
                <a:xfrm>
                  <a:off x="3249" y="2648"/>
                  <a:ext cx="0" cy="227"/>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6" name="Line 66"/>
                <p:cNvSpPr>
                  <a:spLocks noChangeShapeType="1"/>
                </p:cNvSpPr>
                <p:nvPr/>
              </p:nvSpPr>
              <p:spPr bwMode="auto">
                <a:xfrm>
                  <a:off x="3537" y="2648"/>
                  <a:ext cx="0" cy="227"/>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7" name="Line 67"/>
                <p:cNvSpPr>
                  <a:spLocks noChangeShapeType="1"/>
                </p:cNvSpPr>
                <p:nvPr/>
              </p:nvSpPr>
              <p:spPr bwMode="auto">
                <a:xfrm>
                  <a:off x="3777" y="2648"/>
                  <a:ext cx="0" cy="227"/>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8" name="Line 68"/>
                <p:cNvSpPr>
                  <a:spLocks noChangeShapeType="1"/>
                </p:cNvSpPr>
                <p:nvPr/>
              </p:nvSpPr>
              <p:spPr bwMode="auto">
                <a:xfrm>
                  <a:off x="4065" y="2648"/>
                  <a:ext cx="0" cy="227"/>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9" name="Line 69"/>
                <p:cNvSpPr>
                  <a:spLocks noChangeShapeType="1"/>
                </p:cNvSpPr>
                <p:nvPr/>
              </p:nvSpPr>
              <p:spPr bwMode="auto">
                <a:xfrm>
                  <a:off x="4305" y="2648"/>
                  <a:ext cx="0" cy="227"/>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0" name="Line 70"/>
                <p:cNvSpPr>
                  <a:spLocks noChangeShapeType="1"/>
                </p:cNvSpPr>
                <p:nvPr/>
              </p:nvSpPr>
              <p:spPr bwMode="auto">
                <a:xfrm>
                  <a:off x="4592" y="2656"/>
                  <a:ext cx="0" cy="227"/>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30" name="Line 71"/>
              <p:cNvSpPr>
                <a:spLocks noChangeShapeType="1"/>
              </p:cNvSpPr>
              <p:nvPr/>
            </p:nvSpPr>
            <p:spPr bwMode="auto">
              <a:xfrm>
                <a:off x="4704" y="2832"/>
                <a:ext cx="528" cy="912"/>
              </a:xfrm>
              <a:prstGeom prst="line">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1" name="Rectangle 72"/>
              <p:cNvSpPr>
                <a:spLocks noChangeArrowheads="1"/>
              </p:cNvSpPr>
              <p:nvPr/>
            </p:nvSpPr>
            <p:spPr bwMode="auto">
              <a:xfrm>
                <a:off x="4320" y="3744"/>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1"/>
                  <a:t>i</a:t>
                </a:r>
              </a:p>
            </p:txBody>
          </p:sp>
          <p:sp>
            <p:nvSpPr>
              <p:cNvPr id="32" name="Rectangle 73"/>
              <p:cNvSpPr>
                <a:spLocks noChangeArrowheads="1"/>
              </p:cNvSpPr>
              <p:nvPr/>
            </p:nvSpPr>
            <p:spPr bwMode="auto">
              <a:xfrm>
                <a:off x="4032" y="3184"/>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1"/>
                  <a:t>h</a:t>
                </a:r>
              </a:p>
            </p:txBody>
          </p:sp>
        </p:grpSp>
        <p:sp>
          <p:nvSpPr>
            <p:cNvPr id="6" name="Rectangle 74"/>
            <p:cNvSpPr>
              <a:spLocks noChangeArrowheads="1"/>
            </p:cNvSpPr>
            <p:nvPr/>
          </p:nvSpPr>
          <p:spPr bwMode="auto">
            <a:xfrm>
              <a:off x="1054" y="2260"/>
              <a:ext cx="297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sz="2800" dirty="0" smtClean="0">
                  <a:solidFill>
                    <a:srgbClr val="006600"/>
                  </a:solidFill>
                  <a:latin typeface="宋体" panose="02010600030101010101" pitchFamily="2" charset="-122"/>
                </a:rPr>
                <a:t>图</a:t>
              </a:r>
              <a:r>
                <a:rPr lang="en-US" altLang="zh-CN" sz="2800" dirty="0" smtClean="0">
                  <a:solidFill>
                    <a:srgbClr val="006600"/>
                  </a:solidFill>
                </a:rPr>
                <a:t>   </a:t>
              </a:r>
              <a:r>
                <a:rPr lang="zh-CN" altLang="en-US" sz="2800" dirty="0">
                  <a:solidFill>
                    <a:srgbClr val="006600"/>
                  </a:solidFill>
                </a:rPr>
                <a:t>一棵包含</a:t>
              </a:r>
              <a:r>
                <a:rPr lang="en-US" altLang="zh-CN" sz="2800" dirty="0">
                  <a:solidFill>
                    <a:srgbClr val="006600"/>
                  </a:solidFill>
                </a:rPr>
                <a:t>13</a:t>
              </a:r>
              <a:r>
                <a:rPr lang="zh-CN" altLang="en-US" sz="2800" dirty="0">
                  <a:solidFill>
                    <a:srgbClr val="006600"/>
                  </a:solidFill>
                </a:rPr>
                <a:t>个关键字的</a:t>
              </a:r>
              <a:r>
                <a:rPr lang="en-US" altLang="zh-CN" sz="2800" dirty="0">
                  <a:solidFill>
                    <a:srgbClr val="006600"/>
                  </a:solidFill>
                </a:rPr>
                <a:t>4</a:t>
              </a:r>
              <a:r>
                <a:rPr lang="zh-CN" altLang="en-US" sz="2800" dirty="0">
                  <a:solidFill>
                    <a:srgbClr val="006600"/>
                  </a:solidFill>
                </a:rPr>
                <a:t>阶</a:t>
              </a:r>
              <a:r>
                <a:rPr lang="en-US" altLang="zh-CN" sz="2800" dirty="0">
                  <a:solidFill>
                    <a:srgbClr val="006600"/>
                  </a:solidFill>
                </a:rPr>
                <a:t>B_</a:t>
              </a:r>
              <a:r>
                <a:rPr lang="zh-CN" altLang="en-US" sz="2800" dirty="0">
                  <a:solidFill>
                    <a:srgbClr val="006600"/>
                  </a:solidFill>
                </a:rPr>
                <a:t>树</a:t>
              </a:r>
            </a:p>
          </p:txBody>
        </p:sp>
      </p:grpSp>
    </p:spTree>
    <p:extLst>
      <p:ext uri="{BB962C8B-B14F-4D97-AF65-F5344CB8AC3E}">
        <p14:creationId xmlns:p14="http://schemas.microsoft.com/office/powerpoint/2010/main" val="167296425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3.2a  </a:t>
            </a:r>
            <a:r>
              <a:rPr lang="en-US" altLang="zh-CN" dirty="0"/>
              <a:t>B_</a:t>
            </a:r>
            <a:r>
              <a:rPr lang="zh-CN" altLang="en-US" dirty="0"/>
              <a:t>树</a:t>
            </a:r>
            <a:r>
              <a:rPr lang="zh-CN" altLang="en-US" sz="2000" dirty="0" smtClean="0"/>
              <a:t>：</a:t>
            </a:r>
            <a:r>
              <a:rPr lang="zh-CN" altLang="en-US" sz="2000" dirty="0" smtClean="0">
                <a:solidFill>
                  <a:srgbClr val="7030A0"/>
                </a:solidFill>
              </a:rPr>
              <a:t>结点的类型定义</a:t>
            </a:r>
            <a:endParaRPr lang="zh-CN" altLang="en-US" dirty="0"/>
          </a:p>
        </p:txBody>
      </p:sp>
      <p:sp>
        <p:nvSpPr>
          <p:cNvPr id="3" name="内容占位符 2"/>
          <p:cNvSpPr>
            <a:spLocks noGrp="1"/>
          </p:cNvSpPr>
          <p:nvPr>
            <p:ph idx="1"/>
          </p:nvPr>
        </p:nvSpPr>
        <p:spPr/>
        <p:txBody>
          <a:bodyPr/>
          <a:lstStyle/>
          <a:p>
            <a:r>
              <a:rPr lang="zh-CN" altLang="en-US" sz="2400" dirty="0"/>
              <a:t>根据</a:t>
            </a:r>
            <a:r>
              <a:rPr lang="en-US" altLang="zh-CN" sz="2400" dirty="0"/>
              <a:t>m</a:t>
            </a:r>
            <a:r>
              <a:rPr lang="zh-CN" altLang="en-US" sz="2400" dirty="0"/>
              <a:t>阶</a:t>
            </a:r>
            <a:r>
              <a:rPr lang="en-US" altLang="zh-CN" sz="2400" dirty="0"/>
              <a:t>B_</a:t>
            </a:r>
            <a:r>
              <a:rPr lang="zh-CN" altLang="en-US" sz="2400" dirty="0"/>
              <a:t>树的定义，结点的类型定义如下</a:t>
            </a:r>
            <a:r>
              <a:rPr lang="zh-CN" altLang="en-US" sz="2400" dirty="0" smtClean="0"/>
              <a:t>：</a:t>
            </a:r>
            <a:endParaRPr lang="zh-CN" altLang="en-US" sz="2400" dirty="0"/>
          </a:p>
        </p:txBody>
      </p:sp>
    </p:spTree>
    <p:controls>
      <mc:AlternateContent xmlns:mc="http://schemas.openxmlformats.org/markup-compatibility/2006">
        <mc:Choice xmlns:v="urn:schemas-microsoft-com:vml" Requires="v">
          <p:control spid="120261" name="TextBox1" r:id="rId2" imgW="8153280" imgH="4876920"/>
        </mc:Choice>
        <mc:Fallback>
          <p:control name="TextBox1" r:id="rId2" imgW="8153280" imgH="4876920">
            <p:pic>
              <p:nvPicPr>
                <p:cNvPr id="4" name="TextBox1"/>
                <p:cNvPicPr preferRelativeResize="0">
                  <a:picLocks noChangeArrowheads="1" noChangeShapeType="1"/>
                </p:cNvPicPr>
                <p:nvPr/>
              </p:nvPicPr>
              <p:blipFill>
                <a:blip r:embed="rId4"/>
                <a:srcRect/>
                <a:stretch>
                  <a:fillRect/>
                </a:stretch>
              </p:blipFill>
              <p:spPr bwMode="auto">
                <a:xfrm>
                  <a:off x="553243" y="1524000"/>
                  <a:ext cx="8151813" cy="4876800"/>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extLst>
      <p:ext uri="{BB962C8B-B14F-4D97-AF65-F5344CB8AC3E}">
        <p14:creationId xmlns:p14="http://schemas.microsoft.com/office/powerpoint/2010/main" val="171509019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3.2b  </a:t>
            </a:r>
            <a:r>
              <a:rPr lang="en-US" altLang="zh-CN" dirty="0"/>
              <a:t>B_</a:t>
            </a:r>
            <a:r>
              <a:rPr lang="zh-CN" altLang="en-US" dirty="0" smtClean="0"/>
              <a:t>树的查找</a:t>
            </a:r>
            <a:r>
              <a:rPr lang="zh-CN" altLang="en-US" sz="2000" dirty="0" smtClean="0"/>
              <a:t>：</a:t>
            </a:r>
            <a:r>
              <a:rPr lang="zh-CN" altLang="en-US" sz="2000" dirty="0">
                <a:solidFill>
                  <a:srgbClr val="7030A0"/>
                </a:solidFill>
              </a:rPr>
              <a:t>思想</a:t>
            </a:r>
            <a:endParaRPr lang="zh-CN" altLang="en-US" dirty="0"/>
          </a:p>
        </p:txBody>
      </p:sp>
      <p:sp>
        <p:nvSpPr>
          <p:cNvPr id="3" name="内容占位符 2"/>
          <p:cNvSpPr>
            <a:spLocks noGrp="1"/>
          </p:cNvSpPr>
          <p:nvPr>
            <p:ph idx="1"/>
          </p:nvPr>
        </p:nvSpPr>
        <p:spPr>
          <a:xfrm>
            <a:off x="381000" y="981075"/>
            <a:ext cx="8305800" cy="5419725"/>
          </a:xfrm>
        </p:spPr>
        <p:txBody>
          <a:bodyPr/>
          <a:lstStyle/>
          <a:p>
            <a:pPr>
              <a:spcBef>
                <a:spcPts val="900"/>
              </a:spcBef>
            </a:pPr>
            <a:r>
              <a:rPr lang="zh-CN" altLang="en-US" sz="2400" dirty="0" smtClean="0"/>
              <a:t>在</a:t>
            </a:r>
            <a:r>
              <a:rPr lang="en-US" altLang="zh-CN" sz="2400" dirty="0"/>
              <a:t>B_</a:t>
            </a:r>
            <a:r>
              <a:rPr lang="zh-CN" altLang="en-US" sz="2400" dirty="0" smtClean="0"/>
              <a:t>树上</a:t>
            </a:r>
            <a:r>
              <a:rPr lang="zh-CN" altLang="en-US" sz="2400" dirty="0"/>
              <a:t>的查找过程和二叉排序树的查找</a:t>
            </a:r>
            <a:r>
              <a:rPr lang="zh-CN" altLang="en-US" sz="2400" dirty="0" smtClean="0"/>
              <a:t>相似 </a:t>
            </a:r>
            <a:r>
              <a:rPr lang="en-US" altLang="zh-CN" sz="2400" dirty="0" smtClean="0"/>
              <a:t>(</a:t>
            </a:r>
            <a:r>
              <a:rPr lang="zh-CN" altLang="en-US" sz="1800" dirty="0" smtClean="0"/>
              <a:t>由定义可知</a:t>
            </a:r>
            <a:r>
              <a:rPr lang="en-US" altLang="zh-CN" sz="2400" dirty="0" smtClean="0"/>
              <a:t>);</a:t>
            </a:r>
            <a:endParaRPr lang="zh-CN" altLang="en-US" sz="2400" dirty="0"/>
          </a:p>
          <a:p>
            <a:pPr>
              <a:spcBef>
                <a:spcPts val="900"/>
              </a:spcBef>
            </a:pPr>
            <a:r>
              <a:rPr lang="zh-CN" altLang="en-US" sz="2400" b="1" dirty="0"/>
              <a:t>算法思想</a:t>
            </a:r>
          </a:p>
          <a:p>
            <a:pPr marL="914400" lvl="1" indent="-457200">
              <a:spcBef>
                <a:spcPts val="600"/>
              </a:spcBef>
              <a:buFont typeface="+mj-ea"/>
              <a:buAutoNum type="circleNumDbPlain"/>
            </a:pPr>
            <a:r>
              <a:rPr lang="zh-CN" altLang="en-US" sz="2200" dirty="0" smtClean="0"/>
              <a:t>从</a:t>
            </a:r>
            <a:r>
              <a:rPr lang="zh-CN" altLang="en-US" sz="2200" dirty="0"/>
              <a:t>树的根结点</a:t>
            </a:r>
            <a:r>
              <a:rPr lang="en-US" altLang="zh-CN" sz="2200" dirty="0"/>
              <a:t>T</a:t>
            </a:r>
            <a:r>
              <a:rPr lang="zh-CN" altLang="en-US" sz="2200" dirty="0"/>
              <a:t>开始，在</a:t>
            </a:r>
            <a:r>
              <a:rPr lang="en-US" altLang="zh-CN" sz="2200" dirty="0"/>
              <a:t>T</a:t>
            </a:r>
            <a:r>
              <a:rPr lang="zh-CN" altLang="en-US" sz="2200" dirty="0"/>
              <a:t>所指向的结点的关键字向量</a:t>
            </a:r>
            <a:r>
              <a:rPr lang="en-US" altLang="zh-CN" sz="2200" b="1" i="1" dirty="0"/>
              <a:t>key[1…</a:t>
            </a:r>
            <a:r>
              <a:rPr lang="en-US" altLang="zh-CN" sz="2200" b="1" i="1" dirty="0" err="1"/>
              <a:t>keynum</a:t>
            </a:r>
            <a:r>
              <a:rPr lang="en-US" altLang="zh-CN" sz="2200" b="1" i="1" dirty="0"/>
              <a:t>]</a:t>
            </a:r>
            <a:r>
              <a:rPr lang="zh-CN" altLang="en-US" sz="2200" dirty="0"/>
              <a:t>中查找给定值</a:t>
            </a:r>
            <a:r>
              <a:rPr lang="en-US" altLang="zh-CN" sz="2200" b="1" i="1" dirty="0"/>
              <a:t>K</a:t>
            </a:r>
            <a:r>
              <a:rPr lang="en-US" altLang="zh-CN" sz="2200" dirty="0"/>
              <a:t>(</a:t>
            </a:r>
            <a:r>
              <a:rPr lang="zh-CN" altLang="en-US" sz="2200" dirty="0"/>
              <a:t>用折半查找</a:t>
            </a:r>
            <a:r>
              <a:rPr lang="en-US" altLang="zh-CN" sz="2200" dirty="0"/>
              <a:t>) </a:t>
            </a:r>
            <a:r>
              <a:rPr lang="zh-CN" altLang="en-US" sz="2200" dirty="0"/>
              <a:t>：</a:t>
            </a:r>
          </a:p>
          <a:p>
            <a:pPr lvl="2">
              <a:spcBef>
                <a:spcPts val="600"/>
              </a:spcBef>
            </a:pPr>
            <a:r>
              <a:rPr lang="zh-CN" altLang="en-US" sz="2000" dirty="0"/>
              <a:t>若</a:t>
            </a:r>
            <a:r>
              <a:rPr lang="en-US" altLang="zh-CN" sz="2000" b="1" i="1" dirty="0"/>
              <a:t>key[</a:t>
            </a:r>
            <a:r>
              <a:rPr lang="en-US" altLang="zh-CN" sz="2000" b="1" i="1" dirty="0" err="1"/>
              <a:t>i</a:t>
            </a:r>
            <a:r>
              <a:rPr lang="en-US" altLang="zh-CN" sz="2000" b="1" i="1" dirty="0"/>
              <a:t>]</a:t>
            </a:r>
            <a:r>
              <a:rPr lang="en-US" altLang="zh-CN" sz="2000" b="1" dirty="0"/>
              <a:t>=</a:t>
            </a:r>
            <a:r>
              <a:rPr lang="en-US" altLang="zh-CN" sz="2000" b="1" i="1" dirty="0" smtClean="0"/>
              <a:t>K </a:t>
            </a:r>
            <a:r>
              <a:rPr lang="en-US" altLang="zh-CN" sz="2000" dirty="0" smtClean="0"/>
              <a:t>(</a:t>
            </a:r>
            <a:r>
              <a:rPr lang="en-US" altLang="zh-CN" sz="2000" dirty="0"/>
              <a:t>1≤i≤keynum)</a:t>
            </a:r>
            <a:r>
              <a:rPr lang="zh-CN" altLang="en-US" sz="2000" dirty="0"/>
              <a:t>，则查找</a:t>
            </a:r>
            <a:r>
              <a:rPr lang="zh-CN" altLang="en-US" sz="2000" dirty="0" smtClean="0"/>
              <a:t>成功</a:t>
            </a:r>
            <a:r>
              <a:rPr lang="en-US" altLang="zh-CN" sz="2000" dirty="0" smtClean="0"/>
              <a:t>, </a:t>
            </a:r>
            <a:r>
              <a:rPr lang="zh-CN" altLang="en-US" sz="2000" dirty="0" smtClean="0"/>
              <a:t>返回</a:t>
            </a:r>
            <a:r>
              <a:rPr lang="zh-CN" altLang="en-US" sz="2000" dirty="0"/>
              <a:t>结点及关键字位置；否则，</a:t>
            </a:r>
            <a:r>
              <a:rPr lang="zh-CN" altLang="en-US" sz="2000" dirty="0" smtClean="0"/>
              <a:t>转</a:t>
            </a:r>
            <a:r>
              <a:rPr lang="zh-CN" altLang="en-US" sz="2000" dirty="0" smtClean="0">
                <a:sym typeface="Wingdings 2" panose="05020102010507070707" pitchFamily="18" charset="2"/>
              </a:rPr>
              <a:t></a:t>
            </a:r>
            <a:r>
              <a:rPr lang="zh-CN" altLang="en-US" sz="2000" dirty="0" smtClean="0"/>
              <a:t>；</a:t>
            </a:r>
            <a:endParaRPr lang="zh-CN" altLang="en-US" sz="2000" dirty="0"/>
          </a:p>
          <a:p>
            <a:pPr marL="914400" lvl="1" indent="-457200">
              <a:spcBef>
                <a:spcPts val="600"/>
              </a:spcBef>
              <a:buFont typeface="+mj-ea"/>
              <a:buAutoNum type="circleNumDbPlain"/>
            </a:pPr>
            <a:r>
              <a:rPr lang="zh-CN" altLang="en-US" sz="2200" dirty="0" smtClean="0"/>
              <a:t>将</a:t>
            </a:r>
            <a:r>
              <a:rPr lang="en-US" altLang="zh-CN" sz="2200" b="1" i="1" dirty="0"/>
              <a:t>K</a:t>
            </a:r>
            <a:r>
              <a:rPr lang="zh-CN" altLang="en-US" sz="2200" dirty="0"/>
              <a:t>与向量</a:t>
            </a:r>
            <a:r>
              <a:rPr lang="en-US" altLang="zh-CN" sz="2200" b="1" i="1" dirty="0"/>
              <a:t>key[1…</a:t>
            </a:r>
            <a:r>
              <a:rPr lang="en-US" altLang="zh-CN" sz="2200" b="1" i="1" dirty="0" err="1"/>
              <a:t>keynum</a:t>
            </a:r>
            <a:r>
              <a:rPr lang="en-US" altLang="zh-CN" sz="2200" dirty="0"/>
              <a:t>]</a:t>
            </a:r>
            <a:r>
              <a:rPr lang="zh-CN" altLang="en-US" sz="2200" dirty="0"/>
              <a:t>中的各个分量的值进行比较，以选定查找的子树：</a:t>
            </a:r>
          </a:p>
          <a:p>
            <a:pPr marL="1371600" lvl="2" indent="-457200">
              <a:spcBef>
                <a:spcPts val="600"/>
              </a:spcBef>
              <a:buFont typeface="+mj-lt"/>
              <a:buAutoNum type="alphaLcParenR"/>
            </a:pPr>
            <a:r>
              <a:rPr lang="zh-CN" altLang="en-US" sz="2000" dirty="0" smtClean="0"/>
              <a:t>若</a:t>
            </a:r>
            <a:r>
              <a:rPr lang="en-US" altLang="zh-CN" sz="2000" b="1" dirty="0"/>
              <a:t>K</a:t>
            </a:r>
            <a:r>
              <a:rPr lang="en-US" altLang="zh-CN" sz="2000" b="1" dirty="0">
                <a:solidFill>
                  <a:srgbClr val="00B050"/>
                </a:solidFill>
              </a:rPr>
              <a:t>&lt;</a:t>
            </a:r>
            <a:r>
              <a:rPr lang="en-US" altLang="zh-CN" sz="2000" b="1" dirty="0"/>
              <a:t>key[1]</a:t>
            </a:r>
            <a:r>
              <a:rPr lang="zh-CN" altLang="en-US" sz="2000" dirty="0" smtClean="0"/>
              <a:t>： </a:t>
            </a:r>
            <a:r>
              <a:rPr lang="en-US" altLang="zh-CN" sz="2000" dirty="0" smtClean="0"/>
              <a:t>T=T-</a:t>
            </a:r>
            <a:r>
              <a:rPr lang="en-US" altLang="zh-CN" sz="2000" dirty="0"/>
              <a:t>&gt;</a:t>
            </a:r>
            <a:r>
              <a:rPr lang="en-US" altLang="zh-CN" sz="2000" dirty="0" err="1"/>
              <a:t>ptr</a:t>
            </a:r>
            <a:r>
              <a:rPr lang="en-US" altLang="zh-CN" sz="2000" dirty="0"/>
              <a:t>[0]</a:t>
            </a:r>
            <a:r>
              <a:rPr lang="zh-CN" altLang="en-US" sz="2000" dirty="0"/>
              <a:t>；</a:t>
            </a:r>
          </a:p>
          <a:p>
            <a:pPr marL="1371600" lvl="2" indent="-457200">
              <a:spcBef>
                <a:spcPts val="600"/>
              </a:spcBef>
              <a:buFont typeface="+mj-lt"/>
              <a:buAutoNum type="alphaLcParenR"/>
            </a:pPr>
            <a:r>
              <a:rPr lang="zh-CN" altLang="en-US" sz="2000" dirty="0" smtClean="0"/>
              <a:t>若</a:t>
            </a:r>
            <a:r>
              <a:rPr lang="en-US" altLang="zh-CN" sz="2000" b="1" dirty="0"/>
              <a:t>key[</a:t>
            </a:r>
            <a:r>
              <a:rPr lang="en-US" altLang="zh-CN" sz="2000" b="1" dirty="0" err="1"/>
              <a:t>i</a:t>
            </a:r>
            <a:r>
              <a:rPr lang="en-US" altLang="zh-CN" sz="2000" b="1" dirty="0"/>
              <a:t>]</a:t>
            </a:r>
            <a:r>
              <a:rPr lang="en-US" altLang="zh-CN" sz="2000" b="1" dirty="0">
                <a:solidFill>
                  <a:srgbClr val="00B050"/>
                </a:solidFill>
              </a:rPr>
              <a:t>&lt;</a:t>
            </a:r>
            <a:r>
              <a:rPr lang="en-US" altLang="zh-CN" sz="2000" b="1" dirty="0"/>
              <a:t>K</a:t>
            </a:r>
            <a:r>
              <a:rPr lang="en-US" altLang="zh-CN" sz="2000" b="1" dirty="0">
                <a:solidFill>
                  <a:srgbClr val="00B050"/>
                </a:solidFill>
              </a:rPr>
              <a:t>&lt;</a:t>
            </a:r>
            <a:r>
              <a:rPr lang="en-US" altLang="zh-CN" sz="2000" b="1" dirty="0"/>
              <a:t>key[i+1</a:t>
            </a:r>
            <a:r>
              <a:rPr lang="en-US" altLang="zh-CN" sz="2000" b="1" dirty="0" smtClean="0"/>
              <a:t>] </a:t>
            </a:r>
            <a:r>
              <a:rPr lang="en-US" altLang="zh-CN" sz="2000" dirty="0" smtClean="0"/>
              <a:t>(</a:t>
            </a:r>
            <a:r>
              <a:rPr lang="en-US" altLang="zh-CN" sz="2000" dirty="0" err="1"/>
              <a:t>i</a:t>
            </a:r>
            <a:r>
              <a:rPr lang="en-US" altLang="zh-CN" sz="2000" dirty="0"/>
              <a:t>=1, 2, …keynum-1)</a:t>
            </a:r>
            <a:r>
              <a:rPr lang="zh-CN" altLang="en-US" sz="2000" dirty="0" smtClean="0"/>
              <a:t>： </a:t>
            </a:r>
            <a:r>
              <a:rPr lang="en-US" altLang="zh-CN" sz="2000" dirty="0" smtClean="0"/>
              <a:t>T=T-</a:t>
            </a:r>
            <a:r>
              <a:rPr lang="en-US" altLang="zh-CN" sz="2000" dirty="0"/>
              <a:t>&gt;</a:t>
            </a:r>
            <a:r>
              <a:rPr lang="en-US" altLang="zh-CN" sz="2000" dirty="0" err="1"/>
              <a:t>ptr</a:t>
            </a:r>
            <a:r>
              <a:rPr lang="en-US" altLang="zh-CN" sz="2000" dirty="0"/>
              <a:t>[</a:t>
            </a:r>
            <a:r>
              <a:rPr lang="en-US" altLang="zh-CN" sz="2000" dirty="0" err="1"/>
              <a:t>i</a:t>
            </a:r>
            <a:r>
              <a:rPr lang="en-US" altLang="zh-CN" sz="2000" dirty="0"/>
              <a:t>]</a:t>
            </a:r>
            <a:r>
              <a:rPr lang="zh-CN" altLang="en-US" sz="2000" dirty="0"/>
              <a:t>；</a:t>
            </a:r>
          </a:p>
          <a:p>
            <a:pPr marL="1371600" lvl="2" indent="-457200">
              <a:spcBef>
                <a:spcPts val="600"/>
              </a:spcBef>
              <a:buFont typeface="+mj-lt"/>
              <a:buAutoNum type="alphaLcParenR"/>
            </a:pPr>
            <a:r>
              <a:rPr lang="zh-CN" altLang="en-US" sz="2000" dirty="0" smtClean="0"/>
              <a:t>若</a:t>
            </a:r>
            <a:r>
              <a:rPr lang="en-US" altLang="zh-CN" sz="2000" b="1" dirty="0"/>
              <a:t>K</a:t>
            </a:r>
            <a:r>
              <a:rPr lang="en-US" altLang="zh-CN" sz="2000" b="1" dirty="0">
                <a:solidFill>
                  <a:srgbClr val="00B050"/>
                </a:solidFill>
              </a:rPr>
              <a:t>&gt;</a:t>
            </a:r>
            <a:r>
              <a:rPr lang="en-US" altLang="zh-CN" sz="2000" b="1" dirty="0"/>
              <a:t>key[</a:t>
            </a:r>
            <a:r>
              <a:rPr lang="en-US" altLang="zh-CN" sz="2000" b="1" dirty="0" err="1"/>
              <a:t>keynum</a:t>
            </a:r>
            <a:r>
              <a:rPr lang="en-US" altLang="zh-CN" sz="2000" b="1" dirty="0"/>
              <a:t>]</a:t>
            </a:r>
            <a:r>
              <a:rPr lang="zh-CN" altLang="en-US" sz="2000" dirty="0" smtClean="0"/>
              <a:t>： </a:t>
            </a:r>
            <a:r>
              <a:rPr lang="en-US" altLang="zh-CN" sz="2000" dirty="0" smtClean="0"/>
              <a:t>T=T-</a:t>
            </a:r>
            <a:r>
              <a:rPr lang="en-US" altLang="zh-CN" sz="2000" dirty="0"/>
              <a:t>&gt;</a:t>
            </a:r>
            <a:r>
              <a:rPr lang="en-US" altLang="zh-CN" sz="2000" dirty="0" err="1"/>
              <a:t>ptr</a:t>
            </a:r>
            <a:r>
              <a:rPr lang="en-US" altLang="zh-CN" sz="2000" dirty="0"/>
              <a:t>[</a:t>
            </a:r>
            <a:r>
              <a:rPr lang="en-US" altLang="zh-CN" sz="2000" dirty="0" err="1"/>
              <a:t>keynum</a:t>
            </a:r>
            <a:r>
              <a:rPr lang="en-US" altLang="zh-CN" sz="2000" dirty="0"/>
              <a:t>]</a:t>
            </a:r>
            <a:r>
              <a:rPr lang="zh-CN" altLang="en-US" sz="2000" dirty="0"/>
              <a:t>；</a:t>
            </a:r>
          </a:p>
          <a:p>
            <a:pPr marL="914400" lvl="1" indent="-457200">
              <a:spcBef>
                <a:spcPts val="600"/>
              </a:spcBef>
              <a:buFont typeface="+mj-ea"/>
              <a:buAutoNum type="circleNumDbPlain"/>
            </a:pPr>
            <a:r>
              <a:rPr lang="zh-CN" altLang="en-US" sz="2200" dirty="0"/>
              <a:t>转</a:t>
            </a:r>
            <a:r>
              <a:rPr lang="zh-CN" altLang="en-US" sz="2200" dirty="0" smtClean="0"/>
              <a:t>①</a:t>
            </a:r>
            <a:r>
              <a:rPr lang="en-US" altLang="zh-CN" sz="2200" dirty="0" smtClean="0"/>
              <a:t>, </a:t>
            </a:r>
            <a:r>
              <a:rPr lang="zh-CN" altLang="en-US" sz="2200" dirty="0" smtClean="0"/>
              <a:t>直到</a:t>
            </a:r>
            <a:r>
              <a:rPr lang="en-US" altLang="zh-CN" sz="2200" dirty="0"/>
              <a:t>T</a:t>
            </a:r>
            <a:r>
              <a:rPr lang="zh-CN" altLang="en-US" sz="2200" dirty="0"/>
              <a:t>是叶子结点且未找到相等的</a:t>
            </a:r>
            <a:r>
              <a:rPr lang="zh-CN" altLang="en-US" sz="2200" dirty="0" smtClean="0"/>
              <a:t>关键字</a:t>
            </a:r>
            <a:r>
              <a:rPr lang="en-US" altLang="zh-CN" sz="2200" dirty="0" smtClean="0"/>
              <a:t>, </a:t>
            </a:r>
            <a:r>
              <a:rPr lang="zh-CN" altLang="en-US" sz="2200" dirty="0" smtClean="0"/>
              <a:t>则</a:t>
            </a:r>
            <a:r>
              <a:rPr lang="zh-CN" altLang="en-US" sz="2200" dirty="0"/>
              <a:t>查找失败</a:t>
            </a:r>
            <a:r>
              <a:rPr lang="zh-CN" altLang="en-US" sz="2200" dirty="0" smtClean="0"/>
              <a:t>。</a:t>
            </a:r>
            <a:endParaRPr lang="zh-CN" altLang="en-US" sz="2200" dirty="0"/>
          </a:p>
        </p:txBody>
      </p:sp>
    </p:spTree>
    <p:extLst>
      <p:ext uri="{BB962C8B-B14F-4D97-AF65-F5344CB8AC3E}">
        <p14:creationId xmlns:p14="http://schemas.microsoft.com/office/powerpoint/2010/main" val="189135513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3.2b  </a:t>
            </a:r>
            <a:r>
              <a:rPr lang="en-US" altLang="zh-CN" dirty="0"/>
              <a:t>B_</a:t>
            </a:r>
            <a:r>
              <a:rPr lang="zh-CN" altLang="en-US" dirty="0" smtClean="0"/>
              <a:t>树的查找</a:t>
            </a:r>
            <a:r>
              <a:rPr lang="zh-CN" altLang="en-US" sz="2000" dirty="0" smtClean="0"/>
              <a:t>：</a:t>
            </a:r>
            <a:r>
              <a:rPr lang="zh-CN" altLang="en-US" sz="2000" dirty="0" smtClean="0">
                <a:solidFill>
                  <a:srgbClr val="7030A0"/>
                </a:solidFill>
              </a:rPr>
              <a:t>算法实现</a:t>
            </a:r>
            <a:endParaRPr lang="zh-CN" altLang="en-US" dirty="0"/>
          </a:p>
        </p:txBody>
      </p:sp>
      <p:sp>
        <p:nvSpPr>
          <p:cNvPr id="3" name="内容占位符 2"/>
          <p:cNvSpPr>
            <a:spLocks noGrp="1"/>
          </p:cNvSpPr>
          <p:nvPr>
            <p:ph idx="1"/>
          </p:nvPr>
        </p:nvSpPr>
        <p:spPr/>
        <p:txBody>
          <a:bodyPr/>
          <a:lstStyle/>
          <a:p>
            <a:r>
              <a:rPr lang="en-US" altLang="zh-CN" sz="2400" dirty="0"/>
              <a:t>B_</a:t>
            </a:r>
            <a:r>
              <a:rPr lang="zh-CN" altLang="en-US" sz="2400" dirty="0"/>
              <a:t>树的</a:t>
            </a:r>
            <a:r>
              <a:rPr lang="zh-CN" altLang="en-US" sz="2400" dirty="0" smtClean="0"/>
              <a:t>查找算法</a:t>
            </a:r>
            <a:r>
              <a:rPr lang="zh-CN" altLang="en-US" sz="2400" dirty="0"/>
              <a:t>实现</a:t>
            </a:r>
          </a:p>
        </p:txBody>
      </p:sp>
    </p:spTree>
    <p:controls>
      <mc:AlternateContent xmlns:mc="http://schemas.openxmlformats.org/markup-compatibility/2006">
        <mc:Choice xmlns:v="urn:schemas-microsoft-com:vml" Requires="v">
          <p:control spid="121248" name="TextBox1" r:id="rId2" imgW="8153280" imgH="4876920"/>
        </mc:Choice>
        <mc:Fallback>
          <p:control name="TextBox1" r:id="rId2" imgW="8153280" imgH="4876920">
            <p:pic>
              <p:nvPicPr>
                <p:cNvPr id="4" name="TextBox1"/>
                <p:cNvPicPr preferRelativeResize="0">
                  <a:picLocks noChangeArrowheads="1" noChangeShapeType="1"/>
                </p:cNvPicPr>
                <p:nvPr/>
              </p:nvPicPr>
              <p:blipFill>
                <a:blip r:embed="rId4"/>
                <a:srcRect/>
                <a:stretch>
                  <a:fillRect/>
                </a:stretch>
              </p:blipFill>
              <p:spPr bwMode="auto">
                <a:xfrm>
                  <a:off x="553243" y="1524000"/>
                  <a:ext cx="8151813" cy="4876800"/>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extLst>
      <p:ext uri="{BB962C8B-B14F-4D97-AF65-F5344CB8AC3E}">
        <p14:creationId xmlns:p14="http://schemas.microsoft.com/office/powerpoint/2010/main" val="20720901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3.2b  </a:t>
            </a:r>
            <a:r>
              <a:rPr lang="en-US" altLang="zh-CN" dirty="0"/>
              <a:t>B_</a:t>
            </a:r>
            <a:r>
              <a:rPr lang="zh-CN" altLang="en-US" dirty="0" smtClean="0"/>
              <a:t>树的查找</a:t>
            </a:r>
            <a:r>
              <a:rPr lang="zh-CN" altLang="en-US" sz="2000" dirty="0" smtClean="0"/>
              <a:t>：</a:t>
            </a:r>
            <a:r>
              <a:rPr lang="zh-CN" altLang="en-US" sz="2000" dirty="0" smtClean="0">
                <a:solidFill>
                  <a:srgbClr val="7030A0"/>
                </a:solidFill>
              </a:rPr>
              <a:t>算法分析</a:t>
            </a:r>
            <a:endParaRPr lang="zh-CN" altLang="en-US" dirty="0"/>
          </a:p>
        </p:txBody>
      </p:sp>
      <p:sp>
        <p:nvSpPr>
          <p:cNvPr id="3" name="内容占位符 2"/>
          <p:cNvSpPr>
            <a:spLocks noGrp="1"/>
          </p:cNvSpPr>
          <p:nvPr>
            <p:ph idx="1"/>
          </p:nvPr>
        </p:nvSpPr>
        <p:spPr>
          <a:xfrm>
            <a:off x="304800" y="861350"/>
            <a:ext cx="8305800" cy="5419725"/>
          </a:xfrm>
        </p:spPr>
        <p:txBody>
          <a:bodyPr/>
          <a:lstStyle/>
          <a:p>
            <a:pPr>
              <a:spcBef>
                <a:spcPts val="600"/>
              </a:spcBef>
            </a:pPr>
            <a:r>
              <a:rPr lang="zh-CN" altLang="en-US" sz="2000" dirty="0"/>
              <a:t>在</a:t>
            </a:r>
            <a:r>
              <a:rPr lang="en-US" altLang="zh-CN" sz="2000" dirty="0"/>
              <a:t>B_</a:t>
            </a:r>
            <a:r>
              <a:rPr lang="zh-CN" altLang="en-US" sz="2000" dirty="0"/>
              <a:t>树上的查找有两中基本操作：</a:t>
            </a:r>
          </a:p>
          <a:p>
            <a:pPr marL="914400" lvl="1" indent="-457200">
              <a:spcBef>
                <a:spcPts val="600"/>
              </a:spcBef>
              <a:buFont typeface="+mj-ea"/>
              <a:buAutoNum type="circleNumDbPlain"/>
            </a:pPr>
            <a:r>
              <a:rPr lang="zh-CN" altLang="en-US" sz="2000" dirty="0" smtClean="0"/>
              <a:t>在</a:t>
            </a:r>
            <a:r>
              <a:rPr lang="en-US" altLang="zh-CN" sz="2000" dirty="0"/>
              <a:t>B_</a:t>
            </a:r>
            <a:r>
              <a:rPr lang="zh-CN" altLang="en-US" sz="2000" dirty="0"/>
              <a:t>树上查找结点</a:t>
            </a:r>
            <a:r>
              <a:rPr lang="en-US" altLang="zh-CN" sz="2000" dirty="0"/>
              <a:t>(</a:t>
            </a:r>
            <a:r>
              <a:rPr lang="zh-CN" altLang="en-US" sz="2000" dirty="0"/>
              <a:t>查找算法中没有体现</a:t>
            </a:r>
            <a:r>
              <a:rPr lang="en-US" altLang="zh-CN" sz="2000" dirty="0"/>
              <a:t>)</a:t>
            </a:r>
            <a:r>
              <a:rPr lang="zh-CN" altLang="en-US" sz="2000" dirty="0"/>
              <a:t>；</a:t>
            </a:r>
          </a:p>
          <a:p>
            <a:pPr marL="914400" lvl="1" indent="-457200">
              <a:spcBef>
                <a:spcPts val="600"/>
              </a:spcBef>
              <a:buFont typeface="+mj-ea"/>
              <a:buAutoNum type="circleNumDbPlain"/>
            </a:pPr>
            <a:r>
              <a:rPr lang="zh-CN" altLang="en-US" sz="2000" dirty="0" smtClean="0"/>
              <a:t>在</a:t>
            </a:r>
            <a:r>
              <a:rPr lang="zh-CN" altLang="en-US" sz="2000" dirty="0"/>
              <a:t>结点中查找关键字：在磁盘上找到指针</a:t>
            </a:r>
            <a:r>
              <a:rPr lang="en-US" altLang="zh-CN" sz="2000" dirty="0" err="1"/>
              <a:t>ptr</a:t>
            </a:r>
            <a:r>
              <a:rPr lang="zh-CN" altLang="en-US" sz="2000" dirty="0"/>
              <a:t>所指向的结点后，将结点信息读入内存后再查找。因此，磁盘上的查找次数</a:t>
            </a:r>
            <a:r>
              <a:rPr lang="en-US" altLang="zh-CN" sz="2000" dirty="0"/>
              <a:t>(</a:t>
            </a:r>
            <a:r>
              <a:rPr lang="zh-CN" altLang="en-US" sz="2000" dirty="0"/>
              <a:t>待查找的记录关键字在</a:t>
            </a:r>
            <a:r>
              <a:rPr lang="en-US" altLang="zh-CN" sz="2000" dirty="0"/>
              <a:t>B_</a:t>
            </a:r>
            <a:r>
              <a:rPr lang="zh-CN" altLang="en-US" sz="2000" dirty="0"/>
              <a:t>树上的层次数</a:t>
            </a:r>
            <a:r>
              <a:rPr lang="en-US" altLang="zh-CN" sz="2000" dirty="0"/>
              <a:t>)</a:t>
            </a:r>
            <a:r>
              <a:rPr lang="zh-CN" altLang="en-US" sz="2000" dirty="0"/>
              <a:t>是决定</a:t>
            </a:r>
            <a:r>
              <a:rPr lang="en-US" altLang="zh-CN" sz="2000" dirty="0"/>
              <a:t>B_</a:t>
            </a:r>
            <a:r>
              <a:rPr lang="zh-CN" altLang="en-US" sz="2000" dirty="0"/>
              <a:t>树查找效率的首要因素。</a:t>
            </a:r>
          </a:p>
          <a:p>
            <a:pPr lvl="1">
              <a:spcBef>
                <a:spcPts val="600"/>
              </a:spcBef>
            </a:pPr>
            <a:r>
              <a:rPr lang="zh-CN" altLang="en-US" sz="2000" dirty="0"/>
              <a:t>根据</a:t>
            </a:r>
            <a:r>
              <a:rPr lang="en-US" altLang="zh-CN" sz="2000" dirty="0"/>
              <a:t>m</a:t>
            </a:r>
            <a:r>
              <a:rPr lang="zh-CN" altLang="en-US" sz="2000" dirty="0"/>
              <a:t>阶</a:t>
            </a:r>
            <a:r>
              <a:rPr lang="en-US" altLang="zh-CN" sz="2000" dirty="0"/>
              <a:t>B_</a:t>
            </a:r>
            <a:r>
              <a:rPr lang="zh-CN" altLang="en-US" sz="2000" dirty="0"/>
              <a:t>树的定义，第一层上至少有</a:t>
            </a:r>
            <a:r>
              <a:rPr lang="en-US" altLang="zh-CN" sz="2000" dirty="0"/>
              <a:t>1</a:t>
            </a:r>
            <a:r>
              <a:rPr lang="zh-CN" altLang="en-US" sz="2000" dirty="0"/>
              <a:t>个结点，第二层上至少有</a:t>
            </a:r>
            <a:r>
              <a:rPr lang="en-US" altLang="zh-CN" sz="2000" dirty="0"/>
              <a:t>2</a:t>
            </a:r>
            <a:r>
              <a:rPr lang="zh-CN" altLang="en-US" sz="2000" dirty="0"/>
              <a:t>个结点；除根结点外，所有非终端结点至少</a:t>
            </a:r>
            <a:r>
              <a:rPr lang="zh-CN" altLang="en-US" sz="2000" dirty="0" smtClean="0"/>
              <a:t>有</a:t>
            </a:r>
            <a:r>
              <a:rPr lang="zh-CN" altLang="en-US" sz="2000" b="1" dirty="0" smtClean="0"/>
              <a:t> </a:t>
            </a:r>
            <a:r>
              <a:rPr lang="zh-CN" altLang="en-US" sz="2000" b="1" dirty="0" smtClean="0">
                <a:latin typeface="宋体" panose="02010600030101010101" pitchFamily="2" charset="-122"/>
                <a:sym typeface="Symbol" panose="05050102010706020507" pitchFamily="18" charset="2"/>
              </a:rPr>
              <a:t></a:t>
            </a:r>
            <a:r>
              <a:rPr lang="en-US" altLang="zh-CN" sz="2000" b="1" dirty="0" smtClean="0"/>
              <a:t>m/2</a:t>
            </a:r>
            <a:r>
              <a:rPr lang="en-US" altLang="zh-CN" sz="2000" b="1" dirty="0" smtClean="0">
                <a:latin typeface="宋体" panose="02010600030101010101" pitchFamily="2" charset="-122"/>
                <a:sym typeface="Symbol" panose="05050102010706020507" pitchFamily="18" charset="2"/>
              </a:rPr>
              <a:t> </a:t>
            </a:r>
            <a:r>
              <a:rPr lang="zh-CN" altLang="en-US" sz="2000" dirty="0" smtClean="0"/>
              <a:t>棵子</a:t>
            </a:r>
            <a:r>
              <a:rPr lang="zh-CN" altLang="en-US" sz="2000" dirty="0"/>
              <a:t>树，</a:t>
            </a:r>
            <a:r>
              <a:rPr lang="en-US" altLang="zh-CN" sz="2000" dirty="0"/>
              <a:t>…</a:t>
            </a:r>
            <a:r>
              <a:rPr lang="zh-CN" altLang="en-US" sz="2000" dirty="0"/>
              <a:t>，第</a:t>
            </a:r>
            <a:r>
              <a:rPr lang="en-US" altLang="zh-CN" sz="2000" dirty="0"/>
              <a:t>h</a:t>
            </a:r>
            <a:r>
              <a:rPr lang="zh-CN" altLang="en-US" sz="2000" dirty="0"/>
              <a:t>层上至少</a:t>
            </a:r>
            <a:r>
              <a:rPr lang="zh-CN" altLang="en-US" sz="2000" dirty="0" smtClean="0"/>
              <a:t>有 </a:t>
            </a:r>
            <a:r>
              <a:rPr lang="zh-CN" altLang="en-US" sz="2000" b="1" dirty="0"/>
              <a:t> </a:t>
            </a:r>
            <a:r>
              <a:rPr lang="zh-CN" altLang="en-US" sz="2000" b="1" dirty="0">
                <a:latin typeface="宋体" panose="02010600030101010101" pitchFamily="2" charset="-122"/>
                <a:sym typeface="Symbol" panose="05050102010706020507" pitchFamily="18" charset="2"/>
              </a:rPr>
              <a:t></a:t>
            </a:r>
            <a:r>
              <a:rPr lang="en-US" altLang="zh-CN" sz="2000" b="1" dirty="0"/>
              <a:t>m/2</a:t>
            </a:r>
            <a:r>
              <a:rPr lang="en-US" altLang="zh-CN" sz="2000" b="1" dirty="0" smtClean="0">
                <a:latin typeface="宋体" panose="02010600030101010101" pitchFamily="2" charset="-122"/>
                <a:sym typeface="Symbol" panose="05050102010706020507" pitchFamily="18" charset="2"/>
              </a:rPr>
              <a:t></a:t>
            </a:r>
            <a:r>
              <a:rPr lang="en-US" altLang="zh-CN" sz="2000" b="1" baseline="30000" dirty="0" smtClean="0"/>
              <a:t>h-2</a:t>
            </a:r>
            <a:r>
              <a:rPr lang="zh-CN" altLang="en-US" sz="2000" dirty="0"/>
              <a:t>个结点。在这些结点中：根结点至少包含</a:t>
            </a:r>
            <a:r>
              <a:rPr lang="en-US" altLang="zh-CN" sz="2000" dirty="0"/>
              <a:t>1</a:t>
            </a:r>
            <a:r>
              <a:rPr lang="zh-CN" altLang="en-US" sz="2000" dirty="0"/>
              <a:t>个关键字，其它结点至少</a:t>
            </a:r>
            <a:r>
              <a:rPr lang="zh-CN" altLang="en-US" sz="2000" dirty="0" smtClean="0"/>
              <a:t>包含 </a:t>
            </a:r>
            <a:r>
              <a:rPr lang="zh-CN" altLang="en-US" sz="2000" b="1" dirty="0" smtClean="0">
                <a:latin typeface="宋体" panose="02010600030101010101" pitchFamily="2" charset="-122"/>
                <a:sym typeface="Symbol" panose="05050102010706020507" pitchFamily="18" charset="2"/>
              </a:rPr>
              <a:t></a:t>
            </a:r>
            <a:r>
              <a:rPr lang="en-US" altLang="zh-CN" sz="2000" b="1" dirty="0" smtClean="0"/>
              <a:t>m/2</a:t>
            </a:r>
            <a:r>
              <a:rPr lang="en-US" altLang="zh-CN" sz="2000" b="1" dirty="0" smtClean="0">
                <a:latin typeface="宋体" panose="02010600030101010101" pitchFamily="2" charset="-122"/>
                <a:sym typeface="Symbol" panose="05050102010706020507" pitchFamily="18" charset="2"/>
              </a:rPr>
              <a:t></a:t>
            </a:r>
            <a:r>
              <a:rPr lang="en-US" altLang="zh-CN" sz="2000" b="1" dirty="0" smtClean="0"/>
              <a:t>-</a:t>
            </a:r>
            <a:r>
              <a:rPr lang="en-US" altLang="zh-CN" sz="2000" b="1" dirty="0"/>
              <a:t>1</a:t>
            </a:r>
            <a:r>
              <a:rPr lang="zh-CN" altLang="en-US" sz="2000" dirty="0"/>
              <a:t>个关键字，设</a:t>
            </a:r>
            <a:r>
              <a:rPr lang="en-US" altLang="zh-CN" sz="2000" b="1" dirty="0"/>
              <a:t>s</a:t>
            </a:r>
            <a:r>
              <a:rPr lang="en-US" altLang="zh-CN" sz="2000" b="1" dirty="0" smtClean="0"/>
              <a:t>=</a:t>
            </a:r>
            <a:r>
              <a:rPr lang="zh-CN" altLang="en-US" sz="2000" b="1" dirty="0" smtClean="0">
                <a:latin typeface="宋体" panose="02010600030101010101" pitchFamily="2" charset="-122"/>
                <a:sym typeface="Symbol" panose="05050102010706020507" pitchFamily="18" charset="2"/>
              </a:rPr>
              <a:t></a:t>
            </a:r>
            <a:r>
              <a:rPr lang="en-US" altLang="zh-CN" sz="2000" b="1" dirty="0" smtClean="0"/>
              <a:t>m/2</a:t>
            </a:r>
            <a:r>
              <a:rPr lang="en-US" altLang="zh-CN" sz="2000" b="1" dirty="0" smtClean="0">
                <a:latin typeface="宋体" panose="02010600030101010101" pitchFamily="2" charset="-122"/>
                <a:sym typeface="Symbol" panose="05050102010706020507" pitchFamily="18" charset="2"/>
              </a:rPr>
              <a:t></a:t>
            </a:r>
            <a:r>
              <a:rPr lang="zh-CN" altLang="en-US" sz="2000" dirty="0" smtClean="0"/>
              <a:t>，</a:t>
            </a:r>
            <a:r>
              <a:rPr lang="zh-CN" altLang="en-US" sz="2000" dirty="0"/>
              <a:t>则总的关键字数目</a:t>
            </a:r>
            <a:r>
              <a:rPr lang="en-US" altLang="zh-CN" sz="2000" b="1" i="1" dirty="0"/>
              <a:t>n</a:t>
            </a:r>
            <a:r>
              <a:rPr lang="zh-CN" altLang="en-US" sz="2000" dirty="0"/>
              <a:t>满足</a:t>
            </a:r>
            <a:r>
              <a:rPr lang="zh-CN" altLang="en-US" sz="2000" dirty="0" smtClean="0"/>
              <a:t>：</a:t>
            </a:r>
            <a:endParaRPr lang="en-US" altLang="zh-CN" sz="2000" dirty="0" smtClean="0"/>
          </a:p>
          <a:p>
            <a:pPr lvl="1">
              <a:spcBef>
                <a:spcPts val="600"/>
              </a:spcBef>
            </a:pPr>
            <a:endParaRPr lang="en-US" altLang="zh-CN" sz="2000" dirty="0"/>
          </a:p>
          <a:p>
            <a:pPr lvl="1">
              <a:spcBef>
                <a:spcPts val="600"/>
              </a:spcBef>
            </a:pPr>
            <a:r>
              <a:rPr lang="zh-CN" altLang="en-US" sz="2000" dirty="0" smtClean="0"/>
              <a:t>因此有：</a:t>
            </a:r>
            <a:endParaRPr lang="en-US" altLang="zh-CN" sz="2000" dirty="0" smtClean="0"/>
          </a:p>
          <a:p>
            <a:pPr marL="457200" lvl="1" indent="0">
              <a:spcBef>
                <a:spcPts val="600"/>
              </a:spcBef>
              <a:buNone/>
            </a:pPr>
            <a:r>
              <a:rPr lang="zh-CN" altLang="en-US" sz="2000" dirty="0" smtClean="0"/>
              <a:t>    即</a:t>
            </a:r>
            <a:r>
              <a:rPr lang="zh-CN" altLang="en-US" sz="2000" dirty="0"/>
              <a:t>在含有</a:t>
            </a:r>
            <a:r>
              <a:rPr lang="en-US" altLang="zh-CN" sz="2000" dirty="0"/>
              <a:t>n</a:t>
            </a:r>
            <a:r>
              <a:rPr lang="zh-CN" altLang="en-US" sz="2000" dirty="0"/>
              <a:t>个关键字的</a:t>
            </a:r>
            <a:r>
              <a:rPr lang="en-US" altLang="zh-CN" sz="2000" dirty="0"/>
              <a:t>B_</a:t>
            </a:r>
            <a:r>
              <a:rPr lang="zh-CN" altLang="en-US" sz="2000" dirty="0"/>
              <a:t>树</a:t>
            </a:r>
            <a:r>
              <a:rPr lang="zh-CN" altLang="en-US" sz="2000" dirty="0">
                <a:latin typeface="宋体" panose="02010600030101010101" pitchFamily="2" charset="-122"/>
              </a:rPr>
              <a:t>上进行查找时，从根结点到待查找记录关键字的结点的路径上所涉及的结点数不超过</a:t>
            </a:r>
            <a:endParaRPr lang="zh-CN" altLang="en-US" sz="2000" dirty="0"/>
          </a:p>
        </p:txBody>
      </p:sp>
      <p:graphicFrame>
        <p:nvGraphicFramePr>
          <p:cNvPr id="15" name="对象 14"/>
          <p:cNvGraphicFramePr>
            <a:graphicFrameLocks noChangeAspect="1"/>
          </p:cNvGraphicFramePr>
          <p:nvPr>
            <p:extLst>
              <p:ext uri="{D42A27DB-BD31-4B8C-83A1-F6EECF244321}">
                <p14:modId xmlns:p14="http://schemas.microsoft.com/office/powerpoint/2010/main" val="1163344334"/>
              </p:ext>
            </p:extLst>
          </p:nvPr>
        </p:nvGraphicFramePr>
        <p:xfrm>
          <a:off x="3759874" y="4450161"/>
          <a:ext cx="4652289" cy="726920"/>
        </p:xfrm>
        <a:graphic>
          <a:graphicData uri="http://schemas.openxmlformats.org/presentationml/2006/ole">
            <mc:AlternateContent xmlns:mc="http://schemas.openxmlformats.org/markup-compatibility/2006">
              <mc:Choice xmlns:v="urn:schemas-microsoft-com:vml" Requires="v">
                <p:oleObj spid="_x0000_s135337" name="Equation" r:id="rId3" imgW="2844720" imgH="444240" progId="Equation.DSMT4">
                  <p:embed/>
                </p:oleObj>
              </mc:Choice>
              <mc:Fallback>
                <p:oleObj name="Equation" r:id="rId3" imgW="2844720" imgH="444240" progId="Equation.DSMT4">
                  <p:embed/>
                  <p:pic>
                    <p:nvPicPr>
                      <p:cNvPr id="0" name=""/>
                      <p:cNvPicPr/>
                      <p:nvPr/>
                    </p:nvPicPr>
                    <p:blipFill>
                      <a:blip r:embed="rId4"/>
                      <a:stretch>
                        <a:fillRect/>
                      </a:stretch>
                    </p:blipFill>
                    <p:spPr>
                      <a:xfrm>
                        <a:off x="3759874" y="4450161"/>
                        <a:ext cx="4652289" cy="726920"/>
                      </a:xfrm>
                      <a:prstGeom prst="rect">
                        <a:avLst/>
                      </a:prstGeom>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498344096"/>
              </p:ext>
            </p:extLst>
          </p:nvPr>
        </p:nvGraphicFramePr>
        <p:xfrm>
          <a:off x="2180663" y="5296837"/>
          <a:ext cx="5117395" cy="467342"/>
        </p:xfrm>
        <a:graphic>
          <a:graphicData uri="http://schemas.openxmlformats.org/presentationml/2006/ole">
            <mc:AlternateContent xmlns:mc="http://schemas.openxmlformats.org/markup-compatibility/2006">
              <mc:Choice xmlns:v="urn:schemas-microsoft-com:vml" Requires="v">
                <p:oleObj spid="_x0000_s135338" name="Equation" r:id="rId5" imgW="2781000" imgH="253800" progId="Equation.DSMT4">
                  <p:embed/>
                </p:oleObj>
              </mc:Choice>
              <mc:Fallback>
                <p:oleObj name="Equation" r:id="rId5" imgW="2781000" imgH="253800" progId="Equation.DSMT4">
                  <p:embed/>
                  <p:pic>
                    <p:nvPicPr>
                      <p:cNvPr id="0" name=""/>
                      <p:cNvPicPr/>
                      <p:nvPr/>
                    </p:nvPicPr>
                    <p:blipFill>
                      <a:blip r:embed="rId6"/>
                      <a:stretch>
                        <a:fillRect/>
                      </a:stretch>
                    </p:blipFill>
                    <p:spPr>
                      <a:xfrm>
                        <a:off x="2180663" y="5296837"/>
                        <a:ext cx="5117395" cy="467342"/>
                      </a:xfrm>
                      <a:prstGeom prst="rect">
                        <a:avLst/>
                      </a:prstGeom>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1139189106"/>
              </p:ext>
            </p:extLst>
          </p:nvPr>
        </p:nvGraphicFramePr>
        <p:xfrm>
          <a:off x="5981700" y="6117991"/>
          <a:ext cx="2430463" cy="466725"/>
        </p:xfrm>
        <a:graphic>
          <a:graphicData uri="http://schemas.openxmlformats.org/presentationml/2006/ole">
            <mc:AlternateContent xmlns:mc="http://schemas.openxmlformats.org/markup-compatibility/2006">
              <mc:Choice xmlns:v="urn:schemas-microsoft-com:vml" Requires="v">
                <p:oleObj spid="_x0000_s135339" name="Equation" r:id="rId7" imgW="1320480" imgH="253800" progId="Equation.DSMT4">
                  <p:embed/>
                </p:oleObj>
              </mc:Choice>
              <mc:Fallback>
                <p:oleObj name="Equation" r:id="rId7" imgW="1320480" imgH="253800" progId="Equation.DSMT4">
                  <p:embed/>
                  <p:pic>
                    <p:nvPicPr>
                      <p:cNvPr id="0" name=""/>
                      <p:cNvPicPr/>
                      <p:nvPr/>
                    </p:nvPicPr>
                    <p:blipFill>
                      <a:blip r:embed="rId8"/>
                      <a:stretch>
                        <a:fillRect/>
                      </a:stretch>
                    </p:blipFill>
                    <p:spPr>
                      <a:xfrm>
                        <a:off x="5981700" y="6117991"/>
                        <a:ext cx="2430463" cy="466725"/>
                      </a:xfrm>
                      <a:prstGeom prst="rect">
                        <a:avLst/>
                      </a:prstGeom>
                    </p:spPr>
                  </p:pic>
                </p:oleObj>
              </mc:Fallback>
            </mc:AlternateContent>
          </a:graphicData>
        </a:graphic>
      </p:graphicFrame>
    </p:spTree>
    <p:extLst>
      <p:ext uri="{BB962C8B-B14F-4D97-AF65-F5344CB8AC3E}">
        <p14:creationId xmlns:p14="http://schemas.microsoft.com/office/powerpoint/2010/main" val="3800839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wipe(down)">
                                      <p:cBhvr>
                                        <p:cTn id="16" dur="500"/>
                                        <p:tgtEl>
                                          <p:spTgt spid="3">
                                            <p:txEl>
                                              <p:pRg st="5" end="5"/>
                                            </p:txEl>
                                          </p:spTgt>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left)">
                                      <p:cBhvr>
                                        <p:cTn id="20" dur="500"/>
                                        <p:tgtEl>
                                          <p:spTgt spid="16"/>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1000"/>
                                        <p:tgtEl>
                                          <p:spTgt spid="17"/>
                                        </p:tgtEl>
                                      </p:cBhvr>
                                    </p:animEffect>
                                    <p:anim calcmode="lin" valueType="num">
                                      <p:cBhvr>
                                        <p:cTn id="30" dur="1000" fill="hold"/>
                                        <p:tgtEl>
                                          <p:spTgt spid="17"/>
                                        </p:tgtEl>
                                        <p:attrNameLst>
                                          <p:attrName>ppt_x</p:attrName>
                                        </p:attrNameLst>
                                      </p:cBhvr>
                                      <p:tavLst>
                                        <p:tav tm="0">
                                          <p:val>
                                            <p:strVal val="#ppt_x"/>
                                          </p:val>
                                        </p:tav>
                                        <p:tav tm="100000">
                                          <p:val>
                                            <p:strVal val="#ppt_x"/>
                                          </p:val>
                                        </p:tav>
                                      </p:tavLst>
                                    </p:anim>
                                    <p:anim calcmode="lin" valueType="num">
                                      <p:cBhvr>
                                        <p:cTn id="31"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3.2b  </a:t>
            </a:r>
            <a:r>
              <a:rPr lang="en-US" altLang="zh-CN" dirty="0"/>
              <a:t>B_</a:t>
            </a:r>
            <a:r>
              <a:rPr lang="zh-CN" altLang="en-US" dirty="0" smtClean="0"/>
              <a:t>树的</a:t>
            </a:r>
            <a:r>
              <a:rPr lang="zh-CN" altLang="en-US" dirty="0"/>
              <a:t>插入</a:t>
            </a:r>
            <a:r>
              <a:rPr lang="zh-CN" altLang="en-US" sz="2000" dirty="0" smtClean="0"/>
              <a:t>：</a:t>
            </a:r>
            <a:r>
              <a:rPr lang="zh-CN" altLang="en-US" sz="2000" dirty="0">
                <a:solidFill>
                  <a:srgbClr val="7030A0"/>
                </a:solidFill>
              </a:rPr>
              <a:t>思想</a:t>
            </a:r>
            <a:endParaRPr lang="zh-CN" altLang="en-US" dirty="0"/>
          </a:p>
        </p:txBody>
      </p:sp>
      <p:sp>
        <p:nvSpPr>
          <p:cNvPr id="3" name="内容占位符 2"/>
          <p:cNvSpPr>
            <a:spLocks noGrp="1"/>
          </p:cNvSpPr>
          <p:nvPr>
            <p:ph idx="1"/>
          </p:nvPr>
        </p:nvSpPr>
        <p:spPr/>
        <p:txBody>
          <a:bodyPr/>
          <a:lstStyle/>
          <a:p>
            <a:r>
              <a:rPr lang="en-US" altLang="zh-CN" sz="2400" dirty="0"/>
              <a:t>B_</a:t>
            </a:r>
            <a:r>
              <a:rPr lang="zh-CN" altLang="en-US" sz="2400" dirty="0"/>
              <a:t>树的生成也是</a:t>
            </a:r>
            <a:r>
              <a:rPr lang="zh-CN" altLang="en-US" sz="2400" u="sng" dirty="0"/>
              <a:t>从空树起</a:t>
            </a:r>
            <a:r>
              <a:rPr lang="zh-CN" altLang="en-US" sz="2400" dirty="0"/>
              <a:t>，逐个插入关键字</a:t>
            </a:r>
            <a:r>
              <a:rPr lang="zh-CN" altLang="en-US" sz="2400" dirty="0" smtClean="0"/>
              <a:t>。</a:t>
            </a:r>
            <a:endParaRPr lang="en-US" altLang="zh-CN" sz="2400" dirty="0" smtClean="0"/>
          </a:p>
          <a:p>
            <a:pPr lvl="1"/>
            <a:r>
              <a:rPr lang="zh-CN" altLang="en-US" sz="2200" dirty="0" smtClean="0"/>
              <a:t>插入时，不是</a:t>
            </a:r>
            <a:r>
              <a:rPr lang="zh-CN" altLang="en-US" sz="2200" dirty="0"/>
              <a:t>每插入一个关键字就添加一个叶子结点，而是首先在最低层的某个叶子结点中添加一个关键字，然后有可能</a:t>
            </a:r>
            <a:r>
              <a:rPr lang="zh-CN" altLang="en-US" sz="2200" dirty="0" smtClean="0"/>
              <a:t>“</a:t>
            </a:r>
            <a:r>
              <a:rPr lang="zh-CN" altLang="en-US" sz="2200" b="1" dirty="0" smtClean="0">
                <a:solidFill>
                  <a:schemeClr val="accent6"/>
                </a:solidFill>
              </a:rPr>
              <a:t>分裂</a:t>
            </a:r>
            <a:r>
              <a:rPr lang="zh-CN" altLang="en-US" sz="2200" dirty="0" smtClean="0"/>
              <a:t>”。</a:t>
            </a:r>
            <a:endParaRPr lang="en-US" altLang="zh-CN" sz="2200" dirty="0" smtClean="0"/>
          </a:p>
          <a:p>
            <a:r>
              <a:rPr lang="zh-CN" altLang="en-US" sz="2400" b="1" dirty="0" smtClean="0"/>
              <a:t>插入思想</a:t>
            </a:r>
            <a:endParaRPr lang="en-US" altLang="zh-CN" sz="2400" b="1" dirty="0" smtClean="0"/>
          </a:p>
          <a:p>
            <a:pPr marL="914400" lvl="1" indent="-457200">
              <a:buFont typeface="+mj-ea"/>
              <a:buAutoNum type="circleNumDbPlain"/>
            </a:pPr>
            <a:r>
              <a:rPr lang="zh-CN" altLang="en-US" sz="2200" dirty="0" smtClean="0"/>
              <a:t>在</a:t>
            </a:r>
            <a:r>
              <a:rPr lang="en-US" altLang="zh-CN" sz="2200" dirty="0"/>
              <a:t>B_</a:t>
            </a:r>
            <a:r>
              <a:rPr lang="zh-CN" altLang="en-US" sz="2200" dirty="0"/>
              <a:t>树的中查找关键字</a:t>
            </a:r>
            <a:r>
              <a:rPr lang="en-US" altLang="zh-CN" sz="2200" b="1" i="1" dirty="0"/>
              <a:t>K</a:t>
            </a:r>
            <a:r>
              <a:rPr lang="zh-CN" altLang="en-US" sz="2200" dirty="0"/>
              <a:t>，若找到，表明关键字已存在，返回；否则</a:t>
            </a:r>
            <a:r>
              <a:rPr lang="zh-CN" altLang="en-US" sz="2200" dirty="0" smtClean="0"/>
              <a:t>，</a:t>
            </a:r>
            <a:r>
              <a:rPr lang="en-US" altLang="zh-CN" sz="2200" b="1" i="1" dirty="0"/>
              <a:t> K</a:t>
            </a:r>
            <a:r>
              <a:rPr lang="zh-CN" altLang="en-US" sz="2200" dirty="0" smtClean="0"/>
              <a:t>的</a:t>
            </a:r>
            <a:r>
              <a:rPr lang="zh-CN" altLang="en-US" sz="2200" dirty="0"/>
              <a:t>查找操作失败于某个叶子结点，转 ②；</a:t>
            </a:r>
          </a:p>
          <a:p>
            <a:pPr marL="914400" lvl="1" indent="-457200">
              <a:buFont typeface="+mj-ea"/>
              <a:buAutoNum type="circleNumDbPlain"/>
            </a:pPr>
            <a:r>
              <a:rPr lang="zh-CN" altLang="en-US" sz="2200" dirty="0" smtClean="0"/>
              <a:t>将</a:t>
            </a:r>
            <a:r>
              <a:rPr lang="en-US" altLang="zh-CN" sz="2200" b="1" i="1" dirty="0"/>
              <a:t>K</a:t>
            </a:r>
            <a:r>
              <a:rPr lang="zh-CN" altLang="en-US" sz="2200" dirty="0" smtClean="0"/>
              <a:t>插入</a:t>
            </a:r>
            <a:r>
              <a:rPr lang="zh-CN" altLang="en-US" sz="2200" dirty="0"/>
              <a:t>到该叶子结点中，插入时，若：</a:t>
            </a:r>
          </a:p>
          <a:p>
            <a:pPr marL="1371600" lvl="2" indent="-457200">
              <a:buFont typeface="+mj-lt"/>
              <a:buAutoNum type="alphaLcParenR"/>
            </a:pPr>
            <a:r>
              <a:rPr lang="zh-CN" altLang="en-US" sz="2000" dirty="0" smtClean="0"/>
              <a:t>叶子</a:t>
            </a:r>
            <a:r>
              <a:rPr lang="zh-CN" altLang="en-US" sz="2000" dirty="0"/>
              <a:t>结点的关键字数</a:t>
            </a:r>
            <a:r>
              <a:rPr lang="en-US" altLang="zh-CN" sz="2000" dirty="0"/>
              <a:t>&lt;m-1</a:t>
            </a:r>
            <a:r>
              <a:rPr lang="zh-CN" altLang="en-US" sz="2000" dirty="0"/>
              <a:t>：直接插入；</a:t>
            </a:r>
          </a:p>
          <a:p>
            <a:pPr marL="1371600" lvl="2" indent="-457200">
              <a:buFont typeface="+mj-lt"/>
              <a:buAutoNum type="alphaLcParenR"/>
            </a:pPr>
            <a:r>
              <a:rPr lang="zh-CN" altLang="en-US" sz="2000" dirty="0" smtClean="0"/>
              <a:t>叶子</a:t>
            </a:r>
            <a:r>
              <a:rPr lang="zh-CN" altLang="en-US" sz="2000" dirty="0"/>
              <a:t>结点的关键字数</a:t>
            </a:r>
            <a:r>
              <a:rPr lang="en-US" altLang="zh-CN" sz="2000" dirty="0"/>
              <a:t>=m-1</a:t>
            </a:r>
            <a:r>
              <a:rPr lang="zh-CN" altLang="en-US" sz="2000" dirty="0"/>
              <a:t>：将结点“分裂” 。</a:t>
            </a:r>
          </a:p>
          <a:p>
            <a:pPr lvl="1"/>
            <a:endParaRPr lang="zh-CN" altLang="en-US" sz="2200" dirty="0"/>
          </a:p>
        </p:txBody>
      </p:sp>
    </p:spTree>
    <p:extLst>
      <p:ext uri="{BB962C8B-B14F-4D97-AF65-F5344CB8AC3E}">
        <p14:creationId xmlns:p14="http://schemas.microsoft.com/office/powerpoint/2010/main" val="123597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9"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additive="base">
                                        <p:cTn id="12"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circle(in)">
                                      <p:cBhvr>
                                        <p:cTn id="18" dur="20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3" dur="500"/>
                                        <p:tgtEl>
                                          <p:spTgt spid="3">
                                            <p:txEl>
                                              <p:pRg st="4" end="4"/>
                                            </p:txEl>
                                          </p:spTgt>
                                        </p:tgtEl>
                                      </p:cBhvr>
                                    </p:animEffect>
                                  </p:childTnLst>
                                </p:cTn>
                              </p:par>
                              <p:par>
                                <p:cTn id="24" presetID="14" presetClass="entr" presetSubtype="1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6" dur="500"/>
                                        <p:tgtEl>
                                          <p:spTgt spid="3">
                                            <p:txEl>
                                              <p:pRg st="5" end="5"/>
                                            </p:txEl>
                                          </p:spTgt>
                                        </p:tgtEl>
                                      </p:cBhvr>
                                    </p:animEffect>
                                  </p:childTnLst>
                                </p:cTn>
                              </p:par>
                              <p:par>
                                <p:cTn id="27" presetID="14" presetClass="entr" presetSubtype="1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3.2b  </a:t>
            </a:r>
            <a:r>
              <a:rPr lang="en-US" altLang="zh-CN" dirty="0"/>
              <a:t>B_</a:t>
            </a:r>
            <a:r>
              <a:rPr lang="zh-CN" altLang="en-US" dirty="0"/>
              <a:t>树的插入</a:t>
            </a:r>
            <a:r>
              <a:rPr lang="zh-CN" altLang="en-US" sz="2000" dirty="0" smtClean="0"/>
              <a:t>：</a:t>
            </a:r>
            <a:r>
              <a:rPr lang="zh-CN" altLang="en-US" sz="2000" dirty="0" smtClean="0">
                <a:solidFill>
                  <a:srgbClr val="7030A0"/>
                </a:solidFill>
              </a:rPr>
              <a:t>结点</a:t>
            </a:r>
            <a:r>
              <a:rPr lang="zh-CN" altLang="en-US" sz="2000" dirty="0">
                <a:solidFill>
                  <a:srgbClr val="7030A0"/>
                </a:solidFill>
              </a:rPr>
              <a:t>“分裂”</a:t>
            </a:r>
            <a:r>
              <a:rPr lang="zh-CN" altLang="en-US" sz="2000" dirty="0" smtClean="0">
                <a:solidFill>
                  <a:srgbClr val="7030A0"/>
                </a:solidFill>
              </a:rPr>
              <a:t>方法</a:t>
            </a:r>
            <a:endParaRPr lang="zh-CN" altLang="en-US" dirty="0"/>
          </a:p>
        </p:txBody>
      </p:sp>
      <p:sp>
        <p:nvSpPr>
          <p:cNvPr id="3" name="内容占位符 2"/>
          <p:cNvSpPr>
            <a:spLocks noGrp="1"/>
          </p:cNvSpPr>
          <p:nvPr>
            <p:ph idx="1"/>
          </p:nvPr>
        </p:nvSpPr>
        <p:spPr/>
        <p:txBody>
          <a:bodyPr/>
          <a:lstStyle/>
          <a:p>
            <a:pPr>
              <a:spcBef>
                <a:spcPts val="1000"/>
              </a:spcBef>
            </a:pPr>
            <a:r>
              <a:rPr lang="zh-CN" altLang="en-US" sz="2200" dirty="0"/>
              <a:t>设待“分裂”结点包含信息为</a:t>
            </a:r>
            <a:r>
              <a:rPr lang="zh-CN" altLang="en-US" sz="2200" dirty="0" smtClean="0"/>
              <a:t>：</a:t>
            </a:r>
            <a:r>
              <a:rPr lang="en-US" altLang="zh-CN" sz="2200" dirty="0" smtClean="0"/>
              <a:t>(m, A</a:t>
            </a:r>
            <a:r>
              <a:rPr lang="en-US" altLang="zh-CN" sz="2200" baseline="-25000" dirty="0" smtClean="0"/>
              <a:t>0</a:t>
            </a:r>
            <a:r>
              <a:rPr lang="en-US" altLang="zh-CN" sz="2200" dirty="0" smtClean="0"/>
              <a:t>, K</a:t>
            </a:r>
            <a:r>
              <a:rPr lang="en-US" altLang="zh-CN" sz="2200" baseline="-25000" dirty="0" smtClean="0"/>
              <a:t>1</a:t>
            </a:r>
            <a:r>
              <a:rPr lang="en-US" altLang="zh-CN" sz="2200" dirty="0" smtClean="0"/>
              <a:t>, A</a:t>
            </a:r>
            <a:r>
              <a:rPr lang="en-US" altLang="zh-CN" sz="2200" baseline="-25000" dirty="0" smtClean="0"/>
              <a:t>1</a:t>
            </a:r>
            <a:r>
              <a:rPr lang="en-US" altLang="zh-CN" sz="2200" dirty="0" smtClean="0"/>
              <a:t>, K</a:t>
            </a:r>
            <a:r>
              <a:rPr lang="en-US" altLang="zh-CN" sz="2200" baseline="-25000" dirty="0" smtClean="0"/>
              <a:t>2</a:t>
            </a:r>
            <a:r>
              <a:rPr lang="en-US" altLang="zh-CN" sz="2200" dirty="0" smtClean="0"/>
              <a:t>, A</a:t>
            </a:r>
            <a:r>
              <a:rPr lang="en-US" altLang="zh-CN" sz="2200" baseline="-25000" dirty="0" smtClean="0"/>
              <a:t>2</a:t>
            </a:r>
            <a:r>
              <a:rPr lang="en-US" altLang="zh-CN" sz="2200" dirty="0" smtClean="0"/>
              <a:t>, …, K</a:t>
            </a:r>
            <a:r>
              <a:rPr lang="en-US" altLang="zh-CN" sz="2200" baseline="-25000" dirty="0" smtClean="0"/>
              <a:t>m</a:t>
            </a:r>
            <a:r>
              <a:rPr lang="en-US" altLang="zh-CN" sz="2200" dirty="0" smtClean="0"/>
              <a:t>, A</a:t>
            </a:r>
            <a:r>
              <a:rPr lang="en-US" altLang="zh-CN" sz="2200" baseline="-25000" dirty="0" smtClean="0"/>
              <a:t>m</a:t>
            </a:r>
            <a:r>
              <a:rPr lang="en-US" altLang="zh-CN" sz="2200" dirty="0"/>
              <a:t>)</a:t>
            </a:r>
            <a:r>
              <a:rPr lang="zh-CN" altLang="en-US" sz="2200" dirty="0"/>
              <a:t>，从其中间位置分为两个结点</a:t>
            </a:r>
            <a:r>
              <a:rPr lang="zh-CN" altLang="en-US" sz="2200" dirty="0" smtClean="0"/>
              <a:t>：</a:t>
            </a:r>
            <a:endParaRPr lang="en-US" altLang="zh-CN" sz="2200" dirty="0" smtClean="0"/>
          </a:p>
          <a:p>
            <a:pPr lvl="1">
              <a:spcBef>
                <a:spcPts val="1000"/>
              </a:spcBef>
            </a:pPr>
            <a:r>
              <a:rPr lang="en-US" altLang="zh-CN" sz="2000" dirty="0" smtClean="0"/>
              <a:t>(</a:t>
            </a:r>
            <a:r>
              <a:rPr lang="en-US" altLang="zh-CN" sz="2000" b="1" dirty="0" smtClean="0">
                <a:ea typeface="楷体_GB2312" pitchFamily="49" charset="-122"/>
                <a:sym typeface="Symbol" panose="05050102010706020507" pitchFamily="18" charset="2"/>
              </a:rPr>
              <a:t></a:t>
            </a:r>
            <a:r>
              <a:rPr lang="en-US" altLang="zh-CN" sz="2000" dirty="0" smtClean="0"/>
              <a:t>m/2</a:t>
            </a:r>
            <a:r>
              <a:rPr lang="en-US" altLang="zh-CN" sz="2000" b="1" dirty="0" smtClean="0">
                <a:ea typeface="楷体_GB2312" pitchFamily="49" charset="-122"/>
                <a:sym typeface="Symbol" panose="05050102010706020507" pitchFamily="18" charset="2"/>
              </a:rPr>
              <a:t> </a:t>
            </a:r>
            <a:r>
              <a:rPr lang="en-US" altLang="zh-CN" sz="2000" dirty="0" smtClean="0"/>
              <a:t>-1, A</a:t>
            </a:r>
            <a:r>
              <a:rPr lang="en-US" altLang="zh-CN" sz="2000" baseline="-25000" dirty="0" smtClean="0"/>
              <a:t>0</a:t>
            </a:r>
            <a:r>
              <a:rPr lang="en-US" altLang="zh-CN" sz="2000" dirty="0" smtClean="0"/>
              <a:t>, K</a:t>
            </a:r>
            <a:r>
              <a:rPr lang="en-US" altLang="zh-CN" sz="2000" baseline="-25000" dirty="0" smtClean="0"/>
              <a:t>1</a:t>
            </a:r>
            <a:r>
              <a:rPr lang="en-US" altLang="zh-CN" sz="2000" dirty="0" smtClean="0"/>
              <a:t>, A</a:t>
            </a:r>
            <a:r>
              <a:rPr lang="en-US" altLang="zh-CN" sz="2000" baseline="-25000" dirty="0" smtClean="0"/>
              <a:t>1</a:t>
            </a:r>
            <a:r>
              <a:rPr lang="en-US" altLang="zh-CN" sz="2000" dirty="0" smtClean="0"/>
              <a:t>, …, </a:t>
            </a:r>
            <a:r>
              <a:rPr lang="en-US" altLang="zh-CN" sz="2000" dirty="0" err="1" smtClean="0"/>
              <a:t>K</a:t>
            </a:r>
            <a:r>
              <a:rPr lang="en-US" altLang="zh-CN" sz="2000" b="1" baseline="-25000" dirty="0" err="1" smtClean="0">
                <a:ea typeface="楷体_GB2312" pitchFamily="49" charset="-122"/>
                <a:sym typeface="Symbol" panose="05050102010706020507" pitchFamily="18" charset="2"/>
              </a:rPr>
              <a:t></a:t>
            </a:r>
            <a:r>
              <a:rPr lang="en-US" altLang="zh-CN" sz="2000" baseline="-25000" dirty="0" err="1" smtClean="0"/>
              <a:t>m</a:t>
            </a:r>
            <a:r>
              <a:rPr lang="en-US" altLang="zh-CN" sz="2000" baseline="-25000" dirty="0" smtClean="0"/>
              <a:t>/2</a:t>
            </a:r>
            <a:r>
              <a:rPr lang="en-US" altLang="zh-CN" sz="2000" b="1" baseline="-25000" dirty="0" smtClean="0">
                <a:ea typeface="楷体_GB2312" pitchFamily="49" charset="-122"/>
                <a:sym typeface="Symbol" panose="05050102010706020507" pitchFamily="18" charset="2"/>
              </a:rPr>
              <a:t> </a:t>
            </a:r>
            <a:r>
              <a:rPr lang="en-US" altLang="zh-CN" sz="2000" baseline="-25000" dirty="0" smtClean="0"/>
              <a:t>-1</a:t>
            </a:r>
            <a:r>
              <a:rPr lang="en-US" altLang="zh-CN" sz="2000" dirty="0" smtClean="0"/>
              <a:t>, </a:t>
            </a:r>
            <a:r>
              <a:rPr lang="en-US" altLang="zh-CN" sz="2000" dirty="0" err="1" smtClean="0"/>
              <a:t>A</a:t>
            </a:r>
            <a:r>
              <a:rPr lang="en-US" altLang="zh-CN" sz="2000" b="1" baseline="-25000" dirty="0" err="1" smtClean="0">
                <a:ea typeface="楷体_GB2312" pitchFamily="49" charset="-122"/>
                <a:sym typeface="Symbol" panose="05050102010706020507" pitchFamily="18" charset="2"/>
              </a:rPr>
              <a:t></a:t>
            </a:r>
            <a:r>
              <a:rPr lang="en-US" altLang="zh-CN" sz="2000" baseline="-25000" dirty="0" err="1" smtClean="0"/>
              <a:t>m</a:t>
            </a:r>
            <a:r>
              <a:rPr lang="en-US" altLang="zh-CN" sz="2000" baseline="-25000" dirty="0" smtClean="0"/>
              <a:t>/2</a:t>
            </a:r>
            <a:r>
              <a:rPr lang="en-US" altLang="zh-CN" sz="2000" b="1" baseline="-25000" dirty="0" smtClean="0">
                <a:ea typeface="楷体_GB2312" pitchFamily="49" charset="-122"/>
                <a:sym typeface="Symbol" panose="05050102010706020507" pitchFamily="18" charset="2"/>
              </a:rPr>
              <a:t> </a:t>
            </a:r>
            <a:r>
              <a:rPr lang="en-US" altLang="zh-CN" sz="2000" baseline="-25000" dirty="0" smtClean="0"/>
              <a:t>-1</a:t>
            </a:r>
            <a:r>
              <a:rPr lang="en-US" altLang="zh-CN" sz="2000" dirty="0" smtClean="0"/>
              <a:t>)</a:t>
            </a:r>
            <a:endParaRPr lang="en-US" altLang="zh-CN" sz="2000" dirty="0"/>
          </a:p>
          <a:p>
            <a:pPr lvl="1">
              <a:spcBef>
                <a:spcPts val="1000"/>
              </a:spcBef>
            </a:pPr>
            <a:r>
              <a:rPr lang="en-US" altLang="zh-CN" sz="2000" dirty="0"/>
              <a:t>(</a:t>
            </a:r>
            <a:r>
              <a:rPr lang="en-US" altLang="zh-CN" sz="2000" dirty="0" smtClean="0"/>
              <a:t>m-</a:t>
            </a:r>
            <a:r>
              <a:rPr lang="en-US" altLang="zh-CN" sz="2000" b="1" dirty="0">
                <a:ea typeface="楷体_GB2312" pitchFamily="49" charset="-122"/>
                <a:sym typeface="Symbol" panose="05050102010706020507" pitchFamily="18" charset="2"/>
              </a:rPr>
              <a:t> </a:t>
            </a:r>
            <a:r>
              <a:rPr lang="en-US" altLang="zh-CN" sz="2000" b="1" dirty="0" smtClean="0">
                <a:ea typeface="楷体_GB2312" pitchFamily="49" charset="-122"/>
                <a:sym typeface="Symbol" panose="05050102010706020507" pitchFamily="18" charset="2"/>
              </a:rPr>
              <a:t></a:t>
            </a:r>
            <a:r>
              <a:rPr lang="en-US" altLang="zh-CN" sz="2000" dirty="0" smtClean="0"/>
              <a:t>m/2</a:t>
            </a:r>
            <a:r>
              <a:rPr lang="en-US" altLang="zh-CN" sz="2000" b="1" dirty="0" smtClean="0">
                <a:ea typeface="楷体_GB2312" pitchFamily="49" charset="-122"/>
                <a:sym typeface="Symbol" panose="05050102010706020507" pitchFamily="18" charset="2"/>
              </a:rPr>
              <a:t> </a:t>
            </a:r>
            <a:r>
              <a:rPr lang="en-US" altLang="zh-CN" sz="2000" dirty="0" smtClean="0"/>
              <a:t>, </a:t>
            </a:r>
            <a:r>
              <a:rPr lang="en-US" altLang="zh-CN" sz="2000" dirty="0" err="1" smtClean="0"/>
              <a:t>A</a:t>
            </a:r>
            <a:r>
              <a:rPr lang="en-US" altLang="zh-CN" sz="2000" b="1" baseline="-25000" dirty="0" err="1" smtClean="0">
                <a:ea typeface="楷体_GB2312" pitchFamily="49" charset="-122"/>
                <a:sym typeface="Symbol" panose="05050102010706020507" pitchFamily="18" charset="2"/>
              </a:rPr>
              <a:t></a:t>
            </a:r>
            <a:r>
              <a:rPr lang="en-US" altLang="zh-CN" sz="2000" baseline="-25000" dirty="0" err="1" smtClean="0"/>
              <a:t>m</a:t>
            </a:r>
            <a:r>
              <a:rPr lang="en-US" altLang="zh-CN" sz="2000" baseline="-25000" dirty="0" smtClean="0"/>
              <a:t>/2</a:t>
            </a:r>
            <a:r>
              <a:rPr lang="en-US" altLang="zh-CN" sz="2000" b="1" baseline="-25000" dirty="0" smtClean="0">
                <a:ea typeface="楷体_GB2312" pitchFamily="49" charset="-122"/>
                <a:sym typeface="Symbol" panose="05050102010706020507" pitchFamily="18" charset="2"/>
              </a:rPr>
              <a:t></a:t>
            </a:r>
            <a:r>
              <a:rPr lang="en-US" altLang="zh-CN" sz="2000" dirty="0" smtClean="0"/>
              <a:t>, </a:t>
            </a:r>
            <a:r>
              <a:rPr lang="en-US" altLang="zh-CN" sz="2000" dirty="0" err="1" smtClean="0"/>
              <a:t>K</a:t>
            </a:r>
            <a:r>
              <a:rPr lang="en-US" altLang="zh-CN" sz="2000" b="1" baseline="-25000" dirty="0" err="1" smtClean="0">
                <a:ea typeface="楷体_GB2312" pitchFamily="49" charset="-122"/>
                <a:sym typeface="Symbol" panose="05050102010706020507" pitchFamily="18" charset="2"/>
              </a:rPr>
              <a:t></a:t>
            </a:r>
            <a:r>
              <a:rPr lang="en-US" altLang="zh-CN" sz="2000" baseline="-25000" dirty="0" err="1" smtClean="0"/>
              <a:t>m</a:t>
            </a:r>
            <a:r>
              <a:rPr lang="en-US" altLang="zh-CN" sz="2000" baseline="-25000" dirty="0" smtClean="0"/>
              <a:t>/2</a:t>
            </a:r>
            <a:r>
              <a:rPr lang="en-US" altLang="zh-CN" sz="2000" b="1" baseline="-25000" dirty="0" smtClean="0">
                <a:ea typeface="楷体_GB2312" pitchFamily="49" charset="-122"/>
                <a:sym typeface="Symbol" panose="05050102010706020507" pitchFamily="18" charset="2"/>
              </a:rPr>
              <a:t> </a:t>
            </a:r>
            <a:r>
              <a:rPr lang="en-US" altLang="zh-CN" sz="2000" baseline="-25000" dirty="0" smtClean="0"/>
              <a:t>+1</a:t>
            </a:r>
            <a:r>
              <a:rPr lang="en-US" altLang="zh-CN" sz="2000" dirty="0" smtClean="0"/>
              <a:t>, </a:t>
            </a:r>
            <a:r>
              <a:rPr lang="en-US" altLang="zh-CN" sz="2000" dirty="0" err="1" smtClean="0"/>
              <a:t>A</a:t>
            </a:r>
            <a:r>
              <a:rPr lang="en-US" altLang="zh-CN" sz="2000" b="1" baseline="-25000" dirty="0" err="1" smtClean="0">
                <a:ea typeface="楷体_GB2312" pitchFamily="49" charset="-122"/>
                <a:sym typeface="Symbol" panose="05050102010706020507" pitchFamily="18" charset="2"/>
              </a:rPr>
              <a:t></a:t>
            </a:r>
            <a:r>
              <a:rPr lang="en-US" altLang="zh-CN" sz="2000" baseline="-25000" dirty="0" err="1" smtClean="0"/>
              <a:t>m</a:t>
            </a:r>
            <a:r>
              <a:rPr lang="en-US" altLang="zh-CN" sz="2000" baseline="-25000" dirty="0" smtClean="0"/>
              <a:t>/2</a:t>
            </a:r>
            <a:r>
              <a:rPr lang="en-US" altLang="zh-CN" sz="2000" b="1" baseline="-25000" dirty="0" smtClean="0">
                <a:ea typeface="楷体_GB2312" pitchFamily="49" charset="-122"/>
                <a:sym typeface="Symbol" panose="05050102010706020507" pitchFamily="18" charset="2"/>
              </a:rPr>
              <a:t> </a:t>
            </a:r>
            <a:r>
              <a:rPr lang="en-US" altLang="zh-CN" sz="2000" baseline="-25000" dirty="0" smtClean="0"/>
              <a:t>+1</a:t>
            </a:r>
            <a:r>
              <a:rPr lang="en-US" altLang="zh-CN" sz="2000" dirty="0" smtClean="0"/>
              <a:t>, …, K</a:t>
            </a:r>
            <a:r>
              <a:rPr lang="en-US" altLang="zh-CN" sz="2000" baseline="-25000" dirty="0" smtClean="0"/>
              <a:t>m</a:t>
            </a:r>
            <a:r>
              <a:rPr lang="en-US" altLang="zh-CN" sz="2000" dirty="0" smtClean="0"/>
              <a:t>, A</a:t>
            </a:r>
            <a:r>
              <a:rPr lang="en-US" altLang="zh-CN" sz="2000" baseline="-25000" dirty="0" smtClean="0"/>
              <a:t>m</a:t>
            </a:r>
            <a:r>
              <a:rPr lang="en-US" altLang="zh-CN" sz="2000" dirty="0" smtClean="0"/>
              <a:t> </a:t>
            </a:r>
            <a:r>
              <a:rPr lang="en-US" altLang="zh-CN" sz="2000" dirty="0"/>
              <a:t>)</a:t>
            </a:r>
          </a:p>
          <a:p>
            <a:pPr>
              <a:spcBef>
                <a:spcPts val="1000"/>
              </a:spcBef>
            </a:pPr>
            <a:r>
              <a:rPr lang="zh-CN" altLang="en-US" sz="2200" dirty="0"/>
              <a:t>并将中间关键字</a:t>
            </a:r>
            <a:r>
              <a:rPr lang="en-US" altLang="zh-CN" sz="2200" dirty="0" err="1" smtClean="0"/>
              <a:t>K</a:t>
            </a:r>
            <a:r>
              <a:rPr lang="en-US" altLang="zh-CN" sz="2200" b="1" baseline="-25000" dirty="0" err="1" smtClean="0">
                <a:ea typeface="楷体_GB2312" pitchFamily="49" charset="-122"/>
                <a:sym typeface="Symbol" panose="05050102010706020507" pitchFamily="18" charset="2"/>
              </a:rPr>
              <a:t></a:t>
            </a:r>
            <a:r>
              <a:rPr lang="en-US" altLang="zh-CN" sz="2200" baseline="-25000" dirty="0" err="1" smtClean="0"/>
              <a:t>m</a:t>
            </a:r>
            <a:r>
              <a:rPr lang="en-US" altLang="zh-CN" sz="2200" baseline="-25000" dirty="0" smtClean="0"/>
              <a:t>/2</a:t>
            </a:r>
            <a:r>
              <a:rPr lang="en-US" altLang="zh-CN" sz="2200" b="1" baseline="-25000" dirty="0" smtClean="0">
                <a:ea typeface="楷体_GB2312" pitchFamily="49" charset="-122"/>
                <a:sym typeface="Symbol" panose="05050102010706020507" pitchFamily="18" charset="2"/>
              </a:rPr>
              <a:t></a:t>
            </a:r>
            <a:r>
              <a:rPr lang="en-US" altLang="zh-CN" sz="2200" b="1" dirty="0" smtClean="0">
                <a:ea typeface="楷体_GB2312" pitchFamily="49" charset="-122"/>
                <a:sym typeface="Symbol" panose="05050102010706020507" pitchFamily="18" charset="2"/>
              </a:rPr>
              <a:t> </a:t>
            </a:r>
            <a:r>
              <a:rPr lang="zh-CN" altLang="en-US" sz="2200" dirty="0" smtClean="0"/>
              <a:t>插入</a:t>
            </a:r>
            <a:r>
              <a:rPr lang="zh-CN" altLang="en-US" sz="2200" dirty="0"/>
              <a:t>到</a:t>
            </a:r>
            <a:r>
              <a:rPr lang="en-US" altLang="zh-CN" sz="2200" dirty="0"/>
              <a:t>p</a:t>
            </a:r>
            <a:r>
              <a:rPr lang="zh-CN" altLang="en-US" sz="2200" dirty="0"/>
              <a:t>的父结点中，以分裂后的两个结点作为中间关键字</a:t>
            </a:r>
            <a:r>
              <a:rPr lang="en-US" altLang="zh-CN" sz="2200" dirty="0" err="1" smtClean="0"/>
              <a:t>K</a:t>
            </a:r>
            <a:r>
              <a:rPr lang="en-US" altLang="zh-CN" sz="2200" b="1" baseline="-25000" dirty="0" err="1" smtClean="0">
                <a:ea typeface="楷体_GB2312" pitchFamily="49" charset="-122"/>
                <a:sym typeface="Symbol" panose="05050102010706020507" pitchFamily="18" charset="2"/>
              </a:rPr>
              <a:t></a:t>
            </a:r>
            <a:r>
              <a:rPr lang="en-US" altLang="zh-CN" sz="2200" baseline="-25000" dirty="0" err="1" smtClean="0"/>
              <a:t>m</a:t>
            </a:r>
            <a:r>
              <a:rPr lang="en-US" altLang="zh-CN" sz="2200" baseline="-25000" dirty="0" smtClean="0"/>
              <a:t>/2</a:t>
            </a:r>
            <a:r>
              <a:rPr lang="en-US" altLang="zh-CN" sz="2200" b="1" baseline="-25000" dirty="0" smtClean="0">
                <a:ea typeface="楷体_GB2312" pitchFamily="49" charset="-122"/>
                <a:sym typeface="Symbol" panose="05050102010706020507" pitchFamily="18" charset="2"/>
              </a:rPr>
              <a:t></a:t>
            </a:r>
            <a:r>
              <a:rPr lang="en-US" altLang="zh-CN" sz="2200" b="1" dirty="0" smtClean="0">
                <a:ea typeface="楷体_GB2312" pitchFamily="49" charset="-122"/>
                <a:sym typeface="Symbol" panose="05050102010706020507" pitchFamily="18" charset="2"/>
              </a:rPr>
              <a:t> </a:t>
            </a:r>
            <a:r>
              <a:rPr lang="zh-CN" altLang="en-US" sz="2200" dirty="0" smtClean="0"/>
              <a:t>的</a:t>
            </a:r>
            <a:r>
              <a:rPr lang="zh-CN" altLang="en-US" sz="2200" dirty="0"/>
              <a:t>两个子结点。</a:t>
            </a:r>
          </a:p>
          <a:p>
            <a:pPr>
              <a:spcBef>
                <a:spcPts val="1000"/>
              </a:spcBef>
            </a:pPr>
            <a:r>
              <a:rPr lang="zh-CN" altLang="en-US" sz="2200" dirty="0" smtClean="0"/>
              <a:t>当</a:t>
            </a:r>
            <a:r>
              <a:rPr lang="zh-CN" altLang="en-US" sz="2200" dirty="0"/>
              <a:t>将中间关键字</a:t>
            </a:r>
            <a:r>
              <a:rPr lang="en-US" altLang="zh-CN" sz="2200" dirty="0" err="1" smtClean="0"/>
              <a:t>K</a:t>
            </a:r>
            <a:r>
              <a:rPr lang="en-US" altLang="zh-CN" sz="2200" b="1" baseline="-25000" dirty="0" err="1" smtClean="0">
                <a:ea typeface="楷体_GB2312" pitchFamily="49" charset="-122"/>
                <a:sym typeface="Symbol" panose="05050102010706020507" pitchFamily="18" charset="2"/>
              </a:rPr>
              <a:t></a:t>
            </a:r>
            <a:r>
              <a:rPr lang="en-US" altLang="zh-CN" sz="2200" baseline="-25000" dirty="0" err="1" smtClean="0"/>
              <a:t>m</a:t>
            </a:r>
            <a:r>
              <a:rPr lang="en-US" altLang="zh-CN" sz="2200" baseline="-25000" dirty="0" smtClean="0"/>
              <a:t>/2</a:t>
            </a:r>
            <a:r>
              <a:rPr lang="en-US" altLang="zh-CN" sz="2200" b="1" baseline="-25000" dirty="0" smtClean="0">
                <a:ea typeface="楷体_GB2312" pitchFamily="49" charset="-122"/>
                <a:sym typeface="Symbol" panose="05050102010706020507" pitchFamily="18" charset="2"/>
              </a:rPr>
              <a:t></a:t>
            </a:r>
            <a:r>
              <a:rPr lang="en-US" altLang="zh-CN" sz="2200" b="1" dirty="0" smtClean="0">
                <a:ea typeface="楷体_GB2312" pitchFamily="49" charset="-122"/>
                <a:sym typeface="Symbol" panose="05050102010706020507" pitchFamily="18" charset="2"/>
              </a:rPr>
              <a:t> </a:t>
            </a:r>
            <a:r>
              <a:rPr lang="zh-CN" altLang="en-US" sz="2200" dirty="0" smtClean="0"/>
              <a:t>插入</a:t>
            </a:r>
            <a:r>
              <a:rPr lang="zh-CN" altLang="en-US" sz="2200" dirty="0"/>
              <a:t>到</a:t>
            </a:r>
            <a:r>
              <a:rPr lang="en-US" altLang="zh-CN" sz="2200" dirty="0"/>
              <a:t>p</a:t>
            </a:r>
            <a:r>
              <a:rPr lang="zh-CN" altLang="en-US" sz="2200" dirty="0"/>
              <a:t>的父结点后，父结点也可能不满足</a:t>
            </a:r>
            <a:r>
              <a:rPr lang="en-US" altLang="zh-CN" sz="2200" dirty="0"/>
              <a:t>m</a:t>
            </a:r>
            <a:r>
              <a:rPr lang="zh-CN" altLang="en-US" sz="2200" dirty="0"/>
              <a:t>阶</a:t>
            </a:r>
            <a:r>
              <a:rPr lang="en-US" altLang="zh-CN" sz="2200" dirty="0"/>
              <a:t>B_</a:t>
            </a:r>
            <a:r>
              <a:rPr lang="zh-CN" altLang="en-US" sz="2200" dirty="0"/>
              <a:t>树的要求</a:t>
            </a:r>
            <a:r>
              <a:rPr lang="en-US" altLang="zh-CN" sz="2200" dirty="0"/>
              <a:t>(</a:t>
            </a:r>
            <a:r>
              <a:rPr lang="zh-CN" altLang="en-US" sz="2200" dirty="0"/>
              <a:t>分枝数大于</a:t>
            </a:r>
            <a:r>
              <a:rPr lang="en-US" altLang="zh-CN" sz="2200" dirty="0"/>
              <a:t>m)</a:t>
            </a:r>
            <a:r>
              <a:rPr lang="zh-CN" altLang="en-US" sz="2200" dirty="0"/>
              <a:t>，则必须对父结点进行“分裂”，一直进行下去，直到没有父结点或分裂后的父结点满足</a:t>
            </a:r>
            <a:r>
              <a:rPr lang="en-US" altLang="zh-CN" sz="2200" dirty="0"/>
              <a:t>m</a:t>
            </a:r>
            <a:r>
              <a:rPr lang="zh-CN" altLang="en-US" sz="2200" dirty="0"/>
              <a:t>阶</a:t>
            </a:r>
            <a:r>
              <a:rPr lang="en-US" altLang="zh-CN" sz="2200" dirty="0"/>
              <a:t>B_</a:t>
            </a:r>
            <a:r>
              <a:rPr lang="zh-CN" altLang="en-US" sz="2200" dirty="0"/>
              <a:t>树的要求。</a:t>
            </a:r>
          </a:p>
          <a:p>
            <a:pPr>
              <a:spcBef>
                <a:spcPts val="1000"/>
              </a:spcBef>
            </a:pPr>
            <a:r>
              <a:rPr lang="zh-CN" altLang="en-US" sz="2200" dirty="0"/>
              <a:t>当根结点分裂时，因没有父结点，则建立一个新的根，</a:t>
            </a:r>
            <a:r>
              <a:rPr lang="en-US" altLang="zh-CN" sz="2200" dirty="0"/>
              <a:t>B_</a:t>
            </a:r>
            <a:r>
              <a:rPr lang="zh-CN" altLang="en-US" sz="2200" dirty="0"/>
              <a:t>树增高一层</a:t>
            </a:r>
            <a:r>
              <a:rPr lang="zh-CN" altLang="en-US" sz="2200" dirty="0" smtClean="0"/>
              <a:t>。</a:t>
            </a:r>
            <a:endParaRPr lang="zh-CN" altLang="en-US" sz="2200" dirty="0"/>
          </a:p>
        </p:txBody>
      </p:sp>
    </p:spTree>
    <p:extLst>
      <p:ext uri="{BB962C8B-B14F-4D97-AF65-F5344CB8AC3E}">
        <p14:creationId xmlns:p14="http://schemas.microsoft.com/office/powerpoint/2010/main" val="3793368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wipe(down)">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5"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randombar(vertical)">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wipe(left)">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3.2b  </a:t>
            </a:r>
            <a:r>
              <a:rPr lang="en-US" altLang="zh-CN" dirty="0"/>
              <a:t>B_</a:t>
            </a:r>
            <a:r>
              <a:rPr lang="zh-CN" altLang="en-US" dirty="0"/>
              <a:t>树的插入</a:t>
            </a:r>
            <a:r>
              <a:rPr lang="zh-CN" altLang="en-US" sz="2000" dirty="0"/>
              <a:t>：</a:t>
            </a:r>
            <a:r>
              <a:rPr lang="zh-CN" altLang="en-US" sz="2000" dirty="0">
                <a:solidFill>
                  <a:srgbClr val="7030A0"/>
                </a:solidFill>
              </a:rPr>
              <a:t>结点</a:t>
            </a:r>
            <a:r>
              <a:rPr lang="zh-CN" altLang="en-US" sz="2000" dirty="0" smtClean="0">
                <a:solidFill>
                  <a:srgbClr val="7030A0"/>
                </a:solidFill>
              </a:rPr>
              <a:t>“分裂”</a:t>
            </a:r>
            <a:r>
              <a:rPr lang="en-US" altLang="zh-CN" sz="2000" dirty="0" smtClean="0">
                <a:solidFill>
                  <a:srgbClr val="7030A0"/>
                </a:solidFill>
              </a:rPr>
              <a:t>——</a:t>
            </a:r>
            <a:r>
              <a:rPr lang="zh-CN" altLang="en-US" sz="2000" dirty="0" smtClean="0">
                <a:solidFill>
                  <a:srgbClr val="7030A0"/>
                </a:solidFill>
              </a:rPr>
              <a:t>例子</a:t>
            </a:r>
            <a:endParaRPr lang="zh-CN" altLang="en-US" dirty="0"/>
          </a:p>
        </p:txBody>
      </p:sp>
      <p:sp>
        <p:nvSpPr>
          <p:cNvPr id="3" name="内容占位符 2"/>
          <p:cNvSpPr>
            <a:spLocks noGrp="1"/>
          </p:cNvSpPr>
          <p:nvPr>
            <p:ph idx="1"/>
          </p:nvPr>
        </p:nvSpPr>
        <p:spPr>
          <a:xfrm>
            <a:off x="533400" y="838201"/>
            <a:ext cx="8191500" cy="5562600"/>
          </a:xfrm>
        </p:spPr>
        <p:txBody>
          <a:bodyPr/>
          <a:lstStyle/>
          <a:p>
            <a:pPr marL="0" indent="0">
              <a:buNone/>
            </a:pPr>
            <a:r>
              <a:rPr lang="en-US" altLang="zh-CN" sz="2000" dirty="0" smtClean="0"/>
              <a:t>【</a:t>
            </a:r>
            <a:r>
              <a:rPr lang="zh-CN" altLang="en-US" sz="2000" dirty="0"/>
              <a:t>例</a:t>
            </a:r>
            <a:r>
              <a:rPr lang="en-US" altLang="zh-CN" sz="2000" dirty="0" smtClean="0"/>
              <a:t>】</a:t>
            </a:r>
            <a:r>
              <a:rPr lang="zh-CN" altLang="en-US" sz="2000" dirty="0" smtClean="0"/>
              <a:t>在</a:t>
            </a:r>
            <a:r>
              <a:rPr lang="zh-CN" altLang="en-US" sz="2000" dirty="0"/>
              <a:t>一个</a:t>
            </a:r>
            <a:r>
              <a:rPr lang="en-US" altLang="zh-CN" sz="2000" dirty="0"/>
              <a:t>3</a:t>
            </a:r>
            <a:r>
              <a:rPr lang="zh-CN" altLang="en-US" sz="2000" dirty="0"/>
              <a:t>阶</a:t>
            </a:r>
            <a:r>
              <a:rPr lang="en-US" altLang="zh-CN" sz="2000" dirty="0"/>
              <a:t>B_</a:t>
            </a:r>
            <a:r>
              <a:rPr lang="zh-CN" altLang="en-US" sz="2000" dirty="0"/>
              <a:t>树</a:t>
            </a:r>
            <a:r>
              <a:rPr lang="en-US" altLang="zh-CN" sz="2000" dirty="0"/>
              <a:t>(2-3</a:t>
            </a:r>
            <a:r>
              <a:rPr lang="zh-CN" altLang="en-US" sz="2000" dirty="0"/>
              <a:t>树</a:t>
            </a:r>
            <a:r>
              <a:rPr lang="en-US" altLang="zh-CN" sz="2000" dirty="0"/>
              <a:t>)</a:t>
            </a:r>
            <a:r>
              <a:rPr lang="zh-CN" altLang="en-US" sz="2000" dirty="0"/>
              <a:t>上插入结点</a:t>
            </a:r>
            <a:r>
              <a:rPr lang="zh-CN" altLang="en-US" sz="2000" dirty="0" smtClean="0"/>
              <a:t>，插入过程</a:t>
            </a:r>
            <a:r>
              <a:rPr lang="zh-CN" altLang="en-US" sz="2000" dirty="0"/>
              <a:t>如</a:t>
            </a:r>
            <a:r>
              <a:rPr lang="zh-CN" altLang="en-US" sz="2000" dirty="0" smtClean="0"/>
              <a:t>图。</a:t>
            </a:r>
            <a:endParaRPr lang="zh-CN" altLang="en-US" sz="2000" dirty="0"/>
          </a:p>
        </p:txBody>
      </p:sp>
      <p:grpSp>
        <p:nvGrpSpPr>
          <p:cNvPr id="4" name="Group 2"/>
          <p:cNvGrpSpPr>
            <a:grpSpLocks/>
          </p:cNvGrpSpPr>
          <p:nvPr/>
        </p:nvGrpSpPr>
        <p:grpSpPr bwMode="auto">
          <a:xfrm>
            <a:off x="228600" y="1505271"/>
            <a:ext cx="8686800" cy="5047929"/>
            <a:chOff x="96" y="73"/>
            <a:chExt cx="5664" cy="4015"/>
          </a:xfrm>
        </p:grpSpPr>
        <p:grpSp>
          <p:nvGrpSpPr>
            <p:cNvPr id="5" name="Group 3"/>
            <p:cNvGrpSpPr>
              <a:grpSpLocks/>
            </p:cNvGrpSpPr>
            <p:nvPr/>
          </p:nvGrpSpPr>
          <p:grpSpPr bwMode="auto">
            <a:xfrm>
              <a:off x="96" y="73"/>
              <a:ext cx="5664" cy="1147"/>
              <a:chOff x="96" y="1200"/>
              <a:chExt cx="5664" cy="1147"/>
            </a:xfrm>
          </p:grpSpPr>
          <p:grpSp>
            <p:nvGrpSpPr>
              <p:cNvPr id="71" name="Group 4"/>
              <p:cNvGrpSpPr>
                <a:grpSpLocks/>
              </p:cNvGrpSpPr>
              <p:nvPr/>
            </p:nvGrpSpPr>
            <p:grpSpPr bwMode="auto">
              <a:xfrm>
                <a:off x="96" y="1208"/>
                <a:ext cx="1270" cy="1139"/>
                <a:chOff x="96" y="1296"/>
                <a:chExt cx="1270" cy="1139"/>
              </a:xfrm>
            </p:grpSpPr>
            <p:grpSp>
              <p:nvGrpSpPr>
                <p:cNvPr id="99" name="Group 5"/>
                <p:cNvGrpSpPr>
                  <a:grpSpLocks/>
                </p:cNvGrpSpPr>
                <p:nvPr/>
              </p:nvGrpSpPr>
              <p:grpSpPr bwMode="auto">
                <a:xfrm>
                  <a:off x="96" y="1296"/>
                  <a:ext cx="1270" cy="861"/>
                  <a:chOff x="288" y="2400"/>
                  <a:chExt cx="1312" cy="872"/>
                </a:xfrm>
              </p:grpSpPr>
              <p:sp>
                <p:nvSpPr>
                  <p:cNvPr id="101" name="Oval 6"/>
                  <p:cNvSpPr>
                    <a:spLocks noChangeArrowheads="1"/>
                  </p:cNvSpPr>
                  <p:nvPr/>
                </p:nvSpPr>
                <p:spPr bwMode="auto">
                  <a:xfrm>
                    <a:off x="624" y="2400"/>
                    <a:ext cx="544" cy="295"/>
                  </a:xfrm>
                  <a:prstGeom prst="ellipse">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800" b="1"/>
                      <a:t>f</a:t>
                    </a:r>
                  </a:p>
                </p:txBody>
              </p:sp>
              <p:sp>
                <p:nvSpPr>
                  <p:cNvPr id="102" name="Oval 7"/>
                  <p:cNvSpPr>
                    <a:spLocks noChangeArrowheads="1"/>
                  </p:cNvSpPr>
                  <p:nvPr/>
                </p:nvSpPr>
                <p:spPr bwMode="auto">
                  <a:xfrm>
                    <a:off x="1056" y="2952"/>
                    <a:ext cx="544" cy="295"/>
                  </a:xfrm>
                  <a:prstGeom prst="ellipse">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800" b="1"/>
                      <a:t>h m</a:t>
                    </a:r>
                  </a:p>
                </p:txBody>
              </p:sp>
              <p:sp>
                <p:nvSpPr>
                  <p:cNvPr id="103" name="Oval 8"/>
                  <p:cNvSpPr>
                    <a:spLocks noChangeArrowheads="1"/>
                  </p:cNvSpPr>
                  <p:nvPr/>
                </p:nvSpPr>
                <p:spPr bwMode="auto">
                  <a:xfrm>
                    <a:off x="288" y="2977"/>
                    <a:ext cx="544" cy="295"/>
                  </a:xfrm>
                  <a:prstGeom prst="ellipse">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800" b="1"/>
                      <a:t>b</a:t>
                    </a:r>
                  </a:p>
                </p:txBody>
              </p:sp>
              <p:sp>
                <p:nvSpPr>
                  <p:cNvPr id="104" name="Line 9"/>
                  <p:cNvSpPr>
                    <a:spLocks noChangeShapeType="1"/>
                  </p:cNvSpPr>
                  <p:nvPr/>
                </p:nvSpPr>
                <p:spPr bwMode="auto">
                  <a:xfrm flipH="1">
                    <a:off x="576" y="2688"/>
                    <a:ext cx="192" cy="28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5" name="Line 10"/>
                  <p:cNvSpPr>
                    <a:spLocks noChangeShapeType="1"/>
                  </p:cNvSpPr>
                  <p:nvPr/>
                </p:nvSpPr>
                <p:spPr bwMode="auto">
                  <a:xfrm>
                    <a:off x="1024" y="2680"/>
                    <a:ext cx="224" cy="27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100" name="Rectangle 11"/>
                <p:cNvSpPr>
                  <a:spLocks noChangeArrowheads="1"/>
                </p:cNvSpPr>
                <p:nvPr/>
              </p:nvSpPr>
              <p:spPr bwMode="auto">
                <a:xfrm>
                  <a:off x="240" y="2208"/>
                  <a:ext cx="1043" cy="227"/>
                </a:xfrm>
                <a:prstGeom prst="rect">
                  <a:avLst/>
                </a:prstGeom>
                <a:noFill/>
                <a:ln w="9525">
                  <a:noFill/>
                  <a:miter lim="800000"/>
                  <a:headEnd/>
                  <a:tailEnd/>
                </a:ln>
                <a:effectLst/>
              </p:spPr>
              <p:txBody>
                <a:bodyPr wrap="none" anchor="ctr"/>
                <a:lstStyle/>
                <a:p>
                  <a:pPr eaLnBrk="1" hangingPunct="1">
                    <a:defRPr/>
                  </a:pPr>
                  <a:r>
                    <a:rPr lang="en-US" altLang="zh-CN" sz="2000" b="1" dirty="0">
                      <a:effectLst>
                        <a:outerShdw blurRad="38100" dist="38100" dir="2700000" algn="tl">
                          <a:srgbClr val="000000"/>
                        </a:outerShdw>
                      </a:effectLst>
                    </a:rPr>
                    <a:t>(</a:t>
                  </a:r>
                  <a:r>
                    <a:rPr lang="en-US" altLang="zh-CN" sz="2000" b="1" dirty="0"/>
                    <a:t>a</a:t>
                  </a:r>
                  <a:r>
                    <a:rPr lang="en-US" altLang="zh-CN" sz="2000" b="1" dirty="0" smtClean="0"/>
                    <a:t>) </a:t>
                  </a:r>
                  <a:r>
                    <a:rPr lang="zh-CN" altLang="en-US" sz="2000" b="1" dirty="0" smtClean="0"/>
                    <a:t>一</a:t>
                  </a:r>
                  <a:r>
                    <a:rPr lang="zh-CN" altLang="en-US" sz="2000" b="1" dirty="0"/>
                    <a:t>棵</a:t>
                  </a:r>
                  <a:r>
                    <a:rPr lang="en-US" altLang="zh-CN" sz="2000" b="1" dirty="0"/>
                    <a:t>2-3</a:t>
                  </a:r>
                  <a:r>
                    <a:rPr lang="zh-CN" altLang="en-US" sz="2000" b="1" dirty="0"/>
                    <a:t>树</a:t>
                  </a:r>
                </a:p>
              </p:txBody>
            </p:sp>
          </p:grpSp>
          <p:grpSp>
            <p:nvGrpSpPr>
              <p:cNvPr id="72" name="Group 12"/>
              <p:cNvGrpSpPr>
                <a:grpSpLocks/>
              </p:cNvGrpSpPr>
              <p:nvPr/>
            </p:nvGrpSpPr>
            <p:grpSpPr bwMode="auto">
              <a:xfrm>
                <a:off x="1514" y="1200"/>
                <a:ext cx="1270" cy="1147"/>
                <a:chOff x="1514" y="1288"/>
                <a:chExt cx="1270" cy="1147"/>
              </a:xfrm>
            </p:grpSpPr>
            <p:grpSp>
              <p:nvGrpSpPr>
                <p:cNvPr id="92" name="Group 13"/>
                <p:cNvGrpSpPr>
                  <a:grpSpLocks/>
                </p:cNvGrpSpPr>
                <p:nvPr/>
              </p:nvGrpSpPr>
              <p:grpSpPr bwMode="auto">
                <a:xfrm>
                  <a:off x="1514" y="1288"/>
                  <a:ext cx="1270" cy="861"/>
                  <a:chOff x="288" y="2400"/>
                  <a:chExt cx="1312" cy="872"/>
                </a:xfrm>
              </p:grpSpPr>
              <p:sp>
                <p:nvSpPr>
                  <p:cNvPr id="94" name="Oval 14"/>
                  <p:cNvSpPr>
                    <a:spLocks noChangeArrowheads="1"/>
                  </p:cNvSpPr>
                  <p:nvPr/>
                </p:nvSpPr>
                <p:spPr bwMode="auto">
                  <a:xfrm>
                    <a:off x="624" y="2400"/>
                    <a:ext cx="544" cy="295"/>
                  </a:xfrm>
                  <a:prstGeom prst="ellipse">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800" b="1"/>
                      <a:t>f</a:t>
                    </a:r>
                  </a:p>
                </p:txBody>
              </p:sp>
              <p:sp>
                <p:nvSpPr>
                  <p:cNvPr id="95" name="Oval 15"/>
                  <p:cNvSpPr>
                    <a:spLocks noChangeArrowheads="1"/>
                  </p:cNvSpPr>
                  <p:nvPr/>
                </p:nvSpPr>
                <p:spPr bwMode="auto">
                  <a:xfrm>
                    <a:off x="1056" y="2952"/>
                    <a:ext cx="544" cy="295"/>
                  </a:xfrm>
                  <a:prstGeom prst="ellipse">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800" b="1"/>
                      <a:t>h m</a:t>
                    </a:r>
                  </a:p>
                </p:txBody>
              </p:sp>
              <p:sp>
                <p:nvSpPr>
                  <p:cNvPr id="96" name="Oval 16"/>
                  <p:cNvSpPr>
                    <a:spLocks noChangeArrowheads="1"/>
                  </p:cNvSpPr>
                  <p:nvPr/>
                </p:nvSpPr>
                <p:spPr bwMode="auto">
                  <a:xfrm>
                    <a:off x="288" y="2977"/>
                    <a:ext cx="544" cy="295"/>
                  </a:xfrm>
                  <a:prstGeom prst="ellipse">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800" b="1"/>
                      <a:t>b d</a:t>
                    </a:r>
                  </a:p>
                </p:txBody>
              </p:sp>
              <p:sp>
                <p:nvSpPr>
                  <p:cNvPr id="97" name="Line 17"/>
                  <p:cNvSpPr>
                    <a:spLocks noChangeShapeType="1"/>
                  </p:cNvSpPr>
                  <p:nvPr/>
                </p:nvSpPr>
                <p:spPr bwMode="auto">
                  <a:xfrm flipH="1">
                    <a:off x="576" y="2688"/>
                    <a:ext cx="192" cy="28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8" name="Line 18"/>
                  <p:cNvSpPr>
                    <a:spLocks noChangeShapeType="1"/>
                  </p:cNvSpPr>
                  <p:nvPr/>
                </p:nvSpPr>
                <p:spPr bwMode="auto">
                  <a:xfrm>
                    <a:off x="1024" y="2680"/>
                    <a:ext cx="224" cy="27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93" name="Rectangle 19"/>
                <p:cNvSpPr>
                  <a:spLocks noChangeArrowheads="1"/>
                </p:cNvSpPr>
                <p:nvPr/>
              </p:nvSpPr>
              <p:spPr bwMode="auto">
                <a:xfrm>
                  <a:off x="1632" y="2208"/>
                  <a:ext cx="975"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000" b="1" dirty="0"/>
                    <a:t>(b</a:t>
                  </a:r>
                  <a:r>
                    <a:rPr lang="en-US" altLang="zh-CN" sz="2000" b="1" dirty="0" smtClean="0"/>
                    <a:t>) </a:t>
                  </a:r>
                  <a:r>
                    <a:rPr lang="zh-CN" altLang="en-US" sz="2000" b="1" dirty="0" smtClean="0"/>
                    <a:t>插入</a:t>
                  </a:r>
                  <a:r>
                    <a:rPr lang="en-US" altLang="zh-CN" sz="2000" b="1" dirty="0"/>
                    <a:t>d</a:t>
                  </a:r>
                  <a:r>
                    <a:rPr lang="zh-CN" altLang="en-US" sz="2000" b="1" dirty="0"/>
                    <a:t>后</a:t>
                  </a:r>
                </a:p>
              </p:txBody>
            </p:sp>
          </p:grpSp>
          <p:grpSp>
            <p:nvGrpSpPr>
              <p:cNvPr id="73" name="Group 20"/>
              <p:cNvGrpSpPr>
                <a:grpSpLocks/>
              </p:cNvGrpSpPr>
              <p:nvPr/>
            </p:nvGrpSpPr>
            <p:grpSpPr bwMode="auto">
              <a:xfrm>
                <a:off x="2928" y="1200"/>
                <a:ext cx="2832" cy="1147"/>
                <a:chOff x="2928" y="1288"/>
                <a:chExt cx="2832" cy="1147"/>
              </a:xfrm>
            </p:grpSpPr>
            <p:grpSp>
              <p:nvGrpSpPr>
                <p:cNvPr id="74" name="Group 21"/>
                <p:cNvGrpSpPr>
                  <a:grpSpLocks/>
                </p:cNvGrpSpPr>
                <p:nvPr/>
              </p:nvGrpSpPr>
              <p:grpSpPr bwMode="auto">
                <a:xfrm>
                  <a:off x="2928" y="1288"/>
                  <a:ext cx="1270" cy="861"/>
                  <a:chOff x="3408" y="2256"/>
                  <a:chExt cx="1307" cy="872"/>
                </a:xfrm>
              </p:grpSpPr>
              <p:sp>
                <p:nvSpPr>
                  <p:cNvPr id="87" name="Oval 22"/>
                  <p:cNvSpPr>
                    <a:spLocks noChangeArrowheads="1"/>
                  </p:cNvSpPr>
                  <p:nvPr/>
                </p:nvSpPr>
                <p:spPr bwMode="auto">
                  <a:xfrm>
                    <a:off x="3744" y="2256"/>
                    <a:ext cx="544" cy="295"/>
                  </a:xfrm>
                  <a:prstGeom prst="ellipse">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800" b="1"/>
                      <a:t>f</a:t>
                    </a:r>
                  </a:p>
                </p:txBody>
              </p:sp>
              <p:sp>
                <p:nvSpPr>
                  <p:cNvPr id="88" name="Oval 23"/>
                  <p:cNvSpPr>
                    <a:spLocks noChangeArrowheads="1"/>
                  </p:cNvSpPr>
                  <p:nvPr/>
                </p:nvSpPr>
                <p:spPr bwMode="auto">
                  <a:xfrm>
                    <a:off x="4080" y="2808"/>
                    <a:ext cx="635" cy="317"/>
                  </a:xfrm>
                  <a:prstGeom prst="ellipse">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800" b="1"/>
                      <a:t>h m p</a:t>
                    </a:r>
                  </a:p>
                </p:txBody>
              </p:sp>
              <p:sp>
                <p:nvSpPr>
                  <p:cNvPr id="89" name="Oval 24"/>
                  <p:cNvSpPr>
                    <a:spLocks noChangeArrowheads="1"/>
                  </p:cNvSpPr>
                  <p:nvPr/>
                </p:nvSpPr>
                <p:spPr bwMode="auto">
                  <a:xfrm>
                    <a:off x="3408" y="2833"/>
                    <a:ext cx="544" cy="295"/>
                  </a:xfrm>
                  <a:prstGeom prst="ellipse">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800" b="1"/>
                      <a:t>b d</a:t>
                    </a:r>
                  </a:p>
                </p:txBody>
              </p:sp>
              <p:sp>
                <p:nvSpPr>
                  <p:cNvPr id="90" name="Line 25"/>
                  <p:cNvSpPr>
                    <a:spLocks noChangeShapeType="1"/>
                  </p:cNvSpPr>
                  <p:nvPr/>
                </p:nvSpPr>
                <p:spPr bwMode="auto">
                  <a:xfrm flipH="1">
                    <a:off x="3696" y="2544"/>
                    <a:ext cx="192" cy="28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1" name="Line 26"/>
                  <p:cNvSpPr>
                    <a:spLocks noChangeShapeType="1"/>
                  </p:cNvSpPr>
                  <p:nvPr/>
                </p:nvSpPr>
                <p:spPr bwMode="auto">
                  <a:xfrm>
                    <a:off x="4144" y="2536"/>
                    <a:ext cx="224" cy="27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75" name="Group 27"/>
                <p:cNvGrpSpPr>
                  <a:grpSpLocks/>
                </p:cNvGrpSpPr>
                <p:nvPr/>
              </p:nvGrpSpPr>
              <p:grpSpPr bwMode="auto">
                <a:xfrm>
                  <a:off x="3968" y="1336"/>
                  <a:ext cx="605" cy="384"/>
                  <a:chOff x="3968" y="1336"/>
                  <a:chExt cx="605" cy="384"/>
                </a:xfrm>
              </p:grpSpPr>
              <p:sp>
                <p:nvSpPr>
                  <p:cNvPr id="85" name="Rectangle 28"/>
                  <p:cNvSpPr>
                    <a:spLocks noChangeArrowheads="1"/>
                  </p:cNvSpPr>
                  <p:nvPr/>
                </p:nvSpPr>
                <p:spPr bwMode="auto">
                  <a:xfrm>
                    <a:off x="3968" y="1336"/>
                    <a:ext cx="499"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sz="2400" b="1"/>
                      <a:t>分裂</a:t>
                    </a:r>
                  </a:p>
                </p:txBody>
              </p:sp>
              <p:sp>
                <p:nvSpPr>
                  <p:cNvPr id="86" name="AutoShape 29"/>
                  <p:cNvSpPr>
                    <a:spLocks noChangeArrowheads="1"/>
                  </p:cNvSpPr>
                  <p:nvPr/>
                </p:nvSpPr>
                <p:spPr bwMode="auto">
                  <a:xfrm>
                    <a:off x="3984" y="1584"/>
                    <a:ext cx="589" cy="136"/>
                  </a:xfrm>
                  <a:prstGeom prst="rightArrow">
                    <a:avLst>
                      <a:gd name="adj1" fmla="val 50000"/>
                      <a:gd name="adj2" fmla="val 108272"/>
                    </a:avLst>
                  </a:prstGeom>
                  <a:solidFill>
                    <a:schemeClr val="folHlink"/>
                  </a:solidFill>
                  <a:ln w="9525">
                    <a:solidFill>
                      <a:schemeClr val="hlink"/>
                    </a:solidFill>
                    <a:miter lim="800000"/>
                    <a:headEnd/>
                    <a:tailEnd/>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grpSp>
            <p:sp>
              <p:nvSpPr>
                <p:cNvPr id="76" name="Rectangle 30"/>
                <p:cNvSpPr>
                  <a:spLocks noChangeArrowheads="1"/>
                </p:cNvSpPr>
                <p:nvPr/>
              </p:nvSpPr>
              <p:spPr bwMode="auto">
                <a:xfrm>
                  <a:off x="3633" y="2208"/>
                  <a:ext cx="1746"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000" b="1" dirty="0"/>
                    <a:t>(c) </a:t>
                  </a:r>
                  <a:r>
                    <a:rPr lang="zh-CN" altLang="en-US" sz="2000" b="1" dirty="0" smtClean="0"/>
                    <a:t>插入</a:t>
                  </a:r>
                  <a:r>
                    <a:rPr lang="en-US" altLang="zh-CN" sz="2000" b="1" dirty="0"/>
                    <a:t>p</a:t>
                  </a:r>
                  <a:r>
                    <a:rPr lang="zh-CN" altLang="en-US" sz="2000" b="1" dirty="0"/>
                    <a:t>后并进行分裂</a:t>
                  </a:r>
                </a:p>
              </p:txBody>
            </p:sp>
            <p:grpSp>
              <p:nvGrpSpPr>
                <p:cNvPr id="77" name="Group 31"/>
                <p:cNvGrpSpPr>
                  <a:grpSpLocks/>
                </p:cNvGrpSpPr>
                <p:nvPr/>
              </p:nvGrpSpPr>
              <p:grpSpPr bwMode="auto">
                <a:xfrm>
                  <a:off x="4278" y="1296"/>
                  <a:ext cx="1482" cy="855"/>
                  <a:chOff x="144" y="2605"/>
                  <a:chExt cx="1482" cy="855"/>
                </a:xfrm>
              </p:grpSpPr>
              <p:sp>
                <p:nvSpPr>
                  <p:cNvPr id="78" name="Oval 32"/>
                  <p:cNvSpPr>
                    <a:spLocks noChangeArrowheads="1"/>
                  </p:cNvSpPr>
                  <p:nvPr/>
                </p:nvSpPr>
                <p:spPr bwMode="auto">
                  <a:xfrm>
                    <a:off x="734" y="3156"/>
                    <a:ext cx="418" cy="295"/>
                  </a:xfrm>
                  <a:prstGeom prst="ellipse">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800" b="1"/>
                      <a:t>h</a:t>
                    </a:r>
                  </a:p>
                </p:txBody>
              </p:sp>
              <p:sp>
                <p:nvSpPr>
                  <p:cNvPr id="79" name="Oval 33"/>
                  <p:cNvSpPr>
                    <a:spLocks noChangeArrowheads="1"/>
                  </p:cNvSpPr>
                  <p:nvPr/>
                </p:nvSpPr>
                <p:spPr bwMode="auto">
                  <a:xfrm>
                    <a:off x="672" y="2605"/>
                    <a:ext cx="528" cy="295"/>
                  </a:xfrm>
                  <a:prstGeom prst="ellipse">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800" b="1"/>
                      <a:t>f m</a:t>
                    </a:r>
                  </a:p>
                </p:txBody>
              </p:sp>
              <p:sp>
                <p:nvSpPr>
                  <p:cNvPr id="80" name="Oval 34"/>
                  <p:cNvSpPr>
                    <a:spLocks noChangeArrowheads="1"/>
                  </p:cNvSpPr>
                  <p:nvPr/>
                </p:nvSpPr>
                <p:spPr bwMode="auto">
                  <a:xfrm>
                    <a:off x="144" y="3165"/>
                    <a:ext cx="528" cy="295"/>
                  </a:xfrm>
                  <a:prstGeom prst="ellipse">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800" b="1"/>
                      <a:t>b d</a:t>
                    </a:r>
                  </a:p>
                </p:txBody>
              </p:sp>
              <p:sp>
                <p:nvSpPr>
                  <p:cNvPr id="81" name="Line 35"/>
                  <p:cNvSpPr>
                    <a:spLocks noChangeShapeType="1"/>
                  </p:cNvSpPr>
                  <p:nvPr/>
                </p:nvSpPr>
                <p:spPr bwMode="auto">
                  <a:xfrm flipH="1">
                    <a:off x="447" y="2880"/>
                    <a:ext cx="321" cy="28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2" name="Line 36"/>
                  <p:cNvSpPr>
                    <a:spLocks noChangeShapeType="1"/>
                  </p:cNvSpPr>
                  <p:nvPr/>
                </p:nvSpPr>
                <p:spPr bwMode="auto">
                  <a:xfrm flipH="1">
                    <a:off x="928" y="2904"/>
                    <a:ext cx="0" cy="249"/>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3" name="Oval 37"/>
                  <p:cNvSpPr>
                    <a:spLocks noChangeArrowheads="1"/>
                  </p:cNvSpPr>
                  <p:nvPr/>
                </p:nvSpPr>
                <p:spPr bwMode="auto">
                  <a:xfrm>
                    <a:off x="1208" y="3140"/>
                    <a:ext cx="418" cy="295"/>
                  </a:xfrm>
                  <a:prstGeom prst="ellipse">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800" b="1"/>
                      <a:t>p</a:t>
                    </a:r>
                  </a:p>
                </p:txBody>
              </p:sp>
              <p:sp>
                <p:nvSpPr>
                  <p:cNvPr id="84" name="Line 38"/>
                  <p:cNvSpPr>
                    <a:spLocks noChangeShapeType="1"/>
                  </p:cNvSpPr>
                  <p:nvPr/>
                </p:nvSpPr>
                <p:spPr bwMode="auto">
                  <a:xfrm>
                    <a:off x="1088" y="2872"/>
                    <a:ext cx="352" cy="27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grpSp>
        <p:grpSp>
          <p:nvGrpSpPr>
            <p:cNvPr id="6" name="Group 39"/>
            <p:cNvGrpSpPr>
              <a:grpSpLocks/>
            </p:cNvGrpSpPr>
            <p:nvPr/>
          </p:nvGrpSpPr>
          <p:grpSpPr bwMode="auto">
            <a:xfrm>
              <a:off x="144" y="1344"/>
              <a:ext cx="5520" cy="1139"/>
              <a:chOff x="144" y="2832"/>
              <a:chExt cx="5520" cy="1139"/>
            </a:xfrm>
          </p:grpSpPr>
          <p:grpSp>
            <p:nvGrpSpPr>
              <p:cNvPr id="37" name="Group 40"/>
              <p:cNvGrpSpPr>
                <a:grpSpLocks/>
              </p:cNvGrpSpPr>
              <p:nvPr/>
            </p:nvGrpSpPr>
            <p:grpSpPr bwMode="auto">
              <a:xfrm>
                <a:off x="144" y="2832"/>
                <a:ext cx="1482" cy="1139"/>
                <a:chOff x="144" y="2605"/>
                <a:chExt cx="1482" cy="1139"/>
              </a:xfrm>
            </p:grpSpPr>
            <p:grpSp>
              <p:nvGrpSpPr>
                <p:cNvPr id="62" name="Group 41"/>
                <p:cNvGrpSpPr>
                  <a:grpSpLocks/>
                </p:cNvGrpSpPr>
                <p:nvPr/>
              </p:nvGrpSpPr>
              <p:grpSpPr bwMode="auto">
                <a:xfrm>
                  <a:off x="144" y="2605"/>
                  <a:ext cx="1482" cy="855"/>
                  <a:chOff x="144" y="2605"/>
                  <a:chExt cx="1482" cy="855"/>
                </a:xfrm>
              </p:grpSpPr>
              <p:sp>
                <p:nvSpPr>
                  <p:cNvPr id="64" name="Oval 42"/>
                  <p:cNvSpPr>
                    <a:spLocks noChangeArrowheads="1"/>
                  </p:cNvSpPr>
                  <p:nvPr/>
                </p:nvSpPr>
                <p:spPr bwMode="auto">
                  <a:xfrm>
                    <a:off x="734" y="3156"/>
                    <a:ext cx="418" cy="295"/>
                  </a:xfrm>
                  <a:prstGeom prst="ellipse">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800" b="1"/>
                      <a:t>h l</a:t>
                    </a:r>
                  </a:p>
                </p:txBody>
              </p:sp>
              <p:sp>
                <p:nvSpPr>
                  <p:cNvPr id="65" name="Oval 43"/>
                  <p:cNvSpPr>
                    <a:spLocks noChangeArrowheads="1"/>
                  </p:cNvSpPr>
                  <p:nvPr/>
                </p:nvSpPr>
                <p:spPr bwMode="auto">
                  <a:xfrm>
                    <a:off x="672" y="2605"/>
                    <a:ext cx="528" cy="295"/>
                  </a:xfrm>
                  <a:prstGeom prst="ellipse">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800" b="1"/>
                      <a:t>f m</a:t>
                    </a:r>
                  </a:p>
                </p:txBody>
              </p:sp>
              <p:sp>
                <p:nvSpPr>
                  <p:cNvPr id="66" name="Oval 44"/>
                  <p:cNvSpPr>
                    <a:spLocks noChangeArrowheads="1"/>
                  </p:cNvSpPr>
                  <p:nvPr/>
                </p:nvSpPr>
                <p:spPr bwMode="auto">
                  <a:xfrm>
                    <a:off x="144" y="3165"/>
                    <a:ext cx="528" cy="295"/>
                  </a:xfrm>
                  <a:prstGeom prst="ellipse">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800" b="1"/>
                      <a:t>b d</a:t>
                    </a:r>
                  </a:p>
                </p:txBody>
              </p:sp>
              <p:sp>
                <p:nvSpPr>
                  <p:cNvPr id="67" name="Line 45"/>
                  <p:cNvSpPr>
                    <a:spLocks noChangeShapeType="1"/>
                  </p:cNvSpPr>
                  <p:nvPr/>
                </p:nvSpPr>
                <p:spPr bwMode="auto">
                  <a:xfrm flipH="1">
                    <a:off x="447" y="2880"/>
                    <a:ext cx="321" cy="28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8" name="Line 46"/>
                  <p:cNvSpPr>
                    <a:spLocks noChangeShapeType="1"/>
                  </p:cNvSpPr>
                  <p:nvPr/>
                </p:nvSpPr>
                <p:spPr bwMode="auto">
                  <a:xfrm flipH="1">
                    <a:off x="928" y="2904"/>
                    <a:ext cx="0" cy="249"/>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9" name="Oval 47"/>
                  <p:cNvSpPr>
                    <a:spLocks noChangeArrowheads="1"/>
                  </p:cNvSpPr>
                  <p:nvPr/>
                </p:nvSpPr>
                <p:spPr bwMode="auto">
                  <a:xfrm>
                    <a:off x="1208" y="3140"/>
                    <a:ext cx="418" cy="295"/>
                  </a:xfrm>
                  <a:prstGeom prst="ellipse">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800" b="1"/>
                      <a:t>p</a:t>
                    </a:r>
                  </a:p>
                </p:txBody>
              </p:sp>
              <p:sp>
                <p:nvSpPr>
                  <p:cNvPr id="70" name="Line 48"/>
                  <p:cNvSpPr>
                    <a:spLocks noChangeShapeType="1"/>
                  </p:cNvSpPr>
                  <p:nvPr/>
                </p:nvSpPr>
                <p:spPr bwMode="auto">
                  <a:xfrm>
                    <a:off x="1088" y="2872"/>
                    <a:ext cx="352" cy="27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63" name="Rectangle 49"/>
                <p:cNvSpPr>
                  <a:spLocks noChangeArrowheads="1"/>
                </p:cNvSpPr>
                <p:nvPr/>
              </p:nvSpPr>
              <p:spPr bwMode="auto">
                <a:xfrm>
                  <a:off x="480" y="3517"/>
                  <a:ext cx="9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000" b="1" dirty="0"/>
                    <a:t>(d) </a:t>
                  </a:r>
                  <a:r>
                    <a:rPr lang="zh-CN" altLang="en-US" sz="2000" b="1" dirty="0" smtClean="0"/>
                    <a:t>插入</a:t>
                  </a:r>
                  <a:r>
                    <a:rPr lang="en-US" altLang="zh-CN" sz="2000" b="1" dirty="0"/>
                    <a:t>l</a:t>
                  </a:r>
                  <a:r>
                    <a:rPr lang="zh-CN" altLang="en-US" sz="2000" b="1" dirty="0"/>
                    <a:t>后</a:t>
                  </a:r>
                </a:p>
              </p:txBody>
            </p:sp>
          </p:grpSp>
          <p:grpSp>
            <p:nvGrpSpPr>
              <p:cNvPr id="38" name="Group 50"/>
              <p:cNvGrpSpPr>
                <a:grpSpLocks/>
              </p:cNvGrpSpPr>
              <p:nvPr/>
            </p:nvGrpSpPr>
            <p:grpSpPr bwMode="auto">
              <a:xfrm>
                <a:off x="1758" y="2832"/>
                <a:ext cx="3906" cy="1139"/>
                <a:chOff x="1758" y="2832"/>
                <a:chExt cx="3906" cy="1139"/>
              </a:xfrm>
            </p:grpSpPr>
            <p:grpSp>
              <p:nvGrpSpPr>
                <p:cNvPr id="39" name="Group 51"/>
                <p:cNvGrpSpPr>
                  <a:grpSpLocks/>
                </p:cNvGrpSpPr>
                <p:nvPr/>
              </p:nvGrpSpPr>
              <p:grpSpPr bwMode="auto">
                <a:xfrm>
                  <a:off x="3379" y="2880"/>
                  <a:ext cx="605" cy="384"/>
                  <a:chOff x="3968" y="1336"/>
                  <a:chExt cx="605" cy="384"/>
                </a:xfrm>
              </p:grpSpPr>
              <p:sp>
                <p:nvSpPr>
                  <p:cNvPr id="60" name="Rectangle 52"/>
                  <p:cNvSpPr>
                    <a:spLocks noChangeArrowheads="1"/>
                  </p:cNvSpPr>
                  <p:nvPr/>
                </p:nvSpPr>
                <p:spPr bwMode="auto">
                  <a:xfrm>
                    <a:off x="3968" y="1336"/>
                    <a:ext cx="499"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sz="2400" b="1"/>
                      <a:t>分裂</a:t>
                    </a:r>
                  </a:p>
                </p:txBody>
              </p:sp>
              <p:sp>
                <p:nvSpPr>
                  <p:cNvPr id="61" name="AutoShape 53"/>
                  <p:cNvSpPr>
                    <a:spLocks noChangeArrowheads="1"/>
                  </p:cNvSpPr>
                  <p:nvPr/>
                </p:nvSpPr>
                <p:spPr bwMode="auto">
                  <a:xfrm>
                    <a:off x="3984" y="1584"/>
                    <a:ext cx="589" cy="136"/>
                  </a:xfrm>
                  <a:prstGeom prst="rightArrow">
                    <a:avLst>
                      <a:gd name="adj1" fmla="val 50000"/>
                      <a:gd name="adj2" fmla="val 108272"/>
                    </a:avLst>
                  </a:prstGeom>
                  <a:solidFill>
                    <a:schemeClr val="folHlink"/>
                  </a:solidFill>
                  <a:ln w="9525">
                    <a:solidFill>
                      <a:schemeClr val="hlink"/>
                    </a:solidFill>
                    <a:miter lim="800000"/>
                    <a:headEnd/>
                    <a:tailEnd/>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40" name="Group 54"/>
                <p:cNvGrpSpPr>
                  <a:grpSpLocks/>
                </p:cNvGrpSpPr>
                <p:nvPr/>
              </p:nvGrpSpPr>
              <p:grpSpPr bwMode="auto">
                <a:xfrm>
                  <a:off x="1758" y="2832"/>
                  <a:ext cx="3906" cy="1139"/>
                  <a:chOff x="1758" y="2400"/>
                  <a:chExt cx="3906" cy="1139"/>
                </a:xfrm>
              </p:grpSpPr>
              <p:grpSp>
                <p:nvGrpSpPr>
                  <p:cNvPr id="41" name="Group 55"/>
                  <p:cNvGrpSpPr>
                    <a:grpSpLocks/>
                  </p:cNvGrpSpPr>
                  <p:nvPr/>
                </p:nvGrpSpPr>
                <p:grpSpPr bwMode="auto">
                  <a:xfrm>
                    <a:off x="1758" y="2404"/>
                    <a:ext cx="1570" cy="860"/>
                    <a:chOff x="1758" y="2544"/>
                    <a:chExt cx="1570" cy="860"/>
                  </a:xfrm>
                </p:grpSpPr>
                <p:sp>
                  <p:nvSpPr>
                    <p:cNvPr id="53" name="Oval 56"/>
                    <p:cNvSpPr>
                      <a:spLocks noChangeArrowheads="1"/>
                    </p:cNvSpPr>
                    <p:nvPr/>
                  </p:nvSpPr>
                  <p:spPr bwMode="auto">
                    <a:xfrm>
                      <a:off x="2364" y="3087"/>
                      <a:ext cx="476" cy="317"/>
                    </a:xfrm>
                    <a:prstGeom prst="ellipse">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800" b="1"/>
                        <a:t>g h l</a:t>
                      </a:r>
                    </a:p>
                  </p:txBody>
                </p:sp>
                <p:sp>
                  <p:nvSpPr>
                    <p:cNvPr id="54" name="Oval 57"/>
                    <p:cNvSpPr>
                      <a:spLocks noChangeArrowheads="1"/>
                    </p:cNvSpPr>
                    <p:nvPr/>
                  </p:nvSpPr>
                  <p:spPr bwMode="auto">
                    <a:xfrm>
                      <a:off x="2310" y="2544"/>
                      <a:ext cx="528" cy="295"/>
                    </a:xfrm>
                    <a:prstGeom prst="ellipse">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800" b="1"/>
                        <a:t>f m</a:t>
                      </a:r>
                    </a:p>
                  </p:txBody>
                </p:sp>
                <p:sp>
                  <p:nvSpPr>
                    <p:cNvPr id="55" name="Oval 58"/>
                    <p:cNvSpPr>
                      <a:spLocks noChangeArrowheads="1"/>
                    </p:cNvSpPr>
                    <p:nvPr/>
                  </p:nvSpPr>
                  <p:spPr bwMode="auto">
                    <a:xfrm>
                      <a:off x="1758" y="3104"/>
                      <a:ext cx="528" cy="295"/>
                    </a:xfrm>
                    <a:prstGeom prst="ellipse">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800" b="1"/>
                        <a:t>b d</a:t>
                      </a:r>
                    </a:p>
                  </p:txBody>
                </p:sp>
                <p:sp>
                  <p:nvSpPr>
                    <p:cNvPr id="56" name="Line 59"/>
                    <p:cNvSpPr>
                      <a:spLocks noChangeShapeType="1"/>
                    </p:cNvSpPr>
                    <p:nvPr/>
                  </p:nvSpPr>
                  <p:spPr bwMode="auto">
                    <a:xfrm flipH="1">
                      <a:off x="2085" y="2819"/>
                      <a:ext cx="321" cy="28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7" name="Line 60"/>
                    <p:cNvSpPr>
                      <a:spLocks noChangeShapeType="1"/>
                    </p:cNvSpPr>
                    <p:nvPr/>
                  </p:nvSpPr>
                  <p:spPr bwMode="auto">
                    <a:xfrm flipH="1">
                      <a:off x="2566" y="2843"/>
                      <a:ext cx="0" cy="249"/>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8" name="Oval 61"/>
                    <p:cNvSpPr>
                      <a:spLocks noChangeArrowheads="1"/>
                    </p:cNvSpPr>
                    <p:nvPr/>
                  </p:nvSpPr>
                  <p:spPr bwMode="auto">
                    <a:xfrm>
                      <a:off x="2910" y="3079"/>
                      <a:ext cx="418" cy="295"/>
                    </a:xfrm>
                    <a:prstGeom prst="ellipse">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800" b="1"/>
                        <a:t>p</a:t>
                      </a:r>
                    </a:p>
                  </p:txBody>
                </p:sp>
                <p:sp>
                  <p:nvSpPr>
                    <p:cNvPr id="59" name="Line 62"/>
                    <p:cNvSpPr>
                      <a:spLocks noChangeShapeType="1"/>
                    </p:cNvSpPr>
                    <p:nvPr/>
                  </p:nvSpPr>
                  <p:spPr bwMode="auto">
                    <a:xfrm>
                      <a:off x="2726" y="2811"/>
                      <a:ext cx="352" cy="27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42" name="Rectangle 63"/>
                  <p:cNvSpPr>
                    <a:spLocks noChangeArrowheads="1"/>
                  </p:cNvSpPr>
                  <p:nvPr/>
                </p:nvSpPr>
                <p:spPr bwMode="auto">
                  <a:xfrm>
                    <a:off x="2382" y="3312"/>
                    <a:ext cx="1746"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000" b="1" dirty="0"/>
                      <a:t>(e) </a:t>
                    </a:r>
                    <a:r>
                      <a:rPr lang="zh-CN" altLang="en-US" sz="2000" b="1" dirty="0" smtClean="0"/>
                      <a:t>插入</a:t>
                    </a:r>
                    <a:r>
                      <a:rPr lang="en-US" altLang="zh-CN" sz="2000" b="1" dirty="0"/>
                      <a:t>g</a:t>
                    </a:r>
                    <a:r>
                      <a:rPr lang="zh-CN" altLang="en-US" sz="2000" b="1" dirty="0"/>
                      <a:t>后并进行分裂</a:t>
                    </a:r>
                  </a:p>
                </p:txBody>
              </p:sp>
              <p:grpSp>
                <p:nvGrpSpPr>
                  <p:cNvPr id="43" name="Group 64"/>
                  <p:cNvGrpSpPr>
                    <a:grpSpLocks/>
                  </p:cNvGrpSpPr>
                  <p:nvPr/>
                </p:nvGrpSpPr>
                <p:grpSpPr bwMode="auto">
                  <a:xfrm>
                    <a:off x="3648" y="2400"/>
                    <a:ext cx="2016" cy="871"/>
                    <a:chOff x="3696" y="2489"/>
                    <a:chExt cx="2016" cy="871"/>
                  </a:xfrm>
                </p:grpSpPr>
                <p:sp>
                  <p:nvSpPr>
                    <p:cNvPr id="44" name="Oval 65"/>
                    <p:cNvSpPr>
                      <a:spLocks noChangeArrowheads="1"/>
                    </p:cNvSpPr>
                    <p:nvPr/>
                  </p:nvSpPr>
                  <p:spPr bwMode="auto">
                    <a:xfrm>
                      <a:off x="4814" y="3048"/>
                      <a:ext cx="418" cy="295"/>
                    </a:xfrm>
                    <a:prstGeom prst="ellipse">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800" b="1"/>
                        <a:t>l</a:t>
                      </a:r>
                    </a:p>
                  </p:txBody>
                </p:sp>
                <p:sp>
                  <p:nvSpPr>
                    <p:cNvPr id="45" name="Oval 66"/>
                    <p:cNvSpPr>
                      <a:spLocks noChangeArrowheads="1"/>
                    </p:cNvSpPr>
                    <p:nvPr/>
                  </p:nvSpPr>
                  <p:spPr bwMode="auto">
                    <a:xfrm>
                      <a:off x="4438" y="2489"/>
                      <a:ext cx="589" cy="317"/>
                    </a:xfrm>
                    <a:prstGeom prst="ellipse">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800" b="1"/>
                        <a:t>f h m</a:t>
                      </a:r>
                    </a:p>
                  </p:txBody>
                </p:sp>
                <p:sp>
                  <p:nvSpPr>
                    <p:cNvPr id="46" name="Oval 67"/>
                    <p:cNvSpPr>
                      <a:spLocks noChangeArrowheads="1"/>
                    </p:cNvSpPr>
                    <p:nvPr/>
                  </p:nvSpPr>
                  <p:spPr bwMode="auto">
                    <a:xfrm>
                      <a:off x="3696" y="3065"/>
                      <a:ext cx="528" cy="295"/>
                    </a:xfrm>
                    <a:prstGeom prst="ellipse">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800" b="1"/>
                        <a:t>b d</a:t>
                      </a:r>
                    </a:p>
                  </p:txBody>
                </p:sp>
                <p:sp>
                  <p:nvSpPr>
                    <p:cNvPr id="47" name="Line 68"/>
                    <p:cNvSpPr>
                      <a:spLocks noChangeShapeType="1"/>
                    </p:cNvSpPr>
                    <p:nvPr/>
                  </p:nvSpPr>
                  <p:spPr bwMode="auto">
                    <a:xfrm flipH="1">
                      <a:off x="4080" y="2780"/>
                      <a:ext cx="486" cy="29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8" name="Line 69"/>
                    <p:cNvSpPr>
                      <a:spLocks noChangeShapeType="1"/>
                    </p:cNvSpPr>
                    <p:nvPr/>
                  </p:nvSpPr>
                  <p:spPr bwMode="auto">
                    <a:xfrm flipH="1">
                      <a:off x="4560" y="2804"/>
                      <a:ext cx="166" cy="26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 name="Oval 70"/>
                    <p:cNvSpPr>
                      <a:spLocks noChangeArrowheads="1"/>
                    </p:cNvSpPr>
                    <p:nvPr/>
                  </p:nvSpPr>
                  <p:spPr bwMode="auto">
                    <a:xfrm>
                      <a:off x="5294" y="3032"/>
                      <a:ext cx="418" cy="295"/>
                    </a:xfrm>
                    <a:prstGeom prst="ellipse">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800" b="1"/>
                        <a:t>p</a:t>
                      </a:r>
                    </a:p>
                  </p:txBody>
                </p:sp>
                <p:sp>
                  <p:nvSpPr>
                    <p:cNvPr id="50" name="Line 71"/>
                    <p:cNvSpPr>
                      <a:spLocks noChangeShapeType="1"/>
                    </p:cNvSpPr>
                    <p:nvPr/>
                  </p:nvSpPr>
                  <p:spPr bwMode="auto">
                    <a:xfrm>
                      <a:off x="4942" y="2756"/>
                      <a:ext cx="530" cy="26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1" name="Oval 72"/>
                    <p:cNvSpPr>
                      <a:spLocks noChangeArrowheads="1"/>
                    </p:cNvSpPr>
                    <p:nvPr/>
                  </p:nvSpPr>
                  <p:spPr bwMode="auto">
                    <a:xfrm>
                      <a:off x="4320" y="3065"/>
                      <a:ext cx="418" cy="295"/>
                    </a:xfrm>
                    <a:prstGeom prst="ellipse">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800" b="1"/>
                        <a:t>p</a:t>
                      </a:r>
                    </a:p>
                  </p:txBody>
                </p:sp>
                <p:sp>
                  <p:nvSpPr>
                    <p:cNvPr id="52" name="Line 73"/>
                    <p:cNvSpPr>
                      <a:spLocks noChangeShapeType="1"/>
                    </p:cNvSpPr>
                    <p:nvPr/>
                  </p:nvSpPr>
                  <p:spPr bwMode="auto">
                    <a:xfrm>
                      <a:off x="4816" y="2800"/>
                      <a:ext cx="192" cy="24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grpSp>
        </p:grpSp>
        <p:grpSp>
          <p:nvGrpSpPr>
            <p:cNvPr id="7" name="Group 74"/>
            <p:cNvGrpSpPr>
              <a:grpSpLocks/>
            </p:cNvGrpSpPr>
            <p:nvPr/>
          </p:nvGrpSpPr>
          <p:grpSpPr bwMode="auto">
            <a:xfrm>
              <a:off x="713" y="2430"/>
              <a:ext cx="4752" cy="1658"/>
              <a:chOff x="400" y="96"/>
              <a:chExt cx="4752" cy="1658"/>
            </a:xfrm>
          </p:grpSpPr>
          <p:grpSp>
            <p:nvGrpSpPr>
              <p:cNvPr id="8" name="Group 75"/>
              <p:cNvGrpSpPr>
                <a:grpSpLocks/>
              </p:cNvGrpSpPr>
              <p:nvPr/>
            </p:nvGrpSpPr>
            <p:grpSpPr bwMode="auto">
              <a:xfrm>
                <a:off x="2320" y="432"/>
                <a:ext cx="605" cy="384"/>
                <a:chOff x="3968" y="1336"/>
                <a:chExt cx="605" cy="384"/>
              </a:xfrm>
            </p:grpSpPr>
            <p:sp>
              <p:nvSpPr>
                <p:cNvPr id="35" name="Rectangle 76"/>
                <p:cNvSpPr>
                  <a:spLocks noChangeArrowheads="1"/>
                </p:cNvSpPr>
                <p:nvPr/>
              </p:nvSpPr>
              <p:spPr bwMode="auto">
                <a:xfrm>
                  <a:off x="3968" y="1336"/>
                  <a:ext cx="499"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sz="2400" b="1"/>
                    <a:t>分裂</a:t>
                  </a:r>
                </a:p>
              </p:txBody>
            </p:sp>
            <p:sp>
              <p:nvSpPr>
                <p:cNvPr id="36" name="AutoShape 77"/>
                <p:cNvSpPr>
                  <a:spLocks noChangeArrowheads="1"/>
                </p:cNvSpPr>
                <p:nvPr/>
              </p:nvSpPr>
              <p:spPr bwMode="auto">
                <a:xfrm>
                  <a:off x="3984" y="1584"/>
                  <a:ext cx="589" cy="136"/>
                </a:xfrm>
                <a:prstGeom prst="rightArrow">
                  <a:avLst>
                    <a:gd name="adj1" fmla="val 50000"/>
                    <a:gd name="adj2" fmla="val 108272"/>
                  </a:avLst>
                </a:prstGeom>
                <a:solidFill>
                  <a:schemeClr val="folHlink"/>
                </a:solidFill>
                <a:ln w="9525">
                  <a:solidFill>
                    <a:schemeClr val="hlink"/>
                  </a:solidFill>
                  <a:miter lim="800000"/>
                  <a:headEnd/>
                  <a:tailEnd/>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10" name="Group 79"/>
              <p:cNvGrpSpPr>
                <a:grpSpLocks/>
              </p:cNvGrpSpPr>
              <p:nvPr/>
            </p:nvGrpSpPr>
            <p:grpSpPr bwMode="auto">
              <a:xfrm>
                <a:off x="400" y="480"/>
                <a:ext cx="2016" cy="871"/>
                <a:chOff x="3696" y="2489"/>
                <a:chExt cx="2016" cy="871"/>
              </a:xfrm>
            </p:grpSpPr>
            <p:sp>
              <p:nvSpPr>
                <p:cNvPr id="26" name="Oval 80"/>
                <p:cNvSpPr>
                  <a:spLocks noChangeArrowheads="1"/>
                </p:cNvSpPr>
                <p:nvPr/>
              </p:nvSpPr>
              <p:spPr bwMode="auto">
                <a:xfrm>
                  <a:off x="4814" y="3048"/>
                  <a:ext cx="418" cy="295"/>
                </a:xfrm>
                <a:prstGeom prst="ellipse">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800" b="1"/>
                    <a:t>l</a:t>
                  </a:r>
                </a:p>
              </p:txBody>
            </p:sp>
            <p:sp>
              <p:nvSpPr>
                <p:cNvPr id="27" name="Oval 81"/>
                <p:cNvSpPr>
                  <a:spLocks noChangeArrowheads="1"/>
                </p:cNvSpPr>
                <p:nvPr/>
              </p:nvSpPr>
              <p:spPr bwMode="auto">
                <a:xfrm>
                  <a:off x="4438" y="2489"/>
                  <a:ext cx="589" cy="317"/>
                </a:xfrm>
                <a:prstGeom prst="ellipse">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800" b="1"/>
                    <a:t>f h m</a:t>
                  </a:r>
                </a:p>
              </p:txBody>
            </p:sp>
            <p:sp>
              <p:nvSpPr>
                <p:cNvPr id="28" name="Oval 82"/>
                <p:cNvSpPr>
                  <a:spLocks noChangeArrowheads="1"/>
                </p:cNvSpPr>
                <p:nvPr/>
              </p:nvSpPr>
              <p:spPr bwMode="auto">
                <a:xfrm>
                  <a:off x="3696" y="3065"/>
                  <a:ext cx="528" cy="295"/>
                </a:xfrm>
                <a:prstGeom prst="ellipse">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800" b="1"/>
                    <a:t>b d</a:t>
                  </a:r>
                </a:p>
              </p:txBody>
            </p:sp>
            <p:sp>
              <p:nvSpPr>
                <p:cNvPr id="29" name="Line 83"/>
                <p:cNvSpPr>
                  <a:spLocks noChangeShapeType="1"/>
                </p:cNvSpPr>
                <p:nvPr/>
              </p:nvSpPr>
              <p:spPr bwMode="auto">
                <a:xfrm flipH="1">
                  <a:off x="4080" y="2780"/>
                  <a:ext cx="486" cy="29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0" name="Line 84"/>
                <p:cNvSpPr>
                  <a:spLocks noChangeShapeType="1"/>
                </p:cNvSpPr>
                <p:nvPr/>
              </p:nvSpPr>
              <p:spPr bwMode="auto">
                <a:xfrm flipH="1">
                  <a:off x="4560" y="2804"/>
                  <a:ext cx="166" cy="26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1" name="Oval 85"/>
                <p:cNvSpPr>
                  <a:spLocks noChangeArrowheads="1"/>
                </p:cNvSpPr>
                <p:nvPr/>
              </p:nvSpPr>
              <p:spPr bwMode="auto">
                <a:xfrm>
                  <a:off x="5294" y="3032"/>
                  <a:ext cx="418" cy="295"/>
                </a:xfrm>
                <a:prstGeom prst="ellipse">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800" b="1"/>
                    <a:t>p</a:t>
                  </a:r>
                </a:p>
              </p:txBody>
            </p:sp>
            <p:sp>
              <p:nvSpPr>
                <p:cNvPr id="32" name="Line 86"/>
                <p:cNvSpPr>
                  <a:spLocks noChangeShapeType="1"/>
                </p:cNvSpPr>
                <p:nvPr/>
              </p:nvSpPr>
              <p:spPr bwMode="auto">
                <a:xfrm>
                  <a:off x="4942" y="2756"/>
                  <a:ext cx="530" cy="26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3" name="Oval 87"/>
                <p:cNvSpPr>
                  <a:spLocks noChangeArrowheads="1"/>
                </p:cNvSpPr>
                <p:nvPr/>
              </p:nvSpPr>
              <p:spPr bwMode="auto">
                <a:xfrm>
                  <a:off x="4320" y="3065"/>
                  <a:ext cx="418" cy="295"/>
                </a:xfrm>
                <a:prstGeom prst="ellipse">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800" b="1"/>
                    <a:t>g</a:t>
                  </a:r>
                </a:p>
              </p:txBody>
            </p:sp>
            <p:sp>
              <p:nvSpPr>
                <p:cNvPr id="34" name="Line 88"/>
                <p:cNvSpPr>
                  <a:spLocks noChangeShapeType="1"/>
                </p:cNvSpPr>
                <p:nvPr/>
              </p:nvSpPr>
              <p:spPr bwMode="auto">
                <a:xfrm>
                  <a:off x="4816" y="2800"/>
                  <a:ext cx="192" cy="24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1" name="Group 89"/>
              <p:cNvGrpSpPr>
                <a:grpSpLocks/>
              </p:cNvGrpSpPr>
              <p:nvPr/>
            </p:nvGrpSpPr>
            <p:grpSpPr bwMode="auto">
              <a:xfrm>
                <a:off x="2992" y="96"/>
                <a:ext cx="2160" cy="1351"/>
                <a:chOff x="2992" y="96"/>
                <a:chExt cx="2160" cy="1351"/>
              </a:xfrm>
            </p:grpSpPr>
            <p:sp>
              <p:nvSpPr>
                <p:cNvPr id="13" name="Line 90"/>
                <p:cNvSpPr>
                  <a:spLocks noChangeShapeType="1"/>
                </p:cNvSpPr>
                <p:nvPr/>
              </p:nvSpPr>
              <p:spPr bwMode="auto">
                <a:xfrm flipH="1">
                  <a:off x="3304" y="896"/>
                  <a:ext cx="166" cy="249"/>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 name="Oval 91"/>
                <p:cNvSpPr>
                  <a:spLocks noChangeArrowheads="1"/>
                </p:cNvSpPr>
                <p:nvPr/>
              </p:nvSpPr>
              <p:spPr bwMode="auto">
                <a:xfrm>
                  <a:off x="4184" y="1137"/>
                  <a:ext cx="418" cy="295"/>
                </a:xfrm>
                <a:prstGeom prst="ellipse">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800" b="1"/>
                    <a:t>l</a:t>
                  </a:r>
                </a:p>
              </p:txBody>
            </p:sp>
            <p:sp>
              <p:nvSpPr>
                <p:cNvPr id="15" name="Oval 92"/>
                <p:cNvSpPr>
                  <a:spLocks noChangeArrowheads="1"/>
                </p:cNvSpPr>
                <p:nvPr/>
              </p:nvSpPr>
              <p:spPr bwMode="auto">
                <a:xfrm>
                  <a:off x="2992" y="1152"/>
                  <a:ext cx="528" cy="295"/>
                </a:xfrm>
                <a:prstGeom prst="ellipse">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800" b="1"/>
                    <a:t>b d</a:t>
                  </a:r>
                </a:p>
              </p:txBody>
            </p:sp>
            <p:sp>
              <p:nvSpPr>
                <p:cNvPr id="16" name="Line 93"/>
                <p:cNvSpPr>
                  <a:spLocks noChangeShapeType="1"/>
                </p:cNvSpPr>
                <p:nvPr/>
              </p:nvSpPr>
              <p:spPr bwMode="auto">
                <a:xfrm flipH="1">
                  <a:off x="4328" y="892"/>
                  <a:ext cx="166" cy="249"/>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7" name="Oval 94"/>
                <p:cNvSpPr>
                  <a:spLocks noChangeArrowheads="1"/>
                </p:cNvSpPr>
                <p:nvPr/>
              </p:nvSpPr>
              <p:spPr bwMode="auto">
                <a:xfrm>
                  <a:off x="4734" y="1121"/>
                  <a:ext cx="418" cy="295"/>
                </a:xfrm>
                <a:prstGeom prst="ellipse">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800" b="1"/>
                    <a:t>p</a:t>
                  </a:r>
                </a:p>
              </p:txBody>
            </p:sp>
            <p:sp>
              <p:nvSpPr>
                <p:cNvPr id="18" name="Oval 95"/>
                <p:cNvSpPr>
                  <a:spLocks noChangeArrowheads="1"/>
                </p:cNvSpPr>
                <p:nvPr/>
              </p:nvSpPr>
              <p:spPr bwMode="auto">
                <a:xfrm>
                  <a:off x="3664" y="1152"/>
                  <a:ext cx="418" cy="295"/>
                </a:xfrm>
                <a:prstGeom prst="ellipse">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800" b="1"/>
                    <a:t>g</a:t>
                  </a:r>
                </a:p>
              </p:txBody>
            </p:sp>
            <p:sp>
              <p:nvSpPr>
                <p:cNvPr id="19" name="Line 96"/>
                <p:cNvSpPr>
                  <a:spLocks noChangeShapeType="1"/>
                </p:cNvSpPr>
                <p:nvPr/>
              </p:nvSpPr>
              <p:spPr bwMode="auto">
                <a:xfrm>
                  <a:off x="4664" y="880"/>
                  <a:ext cx="192" cy="24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0" name="Oval 97"/>
                <p:cNvSpPr>
                  <a:spLocks noChangeArrowheads="1"/>
                </p:cNvSpPr>
                <p:nvPr/>
              </p:nvSpPr>
              <p:spPr bwMode="auto">
                <a:xfrm>
                  <a:off x="3808" y="96"/>
                  <a:ext cx="418" cy="295"/>
                </a:xfrm>
                <a:prstGeom prst="ellipse">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800" b="1"/>
                    <a:t>h</a:t>
                  </a:r>
                </a:p>
              </p:txBody>
            </p:sp>
            <p:sp>
              <p:nvSpPr>
                <p:cNvPr id="21" name="Oval 98"/>
                <p:cNvSpPr>
                  <a:spLocks noChangeArrowheads="1"/>
                </p:cNvSpPr>
                <p:nvPr/>
              </p:nvSpPr>
              <p:spPr bwMode="auto">
                <a:xfrm>
                  <a:off x="3376" y="624"/>
                  <a:ext cx="418" cy="295"/>
                </a:xfrm>
                <a:prstGeom prst="ellipse">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800" b="1"/>
                    <a:t>f</a:t>
                  </a:r>
                </a:p>
              </p:txBody>
            </p:sp>
            <p:sp>
              <p:nvSpPr>
                <p:cNvPr id="22" name="Oval 99"/>
                <p:cNvSpPr>
                  <a:spLocks noChangeArrowheads="1"/>
                </p:cNvSpPr>
                <p:nvPr/>
              </p:nvSpPr>
              <p:spPr bwMode="auto">
                <a:xfrm>
                  <a:off x="4342" y="608"/>
                  <a:ext cx="418" cy="295"/>
                </a:xfrm>
                <a:prstGeom prst="ellipse">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800" b="1"/>
                    <a:t>m</a:t>
                  </a:r>
                </a:p>
              </p:txBody>
            </p:sp>
            <p:sp>
              <p:nvSpPr>
                <p:cNvPr id="23" name="Line 100"/>
                <p:cNvSpPr>
                  <a:spLocks noChangeShapeType="1"/>
                </p:cNvSpPr>
                <p:nvPr/>
              </p:nvSpPr>
              <p:spPr bwMode="auto">
                <a:xfrm flipH="1">
                  <a:off x="3664" y="372"/>
                  <a:ext cx="262" cy="25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4" name="Line 101"/>
                <p:cNvSpPr>
                  <a:spLocks noChangeShapeType="1"/>
                </p:cNvSpPr>
                <p:nvPr/>
              </p:nvSpPr>
              <p:spPr bwMode="auto">
                <a:xfrm>
                  <a:off x="4120" y="376"/>
                  <a:ext cx="312" cy="249"/>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5" name="Line 102"/>
                <p:cNvSpPr>
                  <a:spLocks noChangeShapeType="1"/>
                </p:cNvSpPr>
                <p:nvPr/>
              </p:nvSpPr>
              <p:spPr bwMode="auto">
                <a:xfrm>
                  <a:off x="3632" y="912"/>
                  <a:ext cx="192" cy="24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12" name="Rectangle 103"/>
              <p:cNvSpPr>
                <a:spLocks noChangeArrowheads="1"/>
              </p:cNvSpPr>
              <p:nvPr/>
            </p:nvSpPr>
            <p:spPr bwMode="auto">
              <a:xfrm>
                <a:off x="2231" y="1527"/>
                <a:ext cx="1392"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000" b="1" dirty="0"/>
                  <a:t>(f) </a:t>
                </a:r>
                <a:r>
                  <a:rPr lang="zh-CN" altLang="en-US" sz="2000" b="1" dirty="0" smtClean="0"/>
                  <a:t>继续</a:t>
                </a:r>
                <a:r>
                  <a:rPr lang="zh-CN" altLang="en-US" sz="2000" b="1" dirty="0"/>
                  <a:t>进行分裂</a:t>
                </a:r>
              </a:p>
            </p:txBody>
          </p:sp>
        </p:grpSp>
      </p:grpSp>
    </p:spTree>
    <p:extLst>
      <p:ext uri="{BB962C8B-B14F-4D97-AF65-F5344CB8AC3E}">
        <p14:creationId xmlns:p14="http://schemas.microsoft.com/office/powerpoint/2010/main" val="20429562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z="2400" dirty="0"/>
              <a:t>从表的一端开始逐个将</a:t>
            </a:r>
            <a:r>
              <a:rPr lang="zh-CN" altLang="en-US" sz="2400" u="sng" dirty="0"/>
              <a:t>记录的关键字</a:t>
            </a:r>
            <a:r>
              <a:rPr lang="zh-CN" altLang="en-US" sz="1600" dirty="0"/>
              <a:t>和</a:t>
            </a:r>
            <a:r>
              <a:rPr lang="zh-CN" altLang="en-US" sz="2400" u="sng" dirty="0"/>
              <a:t>给定</a:t>
            </a:r>
            <a:r>
              <a:rPr lang="en-US" altLang="zh-CN" sz="2400" i="1" u="sng" dirty="0">
                <a:solidFill>
                  <a:srgbClr val="00B050"/>
                </a:solidFill>
              </a:rPr>
              <a:t>K</a:t>
            </a:r>
            <a:r>
              <a:rPr lang="zh-CN" altLang="en-US" sz="2400" u="sng" dirty="0"/>
              <a:t>值</a:t>
            </a:r>
            <a:r>
              <a:rPr lang="zh-CN" altLang="en-US" sz="2400" dirty="0"/>
              <a:t>进行比较</a:t>
            </a:r>
            <a:r>
              <a:rPr lang="zh-CN" altLang="en-US" sz="2400" dirty="0" smtClean="0"/>
              <a:t>，</a:t>
            </a:r>
            <a:endParaRPr lang="en-US" altLang="zh-CN" sz="2400" dirty="0" smtClean="0"/>
          </a:p>
          <a:p>
            <a:pPr marL="914400" lvl="1" indent="-457200">
              <a:lnSpc>
                <a:spcPct val="100000"/>
              </a:lnSpc>
              <a:spcBef>
                <a:spcPts val="600"/>
              </a:spcBef>
              <a:buFont typeface="+mj-lt"/>
              <a:buAutoNum type="alphaUcPeriod"/>
            </a:pPr>
            <a:r>
              <a:rPr lang="zh-CN" altLang="en-US" sz="2000" dirty="0" smtClean="0"/>
              <a:t>若</a:t>
            </a:r>
            <a:r>
              <a:rPr lang="zh-CN" altLang="en-US" sz="2000" dirty="0"/>
              <a:t>某个记录的关键字和给定</a:t>
            </a:r>
            <a:r>
              <a:rPr lang="en-US" altLang="zh-CN" sz="2000" i="1" dirty="0">
                <a:solidFill>
                  <a:srgbClr val="00B050"/>
                </a:solidFill>
              </a:rPr>
              <a:t>K</a:t>
            </a:r>
            <a:r>
              <a:rPr lang="zh-CN" altLang="en-US" sz="2000" dirty="0"/>
              <a:t>值</a:t>
            </a:r>
            <a:r>
              <a:rPr lang="zh-CN" altLang="en-US" sz="2000" i="1" u="sng" dirty="0">
                <a:solidFill>
                  <a:schemeClr val="tx1">
                    <a:lumMod val="50000"/>
                    <a:lumOff val="50000"/>
                  </a:schemeClr>
                </a:solidFill>
              </a:rPr>
              <a:t>相等</a:t>
            </a:r>
            <a:r>
              <a:rPr lang="zh-CN" altLang="en-US" sz="2000" dirty="0" smtClean="0"/>
              <a:t>，则</a:t>
            </a:r>
            <a:r>
              <a:rPr lang="zh-CN" altLang="en-US" sz="2000" i="1" u="sng" dirty="0" smtClean="0"/>
              <a:t>查找</a:t>
            </a:r>
            <a:r>
              <a:rPr lang="zh-CN" altLang="en-US" sz="2000" i="1" u="sng" dirty="0">
                <a:solidFill>
                  <a:srgbClr val="0080FF"/>
                </a:solidFill>
              </a:rPr>
              <a:t>成功</a:t>
            </a:r>
            <a:r>
              <a:rPr lang="zh-CN" altLang="en-US" sz="2000" dirty="0" smtClean="0"/>
              <a:t>；</a:t>
            </a:r>
            <a:endParaRPr lang="en-US" altLang="zh-CN" sz="2000" dirty="0" smtClean="0"/>
          </a:p>
          <a:p>
            <a:pPr marL="914400" lvl="1" indent="-457200">
              <a:lnSpc>
                <a:spcPct val="100000"/>
              </a:lnSpc>
              <a:spcBef>
                <a:spcPts val="600"/>
              </a:spcBef>
              <a:buFont typeface="+mj-lt"/>
              <a:buAutoNum type="alphaUcPeriod"/>
            </a:pPr>
            <a:r>
              <a:rPr lang="zh-CN" altLang="en-US" sz="2000" dirty="0" smtClean="0"/>
              <a:t>若</a:t>
            </a:r>
            <a:r>
              <a:rPr lang="zh-CN" altLang="en-US" sz="2000" dirty="0"/>
              <a:t>扫描完整个表，仍然</a:t>
            </a:r>
            <a:r>
              <a:rPr lang="zh-CN" altLang="en-US" sz="2000" i="1" u="sng" dirty="0">
                <a:solidFill>
                  <a:schemeClr val="tx1">
                    <a:lumMod val="50000"/>
                    <a:lumOff val="50000"/>
                  </a:schemeClr>
                </a:solidFill>
              </a:rPr>
              <a:t>没有找到</a:t>
            </a:r>
            <a:r>
              <a:rPr lang="zh-CN" altLang="en-US" sz="2000" dirty="0"/>
              <a:t>相应的记录，则</a:t>
            </a:r>
            <a:r>
              <a:rPr lang="zh-CN" altLang="en-US" sz="2000" i="1" u="sng" dirty="0"/>
              <a:t>查找</a:t>
            </a:r>
            <a:r>
              <a:rPr lang="zh-CN" altLang="en-US" sz="2000" i="1" u="sng" dirty="0">
                <a:solidFill>
                  <a:srgbClr val="FF0000"/>
                </a:solidFill>
              </a:rPr>
              <a:t>失败</a:t>
            </a:r>
            <a:r>
              <a:rPr lang="zh-CN" altLang="en-US" sz="2000" dirty="0" smtClean="0"/>
              <a:t>。</a:t>
            </a:r>
            <a:endParaRPr lang="en-US" altLang="zh-CN" sz="2000" dirty="0" smtClean="0"/>
          </a:p>
          <a:p>
            <a:r>
              <a:rPr lang="zh-CN" altLang="en-US" sz="2400" dirty="0" smtClean="0"/>
              <a:t>顺序查找</a:t>
            </a:r>
            <a:r>
              <a:rPr lang="zh-CN" altLang="en-US" sz="1800" dirty="0" smtClean="0"/>
              <a:t>（</a:t>
            </a:r>
            <a:r>
              <a:rPr lang="zh-CN" altLang="en-US" sz="1800" b="1" dirty="0" smtClean="0">
                <a:solidFill>
                  <a:srgbClr val="7030A0"/>
                </a:solidFill>
              </a:rPr>
              <a:t>右</a:t>
            </a:r>
            <a:r>
              <a:rPr lang="en-US" altLang="zh-CN" sz="1800" dirty="0" smtClean="0">
                <a:solidFill>
                  <a:srgbClr val="7030A0"/>
                </a:solidFill>
                <a:sym typeface="Wingdings" panose="05000000000000000000" pitchFamily="2" charset="2"/>
              </a:rPr>
              <a:t></a:t>
            </a:r>
            <a:r>
              <a:rPr lang="zh-CN" altLang="en-US" sz="1800" b="1" dirty="0" smtClean="0">
                <a:solidFill>
                  <a:srgbClr val="7030A0"/>
                </a:solidFill>
              </a:rPr>
              <a:t>左</a:t>
            </a:r>
            <a:r>
              <a:rPr lang="zh-CN" altLang="en-US" sz="1800" dirty="0" smtClean="0"/>
              <a:t>）</a:t>
            </a:r>
            <a:r>
              <a:rPr lang="en-US" altLang="zh-CN" sz="1800" dirty="0" smtClean="0">
                <a:solidFill>
                  <a:schemeClr val="tx1">
                    <a:lumMod val="50000"/>
                    <a:lumOff val="50000"/>
                  </a:schemeClr>
                </a:solidFill>
              </a:rPr>
              <a:t>——</a:t>
            </a:r>
            <a:r>
              <a:rPr lang="zh-CN" altLang="en-US" sz="1800" dirty="0" smtClean="0">
                <a:solidFill>
                  <a:schemeClr val="tx1">
                    <a:lumMod val="50000"/>
                    <a:lumOff val="50000"/>
                  </a:schemeClr>
                </a:solidFill>
              </a:rPr>
              <a:t>示例</a:t>
            </a:r>
            <a:r>
              <a:rPr lang="en-US" altLang="zh-CN" sz="1800" dirty="0" smtClean="0">
                <a:solidFill>
                  <a:schemeClr val="tx1">
                    <a:lumMod val="50000"/>
                    <a:lumOff val="50000"/>
                  </a:schemeClr>
                </a:solidFill>
              </a:rPr>
              <a:t>: </a:t>
            </a:r>
            <a:r>
              <a:rPr lang="zh-CN" altLang="en-US" sz="1800" dirty="0" smtClean="0">
                <a:solidFill>
                  <a:schemeClr val="tx1">
                    <a:lumMod val="50000"/>
                    <a:lumOff val="50000"/>
                  </a:schemeClr>
                </a:solidFill>
              </a:rPr>
              <a:t>查找</a:t>
            </a:r>
            <a:r>
              <a:rPr lang="en-US" altLang="zh-CN" sz="1800" b="1" dirty="0" smtClean="0">
                <a:solidFill>
                  <a:schemeClr val="tx1">
                    <a:lumMod val="50000"/>
                    <a:lumOff val="50000"/>
                  </a:schemeClr>
                </a:solidFill>
              </a:rPr>
              <a:t>64</a:t>
            </a:r>
          </a:p>
          <a:p>
            <a:endParaRPr lang="en-US" altLang="zh-CN" sz="1800" b="1" i="1" dirty="0">
              <a:solidFill>
                <a:schemeClr val="tx1">
                  <a:lumMod val="50000"/>
                  <a:lumOff val="50000"/>
                </a:schemeClr>
              </a:solidFill>
            </a:endParaRPr>
          </a:p>
          <a:p>
            <a:endParaRPr lang="en-US" altLang="zh-CN" sz="1800" b="1" i="1" dirty="0" smtClean="0">
              <a:solidFill>
                <a:schemeClr val="tx1">
                  <a:lumMod val="50000"/>
                  <a:lumOff val="50000"/>
                </a:schemeClr>
              </a:solidFill>
            </a:endParaRPr>
          </a:p>
          <a:p>
            <a:endParaRPr lang="en-US" altLang="zh-CN" sz="1800" b="1" i="1" dirty="0">
              <a:solidFill>
                <a:schemeClr val="tx1">
                  <a:lumMod val="50000"/>
                  <a:lumOff val="50000"/>
                </a:schemeClr>
              </a:solidFill>
            </a:endParaRPr>
          </a:p>
          <a:p>
            <a:endParaRPr lang="en-US" altLang="zh-CN" sz="1800" b="1" i="1" dirty="0" smtClean="0">
              <a:solidFill>
                <a:schemeClr val="tx1">
                  <a:lumMod val="50000"/>
                  <a:lumOff val="50000"/>
                </a:schemeClr>
              </a:solidFill>
            </a:endParaRPr>
          </a:p>
          <a:p>
            <a:r>
              <a:rPr lang="zh-CN" altLang="en-US" sz="2400" dirty="0"/>
              <a:t>比较次数：</a:t>
            </a:r>
          </a:p>
          <a:p>
            <a:endParaRPr lang="zh-CN" altLang="en-US" sz="2600" b="1" i="1" dirty="0">
              <a:solidFill>
                <a:schemeClr val="tx1">
                  <a:lumMod val="50000"/>
                  <a:lumOff val="50000"/>
                </a:schemeClr>
              </a:solidFill>
            </a:endParaRPr>
          </a:p>
        </p:txBody>
      </p:sp>
      <p:sp>
        <p:nvSpPr>
          <p:cNvPr id="2" name="标题 1"/>
          <p:cNvSpPr>
            <a:spLocks noGrp="1"/>
          </p:cNvSpPr>
          <p:nvPr>
            <p:ph type="title"/>
          </p:nvPr>
        </p:nvSpPr>
        <p:spPr/>
        <p:txBody>
          <a:bodyPr/>
          <a:lstStyle/>
          <a:p>
            <a:r>
              <a:rPr lang="en-US" altLang="zh-CN" dirty="0" smtClean="0"/>
              <a:t>1.1 </a:t>
            </a:r>
            <a:r>
              <a:rPr lang="zh-CN" altLang="en-US" dirty="0"/>
              <a:t>顺序查找</a:t>
            </a:r>
            <a:r>
              <a:rPr lang="en-US" altLang="zh-CN" dirty="0"/>
              <a:t>(Sequential Search</a:t>
            </a:r>
            <a:r>
              <a:rPr lang="en-US" altLang="zh-CN" dirty="0" smtClean="0"/>
              <a:t>)</a:t>
            </a:r>
            <a:r>
              <a:rPr lang="zh-CN" altLang="en-US" sz="2000" dirty="0" smtClean="0"/>
              <a:t>：</a:t>
            </a:r>
            <a:r>
              <a:rPr lang="zh-CN" altLang="en-US" sz="2000" dirty="0" smtClean="0">
                <a:solidFill>
                  <a:srgbClr val="7030A0"/>
                </a:solidFill>
              </a:rPr>
              <a:t>思想</a:t>
            </a:r>
            <a:endParaRPr lang="zh-CN" altLang="en-US" dirty="0">
              <a:solidFill>
                <a:srgbClr val="7030A0"/>
              </a:solidFill>
            </a:endParaRPr>
          </a:p>
        </p:txBody>
      </p:sp>
      <p:graphicFrame>
        <p:nvGraphicFramePr>
          <p:cNvPr id="4" name="表格 3"/>
          <p:cNvGraphicFramePr>
            <a:graphicFrameLocks noGrp="1"/>
          </p:cNvGraphicFramePr>
          <p:nvPr>
            <p:extLst>
              <p:ext uri="{D42A27DB-BD31-4B8C-83A1-F6EECF244321}">
                <p14:modId xmlns:p14="http://schemas.microsoft.com/office/powerpoint/2010/main" val="588500887"/>
              </p:ext>
            </p:extLst>
          </p:nvPr>
        </p:nvGraphicFramePr>
        <p:xfrm>
          <a:off x="1238481" y="2945140"/>
          <a:ext cx="7067319" cy="716280"/>
        </p:xfrm>
        <a:graphic>
          <a:graphicData uri="http://schemas.openxmlformats.org/drawingml/2006/table">
            <a:tbl>
              <a:tblPr firstRow="1" bandRow="1">
                <a:tableStyleId>{5C22544A-7EE6-4342-B048-85BDC9FD1C3A}</a:tableStyleId>
              </a:tblPr>
              <a:tblGrid>
                <a:gridCol w="436937">
                  <a:extLst>
                    <a:ext uri="{9D8B030D-6E8A-4147-A177-3AD203B41FA5}">
                      <a16:colId xmlns:a16="http://schemas.microsoft.com/office/drawing/2014/main" val="2929657316"/>
                    </a:ext>
                  </a:extLst>
                </a:gridCol>
                <a:gridCol w="602762">
                  <a:extLst>
                    <a:ext uri="{9D8B030D-6E8A-4147-A177-3AD203B41FA5}">
                      <a16:colId xmlns:a16="http://schemas.microsoft.com/office/drawing/2014/main" val="3770346111"/>
                    </a:ext>
                  </a:extLst>
                </a:gridCol>
                <a:gridCol w="602762">
                  <a:extLst>
                    <a:ext uri="{9D8B030D-6E8A-4147-A177-3AD203B41FA5}">
                      <a16:colId xmlns:a16="http://schemas.microsoft.com/office/drawing/2014/main" val="751341963"/>
                    </a:ext>
                  </a:extLst>
                </a:gridCol>
                <a:gridCol w="602762">
                  <a:extLst>
                    <a:ext uri="{9D8B030D-6E8A-4147-A177-3AD203B41FA5}">
                      <a16:colId xmlns:a16="http://schemas.microsoft.com/office/drawing/2014/main" val="1493209764"/>
                    </a:ext>
                  </a:extLst>
                </a:gridCol>
                <a:gridCol w="602762">
                  <a:extLst>
                    <a:ext uri="{9D8B030D-6E8A-4147-A177-3AD203B41FA5}">
                      <a16:colId xmlns:a16="http://schemas.microsoft.com/office/drawing/2014/main" val="3865445670"/>
                    </a:ext>
                  </a:extLst>
                </a:gridCol>
                <a:gridCol w="602762">
                  <a:extLst>
                    <a:ext uri="{9D8B030D-6E8A-4147-A177-3AD203B41FA5}">
                      <a16:colId xmlns:a16="http://schemas.microsoft.com/office/drawing/2014/main" val="16877889"/>
                    </a:ext>
                  </a:extLst>
                </a:gridCol>
                <a:gridCol w="602762">
                  <a:extLst>
                    <a:ext uri="{9D8B030D-6E8A-4147-A177-3AD203B41FA5}">
                      <a16:colId xmlns:a16="http://schemas.microsoft.com/office/drawing/2014/main" val="2759925638"/>
                    </a:ext>
                  </a:extLst>
                </a:gridCol>
                <a:gridCol w="602762">
                  <a:extLst>
                    <a:ext uri="{9D8B030D-6E8A-4147-A177-3AD203B41FA5}">
                      <a16:colId xmlns:a16="http://schemas.microsoft.com/office/drawing/2014/main" val="818150183"/>
                    </a:ext>
                  </a:extLst>
                </a:gridCol>
                <a:gridCol w="602762">
                  <a:extLst>
                    <a:ext uri="{9D8B030D-6E8A-4147-A177-3AD203B41FA5}">
                      <a16:colId xmlns:a16="http://schemas.microsoft.com/office/drawing/2014/main" val="2562100678"/>
                    </a:ext>
                  </a:extLst>
                </a:gridCol>
                <a:gridCol w="602762">
                  <a:extLst>
                    <a:ext uri="{9D8B030D-6E8A-4147-A177-3AD203B41FA5}">
                      <a16:colId xmlns:a16="http://schemas.microsoft.com/office/drawing/2014/main" val="2938595725"/>
                    </a:ext>
                  </a:extLst>
                </a:gridCol>
                <a:gridCol w="602762">
                  <a:extLst>
                    <a:ext uri="{9D8B030D-6E8A-4147-A177-3AD203B41FA5}">
                      <a16:colId xmlns:a16="http://schemas.microsoft.com/office/drawing/2014/main" val="894482934"/>
                    </a:ext>
                  </a:extLst>
                </a:gridCol>
                <a:gridCol w="602762">
                  <a:extLst>
                    <a:ext uri="{9D8B030D-6E8A-4147-A177-3AD203B41FA5}">
                      <a16:colId xmlns:a16="http://schemas.microsoft.com/office/drawing/2014/main" val="1957740946"/>
                    </a:ext>
                  </a:extLst>
                </a:gridCol>
              </a:tblGrid>
              <a:tr h="195590">
                <a:tc>
                  <a:txBody>
                    <a:bodyPr/>
                    <a:lstStyle/>
                    <a:p>
                      <a:pPr algn="ctr"/>
                      <a:r>
                        <a:rPr lang="en-US" altLang="zh-CN" sz="1100" b="0" dirty="0" smtClean="0">
                          <a:solidFill>
                            <a:schemeClr val="tx1">
                              <a:lumMod val="50000"/>
                              <a:lumOff val="50000"/>
                            </a:schemeClr>
                          </a:solidFill>
                        </a:rPr>
                        <a:t>0</a:t>
                      </a:r>
                      <a:endParaRPr lang="zh-CN" altLang="en-US" sz="1100" b="0" dirty="0">
                        <a:solidFill>
                          <a:schemeClr val="tx1">
                            <a:lumMod val="50000"/>
                            <a:lumOff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100" b="0" dirty="0" smtClean="0">
                          <a:solidFill>
                            <a:schemeClr val="tx1">
                              <a:lumMod val="50000"/>
                              <a:lumOff val="50000"/>
                            </a:schemeClr>
                          </a:solidFill>
                        </a:rPr>
                        <a:t>1</a:t>
                      </a:r>
                      <a:endParaRPr lang="zh-CN" altLang="en-US" sz="1100" b="0" dirty="0">
                        <a:solidFill>
                          <a:schemeClr val="tx1">
                            <a:lumMod val="50000"/>
                            <a:lumOff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100" b="0" dirty="0" smtClean="0">
                          <a:solidFill>
                            <a:schemeClr val="tx1">
                              <a:lumMod val="50000"/>
                              <a:lumOff val="50000"/>
                            </a:schemeClr>
                          </a:solidFill>
                        </a:rPr>
                        <a:t>2</a:t>
                      </a:r>
                      <a:endParaRPr lang="zh-CN" altLang="en-US" sz="1100" b="0" dirty="0">
                        <a:solidFill>
                          <a:schemeClr val="tx1">
                            <a:lumMod val="50000"/>
                            <a:lumOff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100" b="0" dirty="0" smtClean="0">
                          <a:solidFill>
                            <a:schemeClr val="tx1">
                              <a:lumMod val="50000"/>
                              <a:lumOff val="50000"/>
                            </a:schemeClr>
                          </a:solidFill>
                        </a:rPr>
                        <a:t>3</a:t>
                      </a:r>
                      <a:endParaRPr lang="zh-CN" altLang="en-US" sz="1100" b="0" dirty="0">
                        <a:solidFill>
                          <a:schemeClr val="tx1">
                            <a:lumMod val="50000"/>
                            <a:lumOff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100" b="0" dirty="0" smtClean="0">
                          <a:solidFill>
                            <a:schemeClr val="tx1">
                              <a:lumMod val="50000"/>
                              <a:lumOff val="50000"/>
                            </a:schemeClr>
                          </a:solidFill>
                        </a:rPr>
                        <a:t>4</a:t>
                      </a:r>
                      <a:endParaRPr lang="zh-CN" altLang="en-US" sz="1100" b="0" dirty="0">
                        <a:solidFill>
                          <a:schemeClr val="tx1">
                            <a:lumMod val="50000"/>
                            <a:lumOff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100" b="0" dirty="0" smtClean="0">
                          <a:solidFill>
                            <a:schemeClr val="tx1">
                              <a:lumMod val="50000"/>
                              <a:lumOff val="50000"/>
                            </a:schemeClr>
                          </a:solidFill>
                        </a:rPr>
                        <a:t>5</a:t>
                      </a:r>
                      <a:endParaRPr lang="zh-CN" altLang="en-US" sz="1100" b="0" dirty="0">
                        <a:solidFill>
                          <a:schemeClr val="tx1">
                            <a:lumMod val="50000"/>
                            <a:lumOff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100" b="0" dirty="0" smtClean="0">
                          <a:solidFill>
                            <a:schemeClr val="tx1">
                              <a:lumMod val="50000"/>
                              <a:lumOff val="50000"/>
                            </a:schemeClr>
                          </a:solidFill>
                        </a:rPr>
                        <a:t>6</a:t>
                      </a:r>
                      <a:endParaRPr lang="zh-CN" altLang="en-US" sz="1100" b="0" dirty="0">
                        <a:solidFill>
                          <a:schemeClr val="tx1">
                            <a:lumMod val="50000"/>
                            <a:lumOff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100" b="0" dirty="0" smtClean="0">
                          <a:solidFill>
                            <a:schemeClr val="tx1">
                              <a:lumMod val="50000"/>
                              <a:lumOff val="50000"/>
                            </a:schemeClr>
                          </a:solidFill>
                        </a:rPr>
                        <a:t>7</a:t>
                      </a:r>
                      <a:endParaRPr lang="zh-CN" altLang="en-US" sz="1100" b="0" dirty="0">
                        <a:solidFill>
                          <a:schemeClr val="tx1">
                            <a:lumMod val="50000"/>
                            <a:lumOff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100" b="0" dirty="0" smtClean="0">
                          <a:solidFill>
                            <a:schemeClr val="tx1">
                              <a:lumMod val="50000"/>
                              <a:lumOff val="50000"/>
                            </a:schemeClr>
                          </a:solidFill>
                        </a:rPr>
                        <a:t>8</a:t>
                      </a:r>
                      <a:endParaRPr lang="zh-CN" altLang="en-US" sz="1100" b="0" dirty="0">
                        <a:solidFill>
                          <a:schemeClr val="tx1">
                            <a:lumMod val="50000"/>
                            <a:lumOff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100" b="0" dirty="0" smtClean="0">
                          <a:solidFill>
                            <a:schemeClr val="tx1">
                              <a:lumMod val="50000"/>
                              <a:lumOff val="50000"/>
                            </a:schemeClr>
                          </a:solidFill>
                        </a:rPr>
                        <a:t>9</a:t>
                      </a:r>
                      <a:endParaRPr lang="zh-CN" altLang="en-US" sz="1100" b="0" dirty="0">
                        <a:solidFill>
                          <a:schemeClr val="tx1">
                            <a:lumMod val="50000"/>
                            <a:lumOff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100" b="0" dirty="0" smtClean="0">
                          <a:solidFill>
                            <a:schemeClr val="tx1">
                              <a:lumMod val="50000"/>
                              <a:lumOff val="50000"/>
                            </a:schemeClr>
                          </a:solidFill>
                        </a:rPr>
                        <a:t>10</a:t>
                      </a:r>
                      <a:endParaRPr lang="zh-CN" altLang="en-US" sz="1100" b="0" dirty="0">
                        <a:solidFill>
                          <a:schemeClr val="tx1">
                            <a:lumMod val="50000"/>
                            <a:lumOff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100" b="0" dirty="0" smtClean="0">
                          <a:solidFill>
                            <a:schemeClr val="tx1">
                              <a:lumMod val="50000"/>
                              <a:lumOff val="50000"/>
                            </a:schemeClr>
                          </a:solidFill>
                        </a:rPr>
                        <a:t>11</a:t>
                      </a:r>
                      <a:endParaRPr lang="zh-CN" altLang="en-US" sz="1100" b="0" dirty="0">
                        <a:solidFill>
                          <a:schemeClr val="tx1">
                            <a:lumMod val="50000"/>
                            <a:lumOff val="50000"/>
                          </a:schemeClr>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82052354"/>
                  </a:ext>
                </a:extLst>
              </a:tr>
              <a:tr h="457200">
                <a:tc>
                  <a:txBody>
                    <a:bodyPr/>
                    <a:lstStyle/>
                    <a:p>
                      <a:pPr algn="ctr"/>
                      <a:endParaRPr lang="zh-CN" altLang="en-US"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20">
                      <a:fgClr>
                        <a:schemeClr val="tx1">
                          <a:lumMod val="50000"/>
                          <a:lumOff val="50000"/>
                        </a:schemeClr>
                      </a:fgClr>
                      <a:bgClr>
                        <a:schemeClr val="bg1"/>
                      </a:bgClr>
                    </a:pattFill>
                  </a:tcPr>
                </a:tc>
                <a:tc>
                  <a:txBody>
                    <a:bodyPr/>
                    <a:lstStyle/>
                    <a:p>
                      <a:pPr algn="ctr"/>
                      <a:r>
                        <a:rPr lang="en-US" altLang="zh-CN" b="1" dirty="0" smtClean="0">
                          <a:solidFill>
                            <a:schemeClr val="tx1"/>
                          </a:solidFill>
                        </a:rPr>
                        <a:t>88</a:t>
                      </a:r>
                      <a:endParaRPr lang="zh-CN"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tx1"/>
                          </a:solidFill>
                        </a:rPr>
                        <a:t>75</a:t>
                      </a:r>
                      <a:endParaRPr lang="zh-CN"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tx1"/>
                          </a:solidFill>
                        </a:rPr>
                        <a:t>19</a:t>
                      </a:r>
                      <a:endParaRPr lang="zh-CN"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tx1"/>
                          </a:solidFill>
                        </a:rPr>
                        <a:t>92</a:t>
                      </a:r>
                      <a:endParaRPr lang="zh-CN"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tx1"/>
                          </a:solidFill>
                        </a:rPr>
                        <a:t>37</a:t>
                      </a:r>
                      <a:endParaRPr lang="zh-CN"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tx1"/>
                          </a:solidFill>
                        </a:rPr>
                        <a:t>56</a:t>
                      </a:r>
                      <a:endParaRPr lang="zh-CN"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tx1"/>
                          </a:solidFill>
                        </a:rPr>
                        <a:t>64</a:t>
                      </a:r>
                      <a:endParaRPr lang="zh-CN"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tx1"/>
                          </a:solidFill>
                        </a:rPr>
                        <a:t>13</a:t>
                      </a:r>
                      <a:endParaRPr lang="zh-CN"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tx1"/>
                          </a:solidFill>
                        </a:rPr>
                        <a:t>5</a:t>
                      </a:r>
                      <a:endParaRPr lang="zh-CN"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tx1"/>
                          </a:solidFill>
                        </a:rPr>
                        <a:t>80</a:t>
                      </a:r>
                      <a:endParaRPr lang="zh-CN"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smtClean="0">
                          <a:solidFill>
                            <a:schemeClr val="tx1"/>
                          </a:solidFill>
                        </a:rPr>
                        <a:t>21</a:t>
                      </a:r>
                      <a:endParaRPr lang="zh-CN"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40657312"/>
                  </a:ext>
                </a:extLst>
              </a:tr>
            </a:tbl>
          </a:graphicData>
        </a:graphic>
      </p:graphicFrame>
      <p:sp>
        <p:nvSpPr>
          <p:cNvPr id="7" name="AutoShape 35"/>
          <p:cNvSpPr>
            <a:spLocks noChangeArrowheads="1"/>
          </p:cNvSpPr>
          <p:nvPr/>
        </p:nvSpPr>
        <p:spPr bwMode="auto">
          <a:xfrm>
            <a:off x="609600" y="4083050"/>
            <a:ext cx="1008063" cy="647700"/>
          </a:xfrm>
          <a:prstGeom prst="cloudCallout">
            <a:avLst>
              <a:gd name="adj1" fmla="val 31977"/>
              <a:gd name="adj2" fmla="val -114771"/>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2000" b="1" dirty="0" smtClean="0"/>
              <a:t>哨兵</a:t>
            </a:r>
            <a:endParaRPr lang="zh-CN" altLang="en-US" sz="2000" b="1" dirty="0"/>
          </a:p>
        </p:txBody>
      </p:sp>
      <p:grpSp>
        <p:nvGrpSpPr>
          <p:cNvPr id="26" name="组合 25"/>
          <p:cNvGrpSpPr/>
          <p:nvPr/>
        </p:nvGrpSpPr>
        <p:grpSpPr>
          <a:xfrm>
            <a:off x="7819572" y="3663950"/>
            <a:ext cx="381000" cy="644752"/>
            <a:chOff x="7743372" y="4724400"/>
            <a:chExt cx="381000" cy="644752"/>
          </a:xfrm>
        </p:grpSpPr>
        <p:sp>
          <p:nvSpPr>
            <p:cNvPr id="19" name="Line 24"/>
            <p:cNvSpPr>
              <a:spLocks noChangeShapeType="1"/>
            </p:cNvSpPr>
            <p:nvPr/>
          </p:nvSpPr>
          <p:spPr bwMode="auto">
            <a:xfrm flipH="1" flipV="1">
              <a:off x="7924800" y="4724400"/>
              <a:ext cx="0" cy="355600"/>
            </a:xfrm>
            <a:prstGeom prst="line">
              <a:avLst/>
            </a:prstGeom>
            <a:noFill/>
            <a:ln w="28575">
              <a:solidFill>
                <a:srgbClr val="0080FF"/>
              </a:solidFill>
              <a:miter lim="800000"/>
              <a:headEnd type="none" w="med" len="med"/>
              <a:tailEnd type="arrow" w="med" len="med"/>
            </a:ln>
            <a:extLst>
              <a:ext uri="{909E8E84-426E-40DD-AFC4-6F175D3DCCD1}">
                <a14:hiddenFill xmlns:a14="http://schemas.microsoft.com/office/drawing/2010/main">
                  <a:noFill/>
                </a14:hiddenFill>
              </a:ext>
            </a:extLst>
          </p:spPr>
          <p:txBody>
            <a:bodyPr wrap="none"/>
            <a:lstStyle/>
            <a:p>
              <a:endParaRPr lang="zh-CN" altLang="en-US">
                <a:solidFill>
                  <a:srgbClr val="0070C0"/>
                </a:solidFill>
              </a:endParaRPr>
            </a:p>
          </p:txBody>
        </p:sp>
        <p:sp>
          <p:nvSpPr>
            <p:cNvPr id="20" name="矩形 19"/>
            <p:cNvSpPr/>
            <p:nvPr/>
          </p:nvSpPr>
          <p:spPr>
            <a:xfrm>
              <a:off x="7743372" y="4999820"/>
              <a:ext cx="381000" cy="369332"/>
            </a:xfrm>
            <a:prstGeom prst="rect">
              <a:avLst/>
            </a:prstGeom>
          </p:spPr>
          <p:txBody>
            <a:bodyPr wrap="square">
              <a:spAutoFit/>
            </a:bodyPr>
            <a:lstStyle/>
            <a:p>
              <a:pPr algn="ctr"/>
              <a:r>
                <a:rPr lang="en-US" altLang="zh-CN" sz="1800" dirty="0" smtClean="0">
                  <a:solidFill>
                    <a:srgbClr val="0070C0"/>
                  </a:solidFill>
                </a:rPr>
                <a:t>P</a:t>
              </a:r>
              <a:endParaRPr lang="zh-CN" altLang="en-US" sz="1800" dirty="0">
                <a:solidFill>
                  <a:srgbClr val="0070C0"/>
                </a:solidFill>
              </a:endParaRPr>
            </a:p>
          </p:txBody>
        </p:sp>
      </p:grpSp>
      <p:sp>
        <p:nvSpPr>
          <p:cNvPr id="21" name="AutoShape 36"/>
          <p:cNvSpPr>
            <a:spLocks noChangeArrowheads="1"/>
          </p:cNvSpPr>
          <p:nvPr/>
        </p:nvSpPr>
        <p:spPr bwMode="auto">
          <a:xfrm>
            <a:off x="2780506" y="4368800"/>
            <a:ext cx="1619250" cy="431800"/>
          </a:xfrm>
          <a:prstGeom prst="wedgeEllipseCallout">
            <a:avLst>
              <a:gd name="adj1" fmla="val -711"/>
              <a:gd name="adj2" fmla="val -208821"/>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2000" b="1" dirty="0" smtClean="0"/>
              <a:t>查找    </a:t>
            </a:r>
            <a:endParaRPr lang="en-US" altLang="zh-CN" sz="2000" b="1" dirty="0"/>
          </a:p>
        </p:txBody>
      </p:sp>
      <p:sp>
        <p:nvSpPr>
          <p:cNvPr id="22" name="矩形 21"/>
          <p:cNvSpPr/>
          <p:nvPr/>
        </p:nvSpPr>
        <p:spPr>
          <a:xfrm>
            <a:off x="3690258" y="4403043"/>
            <a:ext cx="441146" cy="369332"/>
          </a:xfrm>
          <a:prstGeom prst="rect">
            <a:avLst/>
          </a:prstGeom>
        </p:spPr>
        <p:txBody>
          <a:bodyPr wrap="none">
            <a:spAutoFit/>
          </a:bodyPr>
          <a:lstStyle/>
          <a:p>
            <a:pPr algn="ctr" eaLnBrk="1" hangingPunct="1"/>
            <a:r>
              <a:rPr lang="en-US" altLang="zh-CN" sz="1800" dirty="0">
                <a:solidFill>
                  <a:srgbClr val="FF0000"/>
                </a:solidFill>
              </a:rPr>
              <a:t>64</a:t>
            </a:r>
          </a:p>
        </p:txBody>
      </p:sp>
      <p:sp>
        <p:nvSpPr>
          <p:cNvPr id="23" name="矩形 22"/>
          <p:cNvSpPr/>
          <p:nvPr/>
        </p:nvSpPr>
        <p:spPr>
          <a:xfrm>
            <a:off x="3695700" y="4400550"/>
            <a:ext cx="441146" cy="369332"/>
          </a:xfrm>
          <a:prstGeom prst="rect">
            <a:avLst/>
          </a:prstGeom>
        </p:spPr>
        <p:txBody>
          <a:bodyPr wrap="none">
            <a:spAutoFit/>
          </a:bodyPr>
          <a:lstStyle/>
          <a:p>
            <a:pPr algn="ctr" eaLnBrk="1" hangingPunct="1"/>
            <a:r>
              <a:rPr lang="en-US" altLang="zh-CN" sz="1800" dirty="0">
                <a:solidFill>
                  <a:schemeClr val="tx1"/>
                </a:solidFill>
              </a:rPr>
              <a:t>64</a:t>
            </a:r>
          </a:p>
        </p:txBody>
      </p:sp>
      <p:sp>
        <p:nvSpPr>
          <p:cNvPr id="27" name="矩形 26"/>
          <p:cNvSpPr/>
          <p:nvPr/>
        </p:nvSpPr>
        <p:spPr>
          <a:xfrm>
            <a:off x="5828560" y="4382016"/>
            <a:ext cx="1370888" cy="369332"/>
          </a:xfrm>
          <a:prstGeom prst="rect">
            <a:avLst/>
          </a:prstGeom>
        </p:spPr>
        <p:txBody>
          <a:bodyPr wrap="none">
            <a:spAutoFit/>
          </a:bodyPr>
          <a:lstStyle/>
          <a:p>
            <a:pPr algn="ctr" eaLnBrk="1" hangingPunct="1"/>
            <a:r>
              <a:rPr lang="zh-CN" altLang="en-US" sz="1800" dirty="0" smtClean="0">
                <a:solidFill>
                  <a:schemeClr val="tx1"/>
                </a:solidFill>
              </a:rPr>
              <a:t>比较次数</a:t>
            </a:r>
            <a:r>
              <a:rPr lang="en-US" altLang="zh-CN" sz="1800" dirty="0" smtClean="0">
                <a:solidFill>
                  <a:schemeClr val="tx1"/>
                </a:solidFill>
              </a:rPr>
              <a:t>=5</a:t>
            </a:r>
            <a:endParaRPr lang="en-US" altLang="zh-CN" sz="1800" dirty="0">
              <a:solidFill>
                <a:schemeClr val="tx1"/>
              </a:solidFill>
            </a:endParaRPr>
          </a:p>
        </p:txBody>
      </p:sp>
      <p:graphicFrame>
        <p:nvGraphicFramePr>
          <p:cNvPr id="25" name="表格 24"/>
          <p:cNvGraphicFramePr>
            <a:graphicFrameLocks noGrp="1"/>
          </p:cNvGraphicFramePr>
          <p:nvPr>
            <p:extLst>
              <p:ext uri="{D42A27DB-BD31-4B8C-83A1-F6EECF244321}">
                <p14:modId xmlns:p14="http://schemas.microsoft.com/office/powerpoint/2010/main" val="3294621773"/>
              </p:ext>
            </p:extLst>
          </p:nvPr>
        </p:nvGraphicFramePr>
        <p:xfrm>
          <a:off x="838200" y="5394960"/>
          <a:ext cx="4215114" cy="1310640"/>
        </p:xfrm>
        <a:graphic>
          <a:graphicData uri="http://schemas.openxmlformats.org/drawingml/2006/table">
            <a:tbl>
              <a:tblPr firstRow="1" bandRow="1">
                <a:tableStyleId>{5C22544A-7EE6-4342-B048-85BDC9FD1C3A}</a:tableStyleId>
              </a:tblPr>
              <a:tblGrid>
                <a:gridCol w="920170">
                  <a:extLst>
                    <a:ext uri="{9D8B030D-6E8A-4147-A177-3AD203B41FA5}">
                      <a16:colId xmlns:a16="http://schemas.microsoft.com/office/drawing/2014/main" val="2962913930"/>
                    </a:ext>
                  </a:extLst>
                </a:gridCol>
                <a:gridCol w="3294944">
                  <a:extLst>
                    <a:ext uri="{9D8B030D-6E8A-4147-A177-3AD203B41FA5}">
                      <a16:colId xmlns:a16="http://schemas.microsoft.com/office/drawing/2014/main" val="1147600601"/>
                    </a:ext>
                  </a:extLst>
                </a:gridCol>
              </a:tblGrid>
              <a:tr h="370840">
                <a:tc>
                  <a:txBody>
                    <a:bodyPr/>
                    <a:lstStyle/>
                    <a:p>
                      <a:pPr algn="ctr"/>
                      <a:r>
                        <a:rPr lang="zh-CN" altLang="en-US" sz="2400" b="0" dirty="0" smtClean="0">
                          <a:solidFill>
                            <a:srgbClr val="002060"/>
                          </a:solidFill>
                        </a:rPr>
                        <a:t>查找</a:t>
                      </a:r>
                      <a:r>
                        <a:rPr lang="zh-CN" altLang="en-US" sz="2400" dirty="0" smtClean="0">
                          <a:solidFill>
                            <a:srgbClr val="0080FF"/>
                          </a:solidFill>
                        </a:rPr>
                        <a:t>成功</a:t>
                      </a:r>
                      <a:endParaRPr lang="zh-CN" altLang="en-US" sz="2400" dirty="0">
                        <a:solidFill>
                          <a:srgbClr val="0080FF"/>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spcBef>
                          <a:spcPts val="0"/>
                        </a:spcBef>
                      </a:pPr>
                      <a:r>
                        <a:rPr lang="zh-CN" altLang="en-US" sz="2000" dirty="0" smtClean="0">
                          <a:solidFill>
                            <a:srgbClr val="00B050"/>
                          </a:solidFill>
                        </a:rPr>
                        <a:t>查找第</a:t>
                      </a:r>
                      <a:r>
                        <a:rPr lang="en-US" altLang="zh-CN" sz="2000" i="1" dirty="0" smtClean="0">
                          <a:solidFill>
                            <a:schemeClr val="tx1"/>
                          </a:solidFill>
                        </a:rPr>
                        <a:t>n</a:t>
                      </a:r>
                      <a:r>
                        <a:rPr lang="zh-CN" altLang="en-US" sz="2000" dirty="0" smtClean="0">
                          <a:solidFill>
                            <a:srgbClr val="00B050"/>
                          </a:solidFill>
                        </a:rPr>
                        <a:t>个元素：</a:t>
                      </a:r>
                      <a:r>
                        <a:rPr lang="en-US" altLang="zh-CN" sz="2000" i="1" dirty="0" smtClean="0">
                          <a:solidFill>
                            <a:srgbClr val="0070C0"/>
                          </a:solidFill>
                        </a:rPr>
                        <a:t>1</a:t>
                      </a:r>
                      <a:r>
                        <a:rPr lang="en-US" altLang="zh-CN" sz="2000" dirty="0" smtClean="0">
                          <a:solidFill>
                            <a:srgbClr val="00B050"/>
                          </a:solidFill>
                        </a:rPr>
                        <a:t> </a:t>
                      </a:r>
                      <a:r>
                        <a:rPr lang="zh-CN" altLang="en-US" sz="2000" dirty="0" smtClean="0">
                          <a:solidFill>
                            <a:srgbClr val="00B050"/>
                          </a:solidFill>
                        </a:rPr>
                        <a:t>次</a:t>
                      </a:r>
                      <a:endParaRPr lang="en-US" altLang="zh-CN" sz="2000" dirty="0" smtClean="0">
                        <a:solidFill>
                          <a:srgbClr val="00B050"/>
                        </a:solidFill>
                      </a:endParaRPr>
                    </a:p>
                    <a:p>
                      <a:pPr>
                        <a:spcBef>
                          <a:spcPts val="0"/>
                        </a:spcBef>
                      </a:pPr>
                      <a:r>
                        <a:rPr lang="en-US" altLang="zh-CN" sz="2000" dirty="0" smtClean="0">
                          <a:solidFill>
                            <a:srgbClr val="00B050"/>
                          </a:solidFill>
                        </a:rPr>
                        <a:t>……….</a:t>
                      </a:r>
                    </a:p>
                    <a:p>
                      <a:pPr>
                        <a:spcBef>
                          <a:spcPts val="0"/>
                        </a:spcBef>
                      </a:pPr>
                      <a:r>
                        <a:rPr lang="zh-CN" altLang="en-US" sz="2000" dirty="0" smtClean="0">
                          <a:solidFill>
                            <a:srgbClr val="00B050"/>
                          </a:solidFill>
                        </a:rPr>
                        <a:t>查找第 </a:t>
                      </a:r>
                      <a:r>
                        <a:rPr lang="en-US" altLang="zh-CN" sz="2000" i="1" dirty="0" err="1" smtClean="0">
                          <a:solidFill>
                            <a:schemeClr val="tx1"/>
                          </a:solidFill>
                        </a:rPr>
                        <a:t>i</a:t>
                      </a:r>
                      <a:r>
                        <a:rPr lang="zh-CN" altLang="en-US" sz="2000" dirty="0" smtClean="0">
                          <a:solidFill>
                            <a:srgbClr val="00B050"/>
                          </a:solidFill>
                        </a:rPr>
                        <a:t>个元素： </a:t>
                      </a:r>
                      <a:r>
                        <a:rPr lang="en-US" altLang="zh-CN" sz="2000" i="1" dirty="0" smtClean="0">
                          <a:solidFill>
                            <a:srgbClr val="0070C0"/>
                          </a:solidFill>
                        </a:rPr>
                        <a:t>n</a:t>
                      </a:r>
                      <a:r>
                        <a:rPr lang="en-US" altLang="zh-CN" sz="2000" i="0" dirty="0" smtClean="0">
                          <a:solidFill>
                            <a:srgbClr val="0070C0"/>
                          </a:solidFill>
                        </a:rPr>
                        <a:t>-</a:t>
                      </a:r>
                      <a:r>
                        <a:rPr lang="en-US" altLang="zh-CN" sz="2000" i="1" dirty="0" smtClean="0">
                          <a:solidFill>
                            <a:srgbClr val="0070C0"/>
                          </a:solidFill>
                        </a:rPr>
                        <a:t>i</a:t>
                      </a:r>
                      <a:r>
                        <a:rPr lang="en-US" altLang="zh-CN" sz="2000" i="0" dirty="0" smtClean="0">
                          <a:solidFill>
                            <a:srgbClr val="0070C0"/>
                          </a:solidFill>
                        </a:rPr>
                        <a:t>+1</a:t>
                      </a:r>
                      <a:r>
                        <a:rPr lang="en-US" altLang="zh-CN" sz="2000" dirty="0" smtClean="0">
                          <a:solidFill>
                            <a:srgbClr val="00B050"/>
                          </a:solidFill>
                        </a:rPr>
                        <a:t> </a:t>
                      </a:r>
                      <a:r>
                        <a:rPr lang="zh-CN" altLang="en-US" sz="2000" dirty="0" smtClean="0">
                          <a:solidFill>
                            <a:srgbClr val="00B050"/>
                          </a:solidFill>
                        </a:rPr>
                        <a:t>次</a:t>
                      </a:r>
                      <a:endParaRPr lang="en-US" altLang="zh-CN" sz="2000" dirty="0" smtClean="0">
                        <a:solidFill>
                          <a:srgbClr val="00B050"/>
                        </a:solidFill>
                      </a:endParaRPr>
                    </a:p>
                    <a:p>
                      <a:pPr>
                        <a:spcBef>
                          <a:spcPts val="0"/>
                        </a:spcBef>
                      </a:pPr>
                      <a:r>
                        <a:rPr lang="zh-CN" altLang="en-US" sz="2000" dirty="0" smtClean="0">
                          <a:solidFill>
                            <a:srgbClr val="00B050"/>
                          </a:solidFill>
                        </a:rPr>
                        <a:t>查找第</a:t>
                      </a:r>
                      <a:r>
                        <a:rPr lang="en-US" altLang="zh-CN" sz="2000" i="1" dirty="0" smtClean="0">
                          <a:solidFill>
                            <a:schemeClr val="tx1"/>
                          </a:solidFill>
                        </a:rPr>
                        <a:t>1</a:t>
                      </a:r>
                      <a:r>
                        <a:rPr lang="zh-CN" altLang="en-US" sz="2000" dirty="0" smtClean="0">
                          <a:solidFill>
                            <a:srgbClr val="00B050"/>
                          </a:solidFill>
                        </a:rPr>
                        <a:t>个元素： </a:t>
                      </a:r>
                      <a:r>
                        <a:rPr lang="en-US" altLang="zh-CN" sz="2000" i="1" dirty="0" smtClean="0">
                          <a:solidFill>
                            <a:srgbClr val="0070C0"/>
                          </a:solidFill>
                        </a:rPr>
                        <a:t>n</a:t>
                      </a:r>
                      <a:r>
                        <a:rPr lang="en-US" altLang="zh-CN" sz="2000" dirty="0" smtClean="0">
                          <a:solidFill>
                            <a:srgbClr val="00B050"/>
                          </a:solidFill>
                        </a:rPr>
                        <a:t> </a:t>
                      </a:r>
                      <a:r>
                        <a:rPr lang="zh-CN" altLang="en-US" sz="2000" dirty="0" smtClean="0">
                          <a:solidFill>
                            <a:srgbClr val="00B050"/>
                          </a:solidFill>
                        </a:rPr>
                        <a:t>次</a:t>
                      </a:r>
                      <a:endParaRPr lang="zh-CN" altLang="en-US" sz="2000" dirty="0">
                        <a:solidFill>
                          <a:srgbClr val="00B05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68727150"/>
                  </a:ext>
                </a:extLst>
              </a:tr>
            </a:tbl>
          </a:graphicData>
        </a:graphic>
      </p:graphicFrame>
      <p:graphicFrame>
        <p:nvGraphicFramePr>
          <p:cNvPr id="28" name="表格 27"/>
          <p:cNvGraphicFramePr>
            <a:graphicFrameLocks noGrp="1"/>
          </p:cNvGraphicFramePr>
          <p:nvPr>
            <p:extLst>
              <p:ext uri="{D42A27DB-BD31-4B8C-83A1-F6EECF244321}">
                <p14:modId xmlns:p14="http://schemas.microsoft.com/office/powerpoint/2010/main" val="2961685879"/>
              </p:ext>
            </p:extLst>
          </p:nvPr>
        </p:nvGraphicFramePr>
        <p:xfrm>
          <a:off x="5243091" y="5419074"/>
          <a:ext cx="3620223" cy="1286526"/>
        </p:xfrm>
        <a:graphic>
          <a:graphicData uri="http://schemas.openxmlformats.org/drawingml/2006/table">
            <a:tbl>
              <a:tblPr firstRow="1" bandRow="1">
                <a:tableStyleId>{5C22544A-7EE6-4342-B048-85BDC9FD1C3A}</a:tableStyleId>
              </a:tblPr>
              <a:tblGrid>
                <a:gridCol w="911338">
                  <a:extLst>
                    <a:ext uri="{9D8B030D-6E8A-4147-A177-3AD203B41FA5}">
                      <a16:colId xmlns:a16="http://schemas.microsoft.com/office/drawing/2014/main" val="2962913930"/>
                    </a:ext>
                  </a:extLst>
                </a:gridCol>
                <a:gridCol w="2708885">
                  <a:extLst>
                    <a:ext uri="{9D8B030D-6E8A-4147-A177-3AD203B41FA5}">
                      <a16:colId xmlns:a16="http://schemas.microsoft.com/office/drawing/2014/main" val="1147600601"/>
                    </a:ext>
                  </a:extLst>
                </a:gridCol>
              </a:tblGrid>
              <a:tr h="1286526">
                <a:tc>
                  <a:txBody>
                    <a:bodyPr/>
                    <a:lstStyle/>
                    <a:p>
                      <a:pPr algn="ctr"/>
                      <a:r>
                        <a:rPr lang="zh-CN" altLang="en-US" sz="2400" b="0" dirty="0" smtClean="0">
                          <a:solidFill>
                            <a:srgbClr val="002060"/>
                          </a:solidFill>
                        </a:rPr>
                        <a:t>查找</a:t>
                      </a:r>
                      <a:r>
                        <a:rPr lang="zh-CN" altLang="en-US" sz="2400" dirty="0" smtClean="0">
                          <a:solidFill>
                            <a:srgbClr val="FF0000"/>
                          </a:solidFill>
                        </a:rPr>
                        <a:t>失败</a:t>
                      </a:r>
                      <a:endParaRPr lang="zh-CN" altLang="en-US" sz="2400" dirty="0">
                        <a:solidFill>
                          <a:srgbClr val="FF0000"/>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CFF"/>
                    </a:solidFill>
                  </a:tcPr>
                </a:tc>
                <a:tc>
                  <a:txBody>
                    <a:bodyPr/>
                    <a:lstStyle/>
                    <a:p>
                      <a:pPr algn="ctr">
                        <a:spcBef>
                          <a:spcPts val="0"/>
                        </a:spcBef>
                      </a:pPr>
                      <a:r>
                        <a:rPr lang="en-US" altLang="zh-CN" sz="2000" dirty="0" smtClean="0">
                          <a:solidFill>
                            <a:srgbClr val="7030A0"/>
                          </a:solidFill>
                        </a:rPr>
                        <a:t>n+1 </a:t>
                      </a:r>
                      <a:r>
                        <a:rPr lang="zh-CN" altLang="en-US" sz="2000" dirty="0" smtClean="0">
                          <a:solidFill>
                            <a:srgbClr val="7030A0"/>
                          </a:solidFill>
                        </a:rPr>
                        <a:t>次</a:t>
                      </a:r>
                      <a:endParaRPr lang="en-US" altLang="zh-CN" sz="2000" dirty="0" smtClean="0">
                        <a:solidFill>
                          <a:srgbClr val="7030A0"/>
                        </a:solidFill>
                      </a:endParaRPr>
                    </a:p>
                    <a:p>
                      <a:pPr algn="ctr">
                        <a:spcBef>
                          <a:spcPts val="0"/>
                        </a:spcBef>
                      </a:pPr>
                      <a:r>
                        <a:rPr lang="en-US" altLang="zh-CN" sz="1800" b="0" dirty="0" smtClean="0">
                          <a:solidFill>
                            <a:schemeClr val="tx1">
                              <a:lumMod val="50000"/>
                              <a:lumOff val="50000"/>
                            </a:schemeClr>
                          </a:solidFill>
                        </a:rPr>
                        <a:t>(</a:t>
                      </a:r>
                      <a:r>
                        <a:rPr lang="zh-CN" altLang="en-US" sz="1800" b="0" dirty="0" smtClean="0">
                          <a:solidFill>
                            <a:schemeClr val="tx1">
                              <a:lumMod val="50000"/>
                              <a:lumOff val="50000"/>
                            </a:schemeClr>
                          </a:solidFill>
                        </a:rPr>
                        <a:t>查找元素非</a:t>
                      </a:r>
                      <a:r>
                        <a:rPr lang="en-US" altLang="zh-CN" sz="1800" b="0" dirty="0" smtClean="0">
                          <a:solidFill>
                            <a:schemeClr val="tx1">
                              <a:lumMod val="50000"/>
                              <a:lumOff val="50000"/>
                            </a:schemeClr>
                          </a:solidFill>
                        </a:rPr>
                        <a:t>a</a:t>
                      </a:r>
                      <a:r>
                        <a:rPr lang="en-US" altLang="zh-CN" sz="1800" b="0" baseline="-25000" dirty="0" smtClean="0">
                          <a:solidFill>
                            <a:schemeClr val="tx1">
                              <a:lumMod val="50000"/>
                              <a:lumOff val="50000"/>
                            </a:schemeClr>
                          </a:solidFill>
                        </a:rPr>
                        <a:t>1</a:t>
                      </a:r>
                      <a:r>
                        <a:rPr lang="en-US" altLang="zh-CN" sz="1800" b="0" dirty="0" smtClean="0">
                          <a:solidFill>
                            <a:schemeClr val="tx1">
                              <a:lumMod val="50000"/>
                              <a:lumOff val="50000"/>
                            </a:schemeClr>
                          </a:solidFill>
                        </a:rPr>
                        <a:t>,a</a:t>
                      </a:r>
                      <a:r>
                        <a:rPr lang="en-US" altLang="zh-CN" sz="1800" b="0" baseline="-25000" dirty="0" smtClean="0">
                          <a:solidFill>
                            <a:schemeClr val="tx1">
                              <a:lumMod val="50000"/>
                              <a:lumOff val="50000"/>
                            </a:schemeClr>
                          </a:solidFill>
                        </a:rPr>
                        <a:t>2</a:t>
                      </a:r>
                      <a:r>
                        <a:rPr lang="en-US" altLang="zh-CN" sz="1800" b="0" dirty="0" smtClean="0">
                          <a:solidFill>
                            <a:schemeClr val="tx1">
                              <a:lumMod val="50000"/>
                              <a:lumOff val="50000"/>
                            </a:schemeClr>
                          </a:solidFill>
                        </a:rPr>
                        <a:t>,…,a</a:t>
                      </a:r>
                      <a:r>
                        <a:rPr lang="en-US" altLang="zh-CN" sz="1800" b="0" baseline="-25000" dirty="0" smtClean="0">
                          <a:solidFill>
                            <a:schemeClr val="tx1">
                              <a:lumMod val="50000"/>
                              <a:lumOff val="50000"/>
                            </a:schemeClr>
                          </a:solidFill>
                        </a:rPr>
                        <a:t>n</a:t>
                      </a:r>
                      <a:r>
                        <a:rPr lang="en-US" altLang="zh-CN" sz="1800" b="0" dirty="0" smtClean="0">
                          <a:solidFill>
                            <a:schemeClr val="tx1">
                              <a:lumMod val="50000"/>
                              <a:lumOff val="50000"/>
                            </a:schemeClr>
                          </a:solidFill>
                        </a:rPr>
                        <a:t>)</a:t>
                      </a:r>
                      <a:endParaRPr lang="zh-CN" altLang="en-US" sz="1800" b="0" dirty="0">
                        <a:solidFill>
                          <a:schemeClr val="tx1">
                            <a:lumMod val="50000"/>
                            <a:lumOff val="50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68727150"/>
                  </a:ext>
                </a:extLst>
              </a:tr>
            </a:tbl>
          </a:graphicData>
        </a:graphic>
      </p:graphicFrame>
    </p:spTree>
    <p:extLst>
      <p:ext uri="{BB962C8B-B14F-4D97-AF65-F5344CB8AC3E}">
        <p14:creationId xmlns:p14="http://schemas.microsoft.com/office/powerpoint/2010/main" val="1585635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wipe(left)">
                                      <p:cBhvr>
                                        <p:cTn id="11" dur="500"/>
                                        <p:tgtEl>
                                          <p:spTgt spid="3">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nodeType="click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arn(inVertical)">
                                      <p:cBhvr>
                                        <p:cTn id="16" dur="500"/>
                                        <p:tgtEl>
                                          <p:spTgt spid="3">
                                            <p:txEl>
                                              <p:pRg st="3" end="3"/>
                                            </p:txEl>
                                          </p:spTgt>
                                        </p:tgtEl>
                                      </p:cBhvr>
                                    </p:animEffect>
                                  </p:childTnLst>
                                </p:cTn>
                              </p:par>
                            </p:childTnLst>
                          </p:cTn>
                        </p:par>
                        <p:par>
                          <p:cTn id="17" fill="hold">
                            <p:stCondLst>
                              <p:cond delay="500"/>
                            </p:stCondLst>
                            <p:childTnLst>
                              <p:par>
                                <p:cTn id="18" presetID="6" presetClass="entr" presetSubtype="16"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circle(in)">
                                      <p:cBhvr>
                                        <p:cTn id="20" dur="2000"/>
                                        <p:tgtEl>
                                          <p:spTgt spid="4"/>
                                        </p:tgtEl>
                                      </p:cBhvr>
                                    </p:animEffect>
                                  </p:childTnLst>
                                </p:cTn>
                              </p:par>
                            </p:childTnLst>
                          </p:cTn>
                        </p:par>
                        <p:par>
                          <p:cTn id="21" fill="hold">
                            <p:stCondLst>
                              <p:cond delay="2500"/>
                            </p:stCondLst>
                            <p:childTnLst>
                              <p:par>
                                <p:cTn id="22" presetID="6" presetClass="entr" presetSubtype="16" fill="hold" grpId="0"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circle(in)">
                                      <p:cBhvr>
                                        <p:cTn id="24" dur="20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1000"/>
                                        <p:tgtEl>
                                          <p:spTgt spid="21"/>
                                        </p:tgtEl>
                                      </p:cBhvr>
                                    </p:animEffect>
                                    <p:anim calcmode="lin" valueType="num">
                                      <p:cBhvr>
                                        <p:cTn id="30" dur="1000" fill="hold"/>
                                        <p:tgtEl>
                                          <p:spTgt spid="21"/>
                                        </p:tgtEl>
                                        <p:attrNameLst>
                                          <p:attrName>ppt_x</p:attrName>
                                        </p:attrNameLst>
                                      </p:cBhvr>
                                      <p:tavLst>
                                        <p:tav tm="0">
                                          <p:val>
                                            <p:strVal val="#ppt_x"/>
                                          </p:val>
                                        </p:tav>
                                        <p:tav tm="100000">
                                          <p:val>
                                            <p:strVal val="#ppt_x"/>
                                          </p:val>
                                        </p:tav>
                                      </p:tavLst>
                                    </p:anim>
                                    <p:anim calcmode="lin" valueType="num">
                                      <p:cBhvr>
                                        <p:cTn id="31" dur="1000" fill="hold"/>
                                        <p:tgtEl>
                                          <p:spTgt spid="21"/>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fade">
                                      <p:cBhvr>
                                        <p:cTn id="34" dur="1000"/>
                                        <p:tgtEl>
                                          <p:spTgt spid="22"/>
                                        </p:tgtEl>
                                      </p:cBhvr>
                                    </p:animEffect>
                                    <p:anim calcmode="lin" valueType="num">
                                      <p:cBhvr>
                                        <p:cTn id="35" dur="1000" fill="hold"/>
                                        <p:tgtEl>
                                          <p:spTgt spid="22"/>
                                        </p:tgtEl>
                                        <p:attrNameLst>
                                          <p:attrName>ppt_x</p:attrName>
                                        </p:attrNameLst>
                                      </p:cBhvr>
                                      <p:tavLst>
                                        <p:tav tm="0">
                                          <p:val>
                                            <p:strVal val="#ppt_x"/>
                                          </p:val>
                                        </p:tav>
                                        <p:tav tm="100000">
                                          <p:val>
                                            <p:strVal val="#ppt_x"/>
                                          </p:val>
                                        </p:tav>
                                      </p:tavLst>
                                    </p:anim>
                                    <p:anim calcmode="lin" valueType="num">
                                      <p:cBhvr>
                                        <p:cTn id="36" dur="1000" fill="hold"/>
                                        <p:tgtEl>
                                          <p:spTgt spid="22"/>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fade">
                                      <p:cBhvr>
                                        <p:cTn id="39" dur="1000"/>
                                        <p:tgtEl>
                                          <p:spTgt spid="23"/>
                                        </p:tgtEl>
                                      </p:cBhvr>
                                    </p:animEffect>
                                    <p:anim calcmode="lin" valueType="num">
                                      <p:cBhvr>
                                        <p:cTn id="40" dur="1000" fill="hold"/>
                                        <p:tgtEl>
                                          <p:spTgt spid="23"/>
                                        </p:tgtEl>
                                        <p:attrNameLst>
                                          <p:attrName>ppt_x</p:attrName>
                                        </p:attrNameLst>
                                      </p:cBhvr>
                                      <p:tavLst>
                                        <p:tav tm="0">
                                          <p:val>
                                            <p:strVal val="#ppt_x"/>
                                          </p:val>
                                        </p:tav>
                                        <p:tav tm="100000">
                                          <p:val>
                                            <p:strVal val="#ppt_x"/>
                                          </p:val>
                                        </p:tav>
                                      </p:tavLst>
                                    </p:anim>
                                    <p:anim calcmode="lin" valueType="num">
                                      <p:cBhvr>
                                        <p:cTn id="41"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0" presetClass="path" presetSubtype="0" accel="50000" decel="50000" fill="hold" grpId="1" nodeType="clickEffect">
                                  <p:stCondLst>
                                    <p:cond delay="0"/>
                                  </p:stCondLst>
                                  <p:childTnLst>
                                    <p:animMotion origin="layout" path="M -4.16667E-6 -1.48148E-6 L -0.26927 -0.16967 L -0.26927 -0.16991 " pathEditMode="relative" rAng="0" ptsTypes="AAA">
                                      <p:cBhvr>
                                        <p:cTn id="45" dur="2000" fill="hold"/>
                                        <p:tgtEl>
                                          <p:spTgt spid="22"/>
                                        </p:tgtEl>
                                        <p:attrNameLst>
                                          <p:attrName>ppt_x</p:attrName>
                                          <p:attrName>ppt_y</p:attrName>
                                        </p:attrNameLst>
                                      </p:cBhvr>
                                      <p:rCtr x="-13472" y="-8495"/>
                                    </p:animMotion>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nodeType="clickEffect">
                                  <p:stCondLst>
                                    <p:cond delay="0"/>
                                  </p:stCondLst>
                                  <p:childTnLst>
                                    <p:set>
                                      <p:cBhvr>
                                        <p:cTn id="49" dur="1" fill="hold">
                                          <p:stCondLst>
                                            <p:cond delay="0"/>
                                          </p:stCondLst>
                                        </p:cTn>
                                        <p:tgtEl>
                                          <p:spTgt spid="26"/>
                                        </p:tgtEl>
                                        <p:attrNameLst>
                                          <p:attrName>style.visibility</p:attrName>
                                        </p:attrNameLst>
                                      </p:cBhvr>
                                      <p:to>
                                        <p:strVal val="visible"/>
                                      </p:to>
                                    </p:set>
                                    <p:animEffect transition="in" filter="wipe(down)">
                                      <p:cBhvr>
                                        <p:cTn id="50" dur="500"/>
                                        <p:tgtEl>
                                          <p:spTgt spid="26"/>
                                        </p:tgtEl>
                                      </p:cBhvr>
                                    </p:animEffect>
                                  </p:childTnLst>
                                </p:cTn>
                              </p:par>
                            </p:childTnLst>
                          </p:cTn>
                        </p:par>
                      </p:childTnLst>
                    </p:cTn>
                  </p:par>
                  <p:par>
                    <p:cTn id="51" fill="hold">
                      <p:stCondLst>
                        <p:cond delay="indefinite"/>
                      </p:stCondLst>
                      <p:childTnLst>
                        <p:par>
                          <p:cTn id="52" fill="hold">
                            <p:stCondLst>
                              <p:cond delay="0"/>
                            </p:stCondLst>
                            <p:childTnLst>
                              <p:par>
                                <p:cTn id="53" presetID="37" presetClass="path" presetSubtype="0" accel="50000" decel="50000" fill="hold" nodeType="clickEffect">
                                  <p:stCondLst>
                                    <p:cond delay="0"/>
                                  </p:stCondLst>
                                  <p:childTnLst>
                                    <p:animMotion origin="layout" path="M -1.66667E-6 0 L -0.01771 0.04005 C -0.02135 0.04907 -0.02691 0.05394 -0.03264 0.05394 C -0.03923 0.05394 -0.04444 0.04907 -0.04809 0.04005 L -0.06545 0 " pathEditMode="relative" rAng="0" ptsTypes="AAAAA">
                                      <p:cBhvr>
                                        <p:cTn id="54" dur="2000" fill="hold"/>
                                        <p:tgtEl>
                                          <p:spTgt spid="26"/>
                                        </p:tgtEl>
                                        <p:attrNameLst>
                                          <p:attrName>ppt_x</p:attrName>
                                          <p:attrName>ppt_y</p:attrName>
                                        </p:attrNameLst>
                                      </p:cBhvr>
                                      <p:rCtr x="-3281" y="2685"/>
                                    </p:animMotion>
                                  </p:childTnLst>
                                </p:cTn>
                              </p:par>
                            </p:childTnLst>
                          </p:cTn>
                        </p:par>
                      </p:childTnLst>
                    </p:cTn>
                  </p:par>
                  <p:par>
                    <p:cTn id="55" fill="hold">
                      <p:stCondLst>
                        <p:cond delay="indefinite"/>
                      </p:stCondLst>
                      <p:childTnLst>
                        <p:par>
                          <p:cTn id="56" fill="hold">
                            <p:stCondLst>
                              <p:cond delay="0"/>
                            </p:stCondLst>
                            <p:childTnLst>
                              <p:par>
                                <p:cTn id="57" presetID="37" presetClass="path" presetSubtype="0" accel="50000" decel="50000" fill="hold" nodeType="clickEffect">
                                  <p:stCondLst>
                                    <p:cond delay="0"/>
                                  </p:stCondLst>
                                  <p:childTnLst>
                                    <p:animMotion origin="layout" path="M -0.06545 0 L -0.08351 0.04005 C -0.08715 0.04907 -0.09288 0.05394 -0.09861 0.05394 C -0.10521 0.05394 -0.11059 0.04907 -0.11441 0.04005 L -0.13212 0 " pathEditMode="relative" rAng="0" ptsTypes="AAAAA">
                                      <p:cBhvr>
                                        <p:cTn id="58" dur="2000" fill="hold"/>
                                        <p:tgtEl>
                                          <p:spTgt spid="26"/>
                                        </p:tgtEl>
                                        <p:attrNameLst>
                                          <p:attrName>ppt_x</p:attrName>
                                          <p:attrName>ppt_y</p:attrName>
                                        </p:attrNameLst>
                                      </p:cBhvr>
                                      <p:rCtr x="-3333" y="2685"/>
                                    </p:animMotion>
                                  </p:childTnLst>
                                </p:cTn>
                              </p:par>
                            </p:childTnLst>
                          </p:cTn>
                        </p:par>
                      </p:childTnLst>
                    </p:cTn>
                  </p:par>
                  <p:par>
                    <p:cTn id="59" fill="hold">
                      <p:stCondLst>
                        <p:cond delay="indefinite"/>
                      </p:stCondLst>
                      <p:childTnLst>
                        <p:par>
                          <p:cTn id="60" fill="hold">
                            <p:stCondLst>
                              <p:cond delay="0"/>
                            </p:stCondLst>
                            <p:childTnLst>
                              <p:par>
                                <p:cTn id="61" presetID="37" presetClass="path" presetSubtype="0" accel="50000" decel="50000" fill="hold" nodeType="clickEffect">
                                  <p:stCondLst>
                                    <p:cond delay="0"/>
                                  </p:stCondLst>
                                  <p:childTnLst>
                                    <p:animMotion origin="layout" path="M -0.13212 0 L -0.15087 0.04005 C -0.15469 0.04907 -0.16059 0.05394 -0.16666 0.05394 C -0.17361 0.05394 -0.17916 0.04907 -0.18298 0.04005 L -0.20156 0 " pathEditMode="relative" rAng="0" ptsTypes="AAAAA">
                                      <p:cBhvr>
                                        <p:cTn id="62" dur="2000" fill="hold"/>
                                        <p:tgtEl>
                                          <p:spTgt spid="26"/>
                                        </p:tgtEl>
                                        <p:attrNameLst>
                                          <p:attrName>ppt_x</p:attrName>
                                          <p:attrName>ppt_y</p:attrName>
                                        </p:attrNameLst>
                                      </p:cBhvr>
                                      <p:rCtr x="-3472" y="2685"/>
                                    </p:animMotion>
                                  </p:childTnLst>
                                </p:cTn>
                              </p:par>
                            </p:childTnLst>
                          </p:cTn>
                        </p:par>
                      </p:childTnLst>
                    </p:cTn>
                  </p:par>
                  <p:par>
                    <p:cTn id="63" fill="hold">
                      <p:stCondLst>
                        <p:cond delay="indefinite"/>
                      </p:stCondLst>
                      <p:childTnLst>
                        <p:par>
                          <p:cTn id="64" fill="hold">
                            <p:stCondLst>
                              <p:cond delay="0"/>
                            </p:stCondLst>
                            <p:childTnLst>
                              <p:par>
                                <p:cTn id="65" presetID="37" presetClass="path" presetSubtype="0" accel="50000" decel="50000" fill="hold" nodeType="clickEffect">
                                  <p:stCondLst>
                                    <p:cond delay="0"/>
                                  </p:stCondLst>
                                  <p:childTnLst>
                                    <p:animMotion origin="layout" path="M -0.19601 0 L -0.21493 0.04005 C -0.21875 0.04907 -0.22465 0.05394 -0.23055 0.05394 C -0.23767 0.05394 -0.24323 0.04907 -0.24687 0.04005 L -0.2651 0 " pathEditMode="relative" rAng="0" ptsTypes="AAAAA">
                                      <p:cBhvr>
                                        <p:cTn id="66" dur="2000" fill="hold"/>
                                        <p:tgtEl>
                                          <p:spTgt spid="26"/>
                                        </p:tgtEl>
                                        <p:attrNameLst>
                                          <p:attrName>ppt_x</p:attrName>
                                          <p:attrName>ppt_y</p:attrName>
                                        </p:attrNameLst>
                                      </p:cBhvr>
                                      <p:rCtr x="-3455" y="2685"/>
                                    </p:animMotion>
                                  </p:childTnLst>
                                </p:cTn>
                              </p:par>
                            </p:childTnLst>
                          </p:cTn>
                        </p:par>
                        <p:par>
                          <p:cTn id="67" fill="hold">
                            <p:stCondLst>
                              <p:cond delay="2000"/>
                            </p:stCondLst>
                            <p:childTnLst>
                              <p:par>
                                <p:cTn id="68" presetID="42" presetClass="entr" presetSubtype="0" fill="hold" grpId="0" nodeType="afterEffect">
                                  <p:stCondLst>
                                    <p:cond delay="0"/>
                                  </p:stCondLst>
                                  <p:childTnLst>
                                    <p:set>
                                      <p:cBhvr>
                                        <p:cTn id="69" dur="1" fill="hold">
                                          <p:stCondLst>
                                            <p:cond delay="0"/>
                                          </p:stCondLst>
                                        </p:cTn>
                                        <p:tgtEl>
                                          <p:spTgt spid="27"/>
                                        </p:tgtEl>
                                        <p:attrNameLst>
                                          <p:attrName>style.visibility</p:attrName>
                                        </p:attrNameLst>
                                      </p:cBhvr>
                                      <p:to>
                                        <p:strVal val="visible"/>
                                      </p:to>
                                    </p:set>
                                    <p:animEffect transition="in" filter="fade">
                                      <p:cBhvr>
                                        <p:cTn id="70" dur="1000"/>
                                        <p:tgtEl>
                                          <p:spTgt spid="27"/>
                                        </p:tgtEl>
                                      </p:cBhvr>
                                    </p:animEffect>
                                    <p:anim calcmode="lin" valueType="num">
                                      <p:cBhvr>
                                        <p:cTn id="71" dur="1000" fill="hold"/>
                                        <p:tgtEl>
                                          <p:spTgt spid="27"/>
                                        </p:tgtEl>
                                        <p:attrNameLst>
                                          <p:attrName>ppt_x</p:attrName>
                                        </p:attrNameLst>
                                      </p:cBhvr>
                                      <p:tavLst>
                                        <p:tav tm="0">
                                          <p:val>
                                            <p:strVal val="#ppt_x"/>
                                          </p:val>
                                        </p:tav>
                                        <p:tav tm="100000">
                                          <p:val>
                                            <p:strVal val="#ppt_x"/>
                                          </p:val>
                                        </p:tav>
                                      </p:tavLst>
                                    </p:anim>
                                    <p:anim calcmode="lin" valueType="num">
                                      <p:cBhvr>
                                        <p:cTn id="72"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16" presetClass="entr" presetSubtype="21" fill="hold" nodeType="clickEffect">
                                  <p:stCondLst>
                                    <p:cond delay="0"/>
                                  </p:stCondLst>
                                  <p:childTnLst>
                                    <p:set>
                                      <p:cBhvr>
                                        <p:cTn id="76" dur="1" fill="hold">
                                          <p:stCondLst>
                                            <p:cond delay="0"/>
                                          </p:stCondLst>
                                        </p:cTn>
                                        <p:tgtEl>
                                          <p:spTgt spid="3">
                                            <p:txEl>
                                              <p:pRg st="8" end="8"/>
                                            </p:txEl>
                                          </p:spTgt>
                                        </p:tgtEl>
                                        <p:attrNameLst>
                                          <p:attrName>style.visibility</p:attrName>
                                        </p:attrNameLst>
                                      </p:cBhvr>
                                      <p:to>
                                        <p:strVal val="visible"/>
                                      </p:to>
                                    </p:set>
                                    <p:animEffect transition="in" filter="barn(inVertical)">
                                      <p:cBhvr>
                                        <p:cTn id="77" dur="500"/>
                                        <p:tgtEl>
                                          <p:spTgt spid="3">
                                            <p:txEl>
                                              <p:pRg st="8" end="8"/>
                                            </p:txEl>
                                          </p:spTgt>
                                        </p:tgtEl>
                                      </p:cBhvr>
                                    </p:animEffect>
                                  </p:childTnLst>
                                </p:cTn>
                              </p:par>
                            </p:childTnLst>
                          </p:cTn>
                        </p:par>
                        <p:par>
                          <p:cTn id="78" fill="hold">
                            <p:stCondLst>
                              <p:cond delay="500"/>
                            </p:stCondLst>
                            <p:childTnLst>
                              <p:par>
                                <p:cTn id="79" presetID="42" presetClass="entr" presetSubtype="0" fill="hold" nodeType="afterEffect">
                                  <p:stCondLst>
                                    <p:cond delay="0"/>
                                  </p:stCondLst>
                                  <p:childTnLst>
                                    <p:set>
                                      <p:cBhvr>
                                        <p:cTn id="80" dur="1" fill="hold">
                                          <p:stCondLst>
                                            <p:cond delay="0"/>
                                          </p:stCondLst>
                                        </p:cTn>
                                        <p:tgtEl>
                                          <p:spTgt spid="25"/>
                                        </p:tgtEl>
                                        <p:attrNameLst>
                                          <p:attrName>style.visibility</p:attrName>
                                        </p:attrNameLst>
                                      </p:cBhvr>
                                      <p:to>
                                        <p:strVal val="visible"/>
                                      </p:to>
                                    </p:set>
                                    <p:animEffect transition="in" filter="fade">
                                      <p:cBhvr>
                                        <p:cTn id="81" dur="1000"/>
                                        <p:tgtEl>
                                          <p:spTgt spid="25"/>
                                        </p:tgtEl>
                                      </p:cBhvr>
                                    </p:animEffect>
                                    <p:anim calcmode="lin" valueType="num">
                                      <p:cBhvr>
                                        <p:cTn id="82" dur="1000" fill="hold"/>
                                        <p:tgtEl>
                                          <p:spTgt spid="25"/>
                                        </p:tgtEl>
                                        <p:attrNameLst>
                                          <p:attrName>ppt_x</p:attrName>
                                        </p:attrNameLst>
                                      </p:cBhvr>
                                      <p:tavLst>
                                        <p:tav tm="0">
                                          <p:val>
                                            <p:strVal val="#ppt_x"/>
                                          </p:val>
                                        </p:tav>
                                        <p:tav tm="100000">
                                          <p:val>
                                            <p:strVal val="#ppt_x"/>
                                          </p:val>
                                        </p:tav>
                                      </p:tavLst>
                                    </p:anim>
                                    <p:anim calcmode="lin" valueType="num">
                                      <p:cBhvr>
                                        <p:cTn id="83"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2" presetClass="entr" presetSubtype="3" fill="hold" nodeType="clickEffect">
                                  <p:stCondLst>
                                    <p:cond delay="0"/>
                                  </p:stCondLst>
                                  <p:childTnLst>
                                    <p:set>
                                      <p:cBhvr>
                                        <p:cTn id="87" dur="1" fill="hold">
                                          <p:stCondLst>
                                            <p:cond delay="0"/>
                                          </p:stCondLst>
                                        </p:cTn>
                                        <p:tgtEl>
                                          <p:spTgt spid="28"/>
                                        </p:tgtEl>
                                        <p:attrNameLst>
                                          <p:attrName>style.visibility</p:attrName>
                                        </p:attrNameLst>
                                      </p:cBhvr>
                                      <p:to>
                                        <p:strVal val="visible"/>
                                      </p:to>
                                    </p:set>
                                    <p:anim calcmode="lin" valueType="num">
                                      <p:cBhvr additive="base">
                                        <p:cTn id="88" dur="500" fill="hold"/>
                                        <p:tgtEl>
                                          <p:spTgt spid="28"/>
                                        </p:tgtEl>
                                        <p:attrNameLst>
                                          <p:attrName>ppt_x</p:attrName>
                                        </p:attrNameLst>
                                      </p:cBhvr>
                                      <p:tavLst>
                                        <p:tav tm="0">
                                          <p:val>
                                            <p:strVal val="1+#ppt_w/2"/>
                                          </p:val>
                                        </p:tav>
                                        <p:tav tm="100000">
                                          <p:val>
                                            <p:strVal val="#ppt_x"/>
                                          </p:val>
                                        </p:tav>
                                      </p:tavLst>
                                    </p:anim>
                                    <p:anim calcmode="lin" valueType="num">
                                      <p:cBhvr additive="base">
                                        <p:cTn id="89" dur="500" fill="hold"/>
                                        <p:tgtEl>
                                          <p:spTgt spid="2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1" grpId="0" animBg="1"/>
      <p:bldP spid="22" grpId="0"/>
      <p:bldP spid="22" grpId="1"/>
      <p:bldP spid="23" grpId="0"/>
      <p:bldP spid="27"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3.2b  </a:t>
            </a:r>
            <a:r>
              <a:rPr lang="en-US" altLang="zh-CN" dirty="0"/>
              <a:t>B_</a:t>
            </a:r>
            <a:r>
              <a:rPr lang="zh-CN" altLang="en-US" dirty="0"/>
              <a:t>树的插入</a:t>
            </a:r>
            <a:r>
              <a:rPr lang="zh-CN" altLang="en-US" sz="2000" dirty="0" smtClean="0"/>
              <a:t>：</a:t>
            </a:r>
            <a:r>
              <a:rPr lang="zh-CN" altLang="en-US" sz="2000" dirty="0" smtClean="0">
                <a:solidFill>
                  <a:srgbClr val="7030A0"/>
                </a:solidFill>
              </a:rPr>
              <a:t>算法实现</a:t>
            </a:r>
            <a:endParaRPr lang="zh-CN" altLang="en-US" dirty="0"/>
          </a:p>
        </p:txBody>
      </p:sp>
      <p:sp>
        <p:nvSpPr>
          <p:cNvPr id="3" name="内容占位符 2"/>
          <p:cNvSpPr>
            <a:spLocks noGrp="1"/>
          </p:cNvSpPr>
          <p:nvPr>
            <p:ph idx="1"/>
          </p:nvPr>
        </p:nvSpPr>
        <p:spPr/>
        <p:txBody>
          <a:bodyPr/>
          <a:lstStyle/>
          <a:p>
            <a:pPr>
              <a:lnSpc>
                <a:spcPct val="100000"/>
              </a:lnSpc>
              <a:spcBef>
                <a:spcPts val="600"/>
              </a:spcBef>
            </a:pPr>
            <a:r>
              <a:rPr lang="zh-CN" altLang="en-US" sz="2400" dirty="0"/>
              <a:t>要实现插入，首先必须考虑结点的分裂</a:t>
            </a:r>
            <a:r>
              <a:rPr lang="zh-CN" altLang="en-US" sz="2400" dirty="0" smtClean="0"/>
              <a:t>。</a:t>
            </a:r>
            <a:endParaRPr lang="en-US" altLang="zh-CN" sz="2400" dirty="0" smtClean="0"/>
          </a:p>
          <a:p>
            <a:pPr lvl="1">
              <a:lnSpc>
                <a:spcPct val="100000"/>
              </a:lnSpc>
              <a:spcBef>
                <a:spcPts val="600"/>
              </a:spcBef>
            </a:pPr>
            <a:r>
              <a:rPr lang="zh-CN" altLang="en-US" sz="2200" dirty="0" smtClean="0"/>
              <a:t>设</a:t>
            </a:r>
            <a:r>
              <a:rPr lang="zh-CN" altLang="en-US" sz="2200" dirty="0"/>
              <a:t>待分裂的结点是</a:t>
            </a:r>
            <a:r>
              <a:rPr lang="en-US" altLang="zh-CN" sz="2200" dirty="0"/>
              <a:t>p</a:t>
            </a:r>
            <a:r>
              <a:rPr lang="zh-CN" altLang="en-US" sz="2200" dirty="0"/>
              <a:t>，分裂时先开辟一个新结点，依此将结点</a:t>
            </a:r>
            <a:r>
              <a:rPr lang="en-US" altLang="zh-CN" sz="2200" dirty="0"/>
              <a:t>p</a:t>
            </a:r>
            <a:r>
              <a:rPr lang="zh-CN" altLang="en-US" sz="2200" dirty="0"/>
              <a:t>中后半部分的关键字和指针移到新开辟的结点中</a:t>
            </a:r>
            <a:r>
              <a:rPr lang="zh-CN" altLang="en-US" sz="2200" dirty="0" smtClean="0"/>
              <a:t>。</a:t>
            </a:r>
            <a:endParaRPr lang="en-US" altLang="zh-CN" sz="2200" dirty="0" smtClean="0"/>
          </a:p>
          <a:p>
            <a:pPr lvl="1">
              <a:lnSpc>
                <a:spcPct val="100000"/>
              </a:lnSpc>
              <a:spcBef>
                <a:spcPts val="600"/>
              </a:spcBef>
            </a:pPr>
            <a:r>
              <a:rPr lang="zh-CN" altLang="en-US" sz="2200" dirty="0" smtClean="0"/>
              <a:t>分裂</a:t>
            </a:r>
            <a:r>
              <a:rPr lang="zh-CN" altLang="en-US" sz="2200" dirty="0"/>
              <a:t>之后，而需要插入到父结点中的关键字在</a:t>
            </a:r>
            <a:r>
              <a:rPr lang="en-US" altLang="zh-CN" sz="2200" dirty="0"/>
              <a:t>p</a:t>
            </a:r>
            <a:r>
              <a:rPr lang="zh-CN" altLang="en-US" sz="2200" dirty="0"/>
              <a:t>的关键字向量的</a:t>
            </a:r>
            <a:r>
              <a:rPr lang="en-US" altLang="zh-CN" sz="2200" dirty="0"/>
              <a:t>p-&gt;keynum+1</a:t>
            </a:r>
            <a:r>
              <a:rPr lang="zh-CN" altLang="en-US" sz="2200" dirty="0"/>
              <a:t>位置上。</a:t>
            </a:r>
          </a:p>
          <a:p>
            <a:pPr>
              <a:lnSpc>
                <a:spcPct val="100000"/>
              </a:lnSpc>
              <a:spcBef>
                <a:spcPts val="600"/>
              </a:spcBef>
            </a:pPr>
            <a:endParaRPr lang="zh-CN" altLang="en-US" sz="2400" dirty="0"/>
          </a:p>
        </p:txBody>
      </p:sp>
    </p:spTree>
    <p:controls>
      <mc:AlternateContent xmlns:mc="http://schemas.openxmlformats.org/markup-compatibility/2006">
        <mc:Choice xmlns:v="urn:schemas-microsoft-com:vml" Requires="v">
          <p:control spid="126293" name="TextBox1" r:id="rId2" imgW="8153280" imgH="3352680"/>
        </mc:Choice>
        <mc:Fallback>
          <p:control name="TextBox1" r:id="rId2" imgW="8153280" imgH="3352680">
            <p:pic>
              <p:nvPicPr>
                <p:cNvPr id="4" name="TextBox1"/>
                <p:cNvPicPr preferRelativeResize="0">
                  <a:picLocks noChangeArrowheads="1" noChangeShapeType="1"/>
                </p:cNvPicPr>
                <p:nvPr/>
              </p:nvPicPr>
              <p:blipFill>
                <a:blip r:embed="rId4"/>
                <a:srcRect/>
                <a:stretch>
                  <a:fillRect/>
                </a:stretch>
              </p:blipFill>
              <p:spPr bwMode="auto">
                <a:xfrm>
                  <a:off x="573087" y="3048000"/>
                  <a:ext cx="8151813" cy="3352800"/>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extLst>
      <p:ext uri="{BB962C8B-B14F-4D97-AF65-F5344CB8AC3E}">
        <p14:creationId xmlns:p14="http://schemas.microsoft.com/office/powerpoint/2010/main" val="107938175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3.2b  </a:t>
            </a:r>
            <a:r>
              <a:rPr lang="en-US" altLang="zh-CN" dirty="0"/>
              <a:t>B_</a:t>
            </a:r>
            <a:r>
              <a:rPr lang="zh-CN" altLang="en-US" dirty="0"/>
              <a:t>树</a:t>
            </a:r>
            <a:r>
              <a:rPr lang="zh-CN" altLang="en-US" dirty="0" smtClean="0"/>
              <a:t>的删除</a:t>
            </a:r>
            <a:r>
              <a:rPr lang="zh-CN" altLang="en-US" sz="2000" dirty="0" smtClean="0"/>
              <a:t>：</a:t>
            </a:r>
            <a:r>
              <a:rPr lang="zh-CN" altLang="en-US" sz="2000" dirty="0" smtClean="0">
                <a:solidFill>
                  <a:srgbClr val="7030A0"/>
                </a:solidFill>
              </a:rPr>
              <a:t>思想</a:t>
            </a:r>
            <a:endParaRPr lang="zh-CN" altLang="en-US" dirty="0"/>
          </a:p>
        </p:txBody>
      </p:sp>
      <p:sp>
        <p:nvSpPr>
          <p:cNvPr id="3" name="内容占位符 2"/>
          <p:cNvSpPr>
            <a:spLocks noGrp="1"/>
          </p:cNvSpPr>
          <p:nvPr>
            <p:ph idx="1"/>
          </p:nvPr>
        </p:nvSpPr>
        <p:spPr/>
        <p:txBody>
          <a:bodyPr/>
          <a:lstStyle/>
          <a:p>
            <a:r>
              <a:rPr lang="zh-CN" altLang="en-US" dirty="0"/>
              <a:t>在</a:t>
            </a:r>
            <a:r>
              <a:rPr lang="en-US" altLang="zh-CN" dirty="0"/>
              <a:t>B_</a:t>
            </a:r>
            <a:r>
              <a:rPr lang="zh-CN" altLang="en-US" dirty="0"/>
              <a:t>树上删除一个关键字</a:t>
            </a:r>
            <a:r>
              <a:rPr lang="en-US" altLang="zh-CN" dirty="0"/>
              <a:t>K </a:t>
            </a:r>
            <a:r>
              <a:rPr lang="zh-CN" altLang="en-US" dirty="0"/>
              <a:t>，首先找到关键字所在的结点</a:t>
            </a:r>
            <a:r>
              <a:rPr lang="en-US" altLang="zh-CN" dirty="0"/>
              <a:t>N</a:t>
            </a:r>
            <a:r>
              <a:rPr lang="zh-CN" altLang="en-US" dirty="0"/>
              <a:t>，然后在</a:t>
            </a:r>
            <a:r>
              <a:rPr lang="en-US" altLang="zh-CN" dirty="0"/>
              <a:t>N</a:t>
            </a:r>
            <a:r>
              <a:rPr lang="zh-CN" altLang="en-US" dirty="0"/>
              <a:t>中进行关键字</a:t>
            </a:r>
            <a:r>
              <a:rPr lang="en-US" altLang="zh-CN" dirty="0"/>
              <a:t>K</a:t>
            </a:r>
            <a:r>
              <a:rPr lang="zh-CN" altLang="en-US" dirty="0"/>
              <a:t>的删除操作。</a:t>
            </a:r>
          </a:p>
          <a:p>
            <a:pPr lvl="1"/>
            <a:r>
              <a:rPr lang="zh-CN" altLang="en-US" dirty="0" smtClean="0"/>
              <a:t>若</a:t>
            </a:r>
            <a:r>
              <a:rPr lang="en-US" altLang="zh-CN" b="1" i="1" dirty="0"/>
              <a:t>N</a:t>
            </a:r>
            <a:r>
              <a:rPr lang="zh-CN" altLang="en-US" dirty="0"/>
              <a:t>不是叶子结点，设</a:t>
            </a:r>
            <a:r>
              <a:rPr lang="en-US" altLang="zh-CN" b="1" i="1" dirty="0"/>
              <a:t>K</a:t>
            </a:r>
            <a:r>
              <a:rPr lang="zh-CN" altLang="en-US" dirty="0"/>
              <a:t>是</a:t>
            </a:r>
            <a:r>
              <a:rPr lang="en-US" altLang="zh-CN" b="1" i="1" dirty="0"/>
              <a:t>N</a:t>
            </a:r>
            <a:r>
              <a:rPr lang="zh-CN" altLang="en-US" dirty="0"/>
              <a:t>中的第</a:t>
            </a:r>
            <a:r>
              <a:rPr lang="en-US" altLang="zh-CN" b="1" i="1" dirty="0" err="1"/>
              <a:t>i</a:t>
            </a:r>
            <a:r>
              <a:rPr lang="zh-CN" altLang="en-US" dirty="0"/>
              <a:t>个关键字，则将指针</a:t>
            </a:r>
            <a:r>
              <a:rPr lang="en-US" altLang="zh-CN" b="1" i="1" dirty="0"/>
              <a:t>A</a:t>
            </a:r>
            <a:r>
              <a:rPr lang="en-US" altLang="zh-CN" b="1" i="1" baseline="-25000" dirty="0"/>
              <a:t>i-1</a:t>
            </a:r>
            <a:r>
              <a:rPr lang="zh-CN" altLang="en-US" dirty="0"/>
              <a:t>所指子树中的最大关键字</a:t>
            </a:r>
            <a:r>
              <a:rPr lang="en-US" altLang="zh-CN" dirty="0"/>
              <a:t>(</a:t>
            </a:r>
            <a:r>
              <a:rPr lang="zh-CN" altLang="en-US" dirty="0"/>
              <a:t>或最小关键字</a:t>
            </a:r>
            <a:r>
              <a:rPr lang="en-US" altLang="zh-CN" dirty="0"/>
              <a:t>)</a:t>
            </a:r>
            <a:r>
              <a:rPr lang="en-US" altLang="zh-CN" b="1" i="1" dirty="0"/>
              <a:t>K</a:t>
            </a:r>
            <a:r>
              <a:rPr lang="en-US" altLang="zh-CN" b="1" i="1" dirty="0" smtClean="0"/>
              <a:t>’ </a:t>
            </a:r>
            <a:r>
              <a:rPr lang="zh-CN" altLang="en-US" dirty="0" smtClean="0"/>
              <a:t>放</a:t>
            </a:r>
            <a:r>
              <a:rPr lang="zh-CN" altLang="en-US" dirty="0"/>
              <a:t>在</a:t>
            </a:r>
            <a:r>
              <a:rPr lang="en-US" altLang="zh-CN" dirty="0"/>
              <a:t>(</a:t>
            </a:r>
            <a:r>
              <a:rPr lang="en-US" altLang="zh-CN" b="1" i="1" dirty="0"/>
              <a:t>K</a:t>
            </a:r>
            <a:r>
              <a:rPr lang="en-US" altLang="zh-CN" dirty="0"/>
              <a:t>)</a:t>
            </a:r>
            <a:r>
              <a:rPr lang="zh-CN" altLang="en-US" dirty="0"/>
              <a:t>的位置，然后</a:t>
            </a:r>
            <a:r>
              <a:rPr lang="zh-CN" altLang="en-US" dirty="0" smtClean="0"/>
              <a:t>删除</a:t>
            </a:r>
            <a:r>
              <a:rPr lang="en-US" altLang="zh-CN" b="1" i="1" dirty="0"/>
              <a:t>K’ </a:t>
            </a:r>
            <a:r>
              <a:rPr lang="zh-CN" altLang="en-US" dirty="0" smtClean="0"/>
              <a:t>，而</a:t>
            </a:r>
            <a:r>
              <a:rPr lang="en-US" altLang="zh-CN" b="1" i="1" dirty="0"/>
              <a:t>K’ </a:t>
            </a:r>
            <a:r>
              <a:rPr lang="zh-CN" altLang="en-US" dirty="0" smtClean="0"/>
              <a:t>一定</a:t>
            </a:r>
            <a:r>
              <a:rPr lang="zh-CN" altLang="en-US" dirty="0"/>
              <a:t>在叶子结点上</a:t>
            </a:r>
            <a:r>
              <a:rPr lang="zh-CN" altLang="en-US" dirty="0" smtClean="0"/>
              <a:t>。</a:t>
            </a:r>
            <a:endParaRPr lang="en-US" altLang="zh-CN" dirty="0" smtClean="0"/>
          </a:p>
          <a:p>
            <a:endParaRPr lang="zh-CN" altLang="en-US" dirty="0"/>
          </a:p>
        </p:txBody>
      </p:sp>
    </p:spTree>
    <p:extLst>
      <p:ext uri="{BB962C8B-B14F-4D97-AF65-F5344CB8AC3E}">
        <p14:creationId xmlns:p14="http://schemas.microsoft.com/office/powerpoint/2010/main" val="425538377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3.2b  </a:t>
            </a:r>
            <a:r>
              <a:rPr lang="en-US" altLang="zh-CN" dirty="0"/>
              <a:t>B_</a:t>
            </a:r>
            <a:r>
              <a:rPr lang="zh-CN" altLang="en-US" dirty="0"/>
              <a:t>树</a:t>
            </a:r>
            <a:r>
              <a:rPr lang="zh-CN" altLang="en-US" dirty="0" smtClean="0"/>
              <a:t>的删除</a:t>
            </a:r>
            <a:r>
              <a:rPr lang="zh-CN" altLang="en-US" sz="2000" dirty="0" smtClean="0"/>
              <a:t>：</a:t>
            </a:r>
            <a:r>
              <a:rPr lang="zh-CN" altLang="en-US" sz="2000" dirty="0" smtClean="0">
                <a:solidFill>
                  <a:srgbClr val="7030A0"/>
                </a:solidFill>
              </a:rPr>
              <a:t>例子</a:t>
            </a:r>
            <a:endParaRPr lang="zh-CN" altLang="en-US" dirty="0"/>
          </a:p>
        </p:txBody>
      </p:sp>
      <p:sp>
        <p:nvSpPr>
          <p:cNvPr id="3" name="内容占位符 2"/>
          <p:cNvSpPr>
            <a:spLocks noGrp="1"/>
          </p:cNvSpPr>
          <p:nvPr>
            <p:ph idx="1"/>
          </p:nvPr>
        </p:nvSpPr>
        <p:spPr/>
        <p:txBody>
          <a:bodyPr/>
          <a:lstStyle/>
          <a:p>
            <a:pPr marL="355600" indent="-355600">
              <a:lnSpc>
                <a:spcPct val="100000"/>
              </a:lnSpc>
              <a:buNone/>
            </a:pPr>
            <a:r>
              <a:rPr lang="en-US" altLang="zh-CN" sz="2400" dirty="0" smtClean="0"/>
              <a:t>【</a:t>
            </a:r>
            <a:r>
              <a:rPr lang="zh-CN" altLang="en-US" sz="2400" dirty="0" smtClean="0"/>
              <a:t>例</a:t>
            </a:r>
            <a:r>
              <a:rPr lang="en-US" altLang="zh-CN" sz="2400" dirty="0" smtClean="0"/>
              <a:t>】</a:t>
            </a:r>
            <a:r>
              <a:rPr lang="zh-CN" altLang="en-US" sz="2400" dirty="0" smtClean="0"/>
              <a:t>删除</a:t>
            </a:r>
            <a:r>
              <a:rPr lang="zh-CN" altLang="en-US" sz="2400" dirty="0"/>
              <a:t>关键字</a:t>
            </a:r>
            <a:r>
              <a:rPr lang="en-US" altLang="zh-CN" sz="2400" dirty="0"/>
              <a:t>h</a:t>
            </a:r>
            <a:r>
              <a:rPr lang="zh-CN" altLang="en-US" sz="2400" dirty="0"/>
              <a:t>，用关键字</a:t>
            </a:r>
            <a:r>
              <a:rPr lang="en-US" altLang="zh-CN" sz="2400" dirty="0"/>
              <a:t>g</a:t>
            </a:r>
            <a:r>
              <a:rPr lang="zh-CN" altLang="en-US" sz="2400" dirty="0"/>
              <a:t>代替</a:t>
            </a:r>
            <a:r>
              <a:rPr lang="en-US" altLang="zh-CN" sz="2400" dirty="0"/>
              <a:t>h</a:t>
            </a:r>
            <a:r>
              <a:rPr lang="zh-CN" altLang="en-US" sz="2400" dirty="0"/>
              <a:t>的位置，然后再从叶子结点中删除关键字</a:t>
            </a:r>
            <a:r>
              <a:rPr lang="en-US" altLang="zh-CN" sz="2400" dirty="0" smtClean="0"/>
              <a:t>g</a:t>
            </a:r>
            <a:r>
              <a:rPr lang="zh-CN" altLang="en-US" sz="2400" dirty="0"/>
              <a:t>，</a:t>
            </a:r>
            <a:r>
              <a:rPr lang="zh-CN" altLang="en-US" sz="2400" dirty="0" smtClean="0"/>
              <a:t>如图。</a:t>
            </a:r>
            <a:endParaRPr lang="zh-CN" altLang="en-US" sz="2400" dirty="0"/>
          </a:p>
          <a:p>
            <a:pPr>
              <a:lnSpc>
                <a:spcPct val="100000"/>
              </a:lnSpc>
            </a:pPr>
            <a:endParaRPr lang="zh-CN" altLang="en-US" sz="2400" dirty="0"/>
          </a:p>
        </p:txBody>
      </p:sp>
      <p:grpSp>
        <p:nvGrpSpPr>
          <p:cNvPr id="4" name="Group 2"/>
          <p:cNvGrpSpPr>
            <a:grpSpLocks/>
          </p:cNvGrpSpPr>
          <p:nvPr/>
        </p:nvGrpSpPr>
        <p:grpSpPr bwMode="auto">
          <a:xfrm>
            <a:off x="533400" y="1828800"/>
            <a:ext cx="8229600" cy="4863556"/>
            <a:chOff x="48" y="210"/>
            <a:chExt cx="5664" cy="3800"/>
          </a:xfrm>
        </p:grpSpPr>
        <p:sp>
          <p:nvSpPr>
            <p:cNvPr id="5" name="Rectangle 3"/>
            <p:cNvSpPr>
              <a:spLocks noChangeArrowheads="1"/>
            </p:cNvSpPr>
            <p:nvPr/>
          </p:nvSpPr>
          <p:spPr bwMode="auto">
            <a:xfrm>
              <a:off x="1411" y="3783"/>
              <a:ext cx="2448"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sz="2000" b="1" dirty="0" smtClean="0"/>
                <a:t>图</a:t>
              </a:r>
              <a:r>
                <a:rPr lang="en-US" altLang="zh-CN" sz="2000" b="1" dirty="0" smtClean="0"/>
                <a:t>   </a:t>
              </a:r>
              <a:r>
                <a:rPr lang="zh-CN" altLang="en-US" sz="2000" b="1" dirty="0"/>
                <a:t>在</a:t>
              </a:r>
              <a:r>
                <a:rPr lang="en-US" altLang="zh-CN" sz="2000" b="1" dirty="0" smtClean="0"/>
                <a:t>B_</a:t>
              </a:r>
              <a:r>
                <a:rPr lang="zh-CN" altLang="en-US" sz="2000" b="1" dirty="0" smtClean="0"/>
                <a:t>树</a:t>
              </a:r>
              <a:r>
                <a:rPr lang="zh-CN" altLang="en-US" sz="2000" b="1" dirty="0"/>
                <a:t>中进行删除的过程</a:t>
              </a:r>
            </a:p>
          </p:txBody>
        </p:sp>
        <p:grpSp>
          <p:nvGrpSpPr>
            <p:cNvPr id="6" name="Group 4"/>
            <p:cNvGrpSpPr>
              <a:grpSpLocks/>
            </p:cNvGrpSpPr>
            <p:nvPr/>
          </p:nvGrpSpPr>
          <p:grpSpPr bwMode="auto">
            <a:xfrm>
              <a:off x="48" y="210"/>
              <a:ext cx="5664" cy="3524"/>
              <a:chOff x="48" y="210"/>
              <a:chExt cx="5664" cy="3524"/>
            </a:xfrm>
          </p:grpSpPr>
          <p:grpSp>
            <p:nvGrpSpPr>
              <p:cNvPr id="7" name="Group 5"/>
              <p:cNvGrpSpPr>
                <a:grpSpLocks/>
              </p:cNvGrpSpPr>
              <p:nvPr/>
            </p:nvGrpSpPr>
            <p:grpSpPr bwMode="auto">
              <a:xfrm>
                <a:off x="192" y="210"/>
                <a:ext cx="5136" cy="1648"/>
                <a:chOff x="192" y="2585"/>
                <a:chExt cx="5136" cy="1648"/>
              </a:xfrm>
            </p:grpSpPr>
            <p:grpSp>
              <p:nvGrpSpPr>
                <p:cNvPr id="53" name="Group 6"/>
                <p:cNvGrpSpPr>
                  <a:grpSpLocks/>
                </p:cNvGrpSpPr>
                <p:nvPr/>
              </p:nvGrpSpPr>
              <p:grpSpPr bwMode="auto">
                <a:xfrm>
                  <a:off x="2112" y="2832"/>
                  <a:ext cx="816" cy="384"/>
                  <a:chOff x="2336" y="2688"/>
                  <a:chExt cx="816" cy="384"/>
                </a:xfrm>
              </p:grpSpPr>
              <p:sp>
                <p:nvSpPr>
                  <p:cNvPr id="86" name="Rectangle 7"/>
                  <p:cNvSpPr>
                    <a:spLocks noChangeArrowheads="1"/>
                  </p:cNvSpPr>
                  <p:nvPr/>
                </p:nvSpPr>
                <p:spPr bwMode="auto">
                  <a:xfrm>
                    <a:off x="2432" y="2688"/>
                    <a:ext cx="544"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sz="2400" b="1"/>
                      <a:t>删除</a:t>
                    </a:r>
                    <a:r>
                      <a:rPr lang="en-US" altLang="zh-CN" sz="2400" b="1"/>
                      <a:t>q</a:t>
                    </a:r>
                  </a:p>
                </p:txBody>
              </p:sp>
              <p:sp>
                <p:nvSpPr>
                  <p:cNvPr id="87" name="AutoShape 8"/>
                  <p:cNvSpPr>
                    <a:spLocks noChangeArrowheads="1"/>
                  </p:cNvSpPr>
                  <p:nvPr/>
                </p:nvSpPr>
                <p:spPr bwMode="auto">
                  <a:xfrm>
                    <a:off x="2336" y="2936"/>
                    <a:ext cx="816" cy="136"/>
                  </a:xfrm>
                  <a:prstGeom prst="rightArrow">
                    <a:avLst>
                      <a:gd name="adj1" fmla="val 50000"/>
                      <a:gd name="adj2" fmla="val 150000"/>
                    </a:avLst>
                  </a:prstGeom>
                  <a:solidFill>
                    <a:schemeClr val="folHlink"/>
                  </a:solidFill>
                  <a:ln w="9525">
                    <a:solidFill>
                      <a:schemeClr val="hlink"/>
                    </a:solidFill>
                    <a:miter lim="800000"/>
                    <a:headEnd/>
                    <a:tailEnd/>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54" name="Group 9"/>
                <p:cNvGrpSpPr>
                  <a:grpSpLocks/>
                </p:cNvGrpSpPr>
                <p:nvPr/>
              </p:nvGrpSpPr>
              <p:grpSpPr bwMode="auto">
                <a:xfrm>
                  <a:off x="192" y="2585"/>
                  <a:ext cx="2160" cy="1351"/>
                  <a:chOff x="2992" y="96"/>
                  <a:chExt cx="2160" cy="1351"/>
                </a:xfrm>
              </p:grpSpPr>
              <p:sp>
                <p:nvSpPr>
                  <p:cNvPr id="73" name="Line 10"/>
                  <p:cNvSpPr>
                    <a:spLocks noChangeShapeType="1"/>
                  </p:cNvSpPr>
                  <p:nvPr/>
                </p:nvSpPr>
                <p:spPr bwMode="auto">
                  <a:xfrm flipH="1">
                    <a:off x="3304" y="896"/>
                    <a:ext cx="166" cy="249"/>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4" name="Oval 11"/>
                  <p:cNvSpPr>
                    <a:spLocks noChangeArrowheads="1"/>
                  </p:cNvSpPr>
                  <p:nvPr/>
                </p:nvSpPr>
                <p:spPr bwMode="auto">
                  <a:xfrm>
                    <a:off x="4184" y="1137"/>
                    <a:ext cx="418" cy="295"/>
                  </a:xfrm>
                  <a:prstGeom prst="ellipse">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800" b="1"/>
                      <a:t>l m</a:t>
                    </a:r>
                  </a:p>
                </p:txBody>
              </p:sp>
              <p:sp>
                <p:nvSpPr>
                  <p:cNvPr id="75" name="Oval 12"/>
                  <p:cNvSpPr>
                    <a:spLocks noChangeArrowheads="1"/>
                  </p:cNvSpPr>
                  <p:nvPr/>
                </p:nvSpPr>
                <p:spPr bwMode="auto">
                  <a:xfrm>
                    <a:off x="2992" y="1152"/>
                    <a:ext cx="528" cy="295"/>
                  </a:xfrm>
                  <a:prstGeom prst="ellipse">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800" b="1"/>
                      <a:t>b d</a:t>
                    </a:r>
                  </a:p>
                </p:txBody>
              </p:sp>
              <p:sp>
                <p:nvSpPr>
                  <p:cNvPr id="76" name="Line 13"/>
                  <p:cNvSpPr>
                    <a:spLocks noChangeShapeType="1"/>
                  </p:cNvSpPr>
                  <p:nvPr/>
                </p:nvSpPr>
                <p:spPr bwMode="auto">
                  <a:xfrm flipH="1">
                    <a:off x="4328" y="892"/>
                    <a:ext cx="166" cy="249"/>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7" name="Oval 14"/>
                  <p:cNvSpPr>
                    <a:spLocks noChangeArrowheads="1"/>
                  </p:cNvSpPr>
                  <p:nvPr/>
                </p:nvSpPr>
                <p:spPr bwMode="auto">
                  <a:xfrm>
                    <a:off x="4734" y="1121"/>
                    <a:ext cx="418" cy="295"/>
                  </a:xfrm>
                  <a:prstGeom prst="ellipse">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800" b="1"/>
                      <a:t>q</a:t>
                    </a:r>
                  </a:p>
                </p:txBody>
              </p:sp>
              <p:sp>
                <p:nvSpPr>
                  <p:cNvPr id="78" name="Oval 15"/>
                  <p:cNvSpPr>
                    <a:spLocks noChangeArrowheads="1"/>
                  </p:cNvSpPr>
                  <p:nvPr/>
                </p:nvSpPr>
                <p:spPr bwMode="auto">
                  <a:xfrm>
                    <a:off x="3664" y="1152"/>
                    <a:ext cx="418" cy="295"/>
                  </a:xfrm>
                  <a:prstGeom prst="ellipse">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800" b="1"/>
                      <a:t>e g</a:t>
                    </a:r>
                  </a:p>
                </p:txBody>
              </p:sp>
              <p:sp>
                <p:nvSpPr>
                  <p:cNvPr id="79" name="Line 16"/>
                  <p:cNvSpPr>
                    <a:spLocks noChangeShapeType="1"/>
                  </p:cNvSpPr>
                  <p:nvPr/>
                </p:nvSpPr>
                <p:spPr bwMode="auto">
                  <a:xfrm>
                    <a:off x="4664" y="880"/>
                    <a:ext cx="192" cy="24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0" name="Oval 17"/>
                  <p:cNvSpPr>
                    <a:spLocks noChangeArrowheads="1"/>
                  </p:cNvSpPr>
                  <p:nvPr/>
                </p:nvSpPr>
                <p:spPr bwMode="auto">
                  <a:xfrm>
                    <a:off x="3808" y="96"/>
                    <a:ext cx="418" cy="295"/>
                  </a:xfrm>
                  <a:prstGeom prst="ellipse">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800" b="1"/>
                      <a:t>h</a:t>
                    </a:r>
                  </a:p>
                </p:txBody>
              </p:sp>
              <p:sp>
                <p:nvSpPr>
                  <p:cNvPr id="81" name="Oval 18"/>
                  <p:cNvSpPr>
                    <a:spLocks noChangeArrowheads="1"/>
                  </p:cNvSpPr>
                  <p:nvPr/>
                </p:nvSpPr>
                <p:spPr bwMode="auto">
                  <a:xfrm>
                    <a:off x="3376" y="624"/>
                    <a:ext cx="418" cy="295"/>
                  </a:xfrm>
                  <a:prstGeom prst="ellipse">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800" b="1"/>
                      <a:t>f</a:t>
                    </a:r>
                  </a:p>
                </p:txBody>
              </p:sp>
              <p:sp>
                <p:nvSpPr>
                  <p:cNvPr id="82" name="Oval 19"/>
                  <p:cNvSpPr>
                    <a:spLocks noChangeArrowheads="1"/>
                  </p:cNvSpPr>
                  <p:nvPr/>
                </p:nvSpPr>
                <p:spPr bwMode="auto">
                  <a:xfrm>
                    <a:off x="4342" y="608"/>
                    <a:ext cx="418" cy="295"/>
                  </a:xfrm>
                  <a:prstGeom prst="ellipse">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800" b="1"/>
                      <a:t>p</a:t>
                    </a:r>
                  </a:p>
                </p:txBody>
              </p:sp>
              <p:sp>
                <p:nvSpPr>
                  <p:cNvPr id="83" name="Line 20"/>
                  <p:cNvSpPr>
                    <a:spLocks noChangeShapeType="1"/>
                  </p:cNvSpPr>
                  <p:nvPr/>
                </p:nvSpPr>
                <p:spPr bwMode="auto">
                  <a:xfrm flipH="1">
                    <a:off x="3664" y="372"/>
                    <a:ext cx="262" cy="25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4" name="Line 21"/>
                  <p:cNvSpPr>
                    <a:spLocks noChangeShapeType="1"/>
                  </p:cNvSpPr>
                  <p:nvPr/>
                </p:nvSpPr>
                <p:spPr bwMode="auto">
                  <a:xfrm>
                    <a:off x="4120" y="376"/>
                    <a:ext cx="312" cy="249"/>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5" name="Line 22"/>
                  <p:cNvSpPr>
                    <a:spLocks noChangeShapeType="1"/>
                  </p:cNvSpPr>
                  <p:nvPr/>
                </p:nvSpPr>
                <p:spPr bwMode="auto">
                  <a:xfrm>
                    <a:off x="3632" y="912"/>
                    <a:ext cx="192" cy="24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55" name="Group 23"/>
                <p:cNvGrpSpPr>
                  <a:grpSpLocks/>
                </p:cNvGrpSpPr>
                <p:nvPr/>
              </p:nvGrpSpPr>
              <p:grpSpPr bwMode="auto">
                <a:xfrm>
                  <a:off x="2736" y="2592"/>
                  <a:ext cx="2160" cy="1351"/>
                  <a:chOff x="2592" y="2592"/>
                  <a:chExt cx="2160" cy="1351"/>
                </a:xfrm>
              </p:grpSpPr>
              <p:sp>
                <p:nvSpPr>
                  <p:cNvPr id="60" name="Line 24"/>
                  <p:cNvSpPr>
                    <a:spLocks noChangeShapeType="1"/>
                  </p:cNvSpPr>
                  <p:nvPr/>
                </p:nvSpPr>
                <p:spPr bwMode="auto">
                  <a:xfrm flipH="1">
                    <a:off x="2904" y="3392"/>
                    <a:ext cx="166" cy="249"/>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1" name="Oval 25"/>
                  <p:cNvSpPr>
                    <a:spLocks noChangeArrowheads="1"/>
                  </p:cNvSpPr>
                  <p:nvPr/>
                </p:nvSpPr>
                <p:spPr bwMode="auto">
                  <a:xfrm>
                    <a:off x="3784" y="3633"/>
                    <a:ext cx="418" cy="295"/>
                  </a:xfrm>
                  <a:prstGeom prst="ellipse">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800" b="1"/>
                      <a:t>l</a:t>
                    </a:r>
                  </a:p>
                </p:txBody>
              </p:sp>
              <p:sp>
                <p:nvSpPr>
                  <p:cNvPr id="62" name="Oval 26"/>
                  <p:cNvSpPr>
                    <a:spLocks noChangeArrowheads="1"/>
                  </p:cNvSpPr>
                  <p:nvPr/>
                </p:nvSpPr>
                <p:spPr bwMode="auto">
                  <a:xfrm>
                    <a:off x="2592" y="3640"/>
                    <a:ext cx="528" cy="295"/>
                  </a:xfrm>
                  <a:prstGeom prst="ellipse">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800" b="1"/>
                      <a:t>b d</a:t>
                    </a:r>
                  </a:p>
                </p:txBody>
              </p:sp>
              <p:sp>
                <p:nvSpPr>
                  <p:cNvPr id="63" name="Line 27"/>
                  <p:cNvSpPr>
                    <a:spLocks noChangeShapeType="1"/>
                  </p:cNvSpPr>
                  <p:nvPr/>
                </p:nvSpPr>
                <p:spPr bwMode="auto">
                  <a:xfrm flipH="1">
                    <a:off x="3928" y="3388"/>
                    <a:ext cx="166" cy="249"/>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4" name="Oval 28"/>
                  <p:cNvSpPr>
                    <a:spLocks noChangeArrowheads="1"/>
                  </p:cNvSpPr>
                  <p:nvPr/>
                </p:nvSpPr>
                <p:spPr bwMode="auto">
                  <a:xfrm>
                    <a:off x="4334" y="3617"/>
                    <a:ext cx="418" cy="295"/>
                  </a:xfrm>
                  <a:prstGeom prst="ellipse">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800" b="1"/>
                      <a:t>p</a:t>
                    </a:r>
                  </a:p>
                </p:txBody>
              </p:sp>
              <p:sp>
                <p:nvSpPr>
                  <p:cNvPr id="65" name="Oval 29"/>
                  <p:cNvSpPr>
                    <a:spLocks noChangeArrowheads="1"/>
                  </p:cNvSpPr>
                  <p:nvPr/>
                </p:nvSpPr>
                <p:spPr bwMode="auto">
                  <a:xfrm>
                    <a:off x="3264" y="3648"/>
                    <a:ext cx="418" cy="295"/>
                  </a:xfrm>
                  <a:prstGeom prst="ellipse">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800" b="1"/>
                      <a:t>e g</a:t>
                    </a:r>
                  </a:p>
                </p:txBody>
              </p:sp>
              <p:sp>
                <p:nvSpPr>
                  <p:cNvPr id="66" name="Line 30"/>
                  <p:cNvSpPr>
                    <a:spLocks noChangeShapeType="1"/>
                  </p:cNvSpPr>
                  <p:nvPr/>
                </p:nvSpPr>
                <p:spPr bwMode="auto">
                  <a:xfrm>
                    <a:off x="4264" y="3376"/>
                    <a:ext cx="192" cy="24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7" name="Oval 31"/>
                  <p:cNvSpPr>
                    <a:spLocks noChangeArrowheads="1"/>
                  </p:cNvSpPr>
                  <p:nvPr/>
                </p:nvSpPr>
                <p:spPr bwMode="auto">
                  <a:xfrm>
                    <a:off x="3408" y="2592"/>
                    <a:ext cx="418" cy="295"/>
                  </a:xfrm>
                  <a:prstGeom prst="ellipse">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800" b="1"/>
                      <a:t>h</a:t>
                    </a:r>
                  </a:p>
                </p:txBody>
              </p:sp>
              <p:sp>
                <p:nvSpPr>
                  <p:cNvPr id="68" name="Oval 32"/>
                  <p:cNvSpPr>
                    <a:spLocks noChangeArrowheads="1"/>
                  </p:cNvSpPr>
                  <p:nvPr/>
                </p:nvSpPr>
                <p:spPr bwMode="auto">
                  <a:xfrm>
                    <a:off x="2976" y="3120"/>
                    <a:ext cx="418" cy="295"/>
                  </a:xfrm>
                  <a:prstGeom prst="ellipse">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800" b="1"/>
                      <a:t>f</a:t>
                    </a:r>
                  </a:p>
                </p:txBody>
              </p:sp>
              <p:sp>
                <p:nvSpPr>
                  <p:cNvPr id="69" name="Oval 33"/>
                  <p:cNvSpPr>
                    <a:spLocks noChangeArrowheads="1"/>
                  </p:cNvSpPr>
                  <p:nvPr/>
                </p:nvSpPr>
                <p:spPr bwMode="auto">
                  <a:xfrm>
                    <a:off x="3942" y="3104"/>
                    <a:ext cx="418" cy="295"/>
                  </a:xfrm>
                  <a:prstGeom prst="ellipse">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800" b="1" dirty="0"/>
                      <a:t>m</a:t>
                    </a:r>
                  </a:p>
                </p:txBody>
              </p:sp>
              <p:sp>
                <p:nvSpPr>
                  <p:cNvPr id="70" name="Line 34"/>
                  <p:cNvSpPr>
                    <a:spLocks noChangeShapeType="1"/>
                  </p:cNvSpPr>
                  <p:nvPr/>
                </p:nvSpPr>
                <p:spPr bwMode="auto">
                  <a:xfrm flipH="1">
                    <a:off x="3264" y="2868"/>
                    <a:ext cx="262" cy="25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1" name="Line 35"/>
                  <p:cNvSpPr>
                    <a:spLocks noChangeShapeType="1"/>
                  </p:cNvSpPr>
                  <p:nvPr/>
                </p:nvSpPr>
                <p:spPr bwMode="auto">
                  <a:xfrm>
                    <a:off x="3720" y="2872"/>
                    <a:ext cx="312" cy="249"/>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2" name="Line 36"/>
                  <p:cNvSpPr>
                    <a:spLocks noChangeShapeType="1"/>
                  </p:cNvSpPr>
                  <p:nvPr/>
                </p:nvSpPr>
                <p:spPr bwMode="auto">
                  <a:xfrm>
                    <a:off x="3232" y="3408"/>
                    <a:ext cx="192" cy="24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56" name="Group 37"/>
                <p:cNvGrpSpPr>
                  <a:grpSpLocks/>
                </p:cNvGrpSpPr>
                <p:nvPr/>
              </p:nvGrpSpPr>
              <p:grpSpPr bwMode="auto">
                <a:xfrm>
                  <a:off x="4648" y="2943"/>
                  <a:ext cx="680" cy="369"/>
                  <a:chOff x="144" y="295"/>
                  <a:chExt cx="680" cy="369"/>
                </a:xfrm>
              </p:grpSpPr>
              <p:sp>
                <p:nvSpPr>
                  <p:cNvPr id="58" name="Rectangle 38"/>
                  <p:cNvSpPr>
                    <a:spLocks noChangeArrowheads="1"/>
                  </p:cNvSpPr>
                  <p:nvPr/>
                </p:nvSpPr>
                <p:spPr bwMode="auto">
                  <a:xfrm>
                    <a:off x="188" y="295"/>
                    <a:ext cx="484"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sz="2400" b="1"/>
                      <a:t>删除</a:t>
                    </a:r>
                    <a:r>
                      <a:rPr lang="en-US" altLang="zh-CN" sz="2400" b="1"/>
                      <a:t>h</a:t>
                    </a:r>
                  </a:p>
                </p:txBody>
              </p:sp>
              <p:sp>
                <p:nvSpPr>
                  <p:cNvPr id="59" name="AutoShape 39"/>
                  <p:cNvSpPr>
                    <a:spLocks noChangeArrowheads="1"/>
                  </p:cNvSpPr>
                  <p:nvPr/>
                </p:nvSpPr>
                <p:spPr bwMode="auto">
                  <a:xfrm>
                    <a:off x="144" y="528"/>
                    <a:ext cx="680" cy="136"/>
                  </a:xfrm>
                  <a:prstGeom prst="rightArrow">
                    <a:avLst>
                      <a:gd name="adj1" fmla="val 50000"/>
                      <a:gd name="adj2" fmla="val 125000"/>
                    </a:avLst>
                  </a:prstGeom>
                  <a:solidFill>
                    <a:schemeClr val="folHlink"/>
                  </a:solidFill>
                  <a:ln w="9525">
                    <a:solidFill>
                      <a:schemeClr val="hlink"/>
                    </a:solidFill>
                    <a:miter lim="800000"/>
                    <a:headEnd/>
                    <a:tailEnd/>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grpSp>
            <p:sp>
              <p:nvSpPr>
                <p:cNvPr id="57" name="Rectangle 40"/>
                <p:cNvSpPr>
                  <a:spLocks noChangeArrowheads="1"/>
                </p:cNvSpPr>
                <p:nvPr/>
              </p:nvSpPr>
              <p:spPr bwMode="auto">
                <a:xfrm>
                  <a:off x="3687" y="3984"/>
                  <a:ext cx="249"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1"/>
                    <a:t>(a)</a:t>
                  </a:r>
                </a:p>
              </p:txBody>
            </p:sp>
          </p:grpSp>
          <p:grpSp>
            <p:nvGrpSpPr>
              <p:cNvPr id="8" name="Group 41"/>
              <p:cNvGrpSpPr>
                <a:grpSpLocks/>
              </p:cNvGrpSpPr>
              <p:nvPr/>
            </p:nvGrpSpPr>
            <p:grpSpPr bwMode="auto">
              <a:xfrm>
                <a:off x="3888" y="2150"/>
                <a:ext cx="680" cy="369"/>
                <a:chOff x="144" y="295"/>
                <a:chExt cx="680" cy="369"/>
              </a:xfrm>
            </p:grpSpPr>
            <p:sp>
              <p:nvSpPr>
                <p:cNvPr id="51" name="Rectangle 42"/>
                <p:cNvSpPr>
                  <a:spLocks noChangeArrowheads="1"/>
                </p:cNvSpPr>
                <p:nvPr/>
              </p:nvSpPr>
              <p:spPr bwMode="auto">
                <a:xfrm>
                  <a:off x="188" y="295"/>
                  <a:ext cx="484"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sz="2400" b="1" dirty="0"/>
                    <a:t>删除</a:t>
                  </a:r>
                  <a:r>
                    <a:rPr lang="en-US" altLang="zh-CN" sz="2400" b="1" dirty="0"/>
                    <a:t>e</a:t>
                  </a:r>
                </a:p>
              </p:txBody>
            </p:sp>
            <p:sp>
              <p:nvSpPr>
                <p:cNvPr id="52" name="AutoShape 43"/>
                <p:cNvSpPr>
                  <a:spLocks noChangeArrowheads="1"/>
                </p:cNvSpPr>
                <p:nvPr/>
              </p:nvSpPr>
              <p:spPr bwMode="auto">
                <a:xfrm>
                  <a:off x="144" y="528"/>
                  <a:ext cx="680" cy="136"/>
                </a:xfrm>
                <a:prstGeom prst="rightArrow">
                  <a:avLst>
                    <a:gd name="adj1" fmla="val 50000"/>
                    <a:gd name="adj2" fmla="val 125000"/>
                  </a:avLst>
                </a:prstGeom>
                <a:solidFill>
                  <a:schemeClr val="folHlink"/>
                </a:solidFill>
                <a:ln w="9525">
                  <a:solidFill>
                    <a:schemeClr val="hlink"/>
                  </a:solidFill>
                  <a:miter lim="800000"/>
                  <a:headEnd/>
                  <a:tailEnd/>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9" name="Group 44"/>
              <p:cNvGrpSpPr>
                <a:grpSpLocks/>
              </p:cNvGrpSpPr>
              <p:nvPr/>
            </p:nvGrpSpPr>
            <p:grpSpPr bwMode="auto">
              <a:xfrm>
                <a:off x="48" y="2061"/>
                <a:ext cx="2160" cy="1351"/>
                <a:chOff x="2592" y="2592"/>
                <a:chExt cx="2160" cy="1351"/>
              </a:xfrm>
            </p:grpSpPr>
            <p:sp>
              <p:nvSpPr>
                <p:cNvPr id="38" name="Line 45"/>
                <p:cNvSpPr>
                  <a:spLocks noChangeShapeType="1"/>
                </p:cNvSpPr>
                <p:nvPr/>
              </p:nvSpPr>
              <p:spPr bwMode="auto">
                <a:xfrm flipH="1">
                  <a:off x="2904" y="3392"/>
                  <a:ext cx="166" cy="249"/>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9" name="Oval 46"/>
                <p:cNvSpPr>
                  <a:spLocks noChangeArrowheads="1"/>
                </p:cNvSpPr>
                <p:nvPr/>
              </p:nvSpPr>
              <p:spPr bwMode="auto">
                <a:xfrm>
                  <a:off x="3784" y="3633"/>
                  <a:ext cx="418" cy="295"/>
                </a:xfrm>
                <a:prstGeom prst="ellipse">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800" b="1"/>
                    <a:t>l</a:t>
                  </a:r>
                </a:p>
              </p:txBody>
            </p:sp>
            <p:sp>
              <p:nvSpPr>
                <p:cNvPr id="40" name="Oval 47"/>
                <p:cNvSpPr>
                  <a:spLocks noChangeArrowheads="1"/>
                </p:cNvSpPr>
                <p:nvPr/>
              </p:nvSpPr>
              <p:spPr bwMode="auto">
                <a:xfrm>
                  <a:off x="2592" y="3640"/>
                  <a:ext cx="528" cy="295"/>
                </a:xfrm>
                <a:prstGeom prst="ellipse">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800" b="1"/>
                    <a:t>b d</a:t>
                  </a:r>
                </a:p>
              </p:txBody>
            </p:sp>
            <p:sp>
              <p:nvSpPr>
                <p:cNvPr id="41" name="Line 48"/>
                <p:cNvSpPr>
                  <a:spLocks noChangeShapeType="1"/>
                </p:cNvSpPr>
                <p:nvPr/>
              </p:nvSpPr>
              <p:spPr bwMode="auto">
                <a:xfrm flipH="1">
                  <a:off x="3928" y="3388"/>
                  <a:ext cx="166" cy="249"/>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2" name="Oval 49"/>
                <p:cNvSpPr>
                  <a:spLocks noChangeArrowheads="1"/>
                </p:cNvSpPr>
                <p:nvPr/>
              </p:nvSpPr>
              <p:spPr bwMode="auto">
                <a:xfrm>
                  <a:off x="4334" y="3617"/>
                  <a:ext cx="418" cy="295"/>
                </a:xfrm>
                <a:prstGeom prst="ellipse">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800" b="1"/>
                    <a:t>p</a:t>
                  </a:r>
                </a:p>
              </p:txBody>
            </p:sp>
            <p:sp>
              <p:nvSpPr>
                <p:cNvPr id="43" name="Oval 50"/>
                <p:cNvSpPr>
                  <a:spLocks noChangeArrowheads="1"/>
                </p:cNvSpPr>
                <p:nvPr/>
              </p:nvSpPr>
              <p:spPr bwMode="auto">
                <a:xfrm>
                  <a:off x="3264" y="3648"/>
                  <a:ext cx="418" cy="295"/>
                </a:xfrm>
                <a:prstGeom prst="ellipse">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800" b="1"/>
                    <a:t>e</a:t>
                  </a:r>
                </a:p>
              </p:txBody>
            </p:sp>
            <p:sp>
              <p:nvSpPr>
                <p:cNvPr id="44" name="Line 51"/>
                <p:cNvSpPr>
                  <a:spLocks noChangeShapeType="1"/>
                </p:cNvSpPr>
                <p:nvPr/>
              </p:nvSpPr>
              <p:spPr bwMode="auto">
                <a:xfrm>
                  <a:off x="4264" y="3376"/>
                  <a:ext cx="192" cy="24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5" name="Oval 52"/>
                <p:cNvSpPr>
                  <a:spLocks noChangeArrowheads="1"/>
                </p:cNvSpPr>
                <p:nvPr/>
              </p:nvSpPr>
              <p:spPr bwMode="auto">
                <a:xfrm>
                  <a:off x="3408" y="2592"/>
                  <a:ext cx="418" cy="295"/>
                </a:xfrm>
                <a:prstGeom prst="ellipse">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800" b="1"/>
                    <a:t>g</a:t>
                  </a:r>
                </a:p>
              </p:txBody>
            </p:sp>
            <p:sp>
              <p:nvSpPr>
                <p:cNvPr id="46" name="Oval 53"/>
                <p:cNvSpPr>
                  <a:spLocks noChangeArrowheads="1"/>
                </p:cNvSpPr>
                <p:nvPr/>
              </p:nvSpPr>
              <p:spPr bwMode="auto">
                <a:xfrm>
                  <a:off x="2976" y="3120"/>
                  <a:ext cx="418" cy="295"/>
                </a:xfrm>
                <a:prstGeom prst="ellipse">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800" b="1"/>
                    <a:t>f</a:t>
                  </a:r>
                </a:p>
              </p:txBody>
            </p:sp>
            <p:sp>
              <p:nvSpPr>
                <p:cNvPr id="47" name="Oval 54"/>
                <p:cNvSpPr>
                  <a:spLocks noChangeArrowheads="1"/>
                </p:cNvSpPr>
                <p:nvPr/>
              </p:nvSpPr>
              <p:spPr bwMode="auto">
                <a:xfrm>
                  <a:off x="3942" y="3104"/>
                  <a:ext cx="418" cy="295"/>
                </a:xfrm>
                <a:prstGeom prst="ellipse">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800" b="1"/>
                    <a:t>m</a:t>
                  </a:r>
                </a:p>
              </p:txBody>
            </p:sp>
            <p:sp>
              <p:nvSpPr>
                <p:cNvPr id="48" name="Line 55"/>
                <p:cNvSpPr>
                  <a:spLocks noChangeShapeType="1"/>
                </p:cNvSpPr>
                <p:nvPr/>
              </p:nvSpPr>
              <p:spPr bwMode="auto">
                <a:xfrm flipH="1">
                  <a:off x="3264" y="2868"/>
                  <a:ext cx="262" cy="25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 name="Line 56"/>
                <p:cNvSpPr>
                  <a:spLocks noChangeShapeType="1"/>
                </p:cNvSpPr>
                <p:nvPr/>
              </p:nvSpPr>
              <p:spPr bwMode="auto">
                <a:xfrm>
                  <a:off x="3720" y="2872"/>
                  <a:ext cx="312" cy="249"/>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 name="Line 57"/>
                <p:cNvSpPr>
                  <a:spLocks noChangeShapeType="1"/>
                </p:cNvSpPr>
                <p:nvPr/>
              </p:nvSpPr>
              <p:spPr bwMode="auto">
                <a:xfrm>
                  <a:off x="3232" y="3408"/>
                  <a:ext cx="192" cy="24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0" name="Group 58"/>
              <p:cNvGrpSpPr>
                <a:grpSpLocks/>
              </p:cNvGrpSpPr>
              <p:nvPr/>
            </p:nvGrpSpPr>
            <p:grpSpPr bwMode="auto">
              <a:xfrm>
                <a:off x="2256" y="2054"/>
                <a:ext cx="2160" cy="1351"/>
                <a:chOff x="2592" y="2592"/>
                <a:chExt cx="2160" cy="1351"/>
              </a:xfrm>
            </p:grpSpPr>
            <p:sp>
              <p:nvSpPr>
                <p:cNvPr id="25" name="Line 59"/>
                <p:cNvSpPr>
                  <a:spLocks noChangeShapeType="1"/>
                </p:cNvSpPr>
                <p:nvPr/>
              </p:nvSpPr>
              <p:spPr bwMode="auto">
                <a:xfrm flipH="1">
                  <a:off x="2904" y="3392"/>
                  <a:ext cx="166" cy="249"/>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6" name="Oval 60"/>
                <p:cNvSpPr>
                  <a:spLocks noChangeArrowheads="1"/>
                </p:cNvSpPr>
                <p:nvPr/>
              </p:nvSpPr>
              <p:spPr bwMode="auto">
                <a:xfrm>
                  <a:off x="3784" y="3633"/>
                  <a:ext cx="418" cy="295"/>
                </a:xfrm>
                <a:prstGeom prst="ellipse">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800" b="1"/>
                    <a:t>l</a:t>
                  </a:r>
                </a:p>
              </p:txBody>
            </p:sp>
            <p:sp>
              <p:nvSpPr>
                <p:cNvPr id="27" name="Oval 61"/>
                <p:cNvSpPr>
                  <a:spLocks noChangeArrowheads="1"/>
                </p:cNvSpPr>
                <p:nvPr/>
              </p:nvSpPr>
              <p:spPr bwMode="auto">
                <a:xfrm>
                  <a:off x="2592" y="3640"/>
                  <a:ext cx="528" cy="295"/>
                </a:xfrm>
                <a:prstGeom prst="ellipse">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800" b="1"/>
                    <a:t>b</a:t>
                  </a:r>
                </a:p>
              </p:txBody>
            </p:sp>
            <p:sp>
              <p:nvSpPr>
                <p:cNvPr id="28" name="Line 62"/>
                <p:cNvSpPr>
                  <a:spLocks noChangeShapeType="1"/>
                </p:cNvSpPr>
                <p:nvPr/>
              </p:nvSpPr>
              <p:spPr bwMode="auto">
                <a:xfrm flipH="1">
                  <a:off x="3928" y="3388"/>
                  <a:ext cx="166" cy="249"/>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9" name="Oval 63"/>
                <p:cNvSpPr>
                  <a:spLocks noChangeArrowheads="1"/>
                </p:cNvSpPr>
                <p:nvPr/>
              </p:nvSpPr>
              <p:spPr bwMode="auto">
                <a:xfrm>
                  <a:off x="4334" y="3617"/>
                  <a:ext cx="418" cy="295"/>
                </a:xfrm>
                <a:prstGeom prst="ellipse">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800" b="1"/>
                    <a:t>p</a:t>
                  </a:r>
                </a:p>
              </p:txBody>
            </p:sp>
            <p:sp>
              <p:nvSpPr>
                <p:cNvPr id="30" name="Oval 64"/>
                <p:cNvSpPr>
                  <a:spLocks noChangeArrowheads="1"/>
                </p:cNvSpPr>
                <p:nvPr/>
              </p:nvSpPr>
              <p:spPr bwMode="auto">
                <a:xfrm>
                  <a:off x="3264" y="3648"/>
                  <a:ext cx="418" cy="295"/>
                </a:xfrm>
                <a:prstGeom prst="ellipse">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800" b="1"/>
                    <a:t>e</a:t>
                  </a:r>
                </a:p>
              </p:txBody>
            </p:sp>
            <p:sp>
              <p:nvSpPr>
                <p:cNvPr id="31" name="Line 65"/>
                <p:cNvSpPr>
                  <a:spLocks noChangeShapeType="1"/>
                </p:cNvSpPr>
                <p:nvPr/>
              </p:nvSpPr>
              <p:spPr bwMode="auto">
                <a:xfrm>
                  <a:off x="4264" y="3376"/>
                  <a:ext cx="192" cy="24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2" name="Oval 66"/>
                <p:cNvSpPr>
                  <a:spLocks noChangeArrowheads="1"/>
                </p:cNvSpPr>
                <p:nvPr/>
              </p:nvSpPr>
              <p:spPr bwMode="auto">
                <a:xfrm>
                  <a:off x="3408" y="2592"/>
                  <a:ext cx="418" cy="295"/>
                </a:xfrm>
                <a:prstGeom prst="ellipse">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800" b="1"/>
                    <a:t>g</a:t>
                  </a:r>
                </a:p>
              </p:txBody>
            </p:sp>
            <p:sp>
              <p:nvSpPr>
                <p:cNvPr id="33" name="Oval 67"/>
                <p:cNvSpPr>
                  <a:spLocks noChangeArrowheads="1"/>
                </p:cNvSpPr>
                <p:nvPr/>
              </p:nvSpPr>
              <p:spPr bwMode="auto">
                <a:xfrm>
                  <a:off x="2976" y="3120"/>
                  <a:ext cx="418" cy="295"/>
                </a:xfrm>
                <a:prstGeom prst="ellipse">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800" b="1"/>
                    <a:t>f</a:t>
                  </a:r>
                </a:p>
              </p:txBody>
            </p:sp>
            <p:sp>
              <p:nvSpPr>
                <p:cNvPr id="34" name="Oval 68"/>
                <p:cNvSpPr>
                  <a:spLocks noChangeArrowheads="1"/>
                </p:cNvSpPr>
                <p:nvPr/>
              </p:nvSpPr>
              <p:spPr bwMode="auto">
                <a:xfrm>
                  <a:off x="3942" y="3104"/>
                  <a:ext cx="418" cy="295"/>
                </a:xfrm>
                <a:prstGeom prst="ellipse">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800" b="1"/>
                    <a:t>m</a:t>
                  </a:r>
                </a:p>
              </p:txBody>
            </p:sp>
            <p:sp>
              <p:nvSpPr>
                <p:cNvPr id="35" name="Line 69"/>
                <p:cNvSpPr>
                  <a:spLocks noChangeShapeType="1"/>
                </p:cNvSpPr>
                <p:nvPr/>
              </p:nvSpPr>
              <p:spPr bwMode="auto">
                <a:xfrm flipH="1">
                  <a:off x="3264" y="2868"/>
                  <a:ext cx="262" cy="25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6" name="Line 70"/>
                <p:cNvSpPr>
                  <a:spLocks noChangeShapeType="1"/>
                </p:cNvSpPr>
                <p:nvPr/>
              </p:nvSpPr>
              <p:spPr bwMode="auto">
                <a:xfrm>
                  <a:off x="3720" y="2872"/>
                  <a:ext cx="312" cy="249"/>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7" name="Line 71"/>
                <p:cNvSpPr>
                  <a:spLocks noChangeShapeType="1"/>
                </p:cNvSpPr>
                <p:nvPr/>
              </p:nvSpPr>
              <p:spPr bwMode="auto">
                <a:xfrm>
                  <a:off x="3232" y="3408"/>
                  <a:ext cx="192" cy="24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1" name="Group 72"/>
              <p:cNvGrpSpPr>
                <a:grpSpLocks/>
              </p:cNvGrpSpPr>
              <p:nvPr/>
            </p:nvGrpSpPr>
            <p:grpSpPr bwMode="auto">
              <a:xfrm>
                <a:off x="1872" y="2294"/>
                <a:ext cx="680" cy="369"/>
                <a:chOff x="144" y="295"/>
                <a:chExt cx="680" cy="369"/>
              </a:xfrm>
            </p:grpSpPr>
            <p:sp>
              <p:nvSpPr>
                <p:cNvPr id="23" name="Rectangle 73"/>
                <p:cNvSpPr>
                  <a:spLocks noChangeArrowheads="1"/>
                </p:cNvSpPr>
                <p:nvPr/>
              </p:nvSpPr>
              <p:spPr bwMode="auto">
                <a:xfrm>
                  <a:off x="188" y="295"/>
                  <a:ext cx="484"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sz="2400" b="1"/>
                    <a:t>删除</a:t>
                  </a:r>
                  <a:r>
                    <a:rPr lang="en-US" altLang="zh-CN" sz="2400" b="1"/>
                    <a:t>d</a:t>
                  </a:r>
                </a:p>
              </p:txBody>
            </p:sp>
            <p:sp>
              <p:nvSpPr>
                <p:cNvPr id="24" name="AutoShape 74"/>
                <p:cNvSpPr>
                  <a:spLocks noChangeArrowheads="1"/>
                </p:cNvSpPr>
                <p:nvPr/>
              </p:nvSpPr>
              <p:spPr bwMode="auto">
                <a:xfrm>
                  <a:off x="144" y="528"/>
                  <a:ext cx="680" cy="136"/>
                </a:xfrm>
                <a:prstGeom prst="rightArrow">
                  <a:avLst>
                    <a:gd name="adj1" fmla="val 50000"/>
                    <a:gd name="adj2" fmla="val 125000"/>
                  </a:avLst>
                </a:prstGeom>
                <a:solidFill>
                  <a:schemeClr val="folHlink"/>
                </a:solidFill>
                <a:ln w="9525">
                  <a:solidFill>
                    <a:schemeClr val="hlink"/>
                  </a:solidFill>
                  <a:miter lim="800000"/>
                  <a:headEnd/>
                  <a:tailEnd/>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12" name="Group 75"/>
              <p:cNvGrpSpPr>
                <a:grpSpLocks/>
              </p:cNvGrpSpPr>
              <p:nvPr/>
            </p:nvGrpSpPr>
            <p:grpSpPr bwMode="auto">
              <a:xfrm>
                <a:off x="4294" y="2102"/>
                <a:ext cx="1418" cy="864"/>
                <a:chOff x="3848" y="96"/>
                <a:chExt cx="1418" cy="864"/>
              </a:xfrm>
            </p:grpSpPr>
            <p:sp>
              <p:nvSpPr>
                <p:cNvPr id="16" name="Oval 76"/>
                <p:cNvSpPr>
                  <a:spLocks noChangeArrowheads="1"/>
                </p:cNvSpPr>
                <p:nvPr/>
              </p:nvSpPr>
              <p:spPr bwMode="auto">
                <a:xfrm>
                  <a:off x="4360" y="665"/>
                  <a:ext cx="418" cy="295"/>
                </a:xfrm>
                <a:prstGeom prst="ellipse">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800" b="1"/>
                    <a:t>l</a:t>
                  </a:r>
                </a:p>
              </p:txBody>
            </p:sp>
            <p:sp>
              <p:nvSpPr>
                <p:cNvPr id="17" name="Line 77"/>
                <p:cNvSpPr>
                  <a:spLocks noChangeShapeType="1"/>
                </p:cNvSpPr>
                <p:nvPr/>
              </p:nvSpPr>
              <p:spPr bwMode="auto">
                <a:xfrm flipH="1">
                  <a:off x="4560" y="392"/>
                  <a:ext cx="0" cy="277"/>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8" name="Oval 78"/>
                <p:cNvSpPr>
                  <a:spLocks noChangeArrowheads="1"/>
                </p:cNvSpPr>
                <p:nvPr/>
              </p:nvSpPr>
              <p:spPr bwMode="auto">
                <a:xfrm>
                  <a:off x="4848" y="665"/>
                  <a:ext cx="418" cy="295"/>
                </a:xfrm>
                <a:prstGeom prst="ellipse">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800" b="1"/>
                    <a:t>p</a:t>
                  </a:r>
                </a:p>
              </p:txBody>
            </p:sp>
            <p:sp>
              <p:nvSpPr>
                <p:cNvPr id="19" name="Oval 79"/>
                <p:cNvSpPr>
                  <a:spLocks noChangeArrowheads="1"/>
                </p:cNvSpPr>
                <p:nvPr/>
              </p:nvSpPr>
              <p:spPr bwMode="auto">
                <a:xfrm>
                  <a:off x="4320" y="96"/>
                  <a:ext cx="431" cy="295"/>
                </a:xfrm>
                <a:prstGeom prst="ellipse">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800" b="1"/>
                    <a:t>g m</a:t>
                  </a:r>
                </a:p>
              </p:txBody>
            </p:sp>
            <p:sp>
              <p:nvSpPr>
                <p:cNvPr id="20" name="Oval 80"/>
                <p:cNvSpPr>
                  <a:spLocks noChangeArrowheads="1"/>
                </p:cNvSpPr>
                <p:nvPr/>
              </p:nvSpPr>
              <p:spPr bwMode="auto">
                <a:xfrm>
                  <a:off x="3848" y="608"/>
                  <a:ext cx="418" cy="295"/>
                </a:xfrm>
                <a:prstGeom prst="ellipse">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800" b="1"/>
                    <a:t>b f</a:t>
                  </a:r>
                </a:p>
              </p:txBody>
            </p:sp>
            <p:sp>
              <p:nvSpPr>
                <p:cNvPr id="21" name="Line 81"/>
                <p:cNvSpPr>
                  <a:spLocks noChangeShapeType="1"/>
                </p:cNvSpPr>
                <p:nvPr/>
              </p:nvSpPr>
              <p:spPr bwMode="auto">
                <a:xfrm flipH="1">
                  <a:off x="4136" y="356"/>
                  <a:ext cx="262" cy="25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2" name="Line 82"/>
                <p:cNvSpPr>
                  <a:spLocks noChangeShapeType="1"/>
                </p:cNvSpPr>
                <p:nvPr/>
              </p:nvSpPr>
              <p:spPr bwMode="auto">
                <a:xfrm>
                  <a:off x="4664" y="360"/>
                  <a:ext cx="360" cy="296"/>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13" name="Rectangle 83"/>
              <p:cNvSpPr>
                <a:spLocks noChangeArrowheads="1"/>
              </p:cNvSpPr>
              <p:nvPr/>
            </p:nvSpPr>
            <p:spPr bwMode="auto">
              <a:xfrm>
                <a:off x="1008" y="3485"/>
                <a:ext cx="249"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1"/>
                  <a:t>(b)</a:t>
                </a:r>
              </a:p>
            </p:txBody>
          </p:sp>
          <p:sp>
            <p:nvSpPr>
              <p:cNvPr id="14" name="Rectangle 84"/>
              <p:cNvSpPr>
                <a:spLocks noChangeArrowheads="1"/>
              </p:cNvSpPr>
              <p:nvPr/>
            </p:nvSpPr>
            <p:spPr bwMode="auto">
              <a:xfrm>
                <a:off x="3255" y="3446"/>
                <a:ext cx="249"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1"/>
                  <a:t>(c)</a:t>
                </a:r>
              </a:p>
            </p:txBody>
          </p:sp>
          <p:sp>
            <p:nvSpPr>
              <p:cNvPr id="15" name="Rectangle 85"/>
              <p:cNvSpPr>
                <a:spLocks noChangeArrowheads="1"/>
              </p:cNvSpPr>
              <p:nvPr/>
            </p:nvSpPr>
            <p:spPr bwMode="auto">
              <a:xfrm>
                <a:off x="5040" y="3062"/>
                <a:ext cx="249"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b="1"/>
                  <a:t>(d)</a:t>
                </a:r>
              </a:p>
            </p:txBody>
          </p:sp>
        </p:grpSp>
      </p:grpSp>
    </p:spTree>
    <p:extLst>
      <p:ext uri="{BB962C8B-B14F-4D97-AF65-F5344CB8AC3E}">
        <p14:creationId xmlns:p14="http://schemas.microsoft.com/office/powerpoint/2010/main" val="1512890494"/>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3.2b  </a:t>
            </a:r>
            <a:r>
              <a:rPr lang="en-US" altLang="zh-CN" dirty="0"/>
              <a:t>B_</a:t>
            </a:r>
            <a:r>
              <a:rPr lang="zh-CN" altLang="en-US" dirty="0"/>
              <a:t>树</a:t>
            </a:r>
            <a:r>
              <a:rPr lang="zh-CN" altLang="en-US" dirty="0" smtClean="0"/>
              <a:t>的删除</a:t>
            </a:r>
            <a:r>
              <a:rPr lang="zh-CN" altLang="en-US" sz="2000" dirty="0" smtClean="0"/>
              <a:t>：</a:t>
            </a:r>
            <a:r>
              <a:rPr lang="zh-CN" altLang="en-US" sz="2000" dirty="0" smtClean="0">
                <a:solidFill>
                  <a:srgbClr val="7030A0"/>
                </a:solidFill>
              </a:rPr>
              <a:t>结点删除的几种情况</a:t>
            </a:r>
            <a:endParaRPr lang="zh-CN" altLang="en-US" dirty="0"/>
          </a:p>
        </p:txBody>
      </p:sp>
      <p:sp>
        <p:nvSpPr>
          <p:cNvPr id="3" name="内容占位符 2"/>
          <p:cNvSpPr>
            <a:spLocks noGrp="1"/>
          </p:cNvSpPr>
          <p:nvPr>
            <p:ph idx="1"/>
          </p:nvPr>
        </p:nvSpPr>
        <p:spPr/>
        <p:txBody>
          <a:bodyPr/>
          <a:lstStyle/>
          <a:p>
            <a:pPr marL="457200" indent="-457200">
              <a:buFont typeface="+mj-ea"/>
              <a:buAutoNum type="circleNumDbPlain"/>
            </a:pPr>
            <a:r>
              <a:rPr lang="zh-CN" altLang="en-US" sz="2400" dirty="0" smtClean="0"/>
              <a:t>若</a:t>
            </a:r>
            <a:r>
              <a:rPr lang="zh-CN" altLang="en-US" sz="2400" dirty="0"/>
              <a:t>结点</a:t>
            </a:r>
            <a:r>
              <a:rPr lang="en-US" altLang="zh-CN" sz="2400" dirty="0"/>
              <a:t>N</a:t>
            </a:r>
            <a:r>
              <a:rPr lang="zh-CN" altLang="en-US" sz="2400" dirty="0"/>
              <a:t>中的关键字</a:t>
            </a:r>
            <a:r>
              <a:rPr lang="zh-CN" altLang="en-US" sz="2400" b="1" dirty="0" smtClean="0">
                <a:solidFill>
                  <a:schemeClr val="accent6"/>
                </a:solidFill>
              </a:rPr>
              <a:t>个数 </a:t>
            </a:r>
            <a:r>
              <a:rPr lang="en-US" altLang="zh-CN" sz="2400" b="1" dirty="0" smtClean="0">
                <a:solidFill>
                  <a:schemeClr val="accent6"/>
                </a:solidFill>
              </a:rPr>
              <a:t>&gt;</a:t>
            </a:r>
            <a:r>
              <a:rPr lang="en-US" altLang="zh-CN" sz="2400" b="1" dirty="0" smtClean="0">
                <a:solidFill>
                  <a:schemeClr val="accent6"/>
                </a:solidFill>
                <a:ea typeface="楷体_GB2312" pitchFamily="49" charset="-122"/>
                <a:sym typeface="Symbol" panose="05050102010706020507" pitchFamily="18" charset="2"/>
              </a:rPr>
              <a:t> </a:t>
            </a:r>
            <a:r>
              <a:rPr lang="en-US" altLang="zh-CN" sz="2400" b="1" dirty="0" smtClean="0">
                <a:solidFill>
                  <a:schemeClr val="accent6"/>
                </a:solidFill>
              </a:rPr>
              <a:t>m/2</a:t>
            </a:r>
            <a:r>
              <a:rPr lang="en-US" altLang="zh-CN" sz="2400" b="1" dirty="0" smtClean="0">
                <a:solidFill>
                  <a:schemeClr val="accent6"/>
                </a:solidFill>
                <a:ea typeface="楷体_GB2312" pitchFamily="49" charset="-122"/>
                <a:sym typeface="Symbol" panose="05050102010706020507" pitchFamily="18" charset="2"/>
              </a:rPr>
              <a:t> </a:t>
            </a:r>
            <a:r>
              <a:rPr lang="en-US" altLang="zh-CN" sz="2400" b="1" dirty="0" smtClean="0">
                <a:solidFill>
                  <a:schemeClr val="accent6"/>
                </a:solidFill>
              </a:rPr>
              <a:t>-1</a:t>
            </a:r>
            <a:r>
              <a:rPr lang="zh-CN" altLang="en-US" sz="2400" dirty="0"/>
              <a:t>：在结点中直接删除关键字</a:t>
            </a:r>
            <a:r>
              <a:rPr lang="en-US" altLang="zh-CN" sz="2400" dirty="0"/>
              <a:t>K</a:t>
            </a:r>
            <a:r>
              <a:rPr lang="zh-CN" altLang="en-US" sz="2400" dirty="0"/>
              <a:t>，</a:t>
            </a:r>
            <a:r>
              <a:rPr lang="zh-CN" altLang="en-US" sz="2400" dirty="0" smtClean="0"/>
              <a:t>如</a:t>
            </a:r>
            <a:r>
              <a:rPr lang="zh-CN" altLang="en-US" sz="2400" dirty="0"/>
              <a:t>上</a:t>
            </a:r>
            <a:r>
              <a:rPr lang="zh-CN" altLang="en-US" sz="2400" dirty="0" smtClean="0"/>
              <a:t>图</a:t>
            </a:r>
            <a:r>
              <a:rPr lang="en-US" altLang="zh-CN" sz="2400" dirty="0" smtClean="0"/>
              <a:t>(b</a:t>
            </a:r>
            <a:r>
              <a:rPr lang="en-US" altLang="zh-CN" sz="2400" dirty="0"/>
              <a:t>)</a:t>
            </a:r>
            <a:r>
              <a:rPr lang="en-US" altLang="zh-CN" sz="2400" dirty="0" smtClean="0"/>
              <a:t>∽(c)</a:t>
            </a:r>
            <a:r>
              <a:rPr lang="zh-CN" altLang="en-US" sz="2400" dirty="0" smtClean="0"/>
              <a:t>所</a:t>
            </a:r>
            <a:r>
              <a:rPr lang="zh-CN" altLang="en-US" sz="2400" dirty="0"/>
              <a:t>示。</a:t>
            </a:r>
          </a:p>
          <a:p>
            <a:pPr marL="457200" indent="-457200">
              <a:buFont typeface="+mj-ea"/>
              <a:buAutoNum type="circleNumDbPlain"/>
            </a:pPr>
            <a:r>
              <a:rPr lang="zh-CN" altLang="en-US" sz="2400" dirty="0" smtClean="0"/>
              <a:t>若</a:t>
            </a:r>
            <a:r>
              <a:rPr lang="zh-CN" altLang="en-US" sz="2400" dirty="0"/>
              <a:t>结点</a:t>
            </a:r>
            <a:r>
              <a:rPr lang="en-US" altLang="zh-CN" sz="2400" dirty="0"/>
              <a:t>N</a:t>
            </a:r>
            <a:r>
              <a:rPr lang="zh-CN" altLang="en-US" sz="2400" dirty="0"/>
              <a:t>中的关键字</a:t>
            </a:r>
            <a:r>
              <a:rPr lang="zh-CN" altLang="en-US" sz="2400" b="1" dirty="0" smtClean="0">
                <a:solidFill>
                  <a:schemeClr val="accent6"/>
                </a:solidFill>
              </a:rPr>
              <a:t>个数 </a:t>
            </a:r>
            <a:r>
              <a:rPr lang="en-US" altLang="zh-CN" sz="2400" b="1" dirty="0" smtClean="0">
                <a:solidFill>
                  <a:schemeClr val="accent6"/>
                </a:solidFill>
              </a:rPr>
              <a:t>=</a:t>
            </a:r>
            <a:r>
              <a:rPr lang="en-US" altLang="zh-CN" sz="2400" b="1" dirty="0" smtClean="0">
                <a:solidFill>
                  <a:schemeClr val="accent6"/>
                </a:solidFill>
                <a:ea typeface="楷体_GB2312" pitchFamily="49" charset="-122"/>
                <a:sym typeface="Symbol" panose="05050102010706020507" pitchFamily="18" charset="2"/>
              </a:rPr>
              <a:t> </a:t>
            </a:r>
            <a:r>
              <a:rPr lang="en-US" altLang="zh-CN" sz="2400" b="1" dirty="0" smtClean="0">
                <a:solidFill>
                  <a:schemeClr val="accent6"/>
                </a:solidFill>
              </a:rPr>
              <a:t>m/2</a:t>
            </a:r>
            <a:r>
              <a:rPr lang="en-US" altLang="zh-CN" sz="2400" b="1" dirty="0" smtClean="0">
                <a:solidFill>
                  <a:schemeClr val="accent6"/>
                </a:solidFill>
                <a:ea typeface="楷体_GB2312" pitchFamily="49" charset="-122"/>
                <a:sym typeface="Symbol" panose="05050102010706020507" pitchFamily="18" charset="2"/>
              </a:rPr>
              <a:t> </a:t>
            </a:r>
            <a:r>
              <a:rPr lang="en-US" altLang="zh-CN" sz="2400" b="1" dirty="0" smtClean="0">
                <a:solidFill>
                  <a:schemeClr val="accent6"/>
                </a:solidFill>
              </a:rPr>
              <a:t>-</a:t>
            </a:r>
            <a:r>
              <a:rPr lang="en-US" altLang="zh-CN" sz="2400" b="1" dirty="0">
                <a:solidFill>
                  <a:schemeClr val="accent6"/>
                </a:solidFill>
              </a:rPr>
              <a:t>1</a:t>
            </a:r>
            <a:r>
              <a:rPr lang="zh-CN" altLang="en-US" sz="2400" dirty="0"/>
              <a:t>：若</a:t>
            </a:r>
            <a:r>
              <a:rPr lang="zh-CN" altLang="en-US" sz="2400" b="1" dirty="0"/>
              <a:t>结点</a:t>
            </a:r>
            <a:r>
              <a:rPr lang="en-US" altLang="zh-CN" sz="2400" b="1" dirty="0"/>
              <a:t>N</a:t>
            </a:r>
            <a:r>
              <a:rPr lang="zh-CN" altLang="en-US" sz="2400" dirty="0"/>
              <a:t>的</a:t>
            </a:r>
            <a:r>
              <a:rPr lang="zh-CN" altLang="en-US" sz="2400" b="1" dirty="0"/>
              <a:t>左</a:t>
            </a:r>
            <a:r>
              <a:rPr lang="en-US" altLang="zh-CN" sz="2400" b="1" dirty="0"/>
              <a:t>(</a:t>
            </a:r>
            <a:r>
              <a:rPr lang="zh-CN" altLang="en-US" sz="2400" b="1" dirty="0"/>
              <a:t>右</a:t>
            </a:r>
            <a:r>
              <a:rPr lang="en-US" altLang="zh-CN" sz="2400" b="1" dirty="0"/>
              <a:t>)</a:t>
            </a:r>
            <a:r>
              <a:rPr lang="zh-CN" altLang="en-US" sz="2400" b="1" dirty="0"/>
              <a:t>兄弟结点中的</a:t>
            </a:r>
            <a:r>
              <a:rPr lang="zh-CN" altLang="en-US" sz="2400" b="1" dirty="0" smtClean="0"/>
              <a:t>关键字</a:t>
            </a:r>
            <a:r>
              <a:rPr lang="zh-CN" altLang="en-US" sz="2400" b="1" dirty="0" smtClean="0">
                <a:solidFill>
                  <a:schemeClr val="accent6"/>
                </a:solidFill>
              </a:rPr>
              <a:t>个数 </a:t>
            </a:r>
            <a:r>
              <a:rPr lang="en-US" altLang="zh-CN" sz="2400" b="1" dirty="0" smtClean="0">
                <a:solidFill>
                  <a:schemeClr val="accent6"/>
                </a:solidFill>
              </a:rPr>
              <a:t>&gt;</a:t>
            </a:r>
            <a:r>
              <a:rPr lang="en-US" altLang="zh-CN" sz="2400" b="1" dirty="0" smtClean="0">
                <a:solidFill>
                  <a:schemeClr val="accent6"/>
                </a:solidFill>
                <a:ea typeface="楷体_GB2312" pitchFamily="49" charset="-122"/>
                <a:sym typeface="Symbol" panose="05050102010706020507" pitchFamily="18" charset="2"/>
              </a:rPr>
              <a:t> </a:t>
            </a:r>
            <a:r>
              <a:rPr lang="en-US" altLang="zh-CN" sz="2400" b="1" dirty="0" smtClean="0">
                <a:solidFill>
                  <a:schemeClr val="accent6"/>
                </a:solidFill>
              </a:rPr>
              <a:t>m/2</a:t>
            </a:r>
            <a:r>
              <a:rPr lang="en-US" altLang="zh-CN" sz="2400" b="1" dirty="0" smtClean="0">
                <a:solidFill>
                  <a:schemeClr val="accent6"/>
                </a:solidFill>
                <a:ea typeface="楷体_GB2312" pitchFamily="49" charset="-122"/>
                <a:sym typeface="Symbol" panose="05050102010706020507" pitchFamily="18" charset="2"/>
              </a:rPr>
              <a:t> </a:t>
            </a:r>
            <a:r>
              <a:rPr lang="en-US" altLang="zh-CN" sz="2400" b="1" dirty="0" smtClean="0">
                <a:solidFill>
                  <a:schemeClr val="accent6"/>
                </a:solidFill>
              </a:rPr>
              <a:t>-1</a:t>
            </a:r>
            <a:r>
              <a:rPr lang="zh-CN" altLang="en-US" sz="2400" dirty="0" smtClean="0"/>
              <a:t>，</a:t>
            </a:r>
            <a:r>
              <a:rPr lang="zh-CN" altLang="en-US" sz="2400" dirty="0"/>
              <a:t>则将结点</a:t>
            </a:r>
            <a:r>
              <a:rPr lang="en-US" altLang="zh-CN" sz="2400" dirty="0"/>
              <a:t>N</a:t>
            </a:r>
            <a:r>
              <a:rPr lang="zh-CN" altLang="en-US" sz="2400" dirty="0"/>
              <a:t>的左</a:t>
            </a:r>
            <a:r>
              <a:rPr lang="en-US" altLang="zh-CN" sz="2400" dirty="0"/>
              <a:t>(</a:t>
            </a:r>
            <a:r>
              <a:rPr lang="zh-CN" altLang="en-US" sz="2400" dirty="0"/>
              <a:t>或右</a:t>
            </a:r>
            <a:r>
              <a:rPr lang="en-US" altLang="zh-CN" sz="2400" dirty="0"/>
              <a:t>)</a:t>
            </a:r>
            <a:r>
              <a:rPr lang="zh-CN" altLang="en-US" sz="2400" dirty="0"/>
              <a:t>兄弟结点中的最大</a:t>
            </a:r>
            <a:r>
              <a:rPr lang="en-US" altLang="zh-CN" sz="2400" dirty="0"/>
              <a:t>(</a:t>
            </a:r>
            <a:r>
              <a:rPr lang="zh-CN" altLang="en-US" sz="2400" dirty="0"/>
              <a:t>或最小</a:t>
            </a:r>
            <a:r>
              <a:rPr lang="en-US" altLang="zh-CN" sz="2400" dirty="0"/>
              <a:t>)</a:t>
            </a:r>
            <a:r>
              <a:rPr lang="zh-CN" altLang="en-US" sz="2400" dirty="0"/>
              <a:t>关键字上移到其父结点中，而父结点中大于</a:t>
            </a:r>
            <a:r>
              <a:rPr lang="en-US" altLang="zh-CN" sz="2400" dirty="0"/>
              <a:t>(</a:t>
            </a:r>
            <a:r>
              <a:rPr lang="zh-CN" altLang="en-US" sz="2400" dirty="0"/>
              <a:t>或小于</a:t>
            </a:r>
            <a:r>
              <a:rPr lang="en-US" altLang="zh-CN" sz="2400" dirty="0"/>
              <a:t>)</a:t>
            </a:r>
            <a:r>
              <a:rPr lang="zh-CN" altLang="en-US" sz="2400" dirty="0"/>
              <a:t>且紧靠上移关键字的关键字下移到结点</a:t>
            </a:r>
            <a:r>
              <a:rPr lang="en-US" altLang="zh-CN" sz="2400" dirty="0"/>
              <a:t>N</a:t>
            </a:r>
            <a:r>
              <a:rPr lang="zh-CN" altLang="en-US" sz="2400" dirty="0"/>
              <a:t>，</a:t>
            </a:r>
            <a:r>
              <a:rPr lang="zh-CN" altLang="en-US" sz="2400" dirty="0" smtClean="0"/>
              <a:t>如</a:t>
            </a:r>
            <a:r>
              <a:rPr lang="zh-CN" altLang="en-US" sz="2400" dirty="0"/>
              <a:t>上</a:t>
            </a:r>
            <a:r>
              <a:rPr lang="zh-CN" altLang="en-US" sz="2400" dirty="0" smtClean="0"/>
              <a:t>图</a:t>
            </a:r>
            <a:r>
              <a:rPr lang="en-US" altLang="zh-CN" sz="2400" dirty="0" smtClean="0"/>
              <a:t>(a</a:t>
            </a:r>
            <a:r>
              <a:rPr lang="en-US" altLang="zh-CN" sz="2400" dirty="0"/>
              <a:t>)</a:t>
            </a:r>
            <a:r>
              <a:rPr lang="zh-CN" altLang="en-US" sz="2400" dirty="0"/>
              <a:t>。</a:t>
            </a:r>
          </a:p>
          <a:p>
            <a:pPr marL="457200" indent="-457200">
              <a:buFont typeface="+mj-ea"/>
              <a:buAutoNum type="circleNumDbPlain"/>
            </a:pPr>
            <a:r>
              <a:rPr lang="zh-CN" altLang="en-US" sz="2400" dirty="0" smtClean="0"/>
              <a:t>若</a:t>
            </a:r>
            <a:r>
              <a:rPr lang="zh-CN" altLang="en-US" sz="2400" dirty="0"/>
              <a:t>结点</a:t>
            </a:r>
            <a:r>
              <a:rPr lang="en-US" altLang="zh-CN" sz="2400" dirty="0"/>
              <a:t>N</a:t>
            </a:r>
            <a:r>
              <a:rPr lang="zh-CN" altLang="en-US" sz="2400" dirty="0"/>
              <a:t>和其兄弟结点中的</a:t>
            </a:r>
            <a:r>
              <a:rPr lang="zh-CN" altLang="en-US" sz="2400" b="1" dirty="0">
                <a:solidFill>
                  <a:schemeClr val="accent6"/>
                </a:solidFill>
              </a:rPr>
              <a:t>关键字数</a:t>
            </a:r>
            <a:r>
              <a:rPr lang="en-US" altLang="zh-CN" sz="2400" b="1" dirty="0" smtClean="0">
                <a:solidFill>
                  <a:schemeClr val="accent6"/>
                </a:solidFill>
              </a:rPr>
              <a:t>=</a:t>
            </a:r>
            <a:r>
              <a:rPr lang="en-US" altLang="zh-CN" sz="2400" b="1" dirty="0">
                <a:solidFill>
                  <a:schemeClr val="accent6"/>
                </a:solidFill>
                <a:ea typeface="楷体_GB2312" pitchFamily="49" charset="-122"/>
                <a:sym typeface="Symbol" panose="05050102010706020507" pitchFamily="18" charset="2"/>
              </a:rPr>
              <a:t> </a:t>
            </a:r>
            <a:r>
              <a:rPr lang="en-US" altLang="zh-CN" sz="2400" b="1" dirty="0" smtClean="0">
                <a:solidFill>
                  <a:schemeClr val="accent6"/>
                </a:solidFill>
                <a:ea typeface="楷体_GB2312" pitchFamily="49" charset="-122"/>
                <a:sym typeface="Symbol" panose="05050102010706020507" pitchFamily="18" charset="2"/>
              </a:rPr>
              <a:t></a:t>
            </a:r>
            <a:r>
              <a:rPr lang="en-US" altLang="zh-CN" sz="2400" b="1" dirty="0" smtClean="0">
                <a:solidFill>
                  <a:schemeClr val="accent6"/>
                </a:solidFill>
              </a:rPr>
              <a:t>m/2</a:t>
            </a:r>
            <a:r>
              <a:rPr lang="en-US" altLang="zh-CN" sz="2400" b="1" dirty="0" smtClean="0">
                <a:solidFill>
                  <a:schemeClr val="accent6"/>
                </a:solidFill>
                <a:ea typeface="楷体_GB2312" pitchFamily="49" charset="-122"/>
                <a:sym typeface="Symbol" panose="05050102010706020507" pitchFamily="18" charset="2"/>
              </a:rPr>
              <a:t> </a:t>
            </a:r>
            <a:r>
              <a:rPr lang="en-US" altLang="zh-CN" sz="2400" b="1" dirty="0" smtClean="0">
                <a:solidFill>
                  <a:schemeClr val="accent6"/>
                </a:solidFill>
              </a:rPr>
              <a:t>-</a:t>
            </a:r>
            <a:r>
              <a:rPr lang="en-US" altLang="zh-CN" sz="2400" b="1" dirty="0">
                <a:solidFill>
                  <a:schemeClr val="accent6"/>
                </a:solidFill>
              </a:rPr>
              <a:t>1</a:t>
            </a:r>
            <a:r>
              <a:rPr lang="zh-CN" altLang="en-US" sz="2400" dirty="0"/>
              <a:t>：</a:t>
            </a:r>
            <a:r>
              <a:rPr lang="zh-CN" altLang="en-US" sz="2400" b="1" dirty="0"/>
              <a:t>删除</a:t>
            </a:r>
            <a:r>
              <a:rPr lang="zh-CN" altLang="en-US" sz="2400" dirty="0">
                <a:solidFill>
                  <a:schemeClr val="accent6"/>
                </a:solidFill>
              </a:rPr>
              <a:t>结点</a:t>
            </a:r>
            <a:r>
              <a:rPr lang="en-US" altLang="zh-CN" sz="2400" dirty="0">
                <a:solidFill>
                  <a:schemeClr val="accent6"/>
                </a:solidFill>
              </a:rPr>
              <a:t>N</a:t>
            </a:r>
            <a:r>
              <a:rPr lang="zh-CN" altLang="en-US" sz="2400" dirty="0">
                <a:solidFill>
                  <a:schemeClr val="accent6"/>
                </a:solidFill>
              </a:rPr>
              <a:t>中的关键字</a:t>
            </a:r>
            <a:r>
              <a:rPr lang="zh-CN" altLang="en-US" sz="2400" dirty="0"/>
              <a:t>，再将结点</a:t>
            </a:r>
            <a:r>
              <a:rPr lang="en-US" altLang="zh-CN" sz="2400" dirty="0"/>
              <a:t>N</a:t>
            </a:r>
            <a:r>
              <a:rPr lang="zh-CN" altLang="en-US" sz="2400" dirty="0"/>
              <a:t>中的关键字、指针与其兄弟结点以及分割二者的父结点中的某个关键字</a:t>
            </a:r>
            <a:r>
              <a:rPr lang="en-US" altLang="zh-CN" sz="2400" dirty="0"/>
              <a:t>Ki</a:t>
            </a:r>
            <a:r>
              <a:rPr lang="zh-CN" altLang="en-US" sz="2400" dirty="0"/>
              <a:t>，</a:t>
            </a:r>
            <a:r>
              <a:rPr lang="zh-CN" altLang="en-US" sz="2400" dirty="0">
                <a:solidFill>
                  <a:schemeClr val="accent6"/>
                </a:solidFill>
              </a:rPr>
              <a:t>合并为一个结点</a:t>
            </a:r>
            <a:r>
              <a:rPr lang="zh-CN" altLang="en-US" sz="2400" dirty="0"/>
              <a:t>，若因此使父结点中的</a:t>
            </a:r>
            <a:r>
              <a:rPr lang="zh-CN" altLang="en-US" sz="2400" b="1" dirty="0">
                <a:solidFill>
                  <a:schemeClr val="accent6"/>
                </a:solidFill>
              </a:rPr>
              <a:t>关键字个数</a:t>
            </a:r>
            <a:r>
              <a:rPr lang="en-US" altLang="zh-CN" sz="2400" b="1" dirty="0" smtClean="0">
                <a:solidFill>
                  <a:schemeClr val="accent6"/>
                </a:solidFill>
              </a:rPr>
              <a:t>&lt;</a:t>
            </a:r>
            <a:r>
              <a:rPr lang="en-US" altLang="zh-CN" sz="2400" b="1" dirty="0">
                <a:solidFill>
                  <a:schemeClr val="accent6"/>
                </a:solidFill>
                <a:ea typeface="楷体_GB2312" pitchFamily="49" charset="-122"/>
                <a:sym typeface="Symbol" panose="05050102010706020507" pitchFamily="18" charset="2"/>
              </a:rPr>
              <a:t> </a:t>
            </a:r>
            <a:r>
              <a:rPr lang="en-US" altLang="zh-CN" sz="2400" b="1" dirty="0" smtClean="0">
                <a:solidFill>
                  <a:schemeClr val="accent6"/>
                </a:solidFill>
                <a:ea typeface="楷体_GB2312" pitchFamily="49" charset="-122"/>
                <a:sym typeface="Symbol" panose="05050102010706020507" pitchFamily="18" charset="2"/>
              </a:rPr>
              <a:t></a:t>
            </a:r>
            <a:r>
              <a:rPr lang="en-US" altLang="zh-CN" sz="2400" b="1" dirty="0" smtClean="0">
                <a:solidFill>
                  <a:schemeClr val="accent6"/>
                </a:solidFill>
              </a:rPr>
              <a:t>m/2</a:t>
            </a:r>
            <a:r>
              <a:rPr lang="en-US" altLang="zh-CN" sz="2400" b="1" dirty="0" smtClean="0">
                <a:solidFill>
                  <a:schemeClr val="accent6"/>
                </a:solidFill>
                <a:ea typeface="楷体_GB2312" pitchFamily="49" charset="-122"/>
                <a:sym typeface="Symbol" panose="05050102010706020507" pitchFamily="18" charset="2"/>
              </a:rPr>
              <a:t> </a:t>
            </a:r>
            <a:r>
              <a:rPr lang="en-US" altLang="zh-CN" sz="2400" b="1" dirty="0" smtClean="0">
                <a:solidFill>
                  <a:schemeClr val="accent6"/>
                </a:solidFill>
              </a:rPr>
              <a:t>-</a:t>
            </a:r>
            <a:r>
              <a:rPr lang="en-US" altLang="zh-CN" sz="2400" b="1" dirty="0">
                <a:solidFill>
                  <a:schemeClr val="accent6"/>
                </a:solidFill>
              </a:rPr>
              <a:t>1 </a:t>
            </a:r>
            <a:r>
              <a:rPr lang="zh-CN" altLang="en-US" sz="2400" dirty="0"/>
              <a:t>，则依此类推，</a:t>
            </a:r>
            <a:r>
              <a:rPr lang="zh-CN" altLang="en-US" sz="2400" dirty="0" smtClean="0"/>
              <a:t>如上图</a:t>
            </a:r>
            <a:r>
              <a:rPr lang="en-US" altLang="zh-CN" sz="2400" dirty="0" smtClean="0"/>
              <a:t>(</a:t>
            </a:r>
            <a:r>
              <a:rPr lang="en-US" altLang="zh-CN" sz="2400" dirty="0"/>
              <a:t>d)</a:t>
            </a:r>
            <a:r>
              <a:rPr lang="zh-CN" altLang="en-US" sz="2400" dirty="0"/>
              <a:t>。</a:t>
            </a:r>
          </a:p>
          <a:p>
            <a:endParaRPr lang="zh-CN" altLang="en-US" sz="2400" dirty="0"/>
          </a:p>
        </p:txBody>
      </p:sp>
    </p:spTree>
    <p:extLst>
      <p:ext uri="{BB962C8B-B14F-4D97-AF65-F5344CB8AC3E}">
        <p14:creationId xmlns:p14="http://schemas.microsoft.com/office/powerpoint/2010/main" val="186292584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3.2b  </a:t>
            </a:r>
            <a:r>
              <a:rPr lang="en-US" altLang="zh-CN" dirty="0"/>
              <a:t>B_</a:t>
            </a:r>
            <a:r>
              <a:rPr lang="zh-CN" altLang="en-US" dirty="0"/>
              <a:t>树的删除</a:t>
            </a:r>
            <a:r>
              <a:rPr lang="zh-CN" altLang="en-US" sz="2000" dirty="0" smtClean="0"/>
              <a:t>：</a:t>
            </a:r>
            <a:r>
              <a:rPr lang="zh-CN" altLang="en-US" sz="2000" dirty="0" smtClean="0">
                <a:solidFill>
                  <a:srgbClr val="7030A0"/>
                </a:solidFill>
              </a:rPr>
              <a:t>算法实现</a:t>
            </a:r>
            <a:endParaRPr lang="zh-CN" altLang="en-US" dirty="0"/>
          </a:p>
        </p:txBody>
      </p:sp>
      <p:sp>
        <p:nvSpPr>
          <p:cNvPr id="3" name="内容占位符 2"/>
          <p:cNvSpPr>
            <a:spLocks noGrp="1"/>
          </p:cNvSpPr>
          <p:nvPr>
            <p:ph idx="1"/>
          </p:nvPr>
        </p:nvSpPr>
        <p:spPr/>
        <p:txBody>
          <a:bodyPr/>
          <a:lstStyle/>
          <a:p>
            <a:r>
              <a:rPr lang="zh-CN" altLang="en-US" sz="2400" dirty="0"/>
              <a:t>在</a:t>
            </a:r>
            <a:r>
              <a:rPr lang="en-US" altLang="zh-CN" sz="2400" dirty="0"/>
              <a:t>B_</a:t>
            </a:r>
            <a:r>
              <a:rPr lang="zh-CN" altLang="en-US" sz="2400" dirty="0"/>
              <a:t>树上删除一个关键字的操作，针对上述</a:t>
            </a:r>
            <a:r>
              <a:rPr lang="zh-CN" altLang="en-US" sz="2400" dirty="0" smtClean="0"/>
              <a:t>的</a:t>
            </a:r>
            <a:r>
              <a:rPr lang="zh-CN" altLang="en-US" sz="2400" dirty="0" smtClean="0">
                <a:sym typeface="Wingdings 2" panose="05020102010507070707" pitchFamily="18" charset="2"/>
              </a:rPr>
              <a:t></a:t>
            </a:r>
            <a:r>
              <a:rPr lang="zh-CN" altLang="en-US" sz="2400" dirty="0" smtClean="0"/>
              <a:t>和</a:t>
            </a:r>
            <a:r>
              <a:rPr lang="zh-CN" altLang="en-US" sz="2400" dirty="0" smtClean="0">
                <a:sym typeface="Wingdings 2" panose="05020102010507070707" pitchFamily="18" charset="2"/>
              </a:rPr>
              <a:t></a:t>
            </a:r>
            <a:r>
              <a:rPr lang="zh-CN" altLang="en-US" sz="2400" dirty="0" smtClean="0"/>
              <a:t>的</a:t>
            </a:r>
            <a:r>
              <a:rPr lang="zh-CN" altLang="en-US" sz="2400" dirty="0"/>
              <a:t>情况，相应的算法如下</a:t>
            </a:r>
            <a:r>
              <a:rPr lang="zh-CN" altLang="en-US" sz="2400" dirty="0" smtClean="0"/>
              <a:t>：</a:t>
            </a:r>
            <a:endParaRPr lang="zh-CN" altLang="en-US" sz="2400" dirty="0"/>
          </a:p>
        </p:txBody>
      </p:sp>
      <p:sp>
        <p:nvSpPr>
          <p:cNvPr id="5" name="动作按钮: 开始 4">
            <a:hlinkClick r:id="rId4" action="ppaction://hlinksldjump" highlightClick="1"/>
          </p:cNvPr>
          <p:cNvSpPr/>
          <p:nvPr/>
        </p:nvSpPr>
        <p:spPr>
          <a:xfrm>
            <a:off x="8820472" y="6580188"/>
            <a:ext cx="323528" cy="277812"/>
          </a:xfrm>
          <a:prstGeom prst="actionButtonBeginning">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ontrols>
      <mc:AlternateContent xmlns:mc="http://schemas.openxmlformats.org/markup-compatibility/2006">
        <mc:Choice xmlns:v="urn:schemas-microsoft-com:vml" Requires="v">
          <p:control spid="129313" name="TextBox1" r:id="rId2" imgW="8153280" imgH="4419720"/>
        </mc:Choice>
        <mc:Fallback>
          <p:control name="TextBox1" r:id="rId2" imgW="8153280" imgH="4419720">
            <p:pic>
              <p:nvPicPr>
                <p:cNvPr id="4" name="TextBox1"/>
                <p:cNvPicPr preferRelativeResize="0">
                  <a:picLocks noChangeArrowheads="1" noChangeShapeType="1"/>
                </p:cNvPicPr>
                <p:nvPr/>
              </p:nvPicPr>
              <p:blipFill>
                <a:blip r:embed="rId5"/>
                <a:srcRect/>
                <a:stretch>
                  <a:fillRect/>
                </a:stretch>
              </p:blipFill>
              <p:spPr bwMode="auto">
                <a:xfrm>
                  <a:off x="573087" y="1981200"/>
                  <a:ext cx="8151813" cy="4419600"/>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extLst>
      <p:ext uri="{BB962C8B-B14F-4D97-AF65-F5344CB8AC3E}">
        <p14:creationId xmlns:p14="http://schemas.microsoft.com/office/powerpoint/2010/main" val="407204507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3.3 </a:t>
            </a:r>
            <a:r>
              <a:rPr lang="en-US" altLang="zh-CN" dirty="0"/>
              <a:t>B</a:t>
            </a:r>
            <a:r>
              <a:rPr lang="en-US" altLang="zh-CN" baseline="30000" dirty="0"/>
              <a:t>+</a:t>
            </a:r>
            <a:r>
              <a:rPr lang="zh-CN" altLang="en-US" dirty="0"/>
              <a:t>树</a:t>
            </a:r>
            <a:r>
              <a:rPr lang="zh-CN" altLang="en-US" sz="2000" dirty="0" smtClean="0"/>
              <a:t>：</a:t>
            </a:r>
            <a:r>
              <a:rPr lang="zh-CN" altLang="en-US" sz="2000" dirty="0" smtClean="0">
                <a:solidFill>
                  <a:srgbClr val="7030A0"/>
                </a:solidFill>
              </a:rPr>
              <a:t>简介</a:t>
            </a:r>
            <a:endParaRPr lang="zh-CN" altLang="en-US" dirty="0"/>
          </a:p>
        </p:txBody>
      </p:sp>
      <p:sp>
        <p:nvSpPr>
          <p:cNvPr id="3" name="内容占位符 2"/>
          <p:cNvSpPr>
            <a:spLocks noGrp="1"/>
          </p:cNvSpPr>
          <p:nvPr>
            <p:ph idx="1"/>
          </p:nvPr>
        </p:nvSpPr>
        <p:spPr>
          <a:xfrm>
            <a:off x="228600" y="968375"/>
            <a:ext cx="8610600" cy="5419725"/>
          </a:xfrm>
        </p:spPr>
        <p:txBody>
          <a:bodyPr/>
          <a:lstStyle/>
          <a:p>
            <a:pPr>
              <a:lnSpc>
                <a:spcPct val="135000"/>
              </a:lnSpc>
              <a:spcBef>
                <a:spcPts val="600"/>
              </a:spcBef>
            </a:pPr>
            <a:r>
              <a:rPr lang="zh-CN" altLang="en-US" sz="2400" dirty="0"/>
              <a:t>在实际的文件系统中，基本上不使用</a:t>
            </a:r>
            <a:r>
              <a:rPr lang="en-US" altLang="zh-CN" sz="2400" dirty="0"/>
              <a:t>B_</a:t>
            </a:r>
            <a:r>
              <a:rPr lang="zh-CN" altLang="en-US" sz="2400" dirty="0"/>
              <a:t>树，而是使用</a:t>
            </a:r>
            <a:r>
              <a:rPr lang="en-US" altLang="zh-CN" sz="2400" dirty="0"/>
              <a:t>B_</a:t>
            </a:r>
            <a:r>
              <a:rPr lang="zh-CN" altLang="en-US" sz="2400" dirty="0"/>
              <a:t>树的一种变体，称为</a:t>
            </a:r>
            <a:r>
              <a:rPr lang="en-US" altLang="zh-CN" sz="2400" b="1" dirty="0">
                <a:solidFill>
                  <a:srgbClr val="0070C0"/>
                </a:solidFill>
              </a:rPr>
              <a:t>m</a:t>
            </a:r>
            <a:r>
              <a:rPr lang="zh-CN" altLang="en-US" sz="2400" b="1" dirty="0">
                <a:solidFill>
                  <a:srgbClr val="0070C0"/>
                </a:solidFill>
              </a:rPr>
              <a:t>阶</a:t>
            </a:r>
            <a:r>
              <a:rPr lang="en-US" altLang="zh-CN" sz="2400" b="1" dirty="0">
                <a:solidFill>
                  <a:srgbClr val="0070C0"/>
                </a:solidFill>
              </a:rPr>
              <a:t>B+</a:t>
            </a:r>
            <a:r>
              <a:rPr lang="zh-CN" altLang="en-US" sz="2400" b="1" dirty="0">
                <a:solidFill>
                  <a:srgbClr val="0070C0"/>
                </a:solidFill>
              </a:rPr>
              <a:t>树</a:t>
            </a:r>
            <a:r>
              <a:rPr lang="zh-CN" altLang="en-US" sz="2400" dirty="0"/>
              <a:t>。 </a:t>
            </a:r>
            <a:endParaRPr lang="en-US" altLang="zh-CN" sz="2400" dirty="0" smtClean="0"/>
          </a:p>
          <a:p>
            <a:pPr lvl="1">
              <a:lnSpc>
                <a:spcPct val="135000"/>
              </a:lnSpc>
              <a:spcBef>
                <a:spcPts val="600"/>
              </a:spcBef>
            </a:pPr>
            <a:r>
              <a:rPr lang="zh-CN" altLang="en-US" sz="2100" dirty="0" smtClean="0"/>
              <a:t>它</a:t>
            </a:r>
            <a:r>
              <a:rPr lang="zh-CN" altLang="en-US" sz="2100" dirty="0"/>
              <a:t>与</a:t>
            </a:r>
            <a:r>
              <a:rPr lang="en-US" altLang="zh-CN" sz="2100" dirty="0"/>
              <a:t>B_</a:t>
            </a:r>
            <a:r>
              <a:rPr lang="zh-CN" altLang="en-US" sz="2100" dirty="0"/>
              <a:t>树的</a:t>
            </a:r>
            <a:r>
              <a:rPr lang="zh-CN" altLang="en-US" sz="2100" b="1" dirty="0"/>
              <a:t>主要不同</a:t>
            </a:r>
            <a:r>
              <a:rPr lang="zh-CN" altLang="en-US" sz="2100" dirty="0" smtClean="0"/>
              <a:t>是</a:t>
            </a:r>
            <a:r>
              <a:rPr lang="zh-CN" altLang="en-US" sz="2100" u="sng" dirty="0" smtClean="0"/>
              <a:t>叶子结点中存储记录</a:t>
            </a:r>
            <a:r>
              <a:rPr lang="zh-CN" altLang="en-US" sz="2100" dirty="0" smtClean="0"/>
              <a:t>。</a:t>
            </a:r>
            <a:endParaRPr lang="en-US" altLang="zh-CN" sz="2100" dirty="0" smtClean="0"/>
          </a:p>
          <a:p>
            <a:pPr lvl="1">
              <a:lnSpc>
                <a:spcPct val="135000"/>
              </a:lnSpc>
              <a:spcBef>
                <a:spcPts val="600"/>
              </a:spcBef>
            </a:pPr>
            <a:r>
              <a:rPr lang="zh-CN" altLang="en-US" sz="2100" dirty="0" smtClean="0"/>
              <a:t>在</a:t>
            </a:r>
            <a:r>
              <a:rPr lang="en-US" altLang="zh-CN" sz="2100" dirty="0"/>
              <a:t>B+</a:t>
            </a:r>
            <a:r>
              <a:rPr lang="zh-CN" altLang="en-US" sz="2100" dirty="0"/>
              <a:t>树中，所有的非叶子结点可以看成是索引，而其中的关键字是</a:t>
            </a:r>
            <a:r>
              <a:rPr lang="zh-CN" altLang="en-US" sz="2100" dirty="0" smtClean="0"/>
              <a:t>作为</a:t>
            </a:r>
            <a:r>
              <a:rPr lang="en-US" altLang="zh-CN" sz="2100" dirty="0" smtClean="0"/>
              <a:t>: </a:t>
            </a:r>
            <a:r>
              <a:rPr lang="zh-CN" altLang="en-US" sz="2100" dirty="0" smtClean="0"/>
              <a:t>分界关键字，</a:t>
            </a:r>
            <a:r>
              <a:rPr lang="zh-CN" altLang="en-US" sz="2100" dirty="0"/>
              <a:t>用来界定某一关键字的记录所在的子树</a:t>
            </a:r>
            <a:r>
              <a:rPr lang="zh-CN" altLang="en-US" sz="2100" dirty="0" smtClean="0"/>
              <a:t>。</a:t>
            </a:r>
            <a:endParaRPr lang="en-US" altLang="zh-CN" sz="2100" dirty="0" smtClean="0"/>
          </a:p>
          <a:p>
            <a:pPr>
              <a:lnSpc>
                <a:spcPct val="135000"/>
              </a:lnSpc>
              <a:spcBef>
                <a:spcPts val="600"/>
              </a:spcBef>
            </a:pPr>
            <a:r>
              <a:rPr lang="zh-CN" altLang="en-US" sz="2400" dirty="0" smtClean="0"/>
              <a:t>一</a:t>
            </a:r>
            <a:r>
              <a:rPr lang="zh-CN" altLang="en-US" sz="2400" dirty="0"/>
              <a:t>棵</a:t>
            </a:r>
            <a:r>
              <a:rPr lang="en-US" altLang="zh-CN" sz="2400" b="1" dirty="0"/>
              <a:t>m</a:t>
            </a:r>
            <a:r>
              <a:rPr lang="zh-CN" altLang="en-US" sz="2400" b="1" dirty="0"/>
              <a:t>阶</a:t>
            </a:r>
            <a:r>
              <a:rPr lang="en-US" altLang="zh-CN" sz="2400" b="1" dirty="0"/>
              <a:t>B+</a:t>
            </a:r>
            <a:r>
              <a:rPr lang="zh-CN" altLang="en-US" sz="2400" b="1" dirty="0"/>
              <a:t>树</a:t>
            </a:r>
            <a:r>
              <a:rPr lang="zh-CN" altLang="en-US" sz="2400" dirty="0"/>
              <a:t>与</a:t>
            </a:r>
            <a:r>
              <a:rPr lang="en-US" altLang="zh-CN" sz="2400" b="1" dirty="0"/>
              <a:t>m</a:t>
            </a:r>
            <a:r>
              <a:rPr lang="zh-CN" altLang="en-US" sz="2400" b="1" dirty="0"/>
              <a:t>阶</a:t>
            </a:r>
            <a:r>
              <a:rPr lang="en-US" altLang="zh-CN" sz="2400" b="1" dirty="0"/>
              <a:t>B_</a:t>
            </a:r>
            <a:r>
              <a:rPr lang="zh-CN" altLang="en-US" sz="2400" b="1" dirty="0"/>
              <a:t>树</a:t>
            </a:r>
            <a:r>
              <a:rPr lang="zh-CN" altLang="en-US" sz="2400" dirty="0"/>
              <a:t>的</a:t>
            </a:r>
            <a:r>
              <a:rPr lang="zh-CN" altLang="en-US" sz="2400" i="1" dirty="0">
                <a:solidFill>
                  <a:schemeClr val="accent6"/>
                </a:solidFill>
              </a:rPr>
              <a:t>主要差异</a:t>
            </a:r>
            <a:r>
              <a:rPr lang="zh-CN" altLang="en-US" sz="2400" dirty="0"/>
              <a:t>是：</a:t>
            </a:r>
          </a:p>
          <a:p>
            <a:pPr marL="857250" lvl="1" indent="-457200">
              <a:lnSpc>
                <a:spcPct val="135000"/>
              </a:lnSpc>
              <a:spcBef>
                <a:spcPts val="600"/>
              </a:spcBef>
              <a:buFont typeface="+mj-lt"/>
              <a:buAutoNum type="alphaUcPeriod"/>
            </a:pPr>
            <a:r>
              <a:rPr lang="zh-CN" altLang="en-US" sz="2100" dirty="0" smtClean="0"/>
              <a:t>若</a:t>
            </a:r>
            <a:r>
              <a:rPr lang="zh-CN" altLang="en-US" sz="2100" dirty="0"/>
              <a:t>一个结点有</a:t>
            </a:r>
            <a:r>
              <a:rPr lang="en-US" altLang="zh-CN" sz="2100" dirty="0"/>
              <a:t>n</a:t>
            </a:r>
            <a:r>
              <a:rPr lang="zh-CN" altLang="en-US" sz="2100" dirty="0"/>
              <a:t>棵子树，则必含有</a:t>
            </a:r>
            <a:r>
              <a:rPr lang="en-US" altLang="zh-CN" sz="2100" dirty="0"/>
              <a:t>n</a:t>
            </a:r>
            <a:r>
              <a:rPr lang="zh-CN" altLang="en-US" sz="2100" dirty="0"/>
              <a:t>个关键字；</a:t>
            </a:r>
          </a:p>
          <a:p>
            <a:pPr marL="857250" lvl="1" indent="-457200">
              <a:lnSpc>
                <a:spcPct val="135000"/>
              </a:lnSpc>
              <a:spcBef>
                <a:spcPts val="600"/>
              </a:spcBef>
              <a:buFont typeface="+mj-lt"/>
              <a:buAutoNum type="alphaUcPeriod"/>
            </a:pPr>
            <a:r>
              <a:rPr lang="zh-CN" altLang="en-US" sz="2100" dirty="0" smtClean="0"/>
              <a:t>所有</a:t>
            </a:r>
            <a:r>
              <a:rPr lang="zh-CN" altLang="en-US" sz="2100" dirty="0"/>
              <a:t>叶子结点中包含了全部记录的关键字信息以及这些关键字记录的指针，而且叶子结点按关键字的大小从小到大顺序链接</a:t>
            </a:r>
            <a:r>
              <a:rPr lang="zh-CN" altLang="en-US" sz="2100" dirty="0" smtClean="0"/>
              <a:t>；</a:t>
            </a:r>
            <a:endParaRPr lang="en-US" altLang="zh-CN" sz="2100" dirty="0" smtClean="0"/>
          </a:p>
          <a:p>
            <a:pPr marL="857250" lvl="1" indent="-457200">
              <a:lnSpc>
                <a:spcPct val="135000"/>
              </a:lnSpc>
              <a:spcBef>
                <a:spcPts val="600"/>
              </a:spcBef>
              <a:buFont typeface="+mj-lt"/>
              <a:buAutoNum type="alphaUcPeriod"/>
            </a:pPr>
            <a:r>
              <a:rPr lang="zh-CN" altLang="en-US" sz="2100" dirty="0" smtClean="0"/>
              <a:t>所有</a:t>
            </a:r>
            <a:r>
              <a:rPr lang="zh-CN" altLang="en-US" sz="2100" dirty="0"/>
              <a:t>的非叶子结点可以看成是索引的部分，结点中只含有其子树的根结点中的最大</a:t>
            </a:r>
            <a:r>
              <a:rPr lang="en-US" altLang="zh-CN" sz="2100" dirty="0"/>
              <a:t>(</a:t>
            </a:r>
            <a:r>
              <a:rPr lang="zh-CN" altLang="en-US" sz="2100" dirty="0"/>
              <a:t>或最小</a:t>
            </a:r>
            <a:r>
              <a:rPr lang="en-US" altLang="zh-CN" sz="2100" dirty="0"/>
              <a:t>)</a:t>
            </a:r>
            <a:r>
              <a:rPr lang="zh-CN" altLang="en-US" sz="2100" dirty="0"/>
              <a:t>关键字</a:t>
            </a:r>
            <a:r>
              <a:rPr lang="zh-CN" altLang="en-US" sz="2100" dirty="0" smtClean="0"/>
              <a:t>。</a:t>
            </a:r>
            <a:endParaRPr lang="zh-CN" altLang="en-US" sz="2100" dirty="0"/>
          </a:p>
        </p:txBody>
      </p:sp>
    </p:spTree>
    <p:extLst>
      <p:ext uri="{BB962C8B-B14F-4D97-AF65-F5344CB8AC3E}">
        <p14:creationId xmlns:p14="http://schemas.microsoft.com/office/powerpoint/2010/main" val="427300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arn(inVertical)">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wipe(left)">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wipe(left)">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wipe(left)">
                                      <p:cBhvr>
                                        <p:cTn id="3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3.3 B</a:t>
            </a:r>
            <a:r>
              <a:rPr lang="en-US" altLang="zh-CN" baseline="30000" dirty="0" smtClean="0"/>
              <a:t>+</a:t>
            </a:r>
            <a:r>
              <a:rPr lang="zh-CN" altLang="en-US" dirty="0" smtClean="0"/>
              <a:t>树</a:t>
            </a:r>
            <a:r>
              <a:rPr lang="zh-CN" altLang="en-US" sz="2000" dirty="0" smtClean="0"/>
              <a:t>：</a:t>
            </a:r>
            <a:r>
              <a:rPr lang="zh-CN" altLang="en-US" sz="2000" dirty="0" smtClean="0">
                <a:solidFill>
                  <a:srgbClr val="7030A0"/>
                </a:solidFill>
              </a:rPr>
              <a:t>例子</a:t>
            </a:r>
            <a:endParaRPr lang="zh-CN" altLang="en-US" dirty="0">
              <a:solidFill>
                <a:srgbClr val="7030A0"/>
              </a:solidFill>
            </a:endParaRPr>
          </a:p>
        </p:txBody>
      </p:sp>
      <p:sp>
        <p:nvSpPr>
          <p:cNvPr id="3" name="内容占位符 2"/>
          <p:cNvSpPr>
            <a:spLocks noGrp="1"/>
          </p:cNvSpPr>
          <p:nvPr>
            <p:ph idx="1"/>
          </p:nvPr>
        </p:nvSpPr>
        <p:spPr/>
        <p:txBody>
          <a:bodyPr/>
          <a:lstStyle/>
          <a:p>
            <a:pPr marL="0" indent="0">
              <a:buNone/>
            </a:pPr>
            <a:r>
              <a:rPr lang="en-US" altLang="zh-CN" sz="2400" dirty="0" smtClean="0"/>
              <a:t>【</a:t>
            </a:r>
            <a:r>
              <a:rPr lang="zh-CN" altLang="en-US" sz="2400" dirty="0" smtClean="0"/>
              <a:t>例</a:t>
            </a:r>
            <a:r>
              <a:rPr lang="en-US" altLang="zh-CN" sz="2400" dirty="0" smtClean="0"/>
              <a:t>】</a:t>
            </a:r>
            <a:r>
              <a:rPr lang="zh-CN" altLang="en-US" sz="2400" dirty="0" smtClean="0"/>
              <a:t>一</a:t>
            </a:r>
            <a:r>
              <a:rPr lang="zh-CN" altLang="en-US" sz="2400" dirty="0"/>
              <a:t>棵</a:t>
            </a:r>
            <a:r>
              <a:rPr lang="en-US" altLang="zh-CN" sz="2400" dirty="0"/>
              <a:t>3</a:t>
            </a:r>
            <a:r>
              <a:rPr lang="zh-CN" altLang="en-US" sz="2400" dirty="0"/>
              <a:t>阶</a:t>
            </a:r>
            <a:r>
              <a:rPr lang="en-US" altLang="zh-CN" sz="2400" dirty="0"/>
              <a:t>B+</a:t>
            </a:r>
            <a:r>
              <a:rPr lang="zh-CN" altLang="en-US" sz="2400" dirty="0" smtClean="0"/>
              <a:t>树，</a:t>
            </a:r>
            <a:r>
              <a:rPr lang="zh-CN" altLang="en-US" sz="2400" dirty="0"/>
              <a:t>如</a:t>
            </a:r>
            <a:r>
              <a:rPr lang="zh-CN" altLang="en-US" sz="2400" dirty="0" smtClean="0"/>
              <a:t>图。</a:t>
            </a:r>
            <a:endParaRPr lang="zh-CN" altLang="en-US" sz="2400" dirty="0"/>
          </a:p>
          <a:p>
            <a:pPr marL="0" indent="0">
              <a:buNone/>
            </a:pPr>
            <a:endParaRPr lang="zh-CN" altLang="en-US" sz="2400" dirty="0"/>
          </a:p>
        </p:txBody>
      </p:sp>
      <p:grpSp>
        <p:nvGrpSpPr>
          <p:cNvPr id="4" name="Group 3"/>
          <p:cNvGrpSpPr>
            <a:grpSpLocks/>
          </p:cNvGrpSpPr>
          <p:nvPr/>
        </p:nvGrpSpPr>
        <p:grpSpPr bwMode="auto">
          <a:xfrm>
            <a:off x="368300" y="2057400"/>
            <a:ext cx="8521700" cy="3799596"/>
            <a:chOff x="234" y="2209"/>
            <a:chExt cx="5368" cy="1958"/>
          </a:xfrm>
        </p:grpSpPr>
        <p:sp>
          <p:nvSpPr>
            <p:cNvPr id="5" name="Rectangle 4"/>
            <p:cNvSpPr>
              <a:spLocks noChangeArrowheads="1"/>
            </p:cNvSpPr>
            <p:nvPr/>
          </p:nvSpPr>
          <p:spPr bwMode="auto">
            <a:xfrm>
              <a:off x="1903" y="3944"/>
              <a:ext cx="1717"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2000" b="1" dirty="0" smtClean="0">
                  <a:latin typeface="宋体" panose="02010600030101010101" pitchFamily="2" charset="-122"/>
                </a:rPr>
                <a:t>图</a:t>
              </a:r>
              <a:r>
                <a:rPr lang="en-US" altLang="zh-CN" sz="2000" b="1" dirty="0" smtClean="0"/>
                <a:t>  </a:t>
              </a:r>
              <a:r>
                <a:rPr lang="zh-CN" altLang="en-US" sz="2000" b="1" dirty="0"/>
                <a:t>一棵</a:t>
              </a:r>
              <a:r>
                <a:rPr lang="en-US" altLang="zh-CN" sz="2000" b="1" dirty="0"/>
                <a:t>3</a:t>
              </a:r>
              <a:r>
                <a:rPr lang="zh-CN" altLang="en-US" sz="2000" b="1" dirty="0"/>
                <a:t>阶</a:t>
              </a:r>
              <a:r>
                <a:rPr lang="en-US" altLang="zh-CN" sz="2000" b="1" dirty="0"/>
                <a:t>B</a:t>
              </a:r>
              <a:r>
                <a:rPr lang="en-US" altLang="zh-CN" sz="2000" b="1" baseline="26000" dirty="0"/>
                <a:t>+</a:t>
              </a:r>
              <a:r>
                <a:rPr lang="zh-CN" altLang="en-US" sz="2000" b="1" dirty="0"/>
                <a:t>树</a:t>
              </a:r>
            </a:p>
          </p:txBody>
        </p:sp>
        <p:grpSp>
          <p:nvGrpSpPr>
            <p:cNvPr id="6" name="Group 5"/>
            <p:cNvGrpSpPr>
              <a:grpSpLocks/>
            </p:cNvGrpSpPr>
            <p:nvPr/>
          </p:nvGrpSpPr>
          <p:grpSpPr bwMode="auto">
            <a:xfrm>
              <a:off x="234" y="2209"/>
              <a:ext cx="5368" cy="1158"/>
              <a:chOff x="192" y="45"/>
              <a:chExt cx="5368" cy="1158"/>
            </a:xfrm>
          </p:grpSpPr>
          <p:sp>
            <p:nvSpPr>
              <p:cNvPr id="50" name="Rectangle 6"/>
              <p:cNvSpPr>
                <a:spLocks noChangeArrowheads="1"/>
              </p:cNvSpPr>
              <p:nvPr/>
            </p:nvSpPr>
            <p:spPr bwMode="auto">
              <a:xfrm>
                <a:off x="2100" y="45"/>
                <a:ext cx="619"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400" b="1"/>
                  <a:t>35   96</a:t>
                </a:r>
              </a:p>
            </p:txBody>
          </p:sp>
          <p:sp>
            <p:nvSpPr>
              <p:cNvPr id="51" name="Rectangle 7"/>
              <p:cNvSpPr>
                <a:spLocks noChangeArrowheads="1"/>
              </p:cNvSpPr>
              <p:nvPr/>
            </p:nvSpPr>
            <p:spPr bwMode="auto">
              <a:xfrm>
                <a:off x="1098" y="514"/>
                <a:ext cx="620"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400" b="1"/>
                  <a:t>17   35</a:t>
                </a:r>
              </a:p>
            </p:txBody>
          </p:sp>
          <p:sp>
            <p:nvSpPr>
              <p:cNvPr id="52" name="Rectangle 8"/>
              <p:cNvSpPr>
                <a:spLocks noChangeArrowheads="1"/>
              </p:cNvSpPr>
              <p:nvPr/>
            </p:nvSpPr>
            <p:spPr bwMode="auto">
              <a:xfrm>
                <a:off x="2983" y="482"/>
                <a:ext cx="953"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400" b="1"/>
                  <a:t>58   76   96</a:t>
                </a:r>
              </a:p>
            </p:txBody>
          </p:sp>
          <p:sp>
            <p:nvSpPr>
              <p:cNvPr id="53" name="Rectangle 9"/>
              <p:cNvSpPr>
                <a:spLocks noChangeArrowheads="1"/>
              </p:cNvSpPr>
              <p:nvPr/>
            </p:nvSpPr>
            <p:spPr bwMode="auto">
              <a:xfrm>
                <a:off x="192" y="976"/>
                <a:ext cx="839"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400" b="1"/>
                  <a:t>5   12   17</a:t>
                </a:r>
              </a:p>
            </p:txBody>
          </p:sp>
          <p:sp>
            <p:nvSpPr>
              <p:cNvPr id="54" name="Rectangle 10"/>
              <p:cNvSpPr>
                <a:spLocks noChangeArrowheads="1"/>
              </p:cNvSpPr>
              <p:nvPr/>
            </p:nvSpPr>
            <p:spPr bwMode="auto">
              <a:xfrm>
                <a:off x="3793" y="961"/>
                <a:ext cx="612"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400" b="1"/>
                  <a:t>63   76</a:t>
                </a:r>
              </a:p>
            </p:txBody>
          </p:sp>
          <p:sp>
            <p:nvSpPr>
              <p:cNvPr id="55" name="Rectangle 11"/>
              <p:cNvSpPr>
                <a:spLocks noChangeArrowheads="1"/>
              </p:cNvSpPr>
              <p:nvPr/>
            </p:nvSpPr>
            <p:spPr bwMode="auto">
              <a:xfrm>
                <a:off x="4654" y="960"/>
                <a:ext cx="906"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400" b="1"/>
                  <a:t>79   84  96</a:t>
                </a:r>
              </a:p>
            </p:txBody>
          </p:sp>
          <p:sp>
            <p:nvSpPr>
              <p:cNvPr id="56" name="Rectangle 12"/>
              <p:cNvSpPr>
                <a:spLocks noChangeArrowheads="1"/>
              </p:cNvSpPr>
              <p:nvPr/>
            </p:nvSpPr>
            <p:spPr bwMode="auto">
              <a:xfrm>
                <a:off x="1321" y="968"/>
                <a:ext cx="953"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400" b="1"/>
                  <a:t>19   23   35</a:t>
                </a:r>
              </a:p>
            </p:txBody>
          </p:sp>
          <p:sp>
            <p:nvSpPr>
              <p:cNvPr id="57" name="Rectangle 13"/>
              <p:cNvSpPr>
                <a:spLocks noChangeArrowheads="1"/>
              </p:cNvSpPr>
              <p:nvPr/>
            </p:nvSpPr>
            <p:spPr bwMode="auto">
              <a:xfrm>
                <a:off x="2505" y="961"/>
                <a:ext cx="953"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400" b="1"/>
                  <a:t>41   49   58</a:t>
                </a:r>
              </a:p>
            </p:txBody>
          </p:sp>
          <p:sp>
            <p:nvSpPr>
              <p:cNvPr id="58" name="Line 14"/>
              <p:cNvSpPr>
                <a:spLocks noChangeShapeType="1"/>
              </p:cNvSpPr>
              <p:nvPr/>
            </p:nvSpPr>
            <p:spPr bwMode="auto">
              <a:xfrm flipH="1">
                <a:off x="1432" y="280"/>
                <a:ext cx="771" cy="227"/>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9" name="Line 15"/>
              <p:cNvSpPr>
                <a:spLocks noChangeShapeType="1"/>
              </p:cNvSpPr>
              <p:nvPr/>
            </p:nvSpPr>
            <p:spPr bwMode="auto">
              <a:xfrm>
                <a:off x="2592" y="272"/>
                <a:ext cx="771" cy="204"/>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0" name="Line 16"/>
              <p:cNvSpPr>
                <a:spLocks noChangeShapeType="1"/>
              </p:cNvSpPr>
              <p:nvPr/>
            </p:nvSpPr>
            <p:spPr bwMode="auto">
              <a:xfrm flipH="1">
                <a:off x="672" y="746"/>
                <a:ext cx="544" cy="227"/>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1" name="Line 17"/>
              <p:cNvSpPr>
                <a:spLocks noChangeShapeType="1"/>
              </p:cNvSpPr>
              <p:nvPr/>
            </p:nvSpPr>
            <p:spPr bwMode="auto">
              <a:xfrm>
                <a:off x="1623" y="744"/>
                <a:ext cx="317" cy="227"/>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2" name="Line 18"/>
              <p:cNvSpPr>
                <a:spLocks noChangeShapeType="1"/>
              </p:cNvSpPr>
              <p:nvPr/>
            </p:nvSpPr>
            <p:spPr bwMode="auto">
              <a:xfrm flipH="1">
                <a:off x="2744" y="712"/>
                <a:ext cx="401" cy="249"/>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3" name="Line 19"/>
              <p:cNvSpPr>
                <a:spLocks noChangeShapeType="1"/>
              </p:cNvSpPr>
              <p:nvPr/>
            </p:nvSpPr>
            <p:spPr bwMode="auto">
              <a:xfrm>
                <a:off x="3483" y="712"/>
                <a:ext cx="667" cy="249"/>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4" name="Line 20"/>
              <p:cNvSpPr>
                <a:spLocks noChangeShapeType="1"/>
              </p:cNvSpPr>
              <p:nvPr/>
            </p:nvSpPr>
            <p:spPr bwMode="auto">
              <a:xfrm>
                <a:off x="3820" y="712"/>
                <a:ext cx="1191" cy="249"/>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5" name="Line 21"/>
              <p:cNvSpPr>
                <a:spLocks noChangeShapeType="1"/>
              </p:cNvSpPr>
              <p:nvPr/>
            </p:nvSpPr>
            <p:spPr bwMode="auto">
              <a:xfrm>
                <a:off x="1040" y="1104"/>
                <a:ext cx="288" cy="0"/>
              </a:xfrm>
              <a:prstGeom prst="line">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6" name="Line 22"/>
              <p:cNvSpPr>
                <a:spLocks noChangeShapeType="1"/>
              </p:cNvSpPr>
              <p:nvPr/>
            </p:nvSpPr>
            <p:spPr bwMode="auto">
              <a:xfrm>
                <a:off x="2272" y="1080"/>
                <a:ext cx="240" cy="0"/>
              </a:xfrm>
              <a:prstGeom prst="line">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7" name="Line 23"/>
              <p:cNvSpPr>
                <a:spLocks noChangeShapeType="1"/>
              </p:cNvSpPr>
              <p:nvPr/>
            </p:nvSpPr>
            <p:spPr bwMode="auto">
              <a:xfrm flipV="1">
                <a:off x="3456" y="1056"/>
                <a:ext cx="340" cy="0"/>
              </a:xfrm>
              <a:prstGeom prst="line">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8" name="Line 24"/>
              <p:cNvSpPr>
                <a:spLocks noChangeShapeType="1"/>
              </p:cNvSpPr>
              <p:nvPr/>
            </p:nvSpPr>
            <p:spPr bwMode="auto">
              <a:xfrm>
                <a:off x="4408" y="1064"/>
                <a:ext cx="240" cy="0"/>
              </a:xfrm>
              <a:prstGeom prst="line">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7" name="Group 25"/>
            <p:cNvGrpSpPr>
              <a:grpSpLocks/>
            </p:cNvGrpSpPr>
            <p:nvPr/>
          </p:nvGrpSpPr>
          <p:grpSpPr bwMode="auto">
            <a:xfrm>
              <a:off x="241" y="3327"/>
              <a:ext cx="5331" cy="475"/>
              <a:chOff x="241" y="3051"/>
              <a:chExt cx="5331" cy="475"/>
            </a:xfrm>
          </p:grpSpPr>
          <p:grpSp>
            <p:nvGrpSpPr>
              <p:cNvPr id="8" name="Group 26"/>
              <p:cNvGrpSpPr>
                <a:grpSpLocks/>
              </p:cNvGrpSpPr>
              <p:nvPr/>
            </p:nvGrpSpPr>
            <p:grpSpPr bwMode="auto">
              <a:xfrm>
                <a:off x="241" y="3067"/>
                <a:ext cx="182" cy="459"/>
                <a:chOff x="241" y="3067"/>
                <a:chExt cx="182" cy="459"/>
              </a:xfrm>
            </p:grpSpPr>
            <p:sp>
              <p:nvSpPr>
                <p:cNvPr id="48" name="Line 27"/>
                <p:cNvSpPr>
                  <a:spLocks noChangeShapeType="1"/>
                </p:cNvSpPr>
                <p:nvPr/>
              </p:nvSpPr>
              <p:spPr bwMode="auto">
                <a:xfrm>
                  <a:off x="340" y="3067"/>
                  <a:ext cx="0" cy="272"/>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 name="Rectangle 28"/>
                <p:cNvSpPr>
                  <a:spLocks noChangeArrowheads="1"/>
                </p:cNvSpPr>
                <p:nvPr/>
              </p:nvSpPr>
              <p:spPr bwMode="auto">
                <a:xfrm>
                  <a:off x="241" y="3345"/>
                  <a:ext cx="182" cy="181"/>
                </a:xfrm>
                <a:prstGeom prst="rect">
                  <a:avLst/>
                </a:prstGeom>
                <a:solidFill>
                  <a:schemeClr val="bg2"/>
                </a:solidFill>
                <a:ln w="9525">
                  <a:solidFill>
                    <a:schemeClr val="tx1"/>
                  </a:solidFill>
                  <a:miter lim="800000"/>
                  <a:headEnd/>
                  <a:tailEnd/>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9" name="Group 29"/>
              <p:cNvGrpSpPr>
                <a:grpSpLocks/>
              </p:cNvGrpSpPr>
              <p:nvPr/>
            </p:nvGrpSpPr>
            <p:grpSpPr bwMode="auto">
              <a:xfrm>
                <a:off x="521" y="3067"/>
                <a:ext cx="182" cy="459"/>
                <a:chOff x="241" y="3067"/>
                <a:chExt cx="182" cy="459"/>
              </a:xfrm>
            </p:grpSpPr>
            <p:sp>
              <p:nvSpPr>
                <p:cNvPr id="46" name="Line 30"/>
                <p:cNvSpPr>
                  <a:spLocks noChangeShapeType="1"/>
                </p:cNvSpPr>
                <p:nvPr/>
              </p:nvSpPr>
              <p:spPr bwMode="auto">
                <a:xfrm>
                  <a:off x="340" y="3067"/>
                  <a:ext cx="0" cy="272"/>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7" name="Rectangle 31"/>
                <p:cNvSpPr>
                  <a:spLocks noChangeArrowheads="1"/>
                </p:cNvSpPr>
                <p:nvPr/>
              </p:nvSpPr>
              <p:spPr bwMode="auto">
                <a:xfrm>
                  <a:off x="241" y="3345"/>
                  <a:ext cx="182" cy="181"/>
                </a:xfrm>
                <a:prstGeom prst="rect">
                  <a:avLst/>
                </a:prstGeom>
                <a:solidFill>
                  <a:schemeClr val="bg2"/>
                </a:solidFill>
                <a:ln w="9525">
                  <a:solidFill>
                    <a:schemeClr val="tx1"/>
                  </a:solidFill>
                  <a:miter lim="800000"/>
                  <a:headEnd/>
                  <a:tailEnd/>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10" name="Group 32"/>
              <p:cNvGrpSpPr>
                <a:grpSpLocks/>
              </p:cNvGrpSpPr>
              <p:nvPr/>
            </p:nvGrpSpPr>
            <p:grpSpPr bwMode="auto">
              <a:xfrm>
                <a:off x="868" y="3067"/>
                <a:ext cx="182" cy="459"/>
                <a:chOff x="241" y="3067"/>
                <a:chExt cx="182" cy="459"/>
              </a:xfrm>
            </p:grpSpPr>
            <p:sp>
              <p:nvSpPr>
                <p:cNvPr id="44" name="Line 33"/>
                <p:cNvSpPr>
                  <a:spLocks noChangeShapeType="1"/>
                </p:cNvSpPr>
                <p:nvPr/>
              </p:nvSpPr>
              <p:spPr bwMode="auto">
                <a:xfrm>
                  <a:off x="340" y="3067"/>
                  <a:ext cx="0" cy="272"/>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5" name="Rectangle 34"/>
                <p:cNvSpPr>
                  <a:spLocks noChangeArrowheads="1"/>
                </p:cNvSpPr>
                <p:nvPr/>
              </p:nvSpPr>
              <p:spPr bwMode="auto">
                <a:xfrm>
                  <a:off x="241" y="3345"/>
                  <a:ext cx="182" cy="181"/>
                </a:xfrm>
                <a:prstGeom prst="rect">
                  <a:avLst/>
                </a:prstGeom>
                <a:solidFill>
                  <a:schemeClr val="bg2"/>
                </a:solidFill>
                <a:ln w="9525">
                  <a:solidFill>
                    <a:schemeClr val="tx1"/>
                  </a:solidFill>
                  <a:miter lim="800000"/>
                  <a:headEnd/>
                  <a:tailEnd/>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11" name="Group 35"/>
              <p:cNvGrpSpPr>
                <a:grpSpLocks/>
              </p:cNvGrpSpPr>
              <p:nvPr/>
            </p:nvGrpSpPr>
            <p:grpSpPr bwMode="auto">
              <a:xfrm>
                <a:off x="1436" y="3051"/>
                <a:ext cx="182" cy="459"/>
                <a:chOff x="241" y="3067"/>
                <a:chExt cx="182" cy="459"/>
              </a:xfrm>
            </p:grpSpPr>
            <p:sp>
              <p:nvSpPr>
                <p:cNvPr id="42" name="Line 36"/>
                <p:cNvSpPr>
                  <a:spLocks noChangeShapeType="1"/>
                </p:cNvSpPr>
                <p:nvPr/>
              </p:nvSpPr>
              <p:spPr bwMode="auto">
                <a:xfrm>
                  <a:off x="340" y="3067"/>
                  <a:ext cx="0" cy="272"/>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3" name="Rectangle 37"/>
                <p:cNvSpPr>
                  <a:spLocks noChangeArrowheads="1"/>
                </p:cNvSpPr>
                <p:nvPr/>
              </p:nvSpPr>
              <p:spPr bwMode="auto">
                <a:xfrm>
                  <a:off x="241" y="3345"/>
                  <a:ext cx="182" cy="181"/>
                </a:xfrm>
                <a:prstGeom prst="rect">
                  <a:avLst/>
                </a:prstGeom>
                <a:solidFill>
                  <a:schemeClr val="bg2"/>
                </a:solidFill>
                <a:ln w="9525">
                  <a:solidFill>
                    <a:schemeClr val="tx1"/>
                  </a:solidFill>
                  <a:miter lim="800000"/>
                  <a:headEnd/>
                  <a:tailEnd/>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12" name="Group 38"/>
              <p:cNvGrpSpPr>
                <a:grpSpLocks/>
              </p:cNvGrpSpPr>
              <p:nvPr/>
            </p:nvGrpSpPr>
            <p:grpSpPr bwMode="auto">
              <a:xfrm>
                <a:off x="1745" y="3051"/>
                <a:ext cx="182" cy="459"/>
                <a:chOff x="241" y="3067"/>
                <a:chExt cx="182" cy="459"/>
              </a:xfrm>
            </p:grpSpPr>
            <p:sp>
              <p:nvSpPr>
                <p:cNvPr id="40" name="Line 39"/>
                <p:cNvSpPr>
                  <a:spLocks noChangeShapeType="1"/>
                </p:cNvSpPr>
                <p:nvPr/>
              </p:nvSpPr>
              <p:spPr bwMode="auto">
                <a:xfrm>
                  <a:off x="340" y="3067"/>
                  <a:ext cx="0" cy="272"/>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1" name="Rectangle 40"/>
                <p:cNvSpPr>
                  <a:spLocks noChangeArrowheads="1"/>
                </p:cNvSpPr>
                <p:nvPr/>
              </p:nvSpPr>
              <p:spPr bwMode="auto">
                <a:xfrm>
                  <a:off x="241" y="3345"/>
                  <a:ext cx="182" cy="181"/>
                </a:xfrm>
                <a:prstGeom prst="rect">
                  <a:avLst/>
                </a:prstGeom>
                <a:solidFill>
                  <a:schemeClr val="bg2"/>
                </a:solidFill>
                <a:ln w="9525">
                  <a:solidFill>
                    <a:schemeClr val="tx1"/>
                  </a:solidFill>
                  <a:miter lim="800000"/>
                  <a:headEnd/>
                  <a:tailEnd/>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13" name="Group 41"/>
              <p:cNvGrpSpPr>
                <a:grpSpLocks/>
              </p:cNvGrpSpPr>
              <p:nvPr/>
            </p:nvGrpSpPr>
            <p:grpSpPr bwMode="auto">
              <a:xfrm>
                <a:off x="2063" y="3051"/>
                <a:ext cx="182" cy="459"/>
                <a:chOff x="241" y="3067"/>
                <a:chExt cx="182" cy="459"/>
              </a:xfrm>
            </p:grpSpPr>
            <p:sp>
              <p:nvSpPr>
                <p:cNvPr id="38" name="Line 42"/>
                <p:cNvSpPr>
                  <a:spLocks noChangeShapeType="1"/>
                </p:cNvSpPr>
                <p:nvPr/>
              </p:nvSpPr>
              <p:spPr bwMode="auto">
                <a:xfrm>
                  <a:off x="340" y="3067"/>
                  <a:ext cx="0" cy="272"/>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9" name="Rectangle 43"/>
                <p:cNvSpPr>
                  <a:spLocks noChangeArrowheads="1"/>
                </p:cNvSpPr>
                <p:nvPr/>
              </p:nvSpPr>
              <p:spPr bwMode="auto">
                <a:xfrm>
                  <a:off x="241" y="3345"/>
                  <a:ext cx="182" cy="181"/>
                </a:xfrm>
                <a:prstGeom prst="rect">
                  <a:avLst/>
                </a:prstGeom>
                <a:solidFill>
                  <a:schemeClr val="bg2"/>
                </a:solidFill>
                <a:ln w="9525">
                  <a:solidFill>
                    <a:schemeClr val="tx1"/>
                  </a:solidFill>
                  <a:miter lim="800000"/>
                  <a:headEnd/>
                  <a:tailEnd/>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14" name="Group 44"/>
              <p:cNvGrpSpPr>
                <a:grpSpLocks/>
              </p:cNvGrpSpPr>
              <p:nvPr/>
            </p:nvGrpSpPr>
            <p:grpSpPr bwMode="auto">
              <a:xfrm>
                <a:off x="2615" y="3054"/>
                <a:ext cx="182" cy="459"/>
                <a:chOff x="241" y="3067"/>
                <a:chExt cx="182" cy="459"/>
              </a:xfrm>
            </p:grpSpPr>
            <p:sp>
              <p:nvSpPr>
                <p:cNvPr id="36" name="Line 45"/>
                <p:cNvSpPr>
                  <a:spLocks noChangeShapeType="1"/>
                </p:cNvSpPr>
                <p:nvPr/>
              </p:nvSpPr>
              <p:spPr bwMode="auto">
                <a:xfrm>
                  <a:off x="340" y="3067"/>
                  <a:ext cx="0" cy="272"/>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7" name="Rectangle 46"/>
                <p:cNvSpPr>
                  <a:spLocks noChangeArrowheads="1"/>
                </p:cNvSpPr>
                <p:nvPr/>
              </p:nvSpPr>
              <p:spPr bwMode="auto">
                <a:xfrm>
                  <a:off x="241" y="3345"/>
                  <a:ext cx="182" cy="181"/>
                </a:xfrm>
                <a:prstGeom prst="rect">
                  <a:avLst/>
                </a:prstGeom>
                <a:solidFill>
                  <a:schemeClr val="bg2"/>
                </a:solidFill>
                <a:ln w="9525">
                  <a:solidFill>
                    <a:schemeClr val="tx1"/>
                  </a:solidFill>
                  <a:miter lim="800000"/>
                  <a:headEnd/>
                  <a:tailEnd/>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15" name="Group 47"/>
              <p:cNvGrpSpPr>
                <a:grpSpLocks/>
              </p:cNvGrpSpPr>
              <p:nvPr/>
            </p:nvGrpSpPr>
            <p:grpSpPr bwMode="auto">
              <a:xfrm>
                <a:off x="2948" y="3054"/>
                <a:ext cx="182" cy="459"/>
                <a:chOff x="241" y="3067"/>
                <a:chExt cx="182" cy="459"/>
              </a:xfrm>
            </p:grpSpPr>
            <p:sp>
              <p:nvSpPr>
                <p:cNvPr id="34" name="Line 48"/>
                <p:cNvSpPr>
                  <a:spLocks noChangeShapeType="1"/>
                </p:cNvSpPr>
                <p:nvPr/>
              </p:nvSpPr>
              <p:spPr bwMode="auto">
                <a:xfrm>
                  <a:off x="340" y="3067"/>
                  <a:ext cx="0" cy="272"/>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5" name="Rectangle 49"/>
                <p:cNvSpPr>
                  <a:spLocks noChangeArrowheads="1"/>
                </p:cNvSpPr>
                <p:nvPr/>
              </p:nvSpPr>
              <p:spPr bwMode="auto">
                <a:xfrm>
                  <a:off x="241" y="3345"/>
                  <a:ext cx="182" cy="181"/>
                </a:xfrm>
                <a:prstGeom prst="rect">
                  <a:avLst/>
                </a:prstGeom>
                <a:solidFill>
                  <a:schemeClr val="bg2"/>
                </a:solidFill>
                <a:ln w="9525">
                  <a:solidFill>
                    <a:schemeClr val="tx1"/>
                  </a:solidFill>
                  <a:miter lim="800000"/>
                  <a:headEnd/>
                  <a:tailEnd/>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16" name="Group 50"/>
              <p:cNvGrpSpPr>
                <a:grpSpLocks/>
              </p:cNvGrpSpPr>
              <p:nvPr/>
            </p:nvGrpSpPr>
            <p:grpSpPr bwMode="auto">
              <a:xfrm>
                <a:off x="3282" y="3054"/>
                <a:ext cx="182" cy="459"/>
                <a:chOff x="241" y="3067"/>
                <a:chExt cx="182" cy="459"/>
              </a:xfrm>
            </p:grpSpPr>
            <p:sp>
              <p:nvSpPr>
                <p:cNvPr id="32" name="Line 51"/>
                <p:cNvSpPr>
                  <a:spLocks noChangeShapeType="1"/>
                </p:cNvSpPr>
                <p:nvPr/>
              </p:nvSpPr>
              <p:spPr bwMode="auto">
                <a:xfrm>
                  <a:off x="340" y="3067"/>
                  <a:ext cx="0" cy="272"/>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3" name="Rectangle 52"/>
                <p:cNvSpPr>
                  <a:spLocks noChangeArrowheads="1"/>
                </p:cNvSpPr>
                <p:nvPr/>
              </p:nvSpPr>
              <p:spPr bwMode="auto">
                <a:xfrm>
                  <a:off x="241" y="3345"/>
                  <a:ext cx="182" cy="181"/>
                </a:xfrm>
                <a:prstGeom prst="rect">
                  <a:avLst/>
                </a:prstGeom>
                <a:solidFill>
                  <a:schemeClr val="bg2"/>
                </a:solidFill>
                <a:ln w="9525">
                  <a:solidFill>
                    <a:schemeClr val="tx1"/>
                  </a:solidFill>
                  <a:miter lim="800000"/>
                  <a:headEnd/>
                  <a:tailEnd/>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17" name="Group 53"/>
              <p:cNvGrpSpPr>
                <a:grpSpLocks/>
              </p:cNvGrpSpPr>
              <p:nvPr/>
            </p:nvGrpSpPr>
            <p:grpSpPr bwMode="auto">
              <a:xfrm>
                <a:off x="4747" y="3051"/>
                <a:ext cx="182" cy="459"/>
                <a:chOff x="241" y="3067"/>
                <a:chExt cx="182" cy="459"/>
              </a:xfrm>
            </p:grpSpPr>
            <p:sp>
              <p:nvSpPr>
                <p:cNvPr id="30" name="Line 54"/>
                <p:cNvSpPr>
                  <a:spLocks noChangeShapeType="1"/>
                </p:cNvSpPr>
                <p:nvPr/>
              </p:nvSpPr>
              <p:spPr bwMode="auto">
                <a:xfrm>
                  <a:off x="340" y="3067"/>
                  <a:ext cx="0" cy="272"/>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1" name="Rectangle 55"/>
                <p:cNvSpPr>
                  <a:spLocks noChangeArrowheads="1"/>
                </p:cNvSpPr>
                <p:nvPr/>
              </p:nvSpPr>
              <p:spPr bwMode="auto">
                <a:xfrm>
                  <a:off x="241" y="3345"/>
                  <a:ext cx="182" cy="181"/>
                </a:xfrm>
                <a:prstGeom prst="rect">
                  <a:avLst/>
                </a:prstGeom>
                <a:solidFill>
                  <a:schemeClr val="bg2"/>
                </a:solidFill>
                <a:ln w="9525">
                  <a:solidFill>
                    <a:schemeClr val="tx1"/>
                  </a:solidFill>
                  <a:miter lim="800000"/>
                  <a:headEnd/>
                  <a:tailEnd/>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18" name="Group 56"/>
              <p:cNvGrpSpPr>
                <a:grpSpLocks/>
              </p:cNvGrpSpPr>
              <p:nvPr/>
            </p:nvGrpSpPr>
            <p:grpSpPr bwMode="auto">
              <a:xfrm>
                <a:off x="5088" y="3051"/>
                <a:ext cx="182" cy="459"/>
                <a:chOff x="241" y="3067"/>
                <a:chExt cx="182" cy="459"/>
              </a:xfrm>
            </p:grpSpPr>
            <p:sp>
              <p:nvSpPr>
                <p:cNvPr id="28" name="Line 57"/>
                <p:cNvSpPr>
                  <a:spLocks noChangeShapeType="1"/>
                </p:cNvSpPr>
                <p:nvPr/>
              </p:nvSpPr>
              <p:spPr bwMode="auto">
                <a:xfrm>
                  <a:off x="340" y="3067"/>
                  <a:ext cx="0" cy="272"/>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9" name="Rectangle 58"/>
                <p:cNvSpPr>
                  <a:spLocks noChangeArrowheads="1"/>
                </p:cNvSpPr>
                <p:nvPr/>
              </p:nvSpPr>
              <p:spPr bwMode="auto">
                <a:xfrm>
                  <a:off x="241" y="3345"/>
                  <a:ext cx="182" cy="181"/>
                </a:xfrm>
                <a:prstGeom prst="rect">
                  <a:avLst/>
                </a:prstGeom>
                <a:solidFill>
                  <a:schemeClr val="bg2"/>
                </a:solidFill>
                <a:ln w="9525">
                  <a:solidFill>
                    <a:schemeClr val="tx1"/>
                  </a:solidFill>
                  <a:miter lim="800000"/>
                  <a:headEnd/>
                  <a:tailEnd/>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19" name="Group 59"/>
              <p:cNvGrpSpPr>
                <a:grpSpLocks/>
              </p:cNvGrpSpPr>
              <p:nvPr/>
            </p:nvGrpSpPr>
            <p:grpSpPr bwMode="auto">
              <a:xfrm>
                <a:off x="5390" y="3051"/>
                <a:ext cx="182" cy="459"/>
                <a:chOff x="241" y="3067"/>
                <a:chExt cx="182" cy="459"/>
              </a:xfrm>
            </p:grpSpPr>
            <p:sp>
              <p:nvSpPr>
                <p:cNvPr id="26" name="Line 60"/>
                <p:cNvSpPr>
                  <a:spLocks noChangeShapeType="1"/>
                </p:cNvSpPr>
                <p:nvPr/>
              </p:nvSpPr>
              <p:spPr bwMode="auto">
                <a:xfrm>
                  <a:off x="340" y="3067"/>
                  <a:ext cx="0" cy="272"/>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7" name="Rectangle 61"/>
                <p:cNvSpPr>
                  <a:spLocks noChangeArrowheads="1"/>
                </p:cNvSpPr>
                <p:nvPr/>
              </p:nvSpPr>
              <p:spPr bwMode="auto">
                <a:xfrm>
                  <a:off x="241" y="3345"/>
                  <a:ext cx="182" cy="181"/>
                </a:xfrm>
                <a:prstGeom prst="rect">
                  <a:avLst/>
                </a:prstGeom>
                <a:solidFill>
                  <a:schemeClr val="bg2"/>
                </a:solidFill>
                <a:ln w="9525">
                  <a:solidFill>
                    <a:schemeClr val="tx1"/>
                  </a:solidFill>
                  <a:miter lim="800000"/>
                  <a:headEnd/>
                  <a:tailEnd/>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20" name="Group 62"/>
              <p:cNvGrpSpPr>
                <a:grpSpLocks/>
              </p:cNvGrpSpPr>
              <p:nvPr/>
            </p:nvGrpSpPr>
            <p:grpSpPr bwMode="auto">
              <a:xfrm>
                <a:off x="3922" y="3051"/>
                <a:ext cx="182" cy="459"/>
                <a:chOff x="241" y="3067"/>
                <a:chExt cx="182" cy="459"/>
              </a:xfrm>
            </p:grpSpPr>
            <p:sp>
              <p:nvSpPr>
                <p:cNvPr id="24" name="Line 63"/>
                <p:cNvSpPr>
                  <a:spLocks noChangeShapeType="1"/>
                </p:cNvSpPr>
                <p:nvPr/>
              </p:nvSpPr>
              <p:spPr bwMode="auto">
                <a:xfrm>
                  <a:off x="340" y="3067"/>
                  <a:ext cx="0" cy="272"/>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5" name="Rectangle 64"/>
                <p:cNvSpPr>
                  <a:spLocks noChangeArrowheads="1"/>
                </p:cNvSpPr>
                <p:nvPr/>
              </p:nvSpPr>
              <p:spPr bwMode="auto">
                <a:xfrm>
                  <a:off x="241" y="3345"/>
                  <a:ext cx="182" cy="181"/>
                </a:xfrm>
                <a:prstGeom prst="rect">
                  <a:avLst/>
                </a:prstGeom>
                <a:solidFill>
                  <a:schemeClr val="bg2"/>
                </a:solidFill>
                <a:ln w="9525">
                  <a:solidFill>
                    <a:schemeClr val="tx1"/>
                  </a:solidFill>
                  <a:miter lim="800000"/>
                  <a:headEnd/>
                  <a:tailEnd/>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grpSp>
          <p:grpSp>
            <p:nvGrpSpPr>
              <p:cNvPr id="21" name="Group 65"/>
              <p:cNvGrpSpPr>
                <a:grpSpLocks/>
              </p:cNvGrpSpPr>
              <p:nvPr/>
            </p:nvGrpSpPr>
            <p:grpSpPr bwMode="auto">
              <a:xfrm>
                <a:off x="4240" y="3051"/>
                <a:ext cx="182" cy="459"/>
                <a:chOff x="241" y="3067"/>
                <a:chExt cx="182" cy="459"/>
              </a:xfrm>
            </p:grpSpPr>
            <p:sp>
              <p:nvSpPr>
                <p:cNvPr id="22" name="Line 66"/>
                <p:cNvSpPr>
                  <a:spLocks noChangeShapeType="1"/>
                </p:cNvSpPr>
                <p:nvPr/>
              </p:nvSpPr>
              <p:spPr bwMode="auto">
                <a:xfrm>
                  <a:off x="340" y="3067"/>
                  <a:ext cx="0" cy="272"/>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 name="Rectangle 67"/>
                <p:cNvSpPr>
                  <a:spLocks noChangeArrowheads="1"/>
                </p:cNvSpPr>
                <p:nvPr/>
              </p:nvSpPr>
              <p:spPr bwMode="auto">
                <a:xfrm>
                  <a:off x="241" y="3345"/>
                  <a:ext cx="182" cy="181"/>
                </a:xfrm>
                <a:prstGeom prst="rect">
                  <a:avLst/>
                </a:prstGeom>
                <a:solidFill>
                  <a:schemeClr val="bg2"/>
                </a:solidFill>
                <a:ln w="9525">
                  <a:solidFill>
                    <a:schemeClr val="tx1"/>
                  </a:solidFill>
                  <a:miter lim="800000"/>
                  <a:headEnd/>
                  <a:tailEnd/>
                </a:ln>
              </p:spPr>
              <p:txBody>
                <a:bodyPr wrap="none" anchor="ct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2400"/>
                </a:p>
              </p:txBody>
            </p:sp>
          </p:grpSp>
        </p:grpSp>
      </p:grpSp>
    </p:spTree>
    <p:extLst>
      <p:ext uri="{BB962C8B-B14F-4D97-AF65-F5344CB8AC3E}">
        <p14:creationId xmlns:p14="http://schemas.microsoft.com/office/powerpoint/2010/main" val="320551169"/>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3.3 B</a:t>
            </a:r>
            <a:r>
              <a:rPr lang="en-US" altLang="zh-CN" baseline="30000" dirty="0" smtClean="0"/>
              <a:t>+</a:t>
            </a:r>
            <a:r>
              <a:rPr lang="zh-CN" altLang="en-US" dirty="0" smtClean="0"/>
              <a:t>树</a:t>
            </a:r>
            <a:r>
              <a:rPr lang="zh-CN" altLang="en-US" sz="2000" dirty="0" smtClean="0"/>
              <a:t>：</a:t>
            </a:r>
            <a:r>
              <a:rPr lang="zh-CN" altLang="en-US" sz="2000" dirty="0" smtClean="0">
                <a:solidFill>
                  <a:srgbClr val="7030A0"/>
                </a:solidFill>
              </a:rPr>
              <a:t>结点的类型定义</a:t>
            </a:r>
            <a:endParaRPr lang="zh-CN" altLang="en-US" dirty="0"/>
          </a:p>
        </p:txBody>
      </p:sp>
      <p:sp>
        <p:nvSpPr>
          <p:cNvPr id="3" name="内容占位符 2"/>
          <p:cNvSpPr>
            <a:spLocks noGrp="1"/>
          </p:cNvSpPr>
          <p:nvPr>
            <p:ph idx="1"/>
          </p:nvPr>
        </p:nvSpPr>
        <p:spPr/>
        <p:txBody>
          <a:bodyPr/>
          <a:lstStyle/>
          <a:p>
            <a:r>
              <a:rPr lang="zh-CN" altLang="en-US" sz="2400" dirty="0"/>
              <a:t>由于</a:t>
            </a:r>
            <a:r>
              <a:rPr lang="en-US" altLang="zh-CN" sz="2400" dirty="0"/>
              <a:t>B+</a:t>
            </a:r>
            <a:r>
              <a:rPr lang="zh-CN" altLang="en-US" sz="2400" dirty="0"/>
              <a:t>树的叶子结点和非叶子结点结构上的显著区别，因此需要一个标志域加以区分，结点结构定义</a:t>
            </a:r>
            <a:r>
              <a:rPr lang="zh-CN" altLang="en-US" sz="2400" dirty="0" smtClean="0"/>
              <a:t>如下：</a:t>
            </a:r>
            <a:endParaRPr lang="zh-CN" altLang="en-US" sz="2400" dirty="0"/>
          </a:p>
        </p:txBody>
      </p:sp>
    </p:spTree>
    <p:controls>
      <mc:AlternateContent xmlns:mc="http://schemas.openxmlformats.org/markup-compatibility/2006">
        <mc:Choice xmlns:v="urn:schemas-microsoft-com:vml" Requires="v">
          <p:control spid="130323" name="TextBox1" r:id="rId2" imgW="8153280" imgH="4419720"/>
        </mc:Choice>
        <mc:Fallback>
          <p:control name="TextBox1" r:id="rId2" imgW="8153280" imgH="4419720">
            <p:pic>
              <p:nvPicPr>
                <p:cNvPr id="4" name="TextBox1"/>
                <p:cNvPicPr preferRelativeResize="0">
                  <a:picLocks noChangeArrowheads="1" noChangeShapeType="1"/>
                </p:cNvPicPr>
                <p:nvPr/>
              </p:nvPicPr>
              <p:blipFill>
                <a:blip r:embed="rId4"/>
                <a:srcRect/>
                <a:stretch>
                  <a:fillRect/>
                </a:stretch>
              </p:blipFill>
              <p:spPr bwMode="auto">
                <a:xfrm>
                  <a:off x="573087" y="1981200"/>
                  <a:ext cx="8151813" cy="4419600"/>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extLst>
      <p:ext uri="{BB962C8B-B14F-4D97-AF65-F5344CB8AC3E}">
        <p14:creationId xmlns:p14="http://schemas.microsoft.com/office/powerpoint/2010/main" val="4156686979"/>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3.3 B</a:t>
            </a:r>
            <a:r>
              <a:rPr lang="en-US" altLang="zh-CN" baseline="30000" dirty="0" smtClean="0"/>
              <a:t>+</a:t>
            </a:r>
            <a:r>
              <a:rPr lang="zh-CN" altLang="en-US" dirty="0" smtClean="0"/>
              <a:t>树</a:t>
            </a:r>
            <a:r>
              <a:rPr lang="zh-CN" altLang="en-US" sz="2000" dirty="0" smtClean="0"/>
              <a:t>：</a:t>
            </a:r>
            <a:r>
              <a:rPr lang="zh-CN" altLang="en-US" sz="2000" dirty="0" smtClean="0">
                <a:solidFill>
                  <a:srgbClr val="7030A0"/>
                </a:solidFill>
              </a:rPr>
              <a:t>分析评价</a:t>
            </a:r>
            <a:endParaRPr lang="zh-CN" altLang="en-US" dirty="0"/>
          </a:p>
        </p:txBody>
      </p:sp>
      <p:sp>
        <p:nvSpPr>
          <p:cNvPr id="3" name="内容占位符 2"/>
          <p:cNvSpPr>
            <a:spLocks noGrp="1"/>
          </p:cNvSpPr>
          <p:nvPr>
            <p:ph idx="1"/>
          </p:nvPr>
        </p:nvSpPr>
        <p:spPr/>
        <p:txBody>
          <a:bodyPr/>
          <a:lstStyle/>
          <a:p>
            <a:pPr>
              <a:spcBef>
                <a:spcPts val="1000"/>
              </a:spcBef>
            </a:pPr>
            <a:r>
              <a:rPr lang="zh-CN" altLang="en-US" sz="2200" dirty="0"/>
              <a:t>与</a:t>
            </a:r>
            <a:r>
              <a:rPr lang="en-US" altLang="zh-CN" sz="2200" dirty="0"/>
              <a:t>B_</a:t>
            </a:r>
            <a:r>
              <a:rPr lang="zh-CN" altLang="en-US" sz="2200" dirty="0"/>
              <a:t>树相比，对</a:t>
            </a:r>
            <a:r>
              <a:rPr lang="en-US" altLang="zh-CN" sz="2200" dirty="0"/>
              <a:t>B+</a:t>
            </a:r>
            <a:r>
              <a:rPr lang="zh-CN" altLang="en-US" sz="2200" dirty="0"/>
              <a:t>树不仅可以从根结点开始按关键字随机查找，而且可以从最小关键字起，按叶子结点的链接顺序进行顺序查找。在</a:t>
            </a:r>
            <a:r>
              <a:rPr lang="en-US" altLang="zh-CN" sz="2200" dirty="0"/>
              <a:t>B+</a:t>
            </a:r>
            <a:r>
              <a:rPr lang="zh-CN" altLang="en-US" sz="2200" dirty="0"/>
              <a:t>树上进行随机查找、插入、删除的过程基本上和</a:t>
            </a:r>
            <a:r>
              <a:rPr lang="en-US" altLang="zh-CN" sz="2200" dirty="0"/>
              <a:t>B_</a:t>
            </a:r>
            <a:r>
              <a:rPr lang="zh-CN" altLang="en-US" sz="2200" dirty="0"/>
              <a:t>树类似。</a:t>
            </a:r>
          </a:p>
          <a:p>
            <a:pPr>
              <a:spcBef>
                <a:spcPts val="1000"/>
              </a:spcBef>
            </a:pPr>
            <a:r>
              <a:rPr lang="zh-CN" altLang="en-US" sz="2200" dirty="0" smtClean="0"/>
              <a:t>在</a:t>
            </a:r>
            <a:r>
              <a:rPr lang="en-US" altLang="zh-CN" sz="2200" dirty="0"/>
              <a:t>B+</a:t>
            </a:r>
            <a:r>
              <a:rPr lang="zh-CN" altLang="en-US" sz="2200" dirty="0"/>
              <a:t>树上进行随机查找时，若非叶子结点的关键字等于给定的</a:t>
            </a:r>
            <a:r>
              <a:rPr lang="en-US" altLang="zh-CN" sz="2200" dirty="0"/>
              <a:t>K</a:t>
            </a:r>
            <a:r>
              <a:rPr lang="zh-CN" altLang="en-US" sz="2200" dirty="0"/>
              <a:t>值，并不终止，而是继续向下直到叶子结点</a:t>
            </a:r>
            <a:r>
              <a:rPr lang="en-US" altLang="zh-CN" sz="2200" dirty="0"/>
              <a:t>(</a:t>
            </a:r>
            <a:r>
              <a:rPr lang="zh-CN" altLang="en-US" sz="2200" dirty="0"/>
              <a:t>只有叶子结点才存储记录</a:t>
            </a:r>
            <a:r>
              <a:rPr lang="en-US" altLang="zh-CN" sz="2200" dirty="0"/>
              <a:t>) </a:t>
            </a:r>
            <a:r>
              <a:rPr lang="zh-CN" altLang="en-US" sz="2200" dirty="0"/>
              <a:t>， 即无论查找成功与否，都走了一条从根结点到叶子结点的路径。</a:t>
            </a:r>
          </a:p>
          <a:p>
            <a:pPr>
              <a:spcBef>
                <a:spcPts val="1000"/>
              </a:spcBef>
            </a:pPr>
            <a:r>
              <a:rPr lang="en-US" altLang="zh-CN" sz="2200" dirty="0" smtClean="0"/>
              <a:t>B</a:t>
            </a:r>
            <a:r>
              <a:rPr lang="en-US" altLang="zh-CN" sz="2200" dirty="0"/>
              <a:t>+</a:t>
            </a:r>
            <a:r>
              <a:rPr lang="zh-CN" altLang="en-US" sz="2200" dirty="0"/>
              <a:t>树的插入仅仅在叶子结点上进行。当叶子结点中的关键字个数</a:t>
            </a:r>
            <a:r>
              <a:rPr lang="zh-CN" altLang="en-US" sz="2200" b="1" dirty="0">
                <a:solidFill>
                  <a:schemeClr val="accent6"/>
                </a:solidFill>
              </a:rPr>
              <a:t>大于</a:t>
            </a:r>
            <a:r>
              <a:rPr lang="en-US" altLang="zh-CN" sz="2200" b="1" dirty="0">
                <a:solidFill>
                  <a:schemeClr val="accent6"/>
                </a:solidFill>
              </a:rPr>
              <a:t>m</a:t>
            </a:r>
            <a:r>
              <a:rPr lang="zh-CN" altLang="en-US" sz="2200" dirty="0"/>
              <a:t>时，“分裂”为两个结点，两个结点中所含有的关键字个数分别</a:t>
            </a:r>
            <a:r>
              <a:rPr lang="zh-CN" altLang="en-US" sz="2200" dirty="0" smtClean="0"/>
              <a:t>是 </a:t>
            </a:r>
            <a:r>
              <a:rPr lang="zh-CN" altLang="en-US" sz="2400" b="1" dirty="0" smtClean="0">
                <a:solidFill>
                  <a:srgbClr val="C00000"/>
                </a:solidFill>
                <a:cs typeface="Times New Roman" panose="02020603050405020304" pitchFamily="18" charset="0"/>
                <a:sym typeface="Symbol" panose="05050102010706020507" pitchFamily="18" charset="2"/>
              </a:rPr>
              <a:t></a:t>
            </a:r>
            <a:r>
              <a:rPr lang="en-US" altLang="zh-CN" sz="2200" b="1" dirty="0" smtClean="0">
                <a:solidFill>
                  <a:srgbClr val="C00000"/>
                </a:solidFill>
              </a:rPr>
              <a:t>(</a:t>
            </a:r>
            <a:r>
              <a:rPr lang="en-US" altLang="zh-CN" sz="2200" b="1" dirty="0">
                <a:solidFill>
                  <a:srgbClr val="C00000"/>
                </a:solidFill>
              </a:rPr>
              <a:t>m+1)/</a:t>
            </a:r>
            <a:r>
              <a:rPr lang="en-US" altLang="zh-CN" sz="2200" b="1" dirty="0" smtClean="0">
                <a:solidFill>
                  <a:srgbClr val="C00000"/>
                </a:solidFill>
              </a:rPr>
              <a:t>2</a:t>
            </a:r>
            <a:r>
              <a:rPr lang="en-US" altLang="zh-CN" sz="2400" b="1" dirty="0" smtClean="0">
                <a:solidFill>
                  <a:srgbClr val="C00000"/>
                </a:solidFill>
                <a:cs typeface="Times New Roman" panose="02020603050405020304" pitchFamily="18" charset="0"/>
                <a:sym typeface="Symbol" panose="05050102010706020507" pitchFamily="18" charset="2"/>
              </a:rPr>
              <a:t> </a:t>
            </a:r>
            <a:r>
              <a:rPr lang="zh-CN" altLang="en-US" sz="2200" dirty="0" smtClean="0"/>
              <a:t>和 </a:t>
            </a:r>
            <a:r>
              <a:rPr lang="zh-CN" altLang="en-US" sz="2400" b="1" dirty="0" smtClean="0">
                <a:solidFill>
                  <a:srgbClr val="C00000"/>
                </a:solidFill>
                <a:ea typeface="楷体_GB2312" pitchFamily="49" charset="-122"/>
                <a:sym typeface="Symbol" panose="05050102010706020507" pitchFamily="18" charset="2"/>
              </a:rPr>
              <a:t></a:t>
            </a:r>
            <a:r>
              <a:rPr lang="en-US" altLang="zh-CN" sz="2200" b="1" dirty="0" smtClean="0">
                <a:solidFill>
                  <a:srgbClr val="C00000"/>
                </a:solidFill>
              </a:rPr>
              <a:t>(</a:t>
            </a:r>
            <a:r>
              <a:rPr lang="en-US" altLang="zh-CN" sz="2200" b="1" dirty="0">
                <a:solidFill>
                  <a:srgbClr val="C00000"/>
                </a:solidFill>
              </a:rPr>
              <a:t>m+1)/</a:t>
            </a:r>
            <a:r>
              <a:rPr lang="en-US" altLang="zh-CN" sz="2200" b="1" dirty="0" smtClean="0">
                <a:solidFill>
                  <a:srgbClr val="C00000"/>
                </a:solidFill>
              </a:rPr>
              <a:t>2</a:t>
            </a:r>
            <a:r>
              <a:rPr lang="en-US" altLang="zh-CN" sz="2400" b="1" dirty="0" smtClean="0">
                <a:solidFill>
                  <a:srgbClr val="C00000"/>
                </a:solidFill>
                <a:ea typeface="楷体_GB2312" pitchFamily="49" charset="-122"/>
                <a:sym typeface="Symbol" panose="05050102010706020507" pitchFamily="18" charset="2"/>
              </a:rPr>
              <a:t></a:t>
            </a:r>
            <a:r>
              <a:rPr lang="zh-CN" altLang="en-US" sz="2200" dirty="0" smtClean="0"/>
              <a:t>，</a:t>
            </a:r>
            <a:r>
              <a:rPr lang="zh-CN" altLang="en-US" sz="2200" dirty="0"/>
              <a:t>且将这两个结点中的最大关键字提升到父结点中，用来替代原结点在父结点中所对应的关键字。提升后父结点又可能会分裂，依次类推</a:t>
            </a:r>
            <a:r>
              <a:rPr lang="zh-CN" altLang="en-US" sz="2200" dirty="0" smtClean="0"/>
              <a:t>。</a:t>
            </a:r>
            <a:endParaRPr lang="zh-CN" altLang="en-US" sz="2200" dirty="0"/>
          </a:p>
        </p:txBody>
      </p:sp>
      <p:sp>
        <p:nvSpPr>
          <p:cNvPr id="4" name="动作按钮: 第一张 3">
            <a:hlinkClick r:id="rId2" action="ppaction://hlinksldjump" highlightClick="1"/>
          </p:cNvPr>
          <p:cNvSpPr/>
          <p:nvPr/>
        </p:nvSpPr>
        <p:spPr>
          <a:xfrm>
            <a:off x="8839200" y="6553200"/>
            <a:ext cx="304800" cy="304800"/>
          </a:xfrm>
          <a:prstGeom prst="actionButtonHom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extLst>
      <p:ext uri="{BB962C8B-B14F-4D97-AF65-F5344CB8AC3E}">
        <p14:creationId xmlns:p14="http://schemas.microsoft.com/office/powerpoint/2010/main" val="3991028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3" presetClass="entr" presetSubtype="16"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plus(in)">
                                      <p:cBhvr>
                                        <p:cTn id="14"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 </a:t>
            </a:r>
            <a:r>
              <a:rPr lang="zh-CN" altLang="en-US" dirty="0"/>
              <a:t>哈希</a:t>
            </a:r>
            <a:r>
              <a:rPr lang="en-US" altLang="zh-CN" dirty="0"/>
              <a:t>(</a:t>
            </a:r>
            <a:r>
              <a:rPr lang="zh-CN" altLang="en-US" dirty="0"/>
              <a:t>散列</a:t>
            </a:r>
            <a:r>
              <a:rPr lang="en-US" altLang="zh-CN" dirty="0"/>
              <a:t>)</a:t>
            </a:r>
            <a:r>
              <a:rPr lang="zh-CN" altLang="en-US" dirty="0" smtClean="0"/>
              <a:t>查找</a:t>
            </a:r>
            <a:r>
              <a:rPr lang="zh-CN" altLang="en-US" sz="2000" dirty="0" smtClean="0"/>
              <a:t>：</a:t>
            </a:r>
            <a:r>
              <a:rPr lang="zh-CN" altLang="en-US" sz="2000" dirty="0" smtClean="0">
                <a:solidFill>
                  <a:srgbClr val="7030A0"/>
                </a:solidFill>
              </a:rPr>
              <a:t>例子</a:t>
            </a:r>
            <a:endParaRPr lang="zh-CN" altLang="en-US" dirty="0">
              <a:solidFill>
                <a:srgbClr val="7030A0"/>
              </a:solidFill>
            </a:endParaRPr>
          </a:p>
        </p:txBody>
      </p:sp>
      <p:sp>
        <p:nvSpPr>
          <p:cNvPr id="3" name="内容占位符 2"/>
          <p:cNvSpPr>
            <a:spLocks noGrp="1"/>
          </p:cNvSpPr>
          <p:nvPr>
            <p:ph idx="1"/>
          </p:nvPr>
        </p:nvSpPr>
        <p:spPr/>
        <p:txBody>
          <a:bodyPr/>
          <a:lstStyle/>
          <a:p>
            <a:r>
              <a:rPr lang="zh-CN" altLang="en-US" sz="2400" b="1" dirty="0"/>
              <a:t>基本思想</a:t>
            </a:r>
            <a:r>
              <a:rPr lang="zh-CN" altLang="en-US" sz="2400" dirty="0"/>
              <a:t>：在记录的存储地址和它的关键字之间</a:t>
            </a:r>
            <a:r>
              <a:rPr lang="zh-CN" altLang="en-US" sz="2400" i="1" dirty="0">
                <a:solidFill>
                  <a:srgbClr val="7030A0"/>
                </a:solidFill>
              </a:rPr>
              <a:t>建立一个确定的对应关系</a:t>
            </a:r>
            <a:r>
              <a:rPr lang="zh-CN" altLang="en-US" sz="2400" dirty="0"/>
              <a:t>；这样，</a:t>
            </a:r>
            <a:r>
              <a:rPr lang="zh-CN" altLang="en-US" sz="2400" dirty="0">
                <a:solidFill>
                  <a:schemeClr val="accent6"/>
                </a:solidFill>
              </a:rPr>
              <a:t>不经过比较，一次存取</a:t>
            </a:r>
            <a:r>
              <a:rPr lang="zh-CN" altLang="en-US" sz="2400" dirty="0"/>
              <a:t>就能得到所查元素的查找方法。</a:t>
            </a:r>
          </a:p>
          <a:p>
            <a:endParaRPr lang="zh-CN" altLang="en-US" sz="2400" dirty="0"/>
          </a:p>
        </p:txBody>
      </p:sp>
      <p:sp>
        <p:nvSpPr>
          <p:cNvPr id="4" name="Text Box 4"/>
          <p:cNvSpPr txBox="1">
            <a:spLocks noChangeArrowheads="1"/>
          </p:cNvSpPr>
          <p:nvPr/>
        </p:nvSpPr>
        <p:spPr bwMode="auto">
          <a:xfrm>
            <a:off x="2133600" y="2362200"/>
            <a:ext cx="460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sz="2400" b="1" dirty="0"/>
              <a:t>例  </a:t>
            </a:r>
            <a:r>
              <a:rPr lang="en-US" altLang="zh-CN" sz="2400" b="1" dirty="0"/>
              <a:t>30</a:t>
            </a:r>
            <a:r>
              <a:rPr lang="zh-CN" altLang="en-US" sz="2400" b="1" dirty="0"/>
              <a:t>个地区的各民族人口统计表</a:t>
            </a:r>
          </a:p>
        </p:txBody>
      </p:sp>
      <p:graphicFrame>
        <p:nvGraphicFramePr>
          <p:cNvPr id="5" name="Group 7"/>
          <p:cNvGraphicFramePr>
            <a:graphicFrameLocks noGrp="1"/>
          </p:cNvGraphicFramePr>
          <p:nvPr>
            <p:extLst>
              <p:ext uri="{D42A27DB-BD31-4B8C-83A1-F6EECF244321}">
                <p14:modId xmlns:p14="http://schemas.microsoft.com/office/powerpoint/2010/main" val="1627926616"/>
              </p:ext>
            </p:extLst>
          </p:nvPr>
        </p:nvGraphicFramePr>
        <p:xfrm>
          <a:off x="1363662" y="2890838"/>
          <a:ext cx="6934200" cy="1828800"/>
        </p:xfrm>
        <a:graphic>
          <a:graphicData uri="http://schemas.openxmlformats.org/drawingml/2006/table">
            <a:tbl>
              <a:tblPr/>
              <a:tblGrid>
                <a:gridCol w="946150">
                  <a:extLst>
                    <a:ext uri="{9D8B030D-6E8A-4147-A177-3AD203B41FA5}">
                      <a16:colId xmlns:a16="http://schemas.microsoft.com/office/drawing/2014/main" val="20000"/>
                    </a:ext>
                  </a:extLst>
                </a:gridCol>
                <a:gridCol w="1890713">
                  <a:extLst>
                    <a:ext uri="{9D8B030D-6E8A-4147-A177-3AD203B41FA5}">
                      <a16:colId xmlns:a16="http://schemas.microsoft.com/office/drawing/2014/main" val="20001"/>
                    </a:ext>
                  </a:extLst>
                </a:gridCol>
                <a:gridCol w="1339850">
                  <a:extLst>
                    <a:ext uri="{9D8B030D-6E8A-4147-A177-3AD203B41FA5}">
                      <a16:colId xmlns:a16="http://schemas.microsoft.com/office/drawing/2014/main" val="20002"/>
                    </a:ext>
                  </a:extLst>
                </a:gridCol>
                <a:gridCol w="944562">
                  <a:extLst>
                    <a:ext uri="{9D8B030D-6E8A-4147-A177-3AD203B41FA5}">
                      <a16:colId xmlns:a16="http://schemas.microsoft.com/office/drawing/2014/main" val="20003"/>
                    </a:ext>
                  </a:extLst>
                </a:gridCol>
                <a:gridCol w="1103313">
                  <a:extLst>
                    <a:ext uri="{9D8B030D-6E8A-4147-A177-3AD203B41FA5}">
                      <a16:colId xmlns:a16="http://schemas.microsoft.com/office/drawing/2014/main" val="20004"/>
                    </a:ext>
                  </a:extLst>
                </a:gridCol>
                <a:gridCol w="709612">
                  <a:extLst>
                    <a:ext uri="{9D8B030D-6E8A-4147-A177-3AD203B41FA5}">
                      <a16:colId xmlns:a16="http://schemas.microsoft.com/office/drawing/2014/main" val="20005"/>
                    </a:ext>
                  </a:extLst>
                </a:gridCol>
              </a:tblGrid>
              <a:tr h="452438">
                <a:tc>
                  <a:txBody>
                    <a:bodyPr/>
                    <a:lstStyle>
                      <a:lvl1pPr eaLnBrk="0" hangingPunct="0">
                        <a:spcBef>
                          <a:spcPct val="20000"/>
                        </a:spcBef>
                        <a:buClr>
                          <a:schemeClr val="accent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编号</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省、市</a:t>
                      </a: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区</a:t>
                      </a: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总人口</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汉族</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回族</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6550">
                <a:tc>
                  <a:txBody>
                    <a:bodyPr/>
                    <a:lstStyle>
                      <a:lvl1pPr eaLnBrk="0" hangingPunct="0">
                        <a:spcBef>
                          <a:spcPct val="20000"/>
                        </a:spcBef>
                        <a:buClr>
                          <a:schemeClr val="accent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北京</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endPar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endPar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endPar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endPar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4813">
                <a:tc>
                  <a:txBody>
                    <a:bodyPr/>
                    <a:lstStyle>
                      <a:lvl1pPr eaLnBrk="0" hangingPunct="0">
                        <a:spcBef>
                          <a:spcPct val="20000"/>
                        </a:spcBef>
                        <a:buClr>
                          <a:schemeClr val="accent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上海</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endPar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endPar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endPar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endPar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3388">
                <a:tc>
                  <a:txBody>
                    <a:bodyPr/>
                    <a:lstStyle>
                      <a:lvl1pPr eaLnBrk="0" hangingPunct="0">
                        <a:spcBef>
                          <a:spcPct val="20000"/>
                        </a:spcBef>
                        <a:buClr>
                          <a:schemeClr val="accent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endPar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endPar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endPar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accent2"/>
                        </a:buClr>
                        <a:buSzPct val="80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1"/>
                        </a:buClr>
                        <a:buSzPct val="9000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6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tx1"/>
                        </a:buClr>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tabLst/>
                      </a:pPr>
                      <a:endPar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6" name="AutoShape 5"/>
          <p:cNvSpPr>
            <a:spLocks noChangeArrowheads="1"/>
          </p:cNvSpPr>
          <p:nvPr/>
        </p:nvSpPr>
        <p:spPr bwMode="auto">
          <a:xfrm>
            <a:off x="265113" y="5280025"/>
            <a:ext cx="3925887" cy="1196975"/>
          </a:xfrm>
          <a:prstGeom prst="wedgeRectCallout">
            <a:avLst>
              <a:gd name="adj1" fmla="val -9889"/>
              <a:gd name="adj2" fmla="val -94106"/>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sz="2400" b="1" dirty="0"/>
              <a:t>以编号作关键字，</a:t>
            </a:r>
          </a:p>
          <a:p>
            <a:pPr eaLnBrk="1" hangingPunct="1">
              <a:spcBef>
                <a:spcPct val="0"/>
              </a:spcBef>
              <a:buClrTx/>
              <a:buSzTx/>
              <a:buFontTx/>
              <a:buNone/>
            </a:pPr>
            <a:r>
              <a:rPr lang="zh-CN" altLang="en-US" sz="2400" b="1" dirty="0"/>
              <a:t>构造</a:t>
            </a:r>
            <a:r>
              <a:rPr lang="zh-CN" altLang="zh-CN" sz="2400" b="1" dirty="0"/>
              <a:t>哈希函数：</a:t>
            </a:r>
            <a:r>
              <a:rPr lang="en-US" altLang="zh-CN" sz="2400" b="1" dirty="0"/>
              <a:t>H(key)=key</a:t>
            </a:r>
          </a:p>
          <a:p>
            <a:pPr eaLnBrk="1" hangingPunct="1">
              <a:spcBef>
                <a:spcPct val="0"/>
              </a:spcBef>
              <a:buClrTx/>
              <a:buSzTx/>
              <a:buFontTx/>
              <a:buNone/>
            </a:pPr>
            <a:r>
              <a:rPr lang="en-US" altLang="zh-CN" sz="2400" b="1" dirty="0"/>
              <a:t>H(1)=1 </a:t>
            </a:r>
            <a:r>
              <a:rPr lang="zh-CN" altLang="en-US" sz="2400" b="1" dirty="0"/>
              <a:t>， </a:t>
            </a:r>
            <a:r>
              <a:rPr lang="en-US" altLang="zh-CN" sz="2400" b="1" dirty="0"/>
              <a:t>H(2)=2</a:t>
            </a:r>
          </a:p>
        </p:txBody>
      </p:sp>
      <p:sp>
        <p:nvSpPr>
          <p:cNvPr id="7" name="AutoShape 6"/>
          <p:cNvSpPr>
            <a:spLocks noChangeArrowheads="1"/>
          </p:cNvSpPr>
          <p:nvPr/>
        </p:nvSpPr>
        <p:spPr bwMode="auto">
          <a:xfrm>
            <a:off x="4394200" y="5056197"/>
            <a:ext cx="4334841" cy="1508105"/>
          </a:xfrm>
          <a:prstGeom prst="wedgeRectCallout">
            <a:avLst>
              <a:gd name="adj1" fmla="val -61269"/>
              <a:gd name="adj2" fmla="val -6893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sz="2400" b="1" dirty="0"/>
              <a:t>以地区别作关键字，取地区</a:t>
            </a:r>
          </a:p>
          <a:p>
            <a:pPr eaLnBrk="1" hangingPunct="1">
              <a:spcBef>
                <a:spcPct val="0"/>
              </a:spcBef>
              <a:buClrTx/>
              <a:buSzTx/>
              <a:buFontTx/>
              <a:buNone/>
            </a:pPr>
            <a:r>
              <a:rPr lang="zh-CN" altLang="en-US" sz="2400" b="1" dirty="0"/>
              <a:t>名称第一个拼音字母的序号</a:t>
            </a:r>
          </a:p>
          <a:p>
            <a:pPr eaLnBrk="1" hangingPunct="1">
              <a:spcBef>
                <a:spcPct val="0"/>
              </a:spcBef>
              <a:buClrTx/>
              <a:buSzTx/>
              <a:buFontTx/>
              <a:buNone/>
            </a:pPr>
            <a:r>
              <a:rPr lang="zh-CN" altLang="en-US" sz="2400" b="1" dirty="0"/>
              <a:t>作哈希函数：</a:t>
            </a:r>
            <a:r>
              <a:rPr lang="en-US" altLang="zh-CN" sz="2400" b="1" dirty="0"/>
              <a:t>H(</a:t>
            </a:r>
            <a:r>
              <a:rPr lang="en-US" altLang="zh-CN" sz="2400" b="1" dirty="0">
                <a:solidFill>
                  <a:srgbClr val="C00000"/>
                </a:solidFill>
              </a:rPr>
              <a:t>B</a:t>
            </a:r>
            <a:r>
              <a:rPr lang="en-US" altLang="zh-CN" sz="2400" b="1" dirty="0"/>
              <a:t>eijing)=2</a:t>
            </a:r>
          </a:p>
          <a:p>
            <a:pPr eaLnBrk="1" hangingPunct="1">
              <a:spcBef>
                <a:spcPct val="0"/>
              </a:spcBef>
              <a:buClrTx/>
              <a:buSzTx/>
              <a:buFontTx/>
              <a:buNone/>
            </a:pPr>
            <a:r>
              <a:rPr lang="en-US" altLang="zh-CN" sz="2000" b="1" dirty="0"/>
              <a:t> H(</a:t>
            </a:r>
            <a:r>
              <a:rPr lang="en-US" altLang="zh-CN" sz="2000" b="1" dirty="0">
                <a:solidFill>
                  <a:srgbClr val="C00000"/>
                </a:solidFill>
              </a:rPr>
              <a:t>S</a:t>
            </a:r>
            <a:r>
              <a:rPr lang="en-US" altLang="zh-CN" sz="2000" b="1" dirty="0"/>
              <a:t>hanghai)=</a:t>
            </a:r>
            <a:r>
              <a:rPr lang="en-US" altLang="zh-CN" sz="2000" b="1" dirty="0" smtClean="0"/>
              <a:t>19       H(</a:t>
            </a:r>
            <a:r>
              <a:rPr lang="en-US" altLang="zh-CN" sz="2000" b="1" dirty="0" smtClean="0">
                <a:solidFill>
                  <a:srgbClr val="C00000"/>
                </a:solidFill>
              </a:rPr>
              <a:t>S</a:t>
            </a:r>
            <a:r>
              <a:rPr lang="en-US" altLang="zh-CN" sz="2000" b="1" dirty="0" smtClean="0"/>
              <a:t>henyang</a:t>
            </a:r>
            <a:r>
              <a:rPr lang="en-US" altLang="zh-CN" sz="2000" b="1" dirty="0"/>
              <a:t>)=19</a:t>
            </a:r>
          </a:p>
        </p:txBody>
      </p:sp>
    </p:spTree>
    <p:extLst>
      <p:ext uri="{BB962C8B-B14F-4D97-AF65-F5344CB8AC3E}">
        <p14:creationId xmlns:p14="http://schemas.microsoft.com/office/powerpoint/2010/main" val="1342126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par>
                                <p:cTn id="8" presetID="22" presetClass="entr" presetSubtype="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up)">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3"/>
                                            </p:cond>
                                          </p:stCondLst>
                                          <p:endCondLst>
                                            <p:cond evt="onStopAudio" delay="0">
                                              <p:tgtEl>
                                                <p:sldTgt/>
                                              </p:tgtEl>
                                            </p:cond>
                                          </p:endCondLst>
                                        </p:cTn>
                                        <p:tgtEl>
                                          <p:sndTgt r:embed="rId2" name="WHOOSH.WAV"/>
                                        </p:tgtEl>
                                      </p:cMediaNode>
                                    </p:audio>
                                  </p:sub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0-#ppt_w/2"/>
                                          </p:val>
                                        </p:tav>
                                        <p:tav tm="100000">
                                          <p:val>
                                            <p:strVal val="#ppt_x"/>
                                          </p:val>
                                        </p:tav>
                                      </p:tavLst>
                                    </p:anim>
                                    <p:anim calcmode="lin" valueType="num">
                                      <p:cBhvr additive="base">
                                        <p:cTn id="22" dur="500" fill="hold"/>
                                        <p:tgtEl>
                                          <p:spTgt spid="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9"/>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autoUpdateAnimBg="0"/>
      <p:bldP spid="7" grpId="0" animBg="1" autoUpdateAnimBg="0"/>
    </p:bldLst>
  </p:timing>
</p:sld>
</file>

<file path=ppt/theme/theme1.xml><?xml version="1.0" encoding="utf-8"?>
<a:theme xmlns:a="http://schemas.openxmlformats.org/drawingml/2006/main" name="1_Default Design">
  <a:themeElements>
    <a:clrScheme name="自定义 6">
      <a:dk1>
        <a:srgbClr val="000000"/>
      </a:dk1>
      <a:lt1>
        <a:srgbClr val="FFFFFF"/>
      </a:lt1>
      <a:dk2>
        <a:srgbClr val="003366"/>
      </a:dk2>
      <a:lt2>
        <a:srgbClr val="C0C0C0"/>
      </a:lt2>
      <a:accent1>
        <a:srgbClr val="4EA7EA"/>
      </a:accent1>
      <a:accent2>
        <a:srgbClr val="93C052"/>
      </a:accent2>
      <a:accent3>
        <a:srgbClr val="FFFFFF"/>
      </a:accent3>
      <a:accent4>
        <a:srgbClr val="000000"/>
      </a:accent4>
      <a:accent5>
        <a:srgbClr val="B2D0F3"/>
      </a:accent5>
      <a:accent6>
        <a:srgbClr val="85AE49"/>
      </a:accent6>
      <a:hlink>
        <a:srgbClr val="0000FF"/>
      </a:hlink>
      <a:folHlink>
        <a:srgbClr val="855ADA"/>
      </a:folHlink>
    </a:clrScheme>
    <a:fontScheme name="Default Design">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193583"/>
        </a:dk2>
        <a:lt2>
          <a:srgbClr val="C0C0C0"/>
        </a:lt2>
        <a:accent1>
          <a:srgbClr val="E46C22"/>
        </a:accent1>
        <a:accent2>
          <a:srgbClr val="14CAEE"/>
        </a:accent2>
        <a:accent3>
          <a:srgbClr val="FFFFFF"/>
        </a:accent3>
        <a:accent4>
          <a:srgbClr val="000000"/>
        </a:accent4>
        <a:accent5>
          <a:srgbClr val="EFBAAB"/>
        </a:accent5>
        <a:accent6>
          <a:srgbClr val="11B7D8"/>
        </a:accent6>
        <a:hlink>
          <a:srgbClr val="6A6AE2"/>
        </a:hlink>
        <a:folHlink>
          <a:srgbClr val="66A444"/>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3366"/>
        </a:dk2>
        <a:lt2>
          <a:srgbClr val="C0C0C0"/>
        </a:lt2>
        <a:accent1>
          <a:srgbClr val="76CA2A"/>
        </a:accent1>
        <a:accent2>
          <a:srgbClr val="E5772D"/>
        </a:accent2>
        <a:accent3>
          <a:srgbClr val="FFFFFF"/>
        </a:accent3>
        <a:accent4>
          <a:srgbClr val="000000"/>
        </a:accent4>
        <a:accent5>
          <a:srgbClr val="BDE1AC"/>
        </a:accent5>
        <a:accent6>
          <a:srgbClr val="CF6B28"/>
        </a:accent6>
        <a:hlink>
          <a:srgbClr val="1A50B2"/>
        </a:hlink>
        <a:folHlink>
          <a:srgbClr val="855ADA"/>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3366"/>
        </a:dk2>
        <a:lt2>
          <a:srgbClr val="C0C0C0"/>
        </a:lt2>
        <a:accent1>
          <a:srgbClr val="4EA7EA"/>
        </a:accent1>
        <a:accent2>
          <a:srgbClr val="93C052"/>
        </a:accent2>
        <a:accent3>
          <a:srgbClr val="FFFFFF"/>
        </a:accent3>
        <a:accent4>
          <a:srgbClr val="000000"/>
        </a:accent4>
        <a:accent5>
          <a:srgbClr val="B2D0F3"/>
        </a:accent5>
        <a:accent6>
          <a:srgbClr val="85AE49"/>
        </a:accent6>
        <a:hlink>
          <a:srgbClr val="9999FF"/>
        </a:hlink>
        <a:folHlink>
          <a:srgbClr val="855AD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第x章 标题1.pot [兼容模式]" id="{2AE36AE5-71B4-44F1-87D3-646BA9B97CA1}" vid="{4A8FBFA4-462D-4003-B4A5-5A80720345A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21583</TotalTime>
  <Words>16406</Words>
  <Application>Microsoft Office PowerPoint</Application>
  <PresentationFormat>全屏显示(4:3)</PresentationFormat>
  <Paragraphs>2110</Paragraphs>
  <Slides>134</Slides>
  <Notes>12</Notes>
  <HiddenSlides>2</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134</vt:i4>
      </vt:variant>
    </vt:vector>
  </HeadingPairs>
  <TitlesOfParts>
    <vt:vector size="148" baseType="lpstr">
      <vt:lpstr>Andale Mono IPA</vt:lpstr>
      <vt:lpstr>等线</vt:lpstr>
      <vt:lpstr>黑体</vt:lpstr>
      <vt:lpstr>楷体</vt:lpstr>
      <vt:lpstr>楷体_GB2312</vt:lpstr>
      <vt:lpstr>宋体</vt:lpstr>
      <vt:lpstr>微软雅黑</vt:lpstr>
      <vt:lpstr>Arial</vt:lpstr>
      <vt:lpstr>Symbol</vt:lpstr>
      <vt:lpstr>Times New Roman</vt:lpstr>
      <vt:lpstr>Wingdings</vt:lpstr>
      <vt:lpstr>Wingdings 2</vt:lpstr>
      <vt:lpstr>1_Default Design</vt:lpstr>
      <vt:lpstr>Equation</vt:lpstr>
      <vt:lpstr>PowerPoint 演示文稿</vt:lpstr>
      <vt:lpstr>内 容 提 纲</vt:lpstr>
      <vt:lpstr>0. 查找(Search)：概念</vt:lpstr>
      <vt:lpstr>0. 查找：形式</vt:lpstr>
      <vt:lpstr>0. 查找：方法分类</vt:lpstr>
      <vt:lpstr>0. 查找：方法的评价指标</vt:lpstr>
      <vt:lpstr>0. 查找：一些约定</vt:lpstr>
      <vt:lpstr>1. 静态查找</vt:lpstr>
      <vt:lpstr>1.1 顺序查找(Sequential Search)：思想</vt:lpstr>
      <vt:lpstr>1.1 顺序查找：算法实现</vt:lpstr>
      <vt:lpstr>1.1 顺序查找：算法分析</vt:lpstr>
      <vt:lpstr>1.2 折半查找(Binary Search)</vt:lpstr>
      <vt:lpstr>1.2 折半查找：示例——查找成功</vt:lpstr>
      <vt:lpstr>1.2 折半查找：示例——查找[不]成功</vt:lpstr>
      <vt:lpstr>1.2 折半查找：思想</vt:lpstr>
      <vt:lpstr>1.2 折半查找：算法实现</vt:lpstr>
      <vt:lpstr>1.2 折半查找：算法分析</vt:lpstr>
      <vt:lpstr>1.3 分块查找：例子</vt:lpstr>
      <vt:lpstr>1.3 分块查找：数据组织与查找思想</vt:lpstr>
      <vt:lpstr>1.3 分块查找：算法实现</vt:lpstr>
      <vt:lpstr>1.3 分块查找：算法分析</vt:lpstr>
      <vt:lpstr>1.4 Fibonacci查找：例子</vt:lpstr>
      <vt:lpstr>1.4 Fibonacci查找：算法思想</vt:lpstr>
      <vt:lpstr>1.4 Fibonacci查找：算法实现</vt:lpstr>
      <vt:lpstr>1.4 Fibonacci查找：算法分析</vt:lpstr>
      <vt:lpstr>*1.5 插值查找</vt:lpstr>
      <vt:lpstr>1.6 静态查找：方法比较</vt:lpstr>
      <vt:lpstr>2. 动态查找</vt:lpstr>
      <vt:lpstr>2.1 二叉排序树(BST)：定义</vt:lpstr>
      <vt:lpstr>2.1 二叉排序树(BST)：存储</vt:lpstr>
      <vt:lpstr>2.2 BST树的查找：思想</vt:lpstr>
      <vt:lpstr>2.2 BST树的查找：实现1</vt:lpstr>
      <vt:lpstr>2.2 BST树的查找：实现2</vt:lpstr>
      <vt:lpstr>2.3 BST树的插入：思想</vt:lpstr>
      <vt:lpstr>2.3 BST树的插入：实现1</vt:lpstr>
      <vt:lpstr>2.3 BST树的插入：实现2</vt:lpstr>
      <vt:lpstr>2.3(*)-基于插入操作的BST树构建</vt:lpstr>
      <vt:lpstr>2.4 BST树的删除：操作过程分析 </vt:lpstr>
      <vt:lpstr>2.4 BST树的删除：操作过程分析（续） </vt:lpstr>
      <vt:lpstr>2.4 BST树的删除：算法实现 </vt:lpstr>
      <vt:lpstr>X. 平衡二叉树(AVL)</vt:lpstr>
      <vt:lpstr>X.1 平衡二叉树：定义</vt:lpstr>
      <vt:lpstr>X.1 平衡二叉树：结点类型定义</vt:lpstr>
      <vt:lpstr>*X.1 平衡二叉树：平衡二叉排序(AVL)树</vt:lpstr>
      <vt:lpstr>X.2 平衡化旋转</vt:lpstr>
      <vt:lpstr>X.2a 平衡化旋转：LL型</vt:lpstr>
      <vt:lpstr>X.2a 平衡化旋转：LL型</vt:lpstr>
      <vt:lpstr>X.2a 平衡化旋转：LL型</vt:lpstr>
      <vt:lpstr>X.2a 平衡化旋转：LL型-算法实现</vt:lpstr>
      <vt:lpstr>X.2b 平衡化旋转：LR型</vt:lpstr>
      <vt:lpstr>X.2b 平衡化旋转：LR型</vt:lpstr>
      <vt:lpstr>X.2b 平衡化旋转：LR型</vt:lpstr>
      <vt:lpstr>X.2b 平衡化旋转：LR型</vt:lpstr>
      <vt:lpstr>X.2b 平衡化旋转：LR型</vt:lpstr>
      <vt:lpstr>X.2b 平衡化旋转：LR型</vt:lpstr>
      <vt:lpstr>X.2b 平衡化旋转：LR型</vt:lpstr>
      <vt:lpstr>X.2b 平衡化旋转：LR型</vt:lpstr>
      <vt:lpstr>X.2b 平衡化旋转：LR型-算法实现</vt:lpstr>
      <vt:lpstr>X.2c 平衡化旋转：RL型</vt:lpstr>
      <vt:lpstr>X.2c 平衡化旋转：RL型</vt:lpstr>
      <vt:lpstr>X.2c 平衡化旋转：RL型</vt:lpstr>
      <vt:lpstr>X.2c 平衡化旋转：RL型</vt:lpstr>
      <vt:lpstr>X.2c 平衡化旋转：RL型</vt:lpstr>
      <vt:lpstr>X.2c 平衡化旋转：RL型</vt:lpstr>
      <vt:lpstr>X.2c 平衡化旋转：RL型</vt:lpstr>
      <vt:lpstr>X.2c 平衡化旋转：RL型</vt:lpstr>
      <vt:lpstr>X.2c 平衡化旋转：RL型-算法实现</vt:lpstr>
      <vt:lpstr>X.2d 平衡化旋转：RR型</vt:lpstr>
      <vt:lpstr>X.2d 平衡化旋转：RR型</vt:lpstr>
      <vt:lpstr>X.2d 平衡化旋转：RR型</vt:lpstr>
      <vt:lpstr>X.2d 平衡化旋转：RR型</vt:lpstr>
      <vt:lpstr>X.2 平衡化旋转：总结</vt:lpstr>
      <vt:lpstr>*X.3 平衡二叉排序树的插入</vt:lpstr>
      <vt:lpstr>*X.3 平衡二叉排序树的插入</vt:lpstr>
      <vt:lpstr>*X.3 平衡二叉排序树的插入：算法思想</vt:lpstr>
      <vt:lpstr>*X.3 平衡二叉排序树的插入：算法实现</vt:lpstr>
      <vt:lpstr>3. 索引查找</vt:lpstr>
      <vt:lpstr>3.1 顺序索引表</vt:lpstr>
      <vt:lpstr>3.2 树形索引表</vt:lpstr>
      <vt:lpstr>3.2a  B_树：定义</vt:lpstr>
      <vt:lpstr>3.2a  B_树：定义（续）</vt:lpstr>
      <vt:lpstr>3.2a  B_树：例子</vt:lpstr>
      <vt:lpstr>3.2a  B_树：结点的类型定义</vt:lpstr>
      <vt:lpstr>3.2b  B_树的查找：思想</vt:lpstr>
      <vt:lpstr>3.2b  B_树的查找：算法实现</vt:lpstr>
      <vt:lpstr>3.2b  B_树的查找：算法分析</vt:lpstr>
      <vt:lpstr>3.2b  B_树的插入：思想</vt:lpstr>
      <vt:lpstr>3.2b  B_树的插入：结点“分裂”方法</vt:lpstr>
      <vt:lpstr>3.2b  B_树的插入：结点“分裂”——例子</vt:lpstr>
      <vt:lpstr>3.2b  B_树的插入：算法实现</vt:lpstr>
      <vt:lpstr>3.2b  B_树的删除：思想</vt:lpstr>
      <vt:lpstr>3.2b  B_树的删除：例子</vt:lpstr>
      <vt:lpstr>3.2b  B_树的删除：结点删除的几种情况</vt:lpstr>
      <vt:lpstr>3.2b  B_树的删除：算法实现</vt:lpstr>
      <vt:lpstr>3.3 B+树：简介</vt:lpstr>
      <vt:lpstr>3.3 B+树：例子</vt:lpstr>
      <vt:lpstr>3.3 B+树：结点的类型定义</vt:lpstr>
      <vt:lpstr>3.3 B+树：分析评价</vt:lpstr>
      <vt:lpstr>4. 哈希(散列)查找：例子</vt:lpstr>
      <vt:lpstr>4.1 哈希(散列)：基本概念（1/3）</vt:lpstr>
      <vt:lpstr>4.1 哈希(散列)：基本概念（2/3）</vt:lpstr>
      <vt:lpstr>4.1 哈希(散列)：基本概念（3/3）</vt:lpstr>
      <vt:lpstr>4.2 哈希(散列)：哈希函数的构造（0/6）</vt:lpstr>
      <vt:lpstr>4.2 哈希(散列)：哈希函数的构造（1/6）</vt:lpstr>
      <vt:lpstr>4.2 哈希(散列)：哈希函数的构造（2/6）</vt:lpstr>
      <vt:lpstr>4.2 哈希(散列)：哈希函数的构造（3/6）</vt:lpstr>
      <vt:lpstr>4.2 哈希(散列)：哈希函数的构造（4/6）</vt:lpstr>
      <vt:lpstr>4.2 哈希(散列)：哈希函数的构造（5/6）</vt:lpstr>
      <vt:lpstr>4.2 哈希(散列)：哈希函数的构造（6/6）</vt:lpstr>
      <vt:lpstr>4.2 哈希(散列)：哈希函数 ——选取原则</vt:lpstr>
      <vt:lpstr>4.3 哈希(散列)：冲突处理的方法</vt:lpstr>
      <vt:lpstr>4.3 哈希(散列)：冲突处理的方法-(a)开放定址法</vt:lpstr>
      <vt:lpstr>4.3 哈希(散列)：冲突处理的方法-(a)开放定址法：1线性探测法</vt:lpstr>
      <vt:lpstr>4.3 哈希(散列)：冲突处理的方法-(a)开放定址法：1线性探测法</vt:lpstr>
      <vt:lpstr>4.3 哈希(散列)：冲突处理的方法-(a)开放定址法：1线性探测法</vt:lpstr>
      <vt:lpstr>4.3 哈希(散列)：冲突处理的方法-(a)开放定址法：2二次探测法</vt:lpstr>
      <vt:lpstr>4.3 哈希(散列)：冲突处理的方法-(a)开放定址法：2二次探测法：例1</vt:lpstr>
      <vt:lpstr>4.3 哈希(散列)：冲突处理的方法-(a)开放定址法：2二次探测法：例1</vt:lpstr>
      <vt:lpstr>4.3 哈希(散列)：冲突处理的方法-(a)开放定址法：2二次探测法</vt:lpstr>
      <vt:lpstr>4.3 哈希(散列)：冲突处理的方法-(a)开放定址法：3伪随机探测法</vt:lpstr>
      <vt:lpstr>4.3 哈希(散列)：冲突处理的方法-(b)再哈希法</vt:lpstr>
      <vt:lpstr>4.3 哈希(散列)：冲突处理的方法-(c)链地址法</vt:lpstr>
      <vt:lpstr>4.3 哈希(散列)：冲突处理的方法-(c)链地址法（续）</vt:lpstr>
      <vt:lpstr>4.3 哈希(散列)：冲突处理的方法-(d)建立公共溢出区</vt:lpstr>
      <vt:lpstr>4.4 哈希(散列)：哈希查找的过程</vt:lpstr>
      <vt:lpstr>4.4 哈希(散列)：哈希查找-算法实现</vt:lpstr>
      <vt:lpstr>4.4 哈希(散列)：哈希查找-算法实现</vt:lpstr>
      <vt:lpstr>4.4 哈希(散列)：哈希查找过程及分析-算法分析</vt:lpstr>
      <vt:lpstr>4.4 哈希(散列)：哈希查找过程及分析-算法分析</vt:lpstr>
      <vt:lpstr>习  题（1/4）</vt:lpstr>
      <vt:lpstr>习  题（2/4）</vt:lpstr>
      <vt:lpstr>习  题（3/4）</vt:lpstr>
      <vt:lpstr>习  题（4/4）</vt:lpstr>
      <vt:lpstr>课外阅读与问题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JasoneLIN</dc:creator>
  <cp:lastModifiedBy>JasoneLIN</cp:lastModifiedBy>
  <cp:revision>4809</cp:revision>
  <cp:lastPrinted>1601-01-01T00:00:00Z</cp:lastPrinted>
  <dcterms:created xsi:type="dcterms:W3CDTF">1601-01-01T00:00:00Z</dcterms:created>
  <dcterms:modified xsi:type="dcterms:W3CDTF">2022-12-08T12:48:20Z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