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notesSlides/notesSlide2.xml" ContentType="application/vnd.openxmlformats-officedocument.presentationml.notesSlide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95"/>
  </p:notesMasterIdLst>
  <p:sldIdLst>
    <p:sldId id="644" r:id="rId3"/>
    <p:sldId id="373" r:id="rId4"/>
    <p:sldId id="488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9" r:id="rId13"/>
    <p:sldId id="657" r:id="rId14"/>
    <p:sldId id="660" r:id="rId15"/>
    <p:sldId id="661" r:id="rId16"/>
    <p:sldId id="662" r:id="rId17"/>
    <p:sldId id="734" r:id="rId18"/>
    <p:sldId id="652" r:id="rId19"/>
    <p:sldId id="664" r:id="rId20"/>
    <p:sldId id="663" r:id="rId21"/>
    <p:sldId id="653" r:id="rId22"/>
    <p:sldId id="665" r:id="rId23"/>
    <p:sldId id="666" r:id="rId24"/>
    <p:sldId id="654" r:id="rId25"/>
    <p:sldId id="667" r:id="rId26"/>
    <p:sldId id="668" r:id="rId27"/>
    <p:sldId id="669" r:id="rId28"/>
    <p:sldId id="655" r:id="rId29"/>
    <p:sldId id="670" r:id="rId30"/>
    <p:sldId id="671" r:id="rId31"/>
    <p:sldId id="656" r:id="rId32"/>
    <p:sldId id="672" r:id="rId33"/>
    <p:sldId id="673" r:id="rId34"/>
    <p:sldId id="675" r:id="rId35"/>
    <p:sldId id="676" r:id="rId36"/>
    <p:sldId id="682" r:id="rId37"/>
    <p:sldId id="694" r:id="rId38"/>
    <p:sldId id="686" r:id="rId39"/>
    <p:sldId id="683" r:id="rId40"/>
    <p:sldId id="684" r:id="rId41"/>
    <p:sldId id="678" r:id="rId42"/>
    <p:sldId id="687" r:id="rId43"/>
    <p:sldId id="738" r:id="rId44"/>
    <p:sldId id="688" r:id="rId45"/>
    <p:sldId id="739" r:id="rId46"/>
    <p:sldId id="679" r:id="rId47"/>
    <p:sldId id="689" r:id="rId48"/>
    <p:sldId id="690" r:id="rId49"/>
    <p:sldId id="691" r:id="rId50"/>
    <p:sldId id="692" r:id="rId51"/>
    <p:sldId id="740" r:id="rId52"/>
    <p:sldId id="680" r:id="rId53"/>
    <p:sldId id="736" r:id="rId54"/>
    <p:sldId id="701" r:id="rId55"/>
    <p:sldId id="702" r:id="rId56"/>
    <p:sldId id="737" r:id="rId57"/>
    <p:sldId id="698" r:id="rId58"/>
    <p:sldId id="703" r:id="rId59"/>
    <p:sldId id="733" r:id="rId60"/>
    <p:sldId id="704" r:id="rId61"/>
    <p:sldId id="699" r:id="rId62"/>
    <p:sldId id="706" r:id="rId63"/>
    <p:sldId id="705" r:id="rId64"/>
    <p:sldId id="707" r:id="rId65"/>
    <p:sldId id="708" r:id="rId66"/>
    <p:sldId id="709" r:id="rId67"/>
    <p:sldId id="710" r:id="rId68"/>
    <p:sldId id="711" r:id="rId69"/>
    <p:sldId id="712" r:id="rId70"/>
    <p:sldId id="713" r:id="rId71"/>
    <p:sldId id="714" r:id="rId72"/>
    <p:sldId id="715" r:id="rId73"/>
    <p:sldId id="718" r:id="rId74"/>
    <p:sldId id="717" r:id="rId75"/>
    <p:sldId id="719" r:id="rId76"/>
    <p:sldId id="716" r:id="rId77"/>
    <p:sldId id="728" r:id="rId78"/>
    <p:sldId id="729" r:id="rId79"/>
    <p:sldId id="730" r:id="rId80"/>
    <p:sldId id="720" r:id="rId81"/>
    <p:sldId id="731" r:id="rId82"/>
    <p:sldId id="732" r:id="rId83"/>
    <p:sldId id="721" r:id="rId84"/>
    <p:sldId id="722" r:id="rId85"/>
    <p:sldId id="723" r:id="rId86"/>
    <p:sldId id="724" r:id="rId87"/>
    <p:sldId id="725" r:id="rId88"/>
    <p:sldId id="726" r:id="rId89"/>
    <p:sldId id="727" r:id="rId90"/>
    <p:sldId id="487" r:id="rId91"/>
    <p:sldId id="486" r:id="rId92"/>
    <p:sldId id="485" r:id="rId93"/>
    <p:sldId id="484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FF00FF"/>
    <a:srgbClr val="FFBDBD"/>
    <a:srgbClr val="006600"/>
    <a:srgbClr val="FFECAF"/>
    <a:srgbClr val="996633"/>
    <a:srgbClr val="FFCCFF"/>
    <a:srgbClr val="CFAFE7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5320" autoAdjust="0"/>
  </p:normalViewPr>
  <p:slideViewPr>
    <p:cSldViewPr>
      <p:cViewPr varScale="1">
        <p:scale>
          <a:sx n="84" d="100"/>
          <a:sy n="84" d="100"/>
        </p:scale>
        <p:origin x="87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378A6-C200-4B8F-AB3D-7FE5EFCB529B}" type="datetimeFigureOut">
              <a:rPr lang="zh-CN" altLang="en-US" smtClean="0"/>
              <a:pPr/>
              <a:t>2022/12/5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CD2E-43E5-4545-AFDD-48E964AFE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0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（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）介绍树和二叉树的概念、术语；（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）二叉树的遍历算法；（</a:t>
            </a: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）树和二叉树的各种存储结构；以及（</a:t>
            </a:r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）建立在各种存储结构上的操作及应用。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4987-1F5C-4128-A137-720126B84A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02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采用线性表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无论是那种存储结构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易于实现，其时间复杂度为</a:t>
            </a:r>
            <a:r>
              <a:rPr lang="en-US" altLang="zh-CN" sz="1200" dirty="0" smtClean="0"/>
              <a:t>O(</a:t>
            </a:r>
            <a:r>
              <a:rPr lang="en-US" altLang="zh-CN" sz="1200" dirty="0" err="1" smtClean="0"/>
              <a:t>m+n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CD2E-43E5-4545-AFDD-48E964AFE05F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3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——</a:t>
            </a:r>
            <a:r>
              <a:rPr lang="zh-CN" altLang="en-US" sz="1200" dirty="0" smtClean="0"/>
              <a:t>但有些排序方法，若采用静态链表作存储结构，则无法实现表排序。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CD2E-43E5-4545-AFDD-48E964AFE05F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906D0-CB94-41F6-AB1F-58246DC3A8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1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B422F-F6AA-4E34-A0A3-E3CD93270B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F1DD7-1C41-40DE-BB06-B422365ECA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843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5350" y="12954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05350" y="39243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A5F69-DB56-47B6-8EC7-9D721ADDD1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6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BF7D8-53A5-4BC4-9BB8-1406F56DB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96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9D56C-C3E5-44DC-9033-0A7C1A1A0E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6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A09C1-0BF3-4731-8FD9-A9E12ED5D3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44DF5-BDC1-4C25-AF2E-100909094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53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5F1FF-27DA-4CF9-A10B-D81456F3D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773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8A8AD-80DF-43B6-AAFE-D87EA38841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67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716CE-718E-4351-9E3B-2E1CF9891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8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08B4E-8F4C-4AC5-AF57-8460010340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783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B0316-D312-424E-A683-EBE1DA81B3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1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D9A3C-7B3C-4AC4-AFFC-FBAF7C14C9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57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11531-148B-4115-9EEC-0D1235F9A1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2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855E9-BE6E-4EC6-A2C3-3E2CA5401C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47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CAD24-580A-4659-8919-F521600B91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04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EF553-2D8E-4AB3-8B65-FBFE76956E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7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A9DDE-8310-4392-B7BE-EE0D91506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31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93C46-3397-4B41-8666-80EFE17E02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40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F3BFFD-D4BB-49FA-BB96-7BFF7C5E54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2D3536A0-C856-44A1-85C2-56D1AD0470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76.xml"/><Relationship Id="rId5" Type="http://schemas.openxmlformats.org/officeDocument/2006/relationships/slide" Target="slide68.xml"/><Relationship Id="rId10" Type="http://schemas.openxmlformats.org/officeDocument/2006/relationships/slide" Target="slide85.xml"/><Relationship Id="rId4" Type="http://schemas.openxmlformats.org/officeDocument/2006/relationships/slide" Target="slide30.xml"/><Relationship Id="rId9" Type="http://schemas.openxmlformats.org/officeDocument/2006/relationships/slide" Target="slide5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1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2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8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0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68.png"/><Relationship Id="rId21" Type="http://schemas.openxmlformats.org/officeDocument/2006/relationships/image" Target="../media/image98.png"/><Relationship Id="rId7" Type="http://schemas.openxmlformats.org/officeDocument/2006/relationships/image" Target="../media/image71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70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69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0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apsort" TargetMode="External"/><Relationship Id="rId3" Type="http://schemas.openxmlformats.org/officeDocument/2006/relationships/hyperlink" Target="http://betterexplained.com/articles/sorting-algorithms/" TargetMode="External"/><Relationship Id="rId7" Type="http://schemas.openxmlformats.org/officeDocument/2006/relationships/hyperlink" Target="https://en.wikipedia.org/wiki/Quicksort" TargetMode="External"/><Relationship Id="rId2" Type="http://schemas.openxmlformats.org/officeDocument/2006/relationships/hyperlink" Target="https://en.wikipedia.org/wiki/Sorting_algorithm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Shellsort" TargetMode="External"/><Relationship Id="rId5" Type="http://schemas.openxmlformats.org/officeDocument/2006/relationships/hyperlink" Target="http://blog.csdn.net/hguisu/article/details/7776068" TargetMode="External"/><Relationship Id="rId10" Type="http://schemas.openxmlformats.org/officeDocument/2006/relationships/slide" Target="slide3.xml"/><Relationship Id="rId4" Type="http://schemas.openxmlformats.org/officeDocument/2006/relationships/hyperlink" Target="http://blog.csdn.net/xiazdong/article/details/8462393" TargetMode="External"/><Relationship Id="rId9" Type="http://schemas.openxmlformats.org/officeDocument/2006/relationships/hyperlink" Target="https://it.wikipedia.org/wiki/Merge_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45154"/>
            <a:ext cx="7086600" cy="918939"/>
          </a:xfrm>
        </p:spPr>
        <p:txBody>
          <a:bodyPr/>
          <a:lstStyle/>
          <a:p>
            <a:r>
              <a:rPr lang="zh-CN" altLang="en-US" sz="3600" dirty="0">
                <a:solidFill>
                  <a:srgbClr val="000066"/>
                </a:solidFill>
                <a:latin typeface="微软雅黑" panose="020B0503020204020204" pitchFamily="34" charset="-122"/>
              </a:rPr>
              <a:t>第八章  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pitchFamily="34" charset="-122"/>
              </a:rPr>
              <a:t>[</a:t>
            </a:r>
            <a:r>
              <a:rPr lang="zh-CN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内部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pitchFamily="34" charset="-122"/>
              </a:rPr>
              <a:t>]</a:t>
            </a:r>
            <a:r>
              <a:rPr lang="zh-CN" altLang="en-US" sz="3600" dirty="0">
                <a:solidFill>
                  <a:srgbClr val="000066"/>
                </a:solidFill>
                <a:latin typeface="微软雅黑" panose="020B0503020204020204" pitchFamily="34" charset="-122"/>
              </a:rPr>
              <a:t>排序 </a:t>
            </a:r>
            <a:r>
              <a:rPr lang="en-US" altLang="zh-CN" sz="3600" dirty="0">
                <a:solidFill>
                  <a:srgbClr val="000066"/>
                </a:solidFill>
                <a:latin typeface="微软雅黑" panose="020B0503020204020204" pitchFamily="34" charset="-122"/>
              </a:rPr>
              <a:t>(Sorting)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8191500" cy="4988024"/>
          </a:xfrm>
        </p:spPr>
        <p:txBody>
          <a:bodyPr/>
          <a:lstStyle/>
          <a:p>
            <a:r>
              <a:rPr lang="zh-CN" altLang="en-US" dirty="0"/>
              <a:t>在信息处理过程中，最基本的操作是</a:t>
            </a:r>
            <a:r>
              <a:rPr lang="zh-CN" altLang="en-US" b="1" dirty="0">
                <a:solidFill>
                  <a:srgbClr val="0070C0"/>
                </a:solidFill>
              </a:rPr>
              <a:t>查找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查找来说，效率最高的是</a:t>
            </a:r>
            <a:r>
              <a:rPr lang="zh-CN" altLang="en-US" b="1" dirty="0"/>
              <a:t>折半</a:t>
            </a:r>
            <a:r>
              <a:rPr lang="zh-CN" altLang="en-US" b="1" dirty="0" smtClean="0"/>
              <a:t>查找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折半</a:t>
            </a:r>
            <a:r>
              <a:rPr lang="zh-CN" altLang="en-US" dirty="0"/>
              <a:t>查找的前提是所有的数据元素</a:t>
            </a:r>
            <a:r>
              <a:rPr lang="en-US" altLang="zh-CN" dirty="0"/>
              <a:t>(</a:t>
            </a:r>
            <a:r>
              <a:rPr lang="zh-CN" altLang="en-US" dirty="0"/>
              <a:t>记录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i="1" dirty="0">
                <a:solidFill>
                  <a:schemeClr val="accent6"/>
                </a:solidFill>
              </a:rPr>
              <a:t>按关键字有序的</a:t>
            </a:r>
            <a:r>
              <a:rPr lang="zh-CN" altLang="en-US" dirty="0" smtClean="0"/>
              <a:t>。因此，需要</a:t>
            </a:r>
            <a:r>
              <a:rPr lang="zh-CN" altLang="en-US" dirty="0"/>
              <a:t>将一个</a:t>
            </a:r>
            <a:r>
              <a:rPr lang="zh-CN" altLang="en-US" u="sng" dirty="0"/>
              <a:t>无序的数据文件</a:t>
            </a:r>
            <a:r>
              <a:rPr lang="zh-CN" altLang="en-US" dirty="0"/>
              <a:t>转变为一个</a:t>
            </a:r>
            <a:r>
              <a:rPr lang="zh-CN" altLang="en-US" u="sng" dirty="0"/>
              <a:t>有序的数据文件</a:t>
            </a:r>
            <a:r>
              <a:rPr lang="zh-CN" altLang="en-US" dirty="0"/>
              <a:t>。</a:t>
            </a:r>
          </a:p>
          <a:p>
            <a:pPr>
              <a:spcBef>
                <a:spcPts val="2400"/>
              </a:spcBef>
            </a:pPr>
            <a:r>
              <a:rPr lang="zh-CN" altLang="en-US" dirty="0" smtClean="0"/>
              <a:t>将</a:t>
            </a:r>
            <a:r>
              <a:rPr lang="zh-CN" altLang="en-US" dirty="0"/>
              <a:t>任一文件中的</a:t>
            </a:r>
            <a:r>
              <a:rPr lang="zh-CN" altLang="en-US" dirty="0" smtClean="0"/>
              <a:t>记录，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通过</a:t>
            </a:r>
            <a:r>
              <a:rPr lang="zh-CN" altLang="en-US" i="1" u="sng" dirty="0">
                <a:solidFill>
                  <a:srgbClr val="7030A0"/>
                </a:solidFill>
              </a:rPr>
              <a:t>某种</a:t>
            </a:r>
            <a:r>
              <a:rPr lang="zh-CN" altLang="en-US" i="1" u="sng" dirty="0" smtClean="0">
                <a:solidFill>
                  <a:srgbClr val="7030A0"/>
                </a:solidFill>
              </a:rPr>
              <a:t>方法 </a:t>
            </a:r>
            <a:r>
              <a:rPr lang="zh-CN" altLang="en-US" dirty="0" smtClean="0"/>
              <a:t>整理</a:t>
            </a:r>
            <a:r>
              <a:rPr lang="zh-CN" altLang="en-US" dirty="0"/>
              <a:t>成为</a:t>
            </a:r>
            <a:r>
              <a:rPr lang="zh-CN" altLang="en-US" i="1" u="sng" dirty="0">
                <a:solidFill>
                  <a:schemeClr val="accent6"/>
                </a:solidFill>
              </a:rPr>
              <a:t>按</a:t>
            </a:r>
            <a:r>
              <a:rPr lang="en-US" altLang="zh-CN" i="1" u="sng" dirty="0">
                <a:solidFill>
                  <a:schemeClr val="accent6"/>
                </a:solidFill>
              </a:rPr>
              <a:t>(</a:t>
            </a:r>
            <a:r>
              <a:rPr lang="zh-CN" altLang="en-US" i="1" u="sng" dirty="0">
                <a:solidFill>
                  <a:schemeClr val="accent6"/>
                </a:solidFill>
              </a:rPr>
              <a:t>记录</a:t>
            </a:r>
            <a:r>
              <a:rPr lang="en-US" altLang="zh-CN" i="1" u="sng" dirty="0">
                <a:solidFill>
                  <a:schemeClr val="accent6"/>
                </a:solidFill>
              </a:rPr>
              <a:t>)</a:t>
            </a:r>
            <a:r>
              <a:rPr lang="zh-CN" altLang="en-US" i="1" u="sng" dirty="0">
                <a:solidFill>
                  <a:schemeClr val="accent6"/>
                </a:solidFill>
              </a:rPr>
              <a:t>关键字有序排列的</a:t>
            </a:r>
            <a:r>
              <a:rPr lang="zh-CN" altLang="en-US" b="1" u="sng" dirty="0"/>
              <a:t>处理过程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i="1" dirty="0" smtClean="0"/>
              <a:t>排序</a:t>
            </a:r>
            <a:r>
              <a:rPr lang="zh-CN" altLang="en-US" dirty="0"/>
              <a:t>是数据处理中一种最常用的操作。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8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96495"/>
              </p:ext>
            </p:extLst>
          </p:nvPr>
        </p:nvGraphicFramePr>
        <p:xfrm>
          <a:off x="3051159" y="1422972"/>
          <a:ext cx="41371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18">
                  <a:extLst>
                    <a:ext uri="{9D8B030D-6E8A-4147-A177-3AD203B41FA5}">
                      <a16:colId xmlns:a16="http://schemas.microsoft.com/office/drawing/2014/main" xmlns="" val="2280830662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761928704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77595756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7895494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50663988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194280362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657726907"/>
                    </a:ext>
                  </a:extLst>
                </a:gridCol>
              </a:tblGrid>
              <a:tr h="3176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1278937"/>
                  </a:ext>
                </a:extLst>
              </a:tr>
            </a:tbl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6712"/>
            <a:ext cx="8191500" cy="384493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关键字序列“</a:t>
            </a:r>
            <a:r>
              <a:rPr lang="en-US" altLang="zh-CN" sz="2000" dirty="0" smtClean="0"/>
              <a:t>7</a:t>
            </a:r>
            <a:r>
              <a:rPr lang="en-US" altLang="zh-CN" sz="2000" dirty="0"/>
              <a:t>, 4, -2, 19, 13, 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”进行</a:t>
            </a:r>
            <a:r>
              <a:rPr lang="zh-CN" altLang="en-US" sz="2000" b="1" dirty="0" smtClean="0"/>
              <a:t>直接</a:t>
            </a:r>
            <a:r>
              <a:rPr lang="zh-CN" altLang="en-US" sz="2000" b="1" dirty="0"/>
              <a:t>插入</a:t>
            </a:r>
            <a:r>
              <a:rPr lang="zh-CN" altLang="en-US" sz="2000" dirty="0"/>
              <a:t>排序的</a:t>
            </a:r>
            <a:r>
              <a:rPr lang="zh-CN" altLang="en-US" sz="2000" i="1" dirty="0" smtClean="0"/>
              <a:t>过程 </a:t>
            </a:r>
            <a:r>
              <a:rPr lang="zh-CN" altLang="en-US" sz="2000" dirty="0" smtClean="0"/>
              <a:t>如图：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74" y="3528626"/>
            <a:ext cx="4142857" cy="314286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74" y="2831843"/>
            <a:ext cx="4142857" cy="31428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574" y="5618978"/>
            <a:ext cx="4142857" cy="314286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1574" y="4922192"/>
            <a:ext cx="4142857" cy="314286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574" y="4225409"/>
            <a:ext cx="4142857" cy="314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例子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26181" y="143705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初始关键字序列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35" name="矩形 34"/>
          <p:cNvSpPr/>
          <p:nvPr/>
        </p:nvSpPr>
        <p:spPr>
          <a:xfrm>
            <a:off x="5469724" y="1422498"/>
            <a:ext cx="48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66466" y="1422498"/>
            <a:ext cx="47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65311" y="1422498"/>
            <a:ext cx="4581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6905" y="1422498"/>
            <a:ext cx="4717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-2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92145" y="1422498"/>
            <a:ext cx="47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96210" y="1422498"/>
            <a:ext cx="473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12960" y="211147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>
                <a:solidFill>
                  <a:schemeClr val="tx1"/>
                </a:solidFill>
              </a:rPr>
              <a:t>初始</a:t>
            </a:r>
            <a:r>
              <a:rPr lang="zh-CN" altLang="en-US" sz="1800" dirty="0" smtClean="0"/>
              <a:t>时刻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3098800" y="119675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FF"/>
                </a:solidFill>
              </a:rPr>
              <a:t>哨兵</a:t>
            </a:r>
            <a:endParaRPr lang="zh-CN" altLang="en-US" sz="1200" dirty="0">
              <a:solidFill>
                <a:srgbClr val="FF00FF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37205" y="2131789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rgbClr val="FF0000"/>
                </a:solidFill>
              </a:rPr>
              <a:t>已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有序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84719" y="281070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趟排序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57" name="矩形 56"/>
          <p:cNvSpPr/>
          <p:nvPr/>
        </p:nvSpPr>
        <p:spPr>
          <a:xfrm>
            <a:off x="7207881" y="2826090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=2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84719" y="351023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趟排序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59" name="矩形 58"/>
          <p:cNvSpPr/>
          <p:nvPr/>
        </p:nvSpPr>
        <p:spPr>
          <a:xfrm>
            <a:off x="7207881" y="3530543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=3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84719" y="422040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趟排序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61" name="矩形 60"/>
          <p:cNvSpPr/>
          <p:nvPr/>
        </p:nvSpPr>
        <p:spPr>
          <a:xfrm>
            <a:off x="7207881" y="4240711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=4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84719" y="490723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第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趟排序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63" name="矩形 62"/>
          <p:cNvSpPr/>
          <p:nvPr/>
        </p:nvSpPr>
        <p:spPr>
          <a:xfrm>
            <a:off x="7207881" y="4927543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=5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84719" y="5591455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/>
              <a:t>第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趟排序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65" name="矩形 64"/>
          <p:cNvSpPr/>
          <p:nvPr/>
        </p:nvSpPr>
        <p:spPr>
          <a:xfrm>
            <a:off x="7207881" y="5606844"/>
            <a:ext cx="1707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插入第</a:t>
            </a:r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=6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00080" y="28115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451294" y="627051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>
                <a:solidFill>
                  <a:schemeClr val="tx1"/>
                </a:solidFill>
              </a:rPr>
              <a:t>最后排序结果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: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781048" y="350814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3272" y="4206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73272" y="492967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73272" y="55914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73272" y="34946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96437" y="42060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82762" y="492967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68952" y="559145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57561" y="420346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-2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38124" y="49189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-2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38124" y="559145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-2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502805" y="49072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0978" y="55914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465324" y="55914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5" name="圆角矩形标注 54"/>
          <p:cNvSpPr/>
          <p:nvPr/>
        </p:nvSpPr>
        <p:spPr>
          <a:xfrm>
            <a:off x="244250" y="2712784"/>
            <a:ext cx="1274488" cy="1327694"/>
          </a:xfrm>
          <a:prstGeom prst="wedgeRoundRectCallout">
            <a:avLst>
              <a:gd name="adj1" fmla="val 79870"/>
              <a:gd name="adj2" fmla="val -8285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插入</a:t>
            </a:r>
            <a:r>
              <a:rPr lang="zh-CN" altLang="en-US" sz="1800" dirty="0" smtClean="0">
                <a:solidFill>
                  <a:schemeClr val="tx1"/>
                </a:solidFill>
              </a:rPr>
              <a:t>排序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只要</a:t>
            </a:r>
            <a:r>
              <a:rPr lang="en-US" altLang="zh-CN" sz="1800" dirty="0" smtClean="0">
                <a:solidFill>
                  <a:srgbClr val="FF0000"/>
                </a:solidFill>
              </a:rPr>
              <a:t>n-1</a:t>
            </a:r>
            <a:r>
              <a:rPr lang="zh-CN" altLang="en-US" sz="1800" dirty="0" smtClean="0">
                <a:solidFill>
                  <a:schemeClr val="tx1"/>
                </a:solidFill>
              </a:rPr>
              <a:t>趟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i="1" u="sng" dirty="0" smtClean="0">
                <a:solidFill>
                  <a:schemeClr val="tx1"/>
                </a:solidFill>
              </a:rPr>
              <a:t>第</a:t>
            </a:r>
            <a:r>
              <a:rPr lang="en-US" altLang="zh-CN" sz="1800" i="1" u="sng" dirty="0" smtClean="0">
                <a:solidFill>
                  <a:srgbClr val="00B050"/>
                </a:solidFill>
              </a:rPr>
              <a:t>1</a:t>
            </a:r>
            <a:r>
              <a:rPr lang="zh-CN" altLang="en-US" sz="1800" i="1" u="sng" dirty="0" smtClean="0">
                <a:solidFill>
                  <a:schemeClr val="tx1"/>
                </a:solidFill>
              </a:rPr>
              <a:t>趟不需要</a:t>
            </a:r>
            <a:r>
              <a:rPr lang="en-US" altLang="zh-CN" sz="1800" dirty="0" smtClean="0">
                <a:solidFill>
                  <a:schemeClr val="tx1"/>
                </a:solidFill>
              </a:rPr>
              <a:t>!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803388" y="3140958"/>
            <a:ext cx="297576" cy="394001"/>
            <a:chOff x="7592112" y="4882731"/>
            <a:chExt cx="678204" cy="394001"/>
          </a:xfrm>
        </p:grpSpPr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 flipV="1">
              <a:off x="7924801" y="4882731"/>
              <a:ext cx="0" cy="165890"/>
            </a:xfrm>
            <a:prstGeom prst="line">
              <a:avLst/>
            </a:prstGeom>
            <a:noFill/>
            <a:ln w="28575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592112" y="4938178"/>
              <a:ext cx="6782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70C0"/>
                  </a:solidFill>
                </a:rPr>
                <a:t>p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202094" y="5932346"/>
            <a:ext cx="297576" cy="315609"/>
            <a:chOff x="7592112" y="5080607"/>
            <a:chExt cx="678204" cy="315609"/>
          </a:xfrm>
        </p:grpSpPr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H="1" flipV="1">
              <a:off x="7924801" y="5080607"/>
              <a:ext cx="0" cy="150809"/>
            </a:xfrm>
            <a:prstGeom prst="line">
              <a:avLst/>
            </a:prstGeom>
            <a:noFill/>
            <a:ln w="12700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0C0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592112" y="5088439"/>
              <a:ext cx="6782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0070C0"/>
                  </a:solidFill>
                </a:rPr>
                <a:t>p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373272" y="3831032"/>
            <a:ext cx="297576" cy="340296"/>
            <a:chOff x="7592112" y="4890613"/>
            <a:chExt cx="678204" cy="340296"/>
          </a:xfrm>
        </p:grpSpPr>
        <p:sp>
          <p:nvSpPr>
            <p:cNvPr id="105" name="Line 24"/>
            <p:cNvSpPr>
              <a:spLocks noChangeShapeType="1"/>
            </p:cNvSpPr>
            <p:nvPr/>
          </p:nvSpPr>
          <p:spPr bwMode="auto">
            <a:xfrm flipH="1" flipV="1">
              <a:off x="7924801" y="4890613"/>
              <a:ext cx="0" cy="182479"/>
            </a:xfrm>
            <a:prstGeom prst="line">
              <a:avLst/>
            </a:prstGeom>
            <a:noFill/>
            <a:ln w="28575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592112" y="4951113"/>
              <a:ext cx="678204" cy="279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70C0"/>
                  </a:solidFill>
                </a:rPr>
                <a:t>p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76876" y="4541673"/>
            <a:ext cx="297576" cy="340296"/>
            <a:chOff x="7592112" y="4890613"/>
            <a:chExt cx="678204" cy="340296"/>
          </a:xfrm>
        </p:grpSpPr>
        <p:sp>
          <p:nvSpPr>
            <p:cNvPr id="108" name="Line 24"/>
            <p:cNvSpPr>
              <a:spLocks noChangeShapeType="1"/>
            </p:cNvSpPr>
            <p:nvPr/>
          </p:nvSpPr>
          <p:spPr bwMode="auto">
            <a:xfrm flipH="1" flipV="1">
              <a:off x="7924801" y="4890613"/>
              <a:ext cx="0" cy="182479"/>
            </a:xfrm>
            <a:prstGeom prst="line">
              <a:avLst/>
            </a:prstGeom>
            <a:noFill/>
            <a:ln w="28575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7592112" y="4951113"/>
              <a:ext cx="678204" cy="279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70C0"/>
                  </a:solidFill>
                </a:rPr>
                <a:t>p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75983" y="5228288"/>
            <a:ext cx="297576" cy="340296"/>
            <a:chOff x="7592112" y="4890613"/>
            <a:chExt cx="678204" cy="340296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 flipH="1" flipV="1">
              <a:off x="7924801" y="4890613"/>
              <a:ext cx="0" cy="182479"/>
            </a:xfrm>
            <a:prstGeom prst="line">
              <a:avLst/>
            </a:prstGeom>
            <a:noFill/>
            <a:ln w="28575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592112" y="4951113"/>
              <a:ext cx="678204" cy="279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070C0"/>
                  </a:solidFill>
                </a:rPr>
                <a:t>p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3" name="表格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25887"/>
              </p:ext>
            </p:extLst>
          </p:nvPr>
        </p:nvGraphicFramePr>
        <p:xfrm>
          <a:off x="3041164" y="2129463"/>
          <a:ext cx="41371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18">
                  <a:extLst>
                    <a:ext uri="{9D8B030D-6E8A-4147-A177-3AD203B41FA5}">
                      <a16:colId xmlns:a16="http://schemas.microsoft.com/office/drawing/2014/main" xmlns="" val="2280830662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761928704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77595756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7895494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50663988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194280362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657726907"/>
                    </a:ext>
                  </a:extLst>
                </a:gridCol>
              </a:tblGrid>
              <a:tr h="3176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1278937"/>
                  </a:ext>
                </a:extLst>
              </a:tr>
            </a:tbl>
          </a:graphicData>
        </a:graphic>
      </p:graphicFrame>
      <p:sp>
        <p:nvSpPr>
          <p:cNvPr id="114" name="十角星 113"/>
          <p:cNvSpPr/>
          <p:nvPr/>
        </p:nvSpPr>
        <p:spPr>
          <a:xfrm>
            <a:off x="3165837" y="2810701"/>
            <a:ext cx="357794" cy="352403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十角星 114"/>
          <p:cNvSpPr/>
          <p:nvPr/>
        </p:nvSpPr>
        <p:spPr>
          <a:xfrm>
            <a:off x="3165037" y="3500132"/>
            <a:ext cx="357794" cy="352403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十角星 115"/>
          <p:cNvSpPr/>
          <p:nvPr/>
        </p:nvSpPr>
        <p:spPr>
          <a:xfrm>
            <a:off x="4956163" y="4209309"/>
            <a:ext cx="357794" cy="352403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十角星 116"/>
          <p:cNvSpPr/>
          <p:nvPr/>
        </p:nvSpPr>
        <p:spPr>
          <a:xfrm>
            <a:off x="4949079" y="4907985"/>
            <a:ext cx="357794" cy="352403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十角星 117"/>
          <p:cNvSpPr/>
          <p:nvPr/>
        </p:nvSpPr>
        <p:spPr>
          <a:xfrm>
            <a:off x="4354222" y="5601255"/>
            <a:ext cx="357794" cy="352403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40937"/>
              </p:ext>
            </p:extLst>
          </p:nvPr>
        </p:nvGraphicFramePr>
        <p:xfrm>
          <a:off x="3050307" y="6246837"/>
          <a:ext cx="41371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18">
                  <a:extLst>
                    <a:ext uri="{9D8B030D-6E8A-4147-A177-3AD203B41FA5}">
                      <a16:colId xmlns:a16="http://schemas.microsoft.com/office/drawing/2014/main" xmlns="" val="2280830662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761928704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77595756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7895494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350663988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1942803620"/>
                    </a:ext>
                  </a:extLst>
                </a:gridCol>
                <a:gridCol w="591018">
                  <a:extLst>
                    <a:ext uri="{9D8B030D-6E8A-4147-A177-3AD203B41FA5}">
                      <a16:colId xmlns:a16="http://schemas.microsoft.com/office/drawing/2014/main" xmlns="" val="2657726907"/>
                    </a:ext>
                  </a:extLst>
                </a:gridCol>
              </a:tblGrid>
              <a:tr h="31761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127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6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7.40741E-7 L 0.00174 0.00023 C 0.00018 0.00324 -0.00173 0.00764 -0.00278 0.01227 C -0.01059 0.03495 -0.00139 0.00255 -0.00885 0.0287 C -0.01232 0.03819 -0.01024 0.03495 -0.0151 0.04583 C -0.02517 0.06782 -0.01718 0.04768 -0.02708 0.06782 C -0.03593 0.08542 -0.03593 0.0875 -0.04392 0.10069 C -0.05729 0.1213 -0.05607 0.11782 -0.07187 0.1368 L -0.08472 0.15278 L -0.09045 0.16018 L -0.09739 0.16898 C -0.10017 0.17176 -0.10173 0.17523 -0.10468 0.17755 C -0.10659 0.1794 -0.10903 0.18148 -0.11059 0.18333 C -0.11267 0.18565 -0.11458 0.18889 -0.11649 0.19097 C -0.11944 0.19398 -0.12639 0.20139 -0.12847 0.20393 C -0.12847 0.20417 -0.12934 0.20393 -0.12934 0.20417 " pathEditMode="relative" rAng="0" ptsTypes="AAAAAAAAAAAAAAAA">
                                      <p:cBhvr>
                                        <p:cTn id="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1.11111E-6 0.00023 C 0.02448 -0.01019 0.00955 -0.00579 0.05816 -0.00301 C 0.05851 -0.00278 0.05885 -0.00209 0.05955 -0.00162 L 0.05955 -0.0013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162 L -0.01945 0.04166 C -0.02292 0.05069 -0.02847 0.05555 -0.03403 0.05555 C -0.04045 0.05555 -0.04566 0.05069 -0.04913 0.04166 L -0.06632 0.00162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34 0.20417 L -0.12934 0.20463 C -0.10764 0.20648 -0.08507 0.20324 -0.06319 0.20509 " pathEditMode="relative" rAng="0" ptsTypes="A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3.05556E-6 0.00023 C -0.0033 0.00509 -0.00711 0.00995 -0.00972 0.01574 C -0.01093 0.01805 -0.01024 0.0213 -0.01111 0.02384 C -0.01545 0.03518 -0.01961 0.04699 -0.02482 0.05764 C -0.03194 0.07106 -0.0401 0.08333 -0.04826 0.0956 C -0.0585 0.10995 -0.06996 0.12268 -0.08003 0.1375 C -0.08194 0.14005 -0.08402 0.14236 -0.08559 0.14537 C -0.0908 0.1544 -0.09618 0.16343 -0.10069 0.17338 C -0.1026 0.17731 -0.10416 0.18125 -0.10625 0.18542 C -0.10781 0.18796 -0.11007 0.19028 -0.11163 0.19329 C -0.11562 0.20023 -0.11857 0.20856 -0.12274 0.21528 C -0.1309 0.22778 -0.1375 0.24329 -0.14757 0.25301 C -0.14896 0.2544 -0.15034 0.25532 -0.15156 0.25718 C -0.15607 0.2625 -0.15885 0.27106 -0.16406 0.275 C -0.16875 0.27824 -0.16996 0.2787 -0.17361 0.2831 C -0.17795 0.2875 -0.18177 0.29282 -0.18611 0.29699 C -0.19149 0.30208 -0.18923 0.2993 -0.19288 0.30486 L -0.19288 0.30532 " pathEditMode="relative" rAng="0" ptsTypes="AAAAAAAAAAAAAAAAAAA">
                                      <p:cBhvr>
                                        <p:cTn id="8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06354 0.0013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115 L -0.01822 0.03889 C -0.0217 0.04792 -0.02691 0.05278 -0.03246 0.05278 C -0.03871 0.05278 -0.04375 0.04792 -0.04722 0.03889 L -0.06388 -0.00115 " pathEditMode="relative" rAng="0" ptsTypes="AAAAA">
                                      <p:cBhvr>
                                        <p:cTn id="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06475 -0.0020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71 -0.00115 L -0.07951 0.03889 C -0.08281 0.04792 -0.08784 0.05278 -0.09288 0.05278 C -0.09878 0.05278 -0.10347 0.04792 -0.10677 0.03889 L -0.12239 -0.00115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88 0.30532 L -0.17534 0.28889 C -0.1717 0.28518 -0.16614 0.28333 -0.16041 0.28333 C -0.15382 0.28333 -0.14843 0.28518 -0.14479 0.28889 L -0.12708 0.30532 " pathEditMode="relative" rAng="0" ptsTypes="AAAAA"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7.40741E-7 L -0.26111 0.4053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111 0.40532 L -0.19045 0.36991 C -0.17552 0.36204 -0.1533 0.35787 -0.13021 0.35787 C -0.10382 0.35787 -0.08264 0.36204 -0.06771 0.36991 L 0.00313 0.40532 " pathEditMode="relative" rAng="0" ptsTypes="AAAAA">
                                      <p:cBhvr>
                                        <p:cTn id="15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2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32396 0.5129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85 L 0.01771 -0.02755 C 0.02135 -0.03333 0.02691 -0.03634 0.03281 -0.03634 C 0.03941 -0.03634 0.04479 -0.03333 0.04844 -0.02755 L 0.06632 -0.00185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16 L -0.01736 0.03865 C -0.02083 0.04768 -0.02604 0.05254 -0.0316 0.05254 C -0.03785 0.05254 -0.04288 0.04768 -0.04635 0.03865 L -0.06302 -0.00116 " pathEditMode="relative" rAng="0" ptsTypes="AAAAA">
                                      <p:cBhvr>
                                        <p:cTn id="19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396 0.5088 L -0.25434 0.47268 C -0.23976 0.46458 -0.21806 0.46042 -0.19531 0.46042 C -0.16927 0.46042 -0.14861 0.46458 -0.13403 0.47268 L -0.06424 0.5088 " pathEditMode="relative" rAng="0" ptsTypes="AAAAA">
                                      <p:cBhvr>
                                        <p:cTn id="2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-0.38715 0.60972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3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0.01614 -0.03171 C 0.01944 -0.03889 0.02448 -0.04259 0.02986 -0.04259 C 0.03576 -0.04259 0.04062 -0.03889 0.04392 -0.03171 L 0.06024 3.7037E-7 " pathEditMode="relative" rAng="0" ptsTypes="AAAAA">
                                      <p:cBhvr>
                                        <p:cTn id="24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092 L -0.02274 0.03912 C -0.02656 0.04815 -0.03229 0.05301 -0.03836 0.05301 C -0.04513 0.05301 -0.05069 0.04815 -0.05451 0.03912 L -0.07291 -0.00092 " pathEditMode="relative" rAng="0" ptsTypes="AAAAA">
                                      <p:cBhvr>
                                        <p:cTn id="2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 3.7037E-7 L 0.01685 -0.0375 C 0.02084 -0.04607 0.02674 -0.05046 0.03282 -0.05046 C 0.03994 -0.05046 0.04549 -0.04607 0.04948 -0.0375 L 0.06841 3.7037E-7 " pathEditMode="relative" rAng="0" ptsTypes="AAAAA">
                                      <p:cBhvr>
                                        <p:cTn id="25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47 -0.00092 L -0.09062 0.03912 C -0.09392 0.04815 -0.09895 0.05301 -0.10434 0.05301 C -0.11024 0.05301 -0.1151 0.04815 -0.1184 0.03912 L -0.13437 -0.00092 " pathEditMode="relative" rAng="0" ptsTypes="AAAAA">
                                      <p:cBhvr>
                                        <p:cTn id="26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3.7037E-7 L 0.0118 -0.04444 C 0.01545 -0.0544 0.021 -0.05949 0.02656 -0.05949 C 0.03316 -0.05949 0.03836 -0.0544 0.04201 -0.04444 L 0.05955 3.7037E-7 " pathEditMode="relative" rAng="0" ptsTypes="AAAAA">
                                      <p:cBhvr>
                                        <p:cTn id="26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76 -0.00092 L -0.1526 0.03912 C -0.15607 0.04815 -0.16128 0.05301 -0.16684 0.05301 C -0.17291 0.05301 -0.17795 0.04815 -0.18142 0.03912 L -0.19809 -0.00092 " pathEditMode="relative" rAng="0" ptsTypes="AAAAA">
                                      <p:cBhvr>
                                        <p:cTn id="26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715 0.60972 L -0.33559 0.56898 C -0.32482 0.55972 -0.30868 0.55509 -0.29184 0.55509 C -0.27257 0.55509 -0.25711 0.55972 -0.24635 0.56898 L -0.19461 0.60972 " pathEditMode="relative" rAng="0" ptsTypes="AAAAA">
                                      <p:cBhvr>
                                        <p:cTn id="2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18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43" grpId="0"/>
      <p:bldP spid="43" grpId="1"/>
      <p:bldP spid="44" grpId="0"/>
      <p:bldP spid="44" grpId="1"/>
      <p:bldP spid="45" grpId="0"/>
      <p:bldP spid="52" grpId="0"/>
      <p:bldP spid="54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6" grpId="1"/>
      <p:bldP spid="71" grpId="0"/>
      <p:bldP spid="72" grpId="0"/>
      <p:bldP spid="72" grpId="1"/>
      <p:bldP spid="73" grpId="0"/>
      <p:bldP spid="74" grpId="0"/>
      <p:bldP spid="75" grpId="0"/>
      <p:bldP spid="77" grpId="0"/>
      <p:bldP spid="77" grpId="1"/>
      <p:bldP spid="78" grpId="0"/>
      <p:bldP spid="79" grpId="0"/>
      <p:bldP spid="80" grpId="0"/>
      <p:bldP spid="80" grpId="1"/>
      <p:bldP spid="82" grpId="0"/>
      <p:bldP spid="83" grpId="0"/>
      <p:bldP spid="84" grpId="0"/>
      <p:bldP spid="87" grpId="0"/>
      <p:bldP spid="87" grpId="1"/>
      <p:bldP spid="88" grpId="0"/>
      <p:bldP spid="88" grpId="1"/>
      <p:bldP spid="91" grpId="0"/>
      <p:bldP spid="91" grpId="1"/>
      <p:bldP spid="55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将待排序的记录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，插入到已排好序的记录表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 ,…., R</a:t>
            </a:r>
            <a:r>
              <a:rPr lang="en-US" altLang="zh-CN" baseline="-25000" dirty="0"/>
              <a:t>i-1</a:t>
            </a:r>
            <a:r>
              <a:rPr lang="zh-CN" altLang="en-US" dirty="0"/>
              <a:t>中，得到一个</a:t>
            </a:r>
            <a:r>
              <a:rPr lang="zh-CN" altLang="en-US" i="1" dirty="0">
                <a:solidFill>
                  <a:schemeClr val="accent6"/>
                </a:solidFill>
              </a:rPr>
              <a:t>新的</a:t>
            </a:r>
            <a:r>
              <a:rPr lang="zh-CN" altLang="en-US" dirty="0"/>
              <a:t>、</a:t>
            </a:r>
            <a:r>
              <a:rPr lang="zh-CN" altLang="en-US" i="1" dirty="0">
                <a:solidFill>
                  <a:schemeClr val="accent6"/>
                </a:solidFill>
              </a:rPr>
              <a:t>记录数</a:t>
            </a:r>
            <a:r>
              <a:rPr lang="zh-CN" altLang="en-US" i="1" dirty="0" smtClean="0">
                <a:solidFill>
                  <a:schemeClr val="accent6"/>
                </a:solidFill>
              </a:rPr>
              <a:t>增加 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zh-CN" altLang="en-US" dirty="0"/>
              <a:t>的</a:t>
            </a:r>
            <a:r>
              <a:rPr lang="zh-CN" altLang="en-US" b="1" dirty="0"/>
              <a:t>有序表</a:t>
            </a:r>
            <a:r>
              <a:rPr lang="zh-CN" altLang="en-US" dirty="0"/>
              <a:t>。 </a:t>
            </a:r>
            <a:r>
              <a:rPr lang="zh-CN" altLang="en-US" b="1" i="1" dirty="0" smtClean="0"/>
              <a:t>直到</a:t>
            </a:r>
            <a:r>
              <a:rPr lang="en-US" altLang="zh-CN" b="1" i="1" dirty="0" smtClean="0"/>
              <a:t>: </a:t>
            </a:r>
            <a:r>
              <a:rPr lang="zh-CN" altLang="en-US" u="sng" dirty="0" smtClean="0"/>
              <a:t>所有</a:t>
            </a:r>
            <a:r>
              <a:rPr lang="zh-CN" altLang="en-US" u="sng" dirty="0"/>
              <a:t>的记录都插入完为止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设</a:t>
            </a:r>
            <a:r>
              <a:rPr lang="zh-CN" altLang="en-US" dirty="0"/>
              <a:t>待排序的记录顺序存放在数组</a:t>
            </a:r>
            <a:r>
              <a:rPr lang="en-US" altLang="zh-CN" dirty="0"/>
              <a:t>R[1…n]</a:t>
            </a:r>
            <a:r>
              <a:rPr lang="zh-CN" altLang="en-US" dirty="0"/>
              <a:t>中，在排序的某一时刻，将记录序列分成两部分：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R[1…i-1</a:t>
            </a:r>
            <a:r>
              <a:rPr lang="en-US" altLang="zh-CN" dirty="0"/>
              <a:t>]</a:t>
            </a:r>
            <a:r>
              <a:rPr lang="zh-CN" altLang="en-US" dirty="0"/>
              <a:t>：已排好序的</a:t>
            </a:r>
            <a:r>
              <a:rPr lang="zh-CN" altLang="en-US" b="1" i="1" dirty="0">
                <a:solidFill>
                  <a:schemeClr val="accent6"/>
                </a:solidFill>
              </a:rPr>
              <a:t>有序</a:t>
            </a:r>
            <a:r>
              <a:rPr lang="zh-CN" altLang="en-US" b="1" dirty="0"/>
              <a:t>部分</a:t>
            </a:r>
            <a:r>
              <a:rPr lang="zh-CN" altLang="en-US" dirty="0"/>
              <a:t>；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…n</a:t>
            </a:r>
            <a:r>
              <a:rPr lang="en-US" altLang="zh-CN" dirty="0"/>
              <a:t>]</a:t>
            </a:r>
            <a:r>
              <a:rPr lang="zh-CN" altLang="en-US" dirty="0"/>
              <a:t>：未排好序的</a:t>
            </a:r>
            <a:r>
              <a:rPr lang="zh-CN" altLang="en-US" b="1" i="1" dirty="0">
                <a:solidFill>
                  <a:schemeClr val="accent6"/>
                </a:solidFill>
              </a:rPr>
              <a:t>无序</a:t>
            </a:r>
            <a:r>
              <a:rPr lang="zh-CN" altLang="en-US" b="1" dirty="0"/>
              <a:t>部分</a:t>
            </a:r>
            <a:r>
              <a:rPr lang="zh-CN" altLang="en-US" dirty="0"/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显然</a:t>
            </a:r>
            <a:r>
              <a:rPr lang="zh-CN" altLang="en-US" dirty="0"/>
              <a:t>，</a:t>
            </a:r>
            <a:r>
              <a:rPr lang="zh-CN" altLang="en-US" i="1" dirty="0"/>
              <a:t>在刚开始排序时，</a:t>
            </a:r>
            <a:r>
              <a:rPr lang="en-US" altLang="zh-CN" i="1" dirty="0"/>
              <a:t>R[1]</a:t>
            </a:r>
            <a:r>
              <a:rPr lang="zh-CN" altLang="en-US" i="1" dirty="0"/>
              <a:t>是已经排好序的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8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/>
              <a:t>straight_insert_sort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*L) {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j;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 i</a:t>
            </a:r>
            <a:r>
              <a:rPr lang="en-US" altLang="zh-CN" sz="2400" dirty="0" smtClean="0"/>
              <a:t> &lt;= L-</a:t>
            </a:r>
            <a:r>
              <a:rPr lang="en-US" altLang="zh-CN" sz="2400" dirty="0"/>
              <a:t>&gt;length;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  <a:r>
              <a:rPr lang="en-US" altLang="zh-CN" sz="2400" dirty="0" smtClean="0"/>
              <a:t>{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插入下标为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的记录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 smtClean="0"/>
              <a:t>		L-&gt;R[</a:t>
            </a:r>
            <a:r>
              <a:rPr lang="en-US" altLang="zh-CN" sz="2400" dirty="0" smtClean="0">
                <a:solidFill>
                  <a:srgbClr val="00B050"/>
                </a:solidFill>
              </a:rPr>
              <a:t>0</a:t>
            </a:r>
            <a:r>
              <a:rPr lang="en-US" altLang="zh-CN" sz="2400" dirty="0" smtClean="0"/>
              <a:t>] = L-&gt;R[</a:t>
            </a:r>
            <a:r>
              <a:rPr lang="en-US" altLang="zh-CN" sz="24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400" dirty="0" smtClean="0"/>
              <a:t>];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设置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哨兵</a:t>
            </a:r>
            <a:endParaRPr lang="en-US" altLang="zh-CN" sz="24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 smtClean="0"/>
              <a:t>j = i-1;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//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从此位置开始往做遍历记录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 smtClean="0"/>
              <a:t>		while(</a:t>
            </a:r>
            <a:r>
              <a:rPr lang="en-US" altLang="zh-CN" sz="2400" dirty="0" smtClean="0">
                <a:solidFill>
                  <a:srgbClr val="0070C0"/>
                </a:solidFill>
              </a:rPr>
              <a:t>L-&gt;R[</a:t>
            </a:r>
            <a:r>
              <a:rPr lang="en-US" altLang="zh-CN" sz="2400" dirty="0" smtClean="0">
                <a:solidFill>
                  <a:srgbClr val="00B050"/>
                </a:solidFill>
              </a:rPr>
              <a:t>j</a:t>
            </a:r>
            <a:r>
              <a:rPr lang="en-US" altLang="zh-CN" sz="2400" dirty="0" smtClean="0">
                <a:solidFill>
                  <a:srgbClr val="0070C0"/>
                </a:solidFill>
              </a:rPr>
              <a:t>].key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&gt;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L-&gt;R[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70C0"/>
                </a:solidFill>
              </a:rPr>
              <a:t>].</a:t>
            </a:r>
            <a:r>
              <a:rPr lang="en-US" altLang="zh-CN" sz="2400" dirty="0" smtClean="0">
                <a:solidFill>
                  <a:srgbClr val="0070C0"/>
                </a:solidFill>
              </a:rPr>
              <a:t>key</a:t>
            </a:r>
            <a:r>
              <a:rPr lang="en-US" altLang="zh-CN" sz="2400" dirty="0" smtClean="0"/>
              <a:t>) {</a:t>
            </a:r>
            <a:endParaRPr lang="en-US" altLang="zh-CN" sz="2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		L-&gt;R[j+1</a:t>
            </a:r>
            <a:r>
              <a:rPr lang="en-US" altLang="zh-CN" sz="2400" dirty="0" smtClean="0"/>
              <a:t>] = L-</a:t>
            </a:r>
            <a:r>
              <a:rPr lang="en-US" altLang="zh-CN" sz="2400" dirty="0"/>
              <a:t>&gt;R[j</a:t>
            </a:r>
            <a:r>
              <a:rPr lang="en-US" altLang="zh-CN" sz="2400" dirty="0" smtClean="0"/>
              <a:t>];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//R[j]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往</a:t>
            </a:r>
            <a:r>
              <a:rPr lang="zh-CN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右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移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		j--;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	}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直到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大于 </a:t>
            </a:r>
            <a:r>
              <a:rPr lang="zh-CN" altLang="en-US" sz="20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哨兵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的元素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插入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位置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j+1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/>
              <a:t>		L-&gt;R[</a:t>
            </a:r>
            <a:r>
              <a:rPr lang="en-US" altLang="zh-CN" sz="2400" dirty="0">
                <a:solidFill>
                  <a:srgbClr val="00B050"/>
                </a:solidFill>
              </a:rPr>
              <a:t>j+1</a:t>
            </a:r>
            <a:r>
              <a:rPr lang="en-US" altLang="zh-CN" sz="2400" dirty="0" smtClean="0"/>
              <a:t>] = L-</a:t>
            </a:r>
            <a:r>
              <a:rPr lang="en-US" altLang="zh-CN" sz="2400" dirty="0"/>
              <a:t>&gt;R[</a:t>
            </a:r>
            <a:r>
              <a:rPr lang="en-US" altLang="zh-CN" sz="2400" dirty="0">
                <a:solidFill>
                  <a:srgbClr val="00B050"/>
                </a:solidFill>
              </a:rPr>
              <a:t>0</a:t>
            </a:r>
            <a:r>
              <a:rPr lang="en-US" altLang="zh-CN" sz="2400" dirty="0"/>
              <a:t>]; </a:t>
            </a:r>
            <a:r>
              <a:rPr lang="en-US" altLang="zh-CN" sz="2400" dirty="0" smtClean="0"/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插入到位置</a:t>
            </a:r>
            <a:r>
              <a:rPr lang="en-US" altLang="zh-CN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j+1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19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说明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981075"/>
            <a:ext cx="7543800" cy="54197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算法中的</a:t>
            </a:r>
            <a:r>
              <a:rPr lang="en-US" altLang="zh-CN" b="1" i="1" dirty="0"/>
              <a:t>R[</a:t>
            </a:r>
            <a:r>
              <a:rPr lang="en-US" altLang="zh-CN" b="1" i="1" dirty="0">
                <a:solidFill>
                  <a:srgbClr val="00B050"/>
                </a:solidFill>
              </a:rPr>
              <a:t>0</a:t>
            </a:r>
            <a:r>
              <a:rPr lang="en-US" altLang="zh-CN" b="1" i="1" dirty="0"/>
              <a:t>]</a:t>
            </a:r>
            <a:r>
              <a:rPr lang="zh-CN" altLang="en-US" u="sng" dirty="0"/>
              <a:t>开始时并不存放任何待排序的记录</a:t>
            </a:r>
            <a:r>
              <a:rPr lang="zh-CN" altLang="en-US" dirty="0"/>
              <a:t>，引入的</a:t>
            </a:r>
            <a:r>
              <a:rPr lang="zh-CN" altLang="en-US" b="1" dirty="0"/>
              <a:t>作用</a:t>
            </a:r>
            <a:r>
              <a:rPr lang="zh-CN" altLang="en-US" dirty="0"/>
              <a:t>主要有两个：</a:t>
            </a:r>
          </a:p>
          <a:p>
            <a:pPr marL="971550" lvl="1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/>
              <a:t>不</a:t>
            </a:r>
            <a:r>
              <a:rPr lang="zh-CN" altLang="en-US" dirty="0"/>
              <a:t>需要增加辅助空间： 保存当前待插入的记录</a:t>
            </a:r>
            <a:r>
              <a:rPr lang="en-US" altLang="zh-CN" dirty="0"/>
              <a:t>R[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371600" lvl="2" indent="-514350">
              <a:lnSpc>
                <a:spcPct val="125000"/>
              </a:lnSpc>
            </a:pPr>
            <a:r>
              <a:rPr lang="en-US" altLang="zh-CN" dirty="0" smtClean="0"/>
              <a:t>R[</a:t>
            </a:r>
            <a:r>
              <a:rPr lang="en-US" altLang="zh-CN" dirty="0" err="1" smtClean="0">
                <a:solidFill>
                  <a:srgbClr val="00B050"/>
                </a:solidFill>
              </a:rPr>
              <a:t>i</a:t>
            </a:r>
            <a:r>
              <a:rPr lang="en-US" altLang="zh-CN" dirty="0"/>
              <a:t>]</a:t>
            </a:r>
            <a:r>
              <a:rPr lang="zh-CN" altLang="en-US" dirty="0"/>
              <a:t>会因为记录的后移而被占用；</a:t>
            </a:r>
          </a:p>
          <a:p>
            <a:pPr marL="971550" lvl="1" indent="-514350">
              <a:lnSpc>
                <a:spcPct val="125000"/>
              </a:lnSpc>
              <a:buFont typeface="+mj-ea"/>
              <a:buAutoNum type="circleNumDbPlain"/>
            </a:pPr>
            <a:r>
              <a:rPr lang="zh-CN" altLang="en-US" dirty="0" smtClean="0">
                <a:solidFill>
                  <a:srgbClr val="7030A0"/>
                </a:solidFill>
              </a:rPr>
              <a:t>保证</a:t>
            </a:r>
            <a:r>
              <a:rPr lang="zh-CN" altLang="en-US" u="sng" dirty="0"/>
              <a:t>查找插入位置的内循环</a:t>
            </a:r>
            <a:r>
              <a:rPr lang="zh-CN" altLang="en-US" i="1" dirty="0" smtClean="0">
                <a:solidFill>
                  <a:schemeClr val="accent6"/>
                </a:solidFill>
              </a:rPr>
              <a:t>总</a:t>
            </a:r>
            <a:r>
              <a:rPr lang="zh-CN" altLang="en-US" i="1" dirty="0">
                <a:solidFill>
                  <a:schemeClr val="accent6"/>
                </a:solidFill>
              </a:rPr>
              <a:t>可以在超出循环边界之前找到一个等于当前记录的</a:t>
            </a:r>
            <a:r>
              <a:rPr lang="zh-CN" altLang="en-US" i="1" dirty="0" smtClean="0">
                <a:solidFill>
                  <a:schemeClr val="accent6"/>
                </a:solidFill>
              </a:rPr>
              <a:t>记录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371600" lvl="2" indent="-514350">
              <a:lnSpc>
                <a:spcPct val="125000"/>
              </a:lnSpc>
            </a:pPr>
            <a:r>
              <a:rPr lang="zh-CN" altLang="en-US" b="1" dirty="0" smtClean="0"/>
              <a:t>起</a:t>
            </a:r>
            <a:r>
              <a:rPr lang="zh-CN" altLang="en-US" b="1" dirty="0"/>
              <a:t>“哨兵监视”作用</a:t>
            </a:r>
            <a:r>
              <a:rPr lang="zh-CN" altLang="en-US" dirty="0"/>
              <a:t>，</a:t>
            </a:r>
            <a:r>
              <a:rPr lang="zh-CN" altLang="en-US" dirty="0" smtClean="0"/>
              <a:t>避免：</a:t>
            </a:r>
            <a:r>
              <a:rPr lang="zh-CN" altLang="en-US" u="sng" dirty="0" smtClean="0"/>
              <a:t>在内</a:t>
            </a:r>
            <a:r>
              <a:rPr lang="zh-CN" altLang="en-US" u="sng" dirty="0"/>
              <a:t>循环中每次都要判断</a:t>
            </a:r>
            <a:r>
              <a:rPr lang="en-US" altLang="zh-CN" i="1" u="sng" dirty="0" smtClean="0">
                <a:solidFill>
                  <a:srgbClr val="00B050"/>
                </a:solidFill>
              </a:rPr>
              <a:t>j </a:t>
            </a:r>
            <a:r>
              <a:rPr lang="zh-CN" altLang="en-US" u="sng" dirty="0" smtClean="0"/>
              <a:t>是否越界</a:t>
            </a:r>
            <a:r>
              <a:rPr lang="zh-CN" altLang="en-US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703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分析 </a:t>
            </a:r>
            <a:r>
              <a:rPr lang="en-US" altLang="zh-CN" sz="2000" dirty="0" smtClean="0">
                <a:solidFill>
                  <a:srgbClr val="7030A0"/>
                </a:solidFill>
              </a:rPr>
              <a:t>(1/2)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Font typeface="+mj-lt"/>
              <a:buAutoNum type="alphaUcPeriod"/>
            </a:pPr>
            <a:r>
              <a:rPr lang="zh-CN" altLang="en-US" b="1" dirty="0" smtClean="0"/>
              <a:t>最好</a:t>
            </a:r>
            <a:r>
              <a:rPr lang="zh-CN" altLang="en-US" b="1" dirty="0"/>
              <a:t>情况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若</a:t>
            </a:r>
            <a:r>
              <a:rPr lang="zh-CN" altLang="en-US" i="1" dirty="0"/>
              <a:t>待排序记录按关键字从小到大排列</a:t>
            </a:r>
            <a:r>
              <a:rPr lang="en-US" altLang="zh-CN" i="1" dirty="0"/>
              <a:t>(</a:t>
            </a:r>
            <a:r>
              <a:rPr lang="zh-CN" altLang="en-US" b="1" i="1" dirty="0">
                <a:solidFill>
                  <a:schemeClr val="accent6"/>
                </a:solidFill>
              </a:rPr>
              <a:t>正序</a:t>
            </a:r>
            <a:r>
              <a:rPr lang="en-US" altLang="zh-CN" i="1" dirty="0"/>
              <a:t>)</a:t>
            </a:r>
            <a:r>
              <a:rPr lang="zh-CN" altLang="en-US" dirty="0"/>
              <a:t>，算法中的</a:t>
            </a:r>
            <a:r>
              <a:rPr lang="zh-CN" altLang="en-US" u="sng" dirty="0"/>
              <a:t>内循环无须执行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0070C0"/>
                </a:solidFill>
              </a:rPr>
              <a:t>一趟排序</a:t>
            </a:r>
            <a:r>
              <a:rPr lang="zh-CN" altLang="en-US" dirty="0"/>
              <a:t>时：关键字比较次数</a:t>
            </a:r>
            <a:r>
              <a:rPr lang="en-US" altLang="zh-CN" dirty="0"/>
              <a:t>1</a:t>
            </a:r>
            <a:r>
              <a:rPr lang="zh-CN" altLang="en-US" dirty="0"/>
              <a:t>次，记录移动次数</a:t>
            </a:r>
            <a:r>
              <a:rPr lang="en-US" altLang="zh-CN" dirty="0"/>
              <a:t>2</a:t>
            </a:r>
            <a:r>
              <a:rPr lang="zh-CN" altLang="en-US" dirty="0" smtClean="0"/>
              <a:t>次（</a:t>
            </a:r>
            <a:r>
              <a:rPr lang="en-US" altLang="zh-CN" dirty="0" smtClean="0"/>
              <a:t>R[</a:t>
            </a:r>
            <a:r>
              <a:rPr lang="en-US" altLang="zh-CN" dirty="0" err="1" smtClean="0"/>
              <a:t>i</a:t>
            </a:r>
            <a:r>
              <a:rPr lang="en-US" altLang="zh-CN" dirty="0"/>
              <a:t>]→R[0],  R[0]→R[j+1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lvl="2">
              <a:lnSpc>
                <a:spcPct val="125000"/>
              </a:lnSpc>
            </a:pPr>
            <a:r>
              <a:rPr lang="zh-CN" altLang="en-US" dirty="0" smtClean="0"/>
              <a:t>则，整个</a:t>
            </a:r>
            <a:r>
              <a:rPr lang="zh-CN" altLang="en-US" dirty="0"/>
              <a:t>排序的</a:t>
            </a:r>
            <a:r>
              <a:rPr lang="zh-CN" altLang="en-US" b="1" dirty="0"/>
              <a:t>关键字比较</a:t>
            </a:r>
            <a:r>
              <a:rPr lang="zh-CN" altLang="en-US" b="1" dirty="0" smtClean="0"/>
              <a:t>次数 </a:t>
            </a:r>
            <a:r>
              <a:rPr lang="zh-CN" altLang="en-US" dirty="0" smtClean="0"/>
              <a:t>和 </a:t>
            </a:r>
            <a:r>
              <a:rPr lang="zh-CN" altLang="en-US" b="1" dirty="0" smtClean="0"/>
              <a:t>记录</a:t>
            </a:r>
            <a:r>
              <a:rPr lang="zh-CN" altLang="en-US" b="1" dirty="0"/>
              <a:t>移动次数</a:t>
            </a:r>
            <a:r>
              <a:rPr lang="zh-CN" altLang="en-US" dirty="0"/>
              <a:t>分别是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4953000"/>
            <a:ext cx="6705600" cy="946150"/>
            <a:chOff x="528" y="432"/>
            <a:chExt cx="4224" cy="59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28" y="432"/>
              <a:ext cx="1747" cy="572"/>
              <a:chOff x="720" y="1464"/>
              <a:chExt cx="1747" cy="572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9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比较</a:t>
                </a:r>
                <a:r>
                  <a:rPr lang="zh-CN" altLang="en-US" sz="2400" b="1" dirty="0"/>
                  <a:t>次数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1648" y="1464"/>
                <a:ext cx="819" cy="572"/>
                <a:chOff x="912" y="2448"/>
                <a:chExt cx="819" cy="572"/>
              </a:xfrm>
            </p:grpSpPr>
            <p:sp>
              <p:nvSpPr>
                <p:cNvPr id="14" name="Rectangle 7"/>
                <p:cNvSpPr>
                  <a:spLocks noChangeArrowheads="1"/>
                </p:cNvSpPr>
                <p:nvPr/>
              </p:nvSpPr>
              <p:spPr bwMode="auto">
                <a:xfrm>
                  <a:off x="960" y="2592"/>
                  <a:ext cx="771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b="1" dirty="0">
                      <a:cs typeface="Times New Roman" panose="02020603050405020304" pitchFamily="18" charset="0"/>
                    </a:rPr>
                    <a:t>∑</a:t>
                  </a:r>
                  <a:r>
                    <a:rPr lang="en-US" altLang="zh-CN" sz="2800" b="1" dirty="0">
                      <a:cs typeface="Times New Roman" panose="02020603050405020304" pitchFamily="18" charset="0"/>
                    </a:rPr>
                    <a:t>1=n-1</a:t>
                  </a:r>
                  <a:endParaRPr lang="en-US" altLang="zh-CN" sz="2800" b="1" dirty="0"/>
                </a:p>
              </p:txBody>
            </p:sp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992" y="2448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n</a:t>
                  </a:r>
                </a:p>
              </p:txBody>
            </p:sp>
            <p:sp>
              <p:nvSpPr>
                <p:cNvPr id="16" name="Rectangle 9"/>
                <p:cNvSpPr>
                  <a:spLocks noChangeArrowheads="1"/>
                </p:cNvSpPr>
                <p:nvPr/>
              </p:nvSpPr>
              <p:spPr bwMode="auto">
                <a:xfrm>
                  <a:off x="912" y="2816"/>
                  <a:ext cx="317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i=2</a:t>
                  </a:r>
                </a:p>
              </p:txBody>
            </p:sp>
          </p:grp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2680" y="456"/>
              <a:ext cx="2072" cy="572"/>
              <a:chOff x="712" y="2020"/>
              <a:chExt cx="2072" cy="572"/>
            </a:xfrm>
          </p:grpSpPr>
          <p:sp>
            <p:nvSpPr>
              <p:cNvPr id="7" name="Rectangle 11"/>
              <p:cNvSpPr>
                <a:spLocks noChangeArrowheads="1"/>
              </p:cNvSpPr>
              <p:nvPr/>
            </p:nvSpPr>
            <p:spPr bwMode="auto">
              <a:xfrm>
                <a:off x="712" y="2140"/>
                <a:ext cx="9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移动</a:t>
                </a:r>
                <a:r>
                  <a:rPr lang="zh-CN" altLang="en-US" sz="2400" b="1" dirty="0"/>
                  <a:t>次数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grpSp>
            <p:nvGrpSpPr>
              <p:cNvPr id="8" name="Group 12"/>
              <p:cNvGrpSpPr>
                <a:grpSpLocks/>
              </p:cNvGrpSpPr>
              <p:nvPr/>
            </p:nvGrpSpPr>
            <p:grpSpPr bwMode="auto">
              <a:xfrm>
                <a:off x="1648" y="2020"/>
                <a:ext cx="1136" cy="572"/>
                <a:chOff x="1648" y="2020"/>
                <a:chExt cx="1136" cy="572"/>
              </a:xfrm>
            </p:grpSpPr>
            <p:sp>
              <p:nvSpPr>
                <p:cNvPr id="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96" y="2164"/>
                  <a:ext cx="1088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b="1">
                      <a:cs typeface="Times New Roman" panose="02020603050405020304" pitchFamily="18" charset="0"/>
                    </a:rPr>
                    <a:t>∑ </a:t>
                  </a:r>
                  <a:r>
                    <a:rPr lang="en-US" altLang="zh-CN" sz="2800" b="1">
                      <a:cs typeface="Times New Roman" panose="02020603050405020304" pitchFamily="18" charset="0"/>
                    </a:rPr>
                    <a:t>2=2(n-1)</a:t>
                  </a:r>
                  <a:endParaRPr lang="en-US" altLang="zh-CN" sz="2800" b="1"/>
                </a:p>
              </p:txBody>
            </p:sp>
            <p:sp>
              <p:nvSpPr>
                <p:cNvPr id="10" name="Rectangle 14"/>
                <p:cNvSpPr>
                  <a:spLocks noChangeArrowheads="1"/>
                </p:cNvSpPr>
                <p:nvPr/>
              </p:nvSpPr>
              <p:spPr bwMode="auto">
                <a:xfrm>
                  <a:off x="1728" y="202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n</a:t>
                  </a:r>
                </a:p>
              </p:txBody>
            </p:sp>
            <p:sp>
              <p:nvSpPr>
                <p:cNvPr id="11" name="Rectangle 15"/>
                <p:cNvSpPr>
                  <a:spLocks noChangeArrowheads="1"/>
                </p:cNvSpPr>
                <p:nvPr/>
              </p:nvSpPr>
              <p:spPr bwMode="auto">
                <a:xfrm>
                  <a:off x="1648" y="2388"/>
                  <a:ext cx="317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i=2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9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>
                <a:solidFill>
                  <a:schemeClr val="tx2"/>
                </a:solidFill>
              </a:rPr>
              <a:t>直接插入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分析 </a:t>
            </a:r>
            <a:r>
              <a:rPr lang="en-US" altLang="zh-CN" sz="2000" dirty="0" smtClean="0">
                <a:solidFill>
                  <a:srgbClr val="7030A0"/>
                </a:solidFill>
              </a:rPr>
              <a:t>(2/2)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zh-CN" altLang="en-US" sz="2400" b="1" dirty="0" smtClean="0"/>
              <a:t>最坏</a:t>
            </a:r>
            <a:r>
              <a:rPr lang="zh-CN" altLang="en-US" sz="2400" b="1" dirty="0"/>
              <a:t>情况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若</a:t>
            </a:r>
            <a:r>
              <a:rPr lang="zh-CN" altLang="en-US" sz="2400" i="1" dirty="0"/>
              <a:t>待排序记录按关键字从大到小排列</a:t>
            </a:r>
            <a:r>
              <a:rPr lang="en-US" altLang="zh-CN" sz="2400" i="1" dirty="0"/>
              <a:t>(</a:t>
            </a:r>
            <a:r>
              <a:rPr lang="zh-CN" altLang="en-US" sz="2400" b="1" i="1" dirty="0">
                <a:solidFill>
                  <a:schemeClr val="accent6"/>
                </a:solidFill>
              </a:rPr>
              <a:t>逆序</a:t>
            </a:r>
            <a:r>
              <a:rPr lang="en-US" altLang="zh-CN" sz="2400" i="1" dirty="0"/>
              <a:t>)</a:t>
            </a:r>
            <a:r>
              <a:rPr lang="zh-CN" altLang="en-US" sz="2400" dirty="0"/>
              <a:t>，则</a:t>
            </a:r>
            <a:r>
              <a:rPr lang="zh-CN" altLang="en-US" sz="2400" dirty="0">
                <a:solidFill>
                  <a:srgbClr val="0070C0"/>
                </a:solidFill>
              </a:rPr>
              <a:t>一趟排序</a:t>
            </a:r>
            <a:r>
              <a:rPr lang="zh-CN" altLang="en-US" sz="2400" dirty="0"/>
              <a:t>时：算法中的</a:t>
            </a:r>
            <a:r>
              <a:rPr lang="zh-CN" altLang="en-US" sz="2400" b="1" dirty="0"/>
              <a:t>内循环体执行</a:t>
            </a:r>
            <a:r>
              <a:rPr lang="en-US" altLang="zh-CN" sz="2400" b="1" i="1" dirty="0" smtClean="0">
                <a:solidFill>
                  <a:srgbClr val="00B050"/>
                </a:solidFill>
              </a:rPr>
              <a:t>i-1</a:t>
            </a:r>
            <a:r>
              <a:rPr lang="zh-CN" altLang="en-US" sz="2400" b="1" dirty="0" smtClean="0"/>
              <a:t>次</a:t>
            </a:r>
            <a:r>
              <a:rPr lang="zh-CN" altLang="en-US" sz="2400" dirty="0" smtClean="0"/>
              <a:t>，</a:t>
            </a:r>
            <a:r>
              <a:rPr lang="zh-CN" altLang="en-US" sz="2400" b="1" dirty="0"/>
              <a:t>关键字比较次数</a:t>
            </a:r>
            <a:r>
              <a:rPr lang="en-US" altLang="zh-CN" sz="2400" b="1" i="1" dirty="0" err="1">
                <a:solidFill>
                  <a:srgbClr val="00B050"/>
                </a:solidFill>
              </a:rPr>
              <a:t>i</a:t>
            </a:r>
            <a:r>
              <a:rPr lang="zh-CN" altLang="en-US" sz="2400" b="1" dirty="0"/>
              <a:t>次</a:t>
            </a:r>
            <a:r>
              <a:rPr lang="zh-CN" altLang="en-US" sz="2400" dirty="0"/>
              <a:t>，</a:t>
            </a:r>
            <a:r>
              <a:rPr lang="zh-CN" altLang="en-US" sz="2400" b="1" dirty="0"/>
              <a:t>记录移动次数</a:t>
            </a:r>
            <a:r>
              <a:rPr lang="en-US" altLang="zh-CN" sz="2400" b="1" dirty="0"/>
              <a:t>i+1</a:t>
            </a:r>
            <a:r>
              <a:rPr lang="zh-CN" altLang="en-US" sz="2400" dirty="0" smtClean="0"/>
              <a:t>。则</a:t>
            </a:r>
            <a:r>
              <a:rPr lang="zh-CN" altLang="en-US" sz="2400" dirty="0"/>
              <a:t>就整个排序而言：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 smtClean="0"/>
          </a:p>
          <a:p>
            <a:r>
              <a:rPr lang="zh-CN" altLang="en-US" sz="2400" dirty="0"/>
              <a:t>一般地，认为待排序的记录可能出现的各种排列的概率相同，则</a:t>
            </a:r>
            <a:r>
              <a:rPr lang="zh-CN" altLang="en-US" sz="2400" i="1" dirty="0">
                <a:solidFill>
                  <a:schemeClr val="accent6"/>
                </a:solidFill>
              </a:rPr>
              <a:t>取以上两种情况的平均值</a:t>
            </a:r>
            <a:r>
              <a:rPr lang="zh-CN" altLang="en-US" sz="2400" dirty="0"/>
              <a:t>，作为排序的关键字比较次数和记录移动次数，约为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/4</a:t>
            </a:r>
            <a:r>
              <a:rPr lang="zh-CN" altLang="en-US" sz="2400" dirty="0"/>
              <a:t>，则</a:t>
            </a:r>
            <a:r>
              <a:rPr lang="zh-CN" altLang="en-US" sz="2400" b="1" dirty="0"/>
              <a:t>复杂</a:t>
            </a:r>
            <a:r>
              <a:rPr lang="zh-CN" altLang="en-US" sz="2400" b="1" dirty="0" smtClean="0"/>
              <a:t>度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T(n)=O(n</a:t>
            </a:r>
            <a:r>
              <a:rPr lang="en-US" altLang="zh-CN" sz="2400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</a:rPr>
              <a:t>) 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114550" y="2984500"/>
            <a:ext cx="4514850" cy="1816100"/>
            <a:chOff x="528" y="2120"/>
            <a:chExt cx="2844" cy="114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28" y="2120"/>
              <a:ext cx="2564" cy="572"/>
              <a:chOff x="528" y="2136"/>
              <a:chExt cx="2564" cy="572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528" y="2272"/>
                <a:ext cx="9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比较</a:t>
                </a:r>
                <a:r>
                  <a:rPr lang="zh-CN" altLang="en-US" sz="2000" b="1" dirty="0"/>
                  <a:t>次数</a:t>
                </a:r>
                <a:r>
                  <a:rPr lang="zh-CN" altLang="en-US" sz="20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504" y="2280"/>
                <a:ext cx="512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</a:rPr>
                  <a:t>∑ </a:t>
                </a:r>
                <a:r>
                  <a:rPr lang="en-US" altLang="zh-CN" sz="2400" b="1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=</a:t>
                </a:r>
                <a:endParaRPr lang="en-US" altLang="zh-CN" sz="2400" b="1" dirty="0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536" y="2136"/>
                <a:ext cx="2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n</a:t>
                </a:r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456" y="2504"/>
                <a:ext cx="31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i=2</a:t>
                </a:r>
              </a:p>
            </p:txBody>
          </p:sp>
          <p:grpSp>
            <p:nvGrpSpPr>
              <p:cNvPr id="19" name="Group 9"/>
              <p:cNvGrpSpPr>
                <a:grpSpLocks/>
              </p:cNvGrpSpPr>
              <p:nvPr/>
            </p:nvGrpSpPr>
            <p:grpSpPr bwMode="auto">
              <a:xfrm>
                <a:off x="1940" y="2176"/>
                <a:ext cx="1152" cy="476"/>
                <a:chOff x="1380" y="3062"/>
                <a:chExt cx="1152" cy="508"/>
              </a:xfrm>
            </p:grpSpPr>
            <p:sp>
              <p:nvSpPr>
                <p:cNvPr id="20" name="Rectangle 10"/>
                <p:cNvSpPr>
                  <a:spLocks noChangeArrowheads="1"/>
                </p:cNvSpPr>
                <p:nvPr/>
              </p:nvSpPr>
              <p:spPr bwMode="auto">
                <a:xfrm>
                  <a:off x="1452" y="3062"/>
                  <a:ext cx="1056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cs typeface="Times New Roman" panose="02020603050405020304" pitchFamily="18" charset="0"/>
                    </a:rPr>
                    <a:t>(n-1)(n+1)</a:t>
                  </a:r>
                  <a:endParaRPr lang="en-US" altLang="zh-CN" sz="2400" b="1" dirty="0"/>
                </a:p>
              </p:txBody>
            </p:sp>
            <p:sp>
              <p:nvSpPr>
                <p:cNvPr id="21" name="Rectangle 11"/>
                <p:cNvSpPr>
                  <a:spLocks noChangeArrowheads="1"/>
                </p:cNvSpPr>
                <p:nvPr/>
              </p:nvSpPr>
              <p:spPr bwMode="auto">
                <a:xfrm>
                  <a:off x="1852" y="3366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380" y="333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28" y="2692"/>
              <a:ext cx="2844" cy="572"/>
              <a:chOff x="528" y="2692"/>
              <a:chExt cx="2844" cy="572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528" y="2812"/>
                <a:ext cx="99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移动</a:t>
                </a:r>
                <a:r>
                  <a:rPr lang="zh-CN" altLang="en-US" sz="2000" b="1" dirty="0"/>
                  <a:t>次数</a:t>
                </a:r>
                <a:r>
                  <a:rPr lang="zh-CN" altLang="en-US" sz="20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504" y="2836"/>
                <a:ext cx="87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cs typeface="Times New Roman" panose="02020603050405020304" pitchFamily="18" charset="0"/>
                  </a:rPr>
                  <a:t>∑</a:t>
                </a:r>
                <a:r>
                  <a:rPr lang="en-US" altLang="zh-CN" sz="2400" b="1">
                    <a:cs typeface="Times New Roman" panose="02020603050405020304" pitchFamily="18" charset="0"/>
                  </a:rPr>
                  <a:t>(i+1)=</a:t>
                </a:r>
                <a:endParaRPr lang="en-US" altLang="zh-CN" sz="2400" b="1"/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536" y="2692"/>
                <a:ext cx="2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1456" y="3060"/>
                <a:ext cx="31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i=2</a:t>
                </a:r>
              </a:p>
            </p:txBody>
          </p: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2220" y="2712"/>
                <a:ext cx="1152" cy="476"/>
                <a:chOff x="1308" y="3081"/>
                <a:chExt cx="1152" cy="508"/>
              </a:xfrm>
            </p:grpSpPr>
            <p:sp>
              <p:nvSpPr>
                <p:cNvPr id="12" name="Rectangle 19"/>
                <p:cNvSpPr>
                  <a:spLocks noChangeArrowheads="1"/>
                </p:cNvSpPr>
                <p:nvPr/>
              </p:nvSpPr>
              <p:spPr bwMode="auto">
                <a:xfrm>
                  <a:off x="1380" y="3081"/>
                  <a:ext cx="1056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cs typeface="Times New Roman" panose="02020603050405020304" pitchFamily="18" charset="0"/>
                    </a:rPr>
                    <a:t>(n-1)(n+4)</a:t>
                  </a:r>
                  <a:endParaRPr lang="en-US" altLang="zh-CN" sz="2400" b="1" dirty="0"/>
                </a:p>
              </p:txBody>
            </p:sp>
            <p:sp>
              <p:nvSpPr>
                <p:cNvPr id="13" name="Rectangle 20"/>
                <p:cNvSpPr>
                  <a:spLocks noChangeArrowheads="1"/>
                </p:cNvSpPr>
                <p:nvPr/>
              </p:nvSpPr>
              <p:spPr bwMode="auto">
                <a:xfrm>
                  <a:off x="1780" y="3385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4" name="Line 21"/>
                <p:cNvSpPr>
                  <a:spLocks noChangeShapeType="1"/>
                </p:cNvSpPr>
                <p:nvPr/>
              </p:nvSpPr>
              <p:spPr bwMode="auto">
                <a:xfrm>
                  <a:off x="1308" y="3353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3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插入排序：</a:t>
            </a:r>
            <a:r>
              <a:rPr lang="zh-CN" altLang="en-US" sz="2000" dirty="0" smtClean="0">
                <a:solidFill>
                  <a:srgbClr val="7030A0"/>
                </a:solidFill>
              </a:rPr>
              <a:t>几种改进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42975"/>
            <a:ext cx="8191500" cy="610115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直接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插入排序</a:t>
            </a:r>
            <a:r>
              <a:rPr lang="zh-CN" altLang="en-US" sz="2400" dirty="0" smtClean="0"/>
              <a:t>算法的基础上，衍生出了几种改进算法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83568" y="3289003"/>
            <a:ext cx="3096344" cy="1214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直接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插入排序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rgbClr val="002060"/>
                </a:solidFill>
              </a:rPr>
              <a:t>Straight Insertion Sort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7" idx="3"/>
            <a:endCxn id="10" idx="1"/>
          </p:cNvCxnSpPr>
          <p:nvPr/>
        </p:nvCxnSpPr>
        <p:spPr>
          <a:xfrm flipV="1">
            <a:off x="3779912" y="2181664"/>
            <a:ext cx="1224136" cy="1714836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1772816"/>
            <a:ext cx="2664296" cy="8176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折半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004048" y="2882884"/>
            <a:ext cx="2664296" cy="8176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路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004048" y="3992952"/>
            <a:ext cx="2664296" cy="8176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表</a:t>
            </a:r>
            <a:r>
              <a:rPr lang="zh-CN" altLang="en-US" sz="2400" dirty="0" smtClean="0">
                <a:solidFill>
                  <a:schemeClr val="bg1">
                    <a:lumMod val="75000"/>
                  </a:schemeClr>
                </a:solidFill>
              </a:rPr>
              <a:t>插入排序</a:t>
            </a:r>
            <a:endParaRPr lang="en-US" altLang="zh-CN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004048" y="5103019"/>
            <a:ext cx="2664296" cy="990277"/>
          </a:xfrm>
          <a:prstGeom prst="roundRect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希尔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排序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000" dirty="0">
                <a:solidFill>
                  <a:srgbClr val="002060"/>
                </a:solidFill>
              </a:rPr>
              <a:t>Shell Sort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肘形连接符 14"/>
          <p:cNvCxnSpPr>
            <a:stCxn id="7" idx="3"/>
            <a:endCxn id="11" idx="1"/>
          </p:cNvCxnSpPr>
          <p:nvPr/>
        </p:nvCxnSpPr>
        <p:spPr>
          <a:xfrm flipV="1">
            <a:off x="3779912" y="3291732"/>
            <a:ext cx="1224136" cy="604768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3"/>
            <a:endCxn id="12" idx="1"/>
          </p:cNvCxnSpPr>
          <p:nvPr/>
        </p:nvCxnSpPr>
        <p:spPr>
          <a:xfrm>
            <a:off x="3779912" y="3896500"/>
            <a:ext cx="1224136" cy="50530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7" idx="3"/>
            <a:endCxn id="13" idx="1"/>
          </p:cNvCxnSpPr>
          <p:nvPr/>
        </p:nvCxnSpPr>
        <p:spPr>
          <a:xfrm>
            <a:off x="3779912" y="3896500"/>
            <a:ext cx="1224136" cy="17016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19672" y="4437704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掌握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5794" y="5229200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掌握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50479" y="1844038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7030A0"/>
                </a:solidFill>
              </a:rPr>
              <a:t>了解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01637" y="4036774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知道</a:t>
            </a:r>
          </a:p>
        </p:txBody>
      </p:sp>
      <p:sp>
        <p:nvSpPr>
          <p:cNvPr id="28" name="矩形 27"/>
          <p:cNvSpPr/>
          <p:nvPr/>
        </p:nvSpPr>
        <p:spPr>
          <a:xfrm>
            <a:off x="7676952" y="2940406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知道</a:t>
            </a:r>
          </a:p>
        </p:txBody>
      </p:sp>
    </p:spTree>
    <p:extLst>
      <p:ext uri="{BB962C8B-B14F-4D97-AF65-F5344CB8AC3E}">
        <p14:creationId xmlns:p14="http://schemas.microsoft.com/office/powerpoint/2010/main" val="18607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1143000" y="3496338"/>
            <a:ext cx="5334000" cy="39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=8   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6     13     30    39    42   70    85</a:t>
            </a:r>
            <a:r>
              <a:rPr lang="en-US" altLang="zh-CN" sz="2000" b="1" dirty="0"/>
              <a:t>)     20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086600" cy="487362"/>
          </a:xfrm>
        </p:spPr>
        <p:txBody>
          <a:bodyPr/>
          <a:lstStyle/>
          <a:p>
            <a:r>
              <a:rPr lang="en-US" altLang="zh-CN" sz="2800" dirty="0" smtClean="0"/>
              <a:t>1.2(a) </a:t>
            </a:r>
            <a:r>
              <a:rPr lang="zh-CN" altLang="en-US" sz="2800" dirty="0" smtClean="0">
                <a:solidFill>
                  <a:schemeClr val="tx2"/>
                </a:solidFill>
              </a:rPr>
              <a:t>折半插入</a:t>
            </a:r>
            <a:r>
              <a:rPr lang="zh-CN" altLang="en-US" sz="2800" dirty="0" smtClean="0"/>
              <a:t>排序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7030A0"/>
                </a:solidFill>
              </a:rPr>
              <a:t>例子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79700"/>
            <a:ext cx="8191500" cy="57150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关键字序列“</a:t>
            </a:r>
            <a:r>
              <a:rPr lang="en-US" altLang="zh-CN" sz="2000" dirty="0" smtClean="0"/>
              <a:t>30</a:t>
            </a:r>
            <a:r>
              <a:rPr lang="en-US" altLang="zh-CN" sz="2000" dirty="0"/>
              <a:t>, 13, 70, 85, 39, 42, 6, 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”进行</a:t>
            </a:r>
            <a:r>
              <a:rPr lang="zh-CN" altLang="en-US" sz="2000" b="1" dirty="0" smtClean="0"/>
              <a:t>折半</a:t>
            </a:r>
            <a:r>
              <a:rPr lang="zh-CN" altLang="en-US" sz="2000" b="1" dirty="0"/>
              <a:t>插入排序方法</a:t>
            </a:r>
            <a:r>
              <a:rPr lang="zh-CN" altLang="en-US" sz="2000" dirty="0"/>
              <a:t>排序的过程如</a:t>
            </a:r>
            <a:r>
              <a:rPr lang="zh-CN" altLang="en-US" sz="2000" dirty="0" smtClean="0"/>
              <a:t>图：</a:t>
            </a:r>
            <a:endParaRPr lang="zh-CN" alt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3000" y="1413075"/>
            <a:ext cx="5334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=1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30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zh-CN" sz="2000" b="1" dirty="0"/>
              <a:t>)    13    70    85    39    42    6     20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758026"/>
            <a:ext cx="5334000" cy="3952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=2   </a:t>
            </a:r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13     30</a:t>
            </a:r>
            <a:r>
              <a:rPr lang="en-US" altLang="zh-CN" sz="2000" b="1" dirty="0"/>
              <a:t>)   70    85    39    42    6     20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67088" y="1972338"/>
            <a:ext cx="323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┇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3000" y="2300288"/>
            <a:ext cx="5334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=7    </a:t>
            </a:r>
            <a:r>
              <a:rPr lang="en-US" altLang="zh-CN" sz="2000" b="1" dirty="0">
                <a:solidFill>
                  <a:srgbClr val="FF0000"/>
                </a:solidFill>
              </a:rPr>
              <a:t>6 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6     13     30    39    42   70    85</a:t>
            </a:r>
            <a:r>
              <a:rPr lang="en-US" altLang="zh-CN" sz="2000" b="1" dirty="0"/>
              <a:t>)     20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1143000" y="2734338"/>
            <a:ext cx="5334000" cy="39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=8   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6     13     30    39    42   70    85</a:t>
            </a:r>
            <a:r>
              <a:rPr lang="en-US" altLang="zh-CN" sz="2000" b="1" dirty="0"/>
              <a:t>)     20</a:t>
            </a:r>
          </a:p>
        </p:txBody>
      </p:sp>
      <p:grpSp>
        <p:nvGrpSpPr>
          <p:cNvPr id="37" name="Group 9"/>
          <p:cNvGrpSpPr>
            <a:grpSpLocks/>
          </p:cNvGrpSpPr>
          <p:nvPr/>
        </p:nvGrpSpPr>
        <p:grpSpPr bwMode="auto">
          <a:xfrm>
            <a:off x="2190750" y="3058188"/>
            <a:ext cx="431800" cy="404813"/>
            <a:chOff x="324" y="2548"/>
            <a:chExt cx="272" cy="255"/>
          </a:xfrm>
        </p:grpSpPr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324" y="2632"/>
              <a:ext cx="2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low</a:t>
              </a: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V="1">
              <a:off x="468" y="2548"/>
              <a:ext cx="0" cy="12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5243513" y="3058188"/>
            <a:ext cx="503238" cy="404813"/>
            <a:chOff x="39" y="3047"/>
            <a:chExt cx="317" cy="255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39" y="3131"/>
              <a:ext cx="31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high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188" y="3047"/>
              <a:ext cx="0" cy="12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3817075" y="3065179"/>
            <a:ext cx="431800" cy="404813"/>
            <a:chOff x="128" y="2548"/>
            <a:chExt cx="272" cy="255"/>
          </a:xfrm>
        </p:grpSpPr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28" y="2632"/>
              <a:ext cx="2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V="1">
              <a:off x="260" y="2548"/>
              <a:ext cx="0" cy="124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2197100" y="3882106"/>
            <a:ext cx="431800" cy="419101"/>
            <a:chOff x="296" y="2438"/>
            <a:chExt cx="272" cy="264"/>
          </a:xfrm>
        </p:grpSpPr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296" y="2529"/>
              <a:ext cx="2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low</a:t>
              </a: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432" y="2438"/>
              <a:ext cx="0" cy="12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1143000" y="4320427"/>
            <a:ext cx="5334000" cy="39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=8   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6     13     30    39    42   70    85</a:t>
            </a:r>
            <a:r>
              <a:rPr lang="en-US" altLang="zh-CN" sz="2000" b="1" dirty="0"/>
              <a:t>)     20</a:t>
            </a:r>
          </a:p>
        </p:txBody>
      </p: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3276600" y="4629990"/>
            <a:ext cx="431800" cy="479425"/>
            <a:chOff x="176" y="2289"/>
            <a:chExt cx="272" cy="302"/>
          </a:xfrm>
        </p:grpSpPr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176" y="2417"/>
              <a:ext cx="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mid</a:t>
              </a: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 flipV="1">
              <a:off x="320" y="2289"/>
              <a:ext cx="0" cy="13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16" name="Group 34"/>
          <p:cNvGrpSpPr>
            <a:grpSpLocks/>
          </p:cNvGrpSpPr>
          <p:nvPr/>
        </p:nvGrpSpPr>
        <p:grpSpPr bwMode="auto">
          <a:xfrm>
            <a:off x="3595688" y="4637927"/>
            <a:ext cx="717550" cy="477838"/>
            <a:chOff x="2361" y="2284"/>
            <a:chExt cx="452" cy="301"/>
          </a:xfrm>
        </p:grpSpPr>
        <p:sp>
          <p:nvSpPr>
            <p:cNvPr id="21" name="Rectangle 35"/>
            <p:cNvSpPr>
              <a:spLocks noChangeArrowheads="1"/>
            </p:cNvSpPr>
            <p:nvPr/>
          </p:nvSpPr>
          <p:spPr bwMode="auto">
            <a:xfrm>
              <a:off x="2496" y="2411"/>
              <a:ext cx="3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high</a:t>
              </a:r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2361" y="2284"/>
              <a:ext cx="0" cy="13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2361" y="2416"/>
              <a:ext cx="192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2744788" y="4639515"/>
            <a:ext cx="681038" cy="476250"/>
            <a:chOff x="1457" y="2304"/>
            <a:chExt cx="429" cy="300"/>
          </a:xfrm>
        </p:grpSpPr>
        <p:sp>
          <p:nvSpPr>
            <p:cNvPr id="18" name="Rectangle 39"/>
            <p:cNvSpPr>
              <a:spLocks noChangeArrowheads="1"/>
            </p:cNvSpPr>
            <p:nvPr/>
          </p:nvSpPr>
          <p:spPr bwMode="auto">
            <a:xfrm>
              <a:off x="1457" y="2430"/>
              <a:ext cx="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low</a:t>
              </a: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 flipV="1">
              <a:off x="1878" y="2304"/>
              <a:ext cx="0" cy="13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H="1">
              <a:off x="1646" y="2432"/>
              <a:ext cx="240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1143000" y="6157912"/>
            <a:ext cx="5334000" cy="39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=8   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6     13     20    30     39   42   70  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  </a:t>
            </a:r>
            <a:r>
              <a:rPr lang="en-US" altLang="zh-CN" sz="2000" b="1" dirty="0" smtClean="0"/>
              <a:t>)</a:t>
            </a:r>
            <a:endParaRPr lang="en-US" altLang="zh-CN" sz="2000" b="1" dirty="0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343400" y="1972338"/>
            <a:ext cx="323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┇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5319713" y="1972338"/>
            <a:ext cx="323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┇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2515646" y="1972338"/>
            <a:ext cx="323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7030A0"/>
                </a:solidFill>
                <a:cs typeface="Times New Roman" panose="02020603050405020304" pitchFamily="18" charset="0"/>
              </a:rPr>
              <a:t>┇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40865" y="1263146"/>
            <a:ext cx="9251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FF"/>
                </a:solidFill>
              </a:rPr>
              <a:t>插入</a:t>
            </a:r>
            <a:r>
              <a:rPr lang="zh-CN" altLang="en-US" sz="1000" dirty="0" smtClean="0">
                <a:solidFill>
                  <a:srgbClr val="FF00FF"/>
                </a:solidFill>
              </a:rPr>
              <a:t>的</a:t>
            </a:r>
            <a:r>
              <a:rPr lang="zh-CN" altLang="en-US" sz="1100" dirty="0" smtClean="0">
                <a:solidFill>
                  <a:srgbClr val="FF00FF"/>
                </a:solidFill>
              </a:rPr>
              <a:t>元素</a:t>
            </a:r>
            <a:endParaRPr lang="zh-CN" altLang="en-US" sz="1100" dirty="0">
              <a:solidFill>
                <a:srgbClr val="FF00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62599" y="2767675"/>
            <a:ext cx="2605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</a:rPr>
              <a:t>20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&lt;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R[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mid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]=39,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移动</a:t>
            </a:r>
            <a:r>
              <a:rPr lang="en-US" altLang="zh-CN" sz="1600" dirty="0" smtClean="0">
                <a:solidFill>
                  <a:srgbClr val="7030A0"/>
                </a:solidFill>
              </a:rPr>
              <a:t>high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1936" y="3329650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7030A0"/>
                </a:solidFill>
              </a:rPr>
              <a:t>high</a:t>
            </a:r>
            <a:r>
              <a:rPr lang="en-US" altLang="zh-CN" sz="1600" dirty="0" smtClean="0">
                <a:solidFill>
                  <a:srgbClr val="0070C0"/>
                </a:solidFill>
              </a:rPr>
              <a:t>=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mid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-1, 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</a:t>
            </a:r>
            <a:r>
              <a:rPr lang="en-US" altLang="zh-CN" sz="1600" dirty="0" smtClean="0">
                <a:solidFill>
                  <a:srgbClr val="0070C0"/>
                </a:solidFill>
              </a:rPr>
              <a:t>=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462599" y="3682074"/>
            <a:ext cx="2605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</a:rPr>
              <a:t>20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R[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mid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]=13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，移动</a:t>
            </a:r>
            <a:r>
              <a:rPr lang="en-US" altLang="zh-CN" sz="1600" dirty="0" smtClean="0">
                <a:solidFill>
                  <a:srgbClr val="7030A0"/>
                </a:solidFill>
              </a:rPr>
              <a:t>low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97007" y="4185994"/>
            <a:ext cx="2053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7030A0"/>
                </a:solidFill>
              </a:rPr>
              <a:t>low</a:t>
            </a:r>
            <a:r>
              <a:rPr lang="en-US" altLang="zh-CN" sz="1600" dirty="0" smtClean="0">
                <a:solidFill>
                  <a:srgbClr val="0070C0"/>
                </a:solidFill>
              </a:rPr>
              <a:t>=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mid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+1, 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</a:t>
            </a:r>
            <a:r>
              <a:rPr lang="en-US" altLang="zh-CN" sz="1600" dirty="0" smtClean="0">
                <a:solidFill>
                  <a:srgbClr val="0070C0"/>
                </a:solidFill>
              </a:rPr>
              <a:t>=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62599" y="4477510"/>
            <a:ext cx="2605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</a:rPr>
              <a:t>20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</a:rPr>
              <a:t>&lt;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R[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mid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]=30,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移动</a:t>
            </a:r>
            <a:r>
              <a:rPr lang="en-US" altLang="zh-CN" sz="1600" dirty="0" smtClean="0">
                <a:solidFill>
                  <a:srgbClr val="7030A0"/>
                </a:solidFill>
              </a:rPr>
              <a:t>high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9" name="Rectangle 30"/>
          <p:cNvSpPr>
            <a:spLocks noChangeArrowheads="1"/>
          </p:cNvSpPr>
          <p:nvPr/>
        </p:nvSpPr>
        <p:spPr bwMode="auto">
          <a:xfrm>
            <a:off x="1143000" y="5158450"/>
            <a:ext cx="5334000" cy="395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/>
              <a:t>i</a:t>
            </a:r>
            <a:r>
              <a:rPr lang="en-US" altLang="zh-CN" sz="2000" b="1" dirty="0"/>
              <a:t>=8   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en-US" altLang="zh-CN" sz="2000" b="1" dirty="0"/>
              <a:t>    (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     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                                        </a:t>
            </a:r>
            <a:r>
              <a:rPr lang="en-US" altLang="zh-CN" sz="2000" b="1" dirty="0" smtClean="0"/>
              <a:t>)     </a:t>
            </a:r>
            <a:r>
              <a:rPr lang="en-US" altLang="zh-CN" sz="2000" b="1" dirty="0"/>
              <a:t>20</a:t>
            </a:r>
          </a:p>
        </p:txBody>
      </p:sp>
      <p:grpSp>
        <p:nvGrpSpPr>
          <p:cNvPr id="70" name="Group 31"/>
          <p:cNvGrpSpPr>
            <a:grpSpLocks/>
          </p:cNvGrpSpPr>
          <p:nvPr/>
        </p:nvGrpSpPr>
        <p:grpSpPr bwMode="auto">
          <a:xfrm>
            <a:off x="3276600" y="5468013"/>
            <a:ext cx="431800" cy="479425"/>
            <a:chOff x="176" y="2289"/>
            <a:chExt cx="272" cy="302"/>
          </a:xfrm>
        </p:grpSpPr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76" y="2417"/>
              <a:ext cx="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</a:t>
              </a: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 flipV="1">
              <a:off x="320" y="2289"/>
              <a:ext cx="0" cy="136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pSp>
        <p:nvGrpSpPr>
          <p:cNvPr id="77" name="Group 38"/>
          <p:cNvGrpSpPr>
            <a:grpSpLocks/>
          </p:cNvGrpSpPr>
          <p:nvPr/>
        </p:nvGrpSpPr>
        <p:grpSpPr bwMode="auto">
          <a:xfrm>
            <a:off x="2878144" y="5477538"/>
            <a:ext cx="547689" cy="476250"/>
            <a:chOff x="1541" y="2304"/>
            <a:chExt cx="345" cy="300"/>
          </a:xfrm>
        </p:grpSpPr>
        <p:sp>
          <p:nvSpPr>
            <p:cNvPr id="78" name="Rectangle 39"/>
            <p:cNvSpPr>
              <a:spLocks noChangeArrowheads="1"/>
            </p:cNvSpPr>
            <p:nvPr/>
          </p:nvSpPr>
          <p:spPr bwMode="auto">
            <a:xfrm>
              <a:off x="1541" y="2430"/>
              <a:ext cx="2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low</a:t>
              </a: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1878" y="2304"/>
              <a:ext cx="0" cy="136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H="1">
              <a:off x="1646" y="2432"/>
              <a:ext cx="24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1" name="Group 12"/>
          <p:cNvGrpSpPr>
            <a:grpSpLocks/>
          </p:cNvGrpSpPr>
          <p:nvPr/>
        </p:nvGrpSpPr>
        <p:grpSpPr bwMode="auto">
          <a:xfrm>
            <a:off x="2331259" y="5478336"/>
            <a:ext cx="609601" cy="454026"/>
            <a:chOff x="39" y="3016"/>
            <a:chExt cx="384" cy="286"/>
          </a:xfrm>
        </p:grpSpPr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9" y="3131"/>
              <a:ext cx="31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7030A0"/>
                  </a:solidFill>
                </a:rPr>
                <a:t>high</a:t>
              </a:r>
            </a:p>
          </p:txBody>
        </p:sp>
        <p:sp>
          <p:nvSpPr>
            <p:cNvPr id="83" name="Line 14"/>
            <p:cNvSpPr>
              <a:spLocks noChangeShapeType="1"/>
            </p:cNvSpPr>
            <p:nvPr/>
          </p:nvSpPr>
          <p:spPr bwMode="auto">
            <a:xfrm flipV="1">
              <a:off x="188" y="3016"/>
              <a:ext cx="235" cy="15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6492257" y="5115765"/>
            <a:ext cx="2632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7030A0"/>
                </a:solidFill>
              </a:rPr>
              <a:t>low</a:t>
            </a:r>
            <a:r>
              <a:rPr lang="en-US" altLang="zh-CN" sz="1600" dirty="0" smtClean="0">
                <a:solidFill>
                  <a:srgbClr val="0070C0"/>
                </a:solidFill>
              </a:rPr>
              <a:t>&gt;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high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插入位置</a:t>
            </a:r>
            <a:r>
              <a:rPr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</a:t>
            </a:r>
            <a:r>
              <a:rPr lang="zh-CN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找到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768600" y="5180859"/>
            <a:ext cx="314326" cy="346075"/>
          </a:xfrm>
          <a:prstGeom prst="ellips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4764348" y="5172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262984" y="5172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29381" y="5172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98052" y="5172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286890" y="51725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692726" y="51726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439050" y="5477538"/>
            <a:ext cx="257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>
                <a:solidFill>
                  <a:schemeClr val="tx2"/>
                </a:solidFill>
                <a:sym typeface="Wingdings 2" panose="05020102010507070707" pitchFamily="18" charset="2"/>
              </a:rPr>
              <a:t>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high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之后的元素</a:t>
            </a:r>
            <a:r>
              <a:rPr lang="zh-CN" altLang="en-US" sz="1600" dirty="0" smtClean="0">
                <a:solidFill>
                  <a:schemeClr val="tx2"/>
                </a:solidFill>
              </a:rPr>
              <a:t>右移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477000" y="5833646"/>
            <a:ext cx="2403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tx2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插入到</a:t>
            </a:r>
            <a:r>
              <a:rPr lang="en-US" altLang="zh-CN" sz="1600" i="1" dirty="0" smtClean="0">
                <a:solidFill>
                  <a:srgbClr val="7030A0"/>
                </a:solidFill>
              </a:rPr>
              <a:t>high</a:t>
            </a:r>
            <a:r>
              <a:rPr lang="en-US" altLang="zh-CN" sz="1600" dirty="0" smtClean="0">
                <a:solidFill>
                  <a:srgbClr val="7030A0"/>
                </a:solidFill>
              </a:rPr>
              <a:t>+1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6380" y="6193740"/>
            <a:ext cx="12282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/>
                </a:solidFill>
              </a:rPr>
              <a:t>得到</a:t>
            </a:r>
            <a:r>
              <a:rPr lang="zh-CN" altLang="en-US" sz="1050" dirty="0" smtClean="0">
                <a:solidFill>
                  <a:schemeClr val="tx1"/>
                </a:solidFill>
              </a:rPr>
              <a:t>的</a:t>
            </a:r>
            <a:r>
              <a:rPr lang="zh-CN" altLang="en-US" sz="1600" dirty="0" smtClean="0">
                <a:solidFill>
                  <a:schemeClr val="tx1"/>
                </a:solidFill>
              </a:rPr>
              <a:t>结果</a:t>
            </a:r>
            <a:r>
              <a:rPr lang="en-US" altLang="zh-CN" sz="1600" dirty="0" smtClean="0">
                <a:solidFill>
                  <a:schemeClr val="tx1"/>
                </a:solidFill>
              </a:rPr>
              <a:t>: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4317" y="276523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开始第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趟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3340100" y="6194425"/>
            <a:ext cx="314326" cy="346075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-0.21754 0.11968 L -0.21754 0.11991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1243 0.11875 L -0.1243 0.11898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5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324 L 0.0198 -0.04699 C 0.02396 -0.05695 0.03021 -0.06204 0.03681 -0.06204 C 0.04427 -0.06204 0.05018 -0.05695 0.05434 -0.04699 L 0.07431 -0.00324 " pathEditMode="relative" rAng="0" ptsTypes="AAAAA">
                                      <p:cBhvr>
                                        <p:cTn id="1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24 L 0.01372 -0.04931 C 0.01684 -0.05972 0.02153 -0.06528 0.02639 -0.06528 C 0.03195 -0.06528 0.03646 -0.05972 0.03959 -0.04931 L 0.05452 -0.00324 " pathEditMode="relative" rAng="0" ptsTypes="AAAAA">
                                      <p:cBhvr>
                                        <p:cTn id="12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324 L 0.01372 -0.04884 C 0.01615 -0.05903 0.01997 -0.06435 0.02379 -0.06435 C 0.0283 -0.06435 0.03195 -0.05903 0.03438 -0.04884 L 0.04653 -0.00324 " pathEditMode="relative" rAng="0" ptsTypes="AAAAA">
                                      <p:cBhvr>
                                        <p:cTn id="13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1406 -0.04398 C 0.01701 -0.05371 0.02136 -0.0588 0.02604 -0.0588 C 0.03125 -0.0588 0.03542 -0.05371 0.03837 -0.04398 L 0.05261 1.48148E-6 " pathEditMode="relative" rAng="0" ptsTypes="AAAAA">
                                      <p:cBhvr>
                                        <p:cTn id="1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1.48148E-6 L 0.0132 -0.04375 C 0.0165 -0.05371 0.02136 -0.0588 0.02657 -0.0588 C 0.0323 -0.0588 0.03698 -0.05371 0.04028 -0.04375 L 0.05591 1.48148E-6 " pathEditMode="relative" rAng="0" ptsTypes="AAAAA">
                                      <p:cBhvr>
                                        <p:cTn id="1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9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04775 -0.04421 C 0.05782 -0.05394 0.07275 -0.05926 0.08837 -0.05926 C 0.10608 -0.05926 0.12032 -0.05394 0.13038 -0.04421 L 0.1783 1.48148E-6 " pathEditMode="relative" rAng="0" ptsTypes="AAAAA">
                                      <p:cBhvr>
                                        <p:cTn id="14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/>
      <p:bldP spid="12" grpId="0" animBg="1"/>
      <p:bldP spid="52" grpId="0"/>
      <p:bldP spid="53" grpId="0"/>
      <p:bldP spid="54" grpId="0"/>
      <p:bldP spid="55" grpId="0"/>
      <p:bldP spid="56" grpId="0"/>
      <p:bldP spid="69" grpId="0" animBg="1"/>
      <p:bldP spid="84" grpId="0"/>
      <p:bldP spid="46" grpId="0" animBg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92" grpId="0"/>
      <p:bldP spid="93" grpId="0"/>
      <p:bldP spid="94" grpId="0"/>
      <p:bldP spid="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1.2(a) </a:t>
            </a:r>
            <a:r>
              <a:rPr lang="zh-CN" altLang="en-US" dirty="0" smtClean="0">
                <a:solidFill>
                  <a:schemeClr val="tx2"/>
                </a:solidFill>
              </a:rPr>
              <a:t>折半插入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r>
              <a:rPr lang="zh-CN" altLang="en-US" sz="2000" dirty="0" smtClean="0">
                <a:solidFill>
                  <a:schemeClr val="tx2"/>
                </a:solidFill>
              </a:rPr>
              <a:t>与</a:t>
            </a:r>
            <a:r>
              <a:rPr lang="zh-CN" altLang="en-US" sz="2000" dirty="0" smtClean="0">
                <a:solidFill>
                  <a:srgbClr val="7030A0"/>
                </a:solidFill>
              </a:rPr>
              <a:t>分析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当将待排序的记录</a:t>
            </a:r>
            <a:r>
              <a:rPr lang="en-US" altLang="zh-CN" b="1" dirty="0"/>
              <a:t>R[</a:t>
            </a:r>
            <a:r>
              <a:rPr lang="en-US" altLang="zh-CN" b="1" dirty="0" err="1">
                <a:solidFill>
                  <a:srgbClr val="00B050"/>
                </a:solidFill>
              </a:rPr>
              <a:t>i</a:t>
            </a:r>
            <a:r>
              <a:rPr lang="en-US" altLang="zh-CN" b="1" dirty="0"/>
              <a:t>] </a:t>
            </a:r>
            <a:r>
              <a:rPr lang="zh-CN" altLang="en-US" dirty="0"/>
              <a:t>插入到已排好序的记录子表</a:t>
            </a:r>
            <a:r>
              <a:rPr lang="en-US" altLang="zh-CN" dirty="0"/>
              <a:t>R[1…i-1]</a:t>
            </a:r>
            <a:r>
              <a:rPr lang="zh-CN" altLang="en-US" dirty="0"/>
              <a:t>中时，由于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 ,…, R</a:t>
            </a:r>
            <a:r>
              <a:rPr lang="en-US" altLang="zh-CN" baseline="-25000" dirty="0"/>
              <a:t>i-1</a:t>
            </a:r>
            <a:r>
              <a:rPr lang="zh-CN" altLang="en-US" dirty="0"/>
              <a:t>已排好序，则</a:t>
            </a:r>
            <a:r>
              <a:rPr lang="zh-CN" altLang="en-US" i="1" dirty="0">
                <a:solidFill>
                  <a:schemeClr val="accent6"/>
                </a:solidFill>
              </a:rPr>
              <a:t>查找插入</a:t>
            </a:r>
            <a:r>
              <a:rPr lang="zh-CN" altLang="en-US" i="1" dirty="0" smtClean="0">
                <a:solidFill>
                  <a:schemeClr val="accent6"/>
                </a:solidFill>
              </a:rPr>
              <a:t>位置用</a:t>
            </a:r>
            <a:r>
              <a:rPr lang="zh-CN" altLang="en-US" i="1" dirty="0">
                <a:solidFill>
                  <a:schemeClr val="accent6"/>
                </a:solidFill>
              </a:rPr>
              <a:t>“</a:t>
            </a:r>
            <a:r>
              <a:rPr lang="zh-CN" altLang="en-US" b="1" i="1" dirty="0">
                <a:solidFill>
                  <a:schemeClr val="accent6"/>
                </a:solidFill>
              </a:rPr>
              <a:t>折半查找</a:t>
            </a:r>
            <a:r>
              <a:rPr lang="zh-CN" altLang="en-US" i="1" dirty="0">
                <a:solidFill>
                  <a:schemeClr val="accent6"/>
                </a:solidFill>
              </a:rPr>
              <a:t>”实现</a:t>
            </a:r>
            <a:r>
              <a:rPr lang="zh-CN" altLang="en-US" dirty="0"/>
              <a:t>，则</a:t>
            </a:r>
            <a:r>
              <a:rPr lang="zh-CN" altLang="en-US" u="sng" dirty="0"/>
              <a:t>直接插入排序</a:t>
            </a:r>
            <a:r>
              <a:rPr lang="zh-CN" altLang="en-US" dirty="0"/>
              <a:t>就变成为</a:t>
            </a:r>
            <a:r>
              <a:rPr lang="zh-CN" altLang="en-US" b="1" dirty="0">
                <a:solidFill>
                  <a:srgbClr val="0070C0"/>
                </a:solidFill>
              </a:rPr>
              <a:t>折半插入排序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从时间上比较，折半插入排序</a:t>
            </a:r>
            <a:r>
              <a:rPr lang="zh-CN" altLang="en-US" i="1" dirty="0">
                <a:solidFill>
                  <a:schemeClr val="accent6"/>
                </a:solidFill>
              </a:rPr>
              <a:t>仅仅</a:t>
            </a:r>
            <a:r>
              <a:rPr lang="zh-CN" altLang="en-US" b="1" i="1" u="sng" dirty="0">
                <a:solidFill>
                  <a:schemeClr val="accent6"/>
                </a:solidFill>
              </a:rPr>
              <a:t>减少</a:t>
            </a:r>
            <a:r>
              <a:rPr lang="zh-CN" altLang="en-US" i="1" dirty="0">
                <a:solidFill>
                  <a:schemeClr val="accent6"/>
                </a:solidFill>
              </a:rPr>
              <a:t>了关键字的比较次数</a:t>
            </a:r>
            <a:r>
              <a:rPr lang="zh-CN" altLang="en-US" dirty="0"/>
              <a:t>，却</a:t>
            </a:r>
            <a:r>
              <a:rPr lang="zh-CN" altLang="en-US" b="1" i="1" u="sng" dirty="0">
                <a:solidFill>
                  <a:schemeClr val="accent6"/>
                </a:solidFill>
              </a:rPr>
              <a:t>没有减少</a:t>
            </a:r>
            <a:r>
              <a:rPr lang="zh-CN" altLang="en-US" i="1" dirty="0">
                <a:solidFill>
                  <a:schemeClr val="accent6"/>
                </a:solidFill>
              </a:rPr>
              <a:t>记录的移动次数</a:t>
            </a:r>
            <a:r>
              <a:rPr lang="zh-CN" altLang="en-US" dirty="0"/>
              <a:t>，故时间</a:t>
            </a:r>
            <a:r>
              <a:rPr lang="zh-CN" altLang="en-US" b="1" dirty="0"/>
              <a:t>复杂度仍然为</a:t>
            </a:r>
            <a:r>
              <a:rPr lang="en-US" altLang="zh-CN" b="1" dirty="0"/>
              <a:t>O(n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5646" y="5074118"/>
            <a:ext cx="6339254" cy="631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1.2(a) </a:t>
            </a:r>
            <a:r>
              <a:rPr lang="zh-CN" altLang="en-US" dirty="0" smtClean="0">
                <a:solidFill>
                  <a:schemeClr val="tx2"/>
                </a:solidFill>
              </a:rPr>
              <a:t>折半插入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void </a:t>
            </a:r>
            <a:r>
              <a:rPr lang="en-US" altLang="zh-CN" sz="2000" b="1" dirty="0" err="1"/>
              <a:t>Binary_insert_sort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Sqlist</a:t>
            </a:r>
            <a:r>
              <a:rPr lang="en-US" altLang="zh-CN" sz="2000" dirty="0"/>
              <a:t> *L)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low, high, mid;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&lt;= </a:t>
            </a:r>
            <a:r>
              <a:rPr lang="en-US" altLang="zh-CN" sz="2000" dirty="0"/>
              <a:t>L-&gt;length;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</a:t>
            </a:r>
            <a:r>
              <a:rPr lang="en-US" altLang="zh-CN" sz="2000" dirty="0" smtClean="0"/>
              <a:t>{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2,3~n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（共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n-1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个元素）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L-&gt;R[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] = L-&gt;R[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]; 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设置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【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哨兵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】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low = </a:t>
            </a:r>
            <a:r>
              <a:rPr lang="en-US" altLang="zh-CN" sz="2000" dirty="0" smtClean="0"/>
              <a:t>1,  high </a:t>
            </a:r>
            <a:r>
              <a:rPr lang="en-US" altLang="zh-CN" sz="2000" dirty="0"/>
              <a:t>= i-1;   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折半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[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低 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高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/>
              <a:t>		while (low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high) {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//a)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查找插入位置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 mid = (</a:t>
            </a:r>
            <a:r>
              <a:rPr lang="en-US" altLang="zh-CN" sz="2000" dirty="0" err="1" smtClean="0"/>
              <a:t>low+high</a:t>
            </a:r>
            <a:r>
              <a:rPr lang="en-US" altLang="zh-CN" sz="2000" dirty="0" smtClean="0"/>
              <a:t>) / 2;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if 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L-</a:t>
            </a:r>
            <a:r>
              <a:rPr lang="en-US" altLang="zh-CN" sz="2000" dirty="0"/>
              <a:t>&gt;R[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].</a:t>
            </a:r>
            <a:r>
              <a:rPr lang="en-US" altLang="zh-CN" sz="2000" dirty="0" smtClean="0"/>
              <a:t>key </a:t>
            </a:r>
            <a:r>
              <a:rPr lang="en-US" altLang="zh-CN" sz="2000" b="1" dirty="0" smtClean="0">
                <a:solidFill>
                  <a:srgbClr val="FF00FF"/>
                </a:solidFill>
              </a:rPr>
              <a:t>&lt;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mid</a:t>
            </a:r>
            <a:r>
              <a:rPr lang="en-US" altLang="zh-CN" sz="2000" dirty="0"/>
              <a:t>].</a:t>
            </a:r>
            <a:r>
              <a:rPr lang="en-US" altLang="zh-CN" sz="2000" dirty="0" smtClean="0"/>
              <a:t>key )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 	high </a:t>
            </a:r>
            <a:r>
              <a:rPr lang="en-US" altLang="zh-CN" sz="2000" dirty="0"/>
              <a:t>= mid-1;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 else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 	low = mid+1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}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位置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个小于待插入记录的元素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)*/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		for (</a:t>
            </a:r>
            <a:r>
              <a:rPr lang="en-US" altLang="zh-CN" sz="2000" dirty="0" smtClean="0"/>
              <a:t>j=i-1</a:t>
            </a:r>
            <a:r>
              <a:rPr lang="en-US" altLang="zh-CN" sz="2000" dirty="0"/>
              <a:t>; </a:t>
            </a:r>
            <a:r>
              <a:rPr lang="en-US" altLang="zh-CN" sz="2000" dirty="0" smtClean="0"/>
              <a:t> j </a:t>
            </a:r>
            <a:r>
              <a:rPr lang="en-US" altLang="zh-CN" sz="2000" b="1" dirty="0">
                <a:solidFill>
                  <a:srgbClr val="FF0000"/>
                </a:solidFill>
              </a:rPr>
              <a:t>&gt;=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high+1;  </a:t>
            </a:r>
            <a:r>
              <a:rPr lang="en-US" altLang="zh-CN" sz="2000" dirty="0"/>
              <a:t>j-</a:t>
            </a:r>
            <a:r>
              <a:rPr lang="en-US" altLang="zh-CN" sz="2000" dirty="0" smtClean="0"/>
              <a:t>-)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//b) high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之后的记录往后移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位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	</a:t>
            </a:r>
            <a:r>
              <a:rPr lang="en-US" altLang="zh-CN" sz="2000" dirty="0" smtClean="0"/>
              <a:t>     L-</a:t>
            </a:r>
            <a:r>
              <a:rPr lang="en-US" altLang="zh-CN" sz="2000" dirty="0"/>
              <a:t>&gt;R[</a:t>
            </a:r>
            <a:r>
              <a:rPr lang="en-US" altLang="zh-CN" sz="2000" dirty="0">
                <a:solidFill>
                  <a:srgbClr val="00B050"/>
                </a:solidFill>
              </a:rPr>
              <a:t>j+1</a:t>
            </a:r>
            <a:r>
              <a:rPr lang="en-US" altLang="zh-CN" sz="2000" dirty="0"/>
              <a:t>] = L-&gt;R[</a:t>
            </a:r>
            <a:r>
              <a:rPr lang="en-US" altLang="zh-CN" sz="2000" dirty="0">
                <a:solidFill>
                  <a:srgbClr val="00B050"/>
                </a:solidFill>
              </a:rPr>
              <a:t>j</a:t>
            </a:r>
            <a:r>
              <a:rPr lang="en-US" altLang="zh-CN" sz="20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/>
              <a:t>		L-&gt;</a:t>
            </a:r>
            <a:r>
              <a:rPr lang="en-US" altLang="zh-CN" sz="2000" dirty="0" smtClean="0"/>
              <a:t>R[</a:t>
            </a:r>
            <a:r>
              <a:rPr lang="en-US" altLang="zh-CN" sz="2000" dirty="0" smtClean="0">
                <a:solidFill>
                  <a:srgbClr val="00B050"/>
                </a:solidFill>
              </a:rPr>
              <a:t>high+1</a:t>
            </a:r>
            <a:r>
              <a:rPr lang="en-US" altLang="zh-CN" sz="2000" dirty="0" smtClean="0"/>
              <a:t>] </a:t>
            </a:r>
            <a:r>
              <a:rPr lang="en-US" altLang="zh-CN" sz="2000" dirty="0"/>
              <a:t>= L-&gt;R[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r>
              <a:rPr lang="en-US" altLang="zh-CN" sz="2000" dirty="0"/>
              <a:t>]; </a:t>
            </a:r>
            <a:r>
              <a:rPr lang="en-US" altLang="zh-CN" sz="2000" dirty="0" smtClean="0"/>
              <a:t>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//c)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原记录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插入到位置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high+1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32000" y="266007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 2" panose="05020102010507070707" pitchFamily="18" charset="2"/>
              </a:rPr>
              <a:t>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032000" y="501317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 2" panose="05020102010507070707" pitchFamily="18" charset="2"/>
              </a:rPr>
              <a:t>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32000" y="573325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 2" panose="05020102010507070707" pitchFamily="18" charset="2"/>
              </a:rPr>
              <a:t>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032000" y="1943100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 2" panose="05020102010507070707" pitchFamily="18" charset="2"/>
              </a:rPr>
              <a:t>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032000" y="2270780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 2" panose="05020102010507070707" pitchFamily="18" charset="2"/>
              </a:rPr>
              <a:t>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2" descr="u=928584266,1495320167&amp;fm=2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2514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6" descr="u=1710805710,203993384&amp;fm=21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28" descr="u=1020908234,443931338&amp;fm=21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63"/>
            <a:ext cx="41148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4" descr="u=1056427403,34180332&amp;fm=21&amp;gp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071938"/>
            <a:ext cx="5029200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37"/>
          <p:cNvSpPr txBox="1">
            <a:spLocks noChangeArrowheads="1"/>
          </p:cNvSpPr>
          <p:nvPr/>
        </p:nvSpPr>
        <p:spPr bwMode="gray">
          <a:xfrm>
            <a:off x="4724400" y="1219200"/>
            <a:ext cx="2209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6600"/>
                </a:solidFill>
                <a:latin typeface="微软雅黑" panose="020B0503020204020204" pitchFamily="34" charset="-122"/>
              </a:rPr>
              <a:t>Sorting …</a:t>
            </a:r>
          </a:p>
        </p:txBody>
      </p:sp>
      <p:pic>
        <p:nvPicPr>
          <p:cNvPr id="5127" name="Picture 39" descr="u=1914742366,2129453419&amp;fm=21&amp;gp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194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41" descr="u=1007118264,3689936459&amp;fm=21&amp;gp=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4063"/>
            <a:ext cx="4114800" cy="234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43" descr="u=949441477,3563360880&amp;fm=21&amp;gp=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19300"/>
            <a:ext cx="5029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1.2(b) </a:t>
            </a:r>
            <a:r>
              <a:rPr lang="en-US" altLang="zh-CN" dirty="0" smtClean="0">
                <a:solidFill>
                  <a:schemeClr val="tx2"/>
                </a:solidFill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</a:rPr>
              <a:t>路插入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例子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设有</a:t>
            </a:r>
            <a:r>
              <a:rPr lang="zh-CN" altLang="en-US" sz="2400" dirty="0"/>
              <a:t>初始关键字集合</a:t>
            </a:r>
            <a:r>
              <a:rPr lang="en-US" altLang="zh-CN" sz="2400" dirty="0"/>
              <a:t>{49, 38, 65, 13, 97, 27, 76} </a:t>
            </a:r>
            <a:r>
              <a:rPr lang="zh-CN" altLang="en-US" sz="2400" dirty="0"/>
              <a:t>，采用</a:t>
            </a:r>
            <a:r>
              <a:rPr lang="en-US" altLang="zh-CN" sz="2400" b="1" dirty="0"/>
              <a:t>2-</a:t>
            </a:r>
            <a:r>
              <a:rPr lang="zh-CN" altLang="en-US" sz="2400" b="1" dirty="0"/>
              <a:t>路插入排序</a:t>
            </a:r>
            <a:r>
              <a:rPr lang="zh-CN" altLang="en-US" sz="2400" dirty="0"/>
              <a:t>的过程</a:t>
            </a:r>
            <a:r>
              <a:rPr lang="zh-CN" altLang="en-US" sz="2400" dirty="0" smtClean="0"/>
              <a:t>如图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3714" y="38862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27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15064" y="38100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F0"/>
                </a:solidFill>
              </a:rPr>
              <a:t>76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079401" y="3657600"/>
            <a:ext cx="714521" cy="71913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err="1" smtClean="0"/>
              <a:t>arr</a:t>
            </a:r>
            <a:endParaRPr lang="en-US" altLang="zh-CN" sz="2800" b="1" dirty="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259200" y="2819400"/>
            <a:ext cx="2432211" cy="2447925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175617" y="2879725"/>
            <a:ext cx="541017" cy="527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49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852268" y="3009900"/>
            <a:ext cx="500007" cy="647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4584140" y="2921000"/>
            <a:ext cx="378554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4735562" y="3670300"/>
            <a:ext cx="921149" cy="152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760799" y="4191000"/>
            <a:ext cx="757109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83192" y="4381500"/>
            <a:ext cx="50474" cy="90011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3271818" y="3898900"/>
            <a:ext cx="83281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473714" y="21336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702410" y="28194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first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625136" y="54102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first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309446" y="4176712"/>
            <a:ext cx="74780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first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028956" y="3862388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/>
              <a:t>final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533666" y="21336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543144" y="2678113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/>
              <a:t>final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366486" y="51054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B0F0"/>
                </a:solidFill>
              </a:rPr>
              <a:t>final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27031" y="2489200"/>
            <a:ext cx="227133" cy="3810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4659851" y="2501900"/>
            <a:ext cx="151422" cy="304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836510" y="3186113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65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622663" y="3311769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38</a:t>
            </a: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131438" y="3149600"/>
            <a:ext cx="378554" cy="152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5429578" y="3021013"/>
            <a:ext cx="227133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987931" y="39624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97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5692989" y="4059238"/>
            <a:ext cx="37855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665758" y="44958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97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 flipV="1">
            <a:off x="5183518" y="5045075"/>
            <a:ext cx="227133" cy="228600"/>
          </a:xfrm>
          <a:prstGeom prst="line">
            <a:avLst/>
          </a:prstGeom>
          <a:noFill/>
          <a:ln w="19050">
            <a:solidFill>
              <a:srgbClr val="00B0F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3549425" y="4267200"/>
            <a:ext cx="605687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493477" y="4100513"/>
            <a:ext cx="448698" cy="36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13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986033" y="4405312"/>
            <a:ext cx="33312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989494" y="4557713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V="1">
            <a:off x="4003690" y="5219700"/>
            <a:ext cx="0" cy="280988"/>
          </a:xfrm>
          <a:prstGeom prst="line">
            <a:avLst/>
          </a:prstGeom>
          <a:noFill/>
          <a:ln w="1905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38"/>
          <p:cNvSpPr>
            <a:spLocks noChangeArrowheads="1"/>
          </p:cNvSpPr>
          <p:nvPr/>
        </p:nvSpPr>
        <p:spPr bwMode="auto">
          <a:xfrm>
            <a:off x="3024188" y="6005513"/>
            <a:ext cx="3022601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   </a:t>
            </a:r>
            <a:r>
              <a:rPr lang="en-US" altLang="zh-CN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</a:t>
            </a:r>
            <a:r>
              <a:rPr lang="zh-CN" alt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路插入</a:t>
            </a:r>
            <a:r>
              <a:rPr lang="zh-CN" altLang="en-US" sz="2000" b="1" dirty="0"/>
              <a:t>排序过程</a:t>
            </a:r>
          </a:p>
        </p:txBody>
      </p:sp>
    </p:spTree>
    <p:extLst>
      <p:ext uri="{BB962C8B-B14F-4D97-AF65-F5344CB8AC3E}">
        <p14:creationId xmlns:p14="http://schemas.microsoft.com/office/powerpoint/2010/main" val="37522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 animBg="1"/>
      <p:bldP spid="34" grpId="0"/>
      <p:bldP spid="35" grpId="0" animBg="1"/>
      <p:bldP spid="37" grpId="0"/>
      <p:bldP spid="38" grpId="0" animBg="1"/>
      <p:bldP spid="39" grpId="0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1.2(b) </a:t>
            </a:r>
            <a:r>
              <a:rPr lang="en-US" altLang="zh-CN" dirty="0" smtClean="0">
                <a:solidFill>
                  <a:schemeClr val="tx2"/>
                </a:solidFill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</a:rPr>
              <a:t>路插入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altLang="zh-CN" sz="2000" b="1" dirty="0"/>
              <a:t>2-</a:t>
            </a:r>
            <a:r>
              <a:rPr lang="zh-CN" altLang="en-US" sz="2000" b="1" dirty="0"/>
              <a:t>路</a:t>
            </a:r>
            <a:r>
              <a:rPr lang="zh-CN" altLang="en-US" sz="2000" b="1" dirty="0" smtClean="0"/>
              <a:t>插入排序</a:t>
            </a:r>
            <a:r>
              <a:rPr lang="zh-CN" altLang="en-US" sz="2000" dirty="0" smtClean="0"/>
              <a:t>算法 通过</a:t>
            </a:r>
            <a:r>
              <a:rPr lang="zh-CN" altLang="en-US" sz="2000" u="sng" dirty="0" smtClean="0"/>
              <a:t>减少</a:t>
            </a:r>
            <a:r>
              <a:rPr lang="zh-CN" altLang="en-US" sz="2000" u="sng" dirty="0"/>
              <a:t>排序过程</a:t>
            </a:r>
            <a:r>
              <a:rPr lang="zh-CN" altLang="en-US" sz="2000" u="sng" dirty="0" smtClean="0"/>
              <a:t>中记录</a:t>
            </a:r>
            <a:r>
              <a:rPr lang="zh-CN" altLang="en-US" sz="2000" u="sng" dirty="0"/>
              <a:t>移动的</a:t>
            </a:r>
            <a:r>
              <a:rPr lang="zh-CN" altLang="en-US" sz="2000" u="sng" dirty="0" smtClean="0"/>
              <a:t>次数来改进</a:t>
            </a:r>
            <a:r>
              <a:rPr lang="zh-CN" altLang="en-US" sz="2000" i="1" dirty="0" smtClean="0">
                <a:solidFill>
                  <a:schemeClr val="accent6"/>
                </a:solidFill>
              </a:rPr>
              <a:t>折半插入排序</a:t>
            </a:r>
            <a:r>
              <a:rPr lang="zh-CN" altLang="en-US" sz="2000" dirty="0" smtClean="0"/>
              <a:t>方法。</a:t>
            </a:r>
            <a:endParaRPr lang="en-US" altLang="zh-CN" sz="2000" dirty="0" smtClean="0"/>
          </a:p>
          <a:p>
            <a:pPr lvl="1">
              <a:spcBef>
                <a:spcPts val="900"/>
              </a:spcBef>
            </a:pPr>
            <a:r>
              <a:rPr lang="zh-CN" altLang="en-US" sz="2000" b="1" dirty="0" smtClean="0"/>
              <a:t>实现方法</a:t>
            </a:r>
            <a:r>
              <a:rPr lang="zh-CN" altLang="en-US" sz="2000" dirty="0" smtClean="0"/>
              <a:t>：</a:t>
            </a:r>
            <a:r>
              <a:rPr lang="zh-CN" altLang="en-US" sz="2000" dirty="0"/>
              <a:t>开辟一个和</a:t>
            </a:r>
            <a:r>
              <a:rPr lang="en-US" altLang="zh-CN" sz="2000" dirty="0"/>
              <a:t>L-&gt;R</a:t>
            </a:r>
            <a:r>
              <a:rPr lang="zh-CN" altLang="en-US" sz="2000" dirty="0"/>
              <a:t>同类型</a:t>
            </a:r>
            <a:r>
              <a:rPr lang="zh-CN" altLang="en-US" sz="2000" dirty="0" smtClean="0"/>
              <a:t>的、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个</a:t>
            </a:r>
            <a:r>
              <a:rPr lang="zh-CN" altLang="en-US" sz="2000" dirty="0" smtClean="0">
                <a:solidFill>
                  <a:srgbClr val="FF0000"/>
                </a:solidFill>
              </a:rPr>
              <a:t>记录辅助空间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【</a:t>
            </a:r>
            <a:r>
              <a:rPr lang="zh-CN" altLang="en-US" sz="2000" dirty="0" smtClean="0"/>
              <a:t>辅助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数组</a:t>
            </a:r>
            <a:r>
              <a:rPr lang="en-US" altLang="zh-CN" sz="2000" b="1" i="1" dirty="0" smtClean="0"/>
              <a:t>d</a:t>
            </a:r>
            <a:r>
              <a:rPr lang="zh-CN" altLang="en-US" sz="2000" dirty="0" smtClean="0"/>
              <a:t>，</a:t>
            </a:r>
            <a:endParaRPr lang="zh-CN" altLang="en-US" sz="2000" dirty="0"/>
          </a:p>
          <a:p>
            <a:pPr marL="1314450" lvl="2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000" dirty="0" smtClean="0"/>
              <a:t>将</a:t>
            </a:r>
            <a:r>
              <a:rPr lang="en-US" altLang="zh-CN" sz="2000" dirty="0" smtClean="0">
                <a:solidFill>
                  <a:srgbClr val="0070C0"/>
                </a:solidFill>
              </a:rPr>
              <a:t>L-</a:t>
            </a:r>
            <a:r>
              <a:rPr lang="en-US" altLang="zh-CN" sz="2000" dirty="0">
                <a:solidFill>
                  <a:srgbClr val="0070C0"/>
                </a:solidFill>
              </a:rPr>
              <a:t>&gt;</a:t>
            </a:r>
            <a:r>
              <a:rPr lang="en-US" altLang="zh-CN" sz="2000" dirty="0" smtClean="0">
                <a:solidFill>
                  <a:srgbClr val="0070C0"/>
                </a:solidFill>
              </a:rPr>
              <a:t>R[1]</a:t>
            </a:r>
            <a:r>
              <a:rPr lang="zh-CN" altLang="en-US" sz="2000" dirty="0">
                <a:solidFill>
                  <a:srgbClr val="0070C0"/>
                </a:solidFill>
              </a:rPr>
              <a:t>赋给</a:t>
            </a:r>
            <a:r>
              <a:rPr lang="en-US" altLang="zh-CN" sz="2000" dirty="0">
                <a:solidFill>
                  <a:srgbClr val="0070C0"/>
                </a:solidFill>
              </a:rPr>
              <a:t>d[1]</a:t>
            </a:r>
            <a:r>
              <a:rPr lang="zh-CN" altLang="en-US" sz="2000" dirty="0"/>
              <a:t>，</a:t>
            </a:r>
            <a:r>
              <a:rPr lang="zh-CN" altLang="en-US" sz="2000" u="sng" dirty="0"/>
              <a:t>将</a:t>
            </a:r>
            <a:r>
              <a:rPr lang="en-US" altLang="zh-CN" sz="2000" u="sng" dirty="0"/>
              <a:t>d[1]</a:t>
            </a:r>
            <a:r>
              <a:rPr lang="zh-CN" altLang="en-US" sz="2000" u="sng" dirty="0"/>
              <a:t>看成是排好序的序列中</a:t>
            </a:r>
            <a:r>
              <a:rPr lang="zh-CN" altLang="en-US" sz="2000" b="1" i="1" u="sng" dirty="0"/>
              <a:t>中间位置的记录</a:t>
            </a:r>
            <a:r>
              <a:rPr lang="zh-CN" altLang="en-US" sz="2000" dirty="0"/>
              <a:t>；</a:t>
            </a:r>
          </a:p>
          <a:p>
            <a:pPr marL="1314450" lvl="2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000" dirty="0" smtClean="0"/>
              <a:t>分别</a:t>
            </a:r>
            <a:r>
              <a:rPr lang="zh-CN" altLang="en-US" sz="2000" dirty="0"/>
              <a:t>将</a:t>
            </a:r>
            <a:r>
              <a:rPr lang="en-US" altLang="zh-CN" sz="2000" dirty="0"/>
              <a:t>L-&gt;R[ ]</a:t>
            </a:r>
            <a:r>
              <a:rPr lang="zh-CN" altLang="en-US" sz="2000" dirty="0"/>
              <a:t>中的</a:t>
            </a:r>
            <a:r>
              <a:rPr lang="zh-CN" altLang="en-US" sz="2000" u="sng" dirty="0" smtClean="0"/>
              <a:t>第 </a:t>
            </a:r>
            <a:r>
              <a:rPr lang="en-US" altLang="zh-CN" sz="2000" u="sng" dirty="0" err="1" smtClean="0"/>
              <a:t>i</a:t>
            </a:r>
            <a:r>
              <a:rPr lang="en-US" altLang="zh-CN" sz="2000" u="sng" dirty="0" smtClean="0"/>
              <a:t> </a:t>
            </a:r>
            <a:r>
              <a:rPr lang="zh-CN" altLang="en-US" sz="2000" u="sng" dirty="0" smtClean="0"/>
              <a:t>个记录（</a:t>
            </a:r>
            <a:r>
              <a:rPr lang="en-US" altLang="zh-CN" sz="2000" u="sng" dirty="0" err="1" smtClean="0"/>
              <a:t>i</a:t>
            </a:r>
            <a:r>
              <a:rPr lang="en-US" altLang="zh-CN" sz="2000" u="sng" dirty="0" smtClean="0"/>
              <a:t>=2,3,…,n</a:t>
            </a:r>
            <a:r>
              <a:rPr lang="zh-CN" altLang="en-US" sz="2000" u="sng" dirty="0" smtClean="0"/>
              <a:t>）</a:t>
            </a:r>
            <a:r>
              <a:rPr lang="zh-CN" altLang="en-US" sz="2000" dirty="0" smtClean="0"/>
              <a:t>依次</a:t>
            </a:r>
            <a:r>
              <a:rPr lang="zh-CN" altLang="en-US" sz="2000" dirty="0"/>
              <a:t>插入到</a:t>
            </a:r>
            <a:r>
              <a:rPr lang="en-US" altLang="zh-CN" sz="2000" dirty="0"/>
              <a:t>d[1]</a:t>
            </a:r>
            <a:r>
              <a:rPr lang="zh-CN" altLang="en-US" sz="2000" dirty="0"/>
              <a:t>之前或之后的有序序列中，具体方法： </a:t>
            </a:r>
          </a:p>
          <a:p>
            <a:pPr lvl="3">
              <a:spcBef>
                <a:spcPts val="900"/>
              </a:spcBef>
            </a:pPr>
            <a:r>
              <a:rPr lang="en-US" altLang="zh-CN" sz="1600" dirty="0" smtClean="0"/>
              <a:t>L-</a:t>
            </a:r>
            <a:r>
              <a:rPr lang="en-US" altLang="zh-CN" sz="1600" dirty="0"/>
              <a:t>&gt;R[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].</a:t>
            </a:r>
            <a:r>
              <a:rPr lang="en-US" altLang="zh-CN" sz="1600" dirty="0" smtClean="0"/>
              <a:t>key </a:t>
            </a:r>
            <a:r>
              <a:rPr lang="en-US" altLang="zh-CN" sz="1600" dirty="0" smtClean="0">
                <a:solidFill>
                  <a:srgbClr val="FF0000"/>
                </a:solidFill>
              </a:rPr>
              <a:t>&lt;</a:t>
            </a:r>
            <a:r>
              <a:rPr lang="en-US" altLang="zh-CN" sz="1600" dirty="0" smtClean="0"/>
              <a:t> d[</a:t>
            </a:r>
            <a:r>
              <a:rPr lang="en-US" altLang="zh-CN" sz="1600" dirty="0" smtClean="0">
                <a:solidFill>
                  <a:srgbClr val="00B050"/>
                </a:solidFill>
              </a:rPr>
              <a:t>1</a:t>
            </a:r>
            <a:r>
              <a:rPr lang="en-US" altLang="zh-CN" sz="1600" dirty="0"/>
              <a:t>].key</a:t>
            </a:r>
            <a:r>
              <a:rPr lang="zh-CN" altLang="en-US" sz="1600" dirty="0"/>
              <a:t>： </a:t>
            </a:r>
            <a:r>
              <a:rPr lang="en-US" altLang="zh-CN" sz="1600" dirty="0"/>
              <a:t>L-&gt;R[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插入到</a:t>
            </a:r>
            <a:r>
              <a:rPr lang="en-US" altLang="zh-CN" sz="1600" b="1" i="1" u="sng" dirty="0"/>
              <a:t>d[</a:t>
            </a:r>
            <a:r>
              <a:rPr lang="en-US" altLang="zh-CN" sz="1600" b="1" i="1" u="sng" dirty="0">
                <a:solidFill>
                  <a:srgbClr val="00B050"/>
                </a:solidFill>
              </a:rPr>
              <a:t>1</a:t>
            </a:r>
            <a:r>
              <a:rPr lang="en-US" altLang="zh-CN" sz="1600" b="1" i="1" u="sng" dirty="0"/>
              <a:t>]</a:t>
            </a:r>
            <a:r>
              <a:rPr lang="zh-CN" altLang="en-US" sz="1600" b="1" i="1" u="sng" dirty="0"/>
              <a:t>之前</a:t>
            </a:r>
            <a:r>
              <a:rPr lang="zh-CN" altLang="en-US" sz="1600" dirty="0"/>
              <a:t>的有序表中；</a:t>
            </a:r>
          </a:p>
          <a:p>
            <a:pPr lvl="3">
              <a:spcBef>
                <a:spcPts val="900"/>
              </a:spcBef>
            </a:pPr>
            <a:r>
              <a:rPr lang="en-US" altLang="zh-CN" sz="1600" dirty="0" smtClean="0"/>
              <a:t>L-</a:t>
            </a:r>
            <a:r>
              <a:rPr lang="en-US" altLang="zh-CN" sz="1600" dirty="0"/>
              <a:t>&gt;R[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].</a:t>
            </a:r>
            <a:r>
              <a:rPr lang="en-US" altLang="zh-CN" sz="1600" dirty="0" smtClean="0"/>
              <a:t>key </a:t>
            </a:r>
            <a:r>
              <a:rPr lang="en-US" altLang="zh-CN" sz="1600" dirty="0" smtClean="0">
                <a:solidFill>
                  <a:srgbClr val="FF0000"/>
                </a:solidFill>
              </a:rPr>
              <a:t>≥</a:t>
            </a:r>
            <a:r>
              <a:rPr lang="en-US" altLang="zh-CN" sz="1600" dirty="0" smtClean="0"/>
              <a:t> d[</a:t>
            </a:r>
            <a:r>
              <a:rPr lang="en-US" altLang="zh-CN" sz="1600" dirty="0" smtClean="0">
                <a:solidFill>
                  <a:srgbClr val="00B050"/>
                </a:solidFill>
              </a:rPr>
              <a:t>1</a:t>
            </a:r>
            <a:r>
              <a:rPr lang="en-US" altLang="zh-CN" sz="1600" dirty="0"/>
              <a:t>].key</a:t>
            </a:r>
            <a:r>
              <a:rPr lang="zh-CN" altLang="en-US" sz="1600" dirty="0"/>
              <a:t>： </a:t>
            </a:r>
            <a:r>
              <a:rPr lang="en-US" altLang="zh-CN" sz="1600" dirty="0"/>
              <a:t>L-&gt;R[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插入到</a:t>
            </a:r>
            <a:r>
              <a:rPr lang="en-US" altLang="zh-CN" sz="1600" b="1" i="1" u="sng" dirty="0"/>
              <a:t>d[</a:t>
            </a:r>
            <a:r>
              <a:rPr lang="en-US" altLang="zh-CN" sz="1600" b="1" i="1" u="sng" dirty="0">
                <a:solidFill>
                  <a:srgbClr val="00B050"/>
                </a:solidFill>
              </a:rPr>
              <a:t>1</a:t>
            </a:r>
            <a:r>
              <a:rPr lang="en-US" altLang="zh-CN" sz="1600" b="1" i="1" u="sng" dirty="0"/>
              <a:t>]</a:t>
            </a:r>
            <a:r>
              <a:rPr lang="zh-CN" altLang="en-US" sz="1600" b="1" i="1" u="sng" dirty="0"/>
              <a:t>之后</a:t>
            </a:r>
            <a:r>
              <a:rPr lang="zh-CN" altLang="en-US" sz="1600" dirty="0"/>
              <a:t>的有序表中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lvl="1">
              <a:spcBef>
                <a:spcPts val="900"/>
              </a:spcBef>
            </a:pPr>
            <a:r>
              <a:rPr lang="zh-CN" altLang="en-US" sz="2000" b="1" dirty="0"/>
              <a:t>关键点</a:t>
            </a:r>
            <a:r>
              <a:rPr lang="zh-CN" altLang="en-US" sz="2000" dirty="0"/>
              <a:t>：实现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）将</a:t>
            </a:r>
            <a:r>
              <a:rPr lang="zh-CN" altLang="en-US" sz="2000" dirty="0"/>
              <a:t>向量</a:t>
            </a:r>
            <a:r>
              <a:rPr lang="en-US" altLang="zh-CN" sz="2000" b="1" i="1" dirty="0" smtClean="0"/>
              <a:t>d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/>
              <a:t>看成</a:t>
            </a:r>
            <a:r>
              <a:rPr lang="zh-CN" altLang="en-US" sz="2000" dirty="0"/>
              <a:t>是</a:t>
            </a:r>
            <a:r>
              <a:rPr lang="zh-CN" altLang="en-US" sz="2000" u="sng" dirty="0"/>
              <a:t>循环向量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）并</a:t>
            </a:r>
            <a:r>
              <a:rPr lang="zh-CN" altLang="en-US" sz="2000" dirty="0"/>
              <a:t>设两个指针</a:t>
            </a:r>
            <a:r>
              <a:rPr lang="en-US" altLang="zh-CN" sz="2000" i="1" dirty="0">
                <a:solidFill>
                  <a:srgbClr val="7030A0"/>
                </a:solidFill>
              </a:rPr>
              <a:t>first</a:t>
            </a:r>
            <a:r>
              <a:rPr lang="zh-CN" altLang="en-US" sz="2000" dirty="0"/>
              <a:t>和</a:t>
            </a:r>
            <a:r>
              <a:rPr lang="en-US" altLang="zh-CN" sz="2000" i="1" dirty="0">
                <a:solidFill>
                  <a:srgbClr val="7030A0"/>
                </a:solidFill>
              </a:rPr>
              <a:t>final</a:t>
            </a:r>
            <a:r>
              <a:rPr lang="zh-CN" altLang="en-US" sz="2000" dirty="0"/>
              <a:t>分别指示排序过程中得到的有序序列中的</a:t>
            </a:r>
            <a:r>
              <a:rPr lang="zh-CN" altLang="en-US" sz="2000" u="sng" dirty="0"/>
              <a:t>第一个和最后一个记录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59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1.2(b) </a:t>
            </a:r>
            <a:r>
              <a:rPr lang="en-US" altLang="zh-CN" dirty="0" smtClean="0">
                <a:solidFill>
                  <a:schemeClr val="tx2"/>
                </a:solidFill>
              </a:rPr>
              <a:t>2-</a:t>
            </a:r>
            <a:r>
              <a:rPr lang="zh-CN" altLang="en-US" dirty="0" smtClean="0">
                <a:solidFill>
                  <a:schemeClr val="tx2"/>
                </a:solidFill>
              </a:rPr>
              <a:t>路插入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zh-CN" altLang="en-US" sz="2400" dirty="0"/>
              <a:t>在</a:t>
            </a:r>
            <a:r>
              <a:rPr lang="en-US" altLang="zh-CN" sz="2400" dirty="0"/>
              <a:t>2-</a:t>
            </a:r>
            <a:r>
              <a:rPr lang="zh-CN" altLang="en-US" sz="2400" dirty="0"/>
              <a:t>路插入排序中，移动记录的次数约为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/8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sz="2400" dirty="0" smtClean="0"/>
              <a:t>但</a:t>
            </a:r>
            <a:r>
              <a:rPr lang="zh-CN" altLang="en-US" sz="2400" dirty="0"/>
              <a:t>当</a:t>
            </a:r>
            <a:r>
              <a:rPr lang="en-US" altLang="zh-CN" sz="2400" b="1" i="1" dirty="0"/>
              <a:t>L-&gt;R[1]</a:t>
            </a:r>
            <a:r>
              <a:rPr lang="zh-CN" altLang="en-US" sz="2400" dirty="0"/>
              <a:t>是待排序记录中关键字</a:t>
            </a:r>
            <a:r>
              <a:rPr lang="zh-CN" altLang="en-US" sz="2400" b="1" i="1" dirty="0"/>
              <a:t>最大</a:t>
            </a:r>
            <a:r>
              <a:rPr lang="zh-CN" altLang="en-US" sz="2400" dirty="0"/>
              <a:t>或</a:t>
            </a:r>
            <a:r>
              <a:rPr lang="zh-CN" altLang="en-US" sz="2400" b="1" i="1" dirty="0"/>
              <a:t>最小</a:t>
            </a:r>
            <a:r>
              <a:rPr lang="zh-CN" altLang="en-US" sz="2400" dirty="0"/>
              <a:t>的记录时，</a:t>
            </a:r>
            <a:r>
              <a:rPr lang="en-US" altLang="zh-CN" sz="2400" dirty="0"/>
              <a:t>2-</a:t>
            </a:r>
            <a:r>
              <a:rPr lang="zh-CN" altLang="en-US" sz="2400" dirty="0"/>
              <a:t>路插入排序就</a:t>
            </a:r>
            <a:r>
              <a:rPr lang="zh-CN" altLang="en-US" sz="2400" b="1" i="1" dirty="0"/>
              <a:t>完全失去了优越性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73714" y="44958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27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5064" y="44196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F0"/>
                </a:solidFill>
              </a:rPr>
              <a:t>76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079401" y="4267200"/>
            <a:ext cx="714521" cy="71913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259200" y="3429000"/>
            <a:ext cx="2432211" cy="2447925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175617" y="3489325"/>
            <a:ext cx="541017" cy="5270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49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852268" y="3619500"/>
            <a:ext cx="500007" cy="6477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4584140" y="3530600"/>
            <a:ext cx="378554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735562" y="4279900"/>
            <a:ext cx="921149" cy="152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60799" y="4800600"/>
            <a:ext cx="757109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3192" y="4991100"/>
            <a:ext cx="50474" cy="90011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271818" y="4508500"/>
            <a:ext cx="832819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473714" y="27432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702410" y="34290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first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625136" y="60198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first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309446" y="4786312"/>
            <a:ext cx="74780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first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028956" y="4471988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/>
              <a:t>final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533666" y="27432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543144" y="3287713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/>
              <a:t>final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366486" y="5715000"/>
            <a:ext cx="67982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>
                <a:solidFill>
                  <a:srgbClr val="00B0F0"/>
                </a:solidFill>
              </a:rPr>
              <a:t>final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827031" y="3098800"/>
            <a:ext cx="227133" cy="3810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4659851" y="3111500"/>
            <a:ext cx="151422" cy="304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836510" y="3795713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65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22663" y="3921369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38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131438" y="3759200"/>
            <a:ext cx="378554" cy="152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429578" y="3630613"/>
            <a:ext cx="227133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987931" y="45720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97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5692989" y="4668838"/>
            <a:ext cx="37855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4665758" y="5105400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97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5183518" y="5654675"/>
            <a:ext cx="227133" cy="228600"/>
          </a:xfrm>
          <a:prstGeom prst="line">
            <a:avLst/>
          </a:prstGeom>
          <a:noFill/>
          <a:ln w="19050">
            <a:solidFill>
              <a:srgbClr val="00B0F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3549425" y="4876800"/>
            <a:ext cx="605687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493477" y="4710113"/>
            <a:ext cx="448698" cy="36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13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2986033" y="5014912"/>
            <a:ext cx="33312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989494" y="5167313"/>
            <a:ext cx="3927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4003690" y="5829300"/>
            <a:ext cx="0" cy="280988"/>
          </a:xfrm>
          <a:prstGeom prst="line">
            <a:avLst/>
          </a:prstGeom>
          <a:noFill/>
          <a:ln w="19050">
            <a:solidFill>
              <a:srgbClr val="FFC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4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28600"/>
            <a:ext cx="4953000" cy="9630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086600" cy="487362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1.2(c) </a:t>
            </a:r>
            <a:r>
              <a:rPr lang="zh-CN" altLang="en-US" dirty="0" smtClean="0">
                <a:solidFill>
                  <a:schemeClr val="tx2"/>
                </a:solidFill>
              </a:rPr>
              <a:t>表插入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例子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3200400" cy="5495925"/>
          </a:xfrm>
        </p:spPr>
        <p:txBody>
          <a:bodyPr/>
          <a:lstStyle/>
          <a:p>
            <a:r>
              <a:rPr lang="zh-CN" altLang="en-US" sz="2000" dirty="0" smtClean="0"/>
              <a:t>之前的</a:t>
            </a:r>
            <a:r>
              <a:rPr lang="en-US" altLang="zh-CN" sz="2000" dirty="0" smtClean="0"/>
              <a:t>{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直接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solidFill>
                  <a:srgbClr val="0070C0"/>
                </a:solidFill>
              </a:rPr>
              <a:t>折半</a:t>
            </a:r>
            <a:r>
              <a:rPr lang="zh-CN" altLang="en-US" sz="2000" dirty="0" smtClean="0"/>
              <a:t>、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2-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路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插入排序</a:t>
            </a:r>
            <a:r>
              <a:rPr lang="zh-CN" altLang="en-US" sz="2000" dirty="0">
                <a:solidFill>
                  <a:schemeClr val="accent6"/>
                </a:solidFill>
              </a:rPr>
              <a:t>不可避免地要移动记录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若不想移动</a:t>
            </a:r>
            <a:r>
              <a:rPr lang="zh-CN" altLang="en-US" sz="2000" dirty="0"/>
              <a:t>记录就需要改变</a:t>
            </a:r>
            <a:r>
              <a:rPr lang="zh-CN" altLang="en-US" sz="2000" dirty="0" smtClean="0"/>
              <a:t>数据结构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表插入排序。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355600" indent="-355600"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设有</a:t>
            </a:r>
            <a:r>
              <a:rPr lang="zh-CN" altLang="en-US" sz="2000" dirty="0"/>
              <a:t>关键字集合</a:t>
            </a:r>
            <a:r>
              <a:rPr lang="en-US" altLang="zh-CN" sz="2000" dirty="0"/>
              <a:t>{49, 38, 65, </a:t>
            </a:r>
            <a:r>
              <a:rPr lang="en-US" altLang="zh-CN" sz="2000" dirty="0" smtClean="0"/>
              <a:t>13, 97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27, 76, </a:t>
            </a:r>
            <a:r>
              <a:rPr lang="en-US" altLang="zh-CN" sz="2000" u="sng" dirty="0">
                <a:solidFill>
                  <a:srgbClr val="FF00FF"/>
                </a:solidFill>
              </a:rPr>
              <a:t>49</a:t>
            </a:r>
            <a:r>
              <a:rPr lang="en-US" altLang="zh-CN" sz="2000" dirty="0"/>
              <a:t>} </a:t>
            </a:r>
            <a:r>
              <a:rPr lang="zh-CN" altLang="en-US" sz="2000" dirty="0" smtClean="0"/>
              <a:t>采用</a:t>
            </a:r>
            <a:r>
              <a:rPr lang="zh-CN" altLang="en-US" sz="2000" b="1" i="1" dirty="0"/>
              <a:t>表插入排序</a:t>
            </a:r>
            <a:r>
              <a:rPr lang="zh-CN" altLang="en-US" sz="2000" dirty="0"/>
              <a:t>的过程</a:t>
            </a:r>
            <a:r>
              <a:rPr lang="zh-CN" altLang="en-US" sz="2000" dirty="0" smtClean="0"/>
              <a:t>如图所</a:t>
            </a:r>
            <a:r>
              <a:rPr lang="zh-CN" altLang="en-US" sz="2000" dirty="0"/>
              <a:t>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39750" lvl="1"/>
            <a:r>
              <a:rPr lang="zh-CN" altLang="en-US" sz="1800" dirty="0" smtClean="0"/>
              <a:t>基于循环链表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静态</a:t>
            </a:r>
            <a:r>
              <a:rPr lang="zh-CN" altLang="en-US" sz="1800" dirty="0"/>
              <a:t>数组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的插入排序；</a:t>
            </a:r>
            <a:endParaRPr lang="en-US" altLang="zh-CN" sz="1800" dirty="0" smtClean="0"/>
          </a:p>
          <a:p>
            <a:pPr marL="539750" lvl="1"/>
            <a:r>
              <a:rPr lang="zh-CN" altLang="en-US" sz="1800" b="1" i="1" dirty="0" smtClean="0">
                <a:solidFill>
                  <a:srgbClr val="FF0000"/>
                </a:solidFill>
              </a:rPr>
              <a:t>红色</a:t>
            </a:r>
            <a:r>
              <a:rPr lang="zh-CN" altLang="en-US" sz="1800" dirty="0" smtClean="0"/>
              <a:t>（最小数），</a:t>
            </a:r>
            <a:r>
              <a:rPr lang="zh-CN" altLang="en-US" sz="1800" b="1" i="1" dirty="0" smtClean="0">
                <a:solidFill>
                  <a:srgbClr val="00B0F0"/>
                </a:solidFill>
              </a:rPr>
              <a:t>浅蓝</a:t>
            </a:r>
            <a:r>
              <a:rPr lang="zh-CN" altLang="en-US" sz="1800" dirty="0" smtClean="0"/>
              <a:t>（最大数） </a:t>
            </a:r>
            <a:r>
              <a:rPr lang="en-US" altLang="zh-CN" sz="1800" dirty="0" smtClean="0"/>
              <a:t>- </a:t>
            </a:r>
            <a:r>
              <a:rPr lang="zh-CN" altLang="en-US" sz="1800" dirty="0" smtClean="0"/>
              <a:t>当前序列！</a:t>
            </a:r>
            <a:endParaRPr lang="zh-CN" altLang="en-US" sz="2000" dirty="0"/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05871"/>
            <a:ext cx="4953000" cy="627686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088511"/>
            <a:ext cx="4953000" cy="627686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871151"/>
            <a:ext cx="4953000" cy="6276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3653791"/>
            <a:ext cx="4953000" cy="62768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436431"/>
            <a:ext cx="4953000" cy="627686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200" y="5219071"/>
            <a:ext cx="4953000" cy="627686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6001714"/>
            <a:ext cx="4953000" cy="62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2057400"/>
            <a:ext cx="29337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1.2(c) </a:t>
            </a:r>
            <a:r>
              <a:rPr lang="zh-CN" altLang="en-US" dirty="0" smtClean="0">
                <a:solidFill>
                  <a:schemeClr val="tx2"/>
                </a:solidFill>
              </a:rPr>
              <a:t>表插入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算法思想</a:t>
            </a:r>
            <a:r>
              <a:rPr lang="zh-CN" altLang="en-US" sz="2400" dirty="0" smtClean="0"/>
              <a:t>：排序过程中</a:t>
            </a:r>
            <a:r>
              <a:rPr lang="zh-CN" altLang="en-US" sz="2400" u="sng" dirty="0" smtClean="0"/>
              <a:t>不移动原始数据记录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200" b="1" dirty="0" smtClean="0"/>
              <a:t>算法实现</a:t>
            </a:r>
            <a:r>
              <a:rPr lang="zh-CN" altLang="en-US" sz="2200" dirty="0" smtClean="0"/>
              <a:t>：附加</a:t>
            </a:r>
            <a:r>
              <a:rPr lang="en-US" altLang="zh-CN" sz="2200" dirty="0"/>
              <a:t>n</a:t>
            </a:r>
            <a:r>
              <a:rPr lang="zh-CN" altLang="en-US" sz="2200" dirty="0"/>
              <a:t>个记录的辅助空间，记录类型修改为</a:t>
            </a:r>
            <a:r>
              <a:rPr lang="zh-CN" altLang="en-US" sz="2200" dirty="0" smtClean="0"/>
              <a:t>：</a:t>
            </a:r>
            <a:endParaRPr lang="en-US" altLang="zh-CN" sz="2200" dirty="0"/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 </a:t>
            </a:r>
            <a:r>
              <a:rPr lang="en-US" altLang="zh-CN" sz="1800" b="1" dirty="0" err="1" smtClean="0"/>
              <a:t>Recnode</a:t>
            </a:r>
            <a:r>
              <a:rPr lang="en-US" altLang="zh-CN" sz="1800" dirty="0" smtClean="0"/>
              <a:t> {</a:t>
            </a:r>
            <a:endParaRPr lang="en-US" altLang="zh-CN" sz="1800" dirty="0"/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KeyType</a:t>
            </a:r>
            <a:r>
              <a:rPr lang="en-US" altLang="zh-CN" sz="1800" dirty="0" smtClean="0"/>
              <a:t>  </a:t>
            </a:r>
            <a:r>
              <a:rPr lang="en-US" altLang="zh-CN" sz="1800" b="1" dirty="0">
                <a:solidFill>
                  <a:srgbClr val="0070C0"/>
                </a:solidFill>
              </a:rPr>
              <a:t>key</a:t>
            </a:r>
            <a:r>
              <a:rPr lang="en-US" altLang="zh-CN" sz="1800" dirty="0"/>
              <a:t> 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infotype</a:t>
            </a:r>
            <a:r>
              <a:rPr lang="en-US" altLang="zh-CN" sz="1800" dirty="0" smtClean="0"/>
              <a:t>  </a:t>
            </a:r>
            <a:r>
              <a:rPr lang="en-US" altLang="zh-CN" sz="1800" b="1" dirty="0" err="1">
                <a:solidFill>
                  <a:srgbClr val="0070C0"/>
                </a:solidFill>
              </a:rPr>
              <a:t>otherinfo</a:t>
            </a:r>
            <a:r>
              <a:rPr lang="en-US" altLang="zh-CN" sz="1800" dirty="0"/>
              <a:t> 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b="1" dirty="0">
                <a:solidFill>
                  <a:srgbClr val="7030A0"/>
                </a:solidFill>
              </a:rPr>
              <a:t>next</a:t>
            </a:r>
            <a:r>
              <a:rPr lang="en-US" altLang="zh-CN" sz="1800" dirty="0" smtClean="0"/>
              <a:t>;  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增加的指针域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800" dirty="0"/>
              <a:t>}</a:t>
            </a:r>
            <a:r>
              <a:rPr lang="en-US" altLang="zh-CN" sz="1800" b="1" dirty="0" err="1"/>
              <a:t>RecNode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2" algn="just"/>
            <a:r>
              <a:rPr lang="zh-CN" altLang="en-US" sz="2000" b="1" dirty="0"/>
              <a:t>初始化</a:t>
            </a:r>
            <a:r>
              <a:rPr lang="zh-CN" altLang="en-US" sz="2000" dirty="0"/>
              <a:t>：下标值为</a:t>
            </a:r>
            <a:r>
              <a:rPr lang="en-US" altLang="zh-CN" sz="2000" i="1" dirty="0">
                <a:solidFill>
                  <a:srgbClr val="00B050"/>
                </a:solidFill>
              </a:rPr>
              <a:t>0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记录</a:t>
            </a:r>
            <a:r>
              <a:rPr lang="zh-CN" altLang="en-US" sz="2000" dirty="0" smtClean="0"/>
              <a:t>作为</a:t>
            </a:r>
            <a:r>
              <a:rPr lang="zh-CN" altLang="en-US" sz="2000" b="1" dirty="0"/>
              <a:t>表头结点</a:t>
            </a:r>
            <a:r>
              <a:rPr lang="zh-CN" altLang="en-US" sz="2000" dirty="0"/>
              <a:t>，关键字取为最大值，</a:t>
            </a:r>
            <a:r>
              <a:rPr lang="zh-CN" altLang="en-US" sz="2000" dirty="0" smtClean="0"/>
              <a:t>各</a:t>
            </a:r>
            <a:r>
              <a:rPr lang="zh-CN" altLang="en-US" sz="2000" dirty="0"/>
              <a:t>记录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指针值为空</a:t>
            </a:r>
            <a:r>
              <a:rPr lang="zh-CN" altLang="en-US" sz="2000" dirty="0" smtClean="0"/>
              <a:t>；然后，</a:t>
            </a:r>
            <a:endParaRPr lang="zh-CN" altLang="en-US" sz="2000" dirty="0"/>
          </a:p>
          <a:p>
            <a:pPr marL="1371600" lvl="2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000" dirty="0" smtClean="0"/>
              <a:t>将</a:t>
            </a:r>
            <a:r>
              <a:rPr lang="zh-CN" altLang="en-US" sz="2000" dirty="0"/>
              <a:t>静态链表中数组下标值为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的记录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结点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与 表</a:t>
            </a:r>
            <a:r>
              <a:rPr lang="zh-CN" altLang="en-US" sz="2000" dirty="0"/>
              <a:t>头结点</a:t>
            </a:r>
            <a:r>
              <a:rPr lang="zh-CN" altLang="en-US" sz="2000" dirty="0" smtClean="0"/>
              <a:t>构成</a:t>
            </a:r>
            <a:r>
              <a:rPr lang="zh-CN" altLang="en-US" sz="2000" dirty="0"/>
              <a:t>“</a:t>
            </a:r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zh-CN" altLang="en-US" sz="2000" b="1" dirty="0"/>
              <a:t>循环</a:t>
            </a:r>
            <a:r>
              <a:rPr lang="zh-CN" altLang="en-US" sz="2000" b="1" dirty="0" smtClean="0"/>
              <a:t>链表</a:t>
            </a:r>
            <a:r>
              <a:rPr lang="zh-CN" altLang="en-US" sz="2000" dirty="0" smtClean="0"/>
              <a:t>”；</a:t>
            </a:r>
            <a:endParaRPr lang="zh-CN" altLang="en-US" sz="2000" dirty="0"/>
          </a:p>
          <a:p>
            <a:pPr marL="1371600" lvl="2" indent="-457200">
              <a:spcBef>
                <a:spcPts val="800"/>
              </a:spcBef>
              <a:buFont typeface="+mj-ea"/>
              <a:buAutoNum type="circleNumDbPlain"/>
            </a:pPr>
            <a:r>
              <a:rPr lang="zh-CN" altLang="en-US" sz="2000" dirty="0" smtClean="0"/>
              <a:t>从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</a:t>
            </a:r>
            <a:r>
              <a:rPr lang="zh-CN" altLang="en-US" sz="2000" dirty="0" smtClean="0"/>
              <a:t>开始，将记录</a:t>
            </a:r>
            <a:r>
              <a:rPr lang="en-US" altLang="zh-CN" sz="2000" dirty="0" smtClean="0"/>
              <a:t>R[</a:t>
            </a:r>
            <a:r>
              <a:rPr lang="en-US" altLang="zh-CN" sz="2000" i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按</a:t>
            </a:r>
            <a:r>
              <a:rPr lang="zh-CN" altLang="en-US" sz="2000" b="1" i="1" dirty="0"/>
              <a:t>关键字递减</a:t>
            </a:r>
            <a:r>
              <a:rPr lang="zh-CN" altLang="en-US" sz="2000" dirty="0"/>
              <a:t>插入到循环链表；</a:t>
            </a:r>
          </a:p>
          <a:p>
            <a:pPr marL="1371600" lvl="2" indent="-457200">
              <a:spcBef>
                <a:spcPts val="800"/>
              </a:spcBef>
              <a:buFont typeface="+mj-ea"/>
              <a:buAutoNum type="circleNumDbPlain"/>
            </a:pP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增加，</a:t>
            </a:r>
            <a:r>
              <a:rPr lang="zh-CN" altLang="en-US" sz="2000" dirty="0"/>
              <a:t>重复</a:t>
            </a:r>
            <a:r>
              <a:rPr lang="zh-CN" altLang="en-US" sz="2000" dirty="0" smtClean="0"/>
              <a:t>②的流程，</a:t>
            </a:r>
            <a:r>
              <a:rPr lang="zh-CN" altLang="en-US" sz="2000" i="1" dirty="0" smtClean="0"/>
              <a:t>直到 </a:t>
            </a:r>
            <a:r>
              <a:rPr lang="zh-CN" altLang="en-US" sz="2000" u="sng" dirty="0" smtClean="0"/>
              <a:t>全部记录插入</a:t>
            </a:r>
            <a:r>
              <a:rPr lang="zh-CN" altLang="en-US" sz="2000" u="sng" dirty="0"/>
              <a:t>到循环链表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828462"/>
            <a:ext cx="4419600" cy="8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1.2(c) </a:t>
            </a:r>
            <a:r>
              <a:rPr lang="zh-CN" altLang="en-US" dirty="0" smtClean="0">
                <a:solidFill>
                  <a:schemeClr val="tx2"/>
                </a:solidFill>
              </a:rPr>
              <a:t>表插入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和</a:t>
            </a:r>
            <a:r>
              <a:rPr lang="zh-CN" altLang="en-US" sz="2400" i="1" u="sng" dirty="0"/>
              <a:t>直接插入排序</a:t>
            </a:r>
            <a:r>
              <a:rPr lang="zh-CN" altLang="en-US" sz="2400" dirty="0"/>
              <a:t>相比，不同的</a:t>
            </a:r>
            <a:r>
              <a:rPr lang="zh-CN" altLang="en-US" sz="2400" dirty="0" smtClean="0"/>
              <a:t>是：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A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chemeClr val="accent6"/>
                </a:solidFill>
              </a:rPr>
              <a:t>修改</a:t>
            </a:r>
            <a:r>
              <a:rPr lang="en-US" altLang="zh-CN" sz="2000" dirty="0">
                <a:solidFill>
                  <a:schemeClr val="accent6"/>
                </a:solidFill>
              </a:rPr>
              <a:t>2n</a:t>
            </a:r>
            <a:r>
              <a:rPr lang="zh-CN" altLang="en-US" sz="2000" dirty="0">
                <a:solidFill>
                  <a:schemeClr val="accent6"/>
                </a:solidFill>
              </a:rPr>
              <a:t>次指针值以代替移动记录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smtClean="0"/>
              <a:t>B</a:t>
            </a:r>
            <a:r>
              <a:rPr lang="zh-CN" altLang="en-US" sz="2000" dirty="0" smtClean="0"/>
              <a:t>）而</a:t>
            </a:r>
            <a:r>
              <a:rPr lang="zh-CN" altLang="en-US" sz="2000" dirty="0">
                <a:solidFill>
                  <a:schemeClr val="accent6"/>
                </a:solidFill>
              </a:rPr>
              <a:t>关键字的比较次数相同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故</a:t>
            </a:r>
            <a:r>
              <a:rPr lang="zh-CN" altLang="en-US" sz="2400" dirty="0"/>
              <a:t>时间复杂</a:t>
            </a:r>
            <a:r>
              <a:rPr lang="zh-CN" altLang="en-US" sz="2400" dirty="0" smtClean="0"/>
              <a:t>度</a:t>
            </a:r>
            <a:r>
              <a:rPr lang="en-US" altLang="zh-CN" sz="2400" dirty="0" smtClean="0">
                <a:solidFill>
                  <a:srgbClr val="C00000"/>
                </a:solidFill>
              </a:rPr>
              <a:t>T(n)=O(n</a:t>
            </a:r>
            <a:r>
              <a:rPr lang="en-US" altLang="zh-CN" sz="2400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表插入排序得到一个有序链表，</a:t>
            </a:r>
            <a:r>
              <a:rPr lang="zh-CN" altLang="en-US" sz="2400" u="sng" dirty="0">
                <a:solidFill>
                  <a:srgbClr val="0070C0"/>
                </a:solidFill>
              </a:rPr>
              <a:t>对其可以方便地进行顺序查找，但不能实现随即查找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根据</a:t>
            </a:r>
            <a:r>
              <a:rPr lang="zh-CN" altLang="en-US" sz="2400" dirty="0"/>
              <a:t>需要，可以对记录进行重排，记录重排详见</a:t>
            </a:r>
            <a:r>
              <a:rPr lang="en-US" altLang="zh-CN" sz="2400" dirty="0"/>
              <a:t>P268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4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01" y="5943600"/>
            <a:ext cx="5761905" cy="5047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1.2(d) </a:t>
            </a:r>
            <a:r>
              <a:rPr lang="zh-CN" altLang="en-US" dirty="0">
                <a:solidFill>
                  <a:schemeClr val="tx2"/>
                </a:solidFill>
              </a:rPr>
              <a:t>希尔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例子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191500" cy="5419725"/>
          </a:xfrm>
        </p:spPr>
        <p:txBody>
          <a:bodyPr/>
          <a:lstStyle/>
          <a:p>
            <a:pPr marL="363538" indent="-363538">
              <a:lnSpc>
                <a:spcPct val="10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关键字</a:t>
            </a:r>
            <a:r>
              <a:rPr lang="zh-CN" altLang="en-US" sz="2000" dirty="0"/>
              <a:t>集合</a:t>
            </a:r>
            <a:r>
              <a:rPr lang="en-US" altLang="zh-CN" sz="2000" dirty="0"/>
              <a:t>{9, 13, 8, 2, 5, </a:t>
            </a:r>
            <a:r>
              <a:rPr lang="en-US" altLang="zh-CN" sz="2000" u="sng" dirty="0">
                <a:solidFill>
                  <a:srgbClr val="FFC000"/>
                </a:solidFill>
              </a:rPr>
              <a:t>13</a:t>
            </a:r>
            <a:r>
              <a:rPr lang="en-US" altLang="zh-CN" sz="2000" dirty="0"/>
              <a:t>, 7, 1, 15, 11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增量序列</a:t>
            </a:r>
            <a:r>
              <a:rPr lang="zh-CN" altLang="en-US" sz="2000" dirty="0" smtClean="0"/>
              <a:t>是“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5</a:t>
            </a:r>
            <a:r>
              <a:rPr lang="en-US" altLang="zh-CN" sz="2000" dirty="0"/>
              <a:t>, </a:t>
            </a:r>
            <a:r>
              <a:rPr lang="en-US" altLang="zh-CN" sz="2000" i="1" dirty="0">
                <a:solidFill>
                  <a:srgbClr val="0070C0"/>
                </a:solidFill>
              </a:rPr>
              <a:t>3</a:t>
            </a:r>
            <a:r>
              <a:rPr lang="en-US" altLang="zh-CN" sz="2000" dirty="0"/>
              <a:t>, 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</a:rPr>
              <a:t>”的</a:t>
            </a:r>
            <a:r>
              <a:rPr lang="zh-CN" altLang="en-US" sz="2000" b="1" u="sng" dirty="0" smtClean="0">
                <a:solidFill>
                  <a:schemeClr val="tx2"/>
                </a:solidFill>
              </a:rPr>
              <a:t>希</a:t>
            </a:r>
            <a:r>
              <a:rPr lang="zh-CN" altLang="en-US" sz="2000" b="1" u="sng" dirty="0"/>
              <a:t>尔排序</a:t>
            </a:r>
            <a:r>
              <a:rPr lang="zh-CN" altLang="en-US" sz="2000" u="sng" dirty="0"/>
              <a:t>的过程</a:t>
            </a:r>
            <a:r>
              <a:rPr lang="zh-CN" altLang="en-US" sz="2000" dirty="0"/>
              <a:t>如</a:t>
            </a:r>
            <a:r>
              <a:rPr lang="zh-CN" altLang="en-US" sz="2000" dirty="0" smtClean="0"/>
              <a:t>图。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5214" y="2220817"/>
            <a:ext cx="162980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FF"/>
                </a:solidFill>
              </a:rPr>
              <a:t>第一趟排序的</a:t>
            </a:r>
            <a:r>
              <a:rPr lang="zh-CN" altLang="en-US" sz="1400" u="sng" dirty="0" smtClean="0">
                <a:solidFill>
                  <a:srgbClr val="FF00FF"/>
                </a:solidFill>
              </a:rPr>
              <a:t>过程</a:t>
            </a:r>
            <a:endParaRPr lang="en-US" altLang="zh-CN" sz="1400" u="sng" dirty="0" smtClean="0">
              <a:solidFill>
                <a:srgbClr val="FF00FF"/>
              </a:solidFill>
            </a:endParaRPr>
          </a:p>
          <a:p>
            <a:pPr algn="ctr"/>
            <a:r>
              <a:rPr lang="en-US" altLang="zh-CN" sz="1400" u="sng" dirty="0" smtClean="0">
                <a:solidFill>
                  <a:srgbClr val="0070C0"/>
                </a:solidFill>
              </a:rPr>
              <a:t>d1 = 5</a:t>
            </a:r>
            <a:endParaRPr lang="zh-CN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178" y="2726980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每个分组内进行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zh-CN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插入排序</a:t>
            </a:r>
            <a:r>
              <a:rPr lang="en-US" altLang="zh-CN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65214" y="3798983"/>
            <a:ext cx="162980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FF"/>
                </a:solidFill>
              </a:rPr>
              <a:t>第二趟排序的</a:t>
            </a:r>
            <a:r>
              <a:rPr lang="zh-CN" altLang="en-US" sz="1400" u="sng" dirty="0" smtClean="0">
                <a:solidFill>
                  <a:srgbClr val="FF00FF"/>
                </a:solidFill>
              </a:rPr>
              <a:t>过程</a:t>
            </a:r>
            <a:endParaRPr lang="en-US" altLang="zh-CN" sz="1400" u="sng" dirty="0" smtClean="0">
              <a:solidFill>
                <a:srgbClr val="FF00FF"/>
              </a:solidFill>
            </a:endParaRPr>
          </a:p>
          <a:p>
            <a:pPr algn="ctr"/>
            <a:r>
              <a:rPr lang="en-US" altLang="zh-CN" sz="1400" u="sng" dirty="0" smtClean="0">
                <a:solidFill>
                  <a:srgbClr val="0070C0"/>
                </a:solidFill>
              </a:rPr>
              <a:t>d2 = 3</a:t>
            </a:r>
            <a:endParaRPr lang="zh-CN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5214" y="5115498"/>
            <a:ext cx="162980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FF00FF"/>
                </a:solidFill>
              </a:rPr>
              <a:t>第</a:t>
            </a:r>
            <a:r>
              <a:rPr lang="zh-CN" altLang="en-US" sz="1400" dirty="0">
                <a:solidFill>
                  <a:srgbClr val="FF00FF"/>
                </a:solidFill>
              </a:rPr>
              <a:t>三</a:t>
            </a:r>
            <a:r>
              <a:rPr lang="zh-CN" altLang="en-US" sz="1400" dirty="0" smtClean="0">
                <a:solidFill>
                  <a:srgbClr val="FF00FF"/>
                </a:solidFill>
              </a:rPr>
              <a:t>趟排序的</a:t>
            </a:r>
            <a:r>
              <a:rPr lang="zh-CN" altLang="en-US" sz="1400" u="sng" dirty="0" smtClean="0">
                <a:solidFill>
                  <a:srgbClr val="FF00FF"/>
                </a:solidFill>
              </a:rPr>
              <a:t>过程</a:t>
            </a:r>
            <a:endParaRPr lang="en-US" altLang="zh-CN" sz="1400" u="sng" dirty="0" smtClean="0">
              <a:solidFill>
                <a:srgbClr val="FF00FF"/>
              </a:solidFill>
            </a:endParaRPr>
          </a:p>
          <a:p>
            <a:pPr algn="ctr"/>
            <a:r>
              <a:rPr lang="en-US" altLang="zh-CN" sz="1400" u="sng" dirty="0" smtClean="0">
                <a:solidFill>
                  <a:srgbClr val="0070C0"/>
                </a:solidFill>
              </a:rPr>
              <a:t>d3 = 1</a:t>
            </a:r>
            <a:endParaRPr lang="zh-CN" altLang="en-US" sz="1400" u="sng" dirty="0">
              <a:solidFill>
                <a:srgbClr val="0070C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5214" y="1735371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初始关键字序列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97" y="1653394"/>
            <a:ext cx="5761905" cy="50476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2559552" y="169955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95" y="3305238"/>
            <a:ext cx="5761905" cy="504762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995494" y="3386688"/>
            <a:ext cx="1484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/>
              <a:t>第一</a:t>
            </a:r>
            <a:r>
              <a:rPr lang="zh-CN" altLang="en-US" sz="1600" dirty="0" smtClean="0"/>
              <a:t>趟排序后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01" y="4676838"/>
            <a:ext cx="5761905" cy="50476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2598249" y="4744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180651" y="475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764850" y="475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323650" y="475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907850" y="4756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2531" y="47569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13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993110" y="4750644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622350" y="4744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55131" y="47442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713931" y="472524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90600" y="4758288"/>
            <a:ext cx="1484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第二趟排序后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990600" y="6025050"/>
            <a:ext cx="14847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第三趟排序后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12" name="圆角矩形 111"/>
          <p:cNvSpPr/>
          <p:nvPr/>
        </p:nvSpPr>
        <p:spPr>
          <a:xfrm>
            <a:off x="5440892" y="169955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6017160" y="1699550"/>
            <a:ext cx="419101" cy="402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3135820" y="1699550"/>
            <a:ext cx="419101" cy="402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6593428" y="1699550"/>
            <a:ext cx="419101" cy="402932"/>
          </a:xfrm>
          <a:prstGeom prst="round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3712088" y="1699550"/>
            <a:ext cx="419101" cy="402932"/>
          </a:xfrm>
          <a:prstGeom prst="round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169696" y="1699550"/>
            <a:ext cx="419101" cy="402932"/>
          </a:xfrm>
          <a:prstGeom prst="roundRect">
            <a:avLst/>
          </a:prstGeom>
          <a:solidFill>
            <a:srgbClr val="FFEC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4288356" y="1699550"/>
            <a:ext cx="419101" cy="402932"/>
          </a:xfrm>
          <a:prstGeom prst="roundRect">
            <a:avLst/>
          </a:prstGeom>
          <a:solidFill>
            <a:srgbClr val="FFEC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745961" y="1699550"/>
            <a:ext cx="419101" cy="402932"/>
          </a:xfrm>
          <a:prstGeom prst="roundRect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4864624" y="1699550"/>
            <a:ext cx="419101" cy="402932"/>
          </a:xfrm>
          <a:prstGeom prst="roundRect">
            <a:avLst/>
          </a:prstGeom>
          <a:solidFill>
            <a:srgbClr val="FF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607545" y="17212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125827" y="17334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774146" y="1733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32946" y="1733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917146" y="1733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25199" y="1727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13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75386" y="172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50696" y="17207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64427" y="17207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729607" y="1701800"/>
            <a:ext cx="4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2546974" y="335280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3123343" y="3352800"/>
            <a:ext cx="419101" cy="402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3699712" y="3352800"/>
            <a:ext cx="419101" cy="402932"/>
          </a:xfrm>
          <a:prstGeom prst="round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4276081" y="335280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4852450" y="3352800"/>
            <a:ext cx="419101" cy="402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5428819" y="3352800"/>
            <a:ext cx="419101" cy="402932"/>
          </a:xfrm>
          <a:prstGeom prst="round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圆角矩形 126"/>
          <p:cNvSpPr/>
          <p:nvPr/>
        </p:nvSpPr>
        <p:spPr>
          <a:xfrm>
            <a:off x="6005188" y="335280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6581557" y="3352800"/>
            <a:ext cx="419101" cy="4029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7157926" y="3352800"/>
            <a:ext cx="419101" cy="402932"/>
          </a:xfrm>
          <a:prstGeom prst="roundRect">
            <a:avLst/>
          </a:prstGeom>
          <a:solidFill>
            <a:srgbClr val="CFA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7734299" y="3352800"/>
            <a:ext cx="419101" cy="4029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 rot="16200000">
            <a:off x="4052863" y="806743"/>
            <a:ext cx="314371" cy="2933702"/>
          </a:xfrm>
          <a:prstGeom prst="lef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6200000">
            <a:off x="5530603" y="1034802"/>
            <a:ext cx="805480" cy="2916115"/>
          </a:xfrm>
          <a:prstGeom prst="leftBracket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中括号 17"/>
          <p:cNvSpPr/>
          <p:nvPr/>
        </p:nvSpPr>
        <p:spPr>
          <a:xfrm rot="16200000">
            <a:off x="5043513" y="1011988"/>
            <a:ext cx="637841" cy="2838735"/>
          </a:xfrm>
          <a:prstGeom prst="lef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中括号 19"/>
          <p:cNvSpPr/>
          <p:nvPr/>
        </p:nvSpPr>
        <p:spPr>
          <a:xfrm rot="16200000">
            <a:off x="6067868" y="1114866"/>
            <a:ext cx="930671" cy="2922896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 rot="16200000">
            <a:off x="4559807" y="895267"/>
            <a:ext cx="478410" cy="2909357"/>
          </a:xfrm>
          <a:prstGeom prst="leftBracket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603143" y="337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185545" y="338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3769744" y="338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328544" y="338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916319" y="338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407425" y="33853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13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991624" y="337904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627244" y="3372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160025" y="33726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724775" y="3353644"/>
            <a:ext cx="4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24150" y="3765550"/>
            <a:ext cx="5200649" cy="268008"/>
            <a:chOff x="2705101" y="3819569"/>
            <a:chExt cx="4762502" cy="323945"/>
          </a:xfrm>
        </p:grpSpPr>
        <p:sp>
          <p:nvSpPr>
            <p:cNvPr id="22" name="左中括号 21"/>
            <p:cNvSpPr/>
            <p:nvPr/>
          </p:nvSpPr>
          <p:spPr>
            <a:xfrm rot="16200000">
              <a:off x="4929166" y="1595506"/>
              <a:ext cx="314371" cy="4762502"/>
            </a:xfrm>
            <a:prstGeom prst="leftBracket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4303837" y="3819569"/>
              <a:ext cx="0" cy="3239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905500" y="3819571"/>
              <a:ext cx="0" cy="32394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332900" y="3750962"/>
            <a:ext cx="3448901" cy="425798"/>
            <a:chOff x="3256702" y="3986417"/>
            <a:chExt cx="3144100" cy="280781"/>
          </a:xfrm>
        </p:grpSpPr>
        <p:sp>
          <p:nvSpPr>
            <p:cNvPr id="32" name="左中括号 31"/>
            <p:cNvSpPr/>
            <p:nvPr/>
          </p:nvSpPr>
          <p:spPr>
            <a:xfrm rot="16200000">
              <a:off x="4688361" y="2554758"/>
              <a:ext cx="280781" cy="3144100"/>
            </a:xfrm>
            <a:prstGeom prst="leftBracket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125" idx="2"/>
              <a:endCxn id="32" idx="1"/>
            </p:cNvCxnSpPr>
            <p:nvPr/>
          </p:nvCxnSpPr>
          <p:spPr>
            <a:xfrm flipH="1">
              <a:off x="4828752" y="3989562"/>
              <a:ext cx="4239" cy="2776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913153" y="3749040"/>
            <a:ext cx="3477397" cy="609601"/>
            <a:chOff x="3760758" y="3809999"/>
            <a:chExt cx="3173446" cy="609601"/>
          </a:xfrm>
        </p:grpSpPr>
        <p:sp>
          <p:nvSpPr>
            <p:cNvPr id="45" name="左中括号 44"/>
            <p:cNvSpPr/>
            <p:nvPr/>
          </p:nvSpPr>
          <p:spPr>
            <a:xfrm rot="16200000">
              <a:off x="5042681" y="2528076"/>
              <a:ext cx="609599" cy="3173446"/>
            </a:xfrm>
            <a:prstGeom prst="leftBracket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335570" y="3809999"/>
              <a:ext cx="0" cy="60960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69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3 L 0.08524 -0.04769 C 0.10295 -0.0581 0.12951 -0.06366 0.15729 -0.06366 C 0.18889 -0.06366 0.21423 -0.0581 0.23194 -0.04769 L 0.31684 -0.00093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3.7037E-6 L -0.08403 -0.04351 C -0.10174 -0.05324 -0.1283 -0.05833 -0.1559 -0.05833 C -0.1875 -0.05833 -0.21267 -0.05324 -0.23038 -0.04351 L -0.31493 -3.7037E-6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3.7037E-7 L 0.08247 -0.04931 C 0.10018 -0.06042 0.12657 -0.0662 0.15417 -0.0662 C 0.18577 -0.0662 0.21094 -0.06042 0.22865 -0.04931 L 0.31337 3.7037E-7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185 L -0.08438 -0.04676 C -0.10243 -0.05787 -0.129 -0.06389 -0.15677 -0.06389 C -0.18837 -0.06389 -0.21372 -0.05787 -0.23177 -0.04676 L -0.31667 0.00185 " pathEditMode="relative" rAng="0" ptsTypes="AAAAA">
                                      <p:cBhvr>
                                        <p:cTn id="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0.05017 -0.03935 C 0.06076 -0.04815 0.07656 -0.05278 0.09288 -0.05278 C 0.1118 -0.05278 0.12673 -0.04815 0.13732 -0.03935 L 0.18767 0 " pathEditMode="relative" rAng="0" ptsTypes="AAAAA">
                                      <p:cBhvr>
                                        <p:cTn id="17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29344E-17 L -0.05174 0.03866 C -0.0625 0.04722 -0.07865 0.05208 -0.09549 0.05208 C -0.11476 0.05208 -0.13021 0.04722 -0.14097 0.03866 L -0.19253 4.29344E-17 " pathEditMode="relative" rAng="0" ptsTypes="AAAAA">
                                      <p:cBhvr>
                                        <p:cTn id="17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5069 -0.03843 C 0.06146 -0.04699 0.07726 -0.05162 0.09392 -0.05162 C 0.11285 -0.05162 0.12795 -0.04699 0.13872 -0.03843 L 0.18958 4.07407E-6 " pathEditMode="relative" rAng="0" ptsTypes="AAAAA">
                                      <p:cBhvr>
                                        <p:cTn id="1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37 L -0.05052 0.04375 C -0.06128 0.05278 -0.07725 0.05764 -0.09392 0.05764 C -0.11302 0.05764 -0.12812 0.05278 -0.13888 0.04375 L -0.18993 0.0037 " pathEditMode="relative" rAng="0" ptsTypes="AAAAA">
                                      <p:cBhvr>
                                        <p:cTn id="17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023 L 0.0507 -0.04375 C 0.06129 -0.05347 0.07726 -0.05833 0.09375 -0.05833 C 0.11268 -0.05833 0.12778 -0.05347 0.13837 -0.04375 L 0.18924 -0.00023 " pathEditMode="relative" rAng="0" ptsTypes="AAAAA">
                                      <p:cBhvr>
                                        <p:cTn id="18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23 L -0.05087 0.03982 C -0.06163 0.04884 -0.07743 0.05371 -0.0941 0.05371 C -0.11302 0.05371 -0.12813 0.04884 -0.13889 0.03982 L -0.18959 -0.00023 " pathEditMode="relative" rAng="0" ptsTypes="AAAAA">
                                      <p:cBhvr>
                                        <p:cTn id="19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8 0.18565 " pathEditMode="relative" ptsTypes="AA">
                                      <p:cBhvr>
                                        <p:cTn id="25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-0.00052 0.185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8565 L 0.01649 0.14398 C 0.01997 0.13495 0.02535 0.13009 0.0309 0.13009 C 0.03733 0.13009 0.04236 0.13495 0.04583 0.14398 L 0.06302 0.18565 " pathEditMode="relative" rAng="0" ptsTypes="AAAAA">
                                      <p:cBhvr>
                                        <p:cTn id="26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8 0.18565 L 0.01822 0.1456 C 0.02187 0.13657 0.02708 0.13171 0.03263 0.13171 C 0.03888 0.13171 0.04392 0.13657 0.04756 0.1456 L 0.06458 0.18565 " pathEditMode="relative" rAng="0" ptsTypes="AAAAA">
                                      <p:cBhvr>
                                        <p:cTn id="26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813 0.18611 " pathEditMode="relative" ptsTypes="AA">
                                      <p:cBhvr>
                                        <p:cTn id="26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00174 0.18565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8565 L 0.01858 0.14421 C 0.02205 0.13495 0.02743 0.13009 0.03281 0.13009 C 0.03924 0.13009 0.04427 0.13495 0.04774 0.14421 L 0.06476 0.18565 " pathEditMode="relative" rAng="0" ptsTypes="AAAAA">
                                      <p:cBhvr>
                                        <p:cTn id="27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54 0.18056 " pathEditMode="relative" ptsTypes="AA">
                                      <p:cBhvr>
                                        <p:cTn id="28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0.00174 0.18565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18565 L 0.01858 0.14421 C 0.02222 0.13495 0.0276 0.13009 0.03299 0.13009 C 0.03941 0.13009 0.04445 0.13495 0.04809 0.14421 L 0.0651 0.18565 " pathEditMode="relative" rAng="0" ptsTypes="AAAAA">
                                      <p:cBhvr>
                                        <p:cTn id="28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4 0.18333 " pathEditMode="relative" ptsTypes="AA">
                                      <p:cBhvr>
                                        <p:cTn id="29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0.18565 L 0.0816 0.14421 C 0.08507 0.13495 0.0901 0.13009 0.09566 0.13009 C 0.10174 0.13009 0.1066 0.13495 0.11007 0.14421 L 0.12674 0.18565 " pathEditMode="relative" rAng="0" ptsTypes="AAAAA">
                                      <p:cBhvr>
                                        <p:cTn id="29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15 0.18634 L -0.04427 0.22638 C -0.04045 0.23541 -0.03472 0.24027 -0.02899 0.24027 C -0.02222 0.24027 -0.01684 0.23541 -0.01302 0.22638 L 0.00503 0.18634 " pathEditMode="relative" rAng="0" ptsTypes="AAAAA">
                                      <p:cBhvr>
                                        <p:cTn id="30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18565 L 0.08125 0.22569 C 0.08472 0.23472 0.08993 0.23958 0.09549 0.23958 C 0.10156 0.23958 0.1066 0.23472 0.11007 0.22569 L 0.12674 0.18565 " pathEditMode="relative" rAng="0" ptsTypes="AAAAA">
                                      <p:cBhvr>
                                        <p:cTn id="305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18663 0.1875 " pathEditMode="relative" rAng="0" ptsTypes="AA">
                                      <p:cBhvr>
                                        <p:cTn id="30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0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0052 0.18912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8912 L 0.01632 0.14653 C 0.01979 0.13704 0.02482 0.13194 0.03003 0.13194 C 0.03593 0.13194 0.04062 0.13704 0.04409 0.14653 L 0.06007 0.18912 " pathEditMode="relative" rAng="0" ptsTypes="AAAAA">
                                      <p:cBhvr>
                                        <p:cTn id="3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1065 L -0.06059 0.19167 " pathEditMode="relative" rAng="0" ptsTypes="AA">
                                      <p:cBhvr>
                                        <p:cTn id="32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4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52" grpId="0" animBg="1"/>
      <p:bldP spid="54" grpId="0" animBg="1"/>
      <p:bldP spid="10" grpId="0" animBg="1"/>
      <p:bldP spid="87" grpId="0"/>
      <p:bldP spid="89" grpId="0"/>
      <p:bldP spid="89" grpId="1"/>
      <p:bldP spid="89" grpId="2"/>
      <p:bldP spid="90" grpId="0"/>
      <p:bldP spid="90" grpId="1"/>
      <p:bldP spid="90" grpId="2"/>
      <p:bldP spid="91" grpId="0"/>
      <p:bldP spid="91" grpId="1"/>
      <p:bldP spid="92" grpId="0"/>
      <p:bldP spid="92" grpId="1"/>
      <p:bldP spid="92" grpId="2"/>
      <p:bldP spid="92" grpId="3"/>
      <p:bldP spid="93" grpId="0"/>
      <p:bldP spid="93" grpId="1"/>
      <p:bldP spid="94" grpId="0"/>
      <p:bldP spid="94" grpId="1"/>
      <p:bldP spid="94" grpId="2"/>
      <p:bldP spid="94" grpId="3"/>
      <p:bldP spid="95" grpId="0"/>
      <p:bldP spid="95" grpId="1"/>
      <p:bldP spid="95" grpId="2"/>
      <p:bldP spid="96" grpId="0"/>
      <p:bldP spid="96" grpId="1"/>
      <p:bldP spid="97" grpId="0"/>
      <p:bldP spid="97" grpId="1"/>
      <p:bldP spid="97" grpId="2"/>
      <p:bldP spid="98" grpId="0"/>
      <p:bldP spid="98" grpId="1"/>
      <p:bldP spid="99" grpId="0"/>
      <p:bldP spid="111" grpId="0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67" grpId="0"/>
      <p:bldP spid="68" grpId="0"/>
      <p:bldP spid="72" grpId="0"/>
      <p:bldP spid="73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1" grpId="0" animBg="1"/>
      <p:bldP spid="19" grpId="0" animBg="1"/>
      <p:bldP spid="18" grpId="0" animBg="1"/>
      <p:bldP spid="20" grpId="0" animBg="1"/>
      <p:bldP spid="12" grpId="0" animBg="1"/>
      <p:bldP spid="77" grpId="0"/>
      <p:bldP spid="77" grpId="1"/>
      <p:bldP spid="78" grpId="0"/>
      <p:bldP spid="78" grpId="1"/>
      <p:bldP spid="79" grpId="0"/>
      <p:bldP spid="80" grpId="0"/>
      <p:bldP spid="80" grpId="1"/>
      <p:bldP spid="81" grpId="0"/>
      <p:bldP spid="81" grpId="1"/>
      <p:bldP spid="82" grpId="0"/>
      <p:bldP spid="83" grpId="0"/>
      <p:bldP spid="83" grpId="1"/>
      <p:bldP spid="84" grpId="0"/>
      <p:bldP spid="85" grpId="0"/>
      <p:bldP spid="86" grpId="0"/>
      <p:bldP spid="8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1.2(d</a:t>
            </a:r>
            <a:r>
              <a:rPr lang="en-US" altLang="zh-CN" dirty="0" smtClean="0"/>
              <a:t>) </a:t>
            </a:r>
            <a:r>
              <a:rPr lang="zh-CN" altLang="en-US" dirty="0" smtClean="0">
                <a:solidFill>
                  <a:schemeClr val="tx2"/>
                </a:solidFill>
              </a:rPr>
              <a:t>希尔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81075"/>
            <a:ext cx="8001000" cy="541972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希</a:t>
            </a:r>
            <a:r>
              <a:rPr lang="zh-CN" altLang="en-US" sz="2400" b="1" dirty="0">
                <a:solidFill>
                  <a:srgbClr val="00B0F0"/>
                </a:solidFill>
              </a:rPr>
              <a:t>尔排序</a:t>
            </a:r>
            <a:r>
              <a:rPr lang="en-US" altLang="zh-CN" sz="2400" dirty="0"/>
              <a:t>(</a:t>
            </a:r>
            <a:r>
              <a:rPr lang="en-US" altLang="zh-CN" sz="2400" b="1" dirty="0"/>
              <a:t>Shell Sort</a:t>
            </a:r>
            <a:r>
              <a:rPr lang="zh-CN" altLang="en-US" sz="2400" dirty="0"/>
              <a:t>，又称</a:t>
            </a:r>
            <a:r>
              <a:rPr lang="zh-CN" altLang="en-US" sz="2400" b="1" dirty="0">
                <a:solidFill>
                  <a:schemeClr val="accent6"/>
                </a:solidFill>
              </a:rPr>
              <a:t>缩小增量法</a:t>
            </a:r>
            <a:r>
              <a:rPr lang="en-US" altLang="zh-CN" sz="2400" dirty="0"/>
              <a:t>)</a:t>
            </a:r>
            <a:r>
              <a:rPr lang="zh-CN" altLang="en-US" sz="2400" dirty="0"/>
              <a:t>是一种</a:t>
            </a:r>
            <a:r>
              <a:rPr lang="zh-CN" altLang="en-US" sz="2400" b="1" dirty="0">
                <a:solidFill>
                  <a:srgbClr val="0070C0"/>
                </a:solidFill>
              </a:rPr>
              <a:t>分组</a:t>
            </a:r>
            <a:r>
              <a:rPr lang="zh-CN" altLang="en-US" sz="2400" b="1" dirty="0"/>
              <a:t>插入排序</a:t>
            </a:r>
            <a:r>
              <a:rPr lang="zh-CN" altLang="en-US" sz="2400" dirty="0" smtClean="0"/>
              <a:t>方法。</a:t>
            </a:r>
            <a:endParaRPr lang="en-US" altLang="zh-CN" sz="2400" dirty="0" smtClean="0"/>
          </a:p>
          <a:p>
            <a:r>
              <a:rPr lang="zh-CN" altLang="en-US" sz="2400" dirty="0"/>
              <a:t>排序</a:t>
            </a:r>
            <a:r>
              <a:rPr lang="zh-CN" altLang="en-US" sz="2400" b="1" dirty="0"/>
              <a:t>思想</a:t>
            </a:r>
          </a:p>
          <a:p>
            <a:pPr lvl="1">
              <a:lnSpc>
                <a:spcPct val="140000"/>
              </a:lnSpc>
            </a:pPr>
            <a:r>
              <a:rPr lang="zh-CN" altLang="en-US" sz="2200" dirty="0" smtClean="0"/>
              <a:t>先</a:t>
            </a:r>
            <a:r>
              <a:rPr lang="zh-CN" altLang="en-US" sz="2200" dirty="0"/>
              <a:t>取一个正整数</a:t>
            </a:r>
            <a:r>
              <a:rPr lang="en-US" altLang="zh-CN" sz="2200" dirty="0" smtClean="0"/>
              <a:t>d</a:t>
            </a:r>
            <a:r>
              <a:rPr lang="en-US" altLang="zh-CN" sz="2200" baseline="-25000" dirty="0" smtClean="0"/>
              <a:t>1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d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&lt;n</a:t>
            </a:r>
            <a:r>
              <a:rPr lang="zh-CN" altLang="en-US" sz="2200" dirty="0"/>
              <a:t>）作为第一个增量，</a:t>
            </a:r>
            <a:r>
              <a:rPr lang="zh-CN" altLang="en-US" sz="2200" u="sng" dirty="0"/>
              <a:t>将全部</a:t>
            </a:r>
            <a:r>
              <a:rPr lang="en-US" altLang="zh-CN" sz="2200" u="sng" dirty="0"/>
              <a:t>n</a:t>
            </a:r>
            <a:r>
              <a:rPr lang="zh-CN" altLang="en-US" sz="2200" u="sng" dirty="0"/>
              <a:t>个记录分成</a:t>
            </a:r>
            <a:r>
              <a:rPr lang="en-US" altLang="zh-CN" sz="2200" u="sng" dirty="0"/>
              <a:t>d</a:t>
            </a:r>
            <a:r>
              <a:rPr lang="en-US" altLang="zh-CN" sz="2200" u="sng" baseline="-25000" dirty="0"/>
              <a:t>1</a:t>
            </a:r>
            <a:r>
              <a:rPr lang="zh-CN" altLang="en-US" sz="2200" u="sng" dirty="0"/>
              <a:t>组</a:t>
            </a:r>
            <a:r>
              <a:rPr lang="zh-CN" altLang="en-US" sz="2200" dirty="0"/>
              <a:t>，把</a:t>
            </a:r>
            <a:r>
              <a:rPr lang="zh-CN" altLang="en-US" sz="2200" u="sng" dirty="0"/>
              <a:t>所有相隔</a:t>
            </a:r>
            <a:r>
              <a:rPr lang="en-US" altLang="zh-CN" sz="2200" u="sng" dirty="0"/>
              <a:t>d</a:t>
            </a:r>
            <a:r>
              <a:rPr lang="en-US" altLang="zh-CN" sz="2200" u="sng" baseline="-25000" dirty="0"/>
              <a:t>1</a:t>
            </a:r>
            <a:r>
              <a:rPr lang="zh-CN" altLang="en-US" sz="2200" u="sng" dirty="0"/>
              <a:t>的记录放在一组中</a:t>
            </a:r>
            <a:r>
              <a:rPr lang="zh-CN" altLang="en-US" sz="2200" dirty="0"/>
              <a:t>，即对于每个</a:t>
            </a:r>
            <a:r>
              <a:rPr lang="en-US" altLang="zh-CN" sz="2200" i="1" dirty="0"/>
              <a:t>k</a:t>
            </a:r>
            <a:r>
              <a:rPr lang="en-US" altLang="zh-CN" sz="2200" dirty="0"/>
              <a:t>(</a:t>
            </a:r>
            <a:r>
              <a:rPr lang="en-US" altLang="zh-CN" sz="2200" i="1" dirty="0"/>
              <a:t>k</a:t>
            </a:r>
            <a:r>
              <a:rPr lang="en-US" altLang="zh-CN" sz="2200" dirty="0"/>
              <a:t>=1, 2,  … d1)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chemeClr val="accent6"/>
                </a:solidFill>
              </a:rPr>
              <a:t>R[k], R[d</a:t>
            </a:r>
            <a:r>
              <a:rPr lang="en-US" altLang="zh-CN" sz="2200" baseline="-25000" dirty="0">
                <a:solidFill>
                  <a:schemeClr val="accent6"/>
                </a:solidFill>
              </a:rPr>
              <a:t>1</a:t>
            </a:r>
            <a:r>
              <a:rPr lang="en-US" altLang="zh-CN" sz="2200" dirty="0">
                <a:solidFill>
                  <a:schemeClr val="accent6"/>
                </a:solidFill>
              </a:rPr>
              <a:t>+k], </a:t>
            </a:r>
            <a:r>
              <a:rPr lang="en-US" altLang="zh-CN" sz="2200" dirty="0" smtClean="0">
                <a:solidFill>
                  <a:schemeClr val="accent6"/>
                </a:solidFill>
              </a:rPr>
              <a:t>R[2</a:t>
            </a:r>
            <a:r>
              <a:rPr lang="en-US" altLang="zh-CN" sz="2200" dirty="0" smtClean="0">
                <a:solidFill>
                  <a:schemeClr val="accent6"/>
                </a:solidFill>
                <a:sym typeface="Wingdings 2" panose="05020102010507070707" pitchFamily="18" charset="2"/>
              </a:rPr>
              <a:t></a:t>
            </a:r>
            <a:r>
              <a:rPr lang="en-US" altLang="zh-CN" sz="2200" dirty="0" smtClean="0">
                <a:solidFill>
                  <a:schemeClr val="accent6"/>
                </a:solidFill>
              </a:rPr>
              <a:t>d</a:t>
            </a:r>
            <a:r>
              <a:rPr lang="en-US" altLang="zh-CN" sz="2200" baseline="-25000" dirty="0" smtClean="0">
                <a:solidFill>
                  <a:schemeClr val="accent6"/>
                </a:solidFill>
              </a:rPr>
              <a:t>1</a:t>
            </a:r>
            <a:r>
              <a:rPr lang="en-US" altLang="zh-CN" sz="2200" dirty="0" smtClean="0">
                <a:solidFill>
                  <a:schemeClr val="accent6"/>
                </a:solidFill>
              </a:rPr>
              <a:t>+k</a:t>
            </a:r>
            <a:r>
              <a:rPr lang="en-US" altLang="zh-CN" sz="2200" dirty="0">
                <a:solidFill>
                  <a:schemeClr val="accent6"/>
                </a:solidFill>
              </a:rPr>
              <a:t>] , …</a:t>
            </a:r>
            <a:r>
              <a:rPr lang="zh-CN" altLang="en-US" sz="2200" dirty="0">
                <a:solidFill>
                  <a:schemeClr val="accent6"/>
                </a:solidFill>
              </a:rPr>
              <a:t>分在</a:t>
            </a:r>
            <a:r>
              <a:rPr lang="zh-CN" altLang="en-US" sz="2200" b="1" i="1" dirty="0">
                <a:solidFill>
                  <a:schemeClr val="accent6"/>
                </a:solidFill>
              </a:rPr>
              <a:t>同一组</a:t>
            </a:r>
            <a:r>
              <a:rPr lang="zh-CN" altLang="en-US" sz="2200" dirty="0">
                <a:solidFill>
                  <a:schemeClr val="accent6"/>
                </a:solidFill>
              </a:rPr>
              <a:t>中</a:t>
            </a:r>
            <a:r>
              <a:rPr lang="zh-CN" altLang="en-US" sz="2200" dirty="0"/>
              <a:t>，</a:t>
            </a:r>
            <a:r>
              <a:rPr lang="zh-CN" altLang="en-US" sz="2200" u="sng" dirty="0"/>
              <a:t>在各组内</a:t>
            </a:r>
            <a:r>
              <a:rPr lang="zh-CN" altLang="en-US" sz="2200" u="sng" dirty="0" smtClean="0"/>
              <a:t>进行 </a:t>
            </a:r>
            <a:r>
              <a:rPr lang="zh-CN" altLang="en-US" sz="2200" i="1" u="sng" dirty="0" smtClean="0"/>
              <a:t>直接</a:t>
            </a:r>
            <a:r>
              <a:rPr lang="zh-CN" altLang="en-US" sz="2200" i="1" u="sng" dirty="0"/>
              <a:t>插入排序</a:t>
            </a:r>
            <a:r>
              <a:rPr lang="zh-CN" altLang="en-US" sz="2200" dirty="0"/>
              <a:t>。这样</a:t>
            </a:r>
            <a:r>
              <a:rPr lang="zh-CN" altLang="en-US" sz="2200" i="1" u="sng" dirty="0"/>
              <a:t>一次分组</a:t>
            </a:r>
            <a:r>
              <a:rPr lang="zh-CN" altLang="en-US" sz="2200" dirty="0"/>
              <a:t>和</a:t>
            </a:r>
            <a:r>
              <a:rPr lang="zh-CN" altLang="en-US" sz="2200" i="1" u="sng" dirty="0"/>
              <a:t>排序</a:t>
            </a:r>
            <a:r>
              <a:rPr lang="zh-CN" altLang="en-US" sz="2200" i="1" u="sng" dirty="0" smtClean="0"/>
              <a:t>过程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称为</a:t>
            </a:r>
            <a:r>
              <a:rPr lang="zh-CN" altLang="en-US" sz="2200" b="1" dirty="0">
                <a:solidFill>
                  <a:srgbClr val="0070C0"/>
                </a:solidFill>
              </a:rPr>
              <a:t>一趟希尔排序</a:t>
            </a:r>
            <a:r>
              <a:rPr lang="zh-CN" altLang="en-US" sz="2200" dirty="0"/>
              <a:t>；</a:t>
            </a:r>
          </a:p>
          <a:p>
            <a:pPr lvl="1">
              <a:lnSpc>
                <a:spcPct val="140000"/>
              </a:lnSpc>
            </a:pPr>
            <a:r>
              <a:rPr lang="zh-CN" altLang="en-US" sz="2200" dirty="0" smtClean="0"/>
              <a:t>取</a:t>
            </a:r>
            <a:r>
              <a:rPr lang="zh-CN" altLang="en-US" sz="2200" dirty="0"/>
              <a:t>新的增量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&lt;d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，重复①的分组和排序操作；</a:t>
            </a:r>
            <a:r>
              <a:rPr lang="zh-CN" altLang="en-US" sz="2200" b="1" dirty="0"/>
              <a:t>直至</a:t>
            </a:r>
            <a:r>
              <a:rPr lang="zh-CN" altLang="en-US" sz="2200" u="sng" dirty="0"/>
              <a:t>所取的增量</a:t>
            </a:r>
            <a:r>
              <a:rPr lang="en-US" altLang="zh-CN" sz="2200" u="sng" dirty="0"/>
              <a:t>d</a:t>
            </a:r>
            <a:r>
              <a:rPr lang="en-US" altLang="zh-CN" sz="2200" u="sng" baseline="-25000" dirty="0"/>
              <a:t>i</a:t>
            </a:r>
            <a:r>
              <a:rPr lang="en-US" altLang="zh-CN" sz="2200" u="sng" dirty="0"/>
              <a:t>=1</a:t>
            </a:r>
            <a:r>
              <a:rPr lang="zh-CN" altLang="en-US" sz="2200" u="sng" dirty="0"/>
              <a:t>为止</a:t>
            </a:r>
            <a:r>
              <a:rPr lang="zh-CN" altLang="en-US" sz="2200" dirty="0"/>
              <a:t>，即</a:t>
            </a:r>
            <a:r>
              <a:rPr lang="zh-CN" altLang="en-US" sz="2200" u="sng" dirty="0"/>
              <a:t>所有记录放进一个组中排序</a:t>
            </a:r>
            <a:r>
              <a:rPr lang="zh-CN" altLang="en-US" sz="2200" dirty="0"/>
              <a:t>为止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8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1.2(d</a:t>
            </a:r>
            <a:r>
              <a:rPr lang="en-US" altLang="zh-CN" dirty="0" smtClean="0"/>
              <a:t>) </a:t>
            </a:r>
            <a:r>
              <a:rPr lang="zh-CN" altLang="en-US" dirty="0" smtClean="0">
                <a:solidFill>
                  <a:schemeClr val="tx2"/>
                </a:solidFill>
              </a:rPr>
              <a:t>希</a:t>
            </a:r>
            <a:r>
              <a:rPr lang="zh-CN" altLang="en-US" dirty="0">
                <a:solidFill>
                  <a:schemeClr val="tx2"/>
                </a:solidFill>
              </a:rPr>
              <a:t>尔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 smtClean="0"/>
              <a:t>首先，给出一</a:t>
            </a:r>
            <a:r>
              <a:rPr lang="zh-CN" altLang="en-US" sz="2200" dirty="0"/>
              <a:t>趟希尔排序的算法，类似直接</a:t>
            </a:r>
            <a:r>
              <a:rPr lang="zh-CN" altLang="en-US" sz="2200" dirty="0" smtClean="0"/>
              <a:t>插入排序。</a:t>
            </a:r>
            <a:endParaRPr lang="en-US" altLang="zh-CN" sz="2200" dirty="0" smtClean="0"/>
          </a:p>
          <a:p>
            <a:endParaRPr lang="en-US" altLang="zh-CN" sz="2200" dirty="0"/>
          </a:p>
          <a:p>
            <a:endParaRPr lang="en-US" altLang="zh-CN" sz="2200" dirty="0" smtClean="0"/>
          </a:p>
          <a:p>
            <a:endParaRPr lang="en-US" altLang="zh-CN" sz="2200" dirty="0"/>
          </a:p>
          <a:p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然后，根据</a:t>
            </a:r>
            <a:r>
              <a:rPr lang="zh-CN" altLang="en-US" sz="2200" dirty="0"/>
              <a:t>增量数组</a:t>
            </a:r>
            <a:r>
              <a:rPr lang="en-US" altLang="zh-CN" sz="2200" dirty="0" err="1" smtClean="0"/>
              <a:t>dk</a:t>
            </a:r>
            <a:r>
              <a:rPr lang="en-US" altLang="zh-CN" sz="2200" baseline="-25000" dirty="0" smtClean="0"/>
              <a:t> </a:t>
            </a:r>
            <a:r>
              <a:rPr lang="zh-CN" altLang="en-US" sz="2200" dirty="0" smtClean="0"/>
              <a:t>进行</a:t>
            </a:r>
            <a:r>
              <a:rPr lang="zh-CN" altLang="en-US" sz="2200" dirty="0"/>
              <a:t>希尔排序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8246" name="TextBox1" r:id="rId2" imgW="7924680" imgH="2743200"/>
        </mc:Choice>
        <mc:Fallback>
          <p:control name="TextBox1" r:id="rId2" imgW="7924680" imgH="27432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73100" y="1524000"/>
                  <a:ext cx="7912100" cy="2730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8247" name="TextBox2" r:id="rId3" imgW="7915320" imgH="1409760"/>
        </mc:Choice>
        <mc:Fallback>
          <p:control name="TextBox2" r:id="rId3" imgW="7915320" imgH="1409760">
            <p:pic>
              <p:nvPicPr>
                <p:cNvPr id="5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73100" y="4800600"/>
                  <a:ext cx="7912100" cy="1409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1.2(d</a:t>
            </a:r>
            <a:r>
              <a:rPr lang="en-US" altLang="zh-CN" dirty="0" smtClean="0"/>
              <a:t>) </a:t>
            </a:r>
            <a:r>
              <a:rPr lang="zh-CN" altLang="en-US" dirty="0" smtClean="0">
                <a:solidFill>
                  <a:schemeClr val="tx2"/>
                </a:solidFill>
              </a:rPr>
              <a:t>希</a:t>
            </a:r>
            <a:r>
              <a:rPr lang="zh-CN" altLang="en-US" dirty="0">
                <a:solidFill>
                  <a:schemeClr val="tx2"/>
                </a:solidFill>
              </a:rPr>
              <a:t>尔</a:t>
            </a:r>
            <a:r>
              <a:rPr lang="zh-CN" altLang="en-US" dirty="0"/>
              <a:t>排序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zh-CN" altLang="en-US" sz="2000" dirty="0">
                <a:solidFill>
                  <a:srgbClr val="7030A0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800"/>
              </a:spcBef>
            </a:pPr>
            <a:r>
              <a:rPr lang="zh-CN" altLang="en-US" sz="2400" dirty="0" smtClean="0"/>
              <a:t>希</a:t>
            </a:r>
            <a:r>
              <a:rPr lang="zh-CN" altLang="en-US" sz="2400" dirty="0"/>
              <a:t>尔排序</a:t>
            </a:r>
            <a:r>
              <a:rPr lang="zh-CN" altLang="en-US" sz="2400" b="1" dirty="0"/>
              <a:t>特点</a:t>
            </a:r>
          </a:p>
          <a:p>
            <a:pPr lvl="1">
              <a:lnSpc>
                <a:spcPct val="114000"/>
              </a:lnSpc>
              <a:spcBef>
                <a:spcPts val="800"/>
              </a:spcBef>
            </a:pPr>
            <a:r>
              <a:rPr lang="zh-CN" altLang="en-US" sz="2200" dirty="0" smtClean="0"/>
              <a:t>子</a:t>
            </a:r>
            <a:r>
              <a:rPr lang="zh-CN" altLang="en-US" sz="2200" dirty="0"/>
              <a:t>序列的构成不是简单的“逐段分割”，而是将相隔某个增量的记录组成一个子序列。</a:t>
            </a:r>
          </a:p>
          <a:p>
            <a:pPr lvl="1">
              <a:lnSpc>
                <a:spcPct val="114000"/>
              </a:lnSpc>
              <a:spcBef>
                <a:spcPts val="800"/>
              </a:spcBef>
            </a:pPr>
            <a:r>
              <a:rPr lang="zh-CN" altLang="en-US" sz="2200" dirty="0"/>
              <a:t>希尔排序可提高排序速度，原因是</a:t>
            </a:r>
            <a:r>
              <a:rPr lang="zh-CN" altLang="en-US" sz="2200" dirty="0" smtClean="0"/>
              <a:t>：</a:t>
            </a:r>
          </a:p>
          <a:p>
            <a:pPr lvl="2">
              <a:lnSpc>
                <a:spcPct val="114000"/>
              </a:lnSpc>
              <a:spcBef>
                <a:spcPts val="800"/>
              </a:spcBef>
            </a:pPr>
            <a:r>
              <a:rPr lang="zh-CN" altLang="en-US" sz="2000" dirty="0" smtClean="0"/>
              <a:t>分组后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值减小，</a:t>
            </a:r>
            <a:r>
              <a:rPr lang="en-US" altLang="zh-CN" sz="2000" dirty="0" smtClean="0"/>
              <a:t>n²</a:t>
            </a:r>
            <a:r>
              <a:rPr lang="zh-CN" altLang="en-US" sz="2000" dirty="0" smtClean="0"/>
              <a:t>更小，而</a:t>
            </a:r>
            <a:r>
              <a:rPr lang="en-US" altLang="zh-CN" sz="2000" dirty="0" smtClean="0">
                <a:solidFill>
                  <a:srgbClr val="C00000"/>
                </a:solidFill>
              </a:rPr>
              <a:t>T(n)=O(n²)</a:t>
            </a:r>
            <a:r>
              <a:rPr lang="zh-CN" altLang="en-US" sz="2000" dirty="0" smtClean="0"/>
              <a:t>，所以</a:t>
            </a:r>
            <a:r>
              <a:rPr lang="en-US" altLang="zh-CN" sz="2000" dirty="0" smtClean="0"/>
              <a:t>T(n)</a:t>
            </a:r>
            <a:r>
              <a:rPr lang="zh-CN" altLang="en-US" sz="2000" dirty="0" smtClean="0"/>
              <a:t>从总体上看是减小了；</a:t>
            </a:r>
          </a:p>
          <a:p>
            <a:pPr lvl="2">
              <a:lnSpc>
                <a:spcPct val="114000"/>
              </a:lnSpc>
              <a:spcBef>
                <a:spcPts val="800"/>
              </a:spcBef>
            </a:pPr>
            <a:r>
              <a:rPr lang="zh-CN" altLang="en-US" sz="2000" dirty="0" smtClean="0"/>
              <a:t>关键字</a:t>
            </a:r>
            <a:r>
              <a:rPr lang="zh-CN" altLang="en-US" sz="2000" dirty="0"/>
              <a:t>较小的记录跳跃式前移，在进行最后一趟增量为</a:t>
            </a:r>
            <a:r>
              <a:rPr lang="en-US" altLang="zh-CN" sz="2000" dirty="0"/>
              <a:t>1</a:t>
            </a:r>
            <a:r>
              <a:rPr lang="zh-CN" altLang="en-US" sz="2000" dirty="0"/>
              <a:t>的插入排序时，序列已基本有序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14000"/>
              </a:lnSpc>
              <a:spcBef>
                <a:spcPts val="800"/>
              </a:spcBef>
            </a:pPr>
            <a:r>
              <a:rPr lang="zh-CN" altLang="en-US" sz="2400" b="1" dirty="0" smtClean="0"/>
              <a:t>算法效率</a:t>
            </a:r>
            <a:r>
              <a:rPr lang="zh-CN" altLang="en-US" sz="2400" dirty="0" smtClean="0"/>
              <a:t>：希</a:t>
            </a:r>
            <a:r>
              <a:rPr lang="zh-CN" altLang="en-US" sz="2400" dirty="0"/>
              <a:t>尔排序的分析比较复杂，</a:t>
            </a:r>
            <a:r>
              <a:rPr lang="zh-CN" altLang="en-US" sz="2400" u="sng" dirty="0"/>
              <a:t>涉及一些数学上的问题</a:t>
            </a:r>
            <a:r>
              <a:rPr lang="zh-CN" altLang="en-US" sz="2400" dirty="0"/>
              <a:t>，其</a:t>
            </a:r>
            <a:r>
              <a:rPr lang="zh-CN" altLang="en-US" sz="2400" i="1" dirty="0">
                <a:solidFill>
                  <a:schemeClr val="accent6"/>
                </a:solidFill>
              </a:rPr>
              <a:t>时间是所取的“增量”序列的函数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4000"/>
              </a:lnSpc>
              <a:spcBef>
                <a:spcPts val="800"/>
              </a:spcBef>
            </a:pPr>
            <a:r>
              <a:rPr lang="zh-CN" altLang="en-US" sz="2400" b="1" dirty="0" smtClean="0"/>
              <a:t>增量</a:t>
            </a:r>
            <a:r>
              <a:rPr lang="zh-CN" altLang="en-US" sz="2400" b="1" dirty="0"/>
              <a:t>序列</a:t>
            </a:r>
            <a:r>
              <a:rPr lang="zh-CN" altLang="en-US" sz="2400" b="1" dirty="0" smtClean="0"/>
              <a:t>取法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）无</a:t>
            </a:r>
            <a:r>
              <a:rPr lang="zh-CN" altLang="en-US" sz="2400" dirty="0"/>
              <a:t>‘</a:t>
            </a:r>
            <a:r>
              <a:rPr lang="zh-CN" altLang="en-US" sz="2400" dirty="0" smtClean="0"/>
              <a:t>除</a:t>
            </a:r>
            <a:r>
              <a:rPr lang="en-US" altLang="zh-CN" sz="2400" dirty="0"/>
              <a:t>1</a:t>
            </a:r>
            <a:r>
              <a:rPr lang="zh-CN" altLang="en-US" sz="2400" dirty="0"/>
              <a:t>以外</a:t>
            </a:r>
            <a:r>
              <a:rPr lang="zh-CN" altLang="en-US" sz="2400" dirty="0" smtClean="0"/>
              <a:t>的’公</a:t>
            </a:r>
            <a:r>
              <a:rPr lang="zh-CN" altLang="en-US" sz="2400" dirty="0"/>
              <a:t>因子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）最后</a:t>
            </a:r>
            <a:r>
              <a:rPr lang="zh-CN" altLang="en-US" sz="2400" dirty="0"/>
              <a:t>一个增量值必须为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140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ct val="114000"/>
              </a:lnSpc>
              <a:spcBef>
                <a:spcPts val="800"/>
              </a:spcBef>
            </a:pPr>
            <a:endParaRPr lang="zh-CN" altLang="en-US" sz="24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783632" y="1027532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概述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783632" y="2666126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交换排序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rId3" action="ppaction://hlinksldjump"/>
          </p:cNvPr>
          <p:cNvSpPr/>
          <p:nvPr/>
        </p:nvSpPr>
        <p:spPr>
          <a:xfrm>
            <a:off x="2783632" y="4304720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归并排序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783632" y="5124017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基数排序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1066800" y="274637"/>
            <a:ext cx="7086600" cy="487363"/>
          </a:xfrm>
        </p:spPr>
        <p:txBody>
          <a:bodyPr/>
          <a:lstStyle/>
          <a:p>
            <a:pPr algn="l"/>
            <a:r>
              <a:rPr lang="zh-CN" altLang="en-US" dirty="0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1259632" y="1885021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序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" idx="3"/>
            <a:endCxn id="39" idx="1"/>
          </p:cNvCxnSpPr>
          <p:nvPr/>
        </p:nvCxnSpPr>
        <p:spPr>
          <a:xfrm flipV="1">
            <a:off x="1885952" y="1294375"/>
            <a:ext cx="897680" cy="2429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  <a:endCxn id="60" idx="1"/>
          </p:cNvCxnSpPr>
          <p:nvPr/>
        </p:nvCxnSpPr>
        <p:spPr>
          <a:xfrm>
            <a:off x="1885952" y="3723811"/>
            <a:ext cx="897680" cy="847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61" idx="1"/>
          </p:cNvCxnSpPr>
          <p:nvPr/>
        </p:nvCxnSpPr>
        <p:spPr>
          <a:xfrm>
            <a:off x="1885952" y="3723811"/>
            <a:ext cx="897680" cy="1667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rId7" action="ppaction://hlinksldjump" highlightClick="1"/>
          </p:cNvPr>
          <p:cNvSpPr/>
          <p:nvPr/>
        </p:nvSpPr>
        <p:spPr>
          <a:xfrm>
            <a:off x="8839200" y="6553199"/>
            <a:ext cx="304800" cy="317499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2783632" y="1846829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插入排序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6" name="直接箭头连接符 55"/>
          <p:cNvCxnSpPr>
            <a:stCxn id="18" idx="3"/>
            <a:endCxn id="59" idx="1"/>
          </p:cNvCxnSpPr>
          <p:nvPr/>
        </p:nvCxnSpPr>
        <p:spPr>
          <a:xfrm flipV="1">
            <a:off x="1885952" y="2932969"/>
            <a:ext cx="897680" cy="79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2783632" y="3485423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选择排序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18" idx="3"/>
            <a:endCxn id="62" idx="1"/>
          </p:cNvCxnSpPr>
          <p:nvPr/>
        </p:nvCxnSpPr>
        <p:spPr>
          <a:xfrm>
            <a:off x="1885952" y="3723811"/>
            <a:ext cx="897680" cy="28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49" idx="1"/>
          </p:cNvCxnSpPr>
          <p:nvPr/>
        </p:nvCxnSpPr>
        <p:spPr>
          <a:xfrm flipV="1">
            <a:off x="1885952" y="2113672"/>
            <a:ext cx="897680" cy="1610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5473761" y="364490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230936" y="3499454"/>
            <a:ext cx="2379663" cy="277243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简单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选择排序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17" idx="6"/>
            <a:endCxn id="23" idx="1"/>
          </p:cNvCxnSpPr>
          <p:nvPr/>
        </p:nvCxnSpPr>
        <p:spPr>
          <a:xfrm flipV="1">
            <a:off x="5702361" y="3638076"/>
            <a:ext cx="528575" cy="12112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6230936" y="3836064"/>
            <a:ext cx="1693863" cy="27724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树形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选择排序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230936" y="4172674"/>
            <a:ext cx="1693863" cy="277243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堆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8" name="直接箭头连接符 27"/>
          <p:cNvCxnSpPr>
            <a:stCxn id="17" idx="6"/>
            <a:endCxn id="26" idx="1"/>
          </p:cNvCxnSpPr>
          <p:nvPr/>
        </p:nvCxnSpPr>
        <p:spPr>
          <a:xfrm>
            <a:off x="5702361" y="3759200"/>
            <a:ext cx="528575" cy="2154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6"/>
            <a:endCxn id="27" idx="1"/>
          </p:cNvCxnSpPr>
          <p:nvPr/>
        </p:nvCxnSpPr>
        <p:spPr>
          <a:xfrm>
            <a:off x="5702361" y="3759200"/>
            <a:ext cx="528575" cy="5520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1"/>
          <p:cNvSpPr>
            <a:spLocks noChangeArrowheads="1"/>
          </p:cNvSpPr>
          <p:nvPr/>
        </p:nvSpPr>
        <p:spPr bwMode="auto">
          <a:xfrm>
            <a:off x="5473761" y="281940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230936" y="2610574"/>
            <a:ext cx="1617663" cy="277243"/>
          </a:xfrm>
          <a:prstGeom prst="roundRect">
            <a:avLst>
              <a:gd name="adj" fmla="val 32911"/>
            </a:avLst>
          </a:prstGeom>
          <a:solidFill>
            <a:srgbClr val="CFAFE7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冒泡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4" name="直接箭头连接符 33"/>
          <p:cNvCxnSpPr>
            <a:stCxn id="32" idx="6"/>
            <a:endCxn id="33" idx="1"/>
          </p:cNvCxnSpPr>
          <p:nvPr/>
        </p:nvCxnSpPr>
        <p:spPr>
          <a:xfrm flipV="1">
            <a:off x="5702361" y="2749196"/>
            <a:ext cx="528575" cy="1845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230936" y="2971800"/>
            <a:ext cx="1617663" cy="277243"/>
          </a:xfrm>
          <a:prstGeom prst="roundRect">
            <a:avLst>
              <a:gd name="adj" fmla="val 32911"/>
            </a:avLst>
          </a:prstGeom>
          <a:solidFill>
            <a:srgbClr val="CFAFE7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快速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7" name="直接箭头连接符 36"/>
          <p:cNvCxnSpPr>
            <a:stCxn id="32" idx="6"/>
            <a:endCxn id="35" idx="1"/>
          </p:cNvCxnSpPr>
          <p:nvPr/>
        </p:nvCxnSpPr>
        <p:spPr>
          <a:xfrm>
            <a:off x="5702361" y="2933700"/>
            <a:ext cx="528575" cy="17672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5450632" y="198120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54736" y="705122"/>
            <a:ext cx="1693863" cy="304967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3" name="直接箭头连接符 42"/>
          <p:cNvCxnSpPr>
            <a:stCxn id="41" idx="6"/>
            <a:endCxn id="42" idx="1"/>
          </p:cNvCxnSpPr>
          <p:nvPr/>
        </p:nvCxnSpPr>
        <p:spPr>
          <a:xfrm flipV="1">
            <a:off x="5679232" y="857606"/>
            <a:ext cx="475504" cy="123789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154736" y="1085775"/>
            <a:ext cx="1693863" cy="252039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折半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6154736" y="1427361"/>
            <a:ext cx="1693863" cy="27724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</a:t>
            </a: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6" name="直接箭头连接符 45"/>
          <p:cNvCxnSpPr>
            <a:stCxn id="41" idx="6"/>
            <a:endCxn id="44" idx="1"/>
          </p:cNvCxnSpPr>
          <p:nvPr/>
        </p:nvCxnSpPr>
        <p:spPr>
          <a:xfrm flipV="1">
            <a:off x="5679232" y="1211795"/>
            <a:ext cx="475504" cy="88370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1" idx="6"/>
            <a:endCxn id="45" idx="1"/>
          </p:cNvCxnSpPr>
          <p:nvPr/>
        </p:nvCxnSpPr>
        <p:spPr>
          <a:xfrm flipV="1">
            <a:off x="5679232" y="1565983"/>
            <a:ext cx="475504" cy="529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6154736" y="1805608"/>
            <a:ext cx="1693863" cy="277243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54736" y="2171255"/>
            <a:ext cx="1693863" cy="277243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希尔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2" name="直接箭头连接符 51"/>
          <p:cNvCxnSpPr>
            <a:stCxn id="41" idx="6"/>
            <a:endCxn id="50" idx="1"/>
          </p:cNvCxnSpPr>
          <p:nvPr/>
        </p:nvCxnSpPr>
        <p:spPr>
          <a:xfrm flipV="1">
            <a:off x="5679232" y="1944230"/>
            <a:ext cx="475504" cy="1512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1" idx="6"/>
            <a:endCxn id="51" idx="1"/>
          </p:cNvCxnSpPr>
          <p:nvPr/>
        </p:nvCxnSpPr>
        <p:spPr>
          <a:xfrm>
            <a:off x="5679232" y="2095500"/>
            <a:ext cx="475504" cy="21437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1"/>
          <p:cNvSpPr>
            <a:spLocks noChangeArrowheads="1"/>
          </p:cNvSpPr>
          <p:nvPr/>
        </p:nvSpPr>
        <p:spPr bwMode="auto">
          <a:xfrm>
            <a:off x="5461061" y="4458977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218236" y="4692212"/>
            <a:ext cx="1706563" cy="304967"/>
          </a:xfrm>
          <a:prstGeom prst="roundRect">
            <a:avLst>
              <a:gd name="adj" fmla="val 32911"/>
            </a:avLst>
          </a:prstGeom>
          <a:solidFill>
            <a:srgbClr val="CFAFE7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2-</a:t>
            </a: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归并排序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40" idx="6"/>
            <a:endCxn id="48" idx="1"/>
          </p:cNvCxnSpPr>
          <p:nvPr/>
        </p:nvCxnSpPr>
        <p:spPr>
          <a:xfrm>
            <a:off x="5689661" y="4573277"/>
            <a:ext cx="528575" cy="27141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1"/>
          <p:cNvSpPr>
            <a:spLocks noChangeArrowheads="1"/>
          </p:cNvSpPr>
          <p:nvPr/>
        </p:nvSpPr>
        <p:spPr bwMode="auto">
          <a:xfrm>
            <a:off x="5476032" y="5253896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6233207" y="5454212"/>
            <a:ext cx="1706563" cy="304967"/>
          </a:xfrm>
          <a:prstGeom prst="roundRect">
            <a:avLst>
              <a:gd name="adj" fmla="val 32911"/>
            </a:avLst>
          </a:prstGeom>
          <a:solidFill>
            <a:schemeClr val="accent5"/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排序</a:t>
            </a:r>
          </a:p>
        </p:txBody>
      </p:sp>
      <p:cxnSp>
        <p:nvCxnSpPr>
          <p:cNvPr id="58" name="直接箭头连接符 57"/>
          <p:cNvCxnSpPr>
            <a:stCxn id="54" idx="6"/>
            <a:endCxn id="57" idx="1"/>
          </p:cNvCxnSpPr>
          <p:nvPr/>
        </p:nvCxnSpPr>
        <p:spPr>
          <a:xfrm>
            <a:off x="5704632" y="5368196"/>
            <a:ext cx="528575" cy="2385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2768661" y="5943315"/>
            <a:ext cx="2743200" cy="533685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各种算法比较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4" name="直接箭头连接符 63"/>
          <p:cNvCxnSpPr>
            <a:stCxn id="18" idx="3"/>
            <a:endCxn id="63" idx="1"/>
          </p:cNvCxnSpPr>
          <p:nvPr/>
        </p:nvCxnSpPr>
        <p:spPr>
          <a:xfrm>
            <a:off x="1885952" y="3723811"/>
            <a:ext cx="882709" cy="2486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chemeClr val="tx2"/>
                </a:solidFill>
              </a:rPr>
              <a:t>交换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</a:rPr>
              <a:t>交换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排序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(Swap Sort)</a:t>
            </a:r>
            <a:r>
              <a:rPr lang="zh-CN" altLang="en-US" sz="2400" dirty="0" smtClean="0"/>
              <a:t>：是</a:t>
            </a:r>
            <a:r>
              <a:rPr lang="zh-CN" altLang="en-US" sz="2400" dirty="0"/>
              <a:t>一类</a:t>
            </a:r>
            <a:r>
              <a:rPr lang="zh-CN" altLang="en-US" sz="2400" b="1" i="1" dirty="0"/>
              <a:t>基于交换</a:t>
            </a:r>
            <a:r>
              <a:rPr lang="zh-CN" altLang="en-US" sz="2400" dirty="0"/>
              <a:t>的排序，系统地</a:t>
            </a:r>
            <a:r>
              <a:rPr lang="zh-CN" altLang="en-US" sz="2400" dirty="0">
                <a:solidFill>
                  <a:schemeClr val="accent6"/>
                </a:solidFill>
              </a:rPr>
              <a:t>交换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反序</a:t>
            </a:r>
            <a:r>
              <a:rPr lang="zh-CN" altLang="en-US" sz="2400" dirty="0">
                <a:solidFill>
                  <a:schemeClr val="accent6"/>
                </a:solidFill>
              </a:rPr>
              <a:t>的记录的偶对</a:t>
            </a:r>
            <a:r>
              <a:rPr lang="zh-CN" altLang="en-US" sz="2400" dirty="0"/>
              <a:t>，</a:t>
            </a:r>
            <a:r>
              <a:rPr lang="zh-CN" altLang="en-US" sz="2400" b="1" dirty="0"/>
              <a:t>直到</a:t>
            </a:r>
            <a:r>
              <a:rPr lang="zh-CN" altLang="en-US" sz="2400" u="sng" dirty="0"/>
              <a:t>不再有这样</a:t>
            </a:r>
            <a:r>
              <a:rPr lang="zh-CN" altLang="en-US" sz="2400" u="sng" dirty="0" smtClean="0"/>
              <a:t>一类的</a:t>
            </a:r>
            <a:r>
              <a:rPr lang="zh-CN" altLang="en-US" sz="2400" u="sng" dirty="0"/>
              <a:t>偶对</a:t>
            </a:r>
            <a:r>
              <a:rPr lang="zh-CN" altLang="en-US" sz="2400" dirty="0"/>
              <a:t>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典型算法包括：</a:t>
            </a:r>
            <a:endParaRPr lang="en-US" altLang="zh-CN" sz="24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B0F0"/>
                </a:solidFill>
              </a:rPr>
              <a:t>冒泡</a:t>
            </a:r>
            <a:r>
              <a:rPr lang="zh-CN" altLang="en-US" dirty="0"/>
              <a:t>排序</a:t>
            </a:r>
            <a:r>
              <a:rPr lang="en-US" altLang="zh-CN" dirty="0"/>
              <a:t>(Bubble Sort</a:t>
            </a:r>
            <a:r>
              <a:rPr lang="en-US" altLang="zh-CN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zh-CN" altLang="en-US" sz="2400" dirty="0" smtClean="0"/>
              <a:t>最</a:t>
            </a:r>
            <a:r>
              <a:rPr lang="zh-CN" altLang="en-US" sz="2400" dirty="0"/>
              <a:t>基本</a:t>
            </a:r>
            <a:r>
              <a:rPr lang="zh-CN" altLang="en-US" sz="2400" dirty="0" smtClean="0"/>
              <a:t>的交换（快速）排序算法。</a:t>
            </a:r>
            <a:endParaRPr lang="en-US" altLang="zh-CN" sz="2400" dirty="0" smtClean="0"/>
          </a:p>
          <a:p>
            <a:pPr lvl="3">
              <a:lnSpc>
                <a:spcPct val="150000"/>
              </a:lnSpc>
            </a:pPr>
            <a:endParaRPr lang="en-US" altLang="zh-CN" sz="2400" dirty="0" smtClean="0"/>
          </a:p>
          <a:p>
            <a:pPr marL="1371600" lvl="2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00B0F0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(Quick Sort)</a:t>
            </a:r>
          </a:p>
        </p:txBody>
      </p:sp>
    </p:spTree>
    <p:extLst>
      <p:ext uri="{BB962C8B-B14F-4D97-AF65-F5344CB8AC3E}">
        <p14:creationId xmlns:p14="http://schemas.microsoft.com/office/powerpoint/2010/main" val="2167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33400"/>
            <a:ext cx="8534400" cy="5419725"/>
          </a:xfrm>
        </p:spPr>
        <p:txBody>
          <a:bodyPr/>
          <a:lstStyle/>
          <a:p>
            <a:pPr marL="363538" indent="-363538">
              <a:lnSpc>
                <a:spcPct val="100000"/>
              </a:lnSpc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关键字序列</a:t>
            </a:r>
            <a:r>
              <a:rPr lang="en-US" altLang="zh-CN" sz="2000" dirty="0" smtClean="0"/>
              <a:t>: 23</a:t>
            </a:r>
            <a:r>
              <a:rPr lang="en-US" altLang="zh-CN" sz="2000" dirty="0"/>
              <a:t>, 38, 22, 45, </a:t>
            </a:r>
            <a:r>
              <a:rPr lang="en-US" altLang="zh-CN" sz="2000" u="sng" dirty="0">
                <a:solidFill>
                  <a:srgbClr val="FFC000"/>
                </a:solidFill>
              </a:rPr>
              <a:t>23</a:t>
            </a:r>
            <a:r>
              <a:rPr lang="en-US" altLang="zh-CN" sz="2000" dirty="0"/>
              <a:t>, 67, 31, 15, </a:t>
            </a:r>
            <a:r>
              <a:rPr lang="en-US" altLang="zh-CN" sz="2000" dirty="0" smtClean="0"/>
              <a:t>41; </a:t>
            </a:r>
            <a:r>
              <a:rPr lang="zh-CN" altLang="en-US" sz="2000" dirty="0" smtClean="0"/>
              <a:t>进行</a:t>
            </a:r>
            <a:r>
              <a:rPr lang="zh-CN" altLang="en-US" sz="2000" b="1" u="sng" dirty="0" smtClean="0"/>
              <a:t>冒泡排序</a:t>
            </a:r>
            <a:r>
              <a:rPr lang="zh-CN" altLang="en-US" sz="2000" u="sng" dirty="0" smtClean="0"/>
              <a:t>的</a:t>
            </a:r>
            <a:r>
              <a:rPr lang="zh-CN" altLang="en-US" sz="2000" u="sng" dirty="0"/>
              <a:t>过</a:t>
            </a:r>
            <a:r>
              <a:rPr lang="zh-CN" altLang="en-US" sz="2000" u="sng" dirty="0" smtClean="0"/>
              <a:t>程</a:t>
            </a:r>
            <a:r>
              <a:rPr lang="en-US" altLang="zh-CN" sz="2000" u="sng" dirty="0" smtClean="0"/>
              <a:t>.</a:t>
            </a:r>
            <a:endParaRPr lang="zh-CN" altLang="en-US" sz="2000" dirty="0"/>
          </a:p>
        </p:txBody>
      </p:sp>
      <p:sp>
        <p:nvSpPr>
          <p:cNvPr id="238" name="文本框 237"/>
          <p:cNvSpPr txBox="1"/>
          <p:nvPr/>
        </p:nvSpPr>
        <p:spPr>
          <a:xfrm>
            <a:off x="915684" y="5988245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>
                <a:solidFill>
                  <a:srgbClr val="FF00FF"/>
                </a:solidFill>
              </a:rPr>
              <a:t>8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graphicFrame>
        <p:nvGraphicFramePr>
          <p:cNvPr id="158" name="表格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89672"/>
              </p:ext>
            </p:extLst>
          </p:nvPr>
        </p:nvGraphicFramePr>
        <p:xfrm>
          <a:off x="2446017" y="2293009"/>
          <a:ext cx="61336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00">
                  <a:extLst>
                    <a:ext uri="{9D8B030D-6E8A-4147-A177-3AD203B41FA5}">
                      <a16:colId xmlns:a16="http://schemas.microsoft.com/office/drawing/2014/main" xmlns="" val="3867730074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74966"/>
              </p:ext>
            </p:extLst>
          </p:nvPr>
        </p:nvGraphicFramePr>
        <p:xfrm>
          <a:off x="2446017" y="1683104"/>
          <a:ext cx="61336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94">
                  <a:extLst>
                    <a:ext uri="{9D8B030D-6E8A-4147-A177-3AD203B41FA5}">
                      <a16:colId xmlns:a16="http://schemas.microsoft.com/office/drawing/2014/main" xmlns="" val="3852504694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1261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22817"/>
              </p:ext>
            </p:extLst>
          </p:nvPr>
        </p:nvGraphicFramePr>
        <p:xfrm>
          <a:off x="2446017" y="1070517"/>
          <a:ext cx="61336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64625"/>
            <a:ext cx="7086600" cy="487362"/>
          </a:xfrm>
        </p:spPr>
        <p:txBody>
          <a:bodyPr/>
          <a:lstStyle/>
          <a:p>
            <a:r>
              <a:rPr lang="en-US" altLang="zh-CN" sz="2800" dirty="0" smtClean="0"/>
              <a:t>2.1 </a:t>
            </a:r>
            <a:r>
              <a:rPr lang="zh-CN" altLang="en-US" sz="2800" dirty="0" smtClean="0">
                <a:solidFill>
                  <a:schemeClr val="tx2"/>
                </a:solidFill>
              </a:rPr>
              <a:t>冒泡</a:t>
            </a:r>
            <a:r>
              <a:rPr lang="zh-CN" altLang="en-US" sz="2800" dirty="0" smtClean="0"/>
              <a:t>排序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7030A0"/>
                </a:solidFill>
              </a:rPr>
              <a:t>例子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5684" y="1710755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1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1968954" y="1788026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5684" y="2322001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2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1968954" y="2399272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9893" y="6433591"/>
            <a:ext cx="815471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没有元素发生交换，</a:t>
            </a:r>
            <a:r>
              <a:rPr lang="zh-CN" altLang="en-US" sz="1400" dirty="0" smtClean="0">
                <a:solidFill>
                  <a:srgbClr val="C00000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!———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本来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400" dirty="0" smtClean="0">
                <a:solidFill>
                  <a:srgbClr val="0070C0"/>
                </a:solidFill>
              </a:rPr>
              <a:t>冒泡</a:t>
            </a:r>
            <a:r>
              <a:rPr lang="zh-CN" altLang="en-US" sz="1400" dirty="0" smtClean="0">
                <a:solidFill>
                  <a:schemeClr val="tx1"/>
                </a:solidFill>
              </a:rPr>
              <a:t>排序，至多需要</a:t>
            </a:r>
            <a:r>
              <a:rPr lang="en-US" altLang="zh-CN" sz="1400" dirty="0" smtClean="0">
                <a:solidFill>
                  <a:srgbClr val="FF0000"/>
                </a:solidFill>
              </a:rPr>
              <a:t>n-1</a:t>
            </a:r>
            <a:r>
              <a:rPr lang="zh-CN" altLang="en-US" sz="1400" dirty="0">
                <a:solidFill>
                  <a:schemeClr val="tx1"/>
                </a:solidFill>
              </a:rPr>
              <a:t>趟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zh-CN" altLang="en-US" sz="1400" i="1" u="sng" dirty="0">
                <a:solidFill>
                  <a:schemeClr val="tx1"/>
                </a:solidFill>
              </a:rPr>
              <a:t>第</a:t>
            </a:r>
            <a:r>
              <a:rPr lang="en-US" altLang="zh-CN" sz="1400" i="1" u="sng" dirty="0">
                <a:solidFill>
                  <a:srgbClr val="00B050"/>
                </a:solidFill>
              </a:rPr>
              <a:t>n</a:t>
            </a:r>
            <a:r>
              <a:rPr lang="zh-CN" altLang="en-US" sz="1400" i="1" u="sng" dirty="0">
                <a:solidFill>
                  <a:schemeClr val="tx1"/>
                </a:solidFill>
              </a:rPr>
              <a:t>趟不需要</a:t>
            </a:r>
            <a:r>
              <a:rPr lang="en-US" altLang="zh-CN" sz="1400" dirty="0" smtClean="0">
                <a:solidFill>
                  <a:schemeClr val="tx1"/>
                </a:solidFill>
              </a:rPr>
              <a:t>!  </a:t>
            </a:r>
            <a:r>
              <a:rPr lang="zh-CN" altLang="en-US" sz="1400" dirty="0" smtClean="0">
                <a:solidFill>
                  <a:schemeClr val="tx1"/>
                </a:solidFill>
              </a:rPr>
              <a:t>至少需要</a:t>
            </a:r>
            <a:r>
              <a:rPr lang="en-US" altLang="zh-CN" sz="1400" dirty="0" smtClean="0">
                <a:solidFill>
                  <a:srgbClr val="FF00FF"/>
                </a:solidFill>
              </a:rPr>
              <a:t>1</a:t>
            </a:r>
            <a:r>
              <a:rPr lang="zh-CN" altLang="en-US" sz="1400" dirty="0" smtClean="0">
                <a:solidFill>
                  <a:schemeClr val="tx1"/>
                </a:solidFill>
              </a:rPr>
              <a:t>趟！</a:t>
            </a:r>
            <a:endParaRPr lang="zh-CN" altLang="en-US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1968954" y="6051996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15684" y="2933247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3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>
            <a:off x="1968954" y="3010518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15684" y="3544493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4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1968954" y="3621764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15684" y="4146332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5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1968954" y="4223603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15684" y="4766985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6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1968954" y="4844256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15684" y="5378232"/>
            <a:ext cx="118359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CC"/>
                </a:solidFill>
              </a:rPr>
              <a:t>第</a:t>
            </a:r>
            <a:r>
              <a:rPr lang="en-US" altLang="zh-CN" sz="1400" dirty="0" smtClean="0">
                <a:solidFill>
                  <a:srgbClr val="FF00FF"/>
                </a:solidFill>
              </a:rPr>
              <a:t>7</a:t>
            </a:r>
            <a:r>
              <a:rPr lang="zh-CN" altLang="en-US" sz="1400" dirty="0" smtClean="0">
                <a:solidFill>
                  <a:srgbClr val="0000CC"/>
                </a:solidFill>
              </a:rPr>
              <a:t>趟冒泡</a:t>
            </a:r>
            <a:endParaRPr lang="zh-CN" altLang="en-US" sz="1400" u="sng" dirty="0">
              <a:solidFill>
                <a:srgbClr val="0000CC"/>
              </a:solidFill>
            </a:endParaRPr>
          </a:p>
        </p:txBody>
      </p:sp>
      <p:sp>
        <p:nvSpPr>
          <p:cNvPr id="63" name="右箭头 62"/>
          <p:cNvSpPr/>
          <p:nvPr/>
        </p:nvSpPr>
        <p:spPr>
          <a:xfrm>
            <a:off x="1968954" y="5455503"/>
            <a:ext cx="381000" cy="153235"/>
          </a:xfrm>
          <a:prstGeom prst="rightArrow">
            <a:avLst/>
          </a:prstGeom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36914" y="1108529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初始关键字序列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47" name="文本框 146"/>
          <p:cNvSpPr txBox="1"/>
          <p:nvPr/>
        </p:nvSpPr>
        <p:spPr>
          <a:xfrm>
            <a:off x="2999117" y="16864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3621813" y="168257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266106" y="1676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882444" y="168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512758" y="168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i="1" u="sng" dirty="0" smtClean="0">
                <a:solidFill>
                  <a:srgbClr val="FFC000"/>
                </a:solidFill>
              </a:rPr>
              <a:t>23</a:t>
            </a:r>
            <a:endParaRPr lang="zh-CN" altLang="en-US" sz="1800" i="1" u="sng" dirty="0">
              <a:solidFill>
                <a:srgbClr val="FFC0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6143072" y="168257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6773387" y="168257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403702" y="168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8034017" y="16825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05129"/>
              </p:ext>
            </p:extLst>
          </p:nvPr>
        </p:nvGraphicFramePr>
        <p:xfrm>
          <a:off x="2446017" y="2904255"/>
          <a:ext cx="613364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00">
                  <a:extLst>
                    <a:ext uri="{9D8B030D-6E8A-4147-A177-3AD203B41FA5}">
                      <a16:colId xmlns:a16="http://schemas.microsoft.com/office/drawing/2014/main" xmlns="" val="228334504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1349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60" name="表格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89202"/>
              </p:ext>
            </p:extLst>
          </p:nvPr>
        </p:nvGraphicFramePr>
        <p:xfrm>
          <a:off x="2446017" y="3515501"/>
          <a:ext cx="6133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0">
                  <a:extLst>
                    <a:ext uri="{9D8B030D-6E8A-4147-A177-3AD203B41FA5}">
                      <a16:colId xmlns:a16="http://schemas.microsoft.com/office/drawing/2014/main" xmlns="" val="2649518957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61" name="表格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25720"/>
              </p:ext>
            </p:extLst>
          </p:nvPr>
        </p:nvGraphicFramePr>
        <p:xfrm>
          <a:off x="2446017" y="4117340"/>
          <a:ext cx="6133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0">
                  <a:extLst>
                    <a:ext uri="{9D8B030D-6E8A-4147-A177-3AD203B41FA5}">
                      <a16:colId xmlns:a16="http://schemas.microsoft.com/office/drawing/2014/main" xmlns="" val="3575987042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62" name="表格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0632"/>
              </p:ext>
            </p:extLst>
          </p:nvPr>
        </p:nvGraphicFramePr>
        <p:xfrm>
          <a:off x="2446017" y="4737993"/>
          <a:ext cx="6133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0">
                  <a:extLst>
                    <a:ext uri="{9D8B030D-6E8A-4147-A177-3AD203B41FA5}">
                      <a16:colId xmlns:a16="http://schemas.microsoft.com/office/drawing/2014/main" xmlns="" val="944485239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63" name="表格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8713"/>
              </p:ext>
            </p:extLst>
          </p:nvPr>
        </p:nvGraphicFramePr>
        <p:xfrm>
          <a:off x="2446017" y="5349240"/>
          <a:ext cx="61336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0">
                  <a:extLst>
                    <a:ext uri="{9D8B030D-6E8A-4147-A177-3AD203B41FA5}">
                      <a16:colId xmlns:a16="http://schemas.microsoft.com/office/drawing/2014/main" xmlns="" val="3455756050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643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graphicFrame>
        <p:nvGraphicFramePr>
          <p:cNvPr id="165" name="表格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70008"/>
              </p:ext>
            </p:extLst>
          </p:nvPr>
        </p:nvGraphicFramePr>
        <p:xfrm>
          <a:off x="2446012" y="5946140"/>
          <a:ext cx="61341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55">
                  <a:extLst>
                    <a:ext uri="{9D8B030D-6E8A-4147-A177-3AD203B41FA5}">
                      <a16:colId xmlns:a16="http://schemas.microsoft.com/office/drawing/2014/main" xmlns="" val="1426493408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</a:tblGrid>
              <a:tr h="33279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76" name="下弧形箭头 75"/>
          <p:cNvSpPr/>
          <p:nvPr/>
        </p:nvSpPr>
        <p:spPr>
          <a:xfrm>
            <a:off x="3212071" y="2001290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下弧形箭头 76"/>
          <p:cNvSpPr/>
          <p:nvPr/>
        </p:nvSpPr>
        <p:spPr>
          <a:xfrm>
            <a:off x="3858602" y="200129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下弧形箭头 86"/>
          <p:cNvSpPr/>
          <p:nvPr/>
        </p:nvSpPr>
        <p:spPr>
          <a:xfrm>
            <a:off x="3227021" y="259470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下弧形箭头 88"/>
          <p:cNvSpPr/>
          <p:nvPr/>
        </p:nvSpPr>
        <p:spPr>
          <a:xfrm>
            <a:off x="4506128" y="2001290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040746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040746" y="29118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034016" y="35230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059417" y="411327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059417" y="473606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59417" y="535305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059417" y="594440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409667" y="29118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419917" y="3523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415092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23205" y="47486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428180" y="5345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419917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798070" y="3523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798396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6786994" y="47476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6796941" y="53389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809971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154416" y="594440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165701" y="53340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150782" y="473597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154417" y="411327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514571" y="47360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534462" y="5345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533242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903223" y="5343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23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898221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23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002567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622432" y="10668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252748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883063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513377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i="1" u="sng" dirty="0" smtClean="0">
                <a:solidFill>
                  <a:srgbClr val="FFC000"/>
                </a:solidFill>
              </a:rPr>
              <a:t>23</a:t>
            </a:r>
            <a:endParaRPr lang="zh-CN" altLang="en-US" sz="1800" i="1" u="sng" dirty="0">
              <a:solidFill>
                <a:srgbClr val="FFC00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43691" y="10668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774006" y="10668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404321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057786" y="1066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1" name="下弧形箭头 130"/>
          <p:cNvSpPr/>
          <p:nvPr/>
        </p:nvSpPr>
        <p:spPr>
          <a:xfrm>
            <a:off x="5118794" y="200129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2" name="下弧形箭头 131"/>
          <p:cNvSpPr/>
          <p:nvPr/>
        </p:nvSpPr>
        <p:spPr>
          <a:xfrm>
            <a:off x="5774342" y="2001290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下弧形箭头 132"/>
          <p:cNvSpPr/>
          <p:nvPr/>
        </p:nvSpPr>
        <p:spPr>
          <a:xfrm>
            <a:off x="6354760" y="200129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下弧形箭头 133"/>
          <p:cNvSpPr/>
          <p:nvPr/>
        </p:nvSpPr>
        <p:spPr>
          <a:xfrm>
            <a:off x="6995744" y="200129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6" name="下弧形箭头 135"/>
          <p:cNvSpPr/>
          <p:nvPr/>
        </p:nvSpPr>
        <p:spPr>
          <a:xfrm>
            <a:off x="7649642" y="200129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2999117" y="22965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3623195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254274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885353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>
                <a:solidFill>
                  <a:srgbClr val="FFC000"/>
                </a:solidFill>
              </a:rPr>
              <a:t>2</a:t>
            </a:r>
            <a:r>
              <a:rPr lang="en-US" altLang="zh-CN" sz="1800" u="sng" dirty="0" smtClean="0">
                <a:solidFill>
                  <a:srgbClr val="FFC000"/>
                </a:solidFill>
              </a:rPr>
              <a:t>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516432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6147511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778590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7409669" y="229652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1" name="下弧形箭头 180"/>
          <p:cNvSpPr/>
          <p:nvPr/>
        </p:nvSpPr>
        <p:spPr>
          <a:xfrm>
            <a:off x="3850547" y="2594700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2" name="下弧形箭头 181"/>
          <p:cNvSpPr/>
          <p:nvPr/>
        </p:nvSpPr>
        <p:spPr>
          <a:xfrm>
            <a:off x="4486679" y="259470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下弧形箭头 182"/>
          <p:cNvSpPr/>
          <p:nvPr/>
        </p:nvSpPr>
        <p:spPr>
          <a:xfrm>
            <a:off x="5109848" y="2594700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下弧形箭头 183"/>
          <p:cNvSpPr/>
          <p:nvPr/>
        </p:nvSpPr>
        <p:spPr>
          <a:xfrm>
            <a:off x="5755085" y="259470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下弧形箭头 184"/>
          <p:cNvSpPr/>
          <p:nvPr/>
        </p:nvSpPr>
        <p:spPr>
          <a:xfrm>
            <a:off x="6378611" y="259470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6" name="下弧形箭头 185"/>
          <p:cNvSpPr/>
          <p:nvPr/>
        </p:nvSpPr>
        <p:spPr>
          <a:xfrm>
            <a:off x="7023507" y="259470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999117" y="29118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3623195" y="29118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4254273" y="29118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i="1" u="sng" dirty="0" smtClean="0">
                <a:solidFill>
                  <a:srgbClr val="FFC000"/>
                </a:solidFill>
              </a:rPr>
              <a:t>23</a:t>
            </a:r>
            <a:endParaRPr lang="zh-CN" altLang="en-US" sz="1800" i="1" u="sng" dirty="0">
              <a:solidFill>
                <a:srgbClr val="FFC00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4885351" y="29118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516430" y="29118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6147509" y="29118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6778588" y="291186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4" name="下弧形箭头 193"/>
          <p:cNvSpPr/>
          <p:nvPr/>
        </p:nvSpPr>
        <p:spPr>
          <a:xfrm>
            <a:off x="3231081" y="3219595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" name="下弧形箭头 194"/>
          <p:cNvSpPr/>
          <p:nvPr/>
        </p:nvSpPr>
        <p:spPr>
          <a:xfrm>
            <a:off x="3822436" y="3219595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6" name="下弧形箭头 195"/>
          <p:cNvSpPr/>
          <p:nvPr/>
        </p:nvSpPr>
        <p:spPr>
          <a:xfrm>
            <a:off x="4487176" y="3219595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7" name="下弧形箭头 196"/>
          <p:cNvSpPr/>
          <p:nvPr/>
        </p:nvSpPr>
        <p:spPr>
          <a:xfrm>
            <a:off x="5118794" y="3219595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8" name="下弧形箭头 197"/>
          <p:cNvSpPr/>
          <p:nvPr/>
        </p:nvSpPr>
        <p:spPr>
          <a:xfrm>
            <a:off x="5765438" y="3219595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9" name="下弧形箭头 198"/>
          <p:cNvSpPr/>
          <p:nvPr/>
        </p:nvSpPr>
        <p:spPr>
          <a:xfrm>
            <a:off x="6400408" y="3219595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0" name="下弧形箭头 199"/>
          <p:cNvSpPr/>
          <p:nvPr/>
        </p:nvSpPr>
        <p:spPr>
          <a:xfrm>
            <a:off x="3230910" y="3826638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005467" y="3523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3616667" y="35230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258721" y="35230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i="1" u="sng" dirty="0" smtClean="0">
                <a:solidFill>
                  <a:srgbClr val="FFC000"/>
                </a:solidFill>
              </a:rPr>
              <a:t>23</a:t>
            </a:r>
            <a:endParaRPr lang="zh-CN" altLang="en-US" sz="1800" i="1" u="sng" dirty="0">
              <a:solidFill>
                <a:srgbClr val="FFC000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4897117" y="35230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516289" y="35230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146841" y="35230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08" name="下弧形箭头 207"/>
          <p:cNvSpPr/>
          <p:nvPr/>
        </p:nvSpPr>
        <p:spPr>
          <a:xfrm>
            <a:off x="3841731" y="3826638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下弧形箭头 208"/>
          <p:cNvSpPr/>
          <p:nvPr/>
        </p:nvSpPr>
        <p:spPr>
          <a:xfrm>
            <a:off x="4509038" y="3826638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下弧形箭头 209"/>
          <p:cNvSpPr/>
          <p:nvPr/>
        </p:nvSpPr>
        <p:spPr>
          <a:xfrm>
            <a:off x="5117690" y="3831633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下弧形箭头 210"/>
          <p:cNvSpPr/>
          <p:nvPr/>
        </p:nvSpPr>
        <p:spPr>
          <a:xfrm>
            <a:off x="5774341" y="3826638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2996121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3627296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4252748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i="1" u="sng" dirty="0" smtClean="0">
                <a:solidFill>
                  <a:srgbClr val="FFC000"/>
                </a:solidFill>
              </a:rPr>
              <a:t>23</a:t>
            </a:r>
            <a:endParaRPr lang="zh-CN" altLang="en-US" sz="1800" i="1" u="sng" dirty="0">
              <a:solidFill>
                <a:srgbClr val="FFC000"/>
              </a:solidFill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4889290" y="4113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514091" y="411327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8" name="下弧形箭头 217"/>
          <p:cNvSpPr/>
          <p:nvPr/>
        </p:nvSpPr>
        <p:spPr>
          <a:xfrm>
            <a:off x="3192407" y="4414923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下弧形箭头 218"/>
          <p:cNvSpPr/>
          <p:nvPr/>
        </p:nvSpPr>
        <p:spPr>
          <a:xfrm>
            <a:off x="3850068" y="4414923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下弧形箭头 219"/>
          <p:cNvSpPr/>
          <p:nvPr/>
        </p:nvSpPr>
        <p:spPr>
          <a:xfrm>
            <a:off x="5117734" y="4414923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下弧形箭头 220"/>
          <p:cNvSpPr/>
          <p:nvPr/>
        </p:nvSpPr>
        <p:spPr>
          <a:xfrm>
            <a:off x="4497633" y="4419918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2999117" y="47442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999117" y="53517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3627296" y="47434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4255946" y="475297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4887592" y="47434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u="sng" dirty="0" smtClean="0">
                <a:solidFill>
                  <a:srgbClr val="FFC000"/>
                </a:solidFill>
              </a:rPr>
              <a:t>23</a:t>
            </a:r>
            <a:endParaRPr lang="zh-CN" altLang="en-US" sz="1800" u="sng" dirty="0">
              <a:solidFill>
                <a:srgbClr val="FFC000"/>
              </a:solidFill>
            </a:endParaRPr>
          </a:p>
        </p:txBody>
      </p:sp>
      <p:sp>
        <p:nvSpPr>
          <p:cNvPr id="227" name="下弧形箭头 226"/>
          <p:cNvSpPr/>
          <p:nvPr/>
        </p:nvSpPr>
        <p:spPr>
          <a:xfrm>
            <a:off x="3220910" y="5025993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下弧形箭头 227"/>
          <p:cNvSpPr/>
          <p:nvPr/>
        </p:nvSpPr>
        <p:spPr>
          <a:xfrm>
            <a:off x="4493866" y="5025793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下弧形箭头 228"/>
          <p:cNvSpPr/>
          <p:nvPr/>
        </p:nvSpPr>
        <p:spPr>
          <a:xfrm>
            <a:off x="3869066" y="5052950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3617348" y="5343525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4258112" y="53530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2" name="下弧形箭头 231"/>
          <p:cNvSpPr/>
          <p:nvPr/>
        </p:nvSpPr>
        <p:spPr>
          <a:xfrm>
            <a:off x="3230910" y="5674096"/>
            <a:ext cx="504176" cy="198046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下弧形箭头 232"/>
          <p:cNvSpPr/>
          <p:nvPr/>
        </p:nvSpPr>
        <p:spPr>
          <a:xfrm>
            <a:off x="3837240" y="5645584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4249597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2996121" y="59444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3619781" y="594440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40" name="下弧形箭头 239"/>
          <p:cNvSpPr/>
          <p:nvPr/>
        </p:nvSpPr>
        <p:spPr>
          <a:xfrm>
            <a:off x="3320891" y="6249975"/>
            <a:ext cx="503181" cy="208037"/>
          </a:xfrm>
          <a:prstGeom prst="curvedUpArrow">
            <a:avLst>
              <a:gd name="adj1" fmla="val 0"/>
              <a:gd name="adj2" fmla="val 50000"/>
              <a:gd name="adj3" fmla="val 25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2286000" y="840626"/>
            <a:ext cx="7727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FF"/>
                </a:solidFill>
              </a:rPr>
              <a:t>辅助空间</a:t>
            </a:r>
            <a:endParaRPr lang="zh-CN" altLang="en-US" sz="11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92 L 0.01944 -0.03241 C 0.02326 -0.03958 0.02917 -0.04282 0.03524 -0.04282 C 0.04219 -0.04282 0.04774 -0.03958 0.05156 -0.03241 L 0.07031 -0.00092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1841 0.02939 C -0.0224 0.03611 -0.02813 0.03981 -0.03403 0.03981 C -0.04098 0.03981 -0.04636 0.03611 -0.05035 0.02939 L -0.06858 3.7037E-6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01944 -0.03379 C 0.02361 -0.04143 0.02986 -0.04537 0.03611 -0.04537 C 0.0434 -0.04537 0.0493 -0.04143 0.05347 -0.03379 L 0.07326 -2.22222E-6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-0.01788 0.02986 C -0.02153 0.03681 -0.02708 0.04051 -0.03281 0.04051 C -0.03958 0.04051 -0.04479 0.03681 -0.04844 0.02986 L -0.06615 -2.22222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1805 -0.03148 C 0.02187 -0.03842 0.0276 -0.04213 0.0335 -0.04213 C 0.04027 -0.04213 0.04583 -0.03842 0.04965 -0.03148 L 0.06788 -2.22222E-6 " pathEditMode="relative" rAng="0" ptsTypes="AAAAA">
                                      <p:cBhvr>
                                        <p:cTn id="100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01771 0.02986 C -0.02153 0.03681 -0.02708 0.04051 -0.03281 0.04051 C -0.03941 0.04051 -0.04462 0.03681 -0.04844 0.02986 L -0.06597 -2.22222E-6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88 -2.22222E-6 L 0.08576 -0.03379 C 0.08975 -0.04143 0.09531 -0.04537 0.10121 -0.04537 C 0.10798 -0.04537 0.11337 -0.04143 0.11718 -0.03379 L 0.13541 -2.22222E-6 " pathEditMode="relative" rAng="0" ptsTypes="AAAAA">
                                      <p:cBhvr>
                                        <p:cTn id="11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1822 0.02986 C -0.02187 0.03681 -0.0276 0.04051 -0.0335 0.04051 C -0.04027 0.04051 -0.04566 0.03681 -0.0493 0.02986 L -0.06736 -2.22222E-6 " pathEditMode="relative" rAng="0" ptsTypes="AAAAA">
                                      <p:cBhvr>
                                        <p:cTn id="12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41 -2.22222E-6 L 0.15538 -0.03356 C 0.15955 -0.04143 0.16597 -0.04537 0.17239 -0.04537 C 0.18003 -0.04537 0.18593 -0.04143 0.1901 -0.03356 L 0.21041 -2.22222E-6 " pathEditMode="relative" rAng="0" ptsTypes="AAAAA">
                                      <p:cBhvr>
                                        <p:cTn id="138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1823 0.03241 C -0.02205 0.03959 -0.02761 0.04375 -0.03351 0.04375 C -0.04028 0.04375 -0.04566 0.03959 -0.04948 0.03241 L -0.06754 -2.22222E-6 " pathEditMode="relative" rAng="0" ptsTypes="AAAAA">
                                      <p:cBhvr>
                                        <p:cTn id="14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1893 -0.03172 C 0.02275 -0.03889 0.02882 -0.0426 0.0349 -0.0426 C 0.04202 -0.0426 0.04775 -0.03889 0.05157 -0.03172 L 0.07066 4.44444E-6 " pathEditMode="relative" rAng="0" ptsTypes="AAAAA">
                                      <p:cBhvr>
                                        <p:cTn id="173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4.44444E-6 L -0.01649 0.04004 C -0.02014 0.04907 -0.02587 0.05393 -0.03177 0.05393 C -0.03854 0.05393 -0.04392 0.04907 -0.04757 0.04004 L -0.06562 4.44444E-6 " pathEditMode="relative" rAng="0" ptsTypes="AAAAA">
                                      <p:cBhvr>
                                        <p:cTn id="177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01823 -0.03195 C 0.02205 -0.03912 0.02778 -0.04283 0.03368 -0.04283 C 0.04062 -0.04283 0.04601 -0.03912 0.04983 -0.03195 L 0.06823 4.44444E-6 " pathEditMode="relative" rAng="0" ptsTypes="AAAAA">
                                      <p:cBhvr>
                                        <p:cTn id="203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4.44444E-6 L -0.01944 0.03842 C -0.02343 0.04699 -0.02934 0.05185 -0.03541 0.05185 C -0.04236 0.05185 -0.04791 0.04699 -0.05191 0.03842 L -0.07048 4.44444E-6 " pathEditMode="relative" rAng="0" ptsTypes="AAAAA">
                                      <p:cBhvr>
                                        <p:cTn id="207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01806 -0.03172 C 0.02188 -0.03889 0.02743 -0.0426 0.03333 -0.0426 C 0.0401 -0.0426 0.04549 -0.03889 0.04931 -0.03172 L 0.06754 4.44444E-6 " pathEditMode="relative" rAng="0" ptsTypes="AAAAA">
                                      <p:cBhvr>
                                        <p:cTn id="233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44444E-6 L -0.02048 0.04004 C -0.02447 0.04907 -0.0302 0.05393 -0.03645 0.05393 C -0.0434 0.05393 -0.04895 0.04907 -0.05295 0.04004 L -0.0717 4.44444E-6 " pathEditMode="relative" rAng="0" ptsTypes="AAAAA">
                                      <p:cBhvr>
                                        <p:cTn id="23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4 4.44444E-6 L 0.08698 -0.03125 C 0.09115 -0.03797 0.09722 -0.04167 0.10365 -0.04167 C 0.11094 -0.04167 0.11684 -0.03797 0.12083 -0.03125 L 0.14063 4.44444E-6 " pathEditMode="relative" rAng="0" ptsTypes="AAAAA">
                                      <p:cBhvr>
                                        <p:cTn id="252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4.44444E-6 L -0.01597 0.04004 C -0.01979 0.04907 -0.02569 0.05393 -0.0316 0.05393 C -0.03854 0.05393 -0.0441 0.04907 -0.04792 0.04004 L -0.06632 4.44444E-6 " pathEditMode="relative" rAng="0" ptsTypes="AAAAA">
                                      <p:cBhvr>
                                        <p:cTn id="25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3 4.44444E-6 L 0.15851 -0.03172 C 0.16233 -0.03889 0.16788 -0.0426 0.17379 -0.0426 C 0.18056 -0.0426 0.18594 -0.03889 0.18958 -0.03172 L 0.20781 4.44444E-6 " pathEditMode="relative" rAng="0" ptsTypes="AAAAA">
                                      <p:cBhvr>
                                        <p:cTn id="271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4.44444E-6 L -0.01788 0.04004 C -0.0217 0.04907 -0.02743 0.05393 -0.0335 0.05393 C -0.04027 0.05393 -0.04584 0.04907 -0.04965 0.04004 L -0.06805 4.44444E-6 " pathEditMode="relative" rAng="0" ptsTypes="AAAAA">
                                      <p:cBhvr>
                                        <p:cTn id="27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1893 -0.03056 C 0.02292 -0.0375 0.029 -0.04097 0.03507 -0.04097 C 0.04219 -0.04097 0.04792 -0.0375 0.05191 -0.03056 L 0.07101 1.11111E-6 " pathEditMode="relative" rAng="0" ptsTypes="AAAAA">
                                      <p:cBhvr>
                                        <p:cTn id="34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1.11111E-6 L -0.01632 0.04005 C -0.02014 0.04907 -0.02569 0.05393 -0.0316 0.05393 C -0.03837 0.05393 -0.04375 0.04907 -0.04757 0.04005 L -0.06562 1.11111E-6 " pathEditMode="relative" rAng="0" ptsTypes="AAAAA">
                                      <p:cBhvr>
                                        <p:cTn id="34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1.11111E-6 L 0.08855 -0.03287 C 0.09219 -0.04028 0.09775 -0.04421 0.10348 -0.04421 C 0.1099 -0.04421 0.11528 -0.04028 0.11893 -0.03287 L 0.13664 1.11111E-6 " pathEditMode="relative" rAng="0" ptsTypes="AAAAA">
                                      <p:cBhvr>
                                        <p:cTn id="35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11111E-6 L -0.02013 0.04005 C -0.02413 0.04907 -0.02986 0.05393 -0.03593 0.05393 C -0.04288 0.05393 -0.04826 0.04907 -0.05225 0.04005 L -0.07066 1.11111E-6 " pathEditMode="relative" rAng="0" ptsTypes="AAAAA">
                                      <p:cBhvr>
                                        <p:cTn id="36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01806 -0.03148 C 0.02188 -0.03843 0.02743 -0.04213 0.03334 -0.04213 C 0.04011 -0.04213 0.04549 -0.03843 0.04931 -0.03148 L 0.06754 7.40741E-7 " pathEditMode="relative" rAng="0" ptsTypes="AAAAA">
                                      <p:cBhvr>
                                        <p:cTn id="442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40741E-7 L -0.01892 0.04005 C -0.02292 0.04907 -0.02882 0.05393 -0.0349 0.05393 C -0.04184 0.05393 -0.0474 0.04907 -0.05139 0.04005 L -0.06996 7.40741E-7 " pathEditMode="relative" rAng="0" ptsTypes="AAAAA">
                                      <p:cBhvr>
                                        <p:cTn id="446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01875 -0.03287 C 0.02274 -0.04028 0.02864 -0.04421 0.03489 -0.04421 C 0.04184 -0.04421 0.04757 -0.04028 0.05156 -0.03287 L 0.07048 -3.7037E-7 " pathEditMode="relative" rAng="0" ptsTypes="AAAAA">
                                      <p:cBhvr>
                                        <p:cTn id="517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7037E-7 L -0.01805 0.04005 C -0.02204 0.04907 -0.02795 0.05394 -0.03402 0.05394 C -0.04114 0.05394 -0.0467 0.04907 -0.05069 0.04005 L -0.06944 -3.7037E-7 " pathEditMode="relative" rAng="0" ptsTypes="AAAAA">
                                      <p:cBhvr>
                                        <p:cTn id="52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01893 -0.0338 C 0.02275 -0.04144 0.02882 -0.04537 0.0349 -0.04537 C 0.04202 -0.04537 0.04775 -0.04144 0.05157 -0.0338 L 0.07066 1.48148E-6 " pathEditMode="relative" rAng="0" ptsTypes="AAAAA">
                                      <p:cBhvr>
                                        <p:cTn id="584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39 L -0.01649 0.03865 C -0.02048 0.04768 -0.02621 0.05254 -0.03211 0.05254 C -0.03906 0.05254 -0.04444 0.04768 -0.04843 0.03865 L -0.06666 -0.00139 " pathEditMode="relative" rAng="0" ptsTypes="AAAAA">
                                      <p:cBhvr>
                                        <p:cTn id="588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01875 -0.03473 C 0.02275 -0.04237 0.02848 -0.04653 0.03473 -0.04653 C 0.04167 -0.04653 0.04723 -0.04237 0.05122 -0.03473 L 0.07014 4.07407E-6 " pathEditMode="relative" rAng="0" ptsTypes="AAAAA">
                                      <p:cBhvr>
                                        <p:cTn id="643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116 L -0.01614 0.0412 C -0.01996 0.05023 -0.02552 0.05509 -0.03142 0.05509 C -0.03819 0.05509 -0.04357 0.05023 -0.04739 0.0412 L -0.06545 0.00116 " pathEditMode="relative" rAng="0" ptsTypes="AAAAA">
                                      <p:cBhvr>
                                        <p:cTn id="647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47" grpId="0"/>
      <p:bldP spid="148" grpId="0"/>
      <p:bldP spid="148" grpId="1"/>
      <p:bldP spid="148" grpId="2"/>
      <p:bldP spid="148" grpId="3"/>
      <p:bldP spid="149" grpId="0"/>
      <p:bldP spid="149" grpId="1"/>
      <p:bldP spid="150" grpId="0"/>
      <p:bldP spid="150" grpId="1"/>
      <p:bldP spid="150" grpId="2"/>
      <p:bldP spid="150" grpId="3"/>
      <p:bldP spid="152" grpId="0"/>
      <p:bldP spid="152" grpId="1"/>
      <p:bldP spid="153" grpId="0"/>
      <p:bldP spid="153" grpId="1"/>
      <p:bldP spid="153" grpId="2"/>
      <p:bldP spid="153" grpId="3"/>
      <p:bldP spid="153" grpId="4"/>
      <p:bldP spid="153" grpId="5"/>
      <p:bldP spid="153" grpId="6"/>
      <p:bldP spid="154" grpId="0"/>
      <p:bldP spid="154" grpId="1"/>
      <p:bldP spid="155" grpId="0"/>
      <p:bldP spid="155" grpId="1"/>
      <p:bldP spid="156" grpId="0"/>
      <p:bldP spid="156" grpId="1"/>
      <p:bldP spid="76" grpId="0" animBg="1"/>
      <p:bldP spid="77" grpId="0" animBg="1"/>
      <p:bldP spid="87" grpId="0" animBg="1"/>
      <p:bldP spid="89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8" grpId="0"/>
      <p:bldP spid="131" grpId="0" animBg="1"/>
      <p:bldP spid="132" grpId="0" animBg="1"/>
      <p:bldP spid="133" grpId="0" animBg="1"/>
      <p:bldP spid="134" grpId="0" animBg="1"/>
      <p:bldP spid="136" grpId="0" animBg="1"/>
      <p:bldP spid="151" grpId="0"/>
      <p:bldP spid="151" grpId="1"/>
      <p:bldP spid="151" grpId="2"/>
      <p:bldP spid="164" grpId="0"/>
      <p:bldP spid="164" grpId="1"/>
      <p:bldP spid="175" grpId="0"/>
      <p:bldP spid="175" grpId="1"/>
      <p:bldP spid="175" grpId="2"/>
      <p:bldP spid="175" grpId="3"/>
      <p:bldP spid="176" grpId="0"/>
      <p:bldP spid="176" grpId="1"/>
      <p:bldP spid="177" grpId="0"/>
      <p:bldP spid="177" grpId="1"/>
      <p:bldP spid="177" grpId="2"/>
      <p:bldP spid="177" grpId="3"/>
      <p:bldP spid="177" grpId="4"/>
      <p:bldP spid="177" grpId="5"/>
      <p:bldP spid="177" grpId="6"/>
      <p:bldP spid="178" grpId="0"/>
      <p:bldP spid="178" grpId="1"/>
      <p:bldP spid="179" grpId="0"/>
      <p:bldP spid="179" grpId="1"/>
      <p:bldP spid="180" grpId="0"/>
      <p:bldP spid="180" grpId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8" grpId="1"/>
      <p:bldP spid="189" grpId="0"/>
      <p:bldP spid="189" grpId="1"/>
      <p:bldP spid="190" grpId="0"/>
      <p:bldP spid="190" grpId="1"/>
      <p:bldP spid="190" grpId="2"/>
      <p:bldP spid="190" grpId="3"/>
      <p:bldP spid="190" grpId="4"/>
      <p:bldP spid="190" grpId="5"/>
      <p:bldP spid="191" grpId="0"/>
      <p:bldP spid="191" grpId="1"/>
      <p:bldP spid="192" grpId="0"/>
      <p:bldP spid="192" grpId="1"/>
      <p:bldP spid="193" grpId="0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2" grpId="0"/>
      <p:bldP spid="203" grpId="0"/>
      <p:bldP spid="203" grpId="1"/>
      <p:bldP spid="204" grpId="0"/>
      <p:bldP spid="204" grpId="1"/>
      <p:bldP spid="205" grpId="0"/>
      <p:bldP spid="205" grpId="1"/>
      <p:bldP spid="205" grpId="2"/>
      <p:bldP spid="205" grpId="3"/>
      <p:bldP spid="206" grpId="0"/>
      <p:bldP spid="206" grpId="1"/>
      <p:bldP spid="207" grpId="0"/>
      <p:bldP spid="208" grpId="0" animBg="1"/>
      <p:bldP spid="209" grpId="0" animBg="1"/>
      <p:bldP spid="210" grpId="0" animBg="1"/>
      <p:bldP spid="211" grpId="0" animBg="1"/>
      <p:bldP spid="212" grpId="0"/>
      <p:bldP spid="213" grpId="0"/>
      <p:bldP spid="213" grpId="1"/>
      <p:bldP spid="214" grpId="0"/>
      <p:bldP spid="214" grpId="1"/>
      <p:bldP spid="214" grpId="2"/>
      <p:bldP spid="214" grpId="3"/>
      <p:bldP spid="216" grpId="0"/>
      <p:bldP spid="216" grpId="1"/>
      <p:bldP spid="217" grpId="0"/>
      <p:bldP spid="218" grpId="0" animBg="1"/>
      <p:bldP spid="219" grpId="0" animBg="1"/>
      <p:bldP spid="220" grpId="0" animBg="1"/>
      <p:bldP spid="221" grpId="0" animBg="1"/>
      <p:bldP spid="222" grpId="0"/>
      <p:bldP spid="223" grpId="0"/>
      <p:bldP spid="223" grpId="1"/>
      <p:bldP spid="223" grpId="2"/>
      <p:bldP spid="224" grpId="0"/>
      <p:bldP spid="224" grpId="1"/>
      <p:bldP spid="224" grpId="2"/>
      <p:bldP spid="224" grpId="3"/>
      <p:bldP spid="225" grpId="0"/>
      <p:bldP spid="225" grpId="1"/>
      <p:bldP spid="226" grpId="0"/>
      <p:bldP spid="227" grpId="0" animBg="1"/>
      <p:bldP spid="228" grpId="0" animBg="1"/>
      <p:bldP spid="229" grpId="0" animBg="1"/>
      <p:bldP spid="230" grpId="0"/>
      <p:bldP spid="230" grpId="1"/>
      <p:bldP spid="231" grpId="0"/>
      <p:bldP spid="232" grpId="0" animBg="1"/>
      <p:bldP spid="233" grpId="0" animBg="1"/>
      <p:bldP spid="235" grpId="0"/>
      <p:bldP spid="236" grpId="0"/>
      <p:bldP spid="237" grpId="0"/>
      <p:bldP spid="240" grpId="0" animBg="1"/>
      <p:bldP spid="24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>
                <a:solidFill>
                  <a:schemeClr val="tx2"/>
                </a:solidFill>
              </a:rPr>
              <a:t>冒泡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300" u="sng" dirty="0"/>
              <a:t>依次比较相邻的两个记录</a:t>
            </a:r>
            <a:r>
              <a:rPr lang="zh-CN" altLang="en-US" sz="2300" dirty="0"/>
              <a:t>的关键字，若两个记录是反序的</a:t>
            </a:r>
            <a:r>
              <a:rPr lang="en-US" altLang="zh-CN" sz="2300" dirty="0"/>
              <a:t>(</a:t>
            </a:r>
            <a:r>
              <a:rPr lang="zh-CN" altLang="en-US" sz="2300" dirty="0"/>
              <a:t>即</a:t>
            </a:r>
            <a:r>
              <a:rPr lang="zh-CN" altLang="en-US" sz="2300" u="sng" dirty="0"/>
              <a:t>前一个记录的关键字</a:t>
            </a:r>
            <a:r>
              <a:rPr lang="zh-CN" altLang="en-US" sz="2300" b="1" u="sng" dirty="0">
                <a:solidFill>
                  <a:srgbClr val="7030A0"/>
                </a:solidFill>
              </a:rPr>
              <a:t>大于</a:t>
            </a:r>
            <a:r>
              <a:rPr lang="zh-CN" altLang="en-US" sz="2300" u="sng" dirty="0"/>
              <a:t>后前一个记录的关键字</a:t>
            </a:r>
            <a:r>
              <a:rPr lang="en-US" altLang="zh-CN" sz="2300" dirty="0"/>
              <a:t>)</a:t>
            </a:r>
            <a:r>
              <a:rPr lang="zh-CN" altLang="en-US" sz="2300" dirty="0"/>
              <a:t>，则进行</a:t>
            </a:r>
            <a:r>
              <a:rPr lang="zh-CN" altLang="en-US" sz="2300" b="1" dirty="0"/>
              <a:t>交换</a:t>
            </a:r>
            <a:r>
              <a:rPr lang="zh-CN" altLang="en-US" sz="2300" dirty="0"/>
              <a:t>，</a:t>
            </a:r>
            <a:r>
              <a:rPr lang="zh-CN" altLang="en-US" sz="2300" b="1" i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直到</a:t>
            </a:r>
            <a:r>
              <a:rPr lang="zh-CN" altLang="en-US" sz="2300" b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300" u="sng" dirty="0" smtClean="0">
                <a:solidFill>
                  <a:schemeClr val="accent6"/>
                </a:solidFill>
              </a:rPr>
              <a:t>没有</a:t>
            </a:r>
            <a:r>
              <a:rPr lang="zh-CN" altLang="en-US" sz="2300" u="sng" dirty="0">
                <a:solidFill>
                  <a:schemeClr val="accent6"/>
                </a:solidFill>
              </a:rPr>
              <a:t>反序的记录为止</a:t>
            </a:r>
            <a:r>
              <a:rPr lang="zh-CN" altLang="en-US" sz="2300" dirty="0"/>
              <a:t>。</a:t>
            </a:r>
          </a:p>
          <a:p>
            <a:pPr marL="1314450" lvl="2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000" b="1" i="1" dirty="0" smtClean="0"/>
              <a:t>首先</a:t>
            </a:r>
            <a:r>
              <a:rPr lang="zh-CN" altLang="en-US" sz="2000" dirty="0" smtClean="0"/>
              <a:t>，将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en-US" altLang="zh-CN" sz="2000" dirty="0"/>
              <a:t>]</a:t>
            </a:r>
            <a:r>
              <a:rPr lang="zh-CN" altLang="en-US" sz="2000" dirty="0"/>
              <a:t>与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en-US" altLang="zh-CN" sz="2000" dirty="0"/>
              <a:t>]</a:t>
            </a:r>
            <a:r>
              <a:rPr lang="zh-CN" altLang="en-US" sz="2000" dirty="0"/>
              <a:t>的关键字进行比较，若为反序</a:t>
            </a:r>
            <a:r>
              <a:rPr lang="en-US" altLang="zh-CN" sz="2000" dirty="0"/>
              <a:t>(L-&gt;R[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en-US" altLang="zh-CN" sz="2000" dirty="0"/>
              <a:t>]</a:t>
            </a:r>
            <a:r>
              <a:rPr lang="zh-CN" altLang="en-US" sz="2000" dirty="0"/>
              <a:t>的关键字</a:t>
            </a:r>
            <a:r>
              <a:rPr lang="zh-CN" altLang="en-US" sz="2000" b="1" dirty="0">
                <a:solidFill>
                  <a:srgbClr val="7030A0"/>
                </a:solidFill>
              </a:rPr>
              <a:t>大于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en-US" altLang="zh-CN" sz="2000" dirty="0"/>
              <a:t>]</a:t>
            </a:r>
            <a:r>
              <a:rPr lang="zh-CN" altLang="en-US" sz="2000" dirty="0"/>
              <a:t>的关键字</a:t>
            </a:r>
            <a:r>
              <a:rPr lang="en-US" altLang="zh-CN" sz="2000" dirty="0"/>
              <a:t>)</a:t>
            </a:r>
            <a:r>
              <a:rPr lang="zh-CN" altLang="en-US" sz="2000" dirty="0"/>
              <a:t>，则</a:t>
            </a:r>
            <a:r>
              <a:rPr lang="zh-CN" altLang="en-US" sz="2000" u="sng" dirty="0"/>
              <a:t>交换两个记录</a:t>
            </a:r>
            <a:r>
              <a:rPr lang="zh-CN" altLang="en-US" sz="2000" dirty="0"/>
              <a:t>；</a:t>
            </a:r>
            <a:r>
              <a:rPr lang="zh-CN" altLang="en-US" sz="2000" b="1" i="1" dirty="0" smtClean="0"/>
              <a:t>然后</a:t>
            </a:r>
            <a:r>
              <a:rPr lang="zh-CN" altLang="en-US" sz="2000" dirty="0" smtClean="0"/>
              <a:t>，比较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r>
              <a:rPr lang="en-US" altLang="zh-CN" sz="2000" dirty="0"/>
              <a:t>]</a:t>
            </a:r>
            <a:r>
              <a:rPr lang="zh-CN" altLang="en-US" sz="2000" dirty="0"/>
              <a:t>与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3</a:t>
            </a:r>
            <a:r>
              <a:rPr lang="en-US" altLang="zh-CN" sz="2000" dirty="0"/>
              <a:t>]</a:t>
            </a:r>
            <a:r>
              <a:rPr lang="zh-CN" altLang="en-US" sz="2000" dirty="0"/>
              <a:t>的关键字，</a:t>
            </a:r>
            <a:r>
              <a:rPr lang="zh-CN" altLang="en-US" sz="2000" b="1" dirty="0"/>
              <a:t>依此类推</a:t>
            </a:r>
            <a:r>
              <a:rPr lang="zh-CN" altLang="en-US" sz="2000" dirty="0"/>
              <a:t>，</a:t>
            </a:r>
            <a:r>
              <a:rPr lang="zh-CN" altLang="en-US" sz="2000" b="1" i="1" dirty="0"/>
              <a:t>直到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n-1</a:t>
            </a:r>
            <a:r>
              <a:rPr lang="en-US" altLang="zh-CN" sz="2000" dirty="0"/>
              <a:t>]</a:t>
            </a:r>
            <a:r>
              <a:rPr lang="zh-CN" altLang="en-US" sz="2000" dirty="0"/>
              <a:t>与</a:t>
            </a:r>
            <a:r>
              <a:rPr lang="en-US" altLang="zh-CN" sz="2000" dirty="0"/>
              <a:t>L-&gt;R[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en-US" altLang="zh-CN" sz="2000" dirty="0"/>
              <a:t>]</a:t>
            </a:r>
            <a:r>
              <a:rPr lang="zh-CN" altLang="en-US" sz="2000" dirty="0"/>
              <a:t>的关键字</a:t>
            </a:r>
            <a:r>
              <a:rPr lang="zh-CN" altLang="en-US" sz="2000" dirty="0" smtClean="0"/>
              <a:t>比较完成后</a:t>
            </a:r>
            <a:r>
              <a:rPr lang="zh-CN" altLang="en-US" sz="2000" dirty="0"/>
              <a:t>为止，称为</a:t>
            </a:r>
            <a:r>
              <a:rPr lang="zh-CN" altLang="en-US" sz="2000" b="1" dirty="0">
                <a:solidFill>
                  <a:srgbClr val="0070C0"/>
                </a:solidFill>
              </a:rPr>
              <a:t>一趟冒泡排序</a:t>
            </a:r>
            <a:r>
              <a:rPr lang="zh-CN" altLang="en-US" sz="2000" dirty="0"/>
              <a:t>，</a:t>
            </a:r>
            <a:r>
              <a:rPr lang="en-US" altLang="zh-CN" sz="2000" u="sng" dirty="0"/>
              <a:t>L-&gt;R[n]</a:t>
            </a:r>
            <a:r>
              <a:rPr lang="zh-CN" altLang="en-US" sz="2000" u="sng" dirty="0"/>
              <a:t>为关键字最大的记录</a:t>
            </a:r>
            <a:r>
              <a:rPr lang="zh-CN" altLang="en-US" sz="2000" dirty="0"/>
              <a:t>。</a:t>
            </a:r>
          </a:p>
          <a:p>
            <a:pPr marL="1314450" lvl="2" indent="-457200">
              <a:buFont typeface="+mj-ea"/>
              <a:buAutoNum type="circleNumDbPlain"/>
            </a:pPr>
            <a:r>
              <a:rPr lang="zh-CN" altLang="en-US" sz="2000" dirty="0" smtClean="0"/>
              <a:t>然后，进行第 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=2,3,…,n-1) </a:t>
            </a:r>
            <a:r>
              <a:rPr lang="zh-CN" altLang="en-US" sz="2000" dirty="0" smtClean="0"/>
              <a:t>趟</a:t>
            </a:r>
            <a:r>
              <a:rPr lang="zh-CN" altLang="en-US" sz="2000" dirty="0"/>
              <a:t>冒泡排序，对</a:t>
            </a:r>
            <a:r>
              <a:rPr lang="zh-CN" altLang="en-US" sz="2000" i="1" u="sng" dirty="0" smtClean="0"/>
              <a:t>前 </a:t>
            </a:r>
            <a:r>
              <a:rPr lang="en-US" altLang="zh-CN" sz="2000" i="1" u="sng" dirty="0" smtClean="0">
                <a:solidFill>
                  <a:srgbClr val="7030A0"/>
                </a:solidFill>
              </a:rPr>
              <a:t>n-i+1</a:t>
            </a:r>
            <a:r>
              <a:rPr lang="zh-CN" altLang="en-US" sz="2000" i="1" u="sng" dirty="0" smtClean="0"/>
              <a:t>个记录 </a:t>
            </a:r>
            <a:r>
              <a:rPr lang="en-US" altLang="zh-CN" sz="2000" u="sng" dirty="0" smtClean="0"/>
              <a:t>(</a:t>
            </a:r>
            <a:r>
              <a:rPr lang="en-US" altLang="zh-CN" sz="2000" u="sng" dirty="0"/>
              <a:t>L-&gt;R[</a:t>
            </a:r>
            <a:r>
              <a:rPr lang="en-US" altLang="zh-CN" sz="2000" u="sng" dirty="0">
                <a:solidFill>
                  <a:srgbClr val="00B050"/>
                </a:solidFill>
              </a:rPr>
              <a:t>1</a:t>
            </a:r>
            <a:r>
              <a:rPr lang="en-US" altLang="zh-CN" sz="2000" u="sng" dirty="0"/>
              <a:t> … </a:t>
            </a:r>
            <a:r>
              <a:rPr lang="en-US" altLang="zh-CN" sz="2000" u="sng" dirty="0">
                <a:solidFill>
                  <a:srgbClr val="00B050"/>
                </a:solidFill>
              </a:rPr>
              <a:t>n-i+1</a:t>
            </a:r>
            <a:r>
              <a:rPr lang="en-US" altLang="zh-CN" sz="2000" u="sng" dirty="0"/>
              <a:t>]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进行同样操作。</a:t>
            </a:r>
            <a:endParaRPr lang="en-US" altLang="zh-CN" sz="2000" dirty="0" smtClean="0"/>
          </a:p>
          <a:p>
            <a:pPr lvl="1"/>
            <a:r>
              <a:rPr lang="zh-CN" altLang="en-US" sz="2200" u="sng" dirty="0" smtClean="0"/>
              <a:t>若</a:t>
            </a:r>
            <a:r>
              <a:rPr lang="zh-CN" altLang="en-US" sz="2200" u="sng" dirty="0"/>
              <a:t>待排序的记录有</a:t>
            </a:r>
            <a:r>
              <a:rPr lang="en-US" altLang="zh-CN" sz="2200" u="sng" dirty="0"/>
              <a:t>n</a:t>
            </a:r>
            <a:r>
              <a:rPr lang="zh-CN" altLang="en-US" sz="2200" u="sng" dirty="0"/>
              <a:t>个，则要经过</a:t>
            </a:r>
            <a:r>
              <a:rPr lang="en-US" altLang="zh-CN" sz="2200" u="sng" dirty="0"/>
              <a:t>n-1</a:t>
            </a:r>
            <a:r>
              <a:rPr lang="zh-CN" altLang="en-US" sz="2200" u="sng" dirty="0"/>
              <a:t>趟</a:t>
            </a:r>
            <a:r>
              <a:rPr lang="zh-CN" altLang="en-US" sz="2200" u="sng" dirty="0" smtClean="0"/>
              <a:t>冒泡排序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才能</a:t>
            </a:r>
            <a:r>
              <a:rPr lang="zh-CN" altLang="en-US" sz="2200" dirty="0"/>
              <a:t>使所有的记录有序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61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>
                <a:solidFill>
                  <a:schemeClr val="tx2"/>
                </a:solidFill>
              </a:rPr>
              <a:t>冒泡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冒泡排序</a:t>
            </a:r>
            <a:r>
              <a:rPr lang="zh-CN" altLang="en-US" sz="2400" dirty="0" smtClean="0"/>
              <a:t>算法的实现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0914" name="TextBox1" r:id="rId2" imgW="8153280" imgH="4676760"/>
        </mc:Choice>
        <mc:Fallback>
          <p:control name="TextBox1" r:id="rId2" imgW="8153280" imgH="4676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6100" y="1473200"/>
                  <a:ext cx="8153400" cy="4673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91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>
                <a:solidFill>
                  <a:schemeClr val="tx2"/>
                </a:solidFill>
              </a:rPr>
              <a:t>冒泡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时间复杂度</a:t>
            </a:r>
          </a:p>
          <a:p>
            <a:pPr lvl="1"/>
            <a:r>
              <a:rPr lang="zh-CN" altLang="en-US" sz="2400" b="1" dirty="0" smtClean="0"/>
              <a:t>最好</a:t>
            </a:r>
            <a:r>
              <a:rPr lang="zh-CN" altLang="en-US" sz="2400" dirty="0"/>
              <a:t>情况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正</a:t>
            </a:r>
            <a:r>
              <a:rPr lang="zh-CN" altLang="en-US" sz="2400" b="1" dirty="0"/>
              <a:t>序</a:t>
            </a:r>
            <a:r>
              <a:rPr lang="en-US" altLang="zh-CN" sz="2400" dirty="0"/>
              <a:t>)</a:t>
            </a:r>
            <a:r>
              <a:rPr lang="zh-CN" altLang="en-US" sz="2400" dirty="0"/>
              <a:t>：比较次数：</a:t>
            </a:r>
            <a:r>
              <a:rPr lang="en-US" altLang="zh-CN" sz="2400" dirty="0"/>
              <a:t>n-1</a:t>
            </a:r>
            <a:r>
              <a:rPr lang="zh-CN" altLang="en-US" sz="2400" dirty="0"/>
              <a:t>；移动次数：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</a:p>
          <a:p>
            <a:pPr lvl="1"/>
            <a:r>
              <a:rPr lang="zh-CN" altLang="en-US" sz="2400" b="1" dirty="0" smtClean="0"/>
              <a:t>最坏</a:t>
            </a:r>
            <a:r>
              <a:rPr lang="zh-CN" altLang="en-US" sz="2400" dirty="0"/>
              <a:t>情况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逆</a:t>
            </a:r>
            <a:r>
              <a:rPr lang="zh-CN" altLang="en-US" sz="2400" b="1" dirty="0"/>
              <a:t>序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因此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/>
              <a:t>时间</a:t>
            </a:r>
            <a:r>
              <a:rPr lang="zh-CN" altLang="en-US" sz="2400" b="1" dirty="0"/>
              <a:t>复杂度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T(n)=O(n²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zh-CN" altLang="en-US" sz="2400" dirty="0" smtClean="0"/>
              <a:t>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b="1" dirty="0" smtClean="0"/>
              <a:t>          空间</a:t>
            </a:r>
            <a:r>
              <a:rPr lang="zh-CN" altLang="en-US" sz="2400" b="1" dirty="0"/>
              <a:t>复杂度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S(n)=O(1)</a:t>
            </a:r>
          </a:p>
          <a:p>
            <a:endParaRPr lang="zh-CN" alt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81200" y="2743200"/>
            <a:ext cx="4614862" cy="2057400"/>
            <a:chOff x="693" y="1536"/>
            <a:chExt cx="2907" cy="129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93" y="1536"/>
              <a:ext cx="2800" cy="572"/>
              <a:chOff x="240" y="1488"/>
              <a:chExt cx="2800" cy="572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240" y="1648"/>
                <a:ext cx="117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70C0"/>
                    </a:solidFill>
                  </a:rPr>
                  <a:t>比较</a:t>
                </a:r>
                <a:r>
                  <a:rPr lang="zh-CN" altLang="en-US" sz="2800" b="1" dirty="0"/>
                  <a:t>次数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1504" y="1632"/>
                <a:ext cx="73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cs typeface="Times New Roman" panose="02020603050405020304" pitchFamily="18" charset="0"/>
                  </a:rPr>
                  <a:t>∑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(n-</a:t>
                </a:r>
                <a:r>
                  <a:rPr lang="en-US" altLang="zh-CN" sz="2800" b="1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1" dirty="0">
                    <a:cs typeface="Times New Roman" panose="02020603050405020304" pitchFamily="18" charset="0"/>
                  </a:rPr>
                  <a:t>)=</a:t>
                </a:r>
                <a:endParaRPr lang="en-US" altLang="zh-CN" sz="2800" b="1" dirty="0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2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/>
                  <a:t>n-1</a:t>
                </a: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456" y="1856"/>
                <a:ext cx="31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/>
                  <a:t>i</a:t>
                </a:r>
                <a:r>
                  <a:rPr lang="en-US" altLang="zh-CN" sz="2400" b="1" dirty="0"/>
                  <a:t>=1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2342" y="1492"/>
                <a:ext cx="698" cy="476"/>
                <a:chOff x="2342" y="1492"/>
                <a:chExt cx="698" cy="476"/>
              </a:xfrm>
            </p:grpSpPr>
            <p:sp>
              <p:nvSpPr>
                <p:cNvPr id="21" name="Rectangle 11"/>
                <p:cNvSpPr>
                  <a:spLocks noChangeArrowheads="1"/>
                </p:cNvSpPr>
                <p:nvPr/>
              </p:nvSpPr>
              <p:spPr bwMode="auto">
                <a:xfrm>
                  <a:off x="2348" y="1492"/>
                  <a:ext cx="63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cs typeface="Times New Roman" panose="02020603050405020304" pitchFamily="18" charset="0"/>
                    </a:rPr>
                    <a:t>n(n-1)</a:t>
                  </a:r>
                  <a:endParaRPr lang="en-US" altLang="zh-CN" sz="2800" b="1" dirty="0"/>
                </a:p>
              </p:txBody>
            </p:sp>
            <p:sp>
              <p:nvSpPr>
                <p:cNvPr id="22" name="Rectangle 12"/>
                <p:cNvSpPr>
                  <a:spLocks noChangeArrowheads="1"/>
                </p:cNvSpPr>
                <p:nvPr/>
              </p:nvSpPr>
              <p:spPr bwMode="auto">
                <a:xfrm>
                  <a:off x="2590" y="1777"/>
                  <a:ext cx="124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2</a:t>
                  </a: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>
                  <a:off x="2342" y="1747"/>
                  <a:ext cx="69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93" y="2260"/>
              <a:ext cx="2907" cy="572"/>
              <a:chOff x="693" y="2260"/>
              <a:chExt cx="2907" cy="572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693" y="2380"/>
                <a:ext cx="117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70C0"/>
                    </a:solidFill>
                  </a:rPr>
                  <a:t>移动</a:t>
                </a:r>
                <a:r>
                  <a:rPr lang="zh-CN" altLang="en-US" sz="2800" b="1" dirty="0"/>
                  <a:t>次数</a:t>
                </a:r>
                <a:r>
                  <a:rPr lang="zh-CN" altLang="en-US" sz="28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1900" y="2260"/>
                <a:ext cx="1700" cy="572"/>
                <a:chOff x="1900" y="2260"/>
                <a:chExt cx="1700" cy="572"/>
              </a:xfrm>
            </p:grpSpPr>
            <p:sp>
              <p:nvSpPr>
                <p:cNvPr id="9" name="Rectangle 17"/>
                <p:cNvSpPr>
                  <a:spLocks noChangeArrowheads="1"/>
                </p:cNvSpPr>
                <p:nvPr/>
              </p:nvSpPr>
              <p:spPr bwMode="auto">
                <a:xfrm>
                  <a:off x="1900" y="2404"/>
                  <a:ext cx="861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cs typeface="Times New Roman" panose="02020603050405020304" pitchFamily="18" charset="0"/>
                    </a:rPr>
                    <a:t>3∑(n-</a:t>
                  </a:r>
                  <a:r>
                    <a:rPr lang="en-US" altLang="zh-CN" sz="2800" b="1" dirty="0" err="1"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800" b="1" dirty="0">
                      <a:cs typeface="Times New Roman" panose="02020603050405020304" pitchFamily="18" charset="0"/>
                    </a:rPr>
                    <a:t>)=</a:t>
                  </a:r>
                  <a:endParaRPr lang="en-US" altLang="zh-CN" sz="2800" b="1" dirty="0"/>
                </a:p>
              </p:txBody>
            </p:sp>
            <p:sp>
              <p:nvSpPr>
                <p:cNvPr id="10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5" y="2260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n-1</a:t>
                  </a:r>
                </a:p>
              </p:txBody>
            </p:sp>
            <p:sp>
              <p:nvSpPr>
                <p:cNvPr id="11" name="Rectangle 19"/>
                <p:cNvSpPr>
                  <a:spLocks noChangeArrowheads="1"/>
                </p:cNvSpPr>
                <p:nvPr/>
              </p:nvSpPr>
              <p:spPr bwMode="auto">
                <a:xfrm>
                  <a:off x="1985" y="2628"/>
                  <a:ext cx="317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i=1</a:t>
                  </a:r>
                </a:p>
              </p:txBody>
            </p:sp>
            <p:grpSp>
              <p:nvGrpSpPr>
                <p:cNvPr id="12" name="Group 20"/>
                <p:cNvGrpSpPr>
                  <a:grpSpLocks/>
                </p:cNvGrpSpPr>
                <p:nvPr/>
              </p:nvGrpSpPr>
              <p:grpSpPr bwMode="auto">
                <a:xfrm>
                  <a:off x="2812" y="2272"/>
                  <a:ext cx="788" cy="476"/>
                  <a:chOff x="2311" y="2112"/>
                  <a:chExt cx="788" cy="476"/>
                </a:xfrm>
              </p:grpSpPr>
              <p:sp>
                <p:nvSpPr>
                  <p:cNvPr id="1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11" y="2112"/>
                    <a:ext cx="72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b="1">
                        <a:cs typeface="Times New Roman" panose="02020603050405020304" pitchFamily="18" charset="0"/>
                      </a:rPr>
                      <a:t>3n(n-1)</a:t>
                    </a:r>
                    <a:endParaRPr lang="en-US" altLang="zh-CN" sz="2800" b="1"/>
                  </a:p>
                </p:txBody>
              </p:sp>
              <p:sp>
                <p:nvSpPr>
                  <p:cNvPr id="1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625" y="2397"/>
                    <a:ext cx="128" cy="1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/>
                      <a:t>2</a:t>
                    </a:r>
                  </a:p>
                </p:txBody>
              </p:sp>
              <p:sp>
                <p:nvSpPr>
                  <p:cNvPr id="1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328" y="2367"/>
                    <a:ext cx="77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411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>
                <a:solidFill>
                  <a:schemeClr val="tx2"/>
                </a:solidFill>
              </a:rPr>
              <a:t>快速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一趟快速</a:t>
            </a:r>
            <a:r>
              <a:rPr lang="zh-CN" altLang="en-US" sz="2000" dirty="0" smtClean="0">
                <a:solidFill>
                  <a:srgbClr val="7030A0"/>
                </a:solidFill>
              </a:rPr>
              <a:t>排序</a:t>
            </a:r>
            <a:r>
              <a:rPr lang="en-US" altLang="zh-CN" sz="2000" dirty="0" smtClean="0">
                <a:solidFill>
                  <a:srgbClr val="7030A0"/>
                </a:solidFill>
              </a:rPr>
              <a:t>——</a:t>
            </a:r>
            <a:r>
              <a:rPr lang="zh-CN" altLang="en-US" sz="2000" dirty="0" smtClean="0">
                <a:solidFill>
                  <a:srgbClr val="7030A0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329364" cy="5688631"/>
          </a:xfrm>
        </p:spPr>
        <p:txBody>
          <a:bodyPr/>
          <a:lstStyle/>
          <a:p>
            <a:r>
              <a:rPr lang="zh-CN" altLang="en-US" sz="2000" dirty="0"/>
              <a:t>设待排序的记录序列是</a:t>
            </a:r>
            <a:r>
              <a:rPr lang="en-US" altLang="zh-CN" sz="2000" b="1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/>
              <a:t>…</a:t>
            </a:r>
            <a:r>
              <a:rPr lang="en-US" altLang="zh-CN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/>
              <a:t>] </a:t>
            </a:r>
            <a:r>
              <a:rPr lang="zh-CN" altLang="en-US" sz="2000" dirty="0"/>
              <a:t>，在记录序列</a:t>
            </a:r>
            <a:r>
              <a:rPr lang="zh-CN" altLang="en-US" sz="2000" dirty="0" smtClean="0"/>
              <a:t>中取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zh-CN" altLang="en-US" sz="2000" b="1" i="1" dirty="0" smtClean="0">
                <a:solidFill>
                  <a:srgbClr val="0070C0"/>
                </a:solidFill>
              </a:rPr>
              <a:t>参照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称为</a:t>
            </a:r>
            <a:r>
              <a:rPr lang="zh-CN" altLang="en-US" sz="2000" b="1" dirty="0">
                <a:solidFill>
                  <a:srgbClr val="0070C0"/>
                </a:solidFill>
              </a:rPr>
              <a:t>基准</a:t>
            </a:r>
            <a:r>
              <a:rPr lang="zh-CN" altLang="en-US" sz="1600" dirty="0"/>
              <a:t>或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枢轴</a:t>
            </a:r>
            <a:r>
              <a:rPr lang="en-US" altLang="zh-CN" sz="2000" dirty="0" smtClean="0"/>
              <a:t>, </a:t>
            </a:r>
            <a:r>
              <a:rPr lang="zh-CN" altLang="en-US" sz="1600" dirty="0" smtClean="0">
                <a:solidFill>
                  <a:schemeClr val="accent6"/>
                </a:solidFill>
              </a:rPr>
              <a:t>一般取</a:t>
            </a:r>
            <a:r>
              <a:rPr lang="zh-CN" altLang="en-US" sz="1600" b="1" i="1" dirty="0" smtClean="0">
                <a:solidFill>
                  <a:schemeClr val="accent6"/>
                </a:solidFill>
              </a:rPr>
              <a:t>端</a:t>
            </a:r>
            <a:r>
              <a:rPr lang="zh-CN" altLang="en-US" sz="1600" i="1" dirty="0" smtClean="0">
                <a:solidFill>
                  <a:schemeClr val="accent6"/>
                </a:solidFill>
              </a:rPr>
              <a:t>元素</a:t>
            </a:r>
            <a:r>
              <a:rPr lang="en-US" altLang="zh-CN" sz="1600" b="1" i="1" dirty="0" smtClean="0"/>
              <a:t>R</a:t>
            </a:r>
            <a:r>
              <a:rPr lang="en-US" altLang="zh-CN" sz="1600" dirty="0" smtClean="0"/>
              <a:t>[</a:t>
            </a:r>
            <a:r>
              <a:rPr lang="en-US" altLang="zh-CN" sz="16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/>
              <a:t>]</a:t>
            </a:r>
            <a:r>
              <a:rPr lang="en-US" altLang="zh-CN" sz="1600" dirty="0" smtClean="0">
                <a:solidFill>
                  <a:schemeClr val="accent6"/>
                </a:solidFill>
              </a:rPr>
              <a:t>/</a:t>
            </a:r>
            <a:r>
              <a:rPr lang="en-US" altLang="zh-CN" sz="1600" b="1" i="1" dirty="0" smtClean="0"/>
              <a:t>R</a:t>
            </a:r>
            <a:r>
              <a:rPr lang="en-US" altLang="zh-CN" sz="1600" dirty="0" smtClean="0"/>
              <a:t>[</a:t>
            </a:r>
            <a:r>
              <a:rPr lang="en-US" altLang="zh-CN" sz="16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dirty="0" smtClean="0"/>
              <a:t>]</a:t>
            </a:r>
            <a:r>
              <a:rPr lang="en-US" altLang="zh-CN" sz="2000" dirty="0" smtClean="0">
                <a:solidFill>
                  <a:schemeClr val="accent6"/>
                </a:solidFill>
              </a:rPr>
              <a:t>)</a:t>
            </a:r>
            <a:r>
              <a:rPr lang="zh-CN" altLang="en-US" sz="2000" dirty="0" smtClean="0"/>
              <a:t> ，以此为</a:t>
            </a:r>
            <a:r>
              <a:rPr lang="zh-CN" altLang="en-US" sz="2000" dirty="0"/>
              <a:t>基准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重新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排列</a:t>
            </a:r>
            <a:r>
              <a:rPr lang="zh-CN" altLang="en-US" sz="2000" dirty="0" smtClean="0"/>
              <a:t>“其余</a:t>
            </a:r>
            <a:r>
              <a:rPr lang="zh-CN" altLang="en-US" sz="2000" dirty="0"/>
              <a:t>的所有记录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;</a:t>
            </a:r>
          </a:p>
          <a:p>
            <a:r>
              <a:rPr lang="zh-CN" altLang="en-US" sz="2200" dirty="0" smtClean="0"/>
              <a:t>记录重排方法</a:t>
            </a:r>
            <a:r>
              <a:rPr lang="zh-CN" altLang="en-US" sz="2200" dirty="0"/>
              <a:t>是</a:t>
            </a:r>
            <a:r>
              <a:rPr lang="zh-CN" altLang="en-US" sz="1200" dirty="0" smtClean="0"/>
              <a:t>（以</a:t>
            </a:r>
            <a:r>
              <a:rPr lang="en-US" altLang="zh-CN" sz="1200" b="1" i="1" dirty="0" smtClean="0"/>
              <a:t>R</a:t>
            </a:r>
            <a:r>
              <a:rPr lang="en-US" altLang="zh-CN" sz="1200" dirty="0" smtClean="0"/>
              <a:t>[</a:t>
            </a:r>
            <a:r>
              <a:rPr lang="en-US" altLang="zh-CN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dirty="0" smtClean="0"/>
              <a:t>]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=55</a:t>
            </a:r>
            <a:r>
              <a:rPr lang="zh-CN" altLang="en-US" sz="1200" dirty="0" smtClean="0"/>
              <a:t>为基准）：</a:t>
            </a:r>
            <a:endParaRPr lang="en-US" altLang="zh-CN" sz="2000" dirty="0" smtClean="0"/>
          </a:p>
          <a:p>
            <a:pPr lvl="1"/>
            <a:endParaRPr lang="en-US" altLang="zh-CN" sz="1900" dirty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/>
          </a:p>
          <a:p>
            <a:pPr lvl="1">
              <a:spcBef>
                <a:spcPts val="900"/>
              </a:spcBef>
            </a:pPr>
            <a:endParaRPr lang="en-US" altLang="zh-CN" sz="1900" dirty="0" smtClean="0"/>
          </a:p>
          <a:p>
            <a:pPr>
              <a:spcBef>
                <a:spcPts val="900"/>
              </a:spcBef>
            </a:pPr>
            <a:r>
              <a:rPr lang="zh-CN" altLang="en-US" sz="2200" dirty="0" smtClean="0"/>
              <a:t>经上述重排后，结果序列的效果：</a:t>
            </a:r>
            <a:endParaRPr lang="en-US" altLang="zh-CN" sz="2200" dirty="0"/>
          </a:p>
          <a:p>
            <a:pPr lvl="1">
              <a:spcBef>
                <a:spcPts val="900"/>
              </a:spcBef>
            </a:pPr>
            <a:r>
              <a:rPr lang="zh-CN" altLang="en-US" sz="1800" dirty="0" smtClean="0"/>
              <a:t>所有</a:t>
            </a:r>
            <a:r>
              <a:rPr lang="zh-CN" altLang="en-US" sz="1800" i="1" u="sng" dirty="0" smtClean="0">
                <a:solidFill>
                  <a:schemeClr val="accent6"/>
                </a:solidFill>
              </a:rPr>
              <a:t>比基准</a:t>
            </a:r>
            <a:r>
              <a:rPr lang="en-US" altLang="zh-CN" sz="1800" i="1" u="sng" dirty="0" smtClean="0">
                <a:solidFill>
                  <a:schemeClr val="accent6"/>
                </a:solidFill>
              </a:rPr>
              <a:t>R[s]</a:t>
            </a:r>
            <a:r>
              <a:rPr lang="zh-CN" altLang="en-US" sz="1800" b="1" i="1" u="sng" dirty="0" smtClean="0">
                <a:solidFill>
                  <a:srgbClr val="0000CC"/>
                </a:solidFill>
              </a:rPr>
              <a:t>小</a:t>
            </a:r>
            <a:r>
              <a:rPr lang="zh-CN" altLang="en-US" sz="1800" b="1" i="1" u="sng" dirty="0" smtClean="0">
                <a:solidFill>
                  <a:schemeClr val="accent6"/>
                </a:solidFill>
              </a:rPr>
              <a:t> </a:t>
            </a:r>
            <a:r>
              <a:rPr lang="zh-CN" altLang="en-US" sz="1800" u="sng" dirty="0" smtClean="0"/>
              <a:t>的</a:t>
            </a:r>
            <a:r>
              <a:rPr lang="en-US" altLang="zh-CN" sz="1800" u="sng" dirty="0" smtClean="0"/>
              <a:t>, 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放</a:t>
            </a:r>
            <a:r>
              <a:rPr lang="en-US" altLang="zh-CN" sz="1800" b="1" u="sng" dirty="0">
                <a:solidFill>
                  <a:srgbClr val="7030A0"/>
                </a:solidFill>
              </a:rPr>
              <a:t>R[</a:t>
            </a:r>
            <a:r>
              <a:rPr lang="en-US" altLang="zh-CN" sz="1800" b="1" i="1" u="sng" dirty="0">
                <a:solidFill>
                  <a:srgbClr val="00B050"/>
                </a:solidFill>
              </a:rPr>
              <a:t>s</a:t>
            </a:r>
            <a:r>
              <a:rPr lang="en-US" altLang="zh-CN" sz="1800" b="1" u="sng" dirty="0">
                <a:solidFill>
                  <a:srgbClr val="7030A0"/>
                </a:solidFill>
              </a:rPr>
              <a:t>]</a:t>
            </a:r>
            <a:r>
              <a:rPr lang="zh-CN" altLang="en-US" sz="1800" b="1" u="sng" dirty="0">
                <a:solidFill>
                  <a:srgbClr val="7030A0"/>
                </a:solidFill>
              </a:rPr>
              <a:t>之</a:t>
            </a:r>
            <a:r>
              <a:rPr lang="zh-CN" altLang="en-US" sz="1800" b="1" u="sng" dirty="0">
                <a:solidFill>
                  <a:srgbClr val="0000CC"/>
                </a:solidFill>
              </a:rPr>
              <a:t>前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spcBef>
                <a:spcPts val="900"/>
              </a:spcBef>
            </a:pPr>
            <a:r>
              <a:rPr lang="zh-CN" altLang="en-US" sz="1800" dirty="0" smtClean="0"/>
              <a:t>所有</a:t>
            </a:r>
            <a:r>
              <a:rPr lang="zh-CN" altLang="en-US" sz="1800" i="1" u="sng" dirty="0" smtClean="0">
                <a:solidFill>
                  <a:schemeClr val="accent6"/>
                </a:solidFill>
              </a:rPr>
              <a:t>比基准</a:t>
            </a:r>
            <a:r>
              <a:rPr lang="en-US" altLang="zh-CN" sz="1800" i="1" u="sng" dirty="0">
                <a:solidFill>
                  <a:schemeClr val="accent6"/>
                </a:solidFill>
              </a:rPr>
              <a:t>R[s]</a:t>
            </a:r>
            <a:r>
              <a:rPr lang="zh-CN" altLang="en-US" sz="1800" b="1" i="1" u="sng" dirty="0" smtClean="0">
                <a:solidFill>
                  <a:srgbClr val="FF0000"/>
                </a:solidFill>
              </a:rPr>
              <a:t>大</a:t>
            </a:r>
            <a:r>
              <a:rPr lang="zh-CN" altLang="en-US" sz="1800" b="1" i="1" u="sng" dirty="0" smtClean="0">
                <a:solidFill>
                  <a:schemeClr val="accent6"/>
                </a:solidFill>
              </a:rPr>
              <a:t> </a:t>
            </a:r>
            <a:r>
              <a:rPr lang="zh-CN" altLang="en-US" sz="1800" u="sng" dirty="0" smtClean="0"/>
              <a:t>的</a:t>
            </a:r>
            <a:r>
              <a:rPr lang="en-US" altLang="zh-CN" sz="1800" u="sng" dirty="0" smtClean="0"/>
              <a:t>, 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放</a:t>
            </a:r>
            <a:r>
              <a:rPr lang="en-US" altLang="zh-CN" sz="1800" b="1" u="sng" dirty="0">
                <a:solidFill>
                  <a:srgbClr val="7030A0"/>
                </a:solidFill>
              </a:rPr>
              <a:t>R[</a:t>
            </a:r>
            <a:r>
              <a:rPr lang="en-US" altLang="zh-CN" sz="1800" b="1" i="1" u="sng" dirty="0">
                <a:solidFill>
                  <a:srgbClr val="00B050"/>
                </a:solidFill>
              </a:rPr>
              <a:t>s</a:t>
            </a:r>
            <a:r>
              <a:rPr lang="en-US" altLang="zh-CN" sz="1800" b="1" u="sng" dirty="0">
                <a:solidFill>
                  <a:srgbClr val="7030A0"/>
                </a:solidFill>
              </a:rPr>
              <a:t>]</a:t>
            </a:r>
            <a:r>
              <a:rPr lang="zh-CN" altLang="en-US" sz="1800" b="1" u="sng" dirty="0">
                <a:solidFill>
                  <a:srgbClr val="7030A0"/>
                </a:solidFill>
              </a:rPr>
              <a:t>之</a:t>
            </a:r>
            <a:r>
              <a:rPr lang="zh-CN" altLang="en-US" sz="1800" b="1" u="sng" dirty="0">
                <a:solidFill>
                  <a:srgbClr val="FF0000"/>
                </a:solidFill>
              </a:rPr>
              <a:t>后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10164"/>
              </p:ext>
            </p:extLst>
          </p:nvPr>
        </p:nvGraphicFramePr>
        <p:xfrm>
          <a:off x="1108113" y="2715192"/>
          <a:ext cx="7086600" cy="102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xmlns="" val="166627025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36747300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56913364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312572582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226118013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412251552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343103207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146421897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13379957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171547993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344153145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xmlns="" val="449329919"/>
                    </a:ext>
                  </a:extLst>
                </a:gridCol>
              </a:tblGrid>
              <a:tr h="56052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…..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52409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0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s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s</a:t>
                      </a:r>
                      <a:r>
                        <a:rPr lang="en-US" altLang="zh-CN" sz="1400" i="0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+1</a:t>
                      </a:r>
                      <a:endParaRPr lang="zh-CN" altLang="en-US" sz="1400" i="0" dirty="0" smtClean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s</a:t>
                      </a:r>
                      <a:r>
                        <a:rPr lang="en-US" altLang="zh-CN" sz="1400" i="0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+2</a:t>
                      </a:r>
                      <a:endParaRPr lang="zh-CN" altLang="en-US" sz="1400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s</a:t>
                      </a:r>
                      <a:r>
                        <a:rPr lang="en-US" altLang="zh-CN" sz="1400" i="0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+3</a:t>
                      </a:r>
                      <a:endParaRPr lang="zh-CN" altLang="en-US" sz="1400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s</a:t>
                      </a:r>
                      <a:r>
                        <a:rPr lang="en-US" altLang="zh-CN" sz="1400" i="0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+4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t-2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t-1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dirty="0" smtClean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Arabic Typesetting" panose="03020402040406030203" pitchFamily="66" charset="-78"/>
                        </a:rPr>
                        <a:t>t</a:t>
                      </a:r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i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2581156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363069" y="2832780"/>
            <a:ext cx="45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1896" y="2830450"/>
            <a:ext cx="592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 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4563" y="2848318"/>
            <a:ext cx="611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86853" y="2837542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zh-CN" altLang="en-US" sz="1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4945" y="2840698"/>
            <a:ext cx="64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83301" y="2833078"/>
            <a:ext cx="54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06674" y="2833078"/>
            <a:ext cx="64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zh-CN" altLang="en-US" sz="1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6582" y="2833078"/>
            <a:ext cx="582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0121" y="32331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枢轴</a:t>
            </a:r>
            <a:endParaRPr lang="zh-CN" altLang="en-US" sz="1200" dirty="0"/>
          </a:p>
        </p:txBody>
      </p:sp>
      <p:sp>
        <p:nvSpPr>
          <p:cNvPr id="15" name="右大括号 14"/>
          <p:cNvSpPr/>
          <p:nvPr/>
        </p:nvSpPr>
        <p:spPr>
          <a:xfrm rot="16200000">
            <a:off x="4755226" y="162545"/>
            <a:ext cx="360040" cy="473111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56859" y="2029244"/>
            <a:ext cx="18517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</a:rPr>
              <a:t>待排序记录</a:t>
            </a:r>
            <a:r>
              <a:rPr lang="en-US" altLang="zh-CN" sz="1600" dirty="0" smtClean="0">
                <a:solidFill>
                  <a:srgbClr val="002060"/>
                </a:solidFill>
              </a:rPr>
              <a:t>R[</a:t>
            </a:r>
            <a:r>
              <a:rPr lang="en-US" altLang="zh-CN" sz="1600" i="1" dirty="0" smtClean="0">
                <a:solidFill>
                  <a:srgbClr val="002060"/>
                </a:solidFill>
              </a:rPr>
              <a:t>s</a:t>
            </a:r>
            <a:r>
              <a:rPr lang="en-US" altLang="zh-CN" sz="1600" dirty="0" smtClean="0">
                <a:solidFill>
                  <a:srgbClr val="002060"/>
                </a:solidFill>
              </a:rPr>
              <a:t>...</a:t>
            </a:r>
            <a:r>
              <a:rPr lang="en-US" altLang="zh-CN" sz="1600" i="1" dirty="0" smtClean="0">
                <a:solidFill>
                  <a:srgbClr val="002060"/>
                </a:solidFill>
              </a:rPr>
              <a:t>t</a:t>
            </a:r>
            <a:r>
              <a:rPr lang="en-US" altLang="zh-CN" sz="1600" dirty="0" smtClean="0">
                <a:solidFill>
                  <a:srgbClr val="002060"/>
                </a:solidFill>
              </a:rPr>
              <a:t>]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2095" y="2830450"/>
            <a:ext cx="516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endParaRPr lang="zh-CN" altLang="en-US" sz="1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 flipH="1">
            <a:off x="7286579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 flipH="1">
            <a:off x="2809591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flipH="1">
            <a:off x="6785161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flipH="1">
            <a:off x="6278467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 flipH="1">
            <a:off x="3296423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flipH="1">
            <a:off x="5773347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0800000" flipH="1">
            <a:off x="3800230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0800000" flipH="1">
            <a:off x="4296842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flipH="1">
            <a:off x="5264897" y="3736285"/>
            <a:ext cx="47608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732185" y="363916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自右向左</a:t>
            </a:r>
            <a:r>
              <a:rPr lang="zh-CN" altLang="en-US" sz="1400" dirty="0" smtClean="0">
                <a:solidFill>
                  <a:schemeClr val="tx1"/>
                </a:solidFill>
              </a:rPr>
              <a:t>扫描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610012" y="3645157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/>
              <a:t>自</a:t>
            </a:r>
            <a:r>
              <a:rPr lang="zh-CN" altLang="en-US" sz="1400" dirty="0"/>
              <a:t>左</a:t>
            </a:r>
            <a:r>
              <a:rPr lang="zh-CN" altLang="en-US" sz="1400" dirty="0" smtClean="0"/>
              <a:t>向右</a:t>
            </a:r>
            <a:r>
              <a:rPr lang="zh-CN" altLang="en-US" sz="1400" dirty="0" smtClean="0">
                <a:solidFill>
                  <a:schemeClr val="tx1"/>
                </a:solidFill>
              </a:rPr>
              <a:t>扫描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右大括号 29"/>
          <p:cNvSpPr/>
          <p:nvPr/>
        </p:nvSpPr>
        <p:spPr>
          <a:xfrm>
            <a:off x="4676460" y="4794717"/>
            <a:ext cx="297771" cy="57606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21225" y="4783304"/>
            <a:ext cx="3719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2060"/>
                </a:solidFill>
              </a:rPr>
              <a:t>基准</a:t>
            </a:r>
            <a:r>
              <a:rPr lang="en-US" altLang="zh-CN" sz="2000" i="1" dirty="0" smtClean="0">
                <a:solidFill>
                  <a:srgbClr val="002060"/>
                </a:solidFill>
              </a:rPr>
              <a:t>R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[</a:t>
            </a:r>
            <a:r>
              <a:rPr lang="en-US" altLang="zh-CN" sz="2000" b="0" i="1" dirty="0" smtClean="0">
                <a:solidFill>
                  <a:srgbClr val="00B050"/>
                </a:solidFill>
              </a:rPr>
              <a:t>s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]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放在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’</a:t>
            </a:r>
            <a:r>
              <a:rPr lang="zh-CN" altLang="en-US" sz="2000" dirty="0" smtClean="0"/>
              <a:t>最终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正确</a:t>
            </a:r>
            <a:r>
              <a:rPr lang="en-US" altLang="zh-CN" sz="2000" dirty="0"/>
              <a:t>’</a:t>
            </a:r>
            <a:r>
              <a:rPr lang="zh-CN" altLang="en-US" sz="2000" b="0" dirty="0" smtClean="0"/>
              <a:t>位置</a:t>
            </a:r>
            <a:r>
              <a:rPr lang="en-US" altLang="zh-CN" sz="2800" i="1" dirty="0" smtClean="0">
                <a:solidFill>
                  <a:srgbClr val="FF00FF"/>
                </a:solidFill>
              </a:rPr>
              <a:t>k</a:t>
            </a:r>
            <a:endParaRPr lang="zh-CN" altLang="en-US" sz="2800" i="1" dirty="0">
              <a:solidFill>
                <a:srgbClr val="FF00FF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310070" y="2478682"/>
            <a:ext cx="2272758" cy="103939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277467" y="2468743"/>
            <a:ext cx="2272758" cy="1039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644081" y="2644901"/>
            <a:ext cx="598304" cy="666179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16020" y="5650447"/>
            <a:ext cx="7920880" cy="86177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r">
              <a:lnSpc>
                <a:spcPct val="125000"/>
              </a:lnSpc>
              <a:spcBef>
                <a:spcPts val="2400"/>
              </a:spcBef>
            </a:pPr>
            <a:r>
              <a:rPr lang="zh-CN" altLang="en-US" sz="2000" dirty="0"/>
              <a:t>以</a:t>
            </a: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>
                <a:solidFill>
                  <a:srgbClr val="00B050"/>
                </a:solidFill>
              </a:rPr>
              <a:t>s</a:t>
            </a:r>
            <a:r>
              <a:rPr lang="en-US" altLang="zh-CN" sz="2000" dirty="0" smtClean="0"/>
              <a:t>]</a:t>
            </a:r>
            <a:r>
              <a:rPr lang="zh-CN" altLang="en-US" sz="2000" i="1" u="sng" dirty="0" smtClean="0"/>
              <a:t>最后</a:t>
            </a:r>
            <a:r>
              <a:rPr lang="zh-CN" altLang="en-US" sz="2000" i="1" u="sng" dirty="0"/>
              <a:t>所在位置</a:t>
            </a:r>
            <a:r>
              <a:rPr lang="en-US" altLang="zh-CN" sz="2000" i="1" u="sng" dirty="0">
                <a:solidFill>
                  <a:srgbClr val="FF00FF"/>
                </a:solidFill>
              </a:rPr>
              <a:t>k</a:t>
            </a:r>
            <a:r>
              <a:rPr lang="en-US" altLang="zh-CN" sz="2000" i="1" dirty="0">
                <a:solidFill>
                  <a:srgbClr val="FF00FF"/>
                </a:solidFill>
              </a:rPr>
              <a:t> </a:t>
            </a:r>
            <a:r>
              <a:rPr lang="zh-CN" altLang="en-US" sz="2000" dirty="0"/>
              <a:t>作为分界，将序列</a:t>
            </a: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>
                <a:solidFill>
                  <a:srgbClr val="00B050"/>
                </a:solidFill>
              </a:rPr>
              <a:t>s</a:t>
            </a:r>
            <a:r>
              <a:rPr lang="en-US" altLang="zh-CN" sz="2000" dirty="0"/>
              <a:t>…</a:t>
            </a:r>
            <a:r>
              <a:rPr lang="en-US" altLang="zh-CN" sz="2000" i="1" dirty="0">
                <a:solidFill>
                  <a:srgbClr val="00B050"/>
                </a:solidFill>
              </a:rPr>
              <a:t>t</a:t>
            </a:r>
            <a:r>
              <a:rPr lang="en-US" altLang="zh-CN" sz="2000" dirty="0"/>
              <a:t>]</a:t>
            </a:r>
            <a:r>
              <a:rPr lang="zh-CN" altLang="en-US" sz="2000" dirty="0"/>
              <a:t>分割成</a:t>
            </a:r>
            <a:r>
              <a:rPr lang="zh-CN" altLang="en-US" sz="2000" dirty="0" smtClean="0"/>
              <a:t>两组</a:t>
            </a:r>
            <a:r>
              <a:rPr lang="en-US" altLang="zh-CN" sz="2000" dirty="0" smtClean="0"/>
              <a:t>(</a:t>
            </a:r>
            <a:r>
              <a:rPr lang="zh-CN" altLang="en-US" sz="2000" b="0" i="1" dirty="0" smtClean="0">
                <a:solidFill>
                  <a:srgbClr val="7030A0"/>
                </a:solidFill>
              </a:rPr>
              <a:t>左</a:t>
            </a:r>
            <a:r>
              <a:rPr lang="zh-CN" altLang="en-US" sz="2000" b="0" dirty="0" smtClean="0"/>
              <a:t>侧小于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或等于</a:t>
            </a:r>
            <a:r>
              <a:rPr lang="zh-CN" altLang="en-US" sz="2000" b="0" dirty="0" smtClean="0"/>
              <a:t>它</a:t>
            </a:r>
            <a:r>
              <a:rPr lang="zh-CN" altLang="en-US" sz="2000" b="0" dirty="0"/>
              <a:t>，</a:t>
            </a:r>
            <a:r>
              <a:rPr lang="zh-CN" altLang="en-US" sz="2000" b="0" i="1" dirty="0" smtClean="0">
                <a:solidFill>
                  <a:srgbClr val="7030A0"/>
                </a:solidFill>
              </a:rPr>
              <a:t>右</a:t>
            </a:r>
            <a:r>
              <a:rPr lang="zh-CN" altLang="en-US" sz="2000" b="0" dirty="0" smtClean="0"/>
              <a:t>侧</a:t>
            </a:r>
            <a:r>
              <a:rPr lang="zh-CN" altLang="en-US" sz="2000" dirty="0" smtClean="0"/>
              <a:t>均</a:t>
            </a:r>
            <a:r>
              <a:rPr lang="zh-CN" altLang="en-US" sz="2000" b="0" dirty="0" smtClean="0"/>
              <a:t>大于</a:t>
            </a:r>
            <a:r>
              <a:rPr lang="zh-CN" altLang="en-US" sz="2000" b="0" dirty="0"/>
              <a:t>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>
                <a:solidFill>
                  <a:srgbClr val="00B050"/>
                </a:solidFill>
              </a:rPr>
              <a:t>s</a:t>
            </a:r>
            <a:r>
              <a:rPr lang="en-US" altLang="zh-CN" sz="2000" dirty="0"/>
              <a:t>]</a:t>
            </a:r>
            <a:r>
              <a:rPr lang="zh-CN" altLang="en-US" sz="2000" dirty="0" smtClean="0"/>
              <a:t>置于</a:t>
            </a:r>
            <a:r>
              <a:rPr lang="zh-CN" altLang="en-US" sz="2000" dirty="0"/>
              <a:t>两组之间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称为</a:t>
            </a:r>
            <a:r>
              <a:rPr lang="zh-CN" altLang="en-US" sz="2000" dirty="0">
                <a:solidFill>
                  <a:srgbClr val="00B0F0"/>
                </a:solidFill>
              </a:rPr>
              <a:t>一趟快速排序</a:t>
            </a:r>
            <a:r>
              <a:rPr lang="zh-CN" altLang="en-US" sz="2000" dirty="0"/>
              <a:t>。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070410" y="3278931"/>
            <a:ext cx="463588" cy="417347"/>
            <a:chOff x="9397680" y="4142295"/>
            <a:chExt cx="463588" cy="417347"/>
          </a:xfrm>
        </p:grpSpPr>
        <p:sp>
          <p:nvSpPr>
            <p:cNvPr id="42" name="矩形 41"/>
            <p:cNvSpPr/>
            <p:nvPr/>
          </p:nvSpPr>
          <p:spPr>
            <a:xfrm>
              <a:off x="9397680" y="4221088"/>
              <a:ext cx="463588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600" b="0" i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zh-CN" sz="1600" b="0" i="1" dirty="0" smtClean="0">
                  <a:solidFill>
                    <a:schemeClr val="tx1"/>
                  </a:solidFill>
                </a:rPr>
                <a:t>=?</a:t>
              </a:r>
              <a:endParaRPr lang="zh-CN" altLang="en-US" sz="1600" b="0" i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9608094" y="4142295"/>
              <a:ext cx="0" cy="1724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367203" y="3267036"/>
            <a:ext cx="463588" cy="417347"/>
            <a:chOff x="9397680" y="4142295"/>
            <a:chExt cx="463588" cy="417347"/>
          </a:xfrm>
        </p:grpSpPr>
        <p:sp>
          <p:nvSpPr>
            <p:cNvPr id="45" name="矩形 44"/>
            <p:cNvSpPr/>
            <p:nvPr/>
          </p:nvSpPr>
          <p:spPr>
            <a:xfrm>
              <a:off x="9397680" y="4221088"/>
              <a:ext cx="463588" cy="33855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1600" b="0" i="1" dirty="0" err="1" smtClean="0">
                  <a:solidFill>
                    <a:srgbClr val="0070C0"/>
                  </a:solidFill>
                </a:rPr>
                <a:t>i</a:t>
              </a:r>
              <a:r>
                <a:rPr lang="en-US" altLang="zh-CN" sz="1600" b="0" i="1" dirty="0" smtClean="0">
                  <a:solidFill>
                    <a:schemeClr val="tx1"/>
                  </a:solidFill>
                </a:rPr>
                <a:t>=?</a:t>
              </a:r>
              <a:endParaRPr lang="zh-CN" altLang="en-US" sz="1600" b="0" i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9608094" y="4142295"/>
              <a:ext cx="0" cy="17244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4756859" y="3271324"/>
            <a:ext cx="327334" cy="711427"/>
            <a:chOff x="9397680" y="3909771"/>
            <a:chExt cx="327334" cy="711427"/>
          </a:xfrm>
        </p:grpSpPr>
        <p:sp>
          <p:nvSpPr>
            <p:cNvPr id="33" name="矩形 32"/>
            <p:cNvSpPr/>
            <p:nvPr/>
          </p:nvSpPr>
          <p:spPr>
            <a:xfrm>
              <a:off x="9397680" y="4221088"/>
              <a:ext cx="327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FF"/>
                  </a:solidFill>
                </a:rPr>
                <a:t>k</a:t>
              </a:r>
              <a:endParaRPr lang="zh-CN" altLang="en-US" sz="2000" i="1" dirty="0">
                <a:solidFill>
                  <a:srgbClr val="FF00FF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9561347" y="3909771"/>
              <a:ext cx="0" cy="369655"/>
            </a:xfrm>
            <a:prstGeom prst="straightConnector1">
              <a:avLst/>
            </a:prstGeom>
            <a:ln w="28575">
              <a:solidFill>
                <a:srgbClr val="FFBDB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4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7 L -0.03594 0.04075 C -0.04289 0.04977 -0.05365 0.05463 -0.06511 0.05463 C -0.07761 0.05463 -0.0882 0.04977 -0.09532 0.04075 L -0.12969 0.0007 " pathEditMode="relative" rAng="0" ptsTypes="AAAAA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162 L -0.13802 0.06667 C -0.16702 0.08218 -0.21042 0.09074 -0.25573 0.09074 C -0.30747 0.09074 -0.34844 0.08218 -0.37743 0.06667 L -0.51528 -0.00162 " pathEditMode="relative" rAng="0" ptsTypes="AAAAA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16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0.01736 0.04005 C 0.02101 0.04908 0.02656 0.05394 0.03212 0.05394 C 0.03872 0.05394 0.04393 0.04908 0.04757 0.04005 L 0.06511 -2.96296E-6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2136 -0.04652 C 0.14688 -0.05717 0.1849 -0.06273 0.22466 -0.06273 C 0.26997 -0.06273 0.30608 -0.05717 0.3316 -0.04652 L 0.4533 -3.33333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01597 0.04005 C -0.01927 0.04908 -0.0243 0.05394 -0.02951 0.05394 C -0.03542 0.05394 -0.0401 0.04908 -0.0434 0.04005 L -0.0592 -3.33333E-6 " pathEditMode="relative" rAng="0" ptsTypes="AAAAA">
                                      <p:cBhvr>
                                        <p:cTn id="1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2.22222E-6 L 0.00365 0.04005 C 0.0033 0.04908 0.00295 0.05394 0.00243 0.05394 C 0.00191 0.05394 0.00156 0.04908 0.00122 0.04005 L -2.77778E-7 -2.22222E-6 " pathEditMode="relative" rAng="0" ptsTypes="AAAAA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3.33333E-6 L -0.07899 0.04005 C -0.08229 0.04908 -0.08733 0.05394 -0.09253 0.05394 C -0.09844 0.05394 -0.10312 0.04908 -0.10642 0.04005 L -0.12222 -3.33333E-6 " pathEditMode="relative" rAng="0" ptsTypes="AAAAA">
                                      <p:cBhvr>
                                        <p:cTn id="1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7037E-6 L -0.08681 0.06134 C -0.10486 0.07546 -0.13229 0.0831 -0.16076 0.0831 C -0.19323 0.0831 -0.21927 0.07546 -0.23733 0.06134 L -0.32413 3.7037E-6 " pathEditMode="relative" rAng="0" ptsTypes="AAAAA">
                                      <p:cBhvr>
                                        <p:cTn id="1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1 -2.96296E-6 L 0.08195 0.04005 C 0.08542 0.04908 0.0908 0.05394 0.09618 0.05394 C 0.10261 0.05394 0.10764 0.04908 0.11111 0.04005 L 0.12813 -2.96296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06875 -0.04491 C 0.08351 -0.05463 0.10538 -0.05972 0.12813 -0.05972 C 0.15417 -0.05972 0.17483 -0.05463 0.18959 -0.04491 L 0.25938 -0.00093 " pathEditMode="relative" rAng="0" ptsTypes="AAAAA">
                                      <p:cBhvr>
                                        <p:cTn id="1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3.33333E-6 L -0.14114 0.04005 C -0.14444 0.04908 -0.14948 0.05394 -0.15486 0.05394 C -0.16076 0.05394 -0.16562 0.04908 -0.16892 0.04005 L -0.18489 -3.33333E-6 " pathEditMode="relative" rAng="0" ptsTypes="AAAAA">
                                      <p:cBhvr>
                                        <p:cTn id="1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162 L -0.05243 0.04167 C -0.06337 0.0507 -0.07951 0.05556 -0.09618 0.05556 C -0.11545 0.05556 -0.13073 0.0507 -0.14167 0.04167 L -0.19305 0.00162 " pathEditMode="relative" rAng="0" ptsTypes="AAAAA">
                                      <p:cBhvr>
                                        <p:cTn id="1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13 -2.96296E-6 L 0.14462 0.04005 C 0.14809 0.04908 0.15313 0.05394 0.15868 0.05394 C 0.16476 0.05394 0.16962 0.04908 0.17309 0.04005 L 0.18976 -2.96296E-6 " pathEditMode="relative" rAng="0" ptsTypes="AAAAA">
                                      <p:cBhvr>
                                        <p:cTn id="16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3.7037E-6 L -0.00018 0.04004 C 0.00017 0.04907 0.00052 0.05393 0.00104 0.05393 C 0.00156 0.05393 0.00191 0.04907 0.00225 0.04004 L 0.00364 3.7037E-6 " pathEditMode="relative" rAng="0" ptsTypes="AAAAA">
                                      <p:cBhvr>
                                        <p:cTn id="1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7 -2.96296E-6 L 0.21007 0.04005 C 0.21337 0.04908 0.21806 0.05394 0.22309 0.05394 C 0.22882 0.05394 0.23333 0.04908 0.23663 0.04005 L 0.25208 -2.96296E-6 " pathEditMode="relative" rAng="0" ptsTypes="AAAAA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01684 -0.04352 C 0.02031 -0.05324 0.02552 -0.05834 0.03108 -0.05834 C 0.03733 -0.05834 0.04236 -0.05324 0.04584 -0.04352 L 0.06285 3.7037E-6 " pathEditMode="relative" rAng="0" ptsTypes="AAAAA">
                                      <p:cBhvr>
                                        <p:cTn id="1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58 -3.33333E-6 L -0.20538 0.04005 C -0.20868 0.04908 -0.21371 0.05394 -0.21875 0.05394 C -0.22465 0.05394 -0.22934 0.04908 -0.23264 0.04005 L -0.24826 -3.33333E-6 " pathEditMode="relative" rAng="0" ptsTypes="AAAAA">
                                      <p:cBhvr>
                                        <p:cTn id="1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69 0.0007 L -0.02639 0.0845 C -0.00469 0.10348 0.02777 0.11366 0.06163 0.11366 C 0.10017 0.11366 0.13107 0.10348 0.15277 0.0845 L 0.25625 0.0007 " pathEditMode="relative" rAng="0" ptsTypes="AAAAA">
                                      <p:cBhvr>
                                        <p:cTn id="19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88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3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  <p:bldP spid="15" grpId="0" animBg="1"/>
      <p:bldP spid="16" grpId="0"/>
      <p:bldP spid="17" grpId="0"/>
      <p:bldP spid="17" grpId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  <p:bldP spid="30" grpId="0" animBg="1"/>
      <p:bldP spid="31" grpId="0"/>
      <p:bldP spid="37" grpId="0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1075"/>
            <a:ext cx="8496944" cy="5419725"/>
          </a:xfrm>
        </p:spPr>
        <p:txBody>
          <a:bodyPr/>
          <a:lstStyle/>
          <a:p>
            <a:r>
              <a:rPr lang="zh-CN" altLang="en-US" sz="2400" dirty="0" smtClean="0"/>
              <a:t>快速排序</a:t>
            </a:r>
            <a:r>
              <a:rPr lang="zh-CN" altLang="en-US" sz="2400" b="1" dirty="0" smtClean="0"/>
              <a:t>算法思想</a:t>
            </a:r>
            <a:endParaRPr lang="en-US" altLang="zh-CN" sz="2400" b="1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通过</a:t>
            </a:r>
            <a:r>
              <a:rPr lang="zh-CN" altLang="en-US" sz="2400" dirty="0">
                <a:solidFill>
                  <a:srgbClr val="7030A0"/>
                </a:solidFill>
              </a:rPr>
              <a:t>一</a:t>
            </a:r>
            <a:r>
              <a:rPr lang="zh-CN" altLang="en-US" sz="2400" dirty="0" smtClean="0">
                <a:solidFill>
                  <a:srgbClr val="7030A0"/>
                </a:solidFill>
              </a:rPr>
              <a:t>趟快速排序</a:t>
            </a:r>
            <a:r>
              <a:rPr lang="zh-CN" altLang="en-US" sz="2400" dirty="0"/>
              <a:t>，将待排序记录分割成</a:t>
            </a:r>
            <a:r>
              <a:rPr lang="zh-CN" altLang="en-US" sz="2400" b="1" dirty="0"/>
              <a:t>独立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两组。</a:t>
            </a:r>
            <a:endParaRPr lang="en-US" altLang="zh-CN" sz="2400" dirty="0" smtClean="0"/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zh-CN" altLang="en-US" sz="2200" dirty="0" smtClean="0"/>
              <a:t>其中，一组记录</a:t>
            </a:r>
            <a:r>
              <a:rPr lang="zh-CN" altLang="en-US" sz="2200" dirty="0"/>
              <a:t>的关键字</a:t>
            </a:r>
            <a:r>
              <a:rPr lang="zh-CN" altLang="en-US" sz="2200" i="1" u="sng" dirty="0"/>
              <a:t>均</a:t>
            </a:r>
            <a:r>
              <a:rPr lang="zh-CN" altLang="en-US" sz="2200" i="1" u="sng" dirty="0" smtClean="0"/>
              <a:t>比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另</a:t>
            </a:r>
            <a:r>
              <a:rPr lang="zh-CN" altLang="en-US" sz="2200" dirty="0"/>
              <a:t>一部分记录的关键字</a:t>
            </a:r>
            <a:r>
              <a:rPr lang="zh-CN" altLang="en-US" sz="2200" dirty="0" smtClean="0"/>
              <a:t>小。</a:t>
            </a:r>
            <a:endParaRPr lang="en-US" altLang="zh-CN" sz="2200" dirty="0" smtClean="0"/>
          </a:p>
          <a:p>
            <a:pPr marL="971550" lvl="1" indent="-514350">
              <a:buFont typeface="+mj-ea"/>
              <a:buAutoNum type="circleNumDbPlain"/>
            </a:pPr>
            <a:endParaRPr lang="en-US" altLang="zh-CN" sz="2400" dirty="0"/>
          </a:p>
          <a:p>
            <a:pPr marL="971550" lvl="1" indent="-514350">
              <a:buFont typeface="+mj-ea"/>
              <a:buAutoNum type="circleNumDbPlain"/>
            </a:pPr>
            <a:endParaRPr lang="en-US" altLang="zh-CN" sz="2400" dirty="0" smtClean="0"/>
          </a:p>
          <a:p>
            <a:pPr marL="971550" lvl="1" indent="-514350">
              <a:buFont typeface="+mj-ea"/>
              <a:buAutoNum type="circleNumDbPlain"/>
            </a:pPr>
            <a:endParaRPr lang="en-US" altLang="zh-CN" sz="24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采用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同样</a:t>
            </a:r>
            <a:r>
              <a:rPr lang="zh-CN" altLang="en-US" sz="2400" b="1" dirty="0">
                <a:solidFill>
                  <a:schemeClr val="accent6"/>
                </a:solidFill>
              </a:rPr>
              <a:t>的</a:t>
            </a:r>
            <a:r>
              <a:rPr lang="zh-CN" altLang="en-US" sz="2400" dirty="0" smtClean="0">
                <a:solidFill>
                  <a:schemeClr val="accent6"/>
                </a:solidFill>
              </a:rPr>
              <a:t>方法</a:t>
            </a:r>
            <a:r>
              <a:rPr lang="zh-CN" altLang="en-US" sz="2400" dirty="0" smtClean="0"/>
              <a:t>，对一</a:t>
            </a:r>
            <a:r>
              <a:rPr lang="zh-CN" altLang="en-US" sz="2400" dirty="0"/>
              <a:t>趟快速</a:t>
            </a:r>
            <a:r>
              <a:rPr lang="zh-CN" altLang="en-US" sz="2400" dirty="0" smtClean="0"/>
              <a:t>排序产生的 </a:t>
            </a:r>
            <a:r>
              <a:rPr lang="zh-CN" altLang="en-US" sz="2400" u="sng" dirty="0" smtClean="0"/>
              <a:t>两</a:t>
            </a:r>
            <a:r>
              <a:rPr lang="zh-CN" altLang="en-US" sz="2400" u="sng" dirty="0"/>
              <a:t>个子</a:t>
            </a:r>
            <a:r>
              <a:rPr lang="zh-CN" altLang="en-US" sz="2400" u="sng" dirty="0" smtClean="0"/>
              <a:t>序列进行快速排序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/>
              <a:t>递归</a:t>
            </a:r>
            <a:r>
              <a:rPr lang="zh-CN" altLang="en-US" sz="2400" dirty="0" smtClean="0"/>
              <a:t>执行①</a:t>
            </a:r>
            <a:r>
              <a:rPr lang="en-US" altLang="zh-CN" sz="2400" dirty="0"/>
              <a:t>&amp;②</a:t>
            </a:r>
            <a:r>
              <a:rPr lang="zh-CN" altLang="en-US" sz="2400" dirty="0" smtClean="0"/>
              <a:t>，</a:t>
            </a:r>
            <a:r>
              <a:rPr lang="zh-CN" altLang="en-US" sz="2400" b="1" dirty="0" smtClean="0"/>
              <a:t>直到</a:t>
            </a:r>
            <a:r>
              <a:rPr lang="zh-CN" altLang="en-US" sz="2400" u="sng" dirty="0" smtClean="0"/>
              <a:t>子序列的记录</a:t>
            </a:r>
            <a:r>
              <a:rPr lang="zh-CN" altLang="en-US" sz="2400" u="sng" dirty="0"/>
              <a:t>个数为</a:t>
            </a:r>
            <a:r>
              <a:rPr lang="en-US" altLang="zh-CN" sz="2400" u="sng" dirty="0"/>
              <a:t>1</a:t>
            </a:r>
            <a:r>
              <a:rPr lang="zh-CN" altLang="en-US" sz="2400" u="sng" dirty="0"/>
              <a:t>为止</a:t>
            </a:r>
            <a:r>
              <a:rPr lang="zh-CN" altLang="en-US" sz="2400" dirty="0"/>
              <a:t>。</a:t>
            </a:r>
          </a:p>
          <a:p>
            <a:pPr lvl="1"/>
            <a:endParaRPr lang="zh-CN" altLang="en-US" sz="2400" dirty="0"/>
          </a:p>
          <a:p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62603"/>
              </p:ext>
            </p:extLst>
          </p:nvPr>
        </p:nvGraphicFramePr>
        <p:xfrm>
          <a:off x="1676400" y="3276600"/>
          <a:ext cx="626744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68">
                  <a:extLst>
                    <a:ext uri="{9D8B030D-6E8A-4147-A177-3AD203B41FA5}">
                      <a16:colId xmlns:a16="http://schemas.microsoft.com/office/drawing/2014/main" xmlns="" val="1666270256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2569133647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125725822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2261180135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4122515521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431032075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464218972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337995798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715479933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441531457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44932991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a1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a2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ak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Val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b1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b2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5240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1295400" y="3124200"/>
            <a:ext cx="3886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62600" y="3124200"/>
            <a:ext cx="25146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>
                <a:solidFill>
                  <a:schemeClr val="tx2"/>
                </a:solidFill>
              </a:rPr>
              <a:t>快速</a:t>
            </a:r>
            <a:r>
              <a:rPr lang="zh-CN" altLang="en-US" dirty="0"/>
              <a:t>排序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一趟快速排序</a:t>
            </a:r>
            <a:r>
              <a:rPr lang="en-US" altLang="zh-CN" sz="2000" dirty="0">
                <a:solidFill>
                  <a:srgbClr val="7030A0"/>
                </a:solidFill>
              </a:rPr>
              <a:t>——</a:t>
            </a:r>
            <a:r>
              <a:rPr lang="zh-CN" altLang="en-US" sz="2000" dirty="0" smtClean="0">
                <a:solidFill>
                  <a:srgbClr val="7030A0"/>
                </a:solidFill>
              </a:rPr>
              <a:t>示例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896075"/>
            <a:ext cx="1556454" cy="5259777"/>
          </a:xfrm>
        </p:spPr>
        <p:txBody>
          <a:bodyPr/>
          <a:lstStyle/>
          <a:p>
            <a:pPr marL="173038" indent="-173038">
              <a:lnSpc>
                <a:spcPct val="150000"/>
              </a:lnSpc>
              <a:buNone/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关键字为</a:t>
            </a:r>
            <a:r>
              <a:rPr lang="en-US" altLang="zh-CN" sz="2000" dirty="0"/>
              <a:t>29, 38, 22, 45, 23, 67, 31</a:t>
            </a:r>
            <a:r>
              <a:rPr lang="zh-CN" altLang="en-US" sz="2000" dirty="0" smtClean="0"/>
              <a:t>的 记录</a:t>
            </a:r>
            <a:r>
              <a:rPr lang="zh-CN" altLang="en-US" sz="2000" dirty="0"/>
              <a:t>序列</a:t>
            </a:r>
            <a:r>
              <a:rPr lang="zh-CN" altLang="en-US" sz="2000" dirty="0" smtClean="0"/>
              <a:t>的</a:t>
            </a:r>
            <a:r>
              <a:rPr lang="zh-CN" altLang="en-US" sz="2000" b="1" i="1" u="sng" dirty="0" smtClean="0">
                <a:solidFill>
                  <a:srgbClr val="7030A0"/>
                </a:solidFill>
              </a:rPr>
              <a:t>一趟 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快速</a:t>
            </a:r>
            <a:r>
              <a:rPr lang="zh-CN" altLang="en-US" sz="2000" b="1" u="sng" dirty="0">
                <a:solidFill>
                  <a:srgbClr val="7030A0"/>
                </a:solidFill>
              </a:rPr>
              <a:t>排序</a:t>
            </a:r>
            <a:r>
              <a:rPr lang="zh-CN" altLang="en-US" sz="2000" u="sng" dirty="0"/>
              <a:t>的</a:t>
            </a:r>
            <a:r>
              <a:rPr lang="zh-CN" altLang="en-US" sz="2000" u="sng" dirty="0" smtClean="0"/>
              <a:t>过程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如图。</a:t>
            </a:r>
            <a:endParaRPr lang="zh-CN" altLang="en-US" sz="2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0566"/>
              </p:ext>
            </p:extLst>
          </p:nvPr>
        </p:nvGraphicFramePr>
        <p:xfrm>
          <a:off x="4040249" y="1050872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431146" y="1088884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初始关键字序列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002313" y="803187"/>
            <a:ext cx="53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FF"/>
                </a:solidFill>
              </a:rPr>
              <a:t>枢纽</a:t>
            </a:r>
            <a:endParaRPr lang="zh-CN" altLang="en-US" sz="1100" dirty="0">
              <a:solidFill>
                <a:srgbClr val="FF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1792" y="103453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1936" y="103453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52080" y="1034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82223" y="1034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12366" y="103453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42510" y="10345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72653" y="1034534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24574"/>
              </p:ext>
            </p:extLst>
          </p:nvPr>
        </p:nvGraphicFramePr>
        <p:xfrm>
          <a:off x="4034803" y="1692738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2041694" y="1629150"/>
            <a:ext cx="2008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0070C0"/>
                </a:solidFill>
              </a:rPr>
              <a:t>开始排序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algn="r"/>
            <a:r>
              <a:rPr lang="en-US" altLang="zh-CN" sz="1600" dirty="0" smtClean="0"/>
              <a:t>R[1]</a:t>
            </a:r>
            <a:r>
              <a:rPr lang="zh-CN" altLang="en-US" sz="1600" dirty="0" smtClean="0"/>
              <a:t>存放在枢纽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R[0]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86346" y="16764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16490" y="16764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46634" y="1676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76777" y="1676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06920" y="16764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37064" y="1676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367207" y="1676400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4691149" y="2051566"/>
            <a:ext cx="231539" cy="434777"/>
            <a:chOff x="4691149" y="2051566"/>
            <a:chExt cx="231539" cy="434777"/>
          </a:xfrm>
        </p:grpSpPr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H="1" flipV="1">
              <a:off x="4807854" y="2051566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691149" y="2178566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8487915" y="2051566"/>
            <a:ext cx="231539" cy="434777"/>
            <a:chOff x="8487915" y="2051566"/>
            <a:chExt cx="231539" cy="434777"/>
          </a:xfrm>
        </p:grpSpPr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 flipV="1">
              <a:off x="8604620" y="2051566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8487915" y="2178566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33"/>
              </p:ext>
            </p:extLst>
          </p:nvPr>
        </p:nvGraphicFramePr>
        <p:xfrm>
          <a:off x="4045751" y="2711595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1325998" y="2596970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>
                <a:solidFill>
                  <a:srgbClr val="FF00FF"/>
                </a:solidFill>
              </a:rPr>
              <a:t>j</a:t>
            </a:r>
            <a:r>
              <a:rPr lang="zh-CN" altLang="en-US" sz="1600" dirty="0">
                <a:solidFill>
                  <a:srgbClr val="FF00FF"/>
                </a:solidFill>
              </a:rPr>
              <a:t>前</a:t>
            </a:r>
            <a:r>
              <a:rPr lang="zh-CN" altLang="en-US" sz="1600" dirty="0"/>
              <a:t>移</a:t>
            </a:r>
            <a:r>
              <a:rPr lang="en-US" altLang="zh-CN" sz="1600" dirty="0"/>
              <a:t>2</a:t>
            </a:r>
            <a:r>
              <a:rPr lang="zh-CN" altLang="en-US" sz="1600" dirty="0"/>
              <a:t>个位置后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因</a:t>
            </a:r>
            <a:r>
              <a:rPr lang="en-US" altLang="zh-CN" sz="1600" dirty="0" smtClean="0"/>
              <a:t>R[</a:t>
            </a:r>
            <a:r>
              <a:rPr lang="en-US" altLang="zh-CN" sz="1600" dirty="0" smtClean="0">
                <a:solidFill>
                  <a:srgbClr val="FF00FF"/>
                </a:solidFill>
              </a:rPr>
              <a:t>j</a:t>
            </a:r>
            <a:r>
              <a:rPr lang="en-US" altLang="zh-CN" sz="1600" dirty="0" smtClean="0"/>
              <a:t>]</a:t>
            </a:r>
            <a:r>
              <a:rPr lang="en-US" altLang="zh-CN" sz="1600" dirty="0" smtClean="0">
                <a:solidFill>
                  <a:srgbClr val="FFC000"/>
                </a:solidFill>
              </a:rPr>
              <a:t>&lt;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R[0]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1600" dirty="0"/>
              <a:t>R[</a:t>
            </a:r>
            <a:r>
              <a:rPr lang="en-US" altLang="zh-CN" sz="1600" dirty="0">
                <a:solidFill>
                  <a:srgbClr val="FF00FF"/>
                </a:solidFill>
              </a:rPr>
              <a:t>j</a:t>
            </a:r>
            <a:r>
              <a:rPr lang="en-US" altLang="zh-CN" sz="1600" dirty="0"/>
              <a:t>]</a:t>
            </a:r>
            <a:r>
              <a:rPr lang="zh-CN" altLang="en-US" sz="1600" dirty="0"/>
              <a:t>放</a:t>
            </a:r>
            <a:r>
              <a:rPr lang="en-US" altLang="zh-CN" sz="1600" dirty="0"/>
              <a:t>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的位置</a:t>
            </a:r>
            <a:r>
              <a:rPr lang="en-US" altLang="zh-CN" sz="1600" dirty="0"/>
              <a:t>:</a:t>
            </a:r>
            <a:endParaRPr lang="en-US" altLang="zh-CN" sz="1600" dirty="0" smtClean="0"/>
          </a:p>
        </p:txBody>
      </p:sp>
      <p:sp>
        <p:nvSpPr>
          <p:cNvPr id="53" name="文本框 52"/>
          <p:cNvSpPr txBox="1"/>
          <p:nvPr/>
        </p:nvSpPr>
        <p:spPr>
          <a:xfrm>
            <a:off x="4056744" y="269525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27438" y="269525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57582" y="2695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487725" y="2695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17868" y="269525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48012" y="269525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78155" y="269525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4702097" y="3070423"/>
            <a:ext cx="231539" cy="434777"/>
            <a:chOff x="4702097" y="3070423"/>
            <a:chExt cx="231539" cy="434777"/>
          </a:xfrm>
        </p:grpSpPr>
        <p:sp>
          <p:nvSpPr>
            <p:cNvPr id="60" name="Line 24"/>
            <p:cNvSpPr>
              <a:spLocks noChangeShapeType="1"/>
            </p:cNvSpPr>
            <p:nvPr/>
          </p:nvSpPr>
          <p:spPr bwMode="auto">
            <a:xfrm flipH="1" flipV="1">
              <a:off x="4818802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02097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498863" y="3070423"/>
            <a:ext cx="231539" cy="434777"/>
            <a:chOff x="8498863" y="3070423"/>
            <a:chExt cx="231539" cy="434777"/>
          </a:xfrm>
        </p:grpSpPr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H="1" flipV="1">
              <a:off x="8615568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498863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587"/>
              </p:ext>
            </p:extLst>
          </p:nvPr>
        </p:nvGraphicFramePr>
        <p:xfrm>
          <a:off x="4053569" y="3772225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2286001" y="3657600"/>
            <a:ext cx="1760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/>
              <a:t>因</a:t>
            </a:r>
            <a:r>
              <a:rPr lang="en-US" altLang="zh-CN" sz="1600" dirty="0" smtClean="0"/>
              <a:t>R[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600" dirty="0" smtClean="0"/>
              <a:t>]</a:t>
            </a:r>
            <a:r>
              <a:rPr lang="en-US" altLang="zh-CN" sz="1600" dirty="0" smtClean="0">
                <a:solidFill>
                  <a:srgbClr val="FFC000"/>
                </a:solidFill>
              </a:rPr>
              <a:t>&gt;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R[0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1600" dirty="0" smtClean="0"/>
              <a:t>R[</a:t>
            </a:r>
            <a:r>
              <a:rPr lang="en-US" altLang="zh-CN" sz="16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600" dirty="0" smtClean="0"/>
              <a:t>]</a:t>
            </a:r>
            <a:r>
              <a:rPr lang="zh-CN" altLang="en-US" sz="1600" dirty="0"/>
              <a:t>放</a:t>
            </a:r>
            <a:r>
              <a:rPr lang="en-US" altLang="zh-CN" sz="1600" dirty="0" smtClean="0"/>
              <a:t>R[</a:t>
            </a:r>
            <a:r>
              <a:rPr lang="en-US" altLang="zh-CN" sz="1600" dirty="0" smtClean="0">
                <a:solidFill>
                  <a:srgbClr val="FF00FF"/>
                </a:solidFill>
              </a:rPr>
              <a:t>j</a:t>
            </a:r>
            <a:r>
              <a:rPr lang="en-US" altLang="zh-CN" sz="1600" dirty="0" smtClean="0"/>
              <a:t>]</a:t>
            </a:r>
            <a:r>
              <a:rPr lang="zh-CN" altLang="en-US" sz="1600" dirty="0"/>
              <a:t>的位置</a:t>
            </a:r>
            <a:r>
              <a:rPr lang="en-US" altLang="zh-CN" sz="1600" dirty="0"/>
              <a:t>:</a:t>
            </a:r>
            <a:endParaRPr lang="en-US" altLang="zh-CN" sz="1600" dirty="0" smtClean="0"/>
          </a:p>
        </p:txBody>
      </p:sp>
      <p:sp>
        <p:nvSpPr>
          <p:cNvPr id="66" name="文本框 65"/>
          <p:cNvSpPr txBox="1"/>
          <p:nvPr/>
        </p:nvSpPr>
        <p:spPr>
          <a:xfrm>
            <a:off x="4064562" y="37558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35256" y="37558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65400" y="37558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495543" y="37558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755830" y="37558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8385973" y="37558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61271"/>
              </p:ext>
            </p:extLst>
          </p:nvPr>
        </p:nvGraphicFramePr>
        <p:xfrm>
          <a:off x="4057199" y="4828217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1337446" y="4713592"/>
            <a:ext cx="2712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dirty="0">
                <a:solidFill>
                  <a:srgbClr val="FF00FF"/>
                </a:solidFill>
              </a:rPr>
              <a:t>j</a:t>
            </a:r>
            <a:r>
              <a:rPr lang="zh-CN" altLang="en-US" sz="1600" dirty="0">
                <a:solidFill>
                  <a:srgbClr val="FF00FF"/>
                </a:solidFill>
              </a:rPr>
              <a:t>前</a:t>
            </a:r>
            <a:r>
              <a:rPr lang="zh-CN" altLang="en-US" sz="1600" dirty="0" smtClean="0"/>
              <a:t>移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个</a:t>
            </a:r>
            <a:r>
              <a:rPr lang="zh-CN" altLang="en-US" sz="1600" dirty="0"/>
              <a:t>位置后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因</a:t>
            </a:r>
            <a:r>
              <a:rPr lang="en-US" altLang="zh-CN" sz="1600" dirty="0"/>
              <a:t>R[</a:t>
            </a:r>
            <a:r>
              <a:rPr lang="en-US" altLang="zh-CN" sz="1600" dirty="0">
                <a:solidFill>
                  <a:srgbClr val="FF00FF"/>
                </a:solidFill>
              </a:rPr>
              <a:t>j</a:t>
            </a:r>
            <a:r>
              <a:rPr lang="en-US" altLang="zh-CN" sz="1600" dirty="0"/>
              <a:t>]</a:t>
            </a:r>
            <a:r>
              <a:rPr lang="en-US" altLang="zh-CN" sz="1600" dirty="0">
                <a:solidFill>
                  <a:srgbClr val="FFC000"/>
                </a:solidFill>
              </a:rPr>
              <a:t>&lt;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R[0]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zh-CN" sz="1600" dirty="0" smtClean="0"/>
              <a:t>R[</a:t>
            </a:r>
            <a:r>
              <a:rPr lang="en-US" altLang="zh-CN" sz="1600" dirty="0" smtClean="0">
                <a:solidFill>
                  <a:srgbClr val="FF00FF"/>
                </a:solidFill>
              </a:rPr>
              <a:t>j</a:t>
            </a:r>
            <a:r>
              <a:rPr lang="en-US" altLang="zh-CN" sz="1600" dirty="0"/>
              <a:t>]</a:t>
            </a:r>
            <a:r>
              <a:rPr lang="zh-CN" altLang="en-US" sz="1600" dirty="0"/>
              <a:t>放</a:t>
            </a:r>
            <a:r>
              <a:rPr lang="en-US" altLang="zh-CN" sz="1600" dirty="0"/>
              <a:t>R[</a:t>
            </a:r>
            <a:r>
              <a:rPr lang="en-US" altLang="zh-CN" sz="1600" dirty="0" err="1">
                <a:solidFill>
                  <a:srgbClr val="00B050"/>
                </a:solidFill>
              </a:rPr>
              <a:t>i</a:t>
            </a:r>
            <a:r>
              <a:rPr lang="en-US" altLang="zh-CN" sz="1600" dirty="0"/>
              <a:t>]</a:t>
            </a:r>
            <a:r>
              <a:rPr lang="zh-CN" altLang="en-US" sz="1600" dirty="0"/>
              <a:t>的位置</a:t>
            </a:r>
            <a:r>
              <a:rPr lang="en-US" altLang="zh-CN" sz="1600" dirty="0"/>
              <a:t>:</a:t>
            </a:r>
            <a:endParaRPr lang="en-US" altLang="zh-CN" sz="1600" dirty="0" smtClean="0"/>
          </a:p>
        </p:txBody>
      </p:sp>
      <p:sp>
        <p:nvSpPr>
          <p:cNvPr id="79" name="文本框 78"/>
          <p:cNvSpPr txBox="1"/>
          <p:nvPr/>
        </p:nvSpPr>
        <p:spPr>
          <a:xfrm>
            <a:off x="4068192" y="4811879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869030" y="4811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499173" y="4811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29317" y="4811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759460" y="48118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389603" y="4811879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8215"/>
              </p:ext>
            </p:extLst>
          </p:nvPr>
        </p:nvGraphicFramePr>
        <p:xfrm>
          <a:off x="4053569" y="5909205"/>
          <a:ext cx="48722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91" name="矩形 90"/>
          <p:cNvSpPr/>
          <p:nvPr/>
        </p:nvSpPr>
        <p:spPr>
          <a:xfrm>
            <a:off x="1247254" y="5794580"/>
            <a:ext cx="2799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/>
                </a:solidFill>
              </a:rPr>
              <a:t>因</a:t>
            </a:r>
            <a:r>
              <a:rPr lang="en-US" altLang="zh-CN" sz="1600" dirty="0" err="1" smtClean="0">
                <a:solidFill>
                  <a:srgbClr val="FFC000"/>
                </a:solidFill>
              </a:rPr>
              <a:t>i</a:t>
            </a:r>
            <a:r>
              <a:rPr lang="en-US" altLang="zh-CN" sz="1600" dirty="0" smtClean="0">
                <a:solidFill>
                  <a:srgbClr val="FFC000"/>
                </a:solidFill>
              </a:rPr>
              <a:t>==j</a:t>
            </a:r>
            <a:endParaRPr lang="zh-CN" altLang="en-US" sz="1600" dirty="0">
              <a:solidFill>
                <a:srgbClr val="FFC000"/>
              </a:solidFill>
            </a:endParaRPr>
          </a:p>
          <a:p>
            <a:pPr algn="r"/>
            <a:r>
              <a:rPr lang="zh-CN" altLang="en-US" sz="1600" dirty="0"/>
              <a:t>枢纽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R[0]</a:t>
            </a:r>
            <a:r>
              <a:rPr lang="zh-CN" altLang="en-US" sz="1600" dirty="0" smtClean="0"/>
              <a:t>插入到</a:t>
            </a:r>
            <a:r>
              <a:rPr lang="en-US" altLang="zh-CN" sz="1600" i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600" dirty="0" smtClean="0">
                <a:solidFill>
                  <a:srgbClr val="0070C0"/>
                </a:solidFill>
              </a:rPr>
              <a:t>(</a:t>
            </a:r>
            <a:r>
              <a:rPr lang="en-US" altLang="zh-CN" sz="1600" i="1" dirty="0" smtClean="0">
                <a:solidFill>
                  <a:srgbClr val="FF00FF"/>
                </a:solidFill>
              </a:rPr>
              <a:t>j</a:t>
            </a:r>
            <a:r>
              <a:rPr lang="en-US" altLang="zh-CN" sz="1600" dirty="0" smtClean="0"/>
              <a:t>),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</a:rPr>
              <a:t>结束此趟</a:t>
            </a:r>
            <a:endParaRPr lang="en-US" altLang="zh-CN" sz="1600" dirty="0" smtClean="0">
              <a:solidFill>
                <a:srgbClr val="0070C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64562" y="589286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132320" y="589286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95543" y="5892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234940" y="5906196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755830" y="5892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385973" y="589286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5340586" y="4134307"/>
            <a:ext cx="231539" cy="434777"/>
            <a:chOff x="4702097" y="3070423"/>
            <a:chExt cx="231539" cy="434777"/>
          </a:xfrm>
        </p:grpSpPr>
        <p:sp>
          <p:nvSpPr>
            <p:cNvPr id="108" name="Line 24"/>
            <p:cNvSpPr>
              <a:spLocks noChangeShapeType="1"/>
            </p:cNvSpPr>
            <p:nvPr/>
          </p:nvSpPr>
          <p:spPr bwMode="auto">
            <a:xfrm flipH="1" flipV="1">
              <a:off x="4818802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4702097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6065985" y="6271365"/>
            <a:ext cx="231539" cy="434777"/>
            <a:chOff x="8498863" y="3070423"/>
            <a:chExt cx="231539" cy="434777"/>
          </a:xfrm>
        </p:grpSpPr>
        <p:sp>
          <p:nvSpPr>
            <p:cNvPr id="111" name="Line 24"/>
            <p:cNvSpPr>
              <a:spLocks noChangeShapeType="1"/>
            </p:cNvSpPr>
            <p:nvPr/>
          </p:nvSpPr>
          <p:spPr bwMode="auto">
            <a:xfrm flipH="1" flipV="1">
              <a:off x="8615568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8498863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4617044" y="3755887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5890180" y="6271365"/>
            <a:ext cx="231539" cy="434777"/>
            <a:chOff x="4702097" y="3070423"/>
            <a:chExt cx="231539" cy="434777"/>
          </a:xfrm>
        </p:grpSpPr>
        <p:sp>
          <p:nvSpPr>
            <p:cNvPr id="118" name="Line 24"/>
            <p:cNvSpPr>
              <a:spLocks noChangeShapeType="1"/>
            </p:cNvSpPr>
            <p:nvPr/>
          </p:nvSpPr>
          <p:spPr bwMode="auto">
            <a:xfrm flipH="1" flipV="1">
              <a:off x="4818802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702097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245806" y="4139505"/>
            <a:ext cx="231539" cy="434777"/>
            <a:chOff x="8498863" y="3070423"/>
            <a:chExt cx="231539" cy="434777"/>
          </a:xfrm>
        </p:grpSpPr>
        <p:sp>
          <p:nvSpPr>
            <p:cNvPr id="121" name="Line 24"/>
            <p:cNvSpPr>
              <a:spLocks noChangeShapeType="1"/>
            </p:cNvSpPr>
            <p:nvPr/>
          </p:nvSpPr>
          <p:spPr bwMode="auto">
            <a:xfrm flipH="1" flipV="1">
              <a:off x="8615568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8498863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600372" y="5199260"/>
            <a:ext cx="231539" cy="434777"/>
            <a:chOff x="8498863" y="3070423"/>
            <a:chExt cx="231539" cy="434777"/>
          </a:xfrm>
        </p:grpSpPr>
        <p:sp>
          <p:nvSpPr>
            <p:cNvPr id="124" name="Line 24"/>
            <p:cNvSpPr>
              <a:spLocks noChangeShapeType="1"/>
            </p:cNvSpPr>
            <p:nvPr/>
          </p:nvSpPr>
          <p:spPr bwMode="auto">
            <a:xfrm flipH="1" flipV="1">
              <a:off x="8615568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8498863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4617094" y="4826001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609474" y="5906758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5334000" y="5191687"/>
            <a:ext cx="231539" cy="434777"/>
            <a:chOff x="4702097" y="3070423"/>
            <a:chExt cx="231539" cy="434777"/>
          </a:xfrm>
        </p:grpSpPr>
        <p:sp>
          <p:nvSpPr>
            <p:cNvPr id="129" name="Line 24"/>
            <p:cNvSpPr>
              <a:spLocks noChangeShapeType="1"/>
            </p:cNvSpPr>
            <p:nvPr/>
          </p:nvSpPr>
          <p:spPr bwMode="auto">
            <a:xfrm flipH="1" flipV="1">
              <a:off x="4818802" y="3070423"/>
              <a:ext cx="0" cy="19551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702097" y="3197423"/>
              <a:ext cx="2315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1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01597 -0.04283 C -0.01927 -0.05255 -0.0243 -0.05764 -0.02951 -0.05764 C -0.03524 -0.05764 -0.0401 -0.05255 -0.0434 -0.04283 L -0.05902 3.7037E-6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0.01823 0.00694 C -0.02187 0.00856 -0.0276 0.00949 -0.0335 0.00949 C -0.0401 0.00949 -0.04548 0.00856 -0.04913 0.00694 L -0.06701 1.85185E-6 " pathEditMode="relative" rAng="0" ptsTypes="AAAAA">
                                      <p:cBhvr>
                                        <p:cTn id="8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01 1.85185E-6 L -0.08507 0.01204 C -0.08871 0.01481 -0.09444 0.01643 -0.10017 0.01643 C -0.10677 0.01643 -0.11215 0.01481 -0.11597 0.01204 L -0.13368 1.85185E-6 " pathEditMode="relative" rAng="0" ptsTypes="AAAAA">
                                      <p:cBhvr>
                                        <p:cTn id="8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7378 -0.04977 C -0.08923 -0.06088 -0.11232 -0.0669 -0.13628 -0.0669 C -0.16388 -0.0669 -0.18576 -0.06088 -0.20121 -0.04977 L -0.27482 2.59259E-6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01944 0.01504 C 0.02361 0.01852 0.02969 0.02037 0.03611 0.02037 C 0.0434 0.02037 0.04913 0.01852 0.0533 0.01504 L 0.07292 1.85185E-6 " pathEditMode="relative" rAng="0" ptsTypes="AAAAA">
                                      <p:cBhvr>
                                        <p:cTn id="9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05538 -0.03797 C 0.06702 -0.04653 0.08455 -0.05093 0.10261 -0.05093 C 0.12327 -0.05093 0.13993 -0.04653 0.15156 -0.03797 L 0.20712 2.96296E-6 " pathEditMode="relative" rAng="0" ptsTypes="AAAAA">
                                      <p:cBhvr>
                                        <p:cTn id="1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47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81481E-6 L -0.01927 0.01226 C -0.02326 0.01504 -0.02934 0.01666 -0.03559 0.01666 C -0.04288 0.01666 -0.04861 0.01504 -0.0526 0.01226 L -0.0717 4.81481E-6 " pathEditMode="relative" rAng="0" ptsTypes="AAAAA">
                                      <p:cBhvr>
                                        <p:cTn id="13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0191 0.01575 C -0.02292 0.01922 -0.02882 0.0213 -0.0349 0.0213 C -0.04202 0.0213 -0.04774 0.01922 -0.05139 0.01575 L -0.07014 -4.81481E-6 " pathEditMode="relative" rAng="0" ptsTypes="AAAAA">
                                      <p:cBhvr>
                                        <p:cTn id="176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1857 -0.04213 C -0.02257 -0.05162 -0.0283 -0.05671 -0.03437 -0.05671 C -0.04132 -0.05671 -0.0467 -0.05162 -0.05069 -0.04213 L -0.06909 -2.22222E-6 " pathEditMode="relative" rAng="0" ptsTypes="AAAAA">
                                      <p:cBhvr>
                                        <p:cTn id="18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1823 0.01597 C 0.02205 0.01944 0.02777 0.02153 0.03385 0.02153 C 0.04062 0.02153 0.04618 0.01944 0.05 0.01597 L 0.0684 2.59259E-6 " pathEditMode="relative" rAng="0" ptsTypes="AAAAA">
                                      <p:cBhvr>
                                        <p:cTn id="18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6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5243 -0.03542 C 0.06336 -0.04352 0.07986 -0.04768 0.09705 -0.04768 C 0.11666 -0.04768 0.13229 -0.04352 0.14323 -0.03542 L 0.19583 -1.11111E-6 " pathEditMode="relative" rAng="0" ptsTypes="AAAAA">
                                      <p:cBhvr>
                                        <p:cTn id="22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7" grpId="1"/>
      <p:bldP spid="28" grpId="0"/>
      <p:bldP spid="29" grpId="0"/>
      <p:bldP spid="30" grpId="0"/>
      <p:bldP spid="31" grpId="0"/>
      <p:bldP spid="32" grpId="0"/>
      <p:bldP spid="33" grpId="0"/>
      <p:bldP spid="52" grpId="0"/>
      <p:bldP spid="53" grpId="0"/>
      <p:bldP spid="54" grpId="0"/>
      <p:bldP spid="55" grpId="0"/>
      <p:bldP spid="56" grpId="0"/>
      <p:bldP spid="57" grpId="0"/>
      <p:bldP spid="57" grpId="1"/>
      <p:bldP spid="58" grpId="0"/>
      <p:bldP spid="59" grpId="0"/>
      <p:bldP spid="65" grpId="0"/>
      <p:bldP spid="66" grpId="0"/>
      <p:bldP spid="67" grpId="0"/>
      <p:bldP spid="67" grpId="1"/>
      <p:bldP spid="68" grpId="0"/>
      <p:bldP spid="69" grpId="0"/>
      <p:bldP spid="71" grpId="0"/>
      <p:bldP spid="72" grpId="0"/>
      <p:bldP spid="78" grpId="0"/>
      <p:bldP spid="79" grpId="0"/>
      <p:bldP spid="81" grpId="0"/>
      <p:bldP spid="81" grpId="1"/>
      <p:bldP spid="82" grpId="0"/>
      <p:bldP spid="83" grpId="0"/>
      <p:bldP spid="84" grpId="0"/>
      <p:bldP spid="85" grpId="0"/>
      <p:bldP spid="91" grpId="0"/>
      <p:bldP spid="92" grpId="0"/>
      <p:bldP spid="92" grpId="1"/>
      <p:bldP spid="93" grpId="0"/>
      <p:bldP spid="95" grpId="0"/>
      <p:bldP spid="96" grpId="0"/>
      <p:bldP spid="97" grpId="0"/>
      <p:bldP spid="98" grpId="0"/>
      <p:bldP spid="113" grpId="0"/>
      <p:bldP spid="126" grpId="0"/>
      <p:bldP spid="1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>
                <a:solidFill>
                  <a:schemeClr val="tx2"/>
                </a:solidFill>
              </a:rPr>
              <a:t>快速</a:t>
            </a:r>
            <a:r>
              <a:rPr lang="zh-CN" altLang="en-US" dirty="0"/>
              <a:t>排序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一趟快速</a:t>
            </a:r>
            <a:r>
              <a:rPr lang="zh-CN" altLang="en-US" sz="2000" dirty="0" smtClean="0">
                <a:solidFill>
                  <a:srgbClr val="7030A0"/>
                </a:solidFill>
              </a:rPr>
              <a:t>排序</a:t>
            </a:r>
            <a:r>
              <a:rPr lang="en-US" altLang="zh-CN" sz="2000" dirty="0" smtClean="0">
                <a:solidFill>
                  <a:srgbClr val="7030A0"/>
                </a:solidFill>
              </a:rPr>
              <a:t>——</a:t>
            </a:r>
            <a:r>
              <a:rPr lang="zh-CN" altLang="en-US" sz="2000" dirty="0" smtClean="0">
                <a:solidFill>
                  <a:srgbClr val="7030A0"/>
                </a:solidFill>
              </a:rPr>
              <a:t>具体流程（</a:t>
            </a:r>
            <a:r>
              <a:rPr lang="en-US" altLang="zh-CN" sz="2000" dirty="0" smtClean="0">
                <a:solidFill>
                  <a:srgbClr val="7030A0"/>
                </a:solidFill>
              </a:rPr>
              <a:t>1/2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一趟快速排序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具体流程</a:t>
            </a:r>
            <a:endParaRPr lang="zh-CN" altLang="en-US" sz="2400" dirty="0"/>
          </a:p>
          <a:p>
            <a:pPr lvl="1"/>
            <a:r>
              <a:rPr lang="zh-CN" altLang="en-US" sz="2400" dirty="0"/>
              <a:t>从序列的</a:t>
            </a:r>
            <a:r>
              <a:rPr lang="zh-CN" altLang="en-US" sz="2400" dirty="0" smtClean="0"/>
              <a:t>两端</a:t>
            </a:r>
            <a:r>
              <a:rPr lang="zh-CN" altLang="en-US" sz="2400" dirty="0" smtClean="0">
                <a:solidFill>
                  <a:schemeClr val="accent6"/>
                </a:solidFill>
              </a:rPr>
              <a:t>交替</a:t>
            </a:r>
            <a:r>
              <a:rPr lang="zh-CN" altLang="en-US" sz="2400" dirty="0">
                <a:solidFill>
                  <a:schemeClr val="accent6"/>
                </a:solidFill>
              </a:rPr>
              <a:t>扫描</a:t>
            </a:r>
            <a:r>
              <a:rPr lang="zh-CN" altLang="en-US" sz="2400" dirty="0"/>
              <a:t>各个记录，直到扫描完所有的</a:t>
            </a:r>
            <a:r>
              <a:rPr lang="zh-CN" altLang="en-US" sz="2400" dirty="0" smtClean="0"/>
              <a:t>记录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将</a:t>
            </a:r>
            <a:r>
              <a:rPr lang="zh-CN" altLang="en-US" sz="2000" u="sng" dirty="0" smtClean="0"/>
              <a:t>关键字</a:t>
            </a:r>
            <a:r>
              <a:rPr lang="zh-CN" altLang="en-US" sz="2000" i="1" u="sng" dirty="0" smtClean="0">
                <a:solidFill>
                  <a:srgbClr val="0070C0"/>
                </a:solidFill>
              </a:rPr>
              <a:t>小于</a:t>
            </a:r>
            <a:r>
              <a:rPr lang="zh-CN" altLang="en-US" sz="2000" u="sng" dirty="0" smtClean="0"/>
              <a:t>基准关键字的记录</a:t>
            </a:r>
            <a:r>
              <a:rPr lang="zh-CN" altLang="en-US" sz="2000" b="1" dirty="0" smtClean="0"/>
              <a:t>依次</a:t>
            </a:r>
            <a:r>
              <a:rPr lang="zh-CN" altLang="en-US" sz="2000" dirty="0" smtClean="0"/>
              <a:t>（访问次序）放置到</a:t>
            </a:r>
            <a:r>
              <a:rPr lang="zh-CN" altLang="en-US" sz="2000" dirty="0" smtClean="0">
                <a:solidFill>
                  <a:srgbClr val="7030A0"/>
                </a:solidFill>
              </a:rPr>
              <a:t>序列的前边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将</a:t>
            </a:r>
            <a:r>
              <a:rPr lang="zh-CN" altLang="en-US" sz="2000" u="sng" dirty="0"/>
              <a:t>关键字</a:t>
            </a:r>
            <a:r>
              <a:rPr lang="zh-CN" altLang="en-US" sz="2000" i="1" u="sng" dirty="0">
                <a:solidFill>
                  <a:srgbClr val="0070C0"/>
                </a:solidFill>
              </a:rPr>
              <a:t>大于</a:t>
            </a:r>
            <a:r>
              <a:rPr lang="zh-CN" altLang="en-US" sz="2000" u="sng" dirty="0"/>
              <a:t>基准关键字的记录</a:t>
            </a:r>
            <a:r>
              <a:rPr lang="zh-CN" altLang="en-US" sz="2000" dirty="0"/>
              <a:t>从序列的最后端起，</a:t>
            </a:r>
            <a:r>
              <a:rPr lang="zh-CN" altLang="en-US" sz="2000" b="1" dirty="0"/>
              <a:t>依次</a:t>
            </a:r>
            <a:r>
              <a:rPr lang="zh-CN" altLang="en-US" sz="2000" dirty="0"/>
              <a:t>放置到</a:t>
            </a:r>
            <a:r>
              <a:rPr lang="zh-CN" altLang="en-US" sz="2000" dirty="0">
                <a:solidFill>
                  <a:srgbClr val="7030A0"/>
                </a:solidFill>
              </a:rPr>
              <a:t>序列的</a:t>
            </a:r>
            <a:r>
              <a:rPr lang="zh-CN" altLang="en-US" sz="2000" dirty="0" smtClean="0">
                <a:solidFill>
                  <a:srgbClr val="7030A0"/>
                </a:solidFill>
              </a:rPr>
              <a:t>后边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设置</a:t>
            </a:r>
            <a:r>
              <a:rPr lang="zh-CN" altLang="en-US" sz="2400" dirty="0"/>
              <a:t>指针</a:t>
            </a:r>
            <a:r>
              <a:rPr lang="en-US" altLang="zh-CN" sz="2400" dirty="0"/>
              <a:t>low</a:t>
            </a:r>
            <a:r>
              <a:rPr lang="zh-CN" altLang="en-US" sz="2400" dirty="0"/>
              <a:t>，</a:t>
            </a:r>
            <a:r>
              <a:rPr lang="en-US" altLang="zh-CN" sz="2400" dirty="0"/>
              <a:t>high</a:t>
            </a:r>
            <a:r>
              <a:rPr lang="zh-CN" altLang="en-US" sz="2400" dirty="0" smtClean="0"/>
              <a:t>，初始值分别为：</a:t>
            </a:r>
            <a:r>
              <a:rPr lang="zh-CN" altLang="en-US" sz="2400" u="sng" dirty="0" smtClean="0"/>
              <a:t>第</a:t>
            </a:r>
            <a:r>
              <a:rPr lang="en-US" altLang="zh-CN" sz="2400" u="sng" dirty="0"/>
              <a:t>1</a:t>
            </a:r>
            <a:r>
              <a:rPr lang="zh-CN" altLang="en-US" sz="2400" u="sng" dirty="0" smtClean="0"/>
              <a:t>个</a:t>
            </a:r>
            <a:r>
              <a:rPr lang="zh-CN" altLang="en-US" sz="2400" dirty="0" smtClean="0"/>
              <a:t> 和 </a:t>
            </a:r>
            <a:r>
              <a:rPr lang="zh-CN" altLang="en-US" sz="2400" u="sng" dirty="0" smtClean="0"/>
              <a:t>最后</a:t>
            </a:r>
            <a:r>
              <a:rPr lang="en-US" altLang="zh-CN" sz="2400" u="sng" dirty="0" smtClean="0"/>
              <a:t>1</a:t>
            </a:r>
            <a:r>
              <a:rPr lang="zh-CN" altLang="en-US" sz="2400" u="sng" dirty="0" smtClean="0"/>
              <a:t>个</a:t>
            </a:r>
            <a:r>
              <a:rPr lang="zh-CN" altLang="en-US" sz="2400" dirty="0" smtClean="0"/>
              <a:t> 记录</a:t>
            </a:r>
            <a:r>
              <a:rPr lang="zh-CN" altLang="en-US" sz="2400" dirty="0"/>
              <a:t>的位置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</a:t>
            </a:r>
            <a:r>
              <a:rPr lang="zh-CN" altLang="en-US" sz="2400" dirty="0"/>
              <a:t>两个变量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j</a:t>
            </a:r>
            <a:r>
              <a:rPr lang="zh-CN" altLang="en-US" sz="2400" dirty="0"/>
              <a:t>，初始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令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=low</a:t>
            </a:r>
            <a:r>
              <a:rPr lang="zh-CN" altLang="en-US" sz="2400" dirty="0"/>
              <a:t>，</a:t>
            </a:r>
            <a:r>
              <a:rPr lang="en-US" altLang="zh-CN" sz="2400" dirty="0"/>
              <a:t>j=high</a:t>
            </a:r>
            <a:r>
              <a:rPr lang="zh-CN" altLang="en-US" sz="2400" dirty="0"/>
              <a:t>，以</a:t>
            </a:r>
            <a:r>
              <a:rPr lang="en-US" altLang="zh-CN" sz="2400" dirty="0"/>
              <a:t>R[low].key</a:t>
            </a:r>
            <a:r>
              <a:rPr lang="zh-CN" altLang="en-US" sz="2400" dirty="0"/>
              <a:t>作为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基准</a:t>
            </a:r>
            <a:r>
              <a:rPr lang="zh-CN" altLang="en-US" sz="2400" dirty="0" smtClean="0"/>
              <a:t>（将</a:t>
            </a:r>
            <a:r>
              <a:rPr lang="en-US" altLang="zh-CN" sz="2400" dirty="0"/>
              <a:t>R[low]</a:t>
            </a:r>
            <a:r>
              <a:rPr lang="zh-CN" altLang="en-US" sz="2400" dirty="0"/>
              <a:t>保存在</a:t>
            </a:r>
            <a:r>
              <a:rPr lang="en-US" altLang="zh-CN" sz="2400" dirty="0"/>
              <a:t>R[0]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90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>
                <a:solidFill>
                  <a:schemeClr val="tx2"/>
                </a:solidFill>
              </a:rPr>
              <a:t>快速</a:t>
            </a:r>
            <a:r>
              <a:rPr lang="zh-CN" altLang="en-US" dirty="0"/>
              <a:t>排序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一趟快速排序</a:t>
            </a:r>
            <a:r>
              <a:rPr lang="en-US" altLang="zh-CN" sz="2000" dirty="0">
                <a:solidFill>
                  <a:srgbClr val="7030A0"/>
                </a:solidFill>
              </a:rPr>
              <a:t>——</a:t>
            </a:r>
            <a:r>
              <a:rPr lang="zh-CN" altLang="en-US" sz="2000" dirty="0">
                <a:solidFill>
                  <a:srgbClr val="7030A0"/>
                </a:solidFill>
              </a:rPr>
              <a:t>具体流程</a:t>
            </a:r>
            <a:r>
              <a:rPr lang="zh-CN" altLang="en-US" sz="2000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</a:rPr>
              <a:t>2/2</a:t>
            </a:r>
            <a:r>
              <a:rPr lang="zh-CN" altLang="en-US" sz="2000" dirty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8458200" cy="5419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一趟快速排序</a:t>
            </a:r>
            <a:r>
              <a:rPr lang="zh-CN" altLang="en-US" sz="2400" dirty="0" smtClean="0"/>
              <a:t>方法</a:t>
            </a:r>
            <a:r>
              <a:rPr lang="en-US" altLang="zh-CN" sz="2400" dirty="0"/>
              <a:t>——</a:t>
            </a:r>
            <a:r>
              <a:rPr lang="zh-CN" altLang="en-US" sz="2400" dirty="0"/>
              <a:t>具体</a:t>
            </a:r>
            <a:r>
              <a:rPr lang="zh-CN" altLang="en-US" sz="2400" dirty="0" smtClean="0"/>
              <a:t>流程（续）</a:t>
            </a:r>
            <a:endParaRPr lang="zh-CN" altLang="en-US" sz="24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 smtClean="0"/>
              <a:t>从</a:t>
            </a:r>
            <a:r>
              <a:rPr lang="en-US" altLang="zh-CN" sz="2400" i="1" dirty="0" smtClean="0">
                <a:solidFill>
                  <a:srgbClr val="00B050"/>
                </a:solidFill>
              </a:rPr>
              <a:t>j 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指位置</a:t>
            </a:r>
            <a:r>
              <a:rPr lang="zh-CN" altLang="en-US" sz="2400" dirty="0">
                <a:solidFill>
                  <a:srgbClr val="00B050"/>
                </a:solidFill>
              </a:rPr>
              <a:t>向前搜索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R[j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</a:t>
            </a:r>
            <a:r>
              <a:rPr lang="zh-CN" altLang="en-US" sz="2400" dirty="0"/>
              <a:t>与</a:t>
            </a:r>
            <a:r>
              <a:rPr lang="en-US" altLang="zh-CN" sz="2400" dirty="0" smtClean="0"/>
              <a:t>R[0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比较：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R[j</a:t>
            </a:r>
            <a:r>
              <a:rPr lang="en-US" altLang="zh-CN" sz="2200" dirty="0"/>
              <a:t>].</a:t>
            </a:r>
            <a:r>
              <a:rPr lang="en-US" altLang="zh-CN" sz="2200" dirty="0" smtClean="0"/>
              <a:t>key</a:t>
            </a:r>
            <a:r>
              <a:rPr lang="en-US" altLang="zh-CN" sz="2200" dirty="0"/>
              <a:t> ≥ </a:t>
            </a:r>
            <a:r>
              <a:rPr lang="en-US" altLang="zh-CN" sz="2200" dirty="0" smtClean="0"/>
              <a:t>R[0</a:t>
            </a:r>
            <a:r>
              <a:rPr lang="en-US" altLang="zh-CN" sz="2200" dirty="0"/>
              <a:t>].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令</a:t>
            </a:r>
            <a:r>
              <a:rPr lang="en-US" altLang="zh-CN" sz="2200" dirty="0" smtClean="0"/>
              <a:t>j=j-1</a:t>
            </a:r>
            <a:r>
              <a:rPr lang="zh-CN" altLang="en-US" sz="2200" dirty="0" smtClean="0"/>
              <a:t>（</a:t>
            </a:r>
            <a:r>
              <a:rPr lang="zh-CN" altLang="en-US" sz="2200" b="1" i="1" dirty="0" smtClean="0"/>
              <a:t>前移</a:t>
            </a:r>
            <a:r>
              <a:rPr lang="zh-CN" altLang="en-US" sz="2200" dirty="0" smtClean="0"/>
              <a:t>），然后，继续</a:t>
            </a:r>
            <a:r>
              <a:rPr lang="zh-CN" altLang="en-US" sz="2200" dirty="0"/>
              <a:t>进行比较</a:t>
            </a:r>
            <a:r>
              <a:rPr lang="zh-CN" altLang="en-US" sz="2200" dirty="0" smtClean="0"/>
              <a:t>，直到：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2200" dirty="0" smtClean="0">
                <a:solidFill>
                  <a:schemeClr val="accent6"/>
                </a:solidFill>
              </a:rPr>
              <a:t>=j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或  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）</a:t>
            </a:r>
            <a:r>
              <a:rPr lang="en-US" altLang="zh-CN" sz="2200" dirty="0" smtClean="0">
                <a:solidFill>
                  <a:schemeClr val="accent6"/>
                </a:solidFill>
              </a:rPr>
              <a:t>R[j</a:t>
            </a:r>
            <a:r>
              <a:rPr lang="en-US" altLang="zh-CN" sz="2200" dirty="0">
                <a:solidFill>
                  <a:schemeClr val="accent6"/>
                </a:solidFill>
              </a:rPr>
              <a:t>].key &lt; R[0].</a:t>
            </a:r>
            <a:r>
              <a:rPr lang="en-US" altLang="zh-CN" sz="2200" dirty="0" smtClean="0">
                <a:solidFill>
                  <a:schemeClr val="accent6"/>
                </a:solidFill>
              </a:rPr>
              <a:t>key</a:t>
            </a:r>
            <a:r>
              <a:rPr lang="en-US" altLang="zh-CN" sz="2200" dirty="0">
                <a:solidFill>
                  <a:schemeClr val="accent6"/>
                </a:solidFill>
              </a:rPr>
              <a:t> </a:t>
            </a:r>
            <a:r>
              <a:rPr lang="zh-CN" altLang="en-US" sz="2200" dirty="0" smtClean="0"/>
              <a:t>为止</a:t>
            </a:r>
            <a:r>
              <a:rPr lang="zh-CN" altLang="en-US" sz="2200" dirty="0"/>
              <a:t>；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R[j</a:t>
            </a:r>
            <a:r>
              <a:rPr lang="en-US" altLang="zh-CN" sz="2200" dirty="0"/>
              <a:t>].</a:t>
            </a:r>
            <a:r>
              <a:rPr lang="en-US" altLang="zh-CN" sz="2200" dirty="0" smtClean="0"/>
              <a:t>key &lt; R[0</a:t>
            </a:r>
            <a:r>
              <a:rPr lang="en-US" altLang="zh-CN" sz="2200" dirty="0"/>
              <a:t>].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：</a:t>
            </a:r>
            <a:r>
              <a:rPr lang="en-US" altLang="zh-CN" sz="2200" u="sng" dirty="0"/>
              <a:t>R[</a:t>
            </a:r>
            <a:r>
              <a:rPr lang="en-US" altLang="zh-CN" sz="2200" i="1" u="sng" dirty="0">
                <a:solidFill>
                  <a:srgbClr val="00B050"/>
                </a:solidFill>
              </a:rPr>
              <a:t>j</a:t>
            </a:r>
            <a:r>
              <a:rPr lang="en-US" altLang="zh-CN" sz="2200" u="sng" dirty="0" smtClean="0"/>
              <a:t>] </a:t>
            </a:r>
            <a:r>
              <a:rPr lang="en-US" altLang="zh-CN" b="1" u="sng" dirty="0" smtClean="0">
                <a:sym typeface="Symbol" panose="05050102010706020507" pitchFamily="18" charset="2"/>
              </a:rPr>
              <a:t> </a:t>
            </a:r>
            <a:r>
              <a:rPr lang="en-US" altLang="zh-CN" sz="2200" u="sng" dirty="0" smtClean="0"/>
              <a:t>R[</a:t>
            </a:r>
            <a:r>
              <a:rPr lang="en-US" altLang="zh-CN" sz="2200" i="1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200" u="sng" dirty="0"/>
              <a:t>]</a:t>
            </a:r>
            <a:r>
              <a:rPr lang="zh-CN" altLang="en-US" sz="2200" u="sng" dirty="0"/>
              <a:t>，腾空</a:t>
            </a:r>
            <a:r>
              <a:rPr lang="en-US" altLang="zh-CN" sz="2200" u="sng" dirty="0"/>
              <a:t>R[</a:t>
            </a:r>
            <a:r>
              <a:rPr lang="en-US" altLang="zh-CN" sz="2200" i="1" u="sng" dirty="0">
                <a:solidFill>
                  <a:srgbClr val="00B050"/>
                </a:solidFill>
              </a:rPr>
              <a:t>j</a:t>
            </a:r>
            <a:r>
              <a:rPr lang="en-US" altLang="zh-CN" sz="2200" u="sng" dirty="0"/>
              <a:t>]</a:t>
            </a:r>
            <a:r>
              <a:rPr lang="zh-CN" altLang="en-US" sz="2200" u="sng" dirty="0"/>
              <a:t>的</a:t>
            </a:r>
            <a:r>
              <a:rPr lang="zh-CN" altLang="en-US" sz="2200" u="sng" dirty="0" smtClean="0"/>
              <a:t>位置</a:t>
            </a:r>
            <a:r>
              <a:rPr lang="en-US" altLang="zh-CN" sz="2200" u="sng" dirty="0" smtClean="0"/>
              <a:t>,</a:t>
            </a:r>
            <a:r>
              <a:rPr lang="zh-CN" altLang="en-US" sz="2200" u="sng" dirty="0" smtClean="0"/>
              <a:t> </a:t>
            </a:r>
            <a:r>
              <a:rPr lang="zh-CN" altLang="en-US" sz="2200" u="sng" dirty="0"/>
              <a:t>且令</a:t>
            </a:r>
            <a:r>
              <a:rPr lang="en-US" altLang="zh-CN" sz="2200" u="sng" dirty="0" err="1" smtClean="0"/>
              <a:t>i</a:t>
            </a:r>
            <a:r>
              <a:rPr lang="en-US" altLang="zh-CN" sz="2200" u="sng" dirty="0" smtClean="0"/>
              <a:t>=i+1</a:t>
            </a:r>
            <a:r>
              <a:rPr lang="zh-CN" altLang="en-US" sz="2200" u="sng" dirty="0" smtClean="0"/>
              <a:t>（</a:t>
            </a:r>
            <a:r>
              <a:rPr lang="zh-CN" altLang="en-US" sz="2200" b="1" i="1" u="sng" dirty="0" smtClean="0"/>
              <a:t>后移</a:t>
            </a:r>
            <a:r>
              <a:rPr lang="zh-CN" altLang="en-US" sz="2200" u="sng" dirty="0"/>
              <a:t>）</a:t>
            </a:r>
            <a:r>
              <a:rPr lang="zh-CN" altLang="en-US" sz="2200" dirty="0"/>
              <a:t>；</a:t>
            </a:r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 smtClean="0"/>
              <a:t>从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指</a:t>
            </a:r>
            <a:r>
              <a:rPr lang="zh-CN" altLang="en-US" sz="2400" dirty="0" smtClean="0"/>
              <a:t>位置</a:t>
            </a:r>
            <a:r>
              <a:rPr lang="zh-CN" altLang="en-US" sz="2400" dirty="0" smtClean="0">
                <a:solidFill>
                  <a:srgbClr val="C00000"/>
                </a:solidFill>
              </a:rPr>
              <a:t>向后</a:t>
            </a:r>
            <a:r>
              <a:rPr lang="zh-CN" altLang="en-US" sz="2400" dirty="0">
                <a:solidFill>
                  <a:srgbClr val="C00000"/>
                </a:solidFill>
              </a:rPr>
              <a:t>搜索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R[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</a:t>
            </a:r>
            <a:r>
              <a:rPr lang="zh-CN" altLang="en-US" sz="2400" dirty="0"/>
              <a:t>与</a:t>
            </a:r>
            <a:r>
              <a:rPr lang="en-US" altLang="zh-CN" sz="2400" dirty="0" smtClean="0"/>
              <a:t>R[0</a:t>
            </a:r>
            <a:r>
              <a:rPr lang="en-US" altLang="zh-CN" sz="2400" dirty="0"/>
              <a:t>].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比较：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R[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].key ≤ R[0].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令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=i+1</a:t>
            </a:r>
            <a:r>
              <a:rPr lang="zh-CN" altLang="en-US" sz="2200" dirty="0" smtClean="0"/>
              <a:t>（</a:t>
            </a:r>
            <a:r>
              <a:rPr lang="zh-CN" altLang="en-US" sz="2200" b="1" i="1" dirty="0"/>
              <a:t>后</a:t>
            </a:r>
            <a:r>
              <a:rPr lang="zh-CN" altLang="en-US" sz="2200" b="1" i="1" dirty="0" smtClean="0"/>
              <a:t>移</a:t>
            </a:r>
            <a:r>
              <a:rPr lang="zh-CN" altLang="en-US" sz="2200" dirty="0" smtClean="0"/>
              <a:t>），然后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继续</a:t>
            </a:r>
            <a:r>
              <a:rPr lang="zh-CN" altLang="en-US" sz="2200" dirty="0"/>
              <a:t>进行比较， </a:t>
            </a:r>
            <a:r>
              <a:rPr lang="zh-CN" altLang="en-US" sz="2200" dirty="0" smtClean="0"/>
              <a:t>直到：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）</a:t>
            </a:r>
            <a:r>
              <a:rPr lang="en-US" altLang="zh-CN" sz="22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2200" dirty="0" smtClean="0">
                <a:solidFill>
                  <a:schemeClr val="accent6"/>
                </a:solidFill>
              </a:rPr>
              <a:t>=j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或 </a:t>
            </a:r>
            <a:r>
              <a:rPr lang="en-US" altLang="zh-CN" sz="2200" dirty="0" smtClean="0">
                <a:solidFill>
                  <a:schemeClr val="accent6"/>
                </a:solidFill>
              </a:rPr>
              <a:t>R[</a:t>
            </a:r>
            <a:r>
              <a:rPr lang="en-US" altLang="zh-CN" sz="22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2200" dirty="0">
                <a:solidFill>
                  <a:schemeClr val="accent6"/>
                </a:solidFill>
              </a:rPr>
              <a:t>].</a:t>
            </a:r>
            <a:r>
              <a:rPr lang="en-US" altLang="zh-CN" sz="2200" dirty="0" smtClean="0">
                <a:solidFill>
                  <a:schemeClr val="accent6"/>
                </a:solidFill>
              </a:rPr>
              <a:t>key &gt; R[0</a:t>
            </a:r>
            <a:r>
              <a:rPr lang="en-US" altLang="zh-CN" sz="2200" dirty="0">
                <a:solidFill>
                  <a:schemeClr val="accent6"/>
                </a:solidFill>
              </a:rPr>
              <a:t>].</a:t>
            </a:r>
            <a:r>
              <a:rPr lang="en-US" altLang="zh-CN" sz="2200" dirty="0" smtClean="0">
                <a:solidFill>
                  <a:schemeClr val="accent6"/>
                </a:solidFill>
              </a:rPr>
              <a:t>key </a:t>
            </a:r>
            <a:r>
              <a:rPr lang="zh-CN" altLang="en-US" sz="2200" dirty="0" smtClean="0"/>
              <a:t>为止</a:t>
            </a:r>
            <a:r>
              <a:rPr lang="zh-CN" altLang="en-US" sz="2200" dirty="0"/>
              <a:t>；</a:t>
            </a:r>
          </a:p>
          <a:p>
            <a:pPr lvl="2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en-US" altLang="zh-CN" sz="2200" dirty="0" smtClean="0"/>
              <a:t>R[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].key </a:t>
            </a:r>
            <a:r>
              <a:rPr lang="en-US" altLang="zh-CN" sz="2200" dirty="0" smtClean="0"/>
              <a:t>&gt; R[0</a:t>
            </a:r>
            <a:r>
              <a:rPr lang="en-US" altLang="zh-CN" sz="2200" dirty="0"/>
              <a:t>].</a:t>
            </a:r>
            <a:r>
              <a:rPr lang="en-US" altLang="zh-CN" sz="2200" dirty="0" smtClean="0"/>
              <a:t>key</a:t>
            </a:r>
            <a:r>
              <a:rPr lang="zh-CN" altLang="en-US" sz="2200" dirty="0" smtClean="0"/>
              <a:t>：</a:t>
            </a:r>
            <a:r>
              <a:rPr lang="en-US" altLang="zh-CN" sz="2200" u="sng" dirty="0"/>
              <a:t>R[</a:t>
            </a:r>
            <a:r>
              <a:rPr lang="en-US" altLang="zh-CN" sz="2200" i="1" u="sng" dirty="0" err="1">
                <a:solidFill>
                  <a:srgbClr val="C00000"/>
                </a:solidFill>
              </a:rPr>
              <a:t>i</a:t>
            </a:r>
            <a:r>
              <a:rPr lang="en-US" altLang="zh-CN" sz="2200" u="sng" dirty="0" smtClean="0"/>
              <a:t>]</a:t>
            </a:r>
            <a:r>
              <a:rPr lang="en-US" altLang="zh-CN" sz="2000" b="1" u="sng" dirty="0">
                <a:sym typeface="Symbol" panose="05050102010706020507" pitchFamily="18" charset="2"/>
              </a:rPr>
              <a:t>  </a:t>
            </a:r>
            <a:r>
              <a:rPr lang="en-US" altLang="zh-CN" sz="2200" u="sng" dirty="0" smtClean="0"/>
              <a:t>R[</a:t>
            </a:r>
            <a:r>
              <a:rPr lang="en-US" altLang="zh-CN" sz="2200" i="1" u="sng" dirty="0" smtClean="0">
                <a:solidFill>
                  <a:srgbClr val="00B050"/>
                </a:solidFill>
              </a:rPr>
              <a:t>j</a:t>
            </a:r>
            <a:r>
              <a:rPr lang="en-US" altLang="zh-CN" sz="2200" u="sng" dirty="0"/>
              <a:t>]</a:t>
            </a:r>
            <a:r>
              <a:rPr lang="zh-CN" altLang="en-US" sz="2200" u="sng" dirty="0"/>
              <a:t>，腾空</a:t>
            </a:r>
            <a:r>
              <a:rPr lang="en-US" altLang="zh-CN" sz="2200" u="sng" dirty="0"/>
              <a:t>R[</a:t>
            </a:r>
            <a:r>
              <a:rPr lang="en-US" altLang="zh-CN" sz="2200" i="1" u="sng" dirty="0" err="1">
                <a:solidFill>
                  <a:srgbClr val="C00000"/>
                </a:solidFill>
              </a:rPr>
              <a:t>i</a:t>
            </a:r>
            <a:r>
              <a:rPr lang="en-US" altLang="zh-CN" sz="2200" u="sng" dirty="0"/>
              <a:t>]</a:t>
            </a:r>
            <a:r>
              <a:rPr lang="zh-CN" altLang="en-US" sz="2200" u="sng" dirty="0"/>
              <a:t>的</a:t>
            </a:r>
            <a:r>
              <a:rPr lang="zh-CN" altLang="en-US" sz="2200" u="sng" dirty="0" smtClean="0"/>
              <a:t>位置</a:t>
            </a:r>
            <a:r>
              <a:rPr lang="en-US" altLang="zh-CN" sz="2200" u="sng" dirty="0" smtClean="0"/>
              <a:t>,</a:t>
            </a:r>
            <a:r>
              <a:rPr lang="zh-CN" altLang="en-US" sz="2200" u="sng" dirty="0" smtClean="0"/>
              <a:t> </a:t>
            </a:r>
            <a:r>
              <a:rPr lang="zh-CN" altLang="en-US" sz="2200" u="sng" dirty="0"/>
              <a:t>且令</a:t>
            </a:r>
            <a:r>
              <a:rPr lang="en-US" altLang="zh-CN" sz="2200" u="sng" dirty="0" smtClean="0"/>
              <a:t>j=j-1</a:t>
            </a:r>
            <a:r>
              <a:rPr lang="zh-CN" altLang="en-US" sz="2200" u="sng" dirty="0" smtClean="0"/>
              <a:t>（</a:t>
            </a:r>
            <a:r>
              <a:rPr lang="zh-CN" altLang="en-US" sz="2200" b="1" i="1" u="sng" dirty="0" smtClean="0"/>
              <a:t>前移</a:t>
            </a:r>
            <a:r>
              <a:rPr lang="zh-CN" altLang="en-US" sz="2200" u="sng" dirty="0" smtClean="0"/>
              <a:t>）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pPr marL="914400" lvl="1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300" dirty="0"/>
              <a:t>重复</a:t>
            </a:r>
            <a:r>
              <a:rPr lang="zh-CN" altLang="en-US" sz="2300" dirty="0" smtClean="0"/>
              <a:t>①</a:t>
            </a:r>
            <a:r>
              <a:rPr lang="en-US" altLang="zh-CN" sz="2300" dirty="0" smtClean="0"/>
              <a:t>&amp;</a:t>
            </a:r>
            <a:r>
              <a:rPr lang="zh-CN" altLang="en-US" sz="2300" dirty="0" smtClean="0"/>
              <a:t>②</a:t>
            </a:r>
            <a:r>
              <a:rPr lang="en-US" altLang="zh-CN" sz="2300" dirty="0" smtClean="0"/>
              <a:t>, </a:t>
            </a:r>
            <a:r>
              <a:rPr lang="zh-CN" altLang="en-US" sz="2300" u="sng" dirty="0" smtClean="0">
                <a:solidFill>
                  <a:srgbClr val="FF00FF"/>
                </a:solidFill>
              </a:rPr>
              <a:t>直至</a:t>
            </a:r>
            <a:r>
              <a:rPr lang="en-US" altLang="zh-CN" sz="2300" u="sng" dirty="0" err="1">
                <a:solidFill>
                  <a:srgbClr val="FF00FF"/>
                </a:solidFill>
              </a:rPr>
              <a:t>i</a:t>
            </a:r>
            <a:r>
              <a:rPr lang="en-US" altLang="zh-CN" sz="2300" u="sng" dirty="0">
                <a:solidFill>
                  <a:srgbClr val="FF00FF"/>
                </a:solidFill>
              </a:rPr>
              <a:t>=j</a:t>
            </a:r>
            <a:r>
              <a:rPr lang="zh-CN" altLang="en-US" sz="2300" u="sng" dirty="0" smtClean="0">
                <a:solidFill>
                  <a:srgbClr val="FF00FF"/>
                </a:solidFill>
              </a:rPr>
              <a:t>为止</a:t>
            </a:r>
            <a:r>
              <a:rPr lang="en-US" altLang="zh-CN" sz="2300" dirty="0" smtClean="0"/>
              <a:t>, </a:t>
            </a:r>
            <a:r>
              <a:rPr lang="en-US" altLang="zh-CN" sz="2300" i="1" u="sng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300" i="1" u="sng" dirty="0" smtClean="0">
                <a:solidFill>
                  <a:srgbClr val="FF00FF"/>
                </a:solidFill>
              </a:rPr>
              <a:t> </a:t>
            </a:r>
            <a:r>
              <a:rPr lang="zh-CN" altLang="en-US" sz="2300" u="sng" dirty="0" smtClean="0"/>
              <a:t>就是</a:t>
            </a:r>
            <a:r>
              <a:rPr lang="en-US" altLang="zh-CN" sz="2300" u="sng" dirty="0"/>
              <a:t>R[0](</a:t>
            </a:r>
            <a:r>
              <a:rPr lang="zh-CN" altLang="en-US" sz="2300" u="sng" dirty="0"/>
              <a:t>基准</a:t>
            </a:r>
            <a:r>
              <a:rPr lang="en-US" altLang="zh-CN" sz="2300" u="sng" dirty="0"/>
              <a:t>)</a:t>
            </a:r>
            <a:r>
              <a:rPr lang="zh-CN" altLang="en-US" sz="2300" u="sng" dirty="0"/>
              <a:t>所应放置的位置</a:t>
            </a:r>
            <a:r>
              <a:rPr lang="zh-CN" altLang="en-US" sz="2300" dirty="0" smtClean="0"/>
              <a:t>。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40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 </a:t>
            </a:r>
            <a:r>
              <a:rPr lang="zh-CN" altLang="en-US" dirty="0" smtClean="0">
                <a:solidFill>
                  <a:schemeClr val="tx2"/>
                </a:solidFill>
              </a:rPr>
              <a:t>基本</a:t>
            </a:r>
            <a:r>
              <a:rPr lang="zh-CN" altLang="en-US" dirty="0">
                <a:solidFill>
                  <a:schemeClr val="tx2"/>
                </a:solidFill>
              </a:rPr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排序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将</a:t>
            </a:r>
            <a:r>
              <a:rPr lang="zh-CN" altLang="en-US" sz="2400" u="sng" dirty="0"/>
              <a:t>一批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组</a:t>
            </a:r>
            <a:r>
              <a:rPr lang="en-US" altLang="zh-CN" sz="2400" u="sng" dirty="0"/>
              <a:t>)</a:t>
            </a:r>
            <a:r>
              <a:rPr lang="zh-CN" altLang="en-US" sz="2400" i="1" u="sng" dirty="0">
                <a:solidFill>
                  <a:schemeClr val="accent6"/>
                </a:solidFill>
              </a:rPr>
              <a:t>任意次序的</a:t>
            </a:r>
            <a:r>
              <a:rPr lang="zh-CN" altLang="en-US" sz="2400" u="sng" dirty="0" smtClean="0"/>
              <a:t>记录</a:t>
            </a:r>
            <a:r>
              <a:rPr lang="zh-CN" altLang="en-US" sz="2400" dirty="0" smtClean="0"/>
              <a:t> 重新</a:t>
            </a:r>
            <a:r>
              <a:rPr lang="zh-CN" altLang="en-US" sz="2400" dirty="0"/>
              <a:t>排列成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按关键字有序的</a:t>
            </a:r>
            <a:r>
              <a:rPr lang="zh-CN" altLang="en-US" sz="2400" i="1" u="sng" dirty="0"/>
              <a:t>记录</a:t>
            </a:r>
            <a:r>
              <a:rPr lang="zh-CN" altLang="en-US" sz="2400" i="1" u="sng" dirty="0" smtClean="0"/>
              <a:t>序列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过程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形式化定义</a:t>
            </a:r>
            <a:r>
              <a:rPr lang="zh-CN" altLang="en-US" sz="2400" dirty="0" smtClean="0"/>
              <a:t>：给定</a:t>
            </a:r>
            <a:r>
              <a:rPr lang="zh-CN" altLang="en-US" sz="2400" dirty="0"/>
              <a:t>一组记录序列：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…, 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，其相应的关键字序列是</a:t>
            </a:r>
            <a:r>
              <a:rPr lang="en-US" altLang="zh-CN" sz="2400" dirty="0"/>
              <a:t>{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K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 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} </a:t>
            </a:r>
            <a:r>
              <a:rPr lang="zh-CN" altLang="en-US" sz="2400" dirty="0"/>
              <a:t>。确定</a:t>
            </a:r>
            <a:r>
              <a:rPr lang="en-US" altLang="zh-CN" sz="2400" dirty="0"/>
              <a:t>1, 2, … n</a:t>
            </a:r>
            <a:r>
              <a:rPr lang="zh-CN" altLang="en-US" sz="2400" dirty="0"/>
              <a:t>的一个排列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，使其相应的关键字满足如下</a:t>
            </a:r>
            <a:r>
              <a:rPr lang="zh-CN" altLang="en-US" sz="2400" b="1" dirty="0">
                <a:solidFill>
                  <a:schemeClr val="accent6"/>
                </a:solidFill>
              </a:rPr>
              <a:t>非递减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</a:rPr>
              <a:t>或</a:t>
            </a:r>
            <a:r>
              <a:rPr lang="zh-CN" altLang="en-US" sz="2400" b="1" dirty="0">
                <a:solidFill>
                  <a:schemeClr val="accent6"/>
                </a:solidFill>
              </a:rPr>
              <a:t>非递增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  <a:r>
              <a:rPr lang="zh-CN" altLang="en-US" sz="2400" b="1" dirty="0"/>
              <a:t>关系</a:t>
            </a:r>
            <a:r>
              <a:rPr lang="zh-CN" altLang="en-US" sz="2400" dirty="0"/>
              <a:t>：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p1</a:t>
            </a:r>
            <a:r>
              <a:rPr lang="en-US" altLang="zh-CN" sz="2400" dirty="0"/>
              <a:t>≤K</a:t>
            </a:r>
            <a:r>
              <a:rPr lang="en-US" altLang="zh-CN" sz="2400" baseline="-25000" dirty="0"/>
              <a:t>p2</a:t>
            </a:r>
            <a:r>
              <a:rPr lang="en-US" altLang="zh-CN" sz="2400" dirty="0"/>
              <a:t> ≤…≤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pn</a:t>
            </a:r>
            <a:r>
              <a:rPr lang="zh-CN" altLang="en-US" sz="2400" dirty="0"/>
              <a:t>的序列</a:t>
            </a:r>
            <a:r>
              <a:rPr lang="en-US" altLang="zh-CN" sz="2400" dirty="0"/>
              <a:t>{K</a:t>
            </a:r>
            <a:r>
              <a:rPr lang="en-US" altLang="zh-CN" sz="2400" baseline="-25000" dirty="0"/>
              <a:t>p1 </a:t>
            </a:r>
            <a:r>
              <a:rPr lang="en-US" altLang="zh-CN" sz="2400" dirty="0"/>
              <a:t>,K</a:t>
            </a:r>
            <a:r>
              <a:rPr lang="en-US" altLang="zh-CN" sz="2400" baseline="-25000" dirty="0"/>
              <a:t>p2</a:t>
            </a:r>
            <a:r>
              <a:rPr lang="en-US" altLang="zh-CN" sz="2400" dirty="0"/>
              <a:t> , …,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pn</a:t>
            </a:r>
            <a:r>
              <a:rPr lang="en-US" altLang="zh-CN" sz="2400" dirty="0"/>
              <a:t>} </a:t>
            </a:r>
            <a:r>
              <a:rPr lang="zh-CN" altLang="en-US" sz="2400" dirty="0"/>
              <a:t>，这种操作称为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 smtClean="0"/>
              <a:t>关键字</a:t>
            </a:r>
            <a:r>
              <a:rPr lang="en-US" altLang="zh-CN" sz="2400" i="1" dirty="0" smtClean="0"/>
              <a:t>K</a:t>
            </a:r>
            <a:r>
              <a:rPr lang="en-US" altLang="zh-CN" sz="2400" i="1" baseline="-25000" dirty="0" smtClean="0"/>
              <a:t>i 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是记录</a:t>
            </a:r>
            <a:r>
              <a:rPr lang="en-US" altLang="zh-CN" sz="2400" i="1" dirty="0" err="1" smtClean="0"/>
              <a:t>R</a:t>
            </a:r>
            <a:r>
              <a:rPr lang="en-US" altLang="zh-CN" sz="2400" i="1" baseline="-25000" dirty="0" err="1" smtClean="0"/>
              <a:t>i</a:t>
            </a:r>
            <a:r>
              <a:rPr lang="en-US" altLang="zh-CN" sz="2400" i="1" baseline="-25000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主</a:t>
            </a:r>
            <a:r>
              <a:rPr lang="zh-CN" altLang="en-US" sz="2400" b="1" dirty="0">
                <a:solidFill>
                  <a:srgbClr val="0070C0"/>
                </a:solidFill>
              </a:rPr>
              <a:t>关键字</a:t>
            </a:r>
            <a:r>
              <a:rPr lang="zh-CN" altLang="en-US" sz="2400" dirty="0"/>
              <a:t>，也可以是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关键字 </a:t>
            </a:r>
            <a:r>
              <a:rPr lang="zh-CN" altLang="en-US" sz="2400" dirty="0" smtClean="0"/>
              <a:t>或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若干</a:t>
            </a:r>
            <a:r>
              <a:rPr lang="zh-CN" altLang="en-US" sz="2400" b="1" dirty="0">
                <a:solidFill>
                  <a:srgbClr val="0070C0"/>
                </a:solidFill>
              </a:rPr>
              <a:t>数据项的组合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若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是</a:t>
            </a:r>
            <a:r>
              <a:rPr lang="zh-CN" altLang="en-US" sz="2000" b="1" dirty="0">
                <a:solidFill>
                  <a:srgbClr val="7030A0"/>
                </a:solidFill>
              </a:rPr>
              <a:t>主</a:t>
            </a:r>
            <a:r>
              <a:rPr lang="zh-CN" altLang="en-US" sz="2000" b="1" dirty="0"/>
              <a:t>关键字</a:t>
            </a:r>
            <a:r>
              <a:rPr lang="zh-CN" altLang="en-US" sz="2000" dirty="0"/>
              <a:t>：排序后得到的</a:t>
            </a:r>
            <a:r>
              <a:rPr lang="zh-CN" altLang="en-US" sz="2000" i="1" dirty="0"/>
              <a:t>结果是</a:t>
            </a:r>
            <a:r>
              <a:rPr lang="zh-CN" altLang="en-US" sz="2000" i="1" dirty="0">
                <a:solidFill>
                  <a:schemeClr val="accent6"/>
                </a:solidFill>
              </a:rPr>
              <a:t>唯一的</a:t>
            </a:r>
            <a:r>
              <a:rPr lang="zh-CN" altLang="en-US" sz="2000" dirty="0"/>
              <a:t>；</a:t>
            </a:r>
          </a:p>
          <a:p>
            <a:pPr lvl="2"/>
            <a:r>
              <a:rPr lang="zh-CN" altLang="en-US" sz="2000" dirty="0" smtClean="0"/>
              <a:t>若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是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</a:t>
            </a:r>
            <a:r>
              <a:rPr lang="zh-CN" altLang="en-US" sz="2000" b="1" dirty="0"/>
              <a:t>关键字</a:t>
            </a:r>
            <a:r>
              <a:rPr lang="zh-CN" altLang="en-US" sz="2000" dirty="0"/>
              <a:t>：排序后得到的</a:t>
            </a:r>
            <a:r>
              <a:rPr lang="zh-CN" altLang="en-US" sz="2000" i="1" dirty="0" smtClean="0"/>
              <a:t>结果</a:t>
            </a:r>
            <a:r>
              <a:rPr lang="en-US" altLang="zh-CN" sz="2000" i="1" dirty="0" smtClean="0"/>
              <a:t>[</a:t>
            </a:r>
            <a:r>
              <a:rPr lang="zh-CN" altLang="en-US" sz="1600" i="1" dirty="0" smtClean="0"/>
              <a:t>可能</a:t>
            </a:r>
            <a:r>
              <a:rPr lang="en-US" altLang="zh-CN" sz="2000" i="1" dirty="0"/>
              <a:t>]</a:t>
            </a:r>
            <a:r>
              <a:rPr lang="zh-CN" altLang="en-US" sz="2000" i="1" dirty="0" smtClean="0"/>
              <a:t>是</a:t>
            </a:r>
            <a:r>
              <a:rPr lang="zh-CN" altLang="en-US" sz="2000" i="1" dirty="0">
                <a:solidFill>
                  <a:schemeClr val="accent6"/>
                </a:solidFill>
              </a:rPr>
              <a:t>不唯一的</a:t>
            </a:r>
            <a:r>
              <a:rPr lang="zh-CN" altLang="en-US" sz="2000" dirty="0"/>
              <a:t>。</a:t>
            </a:r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26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算法实现（</a:t>
            </a:r>
            <a:r>
              <a:rPr lang="en-US" altLang="zh-CN" sz="2000" dirty="0" smtClean="0">
                <a:solidFill>
                  <a:srgbClr val="7030A0"/>
                </a:solidFill>
              </a:rPr>
              <a:t>1/3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一</a:t>
            </a:r>
            <a:r>
              <a:rPr lang="zh-CN" altLang="en-US" sz="2400" b="1" dirty="0">
                <a:solidFill>
                  <a:srgbClr val="C00000"/>
                </a:solidFill>
              </a:rPr>
              <a:t>趟</a:t>
            </a:r>
            <a:r>
              <a:rPr lang="zh-CN" altLang="en-US" sz="2400" b="1" dirty="0">
                <a:solidFill>
                  <a:srgbClr val="0070C0"/>
                </a:solidFill>
              </a:rPr>
              <a:t>快速排序算法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实现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9892" name="TextBox1" r:id="rId2" imgW="7915320" imgH="4676760"/>
        </mc:Choice>
        <mc:Fallback>
          <p:control name="TextBox1" r:id="rId2" imgW="7915320" imgH="4676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473200"/>
                  <a:ext cx="7912100" cy="4673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798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算法实现（</a:t>
            </a:r>
            <a:r>
              <a:rPr lang="en-US" altLang="zh-CN" sz="2000" dirty="0" smtClean="0">
                <a:solidFill>
                  <a:srgbClr val="7030A0"/>
                </a:solidFill>
              </a:rPr>
              <a:t>2/3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快速</a:t>
            </a:r>
            <a:r>
              <a:rPr lang="zh-CN" altLang="en-US" sz="2400" dirty="0">
                <a:solidFill>
                  <a:srgbClr val="0070C0"/>
                </a:solidFill>
              </a:rPr>
              <a:t>排序算法</a:t>
            </a:r>
            <a:r>
              <a:rPr lang="zh-CN" altLang="en-US" sz="2400" dirty="0" smtClean="0"/>
              <a:t>实现</a:t>
            </a:r>
            <a:r>
              <a:rPr lang="en-US" altLang="zh-CN" sz="2000" dirty="0" smtClean="0">
                <a:solidFill>
                  <a:srgbClr val="FF00FF"/>
                </a:solidFill>
              </a:rPr>
              <a:t>——</a:t>
            </a:r>
            <a:r>
              <a:rPr lang="zh-CN" altLang="en-US" sz="2000" dirty="0" smtClean="0">
                <a:solidFill>
                  <a:srgbClr val="FF00FF"/>
                </a:solidFill>
              </a:rPr>
              <a:t>递归算法</a:t>
            </a:r>
            <a:endParaRPr lang="zh-CN" altLang="en-US" sz="2000" dirty="0">
              <a:solidFill>
                <a:srgbClr val="FF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当进行一趟快速排序后，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采用</a:t>
            </a:r>
            <a:r>
              <a:rPr lang="zh-CN" altLang="en-U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同样方法 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：分别对</a:t>
            </a:r>
            <a:r>
              <a:rPr lang="zh-CN" altLang="en-US" sz="2000" i="1" u="sng" dirty="0">
                <a:solidFill>
                  <a:schemeClr val="accent6"/>
                </a:solidFill>
              </a:rPr>
              <a:t>两个子序列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进行快速排序，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直到 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子序列中记录个数为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为止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760" name="TextBox1" r:id="rId2" imgW="7915320" imgH="4191120"/>
        </mc:Choice>
        <mc:Fallback>
          <p:control name="TextBox1" r:id="rId2" imgW="7915320" imgH="41911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2286000"/>
                  <a:ext cx="7912100" cy="419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109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算法实现（</a:t>
            </a:r>
            <a:r>
              <a:rPr lang="en-US" altLang="zh-CN" sz="2000" dirty="0" smtClean="0">
                <a:solidFill>
                  <a:srgbClr val="7030A0"/>
                </a:solidFill>
              </a:rPr>
              <a:t>3/3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快速</a:t>
            </a:r>
            <a:r>
              <a:rPr lang="zh-CN" altLang="en-US" sz="2400" dirty="0">
                <a:solidFill>
                  <a:srgbClr val="0070C0"/>
                </a:solidFill>
              </a:rPr>
              <a:t>排序算法</a:t>
            </a:r>
            <a:r>
              <a:rPr lang="zh-CN" altLang="en-US" sz="2400" dirty="0" smtClean="0"/>
              <a:t>实现</a:t>
            </a:r>
            <a:r>
              <a:rPr lang="en-US" altLang="zh-CN" sz="2000" dirty="0" smtClean="0">
                <a:solidFill>
                  <a:srgbClr val="FF00FF"/>
                </a:solidFill>
              </a:rPr>
              <a:t>——</a:t>
            </a:r>
            <a:r>
              <a:rPr lang="en-US" altLang="zh-CN" sz="2000" dirty="0">
                <a:solidFill>
                  <a:srgbClr val="FF00FF"/>
                </a:solidFill>
              </a:rPr>
              <a:t>[</a:t>
            </a:r>
            <a:r>
              <a:rPr lang="zh-CN" altLang="en-US" sz="2000" dirty="0">
                <a:solidFill>
                  <a:schemeClr val="accent6"/>
                </a:solidFill>
              </a:rPr>
              <a:t>非</a:t>
            </a:r>
            <a:r>
              <a:rPr lang="en-US" altLang="zh-CN" sz="2000" dirty="0">
                <a:solidFill>
                  <a:srgbClr val="FF00FF"/>
                </a:solidFill>
              </a:rPr>
              <a:t>]</a:t>
            </a:r>
            <a:r>
              <a:rPr lang="zh-CN" altLang="en-US" sz="2000" dirty="0" smtClean="0">
                <a:solidFill>
                  <a:srgbClr val="FF00FF"/>
                </a:solidFill>
              </a:rPr>
              <a:t>递归算法</a:t>
            </a:r>
            <a:endParaRPr lang="zh-CN" altLang="en-US" sz="2000" dirty="0">
              <a:solidFill>
                <a:srgbClr val="FF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非递归算法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Ⅰ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：深度优先分割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法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9347" name="TextBox1" r:id="rId2" imgW="7915320" imgH="4629240"/>
        </mc:Choice>
        <mc:Fallback>
          <p:control name="TextBox1" r:id="rId2" imgW="7915320" imgH="46292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844824"/>
                  <a:ext cx="7912100" cy="4632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952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792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算法实现（</a:t>
            </a:r>
            <a:r>
              <a:rPr lang="en-US" altLang="zh-CN" sz="2000" dirty="0" smtClean="0">
                <a:solidFill>
                  <a:srgbClr val="7030A0"/>
                </a:solidFill>
              </a:rPr>
              <a:t>3/3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5175"/>
            <a:ext cx="8191500" cy="56356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快速</a:t>
            </a:r>
            <a:r>
              <a:rPr lang="zh-CN" altLang="en-US" sz="2400" dirty="0">
                <a:solidFill>
                  <a:srgbClr val="0070C0"/>
                </a:solidFill>
              </a:rPr>
              <a:t>排序算法</a:t>
            </a:r>
            <a:r>
              <a:rPr lang="zh-CN" altLang="en-US" sz="2400" dirty="0" smtClean="0"/>
              <a:t>实现</a:t>
            </a:r>
            <a:r>
              <a:rPr lang="en-US" altLang="zh-CN" sz="2000" dirty="0" smtClean="0">
                <a:solidFill>
                  <a:srgbClr val="FF00FF"/>
                </a:solidFill>
              </a:rPr>
              <a:t>——</a:t>
            </a:r>
            <a:r>
              <a:rPr lang="en-US" altLang="zh-CN" sz="2000" dirty="0">
                <a:solidFill>
                  <a:srgbClr val="FF00FF"/>
                </a:solidFill>
              </a:rPr>
              <a:t>[</a:t>
            </a:r>
            <a:r>
              <a:rPr lang="zh-CN" altLang="en-US" sz="2000" dirty="0">
                <a:solidFill>
                  <a:schemeClr val="accent6"/>
                </a:solidFill>
              </a:rPr>
              <a:t>非</a:t>
            </a:r>
            <a:r>
              <a:rPr lang="en-US" altLang="zh-CN" sz="2000" dirty="0">
                <a:solidFill>
                  <a:srgbClr val="FF00FF"/>
                </a:solidFill>
              </a:rPr>
              <a:t>]</a:t>
            </a:r>
            <a:r>
              <a:rPr lang="zh-CN" altLang="en-US" sz="2000" dirty="0" smtClean="0">
                <a:solidFill>
                  <a:srgbClr val="FF00FF"/>
                </a:solidFill>
              </a:rPr>
              <a:t>递归算法</a:t>
            </a:r>
            <a:endParaRPr lang="zh-CN" altLang="en-US" sz="2000" dirty="0">
              <a:solidFill>
                <a:srgbClr val="FF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非递归算法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Ⅰ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：深度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优先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分割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法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6769" name="TextBox1" r:id="rId2" imgW="7915320" imgH="4971960"/>
        </mc:Choice>
        <mc:Fallback>
          <p:control name="TextBox1" r:id="rId2" imgW="7915320" imgH="4971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628800"/>
                  <a:ext cx="7912100" cy="4968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106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3792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算法实现（</a:t>
            </a:r>
            <a:r>
              <a:rPr lang="en-US" altLang="zh-CN" sz="2000" dirty="0" smtClean="0">
                <a:solidFill>
                  <a:srgbClr val="7030A0"/>
                </a:solidFill>
              </a:rPr>
              <a:t>3/3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5175"/>
            <a:ext cx="8191500" cy="56356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快速</a:t>
            </a:r>
            <a:r>
              <a:rPr lang="zh-CN" altLang="en-US" sz="2400" dirty="0">
                <a:solidFill>
                  <a:srgbClr val="0070C0"/>
                </a:solidFill>
              </a:rPr>
              <a:t>排序算法</a:t>
            </a:r>
            <a:r>
              <a:rPr lang="zh-CN" altLang="en-US" sz="2400" dirty="0" smtClean="0"/>
              <a:t>实现</a:t>
            </a:r>
            <a:r>
              <a:rPr lang="en-US" altLang="zh-CN" sz="2000" dirty="0" smtClean="0">
                <a:solidFill>
                  <a:srgbClr val="FF00FF"/>
                </a:solidFill>
              </a:rPr>
              <a:t>——</a:t>
            </a:r>
            <a:r>
              <a:rPr lang="en-US" altLang="zh-CN" sz="2000" dirty="0">
                <a:solidFill>
                  <a:srgbClr val="FF00FF"/>
                </a:solidFill>
              </a:rPr>
              <a:t>[</a:t>
            </a:r>
            <a:r>
              <a:rPr lang="zh-CN" altLang="en-US" sz="2000" dirty="0">
                <a:solidFill>
                  <a:schemeClr val="accent6"/>
                </a:solidFill>
              </a:rPr>
              <a:t>非</a:t>
            </a:r>
            <a:r>
              <a:rPr lang="en-US" altLang="zh-CN" sz="2000" dirty="0">
                <a:solidFill>
                  <a:srgbClr val="FF00FF"/>
                </a:solidFill>
              </a:rPr>
              <a:t>]</a:t>
            </a:r>
            <a:r>
              <a:rPr lang="zh-CN" altLang="en-US" sz="2000" dirty="0" smtClean="0">
                <a:solidFill>
                  <a:srgbClr val="FF00FF"/>
                </a:solidFill>
              </a:rPr>
              <a:t>递归算法</a:t>
            </a:r>
            <a:endParaRPr lang="zh-CN" altLang="en-US" sz="2000" dirty="0">
              <a:solidFill>
                <a:srgbClr val="FF00F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非递归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算法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Ⅱ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：广度优先分割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369" name="TextBox1" r:id="rId2" imgW="7915320" imgH="4971960"/>
        </mc:Choice>
        <mc:Fallback>
          <p:control name="TextBox1" r:id="rId2" imgW="7915320" imgH="4971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628800"/>
                  <a:ext cx="7912100" cy="49685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26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算法分析（</a:t>
            </a:r>
            <a:r>
              <a:rPr lang="en-US" altLang="zh-CN" sz="2000" dirty="0" smtClean="0">
                <a:solidFill>
                  <a:srgbClr val="7030A0"/>
                </a:solidFill>
              </a:rPr>
              <a:t>1/5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快速排序的</a:t>
            </a:r>
            <a:r>
              <a:rPr lang="zh-CN" altLang="en-US" sz="2400" u="sng" dirty="0"/>
              <a:t>主要</a:t>
            </a:r>
            <a:r>
              <a:rPr lang="zh-CN" altLang="en-US" sz="2400" u="sng" dirty="0" smtClean="0"/>
              <a:t>时间花费在</a:t>
            </a:r>
            <a:r>
              <a:rPr lang="zh-CN" altLang="en-US" sz="2400" u="sng" dirty="0"/>
              <a:t>于</a:t>
            </a:r>
            <a:r>
              <a:rPr lang="zh-CN" altLang="en-US" sz="2400" b="1" u="sng" dirty="0" smtClean="0">
                <a:solidFill>
                  <a:srgbClr val="FF00FF"/>
                </a:solidFill>
              </a:rPr>
              <a:t>划分</a:t>
            </a:r>
            <a:r>
              <a:rPr lang="zh-CN" altLang="en-US" sz="2400" u="sng" dirty="0"/>
              <a:t>上</a:t>
            </a:r>
            <a:r>
              <a:rPr lang="zh-CN" altLang="en-US" sz="2400" dirty="0"/>
              <a:t>，对长度为</a:t>
            </a:r>
            <a:r>
              <a:rPr lang="en-US" altLang="zh-CN" sz="2400" i="1" dirty="0">
                <a:solidFill>
                  <a:srgbClr val="FF00FF"/>
                </a:solidFill>
              </a:rPr>
              <a:t>k</a:t>
            </a:r>
            <a:r>
              <a:rPr lang="zh-CN" altLang="en-US" sz="2400" dirty="0"/>
              <a:t>的记录</a:t>
            </a:r>
            <a:r>
              <a:rPr lang="zh-CN" altLang="en-US" sz="2400" dirty="0" smtClean="0"/>
              <a:t>序列，进行</a:t>
            </a:r>
            <a:r>
              <a:rPr lang="zh-CN" altLang="en-US" sz="2400" dirty="0"/>
              <a:t>划分时关键字的比较次数是</a:t>
            </a:r>
            <a:r>
              <a:rPr lang="en-US" altLang="zh-CN" sz="2400" i="1" dirty="0"/>
              <a:t>k-1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设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的记录序列进行排序的比较次数为</a:t>
            </a:r>
            <a:r>
              <a:rPr lang="en-US" altLang="zh-CN" sz="2400" dirty="0"/>
              <a:t>C(n)</a:t>
            </a:r>
            <a:r>
              <a:rPr lang="zh-CN" altLang="en-US" sz="2400" dirty="0"/>
              <a:t>，则</a:t>
            </a:r>
            <a:r>
              <a:rPr lang="en-US" altLang="zh-CN" sz="2400" dirty="0"/>
              <a:t>C(</a:t>
            </a:r>
            <a:r>
              <a:rPr lang="en-US" altLang="zh-CN" sz="2400" i="1" dirty="0"/>
              <a:t>n</a:t>
            </a:r>
            <a:r>
              <a:rPr lang="en-US" altLang="zh-CN" sz="2400" dirty="0" smtClean="0"/>
              <a:t>) =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n-1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dirty="0" smtClean="0">
                <a:solidFill>
                  <a:srgbClr val="0000CC"/>
                </a:solidFill>
              </a:rPr>
              <a:t>C(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k</a:t>
            </a:r>
            <a:r>
              <a:rPr lang="en-US" altLang="zh-CN" sz="2400" dirty="0" smtClean="0">
                <a:solidFill>
                  <a:srgbClr val="0000CC"/>
                </a:solidFill>
              </a:rPr>
              <a:t>) </a:t>
            </a:r>
            <a:r>
              <a:rPr lang="en-US" altLang="zh-CN" sz="2400" dirty="0" smtClean="0"/>
              <a:t>+ </a:t>
            </a:r>
            <a:r>
              <a:rPr lang="en-US" altLang="zh-CN" sz="2400" dirty="0" smtClean="0">
                <a:solidFill>
                  <a:srgbClr val="0000CC"/>
                </a:solidFill>
              </a:rPr>
              <a:t>C(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n-k-1</a:t>
            </a:r>
            <a:r>
              <a:rPr lang="en-US" altLang="zh-CN" sz="2400" dirty="0" smtClean="0">
                <a:solidFill>
                  <a:srgbClr val="0000CC"/>
                </a:solidFill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200" b="1" dirty="0" smtClean="0">
                <a:solidFill>
                  <a:srgbClr val="7030A0"/>
                </a:solidFill>
              </a:rPr>
              <a:t>最‘好’情况</a:t>
            </a:r>
            <a:r>
              <a:rPr lang="zh-CN" altLang="en-US" sz="2200" dirty="0"/>
              <a:t>：</a:t>
            </a:r>
            <a:r>
              <a:rPr lang="zh-CN" altLang="en-US" sz="2200" u="sng" dirty="0"/>
              <a:t>每次划分得到的子序列大致相等</a:t>
            </a:r>
            <a:r>
              <a:rPr lang="zh-CN" altLang="en-US" sz="2200" dirty="0"/>
              <a:t>，则</a:t>
            </a:r>
          </a:p>
          <a:p>
            <a:pPr lvl="3"/>
            <a:r>
              <a:rPr lang="en-US" altLang="zh-CN" sz="1800" dirty="0"/>
              <a:t>C(n</a:t>
            </a:r>
            <a:r>
              <a:rPr lang="en-US" altLang="zh-CN" sz="1800" dirty="0" smtClean="0"/>
              <a:t>) ≤ n+2×C(n/2)</a:t>
            </a:r>
            <a:endParaRPr lang="en-US" altLang="zh-CN" sz="1800" dirty="0"/>
          </a:p>
          <a:p>
            <a:pPr lvl="3"/>
            <a:r>
              <a:rPr lang="en-US" altLang="zh-CN" sz="1800" dirty="0" smtClean="0"/>
              <a:t>≤ n+2</a:t>
            </a:r>
            <a:r>
              <a:rPr lang="en-US" altLang="zh-CN" sz="1800" dirty="0"/>
              <a:t>×[n/2+ 2×C((n/2)/2</a:t>
            </a:r>
            <a:r>
              <a:rPr lang="en-US" altLang="zh-CN" sz="1800" dirty="0" smtClean="0"/>
              <a:t>)] = </a:t>
            </a:r>
            <a:r>
              <a:rPr lang="en-US" altLang="zh-CN" sz="1800" dirty="0"/>
              <a:t>2n+4×C(n/4)</a:t>
            </a:r>
          </a:p>
          <a:p>
            <a:pPr lvl="3"/>
            <a:r>
              <a:rPr lang="en-US" altLang="zh-CN" sz="1800" dirty="0" smtClean="0"/>
              <a:t>≤ …</a:t>
            </a:r>
            <a:endParaRPr lang="en-US" altLang="zh-CN" sz="1800" dirty="0"/>
          </a:p>
          <a:p>
            <a:pPr lvl="3"/>
            <a:r>
              <a:rPr lang="en-US" altLang="zh-CN" sz="1800" dirty="0" smtClean="0"/>
              <a:t>≤ </a:t>
            </a:r>
            <a:r>
              <a:rPr lang="en-US" altLang="zh-CN" sz="1800" dirty="0" err="1" smtClean="0"/>
              <a:t>h×n</a:t>
            </a:r>
            <a:r>
              <a:rPr lang="en-US" altLang="zh-CN" sz="1800" dirty="0" smtClean="0"/>
              <a:t> + 2</a:t>
            </a:r>
            <a:r>
              <a:rPr lang="en-US" altLang="zh-CN" sz="1800" baseline="30000" dirty="0" smtClean="0"/>
              <a:t>h</a:t>
            </a:r>
            <a:r>
              <a:rPr lang="en-US" altLang="zh-CN" sz="1800" dirty="0" smtClean="0"/>
              <a:t>×C(n/2</a:t>
            </a:r>
            <a:r>
              <a:rPr lang="en-US" altLang="zh-CN" sz="1800" baseline="30000" dirty="0" smtClean="0"/>
              <a:t>h</a:t>
            </a:r>
            <a:r>
              <a:rPr lang="en-US" altLang="zh-CN" sz="1800" dirty="0" smtClean="0"/>
              <a:t>),  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n/2</a:t>
            </a:r>
            <a:r>
              <a:rPr lang="en-US" altLang="zh-CN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时排序结束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zh-CN" altLang="en-US" sz="2000" dirty="0"/>
              <a:t>即</a:t>
            </a:r>
            <a:r>
              <a:rPr lang="en-US" altLang="zh-CN" sz="2000" dirty="0"/>
              <a:t>C(n</a:t>
            </a:r>
            <a:r>
              <a:rPr lang="en-US" altLang="zh-CN" sz="2000" dirty="0" smtClean="0"/>
              <a:t>) ≤ n</a:t>
            </a:r>
            <a:r>
              <a:rPr lang="en-US" altLang="zh-CN" sz="2000" dirty="0"/>
              <a:t>×㏒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n + </a:t>
            </a:r>
            <a:r>
              <a:rPr lang="en-US" altLang="zh-CN" sz="2000" dirty="0" err="1" smtClean="0"/>
              <a:t>n×C</a:t>
            </a:r>
            <a:r>
              <a:rPr lang="en-US" altLang="zh-CN" sz="2000" dirty="0" smtClean="0"/>
              <a:t>(1)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C(1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看成常数因子，</a:t>
            </a:r>
          </a:p>
          <a:p>
            <a:pPr lvl="2"/>
            <a:r>
              <a:rPr lang="zh-CN" altLang="en-US" sz="2000" dirty="0"/>
              <a:t>即</a:t>
            </a:r>
            <a:r>
              <a:rPr lang="en-US" altLang="zh-CN" sz="2000" dirty="0">
                <a:solidFill>
                  <a:srgbClr val="C00000"/>
                </a:solidFill>
              </a:rPr>
              <a:t>C(n</a:t>
            </a:r>
            <a:r>
              <a:rPr lang="en-US" altLang="zh-CN" sz="2000" dirty="0" smtClean="0">
                <a:solidFill>
                  <a:srgbClr val="C00000"/>
                </a:solidFill>
              </a:rPr>
              <a:t>) ≤ O(n</a:t>
            </a:r>
            <a:r>
              <a:rPr lang="en-US" altLang="zh-CN" sz="2000" dirty="0">
                <a:solidFill>
                  <a:srgbClr val="C00000"/>
                </a:solidFill>
              </a:rPr>
              <a:t>×㏒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  <a:r>
              <a:rPr lang="zh-CN" altLang="en-US" sz="2000" dirty="0" smtClean="0"/>
              <a:t>；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174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算法分析（</a:t>
            </a:r>
            <a:r>
              <a:rPr lang="en-US" altLang="zh-CN" sz="2000" dirty="0" smtClean="0">
                <a:solidFill>
                  <a:srgbClr val="7030A0"/>
                </a:solidFill>
              </a:rPr>
              <a:t>2/5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设</a:t>
            </a:r>
            <a:r>
              <a:rPr lang="zh-CN" altLang="en-US" sz="2400" dirty="0"/>
              <a:t>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的记录序列进行排序的比较次数为</a:t>
            </a:r>
            <a:r>
              <a:rPr lang="en-US" altLang="zh-CN" sz="2400" dirty="0"/>
              <a:t>C(n)</a:t>
            </a:r>
            <a:r>
              <a:rPr lang="zh-CN" altLang="en-US" sz="2400" dirty="0"/>
              <a:t>，则</a:t>
            </a:r>
            <a:r>
              <a:rPr lang="en-US" altLang="zh-CN" sz="2400" dirty="0"/>
              <a:t>C(</a:t>
            </a:r>
            <a:r>
              <a:rPr lang="en-US" altLang="zh-CN" sz="2400" i="1" dirty="0"/>
              <a:t>n</a:t>
            </a:r>
            <a:r>
              <a:rPr lang="en-US" altLang="zh-CN" sz="2400" dirty="0" smtClean="0"/>
              <a:t>) =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n-1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dirty="0" smtClean="0">
                <a:solidFill>
                  <a:srgbClr val="0000CC"/>
                </a:solidFill>
              </a:rPr>
              <a:t>C(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k</a:t>
            </a:r>
            <a:r>
              <a:rPr lang="en-US" altLang="zh-CN" sz="2400" dirty="0" smtClean="0">
                <a:solidFill>
                  <a:srgbClr val="0000CC"/>
                </a:solidFill>
              </a:rPr>
              <a:t>) </a:t>
            </a:r>
            <a:r>
              <a:rPr lang="en-US" altLang="zh-CN" sz="2400" dirty="0" smtClean="0"/>
              <a:t>+ </a:t>
            </a:r>
            <a:r>
              <a:rPr lang="en-US" altLang="zh-CN" sz="2400" dirty="0" smtClean="0">
                <a:solidFill>
                  <a:srgbClr val="0000CC"/>
                </a:solidFill>
              </a:rPr>
              <a:t>C(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n-k-1</a:t>
            </a:r>
            <a:r>
              <a:rPr lang="en-US" altLang="zh-CN" sz="2400" dirty="0" smtClean="0">
                <a:solidFill>
                  <a:srgbClr val="0000CC"/>
                </a:solidFill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/>
            <a:r>
              <a:rPr lang="zh-CN" altLang="en-US" sz="2200" b="1" dirty="0" smtClean="0">
                <a:solidFill>
                  <a:srgbClr val="7030A0"/>
                </a:solidFill>
              </a:rPr>
              <a:t>最‘坏’情况</a:t>
            </a:r>
            <a:r>
              <a:rPr lang="zh-CN" altLang="en-US" sz="2200" dirty="0"/>
              <a:t>：每次划分得到的子序列中有一个为空，另一个子序列的长度为</a:t>
            </a:r>
            <a:r>
              <a:rPr lang="en-US" altLang="zh-CN" sz="2200" dirty="0"/>
              <a:t>n-1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/>
            <a:r>
              <a:rPr lang="zh-CN" altLang="en-US" sz="2000" dirty="0" smtClean="0"/>
              <a:t>即：每次</a:t>
            </a:r>
            <a:r>
              <a:rPr lang="zh-CN" altLang="en-US" sz="2000" dirty="0"/>
              <a:t>划分所选择的基准是当前待排序序列中的最小</a:t>
            </a:r>
            <a:r>
              <a:rPr lang="en-US" altLang="zh-CN" sz="2000" dirty="0"/>
              <a:t>(</a:t>
            </a:r>
            <a:r>
              <a:rPr lang="zh-CN" altLang="en-US" sz="2000" dirty="0"/>
              <a:t>或最大</a:t>
            </a:r>
            <a:r>
              <a:rPr lang="en-US" altLang="zh-CN" sz="2000" dirty="0"/>
              <a:t>)</a:t>
            </a:r>
            <a:r>
              <a:rPr lang="zh-CN" altLang="en-US" sz="2000" dirty="0"/>
              <a:t>关键字</a:t>
            </a:r>
            <a:r>
              <a:rPr lang="zh-CN" altLang="en-US" sz="2000" dirty="0" smtClean="0"/>
              <a:t>。则</a:t>
            </a:r>
            <a:endParaRPr lang="zh-CN" altLang="en-US" sz="2000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962150" y="3975100"/>
            <a:ext cx="3910013" cy="1730375"/>
            <a:chOff x="612" y="48"/>
            <a:chExt cx="2463" cy="109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12" y="48"/>
              <a:ext cx="2463" cy="572"/>
              <a:chOff x="420" y="1488"/>
              <a:chExt cx="2463" cy="572"/>
            </a:xfrm>
          </p:grpSpPr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20" y="1621"/>
                <a:ext cx="100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/>
                  <a:t>比较次数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：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504" y="1632"/>
                <a:ext cx="73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</a:rPr>
                  <a:t>∑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(n-</a:t>
                </a:r>
                <a:r>
                  <a:rPr lang="en-US" altLang="zh-CN" sz="2400" b="1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)=</a:t>
                </a:r>
                <a:endParaRPr lang="en-US" altLang="zh-CN" sz="2400" b="1" dirty="0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2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n-1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56" y="1856"/>
                <a:ext cx="31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i=1</a:t>
                </a:r>
              </a:p>
            </p:txBody>
          </p: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2248" y="1512"/>
                <a:ext cx="635" cy="476"/>
                <a:chOff x="2248" y="1512"/>
                <a:chExt cx="635" cy="476"/>
              </a:xfrm>
            </p:grpSpPr>
            <p:sp>
              <p:nvSpPr>
                <p:cNvPr id="1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51" y="1512"/>
                  <a:ext cx="581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cs typeface="Times New Roman" panose="02020603050405020304" pitchFamily="18" charset="0"/>
                    </a:rPr>
                    <a:t>n(n-1)</a:t>
                  </a:r>
                  <a:endParaRPr lang="en-US" altLang="zh-CN" sz="2400" b="1" dirty="0"/>
                </a:p>
              </p:txBody>
            </p:sp>
            <p:sp>
              <p:nvSpPr>
                <p:cNvPr id="13" name="Rectangle 11"/>
                <p:cNvSpPr>
                  <a:spLocks noChangeArrowheads="1"/>
                </p:cNvSpPr>
                <p:nvPr/>
              </p:nvSpPr>
              <p:spPr bwMode="auto">
                <a:xfrm>
                  <a:off x="2470" y="1797"/>
                  <a:ext cx="113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>
                  <a:off x="2248" y="1767"/>
                  <a:ext cx="63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612" y="843"/>
              <a:ext cx="147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 dirty="0">
                  <a:latin typeface="宋体" panose="02010600030101010101" pitchFamily="2" charset="-122"/>
                </a:rPr>
                <a:t>即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C(n)=</a:t>
              </a:r>
              <a:r>
                <a:rPr lang="en-US" altLang="zh-CN" sz="2400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O(n</a:t>
              </a:r>
              <a:r>
                <a:rPr lang="en-US" altLang="zh-CN" sz="2400" b="1" baseline="30000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9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算法分析（</a:t>
            </a:r>
            <a:r>
              <a:rPr lang="en-US" altLang="zh-CN" sz="2000" dirty="0" smtClean="0">
                <a:solidFill>
                  <a:srgbClr val="7030A0"/>
                </a:solidFill>
              </a:rPr>
              <a:t>3/5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‘一般’情况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个记录进行快速排序所需的时间</a:t>
            </a:r>
            <a:r>
              <a:rPr lang="en-US" altLang="zh-CN" sz="2400" dirty="0"/>
              <a:t>T(n)</a:t>
            </a:r>
            <a:r>
              <a:rPr lang="zh-CN" altLang="en-US" sz="2400" dirty="0"/>
              <a:t>组成是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对</a:t>
            </a:r>
            <a:r>
              <a:rPr lang="en-US" altLang="zh-CN" sz="2200" dirty="0"/>
              <a:t>n</a:t>
            </a:r>
            <a:r>
              <a:rPr lang="zh-CN" altLang="en-US" sz="2200" dirty="0"/>
              <a:t>个记录进行一趟划分所需的时间是：</a:t>
            </a:r>
            <a:r>
              <a:rPr lang="en-US" altLang="zh-CN" sz="2200" dirty="0" err="1"/>
              <a:t>n×C</a:t>
            </a:r>
            <a:r>
              <a:rPr lang="en-US" altLang="zh-CN" sz="2200" dirty="0"/>
              <a:t> </a:t>
            </a:r>
            <a:r>
              <a:rPr lang="zh-CN" altLang="en-US" sz="2200" dirty="0"/>
              <a:t>，</a:t>
            </a:r>
            <a:r>
              <a:rPr lang="en-US" altLang="zh-CN" sz="2200" dirty="0"/>
              <a:t>C</a:t>
            </a:r>
            <a:r>
              <a:rPr lang="zh-CN" altLang="en-US" sz="2200" dirty="0"/>
              <a:t>是常数；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对</a:t>
            </a:r>
            <a:r>
              <a:rPr lang="zh-CN" altLang="en-US" sz="2200" dirty="0"/>
              <a:t>所得到的两个子序列进行快速排序的时间：</a:t>
            </a:r>
          </a:p>
          <a:p>
            <a:pPr lvl="3"/>
            <a:r>
              <a:rPr lang="en-US" altLang="zh-CN" sz="1800" dirty="0" err="1"/>
              <a:t>T</a:t>
            </a:r>
            <a:r>
              <a:rPr lang="en-US" altLang="zh-CN" sz="1800" baseline="-25000" dirty="0" err="1"/>
              <a:t>avg</a:t>
            </a:r>
            <a:r>
              <a:rPr lang="en-US" altLang="zh-CN" sz="1800" dirty="0"/>
              <a:t>(n</a:t>
            </a:r>
            <a:r>
              <a:rPr lang="en-US" altLang="zh-CN" sz="1800" dirty="0" smtClean="0"/>
              <a:t>) = C(n)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(k-1)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(n-k</a:t>
            </a:r>
            <a:r>
              <a:rPr lang="en-US" altLang="zh-CN" sz="1800" dirty="0"/>
              <a:t>) </a:t>
            </a:r>
            <a:r>
              <a:rPr lang="en-US" altLang="zh-CN" sz="1800" dirty="0" smtClean="0"/>
              <a:t>        ……  </a:t>
            </a:r>
            <a:r>
              <a:rPr lang="en-US" altLang="zh-CN" sz="1800" dirty="0"/>
              <a:t>⑴</a:t>
            </a:r>
          </a:p>
          <a:p>
            <a:pPr lvl="2"/>
            <a:r>
              <a:rPr lang="zh-CN" altLang="en-US" sz="2000" dirty="0"/>
              <a:t>若记录是随机排列的，</a:t>
            </a:r>
            <a:r>
              <a:rPr lang="en-US" altLang="zh-CN" sz="2000" dirty="0"/>
              <a:t>k</a:t>
            </a:r>
            <a:r>
              <a:rPr lang="zh-CN" altLang="en-US" sz="2000" dirty="0"/>
              <a:t>取值在</a:t>
            </a:r>
            <a:r>
              <a:rPr lang="en-US" altLang="zh-CN" sz="2000" dirty="0"/>
              <a:t>1~n</a:t>
            </a:r>
            <a:r>
              <a:rPr lang="zh-CN" altLang="en-US" sz="2000" dirty="0"/>
              <a:t>之间的概率相同，则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87563" y="4191000"/>
            <a:ext cx="5989637" cy="1905000"/>
            <a:chOff x="689" y="688"/>
            <a:chExt cx="3773" cy="120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89" y="688"/>
              <a:ext cx="3773" cy="572"/>
              <a:chOff x="643" y="688"/>
              <a:chExt cx="3773" cy="572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643" y="856"/>
                <a:ext cx="134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/>
                  <a:t>T</a:t>
                </a:r>
                <a:r>
                  <a:rPr lang="en-US" altLang="zh-CN" sz="2400" b="1" baseline="-22000" dirty="0" err="1"/>
                  <a:t>avg</a:t>
                </a:r>
                <a:r>
                  <a:rPr lang="en-US" altLang="zh-CN" sz="2400" b="1" dirty="0"/>
                  <a:t>(n)=</a:t>
                </a:r>
                <a:r>
                  <a:rPr lang="en-US" altLang="zh-CN" sz="2400" b="1" dirty="0" err="1" smtClean="0"/>
                  <a:t>n</a:t>
                </a:r>
                <a:r>
                  <a:rPr lang="en-US" altLang="zh-CN" sz="2400" b="1" dirty="0" err="1" smtClean="0"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 dirty="0" err="1" smtClean="0"/>
                  <a:t>C</a:t>
                </a:r>
                <a:r>
                  <a:rPr lang="en-US" altLang="zh-CN" sz="2400" b="1" dirty="0" smtClean="0"/>
                  <a:t> +</a:t>
                </a:r>
                <a:endParaRPr lang="en-US" altLang="zh-CN" sz="2400" b="1" dirty="0"/>
              </a:p>
            </p:txBody>
          </p:sp>
          <p:grpSp>
            <p:nvGrpSpPr>
              <p:cNvPr id="16" name="Group 6"/>
              <p:cNvGrpSpPr>
                <a:grpSpLocks/>
              </p:cNvGrpSpPr>
              <p:nvPr/>
            </p:nvGrpSpPr>
            <p:grpSpPr bwMode="auto">
              <a:xfrm>
                <a:off x="2134" y="688"/>
                <a:ext cx="2282" cy="572"/>
                <a:chOff x="2045" y="2788"/>
                <a:chExt cx="2224" cy="572"/>
              </a:xfrm>
            </p:grpSpPr>
            <p:sp>
              <p:nvSpPr>
                <p:cNvPr id="21" name="Rectangle 7"/>
                <p:cNvSpPr>
                  <a:spLocks noChangeArrowheads="1"/>
                </p:cNvSpPr>
                <p:nvPr/>
              </p:nvSpPr>
              <p:spPr bwMode="auto">
                <a:xfrm>
                  <a:off x="2093" y="2932"/>
                  <a:ext cx="2176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cs typeface="Times New Roman" panose="02020603050405020304" pitchFamily="18" charset="0"/>
                    </a:rPr>
                    <a:t>∑ </a:t>
                  </a:r>
                  <a:r>
                    <a:rPr lang="en-US" altLang="zh-CN" sz="2400" b="1">
                      <a:cs typeface="Times New Roman" panose="02020603050405020304" pitchFamily="18" charset="0"/>
                    </a:rPr>
                    <a:t>[</a:t>
                  </a:r>
                  <a:r>
                    <a:rPr lang="en-US" altLang="zh-CN" sz="2400" b="1"/>
                    <a:t>T</a:t>
                  </a:r>
                  <a:r>
                    <a:rPr lang="en-US" altLang="zh-CN" sz="2400" b="1" baseline="-22000"/>
                    <a:t>avg</a:t>
                  </a:r>
                  <a:r>
                    <a:rPr lang="en-US" altLang="zh-CN" sz="2400" b="1"/>
                    <a:t>(k-1)+T</a:t>
                  </a:r>
                  <a:r>
                    <a:rPr lang="en-US" altLang="zh-CN" sz="2400" b="1" baseline="-22000"/>
                    <a:t>avg</a:t>
                  </a:r>
                  <a:r>
                    <a:rPr lang="en-US" altLang="zh-CN" sz="2400" b="1"/>
                    <a:t>(n-k)</a:t>
                  </a:r>
                  <a:r>
                    <a:rPr lang="en-US" altLang="zh-CN" sz="2400" b="1">
                      <a:cs typeface="Times New Roman" panose="02020603050405020304" pitchFamily="18" charset="0"/>
                    </a:rPr>
                    <a:t>]</a:t>
                  </a:r>
                </a:p>
              </p:txBody>
            </p:sp>
            <p:sp>
              <p:nvSpPr>
                <p:cNvPr id="22" name="Rectangle 8"/>
                <p:cNvSpPr>
                  <a:spLocks noChangeArrowheads="1"/>
                </p:cNvSpPr>
                <p:nvPr/>
              </p:nvSpPr>
              <p:spPr bwMode="auto">
                <a:xfrm>
                  <a:off x="2125" y="2788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n</a:t>
                  </a:r>
                </a:p>
              </p:txBody>
            </p:sp>
            <p:sp>
              <p:nvSpPr>
                <p:cNvPr id="23" name="Rectangle 9"/>
                <p:cNvSpPr>
                  <a:spLocks noChangeArrowheads="1"/>
                </p:cNvSpPr>
                <p:nvPr/>
              </p:nvSpPr>
              <p:spPr bwMode="auto">
                <a:xfrm>
                  <a:off x="2045" y="3156"/>
                  <a:ext cx="317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k=0</a:t>
                  </a:r>
                </a:p>
              </p:txBody>
            </p:sp>
          </p:grpSp>
          <p:grpSp>
            <p:nvGrpSpPr>
              <p:cNvPr id="17" name="Group 10"/>
              <p:cNvGrpSpPr>
                <a:grpSpLocks/>
              </p:cNvGrpSpPr>
              <p:nvPr/>
            </p:nvGrpSpPr>
            <p:grpSpPr bwMode="auto">
              <a:xfrm>
                <a:off x="1963" y="736"/>
                <a:ext cx="237" cy="476"/>
                <a:chOff x="2828" y="2792"/>
                <a:chExt cx="231" cy="476"/>
              </a:xfrm>
            </p:grpSpPr>
            <p:sp>
              <p:nvSpPr>
                <p:cNvPr id="18" name="Rectangle 11"/>
                <p:cNvSpPr>
                  <a:spLocks noChangeArrowheads="1"/>
                </p:cNvSpPr>
                <p:nvPr/>
              </p:nvSpPr>
              <p:spPr bwMode="auto">
                <a:xfrm>
                  <a:off x="2828" y="2792"/>
                  <a:ext cx="19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cs typeface="Times New Roman" panose="02020603050405020304" pitchFamily="18" charset="0"/>
                    </a:rPr>
                    <a:t>1</a:t>
                  </a:r>
                  <a:endParaRPr lang="en-US" altLang="zh-CN" sz="2400" b="1"/>
                </a:p>
              </p:txBody>
            </p:sp>
            <p:sp>
              <p:nvSpPr>
                <p:cNvPr id="19" name="Rectangle 12"/>
                <p:cNvSpPr>
                  <a:spLocks noChangeArrowheads="1"/>
                </p:cNvSpPr>
                <p:nvPr/>
              </p:nvSpPr>
              <p:spPr bwMode="auto">
                <a:xfrm>
                  <a:off x="2878" y="3077"/>
                  <a:ext cx="124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n</a:t>
                  </a:r>
                </a:p>
              </p:txBody>
            </p:sp>
            <p:sp>
              <p:nvSpPr>
                <p:cNvPr id="20" name="Line 13"/>
                <p:cNvSpPr>
                  <a:spLocks noChangeShapeType="1"/>
                </p:cNvSpPr>
                <p:nvPr/>
              </p:nvSpPr>
              <p:spPr bwMode="auto">
                <a:xfrm>
                  <a:off x="2832" y="3047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98" y="1316"/>
              <a:ext cx="3342" cy="572"/>
              <a:chOff x="1066" y="1316"/>
              <a:chExt cx="3342" cy="572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1066" y="1476"/>
                <a:ext cx="846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=</a:t>
                </a:r>
                <a:r>
                  <a:rPr lang="en-US" altLang="zh-CN" sz="2400" b="1" dirty="0" err="1" smtClean="0"/>
                  <a:t>n</a:t>
                </a:r>
                <a:r>
                  <a:rPr lang="en-US" altLang="zh-CN" sz="2400" b="1" dirty="0" err="1" smtClean="0"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 dirty="0" err="1" smtClean="0"/>
                  <a:t>C</a:t>
                </a:r>
                <a:r>
                  <a:rPr lang="en-US" altLang="zh-CN" sz="2400" b="1" dirty="0" smtClean="0"/>
                  <a:t> +</a:t>
                </a:r>
                <a:endParaRPr lang="en-US" altLang="zh-CN" sz="2400" b="1" dirty="0"/>
              </a:p>
            </p:txBody>
          </p:sp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2136" y="1460"/>
                <a:ext cx="227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cs typeface="Times New Roman" panose="02020603050405020304" pitchFamily="18" charset="0"/>
                  </a:rPr>
                  <a:t>∑  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2000" dirty="0" err="1"/>
                  <a:t>avg</a:t>
                </a:r>
                <a:r>
                  <a:rPr lang="en-US" altLang="zh-CN" sz="2400" b="1" dirty="0"/>
                  <a:t>(k)        </a:t>
                </a:r>
                <a:r>
                  <a:rPr lang="en-US" altLang="zh-CN" sz="2400" b="1" dirty="0" smtClean="0"/>
                  <a:t>      </a:t>
                </a: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…… 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⑵</a:t>
                </a:r>
              </a:p>
            </p:txBody>
          </p:sp>
          <p:sp>
            <p:nvSpPr>
              <p:cNvPr id="9" name="Rectangle 17"/>
              <p:cNvSpPr>
                <a:spLocks noChangeArrowheads="1"/>
              </p:cNvSpPr>
              <p:nvPr/>
            </p:nvSpPr>
            <p:spPr bwMode="auto">
              <a:xfrm>
                <a:off x="2168" y="1316"/>
                <a:ext cx="20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n-1</a:t>
                </a:r>
              </a:p>
            </p:txBody>
          </p:sp>
          <p:sp>
            <p:nvSpPr>
              <p:cNvPr id="10" name="Rectangle 18"/>
              <p:cNvSpPr>
                <a:spLocks noChangeArrowheads="1"/>
              </p:cNvSpPr>
              <p:nvPr/>
            </p:nvSpPr>
            <p:spPr bwMode="auto">
              <a:xfrm>
                <a:off x="2088" y="1684"/>
                <a:ext cx="317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k=0</a:t>
                </a: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921" y="1364"/>
                <a:ext cx="231" cy="476"/>
                <a:chOff x="2828" y="2792"/>
                <a:chExt cx="231" cy="476"/>
              </a:xfrm>
            </p:grpSpPr>
            <p:sp>
              <p:nvSpPr>
                <p:cNvPr id="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828" y="2792"/>
                  <a:ext cx="19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cs typeface="Times New Roman" panose="02020603050405020304" pitchFamily="18" charset="0"/>
                    </a:rPr>
                    <a:t>2</a:t>
                  </a:r>
                  <a:endParaRPr lang="en-US" altLang="zh-CN" sz="2400" b="1"/>
                </a:p>
              </p:txBody>
            </p:sp>
            <p:sp>
              <p:nvSpPr>
                <p:cNvPr id="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878" y="3077"/>
                  <a:ext cx="124" cy="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n</a:t>
                  </a:r>
                </a:p>
              </p:txBody>
            </p:sp>
            <p:sp>
              <p:nvSpPr>
                <p:cNvPr id="14" name="Line 22"/>
                <p:cNvSpPr>
                  <a:spLocks noChangeShapeType="1"/>
                </p:cNvSpPr>
                <p:nvPr/>
              </p:nvSpPr>
              <p:spPr bwMode="auto">
                <a:xfrm>
                  <a:off x="2832" y="3047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104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算法分析（</a:t>
            </a:r>
            <a:r>
              <a:rPr lang="en-US" altLang="zh-CN" sz="2000" dirty="0" smtClean="0">
                <a:solidFill>
                  <a:srgbClr val="7030A0"/>
                </a:solidFill>
              </a:rPr>
              <a:t>4/5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‘一般’情况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个记录进行快速排序所需的时间</a:t>
            </a:r>
            <a:r>
              <a:rPr lang="en-US" altLang="zh-CN" sz="2400" dirty="0"/>
              <a:t>T(n)</a:t>
            </a:r>
            <a:r>
              <a:rPr lang="zh-CN" altLang="en-US" sz="2400" dirty="0"/>
              <a:t>组成是</a:t>
            </a:r>
            <a:r>
              <a:rPr lang="zh-CN" altLang="en-US" sz="2400" dirty="0" smtClean="0"/>
              <a:t>：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(n) = C(n)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(k-1)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(n-k)         ……  ⑴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228600" y="1981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351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14351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1435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当</a:t>
            </a:r>
            <a:r>
              <a:rPr lang="en-US" altLang="zh-CN" sz="2400" b="1" dirty="0"/>
              <a:t>n&gt;1</a:t>
            </a:r>
            <a:r>
              <a:rPr lang="zh-CN" altLang="en-US" sz="2400" b="1" dirty="0">
                <a:latin typeface="宋体" panose="02010600030101010101" pitchFamily="2" charset="-122"/>
              </a:rPr>
              <a:t>时，用</a:t>
            </a:r>
            <a:r>
              <a:rPr lang="en-US" altLang="zh-CN" sz="2400" b="1" dirty="0"/>
              <a:t>n-1</a:t>
            </a:r>
            <a:r>
              <a:rPr lang="zh-CN" altLang="en-US" sz="2400" b="1" dirty="0"/>
              <a:t>代替</a:t>
            </a:r>
            <a:r>
              <a:rPr lang="zh-CN" altLang="en-US" sz="2400" b="1" dirty="0">
                <a:cs typeface="Times New Roman" panose="02020603050405020304" pitchFamily="18" charset="0"/>
              </a:rPr>
              <a:t>⑵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，得到</a:t>
            </a:r>
            <a:r>
              <a:rPr lang="zh-CN" altLang="zh-CN" sz="2400" b="1" dirty="0"/>
              <a:t>：</a:t>
            </a:r>
            <a:endParaRPr lang="zh-CN" altLang="en-US" sz="2400" b="1" dirty="0"/>
          </a:p>
        </p:txBody>
      </p:sp>
      <p:grpSp>
        <p:nvGrpSpPr>
          <p:cNvPr id="36" name="Group 24"/>
          <p:cNvGrpSpPr>
            <a:grpSpLocks/>
          </p:cNvGrpSpPr>
          <p:nvPr/>
        </p:nvGrpSpPr>
        <p:grpSpPr bwMode="auto">
          <a:xfrm>
            <a:off x="711200" y="2514600"/>
            <a:ext cx="6832600" cy="739776"/>
            <a:chOff x="400" y="2251"/>
            <a:chExt cx="4304" cy="572"/>
          </a:xfrm>
        </p:grpSpPr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400" y="2411"/>
              <a:ext cx="172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/>
                <a:t>T</a:t>
              </a:r>
              <a:r>
                <a:rPr lang="en-US" altLang="zh-CN" sz="2400" b="1" baseline="-22000" dirty="0" err="1"/>
                <a:t>avg</a:t>
              </a:r>
              <a:r>
                <a:rPr lang="en-US" altLang="zh-CN" sz="2400" b="1" dirty="0"/>
                <a:t>(n)=(n-1)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×</a:t>
              </a:r>
              <a:r>
                <a:rPr lang="en-US" altLang="zh-CN" sz="2400" b="1" dirty="0"/>
                <a:t>C+</a:t>
              </a: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432" y="2395"/>
              <a:ext cx="22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cs typeface="Times New Roman" panose="02020603050405020304" pitchFamily="18" charset="0"/>
                </a:rPr>
                <a:t>∑  </a:t>
              </a:r>
              <a:r>
                <a:rPr lang="en-US" altLang="zh-CN" sz="2400" b="1"/>
                <a:t>T</a:t>
              </a:r>
              <a:r>
                <a:rPr lang="en-US" altLang="zh-CN" sz="2400" b="1" baseline="-22000"/>
                <a:t>avg</a:t>
              </a:r>
              <a:r>
                <a:rPr lang="en-US" altLang="zh-CN" sz="2400" b="1"/>
                <a:t>(k)        </a:t>
              </a:r>
              <a:r>
                <a:rPr lang="en-US" altLang="zh-CN" sz="2400" b="1">
                  <a:cs typeface="Times New Roman" panose="02020603050405020304" pitchFamily="18" charset="0"/>
                </a:rPr>
                <a:t>……  ⑶</a:t>
              </a: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2464" y="2251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n-2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2384" y="2619"/>
              <a:ext cx="3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k=0</a:t>
              </a:r>
            </a:p>
          </p:txBody>
        </p:sp>
        <p:grpSp>
          <p:nvGrpSpPr>
            <p:cNvPr id="41" name="Group 29"/>
            <p:cNvGrpSpPr>
              <a:grpSpLocks/>
            </p:cNvGrpSpPr>
            <p:nvPr/>
          </p:nvGrpSpPr>
          <p:grpSpPr bwMode="auto">
            <a:xfrm>
              <a:off x="2217" y="2299"/>
              <a:ext cx="231" cy="476"/>
              <a:chOff x="2828" y="2792"/>
              <a:chExt cx="231" cy="476"/>
            </a:xfrm>
          </p:grpSpPr>
          <p:sp>
            <p:nvSpPr>
              <p:cNvPr id="42" name="Rectangle 30"/>
              <p:cNvSpPr>
                <a:spLocks noChangeArrowheads="1"/>
              </p:cNvSpPr>
              <p:nvPr/>
            </p:nvSpPr>
            <p:spPr bwMode="auto">
              <a:xfrm>
                <a:off x="2828" y="2792"/>
                <a:ext cx="1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cs typeface="Times New Roman" panose="02020603050405020304" pitchFamily="18" charset="0"/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43" name="Rectangle 31"/>
              <p:cNvSpPr>
                <a:spLocks noChangeArrowheads="1"/>
              </p:cNvSpPr>
              <p:nvPr/>
            </p:nvSpPr>
            <p:spPr bwMode="auto">
              <a:xfrm>
                <a:off x="2878" y="3077"/>
                <a:ext cx="1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n</a:t>
                </a:r>
              </a:p>
            </p:txBody>
          </p:sp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>
                <a:off x="2832" y="304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228600" y="3276600"/>
            <a:ext cx="88392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0795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8100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10795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10795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5100">
              <a:spcBef>
                <a:spcPct val="20000"/>
              </a:spcBef>
              <a:buClr>
                <a:schemeClr val="tx1"/>
              </a:buClr>
              <a:buChar char="–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0795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∴  </a:t>
            </a:r>
            <a:r>
              <a:rPr kumimoji="0" lang="en-US" altLang="zh-CN" sz="2400" b="1" dirty="0" err="1"/>
              <a:t>n</a:t>
            </a: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(n)-(n-1)</a:t>
            </a: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(n-1)=(2n-1)</a:t>
            </a:r>
            <a:r>
              <a:rPr lang="en-US" altLang="zh-CN" sz="2400" b="1" dirty="0">
                <a:cs typeface="Times New Roman" panose="02020603050405020304" pitchFamily="18" charset="0"/>
              </a:rPr>
              <a:t>×</a:t>
            </a:r>
            <a:r>
              <a:rPr lang="en-US" altLang="zh-CN" sz="2400" b="1" dirty="0"/>
              <a:t>C+2T</a:t>
            </a:r>
            <a:r>
              <a:rPr lang="en-US" altLang="zh-CN" sz="2400" b="1" baseline="-22000" dirty="0"/>
              <a:t>avg</a:t>
            </a:r>
            <a:r>
              <a:rPr lang="en-US" altLang="zh-CN" sz="2400" b="1" dirty="0"/>
              <a:t>(n-1)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zh-CN" altLang="en-US" sz="2400" b="1" dirty="0"/>
              <a:t>即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(n)=(n+1)/</a:t>
            </a:r>
            <a:r>
              <a:rPr lang="en-US" altLang="zh-CN" sz="2400" b="1" dirty="0" err="1"/>
              <a:t>n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×</a:t>
            </a: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(n-1)+(2n-1)/</a:t>
            </a:r>
            <a:r>
              <a:rPr lang="en-US" altLang="zh-CN" sz="2400" b="1" dirty="0" err="1"/>
              <a:t>n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×</a:t>
            </a:r>
            <a:r>
              <a:rPr lang="en-US" altLang="zh-CN" sz="2400" b="1" dirty="0" err="1"/>
              <a:t>C</a:t>
            </a:r>
            <a:endParaRPr lang="en-US" altLang="zh-CN" sz="2400" b="1" dirty="0"/>
          </a:p>
          <a:p>
            <a:pPr lvl="3" eaLnBrk="1" hangingPunct="1">
              <a:lnSpc>
                <a:spcPct val="110000"/>
              </a:lnSpc>
              <a:buSzPct val="90000"/>
              <a:buFontTx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&lt;</a:t>
            </a:r>
            <a:r>
              <a:rPr lang="en-US" altLang="zh-CN" sz="2400" b="1" dirty="0"/>
              <a:t>(n+1)/</a:t>
            </a:r>
            <a:r>
              <a:rPr lang="en-US" altLang="zh-CN" sz="2400" b="1" dirty="0" err="1"/>
              <a:t>n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×</a:t>
            </a: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(n-1)+2C</a:t>
            </a:r>
          </a:p>
          <a:p>
            <a:pPr lvl="3" eaLnBrk="1" hangingPunct="1">
              <a:lnSpc>
                <a:spcPct val="110000"/>
              </a:lnSpc>
              <a:buSzPct val="90000"/>
              <a:buFontTx/>
              <a:buNone/>
            </a:pPr>
            <a:r>
              <a:rPr lang="en-US" altLang="zh-CN" sz="2400" b="1" dirty="0"/>
              <a:t>&lt;(n+1)/n</a:t>
            </a:r>
            <a:r>
              <a:rPr lang="en-US" altLang="zh-CN" sz="2400" b="1" dirty="0">
                <a:cs typeface="Times New Roman" panose="02020603050405020304" pitchFamily="18" charset="0"/>
              </a:rPr>
              <a:t>×[n/(n-1)×</a:t>
            </a:r>
            <a:r>
              <a:rPr lang="en-US" altLang="zh-CN" sz="2400" b="1" dirty="0" err="1"/>
              <a:t>T</a:t>
            </a:r>
            <a:r>
              <a:rPr lang="en-US" altLang="zh-CN" sz="2400" b="1" baseline="-22000" dirty="0" err="1"/>
              <a:t>avg</a:t>
            </a:r>
            <a:r>
              <a:rPr lang="en-US" altLang="zh-CN" sz="2400" b="1" dirty="0"/>
              <a:t>(n-2)+2C]+2C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11200" y="5222876"/>
            <a:ext cx="7854156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tabLst>
                <a:tab pos="14351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tabLst>
                <a:tab pos="14351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95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14351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tabLst>
                <a:tab pos="14351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10000"/>
              </a:spcBef>
              <a:buClr>
                <a:schemeClr val="tx1"/>
              </a:buClr>
              <a:buSzPct val="90000"/>
              <a:buFontTx/>
              <a:buNone/>
            </a:pPr>
            <a:r>
              <a:rPr lang="en-US" altLang="zh-CN" b="1" dirty="0"/>
              <a:t>=(n+1)/(n-1)</a:t>
            </a:r>
            <a:r>
              <a:rPr lang="en-US" altLang="zh-CN" b="1" dirty="0">
                <a:cs typeface="Times New Roman" panose="02020603050405020304" pitchFamily="18" charset="0"/>
              </a:rPr>
              <a:t>×</a:t>
            </a:r>
            <a:r>
              <a:rPr lang="en-US" altLang="zh-CN" b="1" dirty="0" err="1"/>
              <a:t>T</a:t>
            </a:r>
            <a:r>
              <a:rPr lang="en-US" altLang="zh-CN" b="1" baseline="-22000" dirty="0" err="1"/>
              <a:t>avg</a:t>
            </a:r>
            <a:r>
              <a:rPr lang="en-US" altLang="zh-CN" b="1" dirty="0"/>
              <a:t>(n-2)+2(n+1)[1/n+1/(n+1)]</a:t>
            </a:r>
            <a:r>
              <a:rPr lang="en-US" altLang="zh-CN" b="1" dirty="0">
                <a:cs typeface="Times New Roman" panose="02020603050405020304" pitchFamily="18" charset="0"/>
              </a:rPr>
              <a:t>×</a:t>
            </a:r>
            <a:r>
              <a:rPr lang="en-US" altLang="zh-CN" b="1" dirty="0"/>
              <a:t>C</a:t>
            </a:r>
          </a:p>
          <a:p>
            <a:pPr lvl="2" eaLnBrk="1" hangingPunct="1">
              <a:spcBef>
                <a:spcPct val="10000"/>
              </a:spcBef>
              <a:buClr>
                <a:schemeClr val="tx1"/>
              </a:buClr>
              <a:buSzPct val="90000"/>
              <a:buFontTx/>
              <a:buNone/>
            </a:pPr>
            <a:r>
              <a:rPr lang="en-US" altLang="zh-CN" b="1" dirty="0"/>
              <a:t>&lt; 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</a:p>
        </p:txBody>
      </p: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324643" y="5922566"/>
            <a:ext cx="8647113" cy="741362"/>
            <a:chOff x="200" y="1661"/>
            <a:chExt cx="5447" cy="467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676" y="1744"/>
              <a:ext cx="187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 err="1"/>
                <a:t>T</a:t>
              </a:r>
              <a:r>
                <a:rPr lang="en-US" altLang="zh-CN" sz="2400" b="1" baseline="-22000" dirty="0" err="1"/>
                <a:t>avg</a:t>
              </a:r>
              <a:r>
                <a:rPr lang="en-US" altLang="zh-CN" sz="2400" b="1" dirty="0"/>
                <a:t>(1)+2(n+1)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×</a:t>
              </a:r>
              <a:r>
                <a:rPr lang="en-US" altLang="zh-CN" sz="2400" b="1" dirty="0"/>
                <a:t>C[</a:t>
              </a:r>
            </a:p>
          </p:txBody>
        </p:sp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1348" y="1680"/>
              <a:ext cx="385" cy="440"/>
              <a:chOff x="4944" y="2920"/>
              <a:chExt cx="385" cy="440"/>
            </a:xfrm>
          </p:grpSpPr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5040" y="3133"/>
                <a:ext cx="20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2</a:t>
                </a:r>
              </a:p>
            </p:txBody>
          </p:sp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5000" y="2920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n+1</a:t>
                </a:r>
              </a:p>
            </p:txBody>
          </p:sp>
          <p:sp>
            <p:nvSpPr>
              <p:cNvPr id="76" name="Line 8"/>
              <p:cNvSpPr>
                <a:spLocks noChangeShapeType="1"/>
              </p:cNvSpPr>
              <p:nvPr/>
            </p:nvSpPr>
            <p:spPr bwMode="auto">
              <a:xfrm>
                <a:off x="4944" y="3139"/>
                <a:ext cx="3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3627" y="1661"/>
              <a:ext cx="2020" cy="467"/>
              <a:chOff x="3168" y="3400"/>
              <a:chExt cx="2020" cy="467"/>
            </a:xfrm>
          </p:grpSpPr>
          <p:grpSp>
            <p:nvGrpSpPr>
              <p:cNvPr id="52" name="Group 10"/>
              <p:cNvGrpSpPr>
                <a:grpSpLocks/>
              </p:cNvGrpSpPr>
              <p:nvPr/>
            </p:nvGrpSpPr>
            <p:grpSpPr bwMode="auto">
              <a:xfrm>
                <a:off x="3168" y="3421"/>
                <a:ext cx="204" cy="419"/>
                <a:chOff x="3552" y="3552"/>
                <a:chExt cx="204" cy="419"/>
              </a:xfrm>
            </p:grpSpPr>
            <p:sp>
              <p:nvSpPr>
                <p:cNvPr id="7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744"/>
                  <a:ext cx="20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3</a:t>
                  </a:r>
                </a:p>
              </p:txBody>
            </p:sp>
            <p:sp>
              <p:nvSpPr>
                <p:cNvPr id="72" name="Rectangle 12"/>
                <p:cNvSpPr>
                  <a:spLocks noChangeArrowheads="1"/>
                </p:cNvSpPr>
                <p:nvPr/>
              </p:nvSpPr>
              <p:spPr bwMode="auto">
                <a:xfrm>
                  <a:off x="3552" y="3552"/>
                  <a:ext cx="20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/>
                    <a:t>1</a:t>
                  </a:r>
                </a:p>
              </p:txBody>
            </p:sp>
            <p:sp>
              <p:nvSpPr>
                <p:cNvPr id="73" name="Line 13"/>
                <p:cNvSpPr>
                  <a:spLocks noChangeShapeType="1"/>
                </p:cNvSpPr>
                <p:nvPr/>
              </p:nvSpPr>
              <p:spPr bwMode="auto">
                <a:xfrm>
                  <a:off x="3552" y="37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53" name="Group 14"/>
              <p:cNvGrpSpPr>
                <a:grpSpLocks/>
              </p:cNvGrpSpPr>
              <p:nvPr/>
            </p:nvGrpSpPr>
            <p:grpSpPr bwMode="auto">
              <a:xfrm>
                <a:off x="3360" y="3432"/>
                <a:ext cx="404" cy="419"/>
                <a:chOff x="4120" y="3456"/>
                <a:chExt cx="404" cy="419"/>
              </a:xfrm>
            </p:grpSpPr>
            <p:grpSp>
              <p:nvGrpSpPr>
                <p:cNvPr id="66" name="Group 15"/>
                <p:cNvGrpSpPr>
                  <a:grpSpLocks/>
                </p:cNvGrpSpPr>
                <p:nvPr/>
              </p:nvGrpSpPr>
              <p:grpSpPr bwMode="auto">
                <a:xfrm>
                  <a:off x="4320" y="3456"/>
                  <a:ext cx="204" cy="419"/>
                  <a:chOff x="3552" y="3552"/>
                  <a:chExt cx="204" cy="419"/>
                </a:xfrm>
              </p:grpSpPr>
              <p:sp>
                <p:nvSpPr>
                  <p:cNvPr id="6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744"/>
                    <a:ext cx="204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/>
                      <a:t>4</a:t>
                    </a:r>
                  </a:p>
                </p:txBody>
              </p:sp>
              <p:sp>
                <p:nvSpPr>
                  <p:cNvPr id="6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552"/>
                    <a:ext cx="204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 dirty="0"/>
                      <a:t>1</a:t>
                    </a:r>
                  </a:p>
                </p:txBody>
              </p:sp>
              <p:sp>
                <p:nvSpPr>
                  <p:cNvPr id="7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7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/>
                  </a:p>
                </p:txBody>
              </p:sp>
            </p:grpSp>
            <p:sp>
              <p:nvSpPr>
                <p:cNvPr id="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120" y="3584"/>
                  <a:ext cx="204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+</a:t>
                  </a:r>
                </a:p>
              </p:txBody>
            </p:sp>
          </p:grp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4632" y="3400"/>
                <a:ext cx="385" cy="467"/>
                <a:chOff x="3024" y="2941"/>
                <a:chExt cx="385" cy="467"/>
              </a:xfrm>
            </p:grpSpPr>
            <p:sp>
              <p:nvSpPr>
                <p:cNvPr id="63" name="Rectangle 21"/>
                <p:cNvSpPr>
                  <a:spLocks noChangeArrowheads="1"/>
                </p:cNvSpPr>
                <p:nvPr/>
              </p:nvSpPr>
              <p:spPr bwMode="auto">
                <a:xfrm>
                  <a:off x="3120" y="2941"/>
                  <a:ext cx="204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1</a:t>
                  </a:r>
                </a:p>
              </p:txBody>
            </p:sp>
            <p:sp>
              <p:nvSpPr>
                <p:cNvPr id="64" name="Rectangle 22"/>
                <p:cNvSpPr>
                  <a:spLocks noChangeArrowheads="1"/>
                </p:cNvSpPr>
                <p:nvPr/>
              </p:nvSpPr>
              <p:spPr bwMode="auto">
                <a:xfrm>
                  <a:off x="3104" y="3181"/>
                  <a:ext cx="272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n+1</a:t>
                  </a:r>
                </a:p>
              </p:txBody>
            </p:sp>
            <p:sp>
              <p:nvSpPr>
                <p:cNvPr id="65" name="Line 23"/>
                <p:cNvSpPr>
                  <a:spLocks noChangeShapeType="1"/>
                </p:cNvSpPr>
                <p:nvPr/>
              </p:nvSpPr>
              <p:spPr bwMode="auto">
                <a:xfrm>
                  <a:off x="3024" y="3200"/>
                  <a:ext cx="38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55" name="Group 24"/>
              <p:cNvGrpSpPr>
                <a:grpSpLocks/>
              </p:cNvGrpSpPr>
              <p:nvPr/>
            </p:nvGrpSpPr>
            <p:grpSpPr bwMode="auto">
              <a:xfrm>
                <a:off x="3792" y="3432"/>
                <a:ext cx="680" cy="419"/>
                <a:chOff x="4120" y="3528"/>
                <a:chExt cx="680" cy="419"/>
              </a:xfrm>
            </p:grpSpPr>
            <p:grpSp>
              <p:nvGrpSpPr>
                <p:cNvPr id="58" name="Group 25"/>
                <p:cNvGrpSpPr>
                  <a:grpSpLocks/>
                </p:cNvGrpSpPr>
                <p:nvPr/>
              </p:nvGrpSpPr>
              <p:grpSpPr bwMode="auto">
                <a:xfrm>
                  <a:off x="4596" y="3528"/>
                  <a:ext cx="204" cy="419"/>
                  <a:chOff x="3552" y="3552"/>
                  <a:chExt cx="204" cy="419"/>
                </a:xfrm>
              </p:grpSpPr>
              <p:sp>
                <p:nvSpPr>
                  <p:cNvPr id="6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744"/>
                    <a:ext cx="204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/>
                      <a:t>n</a:t>
                    </a:r>
                  </a:p>
                </p:txBody>
              </p:sp>
              <p:sp>
                <p:nvSpPr>
                  <p:cNvPr id="6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3552"/>
                    <a:ext cx="204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/>
                      <a:t>1</a:t>
                    </a:r>
                  </a:p>
                </p:txBody>
              </p:sp>
              <p:sp>
                <p:nvSpPr>
                  <p:cNvPr id="6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7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/>
                  </a:p>
                </p:txBody>
              </p:sp>
            </p:grpSp>
            <p:sp>
              <p:nvSpPr>
                <p:cNvPr id="59" name="Rectangle 29"/>
                <p:cNvSpPr>
                  <a:spLocks noChangeArrowheads="1"/>
                </p:cNvSpPr>
                <p:nvPr/>
              </p:nvSpPr>
              <p:spPr bwMode="auto">
                <a:xfrm>
                  <a:off x="4120" y="3640"/>
                  <a:ext cx="431" cy="2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/>
                    <a:t>+</a:t>
                  </a:r>
                  <a:r>
                    <a:rPr lang="en-US" altLang="zh-CN" sz="2400" b="1">
                      <a:cs typeface="Times New Roman" panose="02020603050405020304" pitchFamily="18" charset="0"/>
                    </a:rPr>
                    <a:t>…</a:t>
                  </a:r>
                  <a:r>
                    <a:rPr lang="en-US" altLang="zh-CN" sz="2000" b="1"/>
                    <a:t>+</a:t>
                  </a:r>
                </a:p>
              </p:txBody>
            </p:sp>
          </p:grpSp>
          <p:sp>
            <p:nvSpPr>
              <p:cNvPr id="56" name="Rectangle 30"/>
              <p:cNvSpPr>
                <a:spLocks noChangeArrowheads="1"/>
              </p:cNvSpPr>
              <p:nvPr/>
            </p:nvSpPr>
            <p:spPr bwMode="auto">
              <a:xfrm>
                <a:off x="4448" y="3544"/>
                <a:ext cx="20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+</a:t>
                </a: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984" y="3528"/>
                <a:ext cx="20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/>
                  <a:t>]</a:t>
                </a:r>
              </a:p>
            </p:txBody>
          </p:sp>
        </p:grp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200" y="1765"/>
              <a:ext cx="115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∴</a:t>
              </a:r>
              <a:r>
                <a:rPr lang="zh-CN" altLang="en-US" sz="2400" b="1" dirty="0"/>
                <a:t> 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2000" dirty="0" err="1"/>
                <a:t>avg</a:t>
              </a:r>
              <a:r>
                <a:rPr lang="en-US" altLang="zh-CN" sz="2400" b="1" dirty="0"/>
                <a:t>(n)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&lt;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1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算法分析（</a:t>
            </a:r>
            <a:r>
              <a:rPr lang="en-US" altLang="zh-CN" sz="2000" dirty="0" smtClean="0">
                <a:solidFill>
                  <a:srgbClr val="7030A0"/>
                </a:solidFill>
              </a:rPr>
              <a:t>5/5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7030A0"/>
                </a:solidFill>
              </a:rPr>
              <a:t>‘一般’情况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个记录进行快速排序所需的时间</a:t>
            </a:r>
            <a:r>
              <a:rPr lang="en-US" altLang="zh-CN" sz="2400" dirty="0"/>
              <a:t>T(n)</a:t>
            </a:r>
            <a:r>
              <a:rPr lang="zh-CN" altLang="en-US" sz="2400" dirty="0"/>
              <a:t>组成是</a:t>
            </a:r>
            <a:r>
              <a:rPr lang="zh-CN" altLang="en-US" sz="2400" dirty="0" smtClean="0"/>
              <a:t>：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(n) = C(n)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(k-1) + </a:t>
            </a: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avg</a:t>
            </a:r>
            <a:r>
              <a:rPr lang="en-US" altLang="zh-CN" sz="1800" dirty="0" smtClean="0"/>
              <a:t>(n-k)         ……  ⑴</a:t>
            </a:r>
          </a:p>
          <a:p>
            <a:pPr lvl="2"/>
            <a:r>
              <a:rPr lang="zh-CN" altLang="en-US" sz="2000" dirty="0"/>
              <a:t>只有</a:t>
            </a:r>
            <a:r>
              <a:rPr lang="en-US" altLang="zh-CN" sz="2000" dirty="0"/>
              <a:t>1</a:t>
            </a:r>
            <a:r>
              <a:rPr lang="zh-CN" altLang="en-US" sz="2000" dirty="0"/>
              <a:t>个记录的排序时间是一个</a:t>
            </a:r>
            <a:r>
              <a:rPr lang="zh-CN" altLang="en-US" sz="2000" dirty="0" smtClean="0"/>
              <a:t>常数</a:t>
            </a:r>
            <a:r>
              <a:rPr lang="en-US" altLang="zh-CN" sz="2000" dirty="0" smtClean="0"/>
              <a:t>C(1)</a:t>
            </a:r>
            <a:r>
              <a:rPr lang="zh-CN" altLang="en-US" sz="2000" dirty="0" smtClean="0"/>
              <a:t>，</a:t>
            </a:r>
            <a:endParaRPr lang="zh-CN" altLang="en-US" sz="2000" dirty="0"/>
          </a:p>
          <a:p>
            <a:pPr marL="457200" lvl="1" indent="0">
              <a:spcBef>
                <a:spcPts val="2400"/>
              </a:spcBef>
              <a:buNone/>
            </a:pPr>
            <a:r>
              <a:rPr lang="zh-CN" altLang="en-US" sz="2200" dirty="0"/>
              <a:t>∴ 快速排序的</a:t>
            </a:r>
            <a:r>
              <a:rPr lang="zh-CN" altLang="en-US" sz="2200" b="1" dirty="0">
                <a:solidFill>
                  <a:srgbClr val="0070C0"/>
                </a:solidFill>
              </a:rPr>
              <a:t>平均时间复杂度</a:t>
            </a:r>
            <a:r>
              <a:rPr lang="zh-CN" altLang="en-US" sz="2200" dirty="0"/>
              <a:t>是：</a:t>
            </a:r>
            <a:r>
              <a:rPr lang="en-US" altLang="zh-CN" sz="2200" dirty="0">
                <a:solidFill>
                  <a:srgbClr val="C00000"/>
                </a:solidFill>
              </a:rPr>
              <a:t>T(n)=O(n㏒</a:t>
            </a:r>
            <a:r>
              <a:rPr lang="en-US" altLang="zh-CN" sz="2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200" dirty="0">
                <a:solidFill>
                  <a:srgbClr val="C00000"/>
                </a:solidFill>
              </a:rPr>
              <a:t>n) </a:t>
            </a:r>
          </a:p>
          <a:p>
            <a:pPr lvl="1">
              <a:spcBef>
                <a:spcPts val="2400"/>
              </a:spcBef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所需要的附加空间来看，快速排序算法是递归调用，系统内用堆栈保存递归参数，当每次划分比较均匀时，</a:t>
            </a:r>
            <a:r>
              <a:rPr lang="zh-CN" altLang="en-US" sz="2200" dirty="0">
                <a:solidFill>
                  <a:schemeClr val="accent6"/>
                </a:solidFill>
              </a:rPr>
              <a:t>栈的最大深度为</a:t>
            </a:r>
            <a:r>
              <a:rPr lang="en-US" altLang="zh-CN" sz="2200" dirty="0">
                <a:solidFill>
                  <a:schemeClr val="accent6"/>
                </a:solidFill>
              </a:rPr>
              <a:t>[㏒</a:t>
            </a:r>
            <a:r>
              <a:rPr lang="en-US" altLang="zh-CN" sz="2200" baseline="-25000" dirty="0">
                <a:solidFill>
                  <a:schemeClr val="accent6"/>
                </a:solidFill>
              </a:rPr>
              <a:t>2</a:t>
            </a:r>
            <a:r>
              <a:rPr lang="en-US" altLang="zh-CN" sz="2200" dirty="0">
                <a:solidFill>
                  <a:schemeClr val="accent6"/>
                </a:solidFill>
              </a:rPr>
              <a:t>n]+1 </a:t>
            </a:r>
            <a:r>
              <a:rPr lang="zh-CN" altLang="en-US" sz="2200" dirty="0"/>
              <a:t>。</a:t>
            </a:r>
          </a:p>
          <a:p>
            <a:pPr marL="457200" lvl="1" indent="0">
              <a:spcBef>
                <a:spcPts val="2400"/>
              </a:spcBef>
              <a:buNone/>
            </a:pPr>
            <a:r>
              <a:rPr lang="zh-CN" altLang="en-US" sz="2200" dirty="0" smtClean="0"/>
              <a:t>∴ </a:t>
            </a:r>
            <a:r>
              <a:rPr lang="zh-CN" altLang="en-US" sz="2200" dirty="0"/>
              <a:t>快速排序的空间复杂度是：</a:t>
            </a:r>
            <a:r>
              <a:rPr lang="en-US" altLang="zh-CN" sz="2200" dirty="0">
                <a:solidFill>
                  <a:srgbClr val="C00000"/>
                </a:solidFill>
              </a:rPr>
              <a:t>S(n)=O(㏒</a:t>
            </a:r>
            <a:r>
              <a:rPr lang="en-US" altLang="zh-CN" sz="2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200" dirty="0">
                <a:solidFill>
                  <a:srgbClr val="C00000"/>
                </a:solidFill>
              </a:rPr>
              <a:t>n)</a:t>
            </a:r>
          </a:p>
          <a:p>
            <a:pPr lvl="1">
              <a:spcBef>
                <a:spcPts val="2400"/>
              </a:spcBef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排序的稳定性来看，快速排序是</a:t>
            </a:r>
            <a:r>
              <a:rPr lang="zh-CN" altLang="en-US" sz="2200" b="1" dirty="0">
                <a:solidFill>
                  <a:srgbClr val="C00000"/>
                </a:solidFill>
              </a:rPr>
              <a:t>不稳定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8861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0.1 </a:t>
            </a:r>
            <a:r>
              <a:rPr lang="zh-CN" altLang="en-US" dirty="0" smtClean="0"/>
              <a:t>排序算法的</a:t>
            </a:r>
            <a:r>
              <a:rPr lang="zh-CN" altLang="en-US" dirty="0" smtClean="0">
                <a:solidFill>
                  <a:schemeClr val="tx2"/>
                </a:solidFill>
              </a:rPr>
              <a:t>评价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sz="2400" dirty="0"/>
              <a:t>若记录序列中有</a:t>
            </a:r>
            <a:r>
              <a:rPr lang="zh-CN" altLang="en-US" sz="2400" i="1" dirty="0">
                <a:solidFill>
                  <a:srgbClr val="7030A0"/>
                </a:solidFill>
              </a:rPr>
              <a:t>两个或两个以上</a:t>
            </a:r>
            <a:r>
              <a:rPr lang="zh-CN" altLang="en-US" sz="2400" u="sng" dirty="0"/>
              <a:t>关键字相等</a:t>
            </a:r>
            <a:r>
              <a:rPr lang="zh-CN" altLang="en-US" sz="2400" dirty="0"/>
              <a:t>的记录：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=</a:t>
            </a:r>
            <a:r>
              <a:rPr lang="en-US" altLang="zh-CN" sz="2400" dirty="0" err="1" smtClean="0"/>
              <a:t>K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i</a:t>
            </a:r>
            <a:r>
              <a:rPr lang="en-US" altLang="zh-CN" sz="2400" dirty="0" err="1"/>
              <a:t>≠j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j=1, 2, … n)</a:t>
            </a:r>
            <a:r>
              <a:rPr lang="zh-CN" altLang="en-US" sz="2400" dirty="0"/>
              <a:t>，且</a:t>
            </a:r>
            <a:r>
              <a:rPr lang="zh-CN" altLang="en-US" sz="2400" i="1" dirty="0">
                <a:solidFill>
                  <a:schemeClr val="accent6"/>
                </a:solidFill>
              </a:rPr>
              <a:t>在排序前</a:t>
            </a:r>
            <a:r>
              <a:rPr lang="en-US" altLang="zh-CN" sz="2400" i="1" dirty="0" err="1" smtClean="0">
                <a:solidFill>
                  <a:schemeClr val="accent6"/>
                </a:solidFill>
              </a:rPr>
              <a:t>R</a:t>
            </a:r>
            <a:r>
              <a:rPr lang="en-US" altLang="zh-CN" sz="2400" i="1" baseline="-250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2400" i="1" baseline="-25000" dirty="0" smtClean="0">
                <a:solidFill>
                  <a:schemeClr val="accent6"/>
                </a:solidFill>
              </a:rPr>
              <a:t> 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先</a:t>
            </a:r>
            <a:r>
              <a:rPr lang="zh-CN" altLang="en-US" sz="2400" i="1" dirty="0">
                <a:solidFill>
                  <a:schemeClr val="accent6"/>
                </a:solidFill>
              </a:rPr>
              <a:t>于</a:t>
            </a:r>
            <a:r>
              <a:rPr lang="en-US" altLang="zh-CN" sz="2400" i="1" dirty="0" err="1" smtClean="0">
                <a:solidFill>
                  <a:schemeClr val="accent6"/>
                </a:solidFill>
              </a:rPr>
              <a:t>R</a:t>
            </a:r>
            <a:r>
              <a:rPr lang="en-US" altLang="zh-CN" sz="2400" i="1" baseline="-25000" dirty="0" err="1" smtClean="0">
                <a:solidFill>
                  <a:schemeClr val="accent6"/>
                </a:solidFill>
              </a:rPr>
              <a:t>j</a:t>
            </a:r>
            <a:r>
              <a:rPr lang="en-US" altLang="zh-CN" sz="2400" i="1" baseline="-25000" dirty="0" smtClean="0">
                <a:solidFill>
                  <a:schemeClr val="accent6"/>
                </a:solidFill>
              </a:rPr>
              <a:t> </a:t>
            </a:r>
            <a:r>
              <a:rPr lang="en-US" altLang="zh-CN" sz="2400" i="1" dirty="0" smtClean="0">
                <a:solidFill>
                  <a:schemeClr val="accent6"/>
                </a:solidFill>
              </a:rPr>
              <a:t>(</a:t>
            </a:r>
            <a:r>
              <a:rPr lang="en-US" altLang="zh-CN" sz="2400" i="1" dirty="0" err="1">
                <a:solidFill>
                  <a:schemeClr val="accent6"/>
                </a:solidFill>
              </a:rPr>
              <a:t>i</a:t>
            </a:r>
            <a:r>
              <a:rPr lang="en-US" altLang="zh-CN" sz="2400" i="1" dirty="0">
                <a:solidFill>
                  <a:schemeClr val="accent6"/>
                </a:solidFill>
              </a:rPr>
              <a:t>&lt;j)</a:t>
            </a:r>
            <a:r>
              <a:rPr lang="zh-CN" altLang="en-US" sz="2400" dirty="0"/>
              <a:t>，</a:t>
            </a:r>
            <a:r>
              <a:rPr lang="zh-CN" altLang="en-US" sz="2400" i="1" dirty="0">
                <a:solidFill>
                  <a:srgbClr val="7030A0"/>
                </a:solidFill>
              </a:rPr>
              <a:t>排序后的记录序列仍然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是</a:t>
            </a:r>
            <a:r>
              <a:rPr lang="en-US" altLang="zh-CN" sz="2400" i="1" dirty="0" err="1">
                <a:solidFill>
                  <a:srgbClr val="7030A0"/>
                </a:solidFill>
              </a:rPr>
              <a:t>R</a:t>
            </a:r>
            <a:r>
              <a:rPr lang="en-US" altLang="zh-CN" sz="2400" i="1" baseline="-25000" dirty="0" err="1">
                <a:solidFill>
                  <a:srgbClr val="7030A0"/>
                </a:solidFill>
              </a:rPr>
              <a:t>i</a:t>
            </a:r>
            <a:r>
              <a:rPr lang="en-US" altLang="zh-CN" sz="2400" i="1" baseline="-25000" dirty="0">
                <a:solidFill>
                  <a:srgbClr val="7030A0"/>
                </a:solidFill>
              </a:rPr>
              <a:t> </a:t>
            </a:r>
            <a:r>
              <a:rPr lang="zh-CN" altLang="en-US" sz="2400" i="1" dirty="0">
                <a:solidFill>
                  <a:srgbClr val="7030A0"/>
                </a:solidFill>
              </a:rPr>
              <a:t>先于</a:t>
            </a:r>
            <a:r>
              <a:rPr lang="en-US" altLang="zh-CN" sz="2400" i="1" dirty="0" err="1" smtClean="0">
                <a:solidFill>
                  <a:srgbClr val="7030A0"/>
                </a:solidFill>
              </a:rPr>
              <a:t>R</a:t>
            </a:r>
            <a:r>
              <a:rPr lang="en-US" altLang="zh-CN" sz="2400" i="1" baseline="-25000" dirty="0" err="1" smtClean="0">
                <a:solidFill>
                  <a:srgbClr val="7030A0"/>
                </a:solidFill>
              </a:rPr>
              <a:t>j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称排序方法是</a:t>
            </a:r>
            <a:r>
              <a:rPr lang="zh-CN" altLang="en-US" sz="2400" b="1" dirty="0">
                <a:solidFill>
                  <a:srgbClr val="00B0F0"/>
                </a:solidFill>
              </a:rPr>
              <a:t>稳定的</a:t>
            </a:r>
            <a:r>
              <a:rPr lang="zh-CN" altLang="en-US" sz="2400" dirty="0"/>
              <a:t>，否则是</a:t>
            </a:r>
            <a:r>
              <a:rPr lang="zh-CN" altLang="en-US" sz="2400" b="1" dirty="0">
                <a:solidFill>
                  <a:srgbClr val="00B0F0"/>
                </a:solidFill>
              </a:rPr>
              <a:t>不稳定的</a:t>
            </a:r>
            <a:r>
              <a:rPr lang="zh-CN" altLang="en-US" sz="2400" dirty="0"/>
              <a:t>。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sz="2400" dirty="0" smtClean="0"/>
              <a:t>若</a:t>
            </a:r>
            <a:r>
              <a:rPr lang="zh-CN" altLang="en-US" sz="2400" dirty="0"/>
              <a:t>排序算法</a:t>
            </a:r>
            <a:r>
              <a:rPr lang="zh-CN" altLang="en-US" sz="2400" i="1" dirty="0">
                <a:solidFill>
                  <a:schemeClr val="accent6"/>
                </a:solidFill>
              </a:rPr>
              <a:t>所需的辅助空间不依赖问题的规模</a:t>
            </a:r>
            <a:r>
              <a:rPr lang="en-US" altLang="zh-CN" sz="2400" i="1" dirty="0">
                <a:solidFill>
                  <a:schemeClr val="accent6"/>
                </a:solidFill>
              </a:rPr>
              <a:t>n</a:t>
            </a:r>
            <a:r>
              <a:rPr lang="zh-CN" altLang="en-US" sz="2400" dirty="0"/>
              <a:t>，即空间复杂度是</a:t>
            </a:r>
            <a:r>
              <a:rPr lang="en-US" altLang="zh-CN" sz="2400" dirty="0"/>
              <a:t>O(1) </a:t>
            </a:r>
            <a:r>
              <a:rPr lang="zh-CN" altLang="en-US" sz="2400" dirty="0"/>
              <a:t>，则称排序方法是</a:t>
            </a:r>
            <a:r>
              <a:rPr lang="zh-CN" altLang="en-US" sz="2400" b="1" dirty="0">
                <a:solidFill>
                  <a:srgbClr val="00B0F0"/>
                </a:solidFill>
              </a:rPr>
              <a:t>就地排序</a:t>
            </a:r>
            <a:r>
              <a:rPr lang="zh-CN" altLang="en-US" sz="2400" dirty="0"/>
              <a:t>，否则是</a:t>
            </a:r>
            <a:r>
              <a:rPr lang="zh-CN" altLang="en-US" sz="2400" b="1" dirty="0">
                <a:solidFill>
                  <a:srgbClr val="00B0F0"/>
                </a:solidFill>
              </a:rPr>
              <a:t>非就地排序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）排序</a:t>
            </a:r>
            <a:r>
              <a:rPr lang="zh-CN" altLang="en-US" sz="2400" dirty="0"/>
              <a:t>算法有许多，但就全面性能而言，还没有一种公认为最好的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u="sng" dirty="0" smtClean="0"/>
              <a:t>每</a:t>
            </a:r>
            <a:r>
              <a:rPr lang="zh-CN" altLang="en-US" sz="2400" u="sng" dirty="0"/>
              <a:t>种算法都有其优点和缺点</a:t>
            </a:r>
            <a:r>
              <a:rPr lang="zh-CN" altLang="en-US" sz="2400" dirty="0"/>
              <a:t>，分别适合不同的数据量和硬件配置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sz="2400" b="1" dirty="0" smtClean="0"/>
              <a:t>评价</a:t>
            </a:r>
            <a:r>
              <a:rPr lang="zh-CN" altLang="en-US" sz="2400" b="1" dirty="0"/>
              <a:t>排序算法的</a:t>
            </a:r>
            <a:r>
              <a:rPr lang="zh-CN" altLang="en-US" sz="2400" b="1" dirty="0">
                <a:solidFill>
                  <a:srgbClr val="7030A0"/>
                </a:solidFill>
              </a:rPr>
              <a:t>标准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C00000"/>
                </a:solidFill>
              </a:rPr>
              <a:t>执行时间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所需的辅助空间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）其次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C00000"/>
                </a:solidFill>
              </a:rPr>
              <a:t>算法的稳定性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81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>
                <a:solidFill>
                  <a:schemeClr val="tx2"/>
                </a:solidFill>
              </a:rPr>
              <a:t>快速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说明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67544" y="981075"/>
            <a:ext cx="8496944" cy="5419725"/>
          </a:xfrm>
        </p:spPr>
        <p:txBody>
          <a:bodyPr/>
          <a:lstStyle/>
          <a:p>
            <a:r>
              <a:rPr lang="zh-CN" altLang="en-US" sz="2400" dirty="0" smtClean="0"/>
              <a:t>关于快速排序的</a:t>
            </a:r>
            <a:r>
              <a:rPr lang="zh-CN" altLang="en-US" sz="2400" b="1" i="1" dirty="0" smtClean="0">
                <a:solidFill>
                  <a:srgbClr val="0070C0"/>
                </a:solidFill>
              </a:rPr>
              <a:t>“趟”数</a:t>
            </a:r>
            <a:endParaRPr lang="en-US" altLang="zh-CN" sz="2400" b="1" i="1" dirty="0" smtClean="0">
              <a:solidFill>
                <a:srgbClr val="0070C0"/>
              </a:solidFill>
            </a:endParaRPr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按</a:t>
            </a:r>
            <a:r>
              <a:rPr lang="zh-CN" altLang="en-US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一趟快速排序</a:t>
            </a:r>
            <a:r>
              <a:rPr lang="zh-CN" altLang="en-US" sz="2200" dirty="0" smtClean="0"/>
              <a:t>的规定，对元素</a:t>
            </a:r>
            <a:r>
              <a:rPr lang="en-US" altLang="zh-CN" sz="2200" i="1" dirty="0" smtClean="0"/>
              <a:t>Val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【</a:t>
            </a:r>
            <a:r>
              <a:rPr lang="zh-CN" altLang="en-US" sz="2200" dirty="0" smtClean="0"/>
              <a:t>左侧</a:t>
            </a:r>
            <a:r>
              <a:rPr lang="en-US" altLang="zh-CN" sz="2200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2200" dirty="0" smtClean="0"/>
              <a:t>】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【</a:t>
            </a:r>
            <a:r>
              <a:rPr lang="zh-CN" altLang="en-US" sz="2200" dirty="0" smtClean="0"/>
              <a:t>右侧</a:t>
            </a:r>
            <a:r>
              <a:rPr lang="en-US" altLang="zh-CN" sz="2200" b="1" i="1" dirty="0" smtClean="0">
                <a:solidFill>
                  <a:srgbClr val="FF00FF"/>
                </a:solidFill>
              </a:rPr>
              <a:t>R</a:t>
            </a:r>
            <a:r>
              <a:rPr lang="en-US" altLang="zh-CN" sz="2200" dirty="0" smtClean="0"/>
              <a:t>】</a:t>
            </a:r>
            <a:r>
              <a:rPr lang="zh-CN" altLang="en-US" sz="2200" dirty="0" smtClean="0"/>
              <a:t>之一进行排序，各需要“一趟”快速排序；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而若规定：排序</a:t>
            </a:r>
            <a:r>
              <a:rPr lang="zh-CN" altLang="en-US" sz="2200" dirty="0"/>
              <a:t>过程中，对尚未确定最终位置的所有元素进行一遍处理</a:t>
            </a:r>
            <a:r>
              <a:rPr lang="zh-CN" altLang="en-US" sz="2200" dirty="0" smtClean="0"/>
              <a:t>称为“一趟”，则</a:t>
            </a:r>
            <a:endParaRPr lang="en-US" altLang="zh-CN" sz="2200" dirty="0" smtClean="0"/>
          </a:p>
          <a:p>
            <a:pPr marL="1314450" lvl="2" indent="-457200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【</a:t>
            </a:r>
            <a:r>
              <a:rPr lang="zh-CN" altLang="en-US" sz="2000" dirty="0"/>
              <a:t>左侧</a:t>
            </a:r>
            <a:r>
              <a:rPr lang="en-US" altLang="zh-CN" sz="2000" b="1" i="1" dirty="0">
                <a:solidFill>
                  <a:srgbClr val="FF0000"/>
                </a:solidFill>
              </a:rPr>
              <a:t>L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右侧</a:t>
            </a:r>
            <a:r>
              <a:rPr lang="en-US" altLang="zh-CN" sz="2000" b="1" i="1" dirty="0">
                <a:solidFill>
                  <a:srgbClr val="FF00FF"/>
                </a:solidFill>
              </a:rPr>
              <a:t>R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都进行一趟快排才能称为一趟。</a:t>
            </a:r>
            <a:endParaRPr lang="en-US" altLang="zh-CN" sz="2000" dirty="0" smtClean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07672"/>
              </p:ext>
            </p:extLst>
          </p:nvPr>
        </p:nvGraphicFramePr>
        <p:xfrm>
          <a:off x="1676400" y="2160404"/>
          <a:ext cx="626744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68">
                  <a:extLst>
                    <a:ext uri="{9D8B030D-6E8A-4147-A177-3AD203B41FA5}">
                      <a16:colId xmlns:a16="http://schemas.microsoft.com/office/drawing/2014/main" xmlns="" val="1666270256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2569133647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125725822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2261180135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4122515521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431032075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464218972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337995798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1715479933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3441531457"/>
                    </a:ext>
                  </a:extLst>
                </a:gridCol>
                <a:gridCol w="569768">
                  <a:extLst>
                    <a:ext uri="{9D8B030D-6E8A-4147-A177-3AD203B41FA5}">
                      <a16:colId xmlns:a16="http://schemas.microsoft.com/office/drawing/2014/main" xmlns="" val="44932991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a1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a2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ak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Val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b1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b2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b3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n>
                            <a:solidFill>
                              <a:schemeClr val="tx1"/>
                            </a:solidFill>
                          </a:ln>
                          <a:noFill/>
                          <a:latin typeface="隶书" panose="02010509060101010101" pitchFamily="49" charset="-122"/>
                          <a:ea typeface="隶书" panose="02010509060101010101" pitchFamily="49" charset="-122"/>
                          <a:cs typeface="Arabic Typesetting" panose="03020402040406030203" pitchFamily="66" charset="-78"/>
                        </a:rPr>
                        <a:t>…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noFill/>
                        <a:latin typeface="隶书" panose="02010509060101010101" pitchFamily="49" charset="-122"/>
                        <a:ea typeface="隶书" panose="02010509060101010101" pitchFamily="49" charset="-122"/>
                        <a:cs typeface="Arabic Typesetting" panose="03020402040406030203" pitchFamily="66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6524090"/>
                  </a:ext>
                </a:extLst>
              </a:tr>
            </a:tbl>
          </a:graphicData>
        </a:graphic>
      </p:graphicFrame>
      <p:sp>
        <p:nvSpPr>
          <p:cNvPr id="16" name="椭圆 15"/>
          <p:cNvSpPr/>
          <p:nvPr/>
        </p:nvSpPr>
        <p:spPr>
          <a:xfrm>
            <a:off x="1295400" y="2008004"/>
            <a:ext cx="38862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62600" y="2008004"/>
            <a:ext cx="2514600" cy="838200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87602" y="148478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i="1" dirty="0" smtClean="0">
                <a:solidFill>
                  <a:srgbClr val="FF0000"/>
                </a:solidFill>
              </a:rPr>
              <a:t>L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29450" y="152923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i="1" dirty="0" smtClean="0">
                <a:solidFill>
                  <a:srgbClr val="FF00FF"/>
                </a:solidFill>
              </a:rPr>
              <a:t>R</a:t>
            </a:r>
            <a:endParaRPr lang="zh-CN" altLang="en-US" i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chemeClr val="tx2"/>
                </a:solidFill>
              </a:rPr>
              <a:t>选择</a:t>
            </a:r>
            <a:r>
              <a:rPr lang="zh-CN" altLang="en-US" dirty="0" smtClean="0"/>
              <a:t>排序</a:t>
            </a:r>
            <a:r>
              <a:rPr lang="en-US" altLang="zh-CN" dirty="0"/>
              <a:t>(Selection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92696"/>
            <a:ext cx="8191500" cy="5760639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538163" algn="l"/>
              </a:tabLst>
            </a:pPr>
            <a:r>
              <a:rPr lang="zh-CN" altLang="en-US" sz="2400" dirty="0" smtClean="0"/>
              <a:t>选择排序的</a:t>
            </a:r>
            <a:r>
              <a:rPr lang="zh-CN" alt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</a:t>
            </a:r>
            <a:r>
              <a:rPr lang="zh-CN" alt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思想 </a:t>
            </a:r>
            <a:r>
              <a:rPr lang="en-US" altLang="zh-CN" sz="2400" dirty="0" smtClean="0"/>
              <a:t>: </a:t>
            </a:r>
          </a:p>
          <a:p>
            <a:pPr lvl="1">
              <a:spcBef>
                <a:spcPts val="600"/>
              </a:spcBef>
              <a:tabLst>
                <a:tab pos="538163" algn="l"/>
              </a:tabLst>
            </a:pPr>
            <a:r>
              <a:rPr lang="zh-CN" altLang="en-US" sz="2000" dirty="0" smtClean="0"/>
              <a:t>每次</a:t>
            </a:r>
            <a:r>
              <a:rPr lang="zh-CN" altLang="en-US" sz="2000" dirty="0"/>
              <a:t>从</a:t>
            </a:r>
            <a:r>
              <a:rPr lang="zh-CN" altLang="en-US" sz="2000" i="1" u="sng" dirty="0"/>
              <a:t>当前</a:t>
            </a:r>
            <a:r>
              <a:rPr lang="zh-CN" altLang="en-US" sz="2000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待排序的</a:t>
            </a:r>
            <a:r>
              <a:rPr lang="zh-CN" altLang="en-US" sz="2000" i="1" u="sng" dirty="0"/>
              <a:t>记录</a:t>
            </a:r>
            <a:r>
              <a:rPr lang="zh-CN" altLang="en-US" sz="2000" dirty="0" smtClean="0"/>
              <a:t>中选取“</a:t>
            </a:r>
            <a:r>
              <a:rPr lang="zh-CN" altLang="en-US" sz="2000" dirty="0" smtClean="0">
                <a:solidFill>
                  <a:srgbClr val="0070C0"/>
                </a:solidFill>
              </a:rPr>
              <a:t>关键字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第</a:t>
            </a:r>
            <a:r>
              <a:rPr lang="en-US" altLang="zh-CN" sz="2000" b="1" i="1" dirty="0" err="1" smtClean="0">
                <a:solidFill>
                  <a:schemeClr val="accent6"/>
                </a:solidFill>
              </a:rPr>
              <a:t>i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（</a:t>
            </a:r>
            <a:r>
              <a:rPr lang="en-US" altLang="zh-CN" sz="2000" b="1" i="1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2000" b="1" dirty="0" smtClean="0">
                <a:solidFill>
                  <a:schemeClr val="accent6"/>
                </a:solidFill>
              </a:rPr>
              <a:t>=1,2,…,</a:t>
            </a:r>
            <a:r>
              <a:rPr lang="en-US" altLang="zh-CN" sz="2000" b="1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2000" b="1" dirty="0" smtClean="0">
                <a:solidFill>
                  <a:schemeClr val="accent6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小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记录”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放置在记录序列的位置</a:t>
            </a:r>
            <a:r>
              <a:rPr lang="en-US" altLang="zh-CN" sz="2000" b="1" i="1" dirty="0" err="1" smtClean="0">
                <a:solidFill>
                  <a:schemeClr val="accent6"/>
                </a:solidFill>
              </a:rPr>
              <a:t>i</a:t>
            </a:r>
            <a:r>
              <a:rPr lang="zh-CN" altLang="en-US" sz="2000" dirty="0" smtClean="0"/>
              <a:t>，</a:t>
            </a:r>
            <a:r>
              <a:rPr lang="zh-CN" altLang="en-US" sz="2000" b="1" i="1" u="sng" dirty="0" smtClean="0"/>
              <a:t>直到 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所有</a:t>
            </a:r>
            <a:r>
              <a:rPr lang="en-US" altLang="zh-CN" sz="2000" b="1" i="1" u="sng" dirty="0" smtClean="0">
                <a:solidFill>
                  <a:srgbClr val="0070C0"/>
                </a:solidFill>
              </a:rPr>
              <a:t>n</a:t>
            </a:r>
            <a:r>
              <a:rPr lang="zh-CN" altLang="en-US" sz="2000" u="sng" dirty="0" smtClean="0">
                <a:solidFill>
                  <a:srgbClr val="0070C0"/>
                </a:solidFill>
              </a:rPr>
              <a:t>个记录</a:t>
            </a:r>
            <a:r>
              <a:rPr lang="zh-CN" altLang="en-US" sz="2000" u="sng" dirty="0" smtClean="0"/>
              <a:t>都有序为止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r>
              <a:rPr lang="zh-CN" altLang="en-US" sz="2400" dirty="0"/>
              <a:t>对有</a:t>
            </a:r>
            <a:r>
              <a:rPr lang="en-US" altLang="zh-CN" sz="2400" b="1" i="1" dirty="0">
                <a:solidFill>
                  <a:srgbClr val="FFC000"/>
                </a:solidFill>
              </a:rPr>
              <a:t>n</a:t>
            </a:r>
            <a:r>
              <a:rPr lang="zh-CN" altLang="en-US" sz="2400" dirty="0"/>
              <a:t>个记录的关键字</a:t>
            </a:r>
            <a:r>
              <a:rPr lang="zh-CN" altLang="en-US" sz="2400" dirty="0" smtClean="0"/>
              <a:t>序列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第</a:t>
            </a:r>
            <a:r>
              <a:rPr lang="en-US" altLang="zh-CN" b="1" i="1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趟</a:t>
            </a:r>
            <a:r>
              <a:rPr lang="zh-CN" altLang="en-US" sz="2400" dirty="0" smtClean="0"/>
              <a:t>排序操作如下：</a:t>
            </a:r>
            <a:endParaRPr lang="en-US" altLang="zh-CN" sz="2400" dirty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 smtClean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 smtClean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 smtClean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i="1" u="sng" dirty="0" smtClean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r>
              <a:rPr lang="zh-CN" altLang="en-US" sz="2000" i="1" u="sng" dirty="0" smtClean="0"/>
              <a:t>根据上述选择思想</a:t>
            </a:r>
            <a:r>
              <a:rPr lang="zh-CN" altLang="en-US" sz="2000" dirty="0" smtClean="0"/>
              <a:t>、并采用</a:t>
            </a:r>
            <a:r>
              <a:rPr lang="zh-CN" altLang="en-US" sz="2000" i="1" u="sng" dirty="0" smtClean="0"/>
              <a:t>线性表</a:t>
            </a:r>
            <a:r>
              <a:rPr lang="zh-CN" altLang="en-US" sz="2000" dirty="0" smtClean="0"/>
              <a:t>进行加于实现的排序，称为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简单</a:t>
            </a:r>
            <a:r>
              <a:rPr lang="zh-CN" altLang="en-US" sz="2000" dirty="0">
                <a:solidFill>
                  <a:srgbClr val="0070C0"/>
                </a:solidFill>
              </a:rPr>
              <a:t>选择排序</a:t>
            </a:r>
            <a:r>
              <a:rPr lang="en-US" altLang="zh-CN" sz="2000" dirty="0"/>
              <a:t>(Simple Selection </a:t>
            </a:r>
            <a:r>
              <a:rPr lang="en-US" altLang="zh-CN" sz="2000" dirty="0" smtClean="0"/>
              <a:t>Sort)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又称为</a:t>
            </a:r>
            <a:r>
              <a:rPr lang="zh-CN" altLang="en-US" sz="2000" b="1" dirty="0">
                <a:solidFill>
                  <a:srgbClr val="0070C0"/>
                </a:solidFill>
              </a:rPr>
              <a:t>直接</a:t>
            </a:r>
            <a:r>
              <a:rPr lang="zh-CN" altLang="en-US" sz="2000" dirty="0">
                <a:solidFill>
                  <a:srgbClr val="0070C0"/>
                </a:solidFill>
              </a:rPr>
              <a:t>选择</a:t>
            </a:r>
            <a:r>
              <a:rPr lang="zh-CN" altLang="en-US" sz="2000" dirty="0" smtClean="0">
                <a:solidFill>
                  <a:srgbClr val="0070C0"/>
                </a:solidFill>
              </a:rPr>
              <a:t>排序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600"/>
              </a:spcBef>
              <a:tabLst>
                <a:tab pos="538163" algn="l"/>
              </a:tabLst>
            </a:pPr>
            <a:endParaRPr lang="en-US" altLang="zh-CN" sz="2000" dirty="0" smtClean="0"/>
          </a:p>
        </p:txBody>
      </p:sp>
      <p:graphicFrame>
        <p:nvGraphicFramePr>
          <p:cNvPr id="178" name="表格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69359"/>
              </p:ext>
            </p:extLst>
          </p:nvPr>
        </p:nvGraphicFramePr>
        <p:xfrm>
          <a:off x="1795711" y="3594118"/>
          <a:ext cx="7024761" cy="115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01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56378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56378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389102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753901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811312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56378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869402">
                  <a:extLst>
                    <a:ext uri="{9D8B030D-6E8A-4147-A177-3AD203B41FA5}">
                      <a16:colId xmlns:a16="http://schemas.microsoft.com/office/drawing/2014/main" xmlns="" val="2523103506"/>
                    </a:ext>
                  </a:extLst>
                </a:gridCol>
                <a:gridCol w="443353">
                  <a:extLst>
                    <a:ext uri="{9D8B030D-6E8A-4147-A177-3AD203B41FA5}">
                      <a16:colId xmlns:a16="http://schemas.microsoft.com/office/drawing/2014/main" xmlns="" val="1448604020"/>
                    </a:ext>
                  </a:extLst>
                </a:gridCol>
                <a:gridCol w="760450">
                  <a:extLst>
                    <a:ext uri="{9D8B030D-6E8A-4147-A177-3AD203B41FA5}">
                      <a16:colId xmlns:a16="http://schemas.microsoft.com/office/drawing/2014/main" xmlns="" val="2149199796"/>
                    </a:ext>
                  </a:extLst>
                </a:gridCol>
                <a:gridCol w="552306">
                  <a:extLst>
                    <a:ext uri="{9D8B030D-6E8A-4147-A177-3AD203B41FA5}">
                      <a16:colId xmlns:a16="http://schemas.microsoft.com/office/drawing/2014/main" xmlns="" val="3675258142"/>
                    </a:ext>
                  </a:extLst>
                </a:gridCol>
              </a:tblGrid>
              <a:tr h="3556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i-2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i-1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err="1" smtClean="0">
                          <a:solidFill>
                            <a:schemeClr val="accent6"/>
                          </a:solidFill>
                        </a:rPr>
                        <a:t>i</a:t>
                      </a:r>
                      <a:endParaRPr lang="zh-CN" altLang="en-US" sz="1800" b="1" i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i+1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n-1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7833815"/>
                  </a:ext>
                </a:extLst>
              </a:tr>
              <a:tr h="75627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altLang="zh-CN" sz="2400" b="1" baseline="-25000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altLang="zh-CN" sz="2400" b="1" baseline="-2500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baseline="0" dirty="0" smtClean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zh-CN" altLang="en-US" sz="2400" b="1" baseline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altLang="zh-CN" sz="2400" b="1" baseline="-25000" dirty="0" smtClean="0">
                          <a:solidFill>
                            <a:srgbClr val="7030A0"/>
                          </a:solidFill>
                        </a:rPr>
                        <a:t>i-2</a:t>
                      </a:r>
                      <a:endParaRPr lang="zh-CN" altLang="en-US" sz="2400" b="1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altLang="zh-CN" sz="2400" b="1" baseline="-25000" dirty="0" smtClean="0">
                          <a:solidFill>
                            <a:srgbClr val="7030A0"/>
                          </a:solidFill>
                        </a:rPr>
                        <a:t>i-1</a:t>
                      </a:r>
                      <a:endParaRPr lang="zh-CN" altLang="en-US" sz="2400" b="1" baseline="-25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400" b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400" b="1" baseline="-25000" dirty="0" smtClean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400" b="1" baseline="-25000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2400" b="1" baseline="-25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4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179" name="矩形 178"/>
          <p:cNvSpPr/>
          <p:nvPr/>
        </p:nvSpPr>
        <p:spPr>
          <a:xfrm>
            <a:off x="54529" y="3275990"/>
            <a:ext cx="174118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0" dirty="0"/>
              <a:t>第</a:t>
            </a:r>
            <a:r>
              <a:rPr lang="en-US" altLang="zh-CN" sz="3200" i="1" dirty="0" err="1">
                <a:solidFill>
                  <a:schemeClr val="accent6"/>
                </a:solidFill>
              </a:rPr>
              <a:t>i</a:t>
            </a:r>
            <a:r>
              <a:rPr lang="zh-CN" altLang="en-US" sz="2800" b="0" dirty="0" smtClean="0"/>
              <a:t>趟</a:t>
            </a:r>
            <a:endParaRPr lang="en-US" altLang="zh-CN" sz="2800" b="0" dirty="0" smtClean="0"/>
          </a:p>
          <a:p>
            <a:r>
              <a:rPr lang="zh-CN" altLang="en-US" sz="2800" b="0" dirty="0"/>
              <a:t>选择</a:t>
            </a:r>
            <a:r>
              <a:rPr lang="zh-CN" altLang="en-US" sz="2800" b="0" dirty="0" smtClean="0"/>
              <a:t>排序</a:t>
            </a:r>
            <a:r>
              <a:rPr lang="en-US" altLang="zh-CN" sz="2800" dirty="0" smtClean="0"/>
              <a:t>:</a:t>
            </a:r>
          </a:p>
          <a:p>
            <a:pPr lvl="1" algn="r"/>
            <a:r>
              <a:rPr lang="en-US" altLang="zh-CN" sz="2800" i="1" dirty="0" smtClean="0">
                <a:solidFill>
                  <a:srgbClr val="002060"/>
                </a:solidFill>
              </a:rPr>
              <a:t>ST</a:t>
            </a:r>
            <a:endParaRPr lang="zh-CN" altLang="en-US" i="1" dirty="0">
              <a:solidFill>
                <a:srgbClr val="002060"/>
              </a:solidFill>
            </a:endParaRPr>
          </a:p>
        </p:txBody>
      </p:sp>
      <p:sp>
        <p:nvSpPr>
          <p:cNvPr id="180" name="右大括号 179"/>
          <p:cNvSpPr/>
          <p:nvPr/>
        </p:nvSpPr>
        <p:spPr>
          <a:xfrm rot="16200000">
            <a:off x="3496014" y="2158475"/>
            <a:ext cx="711812" cy="2592288"/>
          </a:xfrm>
          <a:prstGeom prst="rightBrac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2007969" y="2717622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7030A0"/>
                </a:solidFill>
              </a:rPr>
              <a:t>已选出</a:t>
            </a:r>
            <a:r>
              <a:rPr lang="zh-CN" altLang="en-US" sz="2000" b="0" dirty="0" smtClean="0">
                <a:solidFill>
                  <a:srgbClr val="7030A0"/>
                </a:solidFill>
              </a:rPr>
              <a:t>的</a:t>
            </a:r>
            <a:r>
              <a:rPr lang="zh-CN" altLang="en-US" sz="2000" b="0" dirty="0" smtClean="0">
                <a:solidFill>
                  <a:srgbClr val="996633"/>
                </a:solidFill>
              </a:rPr>
              <a:t>前</a:t>
            </a:r>
            <a:r>
              <a:rPr lang="en-US" altLang="zh-CN" sz="2400" i="1" dirty="0" smtClean="0">
                <a:solidFill>
                  <a:srgbClr val="996633"/>
                </a:solidFill>
              </a:rPr>
              <a:t>i-1</a:t>
            </a:r>
            <a:r>
              <a:rPr lang="zh-CN" altLang="en-US" sz="2000" b="0" dirty="0" smtClean="0">
                <a:solidFill>
                  <a:srgbClr val="996633"/>
                </a:solidFill>
              </a:rPr>
              <a:t>个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最小</a:t>
            </a:r>
            <a:r>
              <a:rPr lang="zh-CN" altLang="en-US" sz="2000" b="0" dirty="0" smtClean="0">
                <a:solidFill>
                  <a:srgbClr val="996633"/>
                </a:solidFill>
              </a:rPr>
              <a:t>的</a:t>
            </a:r>
            <a:endParaRPr lang="zh-CN" altLang="en-US" sz="2000" dirty="0">
              <a:solidFill>
                <a:srgbClr val="996633"/>
              </a:solidFill>
            </a:endParaRPr>
          </a:p>
        </p:txBody>
      </p:sp>
      <p:sp>
        <p:nvSpPr>
          <p:cNvPr id="182" name="右大括号 181"/>
          <p:cNvSpPr/>
          <p:nvPr/>
        </p:nvSpPr>
        <p:spPr>
          <a:xfrm rot="16200000">
            <a:off x="6811540" y="2124668"/>
            <a:ext cx="711812" cy="2666419"/>
          </a:xfrm>
          <a:prstGeom prst="rightBrac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CCFF"/>
                </a:solidFill>
                <a:prstDash val="dashDot"/>
              </a:ln>
              <a:solidFill>
                <a:srgbClr val="7030A0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530153" y="2730406"/>
            <a:ext cx="3340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zh-CN" altLang="en-US" sz="2000" b="0" smtClean="0">
                <a:solidFill>
                  <a:srgbClr val="C00000"/>
                </a:solidFill>
              </a:rPr>
              <a:t>剩下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</a:rPr>
              <a:t>待排序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i="1" dirty="0" smtClean="0">
                <a:solidFill>
                  <a:srgbClr val="996633"/>
                </a:solidFill>
              </a:rPr>
              <a:t>n-</a:t>
            </a:r>
            <a:r>
              <a:rPr lang="en-US" altLang="zh-CN" sz="2400" i="1" dirty="0" smtClean="0">
                <a:solidFill>
                  <a:srgbClr val="996633"/>
                </a:solidFill>
              </a:rPr>
              <a:t>i+1</a:t>
            </a:r>
            <a:r>
              <a:rPr lang="zh-CN" altLang="en-US" sz="2000" b="0" dirty="0" smtClean="0">
                <a:solidFill>
                  <a:srgbClr val="996633"/>
                </a:solidFill>
              </a:rPr>
              <a:t>个元素</a:t>
            </a:r>
            <a:endParaRPr lang="zh-CN" altLang="en-US" sz="2000" dirty="0">
              <a:solidFill>
                <a:srgbClr val="996633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499992" y="418726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2719224" y="418726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3363104" y="418726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779912" y="418726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 flipV="1">
            <a:off x="5857853" y="4594023"/>
            <a:ext cx="0" cy="459104"/>
          </a:xfrm>
          <a:prstGeom prst="straightConnector1">
            <a:avLst/>
          </a:prstGeom>
          <a:ln w="38100"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/>
          <p:cNvSpPr/>
          <p:nvPr/>
        </p:nvSpPr>
        <p:spPr>
          <a:xfrm>
            <a:off x="5645319" y="4150246"/>
            <a:ext cx="433532" cy="455896"/>
          </a:xfrm>
          <a:prstGeom prst="ellipse">
            <a:avLst/>
          </a:prstGeom>
          <a:noFill/>
          <a:ln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文本框 189"/>
          <p:cNvSpPr txBox="1"/>
          <p:nvPr/>
        </p:nvSpPr>
        <p:spPr>
          <a:xfrm>
            <a:off x="3744104" y="5106670"/>
            <a:ext cx="27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找出</a:t>
            </a:r>
            <a:r>
              <a:rPr lang="en-US" altLang="zh-CN" sz="1600" dirty="0" smtClean="0"/>
              <a:t>: </a:t>
            </a:r>
            <a:r>
              <a:rPr lang="zh-CN" altLang="en-US" sz="1600" u="sng" dirty="0" smtClean="0"/>
              <a:t>第</a:t>
            </a:r>
            <a:r>
              <a:rPr lang="en-US" altLang="zh-CN" sz="1600" u="sng" dirty="0" err="1" smtClean="0">
                <a:solidFill>
                  <a:srgbClr val="FF00FF"/>
                </a:solidFill>
              </a:rPr>
              <a:t>i</a:t>
            </a:r>
            <a:r>
              <a:rPr lang="zh-CN" altLang="en-US" sz="1600" u="sng" dirty="0" smtClean="0"/>
              <a:t>小</a:t>
            </a:r>
            <a:r>
              <a:rPr lang="zh-CN" altLang="en-US" sz="1050" u="sng" dirty="0" smtClean="0"/>
              <a:t>的</a:t>
            </a:r>
            <a:r>
              <a:rPr lang="zh-CN" altLang="en-US" sz="1600" u="sng" dirty="0" smtClean="0"/>
              <a:t>元素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放此位置</a:t>
            </a:r>
            <a:endParaRPr lang="en-US" altLang="zh-CN" sz="1600" dirty="0" smtClean="0"/>
          </a:p>
        </p:txBody>
      </p:sp>
      <p:sp>
        <p:nvSpPr>
          <p:cNvPr id="191" name="文本框 190"/>
          <p:cNvSpPr txBox="1"/>
          <p:nvPr/>
        </p:nvSpPr>
        <p:spPr>
          <a:xfrm>
            <a:off x="4850638" y="4793516"/>
            <a:ext cx="188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0" dirty="0" smtClean="0">
                <a:solidFill>
                  <a:schemeClr val="tx1"/>
                </a:solidFill>
              </a:rPr>
              <a:t>初始时刻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:  </a:t>
            </a:r>
            <a:r>
              <a:rPr lang="en-US" altLang="zh-CN" sz="1600" dirty="0" smtClean="0">
                <a:solidFill>
                  <a:srgbClr val="FF00FF"/>
                </a:solidFill>
              </a:rPr>
              <a:t>min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R</a:t>
            </a:r>
            <a:r>
              <a:rPr lang="en-US" altLang="zh-CN" sz="1600" baseline="-25000" dirty="0" err="1" smtClean="0">
                <a:solidFill>
                  <a:schemeClr val="tx1"/>
                </a:solidFill>
              </a:rPr>
              <a:t>i</a:t>
            </a:r>
            <a:endParaRPr lang="en-US" altLang="zh-CN" sz="1600" baseline="-25000" dirty="0" smtClean="0">
              <a:solidFill>
                <a:schemeClr val="tx1"/>
              </a:solidFill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6596377" y="4721000"/>
            <a:ext cx="720080" cy="307777"/>
            <a:chOff x="4745624" y="2026325"/>
            <a:chExt cx="720080" cy="307777"/>
          </a:xfrm>
        </p:grpSpPr>
        <p:sp>
          <p:nvSpPr>
            <p:cNvPr id="193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6" name="圆角矩形标注 195"/>
          <p:cNvSpPr/>
          <p:nvPr/>
        </p:nvSpPr>
        <p:spPr>
          <a:xfrm>
            <a:off x="6732240" y="783848"/>
            <a:ext cx="2267744" cy="1449389"/>
          </a:xfrm>
          <a:prstGeom prst="wedgeRoundRectCallout">
            <a:avLst>
              <a:gd name="adj1" fmla="val -41650"/>
              <a:gd name="adj2" fmla="val 71299"/>
              <a:gd name="adj3" fmla="val 16667"/>
            </a:avLst>
          </a:prstGeom>
          <a:solidFill>
            <a:srgbClr val="FFFF00"/>
          </a:solidFill>
          <a:ln w="19050">
            <a:solidFill>
              <a:srgbClr val="FFE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0000CC"/>
                </a:solidFill>
              </a:rPr>
              <a:t>从第</a:t>
            </a:r>
            <a:r>
              <a:rPr lang="en-US" altLang="zh-CN" sz="1800" dirty="0" smtClean="0">
                <a:solidFill>
                  <a:srgbClr val="0000CC"/>
                </a:solidFill>
              </a:rPr>
              <a:t>1</a:t>
            </a:r>
            <a:r>
              <a:rPr lang="zh-CN" altLang="en-US" sz="1800" dirty="0" smtClean="0">
                <a:solidFill>
                  <a:srgbClr val="0000CC"/>
                </a:solidFill>
              </a:rPr>
              <a:t>趟</a:t>
            </a:r>
            <a:r>
              <a:rPr lang="en-US" altLang="zh-CN" sz="1800" dirty="0" smtClean="0">
                <a:solidFill>
                  <a:srgbClr val="0000CC"/>
                </a:solidFill>
              </a:rPr>
              <a:t>(</a:t>
            </a:r>
            <a:r>
              <a:rPr lang="zh-CN" altLang="en-US" sz="1800" dirty="0" smtClean="0">
                <a:solidFill>
                  <a:srgbClr val="0000CC"/>
                </a:solidFill>
              </a:rPr>
              <a:t>个</a:t>
            </a:r>
            <a:r>
              <a:rPr lang="en-US" altLang="zh-CN" sz="1800" dirty="0" smtClean="0">
                <a:solidFill>
                  <a:srgbClr val="0000CC"/>
                </a:solidFill>
              </a:rPr>
              <a:t>)</a:t>
            </a:r>
            <a:r>
              <a:rPr lang="zh-CN" altLang="en-US" sz="1800" dirty="0" smtClean="0">
                <a:solidFill>
                  <a:srgbClr val="0000CC"/>
                </a:solidFill>
              </a:rPr>
              <a:t>开始</a:t>
            </a:r>
            <a:r>
              <a:rPr lang="en-US" altLang="zh-CN" sz="1800" dirty="0" smtClean="0">
                <a:solidFill>
                  <a:srgbClr val="0000CC"/>
                </a:solidFill>
              </a:rPr>
              <a:t>,…</a:t>
            </a:r>
          </a:p>
          <a:p>
            <a:pPr>
              <a:spcBef>
                <a:spcPts val="1200"/>
              </a:spcBef>
            </a:pPr>
            <a:r>
              <a:rPr lang="zh-CN" altLang="en-US" sz="1800" dirty="0" smtClean="0">
                <a:solidFill>
                  <a:schemeClr val="tx1"/>
                </a:solidFill>
              </a:rPr>
              <a:t>进行</a:t>
            </a:r>
            <a:r>
              <a:rPr lang="en-US" altLang="zh-CN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n-1/n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趟</a:t>
            </a:r>
            <a:r>
              <a:rPr lang="zh-CN" altLang="en-US" sz="18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即可实现</a:t>
            </a:r>
            <a:r>
              <a:rPr lang="zh-CN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所有数据</a:t>
            </a:r>
            <a:r>
              <a:rPr lang="zh-CN" altLang="en-US" sz="1400" dirty="0" smtClean="0">
                <a:solidFill>
                  <a:srgbClr val="002060"/>
                </a:solidFill>
              </a:rPr>
              <a:t>的</a:t>
            </a:r>
            <a:r>
              <a:rPr lang="zh-CN" altLang="en-US" sz="1800" i="1" dirty="0" smtClean="0">
                <a:solidFill>
                  <a:srgbClr val="002060"/>
                </a:solidFill>
              </a:rPr>
              <a:t>排序</a:t>
            </a:r>
            <a:r>
              <a:rPr lang="zh-CN" altLang="en-US" sz="1800" dirty="0" smtClean="0">
                <a:solidFill>
                  <a:schemeClr val="tx1"/>
                </a:solidFill>
              </a:rPr>
              <a:t>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7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7037E-7 L 0.01962 0.02639 C 0.02379 0.03241 0.02987 0.03565 0.03629 0.03565 C 0.04358 0.03565 0.04931 0.03241 0.05348 0.02639 L 0.07309 3.7037E-7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92 3.7037E-7 L 0.09289 0.02569 C 0.09705 0.03148 0.1033 0.03495 0.1099 0.03495 C 0.11737 0.03495 0.12327 0.03148 0.12743 0.02569 L 0.14757 3.7037E-7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7 3.7037E-7 L 0.16563 0.02616 C 0.16945 0.03218 0.17518 0.03542 0.18108 0.03542 C 0.18785 0.03542 0.19323 0.03218 0.19705 0.02616 L 0.21528 3.7037E-7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 animBg="1"/>
      <p:bldP spid="181" grpId="0"/>
      <p:bldP spid="182" grpId="0" animBg="1"/>
      <p:bldP spid="183" grpId="0"/>
      <p:bldP spid="184" grpId="0"/>
      <p:bldP spid="185" grpId="0"/>
      <p:bldP spid="186" grpId="0"/>
      <p:bldP spid="187" grpId="0"/>
      <p:bldP spid="189" grpId="0" animBg="1"/>
      <p:bldP spid="190" grpId="0"/>
      <p:bldP spid="191" grpId="0"/>
      <p:bldP spid="19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086600" cy="487362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>
                <a:solidFill>
                  <a:schemeClr val="tx2"/>
                </a:solidFill>
              </a:rPr>
              <a:t>简单选择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例子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82318"/>
              </p:ext>
            </p:extLst>
          </p:nvPr>
        </p:nvGraphicFramePr>
        <p:xfrm>
          <a:off x="4199585" y="764704"/>
          <a:ext cx="424149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CN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78338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92731" y="1046085"/>
            <a:ext cx="1689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初始关键字序列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969648" y="783134"/>
            <a:ext cx="53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 smtClean="0">
                <a:solidFill>
                  <a:srgbClr val="FF00FF"/>
                </a:solidFill>
              </a:rPr>
              <a:t>枢纽</a:t>
            </a:r>
            <a:endParaRPr lang="zh-CN" altLang="en-US" sz="1100" dirty="0">
              <a:solidFill>
                <a:srgbClr val="FF00FF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1817"/>
              </p:ext>
            </p:extLst>
          </p:nvPr>
        </p:nvGraphicFramePr>
        <p:xfrm>
          <a:off x="4204121" y="1712408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096758" y="1750420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dirty="0" smtClean="0">
                <a:solidFill>
                  <a:srgbClr val="00B0F0"/>
                </a:solidFill>
              </a:rPr>
              <a:t>1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819784" y="16960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97349" y="1726614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-2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87126"/>
              </p:ext>
            </p:extLst>
          </p:nvPr>
        </p:nvGraphicFramePr>
        <p:xfrm>
          <a:off x="4200836" y="2578361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3093473" y="2616373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dirty="0" smtClean="0">
                <a:solidFill>
                  <a:srgbClr val="00B0F0"/>
                </a:solidFill>
              </a:rPr>
              <a:t>2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02679"/>
              </p:ext>
            </p:extLst>
          </p:nvPr>
        </p:nvGraphicFramePr>
        <p:xfrm>
          <a:off x="4208094" y="3495205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3100731" y="3533217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dirty="0" smtClean="0">
                <a:solidFill>
                  <a:srgbClr val="00B0F0"/>
                </a:solidFill>
              </a:rPr>
              <a:t>3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26115"/>
              </p:ext>
            </p:extLst>
          </p:nvPr>
        </p:nvGraphicFramePr>
        <p:xfrm>
          <a:off x="4204121" y="4438447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96758" y="4476459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dirty="0" smtClean="0">
                <a:solidFill>
                  <a:srgbClr val="00B0F0"/>
                </a:solidFill>
              </a:rPr>
              <a:t>4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646095" y="4422109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68039" y="443411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68957"/>
              </p:ext>
            </p:extLst>
          </p:nvPr>
        </p:nvGraphicFramePr>
        <p:xfrm>
          <a:off x="4200836" y="5264081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3093473" y="5302093"/>
            <a:ext cx="1188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dirty="0" smtClean="0">
                <a:solidFill>
                  <a:srgbClr val="00B0F0"/>
                </a:solidFill>
              </a:rPr>
              <a:t>5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7272954" y="5247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900811" y="5281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59082"/>
              </p:ext>
            </p:extLst>
          </p:nvPr>
        </p:nvGraphicFramePr>
        <p:xfrm>
          <a:off x="4199585" y="6089921"/>
          <a:ext cx="42414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30716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73" name="矩形 72"/>
          <p:cNvSpPr/>
          <p:nvPr/>
        </p:nvSpPr>
        <p:spPr>
          <a:xfrm>
            <a:off x="2895053" y="6127933"/>
            <a:ext cx="1385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dirty="0" smtClean="0"/>
              <a:t>第</a:t>
            </a:r>
            <a:r>
              <a:rPr lang="en-US" altLang="zh-CN" sz="1600" strike="dblStrike" dirty="0" smtClean="0">
                <a:solidFill>
                  <a:srgbClr val="FFC000"/>
                </a:solidFill>
              </a:rPr>
              <a:t>6</a:t>
            </a:r>
            <a:r>
              <a:rPr lang="en-US" altLang="zh-CN" sz="1100" strike="dblStrike" dirty="0" smtClean="0">
                <a:solidFill>
                  <a:schemeClr val="accent6"/>
                </a:solidFill>
              </a:rPr>
              <a:t>(</a:t>
            </a:r>
            <a:r>
              <a:rPr lang="en-US" altLang="zh-CN" sz="1100" i="1" strike="dblStrike" dirty="0" smtClean="0">
                <a:solidFill>
                  <a:srgbClr val="FFC000"/>
                </a:solidFill>
              </a:rPr>
              <a:t>n</a:t>
            </a:r>
            <a:r>
              <a:rPr lang="en-US" altLang="zh-CN" sz="1100" strike="dblStrike" dirty="0" smtClean="0">
                <a:solidFill>
                  <a:schemeClr val="accent6"/>
                </a:solidFill>
              </a:rPr>
              <a:t>)</a:t>
            </a:r>
            <a:r>
              <a:rPr lang="zh-CN" altLang="en-US" sz="1600" dirty="0" smtClean="0"/>
              <a:t>趟排序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7271702" y="6073583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901846" y="6073583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3" name="圆角矩形标注 82"/>
          <p:cNvSpPr/>
          <p:nvPr/>
        </p:nvSpPr>
        <p:spPr>
          <a:xfrm>
            <a:off x="395536" y="4005064"/>
            <a:ext cx="2206499" cy="2271316"/>
          </a:xfrm>
          <a:prstGeom prst="wedgeRoundRectCallout">
            <a:avLst>
              <a:gd name="adj1" fmla="val 71053"/>
              <a:gd name="adj2" fmla="val -397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</a:rPr>
              <a:t>排序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不管</a:t>
            </a:r>
            <a:r>
              <a:rPr lang="zh-CN" altLang="en-US" sz="2000" dirty="0">
                <a:solidFill>
                  <a:schemeClr val="tx1"/>
                </a:solidFill>
              </a:rPr>
              <a:t>初始</a:t>
            </a:r>
            <a:r>
              <a:rPr lang="zh-CN" altLang="en-US" sz="2000" dirty="0" smtClean="0">
                <a:solidFill>
                  <a:schemeClr val="tx1"/>
                </a:solidFill>
              </a:rPr>
              <a:t>数据如何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都需要</a:t>
            </a:r>
            <a:r>
              <a:rPr lang="en-US" altLang="zh-CN" sz="2000" dirty="0" smtClean="0">
                <a:solidFill>
                  <a:srgbClr val="FF0000"/>
                </a:solidFill>
              </a:rPr>
              <a:t>n-1</a:t>
            </a:r>
            <a:r>
              <a:rPr lang="zh-CN" altLang="en-US" sz="2000" dirty="0" smtClean="0">
                <a:solidFill>
                  <a:schemeClr val="tx1"/>
                </a:solidFill>
              </a:rPr>
              <a:t>趟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1400" b="0" i="1" u="sng" dirty="0" smtClean="0">
                <a:solidFill>
                  <a:schemeClr val="tx1"/>
                </a:solidFill>
              </a:rPr>
              <a:t>第</a:t>
            </a:r>
            <a:r>
              <a:rPr lang="en-US" altLang="zh-CN" sz="1400" b="0" i="1" u="sng" dirty="0" smtClean="0">
                <a:solidFill>
                  <a:srgbClr val="FFC000"/>
                </a:solidFill>
              </a:rPr>
              <a:t>n</a:t>
            </a:r>
            <a:r>
              <a:rPr lang="zh-CN" altLang="en-US" sz="1400" b="0" i="1" u="sng" dirty="0" smtClean="0">
                <a:solidFill>
                  <a:schemeClr val="tx1"/>
                </a:solidFill>
              </a:rPr>
              <a:t>趟不需要</a:t>
            </a:r>
            <a:r>
              <a:rPr lang="en-US" altLang="zh-CN" sz="2000" i="1" u="sng" dirty="0" smtClean="0">
                <a:solidFill>
                  <a:schemeClr val="tx1"/>
                </a:solidFill>
              </a:rPr>
              <a:t>)</a:t>
            </a:r>
            <a:r>
              <a:rPr lang="en-US" altLang="zh-CN" sz="2000" dirty="0" smtClean="0">
                <a:solidFill>
                  <a:schemeClr val="tx1"/>
                </a:solidFill>
              </a:rPr>
              <a:t>!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4718023" y="1662511"/>
            <a:ext cx="504056" cy="725494"/>
            <a:chOff x="1567104" y="3146197"/>
            <a:chExt cx="504056" cy="725494"/>
          </a:xfrm>
        </p:grpSpPr>
        <p:grpSp>
          <p:nvGrpSpPr>
            <p:cNvPr id="25" name="组合 24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八角星 83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5640154" y="2042996"/>
            <a:ext cx="720080" cy="307777"/>
            <a:chOff x="4745624" y="2026325"/>
            <a:chExt cx="720080" cy="307777"/>
          </a:xfrm>
        </p:grpSpPr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219647" y="2896430"/>
            <a:ext cx="720080" cy="307777"/>
            <a:chOff x="4745624" y="2026325"/>
            <a:chExt cx="720080" cy="307777"/>
          </a:xfrm>
        </p:grpSpPr>
        <p:sp>
          <p:nvSpPr>
            <p:cNvPr id="105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349817" y="2505399"/>
            <a:ext cx="504056" cy="725494"/>
            <a:chOff x="1567104" y="3146197"/>
            <a:chExt cx="504056" cy="72549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110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9" name="八角星 108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853242" y="3820719"/>
            <a:ext cx="720080" cy="307777"/>
            <a:chOff x="4745624" y="2026325"/>
            <a:chExt cx="720080" cy="307777"/>
          </a:xfrm>
        </p:grpSpPr>
        <p:sp>
          <p:nvSpPr>
            <p:cNvPr id="113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983412" y="3435834"/>
            <a:ext cx="504056" cy="725494"/>
            <a:chOff x="1567104" y="3146197"/>
            <a:chExt cx="504056" cy="725494"/>
          </a:xfrm>
        </p:grpSpPr>
        <p:grpSp>
          <p:nvGrpSpPr>
            <p:cNvPr id="116" name="组合 115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118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八角星 116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496888" y="4762287"/>
            <a:ext cx="720080" cy="307777"/>
            <a:chOff x="4745624" y="2026325"/>
            <a:chExt cx="720080" cy="307777"/>
          </a:xfrm>
        </p:grpSpPr>
        <p:sp>
          <p:nvSpPr>
            <p:cNvPr id="121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627058" y="4377352"/>
            <a:ext cx="504056" cy="725494"/>
            <a:chOff x="1567104" y="3146197"/>
            <a:chExt cx="504056" cy="725494"/>
          </a:xfrm>
        </p:grpSpPr>
        <p:grpSp>
          <p:nvGrpSpPr>
            <p:cNvPr id="124" name="组合 123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126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八角星 124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8172400" y="5587157"/>
            <a:ext cx="720080" cy="307777"/>
            <a:chOff x="4745624" y="2026325"/>
            <a:chExt cx="720080" cy="307777"/>
          </a:xfrm>
        </p:grpSpPr>
        <p:sp>
          <p:nvSpPr>
            <p:cNvPr id="129" name="Line 24"/>
            <p:cNvSpPr>
              <a:spLocks noChangeShapeType="1"/>
            </p:cNvSpPr>
            <p:nvPr/>
          </p:nvSpPr>
          <p:spPr bwMode="auto">
            <a:xfrm flipH="1" flipV="1">
              <a:off x="4807854" y="2065758"/>
              <a:ext cx="0" cy="236572"/>
            </a:xfrm>
            <a:prstGeom prst="lin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745624" y="2026325"/>
              <a:ext cx="72008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zh-CN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244650" y="5215494"/>
            <a:ext cx="504056" cy="725494"/>
            <a:chOff x="1567104" y="3146197"/>
            <a:chExt cx="504056" cy="725494"/>
          </a:xfrm>
        </p:grpSpPr>
        <p:grpSp>
          <p:nvGrpSpPr>
            <p:cNvPr id="132" name="组合 131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134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" name="八角星 132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7863838" y="6033536"/>
            <a:ext cx="504056" cy="725494"/>
            <a:chOff x="1567104" y="3146197"/>
            <a:chExt cx="504056" cy="725494"/>
          </a:xfrm>
        </p:grpSpPr>
        <p:grpSp>
          <p:nvGrpSpPr>
            <p:cNvPr id="140" name="组合 139"/>
            <p:cNvGrpSpPr/>
            <p:nvPr/>
          </p:nvGrpSpPr>
          <p:grpSpPr>
            <a:xfrm>
              <a:off x="1584866" y="3574644"/>
              <a:ext cx="478838" cy="297047"/>
              <a:chOff x="4569412" y="2103253"/>
              <a:chExt cx="478838" cy="297047"/>
            </a:xfrm>
          </p:grpSpPr>
          <p:sp>
            <p:nvSpPr>
              <p:cNvPr id="142" name="Line 24"/>
              <p:cNvSpPr>
                <a:spLocks noChangeShapeType="1"/>
              </p:cNvSpPr>
              <p:nvPr/>
            </p:nvSpPr>
            <p:spPr bwMode="auto">
              <a:xfrm flipH="1" flipV="1">
                <a:off x="4807854" y="2103253"/>
                <a:ext cx="0" cy="161582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miter lim="800000"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569412" y="2169063"/>
                <a:ext cx="478838" cy="231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endParaRPr lang="zh-CN" altLang="en-US" sz="11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1" name="八角星 140"/>
            <p:cNvSpPr/>
            <p:nvPr/>
          </p:nvSpPr>
          <p:spPr>
            <a:xfrm>
              <a:off x="1567104" y="3146197"/>
              <a:ext cx="504056" cy="470463"/>
            </a:xfrm>
            <a:prstGeom prst="star8">
              <a:avLst/>
            </a:prstGeom>
            <a:noFill/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143"/>
          <p:cNvSpPr txBox="1"/>
          <p:nvPr/>
        </p:nvSpPr>
        <p:spPr>
          <a:xfrm>
            <a:off x="6697589" y="25829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	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372442" y="2563223"/>
            <a:ext cx="44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19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89360" y="1050853"/>
            <a:ext cx="20495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</a:rPr>
              <a:t>】</a:t>
            </a:r>
            <a:r>
              <a:rPr lang="zh-CN" altLang="en-US" sz="2200" dirty="0">
                <a:solidFill>
                  <a:schemeClr val="tx1"/>
                </a:solidFill>
              </a:rPr>
              <a:t>以关键字序列</a:t>
            </a:r>
            <a:r>
              <a:rPr lang="en-US" altLang="zh-CN" sz="2200" dirty="0">
                <a:solidFill>
                  <a:schemeClr val="tx1"/>
                </a:solidFill>
              </a:rPr>
              <a:t> 7, 19, 6, 4, -2, 13 </a:t>
            </a:r>
            <a:r>
              <a:rPr lang="zh-CN" altLang="en-US" sz="2200" dirty="0">
                <a:solidFill>
                  <a:schemeClr val="tx1"/>
                </a:solidFill>
              </a:rPr>
              <a:t>为例</a:t>
            </a:r>
            <a:r>
              <a:rPr lang="zh-CN" altLang="en-US" sz="2200" dirty="0"/>
              <a:t>，</a:t>
            </a:r>
            <a:r>
              <a:rPr lang="zh-CN" altLang="en-US" sz="2200" u="sng" dirty="0">
                <a:solidFill>
                  <a:srgbClr val="7030A0"/>
                </a:solidFill>
              </a:rPr>
              <a:t>直接选择排序</a:t>
            </a:r>
            <a:r>
              <a:rPr lang="zh-CN" altLang="en-US" sz="2200" dirty="0">
                <a:solidFill>
                  <a:schemeClr val="tx1"/>
                </a:solidFill>
              </a:rPr>
              <a:t>的过程</a:t>
            </a:r>
            <a:r>
              <a:rPr lang="en-US" altLang="zh-CN" sz="22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49" name="曲线连接符 148"/>
          <p:cNvCxnSpPr>
            <a:endCxn id="19" idx="0"/>
          </p:cNvCxnSpPr>
          <p:nvPr/>
        </p:nvCxnSpPr>
        <p:spPr>
          <a:xfrm rot="10800000">
            <a:off x="4976238" y="1696070"/>
            <a:ext cx="2524619" cy="16340"/>
          </a:xfrm>
          <a:prstGeom prst="curvedConnector4">
            <a:avLst>
              <a:gd name="adj1" fmla="val -33"/>
              <a:gd name="adj2" fmla="val 126585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endCxn id="109" idx="6"/>
          </p:cNvCxnSpPr>
          <p:nvPr/>
        </p:nvCxnSpPr>
        <p:spPr>
          <a:xfrm rot="10800000">
            <a:off x="5601846" y="2505400"/>
            <a:ext cx="1284839" cy="140333"/>
          </a:xfrm>
          <a:prstGeom prst="curvedConnector4">
            <a:avLst>
              <a:gd name="adj1" fmla="val 456"/>
              <a:gd name="adj2" fmla="val 26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/>
          <p:cNvCxnSpPr>
            <a:endCxn id="55" idx="0"/>
          </p:cNvCxnSpPr>
          <p:nvPr/>
        </p:nvCxnSpPr>
        <p:spPr>
          <a:xfrm rot="10800000">
            <a:off x="6866669" y="4422110"/>
            <a:ext cx="676836" cy="76401"/>
          </a:xfrm>
          <a:prstGeom prst="curvedConnector4">
            <a:avLst>
              <a:gd name="adj1" fmla="val 1282"/>
              <a:gd name="adj2" fmla="val 3433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曲线连接符 167"/>
          <p:cNvCxnSpPr/>
          <p:nvPr/>
        </p:nvCxnSpPr>
        <p:spPr>
          <a:xfrm rot="10800000">
            <a:off x="7472704" y="5257708"/>
            <a:ext cx="676836" cy="76401"/>
          </a:xfrm>
          <a:prstGeom prst="curvedConnector4">
            <a:avLst>
              <a:gd name="adj1" fmla="val 1282"/>
              <a:gd name="adj2" fmla="val 3433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0184 0.04005 C 0.02222 0.04907 0.02795 0.05394 0.03402 0.05394 C 0.0408 0.05394 0.04635 0.04907 0.05017 0.04005 L 0.06875 -3.7037E-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232 L 0.03629 0.03773 C 0.04393 0.04676 0.05538 0.05162 0.06719 0.05162 C 0.08073 0.05162 0.0915 0.04676 0.09913 0.03773 L 0.13542 -0.00232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3.7037E-7 L 0.08784 0.02755 C 0.09201 0.0338 0.09809 0.0375 0.10434 0.0375 C 0.11145 0.0375 0.11718 0.0338 0.12135 0.02755 L 0.14062 -3.7037E-7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16 -0.00116 L 0.15556 0.03889 C 0.15955 0.04792 0.16528 0.05278 0.17136 0.05278 C 0.1783 0.05278 0.18386 0.04792 0.18785 0.03889 L 0.20643 -0.00116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62 -3.7037E-7 L 0.15868 0.02685 C 0.1625 0.03287 0.16805 0.03634 0.17395 0.03634 C 0.1809 0.03634 0.18628 0.03287 0.1901 0.02685 L 0.20833 -3.7037E-7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38 -0.0007 L 0.22813 0.03935 C 0.23212 0.04838 0.23785 0.05324 0.2441 0.05324 C 0.25104 0.05324 0.2566 0.04838 0.26059 0.03935 L 0.27952 -0.0007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86 -3.7037E-7 L 0.22257 0.025 C 0.22621 0.03056 0.23177 0.0338 0.2375 0.0338 C 0.24427 0.0338 0.24948 0.03056 0.25312 0.025 L 0.271 -3.7037E-7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7396 -0.04213 C -0.08941 -0.05162 -0.11267 -0.05671 -0.13663 -0.05671 C -0.16424 -0.05671 -0.18628 -0.05162 -0.20174 -0.04213 L -0.27552 -3.7037E-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07407E-6 L 0.07569 -0.05949 C 0.09149 -0.07291 0.11528 -0.08009 0.1401 -0.08009 C 0.1684 -0.08009 0.19097 -0.07291 0.20677 -0.05949 L 0.28264 -4.0740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01806 0.04004 C 0.02188 0.04907 0.0276 0.05393 0.03351 0.05393 C 0.04028 0.05393 0.04566 0.04907 0.04948 0.04004 L 0.06771 4.44444E-6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07407E-6 L 0.01962 0.02638 C 0.02379 0.0324 0.02987 0.03564 0.03629 0.03564 C 0.04358 0.03564 0.04931 0.0324 0.05348 0.02638 L 0.07309 4.07407E-6 " pathEditMode="relative" rAng="0" ptsTypes="AAAAA">
                                      <p:cBhvr>
                                        <p:cTn id="11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4.44444E-6 L 0.08611 0.04004 C 0.08993 0.04907 0.09583 0.05393 0.10174 0.05393 C 0.10868 0.05393 0.11424 0.04907 0.11806 0.04004 L 0.13663 4.44444E-6 " pathEditMode="relative" rAng="0" ptsTypes="AAAAA">
                                      <p:cBhvr>
                                        <p:cTn id="1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92 4.07407E-6 L 0.09289 0.02569 C 0.09705 0.03148 0.1033 0.03495 0.1099 0.03495 C 0.11737 0.03495 0.12327 0.03148 0.12744 0.02569 L 0.14757 4.07407E-6 " pathEditMode="relative" rAng="0" ptsTypes="AAAAA">
                                      <p:cBhvr>
                                        <p:cTn id="12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7 4.07407E-6 L 0.16563 0.02615 C 0.16945 0.03217 0.17518 0.03541 0.18108 0.03541 C 0.18785 0.03541 0.19323 0.03217 0.19705 0.02615 L 0.21528 4.07407E-6 " pathEditMode="relative" rAng="0" ptsTypes="AAAAA">
                                      <p:cBhvr>
                                        <p:cTn id="12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394 L -0.03559 -0.03588 C -0.04323 -0.04491 -0.05451 -0.04953 -0.06615 -0.04953 C -0.07951 -0.04953 -0.09028 -0.04491 -0.09792 -0.03588 L -0.13368 0.00394 " pathEditMode="relative" rAng="0" ptsTypes="AAAAA">
                                      <p:cBhvr>
                                        <p:cTn id="1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03681 -0.04097 C 0.04462 -0.05023 0.05608 -0.05509 0.06823 -0.05509 C 0.08195 -0.05509 0.09288 -0.05023 0.1007 -0.04097 L 0.13768 -4.44444E-6 " pathEditMode="relative" rAng="0" ptsTypes="AAAAA">
                                      <p:cBhvr>
                                        <p:cTn id="136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0184 0.02292 C 0.02222 0.02801 0.02795 0.03102 0.03403 0.03102 C 0.0408 0.03102 0.04635 0.02801 0.05017 0.02292 L 0.06875 3.7037E-7 " pathEditMode="relative" rAng="0" ptsTypes="AAAAA">
                                      <p:cBhvr>
                                        <p:cTn id="16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116 L 0.0868 0.02176 C 0.09062 0.02685 0.09635 0.02986 0.10226 0.02986 C 0.10903 0.02986 0.11441 0.02685 0.11823 0.02176 L 0.13646 -0.00116 " pathEditMode="relative" rAng="0" ptsTypes="AAAAA">
                                      <p:cBhvr>
                                        <p:cTn id="16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1823 0.04005 C 0.02205 0.04908 0.02777 0.05394 0.03385 0.05394 C 0.04062 0.05394 0.04618 0.04908 0.05 0.04005 L 0.0684 -2.22222E-6 " pathEditMode="relative" rAng="0" ptsTypes="AAAAA">
                                      <p:cBhvr>
                                        <p:cTn id="19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01788 0.02616 C 0.0217 0.03217 0.02743 0.03541 0.03316 0.03541 C 0.03993 0.03541 0.04531 0.03217 0.04913 0.02616 L 0.06719 1.85185E-6 " pathEditMode="relative" rAng="0" ptsTypes="AAAAA">
                                      <p:cBhvr>
                                        <p:cTn id="19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3.7037E-7 L -0.01684 -0.03079 C -0.02048 -0.0375 -0.02604 -0.0412 -0.03177 -0.0412 C -0.03836 -0.0412 -0.04357 -0.0375 -0.04722 -0.03079 L -0.06458 3.7037E-7 " pathEditMode="relative" rAng="0" ptsTypes="AAA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500"/>
                            </p:stCondLst>
                            <p:childTnLst>
                              <p:par>
                                <p:cTn id="208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1857 -0.03218 C 0.02257 -0.03935 0.02847 -0.04282 0.03455 -0.04282 C 0.04149 -0.04282 0.04705 -0.03935 0.05104 -0.03218 L 0.06979 7.40741E-7 " pathEditMode="relative" rAng="0" ptsTypes="AAAAA">
                                      <p:cBhvr>
                                        <p:cTn id="20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1823 0.04005 C 0.02205 0.04908 0.02778 0.05394 0.03386 0.05394 C 0.04063 0.05394 0.04618 0.04908 0.05 0.04005 L 0.0684 -4.44444E-6 " pathEditMode="relative" rAng="0" ptsTypes="AAAAA">
                                      <p:cBhvr>
                                        <p:cTn id="23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85 L -0.01857 -0.03472 C -0.02239 -0.04236 -0.02829 -0.04583 -0.0342 -0.04583 C -0.04114 -0.04583 -0.0467 -0.04236 -0.05052 -0.03472 L -0.06892 -0.00185 " pathEditMode="relative" rAng="0" ptsTypes="AAAAA">
                                      <p:cBhvr>
                                        <p:cTn id="2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31 L 0.01893 -0.03056 C 0.02275 -0.03796 0.02848 -0.0419 0.03438 -0.0419 C 0.04115 -0.0419 0.04671 -0.03796 0.05053 -0.03056 L 0.06875 0.00231 " pathEditMode="relative" rAng="0" ptsTypes="AAAAA">
                                      <p:cBhvr>
                                        <p:cTn id="25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19" grpId="0"/>
      <p:bldP spid="19" grpId="1"/>
      <p:bldP spid="21" grpId="0"/>
      <p:bldP spid="21" grpId="1"/>
      <p:bldP spid="29" grpId="0"/>
      <p:bldP spid="40" grpId="0"/>
      <p:bldP spid="51" grpId="0"/>
      <p:bldP spid="55" grpId="0"/>
      <p:bldP spid="55" grpId="1"/>
      <p:bldP spid="57" grpId="0"/>
      <p:bldP spid="57" grpId="1"/>
      <p:bldP spid="62" grpId="0"/>
      <p:bldP spid="67" grpId="0"/>
      <p:bldP spid="67" grpId="1"/>
      <p:bldP spid="68" grpId="0"/>
      <p:bldP spid="68" grpId="1"/>
      <p:bldP spid="73" grpId="0"/>
      <p:bldP spid="78" grpId="0"/>
      <p:bldP spid="79" grpId="0"/>
      <p:bldP spid="83" grpId="0" animBg="1"/>
      <p:bldP spid="144" grpId="0"/>
      <p:bldP spid="144" grpId="1"/>
      <p:bldP spid="145" grpId="0"/>
      <p:bldP spid="14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chemeClr val="tx2"/>
                </a:solidFill>
              </a:rPr>
              <a:t>简单</a:t>
            </a:r>
            <a:r>
              <a:rPr lang="zh-CN" altLang="en-US" dirty="0">
                <a:solidFill>
                  <a:schemeClr val="tx2"/>
                </a:solidFill>
              </a:rPr>
              <a:t>选择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简单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直接</a:t>
            </a:r>
            <a:r>
              <a:rPr lang="zh-CN" altLang="en-US" sz="2400" b="1" dirty="0" smtClean="0"/>
              <a:t>）选择排序</a:t>
            </a:r>
            <a:r>
              <a:rPr lang="zh-CN" altLang="en-US" sz="1600" dirty="0"/>
              <a:t>的</a:t>
            </a:r>
            <a:r>
              <a:rPr lang="zh-CN" altLang="en-US" sz="2400" dirty="0" smtClean="0"/>
              <a:t>算法实现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8544" name="TextBox1" r:id="rId2" imgW="7915320" imgH="4952880"/>
        </mc:Choice>
        <mc:Fallback>
          <p:control name="TextBox1" r:id="rId2" imgW="7915320" imgH="49528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524000"/>
                  <a:ext cx="7912100" cy="4953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493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chemeClr val="tx2"/>
                </a:solidFill>
              </a:rPr>
              <a:t>简单</a:t>
            </a:r>
            <a:r>
              <a:rPr lang="zh-CN" altLang="en-US" dirty="0">
                <a:solidFill>
                  <a:schemeClr val="tx2"/>
                </a:solidFill>
              </a:rPr>
              <a:t>选择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算法的</a:t>
            </a:r>
            <a:r>
              <a:rPr lang="zh-CN" altLang="en-US" sz="2400" u="sng" dirty="0" smtClean="0"/>
              <a:t>主要时间花销在于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二</a:t>
            </a:r>
            <a:r>
              <a:rPr lang="zh-CN" altLang="en-US" sz="2400" u="sng" dirty="0">
                <a:solidFill>
                  <a:schemeClr val="accent6"/>
                </a:solidFill>
              </a:rPr>
              <a:t>重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循环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/>
            <a:r>
              <a:rPr lang="zh-CN" altLang="en-US" sz="2200" b="1" dirty="0" smtClean="0"/>
              <a:t>外循环</a:t>
            </a:r>
            <a:r>
              <a:rPr lang="zh-CN" altLang="en-US" sz="2200" dirty="0" smtClean="0"/>
              <a:t>：控制</a:t>
            </a:r>
            <a:r>
              <a:rPr lang="zh-CN" altLang="en-US" sz="2200" dirty="0">
                <a:solidFill>
                  <a:srgbClr val="0070C0"/>
                </a:solidFill>
              </a:rPr>
              <a:t>排序的趟数</a:t>
            </a:r>
            <a:r>
              <a:rPr lang="zh-CN" altLang="en-US" sz="2200" dirty="0"/>
              <a:t>，对</a:t>
            </a:r>
            <a:r>
              <a:rPr lang="en-US" altLang="zh-CN" sz="2200" dirty="0"/>
              <a:t>n</a:t>
            </a:r>
            <a:r>
              <a:rPr lang="zh-CN" altLang="en-US" sz="2200" dirty="0"/>
              <a:t>个记录进行排序的趟数为</a:t>
            </a:r>
            <a:r>
              <a:rPr lang="en-US" altLang="zh-CN" sz="2200" dirty="0"/>
              <a:t>n-1</a:t>
            </a:r>
            <a:r>
              <a:rPr lang="zh-CN" altLang="en-US" sz="2200" dirty="0"/>
              <a:t>趟</a:t>
            </a:r>
            <a:r>
              <a:rPr lang="zh-CN" altLang="en-US" sz="2200" dirty="0" smtClean="0"/>
              <a:t>；</a:t>
            </a:r>
            <a:r>
              <a:rPr lang="zh-CN" altLang="en-US" sz="2200" b="1" dirty="0" smtClean="0"/>
              <a:t>内循环</a:t>
            </a:r>
            <a:r>
              <a:rPr lang="zh-CN" altLang="en-US" sz="2200" dirty="0" smtClean="0"/>
              <a:t>：控制</a:t>
            </a:r>
            <a:r>
              <a:rPr lang="zh-CN" altLang="en-US" sz="2200" dirty="0">
                <a:solidFill>
                  <a:srgbClr val="0070C0"/>
                </a:solidFill>
              </a:rPr>
              <a:t>每一趟的排序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进行</a:t>
            </a:r>
            <a:r>
              <a:rPr lang="zh-CN" altLang="en-US" sz="2200" dirty="0" smtClean="0"/>
              <a:t>第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趟</a:t>
            </a:r>
            <a:r>
              <a:rPr lang="zh-CN" altLang="en-US" sz="2200" dirty="0"/>
              <a:t>排序时，关键字的比较次数</a:t>
            </a:r>
            <a:r>
              <a:rPr lang="zh-CN" altLang="en-US" sz="2200" dirty="0" smtClean="0"/>
              <a:t>为 </a:t>
            </a:r>
            <a:r>
              <a:rPr lang="en-US" altLang="zh-CN" sz="2200" dirty="0" smtClean="0"/>
              <a:t>n-</a:t>
            </a:r>
            <a:r>
              <a:rPr lang="en-US" altLang="zh-CN" sz="2200" dirty="0" err="1" smtClean="0"/>
              <a:t>i</a:t>
            </a:r>
            <a:r>
              <a:rPr lang="zh-CN" altLang="en-US" sz="2200" dirty="0" smtClean="0"/>
              <a:t>，则</a:t>
            </a:r>
            <a:endParaRPr lang="en-US" altLang="zh-CN" sz="2200" dirty="0" smtClean="0"/>
          </a:p>
          <a:p>
            <a:pPr lvl="2">
              <a:spcBef>
                <a:spcPts val="2400"/>
              </a:spcBef>
            </a:pPr>
            <a:r>
              <a:rPr lang="zh-CN" altLang="en-US" sz="2000" dirty="0" smtClean="0"/>
              <a:t>比较次数：</a:t>
            </a:r>
            <a:endParaRPr lang="zh-CN" altLang="en-US" sz="2000" dirty="0"/>
          </a:p>
          <a:p>
            <a:pPr lvl="2"/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     ∴ </a:t>
            </a:r>
            <a:r>
              <a:rPr lang="zh-CN" altLang="en-US" sz="2000" dirty="0" smtClean="0"/>
              <a:t>时间复杂度是：</a:t>
            </a:r>
            <a:r>
              <a:rPr lang="en-US" altLang="zh-CN" sz="2000" dirty="0">
                <a:solidFill>
                  <a:srgbClr val="C00000"/>
                </a:solidFill>
              </a:rPr>
              <a:t>T(n)=O(n</a:t>
            </a:r>
            <a:r>
              <a:rPr lang="en-US" altLang="zh-CN" sz="2000" baseline="30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sz="2000" dirty="0" smtClean="0">
                <a:solidFill>
                  <a:schemeClr val="tx2"/>
                </a:solidFill>
              </a:rPr>
              <a:t>                 空间复杂度是：</a:t>
            </a:r>
            <a:r>
              <a:rPr lang="en-US" altLang="zh-CN" sz="2000" dirty="0" smtClean="0">
                <a:solidFill>
                  <a:srgbClr val="C00000"/>
                </a:solidFill>
              </a:rPr>
              <a:t>S(n)=O(1)    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zh-CN" altLang="en-US" sz="2200" dirty="0" smtClean="0"/>
              <a:t>从</a:t>
            </a:r>
            <a:r>
              <a:rPr lang="zh-CN" altLang="en-US" sz="2200" i="1" dirty="0"/>
              <a:t>排序的稳定性</a:t>
            </a:r>
            <a:r>
              <a:rPr lang="zh-CN" altLang="en-US" sz="2200" dirty="0"/>
              <a:t>来看，</a:t>
            </a:r>
            <a:r>
              <a:rPr lang="zh-CN" altLang="en-US" sz="2200" u="sng" dirty="0"/>
              <a:t>直接选择排序是</a:t>
            </a:r>
            <a:r>
              <a:rPr lang="zh-CN" altLang="en-US" sz="2200" b="1" i="1" u="sng" dirty="0">
                <a:solidFill>
                  <a:srgbClr val="7030A0"/>
                </a:solidFill>
              </a:rPr>
              <a:t>不稳定的</a:t>
            </a:r>
            <a:r>
              <a:rPr lang="zh-CN" altLang="en-US" sz="2200" dirty="0"/>
              <a:t>。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124200" y="3048000"/>
            <a:ext cx="2136224" cy="862013"/>
            <a:chOff x="1986" y="1860"/>
            <a:chExt cx="1490" cy="54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99" y="2004"/>
              <a:ext cx="84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∑ 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(n-</a:t>
              </a:r>
              <a:r>
                <a:rPr lang="en-US" altLang="zh-CN" sz="2400" b="1" dirty="0" err="1"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)=</a:t>
              </a:r>
              <a:endParaRPr lang="en-US" altLang="zh-CN" sz="2400" b="1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031" y="1860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/>
                <a:t>n-1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86" y="2199"/>
              <a:ext cx="3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/>
                <a:t>i</a:t>
              </a:r>
              <a:r>
                <a:rPr lang="en-US" altLang="zh-CN" sz="2000" b="1" dirty="0"/>
                <a:t>=1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2780" y="1892"/>
              <a:ext cx="696" cy="444"/>
              <a:chOff x="2468" y="2176"/>
              <a:chExt cx="696" cy="444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468" y="2176"/>
                <a:ext cx="6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cs typeface="Times New Roman" panose="02020603050405020304" pitchFamily="18" charset="0"/>
                  </a:rPr>
                  <a:t>n(n-1)</a:t>
                </a:r>
                <a:endParaRPr lang="en-US" altLang="zh-CN" sz="2400" b="1" dirty="0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731" y="2429"/>
                <a:ext cx="20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/>
                  <a:t>2</a:t>
                </a: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2495" y="2433"/>
                <a:ext cx="6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2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>
                <a:solidFill>
                  <a:schemeClr val="tx2"/>
                </a:solidFill>
              </a:rPr>
              <a:t>选择</a:t>
            </a:r>
            <a:r>
              <a:rPr lang="zh-CN" altLang="en-US" dirty="0" smtClean="0"/>
              <a:t>排序：</a:t>
            </a:r>
            <a:r>
              <a:rPr lang="zh-CN" altLang="en-US" sz="2000" dirty="0" smtClean="0">
                <a:solidFill>
                  <a:srgbClr val="7030A0"/>
                </a:solidFill>
              </a:rPr>
              <a:t>几种变形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42975"/>
            <a:ext cx="8191500" cy="610115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直接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选择排序</a:t>
            </a:r>
            <a:r>
              <a:rPr lang="zh-CN" altLang="en-US" sz="2400" dirty="0" smtClean="0"/>
              <a:t>算法的基础上，衍生出了几种改进算法</a:t>
            </a:r>
            <a:r>
              <a:rPr lang="en-US" altLang="zh-CN" sz="2400" dirty="0" smtClean="0"/>
              <a:t>: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83568" y="3289003"/>
            <a:ext cx="3096344" cy="1214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0070C0"/>
                </a:solidFill>
              </a:rPr>
              <a:t>直接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选择排序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 smtClean="0">
                <a:solidFill>
                  <a:srgbClr val="002060"/>
                </a:solidFill>
              </a:rPr>
              <a:t>Simple Selection </a:t>
            </a:r>
            <a:r>
              <a:rPr lang="en-US" altLang="zh-CN" sz="1800" dirty="0">
                <a:solidFill>
                  <a:srgbClr val="002060"/>
                </a:solidFill>
              </a:rPr>
              <a:t>Sort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肘形连接符 8"/>
          <p:cNvCxnSpPr>
            <a:stCxn id="7" idx="3"/>
            <a:endCxn id="10" idx="1"/>
          </p:cNvCxnSpPr>
          <p:nvPr/>
        </p:nvCxnSpPr>
        <p:spPr>
          <a:xfrm flipV="1">
            <a:off x="3779912" y="2516097"/>
            <a:ext cx="1224136" cy="1380403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004048" y="2107249"/>
            <a:ext cx="2664296" cy="8176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树形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排序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(</a:t>
            </a:r>
            <a:r>
              <a:rPr lang="en-US" altLang="zh-CN" sz="1800" dirty="0">
                <a:solidFill>
                  <a:schemeClr val="tx1"/>
                </a:solidFill>
              </a:rPr>
              <a:t>Tree Selection Sort)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04048" y="4509120"/>
            <a:ext cx="2664296" cy="990277"/>
          </a:xfrm>
          <a:prstGeom prst="roundRect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堆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排序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Heap </a:t>
            </a:r>
            <a:r>
              <a:rPr lang="en-US" altLang="zh-CN" sz="2000" dirty="0">
                <a:solidFill>
                  <a:srgbClr val="002060"/>
                </a:solidFill>
              </a:rPr>
              <a:t>Sort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肘形连接符 20"/>
          <p:cNvCxnSpPr>
            <a:stCxn id="7" idx="3"/>
            <a:endCxn id="13" idx="1"/>
          </p:cNvCxnSpPr>
          <p:nvPr/>
        </p:nvCxnSpPr>
        <p:spPr>
          <a:xfrm>
            <a:off x="3779912" y="3896500"/>
            <a:ext cx="1224136" cy="11077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619672" y="4437704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掌握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25794" y="4635301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掌握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50479" y="2178471"/>
            <a:ext cx="902811" cy="613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 smtClean="0">
                <a:solidFill>
                  <a:srgbClr val="7030A0"/>
                </a:solidFill>
              </a:rPr>
              <a:t>了解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24" grpId="0"/>
      <p:bldP spid="25" grpId="0"/>
      <p:bldP spid="2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3.2(a) </a:t>
            </a:r>
            <a:r>
              <a:rPr lang="zh-CN" altLang="en-US" dirty="0" smtClean="0">
                <a:solidFill>
                  <a:schemeClr val="tx2"/>
                </a:solidFill>
              </a:rPr>
              <a:t>树形选择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5410200" cy="5419725"/>
          </a:xfrm>
        </p:spPr>
        <p:txBody>
          <a:bodyPr/>
          <a:lstStyle/>
          <a:p>
            <a:r>
              <a:rPr lang="zh-CN" altLang="en-US" sz="2400" dirty="0"/>
              <a:t>树形选择排序借助“</a:t>
            </a:r>
            <a:r>
              <a:rPr lang="zh-CN" altLang="en-US" sz="2400" dirty="0">
                <a:solidFill>
                  <a:srgbClr val="0070C0"/>
                </a:solidFill>
              </a:rPr>
              <a:t>淘汰赛</a:t>
            </a:r>
            <a:r>
              <a:rPr lang="zh-CN" altLang="en-US" sz="2400" dirty="0"/>
              <a:t>”中的</a:t>
            </a:r>
            <a:r>
              <a:rPr lang="zh-CN" altLang="en-US" sz="2400" dirty="0" smtClean="0"/>
              <a:t>对垒过程，对关键字序列进行排序。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/>
              <a:t>该过程可用一棵</a:t>
            </a:r>
            <a:r>
              <a:rPr lang="zh-CN" altLang="en-US" sz="2200" b="1" i="1" dirty="0"/>
              <a:t>有</a:t>
            </a:r>
            <a:r>
              <a:rPr lang="en-US" altLang="zh-CN" sz="2200" b="1" i="1" dirty="0"/>
              <a:t>n</a:t>
            </a:r>
            <a:r>
              <a:rPr lang="zh-CN" altLang="en-US" sz="2200" b="1" i="1" dirty="0"/>
              <a:t>个叶子结点</a:t>
            </a:r>
            <a:r>
              <a:rPr lang="zh-CN" altLang="en-US" sz="2200" b="1" i="1" dirty="0" smtClean="0"/>
              <a:t>的 </a:t>
            </a:r>
            <a:r>
              <a:rPr lang="zh-CN" altLang="en-US" sz="2200" b="1" u="sng" dirty="0" smtClean="0"/>
              <a:t>完全</a:t>
            </a:r>
            <a:r>
              <a:rPr lang="zh-CN" altLang="en-US" sz="2200" b="1" u="sng" dirty="0"/>
              <a:t>二叉树</a:t>
            </a:r>
            <a:r>
              <a:rPr lang="zh-CN" altLang="en-US" sz="2200" dirty="0"/>
              <a:t>表示，如图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200" dirty="0" smtClean="0"/>
              <a:t>每个</a:t>
            </a:r>
            <a:r>
              <a:rPr lang="zh-CN" altLang="en-US" sz="2200" b="1" dirty="0" smtClean="0">
                <a:solidFill>
                  <a:schemeClr val="accent6"/>
                </a:solidFill>
              </a:rPr>
              <a:t>分枝</a:t>
            </a:r>
            <a:r>
              <a:rPr lang="zh-CN" altLang="en-US" sz="2200" b="1" dirty="0">
                <a:solidFill>
                  <a:schemeClr val="accent6"/>
                </a:solidFill>
              </a:rPr>
              <a:t>结点</a:t>
            </a:r>
            <a:r>
              <a:rPr lang="zh-CN" altLang="en-US" sz="2200" dirty="0">
                <a:solidFill>
                  <a:schemeClr val="accent6"/>
                </a:solidFill>
              </a:rPr>
              <a:t>的关键字</a:t>
            </a:r>
            <a:r>
              <a:rPr lang="zh-CN" altLang="en-US" sz="2200" i="1" dirty="0"/>
              <a:t>都</a:t>
            </a:r>
            <a:r>
              <a:rPr lang="zh-CN" altLang="en-US" sz="2200" i="1" dirty="0" smtClean="0"/>
              <a:t>等于 </a:t>
            </a:r>
            <a:r>
              <a:rPr lang="zh-CN" altLang="en-US" sz="2200" u="sng" dirty="0" smtClean="0"/>
              <a:t>其左</a:t>
            </a:r>
            <a:r>
              <a:rPr lang="en-US" altLang="zh-CN" sz="2200" u="sng" dirty="0" smtClean="0"/>
              <a:t>&amp;</a:t>
            </a:r>
            <a:r>
              <a:rPr lang="zh-CN" altLang="en-US" sz="2200" u="sng" dirty="0" smtClean="0"/>
              <a:t>右</a:t>
            </a:r>
            <a:r>
              <a:rPr lang="zh-CN" altLang="en-US" sz="2200" u="sng" dirty="0"/>
              <a:t>孩子结点中较小的关键字</a:t>
            </a:r>
            <a:r>
              <a:rPr lang="zh-CN" altLang="en-US" sz="2200" dirty="0"/>
              <a:t>，</a:t>
            </a:r>
            <a:r>
              <a:rPr lang="zh-CN" altLang="en-US" sz="2200" b="1" dirty="0">
                <a:solidFill>
                  <a:schemeClr val="accent6"/>
                </a:solidFill>
              </a:rPr>
              <a:t>根结点</a:t>
            </a:r>
            <a:r>
              <a:rPr lang="zh-CN" altLang="en-US" sz="2200" dirty="0">
                <a:solidFill>
                  <a:schemeClr val="accent6"/>
                </a:solidFill>
              </a:rPr>
              <a:t>的关键字</a:t>
            </a:r>
            <a:r>
              <a:rPr lang="zh-CN" altLang="en-US" sz="2200" dirty="0" smtClean="0"/>
              <a:t>就是 </a:t>
            </a:r>
            <a:r>
              <a:rPr lang="zh-CN" altLang="en-US" sz="2200" u="sng" dirty="0" smtClean="0"/>
              <a:t>最小</a:t>
            </a:r>
            <a:r>
              <a:rPr lang="zh-CN" altLang="en-US" sz="2200" u="sng" dirty="0"/>
              <a:t>的关键字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/>
              <a:t>输出最小关键字后，根据</a:t>
            </a:r>
            <a:r>
              <a:rPr lang="zh-CN" altLang="en-US" sz="2400" i="1" dirty="0">
                <a:solidFill>
                  <a:srgbClr val="7030A0"/>
                </a:solidFill>
              </a:rPr>
              <a:t>关系的可传递性，</a:t>
            </a:r>
            <a:r>
              <a:rPr lang="zh-CN" altLang="en-US" sz="2400" dirty="0"/>
              <a:t>欲选取</a:t>
            </a:r>
            <a:r>
              <a:rPr lang="zh-CN" altLang="en-US" sz="2400" b="1" dirty="0"/>
              <a:t>次小关键字</a:t>
            </a:r>
            <a:r>
              <a:rPr lang="zh-CN" altLang="en-US" sz="2400" dirty="0"/>
              <a:t>，只需：</a:t>
            </a:r>
          </a:p>
          <a:p>
            <a:pPr lvl="1">
              <a:spcBef>
                <a:spcPts val="600"/>
              </a:spcBef>
            </a:pPr>
            <a:r>
              <a:rPr lang="zh-CN" altLang="en-US" sz="2200" dirty="0"/>
              <a:t>将</a:t>
            </a:r>
            <a:r>
              <a:rPr lang="zh-CN" altLang="en-US" sz="2200" u="sng" dirty="0"/>
              <a:t>叶子结点中的最小</a:t>
            </a:r>
            <a:r>
              <a:rPr lang="zh-CN" altLang="en-US" sz="2200" u="sng" dirty="0" smtClean="0"/>
              <a:t>关键字</a:t>
            </a:r>
            <a:r>
              <a:rPr lang="zh-CN" altLang="en-US" sz="2200" dirty="0" smtClean="0"/>
              <a:t> 改为</a:t>
            </a:r>
            <a:r>
              <a:rPr lang="zh-CN" altLang="en-US" sz="2200" u="sng" dirty="0" smtClean="0"/>
              <a:t>“最大值</a:t>
            </a:r>
            <a:r>
              <a:rPr lang="en-US" altLang="zh-CN" sz="2200" u="sng" dirty="0" smtClean="0"/>
              <a:t>(</a:t>
            </a:r>
            <a:r>
              <a:rPr lang="en-US" altLang="zh-CN" sz="2200" u="sng" dirty="0" err="1" smtClean="0"/>
              <a:t>inf</a:t>
            </a:r>
            <a:r>
              <a:rPr lang="en-US" altLang="zh-CN" sz="2200" u="sng" dirty="0" smtClean="0"/>
              <a:t>)</a:t>
            </a:r>
            <a:r>
              <a:rPr lang="zh-CN" altLang="en-US" sz="2200" u="sng" dirty="0" smtClean="0"/>
              <a:t>”</a:t>
            </a:r>
            <a:r>
              <a:rPr lang="en-US" altLang="zh-CN" sz="2200" dirty="0" smtClean="0"/>
              <a:t>;</a:t>
            </a:r>
            <a:endParaRPr lang="zh-CN" altLang="en-US" sz="2200" dirty="0"/>
          </a:p>
          <a:p>
            <a:pPr lvl="1">
              <a:spcBef>
                <a:spcPts val="600"/>
              </a:spcBef>
            </a:pPr>
            <a:r>
              <a:rPr lang="zh-CN" altLang="en-US" sz="2200" dirty="0"/>
              <a:t>然后，重复上述</a:t>
            </a:r>
            <a:r>
              <a:rPr lang="zh-CN" altLang="en-US" sz="2200" dirty="0" smtClean="0"/>
              <a:t>步骤 即</a:t>
            </a:r>
            <a:r>
              <a:rPr lang="zh-CN" altLang="en-US" sz="2200" dirty="0"/>
              <a:t>可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90600"/>
            <a:ext cx="3048000" cy="17983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8633" y="3018438"/>
            <a:ext cx="259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(a)</a:t>
            </a:r>
            <a:r>
              <a:rPr lang="zh-CN" altLang="en-US" sz="1600" dirty="0" smtClean="0"/>
              <a:t>“淘汰赛”过程示意图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909099"/>
            <a:ext cx="3048000" cy="17983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96733" y="5898758"/>
            <a:ext cx="2592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(b) </a:t>
            </a:r>
            <a:r>
              <a:rPr lang="zh-CN" altLang="en-US" sz="1600" dirty="0" smtClean="0"/>
              <a:t>选取“</a:t>
            </a:r>
            <a:r>
              <a:rPr lang="zh-CN" altLang="en-US" sz="1600" dirty="0"/>
              <a:t>次小关键字</a:t>
            </a:r>
            <a:r>
              <a:rPr lang="zh-CN" altLang="en-US" sz="1600" dirty="0" smtClean="0"/>
              <a:t>”</a:t>
            </a:r>
            <a:endParaRPr lang="zh-CN" altLang="en-US" sz="1600" dirty="0"/>
          </a:p>
        </p:txBody>
      </p:sp>
      <p:sp>
        <p:nvSpPr>
          <p:cNvPr id="11" name="椭圆 10"/>
          <p:cNvSpPr/>
          <p:nvPr/>
        </p:nvSpPr>
        <p:spPr>
          <a:xfrm>
            <a:off x="8279674" y="5410200"/>
            <a:ext cx="304800" cy="297285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err="1" smtClean="0">
                <a:solidFill>
                  <a:srgbClr val="FF0000"/>
                </a:solidFill>
              </a:rPr>
              <a:t>inf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1060" y="4953673"/>
            <a:ext cx="357193" cy="228600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34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43461" y="4413221"/>
            <a:ext cx="357193" cy="228600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19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89003" y="3909099"/>
            <a:ext cx="357193" cy="228600"/>
          </a:xfrm>
          <a:prstGeom prst="rect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19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1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3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33" y="1371600"/>
            <a:ext cx="2514286" cy="10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52" y="2139767"/>
            <a:ext cx="3619048" cy="10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43" y="2958895"/>
            <a:ext cx="4142857" cy="8666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3.2(a) </a:t>
            </a:r>
            <a:r>
              <a:rPr lang="zh-CN" altLang="en-US" dirty="0" smtClean="0">
                <a:solidFill>
                  <a:schemeClr val="tx2"/>
                </a:solidFill>
              </a:rPr>
              <a:t>树形选择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构树流程与算法分析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3886200" cy="42005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树形选择</a:t>
            </a:r>
            <a:r>
              <a:rPr lang="zh-CN" altLang="en-US" sz="2400" dirty="0" smtClean="0"/>
              <a:t>排序的建树流程</a:t>
            </a:r>
            <a:r>
              <a:rPr lang="en-US" altLang="zh-CN" sz="2400" dirty="0"/>
              <a:t>: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dirty="0"/>
              <a:t>首先对</a:t>
            </a:r>
            <a:r>
              <a:rPr lang="en-US" altLang="zh-CN" sz="2200" dirty="0"/>
              <a:t>n</a:t>
            </a:r>
            <a:r>
              <a:rPr lang="zh-CN" altLang="en-US" sz="2200" dirty="0"/>
              <a:t>个记录的关键字两两进行比较，选取</a:t>
            </a:r>
            <a:r>
              <a:rPr lang="zh-CN" altLang="en-US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</a:t>
            </a:r>
            <a:r>
              <a:rPr lang="en-US" altLang="zh-CN" sz="2200" dirty="0">
                <a:solidFill>
                  <a:srgbClr val="00B050"/>
                </a:solidFill>
              </a:rPr>
              <a:t>n/2</a:t>
            </a:r>
            <a:r>
              <a:rPr lang="en-US" altLang="zh-CN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</a:t>
            </a:r>
            <a:r>
              <a:rPr lang="zh-CN" altLang="en-US" sz="2200" dirty="0"/>
              <a:t>个较小者；</a:t>
            </a:r>
            <a:endParaRPr lang="en-US" altLang="zh-CN" sz="2200" dirty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dirty="0"/>
              <a:t>然后这</a:t>
            </a:r>
            <a:r>
              <a:rPr lang="zh-CN" altLang="en-US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</a:t>
            </a:r>
            <a:r>
              <a:rPr lang="en-US" altLang="zh-CN" sz="2200" dirty="0">
                <a:solidFill>
                  <a:srgbClr val="00B050"/>
                </a:solidFill>
              </a:rPr>
              <a:t>n/2</a:t>
            </a:r>
            <a:r>
              <a:rPr lang="en-US" altLang="zh-CN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</a:t>
            </a:r>
            <a:r>
              <a:rPr lang="zh-CN" altLang="en-US" sz="2200" dirty="0"/>
              <a:t>个较小者两两进行比较，选取</a:t>
            </a:r>
            <a:r>
              <a:rPr lang="zh-CN" altLang="en-US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</a:t>
            </a:r>
            <a:r>
              <a:rPr lang="en-US" altLang="zh-CN" sz="2200" dirty="0">
                <a:solidFill>
                  <a:srgbClr val="00B050"/>
                </a:solidFill>
              </a:rPr>
              <a:t>n/4</a:t>
            </a:r>
            <a:r>
              <a:rPr lang="en-US" altLang="zh-CN" sz="2200" b="1" dirty="0">
                <a:solidFill>
                  <a:srgbClr val="00B05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</a:t>
            </a:r>
            <a:r>
              <a:rPr lang="zh-CN" altLang="en-US" sz="2200" dirty="0"/>
              <a:t>个较小者</a:t>
            </a:r>
            <a:r>
              <a:rPr lang="en-US" altLang="zh-CN" sz="2200" dirty="0"/>
              <a:t>… 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dirty="0"/>
              <a:t>如此重复，</a:t>
            </a:r>
            <a:r>
              <a:rPr lang="zh-CN" altLang="en-US" sz="2200" b="1" i="1" dirty="0"/>
              <a:t>直到 </a:t>
            </a:r>
            <a:r>
              <a:rPr lang="zh-CN" altLang="en-US" sz="2200" dirty="0"/>
              <a:t>只剩</a:t>
            </a:r>
            <a:r>
              <a:rPr lang="en-US" altLang="zh-CN" sz="2200" dirty="0"/>
              <a:t>1</a:t>
            </a:r>
            <a:r>
              <a:rPr lang="zh-CN" altLang="en-US" sz="2200" dirty="0"/>
              <a:t>个关键字为止。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gray">
          <a:xfrm>
            <a:off x="438150" y="5181600"/>
            <a:ext cx="8191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0" kern="0" dirty="0"/>
              <a:t>含有</a:t>
            </a:r>
            <a:r>
              <a:rPr lang="en-US" altLang="zh-CN" sz="2400" b="0" i="1" kern="0" dirty="0">
                <a:solidFill>
                  <a:srgbClr val="00B050"/>
                </a:solidFill>
              </a:rPr>
              <a:t>n</a:t>
            </a:r>
            <a:r>
              <a:rPr lang="zh-CN" altLang="en-US" sz="2400" b="0" kern="0" dirty="0"/>
              <a:t>个叶子结点的</a:t>
            </a:r>
            <a:r>
              <a:rPr lang="zh-CN" altLang="en-US" sz="2400" kern="0" dirty="0"/>
              <a:t>完全二叉树的深度</a:t>
            </a:r>
            <a:r>
              <a:rPr lang="zh-CN" altLang="en-US" sz="2400" b="0" kern="0" dirty="0" smtClean="0"/>
              <a:t>为 </a:t>
            </a:r>
            <a:r>
              <a:rPr lang="zh-CN" altLang="en-US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</a:t>
            </a:r>
            <a:r>
              <a:rPr lang="zh-CN" altLang="en-US" sz="2400" b="0" kern="0" dirty="0" smtClean="0">
                <a:solidFill>
                  <a:srgbClr val="7030A0"/>
                </a:solidFill>
              </a:rPr>
              <a:t>㏒</a:t>
            </a:r>
            <a:r>
              <a:rPr lang="en-US" altLang="zh-CN" sz="2400" b="0" kern="0" baseline="-25000" dirty="0" smtClean="0">
                <a:solidFill>
                  <a:srgbClr val="7030A0"/>
                </a:solidFill>
              </a:rPr>
              <a:t>2</a:t>
            </a:r>
            <a:r>
              <a:rPr lang="en-US" altLang="zh-CN" sz="2400" b="0" i="1" kern="0" dirty="0" smtClean="0">
                <a:solidFill>
                  <a:srgbClr val="7030A0"/>
                </a:solidFill>
              </a:rPr>
              <a:t>n</a:t>
            </a:r>
            <a:r>
              <a:rPr lang="en-US" altLang="zh-CN" sz="2400" dirty="0" smtClean="0">
                <a:solidFill>
                  <a:srgbClr val="7030A0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 </a:t>
            </a:r>
            <a:r>
              <a:rPr lang="en-US" altLang="zh-CN" sz="2400" b="0" kern="0" dirty="0" smtClean="0">
                <a:solidFill>
                  <a:srgbClr val="7030A0"/>
                </a:solidFill>
              </a:rPr>
              <a:t>+</a:t>
            </a:r>
            <a:r>
              <a:rPr lang="en-US" altLang="zh-CN" sz="2400" b="0" kern="0" dirty="0">
                <a:solidFill>
                  <a:srgbClr val="7030A0"/>
                </a:solidFill>
              </a:rPr>
              <a:t>1</a:t>
            </a:r>
            <a:r>
              <a:rPr lang="zh-CN" altLang="en-US" sz="2400" b="0" kern="0" dirty="0"/>
              <a:t>，则</a:t>
            </a:r>
            <a:r>
              <a:rPr lang="zh-CN" altLang="en-US" sz="2400" kern="0" dirty="0"/>
              <a:t>总的时间复杂</a:t>
            </a:r>
            <a:r>
              <a:rPr lang="zh-CN" altLang="en-US" sz="2400" kern="0" dirty="0" smtClean="0"/>
              <a:t>度</a:t>
            </a:r>
            <a:r>
              <a:rPr lang="zh-CN" altLang="en-US" sz="2400" b="0" kern="0" dirty="0" smtClean="0"/>
              <a:t>：</a:t>
            </a:r>
            <a:r>
              <a:rPr lang="en-US" altLang="zh-CN" sz="2400" b="0" kern="0" dirty="0" smtClean="0">
                <a:solidFill>
                  <a:srgbClr val="C00000"/>
                </a:solidFill>
              </a:rPr>
              <a:t>T(n)=O(</a:t>
            </a:r>
            <a:r>
              <a:rPr lang="en-US" altLang="zh-CN" sz="2400" b="0" i="1" kern="0" dirty="0" smtClean="0">
                <a:solidFill>
                  <a:srgbClr val="C00000"/>
                </a:solidFill>
              </a:rPr>
              <a:t>n</a:t>
            </a:r>
            <a:r>
              <a:rPr lang="en-US" altLang="zh-CN" sz="2400" b="0" kern="0" dirty="0">
                <a:solidFill>
                  <a:srgbClr val="C00000"/>
                </a:solidFill>
              </a:rPr>
              <a:t>㏒</a:t>
            </a:r>
            <a:r>
              <a:rPr lang="en-US" altLang="zh-CN" sz="2400" b="0" kern="0" baseline="-25000" dirty="0">
                <a:solidFill>
                  <a:srgbClr val="C00000"/>
                </a:solidFill>
              </a:rPr>
              <a:t>2</a:t>
            </a:r>
            <a:r>
              <a:rPr lang="en-US" altLang="zh-CN" sz="2400" b="0" i="1" kern="0" dirty="0">
                <a:solidFill>
                  <a:srgbClr val="C00000"/>
                </a:solidFill>
              </a:rPr>
              <a:t>n</a:t>
            </a:r>
            <a:r>
              <a:rPr lang="en-US" altLang="zh-CN" sz="2400" b="0" kern="0" dirty="0">
                <a:solidFill>
                  <a:srgbClr val="C00000"/>
                </a:solidFill>
              </a:rPr>
              <a:t>) </a:t>
            </a:r>
            <a:r>
              <a:rPr lang="zh-CN" altLang="en-US" sz="2400" b="0" kern="0" dirty="0" smtClean="0"/>
              <a:t>。</a:t>
            </a:r>
            <a:endParaRPr lang="zh-CN" altLang="en-US" sz="2200" b="0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900" y="3577962"/>
            <a:ext cx="4390476" cy="4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33900" y="4196919"/>
            <a:ext cx="430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给定关键字序列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“树”的构造流程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46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7" y="2438400"/>
            <a:ext cx="2828571" cy="18571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堆的定义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堆</a:t>
            </a:r>
            <a:r>
              <a:rPr lang="en-US" altLang="zh-CN" sz="2400" b="1" dirty="0" smtClean="0">
                <a:sym typeface="Wingdings" panose="05000000000000000000" pitchFamily="2" charset="2"/>
              </a:rPr>
              <a:t>(heap): 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n</a:t>
            </a:r>
            <a:r>
              <a:rPr lang="zh-CN" altLang="en-US" sz="2400" dirty="0"/>
              <a:t>个元素的序列</a:t>
            </a:r>
            <a:r>
              <a:rPr lang="en-US" altLang="zh-CN" sz="2400" dirty="0"/>
              <a:t>H={k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, </a:t>
            </a:r>
            <a:r>
              <a:rPr lang="en-US" altLang="zh-CN" sz="2400" dirty="0" smtClean="0"/>
              <a:t>…, </a:t>
            </a:r>
            <a:r>
              <a:rPr lang="en-US" altLang="zh-CN" sz="2400" dirty="0" err="1"/>
              <a:t>k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} </a:t>
            </a:r>
            <a:r>
              <a:rPr lang="zh-CN" altLang="en-US" sz="2400" dirty="0"/>
              <a:t>，满足：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>
              <a:spcBef>
                <a:spcPts val="1800"/>
              </a:spcBef>
            </a:pPr>
            <a:r>
              <a:rPr lang="zh-CN" altLang="en-US" sz="2200" dirty="0" smtClean="0"/>
              <a:t>由</a:t>
            </a:r>
            <a:r>
              <a:rPr lang="zh-CN" altLang="en-US" sz="2200" dirty="0"/>
              <a:t>堆的定义知，堆是一棵</a:t>
            </a:r>
            <a:r>
              <a:rPr lang="zh-CN" altLang="en-US" sz="2200" dirty="0">
                <a:solidFill>
                  <a:schemeClr val="accent6"/>
                </a:solidFill>
              </a:rPr>
              <a:t>以</a:t>
            </a:r>
            <a:r>
              <a:rPr lang="en-US" altLang="zh-CN" sz="2200" dirty="0">
                <a:solidFill>
                  <a:schemeClr val="accent6"/>
                </a:solidFill>
              </a:rPr>
              <a:t>k</a:t>
            </a:r>
            <a:r>
              <a:rPr lang="en-US" altLang="zh-CN" sz="2200" baseline="-25000" dirty="0">
                <a:solidFill>
                  <a:schemeClr val="accent6"/>
                </a:solidFill>
              </a:rPr>
              <a:t>1</a:t>
            </a:r>
            <a:r>
              <a:rPr lang="zh-CN" altLang="en-US" sz="2200" dirty="0">
                <a:solidFill>
                  <a:schemeClr val="accent6"/>
                </a:solidFill>
              </a:rPr>
              <a:t>为根</a:t>
            </a:r>
            <a:r>
              <a:rPr lang="zh-CN" altLang="en-US" sz="2200" dirty="0"/>
              <a:t>的</a:t>
            </a:r>
            <a:r>
              <a:rPr lang="zh-CN" altLang="en-US" sz="2200" b="1" dirty="0"/>
              <a:t>完全二叉树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若</a:t>
            </a:r>
            <a:r>
              <a:rPr lang="zh-CN" altLang="en-US" sz="2200" dirty="0"/>
              <a:t>对该二叉树的结点进行编号</a:t>
            </a:r>
            <a:r>
              <a:rPr lang="en-US" altLang="zh-CN" sz="2200" dirty="0"/>
              <a:t>(</a:t>
            </a:r>
            <a:r>
              <a:rPr lang="zh-CN" altLang="en-US" sz="2200" i="1" u="sng" dirty="0">
                <a:solidFill>
                  <a:schemeClr val="accent6"/>
                </a:solidFill>
              </a:rPr>
              <a:t>从上到下</a:t>
            </a:r>
            <a:r>
              <a:rPr lang="zh-CN" altLang="en-US" sz="2200" dirty="0"/>
              <a:t>，</a:t>
            </a:r>
            <a:r>
              <a:rPr lang="zh-CN" altLang="en-US" sz="2200" i="1" u="sng" dirty="0">
                <a:solidFill>
                  <a:schemeClr val="accent6"/>
                </a:solidFill>
              </a:rPr>
              <a:t>从左到右</a:t>
            </a:r>
            <a:r>
              <a:rPr lang="en-US" altLang="zh-CN" sz="2200" dirty="0"/>
              <a:t>)</a:t>
            </a:r>
            <a:r>
              <a:rPr lang="zh-CN" altLang="en-US" sz="2200" dirty="0"/>
              <a:t>，得到的序列</a:t>
            </a:r>
            <a:r>
              <a:rPr lang="zh-CN" altLang="en-US" sz="2200" dirty="0" smtClean="0"/>
              <a:t>就是</a:t>
            </a:r>
            <a:r>
              <a:rPr lang="en-US" altLang="zh-CN" sz="2200" dirty="0" smtClean="0"/>
              <a:t>: </a:t>
            </a:r>
            <a:r>
              <a:rPr lang="zh-CN" altLang="en-US" sz="2200" u="sng" dirty="0" smtClean="0"/>
              <a:t>将</a:t>
            </a:r>
            <a:r>
              <a:rPr lang="zh-CN" altLang="en-US" sz="2200" u="sng" dirty="0"/>
              <a:t>二叉树的结点以</a:t>
            </a:r>
            <a:r>
              <a:rPr lang="zh-CN" altLang="en-US" sz="2200" u="sng" dirty="0">
                <a:solidFill>
                  <a:srgbClr val="7030A0"/>
                </a:solidFill>
              </a:rPr>
              <a:t>顺序结构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存放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>
              <a:spcBef>
                <a:spcPts val="600"/>
              </a:spcBef>
            </a:pPr>
            <a:r>
              <a:rPr lang="zh-CN" altLang="en-US" sz="2000" i="1" u="sng" dirty="0" smtClean="0"/>
              <a:t>堆</a:t>
            </a:r>
            <a:r>
              <a:rPr lang="zh-CN" altLang="en-US" sz="2000" i="1" u="sng" dirty="0"/>
              <a:t>的</a:t>
            </a:r>
            <a:r>
              <a:rPr lang="zh-CN" altLang="en-US" sz="2000" i="1" u="sng" dirty="0" smtClean="0"/>
              <a:t>结构 正好</a:t>
            </a:r>
            <a:r>
              <a:rPr lang="zh-CN" altLang="en-US" sz="2000" i="1" u="sng" dirty="0"/>
              <a:t>和该序列结构</a:t>
            </a:r>
            <a:r>
              <a:rPr lang="zh-CN" altLang="en-US" sz="2000" b="1" i="1" u="sng" dirty="0"/>
              <a:t>完全一致</a:t>
            </a:r>
            <a:r>
              <a:rPr lang="zh-CN" altLang="en-US" sz="2000" dirty="0"/>
              <a:t>。</a:t>
            </a:r>
          </a:p>
          <a:p>
            <a:endParaRPr lang="zh-CN" altLang="en-US" sz="2400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1447800"/>
            <a:ext cx="8160926" cy="1077913"/>
            <a:chOff x="240" y="3224"/>
            <a:chExt cx="5552" cy="679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0" y="3224"/>
              <a:ext cx="4283" cy="679"/>
              <a:chOff x="240" y="3257"/>
              <a:chExt cx="4283" cy="679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40" y="3257"/>
                <a:ext cx="2424" cy="679"/>
                <a:chOff x="240" y="3408"/>
                <a:chExt cx="2424" cy="679"/>
              </a:xfrm>
            </p:grpSpPr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312" y="3408"/>
                  <a:ext cx="2064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i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2i       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当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2i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n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时</a:t>
                  </a:r>
                </a:p>
              </p:txBody>
            </p:sp>
            <p:sp>
              <p:nvSpPr>
                <p:cNvPr id="13" name="Rectangle 8"/>
                <p:cNvSpPr>
                  <a:spLocks noChangeArrowheads="1"/>
                </p:cNvSpPr>
                <p:nvPr/>
              </p:nvSpPr>
              <p:spPr bwMode="auto">
                <a:xfrm>
                  <a:off x="312" y="3792"/>
                  <a:ext cx="2352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i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2i+1   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当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2i+1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n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时</a:t>
                  </a:r>
                </a:p>
              </p:txBody>
            </p:sp>
            <p:sp>
              <p:nvSpPr>
                <p:cNvPr id="14" name="Rectangle 9"/>
                <p:cNvSpPr>
                  <a:spLocks noChangeArrowheads="1"/>
                </p:cNvSpPr>
                <p:nvPr/>
              </p:nvSpPr>
              <p:spPr bwMode="auto">
                <a:xfrm>
                  <a:off x="2097" y="3656"/>
                  <a:ext cx="272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或</a:t>
                  </a:r>
                </a:p>
              </p:txBody>
            </p:sp>
            <p:sp>
              <p:nvSpPr>
                <p:cNvPr id="15" name="AutoShape 10"/>
                <p:cNvSpPr>
                  <a:spLocks/>
                </p:cNvSpPr>
                <p:nvPr/>
              </p:nvSpPr>
              <p:spPr bwMode="auto">
                <a:xfrm>
                  <a:off x="240" y="3577"/>
                  <a:ext cx="91" cy="431"/>
                </a:xfrm>
                <a:prstGeom prst="leftBrace">
                  <a:avLst>
                    <a:gd name="adj1" fmla="val 39469"/>
                    <a:gd name="adj2" fmla="val 50000"/>
                  </a:avLst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2462" y="3257"/>
                <a:ext cx="2061" cy="679"/>
                <a:chOff x="2462" y="3416"/>
                <a:chExt cx="2061" cy="679"/>
              </a:xfrm>
            </p:grpSpPr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2534" y="3416"/>
                  <a:ext cx="1989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i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≥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2i        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当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2i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n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时</a:t>
                  </a:r>
                </a:p>
              </p:txBody>
            </p:sp>
            <p:sp>
              <p:nvSpPr>
                <p:cNvPr id="1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34" y="3800"/>
                  <a:ext cx="1786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 dirty="0" err="1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 err="1">
                      <a:solidFill>
                        <a:schemeClr val="tx2"/>
                      </a:solidFill>
                    </a:rPr>
                    <a:t>i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≥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k</a:t>
                  </a:r>
                  <a:r>
                    <a:rPr lang="en-US" altLang="zh-CN" sz="2000" b="1" baseline="-22000" dirty="0">
                      <a:solidFill>
                        <a:schemeClr val="tx2"/>
                      </a:solidFill>
                    </a:rPr>
                    <a:t>2i+1    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当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2i+1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≤</a:t>
                  </a:r>
                  <a:r>
                    <a:rPr lang="en-US" altLang="zh-CN" sz="2000" b="1" dirty="0">
                      <a:solidFill>
                        <a:schemeClr val="tx2"/>
                      </a:solidFill>
                    </a:rPr>
                    <a:t>n</a:t>
                  </a:r>
                  <a:r>
                    <a:rPr lang="zh-CN" altLang="en-US" sz="2000" b="1" dirty="0">
                      <a:solidFill>
                        <a:schemeClr val="tx2"/>
                      </a:solidFill>
                    </a:rPr>
                    <a:t>时</a:t>
                  </a:r>
                </a:p>
              </p:txBody>
            </p:sp>
            <p:sp>
              <p:nvSpPr>
                <p:cNvPr id="11" name="AutoShape 14"/>
                <p:cNvSpPr>
                  <a:spLocks/>
                </p:cNvSpPr>
                <p:nvPr/>
              </p:nvSpPr>
              <p:spPr bwMode="auto">
                <a:xfrm>
                  <a:off x="2462" y="3585"/>
                  <a:ext cx="91" cy="431"/>
                </a:xfrm>
                <a:prstGeom prst="leftBrace">
                  <a:avLst>
                    <a:gd name="adj1" fmla="val 39469"/>
                    <a:gd name="adj2" fmla="val 50000"/>
                  </a:avLst>
                </a:prstGeom>
                <a:noFill/>
                <a:ln w="28575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4116" y="3437"/>
              <a:ext cx="16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其中 </a:t>
              </a:r>
              <a:r>
                <a:rPr lang="en-US" altLang="zh-CN" sz="2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=1,2 , …, 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n/2</a:t>
              </a:r>
              <a:r>
                <a:rPr lang="en-US" altLang="zh-CN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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3222978" y="4027311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(a)</a:t>
            </a:r>
            <a:r>
              <a:rPr lang="zh-CN" altLang="en-US" sz="1600" dirty="0" smtClean="0">
                <a:solidFill>
                  <a:srgbClr val="0070C0"/>
                </a:solidFill>
              </a:rPr>
              <a:t>小</a:t>
            </a:r>
            <a:r>
              <a:rPr lang="zh-CN" altLang="en-US" sz="1600" dirty="0" smtClean="0"/>
              <a:t>根堆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7620000" y="4027311"/>
            <a:ext cx="10631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(b)</a:t>
            </a:r>
            <a:r>
              <a:rPr lang="zh-CN" altLang="en-US" sz="1600" dirty="0" smtClean="0">
                <a:solidFill>
                  <a:srgbClr val="0070C0"/>
                </a:solidFill>
              </a:rPr>
              <a:t>大</a:t>
            </a:r>
            <a:r>
              <a:rPr lang="zh-CN" altLang="en-US" sz="1600" dirty="0" smtClean="0"/>
              <a:t>根堆</a:t>
            </a:r>
            <a:endParaRPr lang="zh-CN" altLang="en-US" sz="16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33" y="2522918"/>
            <a:ext cx="282857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3.3(b) 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堆的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性质</a:t>
            </a:r>
            <a:r>
              <a:rPr lang="zh-CN" altLang="en-US" sz="2000" dirty="0">
                <a:solidFill>
                  <a:srgbClr val="7030A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+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</a:rPr>
              <a:t>堆排序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定义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堆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一棵</a:t>
            </a:r>
            <a:r>
              <a:rPr lang="zh-CN" altLang="en-US" sz="2400" i="1" u="sng" dirty="0"/>
              <a:t>采用</a:t>
            </a:r>
            <a:r>
              <a:rPr lang="zh-CN" altLang="en-US" sz="2400" i="1" u="sng" dirty="0" smtClean="0"/>
              <a:t>顺序结构</a:t>
            </a:r>
            <a:r>
              <a:rPr lang="zh-CN" altLang="en-US" sz="2400" i="1" u="sng" dirty="0"/>
              <a:t>存储</a:t>
            </a:r>
            <a:r>
              <a:rPr lang="zh-CN" altLang="en-US" sz="2400" i="1" u="sng" dirty="0" smtClean="0"/>
              <a:t>的 </a:t>
            </a:r>
            <a:r>
              <a:rPr lang="zh-CN" altLang="en-US" sz="2400" b="1" u="sng" dirty="0" smtClean="0"/>
              <a:t>完全</a:t>
            </a:r>
            <a:r>
              <a:rPr lang="zh-CN" altLang="en-US" sz="2400" b="1" u="sng" dirty="0"/>
              <a:t>二叉树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k</a:t>
            </a:r>
            <a:r>
              <a:rPr lang="en-US" altLang="zh-CN" sz="2400" i="1" baseline="-25000" dirty="0" smtClean="0"/>
              <a:t>1</a:t>
            </a:r>
            <a:r>
              <a:rPr lang="zh-CN" altLang="en-US" sz="2400" dirty="0"/>
              <a:t>是根结点；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400" b="1" dirty="0" smtClean="0"/>
              <a:t>堆</a:t>
            </a:r>
            <a:r>
              <a:rPr lang="zh-CN" altLang="en-US" sz="2400" b="1" dirty="0"/>
              <a:t>的根结点</a:t>
            </a:r>
            <a:r>
              <a:rPr lang="zh-CN" altLang="en-US" sz="2400" dirty="0"/>
              <a:t>是关键字序列中的</a:t>
            </a:r>
            <a:r>
              <a:rPr lang="zh-CN" altLang="en-US" sz="2400" b="1" dirty="0"/>
              <a:t>最小</a:t>
            </a:r>
            <a:r>
              <a:rPr lang="en-US" altLang="zh-CN" sz="2400" b="1" dirty="0"/>
              <a:t>(</a:t>
            </a:r>
            <a:r>
              <a:rPr lang="zh-CN" altLang="en-US" sz="2400" dirty="0"/>
              <a:t>或</a:t>
            </a:r>
            <a:r>
              <a:rPr lang="zh-CN" altLang="en-US" sz="2400" b="1" dirty="0"/>
              <a:t>最大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值</a:t>
            </a:r>
            <a:r>
              <a:rPr lang="zh-CN" altLang="en-US" sz="2400" dirty="0"/>
              <a:t>，分别称为</a:t>
            </a:r>
            <a:r>
              <a:rPr lang="zh-CN" altLang="en-US" sz="2400" b="1" dirty="0"/>
              <a:t>小</a:t>
            </a:r>
            <a:r>
              <a:rPr lang="en-US" altLang="zh-CN" sz="2400" b="1" dirty="0"/>
              <a:t>(</a:t>
            </a:r>
            <a:r>
              <a:rPr lang="zh-CN" altLang="en-US" sz="2400" dirty="0"/>
              <a:t>或</a:t>
            </a:r>
            <a:r>
              <a:rPr lang="zh-CN" altLang="en-US" sz="2400" b="1" dirty="0"/>
              <a:t>大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根堆</a:t>
            </a:r>
            <a:r>
              <a:rPr lang="zh-CN" altLang="en-US" sz="2400" dirty="0"/>
              <a:t>；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根结点到每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叶子结点，</a:t>
            </a:r>
            <a:r>
              <a:rPr lang="zh-CN" altLang="en-US" sz="2400" b="1" dirty="0" smtClean="0"/>
              <a:t>路径</a:t>
            </a:r>
            <a:r>
              <a:rPr lang="zh-CN" altLang="en-US" sz="2400" b="1" dirty="0"/>
              <a:t>上的元素组成的序列</a:t>
            </a:r>
            <a:r>
              <a:rPr lang="zh-CN" altLang="en-US" sz="2400" dirty="0"/>
              <a:t>都是</a:t>
            </a:r>
            <a:r>
              <a:rPr lang="zh-CN" altLang="en-US" sz="2400" u="sng" dirty="0"/>
              <a:t>按元素值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或关键字值</a:t>
            </a:r>
            <a:r>
              <a:rPr lang="en-US" altLang="zh-CN" sz="2400" u="sng" dirty="0"/>
              <a:t>)</a:t>
            </a:r>
            <a:r>
              <a:rPr lang="zh-CN" altLang="en-US" sz="2400" i="1" u="sng" dirty="0">
                <a:solidFill>
                  <a:srgbClr val="7030A0"/>
                </a:solidFill>
              </a:rPr>
              <a:t>非递减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或</a:t>
            </a:r>
            <a:r>
              <a:rPr lang="zh-CN" altLang="en-US" sz="2400" i="1" u="sng" dirty="0">
                <a:solidFill>
                  <a:srgbClr val="7030A0"/>
                </a:solidFill>
              </a:rPr>
              <a:t>非递增</a:t>
            </a:r>
            <a:r>
              <a:rPr lang="en-US" altLang="zh-CN" sz="2400" u="sng" dirty="0"/>
              <a:t>)</a:t>
            </a:r>
            <a:r>
              <a:rPr lang="zh-CN" altLang="en-US" sz="2400" u="sng" dirty="0"/>
              <a:t>的</a:t>
            </a:r>
            <a:r>
              <a:rPr lang="zh-CN" altLang="en-US" sz="2400" dirty="0"/>
              <a:t>；</a:t>
            </a:r>
          </a:p>
          <a:p>
            <a:pPr marL="457200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400" dirty="0"/>
              <a:t>堆中的</a:t>
            </a:r>
            <a:r>
              <a:rPr lang="zh-CN" altLang="en-US" sz="2400" dirty="0">
                <a:solidFill>
                  <a:srgbClr val="7030A0"/>
                </a:solidFill>
              </a:rPr>
              <a:t>任一子树也是堆</a:t>
            </a:r>
            <a:r>
              <a:rPr lang="zh-CN" altLang="en-US" sz="2400" dirty="0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sz="2400" u="sng" dirty="0" smtClean="0"/>
              <a:t>利用</a:t>
            </a:r>
            <a:r>
              <a:rPr lang="zh-CN" altLang="en-US" sz="2400" u="sng" dirty="0"/>
              <a:t>堆顶记录的关键字值最小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或最大</a:t>
            </a:r>
            <a:r>
              <a:rPr lang="en-US" altLang="zh-CN" sz="2400" u="sng" dirty="0"/>
              <a:t>)</a:t>
            </a:r>
            <a:r>
              <a:rPr lang="zh-CN" altLang="en-US" sz="2400" u="sng" dirty="0"/>
              <a:t>的性质</a:t>
            </a:r>
            <a:r>
              <a:rPr lang="zh-CN" altLang="en-US" sz="2400" dirty="0"/>
              <a:t>，从当前待排序的记录中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依次选取</a:t>
            </a:r>
            <a:r>
              <a:rPr lang="zh-CN" altLang="en-US" sz="2400" i="1" u="sng" dirty="0">
                <a:solidFill>
                  <a:schemeClr val="accent6"/>
                </a:solidFill>
              </a:rPr>
              <a:t>关键字最小</a:t>
            </a:r>
            <a:r>
              <a:rPr lang="en-US" altLang="zh-CN" sz="2400" i="1" u="sng" dirty="0">
                <a:solidFill>
                  <a:schemeClr val="tx2"/>
                </a:solidFill>
              </a:rPr>
              <a:t>(</a:t>
            </a:r>
            <a:r>
              <a:rPr lang="zh-CN" altLang="en-US" sz="2400" i="1" u="sng" dirty="0">
                <a:solidFill>
                  <a:schemeClr val="tx2"/>
                </a:solidFill>
              </a:rPr>
              <a:t>或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最大</a:t>
            </a:r>
            <a:r>
              <a:rPr lang="en-US" altLang="zh-CN" sz="2400" i="1" u="sng" dirty="0">
                <a:solidFill>
                  <a:schemeClr val="tx2"/>
                </a:solidFill>
              </a:rPr>
              <a:t>)</a:t>
            </a:r>
            <a:r>
              <a:rPr lang="zh-CN" altLang="en-US" sz="2400" i="1" u="sng" dirty="0">
                <a:solidFill>
                  <a:schemeClr val="accent6"/>
                </a:solidFill>
              </a:rPr>
              <a:t>的记录</a:t>
            </a:r>
            <a:r>
              <a:rPr lang="zh-CN" altLang="en-US" sz="2400" dirty="0"/>
              <a:t>，就可以实现对数据记录的排序，这种排序方法称为</a:t>
            </a:r>
            <a:r>
              <a:rPr lang="zh-CN" altLang="en-US" sz="2400" b="1" dirty="0">
                <a:solidFill>
                  <a:srgbClr val="00B0F0"/>
                </a:solidFill>
              </a:rPr>
              <a:t>堆排序</a:t>
            </a:r>
            <a:r>
              <a:rPr lang="zh-CN" altLang="en-US" sz="2400" dirty="0"/>
              <a:t>。</a:t>
            </a:r>
          </a:p>
          <a:p>
            <a:pPr>
              <a:lnSpc>
                <a:spcPct val="14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3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0.2 </a:t>
            </a:r>
            <a:r>
              <a:rPr lang="zh-CN" altLang="en-US" dirty="0" smtClean="0"/>
              <a:t>排序算法的</a:t>
            </a:r>
            <a:r>
              <a:rPr lang="zh-CN" altLang="en-US" dirty="0" smtClean="0">
                <a:solidFill>
                  <a:schemeClr val="tx2"/>
                </a:solidFill>
              </a:rPr>
              <a:t>分类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待排序的</a:t>
            </a:r>
            <a:r>
              <a:rPr lang="zh-CN" altLang="en-US" b="1" i="1" dirty="0">
                <a:solidFill>
                  <a:srgbClr val="7030A0"/>
                </a:solidFill>
              </a:rPr>
              <a:t>记录数量</a:t>
            </a:r>
            <a:r>
              <a:rPr lang="zh-CN" altLang="en-US" i="1" dirty="0">
                <a:solidFill>
                  <a:srgbClr val="7030A0"/>
                </a:solidFill>
              </a:rPr>
              <a:t>不同</a:t>
            </a:r>
            <a:r>
              <a:rPr lang="zh-CN" altLang="en-US" dirty="0"/>
              <a:t>，排序过程中</a:t>
            </a:r>
            <a:r>
              <a:rPr lang="zh-CN" altLang="en-US" b="1" i="1" dirty="0">
                <a:solidFill>
                  <a:srgbClr val="7030A0"/>
                </a:solidFill>
              </a:rPr>
              <a:t>涉及的</a:t>
            </a:r>
            <a:r>
              <a:rPr lang="zh-CN" altLang="en-US" b="1" i="1" dirty="0" smtClean="0">
                <a:solidFill>
                  <a:srgbClr val="7030A0"/>
                </a:solidFill>
              </a:rPr>
              <a:t>存储器</a:t>
            </a:r>
            <a:r>
              <a:rPr lang="zh-CN" altLang="en-US" i="1" dirty="0" smtClean="0">
                <a:solidFill>
                  <a:srgbClr val="7030A0"/>
                </a:solidFill>
              </a:rPr>
              <a:t>不同</a:t>
            </a:r>
            <a:r>
              <a:rPr lang="zh-CN" altLang="en-US" dirty="0"/>
              <a:t>，有不同的排序分类。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待</a:t>
            </a:r>
            <a:r>
              <a:rPr lang="zh-CN" altLang="en-US" dirty="0"/>
              <a:t>排序的</a:t>
            </a:r>
            <a:r>
              <a:rPr lang="zh-CN" altLang="en-US" dirty="0">
                <a:solidFill>
                  <a:schemeClr val="accent6"/>
                </a:solidFill>
              </a:rPr>
              <a:t>记录</a:t>
            </a:r>
            <a:r>
              <a:rPr lang="zh-CN" altLang="en-US" dirty="0" smtClean="0">
                <a:solidFill>
                  <a:schemeClr val="accent6"/>
                </a:solidFill>
              </a:rPr>
              <a:t>数</a:t>
            </a:r>
            <a:r>
              <a:rPr lang="en-US" altLang="zh-CN" dirty="0" smtClean="0">
                <a:solidFill>
                  <a:schemeClr val="accent6"/>
                </a:solidFill>
              </a:rPr>
              <a:t>【</a:t>
            </a:r>
            <a:r>
              <a:rPr lang="zh-CN" altLang="en-US" b="1" i="1" dirty="0" smtClean="0">
                <a:solidFill>
                  <a:schemeClr val="accent6"/>
                </a:solidFill>
              </a:rPr>
              <a:t>不</a:t>
            </a:r>
            <a:r>
              <a:rPr lang="zh-CN" altLang="en-US" i="1" dirty="0" smtClean="0">
                <a:solidFill>
                  <a:schemeClr val="accent6"/>
                </a:solidFill>
              </a:rPr>
              <a:t>太多</a:t>
            </a:r>
            <a:r>
              <a:rPr lang="en-US" altLang="zh-CN" b="1" dirty="0">
                <a:solidFill>
                  <a:schemeClr val="accent6"/>
                </a:solidFill>
              </a:rPr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14450" lvl="2" indent="-514350"/>
            <a:r>
              <a:rPr lang="zh-CN" altLang="en-US" u="sng" dirty="0" smtClean="0"/>
              <a:t>所有</a:t>
            </a:r>
            <a:r>
              <a:rPr lang="zh-CN" altLang="en-US" u="sng" dirty="0"/>
              <a:t>的记录都能存放在内存中进行排序</a:t>
            </a:r>
            <a:r>
              <a:rPr lang="zh-CN" altLang="en-US" dirty="0"/>
              <a:t>，称为</a:t>
            </a:r>
            <a:r>
              <a:rPr lang="zh-CN" altLang="en-US" b="1" dirty="0">
                <a:solidFill>
                  <a:srgbClr val="0070C0"/>
                </a:solidFill>
              </a:rPr>
              <a:t>内部排序</a:t>
            </a:r>
            <a:r>
              <a:rPr lang="zh-CN" altLang="en-US" dirty="0"/>
              <a:t>；</a:t>
            </a: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待</a:t>
            </a:r>
            <a:r>
              <a:rPr lang="zh-CN" altLang="en-US" dirty="0"/>
              <a:t>排序的</a:t>
            </a:r>
            <a:r>
              <a:rPr lang="zh-CN" altLang="en-US" dirty="0">
                <a:solidFill>
                  <a:schemeClr val="accent6"/>
                </a:solidFill>
              </a:rPr>
              <a:t>记录</a:t>
            </a:r>
            <a:r>
              <a:rPr lang="zh-CN" altLang="en-US" dirty="0" smtClean="0">
                <a:solidFill>
                  <a:schemeClr val="accent6"/>
                </a:solidFill>
              </a:rPr>
              <a:t>数</a:t>
            </a:r>
            <a:r>
              <a:rPr lang="en-US" altLang="zh-CN" dirty="0" smtClean="0">
                <a:solidFill>
                  <a:schemeClr val="accent6"/>
                </a:solidFill>
              </a:rPr>
              <a:t>【</a:t>
            </a:r>
            <a:r>
              <a:rPr lang="zh-CN" altLang="en-US" i="1" dirty="0" smtClean="0">
                <a:solidFill>
                  <a:schemeClr val="accent6"/>
                </a:solidFill>
              </a:rPr>
              <a:t>太多</a:t>
            </a:r>
            <a:r>
              <a:rPr lang="en-US" altLang="zh-CN" dirty="0" smtClean="0">
                <a:solidFill>
                  <a:schemeClr val="accent6"/>
                </a:solidFill>
              </a:rPr>
              <a:t>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所有</a:t>
            </a:r>
            <a:r>
              <a:rPr lang="zh-CN" altLang="en-US" dirty="0"/>
              <a:t>的记录不可能存放在内存中， </a:t>
            </a:r>
            <a:r>
              <a:rPr lang="zh-CN" altLang="en-US" u="sng" dirty="0"/>
              <a:t>排序过程中必须在内、外存之间进行数据交换</a:t>
            </a:r>
            <a:r>
              <a:rPr lang="zh-CN" altLang="en-US" dirty="0"/>
              <a:t>，这样的排序称为</a:t>
            </a:r>
            <a:r>
              <a:rPr lang="zh-CN" altLang="en-US" b="1" dirty="0">
                <a:solidFill>
                  <a:srgbClr val="0070C0"/>
                </a:solidFill>
              </a:rPr>
              <a:t>外部排序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10" y="4503352"/>
            <a:ext cx="2076798" cy="145350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62" y="4521445"/>
            <a:ext cx="2371292" cy="16022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56" y="4509494"/>
            <a:ext cx="2491843" cy="16141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351" y="1470212"/>
            <a:ext cx="2364993" cy="16271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1880" y="1475237"/>
            <a:ext cx="2334560" cy="15675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07" y="1541340"/>
            <a:ext cx="2370500" cy="1519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39165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过程示例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20688"/>
            <a:ext cx="4796320" cy="473796"/>
          </a:xfrm>
        </p:spPr>
        <p:txBody>
          <a:bodyPr/>
          <a:lstStyle/>
          <a:p>
            <a:r>
              <a:rPr lang="zh-CN" altLang="en-US" sz="2000" dirty="0"/>
              <a:t>以</a:t>
            </a:r>
            <a:r>
              <a:rPr lang="zh-CN" altLang="en-US" sz="2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</a:t>
            </a:r>
            <a:r>
              <a:rPr lang="zh-CN" alt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根堆 </a:t>
            </a:r>
            <a:r>
              <a:rPr lang="zh-CN" altLang="en-US" sz="2000" dirty="0" smtClean="0"/>
              <a:t>为例，排序过程如下：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383177" y="1420418"/>
            <a:ext cx="673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/>
              <a:t>初 始时 刻</a:t>
            </a:r>
            <a:endParaRPr lang="zh-CN" altLang="en-US" sz="1600" dirty="0"/>
          </a:p>
        </p:txBody>
      </p:sp>
      <p:sp>
        <p:nvSpPr>
          <p:cNvPr id="22" name="右箭头 21"/>
          <p:cNvSpPr/>
          <p:nvPr/>
        </p:nvSpPr>
        <p:spPr>
          <a:xfrm>
            <a:off x="3149386" y="2083644"/>
            <a:ext cx="396149" cy="3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5172172">
            <a:off x="1366570" y="2181992"/>
            <a:ext cx="1188039" cy="196605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636554" y="1482032"/>
            <a:ext cx="253460" cy="2611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rgbClr val="FF0000"/>
                </a:solidFill>
              </a:rPr>
              <a:t>40</a:t>
            </a:r>
            <a:endParaRPr lang="zh-CN" altLang="en-US" sz="1000" b="0" dirty="0">
              <a:solidFill>
                <a:srgbClr val="FF0000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255473" y="1863133"/>
            <a:ext cx="250728" cy="2478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9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508104" y="2270989"/>
            <a:ext cx="280414" cy="25827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12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31" name="虚尾箭头 30"/>
          <p:cNvSpPr/>
          <p:nvPr/>
        </p:nvSpPr>
        <p:spPr>
          <a:xfrm rot="5400000">
            <a:off x="7186121" y="3671447"/>
            <a:ext cx="1021033" cy="2886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897499" y="1283296"/>
            <a:ext cx="1149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</a:rPr>
              <a:t>第</a:t>
            </a:r>
            <a:r>
              <a:rPr lang="en-US" altLang="zh-CN" sz="1400" b="0" i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(=1)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小的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放在最后第</a:t>
            </a:r>
            <a:r>
              <a:rPr lang="en-US" altLang="zh-CN" sz="1400" b="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(=n)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位置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769577" y="3377347"/>
            <a:ext cx="1149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</a:rPr>
              <a:t>第</a:t>
            </a:r>
            <a:r>
              <a:rPr lang="en-US" altLang="zh-CN" sz="1400" b="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(=2)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小的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放在最后第</a:t>
            </a:r>
            <a:r>
              <a:rPr lang="en-US" altLang="zh-CN" sz="1400" b="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(=n-1)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位置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6085909" y="2083644"/>
            <a:ext cx="396149" cy="3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840067" y="1135227"/>
            <a:ext cx="1012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0" dirty="0" smtClean="0">
                <a:solidFill>
                  <a:schemeClr val="tx1"/>
                </a:solidFill>
              </a:rPr>
              <a:t>调整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40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为根</a:t>
            </a:r>
            <a:r>
              <a:rPr lang="en-US" altLang="zh-CN" sz="1050" b="0" dirty="0" smtClean="0">
                <a:solidFill>
                  <a:schemeClr val="tx1"/>
                </a:solidFill>
              </a:rPr>
              <a:t>(</a:t>
            </a:r>
            <a:r>
              <a:rPr lang="zh-CN" altLang="en-US" sz="1050" b="0" dirty="0" smtClean="0">
                <a:solidFill>
                  <a:schemeClr val="tx1"/>
                </a:solidFill>
              </a:rPr>
              <a:t>尾结点为</a:t>
            </a:r>
            <a:r>
              <a:rPr lang="en-US" altLang="zh-CN" sz="1050" b="0" dirty="0" smtClean="0">
                <a:solidFill>
                  <a:srgbClr val="00B050"/>
                </a:solidFill>
              </a:rPr>
              <a:t>42</a:t>
            </a:r>
            <a:r>
              <a:rPr lang="en-US" altLang="zh-CN" sz="1050" b="0" dirty="0" smtClean="0">
                <a:solidFill>
                  <a:schemeClr val="tx1"/>
                </a:solidFill>
              </a:rPr>
              <a:t>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的树为</a:t>
            </a:r>
            <a:r>
              <a:rPr lang="zh-CN" altLang="en-US" sz="1400" dirty="0" smtClean="0">
                <a:solidFill>
                  <a:schemeClr val="tx1"/>
                </a:solidFill>
              </a:rPr>
              <a:t>小根堆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252430" y="4874028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12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006724" y="5312753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30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600330" y="4511100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rgbClr val="FF0000"/>
                </a:solidFill>
              </a:rPr>
              <a:t>42</a:t>
            </a:r>
            <a:endParaRPr lang="zh-CN" altLang="en-US" sz="1000" b="0" dirty="0">
              <a:solidFill>
                <a:srgbClr val="FF0000"/>
              </a:solidFill>
            </a:endParaRPr>
          </a:p>
        </p:txBody>
      </p:sp>
      <p:sp>
        <p:nvSpPr>
          <p:cNvPr id="47" name="右箭头 46"/>
          <p:cNvSpPr/>
          <p:nvPr/>
        </p:nvSpPr>
        <p:spPr>
          <a:xfrm rot="10800000">
            <a:off x="5904043" y="5152060"/>
            <a:ext cx="396149" cy="3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10800000">
            <a:off x="3059833" y="5327631"/>
            <a:ext cx="396149" cy="309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74935" y="4115625"/>
            <a:ext cx="1012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0" dirty="0">
                <a:solidFill>
                  <a:schemeClr val="tx1"/>
                </a:solidFill>
              </a:rPr>
              <a:t>调整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42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1400" b="0" dirty="0">
                <a:solidFill>
                  <a:schemeClr val="tx1"/>
                </a:solidFill>
              </a:rPr>
              <a:t>根</a:t>
            </a:r>
            <a:r>
              <a:rPr lang="en-US" altLang="zh-CN" sz="1050" b="0" dirty="0">
                <a:solidFill>
                  <a:schemeClr val="tx1"/>
                </a:solidFill>
              </a:rPr>
              <a:t>(</a:t>
            </a:r>
            <a:r>
              <a:rPr lang="zh-CN" altLang="en-US" sz="1050" b="0" dirty="0">
                <a:solidFill>
                  <a:schemeClr val="tx1"/>
                </a:solidFill>
              </a:rPr>
              <a:t>尾结点</a:t>
            </a:r>
            <a:r>
              <a:rPr lang="zh-CN" altLang="en-US" sz="1050" b="0" dirty="0" smtClean="0">
                <a:solidFill>
                  <a:schemeClr val="tx1"/>
                </a:solidFill>
              </a:rPr>
              <a:t>为</a:t>
            </a:r>
            <a:r>
              <a:rPr lang="en-US" altLang="zh-CN" sz="1050" b="0" dirty="0" smtClean="0">
                <a:solidFill>
                  <a:srgbClr val="00B050"/>
                </a:solidFill>
              </a:rPr>
              <a:t>26</a:t>
            </a:r>
            <a:r>
              <a:rPr lang="en-US" altLang="zh-CN" sz="1050" b="0" dirty="0" smtClean="0">
                <a:solidFill>
                  <a:schemeClr val="tx1"/>
                </a:solidFill>
              </a:rPr>
              <a:t>)</a:t>
            </a:r>
            <a:r>
              <a:rPr lang="zh-CN" altLang="en-US" sz="1400" b="0" dirty="0">
                <a:solidFill>
                  <a:schemeClr val="tx1"/>
                </a:solidFill>
              </a:rPr>
              <a:t>的树为</a:t>
            </a:r>
            <a:r>
              <a:rPr lang="zh-CN" altLang="en-US" sz="1400" dirty="0">
                <a:solidFill>
                  <a:schemeClr val="tx1"/>
                </a:solidFill>
              </a:rPr>
              <a:t>小根堆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5456" y="3459086"/>
            <a:ext cx="1388646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0" dirty="0" smtClean="0">
                <a:solidFill>
                  <a:schemeClr val="tx1"/>
                </a:solidFill>
              </a:rPr>
              <a:t>…………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/>
              <a:t>进行</a:t>
            </a:r>
            <a:r>
              <a:rPr lang="en-US" altLang="zh-CN" sz="1200" i="1" dirty="0" smtClean="0">
                <a:solidFill>
                  <a:srgbClr val="0000CC"/>
                </a:solidFill>
              </a:rPr>
              <a:t>n-1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次</a:t>
            </a:r>
            <a:r>
              <a:rPr lang="zh-CN" altLang="en-US" sz="1200" dirty="0" smtClean="0"/>
              <a:t>堆选择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ym typeface="Wingdings" panose="05000000000000000000" pitchFamily="2" charset="2"/>
              </a:rPr>
              <a:t></a:t>
            </a:r>
            <a:r>
              <a:rPr lang="zh-CN" altLang="en-US" sz="1200" dirty="0" smtClean="0"/>
              <a:t>完成排序</a:t>
            </a:r>
            <a:r>
              <a:rPr lang="en-US" altLang="zh-CN" sz="1200" dirty="0" smtClean="0"/>
              <a:t>!</a:t>
            </a:r>
            <a:endParaRPr lang="zh-CN" altLang="en-US" sz="1200" dirty="0"/>
          </a:p>
        </p:txBody>
      </p:sp>
      <p:sp>
        <p:nvSpPr>
          <p:cNvPr id="53" name="任意多边形 52"/>
          <p:cNvSpPr/>
          <p:nvPr/>
        </p:nvSpPr>
        <p:spPr>
          <a:xfrm rot="12946708" flipV="1">
            <a:off x="4886975" y="1482562"/>
            <a:ext cx="762584" cy="235752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rot="9062070" flipV="1">
            <a:off x="3931283" y="1462067"/>
            <a:ext cx="762584" cy="246554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rot="14502686" flipV="1">
            <a:off x="5456097" y="2004614"/>
            <a:ext cx="585085" cy="235752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rot="7343372" flipV="1">
            <a:off x="4855818" y="2041372"/>
            <a:ext cx="527981" cy="162237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rot="5575392">
            <a:off x="7269560" y="2258919"/>
            <a:ext cx="1188039" cy="163317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 rot="12946708" flipV="1">
            <a:off x="7837908" y="4580217"/>
            <a:ext cx="762584" cy="235752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 rot="9062070" flipV="1">
            <a:off x="6882216" y="4559722"/>
            <a:ext cx="762584" cy="246554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4502686" flipV="1">
            <a:off x="8427006" y="5105619"/>
            <a:ext cx="585085" cy="235752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 rot="7343372" flipV="1">
            <a:off x="7826727" y="5142377"/>
            <a:ext cx="527981" cy="162237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89160" y="4018641"/>
            <a:ext cx="1149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 smtClean="0">
                <a:solidFill>
                  <a:schemeClr val="tx1"/>
                </a:solidFill>
              </a:rPr>
              <a:t>第</a:t>
            </a:r>
            <a:r>
              <a:rPr lang="en-US" altLang="zh-CN" sz="1400" b="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(=3)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小的</a:t>
            </a:r>
            <a:r>
              <a:rPr lang="en-US" altLang="zh-CN" sz="14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放在最后第</a:t>
            </a:r>
            <a:r>
              <a:rPr lang="en-US" altLang="zh-CN" sz="1400" b="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1400" b="0" i="1" dirty="0" smtClean="0">
                <a:solidFill>
                  <a:srgbClr val="00B050"/>
                </a:solidFill>
              </a:rPr>
              <a:t>(=n-2)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位置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 rot="6892382">
            <a:off x="4047994" y="5280928"/>
            <a:ext cx="1188039" cy="163317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4596601" y="4533949"/>
            <a:ext cx="268794" cy="2786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rgbClr val="00B050"/>
                </a:solidFill>
              </a:rPr>
              <a:t>12</a:t>
            </a:r>
            <a:endParaRPr lang="zh-CN" altLang="en-US" sz="1000" b="0" dirty="0">
              <a:solidFill>
                <a:srgbClr val="00B050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076578" y="5810103"/>
            <a:ext cx="268794" cy="2786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26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350428" y="5715253"/>
            <a:ext cx="10127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0" dirty="0" smtClean="0">
                <a:solidFill>
                  <a:schemeClr val="tx1"/>
                </a:solidFill>
              </a:rPr>
              <a:t>调整</a:t>
            </a:r>
            <a:r>
              <a:rPr lang="en-US" altLang="zh-CN" sz="1400" b="0" dirty="0" smtClean="0">
                <a:solidFill>
                  <a:srgbClr val="FF0000"/>
                </a:solidFill>
              </a:rPr>
              <a:t>26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1400" b="0" dirty="0">
                <a:solidFill>
                  <a:schemeClr val="tx1"/>
                </a:solidFill>
              </a:rPr>
              <a:t>根</a:t>
            </a:r>
            <a:r>
              <a:rPr lang="en-US" altLang="zh-CN" sz="1050" b="0" dirty="0">
                <a:solidFill>
                  <a:schemeClr val="tx1"/>
                </a:solidFill>
              </a:rPr>
              <a:t>(</a:t>
            </a:r>
            <a:r>
              <a:rPr lang="zh-CN" altLang="en-US" sz="1050" b="0" dirty="0">
                <a:solidFill>
                  <a:schemeClr val="tx1"/>
                </a:solidFill>
              </a:rPr>
              <a:t>尾结点</a:t>
            </a:r>
            <a:r>
              <a:rPr lang="zh-CN" altLang="en-US" sz="1050" b="0" dirty="0" smtClean="0">
                <a:solidFill>
                  <a:schemeClr val="tx1"/>
                </a:solidFill>
              </a:rPr>
              <a:t>为</a:t>
            </a:r>
            <a:r>
              <a:rPr lang="en-US" altLang="zh-CN" sz="1050" b="0" dirty="0" smtClean="0">
                <a:solidFill>
                  <a:srgbClr val="00B050"/>
                </a:solidFill>
              </a:rPr>
              <a:t>34</a:t>
            </a:r>
            <a:r>
              <a:rPr lang="en-US" altLang="zh-CN" sz="1050" b="0" dirty="0" smtClean="0">
                <a:solidFill>
                  <a:schemeClr val="tx1"/>
                </a:solidFill>
              </a:rPr>
              <a:t>)</a:t>
            </a:r>
            <a:r>
              <a:rPr lang="zh-CN" altLang="en-US" sz="1400" b="0" dirty="0">
                <a:solidFill>
                  <a:schemeClr val="tx1"/>
                </a:solidFill>
              </a:rPr>
              <a:t>的树为</a:t>
            </a:r>
            <a:r>
              <a:rPr lang="zh-CN" altLang="en-US" sz="1400" dirty="0">
                <a:solidFill>
                  <a:schemeClr val="tx1"/>
                </a:solidFill>
              </a:rPr>
              <a:t>小根堆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290463" y="4853235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15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900116" y="4509494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rgbClr val="FF0000"/>
                </a:solidFill>
              </a:rPr>
              <a:t>26</a:t>
            </a:r>
            <a:endParaRPr lang="zh-CN" altLang="en-US" sz="1000" b="0" dirty="0">
              <a:solidFill>
                <a:srgbClr val="FF0000"/>
              </a:solidFill>
            </a:endParaRPr>
          </a:p>
        </p:txBody>
      </p:sp>
      <p:sp>
        <p:nvSpPr>
          <p:cNvPr id="88" name="任意多边形 87"/>
          <p:cNvSpPr/>
          <p:nvPr/>
        </p:nvSpPr>
        <p:spPr>
          <a:xfrm rot="12946708" flipV="1">
            <a:off x="2149053" y="4543423"/>
            <a:ext cx="642212" cy="235752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 rot="9062070" flipV="1">
            <a:off x="1260377" y="4537872"/>
            <a:ext cx="678979" cy="246554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/>
        </p:nvSpPr>
        <p:spPr>
          <a:xfrm>
            <a:off x="1016825" y="5187214"/>
            <a:ext cx="273638" cy="2976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00" b="0" dirty="0" smtClean="0">
                <a:solidFill>
                  <a:schemeClr val="tx1"/>
                </a:solidFill>
              </a:rPr>
              <a:t>21</a:t>
            </a:r>
            <a:endParaRPr lang="zh-CN" altLang="en-US" sz="1000" b="0" dirty="0">
              <a:solidFill>
                <a:schemeClr val="tx1"/>
              </a:solidFill>
            </a:endParaRPr>
          </a:p>
        </p:txBody>
      </p:sp>
      <p:sp>
        <p:nvSpPr>
          <p:cNvPr id="91" name="任意多边形 90"/>
          <p:cNvSpPr/>
          <p:nvPr/>
        </p:nvSpPr>
        <p:spPr>
          <a:xfrm rot="14502686" flipV="1">
            <a:off x="1493931" y="5028237"/>
            <a:ext cx="511945" cy="234307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 rot="7343372" flipV="1">
            <a:off x="870309" y="5052989"/>
            <a:ext cx="497464" cy="143510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877543" y="3322856"/>
            <a:ext cx="3596588" cy="415498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dirty="0" smtClean="0">
                <a:solidFill>
                  <a:srgbClr val="FF0000"/>
                </a:solidFill>
              </a:rPr>
              <a:t>问题</a:t>
            </a:r>
            <a:r>
              <a:rPr lang="zh-CN" altLang="en-US" sz="1400" b="0" dirty="0" smtClean="0">
                <a:solidFill>
                  <a:schemeClr val="tx1"/>
                </a:solidFill>
              </a:rPr>
              <a:t>：</a:t>
            </a:r>
            <a:r>
              <a:rPr lang="zh-CN" altLang="en-US" sz="1400" dirty="0" smtClean="0"/>
              <a:t>堆调整什么时候结束？条件是？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5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1771 0.06111 L 0.06771 0.05833 " pathEditMode="relative" rAng="0" ptsTypes="AAA">
                                      <p:cBhvr>
                                        <p:cTn id="5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305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-0.00434 -0.06018 L -0.06667 -0.05925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71 0.05833 L 0.0632 0.11111 L 0.09445 0.11736 " pathEditMode="relative" rAng="0" ptsTypes="AAA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294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1319 -0.04236 L -0.02639 -0.06042 " pathEditMode="relative" rAng="0" ptsTypes="AAA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0.01754 0.05833 L 0.07101 0.05301 " pathEditMode="relative" rAng="0" ptsTypes="AAA">
                                      <p:cBhvr>
                                        <p:cTn id="1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91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-0.0243 -0.05903 L -0.07083 -0.05463 " pathEditMode="relative" rAng="0" ptsTypes="AAA">
                                      <p:cBhvr>
                                        <p:cTn id="1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5301 L 0.03663 0.0618 L 0.04514 0.11551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312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3.7037E-6 L 0.0283 -0.00741 L 0.02744 -0.06158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" y="-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1.11111E-6 0.00023 C -0.00069 0.01783 -0.00035 0.02662 -0.00382 0.04537 C -0.00625 0.06019 -0.00955 0.07431 -0.01302 0.0882 C -0.02066 0.12037 -0.02292 0.13218 -0.03316 0.15463 C -0.0375 0.16412 -0.04149 0.16945 -0.0467 0.17546 C -0.05 0.17917 -0.0566 0.18658 -0.0566 0.18681 L -0.0566 0.18658 " pathEditMode="relative" rAng="0" ptsTypes="AAAAAAAA">
                                      <p:cBhvr>
                                        <p:cTn id="1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9329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0104 -0.13032 L 0.05538 -0.18611 " pathEditMode="relative" rAng="0" ptsTypes="AAA">
                                      <p:cBhvr>
                                        <p:cTn id="16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0224 -0.0544 L 0.06546 -0.05046 " pathEditMode="relative" rAng="0" ptsTypes="AAA">
                                      <p:cBhvr>
                                        <p:cTn id="20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2731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07 L -0.01632 0.05648 L -0.06614 0.05115 " pathEditMode="relative" rAng="0" ptsTypes="AAA">
                                      <p:cBhvr>
                                        <p:cTn id="20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4 0.05115 L -0.10729 0.0574 L -0.09722 0.09768 " pathEditMode="relative" rAng="0" ptsTypes="AAA">
                                      <p:cBhvr>
                                        <p:cTn id="2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01042 -0.05208 L 0.03056 -0.04838 " pathEditMode="relative" rAng="0" ptsTypes="AAA">
                                      <p:cBhvr>
                                        <p:cTn id="2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1" grpId="0" animBg="1"/>
      <p:bldP spid="34" grpId="0"/>
      <p:bldP spid="35" grpId="0"/>
      <p:bldP spid="36" grpId="0" animBg="1"/>
      <p:bldP spid="37" grpId="0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6" grpId="2" animBg="1"/>
      <p:bldP spid="47" grpId="0" animBg="1"/>
      <p:bldP spid="49" grpId="0" animBg="1"/>
      <p:bldP spid="50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5" grpId="0"/>
      <p:bldP spid="62" grpId="0" animBg="1"/>
      <p:bldP spid="63" grpId="0" animBg="1"/>
      <p:bldP spid="63" grpId="1" animBg="1"/>
      <p:bldP spid="64" grpId="0" animBg="1"/>
      <p:bldP spid="64" grpId="1" animBg="1"/>
      <p:bldP spid="65" grpId="0"/>
      <p:bldP spid="86" grpId="0" animBg="1"/>
      <p:bldP spid="86" grpId="1" animBg="1"/>
      <p:bldP spid="87" grpId="0" animBg="1"/>
      <p:bldP spid="87" grpId="1" animBg="1"/>
      <p:bldP spid="87" grpId="2" animBg="1"/>
      <p:bldP spid="88" grpId="0" animBg="1"/>
      <p:bldP spid="89" grpId="0" animBg="1"/>
      <p:bldP spid="90" grpId="0" animBg="1"/>
      <p:bldP spid="90" grpId="1" animBg="1"/>
      <p:bldP spid="91" grpId="0" animBg="1"/>
      <p:bldP spid="92" grpId="0" animBg="1"/>
      <p:bldP spid="9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</a:t>
            </a:r>
            <a:r>
              <a:rPr lang="en-US" altLang="zh-CN" dirty="0"/>
              <a:t>) 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一组待排序的记录，按堆的定义</a:t>
            </a:r>
            <a:r>
              <a:rPr lang="zh-CN" altLang="en-US" sz="2400" b="1" dirty="0">
                <a:solidFill>
                  <a:srgbClr val="7030A0"/>
                </a:solidFill>
              </a:rPr>
              <a:t>建立堆</a:t>
            </a:r>
            <a:r>
              <a:rPr lang="zh-CN" altLang="en-US" sz="2400" dirty="0"/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将</a:t>
            </a:r>
            <a:r>
              <a:rPr lang="zh-CN" altLang="en-US" sz="2400" b="1" dirty="0">
                <a:solidFill>
                  <a:schemeClr val="accent6"/>
                </a:solidFill>
              </a:rPr>
              <a:t>堆顶记录</a:t>
            </a:r>
            <a:r>
              <a:rPr lang="zh-CN" altLang="en-US" sz="2400" dirty="0">
                <a:solidFill>
                  <a:schemeClr val="accent6"/>
                </a:solidFill>
              </a:rPr>
              <a:t>和</a:t>
            </a:r>
            <a:r>
              <a:rPr lang="zh-CN" altLang="en-US" sz="2400" b="1" dirty="0">
                <a:solidFill>
                  <a:schemeClr val="accent6"/>
                </a:solidFill>
              </a:rPr>
              <a:t>最后一个记录</a:t>
            </a:r>
            <a:r>
              <a:rPr lang="zh-CN" altLang="en-US" sz="2400" dirty="0">
                <a:solidFill>
                  <a:schemeClr val="accent6"/>
                </a:solidFill>
              </a:rPr>
              <a:t>交换位置</a:t>
            </a:r>
            <a:r>
              <a:rPr lang="zh-CN" altLang="en-US" sz="2400" dirty="0"/>
              <a:t>，则</a:t>
            </a:r>
            <a:r>
              <a:rPr lang="zh-CN" altLang="en-US" sz="2400" u="sng" dirty="0"/>
              <a:t>前</a:t>
            </a:r>
            <a:r>
              <a:rPr lang="en-US" altLang="zh-CN" sz="2400" u="sng" dirty="0"/>
              <a:t>n-1</a:t>
            </a:r>
            <a:r>
              <a:rPr lang="zh-CN" altLang="en-US" sz="2400" u="sng" dirty="0"/>
              <a:t>个记录是无序的，而最后一个记录是有序的</a:t>
            </a:r>
            <a:r>
              <a:rPr lang="zh-CN" altLang="en-US" sz="2400" dirty="0"/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/>
              <a:t>堆</a:t>
            </a:r>
            <a:r>
              <a:rPr lang="zh-CN" altLang="en-US" sz="2400" b="1" dirty="0"/>
              <a:t>顶记录</a:t>
            </a:r>
            <a:r>
              <a:rPr lang="zh-CN" altLang="en-US" sz="2400" dirty="0"/>
              <a:t>被交换后，前</a:t>
            </a:r>
            <a:r>
              <a:rPr lang="en-US" altLang="zh-CN" sz="2400" dirty="0"/>
              <a:t>n-1</a:t>
            </a:r>
            <a:r>
              <a:rPr lang="zh-CN" altLang="en-US" sz="2400" dirty="0"/>
              <a:t>个记录不再是堆，需将前</a:t>
            </a:r>
            <a:r>
              <a:rPr lang="en-US" altLang="zh-CN" sz="2400" dirty="0"/>
              <a:t>n-1</a:t>
            </a:r>
            <a:r>
              <a:rPr lang="zh-CN" altLang="en-US" sz="2400" dirty="0"/>
              <a:t>个待排序记录重新组织成为一个</a:t>
            </a:r>
            <a:r>
              <a:rPr lang="zh-CN" altLang="en-US" sz="2400" dirty="0" smtClean="0"/>
              <a:t>堆；然后，将</a:t>
            </a:r>
            <a:r>
              <a:rPr lang="zh-CN" altLang="en-US" sz="2400" dirty="0"/>
              <a:t>堆顶记录和倒数第二个记录交换位置，</a:t>
            </a:r>
            <a:r>
              <a:rPr lang="zh-CN" altLang="en-US" sz="2400" u="sng" dirty="0">
                <a:solidFill>
                  <a:schemeClr val="accent6"/>
                </a:solidFill>
              </a:rPr>
              <a:t>即将整个序列中</a:t>
            </a:r>
            <a:r>
              <a:rPr lang="zh-CN" altLang="en-US" sz="2400" b="1" u="sng" dirty="0">
                <a:solidFill>
                  <a:schemeClr val="accent6"/>
                </a:solidFill>
              </a:rPr>
              <a:t>次小关键字值的记录</a:t>
            </a:r>
            <a:r>
              <a:rPr lang="zh-CN" altLang="en-US" sz="2400" i="1" u="sng" dirty="0">
                <a:solidFill>
                  <a:schemeClr val="accent6"/>
                </a:solidFill>
              </a:rPr>
              <a:t>调整</a:t>
            </a:r>
            <a:r>
              <a:rPr lang="en-US" altLang="zh-CN" sz="2400" i="1" u="sng" dirty="0">
                <a:solidFill>
                  <a:schemeClr val="accent6"/>
                </a:solidFill>
              </a:rPr>
              <a:t>(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排除</a:t>
            </a:r>
            <a:r>
              <a:rPr lang="en-US" altLang="zh-CN" sz="2400" i="1" u="sng" dirty="0" smtClean="0">
                <a:solidFill>
                  <a:schemeClr val="accent6"/>
                </a:solidFill>
              </a:rPr>
              <a:t>)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出 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无序</a:t>
            </a:r>
            <a:r>
              <a:rPr lang="zh-CN" altLang="en-US" sz="2400" u="sng" dirty="0">
                <a:solidFill>
                  <a:schemeClr val="accent6"/>
                </a:solidFill>
              </a:rPr>
              <a:t>区</a:t>
            </a:r>
            <a:r>
              <a:rPr lang="zh-CN" altLang="en-US" sz="2400" dirty="0"/>
              <a:t>；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 smtClean="0"/>
              <a:t>重复</a:t>
            </a:r>
            <a:r>
              <a:rPr lang="zh-CN" altLang="en-US" sz="2400" dirty="0"/>
              <a:t>上述步骤，直到</a:t>
            </a:r>
            <a:r>
              <a:rPr lang="zh-CN" altLang="en-US" sz="2400" i="1" dirty="0"/>
              <a:t>全部记录排好序</a:t>
            </a:r>
            <a:r>
              <a:rPr lang="zh-CN" altLang="en-US" sz="2400" dirty="0"/>
              <a:t>为止。</a:t>
            </a: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结论</a:t>
            </a:r>
            <a:r>
              <a:rPr lang="zh-CN" altLang="en-US" sz="2400" dirty="0"/>
              <a:t>：排序过程中，若采用</a:t>
            </a:r>
            <a:r>
              <a:rPr lang="zh-CN" altLang="en-US" sz="2400" b="1" dirty="0">
                <a:solidFill>
                  <a:srgbClr val="0070C0"/>
                </a:solidFill>
              </a:rPr>
              <a:t>小根堆</a:t>
            </a:r>
            <a:r>
              <a:rPr lang="zh-CN" altLang="en-US" sz="2400" dirty="0"/>
              <a:t>，排序后得到的</a:t>
            </a:r>
            <a:r>
              <a:rPr lang="zh-CN" altLang="en-US" sz="2400" i="1" dirty="0">
                <a:solidFill>
                  <a:srgbClr val="0070C0"/>
                </a:solidFill>
              </a:rPr>
              <a:t>是非递减序列</a:t>
            </a:r>
            <a:r>
              <a:rPr lang="zh-CN" altLang="en-US" sz="2400" dirty="0"/>
              <a:t>；若采用</a:t>
            </a:r>
            <a:r>
              <a:rPr lang="zh-CN" altLang="en-US" sz="2400" b="1" dirty="0">
                <a:solidFill>
                  <a:srgbClr val="0070C0"/>
                </a:solidFill>
              </a:rPr>
              <a:t>大根堆</a:t>
            </a:r>
            <a:r>
              <a:rPr lang="zh-CN" altLang="en-US" sz="2400" dirty="0"/>
              <a:t>，排序后得到的是</a:t>
            </a:r>
            <a:r>
              <a:rPr lang="zh-CN" altLang="en-US" sz="2400" i="1" dirty="0">
                <a:solidFill>
                  <a:srgbClr val="0070C0"/>
                </a:solidFill>
              </a:rPr>
              <a:t>非递增序列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19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 smtClean="0">
                <a:solidFill>
                  <a:schemeClr val="tx2"/>
                </a:solidFill>
              </a:rPr>
              <a:t>堆</a:t>
            </a:r>
            <a:r>
              <a:rPr lang="zh-CN" altLang="en-US" dirty="0" smtClean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堆排序的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关键</a:t>
            </a:r>
            <a:endParaRPr lang="zh-CN" altLang="en-US" i="1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实现</a:t>
            </a:r>
            <a:r>
              <a:rPr lang="zh-CN" altLang="en-US" sz="2400" b="1" dirty="0" smtClean="0"/>
              <a:t>堆</a:t>
            </a:r>
            <a:r>
              <a:rPr lang="zh-CN" altLang="en-US" sz="2400" b="1" dirty="0"/>
              <a:t>排序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个关键操作：</a:t>
            </a:r>
            <a:endParaRPr lang="en-US" altLang="zh-CN" sz="24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建堆</a:t>
            </a:r>
            <a:r>
              <a:rPr lang="zh-CN" altLang="en-US" sz="2400" dirty="0" smtClean="0"/>
              <a:t>：如何</a:t>
            </a:r>
            <a:r>
              <a:rPr lang="zh-CN" altLang="en-US" sz="2400" dirty="0"/>
              <a:t>由一个无序序列建成一个堆？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堆调整</a:t>
            </a:r>
            <a:r>
              <a:rPr lang="zh-CN" altLang="en-US" sz="2400" dirty="0" smtClean="0"/>
              <a:t>：如何</a:t>
            </a:r>
            <a:r>
              <a:rPr lang="zh-CN" altLang="en-US" sz="2400" dirty="0"/>
              <a:t>在输出堆顶元素之后，调整剩余元素，使之成为一个新的堆？ </a:t>
            </a:r>
            <a:endParaRPr lang="en-US" altLang="zh-CN" sz="2400" dirty="0" smtClean="0"/>
          </a:p>
          <a:p>
            <a:pPr marL="1200150" lvl="2" indent="-342900"/>
            <a:r>
              <a:rPr lang="zh-CN" altLang="en-US" sz="2200" dirty="0" smtClean="0"/>
              <a:t>思想</a:t>
            </a:r>
            <a:r>
              <a:rPr lang="zh-CN" altLang="en-US" sz="1400" dirty="0" smtClean="0"/>
              <a:t>（后续示例，均以</a:t>
            </a:r>
            <a:r>
              <a:rPr lang="zh-CN" altLang="en-US" sz="1400" b="1" u="sng" dirty="0" smtClean="0">
                <a:solidFill>
                  <a:schemeClr val="tx1"/>
                </a:solidFill>
              </a:rPr>
              <a:t>小根堆</a:t>
            </a:r>
            <a:r>
              <a:rPr lang="zh-CN" altLang="en-US" sz="1400" dirty="0" smtClean="0"/>
              <a:t>为例）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1771650" lvl="3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u="sng" dirty="0" smtClean="0"/>
              <a:t>输出</a:t>
            </a:r>
            <a:r>
              <a:rPr lang="zh-CN" altLang="en-US" sz="2000" u="sng" dirty="0"/>
              <a:t>堆顶元素</a:t>
            </a:r>
            <a:r>
              <a:rPr lang="zh-CN" altLang="en-US" sz="2000" dirty="0"/>
              <a:t>之后，以</a:t>
            </a:r>
            <a:r>
              <a:rPr lang="zh-CN" altLang="en-US" sz="2000" u="sng" dirty="0"/>
              <a:t>堆中最后一个元素</a:t>
            </a:r>
            <a:r>
              <a:rPr lang="zh-CN" altLang="en-US" sz="2000" b="1" dirty="0"/>
              <a:t>替代之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771650" lvl="3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/>
              <a:t>然后，将</a:t>
            </a:r>
            <a:r>
              <a:rPr lang="zh-CN" altLang="en-US" sz="2000" dirty="0"/>
              <a:t>根结点值与左、右子树的根结点值进行比较，</a:t>
            </a:r>
            <a:r>
              <a:rPr lang="zh-CN" altLang="en-US" sz="2000" u="sng" dirty="0"/>
              <a:t>并与其</a:t>
            </a:r>
            <a:r>
              <a:rPr lang="zh-CN" altLang="en-US" sz="2000" u="sng" dirty="0" smtClean="0"/>
              <a:t>中</a:t>
            </a:r>
            <a:r>
              <a:rPr lang="zh-CN" altLang="en-US" sz="2000" u="sng" dirty="0"/>
              <a:t>较</a:t>
            </a:r>
            <a:r>
              <a:rPr lang="zh-CN" altLang="en-US" sz="2000" u="sng" dirty="0" smtClean="0"/>
              <a:t>小者</a:t>
            </a:r>
            <a:r>
              <a:rPr lang="zh-CN" altLang="en-US" sz="2000" u="sng" dirty="0"/>
              <a:t>进行交换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771650" lvl="3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b="1" dirty="0" smtClean="0"/>
              <a:t>重复</a:t>
            </a:r>
            <a:r>
              <a:rPr lang="zh-CN" altLang="en-US" sz="2000" b="1" dirty="0"/>
              <a:t>上述操作</a:t>
            </a:r>
            <a:r>
              <a:rPr lang="zh-CN" altLang="en-US" sz="2000" dirty="0"/>
              <a:t>，</a:t>
            </a:r>
            <a:r>
              <a:rPr lang="zh-CN" altLang="en-US" sz="2000" b="1" i="1" dirty="0" smtClean="0"/>
              <a:t>直到 </a:t>
            </a:r>
            <a:r>
              <a:rPr lang="en-US" altLang="zh-CN" sz="2000" b="1" i="1" dirty="0" smtClean="0">
                <a:solidFill>
                  <a:srgbClr val="7030A0"/>
                </a:solidFill>
              </a:rPr>
              <a:t>A)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是</a:t>
            </a:r>
            <a:r>
              <a:rPr lang="zh-CN" altLang="en-US" sz="2000" u="sng" dirty="0">
                <a:solidFill>
                  <a:srgbClr val="7030A0"/>
                </a:solidFill>
              </a:rPr>
              <a:t>叶子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结点</a:t>
            </a:r>
            <a:r>
              <a:rPr lang="zh-CN" altLang="en-US" sz="2000" dirty="0" smtClean="0">
                <a:solidFill>
                  <a:srgbClr val="7030A0"/>
                </a:solidFill>
              </a:rPr>
              <a:t> </a:t>
            </a:r>
            <a:r>
              <a:rPr lang="zh-CN" altLang="en-US" sz="2000" dirty="0" smtClean="0"/>
              <a:t>或 </a:t>
            </a:r>
            <a:r>
              <a:rPr lang="en-US" altLang="zh-CN" sz="2000" b="1" i="1" dirty="0" smtClean="0">
                <a:solidFill>
                  <a:srgbClr val="7030A0"/>
                </a:solidFill>
              </a:rPr>
              <a:t>B)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其</a:t>
            </a:r>
            <a:r>
              <a:rPr lang="zh-CN" altLang="en-US" sz="2000" u="sng" dirty="0">
                <a:solidFill>
                  <a:srgbClr val="7030A0"/>
                </a:solidFill>
              </a:rPr>
              <a:t>关键字值小于等于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左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&amp;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右</a:t>
            </a:r>
            <a:r>
              <a:rPr lang="zh-CN" altLang="en-US" sz="2000" u="sng" dirty="0">
                <a:solidFill>
                  <a:srgbClr val="7030A0"/>
                </a:solidFill>
              </a:rPr>
              <a:t>子树的关键字的值</a:t>
            </a:r>
            <a:r>
              <a:rPr lang="zh-CN" altLang="en-US" sz="2000" dirty="0" smtClean="0"/>
              <a:t>，即获得</a:t>
            </a:r>
            <a:r>
              <a:rPr lang="zh-CN" altLang="en-US" sz="2000" u="sng" dirty="0" smtClean="0"/>
              <a:t>新的</a:t>
            </a:r>
            <a:r>
              <a:rPr lang="en-US" altLang="zh-CN" sz="2000" u="sng" dirty="0" smtClean="0"/>
              <a:t>[</a:t>
            </a:r>
            <a:r>
              <a:rPr lang="zh-CN" altLang="en-US" sz="2000" i="1" u="sng" dirty="0" smtClean="0"/>
              <a:t>小根</a:t>
            </a:r>
            <a:r>
              <a:rPr lang="en-US" altLang="zh-CN" sz="2000" u="sng" dirty="0" smtClean="0"/>
              <a:t>]</a:t>
            </a:r>
            <a:r>
              <a:rPr lang="zh-CN" altLang="en-US" sz="2000" b="1" u="sng" dirty="0" smtClean="0"/>
              <a:t>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314450" lvl="3" indent="0">
              <a:buNone/>
            </a:pPr>
            <a:r>
              <a:rPr lang="zh-CN" altLang="en-US" sz="2000" dirty="0" smtClean="0">
                <a:sym typeface="Wingdings 2" panose="05020102010507070707" pitchFamily="18" charset="2"/>
              </a:rPr>
              <a:t> </a:t>
            </a:r>
            <a:r>
              <a:rPr lang="zh-CN" altLang="en-US" sz="2000" dirty="0" smtClean="0"/>
              <a:t>称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这个</a:t>
            </a:r>
            <a:r>
              <a:rPr lang="zh-CN" altLang="en-US" sz="2000" i="1" u="sng" dirty="0"/>
              <a:t>从堆顶至叶子的调整过程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“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筛选</a:t>
            </a:r>
            <a:r>
              <a:rPr lang="zh-CN" altLang="en-US" sz="2000" dirty="0" smtClean="0"/>
              <a:t>” 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6900" y="1600200"/>
            <a:ext cx="2024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使用</a:t>
            </a:r>
            <a:r>
              <a:rPr lang="zh-CN" altLang="en-US" sz="2400" i="1" u="sng" dirty="0" smtClean="0">
                <a:sym typeface="Wingdings" panose="05000000000000000000" pitchFamily="2" charset="2"/>
              </a:rPr>
              <a:t>堆调整</a:t>
            </a:r>
            <a:endParaRPr lang="zh-CN" alt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40379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>
                <a:solidFill>
                  <a:schemeClr val="tx2"/>
                </a:solidFill>
              </a:rPr>
              <a:t>堆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筛选</a:t>
            </a:r>
            <a:r>
              <a:rPr lang="zh-CN" altLang="en-US" sz="20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过程示例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堆</a:t>
            </a:r>
            <a:r>
              <a:rPr lang="zh-CN" altLang="en-US" sz="2400" dirty="0" smtClean="0"/>
              <a:t>的“筛选”</a:t>
            </a:r>
            <a:r>
              <a:rPr lang="zh-CN" altLang="en-US" sz="1600" dirty="0" smtClean="0"/>
              <a:t>：</a:t>
            </a:r>
            <a:r>
              <a:rPr lang="zh-CN" altLang="en-US" sz="1600" u="sng" dirty="0"/>
              <a:t>堆</a:t>
            </a:r>
            <a:r>
              <a:rPr lang="zh-CN" altLang="en-US" sz="1600" u="sng" dirty="0" smtClean="0"/>
              <a:t>顶</a:t>
            </a:r>
            <a:r>
              <a:rPr lang="en-US" altLang="zh-CN" sz="1600" u="sng" dirty="0" smtClean="0"/>
              <a:t>(</a:t>
            </a:r>
            <a:r>
              <a:rPr lang="en-US" altLang="zh-CN" sz="1600" u="sng" dirty="0" smtClean="0">
                <a:solidFill>
                  <a:srgbClr val="FF00FF"/>
                </a:solidFill>
              </a:rPr>
              <a:t>27</a:t>
            </a:r>
            <a:r>
              <a:rPr lang="en-US" altLang="zh-CN" sz="1600" u="sng" dirty="0" smtClean="0"/>
              <a:t>)</a:t>
            </a:r>
            <a:r>
              <a:rPr lang="zh-CN" altLang="en-US" sz="1600" u="sng" dirty="0" smtClean="0"/>
              <a:t>调整至</a:t>
            </a:r>
            <a:r>
              <a:rPr lang="zh-CN" altLang="en-US" sz="1600" u="sng" dirty="0"/>
              <a:t>叶子</a:t>
            </a:r>
            <a:r>
              <a:rPr lang="zh-CN" altLang="en-US" sz="1600" u="sng" dirty="0" smtClean="0"/>
              <a:t>的过程示例！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49" y="1447800"/>
            <a:ext cx="2886219" cy="2110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025519"/>
            <a:ext cx="2886219" cy="21109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3902" y="2358465"/>
            <a:ext cx="4587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初始时刻</a:t>
            </a:r>
            <a:endParaRPr lang="zh-CN" altLang="en-US" sz="1800" dirty="0"/>
          </a:p>
        </p:txBody>
      </p:sp>
      <p:sp>
        <p:nvSpPr>
          <p:cNvPr id="9" name="右箭头 8"/>
          <p:cNvSpPr/>
          <p:nvPr/>
        </p:nvSpPr>
        <p:spPr>
          <a:xfrm>
            <a:off x="3962400" y="2667000"/>
            <a:ext cx="103808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3891066" y="5410200"/>
            <a:ext cx="103808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9498375">
            <a:off x="1543942" y="1627155"/>
            <a:ext cx="904045" cy="266248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34" y="1515608"/>
            <a:ext cx="2793509" cy="2043186"/>
          </a:xfrm>
          <a:prstGeom prst="rect">
            <a:avLst/>
          </a:prstGeom>
        </p:spPr>
      </p:pic>
      <p:sp>
        <p:nvSpPr>
          <p:cNvPr id="13" name="任意多边形 12"/>
          <p:cNvSpPr/>
          <p:nvPr/>
        </p:nvSpPr>
        <p:spPr>
          <a:xfrm rot="18689803">
            <a:off x="5132813" y="2181527"/>
            <a:ext cx="739071" cy="266248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6543711" y="3534991"/>
            <a:ext cx="55237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404" y="4025519"/>
            <a:ext cx="2724939" cy="1993033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 rot="3912278">
            <a:off x="5592977" y="5277397"/>
            <a:ext cx="682004" cy="266248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116" y="6188530"/>
            <a:ext cx="3428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经过</a:t>
            </a:r>
            <a:r>
              <a:rPr lang="zh-CN" altLang="en-US" sz="1800" dirty="0" smtClean="0">
                <a:solidFill>
                  <a:srgbClr val="0070C0"/>
                </a:solidFill>
              </a:rPr>
              <a:t>筛选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获得的新的</a:t>
            </a:r>
            <a:r>
              <a:rPr lang="en-US" altLang="zh-CN" sz="1800" dirty="0" smtClean="0"/>
              <a:t>&lt;</a:t>
            </a:r>
            <a:r>
              <a:rPr lang="zh-CN" altLang="en-US" sz="1800" dirty="0" smtClean="0">
                <a:solidFill>
                  <a:schemeClr val="tx2"/>
                </a:solidFill>
              </a:rPr>
              <a:t>小根堆</a:t>
            </a:r>
            <a:r>
              <a:rPr lang="en-US" altLang="zh-CN" sz="1800" dirty="0" smtClean="0"/>
              <a:t>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49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>
                <a:solidFill>
                  <a:schemeClr val="tx2"/>
                </a:solidFill>
              </a:rPr>
              <a:t>堆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筛选 </a:t>
            </a:r>
            <a:r>
              <a:rPr lang="en-US" altLang="zh-CN" sz="2000" dirty="0" smtClean="0">
                <a:solidFill>
                  <a:srgbClr val="7030A0"/>
                </a:solidFill>
              </a:rPr>
              <a:t>- 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算法实现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堆调整</a:t>
            </a:r>
            <a:r>
              <a:rPr lang="zh-CN" altLang="en-US" sz="2400" b="1" dirty="0" smtClean="0"/>
              <a:t>算法</a:t>
            </a:r>
            <a:r>
              <a:rPr lang="zh-CN" altLang="en-US" sz="2400" dirty="0" smtClean="0"/>
              <a:t>“筛选”实现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990" name="TextBox1" r:id="rId2" imgW="7915320" imgH="4676760"/>
        </mc:Choice>
        <mc:Fallback>
          <p:control name="TextBox1" r:id="rId2" imgW="7915320" imgH="4676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473200"/>
                  <a:ext cx="7912100" cy="4673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829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>
                <a:solidFill>
                  <a:schemeClr val="tx2"/>
                </a:solidFill>
              </a:rPr>
              <a:t>堆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堆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建立</a:t>
            </a:r>
            <a:endParaRPr lang="zh-CN" altLang="en-US" sz="20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利用筛选算法，</a:t>
            </a:r>
            <a:r>
              <a:rPr lang="zh-CN" altLang="en-US" sz="2400" u="sng" dirty="0"/>
              <a:t>可以将</a:t>
            </a:r>
            <a:r>
              <a:rPr lang="zh-CN" altLang="en-US" sz="2400" i="1" u="sng" dirty="0">
                <a:solidFill>
                  <a:schemeClr val="accent6"/>
                </a:solidFill>
              </a:rPr>
              <a:t>任意无序的记录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序列 </a:t>
            </a:r>
            <a:r>
              <a:rPr lang="zh-CN" altLang="en-US" sz="2400" u="sng" dirty="0" smtClean="0"/>
              <a:t>建成</a:t>
            </a:r>
            <a:r>
              <a:rPr lang="zh-CN" altLang="en-US" sz="2400" u="sng" dirty="0"/>
              <a:t>一个</a:t>
            </a:r>
            <a:r>
              <a:rPr lang="zh-CN" altLang="en-US" sz="2400" b="1" u="sng" dirty="0" smtClean="0"/>
              <a:t>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900"/>
              </a:spcBef>
            </a:pPr>
            <a:r>
              <a:rPr lang="zh-CN" altLang="en-US" sz="2200" dirty="0" smtClean="0"/>
              <a:t>首先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由</a:t>
            </a:r>
            <a:r>
              <a:rPr lang="zh-CN" altLang="en-US" sz="2200" dirty="0"/>
              <a:t>待排序的记录</a:t>
            </a:r>
            <a:r>
              <a:rPr lang="zh-CN" altLang="en-US" sz="2200" dirty="0" smtClean="0"/>
              <a:t>序列</a:t>
            </a:r>
            <a:r>
              <a:rPr lang="en-US" altLang="zh-CN" sz="2200" dirty="0" smtClean="0"/>
              <a:t>R[1</a:t>
            </a:r>
            <a:r>
              <a:rPr lang="en-US" altLang="zh-CN" sz="2200" dirty="0"/>
              <a:t>],R[2</a:t>
            </a:r>
            <a:r>
              <a:rPr lang="en-US" altLang="zh-CN" sz="2200" dirty="0" smtClean="0"/>
              <a:t>],…,</a:t>
            </a:r>
            <a:r>
              <a:rPr lang="en-US" altLang="zh-CN" sz="2200" dirty="0"/>
              <a:t>R[n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构成完全二叉树。</a:t>
            </a:r>
          </a:p>
          <a:p>
            <a:pPr lvl="1">
              <a:spcBef>
                <a:spcPts val="900"/>
              </a:spcBef>
            </a:pPr>
            <a:r>
              <a:rPr lang="zh-CN" altLang="en-US" sz="2200" dirty="0" smtClean="0"/>
              <a:t>然</a:t>
            </a:r>
            <a:r>
              <a:rPr lang="zh-CN" altLang="en-US" sz="2200" dirty="0"/>
              <a:t>后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将二叉树的</a:t>
            </a:r>
            <a:r>
              <a:rPr lang="zh-CN" altLang="en-US" sz="2200" dirty="0" smtClean="0">
                <a:solidFill>
                  <a:srgbClr val="7030A0"/>
                </a:solidFill>
              </a:rPr>
              <a:t>每棵子树都筛选成为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堆</a:t>
            </a:r>
            <a:r>
              <a:rPr lang="zh-CN" altLang="en-US" sz="2200" dirty="0" smtClean="0"/>
              <a:t>。因为</a:t>
            </a:r>
            <a:endParaRPr lang="en-US" altLang="zh-CN" sz="2200" dirty="0" smtClean="0"/>
          </a:p>
          <a:p>
            <a:pPr marL="1371600" lvl="2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/>
              <a:t>一棵二叉树</a:t>
            </a:r>
            <a:r>
              <a:rPr lang="en-US" altLang="zh-CN" sz="2000" b="1" i="1" dirty="0" smtClean="0"/>
              <a:t>T</a:t>
            </a:r>
            <a:r>
              <a:rPr lang="zh-CN" altLang="en-US" sz="2000" dirty="0" smtClean="0"/>
              <a:t>中，第⌊</a:t>
            </a:r>
            <a:r>
              <a:rPr lang="en-US" altLang="zh-CN" sz="2000" dirty="0" smtClean="0"/>
              <a:t>n/2⌋</a:t>
            </a:r>
            <a:r>
              <a:rPr lang="zh-CN" altLang="en-US" sz="2000" dirty="0" smtClean="0"/>
              <a:t>个结点之后的所有结点都没有子树，而</a:t>
            </a:r>
            <a:r>
              <a:rPr lang="zh-CN" altLang="en-US" sz="2000" i="1" dirty="0"/>
              <a:t>只有一个结点 </a:t>
            </a:r>
            <a:r>
              <a:rPr lang="zh-CN" altLang="en-US" sz="2000" dirty="0"/>
              <a:t>的</a:t>
            </a:r>
            <a:r>
              <a:rPr lang="zh-CN" altLang="en-US" sz="2000" b="1" dirty="0"/>
              <a:t>单根结点树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堆，所以“</a:t>
            </a:r>
            <a:r>
              <a:rPr lang="en-US" altLang="zh-CN" sz="2000" b="1" i="1" u="sng" dirty="0"/>
              <a:t>T</a:t>
            </a:r>
            <a:r>
              <a:rPr lang="zh-CN" altLang="en-US" sz="2000" u="sng" dirty="0"/>
              <a:t>中</a:t>
            </a:r>
            <a:r>
              <a:rPr lang="zh-CN" altLang="en-US" sz="2000" u="sng" dirty="0" smtClean="0"/>
              <a:t>以第 </a:t>
            </a:r>
            <a:r>
              <a:rPr lang="zh-CN" altLang="en-US" sz="2000" b="1" u="sng" dirty="0" smtClean="0">
                <a:solidFill>
                  <a:schemeClr val="tx2"/>
                </a:solidFill>
                <a:sym typeface="Symbol" panose="05050102010706020507" pitchFamily="18" charset="2"/>
              </a:rPr>
              <a:t></a:t>
            </a:r>
            <a:r>
              <a:rPr lang="en-US" altLang="zh-CN" sz="2000" u="sng" dirty="0"/>
              <a:t>n/2</a:t>
            </a:r>
            <a:r>
              <a:rPr lang="en-US" altLang="zh-CN" sz="2000" b="1" u="sng" dirty="0">
                <a:solidFill>
                  <a:schemeClr val="tx2"/>
                </a:solidFill>
                <a:sym typeface="Symbol" panose="05050102010706020507" pitchFamily="18" charset="2"/>
              </a:rPr>
              <a:t></a:t>
            </a:r>
            <a:r>
              <a:rPr lang="zh-CN" altLang="en-US" sz="2000" u="sng" dirty="0" smtClean="0"/>
              <a:t>个结点之后的结点为根的</a:t>
            </a:r>
            <a:r>
              <a:rPr lang="zh-CN" altLang="en-US" sz="2000" b="1" i="1" u="sng" dirty="0" smtClean="0"/>
              <a:t>子树</a:t>
            </a:r>
            <a:r>
              <a:rPr lang="zh-CN" altLang="en-US" sz="2000" dirty="0" smtClean="0"/>
              <a:t>”都是堆。</a:t>
            </a:r>
            <a:endParaRPr lang="en-US" altLang="zh-CN" sz="2000" dirty="0" smtClean="0"/>
          </a:p>
          <a:p>
            <a:pPr marL="1371600" lvl="2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/>
              <a:t>进而，</a:t>
            </a:r>
            <a:r>
              <a:rPr lang="zh-CN" altLang="en-US" sz="2000" i="1" dirty="0" smtClean="0">
                <a:solidFill>
                  <a:schemeClr val="accent6"/>
                </a:solidFill>
              </a:rPr>
              <a:t>以这些结点为左</a:t>
            </a:r>
            <a:r>
              <a:rPr lang="en-US" altLang="zh-CN" sz="2000" i="1" dirty="0" smtClean="0">
                <a:solidFill>
                  <a:schemeClr val="accent6"/>
                </a:solidFill>
              </a:rPr>
              <a:t>&amp;</a:t>
            </a:r>
            <a:r>
              <a:rPr lang="zh-CN" altLang="en-US" sz="2000" i="1" dirty="0" smtClean="0">
                <a:solidFill>
                  <a:schemeClr val="accent6"/>
                </a:solidFill>
              </a:rPr>
              <a:t>右孩子的结点</a:t>
            </a:r>
            <a:r>
              <a:rPr lang="zh-CN" altLang="en-US" sz="2000" dirty="0" smtClean="0"/>
              <a:t>，其左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右子树都是堆，则</a:t>
            </a:r>
            <a:r>
              <a:rPr lang="zh-CN" altLang="en-US" sz="2000" u="sng" dirty="0" smtClean="0"/>
              <a:t>进行一次筛选就可以成为堆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371600" lvl="2" indent="-4572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2000" dirty="0" smtClean="0"/>
              <a:t>同理，只要将这些结点的直接父结点进行一次筛选就可以成为堆</a:t>
            </a:r>
            <a:r>
              <a:rPr lang="en-US" altLang="zh-CN" sz="2000" dirty="0" smtClean="0"/>
              <a:t>………</a:t>
            </a:r>
            <a:endParaRPr lang="zh-CN" altLang="en-US" sz="2000" dirty="0" smtClean="0"/>
          </a:p>
          <a:p>
            <a:pPr lvl="2">
              <a:spcBef>
                <a:spcPts val="900"/>
              </a:spcBef>
            </a:pPr>
            <a:r>
              <a:rPr lang="zh-CN" altLang="en-US" sz="2000" dirty="0" smtClean="0"/>
              <a:t> 因而，只需</a:t>
            </a:r>
            <a:r>
              <a:rPr lang="zh-CN" altLang="en-US" sz="2000" u="sng" dirty="0">
                <a:solidFill>
                  <a:srgbClr val="7030A0"/>
                </a:solidFill>
              </a:rPr>
              <a:t>从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第 </a:t>
            </a:r>
            <a:r>
              <a:rPr lang="zh-CN" altLang="en-US" sz="2000" b="1" u="sng" dirty="0" smtClean="0">
                <a:solidFill>
                  <a:srgbClr val="7030A0"/>
                </a:solidFill>
                <a:sym typeface="Symbol" panose="05050102010706020507" pitchFamily="18" charset="2"/>
              </a:rPr>
              <a:t>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n/2</a:t>
            </a:r>
            <a:r>
              <a:rPr lang="en-US" altLang="zh-CN" sz="2000" b="1" u="sng" dirty="0" smtClean="0">
                <a:solidFill>
                  <a:srgbClr val="7030A0"/>
                </a:solidFill>
                <a:sym typeface="Symbol" panose="05050102010706020507" pitchFamily="18" charset="2"/>
              </a:rPr>
              <a:t> 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个记录 </a:t>
            </a:r>
            <a:r>
              <a:rPr lang="zh-CN" altLang="en-US" sz="2000" i="1" u="sng" dirty="0" smtClean="0">
                <a:solidFill>
                  <a:srgbClr val="7030A0"/>
                </a:solidFill>
              </a:rPr>
              <a:t>到 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第</a:t>
            </a:r>
            <a:r>
              <a:rPr lang="en-US" altLang="zh-CN" sz="2000" u="sng" dirty="0">
                <a:solidFill>
                  <a:srgbClr val="7030A0"/>
                </a:solidFill>
              </a:rPr>
              <a:t>1</a:t>
            </a:r>
            <a:r>
              <a:rPr lang="zh-CN" altLang="en-US" sz="2000" u="sng" dirty="0">
                <a:solidFill>
                  <a:srgbClr val="7030A0"/>
                </a:solidFill>
              </a:rPr>
              <a:t>个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记录</a:t>
            </a:r>
            <a:r>
              <a:rPr lang="zh-CN" altLang="en-US" sz="2000" dirty="0"/>
              <a:t>，</a:t>
            </a:r>
            <a:r>
              <a:rPr lang="zh-CN" altLang="en-US" sz="2000" b="1" i="1" dirty="0" smtClean="0">
                <a:solidFill>
                  <a:srgbClr val="0070C0"/>
                </a:solidFill>
              </a:rPr>
              <a:t>依次 </a:t>
            </a:r>
            <a:r>
              <a:rPr lang="zh-CN" altLang="en-US" sz="2000" dirty="0" smtClean="0">
                <a:solidFill>
                  <a:srgbClr val="0070C0"/>
                </a:solidFill>
              </a:rPr>
              <a:t>进行</a:t>
            </a:r>
            <a:r>
              <a:rPr lang="zh-CN" altLang="en-US" sz="2000" dirty="0">
                <a:solidFill>
                  <a:srgbClr val="0070C0"/>
                </a:solidFill>
              </a:rPr>
              <a:t>筛选</a:t>
            </a:r>
            <a:r>
              <a:rPr lang="zh-CN" altLang="en-US" sz="2000" dirty="0"/>
              <a:t>就可以建立堆。可用下列语句实现：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for(</a:t>
            </a:r>
            <a:r>
              <a:rPr lang="en-US" altLang="zh-CN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j=n/2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j&gt;=1; j-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) { 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Heap_adjust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 , n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); }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>
                <a:solidFill>
                  <a:schemeClr val="tx2"/>
                </a:solidFill>
              </a:rPr>
              <a:t>堆</a:t>
            </a:r>
            <a:r>
              <a:rPr lang="zh-CN" altLang="en-US" dirty="0"/>
              <a:t>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堆排序 </a:t>
            </a:r>
            <a:r>
              <a:rPr lang="en-US" altLang="zh-CN" sz="2000" dirty="0">
                <a:solidFill>
                  <a:srgbClr val="7030A0"/>
                </a:solidFill>
              </a:rPr>
              <a:t>– 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对于</a:t>
            </a:r>
            <a:r>
              <a:rPr lang="zh-CN" altLang="en-US" sz="2400" b="1" dirty="0" smtClean="0"/>
              <a:t>小根堆</a:t>
            </a:r>
            <a:r>
              <a:rPr lang="zh-CN" altLang="en-US" sz="2400" dirty="0" smtClean="0"/>
              <a:t>：输出</a:t>
            </a:r>
            <a:r>
              <a:rPr lang="zh-CN" altLang="en-US" sz="2400" dirty="0"/>
              <a:t>根结点后</a:t>
            </a:r>
            <a:r>
              <a:rPr lang="zh-CN" altLang="en-US" sz="2400" dirty="0" smtClean="0"/>
              <a:t>，将序列</a:t>
            </a:r>
            <a:r>
              <a:rPr lang="zh-CN" altLang="en-US" sz="2400" dirty="0"/>
              <a:t>的最后一个</a:t>
            </a:r>
            <a:r>
              <a:rPr lang="zh-CN" altLang="en-US" sz="2400" dirty="0" smtClean="0"/>
              <a:t>记录调整为根</a:t>
            </a:r>
            <a:r>
              <a:rPr lang="zh-CN" altLang="en-US" sz="2400" dirty="0"/>
              <a:t>结点，而原来堆的左、右子树都是堆，则</a:t>
            </a:r>
            <a:r>
              <a:rPr lang="zh-CN" altLang="en-US" sz="2400" i="1" dirty="0">
                <a:solidFill>
                  <a:srgbClr val="0070C0"/>
                </a:solidFill>
              </a:rPr>
              <a:t>进行一次</a:t>
            </a:r>
            <a:r>
              <a:rPr lang="zh-CN" altLang="en-US" sz="2400" i="1" dirty="0" smtClean="0">
                <a:solidFill>
                  <a:srgbClr val="0070C0"/>
                </a:solidFill>
              </a:rPr>
              <a:t>筛选 </a:t>
            </a:r>
            <a:r>
              <a:rPr lang="zh-CN" altLang="en-US" sz="2400" dirty="0" smtClean="0"/>
              <a:t>就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成为</a:t>
            </a:r>
            <a:r>
              <a:rPr lang="zh-CN" altLang="en-US" sz="2400" b="1" dirty="0" smtClean="0"/>
              <a:t>新的堆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8973" name="TextBox1" r:id="rId2" imgW="7915320" imgH="4038480"/>
        </mc:Choice>
        <mc:Fallback>
          <p:control name="TextBox1" r:id="rId2" imgW="7915320" imgH="40384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2286000"/>
                  <a:ext cx="7912100" cy="403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141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3.2(b) </a:t>
            </a:r>
            <a:r>
              <a:rPr lang="zh-CN" altLang="en-US" dirty="0">
                <a:solidFill>
                  <a:schemeClr val="tx2"/>
                </a:solidFill>
              </a:rPr>
              <a:t>堆</a:t>
            </a:r>
            <a:r>
              <a:rPr lang="zh-CN" altLang="en-US" dirty="0"/>
              <a:t>排序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堆排序 </a:t>
            </a:r>
            <a:r>
              <a:rPr lang="en-US" altLang="zh-CN" sz="2000" dirty="0" smtClean="0">
                <a:solidFill>
                  <a:srgbClr val="7030A0"/>
                </a:solidFill>
              </a:rPr>
              <a:t>- 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zh-CN" altLang="en-US" sz="2000" i="1" dirty="0" smtClean="0">
                <a:solidFill>
                  <a:srgbClr val="7030A0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堆排序的主要时间花销：</a:t>
            </a:r>
            <a:r>
              <a:rPr lang="zh-CN" altLang="en-US" sz="2400" dirty="0">
                <a:solidFill>
                  <a:srgbClr val="0070C0"/>
                </a:solidFill>
              </a:rPr>
              <a:t>初始建堆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70C0"/>
                </a:solidFill>
              </a:rPr>
              <a:t>重新调整成堆</a:t>
            </a:r>
            <a:r>
              <a:rPr lang="zh-CN" altLang="en-US" sz="2400" dirty="0" smtClean="0"/>
              <a:t>。设</a:t>
            </a:r>
            <a:r>
              <a:rPr lang="zh-CN" altLang="en-US" sz="2400" dirty="0"/>
              <a:t>记录数为</a:t>
            </a:r>
            <a:r>
              <a:rPr lang="en-US" altLang="zh-CN" sz="2400" dirty="0"/>
              <a:t>n</a:t>
            </a:r>
            <a:r>
              <a:rPr lang="zh-CN" altLang="en-US" sz="2400" dirty="0"/>
              <a:t>，所对应的完全二叉树深度为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 smtClean="0"/>
              <a:t>初</a:t>
            </a:r>
            <a:r>
              <a:rPr lang="zh-CN" altLang="en-US" sz="2200" b="1" dirty="0"/>
              <a:t>始建堆</a:t>
            </a:r>
            <a:r>
              <a:rPr lang="zh-CN" altLang="en-US" sz="2200" dirty="0"/>
              <a:t>：每个非叶子结点都要从上到下做</a:t>
            </a:r>
            <a:r>
              <a:rPr lang="zh-CN" altLang="en-US" sz="2200" dirty="0" smtClean="0"/>
              <a:t>“筛选”。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第 </a:t>
            </a:r>
            <a:r>
              <a:rPr lang="en-US" altLang="zh-CN" sz="2000" dirty="0" err="1" smtClean="0"/>
              <a:t>i</a:t>
            </a:r>
            <a:r>
              <a:rPr lang="zh-CN" altLang="en-US" sz="2000" dirty="0"/>
              <a:t>层结点数≤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i-1</a:t>
            </a:r>
            <a:r>
              <a:rPr lang="zh-CN" altLang="en-US" sz="2000" dirty="0"/>
              <a:t>，结点下移的最大深度是</a:t>
            </a:r>
            <a:r>
              <a:rPr lang="en-US" altLang="zh-CN" sz="2000" dirty="0"/>
              <a:t>h-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，而每下移一层要比较</a:t>
            </a:r>
            <a:r>
              <a:rPr lang="en-US" altLang="zh-CN" sz="2000" dirty="0"/>
              <a:t>2</a:t>
            </a:r>
            <a:r>
              <a:rPr lang="zh-CN" altLang="en-US" sz="2000" dirty="0"/>
              <a:t>次，则比较次数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(n)</a:t>
            </a:r>
            <a:r>
              <a:rPr lang="zh-CN" altLang="en-US" sz="2000" dirty="0"/>
              <a:t>为：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200" b="1" dirty="0" smtClean="0"/>
              <a:t>筛选</a:t>
            </a:r>
            <a:r>
              <a:rPr lang="zh-CN" altLang="en-US" sz="2200" b="1" dirty="0"/>
              <a:t>调整</a:t>
            </a:r>
            <a:r>
              <a:rPr lang="zh-CN" altLang="en-US" sz="2200" dirty="0"/>
              <a:t>：每次筛选要将根结点“下沉”到一个合适位置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第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次</a:t>
            </a:r>
            <a:r>
              <a:rPr lang="zh-CN" altLang="en-US" sz="2000" dirty="0"/>
              <a:t>筛选时：堆中元素个数为</a:t>
            </a:r>
            <a:r>
              <a:rPr lang="en-US" altLang="zh-CN" sz="2000" dirty="0"/>
              <a:t>n-i+1</a:t>
            </a:r>
            <a:r>
              <a:rPr lang="zh-CN" altLang="en-US" sz="2000" dirty="0"/>
              <a:t>；堆的深度</a:t>
            </a:r>
            <a:r>
              <a:rPr lang="zh-CN" altLang="en-US" sz="2000" dirty="0" smtClean="0"/>
              <a:t>是</a:t>
            </a:r>
            <a:r>
              <a:rPr lang="zh-CN" altLang="en-US" sz="2000" b="1" dirty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</a:t>
            </a:r>
            <a:r>
              <a:rPr lang="zh-CN" altLang="en-US" sz="2000" dirty="0" smtClean="0"/>
              <a:t>㏒</a:t>
            </a:r>
            <a:r>
              <a:rPr lang="en-US" altLang="zh-CN" sz="2000" dirty="0"/>
              <a:t>2(n-i+1</a:t>
            </a:r>
            <a:r>
              <a:rPr lang="en-US" altLang="zh-CN" sz="2000" dirty="0" smtClean="0"/>
              <a:t>)</a:t>
            </a:r>
            <a:r>
              <a:rPr lang="en-US" altLang="zh-CN" sz="2000" b="1" dirty="0" smtClean="0"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</a:t>
            </a:r>
            <a:r>
              <a:rPr lang="en-US" altLang="zh-CN" sz="2000" dirty="0" smtClean="0"/>
              <a:t>+</a:t>
            </a:r>
            <a:r>
              <a:rPr lang="en-US" altLang="zh-CN" sz="2000" dirty="0"/>
              <a:t>1</a:t>
            </a:r>
            <a:r>
              <a:rPr lang="zh-CN" altLang="en-US" sz="2000" dirty="0"/>
              <a:t>，则进行</a:t>
            </a:r>
            <a:r>
              <a:rPr lang="en-US" altLang="zh-CN" sz="2000" dirty="0"/>
              <a:t>n-1</a:t>
            </a:r>
            <a:r>
              <a:rPr lang="zh-CN" altLang="en-US" sz="2000" dirty="0"/>
              <a:t>次“筛选”的比较次数</a:t>
            </a:r>
            <a:r>
              <a:rPr lang="en-US" altLang="zh-CN" sz="2000" dirty="0"/>
              <a:t>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(n)</a:t>
            </a:r>
            <a:r>
              <a:rPr lang="zh-CN" altLang="en-US" sz="2000" dirty="0"/>
              <a:t>为：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sz="2200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200" dirty="0"/>
              <a:t>∴</a:t>
            </a:r>
            <a:r>
              <a:rPr lang="zh-CN" altLang="en-US" sz="2200" b="1" dirty="0"/>
              <a:t> </a:t>
            </a:r>
            <a:r>
              <a:rPr lang="zh-CN" altLang="en-US" sz="2200" dirty="0"/>
              <a:t>堆</a:t>
            </a:r>
            <a:r>
              <a:rPr lang="zh-CN" altLang="en-US" sz="2200" dirty="0" smtClean="0"/>
              <a:t>排序</a:t>
            </a:r>
            <a:r>
              <a:rPr lang="zh-CN" altLang="en-US" sz="2200" b="1" dirty="0" smtClean="0"/>
              <a:t>时间复杂度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T(n</a:t>
            </a:r>
            <a:r>
              <a:rPr lang="en-US" altLang="zh-CN" sz="2200" b="1" dirty="0">
                <a:solidFill>
                  <a:srgbClr val="C00000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=O(n㏒</a:t>
            </a:r>
            <a:r>
              <a:rPr lang="en-US" altLang="zh-CN" sz="2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200" dirty="0">
                <a:solidFill>
                  <a:srgbClr val="C00000"/>
                </a:solidFill>
              </a:rPr>
              <a:t>n)</a:t>
            </a:r>
            <a:r>
              <a:rPr lang="zh-CN" altLang="en-US" sz="2200" dirty="0" smtClean="0"/>
              <a:t>；</a:t>
            </a:r>
            <a:r>
              <a:rPr lang="zh-CN" altLang="en-US" sz="2200" b="1" dirty="0" smtClean="0"/>
              <a:t>空间</a:t>
            </a:r>
            <a:r>
              <a:rPr lang="zh-CN" altLang="en-US" sz="2200" b="1" dirty="0"/>
              <a:t>复杂</a:t>
            </a:r>
            <a:r>
              <a:rPr lang="zh-CN" altLang="en-US" sz="2200" b="1" dirty="0" smtClean="0"/>
              <a:t>度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S(n</a:t>
            </a:r>
            <a:r>
              <a:rPr lang="en-US" altLang="zh-CN" sz="2200" b="1" dirty="0">
                <a:solidFill>
                  <a:srgbClr val="C00000"/>
                </a:solidFill>
              </a:rPr>
              <a:t>)</a:t>
            </a:r>
            <a:r>
              <a:rPr lang="en-US" altLang="zh-CN" sz="2200" dirty="0">
                <a:solidFill>
                  <a:srgbClr val="C00000"/>
                </a:solidFill>
              </a:rPr>
              <a:t>=O(1) </a:t>
            </a:r>
            <a:r>
              <a:rPr lang="zh-CN" altLang="en-US" sz="2200" dirty="0"/>
              <a:t>。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附加空间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为元素交换时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所</a:t>
            </a:r>
            <a:r>
              <a:rPr lang="zh-CN" altLang="en-US" sz="2000" dirty="0"/>
              <a:t>用的临时</a:t>
            </a:r>
            <a:r>
              <a:rPr lang="zh-CN" altLang="en-US" sz="2000" dirty="0" smtClean="0"/>
              <a:t>空间</a:t>
            </a:r>
            <a:r>
              <a:rPr lang="zh-CN" altLang="en-US" sz="2000" dirty="0"/>
              <a:t>。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914400" y="2819400"/>
            <a:ext cx="7962901" cy="825500"/>
            <a:chOff x="461" y="1977"/>
            <a:chExt cx="5016" cy="5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61" y="2088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b="1" dirty="0">
                  <a:solidFill>
                    <a:srgbClr val="0070C0"/>
                  </a:solidFill>
                </a:rPr>
                <a:t>C</a:t>
              </a:r>
              <a:r>
                <a:rPr lang="en-US" altLang="zh-CN" sz="2200" b="1" baseline="-22000" dirty="0">
                  <a:solidFill>
                    <a:srgbClr val="0070C0"/>
                  </a:solidFill>
                </a:rPr>
                <a:t>1</a:t>
              </a:r>
              <a:r>
                <a:rPr lang="en-US" altLang="zh-CN" sz="2200" b="1" dirty="0">
                  <a:solidFill>
                    <a:srgbClr val="0070C0"/>
                  </a:solidFill>
                </a:rPr>
                <a:t>(n) </a:t>
              </a:r>
              <a:r>
                <a:rPr lang="en-US" altLang="zh-CN" sz="22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72" y="2099"/>
              <a:ext cx="440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200" b="1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2</a:t>
              </a:r>
              <a:r>
                <a:rPr lang="zh-CN" altLang="en-US" sz="2200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200" b="1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∑ </a:t>
              </a:r>
              <a:r>
                <a:rPr lang="en-US" altLang="zh-CN" sz="22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(2</a:t>
              </a:r>
              <a:r>
                <a:rPr lang="en-US" altLang="zh-CN" sz="2200" b="1" baseline="36000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i-1</a:t>
              </a:r>
              <a:r>
                <a:rPr lang="en-US" altLang="zh-CN" sz="22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×(h-</a:t>
              </a:r>
              <a:r>
                <a:rPr lang="en-US" altLang="zh-CN" sz="2200" b="1" dirty="0" err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200" b="1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)) ≤ 4(2</a:t>
              </a:r>
              <a:r>
                <a:rPr lang="en-US" altLang="zh-CN" sz="2200" b="1" baseline="36000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h</a:t>
              </a:r>
              <a:r>
                <a:rPr lang="en-US" altLang="zh-CN" sz="2200" b="1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-h-1)</a:t>
              </a:r>
              <a:r>
                <a:rPr lang="en-US" altLang="zh-CN" sz="2200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200" dirty="0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≤ </a:t>
              </a:r>
              <a:r>
                <a:rPr lang="en-US" altLang="zh-CN" sz="2200" dirty="0" smtClean="0">
                  <a:solidFill>
                    <a:srgbClr val="0070C0"/>
                  </a:solidFill>
                </a:rPr>
                <a:t>4(n-</a:t>
              </a:r>
              <a:r>
                <a:rPr lang="en-US" altLang="zh-CN" sz="2200" dirty="0">
                  <a:solidFill>
                    <a:srgbClr val="0070C0"/>
                  </a:solidFill>
                </a:rPr>
                <a:t>㏒</a:t>
              </a:r>
              <a:r>
                <a:rPr lang="en-US" altLang="zh-CN" sz="2200" baseline="-25000" dirty="0">
                  <a:solidFill>
                    <a:srgbClr val="0070C0"/>
                  </a:solidFill>
                </a:rPr>
                <a:t>2</a:t>
              </a:r>
              <a:r>
                <a:rPr lang="en-US" altLang="zh-CN" sz="2200" dirty="0">
                  <a:solidFill>
                    <a:srgbClr val="0070C0"/>
                  </a:solidFill>
                </a:rPr>
                <a:t>n-1</a:t>
              </a:r>
              <a:r>
                <a:rPr lang="en-US" altLang="zh-CN" sz="2200" dirty="0" smtClean="0">
                  <a:solidFill>
                    <a:srgbClr val="0070C0"/>
                  </a:solidFill>
                </a:rPr>
                <a:t>)</a:t>
              </a:r>
              <a:r>
                <a:rPr lang="zh-CN" altLang="en-US" sz="2200" dirty="0" smtClean="0">
                  <a:solidFill>
                    <a:schemeClr val="tx2"/>
                  </a:solidFill>
                </a:rPr>
                <a:t>，</a:t>
              </a:r>
              <a:r>
                <a:rPr lang="zh-CN" altLang="en-US" sz="2200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 ∵</a:t>
              </a:r>
              <a:r>
                <a:rPr lang="zh-CN" altLang="en-US" sz="2200" dirty="0">
                  <a:solidFill>
                    <a:schemeClr val="tx2"/>
                  </a:solidFill>
                </a:rPr>
                <a:t> </a:t>
              </a:r>
              <a:r>
                <a:rPr lang="en-US" altLang="zh-CN" sz="2200" dirty="0">
                  <a:solidFill>
                    <a:schemeClr val="tx2"/>
                  </a:solidFill>
                </a:rPr>
                <a:t>h=</a:t>
              </a:r>
              <a:r>
                <a:rPr kumimoji="0" lang="en-US" altLang="zh-CN" sz="2200" dirty="0">
                  <a:solidFill>
                    <a:schemeClr val="tx2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</a:t>
              </a:r>
              <a:r>
                <a:rPr lang="en-US" altLang="zh-CN" sz="2200" dirty="0">
                  <a:solidFill>
                    <a:schemeClr val="tx2"/>
                  </a:solidFill>
                </a:rPr>
                <a:t>㏒</a:t>
              </a:r>
              <a:r>
                <a:rPr lang="en-US" altLang="zh-CN" sz="2200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sz="2200" dirty="0">
                  <a:solidFill>
                    <a:schemeClr val="tx2"/>
                  </a:solidFill>
                </a:rPr>
                <a:t>n</a:t>
              </a:r>
              <a:r>
                <a:rPr kumimoji="0" lang="en-US" altLang="zh-CN" sz="2200" dirty="0">
                  <a:solidFill>
                    <a:schemeClr val="tx2"/>
                  </a:solidFill>
                  <a:latin typeface="宋体" panose="02010600030101010101" pitchFamily="2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</a:t>
              </a:r>
              <a:r>
                <a:rPr kumimoji="0" lang="en-US" altLang="zh-CN" sz="2200" dirty="0">
                  <a:solidFill>
                    <a:schemeClr val="tx2"/>
                  </a:solidFill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+1</a:t>
              </a:r>
              <a:endParaRPr lang="en-US" altLang="zh-CN" sz="2200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16" y="1977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h-1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16" y="2293"/>
              <a:ext cx="3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solidFill>
                    <a:schemeClr val="tx2"/>
                  </a:solidFill>
                </a:rPr>
                <a:t>i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=1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209800" y="4648200"/>
            <a:ext cx="5132388" cy="893763"/>
            <a:chOff x="967" y="2428"/>
            <a:chExt cx="3233" cy="56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67" y="2570"/>
              <a:ext cx="8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70C0"/>
                  </a:solidFill>
                </a:rPr>
                <a:t>C</a:t>
              </a:r>
              <a:r>
                <a:rPr lang="en-US" altLang="zh-CN" sz="2400" b="1" baseline="-22000" dirty="0">
                  <a:solidFill>
                    <a:srgbClr val="0070C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0070C0"/>
                  </a:solidFill>
                </a:rPr>
                <a:t>(n)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≤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76" y="2573"/>
              <a:ext cx="262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 ∑ </a:t>
              </a:r>
              <a:r>
                <a:rPr lang="en-US" altLang="zh-CN" sz="2400" b="1" dirty="0">
                  <a:solidFill>
                    <a:schemeClr val="tx2"/>
                  </a:solidFill>
                  <a:cs typeface="Times New Roman" panose="02020603050405020304" pitchFamily="18" charset="0"/>
                </a:rPr>
                <a:t>(2×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㏒</a:t>
              </a:r>
              <a:r>
                <a:rPr lang="en-US" altLang="zh-CN" sz="2400" b="1" baseline="-25000" dirty="0">
                  <a:solidFill>
                    <a:schemeClr val="tx2"/>
                  </a:solidFill>
                </a:rPr>
                <a:t>2</a:t>
              </a:r>
              <a:r>
                <a:rPr lang="en-US" altLang="zh-CN" sz="2400" b="1" dirty="0">
                  <a:solidFill>
                    <a:schemeClr val="tx2"/>
                  </a:solidFill>
                </a:rPr>
                <a:t>(n-i+1</a:t>
              </a:r>
              <a:r>
                <a:rPr lang="en-US" altLang="zh-CN" sz="2400" b="1" dirty="0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))</a:t>
              </a:r>
              <a:r>
                <a:rPr lang="en-US" altLang="zh-CN" sz="2400" dirty="0"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0070C0"/>
                  </a:solidFill>
                  <a:cs typeface="Times New Roman" panose="02020603050405020304" pitchFamily="18" charset="0"/>
                </a:rPr>
                <a:t>&lt; </a:t>
              </a:r>
              <a:r>
                <a:rPr lang="en-US" altLang="zh-CN" sz="2400" dirty="0" smtClean="0">
                  <a:solidFill>
                    <a:srgbClr val="0070C0"/>
                  </a:solidFill>
                </a:rPr>
                <a:t>2n</a:t>
              </a:r>
              <a:r>
                <a:rPr lang="en-US" altLang="zh-CN" sz="2400" dirty="0">
                  <a:solidFill>
                    <a:srgbClr val="0070C0"/>
                  </a:solidFill>
                </a:rPr>
                <a:t>㏒</a:t>
              </a:r>
              <a:r>
                <a:rPr lang="en-US" altLang="zh-CN" sz="2400" baseline="-25000" dirty="0">
                  <a:solidFill>
                    <a:srgbClr val="0070C0"/>
                  </a:solidFill>
                </a:rPr>
                <a:t>2</a:t>
              </a:r>
              <a:r>
                <a:rPr lang="en-US" altLang="zh-CN" sz="2400" dirty="0">
                  <a:solidFill>
                    <a:srgbClr val="0070C0"/>
                  </a:solidFill>
                </a:rPr>
                <a:t>n</a:t>
              </a:r>
              <a:endPara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56" y="2428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tx2"/>
                  </a:solidFill>
                </a:rPr>
                <a:t>n-1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37" y="2787"/>
              <a:ext cx="31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solidFill>
                    <a:schemeClr val="tx2"/>
                  </a:solidFill>
                </a:rPr>
                <a:t>i</a:t>
              </a:r>
              <a:r>
                <a:rPr lang="en-US" altLang="zh-CN" sz="1800" b="1" dirty="0">
                  <a:solidFill>
                    <a:schemeClr val="tx2"/>
                  </a:solidFill>
                </a:rPr>
                <a:t>=1</a:t>
              </a:r>
            </a:p>
          </p:txBody>
        </p:sp>
      </p:grpSp>
      <p:sp>
        <p:nvSpPr>
          <p:cNvPr id="15" name="动作按钮: 第一张 14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示例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关键字序列为</a:t>
            </a:r>
            <a:r>
              <a:rPr lang="en-US" altLang="zh-CN" sz="2400" dirty="0" smtClean="0"/>
              <a:t>23</a:t>
            </a:r>
            <a:r>
              <a:rPr lang="en-US" altLang="zh-CN" sz="2400" dirty="0"/>
              <a:t>, 38, 22, 45, 23, 67, 31, 15, </a:t>
            </a:r>
            <a:r>
              <a:rPr lang="en-US" altLang="zh-CN" sz="2400" dirty="0" smtClean="0"/>
              <a:t>41</a:t>
            </a:r>
            <a:r>
              <a:rPr lang="zh-CN" altLang="en-US" sz="2400" dirty="0" smtClean="0"/>
              <a:t>的归并排序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过程，如图。</a:t>
            </a:r>
            <a:endParaRPr lang="zh-CN" altLang="en-US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0" y="1968257"/>
            <a:ext cx="6950492" cy="470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0" y="2977907"/>
            <a:ext cx="6950492" cy="470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33" y="3987557"/>
            <a:ext cx="6963199" cy="470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33" y="4997207"/>
            <a:ext cx="6963199" cy="470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33" y="6006857"/>
            <a:ext cx="6937785" cy="470143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7883525" y="2432047"/>
            <a:ext cx="0" cy="228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883525" y="3435350"/>
            <a:ext cx="0" cy="228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83525" y="4445000"/>
            <a:ext cx="0" cy="228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208175" y="5461796"/>
            <a:ext cx="2675351" cy="253204"/>
            <a:chOff x="5208175" y="5461796"/>
            <a:chExt cx="2675351" cy="253204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6553200" y="5614195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左中括号 21"/>
            <p:cNvSpPr/>
            <p:nvPr/>
          </p:nvSpPr>
          <p:spPr>
            <a:xfrm rot="16200000">
              <a:off x="6469651" y="4200320"/>
              <a:ext cx="152399" cy="2675351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67158" y="4457699"/>
            <a:ext cx="2433644" cy="254004"/>
            <a:chOff x="3967158" y="4457699"/>
            <a:chExt cx="2433644" cy="254004"/>
          </a:xfrm>
        </p:grpSpPr>
        <p:sp>
          <p:nvSpPr>
            <p:cNvPr id="21" name="左中括号 20"/>
            <p:cNvSpPr/>
            <p:nvPr/>
          </p:nvSpPr>
          <p:spPr>
            <a:xfrm rot="16200000">
              <a:off x="5107780" y="3317077"/>
              <a:ext cx="152399" cy="2433644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5186363" y="4610898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772146" y="3435348"/>
            <a:ext cx="1247779" cy="253204"/>
            <a:chOff x="5772146" y="3435348"/>
            <a:chExt cx="1247779" cy="253204"/>
          </a:xfrm>
        </p:grpSpPr>
        <p:sp>
          <p:nvSpPr>
            <p:cNvPr id="20" name="左中括号 19"/>
            <p:cNvSpPr/>
            <p:nvPr/>
          </p:nvSpPr>
          <p:spPr>
            <a:xfrm rot="16200000">
              <a:off x="6319836" y="2887658"/>
              <a:ext cx="152399" cy="1247779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400802" y="3587747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365501" y="3443286"/>
            <a:ext cx="1282699" cy="253204"/>
            <a:chOff x="3365501" y="3443286"/>
            <a:chExt cx="1282699" cy="253204"/>
          </a:xfrm>
        </p:grpSpPr>
        <p:sp>
          <p:nvSpPr>
            <p:cNvPr id="19" name="左中括号 18"/>
            <p:cNvSpPr/>
            <p:nvPr/>
          </p:nvSpPr>
          <p:spPr>
            <a:xfrm rot="16200000">
              <a:off x="3930651" y="2878136"/>
              <a:ext cx="152399" cy="1282699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990970" y="3595685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4267200" y="2438400"/>
            <a:ext cx="647697" cy="253202"/>
            <a:chOff x="4267200" y="2438400"/>
            <a:chExt cx="647697" cy="253202"/>
          </a:xfrm>
        </p:grpSpPr>
        <p:sp>
          <p:nvSpPr>
            <p:cNvPr id="11" name="左中括号 10"/>
            <p:cNvSpPr/>
            <p:nvPr/>
          </p:nvSpPr>
          <p:spPr>
            <a:xfrm rot="16200000">
              <a:off x="4514849" y="2190751"/>
              <a:ext cx="152399" cy="64769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600578" y="2590797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467348" y="2438399"/>
            <a:ext cx="647697" cy="253203"/>
            <a:chOff x="5467348" y="2438399"/>
            <a:chExt cx="647697" cy="253203"/>
          </a:xfrm>
        </p:grpSpPr>
        <p:sp>
          <p:nvSpPr>
            <p:cNvPr id="12" name="左中括号 11"/>
            <p:cNvSpPr/>
            <p:nvPr/>
          </p:nvSpPr>
          <p:spPr>
            <a:xfrm rot="16200000">
              <a:off x="5714997" y="2190750"/>
              <a:ext cx="152399" cy="64769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805489" y="2590797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6653207" y="2438398"/>
            <a:ext cx="647697" cy="253204"/>
            <a:chOff x="6653207" y="2438398"/>
            <a:chExt cx="647697" cy="253204"/>
          </a:xfrm>
        </p:grpSpPr>
        <p:sp>
          <p:nvSpPr>
            <p:cNvPr id="13" name="左中括号 12"/>
            <p:cNvSpPr/>
            <p:nvPr/>
          </p:nvSpPr>
          <p:spPr>
            <a:xfrm rot="16200000">
              <a:off x="6900856" y="2190749"/>
              <a:ext cx="152399" cy="64769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986585" y="2590797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071815" y="2438401"/>
            <a:ext cx="647697" cy="253201"/>
            <a:chOff x="3071815" y="2438401"/>
            <a:chExt cx="647697" cy="253201"/>
          </a:xfrm>
        </p:grpSpPr>
        <p:sp>
          <p:nvSpPr>
            <p:cNvPr id="10" name="左中括号 9"/>
            <p:cNvSpPr/>
            <p:nvPr/>
          </p:nvSpPr>
          <p:spPr>
            <a:xfrm rot="16200000">
              <a:off x="3319464" y="2190752"/>
              <a:ext cx="152399" cy="647697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400430" y="2590797"/>
              <a:ext cx="0" cy="1008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概述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归并</a:t>
            </a:r>
            <a:r>
              <a:rPr lang="en-US" altLang="zh-CN" sz="2400" dirty="0"/>
              <a:t>(</a:t>
            </a:r>
            <a:r>
              <a:rPr lang="en-US" altLang="zh-CN" sz="2400" b="1" dirty="0"/>
              <a:t>Merging</a:t>
            </a:r>
            <a:r>
              <a:rPr lang="en-US" altLang="zh-CN" sz="2400" dirty="0"/>
              <a:t>) </a:t>
            </a:r>
            <a:r>
              <a:rPr lang="zh-CN" altLang="en-US" sz="2400" dirty="0"/>
              <a:t>：是指将</a:t>
            </a:r>
            <a:r>
              <a:rPr lang="zh-CN" altLang="en-US" sz="2400" i="1" dirty="0">
                <a:solidFill>
                  <a:schemeClr val="accent6"/>
                </a:solidFill>
              </a:rPr>
              <a:t>两个</a:t>
            </a:r>
            <a:r>
              <a:rPr lang="zh-CN" altLang="en-US" sz="1800" dirty="0">
                <a:solidFill>
                  <a:schemeClr val="tx1"/>
                </a:solidFill>
              </a:rPr>
              <a:t>或</a:t>
            </a:r>
            <a:r>
              <a:rPr lang="zh-CN" altLang="en-US" sz="2400" i="1" dirty="0">
                <a:solidFill>
                  <a:schemeClr val="accent6"/>
                </a:solidFill>
              </a:rPr>
              <a:t>两个以上</a:t>
            </a:r>
            <a:r>
              <a:rPr lang="zh-CN" altLang="en-US" sz="2400" dirty="0"/>
              <a:t>的</a:t>
            </a:r>
            <a:r>
              <a:rPr lang="zh-CN" altLang="en-US" sz="2400" b="1" i="1" dirty="0"/>
              <a:t>有序</a:t>
            </a:r>
            <a:r>
              <a:rPr lang="zh-CN" altLang="en-US" sz="2400" b="1" i="1" dirty="0" smtClean="0"/>
              <a:t>序列 </a:t>
            </a:r>
            <a:r>
              <a:rPr lang="zh-CN" altLang="en-US" sz="2400" u="sng" dirty="0" smtClean="0"/>
              <a:t>合并</a:t>
            </a:r>
            <a:r>
              <a:rPr lang="zh-CN" altLang="en-US" sz="2400" u="sng" dirty="0"/>
              <a:t>成一</a:t>
            </a:r>
            <a:r>
              <a:rPr lang="zh-CN" altLang="en-US" sz="2400" u="sng" dirty="0" smtClean="0"/>
              <a:t>个</a:t>
            </a:r>
            <a:r>
              <a:rPr lang="zh-CN" altLang="en-US" sz="2400" b="1" u="sng" dirty="0" smtClean="0"/>
              <a:t>新的有序</a:t>
            </a:r>
            <a:r>
              <a:rPr lang="zh-CN" altLang="en-US" sz="2400" b="1" u="sng" dirty="0"/>
              <a:t>序列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2400"/>
              </a:spcBef>
            </a:pPr>
            <a:r>
              <a:rPr lang="zh-CN" altLang="en-US" sz="2400" b="1" dirty="0" smtClean="0"/>
              <a:t>归并</a:t>
            </a:r>
            <a:r>
              <a:rPr lang="zh-CN" altLang="en-US" sz="2400" b="1" dirty="0"/>
              <a:t>思想实例</a:t>
            </a:r>
            <a:r>
              <a:rPr lang="zh-CN" altLang="en-US" sz="2400" dirty="0"/>
              <a:t>：两堆扑克牌，都已</a:t>
            </a:r>
            <a:r>
              <a:rPr lang="zh-CN" altLang="en-US" sz="2400" i="1" dirty="0"/>
              <a:t>从小到大</a:t>
            </a:r>
            <a:r>
              <a:rPr lang="zh-CN" altLang="en-US" sz="2400" dirty="0"/>
              <a:t>排好序，要将两堆合并为</a:t>
            </a:r>
            <a:r>
              <a:rPr lang="zh-CN" altLang="en-US" sz="2400" dirty="0" smtClean="0"/>
              <a:t>一堆、且</a:t>
            </a:r>
            <a:r>
              <a:rPr lang="zh-CN" altLang="en-US" sz="2400" dirty="0"/>
              <a:t>要求从小到大排序。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将</a:t>
            </a:r>
            <a:r>
              <a:rPr lang="zh-CN" altLang="en-US" sz="2200" dirty="0"/>
              <a:t>两堆最上面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牌</a:t>
            </a:r>
            <a:r>
              <a:rPr lang="zh-CN" altLang="en-US" sz="2200" dirty="0" smtClean="0"/>
              <a:t>抽出</a:t>
            </a:r>
            <a:r>
              <a:rPr lang="en-US" altLang="zh-CN" sz="2200" dirty="0"/>
              <a:t>(</a:t>
            </a:r>
            <a:r>
              <a:rPr lang="zh-CN" altLang="en-US" sz="2200" dirty="0"/>
              <a:t>设为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 C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/>
              <a:t>)</a:t>
            </a:r>
            <a:r>
              <a:rPr lang="zh-CN" altLang="en-US" sz="2200" dirty="0"/>
              <a:t>比较大小，将小者置于一边作为新的一堆</a:t>
            </a:r>
            <a:r>
              <a:rPr lang="en-US" altLang="zh-CN" sz="2200" dirty="0"/>
              <a:t>(</a:t>
            </a:r>
            <a:r>
              <a:rPr lang="zh-CN" altLang="en-US" sz="2200" dirty="0"/>
              <a:t>不妨设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&lt;C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再</a:t>
            </a:r>
            <a:r>
              <a:rPr lang="zh-CN" altLang="en-US" sz="2200" dirty="0"/>
              <a:t>从第一堆中抽出一张继续与</a:t>
            </a:r>
            <a:r>
              <a:rPr lang="en-US" altLang="zh-CN" sz="2200" dirty="0"/>
              <a:t>C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进行比较，将较小的放置在新堆的最下面；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 u="sng" dirty="0" smtClean="0"/>
              <a:t>重复</a:t>
            </a:r>
            <a:r>
              <a:rPr lang="zh-CN" altLang="en-US" sz="2200" u="sng" dirty="0"/>
              <a:t>上述过程①②，直到某一堆已抽完</a:t>
            </a:r>
            <a:r>
              <a:rPr lang="zh-CN" altLang="en-US" sz="2200" dirty="0"/>
              <a:t>，然后</a:t>
            </a:r>
            <a:r>
              <a:rPr lang="zh-CN" altLang="en-US" sz="2200" u="sng" dirty="0"/>
              <a:t>将剩下一堆中的所有牌转移到新堆中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33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0.3 [</a:t>
            </a:r>
            <a:r>
              <a:rPr lang="zh-CN" altLang="en-US" dirty="0" smtClean="0"/>
              <a:t>内部</a:t>
            </a:r>
            <a:r>
              <a:rPr lang="en-US" altLang="zh-CN" dirty="0" smtClean="0"/>
              <a:t>]</a:t>
            </a:r>
            <a:r>
              <a:rPr lang="zh-CN" altLang="en-US" dirty="0" smtClean="0"/>
              <a:t>排序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tx2"/>
                </a:solidFill>
              </a:rPr>
              <a:t>基本</a:t>
            </a:r>
            <a:r>
              <a:rPr lang="zh-CN" altLang="en-US" dirty="0" smtClean="0">
                <a:solidFill>
                  <a:schemeClr val="tx2"/>
                </a:solidFill>
              </a:rPr>
              <a:t>操作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67700" cy="5419725"/>
          </a:xfrm>
        </p:spPr>
        <p:txBody>
          <a:bodyPr/>
          <a:lstStyle/>
          <a:p>
            <a:r>
              <a:rPr lang="zh-CN" altLang="en-US" sz="2400" i="1" dirty="0" smtClean="0">
                <a:solidFill>
                  <a:srgbClr val="0070C0"/>
                </a:solidFill>
              </a:rPr>
              <a:t>内部排序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基本</a:t>
            </a:r>
            <a:r>
              <a:rPr lang="zh-CN" altLang="en-US" sz="2400" b="1" dirty="0"/>
              <a:t>操作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比较</a:t>
            </a:r>
            <a:r>
              <a:rPr lang="zh-CN" altLang="en-US" sz="2400" b="1" dirty="0">
                <a:solidFill>
                  <a:srgbClr val="C00000"/>
                </a:solidFill>
              </a:rPr>
              <a:t>两个关键字的大小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存储位置</a:t>
            </a:r>
            <a:r>
              <a:rPr lang="zh-CN" altLang="en-US" sz="2400" b="1" dirty="0">
                <a:solidFill>
                  <a:srgbClr val="C00000"/>
                </a:solidFill>
              </a:rPr>
              <a:t>的移动</a:t>
            </a:r>
            <a:r>
              <a:rPr lang="zh-CN" altLang="en-US" sz="2400" dirty="0"/>
              <a:t>：从一个位置移到另一个位置。</a:t>
            </a:r>
          </a:p>
          <a:p>
            <a:pPr lvl="1">
              <a:spcBef>
                <a:spcPts val="700"/>
              </a:spcBef>
            </a:pPr>
            <a:r>
              <a:rPr lang="zh-CN" altLang="en-US" sz="2200" dirty="0" smtClean="0"/>
              <a:t>第一</a:t>
            </a:r>
            <a:r>
              <a:rPr lang="zh-CN" altLang="en-US" sz="2200" dirty="0"/>
              <a:t>种操作是</a:t>
            </a:r>
            <a:r>
              <a:rPr lang="zh-CN" altLang="en-US" sz="2200" b="1" i="1" dirty="0">
                <a:solidFill>
                  <a:srgbClr val="7030A0"/>
                </a:solidFill>
              </a:rPr>
              <a:t>必不可少的</a:t>
            </a:r>
            <a:r>
              <a:rPr lang="zh-CN" altLang="en-US" sz="2200" dirty="0"/>
              <a:t>；而第二种操作却</a:t>
            </a:r>
            <a:r>
              <a:rPr lang="zh-CN" altLang="en-US" sz="2200" b="1" i="1" dirty="0">
                <a:solidFill>
                  <a:srgbClr val="7030A0"/>
                </a:solidFill>
              </a:rPr>
              <a:t>不是必须的</a:t>
            </a:r>
            <a:r>
              <a:rPr lang="zh-CN" altLang="en-US" sz="2200" dirty="0"/>
              <a:t>，取决于记录的存储方式，具体情况是：</a:t>
            </a:r>
          </a:p>
          <a:p>
            <a:pPr marL="984250" lvl="2" indent="-363538">
              <a:spcBef>
                <a:spcPts val="700"/>
              </a:spcBef>
              <a:buFont typeface="+mj-ea"/>
              <a:buAutoNum type="circleNumDbPlain"/>
            </a:pPr>
            <a:r>
              <a:rPr lang="zh-CN" altLang="en-US" sz="2000" dirty="0" smtClean="0"/>
              <a:t>记录采用</a:t>
            </a:r>
            <a:r>
              <a:rPr lang="zh-CN" altLang="en-US" sz="2000" b="1" dirty="0">
                <a:solidFill>
                  <a:srgbClr val="0070C0"/>
                </a:solidFill>
              </a:rPr>
              <a:t>顺序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存储</a:t>
            </a:r>
            <a:r>
              <a:rPr lang="zh-CN" altLang="en-US" sz="2000" dirty="0" smtClean="0"/>
              <a:t>方式：</a:t>
            </a:r>
            <a:r>
              <a:rPr lang="en-US" altLang="zh-CN" sz="2000" dirty="0" smtClean="0"/>
              <a:t> </a:t>
            </a:r>
            <a:r>
              <a:rPr lang="zh-CN" altLang="en-US" sz="2000" i="1" u="sng" dirty="0" smtClean="0"/>
              <a:t>记录</a:t>
            </a:r>
            <a:r>
              <a:rPr lang="zh-CN" altLang="en-US" sz="2000" i="1" u="sng" dirty="0"/>
              <a:t>之间的逻辑顺序关系是通过</a:t>
            </a:r>
            <a:r>
              <a:rPr lang="zh-CN" altLang="en-US" sz="2000" i="1" u="sng" dirty="0">
                <a:solidFill>
                  <a:schemeClr val="accent6"/>
                </a:solidFill>
              </a:rPr>
              <a:t>其物理存储位置的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相邻</a:t>
            </a:r>
            <a:r>
              <a:rPr lang="zh-CN" altLang="en-US" sz="2000" i="1" dirty="0" smtClean="0">
                <a:solidFill>
                  <a:schemeClr val="accent6"/>
                </a:solidFill>
              </a:rPr>
              <a:t> 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体现，</a:t>
            </a:r>
            <a:r>
              <a:rPr lang="zh-CN" altLang="en-US" sz="2000" i="1" u="sng" dirty="0">
                <a:solidFill>
                  <a:srgbClr val="7030A0"/>
                </a:solidFill>
              </a:rPr>
              <a:t>记录的移动</a:t>
            </a:r>
            <a:r>
              <a:rPr lang="zh-CN" altLang="en-US" sz="2000" i="1" dirty="0">
                <a:solidFill>
                  <a:srgbClr val="7030A0"/>
                </a:solidFill>
              </a:rPr>
              <a:t>是</a:t>
            </a:r>
            <a:r>
              <a:rPr lang="zh-CN" altLang="en-US" sz="2000" b="1" i="1" dirty="0">
                <a:solidFill>
                  <a:srgbClr val="7030A0"/>
                </a:solidFill>
              </a:rPr>
              <a:t>必不可少的</a:t>
            </a:r>
            <a:r>
              <a:rPr lang="zh-CN" altLang="en-US" sz="2000" dirty="0"/>
              <a:t>；</a:t>
            </a:r>
          </a:p>
          <a:p>
            <a:pPr marL="984250" lvl="2" indent="-363538">
              <a:spcBef>
                <a:spcPts val="700"/>
              </a:spcBef>
              <a:buFont typeface="+mj-ea"/>
              <a:buAutoNum type="circleNumDbPlain"/>
            </a:pPr>
            <a:r>
              <a:rPr lang="zh-CN" altLang="en-US" sz="2000" dirty="0" smtClean="0"/>
              <a:t>记录</a:t>
            </a:r>
            <a:r>
              <a:rPr lang="zh-CN" altLang="en-US" sz="2000" dirty="0"/>
              <a:t>采用</a:t>
            </a:r>
            <a:r>
              <a:rPr lang="zh-CN" altLang="en-US" sz="2000" b="1" dirty="0">
                <a:solidFill>
                  <a:srgbClr val="0070C0"/>
                </a:solidFill>
              </a:rPr>
              <a:t>链式存储</a:t>
            </a:r>
            <a:r>
              <a:rPr lang="zh-CN" altLang="en-US" sz="2000" dirty="0"/>
              <a:t>方式：</a:t>
            </a:r>
            <a:r>
              <a:rPr lang="zh-CN" altLang="en-US" sz="2000" i="1" u="sng" dirty="0"/>
              <a:t>记录之间的逻辑顺序关系是通过</a:t>
            </a:r>
            <a:r>
              <a:rPr lang="zh-CN" altLang="en-US" sz="2000" i="1" u="sng" dirty="0">
                <a:solidFill>
                  <a:schemeClr val="accent6"/>
                </a:solidFill>
              </a:rPr>
              <a:t>结点中的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指针</a:t>
            </a:r>
            <a:r>
              <a:rPr lang="zh-CN" altLang="en-US" sz="2000" i="1" dirty="0" smtClean="0"/>
              <a:t> </a:t>
            </a:r>
            <a:r>
              <a:rPr lang="zh-CN" altLang="en-US" sz="2000" dirty="0" smtClean="0"/>
              <a:t>来</a:t>
            </a:r>
            <a:r>
              <a:rPr lang="zh-CN" altLang="en-US" sz="2000" dirty="0"/>
              <a:t>体现，</a:t>
            </a:r>
            <a:r>
              <a:rPr lang="zh-CN" altLang="en-US" sz="2000" u="sng" dirty="0"/>
              <a:t>排序过程</a:t>
            </a:r>
            <a:r>
              <a:rPr lang="zh-CN" altLang="en-US" sz="2000" u="sng" dirty="0">
                <a:solidFill>
                  <a:srgbClr val="7030A0"/>
                </a:solidFill>
              </a:rPr>
              <a:t>仅需修改结点的指针</a:t>
            </a:r>
            <a:r>
              <a:rPr lang="zh-CN" altLang="en-US" sz="2000" dirty="0"/>
              <a:t>，而</a:t>
            </a:r>
            <a:r>
              <a:rPr lang="zh-CN" altLang="en-US" sz="2000" b="1" i="1" dirty="0">
                <a:solidFill>
                  <a:srgbClr val="7030A0"/>
                </a:solidFill>
              </a:rPr>
              <a:t>不需要移动记录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84250" lvl="2" indent="-363538">
              <a:spcBef>
                <a:spcPts val="700"/>
              </a:spcBef>
              <a:buFont typeface="+mj-ea"/>
              <a:buAutoNum type="circleNumDbPlain"/>
            </a:pPr>
            <a:r>
              <a:rPr lang="zh-CN" altLang="en-US" sz="2000" dirty="0" smtClean="0"/>
              <a:t>记录</a:t>
            </a:r>
            <a:r>
              <a:rPr lang="zh-CN" altLang="en-US" sz="2000" dirty="0"/>
              <a:t>采用</a:t>
            </a:r>
            <a:r>
              <a:rPr lang="zh-CN" altLang="en-US" sz="2000" b="1" dirty="0">
                <a:solidFill>
                  <a:srgbClr val="0070C0"/>
                </a:solidFill>
              </a:rPr>
              <a:t>顺序存储</a:t>
            </a:r>
            <a:r>
              <a:rPr lang="zh-CN" altLang="en-US" sz="2000" dirty="0" smtClean="0"/>
              <a:t>方式 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构造</a:t>
            </a:r>
            <a:r>
              <a:rPr lang="zh-CN" altLang="en-US" sz="2000" dirty="0"/>
              <a:t>另一个</a:t>
            </a:r>
            <a:r>
              <a:rPr lang="zh-CN" altLang="en-US" sz="2000" b="1" dirty="0">
                <a:solidFill>
                  <a:srgbClr val="0070C0"/>
                </a:solidFill>
              </a:rPr>
              <a:t>辅助表</a:t>
            </a:r>
            <a:r>
              <a:rPr lang="zh-CN" altLang="en-US" sz="2000" dirty="0"/>
              <a:t>来保存各个记录的存放地址</a:t>
            </a:r>
            <a:r>
              <a:rPr lang="en-US" altLang="zh-CN" sz="2000" dirty="0"/>
              <a:t>(</a:t>
            </a:r>
            <a:r>
              <a:rPr lang="zh-CN" altLang="en-US" sz="2000" dirty="0"/>
              <a:t>指针</a:t>
            </a:r>
            <a:r>
              <a:rPr lang="en-US" altLang="zh-CN" sz="2000" dirty="0"/>
              <a:t>) </a:t>
            </a:r>
            <a:r>
              <a:rPr lang="zh-CN" altLang="en-US" sz="2000" dirty="0"/>
              <a:t>：</a:t>
            </a:r>
            <a:r>
              <a:rPr lang="zh-CN" altLang="en-US" sz="2000" i="1" dirty="0">
                <a:solidFill>
                  <a:schemeClr val="accent6"/>
                </a:solidFill>
              </a:rPr>
              <a:t>排序过程</a:t>
            </a:r>
            <a:r>
              <a:rPr lang="zh-CN" altLang="en-US" sz="2000" b="1" i="1" u="sng" dirty="0">
                <a:solidFill>
                  <a:srgbClr val="7030A0"/>
                </a:solidFill>
              </a:rPr>
              <a:t>不需要移动记录</a:t>
            </a:r>
            <a:r>
              <a:rPr lang="zh-CN" altLang="en-US" sz="2000" i="1" dirty="0">
                <a:solidFill>
                  <a:schemeClr val="accent6"/>
                </a:solidFill>
              </a:rPr>
              <a:t>，而</a:t>
            </a:r>
            <a:r>
              <a:rPr lang="zh-CN" altLang="en-US" sz="2000" i="1" u="sng" dirty="0">
                <a:solidFill>
                  <a:schemeClr val="accent6"/>
                </a:solidFill>
              </a:rPr>
              <a:t>仅需</a:t>
            </a:r>
            <a:r>
              <a:rPr lang="zh-CN" altLang="en-US" sz="2000" i="1" u="sng" dirty="0">
                <a:solidFill>
                  <a:srgbClr val="7030A0"/>
                </a:solidFill>
              </a:rPr>
              <a:t>修改辅助表中的指针</a:t>
            </a:r>
            <a:r>
              <a:rPr lang="zh-CN" altLang="en-US" sz="2000" dirty="0"/>
              <a:t>，排序</a:t>
            </a:r>
            <a:r>
              <a:rPr lang="zh-CN" altLang="en-US" sz="2000" dirty="0" smtClean="0"/>
              <a:t>后</a:t>
            </a:r>
            <a:r>
              <a:rPr lang="zh-CN" altLang="en-US" sz="2000" b="1" i="1" u="sng" dirty="0" smtClean="0"/>
              <a:t>视具体情况</a:t>
            </a:r>
            <a:r>
              <a:rPr lang="zh-CN" altLang="en-US" sz="2000" u="sng" dirty="0" smtClean="0"/>
              <a:t>决定</a:t>
            </a:r>
            <a:r>
              <a:rPr lang="zh-CN" altLang="en-US" sz="2000" u="sng" dirty="0"/>
              <a:t>是否调整记录的存储位置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100" dirty="0" smtClean="0"/>
              <a:t>①适合</a:t>
            </a:r>
            <a:r>
              <a:rPr lang="zh-CN" altLang="en-US" sz="2100" dirty="0"/>
              <a:t>记录数</a:t>
            </a:r>
            <a:r>
              <a:rPr lang="zh-CN" altLang="en-US" sz="2100" dirty="0">
                <a:solidFill>
                  <a:srgbClr val="FF0000"/>
                </a:solidFill>
              </a:rPr>
              <a:t>较少</a:t>
            </a:r>
            <a:r>
              <a:rPr lang="zh-CN" altLang="en-US" sz="2100" dirty="0"/>
              <a:t>的情况</a:t>
            </a:r>
            <a:r>
              <a:rPr lang="zh-CN" altLang="en-US" sz="2100" dirty="0" smtClean="0"/>
              <a:t>；②③</a:t>
            </a:r>
            <a:r>
              <a:rPr lang="zh-CN" altLang="en-US" sz="2100" dirty="0"/>
              <a:t>则适合记录数</a:t>
            </a:r>
            <a:r>
              <a:rPr lang="zh-CN" altLang="en-US" sz="2100" dirty="0" smtClean="0">
                <a:solidFill>
                  <a:srgbClr val="FF0000"/>
                </a:solidFill>
              </a:rPr>
              <a:t>较多</a:t>
            </a:r>
            <a:r>
              <a:rPr lang="zh-CN" altLang="en-US" sz="2100" dirty="0" smtClean="0"/>
              <a:t>的情况</a:t>
            </a:r>
            <a:r>
              <a:rPr lang="zh-CN" altLang="en-US" sz="2100" dirty="0"/>
              <a:t>！</a:t>
            </a:r>
            <a:r>
              <a:rPr lang="zh-CN" altLang="en-US" sz="2100" dirty="0" smtClean="0"/>
              <a:t>！！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220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27480" y="5229741"/>
            <a:ext cx="72771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48925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6712"/>
            <a:ext cx="8191500" cy="5419725"/>
          </a:xfrm>
        </p:spPr>
        <p:txBody>
          <a:bodyPr/>
          <a:lstStyle/>
          <a:p>
            <a:r>
              <a:rPr lang="zh-CN" altLang="en-US" sz="2400" dirty="0" smtClean="0"/>
              <a:t>归并排序算法的</a:t>
            </a:r>
            <a:r>
              <a:rPr lang="zh-CN" altLang="en-US" sz="2400" b="1" dirty="0" smtClean="0"/>
              <a:t>思想</a:t>
            </a:r>
            <a:endParaRPr lang="en-US" altLang="zh-CN" sz="2400" b="1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初始</a:t>
            </a:r>
            <a:r>
              <a:rPr lang="zh-CN" altLang="en-US" sz="2400" dirty="0"/>
              <a:t>时，将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每个记录</a:t>
            </a:r>
            <a:r>
              <a:rPr lang="zh-CN" altLang="en-US" sz="2400" u="sng" dirty="0"/>
              <a:t>看成一个单独的有序序列</a:t>
            </a:r>
            <a:r>
              <a:rPr lang="zh-CN" altLang="en-US" sz="2400" dirty="0"/>
              <a:t>，则</a:t>
            </a:r>
            <a:r>
              <a:rPr lang="en-US" altLang="zh-CN" sz="2400" dirty="0"/>
              <a:t>n</a:t>
            </a:r>
            <a:r>
              <a:rPr lang="zh-CN" altLang="en-US" sz="2400" dirty="0"/>
              <a:t>个待排序记录就是</a:t>
            </a:r>
            <a:r>
              <a:rPr lang="en-US" altLang="zh-CN" sz="2400" dirty="0"/>
              <a:t>n</a:t>
            </a:r>
            <a:r>
              <a:rPr lang="zh-CN" altLang="en-US" sz="2400" dirty="0"/>
              <a:t>个长度为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的有序子序列；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所有有序子序列进行</a:t>
            </a:r>
            <a:r>
              <a:rPr lang="zh-CN" altLang="en-US" sz="2400" b="1" dirty="0"/>
              <a:t>两两归并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得到 </a:t>
            </a:r>
            <a:r>
              <a:rPr lang="zh-CN" altLang="en-US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</a:t>
            </a:r>
            <a:r>
              <a:rPr lang="en-US" altLang="zh-CN" sz="2400" dirty="0" smtClean="0"/>
              <a:t>n/2</a:t>
            </a:r>
            <a:r>
              <a:rPr lang="en-US" altLang="zh-CN" sz="2400" b="1" dirty="0" smtClean="0"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 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长度为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1</a:t>
            </a:r>
            <a:r>
              <a:rPr lang="zh-CN" altLang="en-US" sz="2400" dirty="0"/>
              <a:t>的有序子序列</a:t>
            </a:r>
            <a:r>
              <a:rPr lang="en-US" altLang="zh-CN" sz="2400" dirty="0"/>
              <a:t>——</a:t>
            </a:r>
            <a:r>
              <a:rPr lang="zh-CN" altLang="en-US" sz="2400" b="1" dirty="0">
                <a:solidFill>
                  <a:srgbClr val="0070C0"/>
                </a:solidFill>
              </a:rPr>
              <a:t>一趟归并</a:t>
            </a:r>
            <a:r>
              <a:rPr lang="zh-CN" altLang="en-US" sz="2400" dirty="0"/>
              <a:t>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重复②，</a:t>
            </a:r>
            <a:r>
              <a:rPr lang="zh-CN" altLang="en-US" sz="2400" b="1" i="1" dirty="0" smtClean="0"/>
              <a:t>直到</a:t>
            </a:r>
            <a:r>
              <a:rPr lang="en-US" altLang="zh-CN" sz="2400" dirty="0" smtClean="0"/>
              <a:t>: </a:t>
            </a:r>
            <a:r>
              <a:rPr lang="zh-CN" altLang="en-US" sz="2400" u="sng" dirty="0" smtClean="0"/>
              <a:t>得到</a:t>
            </a:r>
            <a:r>
              <a:rPr lang="zh-CN" altLang="en-US" sz="2400" u="sng" dirty="0"/>
              <a:t>长度为</a:t>
            </a:r>
            <a:r>
              <a:rPr lang="en-US" altLang="zh-CN" sz="2400" u="sng" dirty="0"/>
              <a:t>n</a:t>
            </a:r>
            <a:r>
              <a:rPr lang="zh-CN" altLang="en-US" sz="2400" u="sng" dirty="0"/>
              <a:t>的有序</a:t>
            </a:r>
            <a:r>
              <a:rPr lang="zh-CN" altLang="en-US" sz="2400" u="sng" dirty="0" smtClean="0"/>
              <a:t>序列 </a:t>
            </a:r>
            <a:r>
              <a:rPr lang="zh-CN" altLang="en-US" sz="2400" dirty="0" smtClean="0"/>
              <a:t>为止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 smtClean="0"/>
              <a:t>上述</a:t>
            </a:r>
            <a:r>
              <a:rPr lang="zh-CN" altLang="en-US" sz="2400" dirty="0"/>
              <a:t>排序过程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子</a:t>
            </a:r>
            <a:r>
              <a:rPr lang="zh-CN" altLang="en-US" sz="2400" i="1" dirty="0">
                <a:solidFill>
                  <a:schemeClr val="accent6"/>
                </a:solidFill>
              </a:rPr>
              <a:t>序列总是两两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归并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称为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路归并排序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核心：是</a:t>
            </a:r>
            <a:r>
              <a:rPr lang="zh-CN" altLang="en-US" sz="2200" u="sng" dirty="0" smtClean="0"/>
              <a:t>如何</a:t>
            </a:r>
            <a:r>
              <a:rPr lang="zh-CN" altLang="en-US" sz="2200" u="sng" dirty="0"/>
              <a:t>将</a:t>
            </a:r>
            <a:r>
              <a:rPr lang="zh-CN" altLang="en-US" sz="2200" i="1" u="sng" dirty="0">
                <a:solidFill>
                  <a:schemeClr val="accent6"/>
                </a:solidFill>
              </a:rPr>
              <a:t>相邻的</a:t>
            </a:r>
            <a:r>
              <a:rPr lang="zh-CN" altLang="en-US" sz="2200" b="1" u="sng" dirty="0">
                <a:solidFill>
                  <a:srgbClr val="C00000"/>
                </a:solidFill>
              </a:rPr>
              <a:t>两</a:t>
            </a:r>
            <a:r>
              <a:rPr lang="zh-CN" altLang="en-US" sz="2200" b="1" u="sng" dirty="0" smtClean="0">
                <a:solidFill>
                  <a:srgbClr val="C00000"/>
                </a:solidFill>
              </a:rPr>
              <a:t>个</a:t>
            </a:r>
            <a:r>
              <a:rPr lang="zh-CN" altLang="en-US" sz="2200" b="1" i="1" u="sng" dirty="0" smtClean="0">
                <a:solidFill>
                  <a:srgbClr val="C00000"/>
                </a:solidFill>
              </a:rPr>
              <a:t>有序</a:t>
            </a:r>
            <a:r>
              <a:rPr lang="zh-CN" altLang="en-US" sz="2200" b="1" u="sng" dirty="0" smtClean="0">
                <a:solidFill>
                  <a:srgbClr val="C00000"/>
                </a:solidFill>
              </a:rPr>
              <a:t>子</a:t>
            </a:r>
            <a:r>
              <a:rPr lang="zh-CN" altLang="en-US" sz="2200" b="1" u="sng" dirty="0">
                <a:solidFill>
                  <a:srgbClr val="C00000"/>
                </a:solidFill>
              </a:rPr>
              <a:t>序列</a:t>
            </a:r>
            <a:r>
              <a:rPr lang="zh-CN" altLang="en-US" sz="2200" u="sng" dirty="0"/>
              <a:t>归并成一个子序列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2" indent="0">
              <a:buNone/>
            </a:pPr>
            <a:r>
              <a:rPr lang="zh-CN" altLang="en-US" sz="2000" dirty="0" smtClean="0"/>
              <a:t>即</a:t>
            </a:r>
            <a:r>
              <a:rPr lang="en-US" altLang="zh-CN" sz="2000" dirty="0" smtClean="0"/>
              <a:t>: 2</a:t>
            </a:r>
            <a:r>
              <a:rPr lang="zh-CN" altLang="en-US" sz="2000" dirty="0" smtClean="0"/>
              <a:t>个</a:t>
            </a:r>
            <a:r>
              <a:rPr lang="zh-CN" altLang="en-US" sz="2000" u="sng" dirty="0" smtClean="0"/>
              <a:t>有序</a:t>
            </a:r>
            <a:r>
              <a:rPr lang="zh-CN" altLang="en-US" sz="2000" dirty="0" smtClean="0"/>
              <a:t>子序列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R[</a:t>
            </a:r>
            <a:r>
              <a:rPr lang="en-US" altLang="zh-CN" sz="1800" i="1" dirty="0">
                <a:solidFill>
                  <a:srgbClr val="0000CC"/>
                </a:solidFill>
              </a:rPr>
              <a:t>k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R[k+1], …, R[</a:t>
            </a:r>
            <a:r>
              <a:rPr lang="en-US" altLang="zh-CN" sz="1800" dirty="0">
                <a:solidFill>
                  <a:srgbClr val="C00000"/>
                </a:solidFill>
              </a:rPr>
              <a:t>m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]} </a:t>
            </a:r>
            <a:r>
              <a:rPr lang="zh-CN" altLang="en-US" sz="2200" dirty="0" smtClean="0"/>
              <a:t>和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R[</a:t>
            </a:r>
            <a:r>
              <a:rPr lang="en-US" altLang="zh-CN" sz="1800" dirty="0">
                <a:solidFill>
                  <a:srgbClr val="C00000"/>
                </a:solidFill>
              </a:rPr>
              <a:t>m+1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R[m+2],…, R[</a:t>
            </a:r>
            <a:r>
              <a:rPr lang="en-US" altLang="zh-CN" sz="1800" i="1" dirty="0">
                <a:solidFill>
                  <a:srgbClr val="0070C0"/>
                </a:solidFill>
              </a:rPr>
              <a:t>h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]}</a:t>
            </a:r>
            <a:r>
              <a:rPr lang="zh-CN" altLang="en-US" sz="2200" dirty="0" smtClean="0"/>
              <a:t>，如何归并</a:t>
            </a:r>
            <a:r>
              <a:rPr lang="zh-CN" altLang="en-US" sz="2200" dirty="0"/>
              <a:t>为一个有序的子序列</a:t>
            </a:r>
            <a:r>
              <a:rPr lang="zh-CN" altLang="en-US" sz="2200" dirty="0" smtClean="0"/>
              <a:t>：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{DR[</a:t>
            </a:r>
            <a:r>
              <a:rPr lang="en-US" altLang="zh-CN" sz="1800" i="1" dirty="0">
                <a:solidFill>
                  <a:srgbClr val="0000CC"/>
                </a:solidFill>
              </a:rPr>
              <a:t>k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DR[</a:t>
            </a:r>
            <a:r>
              <a:rPr lang="en-US" altLang="zh-CN" sz="1800" i="1" dirty="0">
                <a:solidFill>
                  <a:srgbClr val="0000CC"/>
                </a:solidFill>
              </a:rPr>
              <a:t>k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+1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…, DR[m], DR[m+1], …, DR[</a:t>
            </a:r>
            <a:r>
              <a:rPr lang="en-US" altLang="zh-CN" sz="1800" i="1" dirty="0">
                <a:solidFill>
                  <a:srgbClr val="0070C0"/>
                </a:solidFill>
              </a:rPr>
              <a:t>h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FF0000"/>
                </a:solidFill>
              </a:rPr>
              <a:t>合并</a:t>
            </a:r>
            <a:r>
              <a:rPr lang="en-US" altLang="zh-CN" sz="2000" dirty="0" smtClean="0">
                <a:solidFill>
                  <a:srgbClr val="7030A0"/>
                </a:solidFill>
              </a:rPr>
              <a:t>2</a:t>
            </a:r>
            <a:r>
              <a:rPr lang="zh-CN" altLang="en-US" sz="2000" dirty="0" smtClean="0">
                <a:solidFill>
                  <a:srgbClr val="7030A0"/>
                </a:solidFill>
              </a:rPr>
              <a:t>个有序子序列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0070C0"/>
                </a:solidFill>
              </a:rPr>
              <a:t>合并</a:t>
            </a:r>
            <a:r>
              <a:rPr lang="en-US" altLang="zh-CN" sz="2400" u="sng" dirty="0">
                <a:solidFill>
                  <a:srgbClr val="0070C0"/>
                </a:solidFill>
              </a:rPr>
              <a:t>2</a:t>
            </a:r>
            <a:r>
              <a:rPr lang="zh-CN" altLang="en-US" sz="2400" u="sng" dirty="0">
                <a:solidFill>
                  <a:srgbClr val="0070C0"/>
                </a:solidFill>
              </a:rPr>
              <a:t>个</a:t>
            </a:r>
            <a:r>
              <a:rPr lang="zh-CN" altLang="en-US" sz="2400" i="1" u="sng" dirty="0">
                <a:solidFill>
                  <a:srgbClr val="0070C0"/>
                </a:solidFill>
              </a:rPr>
              <a:t>有序</a:t>
            </a:r>
            <a:r>
              <a:rPr lang="zh-CN" altLang="en-US" sz="2400" u="sng" dirty="0">
                <a:solidFill>
                  <a:srgbClr val="0070C0"/>
                </a:solidFill>
              </a:rPr>
              <a:t>子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序列</a:t>
            </a:r>
            <a:r>
              <a:rPr lang="en-US" altLang="zh-CN" sz="1600" dirty="0" smtClean="0"/>
              <a:t>——</a:t>
            </a:r>
            <a:r>
              <a:rPr lang="zh-CN" altLang="en-US" sz="1600" b="1" dirty="0" smtClean="0"/>
              <a:t>算法</a:t>
            </a:r>
            <a:r>
              <a:rPr lang="zh-CN" altLang="en-US" sz="1600" b="1" dirty="0"/>
              <a:t>实现</a:t>
            </a:r>
            <a:endParaRPr lang="zh-CN" altLang="en-US" sz="24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1788" name="TextBox1" r:id="rId2" imgW="7915320" imgH="4676760"/>
        </mc:Choice>
        <mc:Fallback>
          <p:control name="TextBox1" r:id="rId2" imgW="7915320" imgH="4676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473200"/>
                  <a:ext cx="7912100" cy="4673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309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一趟归并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400" dirty="0"/>
              <a:t>一趟归并排序都是</a:t>
            </a:r>
            <a:r>
              <a:rPr lang="zh-CN" altLang="en-US" sz="2400" i="1" dirty="0">
                <a:solidFill>
                  <a:schemeClr val="accent6"/>
                </a:solidFill>
              </a:rPr>
              <a:t>从前到后</a:t>
            </a:r>
            <a:r>
              <a:rPr lang="zh-CN" altLang="en-US" sz="2400" dirty="0"/>
              <a:t>，</a:t>
            </a:r>
            <a:r>
              <a:rPr lang="zh-CN" altLang="en-US" sz="2400" b="1" i="1" dirty="0">
                <a:solidFill>
                  <a:schemeClr val="accent6"/>
                </a:solidFill>
              </a:rPr>
              <a:t>依次</a:t>
            </a:r>
            <a:r>
              <a:rPr lang="zh-CN" altLang="en-US" sz="2400" dirty="0"/>
              <a:t>将</a:t>
            </a:r>
            <a:r>
              <a:rPr lang="zh-CN" altLang="en-US" sz="2400" i="1" dirty="0">
                <a:solidFill>
                  <a:schemeClr val="accent6"/>
                </a:solidFill>
              </a:rPr>
              <a:t>相邻的</a:t>
            </a:r>
            <a:r>
              <a:rPr lang="zh-CN" altLang="en-US" sz="2400" dirty="0"/>
              <a:t>两个</a:t>
            </a:r>
            <a:r>
              <a:rPr lang="zh-CN" altLang="en-US" sz="2400" i="1" dirty="0">
                <a:solidFill>
                  <a:schemeClr val="accent6"/>
                </a:solidFill>
              </a:rPr>
              <a:t>有序</a:t>
            </a:r>
            <a:r>
              <a:rPr lang="zh-CN" altLang="en-US" sz="2400" dirty="0"/>
              <a:t>子序列归并为一个，且</a:t>
            </a:r>
            <a:r>
              <a:rPr lang="zh-CN" altLang="en-US" sz="2400" u="sng" dirty="0"/>
              <a:t>除最后一个子序列外，其余每个子序列的长度都相同</a:t>
            </a:r>
            <a:r>
              <a:rPr lang="zh-CN" altLang="en-US" sz="2400" dirty="0"/>
              <a:t>。设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这些子序列的长度为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zh-CN" altLang="en-US" sz="2400" dirty="0"/>
              <a:t>，则一趟归并排序的过程是：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/>
              <a:t>从</a:t>
            </a:r>
            <a:r>
              <a:rPr lang="en-US" altLang="zh-CN" sz="2200" b="1" i="1" dirty="0">
                <a:solidFill>
                  <a:srgbClr val="00B050"/>
                </a:solidFill>
              </a:rPr>
              <a:t>j</a:t>
            </a:r>
            <a:r>
              <a:rPr lang="en-US" altLang="zh-CN" sz="2200" b="1" dirty="0"/>
              <a:t>=1</a:t>
            </a:r>
            <a:r>
              <a:rPr lang="zh-CN" altLang="en-US" sz="2200" dirty="0"/>
              <a:t>开始，依次将相邻的两个有序子序列</a:t>
            </a:r>
            <a:r>
              <a:rPr lang="en-US" altLang="zh-CN" sz="2200" b="1" dirty="0"/>
              <a:t>R[</a:t>
            </a:r>
            <a:r>
              <a:rPr lang="en-US" altLang="zh-CN" sz="2200" b="1" dirty="0">
                <a:solidFill>
                  <a:srgbClr val="00B050"/>
                </a:solidFill>
              </a:rPr>
              <a:t>j</a:t>
            </a:r>
            <a:r>
              <a:rPr lang="en-US" altLang="zh-CN" sz="2200" b="1" dirty="0"/>
              <a:t>…</a:t>
            </a:r>
            <a:r>
              <a:rPr lang="en-US" altLang="zh-CN" sz="2200" b="1" i="1" dirty="0">
                <a:solidFill>
                  <a:srgbClr val="00B050"/>
                </a:solidFill>
              </a:rPr>
              <a:t>j+d-1</a:t>
            </a:r>
            <a:r>
              <a:rPr lang="en-US" altLang="zh-CN" sz="2200" b="1" dirty="0" smtClean="0"/>
              <a:t>]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和</a:t>
            </a:r>
            <a:r>
              <a:rPr lang="en-US" altLang="zh-CN" sz="2200" b="1" dirty="0"/>
              <a:t>R[</a:t>
            </a:r>
            <a:r>
              <a:rPr lang="en-US" altLang="zh-CN" sz="2200" b="1" i="1" dirty="0" err="1">
                <a:solidFill>
                  <a:srgbClr val="00B050"/>
                </a:solidFill>
              </a:rPr>
              <a:t>j+d</a:t>
            </a:r>
            <a:r>
              <a:rPr lang="en-US" altLang="zh-CN" sz="2200" b="1" dirty="0"/>
              <a:t>…</a:t>
            </a:r>
            <a:r>
              <a:rPr lang="en-US" altLang="zh-CN" sz="2200" b="1" dirty="0">
                <a:solidFill>
                  <a:srgbClr val="00B050"/>
                </a:solidFill>
              </a:rPr>
              <a:t>j+2d-1</a:t>
            </a:r>
            <a:r>
              <a:rPr lang="en-US" altLang="zh-CN" sz="2200" b="1" dirty="0" smtClean="0"/>
              <a:t>] </a:t>
            </a:r>
            <a:r>
              <a:rPr lang="zh-CN" altLang="en-US" sz="2200" dirty="0" smtClean="0"/>
              <a:t>进行</a:t>
            </a:r>
            <a:r>
              <a:rPr lang="zh-CN" altLang="en-US" sz="2200" dirty="0"/>
              <a:t>归并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dirty="0" smtClean="0"/>
              <a:t>每次</a:t>
            </a:r>
            <a:r>
              <a:rPr lang="zh-CN" altLang="en-US" sz="2200" dirty="0"/>
              <a:t>归并两个子序列后，</a:t>
            </a:r>
            <a:r>
              <a:rPr lang="en-US" altLang="zh-CN" sz="2200" i="1" dirty="0">
                <a:solidFill>
                  <a:srgbClr val="00B050"/>
                </a:solidFill>
              </a:rPr>
              <a:t>j</a:t>
            </a:r>
            <a:r>
              <a:rPr lang="zh-CN" altLang="en-US" sz="2200" dirty="0"/>
              <a:t>后移动</a:t>
            </a:r>
            <a:r>
              <a:rPr lang="en-US" altLang="zh-CN" sz="2200" i="1" dirty="0">
                <a:solidFill>
                  <a:srgbClr val="00B050"/>
                </a:solidFill>
              </a:rPr>
              <a:t>2d</a:t>
            </a:r>
            <a:r>
              <a:rPr lang="zh-CN" altLang="en-US" sz="2200" dirty="0"/>
              <a:t>个位置，即</a:t>
            </a:r>
            <a:r>
              <a:rPr lang="en-US" altLang="zh-CN" sz="2200" b="1" dirty="0">
                <a:solidFill>
                  <a:srgbClr val="7030A0"/>
                </a:solidFill>
              </a:rPr>
              <a:t>j=j+2d</a:t>
            </a:r>
            <a:r>
              <a:rPr lang="zh-CN" altLang="en-US" sz="2200" dirty="0"/>
              <a:t>；</a:t>
            </a:r>
            <a:r>
              <a:rPr lang="zh-CN" altLang="en-US" sz="2200" dirty="0">
                <a:solidFill>
                  <a:srgbClr val="C00000"/>
                </a:solidFill>
              </a:rPr>
              <a:t>若剩下的元素不足两个子序列时</a:t>
            </a:r>
            <a:r>
              <a:rPr lang="zh-CN" altLang="en-US" sz="2200" dirty="0"/>
              <a:t>，分以下两种情况处理：</a:t>
            </a:r>
          </a:p>
          <a:p>
            <a:pPr marL="1314450" lvl="2" indent="-457200">
              <a:buFont typeface="+mj-lt"/>
              <a:buAutoNum type="alphaUcPeriod"/>
            </a:pPr>
            <a:r>
              <a:rPr lang="zh-CN" altLang="en-US" sz="2200" dirty="0" smtClean="0"/>
              <a:t>剩下</a:t>
            </a:r>
            <a:r>
              <a:rPr lang="zh-CN" altLang="en-US" sz="2200" dirty="0"/>
              <a:t>的元素个数</a:t>
            </a:r>
            <a:r>
              <a:rPr lang="en-US" altLang="zh-CN" sz="2200" dirty="0">
                <a:solidFill>
                  <a:srgbClr val="C00000"/>
                </a:solidFill>
              </a:rPr>
              <a:t>&gt;d</a:t>
            </a:r>
            <a:r>
              <a:rPr lang="zh-CN" altLang="en-US" sz="2200" dirty="0"/>
              <a:t>：</a:t>
            </a:r>
            <a:r>
              <a:rPr lang="zh-CN" altLang="en-US" sz="2200" dirty="0">
                <a:solidFill>
                  <a:srgbClr val="0070C0"/>
                </a:solidFill>
              </a:rPr>
              <a:t>再调用一次上述过程</a:t>
            </a:r>
            <a:r>
              <a:rPr lang="zh-CN" altLang="en-US" sz="2200" dirty="0"/>
              <a:t>，将一个</a:t>
            </a:r>
            <a:r>
              <a:rPr lang="zh-CN" altLang="en-US" sz="2200" u="sng" dirty="0"/>
              <a:t>长度为</a:t>
            </a:r>
            <a:r>
              <a:rPr lang="en-US" altLang="zh-CN" sz="2200" i="1" u="sng" dirty="0"/>
              <a:t>d</a:t>
            </a:r>
            <a:r>
              <a:rPr lang="zh-CN" altLang="en-US" sz="2200" u="sng" dirty="0"/>
              <a:t>的子</a:t>
            </a:r>
            <a:r>
              <a:rPr lang="zh-CN" altLang="en-US" sz="2200" u="sng" dirty="0" smtClean="0"/>
              <a:t>序列</a:t>
            </a:r>
            <a:r>
              <a:rPr lang="zh-CN" altLang="en-US" sz="2200" dirty="0" smtClean="0"/>
              <a:t> 和 </a:t>
            </a:r>
            <a:r>
              <a:rPr lang="zh-CN" altLang="en-US" sz="2200" u="sng" dirty="0" smtClean="0"/>
              <a:t>不足</a:t>
            </a:r>
            <a:r>
              <a:rPr lang="en-US" altLang="zh-CN" sz="2200" i="1" u="sng" dirty="0"/>
              <a:t>d</a:t>
            </a:r>
            <a:r>
              <a:rPr lang="zh-CN" altLang="en-US" sz="2200" u="sng" dirty="0"/>
              <a:t>的子</a:t>
            </a:r>
            <a:r>
              <a:rPr lang="zh-CN" altLang="en-US" sz="2200" u="sng" dirty="0" smtClean="0"/>
              <a:t>序列</a:t>
            </a:r>
            <a:r>
              <a:rPr lang="zh-CN" altLang="en-US" sz="2200" dirty="0" smtClean="0"/>
              <a:t> 进行</a:t>
            </a:r>
            <a:r>
              <a:rPr lang="zh-CN" altLang="en-US" sz="2200" dirty="0"/>
              <a:t>归并； </a:t>
            </a:r>
          </a:p>
          <a:p>
            <a:pPr marL="1314450" lvl="2" indent="-457200">
              <a:buFont typeface="+mj-lt"/>
              <a:buAutoNum type="alphaUcPeriod"/>
            </a:pPr>
            <a:r>
              <a:rPr lang="zh-CN" altLang="en-US" sz="2200" dirty="0" smtClean="0"/>
              <a:t>剩下</a:t>
            </a:r>
            <a:r>
              <a:rPr lang="zh-CN" altLang="en-US" sz="2200" dirty="0"/>
              <a:t>的元素个数</a:t>
            </a:r>
            <a:r>
              <a:rPr lang="zh-CN" altLang="en-US" sz="2200" dirty="0">
                <a:solidFill>
                  <a:srgbClr val="C00000"/>
                </a:solidFill>
              </a:rPr>
              <a:t>≤</a:t>
            </a:r>
            <a:r>
              <a:rPr lang="en-US" altLang="zh-CN" sz="2200" dirty="0">
                <a:solidFill>
                  <a:srgbClr val="C00000"/>
                </a:solidFill>
              </a:rPr>
              <a:t>d</a:t>
            </a:r>
            <a:r>
              <a:rPr lang="zh-CN" altLang="en-US" sz="2200" dirty="0"/>
              <a:t>：</a:t>
            </a:r>
            <a:r>
              <a:rPr lang="zh-CN" altLang="en-US" sz="2200" dirty="0">
                <a:solidFill>
                  <a:srgbClr val="0070C0"/>
                </a:solidFill>
              </a:rPr>
              <a:t>将剩下的元素依次复制到归并后的序列中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515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C00000"/>
                </a:solidFill>
              </a:rPr>
              <a:t>一趟</a:t>
            </a:r>
            <a:r>
              <a:rPr lang="zh-CN" altLang="en-US" sz="2000" dirty="0" smtClean="0">
                <a:solidFill>
                  <a:srgbClr val="C00000"/>
                </a:solidFill>
              </a:rPr>
              <a:t>归并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70C0"/>
                </a:solidFill>
              </a:rPr>
              <a:t>一趟</a:t>
            </a:r>
            <a:r>
              <a:rPr lang="zh-CN" altLang="en-US" sz="2400" dirty="0" smtClean="0">
                <a:solidFill>
                  <a:srgbClr val="0070C0"/>
                </a:solidFill>
              </a:rPr>
              <a:t>归并</a:t>
            </a:r>
            <a:r>
              <a:rPr lang="en-US" altLang="zh-CN" sz="1600" dirty="0" smtClean="0"/>
              <a:t>——</a:t>
            </a:r>
            <a:r>
              <a:rPr lang="zh-CN" altLang="en-US" sz="1600" b="1" dirty="0" smtClean="0"/>
              <a:t>算法实现</a:t>
            </a:r>
            <a:endParaRPr lang="zh-CN" altLang="en-US" sz="24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787" name="TextBox1" r:id="rId2" imgW="7915320" imgH="4676760"/>
        </mc:Choice>
        <mc:Fallback>
          <p:control name="TextBox1" r:id="rId2" imgW="7915320" imgH="46767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1473200"/>
                  <a:ext cx="7912100" cy="4673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891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C00000"/>
                </a:solidFill>
              </a:rPr>
              <a:t>归并</a:t>
            </a:r>
            <a:r>
              <a:rPr lang="zh-CN" altLang="en-US" sz="2000" dirty="0">
                <a:solidFill>
                  <a:srgbClr val="C00000"/>
                </a:solidFill>
              </a:rPr>
              <a:t>排序</a:t>
            </a:r>
            <a:r>
              <a:rPr lang="zh-CN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</a:rPr>
              <a:t>归并排序</a:t>
            </a:r>
            <a:r>
              <a:rPr lang="en-US" altLang="zh-CN" sz="1600" dirty="0" smtClean="0"/>
              <a:t>——</a:t>
            </a:r>
            <a:r>
              <a:rPr lang="zh-CN" altLang="en-US" sz="1600" b="1" dirty="0" smtClean="0"/>
              <a:t>算法实现</a:t>
            </a:r>
            <a:endParaRPr lang="en-US" altLang="zh-CN" sz="24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/>
              <a:t>开始归并时，每个记录是长度为</a:t>
            </a:r>
            <a:r>
              <a:rPr lang="en-US" altLang="zh-CN" sz="2000" dirty="0"/>
              <a:t>1</a:t>
            </a:r>
            <a:r>
              <a:rPr lang="zh-CN" altLang="en-US" sz="2000" dirty="0"/>
              <a:t>的有序子</a:t>
            </a:r>
            <a:r>
              <a:rPr lang="zh-CN" altLang="en-US" sz="2000" dirty="0" smtClean="0"/>
              <a:t>序列</a:t>
            </a:r>
            <a:r>
              <a:rPr lang="en-US" altLang="zh-CN" sz="2000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这些有序子序列逐趟归并，每一趟归并后</a:t>
            </a:r>
            <a:r>
              <a:rPr lang="zh-CN" altLang="en-US" sz="2000" u="sng" dirty="0"/>
              <a:t>有序子序列的长度均扩大一倍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有序子序列的</a:t>
            </a:r>
            <a:r>
              <a:rPr lang="zh-CN" altLang="en-US" sz="2000" dirty="0" smtClean="0"/>
              <a:t>长度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与</a:t>
            </a:r>
            <a:r>
              <a:rPr lang="zh-CN" altLang="en-US" sz="2000" dirty="0"/>
              <a:t>整个记录序列长度相等时，整个记录序列就成为</a:t>
            </a:r>
            <a:r>
              <a:rPr lang="zh-CN" altLang="en-US" sz="2000" b="1" dirty="0"/>
              <a:t>有序序列</a:t>
            </a:r>
            <a:r>
              <a:rPr lang="zh-CN" altLang="en-US" sz="2000" dirty="0"/>
              <a:t>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737" name="TextBox1" r:id="rId2" imgW="7677000" imgH="3086280"/>
        </mc:Choice>
        <mc:Fallback>
          <p:control name="TextBox1" r:id="rId2" imgW="7677000" imgH="30862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14400" y="3352800"/>
                  <a:ext cx="7670800" cy="307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863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归并排序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个待排序记录的</a:t>
            </a:r>
            <a:r>
              <a:rPr lang="zh-CN" altLang="en-US" dirty="0">
                <a:solidFill>
                  <a:srgbClr val="0070C0"/>
                </a:solidFill>
              </a:rPr>
              <a:t>归并次数是㏒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0070C0"/>
                </a:solidFill>
              </a:rPr>
              <a:t>一趟归并的时间复杂度为</a:t>
            </a:r>
            <a:r>
              <a:rPr lang="en-US" altLang="zh-CN" dirty="0">
                <a:solidFill>
                  <a:srgbClr val="0070C0"/>
                </a:solidFill>
              </a:rPr>
              <a:t>O(n)</a:t>
            </a:r>
            <a:r>
              <a:rPr lang="zh-CN" altLang="en-US" dirty="0"/>
              <a:t>，则</a:t>
            </a:r>
            <a:r>
              <a:rPr lang="zh-CN" altLang="en-US" u="sng" dirty="0"/>
              <a:t>整个归并排序的</a:t>
            </a:r>
            <a:r>
              <a:rPr lang="zh-CN" altLang="en-US" b="1" u="sng" dirty="0"/>
              <a:t>时间复杂度</a:t>
            </a:r>
            <a:r>
              <a:rPr lang="zh-CN" altLang="en-US" i="1" u="sng" dirty="0">
                <a:solidFill>
                  <a:schemeClr val="accent6"/>
                </a:solidFill>
              </a:rPr>
              <a:t>无论是</a:t>
            </a:r>
            <a:r>
              <a:rPr lang="zh-CN" altLang="en-US" i="1" u="sng" dirty="0" smtClean="0">
                <a:solidFill>
                  <a:schemeClr val="accent6"/>
                </a:solidFill>
              </a:rPr>
              <a:t>最好</a:t>
            </a:r>
            <a:r>
              <a:rPr lang="en-US" altLang="zh-CN" i="1" u="sng" dirty="0" smtClean="0">
                <a:solidFill>
                  <a:schemeClr val="accent6"/>
                </a:solidFill>
              </a:rPr>
              <a:t>&amp;</a:t>
            </a:r>
            <a:r>
              <a:rPr lang="zh-CN" altLang="en-US" i="1" u="sng" dirty="0" smtClean="0">
                <a:solidFill>
                  <a:schemeClr val="accent6"/>
                </a:solidFill>
              </a:rPr>
              <a:t>还是</a:t>
            </a:r>
            <a:r>
              <a:rPr lang="zh-CN" altLang="en-US" i="1" u="sng" dirty="0">
                <a:solidFill>
                  <a:schemeClr val="accent6"/>
                </a:solidFill>
              </a:rPr>
              <a:t>最坏情况</a:t>
            </a:r>
            <a:r>
              <a:rPr lang="zh-CN" altLang="en-US" u="sng" dirty="0"/>
              <a:t>均为</a:t>
            </a:r>
            <a:r>
              <a:rPr lang="en-US" altLang="zh-CN" u="sng" dirty="0">
                <a:solidFill>
                  <a:srgbClr val="C00000"/>
                </a:solidFill>
              </a:rPr>
              <a:t>O(n㏒</a:t>
            </a:r>
            <a:r>
              <a:rPr lang="en-US" altLang="zh-CN" u="sng" baseline="-25000" dirty="0">
                <a:solidFill>
                  <a:srgbClr val="C00000"/>
                </a:solidFill>
              </a:rPr>
              <a:t>2</a:t>
            </a:r>
            <a:r>
              <a:rPr lang="en-US" altLang="zh-CN" u="sng" dirty="0">
                <a:solidFill>
                  <a:srgbClr val="C00000"/>
                </a:solidFill>
              </a:rPr>
              <a:t>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在归并排序</a:t>
            </a:r>
            <a:r>
              <a:rPr lang="zh-CN" altLang="en-US" dirty="0"/>
              <a:t>过程中，使用了</a:t>
            </a:r>
            <a:r>
              <a:rPr lang="zh-CN" altLang="en-US" dirty="0">
                <a:solidFill>
                  <a:srgbClr val="0070C0"/>
                </a:solidFill>
              </a:rPr>
              <a:t>辅助向量</a:t>
            </a:r>
            <a:r>
              <a:rPr lang="en-US" altLang="zh-CN" dirty="0">
                <a:solidFill>
                  <a:srgbClr val="0070C0"/>
                </a:solidFill>
              </a:rPr>
              <a:t>DR</a:t>
            </a:r>
            <a:r>
              <a:rPr lang="zh-CN" altLang="en-US" dirty="0"/>
              <a:t>，大小与待排序记录空间相同，则</a:t>
            </a:r>
            <a:r>
              <a:rPr lang="zh-CN" altLang="en-US" b="1" dirty="0"/>
              <a:t>空间复杂度为</a:t>
            </a:r>
            <a:r>
              <a:rPr lang="en-US" altLang="zh-CN" dirty="0">
                <a:solidFill>
                  <a:srgbClr val="C00000"/>
                </a:solidFill>
              </a:rPr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归并排序算法是</a:t>
            </a:r>
            <a:r>
              <a:rPr lang="zh-CN" altLang="en-US" dirty="0">
                <a:solidFill>
                  <a:srgbClr val="FF00FF"/>
                </a:solidFill>
              </a:rPr>
              <a:t>稳定的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概念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u="sng" dirty="0">
                <a:solidFill>
                  <a:srgbClr val="00B0F0"/>
                </a:solidFill>
              </a:rPr>
              <a:t>基数</a:t>
            </a:r>
            <a:r>
              <a:rPr lang="zh-CN" altLang="en-US" sz="2400" b="1" dirty="0">
                <a:solidFill>
                  <a:srgbClr val="00B0F0"/>
                </a:solidFill>
              </a:rPr>
              <a:t>排序</a:t>
            </a:r>
            <a:r>
              <a:rPr lang="en-US" altLang="zh-CN" sz="2400" b="1" dirty="0"/>
              <a:t>(Radix Sorting) </a:t>
            </a:r>
            <a:r>
              <a:rPr lang="zh-CN" altLang="en-US" sz="2400" dirty="0"/>
              <a:t>又称为</a:t>
            </a:r>
            <a:r>
              <a:rPr lang="zh-CN" altLang="en-US" sz="2400" b="1" u="sng" dirty="0">
                <a:solidFill>
                  <a:srgbClr val="00B0F0"/>
                </a:solidFill>
              </a:rPr>
              <a:t>桶</a:t>
            </a:r>
            <a:r>
              <a:rPr lang="zh-CN" altLang="en-US" sz="2400" b="1" dirty="0">
                <a:solidFill>
                  <a:srgbClr val="00B0F0"/>
                </a:solidFill>
              </a:rPr>
              <a:t>排序</a:t>
            </a:r>
            <a:r>
              <a:rPr lang="zh-CN" altLang="en-US" sz="2400" dirty="0"/>
              <a:t>或</a:t>
            </a:r>
            <a:r>
              <a:rPr lang="zh-CN" altLang="en-US" sz="2400" b="1" u="sng" dirty="0">
                <a:solidFill>
                  <a:srgbClr val="00B0F0"/>
                </a:solidFill>
              </a:rPr>
              <a:t>数字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排序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按</a:t>
            </a:r>
            <a:r>
              <a:rPr lang="zh-CN" altLang="en-US" sz="2200" dirty="0"/>
              <a:t>待排序记录的关键字的</a:t>
            </a:r>
            <a:r>
              <a:rPr lang="zh-CN" altLang="en-US" sz="2200" i="1" u="sng" dirty="0"/>
              <a:t>组成成分</a:t>
            </a:r>
            <a:r>
              <a:rPr lang="en-US" altLang="zh-CN" sz="2200" i="1" u="sng" dirty="0"/>
              <a:t>(</a:t>
            </a:r>
            <a:r>
              <a:rPr lang="zh-CN" altLang="en-US" sz="2200" i="1" u="sng" dirty="0"/>
              <a:t>或“位”</a:t>
            </a:r>
            <a:r>
              <a:rPr lang="en-US" altLang="zh-CN" sz="2200" i="1" u="sng" dirty="0"/>
              <a:t>)</a:t>
            </a:r>
            <a:r>
              <a:rPr lang="zh-CN" altLang="en-US" sz="2200" dirty="0"/>
              <a:t>进行排序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endParaRPr lang="zh-CN" altLang="en-US" sz="22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基数</a:t>
            </a:r>
            <a:r>
              <a:rPr lang="zh-CN" altLang="en-US" sz="2200" dirty="0"/>
              <a:t>排序</a:t>
            </a:r>
            <a:r>
              <a:rPr lang="zh-CN" altLang="en-US" sz="2200" u="sng" dirty="0"/>
              <a:t>和前面的各种内部排序方法</a:t>
            </a:r>
            <a:r>
              <a:rPr lang="zh-CN" altLang="en-US" sz="2200" u="sng" dirty="0">
                <a:solidFill>
                  <a:schemeClr val="accent6"/>
                </a:solidFill>
              </a:rPr>
              <a:t>完全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不同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/>
              <a:t>基数排序</a:t>
            </a:r>
            <a:r>
              <a:rPr lang="zh-CN" altLang="en-US" sz="2200" b="1" u="sng" dirty="0" smtClean="0"/>
              <a:t>不</a:t>
            </a:r>
            <a:r>
              <a:rPr lang="zh-CN" altLang="en-US" sz="2200" b="1" u="sng" dirty="0"/>
              <a:t>需要</a:t>
            </a:r>
            <a:r>
              <a:rPr lang="zh-CN" altLang="en-US" sz="2200" dirty="0" smtClean="0"/>
              <a:t>进行</a:t>
            </a:r>
            <a:r>
              <a:rPr lang="en-US" altLang="zh-CN" sz="2200" dirty="0" smtClean="0"/>
              <a:t>: 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关键字</a:t>
            </a:r>
            <a:r>
              <a:rPr lang="zh-CN" altLang="en-US" sz="2200" u="sng" dirty="0">
                <a:solidFill>
                  <a:schemeClr val="accent6"/>
                </a:solidFill>
              </a:rPr>
              <a:t>的比较</a:t>
            </a:r>
            <a:r>
              <a:rPr lang="zh-CN" altLang="en-US" sz="2200" dirty="0"/>
              <a:t>和</a:t>
            </a:r>
            <a:r>
              <a:rPr lang="zh-CN" altLang="en-US" sz="2200" u="sng" dirty="0">
                <a:solidFill>
                  <a:schemeClr val="accent6"/>
                </a:solidFill>
              </a:rPr>
              <a:t>记录的移动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/>
              <a:t>基数排序</a:t>
            </a:r>
            <a:r>
              <a:rPr lang="zh-CN" altLang="en-US" sz="2200" u="sng" dirty="0" smtClean="0"/>
              <a:t>借助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多</a:t>
            </a:r>
            <a:r>
              <a:rPr lang="zh-CN" altLang="en-US" sz="2200" u="sng" dirty="0">
                <a:solidFill>
                  <a:schemeClr val="accent6"/>
                </a:solidFill>
              </a:rPr>
              <a:t>关键字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排序</a:t>
            </a:r>
            <a:r>
              <a:rPr lang="zh-CN" altLang="en-US" sz="2200" u="sng" dirty="0">
                <a:solidFill>
                  <a:schemeClr val="accent6"/>
                </a:solidFill>
              </a:rPr>
              <a:t>思想</a:t>
            </a:r>
            <a:r>
              <a:rPr lang="zh-CN" altLang="en-US" sz="2200" u="sng" dirty="0"/>
              <a:t>实现</a:t>
            </a:r>
            <a:r>
              <a:rPr lang="zh-CN" altLang="en-US" sz="2200" u="sng" dirty="0">
                <a:solidFill>
                  <a:srgbClr val="7030A0"/>
                </a:solidFill>
              </a:rPr>
              <a:t>单逻辑关键字的排序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1200150" lvl="2" indent="-342900"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464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多关键字与记录有序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dirty="0"/>
              <a:t>, …,</a:t>
            </a:r>
            <a:r>
              <a:rPr lang="en-US" altLang="zh-CN" sz="2400" dirty="0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， 每个记录</a:t>
            </a:r>
            <a:r>
              <a:rPr lang="en-US" altLang="zh-CN" sz="2400" dirty="0" err="1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关键字</a:t>
            </a:r>
            <a:r>
              <a:rPr lang="en-US" altLang="zh-CN" sz="2400" dirty="0" smtClean="0"/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 err="1" smtClean="0"/>
              <a:t>.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key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由</a:t>
            </a:r>
            <a:r>
              <a:rPr lang="zh-CN" altLang="en-US" sz="2400" dirty="0" smtClean="0"/>
              <a:t>若干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项组成</a:t>
            </a:r>
            <a:r>
              <a:rPr lang="zh-CN" altLang="en-US" sz="2400" dirty="0"/>
              <a:t>，即</a:t>
            </a:r>
            <a:r>
              <a:rPr lang="zh-CN" altLang="en-US" sz="2400" dirty="0" smtClean="0"/>
              <a:t>记录</a:t>
            </a:r>
            <a:r>
              <a:rPr lang="en-US" altLang="zh-CN" sz="2400" dirty="0" err="1">
                <a:solidFill>
                  <a:srgbClr val="0070C0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i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关键字</a:t>
            </a:r>
            <a:r>
              <a:rPr lang="en-US" altLang="zh-CN" sz="2400" dirty="0">
                <a:solidFill>
                  <a:srgbClr val="7030A0"/>
                </a:solidFill>
              </a:rPr>
              <a:t>Key</a:t>
            </a:r>
            <a:r>
              <a:rPr lang="zh-CN" altLang="en-US" sz="2400" dirty="0"/>
              <a:t>是若干项的</a:t>
            </a:r>
            <a:r>
              <a:rPr lang="zh-CN" altLang="en-US" sz="2400" dirty="0" smtClean="0"/>
              <a:t>集合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{K</a:t>
            </a:r>
            <a:r>
              <a:rPr lang="en-US" altLang="zh-CN" sz="2400" baseline="-25000" dirty="0"/>
              <a:t>i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, K</a:t>
            </a:r>
            <a:r>
              <a:rPr lang="en-US" altLang="zh-CN" sz="2400" baseline="-25000" dirty="0"/>
              <a:t>i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 …,K</a:t>
            </a:r>
            <a:r>
              <a:rPr lang="en-US" altLang="zh-CN" sz="2400" baseline="-25000" dirty="0"/>
              <a:t>i</a:t>
            </a:r>
            <a:r>
              <a:rPr lang="en-US" altLang="zh-CN" sz="2400" baseline="30000" dirty="0"/>
              <a:t>d</a:t>
            </a:r>
            <a:r>
              <a:rPr lang="en-US" altLang="zh-CN" sz="2400" dirty="0" smtClean="0"/>
              <a:t>} (</a:t>
            </a:r>
            <a:r>
              <a:rPr lang="en-US" altLang="zh-CN" sz="2400" dirty="0"/>
              <a:t>d&gt;1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称</a:t>
            </a:r>
            <a:r>
              <a:rPr lang="zh-CN" altLang="en-US" sz="2200" b="1" dirty="0"/>
              <a:t>：</a:t>
            </a:r>
            <a:r>
              <a:rPr lang="zh-CN" altLang="en-US" sz="2200" b="1" dirty="0" smtClean="0"/>
              <a:t>记录</a:t>
            </a:r>
            <a:r>
              <a:rPr lang="en-US" altLang="zh-CN" sz="2200" b="1" dirty="0" err="1"/>
              <a:t>R</a:t>
            </a:r>
            <a:r>
              <a:rPr lang="en-US" altLang="zh-CN" sz="2200" b="1" baseline="-25000" dirty="0" err="1"/>
              <a:t>i</a:t>
            </a:r>
            <a:r>
              <a:rPr lang="zh-CN" altLang="en-US" sz="2200" b="1" dirty="0"/>
              <a:t>的关键字</a:t>
            </a:r>
            <a:r>
              <a:rPr lang="en-US" altLang="zh-CN" sz="2200" b="1" dirty="0" smtClean="0"/>
              <a:t>Key</a:t>
            </a:r>
            <a:r>
              <a:rPr lang="zh-CN" altLang="en-US" sz="2200" b="1" dirty="0" smtClean="0"/>
              <a:t>是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多关键字</a:t>
            </a:r>
            <a:r>
              <a:rPr lang="zh-CN" altLang="en-US" sz="2200" b="1" dirty="0" smtClean="0"/>
              <a:t>；</a:t>
            </a:r>
            <a:endParaRPr lang="en-US" altLang="zh-CN" sz="22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200" b="1" dirty="0" smtClean="0"/>
              <a:t>而：记录</a:t>
            </a:r>
            <a:r>
              <a:rPr lang="en-US" altLang="zh-CN" sz="2200" b="1" dirty="0"/>
              <a:t>{R</a:t>
            </a:r>
            <a:r>
              <a:rPr lang="en-US" altLang="zh-CN" sz="2200" b="1" baseline="-25000" dirty="0"/>
              <a:t>1</a:t>
            </a:r>
            <a:r>
              <a:rPr lang="en-US" altLang="zh-CN" sz="2200" b="1" dirty="0"/>
              <a:t>, R</a:t>
            </a:r>
            <a:r>
              <a:rPr lang="en-US" altLang="zh-CN" sz="2200" b="1" baseline="-25000" dirty="0"/>
              <a:t>2</a:t>
            </a:r>
            <a:r>
              <a:rPr lang="en-US" altLang="zh-CN" sz="2200" b="1" dirty="0"/>
              <a:t>, …,R</a:t>
            </a:r>
            <a:r>
              <a:rPr lang="en-US" altLang="zh-CN" sz="2200" b="1" baseline="-25000" dirty="0"/>
              <a:t>n</a:t>
            </a:r>
            <a:r>
              <a:rPr lang="en-US" altLang="zh-CN" sz="2200" b="1" dirty="0"/>
              <a:t>}</a:t>
            </a:r>
            <a:r>
              <a:rPr lang="zh-CN" altLang="en-US" sz="2200" b="1" dirty="0">
                <a:solidFill>
                  <a:srgbClr val="00B0F0"/>
                </a:solidFill>
              </a:rPr>
              <a:t>有序的</a:t>
            </a:r>
            <a:r>
              <a:rPr lang="zh-CN" altLang="en-US" sz="2200" dirty="0"/>
              <a:t>，指的</a:t>
            </a:r>
            <a:r>
              <a:rPr lang="zh-CN" altLang="en-US" sz="2200" dirty="0" smtClean="0"/>
              <a:t>是</a:t>
            </a:r>
            <a:r>
              <a:rPr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B050"/>
                </a:solidFill>
              </a:rPr>
              <a:t>j</a:t>
            </a:r>
            <a:r>
              <a:rPr lang="en-US" altLang="zh-CN" sz="2200" dirty="0"/>
              <a:t>∈[1,n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，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200" dirty="0" smtClean="0"/>
              <a:t>&lt;</a:t>
            </a:r>
            <a:r>
              <a:rPr lang="en-US" altLang="zh-CN" sz="2200" dirty="0" smtClean="0">
                <a:solidFill>
                  <a:srgbClr val="00B050"/>
                </a:solidFill>
              </a:rPr>
              <a:t>j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若记录的关键字</a:t>
            </a:r>
            <a:r>
              <a:rPr lang="zh-CN" altLang="en-US" sz="2200" i="1" u="sng" dirty="0"/>
              <a:t>满足</a:t>
            </a:r>
            <a:r>
              <a:rPr lang="zh-CN" altLang="en-US" sz="2200" dirty="0"/>
              <a:t>：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000" dirty="0" smtClean="0"/>
              <a:t>{</a:t>
            </a:r>
            <a:r>
              <a:rPr lang="en-US" altLang="zh-CN" sz="2000" dirty="0"/>
              <a:t>K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K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, …,K</a:t>
            </a:r>
            <a:r>
              <a:rPr lang="en-US" altLang="zh-CN" sz="2000" baseline="-25000" dirty="0">
                <a:solidFill>
                  <a:srgbClr val="C00000"/>
                </a:solidFill>
              </a:rPr>
              <a:t>i</a:t>
            </a:r>
            <a:r>
              <a:rPr lang="en-US" altLang="zh-CN" sz="2000" baseline="30000" dirty="0"/>
              <a:t>d</a:t>
            </a:r>
            <a:r>
              <a:rPr lang="en-US" altLang="zh-CN" sz="2000" dirty="0" smtClean="0"/>
              <a:t>} </a:t>
            </a:r>
            <a:r>
              <a:rPr lang="en-US" altLang="zh-CN" sz="2000" dirty="0" smtClean="0">
                <a:solidFill>
                  <a:srgbClr val="FF00FF"/>
                </a:solidFill>
              </a:rPr>
              <a:t>&lt;</a:t>
            </a:r>
            <a:r>
              <a:rPr lang="en-US" altLang="zh-CN" sz="2000" dirty="0" smtClean="0"/>
              <a:t> {K</a:t>
            </a:r>
            <a:r>
              <a:rPr lang="en-US" altLang="zh-CN" sz="2000" baseline="-25000" dirty="0" smtClean="0">
                <a:solidFill>
                  <a:srgbClr val="00B050"/>
                </a:solidFill>
              </a:rPr>
              <a:t>j</a:t>
            </a:r>
            <a:r>
              <a:rPr lang="en-US" altLang="zh-CN" sz="2000" baseline="30000" dirty="0" smtClean="0"/>
              <a:t>1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>
                <a:solidFill>
                  <a:srgbClr val="00B050"/>
                </a:solidFill>
              </a:rPr>
              <a:t>j</a:t>
            </a:r>
            <a:r>
              <a:rPr lang="en-US" altLang="zh-CN" sz="2000" baseline="30000" dirty="0" smtClean="0"/>
              <a:t>2</a:t>
            </a:r>
            <a:r>
              <a:rPr lang="en-US" altLang="zh-CN" sz="2000" dirty="0"/>
              <a:t>, …,</a:t>
            </a:r>
            <a:r>
              <a:rPr lang="en-US" altLang="zh-CN" sz="2000" dirty="0" err="1" smtClean="0"/>
              <a:t>K</a:t>
            </a:r>
            <a:r>
              <a:rPr lang="en-US" altLang="zh-CN" sz="20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altLang="zh-CN" sz="2000" baseline="30000" dirty="0" err="1" smtClean="0"/>
              <a:t>d</a:t>
            </a:r>
            <a:r>
              <a:rPr lang="en-US" altLang="zh-CN" sz="2000" dirty="0" smtClean="0"/>
              <a:t>}</a:t>
            </a:r>
            <a:r>
              <a:rPr lang="zh-CN" altLang="en-US" sz="2000" dirty="0"/>
              <a:t>，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2000" dirty="0" smtClean="0"/>
              <a:t>即 </a:t>
            </a:r>
            <a:r>
              <a:rPr lang="en-US" altLang="zh-CN" sz="2000" dirty="0" smtClean="0"/>
              <a:t>K</a:t>
            </a:r>
            <a:r>
              <a:rPr lang="en-US" altLang="zh-CN" sz="2000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sz="2000" baseline="30000" dirty="0" smtClean="0"/>
              <a:t>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≤</a:t>
            </a:r>
            <a:r>
              <a:rPr lang="en-US" altLang="zh-CN" sz="2000" dirty="0" err="1" smtClean="0"/>
              <a:t>K</a:t>
            </a:r>
            <a:r>
              <a:rPr lang="en-US" altLang="zh-CN" sz="20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altLang="zh-CN" sz="2000" baseline="30000" dirty="0" err="1" smtClean="0"/>
              <a:t>p</a:t>
            </a:r>
            <a:r>
              <a:rPr lang="en-US" altLang="zh-CN" sz="2000" dirty="0" smtClean="0"/>
              <a:t>    (</a:t>
            </a:r>
            <a:r>
              <a:rPr lang="en-US" altLang="zh-CN" sz="2000" dirty="0"/>
              <a:t>p=1, 2, … d) </a:t>
            </a:r>
            <a:r>
              <a:rPr lang="zh-CN" altLang="en-US" sz="2000" dirty="0" smtClean="0"/>
              <a:t>成立！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8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/>
              <a:t>基数排序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多</a:t>
            </a:r>
            <a:r>
              <a:rPr lang="zh-CN" altLang="en-US" sz="2000" dirty="0" smtClean="0">
                <a:solidFill>
                  <a:srgbClr val="7030A0"/>
                </a:solidFill>
              </a:rPr>
              <a:t>关键字排序 </a:t>
            </a:r>
            <a:r>
              <a:rPr lang="en-US" altLang="zh-CN" sz="2000" dirty="0" smtClean="0">
                <a:solidFill>
                  <a:srgbClr val="7030A0"/>
                </a:solidFill>
              </a:rPr>
              <a:t>– 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步骤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一</a:t>
            </a:r>
            <a:r>
              <a:rPr lang="en-US" altLang="zh-CN" sz="2400" dirty="0" smtClean="0"/>
              <a:t>】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200" dirty="0" smtClean="0"/>
              <a:t>首先，按第一个关键字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K</a:t>
            </a:r>
            <a:r>
              <a:rPr lang="en-US" altLang="zh-CN" sz="2200" b="1" baseline="30000" dirty="0" smtClean="0">
                <a:solidFill>
                  <a:srgbClr val="00B050"/>
                </a:solidFill>
              </a:rPr>
              <a:t>1</a:t>
            </a:r>
            <a:r>
              <a:rPr lang="zh-CN" altLang="en-US" sz="2200" dirty="0" smtClean="0"/>
              <a:t>进行排序，将记录序列分成若干个子序列，每个子序列有相同的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K</a:t>
            </a:r>
            <a:r>
              <a:rPr lang="en-US" altLang="zh-CN" sz="2200" b="1" baseline="30000" dirty="0" smtClean="0">
                <a:solidFill>
                  <a:srgbClr val="00B050"/>
                </a:solidFill>
              </a:rPr>
              <a:t>1</a:t>
            </a:r>
            <a:r>
              <a:rPr lang="zh-CN" altLang="en-US" sz="2200" dirty="0" smtClean="0"/>
              <a:t>值；</a:t>
            </a:r>
            <a:endParaRPr lang="en-US" altLang="zh-CN" sz="22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200" dirty="0" smtClean="0"/>
              <a:t>然后，分别</a:t>
            </a:r>
            <a:r>
              <a:rPr lang="zh-CN" altLang="en-US" sz="2200" dirty="0"/>
              <a:t>对每个子序列按第二个</a:t>
            </a:r>
            <a:r>
              <a:rPr lang="zh-CN" altLang="en-US" sz="2200" dirty="0" smtClean="0"/>
              <a:t>关键字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K</a:t>
            </a:r>
            <a:r>
              <a:rPr lang="en-US" altLang="zh-CN" sz="2200" b="1" baseline="30000" dirty="0" smtClean="0">
                <a:solidFill>
                  <a:srgbClr val="00B050"/>
                </a:solidFill>
              </a:rPr>
              <a:t>2</a:t>
            </a:r>
            <a:r>
              <a:rPr lang="zh-CN" altLang="en-US" sz="2200" dirty="0" smtClean="0"/>
              <a:t>进行</a:t>
            </a:r>
            <a:r>
              <a:rPr lang="zh-CN" altLang="en-US" sz="2200" dirty="0"/>
              <a:t>排序，每个子序列又被分成若干个更小的子序列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200" dirty="0" smtClean="0"/>
              <a:t>如此</a:t>
            </a:r>
            <a:r>
              <a:rPr lang="zh-CN" altLang="en-US" sz="2200" dirty="0"/>
              <a:t>重复，直到按最后一个</a:t>
            </a:r>
            <a:r>
              <a:rPr lang="zh-CN" altLang="en-US" sz="2200" dirty="0" smtClean="0"/>
              <a:t>关键字</a:t>
            </a:r>
            <a:r>
              <a:rPr lang="en-US" altLang="zh-CN" sz="2200" b="1" dirty="0" err="1" smtClean="0">
                <a:solidFill>
                  <a:srgbClr val="00B050"/>
                </a:solidFill>
              </a:rPr>
              <a:t>K</a:t>
            </a:r>
            <a:r>
              <a:rPr lang="en-US" altLang="zh-CN" sz="2200" b="1" baseline="30000" dirty="0" err="1" smtClean="0">
                <a:solidFill>
                  <a:srgbClr val="00B050"/>
                </a:solidFill>
              </a:rPr>
              <a:t>d</a:t>
            </a:r>
            <a:r>
              <a:rPr lang="zh-CN" altLang="en-US" sz="2200" dirty="0" smtClean="0"/>
              <a:t>进行</a:t>
            </a:r>
            <a:r>
              <a:rPr lang="zh-CN" altLang="en-US" sz="2200" dirty="0"/>
              <a:t>排序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400" dirty="0" smtClean="0"/>
              <a:t>步骤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二</a:t>
            </a:r>
            <a:r>
              <a:rPr lang="en-US" altLang="zh-CN" sz="2400" dirty="0" smtClean="0"/>
              <a:t>】</a:t>
            </a:r>
          </a:p>
          <a:p>
            <a:pPr marL="400050" lvl="1" indent="0">
              <a:buNone/>
            </a:pPr>
            <a:r>
              <a:rPr lang="zh-CN" altLang="en-US" sz="2200" dirty="0" smtClean="0">
                <a:sym typeface="Wingdings 2" panose="05020102010507070707" pitchFamily="18" charset="2"/>
              </a:rPr>
              <a:t> </a:t>
            </a:r>
            <a:r>
              <a:rPr lang="zh-CN" altLang="en-US" sz="2200" dirty="0" smtClean="0"/>
              <a:t>将</a:t>
            </a:r>
            <a:r>
              <a:rPr lang="zh-CN" altLang="en-US" sz="2200" dirty="0"/>
              <a:t>所有的子序列依次联接成一个有序的记录序列，该方法称为</a:t>
            </a:r>
            <a:r>
              <a:rPr lang="zh-CN" altLang="en-US" sz="2200" b="1" dirty="0">
                <a:solidFill>
                  <a:srgbClr val="0070C0"/>
                </a:solidFill>
              </a:rPr>
              <a:t>最高位优先</a:t>
            </a:r>
            <a:r>
              <a:rPr lang="en-US" altLang="zh-CN" sz="2200" dirty="0" smtClean="0"/>
              <a:t>(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MSD</a:t>
            </a:r>
            <a:r>
              <a:rPr lang="en-US" altLang="zh-CN" sz="2200" dirty="0" smtClean="0"/>
              <a:t>, 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M</a:t>
            </a:r>
            <a:r>
              <a:rPr lang="en-US" altLang="zh-CN" sz="2200" dirty="0" smtClean="0"/>
              <a:t>ost </a:t>
            </a:r>
            <a:r>
              <a:rPr lang="en-US" altLang="zh-CN" sz="2200" b="1" dirty="0">
                <a:solidFill>
                  <a:srgbClr val="0070C0"/>
                </a:solidFill>
              </a:rPr>
              <a:t>S</a:t>
            </a:r>
            <a:r>
              <a:rPr lang="en-US" altLang="zh-CN" sz="2200" dirty="0"/>
              <a:t>ignificant </a:t>
            </a:r>
            <a:r>
              <a:rPr lang="en-US" altLang="zh-CN" sz="2200" b="1" dirty="0">
                <a:solidFill>
                  <a:srgbClr val="0070C0"/>
                </a:solidFill>
              </a:rPr>
              <a:t>D</a:t>
            </a:r>
            <a:r>
              <a:rPr lang="en-US" altLang="zh-CN" sz="2200" dirty="0"/>
              <a:t>igit first)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2" indent="-342900"/>
            <a:r>
              <a:rPr lang="zh-CN" altLang="en-US" sz="2000" dirty="0"/>
              <a:t>另一种方法正好相反，</a:t>
            </a:r>
            <a:r>
              <a:rPr lang="zh-CN" altLang="en-US" sz="2000" u="sng" dirty="0"/>
              <a:t>排序的顺序是</a:t>
            </a:r>
            <a:r>
              <a:rPr lang="zh-CN" altLang="en-US" sz="2000" u="sng" dirty="0">
                <a:solidFill>
                  <a:schemeClr val="accent6"/>
                </a:solidFill>
              </a:rPr>
              <a:t>从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最低位 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开始</a:t>
            </a:r>
            <a:r>
              <a:rPr lang="zh-CN" altLang="en-US" sz="2000" dirty="0"/>
              <a:t>，称为</a:t>
            </a:r>
            <a:r>
              <a:rPr lang="zh-CN" altLang="en-US" sz="2000" b="1" dirty="0">
                <a:solidFill>
                  <a:srgbClr val="0070C0"/>
                </a:solidFill>
              </a:rPr>
              <a:t>最低位优先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LSD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L</a:t>
            </a:r>
            <a:r>
              <a:rPr lang="en-US" altLang="zh-CN" sz="2000" dirty="0" smtClean="0"/>
              <a:t>east </a:t>
            </a:r>
            <a:r>
              <a:rPr lang="en-US" altLang="zh-CN" sz="2000" b="1" dirty="0">
                <a:solidFill>
                  <a:srgbClr val="0070C0"/>
                </a:solidFill>
              </a:rPr>
              <a:t>S</a:t>
            </a:r>
            <a:r>
              <a:rPr lang="en-US" altLang="zh-CN" sz="2000" dirty="0"/>
              <a:t>ignificant </a:t>
            </a:r>
            <a:r>
              <a:rPr lang="en-US" altLang="zh-CN" sz="2000" b="1" dirty="0">
                <a:solidFill>
                  <a:srgbClr val="0070C0"/>
                </a:solidFill>
              </a:rPr>
              <a:t>D</a:t>
            </a:r>
            <a:r>
              <a:rPr lang="en-US" altLang="zh-CN" sz="2000" dirty="0"/>
              <a:t>igit first)</a:t>
            </a:r>
            <a:r>
              <a:rPr lang="zh-CN" altLang="en-US" sz="2000" dirty="0" smtClean="0"/>
              <a:t>。</a:t>
            </a: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84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[</a:t>
            </a:r>
            <a:r>
              <a:rPr lang="zh-CN" altLang="en-US" dirty="0" smtClean="0">
                <a:solidFill>
                  <a:schemeClr val="tx2"/>
                </a:solidFill>
              </a:rPr>
              <a:t>链式</a:t>
            </a:r>
            <a:r>
              <a:rPr lang="en-US" altLang="zh-CN" dirty="0"/>
              <a:t>]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示例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363" indent="-360363">
              <a:lnSpc>
                <a:spcPct val="100000"/>
              </a:lnSpc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关键字序列</a:t>
            </a:r>
            <a:r>
              <a:rPr lang="en-US" altLang="zh-CN" sz="2400" dirty="0" smtClean="0"/>
              <a:t>1039</a:t>
            </a:r>
            <a:r>
              <a:rPr lang="en-US" altLang="zh-CN" sz="2400" dirty="0"/>
              <a:t>, 2121, 3355, 4382, 66, </a:t>
            </a:r>
            <a:r>
              <a:rPr lang="en-US" altLang="zh-CN" sz="2400" dirty="0" smtClean="0"/>
              <a:t>118</a:t>
            </a:r>
            <a:r>
              <a:rPr lang="zh-CN" altLang="en-US" sz="2400" dirty="0"/>
              <a:t>（采用</a:t>
            </a:r>
            <a:r>
              <a:rPr lang="zh-CN" altLang="en-US" sz="2400" dirty="0" smtClean="0"/>
              <a:t>链式存储）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基数</a:t>
            </a:r>
            <a:r>
              <a:rPr lang="zh-CN" altLang="en-US" sz="2400" dirty="0"/>
              <a:t>排序的</a:t>
            </a:r>
            <a:r>
              <a:rPr lang="zh-CN" altLang="en-US" sz="2400" dirty="0" smtClean="0"/>
              <a:t>过程，如图。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9600" y="193040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初始链表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1511576" y="2515632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分配</a:t>
            </a:r>
            <a:r>
              <a:rPr lang="en-US" altLang="zh-CN" sz="1600" dirty="0" smtClean="0">
                <a:solidFill>
                  <a:srgbClr val="0070C0"/>
                </a:solidFill>
              </a:rPr>
              <a:t>: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0" y="2515632"/>
            <a:ext cx="5923809" cy="14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49" y="3106108"/>
            <a:ext cx="476190" cy="2952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40" y="3106108"/>
            <a:ext cx="476190" cy="295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380" y="3106108"/>
            <a:ext cx="476190" cy="2952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044" y="3106108"/>
            <a:ext cx="476190" cy="2952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350" y="3106108"/>
            <a:ext cx="476190" cy="2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339" y="3103854"/>
            <a:ext cx="476190" cy="2952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695" y="4328087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趟</a:t>
            </a:r>
            <a:r>
              <a:rPr lang="zh-CN" altLang="en-US" sz="1800" dirty="0"/>
              <a:t>收集结果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9600" y="4330015"/>
            <a:ext cx="990476" cy="36190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489427" y="4848410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分配</a:t>
            </a:r>
            <a:r>
              <a:rPr lang="en-US" altLang="zh-CN" sz="1600" dirty="0" smtClean="0">
                <a:solidFill>
                  <a:srgbClr val="0070C0"/>
                </a:solidFill>
              </a:rPr>
              <a:t>: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91" y="4848410"/>
            <a:ext cx="5923809" cy="14761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310" y="4407798"/>
            <a:ext cx="714286" cy="29523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8734" y="4407798"/>
            <a:ext cx="714286" cy="29523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8793" y="4407798"/>
            <a:ext cx="714286" cy="295238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8712" y="4407798"/>
            <a:ext cx="714286" cy="295238"/>
          </a:xfrm>
          <a:prstGeom prst="rect">
            <a:avLst/>
          </a:prstGeom>
        </p:spPr>
      </p:pic>
      <p:cxnSp>
        <p:nvCxnSpPr>
          <p:cNvPr id="36" name="直接箭头连接符 35"/>
          <p:cNvCxnSpPr/>
          <p:nvPr/>
        </p:nvCxnSpPr>
        <p:spPr>
          <a:xfrm flipV="1">
            <a:off x="5248103" y="455360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189167" y="455360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130231" y="455360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3174209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749859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5474148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128445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7321968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7896844" y="3394117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175635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754460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5474148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28445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328953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7884779" y="28194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9263" y="4407798"/>
            <a:ext cx="714286" cy="295238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4670" y="4407798"/>
            <a:ext cx="714286" cy="295238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58767" y="5458010"/>
            <a:ext cx="476190" cy="295238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67120" y="5458010"/>
            <a:ext cx="476190" cy="295238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55010" y="5458010"/>
            <a:ext cx="476190" cy="29523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67385" y="5458010"/>
            <a:ext cx="476190" cy="295238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46808" y="5458010"/>
            <a:ext cx="476190" cy="295238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63874" y="5458010"/>
            <a:ext cx="476190" cy="295238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3084566" y="516273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3695700" y="516273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5495925" y="516273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086475" y="516273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7296150" y="516273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295775" y="5153689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095625" y="5743424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3709375" y="5743424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5505450" y="5743424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6096000" y="5743424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315200" y="5743424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4293105" y="5743256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392729" y="455360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311650" y="455360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29600" y="1986956"/>
            <a:ext cx="714286" cy="295238"/>
          </a:xfrm>
          <a:prstGeom prst="rect">
            <a:avLst/>
          </a:prstGeom>
        </p:spPr>
      </p:pic>
      <p:cxnSp>
        <p:nvCxnSpPr>
          <p:cNvPr id="92" name="直接箭头连接符 91"/>
          <p:cNvCxnSpPr>
            <a:endCxn id="93" idx="1"/>
          </p:cNvCxnSpPr>
          <p:nvPr/>
        </p:nvCxnSpPr>
        <p:spPr>
          <a:xfrm flipV="1">
            <a:off x="2423988" y="2134575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73098" y="1986956"/>
            <a:ext cx="714286" cy="295238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6596" y="1986956"/>
            <a:ext cx="714286" cy="295238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0094" y="1986956"/>
            <a:ext cx="714286" cy="295238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03592" y="1986956"/>
            <a:ext cx="714286" cy="295238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7090" y="1986956"/>
            <a:ext cx="714286" cy="295238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490590" y="1986956"/>
            <a:ext cx="714286" cy="295238"/>
          </a:xfrm>
          <a:prstGeom prst="rect">
            <a:avLst/>
          </a:prstGeom>
        </p:spPr>
      </p:pic>
      <p:cxnSp>
        <p:nvCxnSpPr>
          <p:cNvPr id="100" name="直接箭头连接符 99"/>
          <p:cNvCxnSpPr/>
          <p:nvPr/>
        </p:nvCxnSpPr>
        <p:spPr>
          <a:xfrm flipV="1">
            <a:off x="3376669" y="2140312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314468" y="2138802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5261450" y="2139384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6201227" y="2134575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7154398" y="2132496"/>
            <a:ext cx="349110" cy="18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971800"/>
            <a:ext cx="7620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0.4 </a:t>
            </a:r>
            <a:r>
              <a:rPr lang="zh-CN" altLang="en-US" dirty="0" smtClean="0"/>
              <a:t>本章</a:t>
            </a:r>
            <a:r>
              <a:rPr lang="zh-CN" altLang="en-US" dirty="0" smtClean="0">
                <a:solidFill>
                  <a:schemeClr val="tx2"/>
                </a:solidFill>
              </a:rPr>
              <a:t>相关约定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为</a:t>
            </a:r>
            <a:r>
              <a:rPr lang="zh-CN" altLang="en-US" sz="2400" dirty="0"/>
              <a:t>讨论方便</a:t>
            </a:r>
            <a:r>
              <a:rPr lang="zh-CN" altLang="en-US" sz="2400" dirty="0" smtClean="0"/>
              <a:t>，本章假设：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）待</a:t>
            </a:r>
            <a:r>
              <a:rPr lang="zh-CN" altLang="en-US" sz="2400" dirty="0"/>
              <a:t>排序的记录是</a:t>
            </a:r>
            <a:r>
              <a:rPr lang="zh-CN" altLang="en-US" sz="2400" b="1" i="1" dirty="0">
                <a:solidFill>
                  <a:srgbClr val="0070C0"/>
                </a:solidFill>
              </a:rPr>
              <a:t>以①的</a:t>
            </a:r>
            <a:r>
              <a:rPr lang="zh-CN" altLang="en-US" sz="2400" b="1" i="1" dirty="0" smtClean="0">
                <a:solidFill>
                  <a:srgbClr val="0070C0"/>
                </a:solidFill>
              </a:rPr>
              <a:t>情况</a:t>
            </a:r>
            <a:r>
              <a:rPr lang="en-US" altLang="zh-CN" sz="2400" b="1" i="1" dirty="0" smtClean="0">
                <a:solidFill>
                  <a:srgbClr val="0070C0"/>
                </a:solidFill>
              </a:rPr>
              <a:t>[</a:t>
            </a:r>
            <a:r>
              <a:rPr lang="zh-CN" alt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</a:t>
            </a:r>
            <a:r>
              <a:rPr lang="en-US" altLang="zh-CN" sz="2400" b="1" i="1" dirty="0">
                <a:solidFill>
                  <a:srgbClr val="0070C0"/>
                </a:solidFill>
              </a:rPr>
              <a:t>]</a:t>
            </a:r>
            <a:r>
              <a:rPr lang="zh-CN" altLang="en-US" sz="2400" b="1" i="1" dirty="0" smtClean="0">
                <a:solidFill>
                  <a:srgbClr val="0070C0"/>
                </a:solidFill>
              </a:rPr>
              <a:t>存储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）排序</a:t>
            </a:r>
            <a:r>
              <a:rPr lang="zh-CN" altLang="en-US" sz="2400" dirty="0"/>
              <a:t>是按</a:t>
            </a:r>
            <a:r>
              <a:rPr lang="zh-CN" altLang="en-US" sz="2400" b="1" i="1" dirty="0">
                <a:solidFill>
                  <a:srgbClr val="0070C0"/>
                </a:solidFill>
              </a:rPr>
              <a:t>升序</a:t>
            </a:r>
            <a:r>
              <a:rPr lang="zh-CN" altLang="en-US" sz="2400" dirty="0"/>
              <a:t>排列的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i="1" dirty="0" smtClean="0"/>
              <a:t>关键字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一些</a:t>
            </a:r>
            <a:r>
              <a:rPr lang="zh-CN" altLang="en-US" sz="2400" b="1" i="1" dirty="0">
                <a:solidFill>
                  <a:srgbClr val="0070C0"/>
                </a:solidFill>
              </a:rPr>
              <a:t>可直接用比较运算符进行比较</a:t>
            </a:r>
            <a:r>
              <a:rPr lang="zh-CN" altLang="en-US" sz="2400" dirty="0"/>
              <a:t>的类型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待排序的</a:t>
            </a:r>
            <a:r>
              <a:rPr lang="zh-CN" altLang="en-US" sz="2400" b="1" dirty="0" smtClean="0"/>
              <a:t>记录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抽象数据</a:t>
            </a:r>
            <a:r>
              <a:rPr lang="en-US" altLang="zh-CN" sz="2000" b="1" dirty="0" smtClean="0">
                <a:latin typeface="+mn-ea"/>
              </a:rPr>
              <a:t>]</a:t>
            </a:r>
            <a:r>
              <a:rPr lang="zh-CN" altLang="en-US" sz="2400" b="1" dirty="0" smtClean="0"/>
              <a:t>类型</a:t>
            </a:r>
            <a:r>
              <a:rPr lang="zh-CN" altLang="en-US" sz="2400" dirty="0"/>
              <a:t>的</a:t>
            </a:r>
            <a:r>
              <a:rPr lang="zh-CN" altLang="en-US" sz="2400" i="1" u="sng" dirty="0" smtClean="0"/>
              <a:t>定义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如下</a:t>
            </a:r>
            <a:r>
              <a:rPr lang="zh-CN" altLang="en-US" sz="2400" dirty="0"/>
              <a:t>：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#define  MAX_SIZE  100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</a:t>
            </a:r>
            <a:r>
              <a:rPr lang="en-US" altLang="zh-CN" sz="2000" b="1" i="1" dirty="0" err="1"/>
              <a:t>KeyType</a:t>
            </a:r>
            <a:r>
              <a:rPr lang="en-US" altLang="zh-CN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 </a:t>
            </a:r>
            <a:r>
              <a:rPr lang="en-US" altLang="zh-CN" sz="2000" b="1" dirty="0" err="1" smtClean="0"/>
              <a:t>Rectype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b="1" i="1" dirty="0" err="1"/>
              <a:t>KeyType</a:t>
            </a:r>
            <a:r>
              <a:rPr lang="en-US" altLang="zh-CN" sz="2000" dirty="0"/>
              <a:t>  </a:t>
            </a:r>
            <a:r>
              <a:rPr lang="en-US" altLang="zh-CN" sz="2000" b="1" dirty="0">
                <a:solidFill>
                  <a:srgbClr val="7030A0"/>
                </a:solidFill>
              </a:rPr>
              <a:t>key</a:t>
            </a:r>
            <a:r>
              <a:rPr lang="en-US" altLang="zh-CN" sz="2000" dirty="0"/>
              <a:t>;    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关键字码 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infoType</a:t>
            </a:r>
            <a:r>
              <a:rPr lang="en-US" altLang="zh-CN" sz="2000" dirty="0"/>
              <a:t>  </a:t>
            </a:r>
            <a:r>
              <a:rPr lang="en-US" altLang="zh-CN" sz="2000" b="1" dirty="0" err="1">
                <a:solidFill>
                  <a:srgbClr val="0070C0"/>
                </a:solidFill>
              </a:rPr>
              <a:t>otherinfo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其他域 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 </a:t>
            </a:r>
            <a:r>
              <a:rPr lang="en-US" altLang="zh-CN" sz="2000" b="1" dirty="0" err="1">
                <a:solidFill>
                  <a:srgbClr val="C00000"/>
                </a:solidFill>
              </a:rPr>
              <a:t>RecType</a:t>
            </a:r>
            <a:r>
              <a:rPr lang="en-US" altLang="zh-CN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Sqlist</a:t>
            </a:r>
            <a:r>
              <a:rPr lang="en-US" altLang="zh-CN" sz="2000" dirty="0"/>
              <a:t>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RecType</a:t>
            </a:r>
            <a:r>
              <a:rPr lang="en-US" altLang="zh-CN" sz="2000" dirty="0"/>
              <a:t>  </a:t>
            </a:r>
            <a:r>
              <a:rPr lang="en-US" altLang="zh-CN" sz="2000" b="1" dirty="0"/>
              <a:t>R</a:t>
            </a:r>
            <a:r>
              <a:rPr lang="en-US" altLang="zh-CN" sz="2000" dirty="0"/>
              <a:t>[MAX_SIZE];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/>
              <a:t>length</a:t>
            </a:r>
            <a:r>
              <a:rPr lang="en-US" altLang="zh-CN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}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SqList</a:t>
            </a:r>
            <a:r>
              <a:rPr lang="en-US" altLang="zh-CN" sz="2000" dirty="0"/>
              <a:t>;</a:t>
            </a:r>
            <a:endParaRPr lang="zh-CN" altLang="en-US" sz="22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96" y="943229"/>
            <a:ext cx="5923809" cy="20285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" y="410912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趟</a:t>
            </a:r>
            <a:r>
              <a:rPr lang="zh-CN" altLang="en-US" sz="1800" dirty="0"/>
              <a:t>收集结果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05" y="407358"/>
            <a:ext cx="990476" cy="3619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6932" y="931235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分配</a:t>
            </a:r>
            <a:r>
              <a:rPr lang="en-US" altLang="zh-CN" sz="1600" dirty="0" smtClean="0">
                <a:solidFill>
                  <a:srgbClr val="0070C0"/>
                </a:solidFill>
              </a:rPr>
              <a:t>: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9" y="471035"/>
            <a:ext cx="714286" cy="295238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830234" y="61865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528" y="470094"/>
            <a:ext cx="714286" cy="295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457" y="465471"/>
            <a:ext cx="714286" cy="29523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4749155" y="61769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386" y="461462"/>
            <a:ext cx="714286" cy="2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8315" y="459236"/>
            <a:ext cx="714286" cy="2952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2243" y="459236"/>
            <a:ext cx="714286" cy="295238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V="1">
            <a:off x="5685608" y="612038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26672" y="612037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567736" y="603220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7200" y="328015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第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趟</a:t>
            </a:r>
            <a:r>
              <a:rPr lang="zh-CN" altLang="en-US" sz="1800" dirty="0"/>
              <a:t>收集结果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05" y="3276600"/>
            <a:ext cx="990476" cy="3619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926932" y="3800477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分配</a:t>
            </a:r>
            <a:r>
              <a:rPr lang="en-US" altLang="zh-CN" sz="1600" dirty="0" smtClean="0">
                <a:solidFill>
                  <a:srgbClr val="0070C0"/>
                </a:solidFill>
              </a:rPr>
              <a:t>: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897535" y="2388558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501995" y="2388558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2897535" y="1245558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501995" y="1254705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9440" y="1525037"/>
            <a:ext cx="476190" cy="295238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3900" y="1525037"/>
            <a:ext cx="476190" cy="295238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3900" y="2099739"/>
            <a:ext cx="476190" cy="29523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9440" y="2099739"/>
            <a:ext cx="476190" cy="295238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1980" y="1535118"/>
            <a:ext cx="476190" cy="295238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10277" y="2100940"/>
            <a:ext cx="476190" cy="295238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2897535" y="181416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501995" y="1816100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4648200" y="2387031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648200" y="1253178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648200" y="1814573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95" y="3801686"/>
            <a:ext cx="5923809" cy="2028571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457200" y="617575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第</a:t>
            </a:r>
            <a:r>
              <a:rPr lang="en-US" altLang="zh-CN" sz="1800" dirty="0"/>
              <a:t>4</a:t>
            </a:r>
            <a:r>
              <a:rPr lang="zh-CN" altLang="en-US" sz="1800" dirty="0" smtClean="0"/>
              <a:t>趟</a:t>
            </a:r>
            <a:r>
              <a:rPr lang="zh-CN" altLang="en-US" sz="1800" dirty="0"/>
              <a:t>收集结果</a:t>
            </a:r>
            <a:r>
              <a:rPr lang="en-US" altLang="zh-CN" sz="1800" dirty="0" smtClean="0"/>
              <a:t>:</a:t>
            </a:r>
            <a:endParaRPr lang="zh-CN" altLang="en-US" sz="1800" dirty="0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05" y="6172200"/>
            <a:ext cx="990476" cy="36190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52" y="3349232"/>
            <a:ext cx="714286" cy="295238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5537" y="3349232"/>
            <a:ext cx="714286" cy="295238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298" y="3349232"/>
            <a:ext cx="714286" cy="295238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035" y="3349232"/>
            <a:ext cx="714286" cy="295238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796" y="3349232"/>
            <a:ext cx="714286" cy="295238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0540" y="3349232"/>
            <a:ext cx="714286" cy="295238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30234" y="349503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749155" y="349503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5685608" y="349503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626672" y="349503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567736" y="3495034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5419" y="6241829"/>
            <a:ext cx="714286" cy="295238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69493" y="6241829"/>
            <a:ext cx="714286" cy="295238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343" y="6241829"/>
            <a:ext cx="714286" cy="295238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442" y="6241829"/>
            <a:ext cx="714286" cy="29523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825" y="6241829"/>
            <a:ext cx="714286" cy="29523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208" y="6241829"/>
            <a:ext cx="714286" cy="295238"/>
          </a:xfrm>
          <a:prstGeom prst="rect">
            <a:avLst/>
          </a:prstGeom>
        </p:spPr>
      </p:pic>
      <p:cxnSp>
        <p:nvCxnSpPr>
          <p:cNvPr id="68" name="直接箭头连接符 67"/>
          <p:cNvCxnSpPr/>
          <p:nvPr/>
        </p:nvCxnSpPr>
        <p:spPr>
          <a:xfrm flipV="1">
            <a:off x="3830234" y="6387631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4749155" y="6387631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685608" y="6387631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6626672" y="6387631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7567736" y="6387631"/>
            <a:ext cx="354746" cy="36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图片 8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485" y="4391025"/>
            <a:ext cx="476190" cy="295238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43565" y="4972050"/>
            <a:ext cx="476190" cy="295238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38785" y="4692221"/>
            <a:ext cx="476190" cy="295238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48175" y="4692221"/>
            <a:ext cx="476190" cy="295238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33132" y="4692221"/>
            <a:ext cx="476190" cy="295238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228270" y="4692221"/>
            <a:ext cx="476190" cy="295238"/>
          </a:xfrm>
          <a:prstGeom prst="rect">
            <a:avLst/>
          </a:prstGeom>
        </p:spPr>
      </p:pic>
      <p:cxnSp>
        <p:nvCxnSpPr>
          <p:cNvPr id="91" name="直接箭头连接符 90"/>
          <p:cNvCxnSpPr/>
          <p:nvPr/>
        </p:nvCxnSpPr>
        <p:spPr>
          <a:xfrm flipV="1">
            <a:off x="2872135" y="5247712"/>
            <a:ext cx="0" cy="286086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2872135" y="4104712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2872135" y="4673314"/>
            <a:ext cx="0" cy="28670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>
            <a:off x="3466365" y="4106680"/>
            <a:ext cx="736" cy="5869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466365" y="4979112"/>
            <a:ext cx="0" cy="546340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4066440" y="4105502"/>
            <a:ext cx="735" cy="5881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4066440" y="4979112"/>
            <a:ext cx="0" cy="545161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4676040" y="4105502"/>
            <a:ext cx="735" cy="5881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4676040" y="4979112"/>
            <a:ext cx="0" cy="545161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5276115" y="4105502"/>
            <a:ext cx="735" cy="5881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5276115" y="4979112"/>
            <a:ext cx="0" cy="545161"/>
          </a:xfrm>
          <a:prstGeom prst="straightConnector1">
            <a:avLst/>
          </a:pr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3624263" y="1809750"/>
            <a:ext cx="205971" cy="857250"/>
          </a:xfrm>
          <a:custGeom>
            <a:avLst/>
            <a:gdLst>
              <a:gd name="connsiteX0" fmla="*/ 0 w 345047"/>
              <a:gd name="connsiteY0" fmla="*/ 857250 h 857250"/>
              <a:gd name="connsiteX1" fmla="*/ 338137 w 345047"/>
              <a:gd name="connsiteY1" fmla="*/ 500063 h 857250"/>
              <a:gd name="connsiteX2" fmla="*/ 219075 w 345047"/>
              <a:gd name="connsiteY2" fmla="*/ 128588 h 857250"/>
              <a:gd name="connsiteX3" fmla="*/ 114300 w 345047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47" h="857250">
                <a:moveTo>
                  <a:pt x="0" y="857250"/>
                </a:moveTo>
                <a:cubicBezTo>
                  <a:pt x="150812" y="739378"/>
                  <a:pt x="301625" y="621507"/>
                  <a:pt x="338137" y="500063"/>
                </a:cubicBezTo>
                <a:cubicBezTo>
                  <a:pt x="374650" y="378619"/>
                  <a:pt x="256381" y="211932"/>
                  <a:pt x="219075" y="128588"/>
                </a:cubicBezTo>
                <a:cubicBezTo>
                  <a:pt x="181769" y="45244"/>
                  <a:pt x="148034" y="22622"/>
                  <a:pt x="114300" y="0"/>
                </a:cubicBezTo>
              </a:path>
            </a:pathLst>
          </a:cu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>
          <a:xfrm flipH="1">
            <a:off x="2560092" y="1804202"/>
            <a:ext cx="183108" cy="857250"/>
          </a:xfrm>
          <a:custGeom>
            <a:avLst/>
            <a:gdLst>
              <a:gd name="connsiteX0" fmla="*/ 0 w 345047"/>
              <a:gd name="connsiteY0" fmla="*/ 857250 h 857250"/>
              <a:gd name="connsiteX1" fmla="*/ 338137 w 345047"/>
              <a:gd name="connsiteY1" fmla="*/ 500063 h 857250"/>
              <a:gd name="connsiteX2" fmla="*/ 219075 w 345047"/>
              <a:gd name="connsiteY2" fmla="*/ 128588 h 857250"/>
              <a:gd name="connsiteX3" fmla="*/ 114300 w 345047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47" h="857250">
                <a:moveTo>
                  <a:pt x="0" y="857250"/>
                </a:moveTo>
                <a:cubicBezTo>
                  <a:pt x="150812" y="739378"/>
                  <a:pt x="301625" y="621507"/>
                  <a:pt x="338137" y="500063"/>
                </a:cubicBezTo>
                <a:cubicBezTo>
                  <a:pt x="374650" y="378619"/>
                  <a:pt x="256381" y="211932"/>
                  <a:pt x="219075" y="128588"/>
                </a:cubicBezTo>
                <a:cubicBezTo>
                  <a:pt x="181769" y="45244"/>
                  <a:pt x="148034" y="22622"/>
                  <a:pt x="114300" y="0"/>
                </a:cubicBezTo>
              </a:path>
            </a:pathLst>
          </a:cu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>
          <a:xfrm>
            <a:off x="4747260" y="1814160"/>
            <a:ext cx="231079" cy="857250"/>
          </a:xfrm>
          <a:custGeom>
            <a:avLst/>
            <a:gdLst>
              <a:gd name="connsiteX0" fmla="*/ 0 w 345047"/>
              <a:gd name="connsiteY0" fmla="*/ 857250 h 857250"/>
              <a:gd name="connsiteX1" fmla="*/ 338137 w 345047"/>
              <a:gd name="connsiteY1" fmla="*/ 500063 h 857250"/>
              <a:gd name="connsiteX2" fmla="*/ 219075 w 345047"/>
              <a:gd name="connsiteY2" fmla="*/ 128588 h 857250"/>
              <a:gd name="connsiteX3" fmla="*/ 114300 w 345047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47" h="857250">
                <a:moveTo>
                  <a:pt x="0" y="857250"/>
                </a:moveTo>
                <a:cubicBezTo>
                  <a:pt x="150812" y="739378"/>
                  <a:pt x="301625" y="621507"/>
                  <a:pt x="338137" y="500063"/>
                </a:cubicBezTo>
                <a:cubicBezTo>
                  <a:pt x="374650" y="378619"/>
                  <a:pt x="256381" y="211932"/>
                  <a:pt x="219075" y="128588"/>
                </a:cubicBezTo>
                <a:cubicBezTo>
                  <a:pt x="181769" y="45244"/>
                  <a:pt x="148034" y="22622"/>
                  <a:pt x="114300" y="0"/>
                </a:cubicBezTo>
              </a:path>
            </a:pathLst>
          </a:cu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>
          <a:xfrm flipH="1">
            <a:off x="2540263" y="4669461"/>
            <a:ext cx="183108" cy="857250"/>
          </a:xfrm>
          <a:custGeom>
            <a:avLst/>
            <a:gdLst>
              <a:gd name="connsiteX0" fmla="*/ 0 w 345047"/>
              <a:gd name="connsiteY0" fmla="*/ 857250 h 857250"/>
              <a:gd name="connsiteX1" fmla="*/ 338137 w 345047"/>
              <a:gd name="connsiteY1" fmla="*/ 500063 h 857250"/>
              <a:gd name="connsiteX2" fmla="*/ 219075 w 345047"/>
              <a:gd name="connsiteY2" fmla="*/ 128588 h 857250"/>
              <a:gd name="connsiteX3" fmla="*/ 114300 w 345047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47" h="857250">
                <a:moveTo>
                  <a:pt x="0" y="857250"/>
                </a:moveTo>
                <a:cubicBezTo>
                  <a:pt x="150812" y="739378"/>
                  <a:pt x="301625" y="621507"/>
                  <a:pt x="338137" y="500063"/>
                </a:cubicBezTo>
                <a:cubicBezTo>
                  <a:pt x="374650" y="378619"/>
                  <a:pt x="256381" y="211932"/>
                  <a:pt x="219075" y="128588"/>
                </a:cubicBezTo>
                <a:cubicBezTo>
                  <a:pt x="181769" y="45244"/>
                  <a:pt x="148034" y="22622"/>
                  <a:pt x="114300" y="0"/>
                </a:cubicBezTo>
              </a:path>
            </a:pathLst>
          </a:custGeom>
          <a:ln>
            <a:solidFill>
              <a:srgbClr val="008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/>
      <p:bldP spid="21" grpId="0"/>
      <p:bldP spid="66" grpId="0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概述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55675"/>
            <a:ext cx="8191500" cy="5419725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sz="2400" dirty="0"/>
              <a:t>若</a:t>
            </a:r>
            <a:r>
              <a:rPr lang="zh-CN" altLang="en-US" sz="2400" u="sng" dirty="0"/>
              <a:t>记录的</a:t>
            </a:r>
            <a:r>
              <a:rPr lang="zh-CN" altLang="en-US" sz="2400" b="1" u="sng" dirty="0"/>
              <a:t>关键字</a:t>
            </a: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6"/>
                </a:solidFill>
              </a:rPr>
              <a:t>若干确定的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部分</a:t>
            </a:r>
            <a:r>
              <a:rPr lang="zh-CN" altLang="en-US" sz="2400" dirty="0" smtClean="0">
                <a:solidFill>
                  <a:schemeClr val="accent6"/>
                </a:solidFill>
              </a:rPr>
              <a:t>（又称为 </a:t>
            </a:r>
            <a:r>
              <a:rPr lang="en-US" altLang="zh-CN" sz="2400" dirty="0" smtClean="0">
                <a:solidFill>
                  <a:schemeClr val="accent6"/>
                </a:solidFill>
              </a:rPr>
              <a:t>’</a:t>
            </a:r>
            <a:r>
              <a:rPr lang="zh-CN" altLang="en-US" sz="2400" dirty="0" smtClean="0">
                <a:solidFill>
                  <a:schemeClr val="accent6"/>
                </a:solidFill>
              </a:rPr>
              <a:t>位</a:t>
            </a:r>
            <a:r>
              <a:rPr lang="en-US" altLang="zh-CN" sz="2400" dirty="0" smtClean="0">
                <a:solidFill>
                  <a:schemeClr val="accent6"/>
                </a:solidFill>
              </a:rPr>
              <a:t>’</a:t>
            </a:r>
            <a:r>
              <a:rPr lang="zh-CN" altLang="en-US" sz="2400" dirty="0" smtClean="0">
                <a:solidFill>
                  <a:schemeClr val="accent6"/>
                </a:solidFill>
              </a:rPr>
              <a:t>）组成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zh-CN" altLang="en-US" sz="2400" dirty="0">
                <a:solidFill>
                  <a:schemeClr val="accent6"/>
                </a:solidFill>
              </a:rPr>
              <a:t>每一位</a:t>
            </a:r>
            <a:r>
              <a:rPr lang="en-US" altLang="zh-CN" sz="2400" dirty="0">
                <a:solidFill>
                  <a:schemeClr val="accent6"/>
                </a:solidFill>
              </a:rPr>
              <a:t>(</a:t>
            </a:r>
            <a:r>
              <a:rPr lang="zh-CN" altLang="en-US" sz="2400" dirty="0">
                <a:solidFill>
                  <a:schemeClr val="accent6"/>
                </a:solidFill>
              </a:rPr>
              <a:t>部分</a:t>
            </a:r>
            <a:r>
              <a:rPr lang="en-US" altLang="zh-CN" sz="2400" dirty="0">
                <a:solidFill>
                  <a:schemeClr val="accent6"/>
                </a:solidFill>
              </a:rPr>
              <a:t>)</a:t>
            </a:r>
            <a:r>
              <a:rPr lang="zh-CN" altLang="en-US" sz="2400" dirty="0">
                <a:solidFill>
                  <a:schemeClr val="accent6"/>
                </a:solidFill>
              </a:rPr>
              <a:t>都有确定数目的取值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lvl="1" indent="0">
              <a:lnSpc>
                <a:spcPct val="135000"/>
              </a:lnSpc>
              <a:buNone/>
            </a:pPr>
            <a:r>
              <a:rPr lang="en-US" altLang="zh-CN" sz="2200" dirty="0" smtClean="0"/>
              <a:t>——</a:t>
            </a:r>
            <a:r>
              <a:rPr lang="zh-CN" altLang="en-US" sz="2200" dirty="0"/>
              <a:t>基数</a:t>
            </a:r>
            <a:r>
              <a:rPr lang="zh-CN" altLang="en-US" sz="2200" dirty="0" smtClean="0"/>
              <a:t>排序是这样类型的记录</a:t>
            </a:r>
            <a:r>
              <a:rPr lang="zh-CN" altLang="en-US" sz="2200" dirty="0"/>
              <a:t>序列排序的有效</a:t>
            </a:r>
            <a:r>
              <a:rPr lang="zh-CN" altLang="en-US" sz="2200" dirty="0" smtClean="0"/>
              <a:t>方法！</a:t>
            </a:r>
            <a:endParaRPr lang="zh-CN" altLang="en-US" sz="2200" dirty="0"/>
          </a:p>
          <a:p>
            <a:pPr>
              <a:lnSpc>
                <a:spcPct val="135000"/>
              </a:lnSpc>
            </a:pPr>
            <a:r>
              <a:rPr lang="zh-CN" altLang="en-US" sz="2400" dirty="0" smtClean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个待排序记录</a:t>
            </a:r>
            <a:r>
              <a:rPr lang="en-US" altLang="zh-CN" sz="2400" dirty="0"/>
              <a:t>{R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…,R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，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单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关键字</a:t>
            </a:r>
            <a:r>
              <a:rPr lang="zh-CN" altLang="en-US" sz="2400" dirty="0"/>
              <a:t>是由</a:t>
            </a:r>
            <a:r>
              <a:rPr lang="en-US" altLang="zh-CN" sz="2400" b="1" i="1" dirty="0">
                <a:solidFill>
                  <a:srgbClr val="00B050"/>
                </a:solidFill>
              </a:rPr>
              <a:t>d</a:t>
            </a:r>
            <a:r>
              <a:rPr lang="zh-CN" altLang="en-US" sz="2400" dirty="0"/>
              <a:t>位</a:t>
            </a:r>
            <a:r>
              <a:rPr lang="en-US" altLang="zh-CN" sz="2400" dirty="0"/>
              <a:t>(</a:t>
            </a:r>
            <a:r>
              <a:rPr lang="zh-CN" altLang="en-US" sz="2400" dirty="0"/>
              <a:t>部分</a:t>
            </a:r>
            <a:r>
              <a:rPr lang="en-US" altLang="zh-CN" sz="2400" dirty="0"/>
              <a:t>)</a:t>
            </a:r>
            <a:r>
              <a:rPr lang="zh-CN" altLang="en-US" sz="2400" dirty="0"/>
              <a:t>组成，每位</a:t>
            </a:r>
            <a:r>
              <a:rPr lang="zh-CN" altLang="en-US" sz="2400" dirty="0" smtClean="0"/>
              <a:t>有 </a:t>
            </a:r>
            <a:r>
              <a:rPr lang="en-US" altLang="zh-CN" sz="2400" b="1" i="1" dirty="0" smtClean="0">
                <a:solidFill>
                  <a:srgbClr val="00B050"/>
                </a:solidFill>
              </a:rPr>
              <a:t>r </a:t>
            </a:r>
            <a:r>
              <a:rPr lang="zh-CN" altLang="en-US" sz="2400" dirty="0" smtClean="0"/>
              <a:t>种</a:t>
            </a:r>
            <a:r>
              <a:rPr lang="zh-CN" altLang="en-US" sz="2400" dirty="0"/>
              <a:t>取值，则关键字</a:t>
            </a:r>
            <a:r>
              <a:rPr lang="en-US" altLang="zh-CN" sz="2400" b="1" i="1" dirty="0"/>
              <a:t>R[</a:t>
            </a:r>
            <a:r>
              <a:rPr lang="en-US" altLang="zh-CN" sz="2400" b="1" i="1" dirty="0" err="1"/>
              <a:t>i</a:t>
            </a:r>
            <a:r>
              <a:rPr lang="en-US" altLang="zh-CN" sz="2400" b="1" i="1" dirty="0"/>
              <a:t>].key</a:t>
            </a:r>
            <a:r>
              <a:rPr lang="zh-CN" altLang="en-US" sz="2400" dirty="0"/>
              <a:t>可以看成</a:t>
            </a:r>
            <a:r>
              <a:rPr lang="zh-CN" altLang="en-US" sz="2400" b="1" u="sng" dirty="0"/>
              <a:t>一个</a:t>
            </a:r>
            <a:r>
              <a:rPr lang="en-US" altLang="zh-CN" sz="2400" b="1" i="1" u="sng" dirty="0">
                <a:solidFill>
                  <a:srgbClr val="00B050"/>
                </a:solidFill>
              </a:rPr>
              <a:t>d</a:t>
            </a:r>
            <a:r>
              <a:rPr lang="zh-CN" altLang="en-US" sz="2400" b="1" u="sng" dirty="0"/>
              <a:t>元组</a:t>
            </a:r>
            <a:r>
              <a:rPr lang="zh-CN" altLang="en-US" sz="2400" dirty="0"/>
              <a:t>： </a:t>
            </a:r>
            <a:endParaRPr lang="en-US" altLang="zh-CN" sz="2400" dirty="0" smtClean="0"/>
          </a:p>
          <a:p>
            <a:pPr marL="914400" lvl="2" indent="0">
              <a:lnSpc>
                <a:spcPct val="135000"/>
              </a:lnSpc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R[</a:t>
            </a:r>
            <a:r>
              <a:rPr lang="en-US" altLang="zh-CN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={K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K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…,K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>
              <a:lnSpc>
                <a:spcPct val="135000"/>
              </a:lnSpc>
            </a:pPr>
            <a:r>
              <a:rPr lang="zh-CN" altLang="en-US" sz="2400" dirty="0" smtClean="0"/>
              <a:t>基数</a:t>
            </a:r>
            <a:r>
              <a:rPr lang="zh-CN" altLang="en-US" sz="2400" dirty="0"/>
              <a:t>排序可以采用前面介绍</a:t>
            </a:r>
            <a:r>
              <a:rPr lang="zh-CN" altLang="en-US" sz="2400" dirty="0" smtClean="0"/>
              <a:t>的：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最高位</a:t>
            </a:r>
            <a:r>
              <a:rPr lang="zh-CN" altLang="en-US" sz="2400" b="1" u="sng" dirty="0">
                <a:solidFill>
                  <a:srgbClr val="0070C0"/>
                </a:solidFill>
              </a:rPr>
              <a:t>优先</a:t>
            </a:r>
            <a:r>
              <a:rPr lang="en-US" altLang="zh-CN" sz="2400" u="sng" dirty="0" smtClean="0"/>
              <a:t>(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MSD</a:t>
            </a:r>
            <a:r>
              <a:rPr lang="zh-CN" altLang="en-US" sz="2400" u="sng" dirty="0" smtClean="0"/>
              <a:t>，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M</a:t>
            </a:r>
            <a:r>
              <a:rPr lang="en-US" altLang="zh-CN" sz="2400" u="sng" dirty="0" smtClean="0"/>
              <a:t>ost </a:t>
            </a:r>
            <a:r>
              <a:rPr lang="en-US" altLang="zh-CN" sz="2400" b="1" u="sng" dirty="0">
                <a:solidFill>
                  <a:srgbClr val="0070C0"/>
                </a:solidFill>
              </a:rPr>
              <a:t>S</a:t>
            </a:r>
            <a:r>
              <a:rPr lang="en-US" altLang="zh-CN" sz="2400" u="sng" dirty="0"/>
              <a:t>ignificant </a:t>
            </a:r>
            <a:r>
              <a:rPr lang="en-US" altLang="zh-CN" sz="2400" b="1" u="sng" dirty="0">
                <a:solidFill>
                  <a:srgbClr val="0070C0"/>
                </a:solidFill>
              </a:rPr>
              <a:t>D</a:t>
            </a:r>
            <a:r>
              <a:rPr lang="en-US" altLang="zh-CN" sz="2400" u="sng" dirty="0"/>
              <a:t>igit first</a:t>
            </a:r>
            <a:r>
              <a:rPr lang="en-US" altLang="zh-CN" sz="2400" u="sng" dirty="0" smtClean="0"/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最低位</a:t>
            </a:r>
            <a:r>
              <a:rPr lang="zh-CN" altLang="en-US" sz="2400" b="1" u="sng" dirty="0">
                <a:solidFill>
                  <a:srgbClr val="0070C0"/>
                </a:solidFill>
              </a:rPr>
              <a:t>优先</a:t>
            </a:r>
            <a:r>
              <a:rPr lang="en-US" altLang="zh-CN" sz="2400" u="sng" dirty="0" smtClean="0"/>
              <a:t>(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LSD</a:t>
            </a:r>
            <a:r>
              <a:rPr lang="zh-CN" altLang="en-US" sz="2400" u="sng" dirty="0" smtClean="0"/>
              <a:t>，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L</a:t>
            </a:r>
            <a:r>
              <a:rPr lang="en-US" altLang="zh-CN" sz="2400" u="sng" dirty="0" smtClean="0"/>
              <a:t>east </a:t>
            </a:r>
            <a:r>
              <a:rPr lang="en-US" altLang="zh-CN" sz="2400" b="1" u="sng" dirty="0">
                <a:solidFill>
                  <a:srgbClr val="0070C0"/>
                </a:solidFill>
              </a:rPr>
              <a:t>S</a:t>
            </a:r>
            <a:r>
              <a:rPr lang="en-US" altLang="zh-CN" sz="2400" u="sng" dirty="0"/>
              <a:t>ignificant </a:t>
            </a:r>
            <a:r>
              <a:rPr lang="en-US" altLang="zh-CN" sz="2400" b="1" u="sng" dirty="0">
                <a:solidFill>
                  <a:srgbClr val="0070C0"/>
                </a:solidFill>
              </a:rPr>
              <a:t>D</a:t>
            </a:r>
            <a:r>
              <a:rPr lang="en-US" altLang="zh-CN" sz="2400" u="sng" dirty="0"/>
              <a:t>igit first</a:t>
            </a:r>
            <a:r>
              <a:rPr lang="en-US" altLang="zh-CN" sz="2400" u="sng" dirty="0" smtClean="0"/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方法。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6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r>
              <a:rPr lang="zh-CN" altLang="en-US" sz="2000" dirty="0" smtClean="0">
                <a:solidFill>
                  <a:schemeClr val="tx2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LSD</a:t>
            </a:r>
            <a:r>
              <a:rPr lang="zh-CN" altLang="en-US" sz="2000" dirty="0" smtClean="0">
                <a:solidFill>
                  <a:schemeClr val="tx2"/>
                </a:solidFill>
              </a:rPr>
              <a:t>方法</a:t>
            </a:r>
            <a:r>
              <a:rPr lang="en-US" altLang="zh-CN" sz="2000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链式</a:t>
            </a:r>
            <a:r>
              <a:rPr lang="zh-CN" alt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基数排序</a:t>
            </a:r>
            <a:r>
              <a:rPr lang="zh-CN" altLang="en-US" sz="2000" dirty="0" smtClean="0">
                <a:solidFill>
                  <a:schemeClr val="tx2"/>
                </a:solidFill>
              </a:rPr>
              <a:t>）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 smtClean="0"/>
              <a:t>首先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以</a:t>
            </a:r>
            <a:r>
              <a:rPr lang="zh-CN" altLang="en-US" sz="2400" b="1" i="1" dirty="0" smtClean="0"/>
              <a:t>静态链表</a:t>
            </a:r>
            <a:r>
              <a:rPr lang="zh-CN" altLang="en-US" sz="2400" dirty="0" smtClean="0"/>
              <a:t>存储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个待排序记录，</a:t>
            </a:r>
            <a:r>
              <a:rPr lang="zh-CN" altLang="en-US" sz="2400" u="sng" dirty="0" smtClean="0"/>
              <a:t>头结点指针</a:t>
            </a:r>
            <a:r>
              <a:rPr lang="zh-CN" altLang="en-US" sz="2400" dirty="0" smtClean="0"/>
              <a:t>指向第一个记录结点； </a:t>
            </a:r>
            <a:endParaRPr lang="zh-CN" altLang="en-US" sz="2400" dirty="0"/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一</a:t>
            </a:r>
            <a:r>
              <a:rPr lang="zh-CN" altLang="en-US" sz="2400" b="1" dirty="0">
                <a:solidFill>
                  <a:srgbClr val="0070C0"/>
                </a:solidFill>
              </a:rPr>
              <a:t>趟排序</a:t>
            </a:r>
            <a:r>
              <a:rPr lang="zh-CN" altLang="en-US" sz="2400" dirty="0" smtClean="0"/>
              <a:t>的过程</a:t>
            </a:r>
            <a:r>
              <a:rPr lang="zh-CN" altLang="en-US" sz="2400" dirty="0"/>
              <a:t>是：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200" b="1" dirty="0" smtClean="0"/>
              <a:t>分配</a:t>
            </a:r>
            <a:r>
              <a:rPr lang="zh-CN" altLang="en-US" sz="2200" dirty="0"/>
              <a:t>： </a:t>
            </a:r>
            <a:r>
              <a:rPr lang="zh-CN" altLang="en-US" sz="2200" u="sng" dirty="0"/>
              <a:t>按</a:t>
            </a:r>
            <a:r>
              <a:rPr lang="en-US" altLang="zh-CN" sz="2200" u="sng" dirty="0" err="1">
                <a:solidFill>
                  <a:srgbClr val="0070C0"/>
                </a:solidFill>
              </a:rPr>
              <a:t>K</a:t>
            </a:r>
            <a:r>
              <a:rPr lang="en-US" altLang="zh-CN" sz="2200" u="sng" baseline="30000" dirty="0" err="1">
                <a:solidFill>
                  <a:srgbClr val="0070C0"/>
                </a:solidFill>
              </a:rPr>
              <a:t>d</a:t>
            </a:r>
            <a:r>
              <a:rPr lang="zh-CN" altLang="en-US" sz="2200" u="sng" dirty="0">
                <a:solidFill>
                  <a:srgbClr val="0070C0"/>
                </a:solidFill>
              </a:rPr>
              <a:t>值的升序</a:t>
            </a:r>
            <a:r>
              <a:rPr lang="zh-CN" altLang="en-US" sz="2200" u="sng" dirty="0"/>
              <a:t>顺序，改变记录指针，将链表中的记录结点分配</a:t>
            </a:r>
            <a:r>
              <a:rPr lang="zh-CN" altLang="en-US" sz="2200" u="sng" dirty="0" smtClean="0"/>
              <a:t>到 </a:t>
            </a:r>
            <a:r>
              <a:rPr lang="en-US" altLang="zh-CN" sz="2200" i="1" u="sng" dirty="0" smtClean="0">
                <a:solidFill>
                  <a:srgbClr val="00B050"/>
                </a:solidFill>
              </a:rPr>
              <a:t>r </a:t>
            </a:r>
            <a:r>
              <a:rPr lang="zh-CN" altLang="en-US" sz="2200" u="sng" dirty="0" smtClean="0"/>
              <a:t>个</a:t>
            </a:r>
            <a:r>
              <a:rPr lang="zh-CN" altLang="en-US" sz="2200" u="sng" dirty="0"/>
              <a:t>链表</a:t>
            </a:r>
            <a:r>
              <a:rPr lang="en-US" altLang="zh-CN" sz="2200" u="sng" dirty="0"/>
              <a:t>(</a:t>
            </a:r>
            <a:r>
              <a:rPr lang="zh-CN" altLang="en-US" sz="2200" u="sng" dirty="0"/>
              <a:t>桶</a:t>
            </a:r>
            <a:r>
              <a:rPr lang="en-US" altLang="zh-CN" sz="2200" u="sng" dirty="0"/>
              <a:t>)</a:t>
            </a:r>
            <a:r>
              <a:rPr lang="zh-CN" altLang="en-US" sz="2200" u="sng" dirty="0" smtClean="0"/>
              <a:t>中</a:t>
            </a:r>
            <a:r>
              <a:rPr lang="zh-CN" altLang="en-US" sz="2200" dirty="0" smtClean="0"/>
              <a:t>。每个</a:t>
            </a:r>
            <a:r>
              <a:rPr lang="zh-CN" altLang="en-US" sz="2200" dirty="0"/>
              <a:t>链表中所有记录的关键字的</a:t>
            </a:r>
            <a:r>
              <a:rPr lang="zh-CN" altLang="en-US" sz="2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最低位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K</a:t>
            </a:r>
            <a:r>
              <a:rPr lang="en-US" altLang="zh-CN" sz="2200" i="1" baseline="30000" dirty="0" err="1"/>
              <a:t>d</a:t>
            </a:r>
            <a:r>
              <a:rPr lang="en-US" altLang="zh-CN" sz="2200" dirty="0"/>
              <a:t>)</a:t>
            </a:r>
            <a:r>
              <a:rPr lang="zh-CN" altLang="en-US" sz="2200" dirty="0"/>
              <a:t>的值都</a:t>
            </a:r>
            <a:r>
              <a:rPr lang="zh-CN" altLang="en-US" sz="2200" dirty="0" smtClean="0"/>
              <a:t>相等；用</a:t>
            </a:r>
            <a:r>
              <a:rPr lang="zh-CN" altLang="en-US" sz="2200" dirty="0"/>
              <a:t>指针</a:t>
            </a:r>
            <a:r>
              <a:rPr lang="en-US" altLang="zh-CN" sz="2200" b="1" i="1" dirty="0" smtClean="0">
                <a:solidFill>
                  <a:srgbClr val="C00000"/>
                </a:solidFill>
              </a:rPr>
              <a:t>f</a:t>
            </a:r>
            <a:r>
              <a:rPr lang="en-US" altLang="zh-CN" sz="2200" b="1" i="1" dirty="0" smtClean="0">
                <a:solidFill>
                  <a:srgbClr val="7030A0"/>
                </a:solidFill>
              </a:rPr>
              <a:t>[</a:t>
            </a:r>
            <a:r>
              <a:rPr lang="en-US" altLang="zh-CN" sz="2200" b="1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200" b="1" i="1" dirty="0">
                <a:solidFill>
                  <a:srgbClr val="7030A0"/>
                </a:solidFill>
              </a:rPr>
              <a:t>]</a:t>
            </a:r>
            <a:r>
              <a:rPr lang="zh-CN" altLang="en-US" sz="2200" dirty="0"/>
              <a:t>、</a:t>
            </a:r>
            <a:r>
              <a:rPr lang="en-US" altLang="zh-CN" sz="2200" b="1" i="1" dirty="0">
                <a:solidFill>
                  <a:srgbClr val="0080FF"/>
                </a:solidFill>
              </a:rPr>
              <a:t>e</a:t>
            </a:r>
            <a:r>
              <a:rPr lang="en-US" altLang="zh-CN" sz="2200" b="1" i="1" dirty="0">
                <a:solidFill>
                  <a:srgbClr val="7030A0"/>
                </a:solidFill>
              </a:rPr>
              <a:t>[</a:t>
            </a:r>
            <a:r>
              <a:rPr lang="en-US" altLang="zh-CN" sz="2200" b="1" i="1" dirty="0" err="1">
                <a:solidFill>
                  <a:srgbClr val="7030A0"/>
                </a:solidFill>
              </a:rPr>
              <a:t>i</a:t>
            </a:r>
            <a:r>
              <a:rPr lang="en-US" altLang="zh-CN" sz="2200" b="1" i="1" dirty="0" smtClean="0">
                <a:solidFill>
                  <a:srgbClr val="7030A0"/>
                </a:solidFill>
              </a:rPr>
              <a:t>]</a:t>
            </a:r>
            <a:r>
              <a:rPr lang="zh-CN" altLang="en-US" sz="2200" dirty="0" smtClean="0"/>
              <a:t>指向第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个链表</a:t>
            </a:r>
            <a:r>
              <a:rPr lang="en-US" altLang="zh-CN" sz="2200" u="sng" dirty="0"/>
              <a:t>(</a:t>
            </a:r>
            <a:r>
              <a:rPr lang="zh-CN" altLang="en-US" sz="2200" u="sng" dirty="0"/>
              <a:t>桶</a:t>
            </a:r>
            <a:r>
              <a:rPr lang="en-US" altLang="zh-CN" sz="2200" u="sng" dirty="0"/>
              <a:t>)</a:t>
            </a:r>
            <a:r>
              <a:rPr lang="zh-CN" altLang="en-US" sz="2200" dirty="0" smtClean="0"/>
              <a:t>的</a:t>
            </a:r>
            <a:r>
              <a:rPr lang="zh-CN" altLang="en-US" sz="2200" b="1" dirty="0"/>
              <a:t>头结点</a:t>
            </a:r>
            <a:r>
              <a:rPr lang="zh-CN" altLang="en-US" sz="2200" dirty="0"/>
              <a:t>和</a:t>
            </a:r>
            <a:r>
              <a:rPr lang="zh-CN" altLang="en-US" sz="2200" b="1" dirty="0"/>
              <a:t>尾</a:t>
            </a:r>
            <a:r>
              <a:rPr lang="zh-CN" altLang="en-US" sz="2200" b="1" dirty="0" smtClean="0"/>
              <a:t>结点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200" b="1" dirty="0" smtClean="0"/>
              <a:t>收集</a:t>
            </a:r>
            <a:r>
              <a:rPr lang="zh-CN" altLang="en-US" sz="2200" dirty="0"/>
              <a:t>：</a:t>
            </a:r>
            <a:r>
              <a:rPr lang="zh-CN" altLang="en-US" sz="2200" u="sng" dirty="0"/>
              <a:t>改变所有非空链表的尾结点指针，使其指向</a:t>
            </a:r>
            <a:r>
              <a:rPr lang="zh-CN" altLang="en-US" sz="2200" i="1" u="sng" dirty="0"/>
              <a:t>下一个非空连表的第一个结点</a:t>
            </a:r>
            <a:r>
              <a:rPr lang="zh-CN" altLang="en-US" sz="2200" dirty="0"/>
              <a:t>，从而</a:t>
            </a:r>
            <a:r>
              <a:rPr lang="zh-CN" altLang="en-US" sz="2200" dirty="0" smtClean="0"/>
              <a:t>将 </a:t>
            </a:r>
            <a:r>
              <a:rPr lang="en-US" altLang="zh-CN" sz="2200" i="1" dirty="0" smtClean="0">
                <a:solidFill>
                  <a:srgbClr val="00B050"/>
                </a:solidFill>
              </a:rPr>
              <a:t>r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链表中的记录重新链接成一个链表；</a:t>
            </a:r>
          </a:p>
          <a:p>
            <a:pPr marL="457200" indent="-457200"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2400" dirty="0" smtClean="0"/>
              <a:t>如此，</a:t>
            </a:r>
            <a:r>
              <a:rPr lang="zh-CN" altLang="en-US" sz="2400" b="1" i="1" dirty="0" smtClean="0"/>
              <a:t>依次</a:t>
            </a:r>
            <a:r>
              <a:rPr lang="zh-CN" altLang="en-US" sz="2400" dirty="0" smtClean="0"/>
              <a:t>按</a:t>
            </a:r>
            <a:r>
              <a:rPr lang="en-US" altLang="zh-CN" sz="2400" dirty="0" err="1" smtClean="0"/>
              <a:t>K</a:t>
            </a:r>
            <a:r>
              <a:rPr lang="en-US" altLang="zh-CN" sz="2400" baseline="30000" dirty="0" err="1" smtClean="0"/>
              <a:t>d</a:t>
            </a:r>
            <a:r>
              <a:rPr lang="en-US" altLang="zh-CN" sz="2400" dirty="0" smtClean="0"/>
              <a:t>, K</a:t>
            </a:r>
            <a:r>
              <a:rPr lang="en-US" altLang="zh-CN" sz="2400" baseline="30000" dirty="0" smtClean="0"/>
              <a:t>d-1</a:t>
            </a:r>
            <a:r>
              <a:rPr lang="en-US" altLang="zh-CN" sz="2400" dirty="0"/>
              <a:t>, K</a:t>
            </a:r>
            <a:r>
              <a:rPr lang="en-US" altLang="zh-CN" sz="2400" baseline="30000" dirty="0"/>
              <a:t>d-2</a:t>
            </a:r>
            <a:r>
              <a:rPr lang="en-US" altLang="zh-CN" sz="2400" dirty="0"/>
              <a:t>, … K</a:t>
            </a:r>
            <a:r>
              <a:rPr lang="en-US" altLang="zh-CN" sz="2400" baseline="30000" dirty="0"/>
              <a:t>1</a:t>
            </a:r>
            <a:r>
              <a:rPr lang="zh-CN" altLang="en-US" sz="2400" dirty="0"/>
              <a:t>分别进行，共进行</a:t>
            </a:r>
            <a:r>
              <a:rPr lang="en-US" altLang="zh-CN" sz="2400" i="1" dirty="0" smtClean="0"/>
              <a:t>d </a:t>
            </a:r>
            <a:r>
              <a:rPr lang="zh-CN" altLang="en-US" sz="2400" dirty="0" smtClean="0"/>
              <a:t>趟</a:t>
            </a:r>
            <a:r>
              <a:rPr lang="zh-CN" altLang="en-US" sz="2400" dirty="0"/>
              <a:t>排序</a:t>
            </a:r>
            <a:r>
              <a:rPr lang="zh-CN" altLang="en-US" sz="2400" dirty="0" smtClean="0"/>
              <a:t>后，完成整个排序过程。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6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为实现基数排序，用两个指针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(</a:t>
            </a:r>
            <a:r>
              <a:rPr lang="en-US" altLang="zh-CN" sz="2400" b="1" i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[ ]</a:t>
            </a:r>
            <a:r>
              <a:rPr lang="zh-CN" altLang="en-US" sz="2400" dirty="0" smtClean="0"/>
              <a:t>和</a:t>
            </a:r>
            <a:r>
              <a:rPr lang="en-US" altLang="zh-CN" sz="2400" b="1" i="1" smtClean="0">
                <a:solidFill>
                  <a:srgbClr val="0070C0"/>
                </a:solidFill>
              </a:rPr>
              <a:t>e</a:t>
            </a:r>
            <a:r>
              <a:rPr lang="en-US" altLang="zh-CN" sz="2400" b="1" smtClean="0">
                <a:solidFill>
                  <a:srgbClr val="0070C0"/>
                </a:solidFill>
              </a:rPr>
              <a:t>[ ]</a:t>
            </a:r>
            <a:r>
              <a:rPr lang="en-US" altLang="zh-CN" sz="2400" smtClean="0"/>
              <a:t>)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分别管理所有的缓存</a:t>
            </a:r>
            <a:r>
              <a:rPr lang="en-US" altLang="zh-CN" sz="2400" dirty="0"/>
              <a:t>(</a:t>
            </a:r>
            <a:r>
              <a:rPr lang="zh-CN" altLang="en-US" sz="2400" dirty="0"/>
              <a:t>桶</a:t>
            </a:r>
            <a:r>
              <a:rPr lang="en-US" altLang="zh-CN" sz="2400" dirty="0"/>
              <a:t>)</a:t>
            </a:r>
            <a:r>
              <a:rPr lang="zh-CN" altLang="en-US" sz="2400" dirty="0"/>
              <a:t>，同时对待排序记录的数据类型进行</a:t>
            </a:r>
            <a:r>
              <a:rPr lang="zh-CN" altLang="en-US" sz="2400" dirty="0" smtClean="0"/>
              <a:t>改造。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742" name="TextBox1" r:id="rId2" imgW="7915320" imgH="4105440"/>
        </mc:Choice>
        <mc:Fallback>
          <p:control name="TextBox1" r:id="rId2" imgW="7915320" imgH="41054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73100" y="2057400"/>
                  <a:ext cx="7912100" cy="4102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710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基数排序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设有</a:t>
            </a:r>
            <a:r>
              <a:rPr lang="en-US" altLang="zh-CN" i="1" dirty="0">
                <a:solidFill>
                  <a:srgbClr val="00B050"/>
                </a:solidFill>
              </a:rPr>
              <a:t>n</a:t>
            </a:r>
            <a:r>
              <a:rPr lang="zh-CN" altLang="en-US" dirty="0"/>
              <a:t>个待排序记录，关键字位数为</a:t>
            </a:r>
            <a:r>
              <a:rPr lang="en-US" altLang="zh-CN" i="1" dirty="0">
                <a:solidFill>
                  <a:srgbClr val="00B050"/>
                </a:solidFill>
              </a:rPr>
              <a:t>d</a:t>
            </a:r>
            <a:r>
              <a:rPr lang="zh-CN" altLang="en-US" dirty="0"/>
              <a:t>，每位有</a:t>
            </a:r>
            <a:r>
              <a:rPr lang="en-US" altLang="zh-CN" i="1" dirty="0">
                <a:solidFill>
                  <a:srgbClr val="00B050"/>
                </a:solidFill>
              </a:rPr>
              <a:t>r</a:t>
            </a:r>
            <a:r>
              <a:rPr lang="zh-CN" altLang="en-US" dirty="0"/>
              <a:t>种取值。则排序的趟数是</a:t>
            </a:r>
            <a:r>
              <a:rPr lang="en-US" altLang="zh-CN" i="1" dirty="0">
                <a:solidFill>
                  <a:srgbClr val="00B050"/>
                </a:solidFill>
              </a:rPr>
              <a:t>d</a:t>
            </a:r>
            <a:r>
              <a:rPr lang="zh-CN" altLang="en-US" dirty="0"/>
              <a:t>；在每一趟中：</a:t>
            </a:r>
          </a:p>
          <a:p>
            <a:pPr lvl="2"/>
            <a:r>
              <a:rPr lang="zh-CN" altLang="en-US" b="1" dirty="0" smtClean="0"/>
              <a:t>链表</a:t>
            </a:r>
            <a:r>
              <a:rPr lang="zh-CN" altLang="en-US" b="1" dirty="0"/>
              <a:t>初始化</a:t>
            </a:r>
            <a:r>
              <a:rPr lang="zh-CN" altLang="en-US" dirty="0"/>
              <a:t>的</a:t>
            </a:r>
            <a:r>
              <a:rPr lang="zh-CN" altLang="en-US" u="sng" dirty="0"/>
              <a:t>时间复杂度</a:t>
            </a:r>
            <a:r>
              <a:rPr lang="zh-CN" altLang="en-US" dirty="0"/>
              <a:t>：</a:t>
            </a:r>
            <a:r>
              <a:rPr lang="en-US" altLang="zh-CN" dirty="0"/>
              <a:t>O(r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 </a:t>
            </a:r>
            <a:endParaRPr lang="zh-CN" altLang="en-US" dirty="0"/>
          </a:p>
          <a:p>
            <a:pPr lvl="2"/>
            <a:r>
              <a:rPr lang="zh-CN" altLang="en-US" b="1" dirty="0" smtClean="0"/>
              <a:t>分配</a:t>
            </a:r>
            <a:r>
              <a:rPr lang="zh-CN" altLang="en-US" dirty="0"/>
              <a:t>的</a:t>
            </a:r>
            <a:r>
              <a:rPr lang="zh-CN" altLang="en-US" u="sng" dirty="0"/>
              <a:t>时间复杂度</a:t>
            </a:r>
            <a:r>
              <a:rPr lang="zh-CN" altLang="en-US" dirty="0"/>
              <a:t>：</a:t>
            </a:r>
            <a:r>
              <a:rPr lang="en-US" altLang="zh-CN" dirty="0"/>
              <a:t>O(n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 </a:t>
            </a:r>
            <a:endParaRPr lang="zh-CN" altLang="en-US" dirty="0"/>
          </a:p>
          <a:p>
            <a:pPr lvl="2"/>
            <a:r>
              <a:rPr lang="zh-CN" altLang="en-US" b="1" dirty="0" smtClean="0"/>
              <a:t>分配</a:t>
            </a:r>
            <a:r>
              <a:rPr lang="zh-CN" altLang="en-US" b="1" dirty="0"/>
              <a:t>后收集</a:t>
            </a:r>
            <a:r>
              <a:rPr lang="zh-CN" altLang="en-US" dirty="0"/>
              <a:t>的</a:t>
            </a:r>
            <a:r>
              <a:rPr lang="zh-CN" altLang="en-US" u="sng" dirty="0"/>
              <a:t>时间复杂度</a:t>
            </a:r>
            <a:r>
              <a:rPr lang="zh-CN" altLang="en-US" dirty="0"/>
              <a:t>：</a:t>
            </a:r>
            <a:r>
              <a:rPr lang="en-US" altLang="zh-CN" dirty="0"/>
              <a:t>O(r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 </a:t>
            </a:r>
            <a:endParaRPr lang="zh-CN" altLang="en-US" dirty="0"/>
          </a:p>
          <a:p>
            <a:pPr lvl="1"/>
            <a:r>
              <a:rPr lang="zh-CN" altLang="en-US" dirty="0" smtClean="0"/>
              <a:t>则</a:t>
            </a:r>
            <a:r>
              <a:rPr lang="zh-CN" altLang="en-US" b="1" dirty="0"/>
              <a:t>链式基数排序</a:t>
            </a:r>
            <a:r>
              <a:rPr lang="zh-CN" altLang="en-US" dirty="0"/>
              <a:t>的</a:t>
            </a:r>
            <a:r>
              <a:rPr lang="zh-CN" altLang="en-US" u="sng" dirty="0"/>
              <a:t>时间复杂度</a:t>
            </a:r>
            <a:r>
              <a:rPr lang="zh-CN" altLang="en-US" dirty="0"/>
              <a:t>为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C00000"/>
                </a:solidFill>
              </a:rPr>
              <a:t>O(d(</a:t>
            </a:r>
            <a:r>
              <a:rPr lang="en-US" altLang="zh-CN" dirty="0" err="1" smtClean="0">
                <a:solidFill>
                  <a:srgbClr val="C00000"/>
                </a:solidFill>
              </a:rPr>
              <a:t>n+r</a:t>
            </a:r>
            <a:r>
              <a:rPr lang="en-US" altLang="zh-CN" dirty="0">
                <a:solidFill>
                  <a:srgbClr val="C00000"/>
                </a:solidFill>
              </a:rPr>
              <a:t>))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排序过程中使用的辅助空间是：</a:t>
            </a:r>
            <a:r>
              <a:rPr lang="en-US" altLang="zh-CN" i="1" dirty="0" smtClean="0">
                <a:solidFill>
                  <a:srgbClr val="0070C0"/>
                </a:solidFill>
              </a:rPr>
              <a:t>2r </a:t>
            </a:r>
            <a:r>
              <a:rPr lang="zh-CN" altLang="en-US" dirty="0" smtClean="0">
                <a:solidFill>
                  <a:srgbClr val="0070C0"/>
                </a:solidFill>
              </a:rPr>
              <a:t>个</a:t>
            </a:r>
            <a:r>
              <a:rPr lang="zh-CN" altLang="en-US" dirty="0">
                <a:solidFill>
                  <a:srgbClr val="0070C0"/>
                </a:solidFill>
              </a:rPr>
              <a:t>链表指针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0070C0"/>
                </a:solidFill>
              </a:rPr>
              <a:t>n</a:t>
            </a:r>
            <a:r>
              <a:rPr lang="zh-CN" altLang="en-US" dirty="0">
                <a:solidFill>
                  <a:srgbClr val="0070C0"/>
                </a:solidFill>
              </a:rPr>
              <a:t>个指针域空间</a:t>
            </a:r>
            <a:r>
              <a:rPr lang="zh-CN" altLang="en-US" dirty="0"/>
              <a:t>，则</a:t>
            </a:r>
            <a:r>
              <a:rPr lang="zh-CN" altLang="en-US" u="sng" dirty="0"/>
              <a:t>空间复杂度</a:t>
            </a:r>
            <a:r>
              <a:rPr lang="zh-CN" altLang="en-US" dirty="0"/>
              <a:t>为：</a:t>
            </a:r>
            <a:r>
              <a:rPr lang="en-US" altLang="zh-CN" dirty="0">
                <a:solidFill>
                  <a:srgbClr val="C00000"/>
                </a:solidFill>
              </a:rPr>
              <a:t>O(</a:t>
            </a:r>
            <a:r>
              <a:rPr lang="en-US" altLang="zh-CN" dirty="0" err="1">
                <a:solidFill>
                  <a:srgbClr val="C00000"/>
                </a:solidFill>
              </a:rPr>
              <a:t>n+r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dirty="0" smtClean="0"/>
              <a:t>基数</a:t>
            </a:r>
            <a:r>
              <a:rPr lang="zh-CN" altLang="en-US" dirty="0"/>
              <a:t>排序是</a:t>
            </a:r>
            <a:r>
              <a:rPr lang="zh-CN" altLang="en-US" dirty="0">
                <a:solidFill>
                  <a:srgbClr val="FF00FF"/>
                </a:solidFill>
              </a:rPr>
              <a:t>稳定的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各种内部排序</a:t>
            </a:r>
            <a:r>
              <a:rPr lang="zh-CN" altLang="en-US" dirty="0"/>
              <a:t>算法</a:t>
            </a:r>
            <a:r>
              <a:rPr lang="zh-CN" altLang="en-US" dirty="0" smtClean="0"/>
              <a:t>的比较</a:t>
            </a:r>
            <a:r>
              <a:rPr lang="zh-CN" altLang="en-US" sz="2000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</a:rPr>
              <a:t>1/4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按</a:t>
            </a:r>
            <a:r>
              <a:rPr lang="zh-CN" altLang="en-US" sz="2400" dirty="0">
                <a:solidFill>
                  <a:srgbClr val="7030A0"/>
                </a:solidFill>
              </a:rPr>
              <a:t>所采用的基本思想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zh-CN" altLang="en-US" sz="2400" dirty="0">
                <a:solidFill>
                  <a:srgbClr val="7030A0"/>
                </a:solidFill>
              </a:rPr>
              <a:t>策略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  <a:r>
              <a:rPr lang="zh-CN" altLang="en-US" sz="2400" dirty="0" smtClean="0"/>
              <a:t>，内部排序算法可</a:t>
            </a:r>
            <a:r>
              <a:rPr lang="zh-CN" altLang="en-US" sz="2400" dirty="0"/>
              <a:t>分为：</a:t>
            </a:r>
            <a:r>
              <a:rPr lang="zh-CN" altLang="en-US" sz="2400" b="1" dirty="0"/>
              <a:t>插入排序</a:t>
            </a:r>
            <a:r>
              <a:rPr lang="zh-CN" altLang="en-US" sz="2400" dirty="0"/>
              <a:t>、</a:t>
            </a:r>
            <a:r>
              <a:rPr lang="zh-CN" altLang="en-US" sz="2400" b="1" dirty="0"/>
              <a:t>交换排序</a:t>
            </a:r>
            <a:r>
              <a:rPr lang="zh-CN" altLang="en-US" sz="2400" dirty="0"/>
              <a:t>、</a:t>
            </a:r>
            <a:r>
              <a:rPr lang="zh-CN" altLang="en-US" sz="2400" b="1" dirty="0"/>
              <a:t>选择排序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归并排序</a:t>
            </a:r>
            <a:r>
              <a:rPr lang="zh-CN" altLang="en-US" sz="2400" dirty="0"/>
              <a:t>和</a:t>
            </a:r>
            <a:r>
              <a:rPr lang="zh-CN" altLang="en-US" sz="2400" b="1" dirty="0"/>
              <a:t>基数排序</a:t>
            </a:r>
            <a:r>
              <a:rPr lang="zh-CN" altLang="en-US" sz="2400" dirty="0"/>
              <a:t>，它们的基本策略分别是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</a:rPr>
              <a:t>插入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：依次将无序序列中的一个记录，按关键字值的大小插入到已排好序一个子序列的适当位置，直到</a:t>
            </a:r>
            <a:r>
              <a:rPr lang="zh-CN" altLang="en-US" sz="2400" i="1" dirty="0"/>
              <a:t>所有的记录都插入</a:t>
            </a:r>
            <a:r>
              <a:rPr lang="zh-CN" altLang="en-US" sz="2400" dirty="0"/>
              <a:t>为止。</a:t>
            </a:r>
            <a:endParaRPr lang="en-US" altLang="zh-CN" sz="2400" dirty="0"/>
          </a:p>
          <a:p>
            <a:pPr lvl="1"/>
            <a:r>
              <a:rPr lang="zh-CN" altLang="en-US" sz="2400" dirty="0"/>
              <a:t>具体方法分：</a:t>
            </a:r>
            <a:r>
              <a:rPr lang="zh-CN" altLang="en-US" sz="2400" b="1" u="sng" dirty="0">
                <a:solidFill>
                  <a:srgbClr val="0070C0"/>
                </a:solidFill>
              </a:rPr>
              <a:t>直接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折半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0070C0"/>
                </a:solidFill>
              </a:rPr>
              <a:t>2-</a:t>
            </a:r>
            <a:r>
              <a:rPr lang="zh-CN" altLang="en-US" sz="2400" dirty="0">
                <a:solidFill>
                  <a:srgbClr val="0070C0"/>
                </a:solidFill>
              </a:rPr>
              <a:t>路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0070C0"/>
                </a:solidFill>
              </a:rPr>
              <a:t>表</a:t>
            </a:r>
            <a:r>
              <a:rPr lang="zh-CN" altLang="en-US" sz="2400" dirty="0"/>
              <a:t>插入和</a:t>
            </a:r>
            <a:r>
              <a:rPr lang="zh-CN" altLang="en-US" sz="2400" b="1" u="sng" dirty="0">
                <a:solidFill>
                  <a:srgbClr val="0070C0"/>
                </a:solidFill>
              </a:rPr>
              <a:t>希尔</a:t>
            </a:r>
            <a:r>
              <a:rPr lang="zh-CN" altLang="en-US" sz="2400" dirty="0"/>
              <a:t>排序。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>
                <a:solidFill>
                  <a:srgbClr val="C00000"/>
                </a:solidFill>
              </a:rPr>
              <a:t>交换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：对于待排序记录序列中的记录，两两比较记录的关键字，并对反序的两个记录进行交换，直到整个序列中</a:t>
            </a:r>
            <a:r>
              <a:rPr lang="zh-CN" altLang="en-US" sz="2400" i="1" dirty="0"/>
              <a:t>没有反序</a:t>
            </a:r>
            <a:r>
              <a:rPr lang="zh-CN" altLang="en-US" sz="2400" dirty="0"/>
              <a:t>的记录偶对为止。</a:t>
            </a:r>
            <a:endParaRPr lang="en-US" altLang="zh-CN" sz="2400" dirty="0"/>
          </a:p>
          <a:p>
            <a:pPr lvl="1"/>
            <a:r>
              <a:rPr lang="zh-CN" altLang="en-US" sz="2200" dirty="0"/>
              <a:t>具体方法分：</a:t>
            </a:r>
            <a:r>
              <a:rPr lang="zh-CN" altLang="en-US" sz="2200" b="1" u="sng" dirty="0">
                <a:solidFill>
                  <a:srgbClr val="0070C0"/>
                </a:solidFill>
              </a:rPr>
              <a:t>冒泡</a:t>
            </a:r>
            <a:r>
              <a:rPr lang="zh-CN" altLang="en-US" sz="2200" dirty="0"/>
              <a:t>排序、</a:t>
            </a:r>
            <a:r>
              <a:rPr lang="zh-CN" altLang="en-US" sz="2200" b="1" u="sng" dirty="0">
                <a:solidFill>
                  <a:srgbClr val="0070C0"/>
                </a:solidFill>
              </a:rPr>
              <a:t>快速</a:t>
            </a:r>
            <a:r>
              <a:rPr lang="zh-CN" altLang="en-US" sz="2200" dirty="0"/>
              <a:t>排序</a:t>
            </a:r>
            <a:r>
              <a:rPr lang="zh-CN" altLang="en-US" sz="22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X. </a:t>
            </a:r>
            <a:r>
              <a:rPr lang="zh-CN" altLang="en-US" dirty="0"/>
              <a:t>各种内部排序算法的</a:t>
            </a:r>
            <a:r>
              <a:rPr lang="zh-CN" altLang="en-US" dirty="0" smtClean="0"/>
              <a:t>比较</a:t>
            </a:r>
            <a:r>
              <a:rPr lang="zh-CN" altLang="en-US" sz="2000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</a:rPr>
              <a:t>2/4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81075"/>
            <a:ext cx="7924800" cy="5419725"/>
          </a:xfrm>
        </p:spPr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选择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：不断地从待排序的记录序列中选取关键字最小的记录，放在已排好序的序列的最后，直到</a:t>
            </a:r>
            <a:r>
              <a:rPr lang="zh-CN" altLang="en-US" sz="2400" i="1" dirty="0"/>
              <a:t>所有记录都被选取</a:t>
            </a:r>
            <a:r>
              <a:rPr lang="zh-CN" altLang="en-US" sz="2400" dirty="0"/>
              <a:t>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具体方法</a:t>
            </a:r>
            <a:r>
              <a:rPr lang="zh-CN" altLang="en-US" sz="2200" dirty="0"/>
              <a:t>分</a:t>
            </a:r>
            <a:r>
              <a:rPr lang="zh-CN" altLang="en-US" sz="2200" dirty="0" smtClean="0"/>
              <a:t>：</a:t>
            </a:r>
            <a:r>
              <a:rPr lang="zh-CN" altLang="en-US" sz="2200" b="1" u="sng" dirty="0" smtClean="0">
                <a:solidFill>
                  <a:srgbClr val="0070C0"/>
                </a:solidFill>
              </a:rPr>
              <a:t>简单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直接</a:t>
            </a:r>
            <a:r>
              <a:rPr lang="en-US" altLang="zh-CN" sz="2200" b="1" dirty="0" smtClean="0"/>
              <a:t>)</a:t>
            </a:r>
            <a:r>
              <a:rPr lang="zh-CN" altLang="en-US" sz="2200" dirty="0" smtClean="0"/>
              <a:t>选择、</a:t>
            </a:r>
            <a:r>
              <a:rPr lang="zh-CN" altLang="en-US" sz="2200" dirty="0" smtClean="0">
                <a:solidFill>
                  <a:srgbClr val="0070C0"/>
                </a:solidFill>
              </a:rPr>
              <a:t>树形</a:t>
            </a:r>
            <a:r>
              <a:rPr lang="zh-CN" altLang="en-US" sz="2200" dirty="0" smtClean="0"/>
              <a:t>选择、</a:t>
            </a:r>
            <a:r>
              <a:rPr lang="zh-CN" altLang="en-US" sz="2200" b="1" u="sng" dirty="0" smtClean="0">
                <a:solidFill>
                  <a:srgbClr val="0070C0"/>
                </a:solidFill>
              </a:rPr>
              <a:t>堆</a:t>
            </a:r>
            <a:r>
              <a:rPr lang="zh-CN" altLang="en-US" sz="2200" dirty="0"/>
              <a:t>排序。</a:t>
            </a:r>
          </a:p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>
                <a:solidFill>
                  <a:srgbClr val="C00000"/>
                </a:solidFill>
              </a:rPr>
              <a:t>归并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：利用“归并”技术不断地对待排序记录序列中的有序子序列进行合并，直到</a:t>
            </a:r>
            <a:r>
              <a:rPr lang="zh-CN" altLang="en-US" sz="2400" i="1" dirty="0"/>
              <a:t>合并为一个有序序列</a:t>
            </a:r>
            <a:r>
              <a:rPr lang="zh-CN" altLang="en-US" sz="2400" dirty="0"/>
              <a:t>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 startAt="3"/>
            </a:pPr>
            <a:r>
              <a:rPr lang="zh-CN" altLang="en-US" sz="2400" b="1" dirty="0" smtClean="0">
                <a:solidFill>
                  <a:srgbClr val="C00000"/>
                </a:solidFill>
              </a:rPr>
              <a:t>基数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：按待排序记录的关键字的组成成分</a:t>
            </a:r>
            <a:r>
              <a:rPr lang="en-US" altLang="zh-CN" sz="2400" dirty="0"/>
              <a:t>(“</a:t>
            </a:r>
            <a:r>
              <a:rPr lang="zh-CN" altLang="en-US" sz="2400" dirty="0"/>
              <a:t>位”</a:t>
            </a:r>
            <a:r>
              <a:rPr lang="en-US" altLang="zh-CN" sz="2400" dirty="0"/>
              <a:t>)</a:t>
            </a:r>
            <a:r>
              <a:rPr lang="zh-CN" altLang="en-US" sz="2400" dirty="0"/>
              <a:t>从低到高</a:t>
            </a:r>
            <a:r>
              <a:rPr lang="en-US" altLang="zh-CN" sz="2400" dirty="0"/>
              <a:t>(</a:t>
            </a:r>
            <a:r>
              <a:rPr lang="zh-CN" altLang="en-US" sz="2400" dirty="0"/>
              <a:t>或从高到低</a:t>
            </a:r>
            <a:r>
              <a:rPr lang="en-US" altLang="zh-CN" sz="2400" dirty="0"/>
              <a:t>)</a:t>
            </a:r>
            <a:r>
              <a:rPr lang="zh-CN" altLang="en-US" sz="2400" dirty="0"/>
              <a:t>进行。每次是按记录关键字某一“位”的值将所有记录分配到相应的桶中，再按桶的编号依次将记录进行收集，最后得到一个有序序列。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76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X. </a:t>
            </a:r>
            <a:r>
              <a:rPr lang="zh-CN" altLang="en-US" dirty="0"/>
              <a:t>各种内部排序算法的</a:t>
            </a:r>
            <a:r>
              <a:rPr lang="zh-CN" altLang="en-US" dirty="0" smtClean="0"/>
              <a:t>比较</a:t>
            </a:r>
            <a:r>
              <a:rPr lang="zh-CN" altLang="en-US" sz="2000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</a:rPr>
              <a:t>3/4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 各种内部排序方法的性能比较，如表：</a:t>
            </a:r>
            <a:endParaRPr lang="zh-CN" altLang="en-US" sz="2400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01522"/>
              </p:ext>
            </p:extLst>
          </p:nvPr>
        </p:nvGraphicFramePr>
        <p:xfrm>
          <a:off x="327861" y="1540040"/>
          <a:ext cx="8602577" cy="4940295"/>
        </p:xfrm>
        <a:graphic>
          <a:graphicData uri="http://schemas.openxmlformats.org/drawingml/2006/table">
            <a:tbl>
              <a:tblPr/>
              <a:tblGrid>
                <a:gridCol w="14782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9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8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0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57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3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平均时间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最坏所需时间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附加空间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稳定性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直接插入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希尔排序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直接选择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O(n㏒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O(n㏒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冒泡排序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O(1)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快速排序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O(n㏒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</a:t>
                      </a:r>
                      <a:r>
                        <a:rPr kumimoji="1" lang="en-US" altLang="zh-CN" sz="2400" b="1" i="0" u="none" strike="noStrike" cap="none" normalizeH="0" baseline="2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O(㏒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归并排序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O(n㏒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O(n㏒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0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基数排序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O(d(</a:t>
                      </a:r>
                      <a:r>
                        <a:rPr kumimoji="1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n+r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O(d(n+r))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O(n+r)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稳定的</a:t>
                      </a:r>
                    </a:p>
                  </a:txBody>
                  <a:tcPr marT="45687" marB="45687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1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X. </a:t>
            </a:r>
            <a:r>
              <a:rPr lang="zh-CN" altLang="en-US" dirty="0"/>
              <a:t>各种内部排序算法的比较</a:t>
            </a:r>
            <a:r>
              <a:rPr lang="zh-CN" altLang="en-US" sz="2000" dirty="0" smtClean="0">
                <a:solidFill>
                  <a:srgbClr val="7030A0"/>
                </a:solidFill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</a:rPr>
              <a:t>4/4</a:t>
            </a:r>
            <a:r>
              <a:rPr lang="zh-CN" altLang="en-US" sz="2000" dirty="0" smtClean="0">
                <a:solidFill>
                  <a:srgbClr val="7030A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讲授的排序方法的实现，是</a:t>
            </a:r>
            <a:r>
              <a:rPr lang="zh-CN" altLang="en-US" sz="2400" dirty="0" smtClean="0">
                <a:solidFill>
                  <a:schemeClr val="accent6"/>
                </a:solidFill>
              </a:rPr>
              <a:t>基于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顺序存储结构</a:t>
            </a:r>
            <a:r>
              <a:rPr lang="zh-CN" altLang="en-US" sz="2400" dirty="0" smtClean="0"/>
              <a:t>的，因而在</a:t>
            </a:r>
            <a:r>
              <a:rPr lang="zh-CN" altLang="en-US" sz="2400" dirty="0"/>
              <a:t>排序过程中</a:t>
            </a:r>
            <a:r>
              <a:rPr lang="zh-CN" altLang="en-US" sz="2400" u="sng" dirty="0"/>
              <a:t>需要移动大量记录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</a:pPr>
            <a:r>
              <a:rPr lang="zh-CN" altLang="en-US" sz="2000" dirty="0" smtClean="0"/>
              <a:t>当</a:t>
            </a:r>
            <a:r>
              <a:rPr lang="zh-CN" altLang="en-US" sz="2000" u="sng" dirty="0">
                <a:solidFill>
                  <a:srgbClr val="7030A0"/>
                </a:solidFill>
              </a:rPr>
              <a:t>记录数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很多</a:t>
            </a:r>
            <a:r>
              <a:rPr lang="zh-CN" altLang="en-US" sz="2000" u="sng" dirty="0" smtClean="0"/>
              <a:t>、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时间</a:t>
            </a:r>
            <a:r>
              <a:rPr lang="zh-CN" altLang="en-US" sz="2000" u="sng" dirty="0">
                <a:solidFill>
                  <a:srgbClr val="7030A0"/>
                </a:solidFill>
              </a:rPr>
              <a:t>耗费很大</a:t>
            </a:r>
            <a:r>
              <a:rPr lang="zh-CN" altLang="en-US" sz="2000" dirty="0"/>
              <a:t>时，</a:t>
            </a:r>
            <a:r>
              <a:rPr lang="zh-CN" altLang="en-US" sz="2000" dirty="0" smtClean="0"/>
              <a:t>可采用</a:t>
            </a:r>
            <a:r>
              <a:rPr lang="zh-CN" altLang="en-US" sz="2000" b="1" dirty="0"/>
              <a:t>静态链表</a:t>
            </a:r>
            <a:r>
              <a:rPr lang="zh-CN" altLang="en-US" sz="2000" dirty="0"/>
              <a:t>作为存储结构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400" dirty="0"/>
              <a:t>选取排序</a:t>
            </a:r>
            <a:r>
              <a:rPr lang="zh-CN" altLang="en-US" sz="2400" dirty="0" smtClean="0"/>
              <a:t>方法时，主要考虑的因素：</a:t>
            </a:r>
            <a:endParaRPr lang="zh-CN" altLang="en-US" sz="2400" dirty="0"/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/>
              <a:t>待排序的</a:t>
            </a:r>
            <a:r>
              <a:rPr lang="zh-CN" altLang="en-US" sz="2000" dirty="0">
                <a:solidFill>
                  <a:srgbClr val="0070C0"/>
                </a:solidFill>
              </a:rPr>
              <a:t>记录数目</a:t>
            </a:r>
            <a:r>
              <a:rPr lang="en-US" altLang="zh-CN" sz="2000" dirty="0">
                <a:solidFill>
                  <a:srgbClr val="0070C0"/>
                </a:solidFill>
              </a:rPr>
              <a:t>n</a:t>
            </a:r>
            <a:r>
              <a:rPr lang="zh-CN" altLang="en-US" sz="2000" dirty="0"/>
              <a:t>；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/>
              <a:t>每个</a:t>
            </a:r>
            <a:r>
              <a:rPr lang="zh-CN" altLang="en-US" sz="2000" dirty="0">
                <a:solidFill>
                  <a:srgbClr val="0070C0"/>
                </a:solidFill>
              </a:rPr>
              <a:t>记录的大小</a:t>
            </a:r>
            <a:r>
              <a:rPr lang="zh-CN" altLang="en-US" sz="2000" dirty="0"/>
              <a:t>；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/>
              <a:t>关键字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0070C0"/>
                </a:solidFill>
              </a:rPr>
              <a:t>结构及其初始状态</a:t>
            </a:r>
            <a:r>
              <a:rPr lang="zh-CN" altLang="en-US" sz="2000" dirty="0"/>
              <a:t>；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/>
              <a:t>是否</a:t>
            </a:r>
            <a:r>
              <a:rPr lang="zh-CN" altLang="en-US" sz="2000" dirty="0"/>
              <a:t>要求</a:t>
            </a:r>
            <a:r>
              <a:rPr lang="zh-CN" altLang="en-US" sz="2000" dirty="0">
                <a:solidFill>
                  <a:srgbClr val="0070C0"/>
                </a:solidFill>
              </a:rPr>
              <a:t>排序的稳定性</a:t>
            </a:r>
            <a:r>
              <a:rPr lang="zh-CN" altLang="en-US" sz="2000" dirty="0"/>
              <a:t>；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>
                <a:solidFill>
                  <a:srgbClr val="0070C0"/>
                </a:solidFill>
              </a:rPr>
              <a:t>语言</a:t>
            </a:r>
            <a:r>
              <a:rPr lang="zh-CN" altLang="en-US" sz="2000" dirty="0">
                <a:solidFill>
                  <a:srgbClr val="0070C0"/>
                </a:solidFill>
              </a:rPr>
              <a:t>工具的特性</a:t>
            </a:r>
            <a:r>
              <a:rPr lang="zh-CN" altLang="en-US" sz="2000" dirty="0"/>
              <a:t>；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>
                <a:solidFill>
                  <a:srgbClr val="0070C0"/>
                </a:solidFill>
              </a:rPr>
              <a:t>存储</a:t>
            </a:r>
            <a:r>
              <a:rPr lang="zh-CN" altLang="en-US" sz="2000" dirty="0">
                <a:solidFill>
                  <a:srgbClr val="0070C0"/>
                </a:solidFill>
              </a:rPr>
              <a:t>结构的初始条件和要求</a:t>
            </a:r>
            <a:r>
              <a:rPr lang="zh-CN" altLang="en-US" sz="2000" dirty="0"/>
              <a:t>； </a:t>
            </a:r>
          </a:p>
          <a:p>
            <a:pPr marL="914400" lvl="1" indent="-457200">
              <a:spcBef>
                <a:spcPts val="900"/>
              </a:spcBef>
              <a:buFont typeface="+mj-lt"/>
              <a:buAutoNum type="alphaUcPeriod"/>
            </a:pPr>
            <a:r>
              <a:rPr lang="zh-CN" altLang="en-US" sz="2000" dirty="0" smtClean="0"/>
              <a:t>时间</a:t>
            </a:r>
            <a:r>
              <a:rPr lang="zh-CN" altLang="en-US" sz="2000" dirty="0"/>
              <a:t>复杂度、空间复杂度和开发工作的复杂程度的</a:t>
            </a:r>
            <a:r>
              <a:rPr lang="zh-CN" altLang="en-US" sz="2000" dirty="0">
                <a:solidFill>
                  <a:srgbClr val="0070C0"/>
                </a:solidFill>
              </a:rPr>
              <a:t>平衡点</a:t>
            </a:r>
            <a:r>
              <a:rPr lang="zh-CN" altLang="en-US" sz="2000" dirty="0"/>
              <a:t>等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题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回答</a:t>
            </a:r>
            <a:r>
              <a:rPr lang="zh-CN" altLang="en-US" dirty="0"/>
              <a:t>下列各题：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从未</a:t>
            </a:r>
            <a:r>
              <a:rPr lang="zh-CN" altLang="en-US" dirty="0"/>
              <a:t>排序序列中挑选元素，并将其依次放入到已排序序列中</a:t>
            </a:r>
            <a:r>
              <a:rPr lang="en-US" altLang="zh-CN" dirty="0"/>
              <a:t>(</a:t>
            </a:r>
            <a:r>
              <a:rPr lang="zh-CN" altLang="en-US" dirty="0"/>
              <a:t>初始时为空</a:t>
            </a:r>
            <a:r>
              <a:rPr lang="en-US" altLang="zh-CN" dirty="0"/>
              <a:t>)</a:t>
            </a:r>
            <a:r>
              <a:rPr lang="zh-CN" altLang="en-US" dirty="0"/>
              <a:t>的一端的方法是什么？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在</a:t>
            </a:r>
            <a:r>
              <a:rPr lang="zh-CN" altLang="en-US" dirty="0"/>
              <a:t>待排序的元素基本有序的前提下，效率最高的排序方法是什么</a:t>
            </a:r>
            <a:r>
              <a:rPr lang="en-US" altLang="zh-CN" dirty="0"/>
              <a:t>?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从未</a:t>
            </a:r>
            <a:r>
              <a:rPr lang="zh-CN" altLang="en-US" dirty="0"/>
              <a:t>排序序列中依次取出元素与已排序序列 </a:t>
            </a:r>
            <a:r>
              <a:rPr lang="en-US" altLang="zh-CN" dirty="0"/>
              <a:t>(</a:t>
            </a:r>
            <a:r>
              <a:rPr lang="zh-CN" altLang="en-US" dirty="0"/>
              <a:t>初始时为空</a:t>
            </a:r>
            <a:r>
              <a:rPr lang="en-US" altLang="zh-CN" dirty="0"/>
              <a:t>)</a:t>
            </a:r>
            <a:r>
              <a:rPr lang="zh-CN" altLang="en-US" dirty="0"/>
              <a:t>中的元素进行比较，将其放入已排序序列的正确位置方法是什么？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 smtClean="0"/>
              <a:t>设有</a:t>
            </a:r>
            <a:r>
              <a:rPr lang="en-US" altLang="zh-CN" dirty="0"/>
              <a:t>1000</a:t>
            </a:r>
            <a:r>
              <a:rPr lang="zh-CN" altLang="en-US" dirty="0"/>
              <a:t>个元素， 希望采用最快的速度挑选出其中前</a:t>
            </a:r>
            <a:r>
              <a:rPr lang="en-US" altLang="zh-CN" dirty="0"/>
              <a:t>10</a:t>
            </a:r>
            <a:r>
              <a:rPr lang="zh-CN" altLang="en-US" dirty="0"/>
              <a:t>个最大的元素， 最好的方法是什么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1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4200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插入法</a:t>
            </a:r>
            <a:r>
              <a:rPr lang="zh-CN" altLang="en-US" sz="2400" dirty="0"/>
              <a:t>是模仿</a:t>
            </a:r>
            <a:r>
              <a:rPr lang="zh-CN" altLang="en-US" sz="2400" dirty="0" smtClean="0"/>
              <a:t>“玩桥牌者”</a:t>
            </a:r>
            <a:r>
              <a:rPr lang="zh-CN" altLang="en-US" sz="2400" b="1" i="1" dirty="0" smtClean="0"/>
              <a:t>抓牌</a:t>
            </a:r>
            <a:r>
              <a:rPr lang="zh-CN" altLang="en-US" sz="1600" b="1" i="1" dirty="0" smtClean="0"/>
              <a:t>并</a:t>
            </a:r>
            <a:r>
              <a:rPr lang="zh-CN" altLang="en-US" sz="2400" b="1" i="1" dirty="0" smtClean="0"/>
              <a:t>整牌</a:t>
            </a:r>
            <a:r>
              <a:rPr lang="zh-CN" altLang="en-US" sz="2400" dirty="0" smtClean="0"/>
              <a:t>的排序方法。</a:t>
            </a:r>
            <a:endParaRPr lang="en-US" altLang="zh-CN" sz="2200" b="1" dirty="0" smtClean="0">
              <a:solidFill>
                <a:srgbClr val="7030A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7030A0"/>
                </a:solidFill>
              </a:rPr>
              <a:t>假如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抓第</a:t>
            </a:r>
            <a:r>
              <a:rPr lang="en-US" altLang="zh-CN" sz="2200" i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2200" dirty="0" smtClean="0"/>
              <a:t>张牌</a:t>
            </a:r>
            <a:r>
              <a:rPr lang="en-US" altLang="zh-CN" sz="2200" dirty="0"/>
              <a:t>(</a:t>
            </a:r>
            <a:r>
              <a:rPr lang="en-US" altLang="zh-CN" sz="2200" dirty="0" err="1" smtClean="0"/>
              <a:t>R</a:t>
            </a:r>
            <a:r>
              <a:rPr lang="en-US" altLang="zh-CN" sz="2200" i="1" baseline="-25000" dirty="0" err="1" smtClean="0"/>
              <a:t>i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前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手里已经有 </a:t>
            </a:r>
            <a:r>
              <a:rPr lang="en-US" altLang="zh-CN" sz="2200" b="1" i="1" dirty="0" smtClean="0">
                <a:solidFill>
                  <a:schemeClr val="tx1"/>
                </a:solidFill>
              </a:rPr>
              <a:t>i-1</a:t>
            </a:r>
            <a:r>
              <a:rPr lang="zh-CN" altLang="en-US" sz="2200" dirty="0" smtClean="0"/>
              <a:t>张牌</a:t>
            </a:r>
            <a:r>
              <a:rPr lang="en-US" altLang="zh-CN" sz="2200" dirty="0"/>
              <a:t>(R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R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,…., R</a:t>
            </a:r>
            <a:r>
              <a:rPr lang="en-US" altLang="zh-CN" sz="2200" baseline="-25000" dirty="0"/>
              <a:t>i-1</a:t>
            </a:r>
            <a:r>
              <a:rPr lang="en-US" altLang="zh-CN" sz="2200" dirty="0" smtClean="0"/>
              <a:t>),</a:t>
            </a:r>
          </a:p>
          <a:p>
            <a:pPr lvl="2">
              <a:spcBef>
                <a:spcPts val="600"/>
              </a:spcBef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且 </a:t>
            </a:r>
            <a:r>
              <a:rPr lang="en-US" altLang="zh-CN" sz="2000" b="1" i="1" dirty="0" smtClean="0">
                <a:solidFill>
                  <a:schemeClr val="tx1"/>
                </a:solidFill>
              </a:rPr>
              <a:t>i-1</a:t>
            </a:r>
            <a:r>
              <a:rPr lang="zh-CN" altLang="en-US" sz="2000" dirty="0"/>
              <a:t>张</a:t>
            </a:r>
            <a:r>
              <a:rPr lang="zh-CN" altLang="en-US" sz="2000" dirty="0" smtClean="0"/>
              <a:t>牌</a:t>
            </a:r>
            <a:r>
              <a:rPr lang="zh-CN" altLang="en-US" sz="2000" i="1" u="sng" dirty="0" smtClean="0"/>
              <a:t>已经</a:t>
            </a:r>
            <a:r>
              <a:rPr lang="zh-CN" altLang="en-US" sz="2000" b="1" i="1" u="sng" dirty="0" smtClean="0"/>
              <a:t>有序</a:t>
            </a:r>
            <a:r>
              <a:rPr lang="zh-CN" altLang="en-US" sz="2000" i="1" u="sng" dirty="0" smtClean="0"/>
              <a:t>整理好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r>
              <a:rPr lang="en-US" altLang="zh-CN" sz="2000" dirty="0" smtClean="0"/>
              <a:t>….</a:t>
            </a:r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i-1</a:t>
            </a:r>
          </a:p>
          <a:p>
            <a:pPr lvl="2">
              <a:spcBef>
                <a:spcPts val="600"/>
              </a:spcBef>
            </a:pPr>
            <a:endParaRPr lang="en-US" altLang="zh-CN" sz="2000" dirty="0" smtClean="0"/>
          </a:p>
          <a:p>
            <a:pPr lvl="2">
              <a:spcBef>
                <a:spcPts val="600"/>
              </a:spcBef>
            </a:pPr>
            <a:endParaRPr lang="en-US" altLang="zh-CN" sz="2000" dirty="0"/>
          </a:p>
          <a:p>
            <a:pPr lvl="2">
              <a:spcBef>
                <a:spcPts val="600"/>
              </a:spcBef>
            </a:pPr>
            <a:endParaRPr lang="en-US" altLang="zh-CN" sz="2000" dirty="0" smtClean="0"/>
          </a:p>
          <a:p>
            <a:pPr lvl="2">
              <a:spcBef>
                <a:spcPts val="600"/>
              </a:spcBef>
            </a:pPr>
            <a:endParaRPr lang="en-US" altLang="zh-CN" sz="2000" dirty="0" smtClean="0"/>
          </a:p>
          <a:p>
            <a:pPr lvl="1"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2060"/>
                </a:solidFill>
              </a:rPr>
              <a:t>那么</a:t>
            </a:r>
            <a:r>
              <a:rPr lang="en-US" altLang="zh-CN" sz="2200" dirty="0" smtClean="0">
                <a:solidFill>
                  <a:srgbClr val="002060"/>
                </a:solidFill>
              </a:rPr>
              <a:t>, </a:t>
            </a:r>
            <a:r>
              <a:rPr lang="zh-CN" altLang="en-US" sz="2200" dirty="0" smtClean="0">
                <a:solidFill>
                  <a:srgbClr val="002060"/>
                </a:solidFill>
              </a:rPr>
              <a:t>新抓一张牌</a:t>
            </a:r>
            <a:r>
              <a:rPr lang="en-US" altLang="zh-CN" sz="2200" dirty="0" smtClean="0">
                <a:solidFill>
                  <a:srgbClr val="002060"/>
                </a:solidFill>
              </a:rPr>
              <a:t>(</a:t>
            </a:r>
            <a:r>
              <a:rPr lang="zh-CN" altLang="en-US" sz="1600" dirty="0" smtClean="0"/>
              <a:t>第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1600" dirty="0" smtClean="0"/>
              <a:t>张牌</a:t>
            </a:r>
            <a:r>
              <a:rPr lang="en-US" altLang="zh-CN" sz="1600" dirty="0" smtClean="0"/>
              <a:t>: </a:t>
            </a:r>
            <a:r>
              <a:rPr lang="en-US" altLang="zh-CN" sz="1600" b="1" dirty="0" err="1" smtClean="0"/>
              <a:t>R</a:t>
            </a:r>
            <a:r>
              <a:rPr lang="en-US" altLang="zh-CN" sz="1600" b="1" i="1" baseline="-25000" dirty="0" err="1" smtClean="0"/>
              <a:t>i</a:t>
            </a:r>
            <a:r>
              <a:rPr lang="en-US" altLang="zh-CN" sz="2200" dirty="0" smtClean="0"/>
              <a:t>), </a:t>
            </a:r>
            <a:r>
              <a:rPr lang="zh-CN" altLang="en-US" sz="2200" dirty="0" smtClean="0"/>
              <a:t>譬如</a:t>
            </a:r>
            <a:r>
              <a:rPr lang="en-US" altLang="zh-CN" sz="2200" dirty="0" err="1"/>
              <a:t>R</a:t>
            </a:r>
            <a:r>
              <a:rPr lang="en-US" altLang="zh-CN" sz="2200" i="1" baseline="-25000" dirty="0" err="1"/>
              <a:t>i</a:t>
            </a:r>
            <a:r>
              <a:rPr lang="en-US" altLang="zh-CN" sz="2200" dirty="0"/>
              <a:t>=</a:t>
            </a:r>
            <a:r>
              <a:rPr lang="en-US" altLang="zh-CN" sz="2200" b="1" dirty="0">
                <a:solidFill>
                  <a:srgbClr val="FF0000"/>
                </a:solidFill>
              </a:rPr>
              <a:t>4</a:t>
            </a:r>
            <a:endParaRPr lang="en-US" altLang="zh-CN" sz="2200" b="1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endParaRPr lang="en-US" altLang="zh-CN" sz="2200" dirty="0" smtClean="0">
              <a:solidFill>
                <a:srgbClr val="002060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sz="2200" b="1" dirty="0">
                <a:solidFill>
                  <a:srgbClr val="7030A0"/>
                </a:solidFill>
                <a:sym typeface="Wingdings" panose="05000000000000000000" pitchFamily="2" charset="2"/>
              </a:rPr>
              <a:t>做法</a:t>
            </a:r>
            <a:r>
              <a:rPr lang="en-US" altLang="zh-CN" sz="2200" dirty="0">
                <a:solidFill>
                  <a:srgbClr val="002060"/>
                </a:solidFill>
                <a:sym typeface="Wingdings" panose="05000000000000000000" pitchFamily="2" charset="2"/>
              </a:rPr>
              <a:t>: </a:t>
            </a:r>
            <a:r>
              <a:rPr lang="zh-CN" alt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将</a:t>
            </a:r>
            <a:r>
              <a:rPr lang="en-US" altLang="zh-CN" sz="2200" dirty="0" err="1">
                <a:solidFill>
                  <a:srgbClr val="002060"/>
                </a:solidFill>
              </a:rPr>
              <a:t>R</a:t>
            </a:r>
            <a:r>
              <a:rPr lang="en-US" altLang="zh-CN" sz="2200" i="1" baseline="-25000" dirty="0" err="1">
                <a:solidFill>
                  <a:srgbClr val="002060"/>
                </a:solidFill>
              </a:rPr>
              <a:t>i</a:t>
            </a:r>
            <a:r>
              <a:rPr lang="zh-CN" altLang="en-US" sz="2200" dirty="0">
                <a:solidFill>
                  <a:srgbClr val="002060"/>
                </a:solidFill>
              </a:rPr>
              <a:t>放在</a:t>
            </a:r>
            <a:r>
              <a:rPr lang="zh-CN" alt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合适的</a:t>
            </a:r>
            <a:r>
              <a:rPr lang="zh-CN" altLang="en-US" sz="2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位置</a:t>
            </a:r>
            <a:endParaRPr lang="en-US" altLang="zh-CN" sz="2200" b="1" dirty="0" smtClean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插入排序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47825"/>
              </p:ext>
            </p:extLst>
          </p:nvPr>
        </p:nvGraphicFramePr>
        <p:xfrm>
          <a:off x="1187624" y="2646107"/>
          <a:ext cx="7067319" cy="81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37">
                  <a:extLst>
                    <a:ext uri="{9D8B030D-6E8A-4147-A177-3AD203B41FA5}">
                      <a16:colId xmlns:a16="http://schemas.microsoft.com/office/drawing/2014/main" xmlns="" val="2929657316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377034611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75134196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149320976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3865445670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16877889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2759925638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81815018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2562100678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2938595725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89448293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xmlns="" val="1957740946"/>
                    </a:ext>
                  </a:extLst>
                </a:gridCol>
              </a:tblGrid>
              <a:tr h="296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2052354"/>
                  </a:ext>
                </a:extLst>
              </a:tr>
              <a:tr h="52235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065731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013439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6506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19573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22640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25707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28774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1841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34908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37975" y="3002504"/>
            <a:ext cx="38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B050"/>
                </a:solidFill>
              </a:rPr>
              <a:t>≤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33" y="3556735"/>
            <a:ext cx="410603" cy="5203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矩形 29"/>
          <p:cNvSpPr/>
          <p:nvPr/>
        </p:nvSpPr>
        <p:spPr>
          <a:xfrm>
            <a:off x="1424532" y="4545211"/>
            <a:ext cx="50548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zh-CN" altLang="en-US" sz="2000" dirty="0" smtClean="0">
                <a:sym typeface="Wingdings" panose="05000000000000000000" pitchFamily="2" charset="2"/>
              </a:rPr>
              <a:t>该</a:t>
            </a:r>
            <a:r>
              <a:rPr lang="zh-CN" altLang="en-US" sz="2000" dirty="0" smtClean="0"/>
              <a:t>怎么放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R</a:t>
            </a:r>
            <a:r>
              <a:rPr lang="en-US" altLang="zh-CN" sz="18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才能使所有牌‘</a:t>
            </a:r>
            <a:r>
              <a:rPr lang="zh-CN" altLang="en-US" sz="2000" dirty="0" smtClean="0">
                <a:solidFill>
                  <a:srgbClr val="FF00FF"/>
                </a:solidFill>
              </a:rPr>
              <a:t>仍 有序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?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251550" y="5487254"/>
            <a:ext cx="5989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①</a:t>
            </a:r>
            <a:r>
              <a:rPr lang="zh-CN" alt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对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人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来说，一目了然，将</a:t>
            </a:r>
            <a:r>
              <a:rPr lang="en-US" altLang="zh-CN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放在</a:t>
            </a:r>
            <a:r>
              <a:rPr lang="en-US" altLang="zh-CN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(3,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5)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之间 即</a:t>
            </a:r>
            <a:r>
              <a:rPr lang="zh-CN" altLang="en-US" sz="2000" b="0" dirty="0">
                <a:solidFill>
                  <a:srgbClr val="002060"/>
                </a:solidFill>
                <a:sym typeface="Wingdings" panose="05000000000000000000" pitchFamily="2" charset="2"/>
              </a:rPr>
              <a:t>可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！</a:t>
            </a:r>
            <a:endParaRPr lang="zh-CN" altLang="en-US" sz="2000" b="0" dirty="0"/>
          </a:p>
        </p:txBody>
      </p:sp>
      <p:sp>
        <p:nvSpPr>
          <p:cNvPr id="33" name="矩形 32"/>
          <p:cNvSpPr/>
          <p:nvPr/>
        </p:nvSpPr>
        <p:spPr>
          <a:xfrm>
            <a:off x="587001" y="6020456"/>
            <a:ext cx="8029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② 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对</a:t>
            </a:r>
            <a:r>
              <a:rPr lang="zh-CN" alt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程序算法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来说</a:t>
            </a:r>
            <a:r>
              <a:rPr lang="en-US" altLang="zh-CN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 需要</a:t>
            </a:r>
            <a:r>
              <a:rPr lang="zh-CN" altLang="en-US" sz="20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遍历</a:t>
            </a:r>
            <a:r>
              <a:rPr lang="en-US" altLang="zh-CN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左</a:t>
            </a:r>
            <a:r>
              <a:rPr lang="en-US" altLang="zh-CN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-&gt;</a:t>
            </a:r>
            <a:r>
              <a:rPr lang="zh-CN" altLang="en-US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右 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或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右</a:t>
            </a:r>
            <a:r>
              <a:rPr lang="en-US" altLang="zh-CN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-&gt;</a:t>
            </a:r>
            <a:r>
              <a:rPr lang="zh-CN" altLang="en-US" sz="1600" b="0" dirty="0" smtClean="0">
                <a:solidFill>
                  <a:schemeClr val="accent4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左</a:t>
            </a:r>
            <a:r>
              <a:rPr lang="en-US" altLang="zh-CN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), 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才能找到</a:t>
            </a:r>
            <a:r>
              <a:rPr lang="zh-CN" altLang="en-US" sz="2000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目标</a:t>
            </a:r>
            <a:r>
              <a:rPr lang="zh-CN" altLang="en-US" sz="2000" b="0" u="sng" dirty="0" smtClean="0">
                <a:solidFill>
                  <a:srgbClr val="002060"/>
                </a:solidFill>
                <a:sym typeface="Wingdings" panose="05000000000000000000" pitchFamily="2" charset="2"/>
              </a:rPr>
              <a:t>位置</a:t>
            </a:r>
            <a:r>
              <a:rPr lang="zh-CN" alt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！</a:t>
            </a:r>
            <a:endParaRPr lang="zh-CN" altLang="en-US" sz="2000" b="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220997" y="2790123"/>
            <a:ext cx="1639035" cy="902377"/>
            <a:chOff x="2706111" y="3068968"/>
            <a:chExt cx="1255115" cy="902377"/>
          </a:xfrm>
        </p:grpSpPr>
        <p:sp>
          <p:nvSpPr>
            <p:cNvPr id="34" name="弧形 33"/>
            <p:cNvSpPr/>
            <p:nvPr/>
          </p:nvSpPr>
          <p:spPr>
            <a:xfrm rot="5400000">
              <a:off x="2578958" y="3196121"/>
              <a:ext cx="902377" cy="648072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弧形 34"/>
            <p:cNvSpPr/>
            <p:nvPr/>
          </p:nvSpPr>
          <p:spPr>
            <a:xfrm rot="5400000" flipV="1">
              <a:off x="3213771" y="3223891"/>
              <a:ext cx="902377" cy="592532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圆角矩形标注 36"/>
          <p:cNvSpPr/>
          <p:nvPr/>
        </p:nvSpPr>
        <p:spPr>
          <a:xfrm>
            <a:off x="6615908" y="3776288"/>
            <a:ext cx="2348580" cy="1449389"/>
          </a:xfrm>
          <a:prstGeom prst="wedgeRoundRectCallout">
            <a:avLst>
              <a:gd name="adj1" fmla="val -64603"/>
              <a:gd name="adj2" fmla="val 193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0000CC"/>
                </a:solidFill>
              </a:rPr>
              <a:t>此问题</a:t>
            </a:r>
            <a:r>
              <a:rPr lang="zh-CN" altLang="en-US" sz="2000" i="1" u="sng" dirty="0" smtClean="0">
                <a:solidFill>
                  <a:srgbClr val="0000CC"/>
                </a:solidFill>
              </a:rPr>
              <a:t>解决</a:t>
            </a:r>
            <a:r>
              <a:rPr lang="zh-CN" altLang="en-US" sz="1800" dirty="0" smtClean="0">
                <a:solidFill>
                  <a:srgbClr val="0000CC"/>
                </a:solidFill>
              </a:rPr>
              <a:t>了</a:t>
            </a:r>
            <a:r>
              <a:rPr lang="en-US" altLang="zh-CN" sz="1800" dirty="0" smtClean="0">
                <a:solidFill>
                  <a:srgbClr val="0000CC"/>
                </a:solidFill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zh-CN" altLang="en-US" sz="1800" dirty="0" smtClean="0">
                <a:solidFill>
                  <a:schemeClr val="tx1"/>
                </a:solidFill>
              </a:rPr>
              <a:t>那只要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从第</a:t>
            </a:r>
            <a:r>
              <a:rPr lang="en-US" altLang="zh-CN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1/2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张牌开始就</a:t>
            </a:r>
            <a:r>
              <a:rPr lang="zh-CN" altLang="en-US" sz="18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这么做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zh-CN" altLang="en-US" sz="1800" dirty="0" smtClean="0">
                <a:solidFill>
                  <a:schemeClr val="tx1"/>
                </a:solidFill>
              </a:rPr>
              <a:t>就能使</a:t>
            </a:r>
            <a:r>
              <a:rPr lang="zh-CN" alt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所有牌</a:t>
            </a:r>
            <a:r>
              <a:rPr lang="zh-CN" altLang="en-US" sz="1800" i="1" dirty="0" smtClean="0">
                <a:solidFill>
                  <a:srgbClr val="002060"/>
                </a:solidFill>
              </a:rPr>
              <a:t>有序</a:t>
            </a:r>
            <a:r>
              <a:rPr lang="zh-CN" altLang="en-US" sz="1800" dirty="0" smtClean="0">
                <a:solidFill>
                  <a:schemeClr val="tx1"/>
                </a:solidFill>
              </a:rPr>
              <a:t>！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164288" y="2358285"/>
            <a:ext cx="297576" cy="582371"/>
            <a:chOff x="7592112" y="5108760"/>
            <a:chExt cx="678204" cy="582371"/>
          </a:xfrm>
        </p:grpSpPr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>
              <a:off x="7938977" y="5396582"/>
              <a:ext cx="0" cy="294549"/>
            </a:xfrm>
            <a:prstGeom prst="line">
              <a:avLst/>
            </a:prstGeom>
            <a:noFill/>
            <a:ln w="12700">
              <a:solidFill>
                <a:srgbClr val="0080FF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000">
                <a:solidFill>
                  <a:srgbClr val="0070C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92112" y="5108760"/>
              <a:ext cx="6782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0070C0"/>
                  </a:solidFill>
                </a:rPr>
                <a:t>p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14106" y="2308854"/>
            <a:ext cx="4546326" cy="338554"/>
          </a:xfrm>
          <a:prstGeom prst="rect">
            <a:avLst/>
          </a:prstGeom>
          <a:solidFill>
            <a:srgbClr val="FFBDBD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自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右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-&gt;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左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扫描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找到第一个</a:t>
            </a:r>
            <a:r>
              <a:rPr lang="zh-CN" altLang="en-US" sz="1600" dirty="0" smtClean="0">
                <a:solidFill>
                  <a:srgbClr val="00B050"/>
                </a:solidFill>
              </a:rPr>
              <a:t>≤</a:t>
            </a:r>
            <a:r>
              <a:rPr lang="en-US" altLang="zh-CN" sz="1400" dirty="0" err="1" smtClean="0">
                <a:solidFill>
                  <a:srgbClr val="002060"/>
                </a:solidFill>
              </a:rPr>
              <a:t>R</a:t>
            </a:r>
            <a:r>
              <a:rPr lang="en-US" altLang="zh-CN" sz="14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插在此元素后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六角星 41"/>
          <p:cNvSpPr/>
          <p:nvPr/>
        </p:nvSpPr>
        <p:spPr>
          <a:xfrm>
            <a:off x="3531208" y="2852936"/>
            <a:ext cx="395363" cy="677960"/>
          </a:xfrm>
          <a:prstGeom prst="star6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01701 -0.00717 C -0.02031 -0.00903 -0.02552 -0.00949 -0.03107 -0.00949 C -0.03715 -0.00949 -0.04218 -0.00903 -0.04566 -0.00717 L -0.06232 -2.59259E-6 " pathEditMode="relative" rAng="0" ptsTypes="AAAAA">
                                      <p:cBhvr>
                                        <p:cTn id="1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092 L -0.08298 -0.00833 C -0.08628 -0.01018 -0.09132 -0.01088 -0.0967 -0.01088 C -0.1026 -0.01088 -0.10746 -0.01018 -0.11076 -0.00833 L -0.12673 -0.00092 " pathEditMode="relative" rAng="0" ptsTypes="AAAAA">
                                      <p:cBhvr>
                                        <p:cTn id="1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3 -0.00092 L -0.14514 -0.00833 C -0.14861 -0.01018 -0.15382 -0.01088 -0.15937 -0.01088 C -0.16545 -0.01088 -0.17048 -0.01018 -0.17396 -0.00833 L -0.19062 -0.00092 " pathEditMode="relative" rAng="0" ptsTypes="AAAAA">
                                      <p:cBhvr>
                                        <p:cTn id="1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01 -0.00092 L -0.21059 -0.00833 C -0.21423 -0.01018 -0.22014 -0.01088 -0.22587 -0.01088 C -0.23281 -0.01088 -0.23837 -0.01018 -0.24201 -0.00833 L -0.26024 -0.00092 " pathEditMode="relative" rAng="0" ptsTypes="AAAAA">
                                      <p:cBhvr>
                                        <p:cTn id="1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024 -0.00092 L -0.27812 -0.00833 C -0.28194 -0.01018 -0.2875 -0.01088 -0.29323 -0.01088 C -0.3 -0.01088 -0.30521 -0.01018 -0.30902 -0.00833 L -0.32673 -0.00092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73 -0.00092 L -0.34514 -0.01713 C -0.34913 -0.02037 -0.35468 -0.02176 -0.36059 -0.02176 C -0.36753 -0.02176 -0.37257 -0.02037 -0.37639 -0.01713 L -0.39409 -0.00092 " pathEditMode="relative" rAng="0" ptsTypes="AAAAA">
                                      <p:cBhvr>
                                        <p:cTn id="1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7" grpId="0" animBg="1"/>
      <p:bldP spid="41" grpId="0" animBg="1"/>
      <p:bldP spid="4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题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对关键字序列为</a:t>
            </a:r>
            <a:r>
              <a:rPr lang="en-US" altLang="zh-CN" sz="2200" dirty="0"/>
              <a:t>(54, 37, 93, 25, 17, 68, 58, 41, 76)</a:t>
            </a:r>
            <a:r>
              <a:rPr lang="zh-CN" altLang="en-US" sz="2200" dirty="0"/>
              <a:t>的一组记录进行快速排序时，递归调用使用的栈所能到达的最大深度是多少</a:t>
            </a:r>
            <a:r>
              <a:rPr lang="en-US" altLang="zh-CN" sz="2200" dirty="0"/>
              <a:t>?</a:t>
            </a:r>
            <a:r>
              <a:rPr lang="zh-CN" altLang="en-US" sz="2200" dirty="0"/>
              <a:t>共需递归调用多少次</a:t>
            </a:r>
            <a:r>
              <a:rPr lang="en-US" altLang="zh-CN" sz="2200" dirty="0"/>
              <a:t>?</a:t>
            </a:r>
            <a:r>
              <a:rPr lang="zh-CN" altLang="en-US" sz="2200" dirty="0"/>
              <a:t>其中第二次递归调用是对哪组记录进行排序</a:t>
            </a:r>
            <a:r>
              <a:rPr lang="en-US" altLang="zh-CN" sz="2200" dirty="0"/>
              <a:t>?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堆排序，快速排序和归并排序中，若只从存储空间考虑，应选择哪种方法；若只从排序结果的稳定性考虑，应选择哪种方法；若只从平均情况下排序最快考虑，应选择哪种方法；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200" dirty="0" smtClean="0"/>
              <a:t>设有</a:t>
            </a:r>
            <a:r>
              <a:rPr lang="zh-CN" altLang="en-US" sz="2200" dirty="0"/>
              <a:t>关键字序列为</a:t>
            </a:r>
            <a:r>
              <a:rPr lang="en-US" altLang="zh-CN" sz="2200" dirty="0"/>
              <a:t>(14, 17, 53, 35, 9, 32, 68, 41, 76, 23)</a:t>
            </a:r>
            <a:r>
              <a:rPr lang="zh-CN" altLang="en-US" sz="2200" dirty="0"/>
              <a:t>的一组记录，请给出用希尔排序法</a:t>
            </a:r>
            <a:r>
              <a:rPr lang="en-US" altLang="zh-CN" sz="2200" dirty="0"/>
              <a:t>(</a:t>
            </a:r>
            <a:r>
              <a:rPr lang="zh-CN" altLang="en-US" sz="2200" dirty="0"/>
              <a:t>增量序列是</a:t>
            </a:r>
            <a:r>
              <a:rPr lang="en-US" altLang="zh-CN" sz="2200" dirty="0"/>
              <a:t>5, 3, 1)</a:t>
            </a:r>
            <a:r>
              <a:rPr lang="zh-CN" altLang="en-US" sz="2200" dirty="0"/>
              <a:t>排序时的每一躺结果。</a:t>
            </a:r>
          </a:p>
          <a:p>
            <a:pPr marL="514350" indent="-514350">
              <a:buFont typeface="+mj-ea"/>
              <a:buAutoNum type="circleNumDbPlain" startAt="2"/>
            </a:pPr>
            <a:r>
              <a:rPr lang="zh-CN" altLang="en-US" sz="2200" dirty="0" smtClean="0"/>
              <a:t>设有</a:t>
            </a:r>
            <a:r>
              <a:rPr lang="zh-CN" altLang="en-US" sz="2200" dirty="0"/>
              <a:t>关键字序列为</a:t>
            </a:r>
            <a:r>
              <a:rPr lang="en-US" altLang="zh-CN" sz="2200" dirty="0"/>
              <a:t>(14, 17, 53, 35, 9, 37, 68, 21, 46)</a:t>
            </a:r>
            <a:r>
              <a:rPr lang="zh-CN" altLang="en-US" sz="2200" dirty="0"/>
              <a:t>的一组记录，请给出冒泡排序法排序时的每一躺结果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33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  题</a:t>
            </a:r>
            <a:r>
              <a:rPr lang="zh-CN" altLang="en-US" sz="2000" dirty="0" smtClean="0"/>
              <a:t>（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/3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6"/>
            </a:pPr>
            <a:r>
              <a:rPr lang="zh-CN" altLang="en-US" sz="2200" dirty="0" smtClean="0"/>
              <a:t>设有</a:t>
            </a:r>
            <a:r>
              <a:rPr lang="zh-CN" altLang="en-US" sz="2200" dirty="0"/>
              <a:t>关键字序列为</a:t>
            </a:r>
            <a:r>
              <a:rPr lang="en-US" altLang="zh-CN" sz="2200" dirty="0"/>
              <a:t>(14, 17, 53, 35, 9, 37, 68, 21, 46)</a:t>
            </a:r>
            <a:r>
              <a:rPr lang="zh-CN" altLang="en-US" sz="2200" dirty="0"/>
              <a:t>的一组记录，利用快速排序法进行排序时，请给出以第一个记录为基准得到的一次划分结果。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sz="2200" dirty="0" smtClean="0"/>
              <a:t>设</a:t>
            </a:r>
            <a:r>
              <a:rPr lang="zh-CN" altLang="en-US" sz="2200" dirty="0"/>
              <a:t>关键字序列为</a:t>
            </a:r>
            <a:r>
              <a:rPr lang="en-US" altLang="zh-CN" sz="2200" dirty="0"/>
              <a:t>(14, 17, 53, 35, 9, 37, 68, 21)</a:t>
            </a:r>
            <a:r>
              <a:rPr lang="zh-CN" altLang="en-US" sz="2200" dirty="0"/>
              <a:t>的一组记录，请给出按非递增采用堆排序时的每一躺结果。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sz="2200" dirty="0" smtClean="0"/>
              <a:t>设</a:t>
            </a:r>
            <a:r>
              <a:rPr lang="zh-CN" altLang="en-US" sz="2200" dirty="0"/>
              <a:t>关键字序列为</a:t>
            </a:r>
            <a:r>
              <a:rPr lang="en-US" altLang="zh-CN" sz="2200" dirty="0"/>
              <a:t>(314, 617, 253, 335, 19, 237, 464, 121, 46, 231, 176, 344)</a:t>
            </a:r>
            <a:r>
              <a:rPr lang="zh-CN" altLang="en-US" sz="2200" dirty="0"/>
              <a:t>的一组记录，请给出采用基数排序时的每一躺结果。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sz="2200" dirty="0" smtClean="0"/>
              <a:t>将</a:t>
            </a:r>
            <a:r>
              <a:rPr lang="zh-CN" altLang="en-US" sz="2200" dirty="0"/>
              <a:t>哨兵放在</a:t>
            </a:r>
            <a:r>
              <a:rPr lang="en-US" altLang="zh-CN" sz="2200" dirty="0"/>
              <a:t>R[n]</a:t>
            </a:r>
            <a:r>
              <a:rPr lang="zh-CN" altLang="en-US" sz="2200" dirty="0"/>
              <a:t>中，被排序的记录存放在</a:t>
            </a:r>
            <a:r>
              <a:rPr lang="en-US" altLang="zh-CN" sz="2200" dirty="0"/>
              <a:t>R[1…n-1]</a:t>
            </a:r>
            <a:r>
              <a:rPr lang="zh-CN" altLang="en-US" sz="2200" dirty="0"/>
              <a:t>中，重写直接插入排序算法。</a:t>
            </a:r>
          </a:p>
          <a:p>
            <a:pPr marL="514350" indent="-514350">
              <a:buFont typeface="+mj-ea"/>
              <a:buAutoNum type="circleNumDbPlain" startAt="6"/>
            </a:pPr>
            <a:r>
              <a:rPr lang="zh-CN" altLang="en-US" sz="2200" dirty="0" smtClean="0"/>
              <a:t>实际</a:t>
            </a:r>
            <a:r>
              <a:rPr lang="zh-CN" altLang="en-US" sz="2200" dirty="0"/>
              <a:t>中常采用单链表存储数据记录，请写出排序记录的结构的定义并修改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课外阅读与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排序算法综述</a:t>
            </a:r>
          </a:p>
          <a:p>
            <a:pPr lvl="1"/>
            <a:r>
              <a:rPr lang="en-US" altLang="zh-CN" sz="2400" dirty="0" smtClean="0">
                <a:hlinkClick r:id="rId2"/>
              </a:rPr>
              <a:t>https</a:t>
            </a:r>
            <a:r>
              <a:rPr lang="en-US" altLang="zh-CN" sz="2400" dirty="0">
                <a:hlinkClick r:id="rId2"/>
              </a:rPr>
              <a:t>://</a:t>
            </a:r>
            <a:r>
              <a:rPr lang="en-US" altLang="zh-CN" sz="2400" dirty="0" smtClean="0">
                <a:hlinkClick r:id="rId2"/>
              </a:rPr>
              <a:t>en.wikipedia.org/wiki/Sorting_algorithm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://betterexplained.com/articles/sorting-algorithms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hlinkClick r:id="rId4"/>
              </a:rPr>
              <a:t>http</a:t>
            </a:r>
            <a:r>
              <a:rPr lang="en-US" altLang="zh-CN" sz="2400" dirty="0">
                <a:hlinkClick r:id="rId4"/>
              </a:rPr>
              <a:t>://</a:t>
            </a:r>
            <a:r>
              <a:rPr lang="en-US" altLang="zh-CN" sz="2400" dirty="0" smtClean="0">
                <a:hlinkClick r:id="rId4"/>
              </a:rPr>
              <a:t>blog.csdn.net/xiazdong/article/details/8462393</a:t>
            </a:r>
            <a:endParaRPr lang="en-US" altLang="zh-CN" sz="2400" dirty="0" smtClean="0"/>
          </a:p>
          <a:p>
            <a:pPr lvl="1"/>
            <a:r>
              <a:rPr lang="en-US" altLang="zh-CN" sz="2400" dirty="0" smtClean="0">
                <a:hlinkClick r:id="rId5"/>
              </a:rPr>
              <a:t>http</a:t>
            </a:r>
            <a:r>
              <a:rPr lang="en-US" altLang="zh-CN" sz="2400" dirty="0">
                <a:hlinkClick r:id="rId5"/>
              </a:rPr>
              <a:t>://</a:t>
            </a:r>
            <a:r>
              <a:rPr lang="en-US" altLang="zh-CN" sz="2400" dirty="0" smtClean="0">
                <a:hlinkClick r:id="rId5"/>
              </a:rPr>
              <a:t>blog.csdn.net/hguisu/article/details/7776068</a:t>
            </a:r>
            <a:endParaRPr lang="en-US" altLang="zh-CN" sz="2400" dirty="0"/>
          </a:p>
          <a:p>
            <a:r>
              <a:rPr lang="en-US" altLang="zh-CN" sz="2400" b="1" dirty="0" smtClean="0"/>
              <a:t>Shell sort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6"/>
              </a:rPr>
              <a:t>https</a:t>
            </a:r>
            <a:r>
              <a:rPr lang="en-US" altLang="zh-CN" sz="2400" dirty="0">
                <a:hlinkClick r:id="rId6"/>
              </a:rPr>
              <a:t>://</a:t>
            </a:r>
            <a:r>
              <a:rPr lang="en-US" altLang="zh-CN" sz="2400" dirty="0" smtClean="0">
                <a:hlinkClick r:id="rId6"/>
              </a:rPr>
              <a:t>en.wikipedia.org/wiki/Shellsort</a:t>
            </a:r>
            <a:endParaRPr lang="en-US" altLang="zh-CN" sz="2400" dirty="0" smtClean="0"/>
          </a:p>
          <a:p>
            <a:r>
              <a:rPr lang="en-US" altLang="zh-CN" sz="2400" b="1" dirty="0" smtClean="0"/>
              <a:t>Quick sort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7"/>
              </a:rPr>
              <a:t>https</a:t>
            </a:r>
            <a:r>
              <a:rPr lang="en-US" altLang="zh-CN" sz="2400" dirty="0">
                <a:hlinkClick r:id="rId7"/>
              </a:rPr>
              <a:t>://</a:t>
            </a:r>
            <a:r>
              <a:rPr lang="en-US" altLang="zh-CN" sz="2400" dirty="0" smtClean="0">
                <a:hlinkClick r:id="rId7"/>
              </a:rPr>
              <a:t>en.wikipedia.org/wiki/Quicksort</a:t>
            </a:r>
            <a:endParaRPr lang="en-US" altLang="zh-CN" sz="2400" dirty="0" smtClean="0"/>
          </a:p>
          <a:p>
            <a:r>
              <a:rPr lang="en-US" altLang="zh-CN" sz="2400" b="1" dirty="0" smtClean="0"/>
              <a:t>Heap sort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8"/>
              </a:rPr>
              <a:t>https</a:t>
            </a:r>
            <a:r>
              <a:rPr lang="en-US" altLang="zh-CN" sz="2400" dirty="0">
                <a:hlinkClick r:id="rId8"/>
              </a:rPr>
              <a:t>://</a:t>
            </a:r>
            <a:r>
              <a:rPr lang="en-US" altLang="zh-CN" sz="2400" dirty="0" smtClean="0">
                <a:hlinkClick r:id="rId8"/>
              </a:rPr>
              <a:t>en.wikipedia.org/wiki/Heapsort</a:t>
            </a:r>
            <a:endParaRPr lang="en-US" altLang="zh-CN" sz="2400" dirty="0" smtClean="0"/>
          </a:p>
          <a:p>
            <a:r>
              <a:rPr lang="en-US" altLang="zh-CN" sz="2400" b="1" dirty="0" smtClean="0"/>
              <a:t>Merge sort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9"/>
              </a:rPr>
              <a:t>https</a:t>
            </a:r>
            <a:r>
              <a:rPr lang="en-US" altLang="zh-CN" sz="2400" dirty="0">
                <a:hlinkClick r:id="rId9"/>
              </a:rPr>
              <a:t>://</a:t>
            </a:r>
            <a:r>
              <a:rPr lang="en-US" altLang="zh-CN" sz="2400" dirty="0" smtClean="0">
                <a:hlinkClick r:id="rId9"/>
              </a:rPr>
              <a:t>it.wikipedia.org/wiki/Merge_sort</a:t>
            </a:r>
            <a:endParaRPr lang="zh-CN" altLang="en-US" sz="2400" dirty="0"/>
          </a:p>
        </p:txBody>
      </p:sp>
      <p:sp>
        <p:nvSpPr>
          <p:cNvPr id="4" name="动作按钮: 第一张 3">
            <a:hlinkClick r:id="rId10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2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30420</TotalTime>
  <Words>10339</Words>
  <Application>Microsoft Office PowerPoint</Application>
  <PresentationFormat>全屏显示(4:3)</PresentationFormat>
  <Paragraphs>1302</Paragraphs>
  <Slides>92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07" baseType="lpstr">
      <vt:lpstr>Arial Unicode MS</vt:lpstr>
      <vt:lpstr>等线</vt:lpstr>
      <vt:lpstr>仿宋</vt:lpstr>
      <vt:lpstr>楷体</vt:lpstr>
      <vt:lpstr>隶书</vt:lpstr>
      <vt:lpstr>宋体</vt:lpstr>
      <vt:lpstr>微软雅黑</vt:lpstr>
      <vt:lpstr>Arabic Typesetting</vt:lpstr>
      <vt:lpstr>Arial</vt:lpstr>
      <vt:lpstr>Symbol</vt:lpstr>
      <vt:lpstr>Times New Roman</vt:lpstr>
      <vt:lpstr>Wingdings</vt:lpstr>
      <vt:lpstr>Wingdings 2</vt:lpstr>
      <vt:lpstr>Default Design</vt:lpstr>
      <vt:lpstr>1_Default Design</vt:lpstr>
      <vt:lpstr>第八章  [内部]排序 (Sorting)</vt:lpstr>
      <vt:lpstr>PowerPoint 演示文稿</vt:lpstr>
      <vt:lpstr>内 容 提 纲</vt:lpstr>
      <vt:lpstr>0. 基本概念</vt:lpstr>
      <vt:lpstr>0.1 排序算法的评价</vt:lpstr>
      <vt:lpstr>0.2 排序算法的分类</vt:lpstr>
      <vt:lpstr>0.3 [内部]排序的基本操作</vt:lpstr>
      <vt:lpstr>0.4 本章相关约定 </vt:lpstr>
      <vt:lpstr>1. 插入排序</vt:lpstr>
      <vt:lpstr>1.1 直接插入排序：例子</vt:lpstr>
      <vt:lpstr>1.1 直接插入排序：思想</vt:lpstr>
      <vt:lpstr>1.1 直接插入排序：算法实现</vt:lpstr>
      <vt:lpstr>1.1 直接插入排序：算法说明</vt:lpstr>
      <vt:lpstr>1.1 直接插入排序：算法分析 (1/2)</vt:lpstr>
      <vt:lpstr>1.1 直接插入排序：算法分析 (2/2)</vt:lpstr>
      <vt:lpstr>1.2 插入排序：几种改进</vt:lpstr>
      <vt:lpstr>1.2(a) 折半插入排序：例子</vt:lpstr>
      <vt:lpstr>1.2(a) 折半插入排序：算法思想与分析</vt:lpstr>
      <vt:lpstr>1.2(a) 折半插入排序：算法实现</vt:lpstr>
      <vt:lpstr>*1.2(b) 2-路插入排序：例子</vt:lpstr>
      <vt:lpstr>*1.2(b) 2-路插入排序：算法思想</vt:lpstr>
      <vt:lpstr>*1.2(b) 2-路插入排序：算法分析</vt:lpstr>
      <vt:lpstr>*1.2(c) 表插入排序：例子</vt:lpstr>
      <vt:lpstr>*1.2(c) 表插入排序：算法思想</vt:lpstr>
      <vt:lpstr>*1.2(c) 表插入排序：算法分析</vt:lpstr>
      <vt:lpstr>1.2(d) 希尔排序：例子</vt:lpstr>
      <vt:lpstr>1.2(d) 希尔排序：算法思想</vt:lpstr>
      <vt:lpstr>1.2(d) 希尔排序：算法实现</vt:lpstr>
      <vt:lpstr>1.2(d) 希尔排序：算法分析</vt:lpstr>
      <vt:lpstr>2. 交换排序</vt:lpstr>
      <vt:lpstr>2.1 冒泡排序：例子</vt:lpstr>
      <vt:lpstr>2.1 冒泡排序：算法思想</vt:lpstr>
      <vt:lpstr>2.1 冒泡排序：算法实现</vt:lpstr>
      <vt:lpstr>2.1 冒泡排序：算法分析</vt:lpstr>
      <vt:lpstr>2.2 快速排序：一趟快速排序——定义</vt:lpstr>
      <vt:lpstr>2.2 快速排序：算法思想</vt:lpstr>
      <vt:lpstr>2.2 快速排序：一趟快速排序——示例</vt:lpstr>
      <vt:lpstr>2.2 快速排序：一趟快速排序——具体流程（1/2）</vt:lpstr>
      <vt:lpstr>2.2 快速排序：一趟快速排序——具体流程（2/2）</vt:lpstr>
      <vt:lpstr>2.2 快速排序：算法实现（1/3）</vt:lpstr>
      <vt:lpstr>2.2 快速排序：算法实现（2/3）</vt:lpstr>
      <vt:lpstr>2.2 快速排序：算法实现（3/3）</vt:lpstr>
      <vt:lpstr>2.2 快速排序：算法实现（3/3）</vt:lpstr>
      <vt:lpstr>2.2 快速排序：算法实现（3/3）</vt:lpstr>
      <vt:lpstr>2.2 快速排序：算法分析（1/5）</vt:lpstr>
      <vt:lpstr>2.2 快速排序：算法分析（2/5）</vt:lpstr>
      <vt:lpstr>2.2 快速排序：算法分析（3/5）</vt:lpstr>
      <vt:lpstr>2.2 快速排序：算法分析（4/5）</vt:lpstr>
      <vt:lpstr>2.2 快速排序：算法分析（5/5）</vt:lpstr>
      <vt:lpstr>2.2 快速排序：说明</vt:lpstr>
      <vt:lpstr>3. 选择排序(Selection Sort)</vt:lpstr>
      <vt:lpstr>3.1 简单选择排序：例子</vt:lpstr>
      <vt:lpstr>3.1 简单选择排序：算法实现</vt:lpstr>
      <vt:lpstr>3.1 简单选择排序：算法分析</vt:lpstr>
      <vt:lpstr>3.2 选择排序：几种变形</vt:lpstr>
      <vt:lpstr>*3.2(a) 树形选择排序：算法思想</vt:lpstr>
      <vt:lpstr>*3.2(a) 树形选择排序：构树流程与算法分析</vt:lpstr>
      <vt:lpstr>3.2(b) 堆排序：堆的定义</vt:lpstr>
      <vt:lpstr>3.3(b) 堆排序：堆的性质 + 堆排序定义</vt:lpstr>
      <vt:lpstr>3.2(b) 堆排序：过程示例</vt:lpstr>
      <vt:lpstr>3.2(b) 堆排序：算法思想</vt:lpstr>
      <vt:lpstr>3.2(b) 堆排序：堆排序的关键</vt:lpstr>
      <vt:lpstr>3.2(b) 堆排序：筛选 – 过程示例</vt:lpstr>
      <vt:lpstr>3.2(b) 堆排序：筛选 - 算法实现</vt:lpstr>
      <vt:lpstr>3.2(b) 堆排序：堆 – 建立</vt:lpstr>
      <vt:lpstr>3.2(b) 堆排序：堆排序 – 算法实现</vt:lpstr>
      <vt:lpstr>3.2(b) 堆排序：堆排序 - 算法分析</vt:lpstr>
      <vt:lpstr>4. 归并排序：示例</vt:lpstr>
      <vt:lpstr>4. 归并排序：概述</vt:lpstr>
      <vt:lpstr>4. 归并排序：思想</vt:lpstr>
      <vt:lpstr>4. 归并排序：合并2个有序子序列 – 算法实现</vt:lpstr>
      <vt:lpstr>4. 归并排序：一趟归并</vt:lpstr>
      <vt:lpstr>4. 归并排序：一趟归并 – 算法实现</vt:lpstr>
      <vt:lpstr>4. 归并排序：归并排序 – 算法实现</vt:lpstr>
      <vt:lpstr>4. 归并排序：算法分析</vt:lpstr>
      <vt:lpstr>5. 基数排序：概念</vt:lpstr>
      <vt:lpstr>5. 基数排序：多关键字与记录有序</vt:lpstr>
      <vt:lpstr>5. 基数排序：多关键字排序 – 思想</vt:lpstr>
      <vt:lpstr>5. [链式]基数排序：示例</vt:lpstr>
      <vt:lpstr>PowerPoint 演示文稿</vt:lpstr>
      <vt:lpstr>5. 基数排序：概述</vt:lpstr>
      <vt:lpstr>5. 基数排序：算法思想（LSD方法链式基数排序）</vt:lpstr>
      <vt:lpstr>5. 基数排序：算法实现</vt:lpstr>
      <vt:lpstr>5. 基数排序：算法分析</vt:lpstr>
      <vt:lpstr>X. 各种内部排序算法的比较（1/4）</vt:lpstr>
      <vt:lpstr>X. 各种内部排序算法的比较（2/4）</vt:lpstr>
      <vt:lpstr>X. 各种内部排序算法的比较（3/4）</vt:lpstr>
      <vt:lpstr>X. 各种内部排序算法的比较（4/4）</vt:lpstr>
      <vt:lpstr>习  题（1/3）</vt:lpstr>
      <vt:lpstr>习  题（2/3）</vt:lpstr>
      <vt:lpstr>习  题（3/3）</vt:lpstr>
      <vt:lpstr> 课外阅读与问题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 Lin</cp:lastModifiedBy>
  <cp:revision>4796</cp:revision>
  <cp:lastPrinted>1601-01-01T00:00:00Z</cp:lastPrinted>
  <dcterms:created xsi:type="dcterms:W3CDTF">1601-01-01T00:00:00Z</dcterms:created>
  <dcterms:modified xsi:type="dcterms:W3CDTF">2022-12-05T05:10:14Z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