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ctiveX/activeX1.xml" ContentType="application/vnd.ms-office.activeX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3" r:id="rId2"/>
  </p:sldMasterIdLst>
  <p:notesMasterIdLst>
    <p:notesMasterId r:id="rId33"/>
  </p:notesMasterIdLst>
  <p:sldIdLst>
    <p:sldId id="587" r:id="rId3"/>
    <p:sldId id="260" r:id="rId4"/>
    <p:sldId id="373" r:id="rId5"/>
    <p:sldId id="371" r:id="rId6"/>
    <p:sldId id="372" r:id="rId7"/>
    <p:sldId id="382" r:id="rId8"/>
    <p:sldId id="433" r:id="rId9"/>
    <p:sldId id="434" r:id="rId10"/>
    <p:sldId id="459" r:id="rId11"/>
    <p:sldId id="460" r:id="rId12"/>
    <p:sldId id="461" r:id="rId13"/>
    <p:sldId id="462" r:id="rId14"/>
    <p:sldId id="588" r:id="rId15"/>
    <p:sldId id="463" r:id="rId16"/>
    <p:sldId id="464" r:id="rId17"/>
    <p:sldId id="465" r:id="rId18"/>
    <p:sldId id="467" r:id="rId19"/>
    <p:sldId id="571" r:id="rId20"/>
    <p:sldId id="468" r:id="rId21"/>
    <p:sldId id="469" r:id="rId22"/>
    <p:sldId id="441" r:id="rId23"/>
    <p:sldId id="470" r:id="rId24"/>
    <p:sldId id="442" r:id="rId25"/>
    <p:sldId id="473" r:id="rId26"/>
    <p:sldId id="474" r:id="rId27"/>
    <p:sldId id="471" r:id="rId28"/>
    <p:sldId id="472" r:id="rId29"/>
    <p:sldId id="477" r:id="rId30"/>
    <p:sldId id="478" r:id="rId31"/>
    <p:sldId id="572" r:id="rId32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600" b="1" kern="1200">
        <a:solidFill>
          <a:srgbClr val="0066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600" b="1" kern="1200">
        <a:solidFill>
          <a:srgbClr val="0066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600" b="1" kern="1200">
        <a:solidFill>
          <a:srgbClr val="0066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600" b="1" kern="1200">
        <a:solidFill>
          <a:srgbClr val="0066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600" b="1" kern="1200">
        <a:solidFill>
          <a:srgbClr val="0066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2600" b="1" kern="1200">
        <a:solidFill>
          <a:srgbClr val="0066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2600" b="1" kern="1200">
        <a:solidFill>
          <a:srgbClr val="0066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2600" b="1" kern="1200">
        <a:solidFill>
          <a:srgbClr val="0066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2600" b="1" kern="1200">
        <a:solidFill>
          <a:srgbClr val="0066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006600"/>
    <a:srgbClr val="0000FF"/>
    <a:srgbClr val="0000CC"/>
    <a:srgbClr val="FFCC99"/>
    <a:srgbClr val="0080FF"/>
    <a:srgbClr val="FF00FF"/>
    <a:srgbClr val="002080"/>
    <a:srgbClr val="00FF00"/>
    <a:srgbClr val="A1E9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3" autoAdjust="0"/>
    <p:restoredTop sz="92118" autoAdjust="0"/>
  </p:normalViewPr>
  <p:slideViewPr>
    <p:cSldViewPr>
      <p:cViewPr varScale="1">
        <p:scale>
          <a:sx n="75" d="100"/>
          <a:sy n="75" d="100"/>
        </p:scale>
        <p:origin x="1392" y="43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E29A18F-8244-4B3E-9903-ED387B2AC529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ABE4987-1F5C-4128-A137-720126B84A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38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478">
              <a:defRPr/>
            </a:pPr>
            <a:r>
              <a:rPr lang="zh-CN" altLang="en-US" sz="1300" b="1" dirty="0"/>
              <a:t>（</a:t>
            </a:r>
            <a:r>
              <a:rPr lang="en-US" altLang="zh-CN" sz="1300" b="1" dirty="0"/>
              <a:t>1</a:t>
            </a:r>
            <a:r>
              <a:rPr lang="zh-CN" altLang="en-US" sz="1300" b="1" dirty="0"/>
              <a:t>）介绍树和二叉树的概念、术语；（</a:t>
            </a:r>
            <a:r>
              <a:rPr lang="en-US" altLang="zh-CN" sz="1300" b="1" dirty="0"/>
              <a:t>2</a:t>
            </a:r>
            <a:r>
              <a:rPr lang="zh-CN" altLang="en-US" sz="1300" b="1" dirty="0"/>
              <a:t>）二叉树的遍历算法；（</a:t>
            </a:r>
            <a:r>
              <a:rPr lang="en-US" altLang="zh-CN" sz="1300" b="1" dirty="0"/>
              <a:t>3</a:t>
            </a:r>
            <a:r>
              <a:rPr lang="zh-CN" altLang="en-US" sz="1300" b="1" dirty="0"/>
              <a:t>）树和二叉树的各种存储结构；以及（</a:t>
            </a:r>
            <a:r>
              <a:rPr lang="en-US" altLang="zh-CN" sz="1300" b="1" dirty="0"/>
              <a:t>4</a:t>
            </a:r>
            <a:r>
              <a:rPr lang="zh-CN" altLang="en-US" sz="1300" b="1" dirty="0"/>
              <a:t>）建立在各种存储结构上的操作及应用。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E4987-1F5C-4128-A137-720126B84A8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9169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478">
              <a:defRPr/>
            </a:pPr>
            <a:r>
              <a:rPr lang="zh-CN" altLang="en-US" sz="1300" dirty="0"/>
              <a:t>若对一棵有</a:t>
            </a:r>
            <a:r>
              <a:rPr lang="en-US" altLang="zh-CN" sz="1300" dirty="0"/>
              <a:t>n</a:t>
            </a:r>
            <a:r>
              <a:rPr lang="zh-CN" altLang="en-US" sz="1300" dirty="0"/>
              <a:t>个结点的完全二叉树（深度为</a:t>
            </a:r>
            <a:r>
              <a:rPr lang="zh-CN" altLang="en-US" sz="13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zh-CN" alt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㏒</a:t>
            </a:r>
            <a:r>
              <a:rPr lang="en-US" altLang="zh-CN" sz="13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3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 </a:t>
            </a:r>
            <a:r>
              <a:rPr lang="en-US" altLang="zh-CN" sz="1300" dirty="0"/>
              <a:t>+1</a:t>
            </a:r>
            <a:r>
              <a:rPr lang="zh-CN" altLang="en-US" sz="1300" dirty="0"/>
              <a:t>），或</a:t>
            </a:r>
            <a:r>
              <a:rPr lang="zh-CN" altLang="en-US" sz="1300" dirty="0">
                <a:latin typeface="Segoe UI Symbol" panose="020B0502040204020203" pitchFamily="34" charset="0"/>
              </a:rPr>
              <a:t>⌈</a:t>
            </a:r>
            <a:r>
              <a:rPr lang="en-US" altLang="zh-CN" sz="1300" dirty="0">
                <a:latin typeface="Segoe UI Symbol" panose="020B0502040204020203" pitchFamily="34" charset="0"/>
              </a:rPr>
              <a:t>log</a:t>
            </a:r>
            <a:r>
              <a:rPr lang="en-US" altLang="zh-CN" sz="1300" baseline="-25000" dirty="0">
                <a:latin typeface="Segoe UI Symbol" panose="020B0502040204020203" pitchFamily="34" charset="0"/>
              </a:rPr>
              <a:t>2</a:t>
            </a:r>
            <a:r>
              <a:rPr lang="en-US" altLang="zh-CN" sz="1300" dirty="0">
                <a:latin typeface="Segoe UI Symbol" panose="020B0502040204020203" pitchFamily="34" charset="0"/>
              </a:rPr>
              <a:t>(</a:t>
            </a:r>
            <a:r>
              <a:rPr lang="en-US" altLang="zh-CN" sz="1300" i="1" dirty="0">
                <a:latin typeface="Segoe UI Symbol" panose="020B0502040204020203" pitchFamily="34" charset="0"/>
              </a:rPr>
              <a:t>n</a:t>
            </a:r>
            <a:r>
              <a:rPr lang="en-US" altLang="zh-CN" sz="1300" dirty="0">
                <a:latin typeface="Segoe UI Symbol" panose="020B0502040204020203" pitchFamily="34" charset="0"/>
              </a:rPr>
              <a:t>+1)</a:t>
            </a:r>
            <a:r>
              <a:rPr lang="zh-CN" altLang="en-US" sz="1300" dirty="0">
                <a:latin typeface="Segoe UI Symbol" panose="020B0502040204020203" pitchFamily="34" charset="0"/>
              </a:rPr>
              <a:t>⌉。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E4987-1F5C-4128-A137-720126B84A8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46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E4987-1F5C-4128-A137-720126B84A8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652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E4987-1F5C-4128-A137-720126B84A8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545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300" dirty="0"/>
              <a:t>树的层次：根结点为第</a:t>
            </a:r>
            <a:r>
              <a:rPr lang="en-US" altLang="zh-CN" sz="1300" dirty="0"/>
              <a:t>1</a:t>
            </a:r>
            <a:r>
              <a:rPr lang="zh-CN" altLang="en-US" sz="1300" dirty="0"/>
              <a:t>层，其子树的根结点为第</a:t>
            </a:r>
            <a:r>
              <a:rPr lang="en-US" altLang="zh-CN" sz="1300" dirty="0"/>
              <a:t>2</a:t>
            </a:r>
            <a:r>
              <a:rPr lang="zh-CN" altLang="en-US" sz="1300" dirty="0"/>
              <a:t>层，</a:t>
            </a:r>
            <a:r>
              <a:rPr lang="en-US" altLang="zh-CN" sz="1300" dirty="0"/>
              <a:t>…</a:t>
            </a:r>
          </a:p>
          <a:p>
            <a:r>
              <a:rPr lang="zh-CN" altLang="en-US" sz="1300" dirty="0"/>
              <a:t>树的深度：树的最大层次数</a:t>
            </a:r>
          </a:p>
          <a:p>
            <a:r>
              <a:rPr lang="zh-CN" altLang="en-US" sz="1300" dirty="0"/>
              <a:t>结点的度：子树的个数</a:t>
            </a:r>
          </a:p>
          <a:p>
            <a:r>
              <a:rPr lang="zh-CN" altLang="en-US" sz="1300" dirty="0"/>
              <a:t>叶子结点：</a:t>
            </a:r>
            <a:r>
              <a:rPr lang="en-US" altLang="zh-CN" sz="1300" dirty="0"/>
              <a:t>0</a:t>
            </a:r>
            <a:r>
              <a:rPr lang="zh-CN" altLang="en-US" sz="1300" dirty="0"/>
              <a:t>度结点</a:t>
            </a:r>
          </a:p>
          <a:p>
            <a:r>
              <a:rPr lang="zh-CN" altLang="en-US" sz="1300" dirty="0"/>
              <a:t>分枝结点：</a:t>
            </a:r>
            <a:r>
              <a:rPr lang="en-US" altLang="zh-CN" sz="1300" dirty="0"/>
              <a:t>1</a:t>
            </a:r>
            <a:r>
              <a:rPr lang="zh-CN" altLang="en-US" sz="1300" dirty="0"/>
              <a:t>度或以上结点</a:t>
            </a:r>
          </a:p>
          <a:p>
            <a:r>
              <a:rPr lang="zh-CN" altLang="en-US" sz="1300" dirty="0"/>
              <a:t>孩子结点：子树的根结点</a:t>
            </a:r>
          </a:p>
          <a:p>
            <a:r>
              <a:rPr lang="zh-CN" altLang="en-US" sz="1300" dirty="0"/>
              <a:t>双亲结点：上一层关系结点</a:t>
            </a:r>
          </a:p>
          <a:p>
            <a:r>
              <a:rPr lang="zh-CN" altLang="en-US" sz="1300" dirty="0"/>
              <a:t>兄弟结点：同一双亲的孩子结点之间</a:t>
            </a:r>
          </a:p>
          <a:p>
            <a:r>
              <a:rPr lang="zh-CN" altLang="en-US" sz="1300" dirty="0"/>
              <a:t>祖先结点和子孙结点：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E4987-1F5C-4128-A137-720126B84A8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220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E4987-1F5C-4128-A137-720126B84A8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725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E4987-1F5C-4128-A137-720126B84A8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405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E4987-1F5C-4128-A137-720126B84A8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653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种基本形态：</a:t>
            </a:r>
          </a:p>
          <a:p>
            <a:r>
              <a:rPr lang="zh-CN" altLang="en-US" dirty="0" smtClean="0"/>
              <a:t>① 空二叉树</a:t>
            </a:r>
          </a:p>
          <a:p>
            <a:r>
              <a:rPr lang="zh-CN" altLang="en-US" dirty="0" smtClean="0"/>
              <a:t>② 仅有根结点</a:t>
            </a:r>
          </a:p>
          <a:p>
            <a:r>
              <a:rPr lang="zh-CN" altLang="en-US" dirty="0" smtClean="0"/>
              <a:t>③ 仅有左子树</a:t>
            </a:r>
          </a:p>
          <a:p>
            <a:r>
              <a:rPr lang="zh-CN" altLang="en-US" dirty="0" smtClean="0"/>
              <a:t>④ 仅有右子树</a:t>
            </a:r>
          </a:p>
          <a:p>
            <a:r>
              <a:rPr lang="zh-CN" altLang="en-US" dirty="0" smtClean="0"/>
              <a:t>⑤ 有左子树和右子树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E4987-1F5C-4128-A137-720126B84A8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771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E4987-1F5C-4128-A137-720126B84A8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275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E4987-1F5C-4128-A137-720126B84A8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29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E4987-1F5C-4128-A137-720126B84A8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660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DC6E11-4455-4293-BAB8-E28C2B805DD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0953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59F6CE-00AE-467E-A7A5-979A0D8F0E0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174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7025" y="457200"/>
            <a:ext cx="2047875" cy="5943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457200"/>
            <a:ext cx="5991225" cy="5943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E642A7-ED42-41AD-B57C-D76C384CE40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8025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0866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1295400"/>
            <a:ext cx="401955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5350" y="1295400"/>
            <a:ext cx="401955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EDA896-2345-4708-80F3-335CEE62099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3545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33400" y="457200"/>
            <a:ext cx="8191500" cy="594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03E24-D29D-4928-8ABD-D224BA9D1F5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3945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FA1D62-E33F-49F6-85E7-2CCA1F9D802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0316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20000"/>
              </a:lnSpc>
              <a:buFont typeface="Wingdings" panose="05000000000000000000" pitchFamily="2" charset="2"/>
              <a:buChar char="p"/>
              <a:defRPr>
                <a:solidFill>
                  <a:srgbClr val="002060"/>
                </a:solidFill>
              </a:defRPr>
            </a:lvl1pPr>
            <a:lvl2pPr marL="742950" indent="-285750">
              <a:lnSpc>
                <a:spcPct val="120000"/>
              </a:lnSpc>
              <a:buFont typeface="Wingdings" panose="05000000000000000000" pitchFamily="2" charset="2"/>
              <a:buChar char="Ø"/>
              <a:defRPr>
                <a:solidFill>
                  <a:schemeClr val="tx2"/>
                </a:solidFill>
              </a:defRPr>
            </a:lvl2pPr>
            <a:lvl3pPr marL="1143000" indent="-228600">
              <a:lnSpc>
                <a:spcPct val="120000"/>
              </a:lnSpc>
              <a:buFont typeface="Wingdings" panose="05000000000000000000" pitchFamily="2" charset="2"/>
              <a:buChar char="u"/>
              <a:defRPr/>
            </a:lvl3pPr>
            <a:lvl4pPr marL="16002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ü"/>
              <a:defRPr sz="2200"/>
            </a:lvl4pPr>
            <a:lvl5pPr>
              <a:lnSpc>
                <a:spcPct val="120000"/>
              </a:lnSpc>
              <a:buClr>
                <a:srgbClr val="7030A0"/>
              </a:buClr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6691B7-49B2-4A7B-97FF-9B53D4B8576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9409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129340-FC60-4D0E-821C-07BFC42E55C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006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B4E1A0-3710-4AAC-83CA-BB834A42D2A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22496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9B93E3-16AC-469B-BE6D-31F753D867F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63462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980727"/>
            <a:ext cx="4040188" cy="6597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20490"/>
            <a:ext cx="4040188" cy="4760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980727"/>
            <a:ext cx="4041775" cy="6597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20490"/>
            <a:ext cx="4041775" cy="4760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92D4D6-0E8A-4B1E-9B43-4A34C2AC22D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987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D1021-6494-414F-A575-F376E8C2A5F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35523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277341"/>
            <a:ext cx="70866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908720"/>
            <a:ext cx="4019550" cy="547260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5350" y="908720"/>
            <a:ext cx="4019550" cy="547260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82549A-468F-430A-9CA6-F5875D3069F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953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513C9-6B60-4190-94C5-6B8FE76C7ED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162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401955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5350" y="1295400"/>
            <a:ext cx="401955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9AFBAF-856B-488F-929F-E87859E0CCC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7750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323146-B154-4122-B14E-9D230649618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033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1FF71-5E98-4E6A-8B14-BB51DFBFE03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329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47527-4B23-4366-977D-EFB30EE7B57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4089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1D5882-DAF5-4D60-956C-5B8BE20F8FB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8672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E5E434-CEE6-40D7-AF95-B52D1619E18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3923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33400" y="1295400"/>
            <a:ext cx="81915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46821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191000" y="6505575"/>
            <a:ext cx="8382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FontTx/>
              <a:buNone/>
              <a:defRPr sz="10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CFDE6E2-1BBC-46A4-B58B-3288D44F09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gray">
          <a:xfrm>
            <a:off x="990600" y="457200"/>
            <a:ext cx="70866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46823" name="Rectangle 7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1000" y="6505575"/>
            <a:ext cx="1905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FontTx/>
              <a:buNone/>
              <a:defRPr sz="1000" b="0">
                <a:solidFill>
                  <a:schemeClr val="tx1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v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6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33400" y="981075"/>
            <a:ext cx="8191500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46821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459788" y="6570663"/>
            <a:ext cx="674687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smtClean="0"/>
            </a:lvl1pPr>
          </a:lstStyle>
          <a:p>
            <a:pPr>
              <a:defRPr/>
            </a:pPr>
            <a:fld id="{9F9E563D-9C06-4856-86B6-1690C6D5D1E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gray">
          <a:xfrm>
            <a:off x="990600" y="277813"/>
            <a:ext cx="70866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46823" name="Rectangle 7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1000" y="6505575"/>
            <a:ext cx="1905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2pPr>
      <a:lvl3pPr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3pPr>
      <a:lvl4pPr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4pPr>
      <a:lvl5pPr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9pPr>
    </p:titleStyle>
    <p:bodyStyle>
      <a:lvl1pPr marL="342900" indent="-342900" algn="l" rtl="0" fontAlgn="base">
        <a:lnSpc>
          <a:spcPct val="125000"/>
        </a:lnSpc>
        <a:spcBef>
          <a:spcPts val="12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p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ts val="12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Ø"/>
        <a:defRPr sz="2600">
          <a:solidFill>
            <a:schemeClr val="tx2"/>
          </a:solidFill>
          <a:latin typeface="+mn-lt"/>
          <a:ea typeface="+mn-ea"/>
        </a:defRPr>
      </a:lvl2pPr>
      <a:lvl3pPr marL="1143000" indent="-228600" algn="l" rtl="0" fontAlgn="base">
        <a:spcBef>
          <a:spcPts val="12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u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fontAlgn="base">
        <a:spcBef>
          <a:spcPts val="1200"/>
        </a:spcBef>
        <a:spcAft>
          <a:spcPct val="0"/>
        </a:spcAft>
        <a:buClr>
          <a:srgbClr val="FFC000"/>
        </a:buClr>
        <a:buFont typeface="Wingdings" panose="05000000000000000000" pitchFamily="2" charset="2"/>
        <a:buChar char="ü"/>
        <a:defRPr sz="2200">
          <a:solidFill>
            <a:schemeClr val="tx2"/>
          </a:solidFill>
          <a:latin typeface="+mn-lt"/>
          <a:ea typeface="+mn-ea"/>
        </a:defRPr>
      </a:lvl4pPr>
      <a:lvl5pPr marL="2057400" indent="-228600" algn="l" rtl="0" fontAlgn="base">
        <a:spcBef>
          <a:spcPts val="1200"/>
        </a:spcBef>
        <a:spcAft>
          <a:spcPct val="0"/>
        </a:spcAft>
        <a:buClr>
          <a:srgbClr val="7030A0"/>
        </a:buClr>
        <a:buChar char="»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7.wmf"/><Relationship Id="rId4" Type="http://schemas.openxmlformats.org/officeDocument/2006/relationships/notesSlide" Target="../notesSlides/notesSlide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slide" Target="slide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331868" y="2962689"/>
            <a:ext cx="1828800" cy="533400"/>
          </a:xfrm>
          <a:prstGeom prst="roundRect">
            <a:avLst>
              <a:gd name="adj" fmla="val 12125"/>
            </a:avLst>
          </a:prstGeom>
          <a:solidFill>
            <a:schemeClr val="accent5"/>
          </a:solidFill>
          <a:ln w="12700">
            <a:noFill/>
            <a:prstDash val="dashDot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线性表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331868" y="3962109"/>
            <a:ext cx="1828800" cy="533400"/>
          </a:xfrm>
          <a:prstGeom prst="roundRect">
            <a:avLst>
              <a:gd name="adj" fmla="val 12125"/>
            </a:avLst>
          </a:prstGeom>
          <a:solidFill>
            <a:schemeClr val="accent5"/>
          </a:solidFill>
          <a:ln w="12700">
            <a:noFill/>
            <a:prstDash val="dashDot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树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331868" y="4943942"/>
            <a:ext cx="1828800" cy="533400"/>
          </a:xfrm>
          <a:prstGeom prst="roundRect">
            <a:avLst>
              <a:gd name="adj" fmla="val 12125"/>
            </a:avLst>
          </a:prstGeom>
          <a:solidFill>
            <a:schemeClr val="accent5"/>
          </a:solidFill>
          <a:ln w="12700">
            <a:noFill/>
            <a:prstDash val="dashDot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331868" y="1972089"/>
            <a:ext cx="1828800" cy="533400"/>
          </a:xfrm>
          <a:prstGeom prst="roundRect">
            <a:avLst>
              <a:gd name="adj" fmla="val 12125"/>
            </a:avLst>
          </a:prstGeom>
          <a:solidFill>
            <a:schemeClr val="bg1"/>
          </a:solidFill>
          <a:ln w="12700">
            <a:noFill/>
            <a:prstDash val="dashDot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集合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8200" y="1653179"/>
            <a:ext cx="3657600" cy="404890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6057160" y="2197245"/>
            <a:ext cx="2193524" cy="597771"/>
          </a:xfrm>
          <a:prstGeom prst="roundRect">
            <a:avLst>
              <a:gd name="adj" fmla="val 12125"/>
            </a:avLst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Dot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顺序</a:t>
            </a:r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存储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371600" y="1219200"/>
            <a:ext cx="2590800" cy="381000"/>
          </a:xfrm>
          <a:prstGeom prst="roundRect">
            <a:avLst>
              <a:gd name="adj" fmla="val 32911"/>
            </a:avLst>
          </a:prstGeom>
          <a:noFill/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逻辑结构</a:t>
            </a:r>
            <a:endParaRPr lang="zh-CN" alt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057160" y="3455782"/>
            <a:ext cx="2193524" cy="874697"/>
          </a:xfrm>
          <a:prstGeom prst="roundRect">
            <a:avLst>
              <a:gd name="adj" fmla="val 12125"/>
            </a:avLst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Dot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链式</a:t>
            </a:r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存储</a:t>
            </a:r>
            <a:endParaRPr lang="en-US" altLang="zh-CN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defRPr/>
            </a:pP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非顺序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存储</a:t>
            </a: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en-US" altLang="zh-CN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752360" y="1750775"/>
            <a:ext cx="2743200" cy="2971801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5713520" y="1308755"/>
            <a:ext cx="2820880" cy="381000"/>
          </a:xfrm>
          <a:prstGeom prst="roundRect">
            <a:avLst>
              <a:gd name="adj" fmla="val 32911"/>
            </a:avLst>
          </a:prstGeom>
          <a:noFill/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存储</a:t>
            </a:r>
            <a:r>
              <a:rPr lang="en-US" altLang="zh-CN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物理</a:t>
            </a:r>
            <a:r>
              <a:rPr lang="en-US" altLang="zh-CN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结构</a:t>
            </a:r>
            <a:endParaRPr lang="zh-CN" alt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658" y="1983186"/>
            <a:ext cx="590476" cy="44761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325" y="3161574"/>
            <a:ext cx="1057143" cy="200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468" y="3791460"/>
            <a:ext cx="942857" cy="771429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325" y="4791594"/>
            <a:ext cx="1057143" cy="838095"/>
          </a:xfrm>
          <a:prstGeom prst="rect">
            <a:avLst/>
          </a:prstGeom>
        </p:spPr>
      </p:pic>
      <p:cxnSp>
        <p:nvCxnSpPr>
          <p:cNvPr id="20" name="直接箭头连接符 19"/>
          <p:cNvCxnSpPr>
            <a:stCxn id="4" idx="3"/>
            <a:endCxn id="10" idx="1"/>
          </p:cNvCxnSpPr>
          <p:nvPr/>
        </p:nvCxnSpPr>
        <p:spPr>
          <a:xfrm flipV="1">
            <a:off x="4160668" y="2496131"/>
            <a:ext cx="1896492" cy="733258"/>
          </a:xfrm>
          <a:prstGeom prst="straightConnector1">
            <a:avLst/>
          </a:prstGeom>
          <a:ln w="28575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4" idx="3"/>
            <a:endCxn id="12" idx="1"/>
          </p:cNvCxnSpPr>
          <p:nvPr/>
        </p:nvCxnSpPr>
        <p:spPr>
          <a:xfrm>
            <a:off x="4160668" y="3229389"/>
            <a:ext cx="1896492" cy="663742"/>
          </a:xfrm>
          <a:prstGeom prst="straightConnector1">
            <a:avLst/>
          </a:prstGeom>
          <a:ln w="28575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5" idx="3"/>
            <a:endCxn id="10" idx="1"/>
          </p:cNvCxnSpPr>
          <p:nvPr/>
        </p:nvCxnSpPr>
        <p:spPr>
          <a:xfrm flipV="1">
            <a:off x="4160668" y="2496131"/>
            <a:ext cx="1896492" cy="1732678"/>
          </a:xfrm>
          <a:prstGeom prst="straightConnector1">
            <a:avLst/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5" idx="3"/>
            <a:endCxn id="12" idx="1"/>
          </p:cNvCxnSpPr>
          <p:nvPr/>
        </p:nvCxnSpPr>
        <p:spPr>
          <a:xfrm flipV="1">
            <a:off x="4160668" y="3893131"/>
            <a:ext cx="1896492" cy="335678"/>
          </a:xfrm>
          <a:prstGeom prst="straightConnector1">
            <a:avLst/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6" idx="3"/>
            <a:endCxn id="10" idx="1"/>
          </p:cNvCxnSpPr>
          <p:nvPr/>
        </p:nvCxnSpPr>
        <p:spPr>
          <a:xfrm flipV="1">
            <a:off x="4160668" y="2496131"/>
            <a:ext cx="1896492" cy="2714511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6" idx="3"/>
            <a:endCxn id="12" idx="1"/>
          </p:cNvCxnSpPr>
          <p:nvPr/>
        </p:nvCxnSpPr>
        <p:spPr>
          <a:xfrm flipV="1">
            <a:off x="4160668" y="3893131"/>
            <a:ext cx="1896492" cy="1317511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任意多边形 37"/>
          <p:cNvSpPr/>
          <p:nvPr/>
        </p:nvSpPr>
        <p:spPr>
          <a:xfrm>
            <a:off x="2212059" y="4735863"/>
            <a:ext cx="5135732" cy="1599550"/>
          </a:xfrm>
          <a:custGeom>
            <a:avLst/>
            <a:gdLst>
              <a:gd name="connsiteX0" fmla="*/ 203769 w 6175738"/>
              <a:gd name="connsiteY0" fmla="*/ 960120 h 1596216"/>
              <a:gd name="connsiteX1" fmla="*/ 606105 w 6175738"/>
              <a:gd name="connsiteY1" fmla="*/ 1517904 h 1596216"/>
              <a:gd name="connsiteX2" fmla="*/ 5296977 w 6175738"/>
              <a:gd name="connsiteY2" fmla="*/ 1426464 h 1596216"/>
              <a:gd name="connsiteX3" fmla="*/ 6165657 w 6175738"/>
              <a:gd name="connsiteY3" fmla="*/ 0 h 1596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75738" h="1596216">
                <a:moveTo>
                  <a:pt x="203769" y="960120"/>
                </a:moveTo>
                <a:cubicBezTo>
                  <a:pt x="-19497" y="1200150"/>
                  <a:pt x="-242763" y="1440180"/>
                  <a:pt x="606105" y="1517904"/>
                </a:cubicBezTo>
                <a:cubicBezTo>
                  <a:pt x="1454973" y="1595628"/>
                  <a:pt x="4370385" y="1679448"/>
                  <a:pt x="5296977" y="1426464"/>
                </a:cubicBezTo>
                <a:cubicBezTo>
                  <a:pt x="6223569" y="1173480"/>
                  <a:pt x="6194613" y="586740"/>
                  <a:pt x="6165657" y="0"/>
                </a:cubicBezTo>
              </a:path>
            </a:pathLst>
          </a:custGeom>
          <a:noFill/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2277788" y="5935431"/>
            <a:ext cx="5799412" cy="617769"/>
          </a:xfrm>
          <a:prstGeom prst="roundRect">
            <a:avLst>
              <a:gd name="adj" fmla="val 32911"/>
            </a:avLst>
          </a:prstGeom>
          <a:noFill/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zh-CN" altLang="en-US" sz="2400" b="1" i="1" u="sng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物理结构</a:t>
            </a: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中</a:t>
            </a:r>
            <a:r>
              <a:rPr lang="en-US" altLang="zh-CN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各</a:t>
            </a:r>
            <a:r>
              <a:rPr lang="zh-CN" altLang="en-US" sz="2400" b="1" i="1" u="sng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逻辑结构</a:t>
            </a: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数据元素</a:t>
            </a: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400" b="1" i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增</a:t>
            </a:r>
            <a:r>
              <a:rPr lang="zh-CN" altLang="en-US" sz="2400" b="1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2400" b="1" i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删</a:t>
            </a:r>
            <a:r>
              <a:rPr lang="zh-CN" altLang="en-US" sz="2400" b="1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2400" b="1" i="1" strike="sngStrike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改</a:t>
            </a:r>
            <a:r>
              <a:rPr lang="zh-CN" altLang="en-US" sz="2400" b="1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、查</a:t>
            </a: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，怎么实现</a:t>
            </a:r>
            <a:r>
              <a:rPr lang="en-US" altLang="zh-CN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? </a:t>
            </a: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优缺点</a:t>
            </a:r>
            <a:r>
              <a:rPr lang="en-US" altLang="zh-CN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?</a:t>
            </a:r>
            <a:endParaRPr lang="zh-CN" altLang="en-US" sz="2400" b="1" dirty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381000" y="264324"/>
            <a:ext cx="7772400" cy="381000"/>
          </a:xfrm>
          <a:prstGeom prst="roundRect">
            <a:avLst>
              <a:gd name="adj" fmla="val 32911"/>
            </a:avLst>
          </a:prstGeom>
          <a:noFill/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数据结构</a:t>
            </a:r>
            <a:r>
              <a:rPr lang="en-US" altLang="zh-CN" sz="28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DS </a:t>
            </a:r>
            <a:r>
              <a:rPr lang="en-US" altLang="zh-CN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= </a:t>
            </a:r>
            <a:r>
              <a:rPr lang="en-US" altLang="zh-CN" sz="28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D </a:t>
            </a:r>
            <a:r>
              <a:rPr lang="en-US" altLang="zh-CN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+ </a:t>
            </a:r>
            <a:r>
              <a:rPr lang="en-US" altLang="zh-CN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en-US" altLang="zh-CN" sz="28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28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  DS = D + </a:t>
            </a:r>
            <a:r>
              <a:rPr lang="en-US" altLang="zh-CN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S</a:t>
            </a:r>
            <a:r>
              <a:rPr lang="en-US" altLang="zh-CN" sz="28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 + </a:t>
            </a:r>
            <a:r>
              <a:rPr lang="en-US" altLang="zh-CN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P</a:t>
            </a:r>
            <a:endParaRPr lang="zh-CN" altLang="en-US" sz="2800" b="1" i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" name="矩形 40"/>
          <p:cNvSpPr/>
          <p:nvPr/>
        </p:nvSpPr>
        <p:spPr>
          <a:xfrm rot="5400000">
            <a:off x="3148070" y="51786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endParaRPr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2304288" y="623723"/>
            <a:ext cx="2093828" cy="466725"/>
          </a:xfrm>
          <a:prstGeom prst="roundRect">
            <a:avLst>
              <a:gd name="adj" fmla="val 32911"/>
            </a:avLst>
          </a:prstGeom>
          <a:noFill/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{a</a:t>
            </a:r>
            <a:r>
              <a:rPr lang="en-US" altLang="zh-CN" b="1" baseline="-25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,a</a:t>
            </a:r>
            <a:r>
              <a:rPr lang="en-US" altLang="zh-CN" b="1" baseline="-25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,a</a:t>
            </a:r>
            <a:r>
              <a:rPr lang="en-US" altLang="zh-CN" b="1" baseline="-25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,…,a</a:t>
            </a:r>
            <a:r>
              <a:rPr lang="en-US" altLang="zh-CN" b="1" baseline="-25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矩形 42"/>
          <p:cNvSpPr/>
          <p:nvPr/>
        </p:nvSpPr>
        <p:spPr>
          <a:xfrm rot="5400000">
            <a:off x="7473182" y="53946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endParaRPr lang="zh-CN" altLang="en-US" dirty="0"/>
          </a:p>
        </p:txBody>
      </p:sp>
      <p:sp>
        <p:nvSpPr>
          <p:cNvPr id="44" name="圆角矩形 43"/>
          <p:cNvSpPr/>
          <p:nvPr/>
        </p:nvSpPr>
        <p:spPr>
          <a:xfrm>
            <a:off x="6135772" y="676275"/>
            <a:ext cx="2855828" cy="466725"/>
          </a:xfrm>
          <a:prstGeom prst="roundRect">
            <a:avLst>
              <a:gd name="adj" fmla="val 32911"/>
            </a:avLst>
          </a:prstGeom>
          <a:noFill/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此数据结构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支持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的操作</a:t>
            </a: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168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/>
      <p:bldP spid="12" grpId="0" animBg="1"/>
      <p:bldP spid="13" grpId="0" animBg="1"/>
      <p:bldP spid="14" grpId="0"/>
      <p:bldP spid="38" grpId="0" animBg="1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/>
              <a:t>树的基本</a:t>
            </a:r>
            <a:r>
              <a:rPr lang="zh-CN" altLang="en-US" dirty="0" smtClean="0"/>
              <a:t>术语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2/6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850900"/>
            <a:ext cx="8191500" cy="5419725"/>
          </a:xfrm>
        </p:spPr>
        <p:txBody>
          <a:bodyPr/>
          <a:lstStyle/>
          <a:p>
            <a:pPr marL="457200" indent="-457200">
              <a:buFont typeface="+mj-lt"/>
              <a:buAutoNum type="alphaUcPeriod" startAt="3"/>
            </a:pPr>
            <a:r>
              <a:rPr lang="zh-CN" altLang="en-US" sz="2400" b="1" dirty="0" smtClean="0">
                <a:solidFill>
                  <a:srgbClr val="00B0F0"/>
                </a:solidFill>
              </a:rPr>
              <a:t>叶子</a:t>
            </a:r>
            <a:r>
              <a:rPr lang="en-US" altLang="zh-CN" sz="2400" b="1" dirty="0"/>
              <a:t>(left)</a:t>
            </a:r>
            <a:r>
              <a:rPr lang="zh-CN" altLang="en-US" sz="2400" b="1" dirty="0">
                <a:solidFill>
                  <a:srgbClr val="00B0F0"/>
                </a:solidFill>
              </a:rPr>
              <a:t>结点</a:t>
            </a:r>
            <a:r>
              <a:rPr lang="zh-CN" altLang="en-US" sz="2400" dirty="0"/>
              <a:t>、</a:t>
            </a:r>
            <a:r>
              <a:rPr lang="zh-CN" altLang="en-US" sz="2400" b="1" dirty="0">
                <a:solidFill>
                  <a:srgbClr val="00B0F0"/>
                </a:solidFill>
              </a:rPr>
              <a:t>非叶子结点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914400" lvl="1" indent="-457200">
              <a:spcBef>
                <a:spcPts val="900"/>
              </a:spcBef>
              <a:buClr>
                <a:srgbClr val="002060"/>
              </a:buClr>
              <a:buFont typeface="+mj-ea"/>
              <a:buAutoNum type="circleNumDbPlain"/>
            </a:pPr>
            <a:r>
              <a:rPr lang="zh-CN" altLang="en-US" sz="2200" dirty="0" smtClean="0"/>
              <a:t>树</a:t>
            </a:r>
            <a:r>
              <a:rPr lang="zh-CN" altLang="en-US" sz="2200" dirty="0"/>
              <a:t>中</a:t>
            </a:r>
            <a:r>
              <a:rPr lang="zh-CN" altLang="en-US" sz="2200" dirty="0">
                <a:solidFill>
                  <a:schemeClr val="accent6"/>
                </a:solidFill>
              </a:rPr>
              <a:t>度为</a:t>
            </a:r>
            <a:r>
              <a:rPr lang="en-US" altLang="zh-CN" sz="2200" dirty="0">
                <a:solidFill>
                  <a:schemeClr val="accent6"/>
                </a:solidFill>
              </a:rPr>
              <a:t>0</a:t>
            </a:r>
            <a:r>
              <a:rPr lang="zh-CN" altLang="en-US" sz="2200" dirty="0"/>
              <a:t>的</a:t>
            </a:r>
            <a:r>
              <a:rPr lang="zh-CN" altLang="en-US" sz="2200" dirty="0" smtClean="0"/>
              <a:t>结点 称为 </a:t>
            </a:r>
            <a:r>
              <a:rPr lang="zh-CN" altLang="en-US" sz="2200" b="1" dirty="0" smtClean="0"/>
              <a:t>叶子</a:t>
            </a:r>
            <a:r>
              <a:rPr lang="zh-CN" altLang="en-US" sz="2200" b="1" dirty="0"/>
              <a:t>结点</a:t>
            </a:r>
            <a:r>
              <a:rPr lang="en-US" altLang="zh-CN" sz="2200" dirty="0"/>
              <a:t>(</a:t>
            </a:r>
            <a:r>
              <a:rPr lang="zh-CN" altLang="en-US" sz="1600" dirty="0"/>
              <a:t>或</a:t>
            </a:r>
            <a:r>
              <a:rPr lang="zh-CN" altLang="en-US" sz="2200" b="1" dirty="0"/>
              <a:t>终端结点</a:t>
            </a:r>
            <a:r>
              <a:rPr lang="en-US" altLang="zh-CN" sz="2200" dirty="0"/>
              <a:t>)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 marL="914400" lvl="1" indent="-457200">
              <a:spcBef>
                <a:spcPts val="900"/>
              </a:spcBef>
              <a:buClr>
                <a:srgbClr val="002060"/>
              </a:buClr>
              <a:buFont typeface="+mj-ea"/>
              <a:buAutoNum type="circleNumDbPlain"/>
            </a:pPr>
            <a:r>
              <a:rPr lang="zh-CN" altLang="en-US" sz="2200" dirty="0" smtClean="0"/>
              <a:t>相应</a:t>
            </a:r>
            <a:r>
              <a:rPr lang="zh-CN" altLang="en-US" sz="2200" dirty="0"/>
              <a:t>地，度不为</a:t>
            </a:r>
            <a:r>
              <a:rPr lang="en-US" altLang="zh-CN" sz="2200" dirty="0"/>
              <a:t>0</a:t>
            </a:r>
            <a:r>
              <a:rPr lang="zh-CN" altLang="en-US" sz="2200" dirty="0"/>
              <a:t>的</a:t>
            </a:r>
            <a:r>
              <a:rPr lang="zh-CN" altLang="en-US" sz="2200" dirty="0" smtClean="0"/>
              <a:t>结点 称为 </a:t>
            </a:r>
            <a:r>
              <a:rPr lang="zh-CN" altLang="en-US" sz="2200" b="1" dirty="0" smtClean="0"/>
              <a:t>非</a:t>
            </a:r>
            <a:r>
              <a:rPr lang="zh-CN" altLang="en-US" sz="2200" b="1" dirty="0"/>
              <a:t>叶子结点</a:t>
            </a:r>
            <a:r>
              <a:rPr lang="en-US" altLang="zh-CN" sz="2200" dirty="0"/>
              <a:t>(</a:t>
            </a:r>
            <a:r>
              <a:rPr lang="zh-CN" altLang="en-US" sz="1600" dirty="0" smtClean="0"/>
              <a:t>或</a:t>
            </a:r>
            <a:r>
              <a:rPr lang="zh-CN" altLang="en-US" sz="2200" b="1" dirty="0" smtClean="0"/>
              <a:t>非终端结点</a:t>
            </a:r>
            <a:r>
              <a:rPr lang="zh-CN" altLang="en-US" sz="2200" dirty="0" smtClean="0"/>
              <a:t>、</a:t>
            </a:r>
            <a:r>
              <a:rPr lang="zh-CN" altLang="en-US" sz="2200" b="1" dirty="0" smtClean="0"/>
              <a:t>分支</a:t>
            </a:r>
            <a:r>
              <a:rPr lang="zh-CN" altLang="en-US" sz="2200" b="1" dirty="0"/>
              <a:t>结点</a:t>
            </a:r>
            <a:r>
              <a:rPr lang="en-US" altLang="zh-CN" sz="2200" dirty="0"/>
              <a:t>)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 marL="857250" lvl="2" indent="0">
              <a:spcBef>
                <a:spcPts val="600"/>
              </a:spcBef>
              <a:buClr>
                <a:srgbClr val="002060"/>
              </a:buClr>
              <a:buNone/>
            </a:pPr>
            <a:r>
              <a:rPr lang="en-US" altLang="zh-CN" sz="2000" dirty="0" smtClean="0"/>
              <a:t>——</a:t>
            </a:r>
            <a:r>
              <a:rPr lang="zh-CN" altLang="en-US" sz="2000" u="sng" dirty="0" smtClean="0"/>
              <a:t>除</a:t>
            </a:r>
            <a:r>
              <a:rPr lang="zh-CN" altLang="en-US" sz="20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根</a:t>
            </a:r>
            <a:r>
              <a:rPr lang="zh-CN" altLang="en-US" sz="20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结点</a:t>
            </a:r>
            <a:r>
              <a:rPr lang="zh-CN" altLang="en-US" sz="2000" u="sng" dirty="0" smtClean="0"/>
              <a:t>外的</a:t>
            </a:r>
            <a:r>
              <a:rPr lang="zh-CN" altLang="en-US" sz="2000" b="1" u="sng" dirty="0" smtClean="0"/>
              <a:t>分支结点 </a:t>
            </a:r>
            <a:r>
              <a:rPr lang="zh-CN" altLang="en-US" sz="2000" u="sng" dirty="0" smtClean="0"/>
              <a:t>称为 </a:t>
            </a:r>
            <a:r>
              <a:rPr lang="zh-CN" altLang="en-US" sz="2000" b="1" u="sng" dirty="0" smtClean="0">
                <a:solidFill>
                  <a:srgbClr val="C00000"/>
                </a:solidFill>
              </a:rPr>
              <a:t>内部</a:t>
            </a:r>
            <a:r>
              <a:rPr lang="zh-CN" altLang="en-US" sz="2000" b="1" u="sng" dirty="0">
                <a:solidFill>
                  <a:srgbClr val="C00000"/>
                </a:solidFill>
              </a:rPr>
              <a:t>结点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896282" y="3428999"/>
            <a:ext cx="3636963" cy="3048001"/>
            <a:chOff x="2893" y="1824"/>
            <a:chExt cx="2291" cy="1920"/>
          </a:xfrm>
        </p:grpSpPr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2893" y="1824"/>
              <a:ext cx="2291" cy="1619"/>
              <a:chOff x="1584" y="2064"/>
              <a:chExt cx="2291" cy="1619"/>
            </a:xfrm>
          </p:grpSpPr>
          <p:sp>
            <p:nvSpPr>
              <p:cNvPr id="7" name="Oval 8"/>
              <p:cNvSpPr>
                <a:spLocks noChangeArrowheads="1"/>
              </p:cNvSpPr>
              <p:nvPr/>
            </p:nvSpPr>
            <p:spPr bwMode="auto">
              <a:xfrm>
                <a:off x="2640" y="2064"/>
                <a:ext cx="227" cy="227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/>
                  <a:t>A</a:t>
                </a:r>
              </a:p>
            </p:txBody>
          </p:sp>
          <p:sp>
            <p:nvSpPr>
              <p:cNvPr id="8" name="Oval 9"/>
              <p:cNvSpPr>
                <a:spLocks noChangeArrowheads="1"/>
              </p:cNvSpPr>
              <p:nvPr/>
            </p:nvSpPr>
            <p:spPr bwMode="auto">
              <a:xfrm>
                <a:off x="2112" y="2544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B</a:t>
                </a:r>
              </a:p>
            </p:txBody>
          </p:sp>
          <p:sp>
            <p:nvSpPr>
              <p:cNvPr id="9" name="Oval 10"/>
              <p:cNvSpPr>
                <a:spLocks noChangeArrowheads="1"/>
              </p:cNvSpPr>
              <p:nvPr/>
            </p:nvSpPr>
            <p:spPr bwMode="auto">
              <a:xfrm>
                <a:off x="3264" y="2530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D</a:t>
                </a:r>
              </a:p>
            </p:txBody>
          </p:sp>
          <p:sp>
            <p:nvSpPr>
              <p:cNvPr id="10" name="Oval 11"/>
              <p:cNvSpPr>
                <a:spLocks noChangeArrowheads="1"/>
              </p:cNvSpPr>
              <p:nvPr/>
            </p:nvSpPr>
            <p:spPr bwMode="auto">
              <a:xfrm>
                <a:off x="2658" y="2527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/>
                  <a:t>C</a:t>
                </a:r>
              </a:p>
            </p:txBody>
          </p:sp>
          <p:sp>
            <p:nvSpPr>
              <p:cNvPr id="11" name="Oval 12"/>
              <p:cNvSpPr>
                <a:spLocks noChangeArrowheads="1"/>
              </p:cNvSpPr>
              <p:nvPr/>
            </p:nvSpPr>
            <p:spPr bwMode="auto">
              <a:xfrm>
                <a:off x="1824" y="2989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E</a:t>
                </a:r>
              </a:p>
            </p:txBody>
          </p:sp>
          <p:sp>
            <p:nvSpPr>
              <p:cNvPr id="12" name="Oval 13"/>
              <p:cNvSpPr>
                <a:spLocks noChangeArrowheads="1"/>
              </p:cNvSpPr>
              <p:nvPr/>
            </p:nvSpPr>
            <p:spPr bwMode="auto">
              <a:xfrm>
                <a:off x="2653" y="2970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G</a:t>
                </a:r>
              </a:p>
            </p:txBody>
          </p:sp>
          <p:sp>
            <p:nvSpPr>
              <p:cNvPr id="13" name="Oval 14"/>
              <p:cNvSpPr>
                <a:spLocks noChangeArrowheads="1"/>
              </p:cNvSpPr>
              <p:nvPr/>
            </p:nvSpPr>
            <p:spPr bwMode="auto">
              <a:xfrm>
                <a:off x="2317" y="2976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solidFill>
                      <a:srgbClr val="0000CC"/>
                    </a:solidFill>
                  </a:rPr>
                  <a:t>F</a:t>
                </a:r>
              </a:p>
            </p:txBody>
          </p:sp>
          <p:sp>
            <p:nvSpPr>
              <p:cNvPr id="14" name="Oval 15"/>
              <p:cNvSpPr>
                <a:spLocks noChangeArrowheads="1"/>
              </p:cNvSpPr>
              <p:nvPr/>
            </p:nvSpPr>
            <p:spPr bwMode="auto">
              <a:xfrm>
                <a:off x="3024" y="2976"/>
                <a:ext cx="227" cy="22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solidFill>
                      <a:srgbClr val="0000CC"/>
                    </a:solidFill>
                  </a:rPr>
                  <a:t>H</a:t>
                </a:r>
              </a:p>
            </p:txBody>
          </p:sp>
          <p:sp>
            <p:nvSpPr>
              <p:cNvPr id="15" name="Oval 16"/>
              <p:cNvSpPr>
                <a:spLocks noChangeArrowheads="1"/>
              </p:cNvSpPr>
              <p:nvPr/>
            </p:nvSpPr>
            <p:spPr bwMode="auto">
              <a:xfrm>
                <a:off x="3312" y="2976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solidFill>
                      <a:srgbClr val="0000CC"/>
                    </a:solidFill>
                  </a:rPr>
                  <a:t>I</a:t>
                </a:r>
              </a:p>
            </p:txBody>
          </p:sp>
          <p:sp>
            <p:nvSpPr>
              <p:cNvPr id="16" name="Oval 17"/>
              <p:cNvSpPr>
                <a:spLocks noChangeArrowheads="1"/>
              </p:cNvSpPr>
              <p:nvPr/>
            </p:nvSpPr>
            <p:spPr bwMode="auto">
              <a:xfrm>
                <a:off x="2448" y="3408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solidFill>
                      <a:srgbClr val="0000CC"/>
                    </a:solidFill>
                  </a:rPr>
                  <a:t>M</a:t>
                </a:r>
              </a:p>
            </p:txBody>
          </p:sp>
          <p:sp>
            <p:nvSpPr>
              <p:cNvPr id="17" name="Oval 18"/>
              <p:cNvSpPr>
                <a:spLocks noChangeArrowheads="1"/>
              </p:cNvSpPr>
              <p:nvPr/>
            </p:nvSpPr>
            <p:spPr bwMode="auto">
              <a:xfrm>
                <a:off x="3648" y="2967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solidFill>
                      <a:srgbClr val="0000CC"/>
                    </a:solidFill>
                  </a:rPr>
                  <a:t>J</a:t>
                </a:r>
              </a:p>
            </p:txBody>
          </p:sp>
          <p:sp>
            <p:nvSpPr>
              <p:cNvPr id="18" name="Oval 19"/>
              <p:cNvSpPr>
                <a:spLocks noChangeArrowheads="1"/>
              </p:cNvSpPr>
              <p:nvPr/>
            </p:nvSpPr>
            <p:spPr bwMode="auto">
              <a:xfrm>
                <a:off x="2907" y="3438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solidFill>
                      <a:srgbClr val="0000CC"/>
                    </a:solidFill>
                  </a:rPr>
                  <a:t>N</a:t>
                </a:r>
              </a:p>
            </p:txBody>
          </p:sp>
          <p:sp>
            <p:nvSpPr>
              <p:cNvPr id="19" name="Line 20"/>
              <p:cNvSpPr>
                <a:spLocks noChangeShapeType="1"/>
              </p:cNvSpPr>
              <p:nvPr/>
            </p:nvSpPr>
            <p:spPr bwMode="auto">
              <a:xfrm flipH="1">
                <a:off x="2274" y="2247"/>
                <a:ext cx="363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" name="Line 21"/>
              <p:cNvSpPr>
                <a:spLocks noChangeShapeType="1"/>
              </p:cNvSpPr>
              <p:nvPr/>
            </p:nvSpPr>
            <p:spPr bwMode="auto">
              <a:xfrm>
                <a:off x="2766" y="2304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" name="Line 22"/>
              <p:cNvSpPr>
                <a:spLocks noChangeShapeType="1"/>
              </p:cNvSpPr>
              <p:nvPr/>
            </p:nvSpPr>
            <p:spPr bwMode="auto">
              <a:xfrm>
                <a:off x="2862" y="2235"/>
                <a:ext cx="453" cy="2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" name="Line 23"/>
              <p:cNvSpPr>
                <a:spLocks noChangeShapeType="1"/>
              </p:cNvSpPr>
              <p:nvPr/>
            </p:nvSpPr>
            <p:spPr bwMode="auto">
              <a:xfrm flipH="1">
                <a:off x="1938" y="2745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" name="Line 24"/>
              <p:cNvSpPr>
                <a:spLocks noChangeShapeType="1"/>
              </p:cNvSpPr>
              <p:nvPr/>
            </p:nvSpPr>
            <p:spPr bwMode="auto">
              <a:xfrm>
                <a:off x="2265" y="2775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" name="Line 25"/>
              <p:cNvSpPr>
                <a:spLocks noChangeShapeType="1"/>
              </p:cNvSpPr>
              <p:nvPr/>
            </p:nvSpPr>
            <p:spPr bwMode="auto">
              <a:xfrm>
                <a:off x="2766" y="274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" name="Line 26"/>
              <p:cNvSpPr>
                <a:spLocks noChangeShapeType="1"/>
              </p:cNvSpPr>
              <p:nvPr/>
            </p:nvSpPr>
            <p:spPr bwMode="auto">
              <a:xfrm flipH="1">
                <a:off x="3120" y="2736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" name="Line 27"/>
              <p:cNvSpPr>
                <a:spLocks noChangeShapeType="1"/>
              </p:cNvSpPr>
              <p:nvPr/>
            </p:nvSpPr>
            <p:spPr bwMode="auto">
              <a:xfrm>
                <a:off x="3408" y="274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" name="Line 28"/>
              <p:cNvSpPr>
                <a:spLocks noChangeShapeType="1"/>
              </p:cNvSpPr>
              <p:nvPr/>
            </p:nvSpPr>
            <p:spPr bwMode="auto">
              <a:xfrm>
                <a:off x="3477" y="2718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" name="Oval 29"/>
              <p:cNvSpPr>
                <a:spLocks noChangeArrowheads="1"/>
              </p:cNvSpPr>
              <p:nvPr/>
            </p:nvSpPr>
            <p:spPr bwMode="auto">
              <a:xfrm>
                <a:off x="1584" y="3456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solidFill>
                      <a:srgbClr val="0000CC"/>
                    </a:solidFill>
                  </a:rPr>
                  <a:t>K</a:t>
                </a:r>
              </a:p>
            </p:txBody>
          </p:sp>
          <p:sp>
            <p:nvSpPr>
              <p:cNvPr id="29" name="Oval 30"/>
              <p:cNvSpPr>
                <a:spLocks noChangeArrowheads="1"/>
              </p:cNvSpPr>
              <p:nvPr/>
            </p:nvSpPr>
            <p:spPr bwMode="auto">
              <a:xfrm>
                <a:off x="2086" y="3442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solidFill>
                      <a:srgbClr val="0000CC"/>
                    </a:solidFill>
                  </a:rPr>
                  <a:t>L</a:t>
                </a:r>
              </a:p>
            </p:txBody>
          </p:sp>
          <p:sp>
            <p:nvSpPr>
              <p:cNvPr id="30" name="Line 31"/>
              <p:cNvSpPr>
                <a:spLocks noChangeShapeType="1"/>
              </p:cNvSpPr>
              <p:nvPr/>
            </p:nvSpPr>
            <p:spPr bwMode="auto">
              <a:xfrm flipH="1">
                <a:off x="1728" y="3207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" name="Line 32"/>
              <p:cNvSpPr>
                <a:spLocks noChangeShapeType="1"/>
              </p:cNvSpPr>
              <p:nvPr/>
            </p:nvSpPr>
            <p:spPr bwMode="auto">
              <a:xfrm>
                <a:off x="2007" y="3198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" name="Line 33"/>
              <p:cNvSpPr>
                <a:spLocks noChangeShapeType="1"/>
              </p:cNvSpPr>
              <p:nvPr/>
            </p:nvSpPr>
            <p:spPr bwMode="auto">
              <a:xfrm flipH="1">
                <a:off x="2544" y="3177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" name="Line 34"/>
              <p:cNvSpPr>
                <a:spLocks noChangeShapeType="1"/>
              </p:cNvSpPr>
              <p:nvPr/>
            </p:nvSpPr>
            <p:spPr bwMode="auto">
              <a:xfrm>
                <a:off x="2832" y="3186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" name="Rectangle 36"/>
            <p:cNvSpPr>
              <a:spLocks noChangeArrowheads="1"/>
            </p:cNvSpPr>
            <p:nvPr/>
          </p:nvSpPr>
          <p:spPr bwMode="auto">
            <a:xfrm>
              <a:off x="3316" y="3504"/>
              <a:ext cx="126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 dirty="0"/>
                <a:t>(b)</a:t>
              </a:r>
              <a:r>
                <a:rPr kumimoji="0" lang="en-US" altLang="zh-CN" sz="2000" b="1" dirty="0">
                  <a:latin typeface="Arial" panose="020B0604020202020204" pitchFamily="34" charset="0"/>
                </a:rPr>
                <a:t> </a:t>
              </a:r>
              <a:r>
                <a:rPr kumimoji="0" lang="zh-CN" altLang="en-US" sz="2000" b="1" dirty="0" smtClean="0">
                  <a:latin typeface="Arial" panose="020B0604020202020204" pitchFamily="34" charset="0"/>
                </a:rPr>
                <a:t>一般</a:t>
              </a:r>
              <a:r>
                <a:rPr kumimoji="0" lang="zh-CN" altLang="en-US" sz="2000" b="1" dirty="0">
                  <a:latin typeface="Arial" panose="020B0604020202020204" pitchFamily="34" charset="0"/>
                </a:rPr>
                <a:t>的树</a:t>
              </a:r>
              <a:endParaRPr kumimoji="0" lang="zh-CN" altLang="en-US" sz="2000" b="1" dirty="0"/>
            </a:p>
          </p:txBody>
        </p:sp>
      </p:grpSp>
      <p:sp>
        <p:nvSpPr>
          <p:cNvPr id="34" name="矩形 33"/>
          <p:cNvSpPr/>
          <p:nvPr/>
        </p:nvSpPr>
        <p:spPr>
          <a:xfrm>
            <a:off x="4914244" y="3409226"/>
            <a:ext cx="3754251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宋体" panose="02010600030101010101" pitchFamily="2" charset="-122"/>
              </a:rPr>
              <a:t>结点</a:t>
            </a:r>
            <a:r>
              <a:rPr lang="en-US" altLang="zh-CN" sz="2400" dirty="0" smtClean="0"/>
              <a:t>F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H</a:t>
            </a:r>
            <a:r>
              <a:rPr lang="zh-CN" altLang="en-US" sz="2400" dirty="0" smtClean="0">
                <a:latin typeface="宋体" panose="02010600030101010101" pitchFamily="2" charset="-122"/>
              </a:rPr>
              <a:t>、</a:t>
            </a:r>
            <a:r>
              <a:rPr lang="en-US" altLang="zh-CN" sz="2400" dirty="0"/>
              <a:t>I</a:t>
            </a:r>
            <a:r>
              <a:rPr lang="zh-CN" altLang="en-US" sz="2400" dirty="0">
                <a:latin typeface="宋体" panose="02010600030101010101" pitchFamily="2" charset="-122"/>
              </a:rPr>
              <a:t>、</a:t>
            </a:r>
            <a:r>
              <a:rPr lang="en-US" altLang="zh-CN" sz="2400" dirty="0"/>
              <a:t>J</a:t>
            </a:r>
            <a:r>
              <a:rPr lang="zh-CN" altLang="en-US" sz="2400" dirty="0">
                <a:latin typeface="宋体" panose="02010600030101010101" pitchFamily="2" charset="-122"/>
              </a:rPr>
              <a:t>、</a:t>
            </a:r>
            <a:r>
              <a:rPr lang="en-US" altLang="zh-CN" sz="2400" dirty="0"/>
              <a:t>K</a:t>
            </a:r>
            <a:r>
              <a:rPr lang="zh-CN" altLang="en-US" sz="2400" dirty="0">
                <a:latin typeface="宋体" panose="02010600030101010101" pitchFamily="2" charset="-122"/>
              </a:rPr>
              <a:t>、</a:t>
            </a:r>
            <a:r>
              <a:rPr lang="en-US" altLang="zh-CN" sz="2400" dirty="0"/>
              <a:t>L</a:t>
            </a:r>
            <a:r>
              <a:rPr lang="zh-CN" altLang="en-US" sz="2400" dirty="0">
                <a:latin typeface="宋体" panose="02010600030101010101" pitchFamily="2" charset="-122"/>
              </a:rPr>
              <a:t>、</a:t>
            </a:r>
            <a:r>
              <a:rPr lang="en-US" altLang="zh-CN" sz="2400" dirty="0"/>
              <a:t>M</a:t>
            </a:r>
            <a:r>
              <a:rPr lang="zh-CN" altLang="en-US" sz="2400" dirty="0">
                <a:latin typeface="宋体" panose="02010600030101010101" pitchFamily="2" charset="-122"/>
              </a:rPr>
              <a:t>、</a:t>
            </a:r>
            <a:r>
              <a:rPr lang="en-US" altLang="zh-CN" sz="2400" dirty="0"/>
              <a:t>N</a:t>
            </a:r>
            <a:r>
              <a:rPr lang="zh-CN" altLang="en-US" sz="2400" dirty="0"/>
              <a:t>是</a:t>
            </a:r>
            <a:r>
              <a:rPr lang="zh-CN" altLang="en-US" sz="2400" dirty="0">
                <a:solidFill>
                  <a:schemeClr val="tx2"/>
                </a:solidFill>
              </a:rPr>
              <a:t>叶子</a:t>
            </a:r>
            <a:r>
              <a:rPr lang="zh-CN" altLang="en-US" sz="2400" dirty="0" smtClean="0">
                <a:solidFill>
                  <a:schemeClr val="tx2"/>
                </a:solidFill>
                <a:latin typeface="宋体" panose="02010600030101010101" pitchFamily="2" charset="-122"/>
              </a:rPr>
              <a:t>结点</a:t>
            </a:r>
            <a:r>
              <a:rPr lang="en-US" altLang="zh-CN" sz="2400" dirty="0" smtClean="0">
                <a:latin typeface="宋体" panose="02010600030101010101" pitchFamily="2" charset="-122"/>
              </a:rPr>
              <a:t>;</a:t>
            </a:r>
          </a:p>
          <a:p>
            <a:pPr marL="342900" indent="-342900">
              <a:lnSpc>
                <a:spcPct val="125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宋体" panose="02010600030101010101" pitchFamily="2" charset="-122"/>
              </a:rPr>
              <a:t>所有</a:t>
            </a:r>
            <a:r>
              <a:rPr lang="zh-CN" altLang="en-US" sz="2400" dirty="0">
                <a:latin typeface="宋体" panose="02010600030101010101" pitchFamily="2" charset="-122"/>
              </a:rPr>
              <a:t>其它结点都是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</a:rPr>
              <a:t>分支结点</a:t>
            </a:r>
            <a:r>
              <a:rPr lang="zh-CN" altLang="en-US" sz="2400" dirty="0" smtClean="0">
                <a:latin typeface="宋体" panose="02010600030101010101" pitchFamily="2" charset="-122"/>
              </a:rPr>
              <a:t>。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932571" y="5558483"/>
            <a:ext cx="3754251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宋体" panose="02010600030101010101" pitchFamily="2" charset="-122"/>
              </a:rPr>
              <a:t>除</a:t>
            </a:r>
            <a:r>
              <a:rPr lang="zh-CN" altLang="en-US" sz="2400" i="1" u="sng" dirty="0" smtClean="0">
                <a:latin typeface="宋体" panose="02010600030101010101" pitchFamily="2" charset="-122"/>
              </a:rPr>
              <a:t>根结点</a:t>
            </a:r>
            <a:r>
              <a:rPr lang="en-US" altLang="zh-CN" sz="2400" i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A</a:t>
            </a:r>
            <a:r>
              <a:rPr lang="en-US" altLang="zh-CN" sz="2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 </a:t>
            </a:r>
            <a:r>
              <a:rPr lang="zh-CN" altLang="en-US" sz="2400" dirty="0" smtClean="0">
                <a:latin typeface="宋体" panose="02010600030101010101" pitchFamily="2" charset="-122"/>
              </a:rPr>
              <a:t>外，所有分支结点都是</a:t>
            </a:r>
            <a:r>
              <a:rPr lang="zh-CN" altLang="en-US" sz="24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内部结点</a:t>
            </a:r>
            <a:r>
              <a:rPr lang="zh-CN" altLang="en-US" sz="2400" dirty="0" smtClean="0">
                <a:latin typeface="宋体" panose="02010600030101010101" pitchFamily="2" charset="-122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48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/>
              <a:t>树的基本</a:t>
            </a:r>
            <a:r>
              <a:rPr lang="zh-CN" altLang="en-US" dirty="0" smtClean="0"/>
              <a:t>术语</a:t>
            </a:r>
            <a:r>
              <a:rPr lang="zh-CN" altLang="en-US" sz="2000" dirty="0" smtClean="0"/>
              <a:t>（</a:t>
            </a:r>
            <a:r>
              <a:rPr lang="en-US" altLang="zh-CN" sz="2000" dirty="0"/>
              <a:t>3</a:t>
            </a:r>
            <a:r>
              <a:rPr lang="en-US" altLang="zh-CN" sz="2000" dirty="0" smtClean="0"/>
              <a:t>/6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981075"/>
            <a:ext cx="8675687" cy="5419725"/>
          </a:xfrm>
        </p:spPr>
        <p:txBody>
          <a:bodyPr/>
          <a:lstStyle/>
          <a:p>
            <a:pPr marL="457200" indent="-457200">
              <a:buFont typeface="+mj-lt"/>
              <a:buAutoNum type="alphaUcPeriod" startAt="4"/>
            </a:pPr>
            <a:r>
              <a:rPr lang="zh-CN" altLang="en-US" sz="2400" b="1" dirty="0">
                <a:solidFill>
                  <a:srgbClr val="00B0F0"/>
                </a:solidFill>
              </a:rPr>
              <a:t>孩子结点</a:t>
            </a:r>
            <a:r>
              <a:rPr lang="zh-CN" altLang="en-US" sz="2400" dirty="0"/>
              <a:t>、</a:t>
            </a:r>
            <a:r>
              <a:rPr lang="zh-CN" altLang="en-US" sz="2400" b="1" dirty="0">
                <a:solidFill>
                  <a:srgbClr val="00B0F0"/>
                </a:solidFill>
              </a:rPr>
              <a:t>双亲结点</a:t>
            </a:r>
            <a:r>
              <a:rPr lang="zh-CN" altLang="en-US" sz="2400" dirty="0"/>
              <a:t>、</a:t>
            </a:r>
            <a:r>
              <a:rPr lang="zh-CN" altLang="en-US" sz="2400" b="1" dirty="0">
                <a:solidFill>
                  <a:srgbClr val="00B0F0"/>
                </a:solidFill>
              </a:rPr>
              <a:t>兄弟结点</a:t>
            </a:r>
          </a:p>
          <a:p>
            <a:pPr marL="914400" lvl="1" indent="-457200">
              <a:buClr>
                <a:srgbClr val="002060"/>
              </a:buClr>
              <a:buFont typeface="+mj-ea"/>
              <a:buAutoNum type="circleNumDbPlain"/>
            </a:pPr>
            <a:r>
              <a:rPr lang="zh-CN" altLang="en-US" sz="2200" dirty="0" smtClean="0"/>
              <a:t>一</a:t>
            </a:r>
            <a:r>
              <a:rPr lang="zh-CN" altLang="en-US" sz="2200" dirty="0"/>
              <a:t>个结点的</a:t>
            </a:r>
            <a:r>
              <a:rPr lang="zh-CN" altLang="en-US" sz="2200" b="1" dirty="0"/>
              <a:t>子树</a:t>
            </a:r>
            <a:r>
              <a:rPr lang="zh-CN" altLang="en-US" sz="1600" b="1" dirty="0"/>
              <a:t>的</a:t>
            </a:r>
            <a:r>
              <a:rPr lang="zh-CN" altLang="en-US" sz="2200" b="1" dirty="0" smtClean="0"/>
              <a:t>根 </a:t>
            </a:r>
            <a:r>
              <a:rPr lang="zh-CN" altLang="en-US" sz="2200" dirty="0" smtClean="0"/>
              <a:t>称为</a:t>
            </a:r>
            <a:r>
              <a:rPr lang="zh-CN" altLang="en-US" sz="2200" dirty="0"/>
              <a:t> </a:t>
            </a:r>
            <a:r>
              <a:rPr lang="zh-CN" altLang="en-US" sz="2200" b="1" dirty="0" smtClean="0"/>
              <a:t>该</a:t>
            </a:r>
            <a:r>
              <a:rPr lang="zh-CN" altLang="en-US" sz="2200" b="1" dirty="0"/>
              <a:t>结点</a:t>
            </a:r>
            <a:r>
              <a:rPr lang="zh-CN" altLang="en-US" sz="1600" b="1" dirty="0"/>
              <a:t>的</a:t>
            </a:r>
            <a:r>
              <a:rPr lang="zh-CN" altLang="en-US" sz="2200" b="1" dirty="0"/>
              <a:t>孩子结点</a:t>
            </a:r>
            <a:r>
              <a:rPr lang="en-US" altLang="zh-CN" sz="2200" b="1" dirty="0"/>
              <a:t>(child</a:t>
            </a:r>
            <a:r>
              <a:rPr lang="en-US" altLang="zh-CN" sz="2200" b="1" dirty="0" smtClean="0"/>
              <a:t>) /</a:t>
            </a:r>
            <a:r>
              <a:rPr lang="zh-CN" altLang="en-US" sz="2200" dirty="0" smtClean="0"/>
              <a:t> </a:t>
            </a:r>
            <a:r>
              <a:rPr lang="zh-CN" altLang="en-US" sz="2200" b="1" dirty="0" smtClean="0"/>
              <a:t>子结点</a:t>
            </a:r>
            <a:r>
              <a:rPr lang="zh-CN" altLang="en-US" sz="2200" dirty="0" smtClean="0"/>
              <a:t>；</a:t>
            </a:r>
            <a:endParaRPr lang="en-US" altLang="zh-CN" sz="2200" dirty="0" smtClean="0"/>
          </a:p>
          <a:p>
            <a:pPr marL="914400" lvl="1" indent="-457200">
              <a:buClr>
                <a:srgbClr val="002060"/>
              </a:buClr>
              <a:buFont typeface="+mj-ea"/>
              <a:buAutoNum type="circleNumDbPlain"/>
            </a:pPr>
            <a:r>
              <a:rPr lang="zh-CN" altLang="en-US" sz="2200" dirty="0" smtClean="0"/>
              <a:t>相应地</a:t>
            </a:r>
            <a:r>
              <a:rPr lang="en-US" altLang="zh-CN" sz="2200" dirty="0" smtClean="0"/>
              <a:t>, </a:t>
            </a:r>
            <a:r>
              <a:rPr lang="zh-CN" altLang="en-US" sz="2200" dirty="0" smtClean="0"/>
              <a:t>该</a:t>
            </a:r>
            <a:r>
              <a:rPr lang="zh-CN" altLang="en-US" sz="2200" dirty="0"/>
              <a:t>结点是其孩子结点的</a:t>
            </a:r>
            <a:r>
              <a:rPr lang="zh-CN" altLang="en-US" sz="2200" b="1" dirty="0"/>
              <a:t>双亲结点</a:t>
            </a:r>
            <a:r>
              <a:rPr lang="en-US" altLang="zh-CN" sz="2200" b="1" dirty="0"/>
              <a:t>(parent</a:t>
            </a:r>
            <a:r>
              <a:rPr lang="en-US" altLang="zh-CN" sz="2200" b="1" dirty="0" smtClean="0"/>
              <a:t>) </a:t>
            </a:r>
            <a:r>
              <a:rPr lang="zh-CN" altLang="en-US" sz="2200" dirty="0" smtClean="0"/>
              <a:t>或 </a:t>
            </a:r>
            <a:r>
              <a:rPr lang="zh-CN" altLang="en-US" sz="2200" b="1" dirty="0" smtClean="0"/>
              <a:t>父结点</a:t>
            </a:r>
            <a:r>
              <a:rPr lang="en-US" altLang="zh-CN" sz="2200" dirty="0" smtClean="0"/>
              <a:t>;</a:t>
            </a:r>
          </a:p>
          <a:p>
            <a:pPr marL="914400" lvl="1" indent="-457200">
              <a:buClr>
                <a:srgbClr val="002060"/>
              </a:buClr>
              <a:buFont typeface="+mj-ea"/>
              <a:buAutoNum type="circleNumDbPlain"/>
            </a:pPr>
            <a:r>
              <a:rPr lang="zh-CN" altLang="en-US" sz="2400" i="1" dirty="0" smtClean="0"/>
              <a:t>同</a:t>
            </a:r>
            <a:r>
              <a:rPr lang="zh-CN" altLang="en-US" sz="2400" i="1" dirty="0"/>
              <a:t>一双亲结点</a:t>
            </a:r>
            <a:r>
              <a:rPr lang="zh-CN" altLang="en-US" sz="2400" dirty="0"/>
              <a:t>的</a:t>
            </a:r>
            <a:r>
              <a:rPr lang="zh-CN" altLang="en-US" sz="2400" i="1" u="sng" dirty="0"/>
              <a:t>所有子</a:t>
            </a:r>
            <a:r>
              <a:rPr lang="zh-CN" altLang="en-US" sz="2400" i="1" u="sng" dirty="0" smtClean="0"/>
              <a:t>结点 </a:t>
            </a:r>
            <a:r>
              <a:rPr lang="zh-CN" altLang="en-US" sz="2400" i="1" dirty="0" smtClean="0"/>
              <a:t> </a:t>
            </a:r>
            <a:r>
              <a:rPr lang="zh-CN" altLang="en-US" sz="2400" dirty="0" smtClean="0"/>
              <a:t>互</a:t>
            </a:r>
            <a:r>
              <a:rPr lang="zh-CN" altLang="en-US" sz="2400" dirty="0"/>
              <a:t>称为</a:t>
            </a:r>
            <a:r>
              <a:rPr lang="zh-CN" altLang="en-US" sz="2400" b="1" dirty="0"/>
              <a:t>兄弟结点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381000" y="3581399"/>
            <a:ext cx="3636963" cy="3048001"/>
            <a:chOff x="2893" y="1824"/>
            <a:chExt cx="2291" cy="1920"/>
          </a:xfrm>
        </p:grpSpPr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2893" y="1824"/>
              <a:ext cx="2291" cy="1619"/>
              <a:chOff x="1584" y="2064"/>
              <a:chExt cx="2291" cy="1619"/>
            </a:xfrm>
          </p:grpSpPr>
          <p:sp>
            <p:nvSpPr>
              <p:cNvPr id="7" name="Oval 8"/>
              <p:cNvSpPr>
                <a:spLocks noChangeArrowheads="1"/>
              </p:cNvSpPr>
              <p:nvPr/>
            </p:nvSpPr>
            <p:spPr bwMode="auto">
              <a:xfrm>
                <a:off x="2640" y="2064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solidFill>
                      <a:srgbClr val="C00000"/>
                    </a:solidFill>
                  </a:rPr>
                  <a:t>A</a:t>
                </a:r>
              </a:p>
            </p:txBody>
          </p:sp>
          <p:sp>
            <p:nvSpPr>
              <p:cNvPr id="8" name="Oval 9"/>
              <p:cNvSpPr>
                <a:spLocks noChangeArrowheads="1"/>
              </p:cNvSpPr>
              <p:nvPr/>
            </p:nvSpPr>
            <p:spPr bwMode="auto">
              <a:xfrm>
                <a:off x="2112" y="2544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solidFill>
                      <a:srgbClr val="0000CC"/>
                    </a:solidFill>
                  </a:rPr>
                  <a:t>B</a:t>
                </a:r>
              </a:p>
            </p:txBody>
          </p:sp>
          <p:sp>
            <p:nvSpPr>
              <p:cNvPr id="9" name="Oval 10"/>
              <p:cNvSpPr>
                <a:spLocks noChangeArrowheads="1"/>
              </p:cNvSpPr>
              <p:nvPr/>
            </p:nvSpPr>
            <p:spPr bwMode="auto">
              <a:xfrm>
                <a:off x="3264" y="2530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solidFill>
                      <a:srgbClr val="0000CC"/>
                    </a:solidFill>
                  </a:rPr>
                  <a:t>D</a:t>
                </a:r>
              </a:p>
            </p:txBody>
          </p:sp>
          <p:sp>
            <p:nvSpPr>
              <p:cNvPr id="10" name="Oval 11"/>
              <p:cNvSpPr>
                <a:spLocks noChangeArrowheads="1"/>
              </p:cNvSpPr>
              <p:nvPr/>
            </p:nvSpPr>
            <p:spPr bwMode="auto">
              <a:xfrm>
                <a:off x="2658" y="2527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solidFill>
                      <a:srgbClr val="0000CC"/>
                    </a:solidFill>
                  </a:rPr>
                  <a:t>C</a:t>
                </a:r>
              </a:p>
            </p:txBody>
          </p:sp>
          <p:sp>
            <p:nvSpPr>
              <p:cNvPr id="11" name="Oval 12"/>
              <p:cNvSpPr>
                <a:spLocks noChangeArrowheads="1"/>
              </p:cNvSpPr>
              <p:nvPr/>
            </p:nvSpPr>
            <p:spPr bwMode="auto">
              <a:xfrm>
                <a:off x="1824" y="2989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solidFill>
                      <a:srgbClr val="7030A0"/>
                    </a:solidFill>
                  </a:rPr>
                  <a:t>E</a:t>
                </a:r>
              </a:p>
            </p:txBody>
          </p:sp>
          <p:sp>
            <p:nvSpPr>
              <p:cNvPr id="12" name="Oval 13"/>
              <p:cNvSpPr>
                <a:spLocks noChangeArrowheads="1"/>
              </p:cNvSpPr>
              <p:nvPr/>
            </p:nvSpPr>
            <p:spPr bwMode="auto">
              <a:xfrm>
                <a:off x="2653" y="2970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G</a:t>
                </a:r>
              </a:p>
            </p:txBody>
          </p:sp>
          <p:sp>
            <p:nvSpPr>
              <p:cNvPr id="13" name="Oval 14"/>
              <p:cNvSpPr>
                <a:spLocks noChangeArrowheads="1"/>
              </p:cNvSpPr>
              <p:nvPr/>
            </p:nvSpPr>
            <p:spPr bwMode="auto">
              <a:xfrm>
                <a:off x="2317" y="2976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solidFill>
                      <a:srgbClr val="7030A0"/>
                    </a:solidFill>
                  </a:rPr>
                  <a:t>F</a:t>
                </a:r>
              </a:p>
            </p:txBody>
          </p:sp>
          <p:sp>
            <p:nvSpPr>
              <p:cNvPr id="14" name="Oval 15"/>
              <p:cNvSpPr>
                <a:spLocks noChangeArrowheads="1"/>
              </p:cNvSpPr>
              <p:nvPr/>
            </p:nvSpPr>
            <p:spPr bwMode="auto">
              <a:xfrm>
                <a:off x="3024" y="2976"/>
                <a:ext cx="227" cy="22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/>
                  <a:t>H</a:t>
                </a:r>
              </a:p>
            </p:txBody>
          </p:sp>
          <p:sp>
            <p:nvSpPr>
              <p:cNvPr id="15" name="Oval 16"/>
              <p:cNvSpPr>
                <a:spLocks noChangeArrowheads="1"/>
              </p:cNvSpPr>
              <p:nvPr/>
            </p:nvSpPr>
            <p:spPr bwMode="auto">
              <a:xfrm>
                <a:off x="3312" y="2976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/>
                  <a:t>I</a:t>
                </a:r>
              </a:p>
            </p:txBody>
          </p:sp>
          <p:sp>
            <p:nvSpPr>
              <p:cNvPr id="16" name="Oval 17"/>
              <p:cNvSpPr>
                <a:spLocks noChangeArrowheads="1"/>
              </p:cNvSpPr>
              <p:nvPr/>
            </p:nvSpPr>
            <p:spPr bwMode="auto">
              <a:xfrm>
                <a:off x="2448" y="3408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/>
                  <a:t>M</a:t>
                </a:r>
              </a:p>
            </p:txBody>
          </p:sp>
          <p:sp>
            <p:nvSpPr>
              <p:cNvPr id="17" name="Oval 18"/>
              <p:cNvSpPr>
                <a:spLocks noChangeArrowheads="1"/>
              </p:cNvSpPr>
              <p:nvPr/>
            </p:nvSpPr>
            <p:spPr bwMode="auto">
              <a:xfrm>
                <a:off x="3648" y="2967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/>
                  <a:t>J</a:t>
                </a:r>
              </a:p>
            </p:txBody>
          </p:sp>
          <p:sp>
            <p:nvSpPr>
              <p:cNvPr id="18" name="Oval 19"/>
              <p:cNvSpPr>
                <a:spLocks noChangeArrowheads="1"/>
              </p:cNvSpPr>
              <p:nvPr/>
            </p:nvSpPr>
            <p:spPr bwMode="auto">
              <a:xfrm>
                <a:off x="2907" y="3438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/>
                  <a:t>N</a:t>
                </a:r>
              </a:p>
            </p:txBody>
          </p:sp>
          <p:sp>
            <p:nvSpPr>
              <p:cNvPr id="19" name="Line 20"/>
              <p:cNvSpPr>
                <a:spLocks noChangeShapeType="1"/>
              </p:cNvSpPr>
              <p:nvPr/>
            </p:nvSpPr>
            <p:spPr bwMode="auto">
              <a:xfrm flipH="1">
                <a:off x="2274" y="2247"/>
                <a:ext cx="363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Line 21"/>
              <p:cNvSpPr>
                <a:spLocks noChangeShapeType="1"/>
              </p:cNvSpPr>
              <p:nvPr/>
            </p:nvSpPr>
            <p:spPr bwMode="auto">
              <a:xfrm>
                <a:off x="2766" y="2304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Line 22"/>
              <p:cNvSpPr>
                <a:spLocks noChangeShapeType="1"/>
              </p:cNvSpPr>
              <p:nvPr/>
            </p:nvSpPr>
            <p:spPr bwMode="auto">
              <a:xfrm>
                <a:off x="2862" y="2235"/>
                <a:ext cx="453" cy="2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Line 23"/>
              <p:cNvSpPr>
                <a:spLocks noChangeShapeType="1"/>
              </p:cNvSpPr>
              <p:nvPr/>
            </p:nvSpPr>
            <p:spPr bwMode="auto">
              <a:xfrm flipH="1">
                <a:off x="1938" y="2745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Line 24"/>
              <p:cNvSpPr>
                <a:spLocks noChangeShapeType="1"/>
              </p:cNvSpPr>
              <p:nvPr/>
            </p:nvSpPr>
            <p:spPr bwMode="auto">
              <a:xfrm>
                <a:off x="2265" y="2775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Line 25"/>
              <p:cNvSpPr>
                <a:spLocks noChangeShapeType="1"/>
              </p:cNvSpPr>
              <p:nvPr/>
            </p:nvSpPr>
            <p:spPr bwMode="auto">
              <a:xfrm>
                <a:off x="2766" y="274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Line 26"/>
              <p:cNvSpPr>
                <a:spLocks noChangeShapeType="1"/>
              </p:cNvSpPr>
              <p:nvPr/>
            </p:nvSpPr>
            <p:spPr bwMode="auto">
              <a:xfrm flipH="1">
                <a:off x="3120" y="2736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Line 27"/>
              <p:cNvSpPr>
                <a:spLocks noChangeShapeType="1"/>
              </p:cNvSpPr>
              <p:nvPr/>
            </p:nvSpPr>
            <p:spPr bwMode="auto">
              <a:xfrm>
                <a:off x="3408" y="274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Line 28"/>
              <p:cNvSpPr>
                <a:spLocks noChangeShapeType="1"/>
              </p:cNvSpPr>
              <p:nvPr/>
            </p:nvSpPr>
            <p:spPr bwMode="auto">
              <a:xfrm>
                <a:off x="3477" y="2718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Oval 29"/>
              <p:cNvSpPr>
                <a:spLocks noChangeArrowheads="1"/>
              </p:cNvSpPr>
              <p:nvPr/>
            </p:nvSpPr>
            <p:spPr bwMode="auto">
              <a:xfrm>
                <a:off x="1584" y="3456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/>
                  <a:t>K</a:t>
                </a:r>
              </a:p>
            </p:txBody>
          </p:sp>
          <p:sp>
            <p:nvSpPr>
              <p:cNvPr id="29" name="Oval 30"/>
              <p:cNvSpPr>
                <a:spLocks noChangeArrowheads="1"/>
              </p:cNvSpPr>
              <p:nvPr/>
            </p:nvSpPr>
            <p:spPr bwMode="auto">
              <a:xfrm>
                <a:off x="2086" y="3442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/>
                  <a:t>L</a:t>
                </a:r>
              </a:p>
            </p:txBody>
          </p:sp>
          <p:sp>
            <p:nvSpPr>
              <p:cNvPr id="30" name="Line 31"/>
              <p:cNvSpPr>
                <a:spLocks noChangeShapeType="1"/>
              </p:cNvSpPr>
              <p:nvPr/>
            </p:nvSpPr>
            <p:spPr bwMode="auto">
              <a:xfrm flipH="1">
                <a:off x="1728" y="3207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Line 32"/>
              <p:cNvSpPr>
                <a:spLocks noChangeShapeType="1"/>
              </p:cNvSpPr>
              <p:nvPr/>
            </p:nvSpPr>
            <p:spPr bwMode="auto">
              <a:xfrm>
                <a:off x="2007" y="3198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Line 33"/>
              <p:cNvSpPr>
                <a:spLocks noChangeShapeType="1"/>
              </p:cNvSpPr>
              <p:nvPr/>
            </p:nvSpPr>
            <p:spPr bwMode="auto">
              <a:xfrm flipH="1">
                <a:off x="2544" y="3177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Line 34"/>
              <p:cNvSpPr>
                <a:spLocks noChangeShapeType="1"/>
              </p:cNvSpPr>
              <p:nvPr/>
            </p:nvSpPr>
            <p:spPr bwMode="auto">
              <a:xfrm>
                <a:off x="2832" y="3186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Rectangle 36"/>
            <p:cNvSpPr>
              <a:spLocks noChangeArrowheads="1"/>
            </p:cNvSpPr>
            <p:nvPr/>
          </p:nvSpPr>
          <p:spPr bwMode="auto">
            <a:xfrm>
              <a:off x="3316" y="3504"/>
              <a:ext cx="126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 dirty="0"/>
                <a:t>(b)</a:t>
              </a:r>
              <a:r>
                <a:rPr kumimoji="0" lang="en-US" altLang="zh-CN" sz="2000" b="1" dirty="0">
                  <a:latin typeface="Arial" panose="020B0604020202020204" pitchFamily="34" charset="0"/>
                </a:rPr>
                <a:t> </a:t>
              </a:r>
              <a:r>
                <a:rPr kumimoji="0" lang="zh-CN" altLang="en-US" sz="2000" b="1" dirty="0" smtClean="0">
                  <a:latin typeface="Arial" panose="020B0604020202020204" pitchFamily="34" charset="0"/>
                </a:rPr>
                <a:t>一般</a:t>
              </a:r>
              <a:r>
                <a:rPr kumimoji="0" lang="zh-CN" altLang="en-US" sz="2000" b="1" dirty="0">
                  <a:latin typeface="Arial" panose="020B0604020202020204" pitchFamily="34" charset="0"/>
                </a:rPr>
                <a:t>的树</a:t>
              </a:r>
              <a:endParaRPr kumimoji="0" lang="zh-CN" altLang="en-US" sz="2000" b="1" dirty="0"/>
            </a:p>
          </p:txBody>
        </p:sp>
      </p:grpSp>
      <p:sp>
        <p:nvSpPr>
          <p:cNvPr id="34" name="矩形 33"/>
          <p:cNvSpPr/>
          <p:nvPr/>
        </p:nvSpPr>
        <p:spPr>
          <a:xfrm>
            <a:off x="4138787" y="3468284"/>
            <a:ext cx="4863539" cy="1812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zh-CN" altLang="en-US" sz="2200" dirty="0">
                <a:latin typeface="+mn-ea"/>
                <a:ea typeface="+mn-ea"/>
              </a:rPr>
              <a:t>结点</a:t>
            </a:r>
            <a:r>
              <a:rPr lang="en-US" altLang="zh-CN" sz="2200" dirty="0" smtClean="0">
                <a:solidFill>
                  <a:srgbClr val="0000FF"/>
                </a:solidFill>
                <a:latin typeface="+mn-ea"/>
                <a:ea typeface="+mn-ea"/>
              </a:rPr>
              <a:t>B</a:t>
            </a:r>
            <a:r>
              <a:rPr lang="zh-CN" altLang="en-US" sz="2200" dirty="0" smtClean="0">
                <a:latin typeface="+mn-ea"/>
                <a:ea typeface="+mn-ea"/>
              </a:rPr>
              <a:t>、</a:t>
            </a:r>
            <a:r>
              <a:rPr lang="en-US" altLang="zh-CN" sz="2200" dirty="0">
                <a:solidFill>
                  <a:srgbClr val="0000FF"/>
                </a:solidFill>
                <a:latin typeface="+mn-ea"/>
                <a:ea typeface="+mn-ea"/>
              </a:rPr>
              <a:t>C</a:t>
            </a:r>
            <a:r>
              <a:rPr lang="zh-CN" altLang="en-US" sz="2200" dirty="0">
                <a:latin typeface="+mn-ea"/>
                <a:ea typeface="+mn-ea"/>
              </a:rPr>
              <a:t>、</a:t>
            </a:r>
            <a:r>
              <a:rPr lang="en-US" altLang="zh-CN" sz="2200" dirty="0">
                <a:solidFill>
                  <a:srgbClr val="0000FF"/>
                </a:solidFill>
                <a:latin typeface="+mn-ea"/>
                <a:ea typeface="+mn-ea"/>
              </a:rPr>
              <a:t>D</a:t>
            </a:r>
            <a:r>
              <a:rPr lang="zh-CN" altLang="en-US" sz="2200" dirty="0">
                <a:latin typeface="+mn-ea"/>
                <a:ea typeface="+mn-ea"/>
              </a:rPr>
              <a:t>是结点</a:t>
            </a:r>
            <a:r>
              <a:rPr lang="en-US" altLang="zh-CN" sz="2200" dirty="0">
                <a:solidFill>
                  <a:srgbClr val="C00000"/>
                </a:solidFill>
                <a:latin typeface="+mn-ea"/>
                <a:ea typeface="+mn-ea"/>
              </a:rPr>
              <a:t>A</a:t>
            </a:r>
            <a:r>
              <a:rPr lang="zh-CN" altLang="en-US" sz="2200" dirty="0">
                <a:latin typeface="+mn-ea"/>
                <a:ea typeface="+mn-ea"/>
              </a:rPr>
              <a:t>的</a:t>
            </a:r>
            <a:r>
              <a:rPr lang="zh-CN" altLang="en-US" sz="2200" dirty="0">
                <a:solidFill>
                  <a:schemeClr val="tx2"/>
                </a:solidFill>
                <a:latin typeface="+mn-ea"/>
                <a:ea typeface="+mn-ea"/>
              </a:rPr>
              <a:t>子结点</a:t>
            </a:r>
            <a:r>
              <a:rPr lang="zh-CN" altLang="en-US" sz="2200" dirty="0">
                <a:latin typeface="+mn-ea"/>
                <a:ea typeface="+mn-ea"/>
              </a:rPr>
              <a:t>，而结点</a:t>
            </a:r>
            <a:r>
              <a:rPr lang="en-US" altLang="zh-CN" sz="2200" dirty="0">
                <a:solidFill>
                  <a:srgbClr val="C00000"/>
                </a:solidFill>
                <a:latin typeface="+mn-ea"/>
                <a:ea typeface="+mn-ea"/>
              </a:rPr>
              <a:t>A</a:t>
            </a:r>
            <a:r>
              <a:rPr lang="zh-CN" altLang="en-US" sz="2200" dirty="0">
                <a:latin typeface="+mn-ea"/>
                <a:ea typeface="+mn-ea"/>
              </a:rPr>
              <a:t>是结点</a:t>
            </a:r>
            <a:r>
              <a:rPr lang="en-US" altLang="zh-CN" sz="2200" dirty="0" smtClean="0">
                <a:solidFill>
                  <a:srgbClr val="0000FF"/>
                </a:solidFill>
                <a:latin typeface="+mn-ea"/>
                <a:ea typeface="+mn-ea"/>
              </a:rPr>
              <a:t>B</a:t>
            </a:r>
            <a:r>
              <a:rPr lang="zh-CN" altLang="en-US" sz="2200" dirty="0" smtClean="0">
                <a:latin typeface="+mn-ea"/>
                <a:ea typeface="+mn-ea"/>
              </a:rPr>
              <a:t>、</a:t>
            </a:r>
            <a:r>
              <a:rPr lang="en-US" altLang="zh-CN" sz="2200" dirty="0">
                <a:solidFill>
                  <a:srgbClr val="0000FF"/>
                </a:solidFill>
                <a:latin typeface="+mn-ea"/>
                <a:ea typeface="+mn-ea"/>
              </a:rPr>
              <a:t>C</a:t>
            </a:r>
            <a:r>
              <a:rPr lang="zh-CN" altLang="en-US" sz="2200" dirty="0">
                <a:latin typeface="+mn-ea"/>
                <a:ea typeface="+mn-ea"/>
              </a:rPr>
              <a:t>、</a:t>
            </a:r>
            <a:r>
              <a:rPr lang="en-US" altLang="zh-CN" sz="2200" dirty="0">
                <a:solidFill>
                  <a:srgbClr val="0000FF"/>
                </a:solidFill>
                <a:latin typeface="+mn-ea"/>
                <a:ea typeface="+mn-ea"/>
              </a:rPr>
              <a:t>D</a:t>
            </a:r>
            <a:r>
              <a:rPr lang="zh-CN" altLang="en-US" sz="2200" dirty="0">
                <a:latin typeface="+mn-ea"/>
                <a:ea typeface="+mn-ea"/>
              </a:rPr>
              <a:t>的</a:t>
            </a:r>
            <a:r>
              <a:rPr lang="zh-CN" altLang="en-US" sz="2200" dirty="0">
                <a:solidFill>
                  <a:schemeClr val="tx2"/>
                </a:solidFill>
                <a:latin typeface="+mn-ea"/>
                <a:ea typeface="+mn-ea"/>
              </a:rPr>
              <a:t>父</a:t>
            </a:r>
            <a:r>
              <a:rPr lang="zh-CN" altLang="en-US" sz="2200" dirty="0" smtClean="0">
                <a:solidFill>
                  <a:schemeClr val="tx2"/>
                </a:solidFill>
                <a:latin typeface="+mn-ea"/>
                <a:ea typeface="+mn-ea"/>
              </a:rPr>
              <a:t>结点</a:t>
            </a:r>
            <a:r>
              <a:rPr lang="en-US" altLang="zh-CN" sz="2200" dirty="0" smtClean="0">
                <a:latin typeface="+mn-ea"/>
                <a:ea typeface="+mn-ea"/>
                <a:cs typeface="Times New Roman" panose="02020603050405020304" pitchFamily="18" charset="0"/>
              </a:rPr>
              <a:t>;</a:t>
            </a:r>
          </a:p>
          <a:p>
            <a:pPr marL="342900" indent="-342900" eaLnBrk="1" hangingPunct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zh-CN" altLang="en-US" sz="2200" dirty="0" smtClean="0">
                <a:latin typeface="+mn-ea"/>
                <a:ea typeface="+mn-ea"/>
              </a:rPr>
              <a:t>类似地，结点</a:t>
            </a:r>
            <a:r>
              <a:rPr lang="en-US" altLang="zh-CN" sz="2200" dirty="0" smtClean="0">
                <a:solidFill>
                  <a:srgbClr val="7030A0"/>
                </a:solidFill>
                <a:latin typeface="+mn-ea"/>
                <a:ea typeface="+mn-ea"/>
              </a:rPr>
              <a:t>E</a:t>
            </a:r>
            <a:r>
              <a:rPr lang="zh-CN" altLang="en-US" sz="2200" dirty="0" smtClean="0">
                <a:latin typeface="+mn-ea"/>
                <a:ea typeface="+mn-ea"/>
              </a:rPr>
              <a:t>、</a:t>
            </a:r>
            <a:r>
              <a:rPr lang="en-US" altLang="zh-CN" sz="2200" dirty="0">
                <a:solidFill>
                  <a:srgbClr val="7030A0"/>
                </a:solidFill>
                <a:latin typeface="+mn-ea"/>
                <a:ea typeface="+mn-ea"/>
              </a:rPr>
              <a:t>F</a:t>
            </a:r>
            <a:r>
              <a:rPr lang="zh-CN" altLang="en-US" sz="2200" dirty="0">
                <a:latin typeface="+mn-ea"/>
                <a:ea typeface="+mn-ea"/>
              </a:rPr>
              <a:t>是结点</a:t>
            </a:r>
            <a:r>
              <a:rPr lang="en-US" altLang="zh-CN" sz="2200" dirty="0">
                <a:solidFill>
                  <a:srgbClr val="0000FF"/>
                </a:solidFill>
                <a:latin typeface="+mn-ea"/>
                <a:ea typeface="+mn-ea"/>
              </a:rPr>
              <a:t>B</a:t>
            </a:r>
            <a:r>
              <a:rPr lang="zh-CN" altLang="en-US" sz="2200" dirty="0">
                <a:latin typeface="+mn-ea"/>
                <a:ea typeface="+mn-ea"/>
              </a:rPr>
              <a:t>的</a:t>
            </a:r>
            <a:r>
              <a:rPr lang="zh-CN" altLang="en-US" sz="2200" dirty="0">
                <a:solidFill>
                  <a:schemeClr val="tx2"/>
                </a:solidFill>
                <a:latin typeface="+mn-ea"/>
                <a:ea typeface="+mn-ea"/>
              </a:rPr>
              <a:t>子结点</a:t>
            </a:r>
            <a:r>
              <a:rPr lang="zh-CN" altLang="en-US" sz="2200" dirty="0">
                <a:latin typeface="+mn-ea"/>
                <a:ea typeface="+mn-ea"/>
              </a:rPr>
              <a:t>，结点</a:t>
            </a:r>
            <a:r>
              <a:rPr lang="en-US" altLang="zh-CN" sz="2200" dirty="0">
                <a:solidFill>
                  <a:srgbClr val="0000FF"/>
                </a:solidFill>
                <a:latin typeface="+mn-ea"/>
                <a:ea typeface="+mn-ea"/>
              </a:rPr>
              <a:t>B</a:t>
            </a:r>
            <a:r>
              <a:rPr lang="zh-CN" altLang="en-US" sz="2200" dirty="0">
                <a:latin typeface="+mn-ea"/>
                <a:ea typeface="+mn-ea"/>
              </a:rPr>
              <a:t>是结点</a:t>
            </a:r>
            <a:r>
              <a:rPr lang="en-US" altLang="zh-CN" sz="2200" dirty="0" smtClean="0">
                <a:solidFill>
                  <a:srgbClr val="7030A0"/>
                </a:solidFill>
                <a:latin typeface="+mn-ea"/>
                <a:ea typeface="+mn-ea"/>
              </a:rPr>
              <a:t>E</a:t>
            </a:r>
            <a:r>
              <a:rPr lang="zh-CN" altLang="en-US" sz="2200" dirty="0" smtClean="0">
                <a:latin typeface="+mn-ea"/>
                <a:ea typeface="+mn-ea"/>
              </a:rPr>
              <a:t>、</a:t>
            </a:r>
            <a:r>
              <a:rPr lang="en-US" altLang="zh-CN" sz="2200" dirty="0">
                <a:solidFill>
                  <a:srgbClr val="7030A0"/>
                </a:solidFill>
                <a:latin typeface="+mn-ea"/>
                <a:ea typeface="+mn-ea"/>
              </a:rPr>
              <a:t>F</a:t>
            </a:r>
            <a:r>
              <a:rPr lang="zh-CN" altLang="en-US" sz="2200" dirty="0">
                <a:latin typeface="+mn-ea"/>
                <a:ea typeface="+mn-ea"/>
              </a:rPr>
              <a:t>的</a:t>
            </a:r>
            <a:r>
              <a:rPr lang="zh-CN" altLang="en-US" sz="2200" dirty="0">
                <a:solidFill>
                  <a:schemeClr val="tx2"/>
                </a:solidFill>
                <a:latin typeface="+mn-ea"/>
                <a:ea typeface="+mn-ea"/>
              </a:rPr>
              <a:t>父结点</a:t>
            </a:r>
            <a:r>
              <a:rPr lang="zh-CN" altLang="en-US" sz="2200" dirty="0" smtClean="0">
                <a:latin typeface="+mn-ea"/>
                <a:ea typeface="+mn-ea"/>
              </a:rPr>
              <a:t>。</a:t>
            </a:r>
            <a:endParaRPr lang="zh-CN" altLang="en-US" sz="2200" dirty="0">
              <a:latin typeface="+mn-ea"/>
              <a:ea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116948" y="5669770"/>
            <a:ext cx="4863539" cy="8371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zh-CN" altLang="en-US" sz="2200" dirty="0" smtClean="0">
                <a:latin typeface="+mn-ea"/>
                <a:ea typeface="+mn-ea"/>
              </a:rPr>
              <a:t>结点</a:t>
            </a:r>
            <a:r>
              <a:rPr lang="en-US" altLang="zh-CN" sz="2200" dirty="0" smtClean="0">
                <a:solidFill>
                  <a:srgbClr val="0000FF"/>
                </a:solidFill>
                <a:latin typeface="+mn-ea"/>
                <a:ea typeface="+mn-ea"/>
              </a:rPr>
              <a:t>B</a:t>
            </a:r>
            <a:r>
              <a:rPr lang="zh-CN" altLang="en-US" sz="2200" dirty="0" smtClean="0">
                <a:latin typeface="+mn-ea"/>
                <a:ea typeface="+mn-ea"/>
              </a:rPr>
              <a:t>、</a:t>
            </a:r>
            <a:r>
              <a:rPr lang="en-US" altLang="zh-CN" sz="2200" dirty="0">
                <a:solidFill>
                  <a:srgbClr val="0000FF"/>
                </a:solidFill>
                <a:latin typeface="+mn-ea"/>
                <a:ea typeface="+mn-ea"/>
              </a:rPr>
              <a:t>C</a:t>
            </a:r>
            <a:r>
              <a:rPr lang="zh-CN" altLang="en-US" sz="2200" dirty="0">
                <a:latin typeface="+mn-ea"/>
                <a:ea typeface="+mn-ea"/>
              </a:rPr>
              <a:t>、</a:t>
            </a:r>
            <a:r>
              <a:rPr lang="en-US" altLang="zh-CN" sz="2200" dirty="0">
                <a:solidFill>
                  <a:srgbClr val="0000FF"/>
                </a:solidFill>
                <a:latin typeface="+mn-ea"/>
                <a:ea typeface="+mn-ea"/>
              </a:rPr>
              <a:t>D</a:t>
            </a:r>
            <a:r>
              <a:rPr lang="zh-CN" altLang="en-US" sz="2200" dirty="0">
                <a:latin typeface="+mn-ea"/>
                <a:ea typeface="+mn-ea"/>
              </a:rPr>
              <a:t>是</a:t>
            </a:r>
            <a:r>
              <a:rPr lang="zh-CN" altLang="en-US" sz="2200" dirty="0">
                <a:solidFill>
                  <a:schemeClr val="tx2"/>
                </a:solidFill>
                <a:latin typeface="+mn-ea"/>
                <a:ea typeface="+mn-ea"/>
              </a:rPr>
              <a:t>兄弟结点</a:t>
            </a:r>
            <a:r>
              <a:rPr lang="zh-CN" altLang="en-US" sz="2200" dirty="0">
                <a:latin typeface="+mn-ea"/>
                <a:ea typeface="+mn-ea"/>
              </a:rPr>
              <a:t>；结点</a:t>
            </a:r>
            <a:r>
              <a:rPr lang="en-US" altLang="zh-CN" sz="2200" dirty="0">
                <a:solidFill>
                  <a:srgbClr val="7030A0"/>
                </a:solidFill>
                <a:latin typeface="+mn-ea"/>
                <a:ea typeface="+mn-ea"/>
              </a:rPr>
              <a:t>E</a:t>
            </a:r>
            <a:r>
              <a:rPr lang="en-US" altLang="zh-CN" sz="2200" dirty="0">
                <a:latin typeface="+mn-ea"/>
                <a:ea typeface="+mn-ea"/>
              </a:rPr>
              <a:t> </a:t>
            </a:r>
            <a:r>
              <a:rPr lang="zh-CN" altLang="en-US" sz="2200" dirty="0">
                <a:latin typeface="+mn-ea"/>
                <a:ea typeface="+mn-ea"/>
              </a:rPr>
              <a:t>、</a:t>
            </a:r>
            <a:r>
              <a:rPr lang="en-US" altLang="zh-CN" sz="2200" dirty="0">
                <a:solidFill>
                  <a:srgbClr val="7030A0"/>
                </a:solidFill>
                <a:latin typeface="+mn-ea"/>
                <a:ea typeface="+mn-ea"/>
              </a:rPr>
              <a:t>F</a:t>
            </a:r>
            <a:r>
              <a:rPr lang="zh-CN" altLang="en-US" sz="2200" dirty="0">
                <a:latin typeface="+mn-ea"/>
                <a:ea typeface="+mn-ea"/>
              </a:rPr>
              <a:t>是</a:t>
            </a:r>
            <a:r>
              <a:rPr lang="zh-CN" altLang="en-US" sz="2200" dirty="0">
                <a:solidFill>
                  <a:schemeClr val="tx2"/>
                </a:solidFill>
                <a:latin typeface="+mn-ea"/>
                <a:ea typeface="+mn-ea"/>
              </a:rPr>
              <a:t>兄弟结点</a:t>
            </a:r>
            <a:r>
              <a:rPr lang="zh-CN" altLang="en-US" sz="2200" dirty="0">
                <a:latin typeface="+mn-ea"/>
                <a:ea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2117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/>
              <a:t>树的基本</a:t>
            </a:r>
            <a:r>
              <a:rPr lang="zh-CN" altLang="en-US" dirty="0" smtClean="0"/>
              <a:t>术语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4/6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914400"/>
            <a:ext cx="8191500" cy="5419725"/>
          </a:xfrm>
        </p:spPr>
        <p:txBody>
          <a:bodyPr/>
          <a:lstStyle/>
          <a:p>
            <a:pPr marL="457200" indent="-457200">
              <a:buFont typeface="+mj-lt"/>
              <a:buAutoNum type="alphaUcPeriod" startAt="5"/>
            </a:pPr>
            <a:r>
              <a:rPr lang="zh-CN" altLang="en-US" sz="2400" b="1" dirty="0">
                <a:solidFill>
                  <a:srgbClr val="00B0F0"/>
                </a:solidFill>
              </a:rPr>
              <a:t>层次</a:t>
            </a:r>
            <a:r>
              <a:rPr lang="zh-CN" altLang="en-US" sz="2400" dirty="0"/>
              <a:t>、</a:t>
            </a:r>
            <a:r>
              <a:rPr lang="zh-CN" altLang="en-US" sz="2400" b="1" dirty="0">
                <a:solidFill>
                  <a:srgbClr val="00B0F0"/>
                </a:solidFill>
              </a:rPr>
              <a:t>堂兄弟结点</a:t>
            </a:r>
          </a:p>
          <a:p>
            <a:pPr marL="914400" lvl="1" indent="-457200">
              <a:spcBef>
                <a:spcPts val="600"/>
              </a:spcBef>
              <a:buFont typeface="+mj-ea"/>
              <a:buAutoNum type="circleNumDbPlain"/>
            </a:pPr>
            <a:r>
              <a:rPr lang="zh-CN" alt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规定</a:t>
            </a:r>
            <a:r>
              <a:rPr lang="zh-CN" altLang="en-US" sz="2200" dirty="0"/>
              <a:t>：</a:t>
            </a:r>
            <a:r>
              <a:rPr lang="zh-CN" altLang="en-US" sz="2200" dirty="0" smtClean="0"/>
              <a:t>树</a:t>
            </a:r>
            <a:r>
              <a:rPr lang="zh-CN" altLang="en-US" sz="2200" dirty="0"/>
              <a:t>中</a:t>
            </a:r>
            <a:r>
              <a:rPr lang="zh-CN" altLang="en-US" sz="2200" b="1" dirty="0"/>
              <a:t>根结点的层次为</a:t>
            </a:r>
            <a:r>
              <a:rPr lang="en-US" altLang="zh-CN" sz="2200" b="1" dirty="0">
                <a:solidFill>
                  <a:srgbClr val="FF0000"/>
                </a:solidFill>
              </a:rPr>
              <a:t>1</a:t>
            </a:r>
            <a:r>
              <a:rPr lang="zh-CN" altLang="en-US" sz="2200" dirty="0"/>
              <a:t>，其余结点的</a:t>
            </a:r>
            <a:r>
              <a:rPr lang="zh-CN" altLang="en-US" sz="2200" dirty="0" smtClean="0"/>
              <a:t>层次 </a:t>
            </a:r>
            <a:r>
              <a:rPr lang="en-US" altLang="zh-CN" sz="2200" dirty="0" smtClean="0"/>
              <a:t>= </a:t>
            </a:r>
            <a:r>
              <a:rPr lang="zh-CN" altLang="en-US" sz="2200" u="sng" dirty="0" smtClean="0"/>
              <a:t>其</a:t>
            </a:r>
            <a:r>
              <a:rPr lang="zh-CN" altLang="en-US" sz="2200" u="sng" dirty="0"/>
              <a:t>双亲结点的</a:t>
            </a:r>
            <a:r>
              <a:rPr lang="zh-CN" altLang="en-US" sz="2200" u="sng" dirty="0" smtClean="0"/>
              <a:t>层次 </a:t>
            </a:r>
            <a:r>
              <a:rPr lang="en-US" altLang="zh-CN" sz="2200" u="sng" dirty="0" smtClean="0"/>
              <a:t>+ 1</a:t>
            </a:r>
            <a:r>
              <a:rPr lang="zh-CN" altLang="en-US" sz="2200" dirty="0"/>
              <a:t>。</a:t>
            </a:r>
          </a:p>
          <a:p>
            <a:pPr lvl="2">
              <a:spcBef>
                <a:spcPts val="600"/>
              </a:spcBef>
            </a:pPr>
            <a:r>
              <a:rPr lang="zh-CN" altLang="en-US" sz="2200" dirty="0" smtClean="0"/>
              <a:t>若</a:t>
            </a:r>
            <a:r>
              <a:rPr lang="zh-CN" altLang="en-US" sz="2200" dirty="0"/>
              <a:t>某结点在第</a:t>
            </a:r>
            <a:r>
              <a:rPr lang="en-US" altLang="zh-CN" sz="2200" i="1" dirty="0" smtClean="0"/>
              <a:t>l </a:t>
            </a:r>
            <a:r>
              <a:rPr lang="en-US" altLang="zh-CN" sz="2200" dirty="0" smtClean="0"/>
              <a:t>(</a:t>
            </a:r>
            <a:r>
              <a:rPr lang="en-US" altLang="zh-CN" sz="2200" i="1" dirty="0"/>
              <a:t>l</a:t>
            </a:r>
            <a:r>
              <a:rPr lang="en-US" altLang="zh-CN" sz="2200" dirty="0"/>
              <a:t>≧1)</a:t>
            </a:r>
            <a:r>
              <a:rPr lang="zh-CN" altLang="en-US" sz="2200" dirty="0"/>
              <a:t>层，则其子结点在</a:t>
            </a:r>
            <a:r>
              <a:rPr lang="zh-CN" altLang="en-US" sz="2200" dirty="0" smtClean="0"/>
              <a:t>第 </a:t>
            </a:r>
            <a:r>
              <a:rPr lang="en-US" altLang="zh-CN" sz="2200" i="1" dirty="0" smtClean="0"/>
              <a:t>l</a:t>
            </a:r>
            <a:r>
              <a:rPr lang="en-US" altLang="zh-CN" sz="2200" dirty="0" smtClean="0"/>
              <a:t>+1</a:t>
            </a:r>
            <a:r>
              <a:rPr lang="zh-CN" altLang="en-US" sz="2200" dirty="0"/>
              <a:t>层。</a:t>
            </a:r>
          </a:p>
          <a:p>
            <a:pPr marL="914400" lvl="1" indent="-457200">
              <a:spcBef>
                <a:spcPts val="600"/>
              </a:spcBef>
              <a:buFont typeface="+mj-ea"/>
              <a:buAutoNum type="circleNumDbPlain"/>
            </a:pPr>
            <a:r>
              <a:rPr lang="zh-CN" altLang="en-US" sz="2200" i="1" u="sng" dirty="0" smtClean="0"/>
              <a:t>双亲结点在同一层上</a:t>
            </a:r>
            <a:r>
              <a:rPr lang="zh-CN" altLang="en-US" sz="2200" dirty="0" smtClean="0"/>
              <a:t>的</a:t>
            </a:r>
            <a:r>
              <a:rPr lang="zh-CN" altLang="en-US" sz="2200" i="1" dirty="0" smtClean="0"/>
              <a:t>所有结点  </a:t>
            </a:r>
            <a:r>
              <a:rPr lang="zh-CN" altLang="en-US" sz="2200" dirty="0" smtClean="0"/>
              <a:t>互称为</a:t>
            </a:r>
            <a:r>
              <a:rPr lang="zh-CN" altLang="en-US" sz="2200" b="1" dirty="0" smtClean="0"/>
              <a:t>堂兄弟结点</a:t>
            </a:r>
            <a:r>
              <a:rPr lang="zh-CN" altLang="en-US" sz="2200" dirty="0" smtClean="0"/>
              <a:t>。</a:t>
            </a:r>
            <a:endParaRPr lang="zh-CN" altLang="en-US" sz="2200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1896503" y="3541805"/>
            <a:ext cx="3636963" cy="3048001"/>
            <a:chOff x="2893" y="1824"/>
            <a:chExt cx="2291" cy="1920"/>
          </a:xfrm>
        </p:grpSpPr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2893" y="1824"/>
              <a:ext cx="2291" cy="1619"/>
              <a:chOff x="1584" y="2064"/>
              <a:chExt cx="2291" cy="1619"/>
            </a:xfrm>
          </p:grpSpPr>
          <p:sp>
            <p:nvSpPr>
              <p:cNvPr id="7" name="Oval 8"/>
              <p:cNvSpPr>
                <a:spLocks noChangeArrowheads="1"/>
              </p:cNvSpPr>
              <p:nvPr/>
            </p:nvSpPr>
            <p:spPr bwMode="auto">
              <a:xfrm>
                <a:off x="2640" y="2064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/>
                  <a:t>A</a:t>
                </a:r>
              </a:p>
            </p:txBody>
          </p:sp>
          <p:sp>
            <p:nvSpPr>
              <p:cNvPr id="8" name="Oval 9"/>
              <p:cNvSpPr>
                <a:spLocks noChangeArrowheads="1"/>
              </p:cNvSpPr>
              <p:nvPr/>
            </p:nvSpPr>
            <p:spPr bwMode="auto">
              <a:xfrm>
                <a:off x="2112" y="2544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/>
                  <a:t>B</a:t>
                </a:r>
              </a:p>
            </p:txBody>
          </p:sp>
          <p:sp>
            <p:nvSpPr>
              <p:cNvPr id="9" name="Oval 10"/>
              <p:cNvSpPr>
                <a:spLocks noChangeArrowheads="1"/>
              </p:cNvSpPr>
              <p:nvPr/>
            </p:nvSpPr>
            <p:spPr bwMode="auto">
              <a:xfrm>
                <a:off x="3264" y="2530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/>
                  <a:t>D</a:t>
                </a:r>
              </a:p>
            </p:txBody>
          </p:sp>
          <p:sp>
            <p:nvSpPr>
              <p:cNvPr id="10" name="Oval 11"/>
              <p:cNvSpPr>
                <a:spLocks noChangeArrowheads="1"/>
              </p:cNvSpPr>
              <p:nvPr/>
            </p:nvSpPr>
            <p:spPr bwMode="auto">
              <a:xfrm>
                <a:off x="2658" y="2527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solidFill>
                      <a:srgbClr val="FFC000"/>
                    </a:solidFill>
                  </a:rPr>
                  <a:t>C</a:t>
                </a:r>
              </a:p>
            </p:txBody>
          </p:sp>
          <p:sp>
            <p:nvSpPr>
              <p:cNvPr id="11" name="Oval 12"/>
              <p:cNvSpPr>
                <a:spLocks noChangeArrowheads="1"/>
              </p:cNvSpPr>
              <p:nvPr/>
            </p:nvSpPr>
            <p:spPr bwMode="auto">
              <a:xfrm>
                <a:off x="1824" y="2989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solidFill>
                      <a:srgbClr val="0000CC"/>
                    </a:solidFill>
                  </a:rPr>
                  <a:t>E</a:t>
                </a:r>
              </a:p>
            </p:txBody>
          </p:sp>
          <p:sp>
            <p:nvSpPr>
              <p:cNvPr id="12" name="Oval 13"/>
              <p:cNvSpPr>
                <a:spLocks noChangeArrowheads="1"/>
              </p:cNvSpPr>
              <p:nvPr/>
            </p:nvSpPr>
            <p:spPr bwMode="auto">
              <a:xfrm>
                <a:off x="2653" y="2970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solidFill>
                      <a:srgbClr val="0000CC"/>
                    </a:solidFill>
                  </a:rPr>
                  <a:t>G</a:t>
                </a:r>
              </a:p>
            </p:txBody>
          </p:sp>
          <p:sp>
            <p:nvSpPr>
              <p:cNvPr id="13" name="Oval 14"/>
              <p:cNvSpPr>
                <a:spLocks noChangeArrowheads="1"/>
              </p:cNvSpPr>
              <p:nvPr/>
            </p:nvSpPr>
            <p:spPr bwMode="auto">
              <a:xfrm>
                <a:off x="2317" y="2976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solidFill>
                      <a:srgbClr val="0000CC"/>
                    </a:solidFill>
                  </a:rPr>
                  <a:t>F</a:t>
                </a:r>
              </a:p>
            </p:txBody>
          </p:sp>
          <p:sp>
            <p:nvSpPr>
              <p:cNvPr id="14" name="Oval 15"/>
              <p:cNvSpPr>
                <a:spLocks noChangeArrowheads="1"/>
              </p:cNvSpPr>
              <p:nvPr/>
            </p:nvSpPr>
            <p:spPr bwMode="auto">
              <a:xfrm>
                <a:off x="3024" y="2976"/>
                <a:ext cx="227" cy="22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solidFill>
                      <a:srgbClr val="0000CC"/>
                    </a:solidFill>
                  </a:rPr>
                  <a:t>H</a:t>
                </a:r>
              </a:p>
            </p:txBody>
          </p:sp>
          <p:sp>
            <p:nvSpPr>
              <p:cNvPr id="15" name="Oval 16"/>
              <p:cNvSpPr>
                <a:spLocks noChangeArrowheads="1"/>
              </p:cNvSpPr>
              <p:nvPr/>
            </p:nvSpPr>
            <p:spPr bwMode="auto">
              <a:xfrm>
                <a:off x="3312" y="2976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solidFill>
                      <a:srgbClr val="0000CC"/>
                    </a:solidFill>
                  </a:rPr>
                  <a:t>I</a:t>
                </a:r>
              </a:p>
            </p:txBody>
          </p:sp>
          <p:sp>
            <p:nvSpPr>
              <p:cNvPr id="16" name="Oval 17"/>
              <p:cNvSpPr>
                <a:spLocks noChangeArrowheads="1"/>
              </p:cNvSpPr>
              <p:nvPr/>
            </p:nvSpPr>
            <p:spPr bwMode="auto">
              <a:xfrm>
                <a:off x="2448" y="3408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/>
                  <a:t>M</a:t>
                </a:r>
              </a:p>
            </p:txBody>
          </p:sp>
          <p:sp>
            <p:nvSpPr>
              <p:cNvPr id="17" name="Oval 18"/>
              <p:cNvSpPr>
                <a:spLocks noChangeArrowheads="1"/>
              </p:cNvSpPr>
              <p:nvPr/>
            </p:nvSpPr>
            <p:spPr bwMode="auto">
              <a:xfrm>
                <a:off x="3648" y="2967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solidFill>
                      <a:srgbClr val="0000CC"/>
                    </a:solidFill>
                  </a:rPr>
                  <a:t>J</a:t>
                </a:r>
              </a:p>
            </p:txBody>
          </p:sp>
          <p:sp>
            <p:nvSpPr>
              <p:cNvPr id="18" name="Oval 19"/>
              <p:cNvSpPr>
                <a:spLocks noChangeArrowheads="1"/>
              </p:cNvSpPr>
              <p:nvPr/>
            </p:nvSpPr>
            <p:spPr bwMode="auto">
              <a:xfrm>
                <a:off x="2907" y="3438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/>
                  <a:t>N</a:t>
                </a:r>
              </a:p>
            </p:txBody>
          </p:sp>
          <p:sp>
            <p:nvSpPr>
              <p:cNvPr id="19" name="Line 20"/>
              <p:cNvSpPr>
                <a:spLocks noChangeShapeType="1"/>
              </p:cNvSpPr>
              <p:nvPr/>
            </p:nvSpPr>
            <p:spPr bwMode="auto">
              <a:xfrm flipH="1">
                <a:off x="2274" y="2247"/>
                <a:ext cx="363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Line 21"/>
              <p:cNvSpPr>
                <a:spLocks noChangeShapeType="1"/>
              </p:cNvSpPr>
              <p:nvPr/>
            </p:nvSpPr>
            <p:spPr bwMode="auto">
              <a:xfrm>
                <a:off x="2766" y="2304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Line 22"/>
              <p:cNvSpPr>
                <a:spLocks noChangeShapeType="1"/>
              </p:cNvSpPr>
              <p:nvPr/>
            </p:nvSpPr>
            <p:spPr bwMode="auto">
              <a:xfrm>
                <a:off x="2862" y="2235"/>
                <a:ext cx="453" cy="2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Line 23"/>
              <p:cNvSpPr>
                <a:spLocks noChangeShapeType="1"/>
              </p:cNvSpPr>
              <p:nvPr/>
            </p:nvSpPr>
            <p:spPr bwMode="auto">
              <a:xfrm flipH="1">
                <a:off x="1938" y="2745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Line 24"/>
              <p:cNvSpPr>
                <a:spLocks noChangeShapeType="1"/>
              </p:cNvSpPr>
              <p:nvPr/>
            </p:nvSpPr>
            <p:spPr bwMode="auto">
              <a:xfrm>
                <a:off x="2265" y="2775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Line 25"/>
              <p:cNvSpPr>
                <a:spLocks noChangeShapeType="1"/>
              </p:cNvSpPr>
              <p:nvPr/>
            </p:nvSpPr>
            <p:spPr bwMode="auto">
              <a:xfrm>
                <a:off x="2766" y="274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Line 26"/>
              <p:cNvSpPr>
                <a:spLocks noChangeShapeType="1"/>
              </p:cNvSpPr>
              <p:nvPr/>
            </p:nvSpPr>
            <p:spPr bwMode="auto">
              <a:xfrm flipH="1">
                <a:off x="3120" y="2736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Line 27"/>
              <p:cNvSpPr>
                <a:spLocks noChangeShapeType="1"/>
              </p:cNvSpPr>
              <p:nvPr/>
            </p:nvSpPr>
            <p:spPr bwMode="auto">
              <a:xfrm>
                <a:off x="3408" y="274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Line 28"/>
              <p:cNvSpPr>
                <a:spLocks noChangeShapeType="1"/>
              </p:cNvSpPr>
              <p:nvPr/>
            </p:nvSpPr>
            <p:spPr bwMode="auto">
              <a:xfrm>
                <a:off x="3477" y="2718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Oval 29"/>
              <p:cNvSpPr>
                <a:spLocks noChangeArrowheads="1"/>
              </p:cNvSpPr>
              <p:nvPr/>
            </p:nvSpPr>
            <p:spPr bwMode="auto">
              <a:xfrm>
                <a:off x="1584" y="3456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/>
                  <a:t>K</a:t>
                </a:r>
              </a:p>
            </p:txBody>
          </p:sp>
          <p:sp>
            <p:nvSpPr>
              <p:cNvPr id="29" name="Oval 30"/>
              <p:cNvSpPr>
                <a:spLocks noChangeArrowheads="1"/>
              </p:cNvSpPr>
              <p:nvPr/>
            </p:nvSpPr>
            <p:spPr bwMode="auto">
              <a:xfrm>
                <a:off x="2086" y="3442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/>
                  <a:t>L</a:t>
                </a:r>
              </a:p>
            </p:txBody>
          </p:sp>
          <p:sp>
            <p:nvSpPr>
              <p:cNvPr id="30" name="Line 31"/>
              <p:cNvSpPr>
                <a:spLocks noChangeShapeType="1"/>
              </p:cNvSpPr>
              <p:nvPr/>
            </p:nvSpPr>
            <p:spPr bwMode="auto">
              <a:xfrm flipH="1">
                <a:off x="1728" y="3207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Line 32"/>
              <p:cNvSpPr>
                <a:spLocks noChangeShapeType="1"/>
              </p:cNvSpPr>
              <p:nvPr/>
            </p:nvSpPr>
            <p:spPr bwMode="auto">
              <a:xfrm>
                <a:off x="2007" y="3198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Line 33"/>
              <p:cNvSpPr>
                <a:spLocks noChangeShapeType="1"/>
              </p:cNvSpPr>
              <p:nvPr/>
            </p:nvSpPr>
            <p:spPr bwMode="auto">
              <a:xfrm flipH="1">
                <a:off x="2544" y="3177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Line 34"/>
              <p:cNvSpPr>
                <a:spLocks noChangeShapeType="1"/>
              </p:cNvSpPr>
              <p:nvPr/>
            </p:nvSpPr>
            <p:spPr bwMode="auto">
              <a:xfrm>
                <a:off x="2832" y="3186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Rectangle 36"/>
            <p:cNvSpPr>
              <a:spLocks noChangeArrowheads="1"/>
            </p:cNvSpPr>
            <p:nvPr/>
          </p:nvSpPr>
          <p:spPr bwMode="auto">
            <a:xfrm>
              <a:off x="3316" y="3504"/>
              <a:ext cx="126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 dirty="0"/>
                <a:t>(b)</a:t>
              </a:r>
              <a:r>
                <a:rPr kumimoji="0" lang="en-US" altLang="zh-CN" sz="2000" b="1" dirty="0">
                  <a:latin typeface="Arial" panose="020B0604020202020204" pitchFamily="34" charset="0"/>
                </a:rPr>
                <a:t> </a:t>
              </a:r>
              <a:r>
                <a:rPr kumimoji="0" lang="zh-CN" altLang="en-US" sz="2000" b="1" dirty="0" smtClean="0">
                  <a:latin typeface="Arial" panose="020B0604020202020204" pitchFamily="34" charset="0"/>
                </a:rPr>
                <a:t>一般</a:t>
              </a:r>
              <a:r>
                <a:rPr kumimoji="0" lang="zh-CN" altLang="en-US" sz="2000" b="1" dirty="0">
                  <a:latin typeface="Arial" panose="020B0604020202020204" pitchFamily="34" charset="0"/>
                </a:rPr>
                <a:t>的树</a:t>
              </a:r>
              <a:endParaRPr kumimoji="0" lang="zh-CN" altLang="en-US" sz="2000" b="1" dirty="0"/>
            </a:p>
          </p:txBody>
        </p:sp>
      </p:grpSp>
      <p:sp>
        <p:nvSpPr>
          <p:cNvPr id="34" name="矩形 33"/>
          <p:cNvSpPr/>
          <p:nvPr/>
        </p:nvSpPr>
        <p:spPr>
          <a:xfrm>
            <a:off x="5863572" y="3555908"/>
            <a:ext cx="2857500" cy="1495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结点</a:t>
            </a:r>
            <a:r>
              <a:rPr lang="en-US" altLang="zh-CN" sz="2400" dirty="0" smtClean="0">
                <a:solidFill>
                  <a:srgbClr val="FFC000"/>
                </a:solidFill>
              </a:rPr>
              <a:t>C</a:t>
            </a:r>
            <a:r>
              <a:rPr lang="zh-CN" altLang="en-US" sz="2400" dirty="0" smtClean="0"/>
              <a:t>在第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zh-CN" altLang="en-US" sz="2400" dirty="0" smtClean="0"/>
              <a:t>层，则其子节点</a:t>
            </a:r>
            <a:r>
              <a:rPr lang="en-US" altLang="zh-CN" sz="2400" dirty="0" smtClean="0">
                <a:solidFill>
                  <a:srgbClr val="0000FF"/>
                </a:solidFill>
              </a:rPr>
              <a:t>G</a:t>
            </a:r>
            <a:r>
              <a:rPr lang="zh-CN" altLang="en-US" sz="2400" dirty="0" smtClean="0"/>
              <a:t>在第</a:t>
            </a:r>
            <a:r>
              <a:rPr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2+1=3</a:t>
            </a:r>
            <a:r>
              <a:rPr lang="zh-CN" altLang="en-US" sz="2400" dirty="0" smtClean="0"/>
              <a:t>层</a:t>
            </a:r>
            <a:endParaRPr lang="zh-CN" altLang="en-US" sz="2400" dirty="0"/>
          </a:p>
        </p:txBody>
      </p:sp>
      <p:sp>
        <p:nvSpPr>
          <p:cNvPr id="35" name="Line 20"/>
          <p:cNvSpPr>
            <a:spLocks noChangeShapeType="1"/>
          </p:cNvSpPr>
          <p:nvPr/>
        </p:nvSpPr>
        <p:spPr bwMode="auto">
          <a:xfrm flipV="1">
            <a:off x="1536141" y="3727587"/>
            <a:ext cx="1884362" cy="3363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026380" y="3525370"/>
            <a:ext cx="5838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CN" sz="2000" dirty="0" smtClean="0">
                <a:solidFill>
                  <a:srgbClr val="C00000"/>
                </a:solidFill>
              </a:rPr>
              <a:t>1</a:t>
            </a:r>
            <a:r>
              <a:rPr lang="zh-CN" altLang="en-US" sz="2000" dirty="0" smtClean="0">
                <a:solidFill>
                  <a:srgbClr val="C00000"/>
                </a:solidFill>
              </a:rPr>
              <a:t>层</a:t>
            </a:r>
            <a:endParaRPr lang="en-US" altLang="zh-CN" sz="2400" dirty="0">
              <a:solidFill>
                <a:srgbClr val="C00000"/>
              </a:solidFill>
            </a:endParaRPr>
          </a:p>
        </p:txBody>
      </p:sp>
      <p:sp>
        <p:nvSpPr>
          <p:cNvPr id="37" name="Line 20"/>
          <p:cNvSpPr>
            <a:spLocks noChangeShapeType="1"/>
          </p:cNvSpPr>
          <p:nvPr/>
        </p:nvSpPr>
        <p:spPr bwMode="auto">
          <a:xfrm flipV="1">
            <a:off x="1540573" y="4474778"/>
            <a:ext cx="1097293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030811" y="4269199"/>
            <a:ext cx="5838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CN" sz="2000" dirty="0" smtClean="0">
                <a:solidFill>
                  <a:srgbClr val="C00000"/>
                </a:solidFill>
              </a:rPr>
              <a:t>2</a:t>
            </a:r>
            <a:r>
              <a:rPr lang="zh-CN" altLang="en-US" sz="2000" dirty="0" smtClean="0">
                <a:solidFill>
                  <a:srgbClr val="C00000"/>
                </a:solidFill>
              </a:rPr>
              <a:t>层</a:t>
            </a:r>
            <a:endParaRPr lang="en-US" altLang="zh-CN" sz="2400" dirty="0">
              <a:solidFill>
                <a:srgbClr val="C00000"/>
              </a:solidFill>
            </a:endParaRPr>
          </a:p>
        </p:txBody>
      </p:sp>
      <p:sp>
        <p:nvSpPr>
          <p:cNvPr id="39" name="Line 20"/>
          <p:cNvSpPr>
            <a:spLocks noChangeShapeType="1"/>
          </p:cNvSpPr>
          <p:nvPr/>
        </p:nvSpPr>
        <p:spPr bwMode="auto">
          <a:xfrm flipV="1">
            <a:off x="1531878" y="5200973"/>
            <a:ext cx="677922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22116" y="4995394"/>
            <a:ext cx="5838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CN" sz="2000" dirty="0" smtClean="0">
                <a:solidFill>
                  <a:srgbClr val="C00000"/>
                </a:solidFill>
              </a:rPr>
              <a:t>3</a:t>
            </a:r>
            <a:r>
              <a:rPr lang="zh-CN" altLang="en-US" sz="2000" dirty="0" smtClean="0">
                <a:solidFill>
                  <a:srgbClr val="C00000"/>
                </a:solidFill>
              </a:rPr>
              <a:t>层</a:t>
            </a:r>
            <a:endParaRPr lang="en-US" altLang="zh-CN" sz="2400" dirty="0">
              <a:solidFill>
                <a:srgbClr val="C00000"/>
              </a:solidFill>
            </a:endParaRPr>
          </a:p>
        </p:txBody>
      </p:sp>
      <p:sp>
        <p:nvSpPr>
          <p:cNvPr id="41" name="Line 20"/>
          <p:cNvSpPr>
            <a:spLocks noChangeShapeType="1"/>
          </p:cNvSpPr>
          <p:nvPr/>
        </p:nvSpPr>
        <p:spPr bwMode="auto">
          <a:xfrm flipV="1">
            <a:off x="1531878" y="5926929"/>
            <a:ext cx="296922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022116" y="5721350"/>
            <a:ext cx="5838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CN" sz="2000" dirty="0" smtClean="0">
                <a:solidFill>
                  <a:srgbClr val="C00000"/>
                </a:solidFill>
              </a:rPr>
              <a:t>4</a:t>
            </a:r>
            <a:r>
              <a:rPr lang="zh-CN" altLang="en-US" sz="2000" dirty="0" smtClean="0">
                <a:solidFill>
                  <a:srgbClr val="C00000"/>
                </a:solidFill>
              </a:rPr>
              <a:t>层</a:t>
            </a:r>
            <a:endParaRPr lang="en-US" altLang="zh-CN" sz="2400" dirty="0">
              <a:solidFill>
                <a:srgbClr val="C0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914465" y="5188849"/>
            <a:ext cx="2857500" cy="14219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结点</a:t>
            </a:r>
            <a:r>
              <a:rPr lang="en-US" altLang="zh-CN" sz="2400" dirty="0"/>
              <a:t>E</a:t>
            </a:r>
            <a:r>
              <a:rPr lang="zh-CN" altLang="en-US" sz="2400" dirty="0"/>
              <a:t>、</a:t>
            </a:r>
            <a:r>
              <a:rPr lang="en-US" altLang="zh-CN" sz="2400" dirty="0"/>
              <a:t>F</a:t>
            </a:r>
            <a:r>
              <a:rPr lang="zh-CN" altLang="en-US" sz="2400" dirty="0"/>
              <a:t>、</a:t>
            </a:r>
            <a:r>
              <a:rPr lang="en-US" altLang="zh-CN" sz="2400" dirty="0"/>
              <a:t>G</a:t>
            </a:r>
            <a:r>
              <a:rPr lang="zh-CN" altLang="en-US" sz="2400" dirty="0"/>
              <a:t>、</a:t>
            </a:r>
            <a:r>
              <a:rPr lang="en-US" altLang="zh-CN" sz="2400" dirty="0"/>
              <a:t>H</a:t>
            </a:r>
            <a:r>
              <a:rPr lang="zh-CN" altLang="en-US" sz="2400" dirty="0"/>
              <a:t>、</a:t>
            </a:r>
            <a:r>
              <a:rPr lang="en-US" altLang="zh-CN" sz="2400" dirty="0"/>
              <a:t>I</a:t>
            </a:r>
            <a:r>
              <a:rPr lang="zh-CN" altLang="en-US" sz="2400" dirty="0"/>
              <a:t>、</a:t>
            </a:r>
            <a:r>
              <a:rPr lang="en-US" altLang="zh-CN" sz="2400" dirty="0" smtClean="0"/>
              <a:t>J</a:t>
            </a:r>
            <a:r>
              <a:rPr lang="zh-CN" altLang="en-US" sz="2400" dirty="0"/>
              <a:t> </a:t>
            </a:r>
            <a:r>
              <a:rPr lang="zh-CN" altLang="en-US" sz="2400" dirty="0" smtClean="0"/>
              <a:t>互</a:t>
            </a:r>
            <a:r>
              <a:rPr lang="zh-CN" altLang="en-US" sz="2400" dirty="0"/>
              <a:t>称为</a:t>
            </a:r>
            <a:r>
              <a:rPr lang="zh-CN" altLang="en-US" sz="2400" dirty="0">
                <a:solidFill>
                  <a:schemeClr val="tx2"/>
                </a:solidFill>
              </a:rPr>
              <a:t>堂兄弟结点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4604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 animBg="1"/>
      <p:bldP spid="36" grpId="0"/>
      <p:bldP spid="37" grpId="0" animBg="1"/>
      <p:bldP spid="38" grpId="0"/>
      <p:bldP spid="39" grpId="0" animBg="1"/>
      <p:bldP spid="40" grpId="0"/>
      <p:bldP spid="41" grpId="0" animBg="1"/>
      <p:bldP spid="42" grpId="0"/>
      <p:bldP spid="4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/>
              <a:t>树的基本</a:t>
            </a:r>
            <a:r>
              <a:rPr lang="zh-CN" altLang="en-US" dirty="0" smtClean="0"/>
              <a:t>术语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6/6</a:t>
            </a:r>
            <a:r>
              <a:rPr lang="zh-CN" altLang="en-US" sz="2000" dirty="0" smtClean="0"/>
              <a:t>）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981075"/>
            <a:ext cx="8763000" cy="5419725"/>
          </a:xfrm>
        </p:spPr>
        <p:txBody>
          <a:bodyPr/>
          <a:lstStyle/>
          <a:p>
            <a:pPr marL="457200" indent="-457200">
              <a:buFont typeface="+mj-lt"/>
              <a:buAutoNum type="alphaUcPeriod" startAt="6"/>
            </a:pPr>
            <a:r>
              <a:rPr lang="zh-CN" altLang="en-US" sz="2400" b="1" dirty="0" smtClean="0">
                <a:solidFill>
                  <a:srgbClr val="00B0F0"/>
                </a:solidFill>
              </a:rPr>
              <a:t>树</a:t>
            </a:r>
            <a:r>
              <a:rPr lang="zh-CN" altLang="en-US" sz="1600" b="1" dirty="0">
                <a:solidFill>
                  <a:srgbClr val="00B0F0"/>
                </a:solidFill>
              </a:rPr>
              <a:t>的</a:t>
            </a:r>
            <a:r>
              <a:rPr lang="zh-CN" altLang="en-US" sz="2400" b="1" dirty="0">
                <a:solidFill>
                  <a:srgbClr val="00B0F0"/>
                </a:solidFill>
              </a:rPr>
              <a:t>深度</a:t>
            </a:r>
            <a:r>
              <a:rPr lang="en-US" altLang="zh-CN" sz="2400" b="1" dirty="0"/>
              <a:t>(</a:t>
            </a:r>
            <a:r>
              <a:rPr lang="en-US" altLang="zh-CN" sz="2400" b="1" dirty="0" smtClean="0"/>
              <a:t>depth)</a:t>
            </a:r>
            <a:r>
              <a:rPr lang="en-US" altLang="zh-CN" sz="2400" dirty="0" smtClean="0"/>
              <a:t>/</a:t>
            </a:r>
            <a:r>
              <a:rPr lang="zh-CN" altLang="en-US" sz="2400" b="1" dirty="0" smtClean="0">
                <a:solidFill>
                  <a:srgbClr val="00B0F0"/>
                </a:solidFill>
              </a:rPr>
              <a:t>树</a:t>
            </a:r>
            <a:r>
              <a:rPr lang="zh-CN" altLang="en-US" sz="1600" b="1" dirty="0" smtClean="0">
                <a:solidFill>
                  <a:srgbClr val="00B0F0"/>
                </a:solidFill>
              </a:rPr>
              <a:t>的</a:t>
            </a:r>
            <a:r>
              <a:rPr lang="zh-CN" altLang="en-US" sz="2400" b="1" dirty="0" smtClean="0">
                <a:solidFill>
                  <a:srgbClr val="00B0F0"/>
                </a:solidFill>
              </a:rPr>
              <a:t>高度</a:t>
            </a:r>
            <a:r>
              <a:rPr lang="en-US" altLang="zh-CN" sz="2400" b="1" dirty="0" smtClean="0"/>
              <a:t>(height)</a:t>
            </a:r>
            <a:r>
              <a:rPr lang="zh-CN" altLang="en-US" sz="2400" dirty="0" smtClean="0"/>
              <a:t>，</a:t>
            </a:r>
            <a:r>
              <a:rPr lang="zh-CN" altLang="en-US" sz="2400" b="1" dirty="0" smtClean="0">
                <a:solidFill>
                  <a:srgbClr val="00B0F0"/>
                </a:solidFill>
              </a:rPr>
              <a:t>结点</a:t>
            </a:r>
            <a:r>
              <a:rPr lang="zh-CN" altLang="en-US" sz="1600" b="1" dirty="0" smtClean="0">
                <a:solidFill>
                  <a:srgbClr val="00B0F0"/>
                </a:solidFill>
              </a:rPr>
              <a:t>的</a:t>
            </a:r>
            <a:r>
              <a:rPr lang="zh-CN" altLang="en-US" sz="2400" b="1" dirty="0" smtClean="0">
                <a:solidFill>
                  <a:srgbClr val="00B0F0"/>
                </a:solidFill>
              </a:rPr>
              <a:t>高度</a:t>
            </a:r>
            <a:endParaRPr lang="en-US" altLang="zh-CN" sz="2400" b="1" dirty="0" smtClean="0">
              <a:solidFill>
                <a:srgbClr val="00B0F0"/>
              </a:solidFill>
            </a:endParaRPr>
          </a:p>
          <a:p>
            <a:pPr marL="849312" lvl="1" indent="-457200">
              <a:buClr>
                <a:srgbClr val="002060"/>
              </a:buClr>
              <a:buFont typeface="+mj-ea"/>
              <a:buAutoNum type="circleNumDbPlain"/>
            </a:pPr>
            <a:r>
              <a:rPr lang="zh-CN" altLang="en-US" sz="2200" dirty="0" smtClean="0"/>
              <a:t>树</a:t>
            </a:r>
            <a:r>
              <a:rPr lang="zh-CN" altLang="en-US" sz="2200" dirty="0"/>
              <a:t>中</a:t>
            </a:r>
            <a:r>
              <a:rPr lang="zh-CN" altLang="en-US" sz="2200" i="1" u="sng" dirty="0"/>
              <a:t>结点的最大层次值</a:t>
            </a:r>
            <a:r>
              <a:rPr lang="zh-CN" altLang="en-US" sz="2200" dirty="0" smtClean="0"/>
              <a:t>，称为 </a:t>
            </a:r>
            <a:r>
              <a:rPr lang="zh-CN" altLang="en-US" sz="2200" b="1" dirty="0" smtClean="0"/>
              <a:t>树</a:t>
            </a:r>
            <a:r>
              <a:rPr lang="zh-CN" altLang="en-US" sz="1600" b="1" dirty="0" smtClean="0"/>
              <a:t>的</a:t>
            </a:r>
            <a:r>
              <a:rPr lang="zh-CN" altLang="en-US" sz="2200" b="1" dirty="0" smtClean="0"/>
              <a:t>深度</a:t>
            </a:r>
            <a:r>
              <a:rPr lang="zh-CN" altLang="en-US" sz="2200" dirty="0" smtClean="0"/>
              <a:t>，又称为 </a:t>
            </a:r>
            <a:r>
              <a:rPr lang="zh-CN" altLang="en-US" sz="2200" b="1" dirty="0" smtClean="0"/>
              <a:t>树</a:t>
            </a:r>
            <a:r>
              <a:rPr lang="zh-CN" altLang="en-US" sz="1600" b="1" dirty="0"/>
              <a:t>的</a:t>
            </a:r>
            <a:r>
              <a:rPr lang="zh-CN" altLang="en-US" sz="2200" b="1" dirty="0" smtClean="0"/>
              <a:t>高度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 marL="849312" lvl="1" indent="-457200">
              <a:buClr>
                <a:srgbClr val="002060"/>
              </a:buClr>
              <a:buFont typeface="+mj-ea"/>
              <a:buAutoNum type="circleNumDbPlain"/>
            </a:pPr>
            <a:r>
              <a:rPr lang="zh-CN" altLang="en-US" sz="2200" dirty="0" smtClean="0"/>
              <a:t>树中</a:t>
            </a:r>
            <a:r>
              <a:rPr lang="zh-CN" altLang="en-US" sz="2200" i="1" u="sng" dirty="0" smtClean="0"/>
              <a:t>结点的高度</a:t>
            </a:r>
            <a:r>
              <a:rPr lang="zh-CN" altLang="en-US" sz="2200" i="1" dirty="0" smtClean="0"/>
              <a:t> </a:t>
            </a:r>
            <a:r>
              <a:rPr lang="zh-CN" altLang="en-US" sz="2200" dirty="0" smtClean="0"/>
              <a:t>为：以</a:t>
            </a:r>
            <a:r>
              <a:rPr lang="zh-CN" altLang="en-US" sz="2200" i="1" u="sng" dirty="0" smtClean="0"/>
              <a:t>该结点为根 </a:t>
            </a:r>
            <a:r>
              <a:rPr lang="zh-CN" altLang="en-US" sz="2200" dirty="0" smtClean="0"/>
              <a:t>的</a:t>
            </a:r>
            <a:r>
              <a:rPr lang="en-US" altLang="zh-CN" sz="2200" dirty="0" smtClean="0"/>
              <a:t>’</a:t>
            </a:r>
            <a:r>
              <a:rPr lang="zh-CN" altLang="en-US" sz="2200" b="1" u="sng" dirty="0" smtClean="0"/>
              <a:t>子树</a:t>
            </a:r>
            <a:r>
              <a:rPr lang="en-US" altLang="zh-CN" sz="2200" b="1" u="sng" dirty="0" smtClean="0"/>
              <a:t>’</a:t>
            </a:r>
            <a:r>
              <a:rPr lang="zh-CN" altLang="en-US" sz="1600" b="1" u="sng" dirty="0" smtClean="0"/>
              <a:t>的</a:t>
            </a:r>
            <a:r>
              <a:rPr lang="zh-CN" altLang="en-US" sz="2200" b="1" u="sng" dirty="0" smtClean="0"/>
              <a:t>高度</a:t>
            </a:r>
            <a:r>
              <a:rPr lang="zh-CN" altLang="en-US" sz="2200" dirty="0" smtClean="0"/>
              <a:t>，</a:t>
            </a:r>
            <a:endParaRPr lang="en-US" altLang="zh-CN" sz="2200" dirty="0" smtClean="0"/>
          </a:p>
          <a:p>
            <a:pPr marL="792162" lvl="2" indent="0">
              <a:buClr>
                <a:srgbClr val="002060"/>
              </a:buClr>
              <a:buNone/>
            </a:pPr>
            <a:r>
              <a:rPr lang="en-US" altLang="zh-CN" sz="2000" dirty="0" smtClean="0"/>
              <a:t>——</a:t>
            </a:r>
            <a:r>
              <a:rPr lang="zh-CN" altLang="en-US" sz="2000" dirty="0" smtClean="0"/>
              <a:t>根结点</a:t>
            </a:r>
            <a:r>
              <a:rPr lang="en-US" altLang="zh-CN" sz="2000" dirty="0" smtClean="0"/>
              <a:t>(‘A’)</a:t>
            </a:r>
            <a:r>
              <a:rPr lang="zh-CN" altLang="en-US" sz="2000" dirty="0" smtClean="0"/>
              <a:t>的高度，即为</a:t>
            </a:r>
            <a:r>
              <a:rPr lang="zh-CN" altLang="en-US" sz="2000" b="1" i="1" u="sng" dirty="0" smtClean="0"/>
              <a:t>整棵树</a:t>
            </a:r>
            <a:r>
              <a:rPr lang="zh-CN" altLang="en-US" sz="1600" b="1" i="1" u="sng" dirty="0" smtClean="0"/>
              <a:t>的</a:t>
            </a:r>
            <a:r>
              <a:rPr lang="zh-CN" altLang="en-US" sz="2000" b="1" i="1" u="sng" dirty="0" smtClean="0"/>
              <a:t>高度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65" name="矩形 64"/>
          <p:cNvSpPr/>
          <p:nvPr/>
        </p:nvSpPr>
        <p:spPr>
          <a:xfrm>
            <a:off x="5893269" y="3233007"/>
            <a:ext cx="2828770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ts val="900"/>
              </a:spcBef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+mn-ea"/>
                <a:ea typeface="+mn-ea"/>
              </a:rPr>
              <a:t>结点</a:t>
            </a:r>
            <a:r>
              <a:rPr lang="en-US" altLang="zh-CN" sz="2400" dirty="0" smtClean="0">
                <a:solidFill>
                  <a:srgbClr val="00B0F0"/>
                </a:solidFill>
                <a:latin typeface="+mn-ea"/>
                <a:ea typeface="+mn-ea"/>
              </a:rPr>
              <a:t>K</a:t>
            </a:r>
            <a:r>
              <a:rPr lang="en-US" altLang="zh-CN" sz="2400" dirty="0" smtClean="0">
                <a:latin typeface="+mn-ea"/>
                <a:ea typeface="+mn-ea"/>
              </a:rPr>
              <a:t>,</a:t>
            </a:r>
            <a:r>
              <a:rPr lang="en-US" altLang="zh-CN" sz="2400" dirty="0" smtClean="0">
                <a:solidFill>
                  <a:srgbClr val="00B0F0"/>
                </a:solidFill>
                <a:latin typeface="+mn-ea"/>
                <a:ea typeface="+mn-ea"/>
              </a:rPr>
              <a:t>L</a:t>
            </a:r>
            <a:r>
              <a:rPr lang="en-US" altLang="zh-CN" sz="2400" dirty="0" smtClean="0">
                <a:latin typeface="+mn-ea"/>
                <a:ea typeface="+mn-ea"/>
              </a:rPr>
              <a:t>,</a:t>
            </a:r>
            <a:r>
              <a:rPr lang="en-US" altLang="zh-CN" sz="2400" dirty="0" smtClean="0">
                <a:solidFill>
                  <a:srgbClr val="00B0F0"/>
                </a:solidFill>
                <a:latin typeface="+mn-ea"/>
                <a:ea typeface="+mn-ea"/>
              </a:rPr>
              <a:t>M</a:t>
            </a:r>
            <a:r>
              <a:rPr lang="en-US" altLang="zh-CN" sz="2400" dirty="0">
                <a:latin typeface="+mn-ea"/>
              </a:rPr>
              <a:t>,</a:t>
            </a:r>
            <a:r>
              <a:rPr lang="en-US" altLang="zh-CN" sz="2400" dirty="0" smtClean="0">
                <a:solidFill>
                  <a:srgbClr val="00B0F0"/>
                </a:solidFill>
                <a:latin typeface="+mn-ea"/>
                <a:ea typeface="+mn-ea"/>
              </a:rPr>
              <a:t>N</a:t>
            </a:r>
            <a:r>
              <a:rPr lang="zh-CN" altLang="en-US" sz="2400" dirty="0" smtClean="0">
                <a:latin typeface="+mn-ea"/>
                <a:ea typeface="+mn-ea"/>
              </a:rPr>
              <a:t>的层次值 最大</a:t>
            </a:r>
            <a:r>
              <a:rPr lang="en-US" altLang="zh-CN" sz="2400" dirty="0" smtClean="0">
                <a:latin typeface="+mn-ea"/>
                <a:ea typeface="+mn-ea"/>
              </a:rPr>
              <a:t>, =4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⸫ </a:t>
            </a:r>
            <a:r>
              <a:rPr lang="zh-CN" altLang="en-US" sz="2400" dirty="0" smtClean="0">
                <a:solidFill>
                  <a:srgbClr val="7030A0"/>
                </a:solidFill>
                <a:latin typeface="+mn-ea"/>
                <a:ea typeface="+mn-ea"/>
              </a:rPr>
              <a:t>树</a:t>
            </a:r>
            <a:r>
              <a:rPr lang="zh-CN" altLang="en-US" sz="1400" dirty="0">
                <a:solidFill>
                  <a:srgbClr val="7030A0"/>
                </a:solidFill>
                <a:latin typeface="+mn-ea"/>
                <a:ea typeface="+mn-ea"/>
              </a:rPr>
              <a:t>的</a:t>
            </a:r>
            <a:r>
              <a:rPr lang="zh-CN" altLang="en-US" sz="2400" dirty="0" smtClean="0">
                <a:solidFill>
                  <a:srgbClr val="7030A0"/>
                </a:solidFill>
                <a:latin typeface="+mn-ea"/>
                <a:ea typeface="+mn-ea"/>
              </a:rPr>
              <a:t>高度</a:t>
            </a:r>
            <a:r>
              <a:rPr lang="en-US" altLang="zh-CN" sz="2400" dirty="0" smtClean="0">
                <a:latin typeface="+mn-ea"/>
                <a:ea typeface="+mn-ea"/>
              </a:rPr>
              <a:t>=4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35" name="动作按钮: 开始 34">
            <a:hlinkClick r:id="" action="ppaction://noaction" highlightClick="1"/>
          </p:cNvPr>
          <p:cNvSpPr/>
          <p:nvPr/>
        </p:nvSpPr>
        <p:spPr>
          <a:xfrm>
            <a:off x="8820472" y="6580188"/>
            <a:ext cx="323528" cy="277812"/>
          </a:xfrm>
          <a:prstGeom prst="actionButtonBeginning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36" name="Group 5"/>
          <p:cNvGrpSpPr>
            <a:grpSpLocks/>
          </p:cNvGrpSpPr>
          <p:nvPr/>
        </p:nvGrpSpPr>
        <p:grpSpPr bwMode="auto">
          <a:xfrm>
            <a:off x="1896503" y="3541805"/>
            <a:ext cx="3636963" cy="3048001"/>
            <a:chOff x="2893" y="1824"/>
            <a:chExt cx="2291" cy="1920"/>
          </a:xfrm>
        </p:grpSpPr>
        <p:grpSp>
          <p:nvGrpSpPr>
            <p:cNvPr id="37" name="Group 7"/>
            <p:cNvGrpSpPr>
              <a:grpSpLocks/>
            </p:cNvGrpSpPr>
            <p:nvPr/>
          </p:nvGrpSpPr>
          <p:grpSpPr bwMode="auto">
            <a:xfrm>
              <a:off x="2893" y="1824"/>
              <a:ext cx="2291" cy="1619"/>
              <a:chOff x="1584" y="2064"/>
              <a:chExt cx="2291" cy="1619"/>
            </a:xfrm>
          </p:grpSpPr>
          <p:sp>
            <p:nvSpPr>
              <p:cNvPr id="39" name="Oval 8"/>
              <p:cNvSpPr>
                <a:spLocks noChangeArrowheads="1"/>
              </p:cNvSpPr>
              <p:nvPr/>
            </p:nvSpPr>
            <p:spPr bwMode="auto">
              <a:xfrm>
                <a:off x="2640" y="2064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solidFill>
                      <a:srgbClr val="FFC000"/>
                    </a:solidFill>
                  </a:rPr>
                  <a:t>A</a:t>
                </a:r>
              </a:p>
            </p:txBody>
          </p:sp>
          <p:sp>
            <p:nvSpPr>
              <p:cNvPr id="40" name="Oval 9"/>
              <p:cNvSpPr>
                <a:spLocks noChangeArrowheads="1"/>
              </p:cNvSpPr>
              <p:nvPr/>
            </p:nvSpPr>
            <p:spPr bwMode="auto">
              <a:xfrm>
                <a:off x="2112" y="2544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solidFill>
                      <a:srgbClr val="C00000"/>
                    </a:solidFill>
                  </a:rPr>
                  <a:t>B</a:t>
                </a:r>
              </a:p>
            </p:txBody>
          </p:sp>
          <p:sp>
            <p:nvSpPr>
              <p:cNvPr id="41" name="Oval 10"/>
              <p:cNvSpPr>
                <a:spLocks noChangeArrowheads="1"/>
              </p:cNvSpPr>
              <p:nvPr/>
            </p:nvSpPr>
            <p:spPr bwMode="auto">
              <a:xfrm>
                <a:off x="3264" y="2530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/>
                  <a:t>D</a:t>
                </a:r>
              </a:p>
            </p:txBody>
          </p:sp>
          <p:sp>
            <p:nvSpPr>
              <p:cNvPr id="42" name="Oval 11"/>
              <p:cNvSpPr>
                <a:spLocks noChangeArrowheads="1"/>
              </p:cNvSpPr>
              <p:nvPr/>
            </p:nvSpPr>
            <p:spPr bwMode="auto">
              <a:xfrm>
                <a:off x="2658" y="2527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/>
                  <a:t>C</a:t>
                </a:r>
              </a:p>
            </p:txBody>
          </p:sp>
          <p:sp>
            <p:nvSpPr>
              <p:cNvPr id="43" name="Oval 12"/>
              <p:cNvSpPr>
                <a:spLocks noChangeArrowheads="1"/>
              </p:cNvSpPr>
              <p:nvPr/>
            </p:nvSpPr>
            <p:spPr bwMode="auto">
              <a:xfrm>
                <a:off x="1824" y="2989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/>
                  <a:t>E</a:t>
                </a:r>
              </a:p>
            </p:txBody>
          </p:sp>
          <p:sp>
            <p:nvSpPr>
              <p:cNvPr id="44" name="Oval 13"/>
              <p:cNvSpPr>
                <a:spLocks noChangeArrowheads="1"/>
              </p:cNvSpPr>
              <p:nvPr/>
            </p:nvSpPr>
            <p:spPr bwMode="auto">
              <a:xfrm>
                <a:off x="2653" y="2970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/>
                  <a:t>G</a:t>
                </a:r>
              </a:p>
            </p:txBody>
          </p:sp>
          <p:sp>
            <p:nvSpPr>
              <p:cNvPr id="45" name="Oval 14"/>
              <p:cNvSpPr>
                <a:spLocks noChangeArrowheads="1"/>
              </p:cNvSpPr>
              <p:nvPr/>
            </p:nvSpPr>
            <p:spPr bwMode="auto">
              <a:xfrm>
                <a:off x="2317" y="2976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/>
                  <a:t>F</a:t>
                </a:r>
              </a:p>
            </p:txBody>
          </p:sp>
          <p:sp>
            <p:nvSpPr>
              <p:cNvPr id="46" name="Oval 15"/>
              <p:cNvSpPr>
                <a:spLocks noChangeArrowheads="1"/>
              </p:cNvSpPr>
              <p:nvPr/>
            </p:nvSpPr>
            <p:spPr bwMode="auto">
              <a:xfrm>
                <a:off x="3024" y="2976"/>
                <a:ext cx="227" cy="22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/>
                  <a:t>H</a:t>
                </a:r>
              </a:p>
            </p:txBody>
          </p:sp>
          <p:sp>
            <p:nvSpPr>
              <p:cNvPr id="47" name="Oval 16"/>
              <p:cNvSpPr>
                <a:spLocks noChangeArrowheads="1"/>
              </p:cNvSpPr>
              <p:nvPr/>
            </p:nvSpPr>
            <p:spPr bwMode="auto">
              <a:xfrm>
                <a:off x="3312" y="2976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/>
                  <a:t>I</a:t>
                </a:r>
              </a:p>
            </p:txBody>
          </p:sp>
          <p:sp>
            <p:nvSpPr>
              <p:cNvPr id="48" name="Oval 17"/>
              <p:cNvSpPr>
                <a:spLocks noChangeArrowheads="1"/>
              </p:cNvSpPr>
              <p:nvPr/>
            </p:nvSpPr>
            <p:spPr bwMode="auto">
              <a:xfrm>
                <a:off x="2448" y="3408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solidFill>
                      <a:srgbClr val="0000FF"/>
                    </a:solidFill>
                  </a:rPr>
                  <a:t>M</a:t>
                </a:r>
              </a:p>
            </p:txBody>
          </p:sp>
          <p:sp>
            <p:nvSpPr>
              <p:cNvPr id="49" name="Oval 18"/>
              <p:cNvSpPr>
                <a:spLocks noChangeArrowheads="1"/>
              </p:cNvSpPr>
              <p:nvPr/>
            </p:nvSpPr>
            <p:spPr bwMode="auto">
              <a:xfrm>
                <a:off x="3648" y="2967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/>
                  <a:t>J</a:t>
                </a:r>
              </a:p>
            </p:txBody>
          </p:sp>
          <p:sp>
            <p:nvSpPr>
              <p:cNvPr id="50" name="Oval 19"/>
              <p:cNvSpPr>
                <a:spLocks noChangeArrowheads="1"/>
              </p:cNvSpPr>
              <p:nvPr/>
            </p:nvSpPr>
            <p:spPr bwMode="auto">
              <a:xfrm>
                <a:off x="2907" y="3438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solidFill>
                      <a:srgbClr val="0000FF"/>
                    </a:solidFill>
                  </a:rPr>
                  <a:t>N</a:t>
                </a:r>
              </a:p>
            </p:txBody>
          </p:sp>
          <p:sp>
            <p:nvSpPr>
              <p:cNvPr id="51" name="Line 20"/>
              <p:cNvSpPr>
                <a:spLocks noChangeShapeType="1"/>
              </p:cNvSpPr>
              <p:nvPr/>
            </p:nvSpPr>
            <p:spPr bwMode="auto">
              <a:xfrm flipH="1">
                <a:off x="2274" y="2247"/>
                <a:ext cx="363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Line 21"/>
              <p:cNvSpPr>
                <a:spLocks noChangeShapeType="1"/>
              </p:cNvSpPr>
              <p:nvPr/>
            </p:nvSpPr>
            <p:spPr bwMode="auto">
              <a:xfrm>
                <a:off x="2766" y="2304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Line 22"/>
              <p:cNvSpPr>
                <a:spLocks noChangeShapeType="1"/>
              </p:cNvSpPr>
              <p:nvPr/>
            </p:nvSpPr>
            <p:spPr bwMode="auto">
              <a:xfrm>
                <a:off x="2862" y="2235"/>
                <a:ext cx="453" cy="2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Line 23"/>
              <p:cNvSpPr>
                <a:spLocks noChangeShapeType="1"/>
              </p:cNvSpPr>
              <p:nvPr/>
            </p:nvSpPr>
            <p:spPr bwMode="auto">
              <a:xfrm flipH="1">
                <a:off x="1938" y="2745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Line 24"/>
              <p:cNvSpPr>
                <a:spLocks noChangeShapeType="1"/>
              </p:cNvSpPr>
              <p:nvPr/>
            </p:nvSpPr>
            <p:spPr bwMode="auto">
              <a:xfrm>
                <a:off x="2265" y="2775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Line 25"/>
              <p:cNvSpPr>
                <a:spLocks noChangeShapeType="1"/>
              </p:cNvSpPr>
              <p:nvPr/>
            </p:nvSpPr>
            <p:spPr bwMode="auto">
              <a:xfrm>
                <a:off x="2766" y="274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Line 26"/>
              <p:cNvSpPr>
                <a:spLocks noChangeShapeType="1"/>
              </p:cNvSpPr>
              <p:nvPr/>
            </p:nvSpPr>
            <p:spPr bwMode="auto">
              <a:xfrm flipH="1">
                <a:off x="3120" y="2736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Line 27"/>
              <p:cNvSpPr>
                <a:spLocks noChangeShapeType="1"/>
              </p:cNvSpPr>
              <p:nvPr/>
            </p:nvSpPr>
            <p:spPr bwMode="auto">
              <a:xfrm>
                <a:off x="3408" y="274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Line 28"/>
              <p:cNvSpPr>
                <a:spLocks noChangeShapeType="1"/>
              </p:cNvSpPr>
              <p:nvPr/>
            </p:nvSpPr>
            <p:spPr bwMode="auto">
              <a:xfrm>
                <a:off x="3477" y="2718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Oval 29"/>
              <p:cNvSpPr>
                <a:spLocks noChangeArrowheads="1"/>
              </p:cNvSpPr>
              <p:nvPr/>
            </p:nvSpPr>
            <p:spPr bwMode="auto">
              <a:xfrm>
                <a:off x="1584" y="3456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solidFill>
                      <a:srgbClr val="0000FF"/>
                    </a:solidFill>
                  </a:rPr>
                  <a:t>K</a:t>
                </a:r>
              </a:p>
            </p:txBody>
          </p:sp>
          <p:sp>
            <p:nvSpPr>
              <p:cNvPr id="61" name="Oval 30"/>
              <p:cNvSpPr>
                <a:spLocks noChangeArrowheads="1"/>
              </p:cNvSpPr>
              <p:nvPr/>
            </p:nvSpPr>
            <p:spPr bwMode="auto">
              <a:xfrm>
                <a:off x="2086" y="3442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solidFill>
                      <a:srgbClr val="0000FF"/>
                    </a:solidFill>
                  </a:rPr>
                  <a:t>L</a:t>
                </a:r>
              </a:p>
            </p:txBody>
          </p:sp>
          <p:sp>
            <p:nvSpPr>
              <p:cNvPr id="62" name="Line 31"/>
              <p:cNvSpPr>
                <a:spLocks noChangeShapeType="1"/>
              </p:cNvSpPr>
              <p:nvPr/>
            </p:nvSpPr>
            <p:spPr bwMode="auto">
              <a:xfrm flipH="1">
                <a:off x="1728" y="3207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Line 32"/>
              <p:cNvSpPr>
                <a:spLocks noChangeShapeType="1"/>
              </p:cNvSpPr>
              <p:nvPr/>
            </p:nvSpPr>
            <p:spPr bwMode="auto">
              <a:xfrm>
                <a:off x="2007" y="3198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Line 33"/>
              <p:cNvSpPr>
                <a:spLocks noChangeShapeType="1"/>
              </p:cNvSpPr>
              <p:nvPr/>
            </p:nvSpPr>
            <p:spPr bwMode="auto">
              <a:xfrm flipH="1">
                <a:off x="2544" y="3177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Line 34"/>
              <p:cNvSpPr>
                <a:spLocks noChangeShapeType="1"/>
              </p:cNvSpPr>
              <p:nvPr/>
            </p:nvSpPr>
            <p:spPr bwMode="auto">
              <a:xfrm>
                <a:off x="2832" y="3186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3316" y="3504"/>
              <a:ext cx="126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 dirty="0"/>
                <a:t>(b)</a:t>
              </a:r>
              <a:r>
                <a:rPr kumimoji="0" lang="en-US" altLang="zh-CN" sz="2000" b="1" dirty="0">
                  <a:latin typeface="Arial" panose="020B0604020202020204" pitchFamily="34" charset="0"/>
                </a:rPr>
                <a:t> </a:t>
              </a:r>
              <a:r>
                <a:rPr kumimoji="0" lang="zh-CN" altLang="en-US" sz="2000" b="1" dirty="0" smtClean="0">
                  <a:latin typeface="Arial" panose="020B0604020202020204" pitchFamily="34" charset="0"/>
                </a:rPr>
                <a:t>一般</a:t>
              </a:r>
              <a:r>
                <a:rPr kumimoji="0" lang="zh-CN" altLang="en-US" sz="2000" b="1" dirty="0">
                  <a:latin typeface="Arial" panose="020B0604020202020204" pitchFamily="34" charset="0"/>
                </a:rPr>
                <a:t>的树</a:t>
              </a:r>
              <a:endParaRPr kumimoji="0" lang="zh-CN" altLang="en-US" sz="2000" b="1" dirty="0"/>
            </a:p>
          </p:txBody>
        </p:sp>
      </p:grpSp>
      <p:sp>
        <p:nvSpPr>
          <p:cNvPr id="67" name="Line 20"/>
          <p:cNvSpPr>
            <a:spLocks noChangeShapeType="1"/>
          </p:cNvSpPr>
          <p:nvPr/>
        </p:nvSpPr>
        <p:spPr bwMode="auto">
          <a:xfrm flipV="1">
            <a:off x="1536141" y="3727587"/>
            <a:ext cx="1884362" cy="3363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026380" y="3525370"/>
            <a:ext cx="5838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CN" sz="2000" dirty="0" smtClean="0">
                <a:solidFill>
                  <a:srgbClr val="C00000"/>
                </a:solidFill>
              </a:rPr>
              <a:t>1</a:t>
            </a:r>
            <a:r>
              <a:rPr lang="zh-CN" altLang="en-US" sz="2000" dirty="0" smtClean="0">
                <a:solidFill>
                  <a:srgbClr val="C00000"/>
                </a:solidFill>
              </a:rPr>
              <a:t>层</a:t>
            </a:r>
            <a:endParaRPr lang="en-US" altLang="zh-CN" sz="2400" dirty="0">
              <a:solidFill>
                <a:srgbClr val="C00000"/>
              </a:solidFill>
            </a:endParaRPr>
          </a:p>
        </p:txBody>
      </p:sp>
      <p:sp>
        <p:nvSpPr>
          <p:cNvPr id="69" name="Line 20"/>
          <p:cNvSpPr>
            <a:spLocks noChangeShapeType="1"/>
          </p:cNvSpPr>
          <p:nvPr/>
        </p:nvSpPr>
        <p:spPr bwMode="auto">
          <a:xfrm flipV="1">
            <a:off x="1540573" y="4474778"/>
            <a:ext cx="1097293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1030811" y="4269199"/>
            <a:ext cx="5838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CN" sz="2000" dirty="0" smtClean="0">
                <a:solidFill>
                  <a:srgbClr val="C00000"/>
                </a:solidFill>
              </a:rPr>
              <a:t>2</a:t>
            </a:r>
            <a:r>
              <a:rPr lang="zh-CN" altLang="en-US" sz="2000" dirty="0" smtClean="0">
                <a:solidFill>
                  <a:srgbClr val="C00000"/>
                </a:solidFill>
              </a:rPr>
              <a:t>层</a:t>
            </a:r>
            <a:endParaRPr lang="en-US" altLang="zh-CN" sz="2400" dirty="0">
              <a:solidFill>
                <a:srgbClr val="C00000"/>
              </a:solidFill>
            </a:endParaRPr>
          </a:p>
        </p:txBody>
      </p:sp>
      <p:sp>
        <p:nvSpPr>
          <p:cNvPr id="71" name="Line 20"/>
          <p:cNvSpPr>
            <a:spLocks noChangeShapeType="1"/>
          </p:cNvSpPr>
          <p:nvPr/>
        </p:nvSpPr>
        <p:spPr bwMode="auto">
          <a:xfrm flipV="1">
            <a:off x="1531878" y="5200973"/>
            <a:ext cx="677922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022116" y="4995394"/>
            <a:ext cx="5838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CN" sz="2000" dirty="0" smtClean="0">
                <a:solidFill>
                  <a:srgbClr val="C00000"/>
                </a:solidFill>
              </a:rPr>
              <a:t>3</a:t>
            </a:r>
            <a:r>
              <a:rPr lang="zh-CN" altLang="en-US" sz="2000" dirty="0" smtClean="0">
                <a:solidFill>
                  <a:srgbClr val="C00000"/>
                </a:solidFill>
              </a:rPr>
              <a:t>层</a:t>
            </a:r>
            <a:endParaRPr lang="en-US" altLang="zh-CN" sz="2400" dirty="0">
              <a:solidFill>
                <a:srgbClr val="C00000"/>
              </a:solidFill>
            </a:endParaRPr>
          </a:p>
        </p:txBody>
      </p:sp>
      <p:sp>
        <p:nvSpPr>
          <p:cNvPr id="73" name="Line 20"/>
          <p:cNvSpPr>
            <a:spLocks noChangeShapeType="1"/>
          </p:cNvSpPr>
          <p:nvPr/>
        </p:nvSpPr>
        <p:spPr bwMode="auto">
          <a:xfrm flipV="1">
            <a:off x="1531878" y="5926929"/>
            <a:ext cx="296922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022116" y="5721350"/>
            <a:ext cx="5838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CN" sz="2000" dirty="0" smtClean="0">
                <a:solidFill>
                  <a:srgbClr val="C00000"/>
                </a:solidFill>
              </a:rPr>
              <a:t>4</a:t>
            </a:r>
            <a:r>
              <a:rPr lang="zh-CN" altLang="en-US" sz="2000" dirty="0" smtClean="0">
                <a:solidFill>
                  <a:srgbClr val="C00000"/>
                </a:solidFill>
              </a:rPr>
              <a:t>层</a:t>
            </a:r>
            <a:endParaRPr lang="en-US" altLang="zh-CN" sz="2400" dirty="0">
              <a:solidFill>
                <a:srgbClr val="C00000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5865490" y="5221381"/>
            <a:ext cx="282877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ts val="900"/>
              </a:spcBef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+mn-ea"/>
                <a:ea typeface="+mn-ea"/>
              </a:rPr>
              <a:t>结点</a:t>
            </a:r>
            <a:r>
              <a:rPr lang="en-US" altLang="zh-CN" sz="2400" dirty="0" smtClean="0">
                <a:solidFill>
                  <a:srgbClr val="C00000"/>
                </a:solidFill>
                <a:latin typeface="+mn-ea"/>
                <a:ea typeface="+mn-ea"/>
              </a:rPr>
              <a:t>B</a:t>
            </a:r>
            <a:r>
              <a:rPr lang="zh-CN" altLang="en-US" sz="1400" dirty="0" smtClean="0">
                <a:solidFill>
                  <a:srgbClr val="7030A0"/>
                </a:solidFill>
                <a:latin typeface="+mn-ea"/>
                <a:ea typeface="+mn-ea"/>
              </a:rPr>
              <a:t>的</a:t>
            </a:r>
            <a:r>
              <a:rPr lang="zh-CN" altLang="en-US" sz="2400" dirty="0" smtClean="0">
                <a:solidFill>
                  <a:srgbClr val="7030A0"/>
                </a:solidFill>
                <a:latin typeface="+mn-ea"/>
                <a:ea typeface="+mn-ea"/>
              </a:rPr>
              <a:t>高度</a:t>
            </a:r>
            <a:r>
              <a:rPr lang="en-US" altLang="zh-CN" sz="2400" dirty="0" smtClean="0">
                <a:latin typeface="+mn-ea"/>
                <a:ea typeface="+mn-ea"/>
              </a:rPr>
              <a:t>=3</a:t>
            </a:r>
          </a:p>
          <a:p>
            <a:pPr marL="342900" indent="-342900" eaLnBrk="1" hangingPunct="1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+mn-ea"/>
              </a:rPr>
              <a:t>结点</a:t>
            </a:r>
            <a:r>
              <a:rPr lang="en-US" altLang="zh-CN" sz="2400" dirty="0" smtClean="0">
                <a:solidFill>
                  <a:srgbClr val="FFC000"/>
                </a:solidFill>
                <a:latin typeface="+mn-ea"/>
              </a:rPr>
              <a:t>A</a:t>
            </a:r>
            <a:r>
              <a:rPr lang="zh-CN" altLang="en-US" sz="1400" dirty="0" smtClean="0">
                <a:solidFill>
                  <a:srgbClr val="7030A0"/>
                </a:solidFill>
                <a:latin typeface="+mn-ea"/>
              </a:rPr>
              <a:t>的</a:t>
            </a:r>
            <a:r>
              <a:rPr lang="zh-CN" altLang="en-US" sz="2400" dirty="0">
                <a:solidFill>
                  <a:srgbClr val="7030A0"/>
                </a:solidFill>
                <a:latin typeface="+mn-ea"/>
              </a:rPr>
              <a:t>高度</a:t>
            </a:r>
            <a:r>
              <a:rPr lang="en-US" altLang="zh-CN" sz="2400" dirty="0" smtClean="0">
                <a:latin typeface="+mn-ea"/>
              </a:rPr>
              <a:t>=4</a:t>
            </a: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213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7" grpId="0" animBg="1"/>
      <p:bldP spid="68" grpId="0"/>
      <p:bldP spid="69" grpId="0" animBg="1"/>
      <p:bldP spid="70" grpId="0"/>
      <p:bldP spid="71" grpId="0" animBg="1"/>
      <p:bldP spid="72" grpId="0"/>
      <p:bldP spid="73" grpId="0" animBg="1"/>
      <p:bldP spid="74" grpId="0"/>
      <p:bldP spid="7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/>
              <a:t>树的基本</a:t>
            </a:r>
            <a:r>
              <a:rPr lang="zh-CN" altLang="en-US" dirty="0" smtClean="0"/>
              <a:t>术语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5/6</a:t>
            </a:r>
            <a:r>
              <a:rPr lang="zh-CN" altLang="en-US" sz="2000" dirty="0" smtClean="0"/>
              <a:t>）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UcPeriod" startAt="7"/>
            </a:pPr>
            <a:r>
              <a:rPr lang="zh-CN" altLang="en-US" sz="2400" dirty="0"/>
              <a:t>结点的</a:t>
            </a:r>
            <a:r>
              <a:rPr lang="zh-CN" altLang="en-US" sz="2400" b="1" dirty="0">
                <a:solidFill>
                  <a:srgbClr val="00B0F0"/>
                </a:solidFill>
              </a:rPr>
              <a:t>层次路径</a:t>
            </a:r>
            <a:r>
              <a:rPr lang="zh-CN" altLang="en-US" sz="2400" dirty="0"/>
              <a:t>、</a:t>
            </a:r>
            <a:r>
              <a:rPr lang="zh-CN" altLang="en-US" sz="2400" b="1" dirty="0">
                <a:solidFill>
                  <a:srgbClr val="00B0F0"/>
                </a:solidFill>
              </a:rPr>
              <a:t>祖先</a:t>
            </a:r>
            <a:r>
              <a:rPr lang="zh-CN" altLang="en-US" sz="2400" dirty="0"/>
              <a:t>、</a:t>
            </a:r>
            <a:r>
              <a:rPr lang="zh-CN" altLang="en-US" sz="2400" b="1" dirty="0">
                <a:solidFill>
                  <a:srgbClr val="00B0F0"/>
                </a:solidFill>
              </a:rPr>
              <a:t>子孙</a:t>
            </a:r>
          </a:p>
          <a:p>
            <a:pPr marL="914400" lvl="1" indent="-457200">
              <a:spcBef>
                <a:spcPts val="600"/>
              </a:spcBef>
              <a:buClr>
                <a:srgbClr val="002060"/>
              </a:buClr>
              <a:buFont typeface="+mj-ea"/>
              <a:buAutoNum type="circleNumDbPlain"/>
            </a:pPr>
            <a:r>
              <a:rPr lang="zh-CN" altLang="en-US" sz="2200" dirty="0" smtClean="0"/>
              <a:t>从</a:t>
            </a:r>
            <a:r>
              <a:rPr lang="zh-CN" alt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根结点</a:t>
            </a:r>
            <a:r>
              <a:rPr lang="zh-CN" altLang="en-US" sz="2200" dirty="0"/>
              <a:t>开始，到达某</a:t>
            </a:r>
            <a:r>
              <a:rPr lang="zh-CN" altLang="en-US" sz="2200" dirty="0" smtClean="0"/>
              <a:t>结点</a:t>
            </a:r>
            <a:r>
              <a:rPr lang="en-US" altLang="zh-CN" sz="2200" dirty="0" smtClean="0"/>
              <a:t>X</a:t>
            </a:r>
            <a:r>
              <a:rPr lang="en-US" altLang="zh-CN" sz="2200" i="1" dirty="0" smtClean="0"/>
              <a:t> </a:t>
            </a:r>
            <a:r>
              <a:rPr lang="zh-CN" altLang="en-US" sz="2200" u="sng" dirty="0" smtClean="0"/>
              <a:t>所</a:t>
            </a:r>
            <a:r>
              <a:rPr lang="zh-CN" altLang="en-US" sz="2200" u="sng" dirty="0"/>
              <a:t>经过的所有</a:t>
            </a:r>
            <a:r>
              <a:rPr lang="zh-CN" altLang="en-US" sz="2200" u="sng" dirty="0" smtClean="0"/>
              <a:t>结点 </a:t>
            </a:r>
            <a:r>
              <a:rPr lang="zh-CN" altLang="en-US" sz="2200" dirty="0" smtClean="0"/>
              <a:t>称为 </a:t>
            </a:r>
            <a:r>
              <a:rPr lang="zh-CN" altLang="en-US" sz="2200" b="1" dirty="0" smtClean="0"/>
              <a:t>结点</a:t>
            </a:r>
            <a:r>
              <a:rPr lang="en-US" altLang="zh-CN" sz="2200" b="1" i="1" dirty="0" smtClean="0"/>
              <a:t>X</a:t>
            </a:r>
            <a:r>
              <a:rPr lang="zh-CN" altLang="en-US" sz="1800" b="1" dirty="0" smtClean="0"/>
              <a:t>的</a:t>
            </a:r>
            <a:r>
              <a:rPr lang="zh-CN" altLang="en-US" sz="2200" b="1" i="1" u="sng" dirty="0"/>
              <a:t>层次</a:t>
            </a:r>
            <a:r>
              <a:rPr lang="zh-CN" altLang="en-US" sz="2200" b="1" i="1" u="sng" dirty="0" smtClean="0"/>
              <a:t>路径 </a:t>
            </a:r>
            <a:r>
              <a:rPr lang="en-US" altLang="zh-CN" sz="2200" dirty="0" smtClean="0"/>
              <a:t>(</a:t>
            </a:r>
            <a:r>
              <a:rPr lang="zh-CN" altLang="en-US" sz="2200" dirty="0">
                <a:solidFill>
                  <a:schemeClr val="accent6"/>
                </a:solidFill>
              </a:rPr>
              <a:t>有且只有一条</a:t>
            </a:r>
            <a:r>
              <a:rPr lang="en-US" altLang="zh-CN" sz="2200" dirty="0"/>
              <a:t>)</a:t>
            </a:r>
            <a:r>
              <a:rPr lang="zh-CN" altLang="en-US" sz="2200" dirty="0"/>
              <a:t>。</a:t>
            </a:r>
          </a:p>
          <a:p>
            <a:pPr marL="914400" lvl="1" indent="-457200">
              <a:spcBef>
                <a:spcPts val="600"/>
              </a:spcBef>
              <a:buClr>
                <a:srgbClr val="002060"/>
              </a:buClr>
              <a:buFont typeface="+mj-ea"/>
              <a:buAutoNum type="circleNumDbPlain"/>
            </a:pPr>
            <a:r>
              <a:rPr lang="zh-CN" altLang="en-US" sz="2200" dirty="0" smtClean="0"/>
              <a:t>结点</a:t>
            </a:r>
            <a:r>
              <a:rPr lang="en-US" altLang="zh-CN" sz="2200" i="1" dirty="0" smtClean="0"/>
              <a:t>X</a:t>
            </a:r>
            <a:r>
              <a:rPr lang="zh-CN" altLang="en-US" sz="2200" dirty="0" smtClean="0"/>
              <a:t>的</a:t>
            </a:r>
            <a:r>
              <a:rPr lang="zh-CN" altLang="en-US" sz="2200" u="sng" dirty="0"/>
              <a:t>层次路径上的所有结点</a:t>
            </a:r>
            <a:r>
              <a:rPr lang="zh-CN" altLang="en-US" sz="2200" u="sng" dirty="0" smtClean="0"/>
              <a:t>（</a:t>
            </a:r>
            <a:r>
              <a:rPr lang="en-US" altLang="zh-CN" sz="2200" i="1" u="sng" dirty="0" smtClean="0"/>
              <a:t>X</a:t>
            </a:r>
            <a:r>
              <a:rPr lang="zh-CN" altLang="en-US" sz="2200" u="sng" dirty="0" smtClean="0"/>
              <a:t>除外</a:t>
            </a:r>
            <a:r>
              <a:rPr lang="zh-CN" altLang="en-US" sz="2200" u="sng" dirty="0"/>
              <a:t>）</a:t>
            </a:r>
            <a:r>
              <a:rPr lang="zh-CN" altLang="en-US" sz="2200" dirty="0" smtClean="0"/>
              <a:t>称为 </a:t>
            </a:r>
            <a:r>
              <a:rPr lang="en-US" altLang="zh-CN" sz="2200" b="1" i="1" dirty="0" smtClean="0"/>
              <a:t>X</a:t>
            </a:r>
            <a:r>
              <a:rPr lang="zh-CN" altLang="en-US" sz="2200" b="1" dirty="0" smtClean="0"/>
              <a:t>的</a:t>
            </a:r>
            <a:r>
              <a:rPr lang="zh-CN" altLang="en-US" sz="2200" b="1" u="sng" dirty="0"/>
              <a:t>祖先</a:t>
            </a:r>
            <a:r>
              <a:rPr lang="en-US" altLang="zh-CN" sz="2200" b="1" dirty="0"/>
              <a:t>(</a:t>
            </a:r>
            <a:r>
              <a:rPr lang="en-US" altLang="zh-CN" sz="2200" b="1" dirty="0" err="1"/>
              <a:t>ancester</a:t>
            </a:r>
            <a:r>
              <a:rPr lang="en-US" altLang="zh-CN" sz="2200" b="1" dirty="0"/>
              <a:t>)</a:t>
            </a:r>
            <a:r>
              <a:rPr lang="en-US" altLang="zh-CN" sz="2200" dirty="0"/>
              <a:t> </a:t>
            </a:r>
            <a:r>
              <a:rPr lang="zh-CN" altLang="en-US" sz="2200" dirty="0"/>
              <a:t>。</a:t>
            </a:r>
          </a:p>
          <a:p>
            <a:pPr marL="914400" lvl="1" indent="-457200">
              <a:spcBef>
                <a:spcPts val="600"/>
              </a:spcBef>
              <a:buClr>
                <a:srgbClr val="002060"/>
              </a:buClr>
              <a:buFont typeface="+mj-ea"/>
              <a:buAutoNum type="circleNumDbPlain"/>
            </a:pPr>
            <a:r>
              <a:rPr lang="zh-CN" altLang="en-US" sz="2200" dirty="0" smtClean="0"/>
              <a:t>以</a:t>
            </a:r>
            <a:r>
              <a:rPr lang="zh-CN" altLang="en-US" sz="2200" dirty="0"/>
              <a:t>某一结点为根的</a:t>
            </a:r>
            <a:r>
              <a:rPr lang="zh-CN" altLang="en-US" sz="2200" u="sng" dirty="0"/>
              <a:t>子树中的</a:t>
            </a:r>
            <a:r>
              <a:rPr lang="zh-CN" altLang="en-US" sz="2200" i="1" u="sng" dirty="0"/>
              <a:t>任意</a:t>
            </a:r>
            <a:r>
              <a:rPr lang="zh-CN" altLang="en-US" sz="2200" i="1" u="sng" dirty="0" smtClean="0"/>
              <a:t>结点 </a:t>
            </a:r>
            <a:r>
              <a:rPr lang="zh-CN" altLang="en-US" sz="2200" dirty="0" smtClean="0"/>
              <a:t>称为</a:t>
            </a:r>
            <a:r>
              <a:rPr lang="zh-CN" altLang="en-US" sz="2200" dirty="0"/>
              <a:t> </a:t>
            </a:r>
            <a:r>
              <a:rPr lang="zh-CN" altLang="en-US" sz="2200" b="1" dirty="0" smtClean="0"/>
              <a:t>该</a:t>
            </a:r>
            <a:r>
              <a:rPr lang="zh-CN" altLang="en-US" sz="2200" b="1" dirty="0"/>
              <a:t>结点的</a:t>
            </a:r>
            <a:r>
              <a:rPr lang="zh-CN" altLang="en-US" sz="2200" b="1" u="sng" dirty="0"/>
              <a:t>子孙结点</a:t>
            </a:r>
            <a:r>
              <a:rPr lang="en-US" altLang="zh-CN" sz="2200" b="1" dirty="0"/>
              <a:t>(descent</a:t>
            </a:r>
            <a:r>
              <a:rPr lang="en-US" altLang="zh-CN" sz="2200" b="1" dirty="0" smtClean="0"/>
              <a:t>)</a:t>
            </a:r>
            <a:r>
              <a:rPr lang="zh-CN" altLang="en-US" sz="2200" dirty="0" smtClean="0"/>
              <a:t>。</a:t>
            </a:r>
            <a:endParaRPr lang="zh-CN" altLang="en-US" sz="2200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5392737" y="3898900"/>
            <a:ext cx="3141663" cy="2641858"/>
            <a:chOff x="2893" y="1824"/>
            <a:chExt cx="2291" cy="1911"/>
          </a:xfrm>
        </p:grpSpPr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2893" y="1824"/>
              <a:ext cx="2291" cy="1619"/>
              <a:chOff x="1584" y="2064"/>
              <a:chExt cx="2291" cy="1619"/>
            </a:xfrm>
          </p:grpSpPr>
          <p:sp>
            <p:nvSpPr>
              <p:cNvPr id="7" name="Oval 8"/>
              <p:cNvSpPr>
                <a:spLocks noChangeArrowheads="1"/>
              </p:cNvSpPr>
              <p:nvPr/>
            </p:nvSpPr>
            <p:spPr bwMode="auto">
              <a:xfrm>
                <a:off x="2640" y="2064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accent1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solidFill>
                      <a:schemeClr val="tx2">
                        <a:lumMod val="40000"/>
                        <a:lumOff val="60000"/>
                      </a:schemeClr>
                    </a:solidFill>
                  </a:rPr>
                  <a:t>A</a:t>
                </a:r>
              </a:p>
            </p:txBody>
          </p:sp>
          <p:sp>
            <p:nvSpPr>
              <p:cNvPr id="8" name="Oval 9"/>
              <p:cNvSpPr>
                <a:spLocks noChangeArrowheads="1"/>
              </p:cNvSpPr>
              <p:nvPr/>
            </p:nvSpPr>
            <p:spPr bwMode="auto">
              <a:xfrm>
                <a:off x="2112" y="2544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accent1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chemeClr val="tx2">
                        <a:lumMod val="40000"/>
                        <a:lumOff val="60000"/>
                      </a:schemeClr>
                    </a:solidFill>
                  </a:rPr>
                  <a:t>B</a:t>
                </a:r>
              </a:p>
            </p:txBody>
          </p:sp>
          <p:sp>
            <p:nvSpPr>
              <p:cNvPr id="9" name="Oval 10"/>
              <p:cNvSpPr>
                <a:spLocks noChangeArrowheads="1"/>
              </p:cNvSpPr>
              <p:nvPr/>
            </p:nvSpPr>
            <p:spPr bwMode="auto">
              <a:xfrm>
                <a:off x="3264" y="2530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D</a:t>
                </a:r>
              </a:p>
            </p:txBody>
          </p:sp>
          <p:sp>
            <p:nvSpPr>
              <p:cNvPr id="10" name="Oval 11"/>
              <p:cNvSpPr>
                <a:spLocks noChangeArrowheads="1"/>
              </p:cNvSpPr>
              <p:nvPr/>
            </p:nvSpPr>
            <p:spPr bwMode="auto">
              <a:xfrm>
                <a:off x="2658" y="2527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/>
                  <a:t>C</a:t>
                </a:r>
              </a:p>
            </p:txBody>
          </p:sp>
          <p:sp>
            <p:nvSpPr>
              <p:cNvPr id="11" name="Oval 12"/>
              <p:cNvSpPr>
                <a:spLocks noChangeArrowheads="1"/>
              </p:cNvSpPr>
              <p:nvPr/>
            </p:nvSpPr>
            <p:spPr bwMode="auto">
              <a:xfrm>
                <a:off x="1824" y="2989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solidFill>
                      <a:srgbClr val="0000CC"/>
                    </a:solidFill>
                  </a:rPr>
                  <a:t>E</a:t>
                </a:r>
              </a:p>
            </p:txBody>
          </p:sp>
          <p:sp>
            <p:nvSpPr>
              <p:cNvPr id="12" name="Oval 13"/>
              <p:cNvSpPr>
                <a:spLocks noChangeArrowheads="1"/>
              </p:cNvSpPr>
              <p:nvPr/>
            </p:nvSpPr>
            <p:spPr bwMode="auto">
              <a:xfrm>
                <a:off x="2653" y="2970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G</a:t>
                </a:r>
              </a:p>
            </p:txBody>
          </p:sp>
          <p:sp>
            <p:nvSpPr>
              <p:cNvPr id="13" name="Oval 14"/>
              <p:cNvSpPr>
                <a:spLocks noChangeArrowheads="1"/>
              </p:cNvSpPr>
              <p:nvPr/>
            </p:nvSpPr>
            <p:spPr bwMode="auto">
              <a:xfrm>
                <a:off x="2317" y="2976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/>
                  <a:t>F</a:t>
                </a:r>
              </a:p>
            </p:txBody>
          </p:sp>
          <p:sp>
            <p:nvSpPr>
              <p:cNvPr id="14" name="Oval 15"/>
              <p:cNvSpPr>
                <a:spLocks noChangeArrowheads="1"/>
              </p:cNvSpPr>
              <p:nvPr/>
            </p:nvSpPr>
            <p:spPr bwMode="auto">
              <a:xfrm>
                <a:off x="3024" y="2976"/>
                <a:ext cx="227" cy="22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/>
                  <a:t>H</a:t>
                </a:r>
              </a:p>
            </p:txBody>
          </p:sp>
          <p:sp>
            <p:nvSpPr>
              <p:cNvPr id="15" name="Oval 16"/>
              <p:cNvSpPr>
                <a:spLocks noChangeArrowheads="1"/>
              </p:cNvSpPr>
              <p:nvPr/>
            </p:nvSpPr>
            <p:spPr bwMode="auto">
              <a:xfrm>
                <a:off x="3312" y="2976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/>
                  <a:t>I</a:t>
                </a:r>
              </a:p>
            </p:txBody>
          </p:sp>
          <p:sp>
            <p:nvSpPr>
              <p:cNvPr id="16" name="Oval 17"/>
              <p:cNvSpPr>
                <a:spLocks noChangeArrowheads="1"/>
              </p:cNvSpPr>
              <p:nvPr/>
            </p:nvSpPr>
            <p:spPr bwMode="auto">
              <a:xfrm>
                <a:off x="2448" y="3408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/>
                  <a:t>M</a:t>
                </a:r>
              </a:p>
            </p:txBody>
          </p:sp>
          <p:sp>
            <p:nvSpPr>
              <p:cNvPr id="17" name="Oval 18"/>
              <p:cNvSpPr>
                <a:spLocks noChangeArrowheads="1"/>
              </p:cNvSpPr>
              <p:nvPr/>
            </p:nvSpPr>
            <p:spPr bwMode="auto">
              <a:xfrm>
                <a:off x="3648" y="2967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/>
                  <a:t>J</a:t>
                </a:r>
              </a:p>
            </p:txBody>
          </p:sp>
          <p:sp>
            <p:nvSpPr>
              <p:cNvPr id="18" name="Oval 19"/>
              <p:cNvSpPr>
                <a:spLocks noChangeArrowheads="1"/>
              </p:cNvSpPr>
              <p:nvPr/>
            </p:nvSpPr>
            <p:spPr bwMode="auto">
              <a:xfrm>
                <a:off x="2907" y="3438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/>
                  <a:t>N</a:t>
                </a:r>
              </a:p>
            </p:txBody>
          </p:sp>
          <p:sp>
            <p:nvSpPr>
              <p:cNvPr id="19" name="Line 20"/>
              <p:cNvSpPr>
                <a:spLocks noChangeShapeType="1"/>
              </p:cNvSpPr>
              <p:nvPr/>
            </p:nvSpPr>
            <p:spPr bwMode="auto">
              <a:xfrm flipH="1">
                <a:off x="2274" y="2247"/>
                <a:ext cx="363" cy="317"/>
              </a:xfrm>
              <a:prstGeom prst="line">
                <a:avLst/>
              </a:prstGeom>
              <a:noFill/>
              <a:ln w="9525">
                <a:solidFill>
                  <a:schemeClr val="accent1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0" name="Line 21"/>
              <p:cNvSpPr>
                <a:spLocks noChangeShapeType="1"/>
              </p:cNvSpPr>
              <p:nvPr/>
            </p:nvSpPr>
            <p:spPr bwMode="auto">
              <a:xfrm>
                <a:off x="2766" y="2304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Line 22"/>
              <p:cNvSpPr>
                <a:spLocks noChangeShapeType="1"/>
              </p:cNvSpPr>
              <p:nvPr/>
            </p:nvSpPr>
            <p:spPr bwMode="auto">
              <a:xfrm>
                <a:off x="2862" y="2235"/>
                <a:ext cx="453" cy="2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Line 23"/>
              <p:cNvSpPr>
                <a:spLocks noChangeShapeType="1"/>
              </p:cNvSpPr>
              <p:nvPr/>
            </p:nvSpPr>
            <p:spPr bwMode="auto">
              <a:xfrm flipH="1">
                <a:off x="1938" y="2745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accent1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3" name="Line 24"/>
              <p:cNvSpPr>
                <a:spLocks noChangeShapeType="1"/>
              </p:cNvSpPr>
              <p:nvPr/>
            </p:nvSpPr>
            <p:spPr bwMode="auto">
              <a:xfrm>
                <a:off x="2265" y="2775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Line 25"/>
              <p:cNvSpPr>
                <a:spLocks noChangeShapeType="1"/>
              </p:cNvSpPr>
              <p:nvPr/>
            </p:nvSpPr>
            <p:spPr bwMode="auto">
              <a:xfrm>
                <a:off x="2766" y="274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Line 26"/>
              <p:cNvSpPr>
                <a:spLocks noChangeShapeType="1"/>
              </p:cNvSpPr>
              <p:nvPr/>
            </p:nvSpPr>
            <p:spPr bwMode="auto">
              <a:xfrm flipH="1">
                <a:off x="3120" y="2736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Line 27"/>
              <p:cNvSpPr>
                <a:spLocks noChangeShapeType="1"/>
              </p:cNvSpPr>
              <p:nvPr/>
            </p:nvSpPr>
            <p:spPr bwMode="auto">
              <a:xfrm>
                <a:off x="3408" y="274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Line 28"/>
              <p:cNvSpPr>
                <a:spLocks noChangeShapeType="1"/>
              </p:cNvSpPr>
              <p:nvPr/>
            </p:nvSpPr>
            <p:spPr bwMode="auto">
              <a:xfrm>
                <a:off x="3477" y="2718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Oval 29"/>
              <p:cNvSpPr>
                <a:spLocks noChangeArrowheads="1"/>
              </p:cNvSpPr>
              <p:nvPr/>
            </p:nvSpPr>
            <p:spPr bwMode="auto">
              <a:xfrm>
                <a:off x="1584" y="3456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solidFill>
                      <a:srgbClr val="C00000"/>
                    </a:solidFill>
                  </a:rPr>
                  <a:t>K</a:t>
                </a:r>
              </a:p>
            </p:txBody>
          </p:sp>
          <p:sp>
            <p:nvSpPr>
              <p:cNvPr id="29" name="Oval 30"/>
              <p:cNvSpPr>
                <a:spLocks noChangeArrowheads="1"/>
              </p:cNvSpPr>
              <p:nvPr/>
            </p:nvSpPr>
            <p:spPr bwMode="auto">
              <a:xfrm>
                <a:off x="2086" y="3442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solidFill>
                      <a:srgbClr val="C00000"/>
                    </a:solidFill>
                  </a:rPr>
                  <a:t>L</a:t>
                </a:r>
              </a:p>
            </p:txBody>
          </p:sp>
          <p:sp>
            <p:nvSpPr>
              <p:cNvPr id="30" name="Line 31"/>
              <p:cNvSpPr>
                <a:spLocks noChangeShapeType="1"/>
              </p:cNvSpPr>
              <p:nvPr/>
            </p:nvSpPr>
            <p:spPr bwMode="auto">
              <a:xfrm flipH="1">
                <a:off x="1728" y="3207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Line 32"/>
              <p:cNvSpPr>
                <a:spLocks noChangeShapeType="1"/>
              </p:cNvSpPr>
              <p:nvPr/>
            </p:nvSpPr>
            <p:spPr bwMode="auto">
              <a:xfrm>
                <a:off x="2007" y="3198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Line 33"/>
              <p:cNvSpPr>
                <a:spLocks noChangeShapeType="1"/>
              </p:cNvSpPr>
              <p:nvPr/>
            </p:nvSpPr>
            <p:spPr bwMode="auto">
              <a:xfrm flipH="1">
                <a:off x="2544" y="3177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Line 34"/>
              <p:cNvSpPr>
                <a:spLocks noChangeShapeType="1"/>
              </p:cNvSpPr>
              <p:nvPr/>
            </p:nvSpPr>
            <p:spPr bwMode="auto">
              <a:xfrm>
                <a:off x="2832" y="3186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Rectangle 36"/>
            <p:cNvSpPr>
              <a:spLocks noChangeArrowheads="1"/>
            </p:cNvSpPr>
            <p:nvPr/>
          </p:nvSpPr>
          <p:spPr bwMode="auto">
            <a:xfrm>
              <a:off x="3478" y="3495"/>
              <a:ext cx="126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 dirty="0"/>
                <a:t>(b)</a:t>
              </a:r>
              <a:r>
                <a:rPr kumimoji="0" lang="en-US" altLang="zh-CN" sz="2000" b="1" dirty="0">
                  <a:latin typeface="Arial" panose="020B0604020202020204" pitchFamily="34" charset="0"/>
                </a:rPr>
                <a:t> </a:t>
              </a:r>
              <a:r>
                <a:rPr kumimoji="0" lang="zh-CN" altLang="en-US" sz="2000" b="1" dirty="0" smtClean="0">
                  <a:latin typeface="Arial" panose="020B0604020202020204" pitchFamily="34" charset="0"/>
                </a:rPr>
                <a:t>一般</a:t>
              </a:r>
              <a:r>
                <a:rPr kumimoji="0" lang="zh-CN" altLang="en-US" sz="2000" b="1" dirty="0">
                  <a:latin typeface="Arial" panose="020B0604020202020204" pitchFamily="34" charset="0"/>
                </a:rPr>
                <a:t>的树</a:t>
              </a:r>
              <a:endParaRPr kumimoji="0" lang="zh-CN" altLang="en-US" sz="2000" b="1" dirty="0"/>
            </a:p>
          </p:txBody>
        </p:sp>
      </p:grpSp>
      <p:sp>
        <p:nvSpPr>
          <p:cNvPr id="34" name="矩形 33"/>
          <p:cNvSpPr/>
          <p:nvPr/>
        </p:nvSpPr>
        <p:spPr>
          <a:xfrm>
            <a:off x="929621" y="4389292"/>
            <a:ext cx="486353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ts val="900"/>
              </a:spcBef>
              <a:buFont typeface="Wingdings" panose="05000000000000000000" pitchFamily="2" charset="2"/>
              <a:buChar char="ü"/>
            </a:pPr>
            <a:r>
              <a:rPr lang="zh-CN" altLang="en-US" sz="2200" dirty="0" smtClean="0">
                <a:latin typeface="+mn-ea"/>
                <a:ea typeface="+mn-ea"/>
              </a:rPr>
              <a:t>以结点</a:t>
            </a:r>
            <a:r>
              <a:rPr lang="en-US" altLang="zh-CN" sz="2200" dirty="0" smtClean="0">
                <a:solidFill>
                  <a:srgbClr val="0000FF"/>
                </a:solidFill>
                <a:latin typeface="+mn-ea"/>
                <a:ea typeface="+mn-ea"/>
              </a:rPr>
              <a:t>E</a:t>
            </a:r>
            <a:r>
              <a:rPr lang="zh-CN" altLang="en-US" sz="2200" dirty="0" smtClean="0">
                <a:latin typeface="+mn-ea"/>
                <a:ea typeface="+mn-ea"/>
              </a:rPr>
              <a:t>为例，</a:t>
            </a:r>
            <a:endParaRPr lang="en-US" altLang="zh-CN" sz="2200" dirty="0" smtClean="0">
              <a:latin typeface="+mn-ea"/>
              <a:ea typeface="+mn-ea"/>
              <a:cs typeface="Times New Roman" panose="02020603050405020304" pitchFamily="18" charset="0"/>
            </a:endParaRPr>
          </a:p>
          <a:p>
            <a:pPr marL="800100" lvl="1" indent="-342900" eaLnBrk="1" hangingPunct="1">
              <a:spcBef>
                <a:spcPts val="900"/>
              </a:spcBef>
              <a:buFont typeface="Wingdings" panose="05000000000000000000" pitchFamily="2" charset="2"/>
              <a:buChar char="l"/>
            </a:pPr>
            <a:r>
              <a:rPr lang="en-US" altLang="zh-CN" sz="2200" dirty="0">
                <a:solidFill>
                  <a:srgbClr val="0000CC"/>
                </a:solidFill>
                <a:latin typeface="+mn-ea"/>
              </a:rPr>
              <a:t>E</a:t>
            </a:r>
            <a:r>
              <a:rPr lang="zh-CN" altLang="en-US" sz="2200" dirty="0">
                <a:latin typeface="+mn-ea"/>
              </a:rPr>
              <a:t>的</a:t>
            </a:r>
            <a:r>
              <a:rPr lang="zh-CN" altLang="en-US" sz="2200" dirty="0" smtClean="0">
                <a:latin typeface="+mn-ea"/>
                <a:ea typeface="+mn-ea"/>
              </a:rPr>
              <a:t>层次路径为</a:t>
            </a:r>
            <a:r>
              <a:rPr lang="en-US" altLang="zh-CN" sz="2200" dirty="0" smtClean="0">
                <a:latin typeface="+mn-ea"/>
                <a:ea typeface="+mn-ea"/>
              </a:rPr>
              <a:t>: </a:t>
            </a:r>
            <a:r>
              <a:rPr lang="en-US" altLang="zh-CN" sz="2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A-&gt;B</a:t>
            </a:r>
            <a:r>
              <a:rPr lang="zh-CN" altLang="en-US" sz="2200" dirty="0" smtClean="0">
                <a:latin typeface="+mn-ea"/>
                <a:ea typeface="+mn-ea"/>
              </a:rPr>
              <a:t>。</a:t>
            </a:r>
            <a:endParaRPr lang="en-US" altLang="zh-CN" sz="2200" dirty="0" smtClean="0">
              <a:latin typeface="+mn-ea"/>
              <a:ea typeface="+mn-ea"/>
            </a:endParaRPr>
          </a:p>
          <a:p>
            <a:pPr lvl="1" eaLnBrk="1" hangingPunct="1">
              <a:spcBef>
                <a:spcPts val="900"/>
              </a:spcBef>
            </a:pPr>
            <a:r>
              <a:rPr lang="en-US" altLang="zh-CN" sz="22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⸫ </a:t>
            </a:r>
            <a:r>
              <a:rPr lang="en-US" altLang="zh-CN" sz="2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A</a:t>
            </a:r>
            <a:r>
              <a:rPr lang="zh-CN" altLang="en-US" sz="2200" dirty="0" smtClean="0">
                <a:latin typeface="+mn-ea"/>
                <a:ea typeface="+mn-ea"/>
              </a:rPr>
              <a:t>和</a:t>
            </a:r>
            <a:r>
              <a:rPr lang="en-US" altLang="zh-CN" sz="2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B</a:t>
            </a:r>
            <a:r>
              <a:rPr lang="zh-CN" altLang="en-US" sz="2200" dirty="0" smtClean="0">
                <a:latin typeface="+mn-ea"/>
                <a:ea typeface="+mn-ea"/>
              </a:rPr>
              <a:t>，都是</a:t>
            </a:r>
            <a:r>
              <a:rPr lang="en-US" altLang="zh-CN" sz="2200" dirty="0" smtClean="0">
                <a:solidFill>
                  <a:srgbClr val="0000FF"/>
                </a:solidFill>
                <a:latin typeface="+mn-ea"/>
                <a:ea typeface="+mn-ea"/>
              </a:rPr>
              <a:t>E</a:t>
            </a:r>
            <a:r>
              <a:rPr lang="zh-CN" altLang="en-US" sz="2200" dirty="0" smtClean="0">
                <a:latin typeface="+mn-ea"/>
                <a:ea typeface="+mn-ea"/>
              </a:rPr>
              <a:t>的</a:t>
            </a:r>
            <a:r>
              <a:rPr lang="zh-CN" altLang="en-US" sz="2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祖先</a:t>
            </a:r>
            <a:endParaRPr lang="en-US" altLang="zh-CN" sz="22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49790" y="5855282"/>
            <a:ext cx="4627654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ts val="900"/>
              </a:spcBef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+mn-ea"/>
                <a:ea typeface="+mn-ea"/>
              </a:rPr>
              <a:t>以</a:t>
            </a:r>
            <a:r>
              <a:rPr lang="en-US" altLang="zh-CN" sz="2200" dirty="0" smtClean="0">
                <a:solidFill>
                  <a:srgbClr val="0000CC"/>
                </a:solidFill>
                <a:latin typeface="+mn-ea"/>
                <a:ea typeface="+mn-ea"/>
              </a:rPr>
              <a:t>E</a:t>
            </a:r>
            <a:r>
              <a:rPr lang="zh-CN" altLang="en-US" sz="2200" dirty="0" smtClean="0">
                <a:latin typeface="+mn-ea"/>
                <a:ea typeface="+mn-ea"/>
              </a:rPr>
              <a:t>为根</a:t>
            </a:r>
            <a:r>
              <a:rPr lang="en-US" altLang="zh-CN" sz="2200" dirty="0" smtClean="0">
                <a:latin typeface="+mn-ea"/>
                <a:ea typeface="+mn-ea"/>
              </a:rPr>
              <a:t>, </a:t>
            </a:r>
            <a:r>
              <a:rPr lang="en-US" altLang="zh-CN" sz="2200" dirty="0" smtClean="0">
                <a:solidFill>
                  <a:srgbClr val="C00000"/>
                </a:solidFill>
                <a:latin typeface="+mn-ea"/>
                <a:ea typeface="+mn-ea"/>
              </a:rPr>
              <a:t>K</a:t>
            </a:r>
            <a:r>
              <a:rPr lang="zh-CN" altLang="en-US" sz="2200" dirty="0" smtClean="0">
                <a:latin typeface="+mn-ea"/>
                <a:ea typeface="+mn-ea"/>
              </a:rPr>
              <a:t>和</a:t>
            </a:r>
            <a:r>
              <a:rPr lang="en-US" altLang="zh-CN" sz="2200" dirty="0" smtClean="0">
                <a:solidFill>
                  <a:srgbClr val="C00000"/>
                </a:solidFill>
                <a:latin typeface="+mn-ea"/>
                <a:ea typeface="+mn-ea"/>
              </a:rPr>
              <a:t>L</a:t>
            </a:r>
            <a:r>
              <a:rPr lang="zh-CN" altLang="en-US" sz="2200" dirty="0" smtClean="0">
                <a:latin typeface="+mn-ea"/>
                <a:ea typeface="+mn-ea"/>
              </a:rPr>
              <a:t>都是</a:t>
            </a:r>
            <a:r>
              <a:rPr lang="en-US" altLang="zh-CN" sz="2200" dirty="0" smtClean="0">
                <a:solidFill>
                  <a:srgbClr val="0000CC"/>
                </a:solidFill>
                <a:latin typeface="+mn-ea"/>
                <a:ea typeface="+mn-ea"/>
              </a:rPr>
              <a:t>E</a:t>
            </a:r>
            <a:r>
              <a:rPr lang="zh-CN" altLang="en-US" sz="2200" dirty="0" smtClean="0">
                <a:latin typeface="+mn-ea"/>
                <a:ea typeface="+mn-ea"/>
              </a:rPr>
              <a:t>的</a:t>
            </a:r>
            <a:r>
              <a:rPr lang="zh-CN" altLang="en-US" sz="2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子孙结点</a:t>
            </a:r>
            <a:endParaRPr lang="zh-CN" altLang="en-US" sz="2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790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198438"/>
            <a:ext cx="7086600" cy="487362"/>
          </a:xfrm>
        </p:spPr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/>
              <a:t>树的基本</a:t>
            </a:r>
            <a:r>
              <a:rPr lang="zh-CN" altLang="en-US" dirty="0" smtClean="0"/>
              <a:t>术语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6/6</a:t>
            </a:r>
            <a:r>
              <a:rPr lang="zh-CN" altLang="en-US" sz="2000" dirty="0" smtClean="0"/>
              <a:t>）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762000"/>
            <a:ext cx="8287072" cy="2330951"/>
          </a:xfrm>
        </p:spPr>
        <p:txBody>
          <a:bodyPr/>
          <a:lstStyle/>
          <a:p>
            <a:pPr marL="457200" indent="-457200">
              <a:buFont typeface="+mj-lt"/>
              <a:buAutoNum type="alphaUcPeriod" startAt="8"/>
            </a:pPr>
            <a:r>
              <a:rPr lang="zh-CN" altLang="en-US" sz="2400" b="1" dirty="0" smtClean="0">
                <a:solidFill>
                  <a:srgbClr val="00B0F0"/>
                </a:solidFill>
              </a:rPr>
              <a:t>有序</a:t>
            </a:r>
            <a:r>
              <a:rPr lang="zh-CN" altLang="en-US" sz="2400" b="1" dirty="0">
                <a:solidFill>
                  <a:srgbClr val="00B0F0"/>
                </a:solidFill>
              </a:rPr>
              <a:t>树</a:t>
            </a:r>
            <a:r>
              <a:rPr lang="zh-CN" altLang="en-US" sz="2400" dirty="0"/>
              <a:t>和</a:t>
            </a:r>
            <a:r>
              <a:rPr lang="zh-CN" altLang="en-US" sz="2400" b="1" dirty="0">
                <a:solidFill>
                  <a:srgbClr val="00B0F0"/>
                </a:solidFill>
              </a:rPr>
              <a:t>无序树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1" indent="-342900">
              <a:spcBef>
                <a:spcPts val="600"/>
              </a:spcBef>
            </a:pPr>
            <a:r>
              <a:rPr lang="zh-CN" altLang="en-US" sz="2200" dirty="0" smtClean="0"/>
              <a:t>对于树</a:t>
            </a:r>
            <a:r>
              <a:rPr lang="en-US" altLang="zh-CN" sz="2200" i="1" dirty="0" smtClean="0"/>
              <a:t>T</a:t>
            </a:r>
            <a:r>
              <a:rPr lang="zh-CN" altLang="en-US" sz="2200" dirty="0" smtClean="0"/>
              <a:t>，</a:t>
            </a:r>
            <a:r>
              <a:rPr lang="zh-CN" altLang="en-US" sz="2200" dirty="0"/>
              <a:t>若其中每一个结点的子树（若有）具有一定的次序，则该树称为</a:t>
            </a:r>
            <a:r>
              <a:rPr lang="zh-CN" altLang="en-US" sz="2200" b="1" dirty="0"/>
              <a:t>有序树</a:t>
            </a:r>
            <a:r>
              <a:rPr lang="zh-CN" altLang="en-US" sz="2200" dirty="0"/>
              <a:t>，否则称为</a:t>
            </a:r>
            <a:r>
              <a:rPr lang="zh-CN" altLang="en-US" sz="2200" b="1" dirty="0"/>
              <a:t>无序树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 lvl="1" indent="-342900">
              <a:spcBef>
                <a:spcPts val="600"/>
              </a:spcBef>
            </a:pPr>
            <a:r>
              <a:rPr lang="zh-CN" altLang="en-US" sz="2200" dirty="0" smtClean="0"/>
              <a:t>换言之，如果将树中结点的各子树看成</a:t>
            </a:r>
            <a:r>
              <a:rPr lang="zh-CN" altLang="en-US" sz="2200" i="1" u="sng" dirty="0" smtClean="0"/>
              <a:t>从</a:t>
            </a:r>
            <a:r>
              <a:rPr lang="zh-CN" altLang="en-US" sz="2200" b="1" i="1" u="sng" dirty="0" smtClean="0"/>
              <a:t>左</a:t>
            </a:r>
            <a:r>
              <a:rPr lang="zh-CN" altLang="en-US" sz="2200" i="1" u="sng" dirty="0" smtClean="0"/>
              <a:t>到</a:t>
            </a:r>
            <a:r>
              <a:rPr lang="zh-CN" altLang="en-US" sz="2200" b="1" i="1" u="sng" dirty="0" smtClean="0"/>
              <a:t>右</a:t>
            </a:r>
            <a:r>
              <a:rPr lang="zh-CN" altLang="en-US" sz="2200" dirty="0" smtClean="0"/>
              <a:t>是</a:t>
            </a:r>
            <a:r>
              <a:rPr lang="zh-CN" altLang="en-US" sz="2200" i="1" u="sng" dirty="0" smtClean="0"/>
              <a:t>有次序的</a:t>
            </a:r>
            <a:r>
              <a:rPr lang="en-US" altLang="zh-CN" sz="2200" dirty="0" smtClean="0"/>
              <a:t>(</a:t>
            </a:r>
            <a:r>
              <a:rPr lang="zh-CN" altLang="en-US" sz="2200" dirty="0" smtClean="0"/>
              <a:t>即</a:t>
            </a:r>
            <a:r>
              <a:rPr lang="en-US" altLang="zh-CN" sz="2200" dirty="0" smtClean="0"/>
              <a:t>: </a:t>
            </a:r>
            <a:r>
              <a:rPr lang="zh-CN" altLang="en-US" sz="2200" dirty="0" smtClean="0"/>
              <a:t>不能互换</a:t>
            </a:r>
            <a:r>
              <a:rPr lang="en-US" altLang="zh-CN" sz="2200" dirty="0" smtClean="0"/>
              <a:t>)</a:t>
            </a:r>
            <a:r>
              <a:rPr lang="zh-CN" altLang="en-US" sz="2200" dirty="0" smtClean="0"/>
              <a:t>，则称该树为</a:t>
            </a:r>
            <a:r>
              <a:rPr lang="zh-CN" altLang="en-US" sz="2200" b="1" dirty="0" smtClean="0"/>
              <a:t>有序树</a:t>
            </a:r>
            <a:r>
              <a:rPr lang="zh-CN" altLang="en-US" sz="2200" dirty="0" smtClean="0"/>
              <a:t>，否则为</a:t>
            </a:r>
            <a:r>
              <a:rPr lang="zh-CN" altLang="en-US" sz="2200" b="1" dirty="0" smtClean="0"/>
              <a:t>无序树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</p:txBody>
      </p:sp>
      <p:sp>
        <p:nvSpPr>
          <p:cNvPr id="35" name="动作按钮: 开始 34">
            <a:hlinkClick r:id="" action="ppaction://noaction" highlightClick="1"/>
          </p:cNvPr>
          <p:cNvSpPr/>
          <p:nvPr/>
        </p:nvSpPr>
        <p:spPr>
          <a:xfrm>
            <a:off x="8820472" y="6580188"/>
            <a:ext cx="323528" cy="277812"/>
          </a:xfrm>
          <a:prstGeom prst="actionButtonBeginning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6" name="内容占位符 2"/>
          <p:cNvSpPr txBox="1">
            <a:spLocks/>
          </p:cNvSpPr>
          <p:nvPr/>
        </p:nvSpPr>
        <p:spPr bwMode="gray">
          <a:xfrm>
            <a:off x="544167" y="3664451"/>
            <a:ext cx="4123594" cy="242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457200" indent="-457200" eaLnBrk="1" hangingPunct="1">
              <a:lnSpc>
                <a:spcPct val="135000"/>
              </a:lnSpc>
              <a:buFont typeface="+mj-lt"/>
              <a:buAutoNum type="alphaUcPeriod" startAt="8"/>
            </a:pPr>
            <a:r>
              <a:rPr lang="zh-CN" altLang="en-US" sz="2400" b="1" kern="0" dirty="0" smtClean="0">
                <a:solidFill>
                  <a:srgbClr val="00B0F0"/>
                </a:solidFill>
              </a:rPr>
              <a:t>森林</a:t>
            </a:r>
            <a:r>
              <a:rPr lang="en-US" altLang="zh-CN" sz="2400" b="1" kern="0" dirty="0" smtClean="0"/>
              <a:t>(forest)</a:t>
            </a:r>
            <a:r>
              <a:rPr lang="zh-CN" altLang="en-US" sz="2400" b="0" kern="0" dirty="0" smtClean="0"/>
              <a:t>：是</a:t>
            </a:r>
            <a:r>
              <a:rPr lang="en-US" altLang="zh-CN" sz="2400" b="0" i="1" kern="0" dirty="0" smtClean="0"/>
              <a:t>m</a:t>
            </a:r>
            <a:r>
              <a:rPr lang="en-US" altLang="zh-CN" sz="2400" b="0" kern="0" dirty="0" smtClean="0"/>
              <a:t> (</a:t>
            </a:r>
            <a:r>
              <a:rPr lang="en-US" altLang="zh-CN" sz="2400" b="0" i="1" kern="0" dirty="0" smtClean="0"/>
              <a:t>m</a:t>
            </a:r>
            <a:r>
              <a:rPr lang="en-US" altLang="zh-CN" sz="2400" b="0" kern="0" dirty="0" smtClean="0"/>
              <a:t>≧0)</a:t>
            </a:r>
            <a:r>
              <a:rPr lang="zh-CN" altLang="en-US" sz="2400" b="0" kern="0" dirty="0" smtClean="0"/>
              <a:t>棵</a:t>
            </a:r>
            <a:r>
              <a:rPr lang="zh-CN" altLang="en-US" sz="2400" b="0" i="1" u="sng" kern="0" dirty="0" smtClean="0"/>
              <a:t>互不相交</a:t>
            </a:r>
            <a:r>
              <a:rPr lang="zh-CN" altLang="en-US" sz="2400" b="0" kern="0" dirty="0" smtClean="0"/>
              <a:t>的树的集合。</a:t>
            </a:r>
            <a:endParaRPr lang="en-US" altLang="zh-CN" sz="2400" b="0" kern="0" dirty="0" smtClean="0"/>
          </a:p>
          <a:p>
            <a:pPr lvl="1" indent="-342900" eaLnBrk="1" hangingPunct="1">
              <a:lnSpc>
                <a:spcPct val="135000"/>
              </a:lnSpc>
            </a:pPr>
            <a:r>
              <a:rPr lang="zh-CN" altLang="en-US" sz="2200" b="0" kern="0" dirty="0" smtClean="0"/>
              <a:t>显然，若将一棵树的</a:t>
            </a:r>
            <a:r>
              <a:rPr lang="zh-CN" altLang="en-US" sz="2200" b="0" i="1" u="sng" kern="0" dirty="0" smtClean="0">
                <a:solidFill>
                  <a:schemeClr val="accent6"/>
                </a:solidFill>
              </a:rPr>
              <a:t>根结点删除</a:t>
            </a:r>
            <a:r>
              <a:rPr lang="zh-CN" altLang="en-US" sz="2200" b="0" kern="0" dirty="0" smtClean="0"/>
              <a:t>，余下第子树就构成了森林。</a:t>
            </a:r>
            <a:endParaRPr lang="zh-CN" altLang="en-US" sz="2200" b="0" kern="0" dirty="0"/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4495800" y="6096000"/>
            <a:ext cx="4469087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 b="1" dirty="0" smtClean="0"/>
              <a:t>根结点</a:t>
            </a:r>
            <a:r>
              <a:rPr kumimoji="0" lang="en-US" altLang="zh-CN" sz="2000" b="1" dirty="0" smtClean="0"/>
              <a:t>A</a:t>
            </a:r>
            <a:r>
              <a:rPr kumimoji="0" lang="zh-CN" altLang="en-US" sz="2000" b="1" dirty="0" smtClean="0"/>
              <a:t>的</a:t>
            </a:r>
            <a:r>
              <a:rPr kumimoji="0" lang="en-US" altLang="zh-CN" sz="2000" b="1" dirty="0" smtClean="0"/>
              <a:t>3</a:t>
            </a:r>
            <a:r>
              <a:rPr kumimoji="0" lang="zh-CN" altLang="en-US" sz="2000" b="1" dirty="0" smtClean="0"/>
              <a:t>棵子树</a:t>
            </a:r>
            <a:r>
              <a:rPr kumimoji="0" lang="en-US" altLang="zh-CN" sz="2000" b="1" i="1" dirty="0" smtClean="0"/>
              <a:t>T</a:t>
            </a:r>
            <a:r>
              <a:rPr kumimoji="0" lang="en-US" altLang="zh-CN" sz="2000" b="1" baseline="-25000" dirty="0" smtClean="0"/>
              <a:t>1</a:t>
            </a:r>
            <a:r>
              <a:rPr kumimoji="0" lang="en-US" altLang="zh-CN" sz="2000" b="1" dirty="0" smtClean="0"/>
              <a:t>,</a:t>
            </a:r>
            <a:r>
              <a:rPr kumimoji="0" lang="en-US" altLang="zh-CN" sz="2000" i="1" dirty="0"/>
              <a:t> </a:t>
            </a:r>
            <a:r>
              <a:rPr kumimoji="0" lang="en-US" altLang="zh-CN" sz="2000" i="1" dirty="0" smtClean="0"/>
              <a:t>T</a:t>
            </a:r>
            <a:r>
              <a:rPr kumimoji="0" lang="en-US" altLang="zh-CN" sz="2000" baseline="-25000" dirty="0" smtClean="0"/>
              <a:t>2</a:t>
            </a:r>
            <a:r>
              <a:rPr kumimoji="0" lang="en-US" altLang="zh-CN" sz="2000" dirty="0" smtClean="0"/>
              <a:t>,</a:t>
            </a:r>
            <a:r>
              <a:rPr kumimoji="0" lang="en-US" altLang="zh-CN" sz="2000" i="1" dirty="0" smtClean="0"/>
              <a:t> T</a:t>
            </a:r>
            <a:r>
              <a:rPr kumimoji="0" lang="en-US" altLang="zh-CN" sz="2000" baseline="-25000" dirty="0" smtClean="0"/>
              <a:t>3</a:t>
            </a:r>
            <a:r>
              <a:rPr kumimoji="0" lang="zh-CN" altLang="en-US" sz="2000" b="1" dirty="0" smtClean="0">
                <a:latin typeface="Arial" panose="020B0604020202020204" pitchFamily="34" charset="0"/>
              </a:rPr>
              <a:t>形成森林</a:t>
            </a:r>
            <a:endParaRPr kumimoji="0" lang="zh-CN" altLang="en-US" sz="2000" b="1" dirty="0"/>
          </a:p>
        </p:txBody>
      </p:sp>
      <p:grpSp>
        <p:nvGrpSpPr>
          <p:cNvPr id="40" name="组合 39"/>
          <p:cNvGrpSpPr/>
          <p:nvPr/>
        </p:nvGrpSpPr>
        <p:grpSpPr>
          <a:xfrm>
            <a:off x="4818057" y="3364119"/>
            <a:ext cx="3809489" cy="2655681"/>
            <a:chOff x="4818057" y="3429000"/>
            <a:chExt cx="3809489" cy="2655681"/>
          </a:xfrm>
        </p:grpSpPr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4818057" y="3429000"/>
              <a:ext cx="3809489" cy="2238183"/>
              <a:chOff x="1362" y="2064"/>
              <a:chExt cx="2778" cy="1619"/>
            </a:xfrm>
          </p:grpSpPr>
          <p:sp>
            <p:nvSpPr>
              <p:cNvPr id="7" name="Oval 8"/>
              <p:cNvSpPr>
                <a:spLocks noChangeArrowheads="1"/>
              </p:cNvSpPr>
              <p:nvPr/>
            </p:nvSpPr>
            <p:spPr bwMode="auto">
              <a:xfrm>
                <a:off x="2640" y="2064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solidFill>
                      <a:schemeClr val="bg1">
                        <a:lumMod val="85000"/>
                      </a:schemeClr>
                    </a:solidFill>
                  </a:rPr>
                  <a:t>A</a:t>
                </a:r>
              </a:p>
            </p:txBody>
          </p:sp>
          <p:sp>
            <p:nvSpPr>
              <p:cNvPr id="8" name="Oval 9"/>
              <p:cNvSpPr>
                <a:spLocks noChangeArrowheads="1"/>
              </p:cNvSpPr>
              <p:nvPr/>
            </p:nvSpPr>
            <p:spPr bwMode="auto">
              <a:xfrm>
                <a:off x="1890" y="2544"/>
                <a:ext cx="227" cy="227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solidFill>
                      <a:srgbClr val="0000FF"/>
                    </a:solidFill>
                  </a:rPr>
                  <a:t>B</a:t>
                </a:r>
              </a:p>
            </p:txBody>
          </p:sp>
          <p:sp>
            <p:nvSpPr>
              <p:cNvPr id="9" name="Oval 10"/>
              <p:cNvSpPr>
                <a:spLocks noChangeArrowheads="1"/>
              </p:cNvSpPr>
              <p:nvPr/>
            </p:nvSpPr>
            <p:spPr bwMode="auto">
              <a:xfrm>
                <a:off x="3529" y="2530"/>
                <a:ext cx="227" cy="227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rgbClr val="006600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solidFill>
                      <a:srgbClr val="006600"/>
                    </a:solidFill>
                  </a:rPr>
                  <a:t>D</a:t>
                </a:r>
              </a:p>
            </p:txBody>
          </p:sp>
          <p:sp>
            <p:nvSpPr>
              <p:cNvPr id="10" name="Oval 11"/>
              <p:cNvSpPr>
                <a:spLocks noChangeArrowheads="1"/>
              </p:cNvSpPr>
              <p:nvPr/>
            </p:nvSpPr>
            <p:spPr bwMode="auto">
              <a:xfrm>
                <a:off x="2658" y="2527"/>
                <a:ext cx="227" cy="227"/>
              </a:xfrm>
              <a:prstGeom prst="ellipse">
                <a:avLst/>
              </a:prstGeom>
              <a:solidFill>
                <a:srgbClr val="FFCCFF"/>
              </a:solidFill>
              <a:ln w="9525">
                <a:solidFill>
                  <a:srgbClr val="C00000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solidFill>
                      <a:srgbClr val="C00000"/>
                    </a:solidFill>
                  </a:rPr>
                  <a:t>C</a:t>
                </a:r>
              </a:p>
            </p:txBody>
          </p:sp>
          <p:sp>
            <p:nvSpPr>
              <p:cNvPr id="11" name="Oval 12"/>
              <p:cNvSpPr>
                <a:spLocks noChangeArrowheads="1"/>
              </p:cNvSpPr>
              <p:nvPr/>
            </p:nvSpPr>
            <p:spPr bwMode="auto">
              <a:xfrm>
                <a:off x="1602" y="2989"/>
                <a:ext cx="227" cy="227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solidFill>
                      <a:srgbClr val="0000FF"/>
                    </a:solidFill>
                  </a:rPr>
                  <a:t>E</a:t>
                </a:r>
              </a:p>
            </p:txBody>
          </p:sp>
          <p:sp>
            <p:nvSpPr>
              <p:cNvPr id="12" name="Oval 13"/>
              <p:cNvSpPr>
                <a:spLocks noChangeArrowheads="1"/>
              </p:cNvSpPr>
              <p:nvPr/>
            </p:nvSpPr>
            <p:spPr bwMode="auto">
              <a:xfrm>
                <a:off x="2653" y="2970"/>
                <a:ext cx="227" cy="227"/>
              </a:xfrm>
              <a:prstGeom prst="ellipse">
                <a:avLst/>
              </a:prstGeom>
              <a:noFill/>
              <a:ln w="9525">
                <a:solidFill>
                  <a:srgbClr val="C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rgbClr val="C00000"/>
                    </a:solidFill>
                  </a:rPr>
                  <a:t>G</a:t>
                </a:r>
              </a:p>
            </p:txBody>
          </p:sp>
          <p:sp>
            <p:nvSpPr>
              <p:cNvPr id="13" name="Oval 14"/>
              <p:cNvSpPr>
                <a:spLocks noChangeArrowheads="1"/>
              </p:cNvSpPr>
              <p:nvPr/>
            </p:nvSpPr>
            <p:spPr bwMode="auto">
              <a:xfrm>
                <a:off x="2095" y="2976"/>
                <a:ext cx="227" cy="227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solidFill>
                      <a:srgbClr val="0000FF"/>
                    </a:solidFill>
                  </a:rPr>
                  <a:t>F</a:t>
                </a:r>
              </a:p>
            </p:txBody>
          </p:sp>
          <p:sp>
            <p:nvSpPr>
              <p:cNvPr id="14" name="Oval 15"/>
              <p:cNvSpPr>
                <a:spLocks noChangeArrowheads="1"/>
              </p:cNvSpPr>
              <p:nvPr/>
            </p:nvSpPr>
            <p:spPr bwMode="auto">
              <a:xfrm>
                <a:off x="3289" y="2976"/>
                <a:ext cx="227" cy="22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solidFill>
                      <a:srgbClr val="006600"/>
                    </a:solidFill>
                  </a:rPr>
                  <a:t>H</a:t>
                </a:r>
              </a:p>
            </p:txBody>
          </p:sp>
          <p:sp>
            <p:nvSpPr>
              <p:cNvPr id="15" name="Oval 16"/>
              <p:cNvSpPr>
                <a:spLocks noChangeArrowheads="1"/>
              </p:cNvSpPr>
              <p:nvPr/>
            </p:nvSpPr>
            <p:spPr bwMode="auto">
              <a:xfrm>
                <a:off x="3577" y="2976"/>
                <a:ext cx="227" cy="227"/>
              </a:xfrm>
              <a:prstGeom prst="ellipse">
                <a:avLst/>
              </a:prstGeom>
              <a:noFill/>
              <a:ln w="9525">
                <a:solidFill>
                  <a:srgbClr val="0066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solidFill>
                      <a:srgbClr val="006600"/>
                    </a:solidFill>
                  </a:rPr>
                  <a:t>I</a:t>
                </a:r>
              </a:p>
            </p:txBody>
          </p:sp>
          <p:sp>
            <p:nvSpPr>
              <p:cNvPr id="16" name="Oval 17"/>
              <p:cNvSpPr>
                <a:spLocks noChangeArrowheads="1"/>
              </p:cNvSpPr>
              <p:nvPr/>
            </p:nvSpPr>
            <p:spPr bwMode="auto">
              <a:xfrm>
                <a:off x="2448" y="3408"/>
                <a:ext cx="227" cy="227"/>
              </a:xfrm>
              <a:prstGeom prst="ellipse">
                <a:avLst/>
              </a:prstGeom>
              <a:noFill/>
              <a:ln w="9525">
                <a:solidFill>
                  <a:srgbClr val="C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solidFill>
                      <a:srgbClr val="C00000"/>
                    </a:solidFill>
                  </a:rPr>
                  <a:t>M</a:t>
                </a:r>
              </a:p>
            </p:txBody>
          </p:sp>
          <p:sp>
            <p:nvSpPr>
              <p:cNvPr id="17" name="Oval 18"/>
              <p:cNvSpPr>
                <a:spLocks noChangeArrowheads="1"/>
              </p:cNvSpPr>
              <p:nvPr/>
            </p:nvSpPr>
            <p:spPr bwMode="auto">
              <a:xfrm>
                <a:off x="3913" y="2967"/>
                <a:ext cx="227" cy="227"/>
              </a:xfrm>
              <a:prstGeom prst="ellipse">
                <a:avLst/>
              </a:prstGeom>
              <a:noFill/>
              <a:ln w="9525">
                <a:solidFill>
                  <a:srgbClr val="0066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solidFill>
                      <a:srgbClr val="006600"/>
                    </a:solidFill>
                  </a:rPr>
                  <a:t>J</a:t>
                </a:r>
              </a:p>
            </p:txBody>
          </p:sp>
          <p:sp>
            <p:nvSpPr>
              <p:cNvPr id="18" name="Oval 19"/>
              <p:cNvSpPr>
                <a:spLocks noChangeArrowheads="1"/>
              </p:cNvSpPr>
              <p:nvPr/>
            </p:nvSpPr>
            <p:spPr bwMode="auto">
              <a:xfrm>
                <a:off x="2907" y="3438"/>
                <a:ext cx="227" cy="227"/>
              </a:xfrm>
              <a:prstGeom prst="ellipse">
                <a:avLst/>
              </a:prstGeom>
              <a:noFill/>
              <a:ln w="9525">
                <a:solidFill>
                  <a:srgbClr val="C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solidFill>
                      <a:srgbClr val="C00000"/>
                    </a:solidFill>
                  </a:rPr>
                  <a:t>N</a:t>
                </a:r>
              </a:p>
            </p:txBody>
          </p:sp>
          <p:sp>
            <p:nvSpPr>
              <p:cNvPr id="19" name="Line 20"/>
              <p:cNvSpPr>
                <a:spLocks noChangeShapeType="1"/>
              </p:cNvSpPr>
              <p:nvPr/>
            </p:nvSpPr>
            <p:spPr bwMode="auto">
              <a:xfrm flipH="1">
                <a:off x="2024" y="2226"/>
                <a:ext cx="623" cy="313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0" name="Line 21"/>
              <p:cNvSpPr>
                <a:spLocks noChangeShapeType="1"/>
              </p:cNvSpPr>
              <p:nvPr/>
            </p:nvSpPr>
            <p:spPr bwMode="auto">
              <a:xfrm>
                <a:off x="2762" y="2288"/>
                <a:ext cx="4" cy="243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1" name="Line 22"/>
              <p:cNvSpPr>
                <a:spLocks noChangeShapeType="1"/>
              </p:cNvSpPr>
              <p:nvPr/>
            </p:nvSpPr>
            <p:spPr bwMode="auto">
              <a:xfrm>
                <a:off x="2866" y="2207"/>
                <a:ext cx="755" cy="32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2" name="Line 23"/>
              <p:cNvSpPr>
                <a:spLocks noChangeShapeType="1"/>
              </p:cNvSpPr>
              <p:nvPr/>
            </p:nvSpPr>
            <p:spPr bwMode="auto">
              <a:xfrm flipH="1">
                <a:off x="1716" y="2745"/>
                <a:ext cx="192" cy="24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23" name="Line 24"/>
              <p:cNvSpPr>
                <a:spLocks noChangeShapeType="1"/>
              </p:cNvSpPr>
              <p:nvPr/>
            </p:nvSpPr>
            <p:spPr bwMode="auto">
              <a:xfrm>
                <a:off x="2043" y="2775"/>
                <a:ext cx="144" cy="192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24" name="Line 25"/>
              <p:cNvSpPr>
                <a:spLocks noChangeShapeType="1"/>
              </p:cNvSpPr>
              <p:nvPr/>
            </p:nvSpPr>
            <p:spPr bwMode="auto">
              <a:xfrm>
                <a:off x="2766" y="2749"/>
                <a:ext cx="0" cy="227"/>
              </a:xfrm>
              <a:prstGeom prst="line">
                <a:avLst/>
              </a:prstGeom>
              <a:noFill/>
              <a:ln w="9525">
                <a:solidFill>
                  <a:srgbClr val="C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25" name="Line 26"/>
              <p:cNvSpPr>
                <a:spLocks noChangeShapeType="1"/>
              </p:cNvSpPr>
              <p:nvPr/>
            </p:nvSpPr>
            <p:spPr bwMode="auto">
              <a:xfrm flipH="1">
                <a:off x="3385" y="2736"/>
                <a:ext cx="192" cy="240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" name="Line 27"/>
              <p:cNvSpPr>
                <a:spLocks noChangeShapeType="1"/>
              </p:cNvSpPr>
              <p:nvPr/>
            </p:nvSpPr>
            <p:spPr bwMode="auto">
              <a:xfrm>
                <a:off x="3673" y="2749"/>
                <a:ext cx="0" cy="227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" name="Line 28"/>
              <p:cNvSpPr>
                <a:spLocks noChangeShapeType="1"/>
              </p:cNvSpPr>
              <p:nvPr/>
            </p:nvSpPr>
            <p:spPr bwMode="auto">
              <a:xfrm>
                <a:off x="3742" y="2718"/>
                <a:ext cx="288" cy="240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" name="Oval 29"/>
              <p:cNvSpPr>
                <a:spLocks noChangeArrowheads="1"/>
              </p:cNvSpPr>
              <p:nvPr/>
            </p:nvSpPr>
            <p:spPr bwMode="auto">
              <a:xfrm>
                <a:off x="1362" y="3456"/>
                <a:ext cx="227" cy="227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solidFill>
                      <a:srgbClr val="0000FF"/>
                    </a:solidFill>
                  </a:rPr>
                  <a:t>K</a:t>
                </a:r>
              </a:p>
            </p:txBody>
          </p:sp>
          <p:sp>
            <p:nvSpPr>
              <p:cNvPr id="29" name="Oval 30"/>
              <p:cNvSpPr>
                <a:spLocks noChangeArrowheads="1"/>
              </p:cNvSpPr>
              <p:nvPr/>
            </p:nvSpPr>
            <p:spPr bwMode="auto">
              <a:xfrm>
                <a:off x="1864" y="3442"/>
                <a:ext cx="227" cy="227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solidFill>
                      <a:srgbClr val="0000FF"/>
                    </a:solidFill>
                  </a:rPr>
                  <a:t>L</a:t>
                </a:r>
              </a:p>
            </p:txBody>
          </p:sp>
          <p:sp>
            <p:nvSpPr>
              <p:cNvPr id="30" name="Line 31"/>
              <p:cNvSpPr>
                <a:spLocks noChangeShapeType="1"/>
              </p:cNvSpPr>
              <p:nvPr/>
            </p:nvSpPr>
            <p:spPr bwMode="auto">
              <a:xfrm flipH="1">
                <a:off x="1506" y="3207"/>
                <a:ext cx="144" cy="24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31" name="Line 32"/>
              <p:cNvSpPr>
                <a:spLocks noChangeShapeType="1"/>
              </p:cNvSpPr>
              <p:nvPr/>
            </p:nvSpPr>
            <p:spPr bwMode="auto">
              <a:xfrm>
                <a:off x="1785" y="3198"/>
                <a:ext cx="192" cy="24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32" name="Line 33"/>
              <p:cNvSpPr>
                <a:spLocks noChangeShapeType="1"/>
              </p:cNvSpPr>
              <p:nvPr/>
            </p:nvSpPr>
            <p:spPr bwMode="auto">
              <a:xfrm flipH="1">
                <a:off x="2544" y="3177"/>
                <a:ext cx="144" cy="240"/>
              </a:xfrm>
              <a:prstGeom prst="line">
                <a:avLst/>
              </a:prstGeom>
              <a:noFill/>
              <a:ln w="9525">
                <a:solidFill>
                  <a:srgbClr val="C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33" name="Line 34"/>
              <p:cNvSpPr>
                <a:spLocks noChangeShapeType="1"/>
              </p:cNvSpPr>
              <p:nvPr/>
            </p:nvSpPr>
            <p:spPr bwMode="auto">
              <a:xfrm>
                <a:off x="2832" y="3186"/>
                <a:ext cx="192" cy="240"/>
              </a:xfrm>
              <a:prstGeom prst="line">
                <a:avLst/>
              </a:prstGeom>
              <a:noFill/>
              <a:ln w="9525">
                <a:solidFill>
                  <a:srgbClr val="C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4865710" y="5752894"/>
              <a:ext cx="1064819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000" b="1" dirty="0" smtClean="0"/>
                <a:t>子树</a:t>
              </a:r>
              <a:r>
                <a:rPr kumimoji="0" lang="en-US" altLang="zh-CN" sz="2000" b="1" i="1" dirty="0" smtClean="0">
                  <a:solidFill>
                    <a:srgbClr val="0000FF"/>
                  </a:solidFill>
                </a:rPr>
                <a:t>T</a:t>
              </a:r>
              <a:r>
                <a:rPr kumimoji="0" lang="en-US" altLang="zh-CN" sz="2000" b="1" i="1" baseline="-25000" dirty="0" smtClean="0">
                  <a:solidFill>
                    <a:srgbClr val="0000FF"/>
                  </a:solidFill>
                </a:rPr>
                <a:t>1</a:t>
              </a:r>
              <a:endParaRPr kumimoji="0" lang="zh-CN" altLang="en-US" sz="2000" b="1" i="1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6329798" y="5724642"/>
              <a:ext cx="1064819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000" b="1" dirty="0" smtClean="0"/>
                <a:t>子树</a:t>
              </a:r>
              <a:r>
                <a:rPr kumimoji="0" lang="en-US" altLang="zh-CN" sz="2000" b="1" i="1" dirty="0" smtClean="0">
                  <a:solidFill>
                    <a:srgbClr val="C00000"/>
                  </a:solidFill>
                </a:rPr>
                <a:t>T</a:t>
              </a:r>
              <a:r>
                <a:rPr kumimoji="0" lang="en-US" altLang="zh-CN" sz="2000" b="1" i="1" baseline="-25000" dirty="0" smtClean="0">
                  <a:solidFill>
                    <a:srgbClr val="C00000"/>
                  </a:solidFill>
                </a:rPr>
                <a:t>2</a:t>
              </a:r>
              <a:endParaRPr kumimoji="0" lang="zh-CN" altLang="en-US" sz="2000" b="1" i="1" baseline="-25000" dirty="0">
                <a:solidFill>
                  <a:srgbClr val="C00000"/>
                </a:solidFill>
              </a:endParaRPr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7501832" y="5143998"/>
              <a:ext cx="1064819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000" b="1" dirty="0" smtClean="0"/>
                <a:t>子树</a:t>
              </a:r>
              <a:r>
                <a:rPr kumimoji="0" lang="en-US" altLang="zh-CN" sz="2000" b="1" i="1" dirty="0" smtClean="0">
                  <a:solidFill>
                    <a:srgbClr val="006600"/>
                  </a:solidFill>
                </a:rPr>
                <a:t>T</a:t>
              </a:r>
              <a:r>
                <a:rPr kumimoji="0" lang="en-US" altLang="zh-CN" sz="2000" b="1" i="1" baseline="-25000" dirty="0" smtClean="0">
                  <a:solidFill>
                    <a:srgbClr val="006600"/>
                  </a:solidFill>
                </a:rPr>
                <a:t>3</a:t>
              </a:r>
              <a:endParaRPr kumimoji="0" lang="zh-CN" altLang="en-US" sz="2000" b="1" i="1" baseline="-25000" dirty="0">
                <a:solidFill>
                  <a:srgbClr val="006600"/>
                </a:solidFill>
              </a:endParaRPr>
            </a:p>
          </p:txBody>
        </p:sp>
      </p:grpSp>
      <p:sp>
        <p:nvSpPr>
          <p:cNvPr id="42" name="Rectangle 36"/>
          <p:cNvSpPr>
            <a:spLocks noChangeArrowheads="1"/>
          </p:cNvSpPr>
          <p:nvPr/>
        </p:nvSpPr>
        <p:spPr bwMode="auto">
          <a:xfrm>
            <a:off x="4572000" y="3099863"/>
            <a:ext cx="4340929" cy="3317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根结点</a:t>
            </a:r>
            <a:r>
              <a:rPr kumimoji="0"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kumimoji="0"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的</a:t>
            </a:r>
            <a:r>
              <a:rPr kumimoji="0"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kumimoji="0"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棵子树</a:t>
            </a:r>
            <a:r>
              <a:rPr kumimoji="0" lang="en-US" altLang="zh-CN" sz="20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kumimoji="0" lang="en-US" altLang="zh-CN" sz="2000" b="1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kumimoji="0"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kumimoji="0" lang="en-US" altLang="zh-CN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0" lang="en-US" altLang="zh-CN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kumimoji="0" lang="en-US" altLang="zh-CN" sz="20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kumimoji="0"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kumimoji="0" lang="en-US" altLang="zh-CN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</a:t>
            </a:r>
            <a:r>
              <a:rPr kumimoji="0" lang="en-US" altLang="zh-CN" sz="20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kumimoji="0" lang="zh-CN" alt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有次序</a:t>
            </a:r>
            <a:r>
              <a:rPr kumimoji="0" lang="zh-CN" altLang="en-US" sz="2000" dirty="0" smtClean="0">
                <a:solidFill>
                  <a:srgbClr val="FF0000"/>
                </a:solidFill>
                <a:latin typeface="Arial" panose="020B0604020202020204" pitchFamily="34" charset="0"/>
              </a:rPr>
              <a:t>？</a:t>
            </a:r>
            <a:endParaRPr kumimoji="0"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97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</a:t>
            </a:r>
            <a:r>
              <a:rPr lang="zh-CN" altLang="en-US" dirty="0"/>
              <a:t>树</a:t>
            </a:r>
            <a:r>
              <a:rPr lang="zh-CN" altLang="en-US" dirty="0" smtClean="0"/>
              <a:t>的表示形式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1/2</a:t>
            </a:r>
            <a:r>
              <a:rPr lang="zh-CN" altLang="en-US" sz="2000" dirty="0" smtClean="0"/>
              <a:t>）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399" y="981075"/>
            <a:ext cx="4212649" cy="5419725"/>
          </a:xfrm>
        </p:spPr>
        <p:txBody>
          <a:bodyPr/>
          <a:lstStyle/>
          <a:p>
            <a:pPr marL="457200" indent="-457200">
              <a:buFont typeface="+mj-ea"/>
              <a:buAutoNum type="circleNumDbPlain"/>
            </a:pPr>
            <a:r>
              <a:rPr lang="zh-CN" altLang="en-US" sz="2400" b="1" dirty="0" smtClean="0"/>
              <a:t>倒悬树</a:t>
            </a:r>
            <a:r>
              <a:rPr lang="zh-CN" altLang="en-US" sz="2400" dirty="0" smtClean="0"/>
              <a:t>（如图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）</a:t>
            </a:r>
            <a:endParaRPr lang="zh-CN" altLang="en-US" sz="2400" dirty="0"/>
          </a:p>
          <a:p>
            <a:pPr lvl="1"/>
            <a:r>
              <a:rPr lang="zh-CN" altLang="en-US" sz="2200" i="1" u="sng" dirty="0" smtClean="0"/>
              <a:t>最</a:t>
            </a:r>
            <a:r>
              <a:rPr lang="zh-CN" altLang="en-US" sz="2200" i="1" u="sng" dirty="0"/>
              <a:t>常用</a:t>
            </a:r>
            <a:r>
              <a:rPr lang="zh-CN" altLang="en-US" sz="2200" i="1" u="sng" dirty="0" smtClean="0"/>
              <a:t>的</a:t>
            </a:r>
            <a:r>
              <a:rPr lang="zh-CN" altLang="en-US" sz="2200" dirty="0" smtClean="0"/>
              <a:t> 树表示形式。</a:t>
            </a:r>
            <a:endParaRPr lang="en-US" altLang="zh-CN" sz="2200" dirty="0" smtClean="0"/>
          </a:p>
          <a:p>
            <a:pPr lvl="1"/>
            <a:endParaRPr lang="en-US" altLang="zh-CN" sz="2400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400" b="1" dirty="0" smtClean="0"/>
              <a:t>嵌套集合</a:t>
            </a:r>
            <a:r>
              <a:rPr lang="zh-CN" altLang="en-US" sz="2400" dirty="0" smtClean="0"/>
              <a:t>（</a:t>
            </a:r>
            <a:r>
              <a:rPr lang="zh-CN" altLang="en-US" sz="2400" dirty="0"/>
              <a:t>如</a:t>
            </a:r>
            <a:r>
              <a:rPr lang="zh-CN" altLang="en-US" sz="2400" dirty="0" smtClean="0"/>
              <a:t>图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1"/>
            <a:r>
              <a:rPr lang="zh-CN" altLang="en-US" sz="2200" dirty="0" smtClean="0"/>
              <a:t>是</a:t>
            </a:r>
            <a:r>
              <a:rPr lang="zh-CN" altLang="en-US" sz="2200" dirty="0"/>
              <a:t>一些集合的集体，对于任何两个集合，或者</a:t>
            </a:r>
            <a:r>
              <a:rPr lang="zh-CN" altLang="en-US" sz="2200" i="1" dirty="0">
                <a:solidFill>
                  <a:schemeClr val="accent6"/>
                </a:solidFill>
              </a:rPr>
              <a:t>不相交</a:t>
            </a:r>
            <a:r>
              <a:rPr lang="zh-CN" altLang="en-US" sz="2200" dirty="0"/>
              <a:t>，或者</a:t>
            </a:r>
            <a:r>
              <a:rPr lang="zh-CN" altLang="en-US" sz="2200" i="1" dirty="0">
                <a:solidFill>
                  <a:schemeClr val="accent6"/>
                </a:solidFill>
              </a:rPr>
              <a:t>一个集合包含另一个集合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图</a:t>
            </a:r>
            <a:r>
              <a:rPr lang="en-US" altLang="zh-CN" sz="2200" dirty="0" smtClean="0"/>
              <a:t>(c) </a:t>
            </a:r>
            <a:r>
              <a:rPr lang="en-US" altLang="zh-CN" sz="2200" dirty="0" smtClean="0">
                <a:sym typeface="Wingdings" panose="05000000000000000000" pitchFamily="2" charset="2"/>
              </a:rPr>
              <a:t> </a:t>
            </a:r>
            <a:r>
              <a:rPr lang="zh-CN" altLang="en-US" sz="2200" dirty="0" smtClean="0">
                <a:sym typeface="Wingdings" panose="05000000000000000000" pitchFamily="2" charset="2"/>
              </a:rPr>
              <a:t>对应于</a:t>
            </a:r>
            <a:r>
              <a:rPr lang="en-US" altLang="zh-CN" sz="2200" dirty="0" smtClean="0">
                <a:sym typeface="Wingdings" panose="05000000000000000000" pitchFamily="2" charset="2"/>
              </a:rPr>
              <a:t>: </a:t>
            </a:r>
            <a:r>
              <a:rPr lang="zh-CN" altLang="en-US" sz="2200" dirty="0" smtClean="0"/>
              <a:t>图</a:t>
            </a:r>
            <a:r>
              <a:rPr lang="en-US" altLang="zh-CN" sz="2200" dirty="0" smtClean="0"/>
              <a:t>(b)</a:t>
            </a:r>
            <a:endParaRPr lang="zh-CN" altLang="en-US" sz="2200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515260" y="3480965"/>
            <a:ext cx="6359525" cy="3275013"/>
            <a:chOff x="1610" y="1488"/>
            <a:chExt cx="4006" cy="2063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1610" y="3225"/>
              <a:ext cx="20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dirty="0" smtClean="0">
                  <a:latin typeface="Arial" panose="020B0604020202020204" pitchFamily="34" charset="0"/>
                </a:rPr>
                <a:t>(c)</a:t>
              </a:r>
              <a:r>
                <a:rPr kumimoji="0" lang="en-US" altLang="zh-CN" sz="2000" b="1" dirty="0" smtClean="0">
                  <a:latin typeface="Arial" panose="020B0604020202020204" pitchFamily="34" charset="0"/>
                </a:rPr>
                <a:t> </a:t>
              </a:r>
              <a:r>
                <a:rPr kumimoji="0" lang="zh-CN" altLang="en-US" sz="2000" b="1" dirty="0" smtClean="0">
                  <a:latin typeface="Arial" panose="020B0604020202020204" pitchFamily="34" charset="0"/>
                </a:rPr>
                <a:t>树的</a:t>
              </a:r>
              <a:r>
                <a:rPr kumimoji="0" lang="zh-CN" altLang="en-US" sz="2000" dirty="0" smtClean="0">
                  <a:solidFill>
                    <a:srgbClr val="7030A0"/>
                  </a:solidFill>
                  <a:latin typeface="+mn-ea"/>
                  <a:ea typeface="+mn-ea"/>
                </a:rPr>
                <a:t>嵌套集合</a:t>
              </a:r>
              <a:r>
                <a:rPr kumimoji="0" lang="zh-CN" altLang="en-US" sz="2000" b="1" dirty="0" smtClean="0">
                  <a:latin typeface="Arial" panose="020B0604020202020204" pitchFamily="34" charset="0"/>
                </a:rPr>
                <a:t>表示</a:t>
              </a:r>
              <a:r>
                <a:rPr kumimoji="0" lang="zh-CN" altLang="en-US" sz="2000" b="1" dirty="0"/>
                <a:t>形式</a:t>
              </a:r>
              <a:endParaRPr kumimoji="0" lang="zh-CN" altLang="en-US" sz="2000" b="1" dirty="0">
                <a:latin typeface="Arial" panose="020B0604020202020204" pitchFamily="34" charset="0"/>
              </a:endParaRPr>
            </a:p>
          </p:txBody>
        </p:sp>
        <p:grpSp>
          <p:nvGrpSpPr>
            <p:cNvPr id="10" name="Group 8"/>
            <p:cNvGrpSpPr>
              <a:grpSpLocks/>
            </p:cNvGrpSpPr>
            <p:nvPr/>
          </p:nvGrpSpPr>
          <p:grpSpPr bwMode="auto">
            <a:xfrm>
              <a:off x="3264" y="1488"/>
              <a:ext cx="2352" cy="2063"/>
              <a:chOff x="192" y="1632"/>
              <a:chExt cx="2352" cy="2112"/>
            </a:xfrm>
          </p:grpSpPr>
          <p:grpSp>
            <p:nvGrpSpPr>
              <p:cNvPr id="11" name="Group 9"/>
              <p:cNvGrpSpPr>
                <a:grpSpLocks/>
              </p:cNvGrpSpPr>
              <p:nvPr/>
            </p:nvGrpSpPr>
            <p:grpSpPr bwMode="auto">
              <a:xfrm>
                <a:off x="1440" y="1824"/>
                <a:ext cx="768" cy="816"/>
                <a:chOff x="2736" y="1824"/>
                <a:chExt cx="768" cy="816"/>
              </a:xfrm>
            </p:grpSpPr>
            <p:sp>
              <p:nvSpPr>
                <p:cNvPr id="31" name="Oval 10"/>
                <p:cNvSpPr>
                  <a:spLocks noChangeArrowheads="1"/>
                </p:cNvSpPr>
                <p:nvPr/>
              </p:nvSpPr>
              <p:spPr bwMode="auto">
                <a:xfrm>
                  <a:off x="2880" y="2125"/>
                  <a:ext cx="227" cy="22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/>
                    <a:t>H</a:t>
                  </a:r>
                </a:p>
              </p:txBody>
            </p:sp>
            <p:sp>
              <p:nvSpPr>
                <p:cNvPr id="32" name="Oval 11"/>
                <p:cNvSpPr>
                  <a:spLocks noChangeArrowheads="1"/>
                </p:cNvSpPr>
                <p:nvPr/>
              </p:nvSpPr>
              <p:spPr bwMode="auto">
                <a:xfrm>
                  <a:off x="3181" y="2125"/>
                  <a:ext cx="227" cy="22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/>
                    <a:t>I</a:t>
                  </a:r>
                </a:p>
              </p:txBody>
            </p:sp>
            <p:sp>
              <p:nvSpPr>
                <p:cNvPr id="33" name="Oval 12"/>
                <p:cNvSpPr>
                  <a:spLocks noChangeArrowheads="1"/>
                </p:cNvSpPr>
                <p:nvPr/>
              </p:nvSpPr>
              <p:spPr bwMode="auto">
                <a:xfrm>
                  <a:off x="3024" y="2365"/>
                  <a:ext cx="227" cy="22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/>
                    <a:t>J</a:t>
                  </a:r>
                </a:p>
              </p:txBody>
            </p:sp>
            <p:sp>
              <p:nvSpPr>
                <p:cNvPr id="34" name="Oval 13"/>
                <p:cNvSpPr>
                  <a:spLocks noChangeArrowheads="1"/>
                </p:cNvSpPr>
                <p:nvPr/>
              </p:nvSpPr>
              <p:spPr bwMode="auto">
                <a:xfrm>
                  <a:off x="2736" y="1824"/>
                  <a:ext cx="768" cy="81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35" name="Oval 14"/>
                <p:cNvSpPr>
                  <a:spLocks noChangeArrowheads="1"/>
                </p:cNvSpPr>
                <p:nvPr/>
              </p:nvSpPr>
              <p:spPr bwMode="auto">
                <a:xfrm>
                  <a:off x="3004" y="1872"/>
                  <a:ext cx="260" cy="227"/>
                </a:xfrm>
                <a:prstGeom prst="ellips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dirty="0">
                      <a:solidFill>
                        <a:srgbClr val="C00000"/>
                      </a:solidFill>
                    </a:rPr>
                    <a:t>D</a:t>
                  </a:r>
                </a:p>
              </p:txBody>
            </p:sp>
          </p:grpSp>
          <p:grpSp>
            <p:nvGrpSpPr>
              <p:cNvPr id="12" name="Group 15"/>
              <p:cNvGrpSpPr>
                <a:grpSpLocks/>
              </p:cNvGrpSpPr>
              <p:nvPr/>
            </p:nvGrpSpPr>
            <p:grpSpPr bwMode="auto">
              <a:xfrm>
                <a:off x="240" y="2112"/>
                <a:ext cx="1152" cy="912"/>
                <a:chOff x="912" y="2016"/>
                <a:chExt cx="1152" cy="912"/>
              </a:xfrm>
            </p:grpSpPr>
            <p:sp>
              <p:nvSpPr>
                <p:cNvPr id="23" name="Oval 16"/>
                <p:cNvSpPr>
                  <a:spLocks noChangeArrowheads="1"/>
                </p:cNvSpPr>
                <p:nvPr/>
              </p:nvSpPr>
              <p:spPr bwMode="auto">
                <a:xfrm>
                  <a:off x="1728" y="2509"/>
                  <a:ext cx="227" cy="22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/>
                    <a:t>F</a:t>
                  </a:r>
                </a:p>
              </p:txBody>
            </p:sp>
            <p:sp>
              <p:nvSpPr>
                <p:cNvPr id="24" name="Oval 17"/>
                <p:cNvSpPr>
                  <a:spLocks noChangeArrowheads="1"/>
                </p:cNvSpPr>
                <p:nvPr/>
              </p:nvSpPr>
              <p:spPr bwMode="auto">
                <a:xfrm>
                  <a:off x="1693" y="2208"/>
                  <a:ext cx="227" cy="227"/>
                </a:xfrm>
                <a:prstGeom prst="ellips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dirty="0">
                      <a:solidFill>
                        <a:srgbClr val="C00000"/>
                      </a:solidFill>
                    </a:rPr>
                    <a:t>B</a:t>
                  </a:r>
                </a:p>
              </p:txBody>
            </p:sp>
            <p:grpSp>
              <p:nvGrpSpPr>
                <p:cNvPr id="25" name="Group 18"/>
                <p:cNvGrpSpPr>
                  <a:grpSpLocks/>
                </p:cNvGrpSpPr>
                <p:nvPr/>
              </p:nvGrpSpPr>
              <p:grpSpPr bwMode="auto">
                <a:xfrm>
                  <a:off x="1008" y="2160"/>
                  <a:ext cx="672" cy="672"/>
                  <a:chOff x="1200" y="2688"/>
                  <a:chExt cx="672" cy="672"/>
                </a:xfrm>
              </p:grpSpPr>
              <p:sp>
                <p:nvSpPr>
                  <p:cNvPr id="27" name="Oval 19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2976"/>
                    <a:ext cx="227" cy="227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90000"/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400"/>
                      <a:t>K</a:t>
                    </a:r>
                  </a:p>
                </p:txBody>
              </p:sp>
              <p:sp>
                <p:nvSpPr>
                  <p:cNvPr id="28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2989"/>
                    <a:ext cx="227" cy="227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90000"/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400"/>
                      <a:t>L</a:t>
                    </a:r>
                  </a:p>
                </p:txBody>
              </p:sp>
              <p:sp>
                <p:nvSpPr>
                  <p:cNvPr id="29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2688"/>
                    <a:ext cx="672" cy="672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90000"/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/>
                  </a:p>
                </p:txBody>
              </p:sp>
              <p:sp>
                <p:nvSpPr>
                  <p:cNvPr id="30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736"/>
                    <a:ext cx="227" cy="227"/>
                  </a:xfrm>
                  <a:prstGeom prst="ellipse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90000"/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400"/>
                      <a:t>E</a:t>
                    </a:r>
                  </a:p>
                </p:txBody>
              </p:sp>
            </p:grpSp>
            <p:sp>
              <p:nvSpPr>
                <p:cNvPr id="26" name="Oval 23"/>
                <p:cNvSpPr>
                  <a:spLocks noChangeArrowheads="1"/>
                </p:cNvSpPr>
                <p:nvPr/>
              </p:nvSpPr>
              <p:spPr bwMode="auto">
                <a:xfrm>
                  <a:off x="912" y="2016"/>
                  <a:ext cx="1152" cy="9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</p:grpSp>
          <p:grpSp>
            <p:nvGrpSpPr>
              <p:cNvPr id="13" name="Group 24"/>
              <p:cNvGrpSpPr>
                <a:grpSpLocks/>
              </p:cNvGrpSpPr>
              <p:nvPr/>
            </p:nvGrpSpPr>
            <p:grpSpPr bwMode="auto">
              <a:xfrm>
                <a:off x="1200" y="2688"/>
                <a:ext cx="1008" cy="912"/>
                <a:chOff x="2016" y="2688"/>
                <a:chExt cx="1008" cy="1008"/>
              </a:xfrm>
            </p:grpSpPr>
            <p:sp>
              <p:nvSpPr>
                <p:cNvPr id="16" name="Oval 25"/>
                <p:cNvSpPr>
                  <a:spLocks noChangeArrowheads="1"/>
                </p:cNvSpPr>
                <p:nvPr/>
              </p:nvSpPr>
              <p:spPr bwMode="auto">
                <a:xfrm>
                  <a:off x="2448" y="2736"/>
                  <a:ext cx="227" cy="227"/>
                </a:xfrm>
                <a:prstGeom prst="ellips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dirty="0">
                      <a:solidFill>
                        <a:srgbClr val="C00000"/>
                      </a:solidFill>
                    </a:rPr>
                    <a:t>C</a:t>
                  </a:r>
                </a:p>
              </p:txBody>
            </p:sp>
            <p:grpSp>
              <p:nvGrpSpPr>
                <p:cNvPr id="17" name="Group 26"/>
                <p:cNvGrpSpPr>
                  <a:grpSpLocks/>
                </p:cNvGrpSpPr>
                <p:nvPr/>
              </p:nvGrpSpPr>
              <p:grpSpPr bwMode="auto">
                <a:xfrm>
                  <a:off x="2208" y="2976"/>
                  <a:ext cx="672" cy="672"/>
                  <a:chOff x="1200" y="2688"/>
                  <a:chExt cx="672" cy="672"/>
                </a:xfrm>
              </p:grpSpPr>
              <p:sp>
                <p:nvSpPr>
                  <p:cNvPr id="19" name="Oval 27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2976"/>
                    <a:ext cx="227" cy="227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90000"/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400"/>
                      <a:t>M</a:t>
                    </a:r>
                  </a:p>
                </p:txBody>
              </p:sp>
              <p:sp>
                <p:nvSpPr>
                  <p:cNvPr id="20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2989"/>
                    <a:ext cx="227" cy="227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90000"/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400"/>
                      <a:t>N</a:t>
                    </a:r>
                  </a:p>
                </p:txBody>
              </p:sp>
              <p:sp>
                <p:nvSpPr>
                  <p:cNvPr id="21" name="Oval 29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2688"/>
                    <a:ext cx="672" cy="672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90000"/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/>
                  </a:p>
                </p:txBody>
              </p:sp>
              <p:sp>
                <p:nvSpPr>
                  <p:cNvPr id="22" name="Oval 30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736"/>
                    <a:ext cx="227" cy="227"/>
                  </a:xfrm>
                  <a:prstGeom prst="ellipse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90000"/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400"/>
                      <a:t>G</a:t>
                    </a:r>
                  </a:p>
                </p:txBody>
              </p:sp>
            </p:grpSp>
            <p:sp>
              <p:nvSpPr>
                <p:cNvPr id="18" name="Oval 31"/>
                <p:cNvSpPr>
                  <a:spLocks noChangeArrowheads="1"/>
                </p:cNvSpPr>
                <p:nvPr/>
              </p:nvSpPr>
              <p:spPr bwMode="auto">
                <a:xfrm>
                  <a:off x="2016" y="2688"/>
                  <a:ext cx="1008" cy="100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</p:grpSp>
          <p:sp>
            <p:nvSpPr>
              <p:cNvPr id="14" name="Oval 32"/>
              <p:cNvSpPr>
                <a:spLocks noChangeArrowheads="1"/>
              </p:cNvSpPr>
              <p:nvPr/>
            </p:nvSpPr>
            <p:spPr bwMode="auto">
              <a:xfrm>
                <a:off x="192" y="1632"/>
                <a:ext cx="2352" cy="21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5" name="Oval 33"/>
              <p:cNvSpPr>
                <a:spLocks noChangeArrowheads="1"/>
              </p:cNvSpPr>
              <p:nvPr/>
            </p:nvSpPr>
            <p:spPr bwMode="auto">
              <a:xfrm>
                <a:off x="1117" y="1824"/>
                <a:ext cx="227" cy="227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solidFill>
                      <a:srgbClr val="0000CC"/>
                    </a:solidFill>
                  </a:rPr>
                  <a:t>A</a:t>
                </a:r>
              </a:p>
            </p:txBody>
          </p:sp>
        </p:grpSp>
      </p:grpSp>
      <p:grpSp>
        <p:nvGrpSpPr>
          <p:cNvPr id="36" name="Group 5"/>
          <p:cNvGrpSpPr>
            <a:grpSpLocks/>
          </p:cNvGrpSpPr>
          <p:nvPr/>
        </p:nvGrpSpPr>
        <p:grpSpPr bwMode="auto">
          <a:xfrm>
            <a:off x="5438953" y="609600"/>
            <a:ext cx="3324047" cy="2680567"/>
            <a:chOff x="2893" y="1824"/>
            <a:chExt cx="2424" cy="1939"/>
          </a:xfrm>
        </p:grpSpPr>
        <p:grpSp>
          <p:nvGrpSpPr>
            <p:cNvPr id="37" name="Group 7"/>
            <p:cNvGrpSpPr>
              <a:grpSpLocks/>
            </p:cNvGrpSpPr>
            <p:nvPr/>
          </p:nvGrpSpPr>
          <p:grpSpPr bwMode="auto">
            <a:xfrm>
              <a:off x="2893" y="1824"/>
              <a:ext cx="2291" cy="1619"/>
              <a:chOff x="1584" y="2064"/>
              <a:chExt cx="2291" cy="1619"/>
            </a:xfrm>
          </p:grpSpPr>
          <p:sp>
            <p:nvSpPr>
              <p:cNvPr id="39" name="Oval 8"/>
              <p:cNvSpPr>
                <a:spLocks noChangeArrowheads="1"/>
              </p:cNvSpPr>
              <p:nvPr/>
            </p:nvSpPr>
            <p:spPr bwMode="auto">
              <a:xfrm>
                <a:off x="2640" y="2064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solidFill>
                      <a:srgbClr val="0000CC"/>
                    </a:solidFill>
                  </a:rPr>
                  <a:t>A</a:t>
                </a:r>
              </a:p>
            </p:txBody>
          </p:sp>
          <p:sp>
            <p:nvSpPr>
              <p:cNvPr id="40" name="Oval 9"/>
              <p:cNvSpPr>
                <a:spLocks noChangeArrowheads="1"/>
              </p:cNvSpPr>
              <p:nvPr/>
            </p:nvSpPr>
            <p:spPr bwMode="auto">
              <a:xfrm>
                <a:off x="2112" y="2544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solidFill>
                      <a:srgbClr val="C00000"/>
                    </a:solidFill>
                  </a:rPr>
                  <a:t>B</a:t>
                </a:r>
              </a:p>
            </p:txBody>
          </p:sp>
          <p:sp>
            <p:nvSpPr>
              <p:cNvPr id="41" name="Oval 10"/>
              <p:cNvSpPr>
                <a:spLocks noChangeArrowheads="1"/>
              </p:cNvSpPr>
              <p:nvPr/>
            </p:nvSpPr>
            <p:spPr bwMode="auto">
              <a:xfrm>
                <a:off x="3264" y="2530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solidFill>
                      <a:srgbClr val="C00000"/>
                    </a:solidFill>
                  </a:rPr>
                  <a:t>D</a:t>
                </a:r>
              </a:p>
            </p:txBody>
          </p:sp>
          <p:sp>
            <p:nvSpPr>
              <p:cNvPr id="42" name="Oval 11"/>
              <p:cNvSpPr>
                <a:spLocks noChangeArrowheads="1"/>
              </p:cNvSpPr>
              <p:nvPr/>
            </p:nvSpPr>
            <p:spPr bwMode="auto">
              <a:xfrm>
                <a:off x="2658" y="2527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solidFill>
                      <a:srgbClr val="C00000"/>
                    </a:solidFill>
                  </a:rPr>
                  <a:t>C</a:t>
                </a:r>
              </a:p>
            </p:txBody>
          </p:sp>
          <p:sp>
            <p:nvSpPr>
              <p:cNvPr id="43" name="Oval 12"/>
              <p:cNvSpPr>
                <a:spLocks noChangeArrowheads="1"/>
              </p:cNvSpPr>
              <p:nvPr/>
            </p:nvSpPr>
            <p:spPr bwMode="auto">
              <a:xfrm>
                <a:off x="1824" y="2989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/>
                  <a:t>E</a:t>
                </a:r>
              </a:p>
            </p:txBody>
          </p:sp>
          <p:sp>
            <p:nvSpPr>
              <p:cNvPr id="44" name="Oval 13"/>
              <p:cNvSpPr>
                <a:spLocks noChangeArrowheads="1"/>
              </p:cNvSpPr>
              <p:nvPr/>
            </p:nvSpPr>
            <p:spPr bwMode="auto">
              <a:xfrm>
                <a:off x="2653" y="2970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G</a:t>
                </a:r>
              </a:p>
            </p:txBody>
          </p:sp>
          <p:sp>
            <p:nvSpPr>
              <p:cNvPr id="45" name="Oval 14"/>
              <p:cNvSpPr>
                <a:spLocks noChangeArrowheads="1"/>
              </p:cNvSpPr>
              <p:nvPr/>
            </p:nvSpPr>
            <p:spPr bwMode="auto">
              <a:xfrm>
                <a:off x="2317" y="2976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/>
                  <a:t>F</a:t>
                </a:r>
              </a:p>
            </p:txBody>
          </p:sp>
          <p:sp>
            <p:nvSpPr>
              <p:cNvPr id="46" name="Oval 15"/>
              <p:cNvSpPr>
                <a:spLocks noChangeArrowheads="1"/>
              </p:cNvSpPr>
              <p:nvPr/>
            </p:nvSpPr>
            <p:spPr bwMode="auto">
              <a:xfrm>
                <a:off x="3024" y="2976"/>
                <a:ext cx="227" cy="22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/>
                  <a:t>H</a:t>
                </a:r>
              </a:p>
            </p:txBody>
          </p:sp>
          <p:sp>
            <p:nvSpPr>
              <p:cNvPr id="47" name="Oval 16"/>
              <p:cNvSpPr>
                <a:spLocks noChangeArrowheads="1"/>
              </p:cNvSpPr>
              <p:nvPr/>
            </p:nvSpPr>
            <p:spPr bwMode="auto">
              <a:xfrm>
                <a:off x="3312" y="2976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/>
                  <a:t>I</a:t>
                </a:r>
              </a:p>
            </p:txBody>
          </p:sp>
          <p:sp>
            <p:nvSpPr>
              <p:cNvPr id="48" name="Oval 17"/>
              <p:cNvSpPr>
                <a:spLocks noChangeArrowheads="1"/>
              </p:cNvSpPr>
              <p:nvPr/>
            </p:nvSpPr>
            <p:spPr bwMode="auto">
              <a:xfrm>
                <a:off x="2448" y="3408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/>
                  <a:t>M</a:t>
                </a:r>
              </a:p>
            </p:txBody>
          </p:sp>
          <p:sp>
            <p:nvSpPr>
              <p:cNvPr id="49" name="Oval 18"/>
              <p:cNvSpPr>
                <a:spLocks noChangeArrowheads="1"/>
              </p:cNvSpPr>
              <p:nvPr/>
            </p:nvSpPr>
            <p:spPr bwMode="auto">
              <a:xfrm>
                <a:off x="3648" y="2967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/>
                  <a:t>J</a:t>
                </a:r>
              </a:p>
            </p:txBody>
          </p:sp>
          <p:sp>
            <p:nvSpPr>
              <p:cNvPr id="50" name="Oval 19"/>
              <p:cNvSpPr>
                <a:spLocks noChangeArrowheads="1"/>
              </p:cNvSpPr>
              <p:nvPr/>
            </p:nvSpPr>
            <p:spPr bwMode="auto">
              <a:xfrm>
                <a:off x="2907" y="3438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/>
                  <a:t>N</a:t>
                </a:r>
              </a:p>
            </p:txBody>
          </p:sp>
          <p:sp>
            <p:nvSpPr>
              <p:cNvPr id="51" name="Line 20"/>
              <p:cNvSpPr>
                <a:spLocks noChangeShapeType="1"/>
              </p:cNvSpPr>
              <p:nvPr/>
            </p:nvSpPr>
            <p:spPr bwMode="auto">
              <a:xfrm flipH="1">
                <a:off x="2274" y="2247"/>
                <a:ext cx="363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Line 21"/>
              <p:cNvSpPr>
                <a:spLocks noChangeShapeType="1"/>
              </p:cNvSpPr>
              <p:nvPr/>
            </p:nvSpPr>
            <p:spPr bwMode="auto">
              <a:xfrm>
                <a:off x="2766" y="2304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Line 22"/>
              <p:cNvSpPr>
                <a:spLocks noChangeShapeType="1"/>
              </p:cNvSpPr>
              <p:nvPr/>
            </p:nvSpPr>
            <p:spPr bwMode="auto">
              <a:xfrm>
                <a:off x="2862" y="2235"/>
                <a:ext cx="453" cy="2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Line 23"/>
              <p:cNvSpPr>
                <a:spLocks noChangeShapeType="1"/>
              </p:cNvSpPr>
              <p:nvPr/>
            </p:nvSpPr>
            <p:spPr bwMode="auto">
              <a:xfrm flipH="1">
                <a:off x="1938" y="2745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Line 24"/>
              <p:cNvSpPr>
                <a:spLocks noChangeShapeType="1"/>
              </p:cNvSpPr>
              <p:nvPr/>
            </p:nvSpPr>
            <p:spPr bwMode="auto">
              <a:xfrm>
                <a:off x="2265" y="2775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Line 25"/>
              <p:cNvSpPr>
                <a:spLocks noChangeShapeType="1"/>
              </p:cNvSpPr>
              <p:nvPr/>
            </p:nvSpPr>
            <p:spPr bwMode="auto">
              <a:xfrm>
                <a:off x="2766" y="274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Line 26"/>
              <p:cNvSpPr>
                <a:spLocks noChangeShapeType="1"/>
              </p:cNvSpPr>
              <p:nvPr/>
            </p:nvSpPr>
            <p:spPr bwMode="auto">
              <a:xfrm flipH="1">
                <a:off x="3120" y="2736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Line 27"/>
              <p:cNvSpPr>
                <a:spLocks noChangeShapeType="1"/>
              </p:cNvSpPr>
              <p:nvPr/>
            </p:nvSpPr>
            <p:spPr bwMode="auto">
              <a:xfrm>
                <a:off x="3408" y="2749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Line 28"/>
              <p:cNvSpPr>
                <a:spLocks noChangeShapeType="1"/>
              </p:cNvSpPr>
              <p:nvPr/>
            </p:nvSpPr>
            <p:spPr bwMode="auto">
              <a:xfrm>
                <a:off x="3477" y="2718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Oval 29"/>
              <p:cNvSpPr>
                <a:spLocks noChangeArrowheads="1"/>
              </p:cNvSpPr>
              <p:nvPr/>
            </p:nvSpPr>
            <p:spPr bwMode="auto">
              <a:xfrm>
                <a:off x="1584" y="3456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/>
                  <a:t>K</a:t>
                </a:r>
              </a:p>
            </p:txBody>
          </p:sp>
          <p:sp>
            <p:nvSpPr>
              <p:cNvPr id="61" name="Oval 30"/>
              <p:cNvSpPr>
                <a:spLocks noChangeArrowheads="1"/>
              </p:cNvSpPr>
              <p:nvPr/>
            </p:nvSpPr>
            <p:spPr bwMode="auto">
              <a:xfrm>
                <a:off x="2086" y="3442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/>
                  <a:t>L</a:t>
                </a:r>
              </a:p>
            </p:txBody>
          </p:sp>
          <p:sp>
            <p:nvSpPr>
              <p:cNvPr id="62" name="Line 31"/>
              <p:cNvSpPr>
                <a:spLocks noChangeShapeType="1"/>
              </p:cNvSpPr>
              <p:nvPr/>
            </p:nvSpPr>
            <p:spPr bwMode="auto">
              <a:xfrm flipH="1">
                <a:off x="1728" y="3207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Line 32"/>
              <p:cNvSpPr>
                <a:spLocks noChangeShapeType="1"/>
              </p:cNvSpPr>
              <p:nvPr/>
            </p:nvSpPr>
            <p:spPr bwMode="auto">
              <a:xfrm>
                <a:off x="2007" y="3198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Line 33"/>
              <p:cNvSpPr>
                <a:spLocks noChangeShapeType="1"/>
              </p:cNvSpPr>
              <p:nvPr/>
            </p:nvSpPr>
            <p:spPr bwMode="auto">
              <a:xfrm flipH="1">
                <a:off x="2544" y="3177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Line 34"/>
              <p:cNvSpPr>
                <a:spLocks noChangeShapeType="1"/>
              </p:cNvSpPr>
              <p:nvPr/>
            </p:nvSpPr>
            <p:spPr bwMode="auto">
              <a:xfrm>
                <a:off x="2832" y="3186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3009" y="3495"/>
              <a:ext cx="2308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 dirty="0"/>
                <a:t>(b)</a:t>
              </a:r>
              <a:r>
                <a:rPr kumimoji="0" lang="en-US" altLang="zh-CN" sz="2000" b="1" dirty="0">
                  <a:latin typeface="Arial" panose="020B0604020202020204" pitchFamily="34" charset="0"/>
                </a:rPr>
                <a:t> </a:t>
              </a:r>
              <a:r>
                <a:rPr kumimoji="0" lang="zh-CN" altLang="en-US" sz="2000" b="1" dirty="0" smtClean="0">
                  <a:latin typeface="Arial" panose="020B0604020202020204" pitchFamily="34" charset="0"/>
                </a:rPr>
                <a:t>一般</a:t>
              </a:r>
              <a:r>
                <a:rPr kumimoji="0" lang="zh-CN" altLang="en-US" sz="2000" b="1" dirty="0">
                  <a:latin typeface="Arial" panose="020B0604020202020204" pitchFamily="34" charset="0"/>
                </a:rPr>
                <a:t>的</a:t>
              </a:r>
              <a:r>
                <a:rPr kumimoji="0" lang="zh-CN" altLang="en-US" sz="2000" b="1" dirty="0" smtClean="0">
                  <a:latin typeface="Arial" panose="020B0604020202020204" pitchFamily="34" charset="0"/>
                </a:rPr>
                <a:t>树</a:t>
              </a:r>
              <a:r>
                <a:rPr kumimoji="0" lang="en-US" altLang="zh-CN" sz="2000" b="1" dirty="0" smtClean="0">
                  <a:latin typeface="Arial" panose="020B0604020202020204" pitchFamily="34" charset="0"/>
                </a:rPr>
                <a:t>(</a:t>
              </a:r>
              <a:r>
                <a:rPr kumimoji="0" lang="zh-CN" altLang="en-US" sz="2000" dirty="0">
                  <a:solidFill>
                    <a:srgbClr val="7030A0"/>
                  </a:solidFill>
                  <a:latin typeface="+mn-ea"/>
                  <a:ea typeface="+mn-ea"/>
                </a:rPr>
                <a:t>倒悬</a:t>
              </a:r>
              <a:r>
                <a:rPr kumimoji="0" lang="zh-CN" altLang="en-US" sz="2000" dirty="0" smtClean="0">
                  <a:solidFill>
                    <a:srgbClr val="7030A0"/>
                  </a:solidFill>
                  <a:latin typeface="+mn-ea"/>
                  <a:ea typeface="+mn-ea"/>
                </a:rPr>
                <a:t>树</a:t>
              </a:r>
              <a:r>
                <a:rPr kumimoji="0" lang="zh-CN" altLang="en-US" sz="2000" dirty="0">
                  <a:latin typeface="Arial" panose="020B0604020202020204" pitchFamily="34" charset="0"/>
                </a:rPr>
                <a:t>表示</a:t>
              </a:r>
              <a:r>
                <a:rPr kumimoji="0" lang="en-US" altLang="zh-CN" sz="2000" b="1" dirty="0" smtClean="0">
                  <a:latin typeface="Arial" panose="020B0604020202020204" pitchFamily="34" charset="0"/>
                </a:rPr>
                <a:t>)</a:t>
              </a:r>
              <a:endParaRPr kumimoji="0" lang="zh-CN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250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</a:t>
            </a:r>
            <a:r>
              <a:rPr lang="zh-CN" altLang="en-US" dirty="0"/>
              <a:t>树</a:t>
            </a:r>
            <a:r>
              <a:rPr lang="zh-CN" altLang="en-US" dirty="0" smtClean="0"/>
              <a:t>的表示形式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2/2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981075"/>
            <a:ext cx="8191500" cy="5419725"/>
          </a:xfrm>
        </p:spPr>
        <p:txBody>
          <a:bodyPr/>
          <a:lstStyle/>
          <a:p>
            <a:pPr marL="457200" indent="-457200">
              <a:buFont typeface="+mj-ea"/>
              <a:buAutoNum type="circleNumDbPlain"/>
            </a:pPr>
            <a:r>
              <a:rPr lang="zh-CN" altLang="en-US" sz="2400" b="1" dirty="0" smtClean="0"/>
              <a:t>广义表</a:t>
            </a:r>
            <a:r>
              <a:rPr lang="zh-CN" altLang="en-US" sz="2400" dirty="0" smtClean="0"/>
              <a:t>（</a:t>
            </a:r>
            <a:r>
              <a:rPr lang="zh-CN" altLang="en-US" sz="2400" dirty="0"/>
              <a:t>如</a:t>
            </a:r>
            <a:r>
              <a:rPr lang="zh-CN" altLang="en-US" sz="2400" dirty="0" smtClean="0"/>
              <a:t>图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）</a:t>
            </a:r>
            <a:endParaRPr lang="zh-CN" altLang="en-US" sz="2400" dirty="0"/>
          </a:p>
          <a:p>
            <a:pPr lvl="1"/>
            <a:r>
              <a:rPr lang="zh-CN" altLang="en-US" sz="2200" dirty="0" smtClean="0"/>
              <a:t>图</a:t>
            </a:r>
            <a:r>
              <a:rPr lang="en-US" altLang="zh-CN" sz="2200" dirty="0" smtClean="0"/>
              <a:t>(d)</a:t>
            </a:r>
            <a:r>
              <a:rPr lang="en-US" altLang="zh-CN" sz="2200" dirty="0">
                <a:sym typeface="Wingdings" panose="05000000000000000000" pitchFamily="2" charset="2"/>
              </a:rPr>
              <a:t>  </a:t>
            </a:r>
            <a:r>
              <a:rPr lang="zh-CN" altLang="en-US" sz="2200" dirty="0">
                <a:sym typeface="Wingdings" panose="05000000000000000000" pitchFamily="2" charset="2"/>
              </a:rPr>
              <a:t>对应于</a:t>
            </a:r>
            <a:r>
              <a:rPr lang="en-US" altLang="zh-CN" sz="2200" dirty="0">
                <a:sym typeface="Wingdings" panose="05000000000000000000" pitchFamily="2" charset="2"/>
              </a:rPr>
              <a:t>: </a:t>
            </a:r>
            <a:r>
              <a:rPr lang="zh-CN" altLang="en-US" sz="2200" dirty="0"/>
              <a:t>图</a:t>
            </a:r>
            <a:r>
              <a:rPr lang="en-US" altLang="zh-CN" sz="2200" dirty="0"/>
              <a:t>(b</a:t>
            </a:r>
            <a:r>
              <a:rPr lang="en-US" altLang="zh-CN" sz="2200" dirty="0" smtClean="0"/>
              <a:t>)</a:t>
            </a:r>
          </a:p>
          <a:p>
            <a:pPr lvl="1"/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endParaRPr lang="zh-CN" altLang="en-US" sz="2400" dirty="0"/>
          </a:p>
          <a:p>
            <a:pPr marL="457200" indent="-457200">
              <a:buFont typeface="+mj-ea"/>
              <a:buAutoNum type="circleNumDbPlain" startAt="3"/>
            </a:pPr>
            <a:r>
              <a:rPr lang="zh-CN" altLang="en-US" sz="2400" b="1" dirty="0" smtClean="0"/>
              <a:t>凹入表示</a:t>
            </a:r>
            <a:r>
              <a:rPr lang="zh-CN" altLang="en-US" sz="2400" dirty="0" smtClean="0"/>
              <a:t>（</a:t>
            </a:r>
            <a:r>
              <a:rPr lang="zh-CN" altLang="en-US" sz="2400" dirty="0"/>
              <a:t>如</a:t>
            </a:r>
            <a:r>
              <a:rPr lang="zh-CN" altLang="en-US" sz="2400" dirty="0" smtClean="0"/>
              <a:t>图</a:t>
            </a:r>
            <a:r>
              <a:rPr lang="en-US" altLang="zh-CN" sz="2400" dirty="0" smtClean="0"/>
              <a:t>e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marL="720725" lvl="1" indent="-182563"/>
            <a:r>
              <a:rPr lang="zh-CN" altLang="en-US" sz="2200" dirty="0"/>
              <a:t>图</a:t>
            </a:r>
            <a:r>
              <a:rPr lang="en-US" altLang="zh-CN" sz="2200" dirty="0" smtClean="0"/>
              <a:t>(e)</a:t>
            </a:r>
            <a:r>
              <a:rPr lang="en-US" altLang="zh-CN" sz="2200" dirty="0" smtClean="0">
                <a:sym typeface="Wingdings" panose="05000000000000000000" pitchFamily="2" charset="2"/>
              </a:rPr>
              <a:t>  </a:t>
            </a:r>
            <a:r>
              <a:rPr lang="zh-CN" altLang="en-US" sz="2200" dirty="0">
                <a:sym typeface="Wingdings" panose="05000000000000000000" pitchFamily="2" charset="2"/>
              </a:rPr>
              <a:t>对应于</a:t>
            </a:r>
            <a:r>
              <a:rPr lang="en-US" altLang="zh-CN" sz="2200" dirty="0">
                <a:sym typeface="Wingdings" panose="05000000000000000000" pitchFamily="2" charset="2"/>
              </a:rPr>
              <a:t>: </a:t>
            </a:r>
            <a:r>
              <a:rPr lang="zh-CN" altLang="en-US" sz="2200" dirty="0"/>
              <a:t>图</a:t>
            </a:r>
            <a:r>
              <a:rPr lang="en-US" altLang="zh-CN" sz="2200" dirty="0"/>
              <a:t>(b</a:t>
            </a:r>
            <a:r>
              <a:rPr lang="en-US" altLang="zh-CN" sz="2200" dirty="0" smtClean="0"/>
              <a:t>)</a:t>
            </a:r>
            <a:endParaRPr lang="zh-CN" altLang="en-US" sz="2400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909956" y="3124200"/>
            <a:ext cx="228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(d) </a:t>
            </a:r>
            <a:r>
              <a:rPr lang="zh-CN" altLang="en-US" sz="2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广义表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形式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508196" y="2502520"/>
            <a:ext cx="5089521" cy="43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(A(B(E(K,L),F</a:t>
            </a:r>
            <a:r>
              <a:rPr lang="en-US" altLang="zh-CN" sz="2400" dirty="0" smtClean="0"/>
              <a:t>),C(G(M,N)),D(H,I,J)))</a:t>
            </a:r>
            <a:endParaRPr lang="en-US" altLang="zh-CN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168" y="1143000"/>
            <a:ext cx="3066667" cy="3885714"/>
          </a:xfrm>
          <a:prstGeom prst="rect">
            <a:avLst/>
          </a:prstGeom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681251" y="5143257"/>
            <a:ext cx="32385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(e)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树的</a:t>
            </a:r>
            <a:r>
              <a:rPr lang="zh-CN" altLang="en-US" sz="2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凹入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表示形式</a:t>
            </a:r>
          </a:p>
        </p:txBody>
      </p:sp>
      <p:sp>
        <p:nvSpPr>
          <p:cNvPr id="9" name="动作按钮: 开始 8">
            <a:hlinkClick r:id="" action="ppaction://noaction" highlightClick="1"/>
          </p:cNvPr>
          <p:cNvSpPr/>
          <p:nvPr/>
        </p:nvSpPr>
        <p:spPr>
          <a:xfrm>
            <a:off x="8820472" y="6580188"/>
            <a:ext cx="323528" cy="277812"/>
          </a:xfrm>
          <a:prstGeom prst="actionButtonBeginning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20370" y="5926055"/>
            <a:ext cx="7817560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2000" dirty="0"/>
              <a:t>树的</a:t>
            </a:r>
            <a:r>
              <a:rPr lang="zh-CN" altLang="en-US" sz="2000" dirty="0" smtClean="0"/>
              <a:t>表示形式</a:t>
            </a:r>
            <a:r>
              <a:rPr lang="zh-CN" altLang="en-US" sz="2000" dirty="0" smtClean="0">
                <a:solidFill>
                  <a:schemeClr val="accent6"/>
                </a:solidFill>
              </a:rPr>
              <a:t>多种多样</a:t>
            </a:r>
            <a:r>
              <a:rPr lang="en-US" altLang="zh-CN" sz="2000" dirty="0" smtClean="0"/>
              <a:t>——</a:t>
            </a:r>
            <a:r>
              <a:rPr lang="zh-CN" altLang="en-US" sz="2000" dirty="0" smtClean="0"/>
              <a:t>侧面说明了很多人在研究‘树’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重要</a:t>
            </a:r>
            <a:r>
              <a:rPr lang="zh-CN" altLang="en-US" sz="2000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97529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3400" y="5257800"/>
            <a:ext cx="81915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en-US" dirty="0" smtClean="0"/>
              <a:t>树的基本运算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ts val="800"/>
              </a:spcBef>
              <a:buFont typeface="+mj-ea"/>
              <a:buAutoNum type="circleNumDbPlain"/>
            </a:pPr>
            <a:r>
              <a:rPr lang="zh-CN" altLang="en-US" sz="2400" dirty="0"/>
              <a:t>初始化  </a:t>
            </a:r>
            <a:r>
              <a:rPr lang="en-US" altLang="zh-CN" sz="2400" dirty="0"/>
              <a:t>initiate(T) </a:t>
            </a:r>
          </a:p>
          <a:p>
            <a:pPr marL="457200" indent="-457200">
              <a:spcBef>
                <a:spcPts val="800"/>
              </a:spcBef>
              <a:buFont typeface="+mj-ea"/>
              <a:buAutoNum type="circleNumDbPlain"/>
            </a:pPr>
            <a:r>
              <a:rPr lang="zh-CN" altLang="en-US" sz="2400" dirty="0"/>
              <a:t>求根结点  </a:t>
            </a:r>
            <a:r>
              <a:rPr lang="en-US" altLang="zh-CN" sz="2400" dirty="0"/>
              <a:t>root(T)</a:t>
            </a:r>
          </a:p>
          <a:p>
            <a:pPr marL="457200" indent="-457200">
              <a:spcBef>
                <a:spcPts val="800"/>
              </a:spcBef>
              <a:buFont typeface="+mj-ea"/>
              <a:buAutoNum type="circleNumDbPlain"/>
            </a:pPr>
            <a:r>
              <a:rPr lang="zh-CN" altLang="en-US" sz="2400" dirty="0"/>
              <a:t>求双亲结点  </a:t>
            </a:r>
            <a:r>
              <a:rPr lang="en-US" altLang="zh-CN" sz="2400" dirty="0"/>
              <a:t>parent(T</a:t>
            </a:r>
            <a:r>
              <a:rPr lang="en-US" altLang="zh-CN" sz="2400" dirty="0" smtClean="0"/>
              <a:t>, a</a:t>
            </a:r>
            <a:r>
              <a:rPr lang="en-US" altLang="zh-CN" sz="2400" dirty="0"/>
              <a:t>)</a:t>
            </a:r>
          </a:p>
          <a:p>
            <a:pPr marL="457200" indent="-457200">
              <a:spcBef>
                <a:spcPts val="800"/>
              </a:spcBef>
              <a:buFont typeface="+mj-ea"/>
              <a:buAutoNum type="circleNumDbPlain"/>
            </a:pPr>
            <a:r>
              <a:rPr lang="zh-CN" altLang="en-US" sz="2400" dirty="0"/>
              <a:t>求孩子结点  </a:t>
            </a:r>
            <a:r>
              <a:rPr lang="en-US" altLang="zh-CN" sz="2400" dirty="0"/>
              <a:t>child(T</a:t>
            </a:r>
            <a:r>
              <a:rPr lang="en-US" altLang="zh-CN" sz="2400" dirty="0" smtClean="0"/>
              <a:t>, a, </a:t>
            </a:r>
            <a:r>
              <a:rPr lang="en-US" altLang="zh-CN" sz="2400" dirty="0" err="1" smtClean="0"/>
              <a:t>i</a:t>
            </a:r>
            <a:r>
              <a:rPr lang="en-US" altLang="zh-CN" sz="2400" dirty="0"/>
              <a:t>)</a:t>
            </a:r>
          </a:p>
          <a:p>
            <a:pPr marL="457200" indent="-457200">
              <a:spcBef>
                <a:spcPts val="800"/>
              </a:spcBef>
              <a:buFont typeface="+mj-ea"/>
              <a:buAutoNum type="circleNumDbPlain"/>
            </a:pPr>
            <a:r>
              <a:rPr lang="zh-CN" altLang="en-US" sz="2400" dirty="0"/>
              <a:t>求右兄弟  </a:t>
            </a:r>
            <a:r>
              <a:rPr lang="en-US" altLang="zh-CN" sz="2400" dirty="0"/>
              <a:t>right-sibling(T</a:t>
            </a:r>
            <a:r>
              <a:rPr lang="en-US" altLang="zh-CN" sz="2400" dirty="0" smtClean="0"/>
              <a:t>, a</a:t>
            </a:r>
            <a:r>
              <a:rPr lang="en-US" altLang="zh-CN" sz="2400" dirty="0"/>
              <a:t>)</a:t>
            </a:r>
          </a:p>
          <a:p>
            <a:pPr marL="457200" indent="-457200">
              <a:spcBef>
                <a:spcPts val="800"/>
              </a:spcBef>
              <a:buFont typeface="+mj-ea"/>
              <a:buAutoNum type="circleNumDbPlain"/>
            </a:pPr>
            <a:r>
              <a:rPr lang="zh-CN" altLang="en-US" sz="2400" dirty="0"/>
              <a:t>建树  </a:t>
            </a:r>
            <a:r>
              <a:rPr lang="en-US" altLang="zh-CN" sz="2400" dirty="0"/>
              <a:t>create(a</a:t>
            </a:r>
            <a:r>
              <a:rPr lang="en-US" altLang="zh-CN" sz="2400" dirty="0" smtClean="0"/>
              <a:t>, F</a:t>
            </a:r>
            <a:r>
              <a:rPr lang="en-US" altLang="zh-CN" sz="2400" dirty="0"/>
              <a:t>)</a:t>
            </a:r>
          </a:p>
          <a:p>
            <a:pPr marL="457200" indent="-457200">
              <a:spcBef>
                <a:spcPts val="800"/>
              </a:spcBef>
              <a:buFont typeface="+mj-ea"/>
              <a:buAutoNum type="circleNumDbPlain"/>
            </a:pPr>
            <a:r>
              <a:rPr lang="zh-CN" altLang="en-US" sz="2400" dirty="0"/>
              <a:t>插入子树  </a:t>
            </a:r>
            <a:r>
              <a:rPr lang="en-US" altLang="zh-CN" sz="2400" dirty="0"/>
              <a:t>insert(T</a:t>
            </a:r>
            <a:r>
              <a:rPr lang="en-US" altLang="zh-CN" sz="2400" dirty="0" smtClean="0"/>
              <a:t>, a,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, b</a:t>
            </a:r>
            <a:r>
              <a:rPr lang="en-US" altLang="zh-CN" sz="2400" dirty="0"/>
              <a:t>)</a:t>
            </a:r>
          </a:p>
          <a:p>
            <a:pPr marL="457200" indent="-457200">
              <a:spcBef>
                <a:spcPts val="800"/>
              </a:spcBef>
              <a:buFont typeface="+mj-ea"/>
              <a:buAutoNum type="circleNumDbPlain"/>
            </a:pPr>
            <a:r>
              <a:rPr lang="zh-CN" altLang="en-US" sz="2400" dirty="0"/>
              <a:t>删除子树  </a:t>
            </a:r>
            <a:r>
              <a:rPr lang="en-US" altLang="zh-CN" sz="2400" dirty="0"/>
              <a:t>delete(T</a:t>
            </a:r>
            <a:r>
              <a:rPr lang="en-US" altLang="zh-CN" sz="2400" dirty="0" smtClean="0"/>
              <a:t>, a, </a:t>
            </a:r>
            <a:r>
              <a:rPr lang="en-US" altLang="zh-CN" sz="2400" dirty="0" err="1" smtClean="0"/>
              <a:t>i</a:t>
            </a:r>
            <a:r>
              <a:rPr lang="en-US" altLang="zh-CN" sz="2400" dirty="0"/>
              <a:t>)</a:t>
            </a:r>
          </a:p>
          <a:p>
            <a:pPr marL="457200" indent="-457200">
              <a:spcBef>
                <a:spcPts val="800"/>
              </a:spcBef>
              <a:buFont typeface="+mj-ea"/>
              <a:buAutoNum type="circleNumDbPlain"/>
            </a:pPr>
            <a:r>
              <a:rPr lang="zh-CN" altLang="en-US" sz="2400" dirty="0"/>
              <a:t>遍历树  </a:t>
            </a:r>
            <a:r>
              <a:rPr lang="en-US" altLang="zh-CN" sz="2400" dirty="0"/>
              <a:t>traverse(T)</a:t>
            </a:r>
          </a:p>
          <a:p>
            <a:pPr marL="457200" indent="-457200">
              <a:spcBef>
                <a:spcPts val="800"/>
              </a:spcBef>
              <a:buFont typeface="+mj-ea"/>
              <a:buAutoNum type="circleNumDbPlain"/>
            </a:pPr>
            <a:r>
              <a:rPr lang="zh-CN" altLang="en-US" sz="2400" dirty="0"/>
              <a:t>置空树  </a:t>
            </a:r>
            <a:r>
              <a:rPr lang="en-US" altLang="zh-CN" sz="2400" dirty="0"/>
              <a:t>clear(T</a:t>
            </a:r>
            <a:r>
              <a:rPr lang="en-US" altLang="zh-CN" sz="2400" dirty="0" smtClean="0"/>
              <a:t>)</a:t>
            </a:r>
            <a:endParaRPr lang="zh-CN" altLang="en-US" sz="2400" dirty="0"/>
          </a:p>
        </p:txBody>
      </p:sp>
      <p:sp>
        <p:nvSpPr>
          <p:cNvPr id="5" name="动作按钮: 第一张 4">
            <a:hlinkClick r:id="rId2" action="ppaction://hlinksldjump" highlightClick="1"/>
          </p:cNvPr>
          <p:cNvSpPr/>
          <p:nvPr/>
        </p:nvSpPr>
        <p:spPr>
          <a:xfrm>
            <a:off x="8724900" y="6400800"/>
            <a:ext cx="419100" cy="457200"/>
          </a:xfrm>
          <a:prstGeom prst="actionButtonHom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4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240645" y="4038600"/>
            <a:ext cx="2741591" cy="1828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二叉树</a:t>
            </a:r>
            <a:r>
              <a:rPr lang="en-US" altLang="zh-CN" dirty="0" smtClean="0"/>
              <a:t>(Binary Tree</a:t>
            </a:r>
            <a:r>
              <a:rPr lang="en-US" altLang="zh-CN" dirty="0"/>
              <a:t>)</a:t>
            </a:r>
            <a:r>
              <a:rPr lang="zh-CN" altLang="en-US" dirty="0"/>
              <a:t>的定义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8000"/>
              </a:lnSpc>
            </a:pPr>
            <a:r>
              <a:rPr lang="zh-CN" altLang="en-US" sz="2400" b="1" dirty="0" smtClean="0">
                <a:solidFill>
                  <a:srgbClr val="00B0F0"/>
                </a:solidFill>
              </a:rPr>
              <a:t>二叉树</a:t>
            </a:r>
            <a:r>
              <a:rPr lang="zh-CN" altLang="en-US" sz="2400" dirty="0" smtClean="0"/>
              <a:t>：是具有</a:t>
            </a:r>
            <a:r>
              <a:rPr lang="en-US" altLang="zh-CN" sz="2400" dirty="0" smtClean="0"/>
              <a:t>n(n</a:t>
            </a:r>
            <a:r>
              <a:rPr lang="en-US" altLang="zh-CN" sz="2400" dirty="0"/>
              <a:t>≥0)</a:t>
            </a:r>
            <a:r>
              <a:rPr lang="zh-CN" altLang="en-US" sz="2400" dirty="0"/>
              <a:t>个结点的</a:t>
            </a:r>
            <a:r>
              <a:rPr lang="zh-CN" altLang="en-US" sz="2400" b="1" dirty="0"/>
              <a:t>有限</a:t>
            </a:r>
            <a:r>
              <a:rPr lang="zh-CN" altLang="en-US" sz="2400" b="1" dirty="0" smtClean="0"/>
              <a:t>集合</a:t>
            </a:r>
            <a:r>
              <a:rPr lang="en-US" altLang="zh-CN" sz="2400" b="1" dirty="0" smtClean="0"/>
              <a:t>T</a:t>
            </a:r>
            <a:r>
              <a:rPr lang="zh-CN" altLang="en-US" sz="2400" dirty="0" smtClean="0"/>
              <a:t>。</a:t>
            </a:r>
            <a:r>
              <a:rPr lang="en-US" altLang="zh-CN" sz="2400" dirty="0" smtClean="0"/>
              <a:t>n=0</a:t>
            </a:r>
            <a:r>
              <a:rPr lang="zh-CN" altLang="en-US" sz="2400" dirty="0" smtClean="0"/>
              <a:t>时，称为</a:t>
            </a:r>
            <a:r>
              <a:rPr lang="zh-CN" altLang="en-US" sz="2400" b="1" dirty="0">
                <a:solidFill>
                  <a:srgbClr val="00B0F0"/>
                </a:solidFill>
              </a:rPr>
              <a:t>空树</a:t>
            </a:r>
            <a:r>
              <a:rPr lang="zh-CN" altLang="en-US" sz="2400" dirty="0"/>
              <a:t>，否则：</a:t>
            </a:r>
          </a:p>
          <a:p>
            <a:pPr marL="914400" lvl="1" indent="-457200">
              <a:lnSpc>
                <a:spcPct val="118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en-US" sz="2200" u="sng" dirty="0" smtClean="0">
                <a:solidFill>
                  <a:schemeClr val="accent6"/>
                </a:solidFill>
              </a:rPr>
              <a:t>有</a:t>
            </a:r>
            <a:r>
              <a:rPr lang="zh-CN" altLang="en-US" sz="2200" u="sng" dirty="0">
                <a:solidFill>
                  <a:schemeClr val="accent6"/>
                </a:solidFill>
              </a:rPr>
              <a:t>且只有</a:t>
            </a:r>
            <a:r>
              <a:rPr lang="zh-CN" altLang="en-US" sz="2200" dirty="0"/>
              <a:t>一个特殊的称为</a:t>
            </a:r>
            <a:r>
              <a:rPr lang="zh-CN" altLang="en-US" sz="2200" b="1" dirty="0"/>
              <a:t>树的根</a:t>
            </a:r>
            <a:r>
              <a:rPr lang="en-US" altLang="zh-CN" sz="2200" b="1" dirty="0"/>
              <a:t>(Root)</a:t>
            </a:r>
            <a:r>
              <a:rPr lang="zh-CN" altLang="en-US" sz="2200" b="1" dirty="0"/>
              <a:t>结点</a:t>
            </a:r>
            <a:r>
              <a:rPr lang="zh-CN" altLang="en-US" sz="2200" dirty="0"/>
              <a:t>；</a:t>
            </a:r>
          </a:p>
          <a:p>
            <a:pPr marL="914400" lvl="1" indent="-457200">
              <a:lnSpc>
                <a:spcPct val="118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en-US" sz="2200" dirty="0" smtClean="0"/>
              <a:t>若</a:t>
            </a:r>
            <a:r>
              <a:rPr lang="en-US" altLang="zh-CN" sz="2200" dirty="0"/>
              <a:t>n&gt;1</a:t>
            </a:r>
            <a:r>
              <a:rPr lang="zh-CN" altLang="en-US" sz="2200" dirty="0"/>
              <a:t>时，其余的结点被分成为二个</a:t>
            </a:r>
            <a:r>
              <a:rPr lang="zh-CN" altLang="en-US" sz="2200" dirty="0">
                <a:solidFill>
                  <a:schemeClr val="accent6"/>
                </a:solidFill>
              </a:rPr>
              <a:t>互不相交的</a:t>
            </a:r>
            <a:r>
              <a:rPr lang="zh-CN" altLang="en-US" sz="2200" dirty="0"/>
              <a:t>子集</a:t>
            </a:r>
            <a:r>
              <a:rPr lang="en-US" altLang="zh-CN" sz="2200" dirty="0"/>
              <a:t>T</a:t>
            </a:r>
            <a:r>
              <a:rPr lang="en-US" altLang="zh-CN" sz="2200" baseline="-25000" dirty="0"/>
              <a:t>1</a:t>
            </a:r>
            <a:r>
              <a:rPr lang="en-US" altLang="zh-CN" sz="2200" dirty="0"/>
              <a:t>,T</a:t>
            </a:r>
            <a:r>
              <a:rPr lang="en-US" altLang="zh-CN" sz="2200" baseline="-25000" dirty="0"/>
              <a:t>2</a:t>
            </a:r>
            <a:r>
              <a:rPr lang="zh-CN" altLang="en-US" sz="2200" dirty="0"/>
              <a:t>，分别称之为</a:t>
            </a:r>
            <a:r>
              <a:rPr lang="zh-CN" altLang="en-US" sz="2200" b="1" dirty="0"/>
              <a:t>左、右子树</a:t>
            </a:r>
            <a:r>
              <a:rPr lang="zh-CN" altLang="en-US" sz="2200" dirty="0"/>
              <a:t>，并且</a:t>
            </a:r>
            <a:r>
              <a:rPr lang="zh-CN" altLang="en-US" sz="2200" u="sng" dirty="0"/>
              <a:t>左、右子树又都是二叉树</a:t>
            </a:r>
            <a:r>
              <a:rPr lang="zh-CN" altLang="en-US" sz="2200" dirty="0"/>
              <a:t>。</a:t>
            </a:r>
          </a:p>
          <a:p>
            <a:pPr lvl="1">
              <a:lnSpc>
                <a:spcPct val="118000"/>
              </a:lnSpc>
              <a:spcBef>
                <a:spcPts val="600"/>
              </a:spcBef>
            </a:pPr>
            <a:r>
              <a:rPr lang="zh-CN" altLang="en-US" sz="2200" i="1" dirty="0" smtClean="0"/>
              <a:t>可见，</a:t>
            </a:r>
            <a:r>
              <a:rPr lang="zh-CN" altLang="en-US" sz="2200" i="1" dirty="0"/>
              <a:t>二叉树的</a:t>
            </a:r>
            <a:r>
              <a:rPr lang="zh-CN" altLang="en-US" sz="2200" i="1" dirty="0" smtClean="0"/>
              <a:t>定义也是</a:t>
            </a:r>
            <a:r>
              <a:rPr lang="zh-CN" altLang="en-US" sz="2200" i="1" dirty="0">
                <a:solidFill>
                  <a:schemeClr val="accent6"/>
                </a:solidFill>
              </a:rPr>
              <a:t>递归</a:t>
            </a:r>
            <a:r>
              <a:rPr lang="zh-CN" altLang="en-US" sz="2200" i="1" dirty="0" smtClean="0">
                <a:solidFill>
                  <a:schemeClr val="accent6"/>
                </a:solidFill>
              </a:rPr>
              <a:t>的 </a:t>
            </a:r>
            <a:r>
              <a:rPr lang="en-US" altLang="zh-CN" sz="2200" i="1" dirty="0" smtClean="0"/>
              <a:t>!!!!!!!</a:t>
            </a:r>
            <a:endParaRPr lang="zh-CN" altLang="en-US" sz="2200" i="1" dirty="0"/>
          </a:p>
          <a:p>
            <a:pPr>
              <a:lnSpc>
                <a:spcPct val="118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/>
              <a:t>二叉树在树结构中起着非常重要的作用</a:t>
            </a:r>
            <a:r>
              <a:rPr lang="zh-CN" altLang="en-US" sz="2400" dirty="0" smtClean="0"/>
              <a:t>。因为</a:t>
            </a:r>
            <a:endParaRPr lang="en-US" altLang="zh-CN" sz="2400" dirty="0" smtClean="0"/>
          </a:p>
          <a:p>
            <a:pPr marL="914400" lvl="1" indent="-457200">
              <a:lnSpc>
                <a:spcPct val="118000"/>
              </a:lnSpc>
              <a:spcBef>
                <a:spcPts val="600"/>
              </a:spcBef>
              <a:buFont typeface="+mj-lt"/>
              <a:buAutoNum type="alphaLcParenR"/>
            </a:pPr>
            <a:r>
              <a:rPr lang="zh-CN" altLang="en-US" sz="2200" dirty="0" smtClean="0"/>
              <a:t>二叉树</a:t>
            </a:r>
            <a:r>
              <a:rPr lang="zh-CN" altLang="en-US" sz="2200" dirty="0">
                <a:solidFill>
                  <a:srgbClr val="7030A0"/>
                </a:solidFill>
              </a:rPr>
              <a:t>结构简单</a:t>
            </a:r>
            <a:r>
              <a:rPr lang="zh-CN" altLang="en-US" sz="2200" dirty="0"/>
              <a:t>，</a:t>
            </a:r>
            <a:r>
              <a:rPr lang="zh-CN" altLang="en-US" sz="2200" dirty="0">
                <a:solidFill>
                  <a:srgbClr val="7030A0"/>
                </a:solidFill>
              </a:rPr>
              <a:t>存储效率</a:t>
            </a:r>
            <a:r>
              <a:rPr lang="zh-CN" altLang="en-US" sz="2200" dirty="0" smtClean="0">
                <a:solidFill>
                  <a:srgbClr val="7030A0"/>
                </a:solidFill>
              </a:rPr>
              <a:t>高</a:t>
            </a:r>
            <a:r>
              <a:rPr lang="en-US" altLang="zh-CN" sz="2200" dirty="0" smtClean="0"/>
              <a:t>;</a:t>
            </a:r>
          </a:p>
          <a:p>
            <a:pPr marL="914400" lvl="1" indent="-457200">
              <a:lnSpc>
                <a:spcPct val="118000"/>
              </a:lnSpc>
              <a:spcBef>
                <a:spcPts val="600"/>
              </a:spcBef>
              <a:buFont typeface="+mj-lt"/>
              <a:buAutoNum type="alphaLcParenR"/>
            </a:pPr>
            <a:r>
              <a:rPr lang="zh-CN" altLang="en-US" sz="2200" dirty="0" smtClean="0"/>
              <a:t>树</a:t>
            </a:r>
            <a:r>
              <a:rPr lang="zh-CN" altLang="en-US" sz="2200" dirty="0"/>
              <a:t>的</a:t>
            </a:r>
            <a:r>
              <a:rPr lang="zh-CN" altLang="en-US" sz="2200" dirty="0">
                <a:solidFill>
                  <a:srgbClr val="7030A0"/>
                </a:solidFill>
              </a:rPr>
              <a:t>操作算法相对</a:t>
            </a:r>
            <a:r>
              <a:rPr lang="zh-CN" altLang="en-US" sz="2200" dirty="0" smtClean="0">
                <a:solidFill>
                  <a:srgbClr val="7030A0"/>
                </a:solidFill>
              </a:rPr>
              <a:t>简单</a:t>
            </a:r>
            <a:r>
              <a:rPr lang="en-US" altLang="zh-CN" sz="2200" dirty="0"/>
              <a:t>;</a:t>
            </a:r>
            <a:endParaRPr lang="en-US" altLang="zh-CN" sz="2200" dirty="0" smtClean="0"/>
          </a:p>
          <a:p>
            <a:pPr marL="914400" lvl="1" indent="-457200">
              <a:lnSpc>
                <a:spcPct val="118000"/>
              </a:lnSpc>
              <a:spcBef>
                <a:spcPts val="600"/>
              </a:spcBef>
              <a:buFont typeface="+mj-lt"/>
              <a:buAutoNum type="alphaLcParenR"/>
            </a:pPr>
            <a:r>
              <a:rPr lang="zh-CN" altLang="en-US" sz="2200" dirty="0" smtClean="0"/>
              <a:t>任何</a:t>
            </a:r>
            <a:r>
              <a:rPr lang="zh-CN" altLang="en-US" sz="2200" dirty="0"/>
              <a:t>树都</a:t>
            </a:r>
            <a:r>
              <a:rPr lang="zh-CN" altLang="en-US" sz="2200" dirty="0">
                <a:solidFill>
                  <a:srgbClr val="7030A0"/>
                </a:solidFill>
              </a:rPr>
              <a:t>很容易转化成二叉树</a:t>
            </a:r>
            <a:r>
              <a:rPr lang="zh-CN" altLang="en-US" sz="2200" dirty="0"/>
              <a:t>结构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>
              <a:lnSpc>
                <a:spcPct val="118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/>
              <a:t>上</a:t>
            </a:r>
            <a:r>
              <a:rPr lang="zh-CN" altLang="en-US" sz="2400" dirty="0"/>
              <a:t>节中引入的</a:t>
            </a:r>
            <a:r>
              <a:rPr lang="zh-CN" altLang="en-US" sz="2400" dirty="0" smtClean="0"/>
              <a:t>有关 </a:t>
            </a:r>
            <a:r>
              <a:rPr lang="en-US" altLang="zh-CN" sz="2400" dirty="0" smtClean="0"/>
              <a:t>”</a:t>
            </a:r>
            <a:r>
              <a:rPr lang="zh-CN" altLang="en-US" sz="2400" dirty="0" smtClean="0"/>
              <a:t>树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术语</a:t>
            </a:r>
            <a:r>
              <a:rPr lang="en-US" altLang="zh-CN" sz="2400" dirty="0" smtClean="0"/>
              <a:t>” </a:t>
            </a:r>
            <a:r>
              <a:rPr lang="zh-CN" altLang="en-US" sz="2400" dirty="0" smtClean="0"/>
              <a:t>也</a:t>
            </a:r>
            <a:r>
              <a:rPr lang="zh-CN" altLang="en-US" sz="2400" b="1" i="1" dirty="0">
                <a:solidFill>
                  <a:schemeClr val="accent6"/>
                </a:solidFill>
              </a:rPr>
              <a:t>都适用于</a:t>
            </a:r>
            <a:r>
              <a:rPr lang="zh-CN" altLang="en-US" sz="2400" dirty="0"/>
              <a:t>二叉树。</a:t>
            </a:r>
          </a:p>
          <a:p>
            <a:pPr>
              <a:lnSpc>
                <a:spcPct val="118000"/>
              </a:lnSpc>
            </a:pPr>
            <a:endParaRPr lang="zh-CN" altLang="en-US" sz="2400" dirty="0"/>
          </a:p>
        </p:txBody>
      </p:sp>
      <p:sp>
        <p:nvSpPr>
          <p:cNvPr id="5" name="动作按钮: 开始 4">
            <a:hlinkClick r:id="" action="ppaction://noaction" highlightClick="1"/>
          </p:cNvPr>
          <p:cNvSpPr/>
          <p:nvPr/>
        </p:nvSpPr>
        <p:spPr>
          <a:xfrm>
            <a:off x="8820472" y="6580188"/>
            <a:ext cx="323528" cy="277812"/>
          </a:xfrm>
          <a:prstGeom prst="actionButtonBeginning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43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ChangeArrowheads="1"/>
          </p:cNvSpPr>
          <p:nvPr/>
        </p:nvSpPr>
        <p:spPr bwMode="gray">
          <a:xfrm>
            <a:off x="609600" y="685800"/>
            <a:ext cx="79930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rgbClr val="000066"/>
                </a:solidFill>
                <a:latin typeface="微软雅黑" panose="020B0503020204020204" pitchFamily="34" charset="-122"/>
              </a:rPr>
              <a:t>第六章  树 </a:t>
            </a:r>
            <a:r>
              <a:rPr lang="en-US" altLang="zh-CN" sz="3200">
                <a:solidFill>
                  <a:srgbClr val="000066"/>
                </a:solidFill>
                <a:latin typeface="微软雅黑" panose="020B0503020204020204" pitchFamily="34" charset="-122"/>
              </a:rPr>
              <a:t>(Tree)</a:t>
            </a:r>
          </a:p>
        </p:txBody>
      </p:sp>
      <p:sp>
        <p:nvSpPr>
          <p:cNvPr id="11307" name="Text Box 43"/>
          <p:cNvSpPr txBox="1">
            <a:spLocks noChangeArrowheads="1"/>
          </p:cNvSpPr>
          <p:nvPr/>
        </p:nvSpPr>
        <p:spPr bwMode="auto">
          <a:xfrm>
            <a:off x="1905000" y="6400800"/>
            <a:ext cx="7010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>
              <a:defRPr/>
            </a:pPr>
            <a:r>
              <a:rPr lang="en-US" altLang="zh-CN" sz="1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College of Computer </a:t>
            </a:r>
            <a:r>
              <a:rPr lang="en-US" altLang="zh-CN" sz="18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&amp; Information </a:t>
            </a:r>
            <a:r>
              <a:rPr lang="en-US" altLang="zh-CN" sz="1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Sciences, </a:t>
            </a:r>
            <a:r>
              <a:rPr lang="en-US" altLang="zh-CN" sz="18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FAFU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98" y="1905000"/>
            <a:ext cx="8648102" cy="403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二叉树</a:t>
            </a:r>
            <a:r>
              <a:rPr lang="zh-CN" altLang="en-US" dirty="0"/>
              <a:t>的基本</a:t>
            </a:r>
            <a:r>
              <a:rPr lang="zh-CN" altLang="en-US" dirty="0" smtClean="0"/>
              <a:t>形态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二叉树有 </a:t>
            </a:r>
            <a:r>
              <a:rPr lang="en-US" altLang="zh-CN" dirty="0" smtClean="0"/>
              <a:t>5 </a:t>
            </a:r>
            <a:r>
              <a:rPr lang="zh-CN" altLang="en-US" dirty="0" smtClean="0"/>
              <a:t>种</a:t>
            </a:r>
            <a:r>
              <a:rPr lang="zh-CN" altLang="en-US" dirty="0"/>
              <a:t>基本</a:t>
            </a:r>
            <a:r>
              <a:rPr lang="zh-CN" altLang="en-US" dirty="0" smtClean="0"/>
              <a:t>形态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结点的度不超过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，分</a:t>
            </a:r>
            <a:r>
              <a:rPr lang="zh-CN" altLang="en-US" sz="2400" b="1" dirty="0"/>
              <a:t>左子树</a:t>
            </a:r>
            <a:r>
              <a:rPr lang="zh-CN" altLang="en-US" sz="2400" dirty="0"/>
              <a:t>和</a:t>
            </a:r>
            <a:r>
              <a:rPr lang="zh-CN" altLang="en-US" sz="2400" b="1" dirty="0"/>
              <a:t>右子树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762189" y="2286000"/>
            <a:ext cx="8072439" cy="4203700"/>
            <a:chOff x="369" y="1129"/>
            <a:chExt cx="5085" cy="2648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369" y="1129"/>
              <a:ext cx="5085" cy="2272"/>
              <a:chOff x="369" y="1129"/>
              <a:chExt cx="5085" cy="2272"/>
            </a:xfrm>
          </p:grpSpPr>
          <p:grpSp>
            <p:nvGrpSpPr>
              <p:cNvPr id="7" name="Group 5"/>
              <p:cNvGrpSpPr>
                <a:grpSpLocks/>
              </p:cNvGrpSpPr>
              <p:nvPr/>
            </p:nvGrpSpPr>
            <p:grpSpPr bwMode="auto">
              <a:xfrm>
                <a:off x="484" y="1129"/>
                <a:ext cx="4908" cy="1818"/>
                <a:chOff x="484" y="1062"/>
                <a:chExt cx="4908" cy="1818"/>
              </a:xfrm>
            </p:grpSpPr>
            <p:sp>
              <p:nvSpPr>
                <p:cNvPr id="13" name="Oval 6"/>
                <p:cNvSpPr>
                  <a:spLocks noChangeArrowheads="1"/>
                </p:cNvSpPr>
                <p:nvPr/>
              </p:nvSpPr>
              <p:spPr bwMode="auto">
                <a:xfrm>
                  <a:off x="3869" y="1062"/>
                  <a:ext cx="317" cy="27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dirty="0"/>
                    <a:t>A</a:t>
                  </a:r>
                </a:p>
              </p:txBody>
            </p:sp>
            <p:grpSp>
              <p:nvGrpSpPr>
                <p:cNvPr id="14" name="Group 7"/>
                <p:cNvGrpSpPr>
                  <a:grpSpLocks/>
                </p:cNvGrpSpPr>
                <p:nvPr/>
              </p:nvGrpSpPr>
              <p:grpSpPr bwMode="auto">
                <a:xfrm>
                  <a:off x="1554" y="1062"/>
                  <a:ext cx="317" cy="272"/>
                  <a:chOff x="1554" y="1062"/>
                  <a:chExt cx="317" cy="272"/>
                </a:xfrm>
              </p:grpSpPr>
              <p:sp>
                <p:nvSpPr>
                  <p:cNvPr id="34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1554" y="1094"/>
                    <a:ext cx="317" cy="227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90000"/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>
                      <a:solidFill>
                        <a:schemeClr val="hlink"/>
                      </a:solidFill>
                    </a:endParaRPr>
                  </a:p>
                </p:txBody>
              </p:sp>
              <p:sp>
                <p:nvSpPr>
                  <p:cNvPr id="35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570" y="1062"/>
                    <a:ext cx="272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5" name="Group 10"/>
                <p:cNvGrpSpPr>
                  <a:grpSpLocks/>
                </p:cNvGrpSpPr>
                <p:nvPr/>
              </p:nvGrpSpPr>
              <p:grpSpPr bwMode="auto">
                <a:xfrm>
                  <a:off x="484" y="2051"/>
                  <a:ext cx="893" cy="819"/>
                  <a:chOff x="513" y="2342"/>
                  <a:chExt cx="893" cy="819"/>
                </a:xfrm>
              </p:grpSpPr>
              <p:sp>
                <p:nvSpPr>
                  <p:cNvPr id="31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1089" y="2342"/>
                    <a:ext cx="317" cy="272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90000"/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400" dirty="0"/>
                      <a:t>A</a:t>
                    </a:r>
                  </a:p>
                </p:txBody>
              </p:sp>
              <p:sp>
                <p:nvSpPr>
                  <p:cNvPr id="32" name="Line 1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33" y="2598"/>
                    <a:ext cx="144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" name="Freeform 13"/>
                  <p:cNvSpPr>
                    <a:spLocks/>
                  </p:cNvSpPr>
                  <p:nvPr/>
                </p:nvSpPr>
                <p:spPr bwMode="auto">
                  <a:xfrm>
                    <a:off x="513" y="2798"/>
                    <a:ext cx="567" cy="363"/>
                  </a:xfrm>
                  <a:custGeom>
                    <a:avLst/>
                    <a:gdLst>
                      <a:gd name="T0" fmla="*/ 21 w 616"/>
                      <a:gd name="T1" fmla="*/ 116 h 392"/>
                      <a:gd name="T2" fmla="*/ 169 w 616"/>
                      <a:gd name="T3" fmla="*/ 194 h 392"/>
                      <a:gd name="T4" fmla="*/ 293 w 616"/>
                      <a:gd name="T5" fmla="*/ 14 h 392"/>
                      <a:gd name="T6" fmla="*/ 21 w 616"/>
                      <a:gd name="T7" fmla="*/ 116 h 39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616"/>
                      <a:gd name="T13" fmla="*/ 0 h 392"/>
                      <a:gd name="T14" fmla="*/ 616 w 616"/>
                      <a:gd name="T15" fmla="*/ 392 h 39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616" h="392">
                        <a:moveTo>
                          <a:pt x="40" y="216"/>
                        </a:moveTo>
                        <a:cubicBezTo>
                          <a:pt x="0" y="272"/>
                          <a:pt x="240" y="392"/>
                          <a:pt x="328" y="360"/>
                        </a:cubicBezTo>
                        <a:cubicBezTo>
                          <a:pt x="416" y="328"/>
                          <a:pt x="616" y="48"/>
                          <a:pt x="568" y="24"/>
                        </a:cubicBezTo>
                        <a:cubicBezTo>
                          <a:pt x="520" y="0"/>
                          <a:pt x="80" y="160"/>
                          <a:pt x="40" y="216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6" name="Group 14"/>
                <p:cNvGrpSpPr>
                  <a:grpSpLocks/>
                </p:cNvGrpSpPr>
                <p:nvPr/>
              </p:nvGrpSpPr>
              <p:grpSpPr bwMode="auto">
                <a:xfrm>
                  <a:off x="3744" y="2016"/>
                  <a:ext cx="1648" cy="864"/>
                  <a:chOff x="3840" y="2400"/>
                  <a:chExt cx="1648" cy="864"/>
                </a:xfrm>
              </p:grpSpPr>
              <p:sp>
                <p:nvSpPr>
                  <p:cNvPr id="26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2400"/>
                    <a:ext cx="317" cy="272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90000"/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400"/>
                      <a:t>A</a:t>
                    </a:r>
                  </a:p>
                </p:txBody>
              </p:sp>
              <p:sp>
                <p:nvSpPr>
                  <p:cNvPr id="27" name="Line 1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68" y="2640"/>
                    <a:ext cx="192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4768" y="2640"/>
                    <a:ext cx="192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" name="Freeform 18"/>
                  <p:cNvSpPr>
                    <a:spLocks/>
                  </p:cNvSpPr>
                  <p:nvPr/>
                </p:nvSpPr>
                <p:spPr bwMode="auto">
                  <a:xfrm>
                    <a:off x="4921" y="2901"/>
                    <a:ext cx="567" cy="363"/>
                  </a:xfrm>
                  <a:custGeom>
                    <a:avLst/>
                    <a:gdLst>
                      <a:gd name="T0" fmla="*/ 48 w 560"/>
                      <a:gd name="T1" fmla="*/ 29 h 336"/>
                      <a:gd name="T2" fmla="*/ 312 w 560"/>
                      <a:gd name="T3" fmla="*/ 563 h 336"/>
                      <a:gd name="T4" fmla="*/ 576 w 560"/>
                      <a:gd name="T5" fmla="*/ 388 h 336"/>
                      <a:gd name="T6" fmla="*/ 48 w 560"/>
                      <a:gd name="T7" fmla="*/ 29 h 33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560"/>
                      <a:gd name="T13" fmla="*/ 0 h 336"/>
                      <a:gd name="T14" fmla="*/ 560 w 560"/>
                      <a:gd name="T15" fmla="*/ 336 h 3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560" h="336">
                        <a:moveTo>
                          <a:pt x="40" y="16"/>
                        </a:moveTo>
                        <a:cubicBezTo>
                          <a:pt x="0" y="32"/>
                          <a:pt x="200" y="272"/>
                          <a:pt x="280" y="304"/>
                        </a:cubicBezTo>
                        <a:cubicBezTo>
                          <a:pt x="360" y="336"/>
                          <a:pt x="560" y="256"/>
                          <a:pt x="520" y="208"/>
                        </a:cubicBezTo>
                        <a:cubicBezTo>
                          <a:pt x="480" y="160"/>
                          <a:pt x="80" y="0"/>
                          <a:pt x="40" y="16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" name="Freeform 19"/>
                  <p:cNvSpPr>
                    <a:spLocks/>
                  </p:cNvSpPr>
                  <p:nvPr/>
                </p:nvSpPr>
                <p:spPr bwMode="auto">
                  <a:xfrm>
                    <a:off x="3840" y="2853"/>
                    <a:ext cx="567" cy="363"/>
                  </a:xfrm>
                  <a:custGeom>
                    <a:avLst/>
                    <a:gdLst>
                      <a:gd name="T0" fmla="*/ 21 w 616"/>
                      <a:gd name="T1" fmla="*/ 116 h 392"/>
                      <a:gd name="T2" fmla="*/ 169 w 616"/>
                      <a:gd name="T3" fmla="*/ 194 h 392"/>
                      <a:gd name="T4" fmla="*/ 293 w 616"/>
                      <a:gd name="T5" fmla="*/ 14 h 392"/>
                      <a:gd name="T6" fmla="*/ 21 w 616"/>
                      <a:gd name="T7" fmla="*/ 116 h 39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616"/>
                      <a:gd name="T13" fmla="*/ 0 h 392"/>
                      <a:gd name="T14" fmla="*/ 616 w 616"/>
                      <a:gd name="T15" fmla="*/ 392 h 39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616" h="392">
                        <a:moveTo>
                          <a:pt x="40" y="216"/>
                        </a:moveTo>
                        <a:cubicBezTo>
                          <a:pt x="0" y="272"/>
                          <a:pt x="240" y="392"/>
                          <a:pt x="328" y="360"/>
                        </a:cubicBezTo>
                        <a:cubicBezTo>
                          <a:pt x="416" y="328"/>
                          <a:pt x="616" y="48"/>
                          <a:pt x="568" y="24"/>
                        </a:cubicBezTo>
                        <a:cubicBezTo>
                          <a:pt x="520" y="0"/>
                          <a:pt x="80" y="160"/>
                          <a:pt x="40" y="216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7" name="Group 20"/>
                <p:cNvGrpSpPr>
                  <a:grpSpLocks/>
                </p:cNvGrpSpPr>
                <p:nvPr/>
              </p:nvGrpSpPr>
              <p:grpSpPr bwMode="auto">
                <a:xfrm>
                  <a:off x="2233" y="2016"/>
                  <a:ext cx="1016" cy="843"/>
                  <a:chOff x="2617" y="2400"/>
                  <a:chExt cx="1016" cy="843"/>
                </a:xfrm>
              </p:grpSpPr>
              <p:sp>
                <p:nvSpPr>
                  <p:cNvPr id="23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2617" y="2400"/>
                    <a:ext cx="317" cy="272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90000"/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400" dirty="0"/>
                      <a:t>A</a:t>
                    </a:r>
                  </a:p>
                </p:txBody>
              </p:sp>
              <p:sp>
                <p:nvSpPr>
                  <p:cNvPr id="24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2881" y="2640"/>
                    <a:ext cx="227" cy="24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" name="Freeform 23"/>
                  <p:cNvSpPr>
                    <a:spLocks/>
                  </p:cNvSpPr>
                  <p:nvPr/>
                </p:nvSpPr>
                <p:spPr bwMode="auto">
                  <a:xfrm>
                    <a:off x="3066" y="2880"/>
                    <a:ext cx="567" cy="363"/>
                  </a:xfrm>
                  <a:custGeom>
                    <a:avLst/>
                    <a:gdLst>
                      <a:gd name="T0" fmla="*/ 48 w 560"/>
                      <a:gd name="T1" fmla="*/ 29 h 336"/>
                      <a:gd name="T2" fmla="*/ 312 w 560"/>
                      <a:gd name="T3" fmla="*/ 563 h 336"/>
                      <a:gd name="T4" fmla="*/ 576 w 560"/>
                      <a:gd name="T5" fmla="*/ 388 h 336"/>
                      <a:gd name="T6" fmla="*/ 48 w 560"/>
                      <a:gd name="T7" fmla="*/ 29 h 33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560"/>
                      <a:gd name="T13" fmla="*/ 0 h 336"/>
                      <a:gd name="T14" fmla="*/ 560 w 560"/>
                      <a:gd name="T15" fmla="*/ 336 h 3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560" h="336">
                        <a:moveTo>
                          <a:pt x="40" y="16"/>
                        </a:moveTo>
                        <a:cubicBezTo>
                          <a:pt x="0" y="32"/>
                          <a:pt x="200" y="272"/>
                          <a:pt x="280" y="304"/>
                        </a:cubicBezTo>
                        <a:cubicBezTo>
                          <a:pt x="360" y="336"/>
                          <a:pt x="560" y="256"/>
                          <a:pt x="520" y="208"/>
                        </a:cubicBezTo>
                        <a:cubicBezTo>
                          <a:pt x="480" y="160"/>
                          <a:pt x="80" y="0"/>
                          <a:pt x="40" y="16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8" name="Rectangle 24"/>
                <p:cNvSpPr>
                  <a:spLocks noChangeArrowheads="1"/>
                </p:cNvSpPr>
                <p:nvPr/>
              </p:nvSpPr>
              <p:spPr bwMode="auto">
                <a:xfrm>
                  <a:off x="1124" y="1430"/>
                  <a:ext cx="1165" cy="2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dirty="0"/>
                    <a:t>(</a:t>
                  </a:r>
                  <a:r>
                    <a:rPr lang="en-US" altLang="zh-CN" sz="2400" dirty="0" smtClean="0"/>
                    <a:t>a)</a:t>
                  </a:r>
                  <a:r>
                    <a:rPr lang="zh-CN" altLang="en-US" sz="2400" dirty="0" smtClean="0">
                      <a:solidFill>
                        <a:srgbClr val="7030A0"/>
                      </a:solidFill>
                    </a:rPr>
                    <a:t>空</a:t>
                  </a:r>
                  <a:r>
                    <a:rPr lang="zh-CN" altLang="en-US" sz="2400" dirty="0" smtClean="0"/>
                    <a:t>二叉树</a:t>
                  </a:r>
                  <a:endParaRPr lang="en-US" altLang="zh-CN" sz="2400" dirty="0"/>
                </a:p>
              </p:txBody>
            </p:sp>
            <p:sp>
              <p:nvSpPr>
                <p:cNvPr id="19" name="Rectangle 25"/>
                <p:cNvSpPr>
                  <a:spLocks noChangeArrowheads="1"/>
                </p:cNvSpPr>
                <p:nvPr/>
              </p:nvSpPr>
              <p:spPr bwMode="auto">
                <a:xfrm>
                  <a:off x="3261" y="1430"/>
                  <a:ext cx="1603" cy="2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dirty="0"/>
                    <a:t>(b</a:t>
                  </a:r>
                  <a:r>
                    <a:rPr lang="en-US" altLang="zh-CN" sz="2400" dirty="0" smtClean="0"/>
                    <a:t>)</a:t>
                  </a:r>
                  <a:r>
                    <a:rPr lang="zh-CN" altLang="en-US" sz="2400" dirty="0" smtClean="0">
                      <a:solidFill>
                        <a:srgbClr val="7030A0"/>
                      </a:solidFill>
                    </a:rPr>
                    <a:t>单结点</a:t>
                  </a:r>
                  <a:r>
                    <a:rPr lang="zh-CN" altLang="en-US" sz="2400" dirty="0" smtClean="0"/>
                    <a:t>二叉树</a:t>
                  </a:r>
                  <a:endParaRPr lang="en-US" altLang="zh-CN" sz="2400" dirty="0"/>
                </a:p>
              </p:txBody>
            </p:sp>
          </p:grpSp>
          <p:sp>
            <p:nvSpPr>
              <p:cNvPr id="10" name="Rectangle 31"/>
              <p:cNvSpPr>
                <a:spLocks noChangeArrowheads="1"/>
              </p:cNvSpPr>
              <p:nvPr/>
            </p:nvSpPr>
            <p:spPr bwMode="auto">
              <a:xfrm>
                <a:off x="369" y="3174"/>
                <a:ext cx="1353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/>
                  <a:t>(c</a:t>
                </a:r>
                <a:r>
                  <a:rPr lang="en-US" altLang="zh-CN" sz="2400" b="1" dirty="0" smtClean="0"/>
                  <a:t>)</a:t>
                </a:r>
                <a:r>
                  <a:rPr lang="zh-CN" altLang="en-US" sz="2400" b="1" dirty="0" smtClean="0">
                    <a:solidFill>
                      <a:srgbClr val="7030A0"/>
                    </a:solidFill>
                    <a:latin typeface="宋体" panose="02010600030101010101" pitchFamily="2" charset="-122"/>
                  </a:rPr>
                  <a:t>右</a:t>
                </a:r>
                <a:r>
                  <a:rPr lang="zh-CN" altLang="en-US" sz="2400" b="1" dirty="0">
                    <a:latin typeface="宋体" panose="02010600030101010101" pitchFamily="2" charset="-122"/>
                  </a:rPr>
                  <a:t>子树</a:t>
                </a:r>
                <a:r>
                  <a:rPr lang="zh-CN" altLang="en-US" sz="2400" b="1" dirty="0">
                    <a:solidFill>
                      <a:schemeClr val="accent6"/>
                    </a:solidFill>
                    <a:latin typeface="宋体" panose="02010600030101010101" pitchFamily="2" charset="-122"/>
                  </a:rPr>
                  <a:t>为空</a:t>
                </a:r>
              </a:p>
            </p:txBody>
          </p:sp>
          <p:sp>
            <p:nvSpPr>
              <p:cNvPr id="11" name="Rectangle 32"/>
              <p:cNvSpPr>
                <a:spLocks noChangeArrowheads="1"/>
              </p:cNvSpPr>
              <p:nvPr/>
            </p:nvSpPr>
            <p:spPr bwMode="auto">
              <a:xfrm>
                <a:off x="2038" y="3166"/>
                <a:ext cx="1202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/>
                  <a:t>(d</a:t>
                </a:r>
                <a:r>
                  <a:rPr lang="en-US" altLang="zh-CN" sz="2400" b="1" dirty="0" smtClean="0"/>
                  <a:t>)</a:t>
                </a:r>
                <a:r>
                  <a:rPr lang="zh-CN" altLang="en-US" sz="2400" b="1" dirty="0" smtClean="0">
                    <a:solidFill>
                      <a:srgbClr val="7030A0"/>
                    </a:solidFill>
                    <a:latin typeface="宋体" panose="02010600030101010101" pitchFamily="2" charset="-122"/>
                  </a:rPr>
                  <a:t>左</a:t>
                </a:r>
                <a:r>
                  <a:rPr lang="zh-CN" altLang="en-US" sz="2400" b="1" dirty="0" smtClean="0">
                    <a:latin typeface="宋体" panose="02010600030101010101" pitchFamily="2" charset="-122"/>
                  </a:rPr>
                  <a:t>子树</a:t>
                </a:r>
                <a:r>
                  <a:rPr lang="zh-CN" altLang="en-US" sz="2400" b="1" dirty="0">
                    <a:solidFill>
                      <a:schemeClr val="accent6"/>
                    </a:solidFill>
                    <a:latin typeface="宋体" panose="02010600030101010101" pitchFamily="2" charset="-122"/>
                  </a:rPr>
                  <a:t>为空</a:t>
                </a:r>
              </a:p>
            </p:txBody>
          </p:sp>
          <p:sp>
            <p:nvSpPr>
              <p:cNvPr id="12" name="Rectangle 33"/>
              <p:cNvSpPr>
                <a:spLocks noChangeArrowheads="1"/>
              </p:cNvSpPr>
              <p:nvPr/>
            </p:nvSpPr>
            <p:spPr bwMode="auto">
              <a:xfrm>
                <a:off x="3696" y="3174"/>
                <a:ext cx="1758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/>
                  <a:t>(e</a:t>
                </a:r>
                <a:r>
                  <a:rPr lang="en-US" altLang="zh-CN" sz="2400" b="1" dirty="0" smtClean="0"/>
                  <a:t>)</a:t>
                </a:r>
                <a:r>
                  <a:rPr lang="zh-CN" altLang="en-US" sz="2400" b="1" dirty="0" smtClean="0">
                    <a:solidFill>
                      <a:srgbClr val="7030A0"/>
                    </a:solidFill>
                    <a:latin typeface="宋体" panose="02010600030101010101" pitchFamily="2" charset="-122"/>
                  </a:rPr>
                  <a:t>左</a:t>
                </a:r>
                <a:r>
                  <a:rPr lang="en-US" altLang="zh-CN" sz="2400" b="1" dirty="0" smtClean="0">
                    <a:solidFill>
                      <a:srgbClr val="7030A0"/>
                    </a:solidFill>
                    <a:latin typeface="宋体" panose="02010600030101010101" pitchFamily="2" charset="-122"/>
                  </a:rPr>
                  <a:t>&amp;</a:t>
                </a:r>
                <a:r>
                  <a:rPr lang="zh-CN" altLang="en-US" sz="2400" b="1" dirty="0" smtClean="0">
                    <a:solidFill>
                      <a:srgbClr val="7030A0"/>
                    </a:solidFill>
                    <a:latin typeface="宋体" panose="02010600030101010101" pitchFamily="2" charset="-122"/>
                  </a:rPr>
                  <a:t>右</a:t>
                </a:r>
                <a:r>
                  <a:rPr lang="zh-CN" altLang="en-US" sz="2400" b="1" dirty="0">
                    <a:latin typeface="宋体" panose="02010600030101010101" pitchFamily="2" charset="-122"/>
                  </a:rPr>
                  <a:t>子树</a:t>
                </a:r>
                <a:r>
                  <a:rPr lang="zh-CN" altLang="en-US" sz="2400" b="1" dirty="0">
                    <a:solidFill>
                      <a:schemeClr val="accent6"/>
                    </a:solidFill>
                    <a:latin typeface="宋体" panose="02010600030101010101" pitchFamily="2" charset="-122"/>
                  </a:rPr>
                  <a:t>都不空</a:t>
                </a:r>
              </a:p>
            </p:txBody>
          </p:sp>
        </p:grpSp>
        <p:sp>
          <p:nvSpPr>
            <p:cNvPr id="6" name="Rectangle 34"/>
            <p:cNvSpPr>
              <a:spLocks noChangeArrowheads="1"/>
            </p:cNvSpPr>
            <p:nvPr/>
          </p:nvSpPr>
          <p:spPr bwMode="auto">
            <a:xfrm>
              <a:off x="1713" y="3537"/>
              <a:ext cx="196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 smtClean="0">
                  <a:latin typeface="宋体" panose="02010600030101010101" pitchFamily="2" charset="-122"/>
                </a:rPr>
                <a:t>二叉</a:t>
              </a:r>
              <a:r>
                <a:rPr kumimoji="0" lang="zh-CN" altLang="en-US" sz="2400" b="1" dirty="0" smtClean="0">
                  <a:latin typeface="Arial" panose="020B0604020202020204" pitchFamily="34" charset="0"/>
                </a:rPr>
                <a:t>树的</a:t>
              </a:r>
              <a:r>
                <a:rPr kumimoji="0" lang="en-US" altLang="zh-CN" sz="2400" b="1" dirty="0" smtClean="0">
                  <a:latin typeface="Arial" panose="020B0604020202020204" pitchFamily="34" charset="0"/>
                </a:rPr>
                <a:t>5</a:t>
              </a:r>
              <a:r>
                <a:rPr kumimoji="0" lang="zh-CN" altLang="en-US" sz="2400" b="1" dirty="0" smtClean="0">
                  <a:latin typeface="Arial" panose="020B0604020202020204" pitchFamily="34" charset="0"/>
                </a:rPr>
                <a:t>种基本</a:t>
              </a:r>
              <a:r>
                <a:rPr kumimoji="0" lang="zh-CN" altLang="en-US" sz="2400" b="1" dirty="0"/>
                <a:t>形态</a:t>
              </a:r>
            </a:p>
          </p:txBody>
        </p:sp>
      </p:grpSp>
      <p:sp>
        <p:nvSpPr>
          <p:cNvPr id="36" name="动作按钮: 开始 35">
            <a:hlinkClick r:id="" action="ppaction://noaction" highlightClick="1"/>
          </p:cNvPr>
          <p:cNvSpPr/>
          <p:nvPr/>
        </p:nvSpPr>
        <p:spPr>
          <a:xfrm>
            <a:off x="8820472" y="6580188"/>
            <a:ext cx="323528" cy="277812"/>
          </a:xfrm>
          <a:prstGeom prst="actionButtonBeginning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38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33400" y="2133600"/>
            <a:ext cx="8191500" cy="411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二叉树的性质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1/5</a:t>
            </a:r>
            <a:r>
              <a:rPr lang="zh-CN" altLang="en-US" sz="2000" dirty="0" smtClean="0"/>
              <a:t>）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性质</a:t>
            </a:r>
            <a:r>
              <a:rPr lang="en-US" altLang="zh-CN" b="1" dirty="0"/>
              <a:t>1</a:t>
            </a:r>
            <a:r>
              <a:rPr lang="zh-CN" altLang="en-US" dirty="0"/>
              <a:t>：在非空二叉树中，第</a:t>
            </a:r>
            <a:r>
              <a:rPr lang="en-US" altLang="zh-CN" dirty="0" err="1"/>
              <a:t>i</a:t>
            </a:r>
            <a:r>
              <a:rPr lang="zh-CN" altLang="en-US" dirty="0"/>
              <a:t>层上至多</a:t>
            </a:r>
            <a:r>
              <a:rPr lang="zh-CN" altLang="en-US" dirty="0" smtClean="0"/>
              <a:t>有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i-1</a:t>
            </a:r>
            <a:r>
              <a:rPr lang="zh-CN" altLang="en-US" dirty="0" smtClean="0"/>
              <a:t>个</a:t>
            </a:r>
            <a:r>
              <a:rPr lang="zh-CN" altLang="en-US" dirty="0"/>
              <a:t>结点</a:t>
            </a:r>
            <a:r>
              <a:rPr lang="en-US" altLang="zh-CN" dirty="0"/>
              <a:t>(i≧1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证明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：用数学归纳法证明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。</a:t>
            </a:r>
          </a:p>
          <a:p>
            <a:pPr marL="400050" lvl="1" indent="0">
              <a:buNone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a) 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当</a:t>
            </a:r>
            <a:r>
              <a:rPr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=1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时：只有一个根结点，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altLang="zh-CN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1-1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=2</a:t>
            </a:r>
            <a:r>
              <a:rPr lang="en-US" altLang="zh-CN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=1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，命题成立。</a:t>
            </a:r>
          </a:p>
          <a:p>
            <a:pPr marL="400050" lvl="1" indent="0">
              <a:buNone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b) 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现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假设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对于 </a:t>
            </a:r>
            <a:r>
              <a:rPr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&gt;1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，第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i-1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层上至多有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altLang="zh-CN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(i-1)-1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个结点。</a:t>
            </a:r>
          </a:p>
          <a:p>
            <a:pPr marL="400050" lvl="1" indent="0">
              <a:buNone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c) 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由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归纳假设知，第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i-1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层上至多有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altLang="zh-CN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i-2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个结点。由于二叉树每个结点的度最大为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，故在第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层上最大结点数为第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i-1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层上最大结点数的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倍。</a:t>
            </a:r>
          </a:p>
          <a:p>
            <a:pPr marL="400050" lvl="1" indent="0">
              <a:buNone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即  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2×2</a:t>
            </a:r>
            <a:r>
              <a:rPr lang="en-US" altLang="zh-CN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i-2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＝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altLang="zh-CN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i-1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 2" panose="05020102010507070707" pitchFamily="18" charset="2"/>
              </a:rPr>
              <a:t>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证毕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62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33400" y="2133600"/>
            <a:ext cx="8191500" cy="411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二叉树的性质</a:t>
            </a:r>
            <a:r>
              <a:rPr lang="zh-CN" altLang="en-US" sz="2000" dirty="0" smtClean="0"/>
              <a:t>（</a:t>
            </a:r>
            <a:r>
              <a:rPr lang="en-US" altLang="zh-CN" sz="2000" dirty="0"/>
              <a:t>2</a:t>
            </a:r>
            <a:r>
              <a:rPr lang="en-US" altLang="zh-CN" sz="2000" dirty="0" smtClean="0"/>
              <a:t>/5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性质</a:t>
            </a:r>
            <a:r>
              <a:rPr lang="en-US" altLang="zh-CN" b="1" dirty="0"/>
              <a:t>2</a:t>
            </a:r>
            <a:r>
              <a:rPr lang="zh-CN" altLang="en-US" dirty="0"/>
              <a:t>： 深度为</a:t>
            </a:r>
            <a:r>
              <a:rPr lang="en-US" altLang="zh-CN" b="1" dirty="0"/>
              <a:t>k</a:t>
            </a:r>
            <a:r>
              <a:rPr lang="zh-CN" altLang="en-US" dirty="0"/>
              <a:t>的二叉树至多有</a:t>
            </a:r>
            <a:r>
              <a:rPr lang="en-US" altLang="zh-CN" dirty="0"/>
              <a:t>2</a:t>
            </a:r>
            <a:r>
              <a:rPr lang="en-US" altLang="zh-CN" baseline="30000" dirty="0"/>
              <a:t>k</a:t>
            </a:r>
            <a:r>
              <a:rPr lang="en-US" altLang="zh-CN" dirty="0"/>
              <a:t>-1</a:t>
            </a:r>
            <a:r>
              <a:rPr lang="zh-CN" altLang="en-US" dirty="0"/>
              <a:t>个结点</a:t>
            </a:r>
            <a:r>
              <a:rPr lang="en-US" altLang="zh-CN" dirty="0"/>
              <a:t>(k≥1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证明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：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00050" lvl="1" indent="0">
              <a:buNone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a) 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深度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为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的二叉树的最大的结点数为二叉树中每层上的最大结点数之和。</a:t>
            </a:r>
          </a:p>
          <a:p>
            <a:pPr marL="400050" lvl="1" indent="0">
              <a:buNone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b) 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由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性质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知，二叉树的第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层、第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层⋯第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层上的结点数至多有：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altLang="zh-CN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altLang="zh-CN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…2</a:t>
            </a:r>
            <a:r>
              <a:rPr lang="en-US" altLang="zh-CN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k-1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。</a:t>
            </a:r>
          </a:p>
          <a:p>
            <a:pPr marL="400050" lvl="1" indent="0">
              <a:buNone/>
            </a:pP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∴ 总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的结点数至多有：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altLang="zh-CN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+2</a:t>
            </a:r>
            <a:r>
              <a:rPr lang="en-US" altLang="zh-CN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 …+2</a:t>
            </a:r>
            <a:r>
              <a:rPr lang="en-US" altLang="zh-CN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k-1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=2</a:t>
            </a:r>
            <a:r>
              <a:rPr lang="en-US" altLang="zh-CN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 2" panose="05020102010507070707" pitchFamily="18" charset="2"/>
              </a:rPr>
              <a:t>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证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毕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688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>
                <a:solidFill>
                  <a:srgbClr val="0070C0"/>
                </a:solidFill>
              </a:rPr>
              <a:t>满</a:t>
            </a:r>
            <a:r>
              <a:rPr lang="zh-CN" altLang="en-US" sz="2400" b="1" dirty="0" smtClean="0"/>
              <a:t>二叉树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&amp; </a:t>
            </a:r>
            <a:r>
              <a:rPr lang="zh-CN" altLang="en-US" sz="2400" dirty="0" smtClean="0"/>
              <a:t>完全二叉树 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 2" panose="05020102010507070707" pitchFamily="18" charset="2"/>
              </a:rPr>
              <a:t>       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 2" panose="05020102010507070707" pitchFamily="18" charset="2"/>
              </a:rPr>
              <a:t> 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 2" panose="05020102010507070707" pitchFamily="18" charset="2"/>
              </a:rPr>
              <a:t>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 2" panose="05020102010507070707" pitchFamily="18" charset="2"/>
              </a:rPr>
              <a:t>根据</a:t>
            </a:r>
            <a:r>
              <a:rPr lang="zh-CN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 2" panose="05020102010507070707" pitchFamily="18" charset="2"/>
              </a:rPr>
              <a:t>性质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 2" panose="05020102010507070707" pitchFamily="18" charset="2"/>
              </a:rPr>
              <a:t>2</a:t>
            </a:r>
            <a:endParaRPr lang="en-US" altLang="zh-CN" sz="2400" b="1" dirty="0" smtClean="0"/>
          </a:p>
          <a:p>
            <a:pPr lvl="1"/>
            <a:r>
              <a:rPr lang="zh-CN" altLang="en-US" sz="2400" dirty="0"/>
              <a:t> 一棵深度为</a:t>
            </a:r>
            <a:r>
              <a:rPr lang="en-US" altLang="zh-CN" sz="2400" dirty="0"/>
              <a:t>k</a:t>
            </a:r>
            <a:r>
              <a:rPr lang="zh-CN" altLang="en-US" sz="2400" dirty="0"/>
              <a:t>且有</a:t>
            </a:r>
            <a:r>
              <a:rPr lang="en-US" altLang="zh-CN" sz="2400" dirty="0"/>
              <a:t>2</a:t>
            </a:r>
            <a:r>
              <a:rPr lang="en-US" altLang="zh-CN" sz="2400" baseline="30000" dirty="0"/>
              <a:t>k</a:t>
            </a:r>
            <a:r>
              <a:rPr lang="en-US" altLang="zh-CN" sz="2400" dirty="0"/>
              <a:t>-1</a:t>
            </a:r>
            <a:r>
              <a:rPr lang="zh-CN" altLang="en-US" sz="2400" dirty="0"/>
              <a:t>个结点的二叉树</a:t>
            </a:r>
            <a:r>
              <a:rPr lang="zh-CN" altLang="en-US" sz="2400" dirty="0" smtClean="0"/>
              <a:t>称为 </a:t>
            </a:r>
            <a:r>
              <a:rPr lang="en-US" altLang="zh-CN" sz="2400" dirty="0" smtClean="0"/>
              <a:t>“ </a:t>
            </a:r>
            <a:r>
              <a:rPr lang="zh-CN" altLang="en-US" sz="2400" b="1" dirty="0" smtClean="0">
                <a:solidFill>
                  <a:srgbClr val="00B0F0"/>
                </a:solidFill>
              </a:rPr>
              <a:t>满</a:t>
            </a:r>
            <a:r>
              <a:rPr lang="zh-CN" altLang="en-US" sz="2400" b="1" dirty="0">
                <a:solidFill>
                  <a:srgbClr val="00B0F0"/>
                </a:solidFill>
              </a:rPr>
              <a:t>二叉树</a:t>
            </a:r>
            <a:r>
              <a:rPr lang="en-US" altLang="zh-CN" sz="2400" b="1" dirty="0"/>
              <a:t>(Full Binary Tree</a:t>
            </a:r>
            <a:r>
              <a:rPr lang="en-US" altLang="zh-CN" sz="2400" b="1" dirty="0" smtClean="0"/>
              <a:t>)</a:t>
            </a:r>
            <a:r>
              <a:rPr lang="en-US" altLang="zh-CN" sz="2400" dirty="0"/>
              <a:t> ”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717894"/>
            <a:ext cx="8286750" cy="2714625"/>
          </a:xfrm>
          <a:prstGeom prst="rect">
            <a:avLst/>
          </a:prstGeom>
        </p:spPr>
      </p:pic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1181100" y="5785784"/>
            <a:ext cx="33528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/>
              <a:t>(a)</a:t>
            </a:r>
            <a:r>
              <a:rPr lang="zh-CN" altLang="en-US" sz="2400" b="1" dirty="0" smtClean="0"/>
              <a:t>满二叉树（深度</a:t>
            </a:r>
            <a:r>
              <a:rPr lang="en-US" altLang="zh-CN" sz="2400" b="1" dirty="0" smtClean="0"/>
              <a:t>=4</a:t>
            </a:r>
            <a:r>
              <a:rPr lang="zh-CN" altLang="en-US" sz="2400" b="1" dirty="0" smtClean="0"/>
              <a:t>）</a:t>
            </a:r>
            <a:endParaRPr lang="en-US" altLang="zh-CN" sz="2400" dirty="0"/>
          </a:p>
        </p:txBody>
      </p:sp>
      <p:sp>
        <p:nvSpPr>
          <p:cNvPr id="8" name="Rectangle 32"/>
          <p:cNvSpPr>
            <a:spLocks noChangeArrowheads="1"/>
          </p:cNvSpPr>
          <p:nvPr/>
        </p:nvSpPr>
        <p:spPr bwMode="auto">
          <a:xfrm>
            <a:off x="5372100" y="5749925"/>
            <a:ext cx="33528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/>
              <a:t>(b)</a:t>
            </a:r>
            <a:r>
              <a:rPr lang="zh-CN" altLang="en-US" sz="2400" b="1" dirty="0" smtClean="0"/>
              <a:t>完全二叉树</a:t>
            </a:r>
            <a:endParaRPr lang="en-US" altLang="zh-CN" sz="2400" dirty="0"/>
          </a:p>
        </p:txBody>
      </p:sp>
      <p:sp>
        <p:nvSpPr>
          <p:cNvPr id="10" name="标题 1"/>
          <p:cNvSpPr txBox="1">
            <a:spLocks/>
          </p:cNvSpPr>
          <p:nvPr/>
        </p:nvSpPr>
        <p:spPr bwMode="gray">
          <a:xfrm>
            <a:off x="685800" y="430213"/>
            <a:ext cx="78486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en-US" altLang="zh-CN" kern="0" dirty="0" smtClean="0"/>
              <a:t>2.2 </a:t>
            </a:r>
            <a:r>
              <a:rPr lang="zh-CN" altLang="en-US" kern="0" dirty="0" smtClean="0"/>
              <a:t>二叉树的性质</a:t>
            </a:r>
            <a:r>
              <a:rPr lang="zh-CN" altLang="en-US" sz="2000" dirty="0"/>
              <a:t>（</a:t>
            </a:r>
            <a:r>
              <a:rPr lang="en-US" altLang="zh-CN" sz="2000" dirty="0"/>
              <a:t>2/5</a:t>
            </a:r>
            <a:r>
              <a:rPr lang="zh-CN" altLang="en-US" sz="2000" dirty="0"/>
              <a:t>）</a:t>
            </a:r>
            <a:r>
              <a:rPr lang="en-US" altLang="zh-CN" sz="2400" kern="0" dirty="0" smtClean="0"/>
              <a:t>——</a:t>
            </a:r>
            <a:r>
              <a:rPr lang="zh-CN" altLang="en-US" sz="2400" kern="0" dirty="0" smtClean="0"/>
              <a:t>满</a:t>
            </a:r>
            <a:r>
              <a:rPr lang="en-US" altLang="zh-CN" sz="2400" kern="0" dirty="0" smtClean="0"/>
              <a:t>&amp;</a:t>
            </a:r>
            <a:r>
              <a:rPr lang="zh-CN" altLang="en-US" sz="2400" kern="0" dirty="0" smtClean="0"/>
              <a:t>完全二叉树</a:t>
            </a:r>
            <a:r>
              <a:rPr lang="zh-CN" altLang="en-US" sz="18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（</a:t>
            </a:r>
            <a:r>
              <a:rPr lang="en-US" altLang="zh-CN" sz="18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1/3</a:t>
            </a:r>
            <a:r>
              <a:rPr lang="zh-CN" altLang="en-US" sz="18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）</a:t>
            </a:r>
            <a:endParaRPr lang="zh-CN" altLang="en-US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07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399" y="277813"/>
            <a:ext cx="8000999" cy="487362"/>
          </a:xfrm>
        </p:spPr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二叉树的</a:t>
            </a:r>
            <a:r>
              <a:rPr lang="zh-CN" altLang="en-US" dirty="0" smtClean="0"/>
              <a:t>性质</a:t>
            </a:r>
            <a:r>
              <a:rPr lang="zh-CN" altLang="en-US" sz="2000" dirty="0"/>
              <a:t>（</a:t>
            </a:r>
            <a:r>
              <a:rPr lang="en-US" altLang="zh-CN" sz="2000" dirty="0"/>
              <a:t>2/5</a:t>
            </a:r>
            <a:r>
              <a:rPr lang="zh-CN" altLang="en-US" sz="2000" dirty="0"/>
              <a:t>）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满</a:t>
            </a:r>
            <a:r>
              <a:rPr lang="en-US" altLang="zh-CN" sz="2400" dirty="0" smtClean="0"/>
              <a:t>&amp;</a:t>
            </a:r>
            <a:r>
              <a:rPr lang="zh-CN" altLang="en-US" sz="2400" dirty="0" smtClean="0"/>
              <a:t>完全二叉树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（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2/3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）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满</a:t>
            </a:r>
            <a:r>
              <a:rPr lang="zh-CN" altLang="en-US" sz="2400" dirty="0" smtClean="0"/>
              <a:t>二叉树 </a:t>
            </a:r>
            <a:r>
              <a:rPr lang="en-US" altLang="zh-CN" sz="2400" dirty="0" smtClean="0"/>
              <a:t>&amp; 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完全</a:t>
            </a:r>
            <a:r>
              <a:rPr lang="zh-CN" altLang="en-US" sz="2400" b="1" dirty="0" smtClean="0"/>
              <a:t>二叉树</a:t>
            </a:r>
            <a:r>
              <a:rPr lang="zh-CN" altLang="en-US" sz="2400" dirty="0" smtClean="0"/>
              <a:t> 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 2" panose="05020102010507070707" pitchFamily="18" charset="2"/>
              </a:rPr>
              <a:t>       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 2" panose="05020102010507070707" pitchFamily="18" charset="2"/>
              </a:rPr>
              <a:t> 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 2" panose="05020102010507070707" pitchFamily="18" charset="2"/>
              </a:rPr>
              <a:t>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 2" panose="05020102010507070707" pitchFamily="18" charset="2"/>
              </a:rPr>
              <a:t>根据</a:t>
            </a:r>
            <a:r>
              <a:rPr lang="zh-CN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 2" panose="05020102010507070707" pitchFamily="18" charset="2"/>
              </a:rPr>
              <a:t>性质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 2" panose="05020102010507070707" pitchFamily="18" charset="2"/>
              </a:rPr>
              <a:t>2</a:t>
            </a:r>
            <a:endParaRPr lang="en-US" altLang="zh-CN" sz="2400" b="1" dirty="0" smtClean="0"/>
          </a:p>
          <a:p>
            <a:pPr lvl="1">
              <a:spcBef>
                <a:spcPts val="600"/>
              </a:spcBef>
            </a:pPr>
            <a:r>
              <a:rPr lang="zh-CN" altLang="en-US" sz="2200" b="1" dirty="0">
                <a:solidFill>
                  <a:srgbClr val="00B0F0"/>
                </a:solidFill>
              </a:rPr>
              <a:t>完全二叉树</a:t>
            </a:r>
            <a:r>
              <a:rPr lang="en-US" altLang="zh-CN" sz="2200" b="1" dirty="0"/>
              <a:t>(Complete Binary Tree)</a:t>
            </a:r>
            <a:r>
              <a:rPr lang="zh-CN" altLang="en-US" sz="2200" dirty="0"/>
              <a:t>：如果深度为</a:t>
            </a:r>
            <a:r>
              <a:rPr lang="en-US" altLang="zh-CN" sz="2200" dirty="0"/>
              <a:t>k</a:t>
            </a:r>
            <a:r>
              <a:rPr lang="zh-CN" altLang="en-US" sz="2200" dirty="0" smtClean="0"/>
              <a:t>，有</a:t>
            </a:r>
            <a:r>
              <a:rPr lang="en-US" altLang="zh-CN" sz="2200" dirty="0" smtClean="0"/>
              <a:t>n</a:t>
            </a:r>
            <a:r>
              <a:rPr lang="zh-CN" altLang="en-US" sz="2200" dirty="0"/>
              <a:t>个结点的二叉树，</a:t>
            </a:r>
            <a:r>
              <a:rPr lang="zh-CN" altLang="en-US" sz="2200" dirty="0">
                <a:solidFill>
                  <a:schemeClr val="accent6"/>
                </a:solidFill>
              </a:rPr>
              <a:t>当且仅当</a:t>
            </a:r>
            <a:r>
              <a:rPr lang="zh-CN" altLang="en-US" sz="2200" dirty="0"/>
              <a:t>其每一个结点</a:t>
            </a:r>
            <a:r>
              <a:rPr lang="zh-CN" altLang="en-US" sz="2200" i="1" u="sng" dirty="0"/>
              <a:t>都与深度为</a:t>
            </a:r>
            <a:r>
              <a:rPr lang="en-US" altLang="zh-CN" sz="2200" i="1" u="sng" dirty="0"/>
              <a:t>k</a:t>
            </a:r>
            <a:r>
              <a:rPr lang="zh-CN" altLang="en-US" sz="2200" i="1" u="sng" dirty="0"/>
              <a:t>的满二叉树中编号从</a:t>
            </a:r>
            <a:r>
              <a:rPr lang="en-US" altLang="zh-CN" sz="2200" i="1" u="sng" dirty="0"/>
              <a:t>1</a:t>
            </a:r>
            <a:r>
              <a:rPr lang="zh-CN" altLang="en-US" sz="2200" i="1" u="sng" dirty="0"/>
              <a:t>到</a:t>
            </a:r>
            <a:r>
              <a:rPr lang="en-US" altLang="zh-CN" sz="2200" i="1" u="sng" dirty="0"/>
              <a:t>n</a:t>
            </a:r>
            <a:r>
              <a:rPr lang="zh-CN" altLang="en-US" sz="2200" i="1" u="sng" dirty="0"/>
              <a:t>的结点</a:t>
            </a:r>
            <a:r>
              <a:rPr lang="zh-CN" altLang="en-US" sz="2200" b="1" i="1" u="sng" dirty="0"/>
              <a:t>一一对应</a:t>
            </a:r>
            <a:r>
              <a:rPr lang="zh-CN" altLang="en-US" sz="2200" dirty="0"/>
              <a:t>，该二叉树称为</a:t>
            </a:r>
            <a:r>
              <a:rPr lang="zh-CN" altLang="en-US" sz="2200" b="1" dirty="0"/>
              <a:t>完全二叉树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 lvl="1">
              <a:spcBef>
                <a:spcPts val="600"/>
              </a:spcBef>
            </a:pPr>
            <a:r>
              <a:rPr lang="zh-CN" altLang="en-US" sz="2200" dirty="0" smtClean="0"/>
              <a:t>简而言之：深度</a:t>
            </a:r>
            <a:r>
              <a:rPr lang="zh-CN" altLang="en-US" sz="2200" dirty="0"/>
              <a:t>为</a:t>
            </a:r>
            <a:r>
              <a:rPr lang="en-US" altLang="zh-CN" sz="2200" dirty="0"/>
              <a:t>k</a:t>
            </a:r>
            <a:r>
              <a:rPr lang="zh-CN" altLang="en-US" sz="2200" dirty="0"/>
              <a:t>的满二叉树</a:t>
            </a:r>
            <a:r>
              <a:rPr lang="zh-CN" altLang="en-US" sz="2200" dirty="0" smtClean="0"/>
              <a:t>中，编号</a:t>
            </a:r>
            <a:r>
              <a:rPr lang="zh-CN" altLang="en-US" sz="2200" dirty="0"/>
              <a:t>从</a:t>
            </a:r>
            <a:r>
              <a:rPr lang="en-US" altLang="zh-CN" sz="2200" dirty="0"/>
              <a:t>1</a:t>
            </a:r>
            <a:r>
              <a:rPr lang="zh-CN" altLang="en-US" sz="2200" dirty="0"/>
              <a:t>到</a:t>
            </a:r>
            <a:r>
              <a:rPr lang="en-US" altLang="zh-CN" sz="2200" dirty="0"/>
              <a:t>n</a:t>
            </a:r>
            <a:r>
              <a:rPr lang="zh-CN" altLang="en-US" sz="2200" dirty="0"/>
              <a:t>的前</a:t>
            </a:r>
            <a:r>
              <a:rPr lang="en-US" altLang="zh-CN" sz="2200" dirty="0"/>
              <a:t>n</a:t>
            </a:r>
            <a:r>
              <a:rPr lang="zh-CN" altLang="en-US" sz="2200" dirty="0"/>
              <a:t>个结点构成了一棵深度为</a:t>
            </a:r>
            <a:r>
              <a:rPr lang="en-US" altLang="zh-CN" sz="2200" dirty="0"/>
              <a:t>k</a:t>
            </a:r>
            <a:r>
              <a:rPr lang="zh-CN" altLang="en-US" sz="2200" dirty="0"/>
              <a:t>的完全二叉树。</a:t>
            </a:r>
            <a:r>
              <a:rPr lang="zh-CN" altLang="en-US" sz="2200" dirty="0" smtClean="0"/>
              <a:t>其中 </a:t>
            </a:r>
            <a:r>
              <a:rPr lang="en-US" altLang="zh-CN" sz="2200" dirty="0" smtClean="0"/>
              <a:t>2</a:t>
            </a:r>
            <a:r>
              <a:rPr lang="en-US" altLang="zh-CN" sz="2200" baseline="30000" dirty="0" smtClean="0"/>
              <a:t>k-1</a:t>
            </a:r>
            <a:r>
              <a:rPr lang="en-US" altLang="zh-CN" sz="2200" dirty="0" smtClean="0"/>
              <a:t> </a:t>
            </a:r>
            <a:r>
              <a:rPr lang="en-US" altLang="zh-CN" sz="2200" dirty="0"/>
              <a:t>≦ n≦2</a:t>
            </a:r>
            <a:r>
              <a:rPr lang="en-US" altLang="zh-CN" sz="2200" baseline="30000" dirty="0"/>
              <a:t>k</a:t>
            </a:r>
            <a:r>
              <a:rPr lang="en-US" altLang="zh-CN" sz="2200" dirty="0"/>
              <a:t>-1 </a:t>
            </a:r>
            <a:r>
              <a:rPr lang="zh-CN" altLang="en-US" sz="2200" dirty="0"/>
              <a:t>。</a:t>
            </a:r>
          </a:p>
          <a:p>
            <a:pPr lvl="1"/>
            <a:endParaRPr lang="zh-CN" altLang="en-US" sz="2400" dirty="0"/>
          </a:p>
          <a:p>
            <a:pPr lvl="1"/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0" y="3998118"/>
            <a:ext cx="6280944" cy="2221624"/>
          </a:xfrm>
          <a:prstGeom prst="rect">
            <a:avLst/>
          </a:prstGeom>
        </p:spPr>
      </p:pic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533400" y="6282928"/>
            <a:ext cx="33528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 smtClean="0"/>
              <a:t>(a)</a:t>
            </a:r>
            <a:r>
              <a:rPr lang="zh-CN" altLang="en-US" sz="2000" b="1" dirty="0" smtClean="0"/>
              <a:t>满二叉树（深度</a:t>
            </a:r>
            <a:r>
              <a:rPr lang="en-US" altLang="zh-CN" sz="2000" b="1" dirty="0" smtClean="0"/>
              <a:t>=4</a:t>
            </a:r>
            <a:r>
              <a:rPr lang="zh-CN" altLang="en-US" sz="2000" b="1" dirty="0" smtClean="0"/>
              <a:t>）</a:t>
            </a:r>
            <a:endParaRPr lang="en-US" altLang="zh-CN" sz="2000" dirty="0"/>
          </a:p>
        </p:txBody>
      </p:sp>
      <p:sp>
        <p:nvSpPr>
          <p:cNvPr id="8" name="Rectangle 32"/>
          <p:cNvSpPr>
            <a:spLocks noChangeArrowheads="1"/>
          </p:cNvSpPr>
          <p:nvPr/>
        </p:nvSpPr>
        <p:spPr bwMode="auto">
          <a:xfrm>
            <a:off x="3496072" y="6282928"/>
            <a:ext cx="33528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 smtClean="0"/>
              <a:t>(b)</a:t>
            </a:r>
            <a:r>
              <a:rPr lang="zh-CN" altLang="en-US" sz="2000" b="1" dirty="0" smtClean="0"/>
              <a:t>完全二叉树</a:t>
            </a:r>
            <a:endParaRPr lang="en-US" altLang="zh-CN" sz="2000" dirty="0"/>
          </a:p>
        </p:txBody>
      </p:sp>
      <p:sp>
        <p:nvSpPr>
          <p:cNvPr id="23" name="Oval 83"/>
          <p:cNvSpPr>
            <a:spLocks noChangeArrowheads="1"/>
          </p:cNvSpPr>
          <p:nvPr/>
        </p:nvSpPr>
        <p:spPr bwMode="auto">
          <a:xfrm>
            <a:off x="7958138" y="5181600"/>
            <a:ext cx="258762" cy="279667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5</a:t>
            </a:r>
          </a:p>
        </p:txBody>
      </p:sp>
      <p:sp>
        <p:nvSpPr>
          <p:cNvPr id="24" name="Oval 84"/>
          <p:cNvSpPr>
            <a:spLocks noChangeArrowheads="1"/>
          </p:cNvSpPr>
          <p:nvPr/>
        </p:nvSpPr>
        <p:spPr bwMode="auto">
          <a:xfrm>
            <a:off x="7678738" y="5708383"/>
            <a:ext cx="258762" cy="279667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6</a:t>
            </a:r>
          </a:p>
        </p:txBody>
      </p:sp>
      <p:sp>
        <p:nvSpPr>
          <p:cNvPr id="25" name="Oval 85"/>
          <p:cNvSpPr>
            <a:spLocks noChangeArrowheads="1"/>
          </p:cNvSpPr>
          <p:nvPr/>
        </p:nvSpPr>
        <p:spPr bwMode="auto">
          <a:xfrm>
            <a:off x="8275638" y="5715000"/>
            <a:ext cx="258762" cy="279667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7</a:t>
            </a:r>
          </a:p>
        </p:txBody>
      </p:sp>
      <p:sp>
        <p:nvSpPr>
          <p:cNvPr id="26" name="Line 86"/>
          <p:cNvSpPr>
            <a:spLocks noChangeShapeType="1"/>
          </p:cNvSpPr>
          <p:nvPr/>
        </p:nvSpPr>
        <p:spPr bwMode="auto">
          <a:xfrm flipH="1">
            <a:off x="7843837" y="5436387"/>
            <a:ext cx="169017" cy="27199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ctr"/>
            <a:endParaRPr lang="zh-CN" altLang="en-US" sz="1800"/>
          </a:p>
        </p:txBody>
      </p:sp>
      <p:sp>
        <p:nvSpPr>
          <p:cNvPr id="27" name="Line 87"/>
          <p:cNvSpPr>
            <a:spLocks noChangeShapeType="1"/>
          </p:cNvSpPr>
          <p:nvPr/>
        </p:nvSpPr>
        <p:spPr bwMode="auto">
          <a:xfrm>
            <a:off x="8194568" y="5412849"/>
            <a:ext cx="172158" cy="31321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ctr"/>
            <a:endParaRPr lang="zh-CN" altLang="en-US" sz="1800"/>
          </a:p>
        </p:txBody>
      </p:sp>
      <p:sp>
        <p:nvSpPr>
          <p:cNvPr id="28" name="Oval 88"/>
          <p:cNvSpPr>
            <a:spLocks noChangeArrowheads="1"/>
          </p:cNvSpPr>
          <p:nvPr/>
        </p:nvSpPr>
        <p:spPr bwMode="auto">
          <a:xfrm>
            <a:off x="7086600" y="5199062"/>
            <a:ext cx="258762" cy="279667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4</a:t>
            </a:r>
          </a:p>
        </p:txBody>
      </p:sp>
      <p:sp>
        <p:nvSpPr>
          <p:cNvPr id="29" name="Oval 90"/>
          <p:cNvSpPr>
            <a:spLocks noChangeArrowheads="1"/>
          </p:cNvSpPr>
          <p:nvPr/>
        </p:nvSpPr>
        <p:spPr bwMode="auto">
          <a:xfrm>
            <a:off x="7505700" y="4595812"/>
            <a:ext cx="258762" cy="279667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2</a:t>
            </a:r>
          </a:p>
        </p:txBody>
      </p:sp>
      <p:sp>
        <p:nvSpPr>
          <p:cNvPr id="30" name="Oval 91"/>
          <p:cNvSpPr>
            <a:spLocks noChangeArrowheads="1"/>
          </p:cNvSpPr>
          <p:nvPr/>
        </p:nvSpPr>
        <p:spPr bwMode="auto">
          <a:xfrm>
            <a:off x="7894638" y="4139933"/>
            <a:ext cx="258762" cy="279667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1</a:t>
            </a:r>
          </a:p>
        </p:txBody>
      </p:sp>
      <p:sp>
        <p:nvSpPr>
          <p:cNvPr id="31" name="Oval 92"/>
          <p:cNvSpPr>
            <a:spLocks noChangeArrowheads="1"/>
          </p:cNvSpPr>
          <p:nvPr/>
        </p:nvSpPr>
        <p:spPr bwMode="auto">
          <a:xfrm>
            <a:off x="8275637" y="4616450"/>
            <a:ext cx="258762" cy="279667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3</a:t>
            </a:r>
          </a:p>
        </p:txBody>
      </p:sp>
      <p:sp>
        <p:nvSpPr>
          <p:cNvPr id="32" name="Line 93"/>
          <p:cNvSpPr>
            <a:spLocks noChangeShapeType="1"/>
          </p:cNvSpPr>
          <p:nvPr/>
        </p:nvSpPr>
        <p:spPr bwMode="auto">
          <a:xfrm flipH="1">
            <a:off x="7678737" y="4358481"/>
            <a:ext cx="234097" cy="24500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ctr"/>
            <a:endParaRPr lang="zh-CN" altLang="en-US" sz="1800"/>
          </a:p>
        </p:txBody>
      </p:sp>
      <p:sp>
        <p:nvSpPr>
          <p:cNvPr id="33" name="Line 94"/>
          <p:cNvSpPr>
            <a:spLocks noChangeShapeType="1"/>
          </p:cNvSpPr>
          <p:nvPr/>
        </p:nvSpPr>
        <p:spPr bwMode="auto">
          <a:xfrm>
            <a:off x="8130818" y="4358480"/>
            <a:ext cx="235908" cy="257969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ctr"/>
            <a:endParaRPr lang="zh-CN" altLang="en-US" sz="1800"/>
          </a:p>
        </p:txBody>
      </p:sp>
      <p:sp>
        <p:nvSpPr>
          <p:cNvPr id="34" name="Line 95"/>
          <p:cNvSpPr>
            <a:spLocks noChangeShapeType="1"/>
          </p:cNvSpPr>
          <p:nvPr/>
        </p:nvSpPr>
        <p:spPr bwMode="auto">
          <a:xfrm flipH="1">
            <a:off x="7238999" y="4837640"/>
            <a:ext cx="304006" cy="36142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ctr"/>
            <a:endParaRPr lang="zh-CN" altLang="en-US" sz="1800"/>
          </a:p>
        </p:txBody>
      </p:sp>
      <p:sp>
        <p:nvSpPr>
          <p:cNvPr id="35" name="Line 96"/>
          <p:cNvSpPr>
            <a:spLocks noChangeShapeType="1"/>
          </p:cNvSpPr>
          <p:nvPr/>
        </p:nvSpPr>
        <p:spPr bwMode="auto">
          <a:xfrm>
            <a:off x="7732078" y="4837639"/>
            <a:ext cx="298983" cy="34660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ctr"/>
            <a:endParaRPr lang="zh-CN" altLang="en-US" sz="1800"/>
          </a:p>
        </p:txBody>
      </p:sp>
      <p:sp>
        <p:nvSpPr>
          <p:cNvPr id="36" name="Rectangle 97"/>
          <p:cNvSpPr>
            <a:spLocks noChangeArrowheads="1"/>
          </p:cNvSpPr>
          <p:nvPr/>
        </p:nvSpPr>
        <p:spPr bwMode="auto">
          <a:xfrm>
            <a:off x="6940550" y="6282928"/>
            <a:ext cx="205105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/>
              <a:t>(c</a:t>
            </a:r>
            <a:r>
              <a:rPr lang="en-US" altLang="zh-CN" sz="2000" b="1" dirty="0" smtClean="0"/>
              <a:t>)</a:t>
            </a:r>
            <a:r>
              <a:rPr lang="zh-CN" altLang="en-US" sz="2000" b="1" dirty="0" smtClean="0"/>
              <a:t>非</a:t>
            </a:r>
            <a:r>
              <a:rPr lang="zh-CN" altLang="en-US" sz="2000" b="1" dirty="0"/>
              <a:t>完全二叉树</a:t>
            </a:r>
          </a:p>
        </p:txBody>
      </p:sp>
    </p:spTree>
    <p:extLst>
      <p:ext uri="{BB962C8B-B14F-4D97-AF65-F5344CB8AC3E}">
        <p14:creationId xmlns:p14="http://schemas.microsoft.com/office/powerpoint/2010/main" val="179867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77813"/>
            <a:ext cx="7696200" cy="487362"/>
          </a:xfrm>
        </p:spPr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二叉树的</a:t>
            </a:r>
            <a:r>
              <a:rPr lang="zh-CN" altLang="en-US" dirty="0" smtClean="0"/>
              <a:t>性质</a:t>
            </a:r>
            <a:r>
              <a:rPr lang="zh-CN" altLang="en-US" sz="2000" dirty="0"/>
              <a:t>（</a:t>
            </a:r>
            <a:r>
              <a:rPr lang="en-US" altLang="zh-CN" sz="2000" dirty="0"/>
              <a:t>2/5</a:t>
            </a:r>
            <a:r>
              <a:rPr lang="zh-CN" altLang="en-US" sz="2000" dirty="0"/>
              <a:t>）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满</a:t>
            </a:r>
            <a:r>
              <a:rPr lang="en-US" altLang="zh-CN" sz="2400" dirty="0" smtClean="0"/>
              <a:t>&amp;</a:t>
            </a:r>
            <a:r>
              <a:rPr lang="zh-CN" altLang="en-US" sz="2400" dirty="0" smtClean="0"/>
              <a:t>完全二叉树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（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3/3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）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dirty="0"/>
              <a:t>完全二叉树是满二叉树的</a:t>
            </a:r>
            <a:r>
              <a:rPr lang="zh-CN" altLang="en-US" sz="2400" dirty="0">
                <a:solidFill>
                  <a:schemeClr val="accent6"/>
                </a:solidFill>
              </a:rPr>
              <a:t>一部分</a:t>
            </a:r>
            <a:r>
              <a:rPr lang="zh-CN" altLang="en-US" sz="2400" dirty="0"/>
              <a:t>，而满二叉树是完全二叉树的</a:t>
            </a:r>
            <a:r>
              <a:rPr lang="zh-CN" altLang="en-US" sz="2400" dirty="0">
                <a:solidFill>
                  <a:schemeClr val="accent6"/>
                </a:solidFill>
              </a:rPr>
              <a:t>特例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buFont typeface="+mj-lt"/>
              <a:buAutoNum type="alphaLcParenR"/>
            </a:pPr>
            <a:r>
              <a:rPr lang="zh-CN" altLang="en-US" sz="2400" b="1" dirty="0" smtClean="0"/>
              <a:t>满二叉树 </a:t>
            </a:r>
            <a:r>
              <a:rPr lang="zh-CN" altLang="en-US" sz="2400" dirty="0" smtClean="0"/>
              <a:t>的 </a:t>
            </a:r>
            <a:r>
              <a:rPr lang="zh-CN" altLang="en-US" sz="2400" b="1" dirty="0" smtClean="0"/>
              <a:t>特点</a:t>
            </a:r>
            <a:r>
              <a:rPr lang="zh-CN" altLang="en-US" sz="2400" dirty="0" smtClean="0"/>
              <a:t>：</a:t>
            </a:r>
            <a:endParaRPr lang="en-US" altLang="zh-CN" sz="2400" b="1" dirty="0" smtClean="0"/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dirty="0"/>
              <a:t>基本特点</a:t>
            </a:r>
            <a:r>
              <a:rPr lang="zh-CN" altLang="en-US" sz="2400" dirty="0" smtClean="0"/>
              <a:t>是</a:t>
            </a:r>
            <a:r>
              <a:rPr lang="zh-CN" altLang="en-US" sz="2400" dirty="0"/>
              <a:t>：</a:t>
            </a:r>
            <a:r>
              <a:rPr lang="zh-CN" altLang="en-US" sz="2400" dirty="0" smtClean="0"/>
              <a:t>每</a:t>
            </a:r>
            <a:r>
              <a:rPr lang="zh-CN" altLang="en-US" sz="2400" dirty="0"/>
              <a:t>一层上的结点数总是最大结点数。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dirty="0" smtClean="0"/>
              <a:t>满</a:t>
            </a:r>
            <a:r>
              <a:rPr lang="zh-CN" altLang="en-US" sz="2400" dirty="0"/>
              <a:t>二叉树的所有</a:t>
            </a:r>
            <a:r>
              <a:rPr lang="zh-CN" altLang="en-US" sz="2400" dirty="0" smtClean="0"/>
              <a:t>的分支</a:t>
            </a:r>
            <a:r>
              <a:rPr lang="zh-CN" altLang="en-US" sz="2400" dirty="0"/>
              <a:t>结点都有左、右子树。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dirty="0" smtClean="0"/>
              <a:t>可</a:t>
            </a:r>
            <a:r>
              <a:rPr lang="zh-CN" altLang="en-US" sz="2400" dirty="0"/>
              <a:t>对满二叉树的结点进行连续编号，若规定从根结点开始，按“自上而下、自左至右”的原则进行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514350" indent="-514350">
              <a:lnSpc>
                <a:spcPct val="110000"/>
              </a:lnSpc>
              <a:spcBef>
                <a:spcPts val="600"/>
              </a:spcBef>
              <a:buFont typeface="+mj-lt"/>
              <a:buAutoNum type="alphaLcParenR"/>
            </a:pPr>
            <a:r>
              <a:rPr lang="zh-CN" altLang="en-US" sz="2600" b="1" dirty="0"/>
              <a:t>完全</a:t>
            </a:r>
            <a:r>
              <a:rPr lang="zh-CN" altLang="en-US" sz="2600" b="1" dirty="0" smtClean="0"/>
              <a:t>二叉树 </a:t>
            </a:r>
            <a:r>
              <a:rPr lang="zh-CN" altLang="en-US" sz="2600" dirty="0" smtClean="0"/>
              <a:t>的 </a:t>
            </a:r>
            <a:r>
              <a:rPr lang="zh-CN" altLang="en-US" sz="2600" b="1" dirty="0" smtClean="0"/>
              <a:t>特点</a:t>
            </a:r>
            <a:r>
              <a:rPr lang="zh-CN" altLang="en-US" sz="2600" dirty="0" smtClean="0"/>
              <a:t>：</a:t>
            </a:r>
            <a:endParaRPr lang="en-US" altLang="zh-CN" sz="2600" dirty="0" smtClean="0"/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dirty="0"/>
              <a:t>若完全二叉树的深度为</a:t>
            </a:r>
            <a:r>
              <a:rPr lang="en-US" altLang="zh-CN" sz="2400" i="1" dirty="0" smtClean="0"/>
              <a:t>k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则所有的叶子结点都出现在</a:t>
            </a:r>
            <a:r>
              <a:rPr lang="zh-CN" altLang="en-US" sz="2400" dirty="0" smtClean="0"/>
              <a:t>第 </a:t>
            </a:r>
            <a:r>
              <a:rPr lang="en-US" altLang="zh-CN" sz="2400" i="1" dirty="0" smtClean="0"/>
              <a:t>k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层或 </a:t>
            </a:r>
            <a:r>
              <a:rPr lang="en-US" altLang="zh-CN" sz="2400" i="1" dirty="0" smtClean="0"/>
              <a:t>k-1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层。</a:t>
            </a:r>
            <a:endParaRPr lang="en-US" altLang="zh-CN" sz="2400" dirty="0" smtClean="0"/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dirty="0" smtClean="0"/>
              <a:t>对于</a:t>
            </a:r>
            <a:r>
              <a:rPr lang="zh-CN" altLang="en-US" sz="2400" dirty="0"/>
              <a:t>任一结点，如果其右子树的最大层次</a:t>
            </a:r>
            <a:r>
              <a:rPr lang="zh-CN" altLang="en-US" sz="2400" dirty="0" smtClean="0"/>
              <a:t>为 </a:t>
            </a:r>
            <a:r>
              <a:rPr lang="en-US" altLang="zh-CN" sz="2400" i="1" dirty="0" smtClean="0"/>
              <a:t>l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则其左子树的最大层次</a:t>
            </a:r>
            <a:r>
              <a:rPr lang="zh-CN" altLang="en-US" sz="2400" dirty="0" smtClean="0"/>
              <a:t>为 </a:t>
            </a:r>
            <a:r>
              <a:rPr lang="en-US" altLang="zh-CN" sz="2400" i="1" dirty="0" smtClean="0"/>
              <a:t>l </a:t>
            </a:r>
            <a:r>
              <a:rPr lang="zh-CN" altLang="en-US" sz="2400" dirty="0" smtClean="0"/>
              <a:t>或 </a:t>
            </a:r>
            <a:r>
              <a:rPr lang="en-US" altLang="zh-CN" sz="2400" i="1" dirty="0" smtClean="0"/>
              <a:t>l+1</a:t>
            </a:r>
            <a:r>
              <a:rPr lang="zh-CN" altLang="en-US" sz="2400" dirty="0"/>
              <a:t>。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9084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33400" y="2312894"/>
            <a:ext cx="8191500" cy="411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二叉树的性质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3/5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 smtClean="0"/>
              <a:t>性质</a:t>
            </a:r>
            <a:r>
              <a:rPr lang="en-US" altLang="zh-CN" sz="2400" b="1" dirty="0" smtClean="0"/>
              <a:t>3</a:t>
            </a:r>
            <a:r>
              <a:rPr lang="zh-CN" altLang="en-US" sz="2400" dirty="0"/>
              <a:t>：对任何</a:t>
            </a:r>
            <a:r>
              <a:rPr lang="zh-CN" altLang="en-US" sz="2400"/>
              <a:t>一</a:t>
            </a:r>
            <a:r>
              <a:rPr lang="zh-CN" altLang="en-US" sz="2400" smtClean="0"/>
              <a:t>棵非空二叉树</a:t>
            </a:r>
            <a:r>
              <a:rPr lang="zh-CN" altLang="en-US" sz="2400" dirty="0"/>
              <a:t>，若其</a:t>
            </a:r>
            <a:r>
              <a:rPr lang="zh-CN" altLang="en-US" sz="2400" b="1" dirty="0"/>
              <a:t>叶子结点数</a:t>
            </a:r>
            <a:r>
              <a:rPr lang="zh-CN" altLang="en-US" sz="2400" dirty="0"/>
              <a:t>为</a:t>
            </a:r>
            <a:r>
              <a:rPr lang="en-US" altLang="zh-CN" sz="2400" dirty="0"/>
              <a:t>n</a:t>
            </a:r>
            <a:r>
              <a:rPr lang="en-US" altLang="zh-CN" sz="2400" baseline="-25000" dirty="0"/>
              <a:t>0</a:t>
            </a:r>
            <a:r>
              <a:rPr lang="zh-CN" altLang="en-US" sz="2400" dirty="0"/>
              <a:t>，度为</a:t>
            </a:r>
            <a:r>
              <a:rPr lang="en-US" altLang="zh-CN" sz="2400" dirty="0"/>
              <a:t>2</a:t>
            </a:r>
            <a:r>
              <a:rPr lang="zh-CN" altLang="en-US" sz="2400" dirty="0"/>
              <a:t>的结点数为</a:t>
            </a:r>
            <a:r>
              <a:rPr lang="en-US" altLang="zh-CN" sz="2400" dirty="0"/>
              <a:t>n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，则</a:t>
            </a:r>
            <a:r>
              <a:rPr lang="en-US" altLang="zh-CN" sz="2400" dirty="0"/>
              <a:t>n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=n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+1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dirty="0"/>
              <a:t>任一二叉树中，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度结点</a:t>
            </a:r>
            <a:r>
              <a:rPr lang="zh-CN" altLang="en-US" sz="2400" dirty="0"/>
              <a:t>比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度结点</a:t>
            </a:r>
            <a:r>
              <a:rPr lang="zh-CN" altLang="en-US" sz="2400" dirty="0"/>
              <a:t>多一</a:t>
            </a:r>
            <a:r>
              <a:rPr lang="zh-CN" altLang="en-US" sz="2400" dirty="0" smtClean="0"/>
              <a:t>个</a:t>
            </a:r>
            <a:r>
              <a:rPr lang="zh-CN" altLang="en-US" sz="2400" dirty="0"/>
              <a:t>。</a:t>
            </a:r>
            <a:endParaRPr lang="en-US" altLang="zh-CN" sz="2400" b="1" dirty="0" smtClean="0"/>
          </a:p>
          <a:p>
            <a:pPr marL="444500" indent="-44450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证明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：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a) 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设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二叉树中总结点数为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，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度、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度和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度结点分别有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  <a:r>
              <a:rPr lang="en-US" altLang="zh-CN" sz="240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, n</a:t>
            </a:r>
            <a:r>
              <a:rPr lang="en-US" altLang="zh-CN" sz="240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和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  <a:r>
              <a:rPr lang="en-US" altLang="zh-CN" sz="240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，因为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二叉树中所有结点均小于或等于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，则有：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N=n</a:t>
            </a:r>
            <a:r>
              <a:rPr lang="en-US" altLang="zh-CN" sz="240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+n</a:t>
            </a:r>
            <a:r>
              <a:rPr lang="en-US" altLang="zh-CN" sz="240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+n</a:t>
            </a:r>
            <a:r>
              <a:rPr lang="en-US" altLang="zh-CN" sz="240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pPr marL="400050" lvl="1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b) 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再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看二叉树中的分支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数。因为：除根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结点外，其余每个结点都有唯一的一个进入分支，而所有这些分支都是由度为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和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的结点射出的。设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为二叉树中的分支总数，则有： 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＝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  <a:r>
              <a:rPr lang="en-US" altLang="zh-CN" sz="24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 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+ 2×n</a:t>
            </a:r>
            <a:r>
              <a:rPr lang="en-US" altLang="zh-CN" sz="24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∴  N = B + 1 = n</a:t>
            </a:r>
            <a:r>
              <a:rPr lang="en-US" altLang="zh-CN" sz="24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+ 2×n</a:t>
            </a:r>
            <a:r>
              <a:rPr lang="en-US" altLang="zh-CN" sz="24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 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+ 1 </a:t>
            </a:r>
          </a:p>
          <a:p>
            <a:pPr marL="400050" lvl="1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∴   n</a:t>
            </a:r>
            <a:r>
              <a:rPr lang="en-US" altLang="zh-CN" sz="24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+ n</a:t>
            </a:r>
            <a:r>
              <a:rPr lang="en-US" altLang="zh-CN" sz="24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 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+ n</a:t>
            </a:r>
            <a:r>
              <a:rPr lang="en-US" altLang="zh-CN" sz="24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n</a:t>
            </a:r>
            <a:r>
              <a:rPr lang="en-US" altLang="zh-CN" sz="24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 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+ 2×n</a:t>
            </a:r>
            <a:r>
              <a:rPr lang="en-US" altLang="zh-CN" sz="24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 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+ 1 </a:t>
            </a:r>
          </a:p>
          <a:p>
            <a:pPr marL="400050" lvl="1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即  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  <a:r>
              <a:rPr lang="en-US" altLang="zh-CN" sz="24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=n</a:t>
            </a:r>
            <a:r>
              <a:rPr lang="en-US" altLang="zh-CN" sz="24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+1                                               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 2" panose="05020102010507070707" pitchFamily="18" charset="2"/>
              </a:rPr>
              <a:t>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证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毕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US" altLang="zh-CN" sz="2400" dirty="0" smtClean="0"/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US" altLang="zh-CN" sz="2400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5648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8150" y="2971800"/>
            <a:ext cx="8191500" cy="3429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二叉树的性质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4/5</a:t>
            </a:r>
            <a:r>
              <a:rPr lang="zh-CN" altLang="en-US" sz="2000" dirty="0" smtClean="0"/>
              <a:t>）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性质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个结点的完全二叉树深度为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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㏒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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lvl="1"/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符号：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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不大于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的最大整数。</a:t>
            </a:r>
          </a:p>
          <a:p>
            <a:pPr marL="457200" lvl="1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</a:t>
            </a:r>
            <a:r>
              <a:rPr lang="en-US" altLang="zh-CN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不小于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的最小整数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完全二叉树的深度为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，则根据性质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及完全二叉树的定义有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aseline="34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k-1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-1&lt;n≦2</a:t>
            </a:r>
            <a:r>
              <a:rPr lang="en-US" altLang="zh-CN" sz="2400" baseline="34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  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   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aseline="3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k-1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≦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n&lt;2</a:t>
            </a:r>
            <a:r>
              <a:rPr lang="en-US" altLang="zh-CN" sz="2400" baseline="3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  <a:p>
            <a:pPr marL="457200" lvl="1" indent="0">
              <a:buNone/>
            </a:pP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取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对数得：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k-1 &lt; ㏒</a:t>
            </a:r>
            <a:r>
              <a:rPr lang="en-US" altLang="zh-CN" sz="24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&lt; k 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  因为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整数，</a:t>
            </a:r>
            <a:endParaRPr lang="en-US" altLang="zh-CN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∴  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= 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㏒</a:t>
            </a:r>
            <a:r>
              <a:rPr lang="en-US" altLang="zh-CN" sz="24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                                                    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 2" panose="05020102010507070707" pitchFamily="18" charset="2"/>
              </a:rPr>
              <a:t>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毕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13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二叉树的性质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5/5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981075"/>
            <a:ext cx="8191500" cy="1533525"/>
          </a:xfrm>
        </p:spPr>
        <p:txBody>
          <a:bodyPr/>
          <a:lstStyle/>
          <a:p>
            <a:r>
              <a:rPr lang="zh-CN" altLang="en-US" sz="2400" b="1" dirty="0" smtClean="0"/>
              <a:t>性质</a:t>
            </a:r>
            <a:r>
              <a:rPr lang="en-US" altLang="zh-CN" sz="2400" b="1" dirty="0" smtClean="0"/>
              <a:t>5</a:t>
            </a:r>
            <a:r>
              <a:rPr lang="zh-CN" altLang="en-US" sz="2400" dirty="0"/>
              <a:t>：若对一棵有</a:t>
            </a:r>
            <a:r>
              <a:rPr lang="en-US" altLang="zh-CN" sz="2400" dirty="0"/>
              <a:t>n</a:t>
            </a:r>
            <a:r>
              <a:rPr lang="zh-CN" altLang="en-US" sz="2400" dirty="0"/>
              <a:t>个结点的完全</a:t>
            </a:r>
            <a:r>
              <a:rPr lang="zh-CN" altLang="en-US" sz="2400" dirty="0" smtClean="0"/>
              <a:t>二叉树（深度为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㏒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 </a:t>
            </a:r>
            <a:r>
              <a:rPr lang="en-US" altLang="zh-CN" sz="2400" dirty="0" smtClean="0"/>
              <a:t>+1</a:t>
            </a:r>
            <a:r>
              <a:rPr lang="zh-CN" altLang="en-US" sz="2400" dirty="0" smtClean="0"/>
              <a:t>），结点</a:t>
            </a:r>
            <a:r>
              <a:rPr lang="zh-CN" altLang="en-US" sz="2400" dirty="0"/>
              <a:t>按</a:t>
            </a:r>
            <a:r>
              <a:rPr lang="zh-CN" altLang="en-US" sz="2400" dirty="0" smtClean="0">
                <a:solidFill>
                  <a:schemeClr val="accent6"/>
                </a:solidFill>
              </a:rPr>
              <a:t>层</a:t>
            </a:r>
            <a:r>
              <a:rPr lang="zh-CN" altLang="en-US" sz="2400" dirty="0">
                <a:solidFill>
                  <a:schemeClr val="accent6"/>
                </a:solidFill>
              </a:rPr>
              <a:t>序</a:t>
            </a:r>
            <a:r>
              <a:rPr lang="zh-CN" altLang="en-US" sz="2400" dirty="0" smtClean="0"/>
              <a:t>（</a:t>
            </a:r>
            <a:r>
              <a:rPr lang="zh-CN" altLang="en-US" sz="2400" dirty="0"/>
              <a:t>从第</a:t>
            </a:r>
            <a:r>
              <a:rPr lang="en-US" altLang="zh-CN" sz="2400" dirty="0"/>
              <a:t>1</a:t>
            </a:r>
            <a:r>
              <a:rPr lang="zh-CN" altLang="en-US" sz="2400" dirty="0"/>
              <a:t>层到</a:t>
            </a:r>
            <a:r>
              <a:rPr lang="zh-CN" altLang="en-US" sz="2400" dirty="0" smtClean="0"/>
              <a:t>第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㏒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 </a:t>
            </a:r>
            <a:r>
              <a:rPr lang="en-US" altLang="zh-CN" sz="2400" dirty="0" smtClean="0"/>
              <a:t>+</a:t>
            </a:r>
            <a:r>
              <a:rPr lang="en-US" altLang="zh-CN" sz="2400" dirty="0"/>
              <a:t>1</a:t>
            </a:r>
            <a:r>
              <a:rPr lang="zh-CN" altLang="en-US" sz="2400" dirty="0"/>
              <a:t>层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 自</a:t>
            </a:r>
            <a:r>
              <a:rPr lang="zh-CN" altLang="en-US" sz="2400" dirty="0"/>
              <a:t>左至右进行</a:t>
            </a:r>
            <a:r>
              <a:rPr lang="zh-CN" altLang="en-US" sz="2400" dirty="0" smtClean="0"/>
              <a:t>编号，则</a:t>
            </a:r>
            <a:r>
              <a:rPr lang="zh-CN" altLang="en-US" sz="2400" dirty="0"/>
              <a:t>对于编号</a:t>
            </a:r>
            <a:r>
              <a:rPr lang="zh-CN" altLang="en-US" sz="2400" dirty="0" smtClean="0"/>
              <a:t>为 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(1</a:t>
            </a:r>
            <a:r>
              <a:rPr lang="en-US" altLang="zh-CN" sz="2400" dirty="0"/>
              <a:t>≦i≦n)</a:t>
            </a:r>
            <a:r>
              <a:rPr lang="zh-CN" altLang="en-US" sz="2400" dirty="0"/>
              <a:t>的结点</a:t>
            </a:r>
            <a:r>
              <a:rPr lang="zh-CN" altLang="en-US" sz="2400" dirty="0" smtClean="0"/>
              <a:t>：</a:t>
            </a:r>
            <a:endParaRPr lang="zh-CN" altLang="en-US" sz="24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gray">
          <a:xfrm>
            <a:off x="381000" y="2514600"/>
            <a:ext cx="49530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914400" lvl="1" indent="-457200" eaLnBrk="1" hangingPunct="1">
              <a:buFont typeface="+mj-lt"/>
              <a:buAutoNum type="alphaLcParenR"/>
            </a:pPr>
            <a:r>
              <a:rPr lang="zh-CN" altLang="en-US" sz="2200" b="0" kern="0" dirty="0" smtClean="0"/>
              <a:t>若 </a:t>
            </a:r>
            <a:r>
              <a:rPr lang="en-US" altLang="zh-CN" sz="2200" b="0" kern="0" dirty="0" err="1" smtClean="0"/>
              <a:t>i</a:t>
            </a:r>
            <a:r>
              <a:rPr lang="en-US" altLang="zh-CN" sz="2200" b="0" kern="0" dirty="0" smtClean="0"/>
              <a:t>=1</a:t>
            </a:r>
            <a:r>
              <a:rPr lang="zh-CN" altLang="en-US" sz="2200" b="0" kern="0" dirty="0" smtClean="0"/>
              <a:t>：则结点</a:t>
            </a:r>
            <a:r>
              <a:rPr lang="en-US" altLang="zh-CN" sz="2200" b="0" kern="0" dirty="0" err="1" smtClean="0"/>
              <a:t>i</a:t>
            </a:r>
            <a:r>
              <a:rPr lang="zh-CN" altLang="en-US" sz="2200" b="0" kern="0" dirty="0" smtClean="0"/>
              <a:t>是二叉树的根，</a:t>
            </a:r>
            <a:r>
              <a:rPr lang="zh-CN" altLang="en-US" sz="2200" kern="0" dirty="0" smtClean="0">
                <a:solidFill>
                  <a:srgbClr val="7030A0"/>
                </a:solidFill>
              </a:rPr>
              <a:t>无双亲结点</a:t>
            </a:r>
            <a:r>
              <a:rPr lang="zh-CN" altLang="en-US" sz="2200" b="0" kern="0" dirty="0" smtClean="0"/>
              <a:t>；</a:t>
            </a:r>
            <a:r>
              <a:rPr lang="zh-CN" altLang="en-US" sz="2200" b="0" i="1" u="sng" kern="0" dirty="0" smtClean="0"/>
              <a:t>否则</a:t>
            </a:r>
            <a:r>
              <a:rPr lang="zh-CN" altLang="en-US" sz="2200" b="0" kern="0" dirty="0" smtClean="0"/>
              <a:t>，若</a:t>
            </a:r>
            <a:r>
              <a:rPr lang="en-US" altLang="zh-CN" sz="2200" b="0" kern="0" dirty="0" err="1" smtClean="0"/>
              <a:t>i</a:t>
            </a:r>
            <a:r>
              <a:rPr lang="en-US" altLang="zh-CN" sz="2200" b="0" kern="0" dirty="0" smtClean="0"/>
              <a:t>&gt;1</a:t>
            </a:r>
            <a:r>
              <a:rPr lang="zh-CN" altLang="en-US" sz="2200" b="0" kern="0" dirty="0" smtClean="0"/>
              <a:t>，则其双亲结点编号是</a:t>
            </a:r>
            <a:r>
              <a:rPr lang="zh-CN" altLang="en-US" sz="2200" kern="0" dirty="0" smtClean="0">
                <a:solidFill>
                  <a:srgbClr val="7030A0"/>
                </a:solidFill>
              </a:rPr>
              <a:t> </a:t>
            </a:r>
            <a:r>
              <a:rPr lang="zh-CN" altLang="en-US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zh-CN" sz="22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2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/2</a:t>
            </a:r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lang="zh-CN" altLang="en-US" sz="2200" kern="0" dirty="0" smtClean="0">
                <a:solidFill>
                  <a:srgbClr val="7030A0"/>
                </a:solidFill>
              </a:rPr>
              <a:t> </a:t>
            </a:r>
            <a:r>
              <a:rPr lang="zh-CN" altLang="en-US" sz="2200" b="0" kern="0" dirty="0" smtClean="0"/>
              <a:t>。</a:t>
            </a:r>
          </a:p>
          <a:p>
            <a:pPr marL="914400" lvl="1" indent="-457200" eaLnBrk="1" hangingPunct="1">
              <a:buFont typeface="+mj-lt"/>
              <a:buAutoNum type="alphaLcParenR"/>
            </a:pPr>
            <a:r>
              <a:rPr lang="zh-CN" altLang="en-US" sz="2200" b="0" kern="0" dirty="0"/>
              <a:t>若</a:t>
            </a:r>
            <a:r>
              <a:rPr lang="zh-CN" altLang="en-US" sz="2200" b="0" kern="0" dirty="0" smtClean="0"/>
              <a:t> </a:t>
            </a:r>
            <a:r>
              <a:rPr lang="en-US" altLang="zh-CN" sz="2200" b="0" kern="0" dirty="0" smtClean="0"/>
              <a:t>2i&gt;n</a:t>
            </a:r>
            <a:r>
              <a:rPr lang="zh-CN" altLang="en-US" sz="2200" b="0" kern="0" dirty="0" smtClean="0"/>
              <a:t>：则结点</a:t>
            </a:r>
            <a:r>
              <a:rPr lang="en-US" altLang="zh-CN" sz="2200" b="0" kern="0" dirty="0" err="1" smtClean="0"/>
              <a:t>i</a:t>
            </a:r>
            <a:r>
              <a:rPr lang="zh-CN" altLang="en-US" sz="2200" b="0" kern="0" dirty="0" smtClean="0"/>
              <a:t>为叶子结点，</a:t>
            </a:r>
            <a:r>
              <a:rPr lang="zh-CN" altLang="en-US" sz="2200" kern="0" dirty="0" smtClean="0">
                <a:solidFill>
                  <a:srgbClr val="7030A0"/>
                </a:solidFill>
              </a:rPr>
              <a:t>无左孩子</a:t>
            </a:r>
            <a:r>
              <a:rPr lang="zh-CN" altLang="en-US" sz="2200" b="0" kern="0" dirty="0" smtClean="0"/>
              <a:t>；</a:t>
            </a:r>
            <a:r>
              <a:rPr lang="zh-CN" altLang="en-US" sz="2200" b="0" i="1" u="sng" kern="0" dirty="0" smtClean="0"/>
              <a:t>否则</a:t>
            </a:r>
            <a:r>
              <a:rPr lang="zh-CN" altLang="en-US" sz="2200" b="0" kern="0" dirty="0" smtClean="0"/>
              <a:t>，其左孩子结点编号是 </a:t>
            </a:r>
            <a:r>
              <a:rPr lang="en-US" altLang="zh-CN" sz="2200" kern="0" dirty="0" smtClean="0">
                <a:solidFill>
                  <a:srgbClr val="7030A0"/>
                </a:solidFill>
              </a:rPr>
              <a:t>2i</a:t>
            </a:r>
            <a:r>
              <a:rPr lang="zh-CN" altLang="en-US" sz="2200" b="0" kern="0" dirty="0" smtClean="0"/>
              <a:t>。</a:t>
            </a:r>
          </a:p>
          <a:p>
            <a:pPr marL="914400" lvl="1" indent="-457200" eaLnBrk="1" hangingPunct="1">
              <a:buFont typeface="+mj-lt"/>
              <a:buAutoNum type="alphaLcParenR"/>
            </a:pPr>
            <a:r>
              <a:rPr lang="zh-CN" altLang="en-US" sz="2200" b="0" kern="0" dirty="0" smtClean="0"/>
              <a:t>若 </a:t>
            </a:r>
            <a:r>
              <a:rPr lang="en-US" altLang="zh-CN" sz="2200" b="0" kern="0" dirty="0" smtClean="0"/>
              <a:t>2i+1&gt;n</a:t>
            </a:r>
            <a:r>
              <a:rPr lang="zh-CN" altLang="en-US" sz="2200" b="0" kern="0" dirty="0" smtClean="0"/>
              <a:t>：则结点</a:t>
            </a:r>
            <a:r>
              <a:rPr lang="en-US" altLang="zh-CN" sz="2200" b="0" kern="0" dirty="0" err="1" smtClean="0"/>
              <a:t>i</a:t>
            </a:r>
            <a:r>
              <a:rPr lang="zh-CN" altLang="en-US" sz="2200" kern="0" dirty="0" smtClean="0">
                <a:solidFill>
                  <a:srgbClr val="7030A0"/>
                </a:solidFill>
              </a:rPr>
              <a:t>无右孩子</a:t>
            </a:r>
            <a:r>
              <a:rPr lang="zh-CN" altLang="en-US" sz="2200" b="0" kern="0" dirty="0" smtClean="0"/>
              <a:t>；</a:t>
            </a:r>
            <a:r>
              <a:rPr lang="zh-CN" altLang="en-US" sz="2200" b="0" i="1" u="sng" kern="0" dirty="0" smtClean="0"/>
              <a:t>否则</a:t>
            </a:r>
            <a:r>
              <a:rPr lang="zh-CN" altLang="en-US" sz="2200" b="0" kern="0" dirty="0" smtClean="0"/>
              <a:t>，其右孩子结点编号是</a:t>
            </a:r>
            <a:r>
              <a:rPr lang="en-US" altLang="zh-CN" sz="2200" kern="0" dirty="0" smtClean="0">
                <a:solidFill>
                  <a:srgbClr val="7030A0"/>
                </a:solidFill>
              </a:rPr>
              <a:t>2i+1</a:t>
            </a:r>
            <a:r>
              <a:rPr lang="zh-CN" altLang="en-US" sz="2200" b="0" kern="0" dirty="0" smtClean="0"/>
              <a:t>。</a:t>
            </a:r>
            <a:endParaRPr lang="zh-CN" altLang="en-US" sz="2200" b="0" kern="0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181600" y="2496671"/>
            <a:ext cx="3810000" cy="3403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动作按钮: 开始 7">
            <a:hlinkClick r:id="" action="ppaction://noaction" highlightClick="1"/>
          </p:cNvPr>
          <p:cNvSpPr/>
          <p:nvPr/>
        </p:nvSpPr>
        <p:spPr>
          <a:xfrm>
            <a:off x="8820472" y="6580188"/>
            <a:ext cx="323528" cy="277812"/>
          </a:xfrm>
          <a:prstGeom prst="actionButtonBeginning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53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二叉树的性质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5/5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981075"/>
            <a:ext cx="8191500" cy="5038725"/>
          </a:xfrm>
        </p:spPr>
        <p:txBody>
          <a:bodyPr/>
          <a:lstStyle/>
          <a:p>
            <a:r>
              <a:rPr lang="zh-CN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性质</a:t>
            </a:r>
            <a:r>
              <a:rPr lang="en-US" altLang="zh-CN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——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证明：用数学归纳法</a:t>
            </a:r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证明</a:t>
            </a:r>
            <a:r>
              <a:rPr lang="zh-CN" altLang="en-US" sz="2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。</a:t>
            </a:r>
            <a:endParaRPr lang="zh-CN" altLang="en-US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动作按钮: 开始 4">
            <a:hlinkClick r:id="" action="ppaction://noaction" highlightClick="1"/>
          </p:cNvPr>
          <p:cNvSpPr/>
          <p:nvPr/>
        </p:nvSpPr>
        <p:spPr>
          <a:xfrm>
            <a:off x="8820472" y="6580188"/>
            <a:ext cx="323528" cy="277812"/>
          </a:xfrm>
          <a:prstGeom prst="actionButtonBeginning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4504" name="TextBox1" r:id="rId2" imgW="7917120" imgH="4678560"/>
        </mc:Choice>
        <mc:Fallback>
          <p:control name="TextBox1" r:id="rId2" imgW="7917120" imgH="4678560">
            <p:pic>
              <p:nvPicPr>
                <p:cNvPr id="4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684213" y="1484313"/>
                  <a:ext cx="7920037" cy="46815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45992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4967288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47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992688" y="1981200"/>
            <a:ext cx="4151312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48" name="Text Box 16"/>
          <p:cNvSpPr txBox="1">
            <a:spLocks noChangeArrowheads="1"/>
          </p:cNvSpPr>
          <p:nvPr/>
        </p:nvSpPr>
        <p:spPr bwMode="auto">
          <a:xfrm>
            <a:off x="5029200" y="304800"/>
            <a:ext cx="30480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ClrTx/>
              <a:buFontTx/>
              <a:buNone/>
            </a:pPr>
            <a:r>
              <a:rPr kumimoji="1" lang="zh-CN" altLang="en-US" sz="2600">
                <a:solidFill>
                  <a:srgbClr val="006600"/>
                </a:solidFill>
                <a:latin typeface="微软雅黑" panose="020B0503020204020204" pitchFamily="34" charset="-122"/>
              </a:rPr>
              <a:t>目录结构</a:t>
            </a:r>
          </a:p>
        </p:txBody>
      </p:sp>
      <p:sp>
        <p:nvSpPr>
          <p:cNvPr id="6149" name="Text Box 17"/>
          <p:cNvSpPr txBox="1">
            <a:spLocks noChangeArrowheads="1"/>
          </p:cNvSpPr>
          <p:nvPr/>
        </p:nvSpPr>
        <p:spPr bwMode="auto">
          <a:xfrm>
            <a:off x="2362200" y="6096000"/>
            <a:ext cx="2514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20000"/>
              </a:spcBef>
              <a:buClrTx/>
              <a:buFontTx/>
              <a:buNone/>
            </a:pPr>
            <a:r>
              <a:rPr kumimoji="1" lang="zh-CN" altLang="en-US" sz="2600">
                <a:latin typeface="微软雅黑" panose="020B0503020204020204" pitchFamily="34" charset="-122"/>
              </a:rPr>
              <a:t>系统注册表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33400" y="3690937"/>
            <a:ext cx="81915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33400" y="5435600"/>
            <a:ext cx="81915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 smtClean="0"/>
              <a:t>2.3 </a:t>
            </a:r>
            <a:r>
              <a:rPr lang="zh-CN" altLang="en-US" dirty="0" smtClean="0"/>
              <a:t>二叉树的基本运算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ts val="900"/>
              </a:spcBef>
              <a:buFont typeface="+mj-ea"/>
              <a:buAutoNum type="circleNumDbPlain"/>
            </a:pPr>
            <a:r>
              <a:rPr lang="zh-CN" altLang="en-US" sz="2400" dirty="0"/>
              <a:t>初始化 </a:t>
            </a:r>
            <a:r>
              <a:rPr lang="en-US" altLang="zh-CN" sz="2400" dirty="0"/>
              <a:t>initiate(BT) </a:t>
            </a:r>
          </a:p>
          <a:p>
            <a:pPr marL="457200" indent="-457200">
              <a:spcBef>
                <a:spcPts val="900"/>
              </a:spcBef>
              <a:buFont typeface="+mj-ea"/>
              <a:buAutoNum type="circleNumDbPlain"/>
            </a:pPr>
            <a:r>
              <a:rPr lang="zh-CN" altLang="en-US" sz="2400" dirty="0"/>
              <a:t>求根结点 </a:t>
            </a:r>
            <a:r>
              <a:rPr lang="en-US" altLang="zh-CN" sz="2400" dirty="0"/>
              <a:t>root(BT)</a:t>
            </a:r>
          </a:p>
          <a:p>
            <a:pPr marL="457200" indent="-457200">
              <a:spcBef>
                <a:spcPts val="900"/>
              </a:spcBef>
              <a:buFont typeface="+mj-ea"/>
              <a:buAutoNum type="circleNumDbPlain"/>
            </a:pPr>
            <a:r>
              <a:rPr lang="zh-CN" altLang="en-US" sz="2400" dirty="0"/>
              <a:t>求双亲 </a:t>
            </a:r>
            <a:r>
              <a:rPr lang="en-US" altLang="zh-CN" sz="2400" dirty="0"/>
              <a:t>parent(</a:t>
            </a:r>
            <a:r>
              <a:rPr lang="en-US" altLang="zh-CN" sz="2400" dirty="0" err="1"/>
              <a:t>BT,a</a:t>
            </a:r>
            <a:r>
              <a:rPr lang="en-US" altLang="zh-CN" sz="2400" dirty="0"/>
              <a:t>)</a:t>
            </a:r>
          </a:p>
          <a:p>
            <a:pPr marL="457200" indent="-457200">
              <a:spcBef>
                <a:spcPts val="900"/>
              </a:spcBef>
              <a:buFont typeface="+mj-ea"/>
              <a:buAutoNum type="circleNumDbPlain"/>
            </a:pPr>
            <a:r>
              <a:rPr lang="zh-CN" altLang="en-US" sz="2400" dirty="0"/>
              <a:t>求左孩子 </a:t>
            </a:r>
            <a:r>
              <a:rPr lang="en-US" altLang="zh-CN" sz="2400" dirty="0" err="1"/>
              <a:t>lchild</a:t>
            </a:r>
            <a:r>
              <a:rPr lang="en-US" altLang="zh-CN" sz="2400" dirty="0"/>
              <a:t>(</a:t>
            </a:r>
            <a:r>
              <a:rPr lang="en-US" altLang="zh-CN" sz="2400" dirty="0" err="1"/>
              <a:t>BT,a</a:t>
            </a:r>
            <a:r>
              <a:rPr lang="en-US" altLang="zh-CN" sz="2400" dirty="0"/>
              <a:t>)</a:t>
            </a:r>
            <a:r>
              <a:rPr lang="zh-CN" altLang="en-US" sz="2400" dirty="0"/>
              <a:t>、右孩子 </a:t>
            </a:r>
            <a:r>
              <a:rPr lang="en-US" altLang="zh-CN" sz="2400" dirty="0" err="1"/>
              <a:t>rchild</a:t>
            </a:r>
            <a:r>
              <a:rPr lang="en-US" altLang="zh-CN" sz="2400" dirty="0"/>
              <a:t>(</a:t>
            </a:r>
            <a:r>
              <a:rPr lang="en-US" altLang="zh-CN" sz="2400" dirty="0" err="1"/>
              <a:t>BT,a</a:t>
            </a:r>
            <a:r>
              <a:rPr lang="en-US" altLang="zh-CN" sz="2400" dirty="0"/>
              <a:t>)</a:t>
            </a:r>
          </a:p>
          <a:p>
            <a:pPr marL="457200" indent="-457200">
              <a:spcBef>
                <a:spcPts val="900"/>
              </a:spcBef>
              <a:buFont typeface="+mj-ea"/>
              <a:buAutoNum type="circleNumDbPlain"/>
            </a:pPr>
            <a:r>
              <a:rPr lang="zh-CN" altLang="en-US" sz="2400" dirty="0"/>
              <a:t>求左兄弟 </a:t>
            </a:r>
            <a:r>
              <a:rPr lang="en-US" altLang="zh-CN" sz="2400" dirty="0" err="1"/>
              <a:t>lsibling</a:t>
            </a:r>
            <a:r>
              <a:rPr lang="en-US" altLang="zh-CN" sz="2400" dirty="0"/>
              <a:t>(</a:t>
            </a:r>
            <a:r>
              <a:rPr lang="en-US" altLang="zh-CN" sz="2400" dirty="0" err="1"/>
              <a:t>BT,a</a:t>
            </a:r>
            <a:r>
              <a:rPr lang="en-US" altLang="zh-CN" sz="2400" dirty="0"/>
              <a:t>)</a:t>
            </a:r>
            <a:r>
              <a:rPr lang="zh-CN" altLang="en-US" sz="2400" dirty="0"/>
              <a:t>、右兄弟 </a:t>
            </a:r>
            <a:r>
              <a:rPr lang="en-US" altLang="zh-CN" sz="2400" dirty="0" err="1"/>
              <a:t>rsibling</a:t>
            </a:r>
            <a:r>
              <a:rPr lang="en-US" altLang="zh-CN" sz="2400" dirty="0"/>
              <a:t>(</a:t>
            </a:r>
            <a:r>
              <a:rPr lang="en-US" altLang="zh-CN" sz="2400" dirty="0" err="1"/>
              <a:t>BT,a</a:t>
            </a:r>
            <a:r>
              <a:rPr lang="en-US" altLang="zh-CN" sz="2400" dirty="0"/>
              <a:t>)</a:t>
            </a:r>
          </a:p>
          <a:p>
            <a:pPr marL="457200" indent="-457200">
              <a:spcBef>
                <a:spcPts val="900"/>
              </a:spcBef>
              <a:buFont typeface="+mj-ea"/>
              <a:buAutoNum type="circleNumDbPlain"/>
            </a:pPr>
            <a:r>
              <a:rPr lang="zh-CN" altLang="en-US" sz="2400" b="1" dirty="0"/>
              <a:t>建</a:t>
            </a:r>
            <a:r>
              <a:rPr lang="zh-CN" altLang="en-US" sz="2400" dirty="0"/>
              <a:t>二叉树 </a:t>
            </a:r>
            <a:r>
              <a:rPr lang="en-US" altLang="zh-CN" sz="2400" dirty="0"/>
              <a:t>create(</a:t>
            </a:r>
            <a:r>
              <a:rPr lang="en-US" altLang="zh-CN" sz="2400" dirty="0" err="1"/>
              <a:t>a,LBT,RBT</a:t>
            </a:r>
            <a:r>
              <a:rPr lang="en-US" altLang="zh-CN" sz="2400" dirty="0"/>
              <a:t>)</a:t>
            </a:r>
          </a:p>
          <a:p>
            <a:pPr marL="457200" indent="-457200">
              <a:spcBef>
                <a:spcPts val="900"/>
              </a:spcBef>
              <a:buFont typeface="+mj-ea"/>
              <a:buAutoNum type="circleNumDbPlain"/>
            </a:pPr>
            <a:r>
              <a:rPr lang="zh-CN" altLang="en-US" sz="2400" b="1" dirty="0"/>
              <a:t>插入</a:t>
            </a:r>
            <a:r>
              <a:rPr lang="zh-CN" altLang="en-US" sz="2400" dirty="0"/>
              <a:t>左子树 </a:t>
            </a:r>
            <a:r>
              <a:rPr lang="en-US" altLang="zh-CN" sz="2400" dirty="0" err="1"/>
              <a:t>linsert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BT,a,b</a:t>
            </a:r>
            <a:r>
              <a:rPr lang="en-US" altLang="zh-CN" sz="2400" dirty="0"/>
              <a:t>)</a:t>
            </a:r>
            <a:r>
              <a:rPr lang="zh-CN" altLang="en-US" sz="2400" dirty="0"/>
              <a:t>、右子树 </a:t>
            </a:r>
            <a:r>
              <a:rPr lang="en-US" altLang="zh-CN" sz="2400" dirty="0" err="1"/>
              <a:t>rinsert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BT,a,b</a:t>
            </a:r>
            <a:r>
              <a:rPr lang="en-US" altLang="zh-CN" sz="2400" dirty="0"/>
              <a:t>)</a:t>
            </a:r>
          </a:p>
          <a:p>
            <a:pPr marL="457200" indent="-457200">
              <a:spcBef>
                <a:spcPts val="900"/>
              </a:spcBef>
              <a:buFont typeface="+mj-ea"/>
              <a:buAutoNum type="circleNumDbPlain"/>
            </a:pPr>
            <a:r>
              <a:rPr lang="zh-CN" altLang="en-US" sz="2400" b="1" dirty="0"/>
              <a:t>删除</a:t>
            </a:r>
            <a:r>
              <a:rPr lang="zh-CN" altLang="en-US" sz="2400" dirty="0"/>
              <a:t>左子树  </a:t>
            </a:r>
            <a:r>
              <a:rPr lang="en-US" altLang="zh-CN" sz="2400" dirty="0" err="1"/>
              <a:t>ldelete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BT,a</a:t>
            </a:r>
            <a:r>
              <a:rPr lang="en-US" altLang="zh-CN" sz="2400" dirty="0"/>
              <a:t>)</a:t>
            </a:r>
            <a:r>
              <a:rPr lang="zh-CN" altLang="en-US" sz="2400" dirty="0"/>
              <a:t>、右子树 </a:t>
            </a:r>
            <a:r>
              <a:rPr lang="en-US" altLang="zh-CN" sz="2400" dirty="0" err="1"/>
              <a:t>rdelete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BT,a</a:t>
            </a:r>
            <a:r>
              <a:rPr lang="en-US" altLang="zh-CN" sz="2400" dirty="0"/>
              <a:t>)</a:t>
            </a:r>
          </a:p>
          <a:p>
            <a:pPr marL="457200" indent="-457200">
              <a:spcBef>
                <a:spcPts val="900"/>
              </a:spcBef>
              <a:buFont typeface="+mj-ea"/>
              <a:buAutoNum type="circleNumDbPlain"/>
            </a:pPr>
            <a:r>
              <a:rPr lang="zh-CN" altLang="en-US" sz="2400" b="1" dirty="0"/>
              <a:t>遍历</a:t>
            </a:r>
            <a:r>
              <a:rPr lang="zh-CN" altLang="en-US" sz="2400" dirty="0"/>
              <a:t>二叉树  </a:t>
            </a:r>
            <a:r>
              <a:rPr lang="en-US" altLang="zh-CN" sz="2400" dirty="0"/>
              <a:t>traverse(BT)</a:t>
            </a:r>
          </a:p>
          <a:p>
            <a:pPr marL="457200" indent="-457200">
              <a:spcBef>
                <a:spcPts val="900"/>
              </a:spcBef>
              <a:buFont typeface="+mj-ea"/>
              <a:buAutoNum type="circleNumDbPlain"/>
            </a:pPr>
            <a:r>
              <a:rPr lang="zh-CN" altLang="en-US" sz="2400" b="1" dirty="0"/>
              <a:t>置空</a:t>
            </a:r>
            <a:r>
              <a:rPr lang="zh-CN" altLang="en-US" sz="2400" dirty="0"/>
              <a:t>二叉树  </a:t>
            </a:r>
            <a:r>
              <a:rPr lang="en-US" altLang="zh-CN" sz="2400" dirty="0"/>
              <a:t>clear(BT</a:t>
            </a:r>
            <a:r>
              <a:rPr lang="en-US" altLang="zh-CN" sz="2400" dirty="0" smtClean="0"/>
              <a:t>)</a:t>
            </a:r>
            <a:endParaRPr lang="zh-CN" altLang="en-US" sz="2400" dirty="0"/>
          </a:p>
        </p:txBody>
      </p:sp>
      <p:sp>
        <p:nvSpPr>
          <p:cNvPr id="6" name="动作按钮: 第一张 5">
            <a:hlinkClick r:id="rId2" action="ppaction://hlinksldjump" highlightClick="1"/>
          </p:cNvPr>
          <p:cNvSpPr/>
          <p:nvPr/>
        </p:nvSpPr>
        <p:spPr>
          <a:xfrm>
            <a:off x="8724900" y="6400800"/>
            <a:ext cx="419100" cy="457200"/>
          </a:xfrm>
          <a:prstGeom prst="actionButtonHom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94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Text Box 16"/>
          <p:cNvSpPr txBox="1">
            <a:spLocks noChangeArrowheads="1"/>
          </p:cNvSpPr>
          <p:nvPr/>
        </p:nvSpPr>
        <p:spPr bwMode="auto">
          <a:xfrm>
            <a:off x="381000" y="196850"/>
            <a:ext cx="2438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ClrTx/>
              <a:buFontTx/>
              <a:buNone/>
            </a:pPr>
            <a:r>
              <a:rPr kumimoji="1" lang="zh-CN" altLang="en-US" sz="2600">
                <a:solidFill>
                  <a:srgbClr val="006600"/>
                </a:solidFill>
                <a:latin typeface="微软雅黑" panose="020B0503020204020204" pitchFamily="34" charset="-122"/>
              </a:rPr>
              <a:t>公司组织结构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86275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 Box 30"/>
          <p:cNvSpPr txBox="1">
            <a:spLocks noChangeArrowheads="1"/>
          </p:cNvSpPr>
          <p:nvPr/>
        </p:nvSpPr>
        <p:spPr bwMode="auto">
          <a:xfrm>
            <a:off x="4572000" y="76200"/>
            <a:ext cx="3048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6600"/>
                </a:solidFill>
                <a:latin typeface="微软雅黑" panose="020B0503020204020204" pitchFamily="34" charset="-122"/>
              </a:rPr>
              <a:t>Tree of Life</a:t>
            </a:r>
          </a:p>
          <a:p>
            <a:pPr>
              <a:lnSpc>
                <a:spcPct val="100000"/>
              </a:lnSpc>
              <a:spcBef>
                <a:spcPct val="2000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006600"/>
                </a:solidFill>
                <a:latin typeface="微软雅黑" panose="020B0503020204020204" pitchFamily="34" charset="-122"/>
              </a:rPr>
              <a:t>Ernst Haeckel, 1866</a:t>
            </a:r>
          </a:p>
        </p:txBody>
      </p:sp>
      <p:sp>
        <p:nvSpPr>
          <p:cNvPr id="8196" name="Text Box 31"/>
          <p:cNvSpPr txBox="1">
            <a:spLocks noChangeArrowheads="1"/>
          </p:cNvSpPr>
          <p:nvPr/>
        </p:nvSpPr>
        <p:spPr bwMode="auto">
          <a:xfrm>
            <a:off x="533400" y="5943600"/>
            <a:ext cx="38290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20000"/>
              </a:spcBef>
              <a:buClrTx/>
              <a:buFontTx/>
              <a:buNone/>
            </a:pPr>
            <a:r>
              <a:rPr kumimoji="1" lang="en-US" altLang="zh-CN" sz="2400">
                <a:latin typeface="微软雅黑" panose="020B0503020204020204" pitchFamily="34" charset="-122"/>
              </a:rPr>
              <a:t>Tree of Life</a:t>
            </a:r>
          </a:p>
          <a:p>
            <a:pPr algn="r">
              <a:lnSpc>
                <a:spcPct val="100000"/>
              </a:lnSpc>
              <a:spcBef>
                <a:spcPct val="20000"/>
              </a:spcBef>
              <a:buClrTx/>
              <a:buFontTx/>
              <a:buNone/>
            </a:pPr>
            <a:r>
              <a:rPr kumimoji="1" lang="en-US" altLang="zh-CN" sz="2000">
                <a:latin typeface="微软雅黑" panose="020B0503020204020204" pitchFamily="34" charset="-122"/>
              </a:rPr>
              <a:t>David M Hillis,et al.</a:t>
            </a:r>
          </a:p>
        </p:txBody>
      </p:sp>
      <p:pic>
        <p:nvPicPr>
          <p:cNvPr id="8197" name="Picture 32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814513"/>
            <a:ext cx="4643437" cy="504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19" name="Text Box 6"/>
          <p:cNvSpPr txBox="1">
            <a:spLocks noChangeArrowheads="1"/>
          </p:cNvSpPr>
          <p:nvPr/>
        </p:nvSpPr>
        <p:spPr bwMode="auto">
          <a:xfrm>
            <a:off x="533400" y="304800"/>
            <a:ext cx="4724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ClrTx/>
              <a:buFontTx/>
              <a:buNone/>
            </a:pPr>
            <a:r>
              <a:rPr kumimoji="1" lang="zh-CN" altLang="en-US" sz="2600" dirty="0" smtClean="0">
                <a:solidFill>
                  <a:srgbClr val="006600"/>
                </a:solidFill>
                <a:latin typeface="微软雅黑" panose="020B0503020204020204" pitchFamily="34" charset="-122"/>
              </a:rPr>
              <a:t>棋谱</a:t>
            </a:r>
            <a:r>
              <a:rPr kumimoji="1" lang="en-US" altLang="zh-CN" sz="2600" dirty="0" smtClean="0">
                <a:solidFill>
                  <a:srgbClr val="006600"/>
                </a:solidFill>
                <a:latin typeface="微软雅黑" panose="020B0503020204020204" pitchFamily="34" charset="-122"/>
              </a:rPr>
              <a:t> —— </a:t>
            </a:r>
            <a:r>
              <a:rPr kumimoji="1" lang="zh-CN" altLang="en-US" sz="2600" dirty="0" smtClean="0">
                <a:solidFill>
                  <a:srgbClr val="006600"/>
                </a:solidFill>
                <a:latin typeface="微软雅黑" panose="020B0503020204020204" pitchFamily="34" charset="-122"/>
              </a:rPr>
              <a:t>格局</a:t>
            </a:r>
            <a:r>
              <a:rPr kumimoji="1" lang="zh-CN" altLang="en-US" sz="2600" dirty="0">
                <a:solidFill>
                  <a:srgbClr val="006600"/>
                </a:solidFill>
                <a:latin typeface="微软雅黑" panose="020B0503020204020204" pitchFamily="34" charset="-122"/>
              </a:rPr>
              <a:t>及演变关系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圆角矩形 38"/>
          <p:cNvSpPr/>
          <p:nvPr/>
        </p:nvSpPr>
        <p:spPr>
          <a:xfrm>
            <a:off x="1899457" y="825501"/>
            <a:ext cx="3485342" cy="533685"/>
          </a:xfrm>
          <a:prstGeom prst="roundRect">
            <a:avLst>
              <a:gd name="adj" fmla="val 12125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noFill/>
            <a:prstDash val="dashDot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rId3" action="ppaction://hlinksldjump"/>
              </a:rPr>
              <a:t>树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概念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&amp;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术语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1899457" y="2514487"/>
            <a:ext cx="3485342" cy="533685"/>
          </a:xfrm>
          <a:prstGeom prst="roundRect">
            <a:avLst>
              <a:gd name="adj" fmla="val 12125"/>
            </a:avLst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Dot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" action="ppaction://noaction"/>
              </a:rPr>
              <a:t>存储方式</a:t>
            </a:r>
            <a:endParaRPr lang="zh-CN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0" name="圆角矩形 59">
            <a:hlinkClick r:id="" action="ppaction://noaction"/>
          </p:cNvPr>
          <p:cNvSpPr/>
          <p:nvPr/>
        </p:nvSpPr>
        <p:spPr>
          <a:xfrm>
            <a:off x="1899457" y="4203473"/>
            <a:ext cx="3485342" cy="533685"/>
          </a:xfrm>
          <a:prstGeom prst="roundRect">
            <a:avLst>
              <a:gd name="adj" fmla="val 12125"/>
            </a:avLst>
          </a:prstGeom>
          <a:solidFill>
            <a:schemeClr val="bg1">
              <a:lumMod val="75000"/>
            </a:schemeClr>
          </a:solidFill>
          <a:ln w="12700">
            <a:noFill/>
            <a:prstDash val="dashDot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5.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" action="ppaction://noaction"/>
              </a:rPr>
              <a:t>线索树</a:t>
            </a:r>
            <a:endParaRPr lang="zh-CN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1899457" y="5886275"/>
            <a:ext cx="3485342" cy="533685"/>
          </a:xfrm>
          <a:prstGeom prst="roundRect">
            <a:avLst>
              <a:gd name="adj" fmla="val 12125"/>
            </a:avLst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Dot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" action="ppaction://noaction"/>
              </a:rPr>
              <a:t>树与森林</a:t>
            </a:r>
            <a:endParaRPr lang="zh-CN" altLang="en-US" sz="2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34" name="标题 1"/>
          <p:cNvSpPr>
            <a:spLocks noGrp="1"/>
          </p:cNvSpPr>
          <p:nvPr>
            <p:ph type="title"/>
          </p:nvPr>
        </p:nvSpPr>
        <p:spPr>
          <a:xfrm>
            <a:off x="1996170" y="85500"/>
            <a:ext cx="7086600" cy="487363"/>
          </a:xfrm>
        </p:spPr>
        <p:txBody>
          <a:bodyPr/>
          <a:lstStyle/>
          <a:p>
            <a:pPr algn="r"/>
            <a:r>
              <a:rPr lang="zh-CN" altLang="en-US" dirty="0" smtClean="0"/>
              <a:t>内 容 提 纲</a:t>
            </a:r>
          </a:p>
        </p:txBody>
      </p:sp>
      <p:sp>
        <p:nvSpPr>
          <p:cNvPr id="18" name="AutoShape 2"/>
          <p:cNvSpPr>
            <a:spLocks noChangeArrowheads="1"/>
          </p:cNvSpPr>
          <p:nvPr/>
        </p:nvSpPr>
        <p:spPr bwMode="gray">
          <a:xfrm>
            <a:off x="609600" y="1808821"/>
            <a:ext cx="626320" cy="3677579"/>
          </a:xfrm>
          <a:prstGeom prst="roundRect">
            <a:avLst>
              <a:gd name="adj" fmla="val 14583"/>
            </a:avLst>
          </a:prstGeom>
          <a:solidFill>
            <a:schemeClr val="bg2"/>
          </a:solidFill>
          <a:ln w="12700" algn="ctr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>
              <a:defRPr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树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9" name="直接箭头连接符 18"/>
          <p:cNvCxnSpPr>
            <a:stCxn id="18" idx="3"/>
            <a:endCxn id="39" idx="1"/>
          </p:cNvCxnSpPr>
          <p:nvPr/>
        </p:nvCxnSpPr>
        <p:spPr>
          <a:xfrm flipV="1">
            <a:off x="1235920" y="1092344"/>
            <a:ext cx="663537" cy="25552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8" idx="3"/>
            <a:endCxn id="60" idx="1"/>
          </p:cNvCxnSpPr>
          <p:nvPr/>
        </p:nvCxnSpPr>
        <p:spPr>
          <a:xfrm>
            <a:off x="1235920" y="3647611"/>
            <a:ext cx="663537" cy="8227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8" idx="3"/>
            <a:endCxn id="61" idx="1"/>
          </p:cNvCxnSpPr>
          <p:nvPr/>
        </p:nvCxnSpPr>
        <p:spPr>
          <a:xfrm>
            <a:off x="1235920" y="3647611"/>
            <a:ext cx="663537" cy="25055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3" name="Oval 11"/>
          <p:cNvSpPr>
            <a:spLocks noChangeArrowheads="1"/>
          </p:cNvSpPr>
          <p:nvPr/>
        </p:nvSpPr>
        <p:spPr bwMode="auto">
          <a:xfrm>
            <a:off x="5310870" y="984251"/>
            <a:ext cx="22860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93933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2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5979207" y="901701"/>
            <a:ext cx="1693863" cy="381000"/>
          </a:xfrm>
          <a:prstGeom prst="roundRect">
            <a:avLst>
              <a:gd name="adj" fmla="val 32911"/>
            </a:avLst>
          </a:prstGeom>
          <a:noFill/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定义 </a:t>
            </a:r>
            <a:r>
              <a:rPr lang="en-US" altLang="zh-CN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+ </a:t>
            </a:r>
            <a:r>
              <a:rPr lang="zh-CN" alt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特点</a:t>
            </a:r>
            <a:endParaRPr lang="zh-CN" altLang="en-US" sz="1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6" name="直接箭头连接符 75"/>
          <p:cNvCxnSpPr>
            <a:stCxn id="5143" idx="6"/>
          </p:cNvCxnSpPr>
          <p:nvPr/>
        </p:nvCxnSpPr>
        <p:spPr>
          <a:xfrm flipV="1">
            <a:off x="5539470" y="1092201"/>
            <a:ext cx="439737" cy="635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56" name="Oval 11"/>
          <p:cNvSpPr>
            <a:spLocks noChangeArrowheads="1"/>
          </p:cNvSpPr>
          <p:nvPr/>
        </p:nvSpPr>
        <p:spPr bwMode="auto">
          <a:xfrm>
            <a:off x="5334000" y="2621643"/>
            <a:ext cx="22860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93933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2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9" name="圆角矩形 128"/>
          <p:cNvSpPr/>
          <p:nvPr/>
        </p:nvSpPr>
        <p:spPr>
          <a:xfrm>
            <a:off x="5979207" y="2499406"/>
            <a:ext cx="1693863" cy="466725"/>
          </a:xfrm>
          <a:prstGeom prst="roundRect">
            <a:avLst>
              <a:gd name="adj" fmla="val 32911"/>
            </a:avLst>
          </a:prstGeom>
          <a:noFill/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顺序 </a:t>
            </a:r>
            <a:r>
              <a:rPr lang="en-US" altLang="zh-CN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+ </a:t>
            </a:r>
            <a:r>
              <a:rPr lang="zh-CN" alt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链式</a:t>
            </a:r>
            <a:endParaRPr lang="zh-CN" altLang="en-US" sz="1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30" name="直接箭头连接符 129"/>
          <p:cNvCxnSpPr>
            <a:stCxn id="5156" idx="6"/>
            <a:endCxn id="129" idx="1"/>
          </p:cNvCxnSpPr>
          <p:nvPr/>
        </p:nvCxnSpPr>
        <p:spPr>
          <a:xfrm flipV="1">
            <a:off x="5562600" y="2732769"/>
            <a:ext cx="416607" cy="317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动作按钮: 帮助 166">
            <a:hlinkClick r:id="" action="ppaction://noaction" highlightClick="1"/>
          </p:cNvPr>
          <p:cNvSpPr/>
          <p:nvPr/>
        </p:nvSpPr>
        <p:spPr>
          <a:xfrm>
            <a:off x="8839200" y="6553199"/>
            <a:ext cx="304800" cy="317499"/>
          </a:xfrm>
          <a:prstGeom prst="actionButtonHelp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1899457" y="1669994"/>
            <a:ext cx="3485342" cy="533685"/>
          </a:xfrm>
          <a:prstGeom prst="roundRect">
            <a:avLst>
              <a:gd name="adj" fmla="val 12125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noFill/>
            <a:prstDash val="dashDot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rId4" action="ppaction://hlinksldjump"/>
              </a:rPr>
              <a:t>二叉树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概念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sz="1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0" name="Oval 11"/>
          <p:cNvSpPr>
            <a:spLocks noChangeArrowheads="1"/>
          </p:cNvSpPr>
          <p:nvPr/>
        </p:nvSpPr>
        <p:spPr bwMode="auto">
          <a:xfrm>
            <a:off x="5351463" y="1795127"/>
            <a:ext cx="22860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93933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2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5979207" y="1712577"/>
            <a:ext cx="1693863" cy="381000"/>
          </a:xfrm>
          <a:prstGeom prst="roundRect">
            <a:avLst>
              <a:gd name="adj" fmla="val 32911"/>
            </a:avLst>
          </a:prstGeom>
          <a:noFill/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定义 </a:t>
            </a:r>
            <a:r>
              <a:rPr lang="en-US" altLang="zh-CN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+ </a:t>
            </a:r>
            <a:r>
              <a:rPr lang="zh-CN" alt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特点</a:t>
            </a:r>
            <a:endParaRPr lang="zh-CN" altLang="en-US" sz="1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52" name="直接箭头连接符 51"/>
          <p:cNvCxnSpPr>
            <a:stCxn id="50" idx="6"/>
          </p:cNvCxnSpPr>
          <p:nvPr/>
        </p:nvCxnSpPr>
        <p:spPr>
          <a:xfrm flipV="1">
            <a:off x="5580063" y="1903077"/>
            <a:ext cx="439737" cy="635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8" idx="3"/>
            <a:endCxn id="59" idx="1"/>
          </p:cNvCxnSpPr>
          <p:nvPr/>
        </p:nvCxnSpPr>
        <p:spPr>
          <a:xfrm flipV="1">
            <a:off x="1235920" y="2781330"/>
            <a:ext cx="663537" cy="8662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圆角矩形 61"/>
          <p:cNvSpPr/>
          <p:nvPr/>
        </p:nvSpPr>
        <p:spPr>
          <a:xfrm>
            <a:off x="1899457" y="3358980"/>
            <a:ext cx="3485342" cy="533685"/>
          </a:xfrm>
          <a:prstGeom prst="roundRect">
            <a:avLst>
              <a:gd name="adj" fmla="val 12125"/>
            </a:avLst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Dot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" action="ppaction://noaction"/>
              </a:rPr>
              <a:t>二叉树遍历与应用</a:t>
            </a:r>
            <a:endParaRPr lang="zh-CN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Oval 11"/>
          <p:cNvSpPr>
            <a:spLocks noChangeArrowheads="1"/>
          </p:cNvSpPr>
          <p:nvPr/>
        </p:nvSpPr>
        <p:spPr bwMode="auto">
          <a:xfrm>
            <a:off x="5334000" y="3459843"/>
            <a:ext cx="22860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93933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2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5979207" y="3028952"/>
            <a:ext cx="1693863" cy="369010"/>
          </a:xfrm>
          <a:prstGeom prst="roundRect">
            <a:avLst>
              <a:gd name="adj" fmla="val 32911"/>
            </a:avLst>
          </a:prstGeom>
          <a:noFill/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二叉链表创建</a:t>
            </a:r>
          </a:p>
        </p:txBody>
      </p:sp>
      <p:cxnSp>
        <p:nvCxnSpPr>
          <p:cNvPr id="65" name="直接箭头连接符 64"/>
          <p:cNvCxnSpPr>
            <a:stCxn id="63" idx="6"/>
            <a:endCxn id="64" idx="1"/>
          </p:cNvCxnSpPr>
          <p:nvPr/>
        </p:nvCxnSpPr>
        <p:spPr>
          <a:xfrm flipV="1">
            <a:off x="5562600" y="3213457"/>
            <a:ext cx="416607" cy="36068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18" idx="3"/>
            <a:endCxn id="62" idx="1"/>
          </p:cNvCxnSpPr>
          <p:nvPr/>
        </p:nvCxnSpPr>
        <p:spPr>
          <a:xfrm flipV="1">
            <a:off x="1235920" y="3625823"/>
            <a:ext cx="663537" cy="217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11"/>
          <p:cNvSpPr>
            <a:spLocks noChangeArrowheads="1"/>
          </p:cNvSpPr>
          <p:nvPr/>
        </p:nvSpPr>
        <p:spPr bwMode="auto">
          <a:xfrm>
            <a:off x="5334000" y="4354513"/>
            <a:ext cx="22860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93933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2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5979207" y="4232276"/>
            <a:ext cx="2379663" cy="466725"/>
          </a:xfrm>
          <a:prstGeom prst="roundRect">
            <a:avLst>
              <a:gd name="adj" fmla="val 32911"/>
            </a:avLst>
          </a:prstGeom>
          <a:solidFill>
            <a:schemeClr val="bg1">
              <a:lumMod val="85000"/>
            </a:schemeClr>
          </a:solidFill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线索化</a:t>
            </a:r>
            <a:r>
              <a:rPr lang="zh-CN" alt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二叉树</a:t>
            </a:r>
            <a:r>
              <a:rPr lang="en-US" altLang="zh-CN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应用</a:t>
            </a:r>
            <a:endParaRPr lang="zh-CN" altLang="en-US" sz="1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7" name="直接箭头连接符 66"/>
          <p:cNvCxnSpPr>
            <a:stCxn id="58" idx="6"/>
            <a:endCxn id="66" idx="1"/>
          </p:cNvCxnSpPr>
          <p:nvPr/>
        </p:nvCxnSpPr>
        <p:spPr>
          <a:xfrm flipV="1">
            <a:off x="5562600" y="4465639"/>
            <a:ext cx="416607" cy="317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圆角矩形 67"/>
          <p:cNvSpPr/>
          <p:nvPr/>
        </p:nvSpPr>
        <p:spPr>
          <a:xfrm>
            <a:off x="5979207" y="5562600"/>
            <a:ext cx="2379663" cy="353333"/>
          </a:xfrm>
          <a:prstGeom prst="roundRect">
            <a:avLst>
              <a:gd name="adj" fmla="val 32911"/>
            </a:avLst>
          </a:prstGeom>
          <a:noFill/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树的存储结构</a:t>
            </a:r>
            <a:endParaRPr lang="zh-CN" altLang="en-US" sz="1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5979207" y="5923226"/>
            <a:ext cx="2379663" cy="353333"/>
          </a:xfrm>
          <a:prstGeom prst="roundRect">
            <a:avLst>
              <a:gd name="adj" fmla="val 32911"/>
            </a:avLst>
          </a:prstGeom>
          <a:noFill/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森林与二叉树的转换</a:t>
            </a:r>
            <a:endParaRPr lang="zh-CN" altLang="en-US" sz="1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5979207" y="6283852"/>
            <a:ext cx="2379663" cy="353333"/>
          </a:xfrm>
          <a:prstGeom prst="roundRect">
            <a:avLst>
              <a:gd name="adj" fmla="val 32911"/>
            </a:avLst>
          </a:prstGeom>
          <a:noFill/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树和森林的遍历</a:t>
            </a:r>
            <a:endParaRPr lang="zh-CN" altLang="en-US" sz="1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Oval 11"/>
          <p:cNvSpPr>
            <a:spLocks noChangeArrowheads="1"/>
          </p:cNvSpPr>
          <p:nvPr/>
        </p:nvSpPr>
        <p:spPr bwMode="auto">
          <a:xfrm>
            <a:off x="5334000" y="6007211"/>
            <a:ext cx="22860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93933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2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75" name="直接箭头连接符 74"/>
          <p:cNvCxnSpPr>
            <a:stCxn id="73" idx="6"/>
          </p:cNvCxnSpPr>
          <p:nvPr/>
        </p:nvCxnSpPr>
        <p:spPr>
          <a:xfrm flipV="1">
            <a:off x="5562600" y="5789753"/>
            <a:ext cx="484993" cy="33175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73" idx="6"/>
            <a:endCxn id="70" idx="1"/>
          </p:cNvCxnSpPr>
          <p:nvPr/>
        </p:nvCxnSpPr>
        <p:spPr>
          <a:xfrm flipV="1">
            <a:off x="5562600" y="6099893"/>
            <a:ext cx="416607" cy="2161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73" idx="6"/>
          </p:cNvCxnSpPr>
          <p:nvPr/>
        </p:nvCxnSpPr>
        <p:spPr>
          <a:xfrm>
            <a:off x="5562600" y="6121511"/>
            <a:ext cx="484993" cy="33900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圆角矩形 81"/>
          <p:cNvSpPr/>
          <p:nvPr/>
        </p:nvSpPr>
        <p:spPr>
          <a:xfrm>
            <a:off x="5979207" y="3365562"/>
            <a:ext cx="1693863" cy="369010"/>
          </a:xfrm>
          <a:prstGeom prst="roundRect">
            <a:avLst>
              <a:gd name="adj" fmla="val 32911"/>
            </a:avLst>
          </a:prstGeom>
          <a:noFill/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求叶子结点</a:t>
            </a:r>
            <a:r>
              <a:rPr lang="zh-CN" alt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数</a:t>
            </a:r>
            <a:endParaRPr lang="zh-CN" altLang="en-US" sz="1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5979207" y="3702172"/>
            <a:ext cx="1693863" cy="369010"/>
          </a:xfrm>
          <a:prstGeom prst="roundRect">
            <a:avLst>
              <a:gd name="adj" fmla="val 32911"/>
            </a:avLst>
          </a:prstGeom>
          <a:noFill/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求树的深度</a:t>
            </a:r>
          </a:p>
        </p:txBody>
      </p:sp>
      <p:cxnSp>
        <p:nvCxnSpPr>
          <p:cNvPr id="85" name="直接箭头连接符 84"/>
          <p:cNvCxnSpPr>
            <a:stCxn id="63" idx="6"/>
            <a:endCxn id="82" idx="1"/>
          </p:cNvCxnSpPr>
          <p:nvPr/>
        </p:nvCxnSpPr>
        <p:spPr>
          <a:xfrm flipV="1">
            <a:off x="5562600" y="3550067"/>
            <a:ext cx="416607" cy="2407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63" idx="6"/>
            <a:endCxn id="84" idx="1"/>
          </p:cNvCxnSpPr>
          <p:nvPr/>
        </p:nvCxnSpPr>
        <p:spPr>
          <a:xfrm>
            <a:off x="5562600" y="3574143"/>
            <a:ext cx="416607" cy="31253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1899458" y="5028915"/>
            <a:ext cx="3485342" cy="533685"/>
          </a:xfrm>
          <a:prstGeom prst="roundRect">
            <a:avLst>
              <a:gd name="adj" fmla="val 12125"/>
            </a:avLst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Dot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6.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" action="ppaction://noaction"/>
              </a:rPr>
              <a:t>赫夫曼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" action="ppaction://noaction"/>
              </a:rPr>
              <a:t>树及其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" action="ppaction://noaction"/>
              </a:rPr>
              <a:t>应用</a:t>
            </a:r>
            <a:endParaRPr lang="zh-CN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6" name="直接箭头连接符 45"/>
          <p:cNvCxnSpPr>
            <a:stCxn id="18" idx="3"/>
            <a:endCxn id="45" idx="1"/>
          </p:cNvCxnSpPr>
          <p:nvPr/>
        </p:nvCxnSpPr>
        <p:spPr>
          <a:xfrm>
            <a:off x="1235920" y="3647611"/>
            <a:ext cx="663538" cy="16481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8" idx="3"/>
            <a:endCxn id="49" idx="1"/>
          </p:cNvCxnSpPr>
          <p:nvPr/>
        </p:nvCxnSpPr>
        <p:spPr>
          <a:xfrm flipV="1">
            <a:off x="1235920" y="1936837"/>
            <a:ext cx="663537" cy="17107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树</a:t>
            </a:r>
            <a:r>
              <a:rPr lang="en-US" altLang="zh-CN" dirty="0" smtClean="0"/>
              <a:t>(Tree)</a:t>
            </a:r>
            <a:r>
              <a:rPr lang="zh-CN" altLang="en-US" dirty="0" smtClean="0"/>
              <a:t>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981075"/>
            <a:ext cx="8191500" cy="3043239"/>
          </a:xfrm>
        </p:spPr>
        <p:txBody>
          <a:bodyPr/>
          <a:lstStyle/>
          <a:p>
            <a:r>
              <a:rPr lang="zh-CN" altLang="en-US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树</a:t>
            </a:r>
            <a:r>
              <a:rPr lang="zh-CN" altLang="en-US" sz="2400" dirty="0" smtClean="0"/>
              <a:t>：是具有</a:t>
            </a:r>
            <a:r>
              <a:rPr lang="en-US" altLang="zh-CN" sz="2400" dirty="0" smtClean="0"/>
              <a:t>n(n</a:t>
            </a:r>
            <a:r>
              <a:rPr lang="en-US" altLang="zh-CN" sz="2400" dirty="0"/>
              <a:t>≧0)</a:t>
            </a:r>
            <a:r>
              <a:rPr lang="zh-CN" altLang="en-US" sz="2400" dirty="0"/>
              <a:t>个结点的</a:t>
            </a:r>
            <a:r>
              <a:rPr lang="zh-CN" altLang="en-US" sz="2400" b="1" dirty="0"/>
              <a:t>有限集合</a:t>
            </a:r>
            <a:r>
              <a:rPr lang="en-US" altLang="zh-CN" sz="2400" b="1" dirty="0"/>
              <a:t>T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n=0</a:t>
            </a:r>
            <a:r>
              <a:rPr lang="zh-CN" altLang="en-US" sz="2400" dirty="0" smtClean="0"/>
              <a:t>时称为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空树</a:t>
            </a:r>
            <a:r>
              <a:rPr lang="zh-CN" altLang="en-US" sz="2400" dirty="0"/>
              <a:t>，否则：</a:t>
            </a:r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sz="2400" u="sng" dirty="0" smtClean="0">
                <a:solidFill>
                  <a:schemeClr val="accent6"/>
                </a:solidFill>
              </a:rPr>
              <a:t>有</a:t>
            </a:r>
            <a:r>
              <a:rPr lang="zh-CN" altLang="en-US" sz="2400" u="sng" dirty="0">
                <a:solidFill>
                  <a:schemeClr val="accent6"/>
                </a:solidFill>
              </a:rPr>
              <a:t>且只有</a:t>
            </a:r>
            <a:r>
              <a:rPr lang="zh-CN" altLang="en-US" sz="2400" dirty="0"/>
              <a:t>一个特殊的</a:t>
            </a:r>
            <a:r>
              <a:rPr lang="zh-CN" altLang="en-US" sz="2400" dirty="0" smtClean="0"/>
              <a:t>称为 </a:t>
            </a:r>
            <a:r>
              <a:rPr lang="zh-CN" altLang="en-US" sz="2400" b="1" u="sng" dirty="0" smtClean="0"/>
              <a:t>树</a:t>
            </a:r>
            <a:r>
              <a:rPr lang="zh-CN" altLang="en-US" sz="1600" b="1" u="sng" dirty="0"/>
              <a:t>的</a:t>
            </a:r>
            <a:r>
              <a:rPr lang="zh-CN" altLang="en-US" sz="2400" b="1" u="sng" dirty="0" smtClean="0">
                <a:solidFill>
                  <a:srgbClr val="00B0F0"/>
                </a:solidFill>
              </a:rPr>
              <a:t>根</a:t>
            </a:r>
            <a:r>
              <a:rPr lang="zh-CN" altLang="en-US" sz="2400" b="1" u="sng" dirty="0" smtClean="0"/>
              <a:t>结点</a:t>
            </a:r>
            <a:r>
              <a:rPr lang="en-US" altLang="zh-CN" sz="2400" b="1" u="sng" dirty="0"/>
              <a:t>(Root)</a:t>
            </a:r>
            <a:r>
              <a:rPr lang="zh-CN" altLang="en-US" sz="2400" dirty="0" smtClean="0"/>
              <a:t>；</a:t>
            </a:r>
            <a:endParaRPr lang="zh-CN" altLang="en-US" sz="2400" dirty="0"/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sz="2400" dirty="0" smtClean="0"/>
              <a:t>若</a:t>
            </a:r>
            <a:r>
              <a:rPr lang="en-US" altLang="zh-CN" sz="2400" dirty="0"/>
              <a:t>n&gt;1</a:t>
            </a:r>
            <a:r>
              <a:rPr lang="zh-CN" altLang="en-US" sz="2400" dirty="0"/>
              <a:t>时，其余的结点被分为</a:t>
            </a:r>
            <a:r>
              <a:rPr lang="en-US" altLang="zh-CN" sz="2400" i="1" dirty="0"/>
              <a:t>m</a:t>
            </a:r>
            <a:r>
              <a:rPr lang="en-US" altLang="zh-CN" sz="2400" dirty="0"/>
              <a:t>(</a:t>
            </a:r>
            <a:r>
              <a:rPr lang="en-US" altLang="zh-CN" sz="2400" i="1" dirty="0"/>
              <a:t>m</a:t>
            </a:r>
            <a:r>
              <a:rPr lang="en-US" altLang="zh-CN" sz="2400" dirty="0"/>
              <a:t>&gt;0)</a:t>
            </a:r>
            <a:r>
              <a:rPr lang="zh-CN" altLang="en-US" sz="2400" dirty="0"/>
              <a:t>个</a:t>
            </a:r>
            <a:r>
              <a:rPr lang="zh-CN" altLang="en-US" sz="2400" dirty="0">
                <a:solidFill>
                  <a:schemeClr val="accent6"/>
                </a:solidFill>
              </a:rPr>
              <a:t>互不相交</a:t>
            </a:r>
            <a:r>
              <a:rPr lang="zh-CN" altLang="en-US" sz="2400" dirty="0"/>
              <a:t>的子集</a:t>
            </a:r>
            <a:r>
              <a:rPr lang="en-US" altLang="zh-CN" sz="2400" i="1" dirty="0"/>
              <a:t>T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</a:t>
            </a:r>
            <a:r>
              <a:rPr lang="en-US" altLang="zh-CN" sz="2400" i="1" dirty="0"/>
              <a:t>T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</a:t>
            </a:r>
            <a:r>
              <a:rPr lang="en-US" altLang="zh-CN" sz="2400" i="1" dirty="0" smtClean="0"/>
              <a:t>T</a:t>
            </a:r>
            <a:r>
              <a:rPr lang="en-US" altLang="zh-CN" sz="2400" baseline="-25000" dirty="0" smtClean="0"/>
              <a:t>3</a:t>
            </a:r>
            <a:r>
              <a:rPr lang="en-US" altLang="zh-CN" sz="2400" dirty="0"/>
              <a:t>,</a:t>
            </a:r>
            <a:r>
              <a:rPr lang="en-US" altLang="zh-CN" sz="2400" dirty="0" smtClean="0"/>
              <a:t>…,</a:t>
            </a:r>
            <a:r>
              <a:rPr lang="en-US" altLang="zh-CN" sz="2400" i="1" dirty="0" smtClean="0"/>
              <a:t>T</a:t>
            </a:r>
            <a:r>
              <a:rPr lang="en-US" altLang="zh-CN" sz="2400" i="1" baseline="-25000" dirty="0" smtClean="0"/>
              <a:t>m</a:t>
            </a:r>
            <a:r>
              <a:rPr lang="zh-CN" altLang="en-US" sz="2400" dirty="0"/>
              <a:t>，其中每个</a:t>
            </a:r>
            <a:r>
              <a:rPr lang="zh-CN" altLang="en-US" sz="2400" dirty="0" smtClean="0"/>
              <a:t>子集</a:t>
            </a:r>
            <a:r>
              <a:rPr lang="en-US" altLang="zh-CN" sz="2400" i="1" dirty="0" err="1" smtClean="0"/>
              <a:t>T</a:t>
            </a:r>
            <a:r>
              <a:rPr lang="en-US" altLang="zh-CN" sz="2400" i="1" baseline="-25000" dirty="0" err="1" smtClean="0"/>
              <a:t>i</a:t>
            </a:r>
            <a:r>
              <a:rPr lang="zh-CN" altLang="en-US" sz="2400" dirty="0" smtClean="0"/>
              <a:t>本身</a:t>
            </a:r>
            <a:r>
              <a:rPr lang="zh-CN" altLang="en-US" sz="2400" dirty="0"/>
              <a:t>又是一棵树，称其</a:t>
            </a:r>
            <a:r>
              <a:rPr lang="zh-CN" altLang="en-US" sz="2400" dirty="0" smtClean="0"/>
              <a:t>为 </a:t>
            </a:r>
            <a:r>
              <a:rPr lang="zh-CN" altLang="en-US" sz="2400" b="1" u="sng" dirty="0" smtClean="0"/>
              <a:t>根</a:t>
            </a:r>
            <a:r>
              <a:rPr lang="zh-CN" altLang="en-US" sz="1600" b="1" u="sng" dirty="0"/>
              <a:t>的</a:t>
            </a:r>
            <a:r>
              <a:rPr lang="zh-CN" altLang="en-US" sz="2400" b="1" u="sng" dirty="0">
                <a:solidFill>
                  <a:srgbClr val="00B0F0"/>
                </a:solidFill>
              </a:rPr>
              <a:t>子树</a:t>
            </a:r>
            <a:r>
              <a:rPr lang="en-US" altLang="zh-CN" sz="2400" b="1" u="sng" dirty="0"/>
              <a:t>(Subtree)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386974" y="5104781"/>
            <a:ext cx="395288" cy="395288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A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5183509" y="3800738"/>
            <a:ext cx="3636963" cy="2570163"/>
            <a:chOff x="1584" y="2064"/>
            <a:chExt cx="2291" cy="1619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2640" y="2064"/>
              <a:ext cx="227" cy="227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/>
                <a:t>A</a:t>
              </a:r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2112" y="2544"/>
              <a:ext cx="227" cy="22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rgbClr val="0080FF"/>
                  </a:solidFill>
                </a:rPr>
                <a:t>B</a:t>
              </a:r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3264" y="2530"/>
              <a:ext cx="227" cy="22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rgbClr val="00B050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B050"/>
                  </a:solidFill>
                </a:rPr>
                <a:t>D</a:t>
              </a:r>
            </a:p>
          </p:txBody>
        </p:sp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2658" y="2527"/>
              <a:ext cx="227" cy="22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rgbClr val="C00000"/>
                  </a:solidFill>
                </a:rPr>
                <a:t>C</a:t>
              </a:r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1824" y="2989"/>
              <a:ext cx="227" cy="227"/>
            </a:xfrm>
            <a:prstGeom prst="ellipse">
              <a:avLst/>
            </a:prstGeom>
            <a:noFill/>
            <a:ln w="9525">
              <a:solidFill>
                <a:srgbClr val="00B0F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80FF"/>
                  </a:solidFill>
                </a:rPr>
                <a:t>E</a:t>
              </a:r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2653" y="2970"/>
              <a:ext cx="227" cy="227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C00000"/>
                  </a:solidFill>
                </a:rPr>
                <a:t>G</a:t>
              </a:r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2317" y="2976"/>
              <a:ext cx="227" cy="227"/>
            </a:xfrm>
            <a:prstGeom prst="ellipse">
              <a:avLst/>
            </a:prstGeom>
            <a:noFill/>
            <a:ln w="9525">
              <a:solidFill>
                <a:srgbClr val="00B0F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80FF"/>
                  </a:solidFill>
                </a:rPr>
                <a:t>F</a:t>
              </a:r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3024" y="2976"/>
              <a:ext cx="227" cy="227"/>
            </a:xfrm>
            <a:prstGeom prst="ellipse">
              <a:avLst/>
            </a:prstGeom>
            <a:noFill/>
            <a:ln w="9525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B050"/>
                  </a:solidFill>
                </a:rPr>
                <a:t>H</a:t>
              </a:r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3312" y="2976"/>
              <a:ext cx="227" cy="227"/>
            </a:xfrm>
            <a:prstGeom prst="ellipse">
              <a:avLst/>
            </a:prstGeom>
            <a:noFill/>
            <a:ln w="9525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rgbClr val="00B050"/>
                  </a:solidFill>
                </a:rPr>
                <a:t>I</a:t>
              </a:r>
            </a:p>
          </p:txBody>
        </p:sp>
        <p:sp>
          <p:nvSpPr>
            <p:cNvPr id="20" name="Oval 17"/>
            <p:cNvSpPr>
              <a:spLocks noChangeArrowheads="1"/>
            </p:cNvSpPr>
            <p:nvPr/>
          </p:nvSpPr>
          <p:spPr bwMode="auto">
            <a:xfrm>
              <a:off x="2448" y="3408"/>
              <a:ext cx="227" cy="227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rgbClr val="C00000"/>
                  </a:solidFill>
                </a:rPr>
                <a:t>M</a:t>
              </a:r>
            </a:p>
          </p:txBody>
        </p:sp>
        <p:sp>
          <p:nvSpPr>
            <p:cNvPr id="21" name="Oval 18"/>
            <p:cNvSpPr>
              <a:spLocks noChangeArrowheads="1"/>
            </p:cNvSpPr>
            <p:nvPr/>
          </p:nvSpPr>
          <p:spPr bwMode="auto">
            <a:xfrm>
              <a:off x="3648" y="2967"/>
              <a:ext cx="227" cy="227"/>
            </a:xfrm>
            <a:prstGeom prst="ellipse">
              <a:avLst/>
            </a:prstGeom>
            <a:noFill/>
            <a:ln w="9525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rgbClr val="00B050"/>
                  </a:solidFill>
                </a:rPr>
                <a:t>J</a:t>
              </a:r>
            </a:p>
          </p:txBody>
        </p:sp>
        <p:sp>
          <p:nvSpPr>
            <p:cNvPr id="22" name="Oval 19"/>
            <p:cNvSpPr>
              <a:spLocks noChangeArrowheads="1"/>
            </p:cNvSpPr>
            <p:nvPr/>
          </p:nvSpPr>
          <p:spPr bwMode="auto">
            <a:xfrm>
              <a:off x="2907" y="3438"/>
              <a:ext cx="227" cy="227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C00000"/>
                  </a:solidFill>
                </a:rPr>
                <a:t>N</a:t>
              </a: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H="1">
              <a:off x="2274" y="2247"/>
              <a:ext cx="363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2766" y="2304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2862" y="2235"/>
              <a:ext cx="453" cy="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 flipH="1">
              <a:off x="1938" y="2745"/>
              <a:ext cx="192" cy="240"/>
            </a:xfrm>
            <a:prstGeom prst="line">
              <a:avLst/>
            </a:prstGeom>
            <a:noFill/>
            <a:ln w="9525">
              <a:solidFill>
                <a:srgbClr val="00B0F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2265" y="2775"/>
              <a:ext cx="144" cy="192"/>
            </a:xfrm>
            <a:prstGeom prst="line">
              <a:avLst/>
            </a:prstGeom>
            <a:noFill/>
            <a:ln w="9525">
              <a:solidFill>
                <a:srgbClr val="00B0F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80FF"/>
                </a:solidFill>
              </a:endParaRPr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2766" y="2749"/>
              <a:ext cx="0" cy="227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 flipH="1">
              <a:off x="3120" y="2736"/>
              <a:ext cx="192" cy="240"/>
            </a:xfrm>
            <a:prstGeom prst="line">
              <a:avLst/>
            </a:prstGeom>
            <a:noFill/>
            <a:ln w="9525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B050"/>
                </a:solidFill>
              </a:endParaRPr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>
              <a:off x="3408" y="2749"/>
              <a:ext cx="0" cy="227"/>
            </a:xfrm>
            <a:prstGeom prst="line">
              <a:avLst/>
            </a:prstGeom>
            <a:noFill/>
            <a:ln w="9525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B050"/>
                </a:solidFill>
              </a:endParaRPr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>
              <a:off x="3477" y="2718"/>
              <a:ext cx="288" cy="240"/>
            </a:xfrm>
            <a:prstGeom prst="line">
              <a:avLst/>
            </a:prstGeom>
            <a:noFill/>
            <a:ln w="9525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B050"/>
                </a:solidFill>
              </a:endParaRPr>
            </a:p>
          </p:txBody>
        </p:sp>
        <p:sp>
          <p:nvSpPr>
            <p:cNvPr id="32" name="Oval 29"/>
            <p:cNvSpPr>
              <a:spLocks noChangeArrowheads="1"/>
            </p:cNvSpPr>
            <p:nvPr/>
          </p:nvSpPr>
          <p:spPr bwMode="auto">
            <a:xfrm>
              <a:off x="1584" y="3456"/>
              <a:ext cx="227" cy="227"/>
            </a:xfrm>
            <a:prstGeom prst="ellipse">
              <a:avLst/>
            </a:prstGeom>
            <a:noFill/>
            <a:ln w="9525">
              <a:solidFill>
                <a:srgbClr val="00B0F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80FF"/>
                  </a:solidFill>
                </a:rPr>
                <a:t>K</a:t>
              </a:r>
            </a:p>
          </p:txBody>
        </p:sp>
        <p:sp>
          <p:nvSpPr>
            <p:cNvPr id="33" name="Oval 30"/>
            <p:cNvSpPr>
              <a:spLocks noChangeArrowheads="1"/>
            </p:cNvSpPr>
            <p:nvPr/>
          </p:nvSpPr>
          <p:spPr bwMode="auto">
            <a:xfrm>
              <a:off x="2086" y="3442"/>
              <a:ext cx="227" cy="227"/>
            </a:xfrm>
            <a:prstGeom prst="ellipse">
              <a:avLst/>
            </a:prstGeom>
            <a:noFill/>
            <a:ln w="9525">
              <a:solidFill>
                <a:srgbClr val="00B0F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80FF"/>
                  </a:solidFill>
                </a:rPr>
                <a:t>L</a:t>
              </a:r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 flipH="1">
              <a:off x="1728" y="3207"/>
              <a:ext cx="144" cy="240"/>
            </a:xfrm>
            <a:prstGeom prst="line">
              <a:avLst/>
            </a:prstGeom>
            <a:noFill/>
            <a:ln w="9525">
              <a:solidFill>
                <a:srgbClr val="00B0F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80FF"/>
                </a:solidFill>
              </a:endParaRPr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>
              <a:off x="2007" y="3198"/>
              <a:ext cx="192" cy="240"/>
            </a:xfrm>
            <a:prstGeom prst="line">
              <a:avLst/>
            </a:prstGeom>
            <a:noFill/>
            <a:ln w="9525">
              <a:solidFill>
                <a:srgbClr val="00B0F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80FF"/>
                </a:solidFill>
              </a:endParaRPr>
            </a:p>
          </p:txBody>
        </p:sp>
        <p:sp>
          <p:nvSpPr>
            <p:cNvPr id="36" name="Line 33"/>
            <p:cNvSpPr>
              <a:spLocks noChangeShapeType="1"/>
            </p:cNvSpPr>
            <p:nvPr/>
          </p:nvSpPr>
          <p:spPr bwMode="auto">
            <a:xfrm flipH="1">
              <a:off x="2544" y="3177"/>
              <a:ext cx="144" cy="240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37" name="Line 34"/>
            <p:cNvSpPr>
              <a:spLocks noChangeShapeType="1"/>
            </p:cNvSpPr>
            <p:nvPr/>
          </p:nvSpPr>
          <p:spPr bwMode="auto">
            <a:xfrm>
              <a:off x="2832" y="3186"/>
              <a:ext cx="192" cy="240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</p:grpSp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2536074" y="5828682"/>
            <a:ext cx="2209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 dirty="0"/>
              <a:t>(a)</a:t>
            </a:r>
            <a:r>
              <a:rPr kumimoji="0" lang="en-US" altLang="zh-CN" sz="2000" b="1" dirty="0">
                <a:latin typeface="Arial" panose="020B0604020202020204" pitchFamily="34" charset="0"/>
              </a:rPr>
              <a:t> </a:t>
            </a:r>
            <a:r>
              <a:rPr kumimoji="0" lang="zh-CN" altLang="en-US" sz="2000" b="1" dirty="0" smtClean="0"/>
              <a:t>只有</a:t>
            </a:r>
            <a:r>
              <a:rPr kumimoji="0" lang="zh-CN" altLang="en-US" sz="2000" b="1" dirty="0"/>
              <a:t>根结点</a:t>
            </a:r>
          </a:p>
        </p:txBody>
      </p:sp>
      <p:sp>
        <p:nvSpPr>
          <p:cNvPr id="10" name="Rectangle 36"/>
          <p:cNvSpPr>
            <a:spLocks noChangeArrowheads="1"/>
          </p:cNvSpPr>
          <p:nvPr/>
        </p:nvSpPr>
        <p:spPr bwMode="auto">
          <a:xfrm>
            <a:off x="5694362" y="6400802"/>
            <a:ext cx="20018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 dirty="0"/>
              <a:t>(b)</a:t>
            </a:r>
            <a:r>
              <a:rPr kumimoji="0" lang="en-US" altLang="zh-CN" sz="2000" b="1" dirty="0">
                <a:latin typeface="Arial" panose="020B0604020202020204" pitchFamily="34" charset="0"/>
              </a:rPr>
              <a:t> </a:t>
            </a:r>
            <a:r>
              <a:rPr kumimoji="0" lang="zh-CN" altLang="en-US" sz="2000" b="1" dirty="0" smtClean="0">
                <a:latin typeface="Arial" panose="020B0604020202020204" pitchFamily="34" charset="0"/>
              </a:rPr>
              <a:t>一般</a:t>
            </a:r>
            <a:r>
              <a:rPr kumimoji="0" lang="zh-CN" altLang="en-US" sz="2000" b="1" dirty="0">
                <a:latin typeface="Arial" panose="020B0604020202020204" pitchFamily="34" charset="0"/>
              </a:rPr>
              <a:t>的树</a:t>
            </a:r>
            <a:endParaRPr kumimoji="0" lang="zh-CN" altLang="en-US" sz="2000" b="1" dirty="0"/>
          </a:p>
        </p:txBody>
      </p:sp>
      <p:sp>
        <p:nvSpPr>
          <p:cNvPr id="38" name="矩形 37"/>
          <p:cNvSpPr/>
          <p:nvPr/>
        </p:nvSpPr>
        <p:spPr>
          <a:xfrm>
            <a:off x="641160" y="5085894"/>
            <a:ext cx="21406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 indent="-358775"/>
            <a:r>
              <a:rPr lang="zh-CN" altLang="en-US" sz="2000" dirty="0" smtClean="0">
                <a:latin typeface="宋体" panose="02010600030101010101" pitchFamily="2" charset="-122"/>
              </a:rPr>
              <a:t>②只有</a:t>
            </a:r>
            <a:r>
              <a:rPr lang="zh-CN" altLang="en-US" sz="2000" dirty="0">
                <a:latin typeface="宋体" panose="02010600030101010101" pitchFamily="2" charset="-122"/>
              </a:rPr>
              <a:t>一个结点的</a:t>
            </a:r>
            <a:r>
              <a:rPr lang="zh-CN" altLang="en-US" sz="2000" dirty="0" smtClean="0">
                <a:latin typeface="宋体" panose="02010600030101010101" pitchFamily="2" charset="-122"/>
              </a:rPr>
              <a:t>树</a:t>
            </a:r>
            <a:r>
              <a:rPr lang="en-US" altLang="zh-CN" sz="2000" dirty="0" smtClean="0">
                <a:latin typeface="宋体" panose="02010600030101010101" pitchFamily="2" charset="-122"/>
              </a:rPr>
              <a:t>---&gt;</a:t>
            </a:r>
            <a:r>
              <a:rPr lang="zh-CN" altLang="en-US" sz="2000" dirty="0" smtClean="0">
                <a:latin typeface="宋体" panose="02010600030101010101" pitchFamily="2" charset="-122"/>
              </a:rPr>
              <a:t>必定</a:t>
            </a:r>
            <a:r>
              <a:rPr lang="zh-CN" altLang="en-US" sz="2000" dirty="0">
                <a:latin typeface="宋体" panose="02010600030101010101" pitchFamily="2" charset="-122"/>
              </a:rPr>
              <a:t>仅由根</a:t>
            </a:r>
            <a:r>
              <a:rPr lang="zh-CN" altLang="en-US" sz="2000" dirty="0" smtClean="0">
                <a:latin typeface="宋体" panose="02010600030101010101" pitchFamily="2" charset="-122"/>
              </a:rPr>
              <a:t>组成</a:t>
            </a:r>
            <a:r>
              <a:rPr lang="en-US" altLang="zh-CN" sz="2000" dirty="0" smtClean="0">
                <a:latin typeface="宋体" panose="02010600030101010101" pitchFamily="2" charset="-122"/>
              </a:rPr>
              <a:t>!</a:t>
            </a:r>
            <a:endParaRPr lang="zh-CN" altLang="en-US" sz="2000" dirty="0"/>
          </a:p>
        </p:txBody>
      </p:sp>
      <p:sp>
        <p:nvSpPr>
          <p:cNvPr id="39" name="动作按钮: 开始 38">
            <a:hlinkClick r:id="" action="ppaction://noaction" highlightClick="1"/>
          </p:cNvPr>
          <p:cNvSpPr/>
          <p:nvPr/>
        </p:nvSpPr>
        <p:spPr>
          <a:xfrm>
            <a:off x="8820472" y="6580188"/>
            <a:ext cx="323528" cy="277812"/>
          </a:xfrm>
          <a:prstGeom prst="actionButtonBeginning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85692" y="3954002"/>
            <a:ext cx="5815264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</a:rPr>
              <a:t>可见</a:t>
            </a:r>
            <a:r>
              <a:rPr lang="zh-CN" altLang="en-US" sz="2400" dirty="0" smtClean="0">
                <a:latin typeface="宋体" panose="02010600030101010101" pitchFamily="2" charset="-122"/>
              </a:rPr>
              <a:t>：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000" dirty="0">
                <a:latin typeface="宋体" panose="02010600030101010101" pitchFamily="2" charset="-122"/>
              </a:rPr>
              <a:t> </a:t>
            </a:r>
            <a:r>
              <a:rPr lang="en-US" altLang="zh-CN" sz="2000" dirty="0" smtClean="0">
                <a:latin typeface="宋体" panose="02010600030101010101" pitchFamily="2" charset="-122"/>
              </a:rPr>
              <a:t> </a:t>
            </a:r>
            <a:r>
              <a:rPr lang="zh-CN" altLang="en-US" sz="2000" dirty="0" smtClean="0">
                <a:latin typeface="宋体" panose="02010600030101010101" pitchFamily="2" charset="-122"/>
              </a:rPr>
              <a:t>①树是‘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递归</a:t>
            </a:r>
            <a:r>
              <a:rPr lang="zh-CN" altLang="en-US" sz="2000" dirty="0">
                <a:latin typeface="宋体" panose="02010600030101010101" pitchFamily="2" charset="-122"/>
              </a:rPr>
              <a:t>’</a:t>
            </a:r>
            <a:r>
              <a:rPr lang="zh-CN" altLang="en-US" sz="2000" dirty="0" smtClean="0">
                <a:latin typeface="宋体" panose="02010600030101010101" pitchFamily="2" charset="-122"/>
              </a:rPr>
              <a:t>定义的，</a:t>
            </a:r>
            <a:r>
              <a:rPr lang="zh-CN" altLang="en-US" sz="2000" dirty="0">
                <a:latin typeface="宋体" panose="02010600030101010101" pitchFamily="2" charset="-122"/>
              </a:rPr>
              <a:t>即用树来定义树</a:t>
            </a:r>
            <a:r>
              <a:rPr lang="en-US" altLang="zh-CN" sz="2000" dirty="0">
                <a:latin typeface="宋体" panose="02010600030101010101" pitchFamily="2" charset="-122"/>
              </a:rPr>
              <a:t>!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8198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38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198438"/>
            <a:ext cx="7086600" cy="487362"/>
          </a:xfrm>
        </p:spPr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 smtClean="0"/>
              <a:t>树</a:t>
            </a:r>
            <a:r>
              <a:rPr lang="zh-CN" altLang="en-US" dirty="0"/>
              <a:t>的基本</a:t>
            </a:r>
            <a:r>
              <a:rPr lang="zh-CN" altLang="en-US" dirty="0" smtClean="0"/>
              <a:t>术语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1/6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685800"/>
            <a:ext cx="8191500" cy="5419725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zh-CN" altLang="en-US" sz="2400" b="1" dirty="0" smtClean="0">
                <a:solidFill>
                  <a:srgbClr val="00B0F0"/>
                </a:solidFill>
              </a:rPr>
              <a:t>结点</a:t>
            </a:r>
            <a:r>
              <a:rPr lang="en-US" altLang="zh-CN" sz="2400" b="1" dirty="0"/>
              <a:t>(node)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720725" lvl="1" indent="-284163">
              <a:buClr>
                <a:srgbClr val="002060"/>
              </a:buClr>
            </a:pPr>
            <a:r>
              <a:rPr lang="zh-CN" altLang="en-US" sz="2200" i="1" u="sng" dirty="0">
                <a:solidFill>
                  <a:srgbClr val="00B050"/>
                </a:solidFill>
              </a:rPr>
              <a:t>一个</a:t>
            </a:r>
            <a:r>
              <a:rPr lang="zh-CN" altLang="en-US" sz="2200" b="1" i="1" u="sng" dirty="0"/>
              <a:t>数据元素</a:t>
            </a:r>
            <a:r>
              <a:rPr lang="zh-CN" altLang="en-US" sz="2200" dirty="0"/>
              <a:t>及其</a:t>
            </a:r>
            <a:r>
              <a:rPr lang="zh-CN" altLang="en-US" sz="2200" i="1" u="sng" dirty="0">
                <a:solidFill>
                  <a:srgbClr val="00B050"/>
                </a:solidFill>
              </a:rPr>
              <a:t>若干</a:t>
            </a:r>
            <a:r>
              <a:rPr lang="zh-CN" altLang="en-US" sz="2200" i="1" u="sng" dirty="0"/>
              <a:t>指向其子树的</a:t>
            </a:r>
            <a:r>
              <a:rPr lang="zh-CN" altLang="en-US" sz="2200" b="1" i="1" u="sng" dirty="0"/>
              <a:t>分支</a:t>
            </a:r>
            <a:r>
              <a:rPr lang="zh-CN" altLang="en-US" sz="2200" dirty="0"/>
              <a:t>。</a:t>
            </a:r>
          </a:p>
          <a:p>
            <a:pPr marL="514350" indent="-514350">
              <a:buFont typeface="+mj-lt"/>
              <a:buAutoNum type="alphaUcPeriod"/>
            </a:pPr>
            <a:r>
              <a:rPr lang="zh-CN" altLang="en-US" sz="2400" b="1" dirty="0" smtClean="0">
                <a:solidFill>
                  <a:srgbClr val="00B0F0"/>
                </a:solidFill>
              </a:rPr>
              <a:t>结点的度</a:t>
            </a:r>
            <a:r>
              <a:rPr lang="en-US" altLang="zh-CN" sz="2400" b="1" dirty="0" smtClean="0"/>
              <a:t>(</a:t>
            </a:r>
            <a:r>
              <a:rPr lang="en-US" altLang="zh-CN" sz="2400" b="1" dirty="0"/>
              <a:t>degree) </a:t>
            </a:r>
            <a:r>
              <a:rPr lang="zh-CN" altLang="en-US" sz="2400" dirty="0"/>
              <a:t>、</a:t>
            </a:r>
            <a:r>
              <a:rPr lang="zh-CN" altLang="en-US" sz="2400" b="1" dirty="0">
                <a:solidFill>
                  <a:srgbClr val="00B0F0"/>
                </a:solidFill>
              </a:rPr>
              <a:t>树的度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857250" lvl="1" indent="-457200">
              <a:buClr>
                <a:schemeClr val="tx2"/>
              </a:buClr>
              <a:buFont typeface="+mj-ea"/>
              <a:buAutoNum type="circleNumDbPlain"/>
            </a:pPr>
            <a:r>
              <a:rPr lang="zh-CN" altLang="en-US" sz="2200" dirty="0" smtClean="0"/>
              <a:t>结点</a:t>
            </a:r>
            <a:r>
              <a:rPr lang="zh-CN" altLang="en-US" sz="2200" dirty="0"/>
              <a:t>所拥有的</a:t>
            </a:r>
            <a:r>
              <a:rPr lang="zh-CN" altLang="en-US" sz="2200" i="1" u="sng" dirty="0"/>
              <a:t>子树的棵</a:t>
            </a:r>
            <a:r>
              <a:rPr lang="zh-CN" altLang="en-US" sz="2200" i="1" u="sng" dirty="0" smtClean="0"/>
              <a:t>数 </a:t>
            </a:r>
            <a:r>
              <a:rPr lang="zh-CN" altLang="en-US" sz="2200" i="1" dirty="0" smtClean="0"/>
              <a:t> </a:t>
            </a:r>
            <a:r>
              <a:rPr lang="zh-CN" altLang="en-US" sz="2200" dirty="0" smtClean="0"/>
              <a:t>称为 </a:t>
            </a:r>
            <a:r>
              <a:rPr lang="zh-CN" altLang="en-US" sz="2200" b="1" u="sng" dirty="0" smtClean="0"/>
              <a:t>结点</a:t>
            </a:r>
            <a:r>
              <a:rPr lang="zh-CN" altLang="en-US" sz="1600" b="1" u="sng" dirty="0"/>
              <a:t>的</a:t>
            </a:r>
            <a:r>
              <a:rPr lang="zh-CN" altLang="en-US" sz="2200" b="1" u="sng" dirty="0"/>
              <a:t>度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 marL="857250" lvl="1" indent="-457200">
              <a:buClr>
                <a:schemeClr val="tx2"/>
              </a:buClr>
              <a:buFont typeface="+mj-ea"/>
              <a:buAutoNum type="circleNumDbPlain"/>
            </a:pPr>
            <a:r>
              <a:rPr lang="zh-CN" altLang="en-US" sz="2200" dirty="0" smtClean="0"/>
              <a:t>树</a:t>
            </a:r>
            <a:r>
              <a:rPr lang="zh-CN" altLang="en-US" sz="2200" dirty="0"/>
              <a:t>中</a:t>
            </a:r>
            <a:r>
              <a:rPr lang="zh-CN" altLang="en-US" sz="2200" i="1" dirty="0"/>
              <a:t>结点度的</a:t>
            </a:r>
            <a:r>
              <a:rPr lang="zh-CN" altLang="en-US" sz="2200" i="1" u="sng" dirty="0"/>
              <a:t>最大</a:t>
            </a:r>
            <a:r>
              <a:rPr lang="zh-CN" altLang="en-US" sz="2200" i="1" u="sng" dirty="0" smtClean="0"/>
              <a:t>值</a:t>
            </a:r>
            <a:r>
              <a:rPr lang="zh-CN" altLang="en-US" sz="2200" i="1" dirty="0" smtClean="0"/>
              <a:t> </a:t>
            </a:r>
            <a:r>
              <a:rPr lang="zh-CN" altLang="en-US" sz="2200" dirty="0" smtClean="0"/>
              <a:t>称为 </a:t>
            </a:r>
            <a:r>
              <a:rPr lang="zh-CN" altLang="en-US" sz="2200" b="1" u="sng" dirty="0" smtClean="0"/>
              <a:t>树</a:t>
            </a:r>
            <a:r>
              <a:rPr lang="zh-CN" altLang="en-US" sz="1800" b="1" u="sng" dirty="0"/>
              <a:t>的</a:t>
            </a:r>
            <a:r>
              <a:rPr lang="zh-CN" altLang="en-US" sz="2200" b="1" u="sng" dirty="0"/>
              <a:t>度</a:t>
            </a:r>
            <a:r>
              <a:rPr lang="zh-CN" altLang="en-US" sz="2200" dirty="0"/>
              <a:t>。 </a:t>
            </a: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896282" y="3505199"/>
            <a:ext cx="3636963" cy="3048001"/>
            <a:chOff x="2893" y="1824"/>
            <a:chExt cx="2291" cy="1920"/>
          </a:xfrm>
        </p:grpSpPr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2893" y="1824"/>
              <a:ext cx="2291" cy="1619"/>
              <a:chOff x="1584" y="2064"/>
              <a:chExt cx="2291" cy="1619"/>
            </a:xfrm>
          </p:grpSpPr>
          <p:sp>
            <p:nvSpPr>
              <p:cNvPr id="10" name="Oval 8"/>
              <p:cNvSpPr>
                <a:spLocks noChangeArrowheads="1"/>
              </p:cNvSpPr>
              <p:nvPr/>
            </p:nvSpPr>
            <p:spPr bwMode="auto">
              <a:xfrm>
                <a:off x="2640" y="2064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solidFill>
                      <a:srgbClr val="0000CC"/>
                    </a:solidFill>
                  </a:rPr>
                  <a:t>A</a:t>
                </a:r>
              </a:p>
            </p:txBody>
          </p:sp>
          <p:sp>
            <p:nvSpPr>
              <p:cNvPr id="11" name="Oval 9"/>
              <p:cNvSpPr>
                <a:spLocks noChangeArrowheads="1"/>
              </p:cNvSpPr>
              <p:nvPr/>
            </p:nvSpPr>
            <p:spPr bwMode="auto">
              <a:xfrm>
                <a:off x="2112" y="2544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solidFill>
                      <a:srgbClr val="C00000"/>
                    </a:solidFill>
                  </a:rPr>
                  <a:t>B</a:t>
                </a:r>
              </a:p>
            </p:txBody>
          </p:sp>
          <p:sp>
            <p:nvSpPr>
              <p:cNvPr id="12" name="Oval 10"/>
              <p:cNvSpPr>
                <a:spLocks noChangeArrowheads="1"/>
              </p:cNvSpPr>
              <p:nvPr/>
            </p:nvSpPr>
            <p:spPr bwMode="auto">
              <a:xfrm>
                <a:off x="3264" y="2530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solidFill>
                      <a:srgbClr val="0000CC"/>
                    </a:solidFill>
                  </a:rPr>
                  <a:t>D</a:t>
                </a:r>
              </a:p>
            </p:txBody>
          </p:sp>
          <p:sp>
            <p:nvSpPr>
              <p:cNvPr id="13" name="Oval 11"/>
              <p:cNvSpPr>
                <a:spLocks noChangeArrowheads="1"/>
              </p:cNvSpPr>
              <p:nvPr/>
            </p:nvSpPr>
            <p:spPr bwMode="auto">
              <a:xfrm>
                <a:off x="2658" y="2527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/>
                  <a:t>C</a:t>
                </a:r>
              </a:p>
            </p:txBody>
          </p:sp>
          <p:sp>
            <p:nvSpPr>
              <p:cNvPr id="14" name="Oval 12"/>
              <p:cNvSpPr>
                <a:spLocks noChangeArrowheads="1"/>
              </p:cNvSpPr>
              <p:nvPr/>
            </p:nvSpPr>
            <p:spPr bwMode="auto">
              <a:xfrm>
                <a:off x="1824" y="2989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E</a:t>
                </a:r>
              </a:p>
            </p:txBody>
          </p:sp>
          <p:sp>
            <p:nvSpPr>
              <p:cNvPr id="15" name="Oval 13"/>
              <p:cNvSpPr>
                <a:spLocks noChangeArrowheads="1"/>
              </p:cNvSpPr>
              <p:nvPr/>
            </p:nvSpPr>
            <p:spPr bwMode="auto">
              <a:xfrm>
                <a:off x="2653" y="2970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/>
                  <a:t>G</a:t>
                </a:r>
              </a:p>
            </p:txBody>
          </p:sp>
          <p:sp>
            <p:nvSpPr>
              <p:cNvPr id="16" name="Oval 14"/>
              <p:cNvSpPr>
                <a:spLocks noChangeArrowheads="1"/>
              </p:cNvSpPr>
              <p:nvPr/>
            </p:nvSpPr>
            <p:spPr bwMode="auto">
              <a:xfrm>
                <a:off x="2317" y="2976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F</a:t>
                </a:r>
              </a:p>
            </p:txBody>
          </p:sp>
          <p:sp>
            <p:nvSpPr>
              <p:cNvPr id="17" name="Oval 15"/>
              <p:cNvSpPr>
                <a:spLocks noChangeArrowheads="1"/>
              </p:cNvSpPr>
              <p:nvPr/>
            </p:nvSpPr>
            <p:spPr bwMode="auto">
              <a:xfrm>
                <a:off x="3024" y="2976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H</a:t>
                </a:r>
              </a:p>
            </p:txBody>
          </p:sp>
          <p:sp>
            <p:nvSpPr>
              <p:cNvPr id="18" name="Oval 16"/>
              <p:cNvSpPr>
                <a:spLocks noChangeArrowheads="1"/>
              </p:cNvSpPr>
              <p:nvPr/>
            </p:nvSpPr>
            <p:spPr bwMode="auto">
              <a:xfrm>
                <a:off x="3312" y="2976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/>
                  <a:t>I</a:t>
                </a:r>
              </a:p>
            </p:txBody>
          </p:sp>
          <p:sp>
            <p:nvSpPr>
              <p:cNvPr id="19" name="Oval 17"/>
              <p:cNvSpPr>
                <a:spLocks noChangeArrowheads="1"/>
              </p:cNvSpPr>
              <p:nvPr/>
            </p:nvSpPr>
            <p:spPr bwMode="auto">
              <a:xfrm>
                <a:off x="2448" y="3408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solidFill>
                      <a:srgbClr val="C00000"/>
                    </a:solidFill>
                  </a:rPr>
                  <a:t>M</a:t>
                </a:r>
              </a:p>
            </p:txBody>
          </p:sp>
          <p:sp>
            <p:nvSpPr>
              <p:cNvPr id="20" name="Oval 18"/>
              <p:cNvSpPr>
                <a:spLocks noChangeArrowheads="1"/>
              </p:cNvSpPr>
              <p:nvPr/>
            </p:nvSpPr>
            <p:spPr bwMode="auto">
              <a:xfrm>
                <a:off x="3648" y="2967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/>
                  <a:t>J</a:t>
                </a:r>
              </a:p>
            </p:txBody>
          </p:sp>
          <p:sp>
            <p:nvSpPr>
              <p:cNvPr id="21" name="Oval 19"/>
              <p:cNvSpPr>
                <a:spLocks noChangeArrowheads="1"/>
              </p:cNvSpPr>
              <p:nvPr/>
            </p:nvSpPr>
            <p:spPr bwMode="auto">
              <a:xfrm>
                <a:off x="2907" y="3438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N</a:t>
                </a:r>
              </a:p>
            </p:txBody>
          </p:sp>
          <p:sp>
            <p:nvSpPr>
              <p:cNvPr id="22" name="Line 20"/>
              <p:cNvSpPr>
                <a:spLocks noChangeShapeType="1"/>
              </p:cNvSpPr>
              <p:nvPr/>
            </p:nvSpPr>
            <p:spPr bwMode="auto">
              <a:xfrm flipH="1">
                <a:off x="2279" y="2224"/>
                <a:ext cx="369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" name="Line 21"/>
              <p:cNvSpPr>
                <a:spLocks noChangeShapeType="1"/>
              </p:cNvSpPr>
              <p:nvPr/>
            </p:nvSpPr>
            <p:spPr bwMode="auto">
              <a:xfrm>
                <a:off x="2766" y="2291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" name="Line 22"/>
              <p:cNvSpPr>
                <a:spLocks noChangeShapeType="1"/>
              </p:cNvSpPr>
              <p:nvPr/>
            </p:nvSpPr>
            <p:spPr bwMode="auto">
              <a:xfrm>
                <a:off x="2857" y="2227"/>
                <a:ext cx="454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" name="Line 23"/>
              <p:cNvSpPr>
                <a:spLocks noChangeShapeType="1"/>
              </p:cNvSpPr>
              <p:nvPr/>
            </p:nvSpPr>
            <p:spPr bwMode="auto">
              <a:xfrm flipH="1">
                <a:off x="1938" y="2736"/>
                <a:ext cx="205" cy="2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" name="Line 24"/>
              <p:cNvSpPr>
                <a:spLocks noChangeShapeType="1"/>
              </p:cNvSpPr>
              <p:nvPr/>
            </p:nvSpPr>
            <p:spPr bwMode="auto">
              <a:xfrm>
                <a:off x="2274" y="2762"/>
                <a:ext cx="144" cy="2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" name="Line 25"/>
              <p:cNvSpPr>
                <a:spLocks noChangeShapeType="1"/>
              </p:cNvSpPr>
              <p:nvPr/>
            </p:nvSpPr>
            <p:spPr bwMode="auto">
              <a:xfrm flipH="1">
                <a:off x="2766" y="2754"/>
                <a:ext cx="6" cy="2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" name="Line 26"/>
              <p:cNvSpPr>
                <a:spLocks noChangeShapeType="1"/>
              </p:cNvSpPr>
              <p:nvPr/>
            </p:nvSpPr>
            <p:spPr bwMode="auto">
              <a:xfrm flipH="1">
                <a:off x="3120" y="2717"/>
                <a:ext cx="170" cy="25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" name="Line 27"/>
              <p:cNvSpPr>
                <a:spLocks noChangeShapeType="1"/>
              </p:cNvSpPr>
              <p:nvPr/>
            </p:nvSpPr>
            <p:spPr bwMode="auto">
              <a:xfrm>
                <a:off x="3391" y="2755"/>
                <a:ext cx="17" cy="2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" name="Line 28"/>
              <p:cNvSpPr>
                <a:spLocks noChangeShapeType="1"/>
              </p:cNvSpPr>
              <p:nvPr/>
            </p:nvSpPr>
            <p:spPr bwMode="auto">
              <a:xfrm>
                <a:off x="3476" y="2704"/>
                <a:ext cx="295" cy="2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" name="Oval 29"/>
              <p:cNvSpPr>
                <a:spLocks noChangeArrowheads="1"/>
              </p:cNvSpPr>
              <p:nvPr/>
            </p:nvSpPr>
            <p:spPr bwMode="auto">
              <a:xfrm>
                <a:off x="1584" y="3456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K</a:t>
                </a:r>
              </a:p>
            </p:txBody>
          </p:sp>
          <p:sp>
            <p:nvSpPr>
              <p:cNvPr id="32" name="Oval 30"/>
              <p:cNvSpPr>
                <a:spLocks noChangeArrowheads="1"/>
              </p:cNvSpPr>
              <p:nvPr/>
            </p:nvSpPr>
            <p:spPr bwMode="auto">
              <a:xfrm>
                <a:off x="2086" y="3442"/>
                <a:ext cx="22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L</a:t>
                </a:r>
              </a:p>
            </p:txBody>
          </p:sp>
          <p:sp>
            <p:nvSpPr>
              <p:cNvPr id="33" name="Line 31"/>
              <p:cNvSpPr>
                <a:spLocks noChangeShapeType="1"/>
              </p:cNvSpPr>
              <p:nvPr/>
            </p:nvSpPr>
            <p:spPr bwMode="auto">
              <a:xfrm flipH="1">
                <a:off x="1703" y="3197"/>
                <a:ext cx="176" cy="25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" name="Line 32"/>
              <p:cNvSpPr>
                <a:spLocks noChangeShapeType="1"/>
              </p:cNvSpPr>
              <p:nvPr/>
            </p:nvSpPr>
            <p:spPr bwMode="auto">
              <a:xfrm>
                <a:off x="2007" y="3198"/>
                <a:ext cx="200" cy="2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" name="Line 33"/>
              <p:cNvSpPr>
                <a:spLocks noChangeShapeType="1"/>
              </p:cNvSpPr>
              <p:nvPr/>
            </p:nvSpPr>
            <p:spPr bwMode="auto">
              <a:xfrm flipH="1">
                <a:off x="2570" y="3178"/>
                <a:ext cx="134" cy="2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" name="Line 34"/>
              <p:cNvSpPr>
                <a:spLocks noChangeShapeType="1"/>
              </p:cNvSpPr>
              <p:nvPr/>
            </p:nvSpPr>
            <p:spPr bwMode="auto">
              <a:xfrm>
                <a:off x="2834" y="3178"/>
                <a:ext cx="189" cy="2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9" name="Rectangle 36"/>
            <p:cNvSpPr>
              <a:spLocks noChangeArrowheads="1"/>
            </p:cNvSpPr>
            <p:nvPr/>
          </p:nvSpPr>
          <p:spPr bwMode="auto">
            <a:xfrm>
              <a:off x="3316" y="3504"/>
              <a:ext cx="126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 dirty="0"/>
                <a:t>(b)</a:t>
              </a:r>
              <a:r>
                <a:rPr kumimoji="0" lang="en-US" altLang="zh-CN" sz="2000" b="1" dirty="0">
                  <a:latin typeface="Arial" panose="020B0604020202020204" pitchFamily="34" charset="0"/>
                </a:rPr>
                <a:t> </a:t>
              </a:r>
              <a:r>
                <a:rPr kumimoji="0" lang="zh-CN" altLang="en-US" sz="2000" b="1" dirty="0" smtClean="0">
                  <a:latin typeface="Arial" panose="020B0604020202020204" pitchFamily="34" charset="0"/>
                </a:rPr>
                <a:t>一般</a:t>
              </a:r>
              <a:r>
                <a:rPr kumimoji="0" lang="zh-CN" altLang="en-US" sz="2000" b="1" dirty="0">
                  <a:latin typeface="Arial" panose="020B0604020202020204" pitchFamily="34" charset="0"/>
                </a:rPr>
                <a:t>的树</a:t>
              </a:r>
              <a:endParaRPr kumimoji="0" lang="zh-CN" altLang="en-US" sz="2000" b="1" dirty="0"/>
            </a:p>
          </p:txBody>
        </p:sp>
      </p:grpSp>
      <p:sp>
        <p:nvSpPr>
          <p:cNvPr id="37" name="矩形 36"/>
          <p:cNvSpPr/>
          <p:nvPr/>
        </p:nvSpPr>
        <p:spPr>
          <a:xfrm>
            <a:off x="5791200" y="3542476"/>
            <a:ext cx="27622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结点</a:t>
            </a:r>
            <a:r>
              <a:rPr lang="en-US" altLang="zh-CN" sz="2400" dirty="0">
                <a:solidFill>
                  <a:srgbClr val="0000FF"/>
                </a:solidFill>
              </a:rPr>
              <a:t>A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度 </a:t>
            </a:r>
            <a:r>
              <a:rPr lang="en-US" altLang="zh-CN" sz="2400" dirty="0" smtClean="0"/>
              <a:t>= 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结点</a:t>
            </a:r>
            <a:r>
              <a:rPr lang="en-US" altLang="zh-CN" sz="2400" dirty="0">
                <a:solidFill>
                  <a:srgbClr val="C00000"/>
                </a:solidFill>
              </a:rPr>
              <a:t>B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度 </a:t>
            </a:r>
            <a:r>
              <a:rPr lang="en-US" altLang="zh-CN" sz="2400" dirty="0" smtClean="0"/>
              <a:t>= 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结点</a:t>
            </a:r>
            <a:r>
              <a:rPr lang="en-US" altLang="zh-CN" sz="2400" dirty="0">
                <a:solidFill>
                  <a:srgbClr val="C00000"/>
                </a:solidFill>
              </a:rPr>
              <a:t>M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度 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 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2400" dirty="0"/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rgbClr val="FFC000"/>
                </a:solidFill>
              </a:rPr>
              <a:t>树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度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= </a:t>
            </a:r>
            <a:r>
              <a:rPr lang="en-US" altLang="zh-CN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altLang="zh-CN" sz="2400" dirty="0" smtClean="0"/>
              <a:t> </a:t>
            </a:r>
            <a:r>
              <a:rPr lang="zh-CN" altLang="en-US" sz="2400" dirty="0"/>
              <a:t>。</a:t>
            </a:r>
            <a:endParaRPr lang="zh-CN" altLang="en-US" sz="2400" dirty="0">
              <a:solidFill>
                <a:schemeClr val="folHlink"/>
              </a:solidFill>
              <a:latin typeface="宋体" panose="0201060003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391400" y="972675"/>
            <a:ext cx="1033463" cy="708026"/>
            <a:chOff x="7391400" y="972675"/>
            <a:chExt cx="1033463" cy="708026"/>
          </a:xfrm>
        </p:grpSpPr>
        <p:sp>
          <p:nvSpPr>
            <p:cNvPr id="42" name="Oval 10"/>
            <p:cNvSpPr>
              <a:spLocks noChangeArrowheads="1"/>
            </p:cNvSpPr>
            <p:nvPr/>
          </p:nvSpPr>
          <p:spPr bwMode="auto">
            <a:xfrm>
              <a:off x="7620000" y="972675"/>
              <a:ext cx="360363" cy="3603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rgbClr val="0000CC"/>
                  </a:solidFill>
                </a:rPr>
                <a:t>D</a:t>
              </a:r>
            </a:p>
          </p:txBody>
        </p:sp>
        <p:sp>
          <p:nvSpPr>
            <p:cNvPr id="43" name="Line 26"/>
            <p:cNvSpPr>
              <a:spLocks noChangeShapeType="1"/>
            </p:cNvSpPr>
            <p:nvPr/>
          </p:nvSpPr>
          <p:spPr bwMode="auto">
            <a:xfrm flipH="1">
              <a:off x="7391400" y="1269538"/>
              <a:ext cx="269875" cy="411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Line 27"/>
            <p:cNvSpPr>
              <a:spLocks noChangeShapeType="1"/>
            </p:cNvSpPr>
            <p:nvPr/>
          </p:nvSpPr>
          <p:spPr bwMode="auto">
            <a:xfrm>
              <a:off x="7821613" y="1329863"/>
              <a:ext cx="26988" cy="3508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" name="Line 28"/>
            <p:cNvSpPr>
              <a:spLocks noChangeShapeType="1"/>
            </p:cNvSpPr>
            <p:nvPr/>
          </p:nvSpPr>
          <p:spPr bwMode="auto">
            <a:xfrm>
              <a:off x="7956550" y="1248900"/>
              <a:ext cx="468313" cy="420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" name="矩形 5"/>
          <p:cNvSpPr/>
          <p:nvPr/>
        </p:nvSpPr>
        <p:spPr>
          <a:xfrm>
            <a:off x="7393319" y="1794744"/>
            <a:ext cx="8835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结点</a:t>
            </a:r>
            <a:r>
              <a:rPr lang="en-US" altLang="zh-CN" sz="2000" dirty="0" smtClean="0">
                <a:solidFill>
                  <a:srgbClr val="0000FF"/>
                </a:solidFill>
              </a:rPr>
              <a:t>D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5160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6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000000"/>
      </a:dk1>
      <a:lt1>
        <a:srgbClr val="FFFFFF"/>
      </a:lt1>
      <a:dk2>
        <a:srgbClr val="003366"/>
      </a:dk2>
      <a:lt2>
        <a:srgbClr val="C0C0C0"/>
      </a:lt2>
      <a:accent1>
        <a:srgbClr val="4EA7E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2D0F3"/>
      </a:accent5>
      <a:accent6>
        <a:srgbClr val="85AE49"/>
      </a:accent6>
      <a:hlink>
        <a:srgbClr val="9999FF"/>
      </a:hlink>
      <a:folHlink>
        <a:srgbClr val="855ADA"/>
      </a:folHlink>
    </a:clrScheme>
    <a:fontScheme name="Default Design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2"/>
          </a:buClr>
          <a:buSzTx/>
          <a:buFont typeface="Wingdings" pitchFamily="2" charset="2"/>
          <a:buNone/>
          <a:tabLst/>
          <a:defRPr kumimoji="0" lang="zh-CN" altLang="en-US" sz="2600" b="1" i="0" u="none" strike="noStrike" cap="none" normalizeH="0" baseline="0" smtClean="0">
            <a:ln>
              <a:noFill/>
            </a:ln>
            <a:solidFill>
              <a:srgbClr val="006600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2"/>
          </a:buClr>
          <a:buSzTx/>
          <a:buFont typeface="Wingdings" pitchFamily="2" charset="2"/>
          <a:buNone/>
          <a:tabLst/>
          <a:defRPr kumimoji="0" lang="zh-CN" altLang="en-US" sz="2600" b="1" i="0" u="none" strike="noStrike" cap="none" normalizeH="0" baseline="0" smtClean="0">
            <a:ln>
              <a:noFill/>
            </a:ln>
            <a:solidFill>
              <a:srgbClr val="006600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193583"/>
        </a:dk2>
        <a:lt2>
          <a:srgbClr val="C0C0C0"/>
        </a:lt2>
        <a:accent1>
          <a:srgbClr val="E46C22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EFBAAB"/>
        </a:accent5>
        <a:accent6>
          <a:srgbClr val="11B7D8"/>
        </a:accent6>
        <a:hlink>
          <a:srgbClr val="6A6AE2"/>
        </a:hlink>
        <a:folHlink>
          <a:srgbClr val="66A44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76CA2A"/>
        </a:accent1>
        <a:accent2>
          <a:srgbClr val="E5772D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CF6B28"/>
        </a:accent6>
        <a:hlink>
          <a:srgbClr val="1A50B2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4EA7E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2D0F3"/>
        </a:accent5>
        <a:accent6>
          <a:srgbClr val="85AE49"/>
        </a:accent6>
        <a:hlink>
          <a:srgbClr val="9999FF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自定义 1">
      <a:dk1>
        <a:srgbClr val="000000"/>
      </a:dk1>
      <a:lt1>
        <a:srgbClr val="FFFFFF"/>
      </a:lt1>
      <a:dk2>
        <a:srgbClr val="003366"/>
      </a:dk2>
      <a:lt2>
        <a:srgbClr val="C0C0C0"/>
      </a:lt2>
      <a:accent1>
        <a:srgbClr val="4EA7E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2D0F3"/>
      </a:accent5>
      <a:accent6>
        <a:srgbClr val="85AE49"/>
      </a:accent6>
      <a:hlink>
        <a:srgbClr val="0000CC"/>
      </a:hlink>
      <a:folHlink>
        <a:srgbClr val="855ADA"/>
      </a:folHlink>
    </a:clrScheme>
    <a:fontScheme name="Default Design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193583"/>
        </a:dk2>
        <a:lt2>
          <a:srgbClr val="C0C0C0"/>
        </a:lt2>
        <a:accent1>
          <a:srgbClr val="E46C22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EFBAAB"/>
        </a:accent5>
        <a:accent6>
          <a:srgbClr val="11B7D8"/>
        </a:accent6>
        <a:hlink>
          <a:srgbClr val="6A6AE2"/>
        </a:hlink>
        <a:folHlink>
          <a:srgbClr val="66A44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76CA2A"/>
        </a:accent1>
        <a:accent2>
          <a:srgbClr val="E5772D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CF6B28"/>
        </a:accent6>
        <a:hlink>
          <a:srgbClr val="1A50B2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4EA7E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2D0F3"/>
        </a:accent5>
        <a:accent6>
          <a:srgbClr val="85AE49"/>
        </a:accent6>
        <a:hlink>
          <a:srgbClr val="9999FF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[T]第x章 标题1.pot [兼容模式]" id="{2AE36AE5-71B4-44F1-87D3-646BA9B97CA1}" vid="{4A8FBFA4-462D-4003-B4A5-5A80720345A9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12931</TotalTime>
  <Words>3096</Words>
  <Application>Microsoft Office PowerPoint</Application>
  <PresentationFormat>全屏显示(4:3)</PresentationFormat>
  <Paragraphs>434</Paragraphs>
  <Slides>30</Slides>
  <Notes>12</Notes>
  <HiddenSlides>1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4" baseType="lpstr">
      <vt:lpstr>Arial Unicode MS</vt:lpstr>
      <vt:lpstr>等线</vt:lpstr>
      <vt:lpstr>黑体</vt:lpstr>
      <vt:lpstr>楷体</vt:lpstr>
      <vt:lpstr>宋体</vt:lpstr>
      <vt:lpstr>微软雅黑</vt:lpstr>
      <vt:lpstr>Arial</vt:lpstr>
      <vt:lpstr>Segoe UI Symbol</vt:lpstr>
      <vt:lpstr>Symbol</vt:lpstr>
      <vt:lpstr>Times New Roman</vt:lpstr>
      <vt:lpstr>Wingdings</vt:lpstr>
      <vt:lpstr>Wingdings 2</vt:lpstr>
      <vt:lpstr>Default Design</vt:lpstr>
      <vt:lpstr>1_Default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内 容 提 纲</vt:lpstr>
      <vt:lpstr>1. 树(Tree)的定义</vt:lpstr>
      <vt:lpstr>1.1 树的基本术语（1/6）</vt:lpstr>
      <vt:lpstr>1.1 树的基本术语（2/6）</vt:lpstr>
      <vt:lpstr>1.1 树的基本术语（3/6）</vt:lpstr>
      <vt:lpstr>1.1 树的基本术语（4/6）</vt:lpstr>
      <vt:lpstr>1.1 树的基本术语（6/6）</vt:lpstr>
      <vt:lpstr>1.1 树的基本术语（5/6）</vt:lpstr>
      <vt:lpstr>1.1 树的基本术语（6/6）</vt:lpstr>
      <vt:lpstr>1.2 树的表示形式（1/2）</vt:lpstr>
      <vt:lpstr>1.2 树的表示形式（2/2）</vt:lpstr>
      <vt:lpstr>1.4 树的基本运算</vt:lpstr>
      <vt:lpstr>2. 二叉树(Binary Tree)的定义</vt:lpstr>
      <vt:lpstr>2.1 二叉树的基本形态</vt:lpstr>
      <vt:lpstr>2.2 二叉树的性质（1/5）</vt:lpstr>
      <vt:lpstr>2.2 二叉树的性质（2/5）</vt:lpstr>
      <vt:lpstr>PowerPoint 演示文稿</vt:lpstr>
      <vt:lpstr>2.2 二叉树的性质（2/5）——满&amp;完全二叉树（2/3）</vt:lpstr>
      <vt:lpstr>2.2 二叉树的性质（2/5）——满&amp;完全二叉树（3/3）</vt:lpstr>
      <vt:lpstr>2.2 二叉树的性质（3/5）</vt:lpstr>
      <vt:lpstr>2.2 二叉树的性质（4/5）</vt:lpstr>
      <vt:lpstr>2.2 二叉树的性质（5/5）</vt:lpstr>
      <vt:lpstr>2.2 二叉树的性质（5/5）</vt:lpstr>
      <vt:lpstr> 2.3 二叉树的基本运算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JasoneLIN</dc:creator>
  <cp:lastModifiedBy>JasoneLIN</cp:lastModifiedBy>
  <cp:revision>2809</cp:revision>
  <cp:lastPrinted>1601-01-01T00:00:00Z</cp:lastPrinted>
  <dcterms:created xsi:type="dcterms:W3CDTF">1601-01-01T00:00:00Z</dcterms:created>
  <dcterms:modified xsi:type="dcterms:W3CDTF">2023-10-13T03:29:25Z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