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notesSlides/notesSlide1.xml" ContentType="application/vnd.openxmlformats-officedocument.presentationml.notesSlide+xml"/>
  <Override PartName="/ppt/activeX/activeX9.xml" ContentType="application/vnd.ms-office.activeX+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0.xml" ContentType="application/vnd.ms-office.activeX+xml"/>
  <Override PartName="/ppt/activeX/activeX11.xml" ContentType="application/vnd.ms-office.activeX+xml"/>
  <Override PartName="/ppt/activeX/activeX12.xml" ContentType="application/vnd.ms-office.activeX+xml"/>
  <Override PartName="/ppt/notesSlides/notesSlide4.xml" ContentType="application/vnd.openxmlformats-officedocument.presentationml.notesSlide+xml"/>
  <Override PartName="/ppt/activeX/activeX13.xml" ContentType="application/vnd.ms-office.activeX+xml"/>
  <Override PartName="/ppt/notesSlides/notesSlide5.xml" ContentType="application/vnd.openxmlformats-officedocument.presentationml.notesSlide+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34"/>
  </p:notesMasterIdLst>
  <p:sldIdLst>
    <p:sldId id="602" r:id="rId3"/>
    <p:sldId id="594" r:id="rId4"/>
    <p:sldId id="595" r:id="rId5"/>
    <p:sldId id="597" r:id="rId6"/>
    <p:sldId id="598" r:id="rId7"/>
    <p:sldId id="599" r:id="rId8"/>
    <p:sldId id="483" r:id="rId9"/>
    <p:sldId id="486" r:id="rId10"/>
    <p:sldId id="488" r:id="rId11"/>
    <p:sldId id="487" r:id="rId12"/>
    <p:sldId id="490" r:id="rId13"/>
    <p:sldId id="492" r:id="rId14"/>
    <p:sldId id="499" r:id="rId15"/>
    <p:sldId id="489" r:id="rId16"/>
    <p:sldId id="590" r:id="rId17"/>
    <p:sldId id="589" r:id="rId18"/>
    <p:sldId id="491" r:id="rId19"/>
    <p:sldId id="593" r:id="rId20"/>
    <p:sldId id="493" r:id="rId21"/>
    <p:sldId id="495" r:id="rId22"/>
    <p:sldId id="496" r:id="rId23"/>
    <p:sldId id="591" r:id="rId24"/>
    <p:sldId id="588" r:id="rId25"/>
    <p:sldId id="592" r:id="rId26"/>
    <p:sldId id="494" r:id="rId27"/>
    <p:sldId id="500" r:id="rId28"/>
    <p:sldId id="501" r:id="rId29"/>
    <p:sldId id="507" r:id="rId30"/>
    <p:sldId id="505" r:id="rId31"/>
    <p:sldId id="503" r:id="rId32"/>
    <p:sldId id="504" r:id="rId33"/>
  </p:sldIdLst>
  <p:sldSz cx="9144000" cy="6858000" type="screen4x3"/>
  <p:notesSz cx="7099300" cy="10234613"/>
  <p:defaultTextStyle>
    <a:defPPr>
      <a:defRPr lang="zh-CN"/>
    </a:defPPr>
    <a:lvl1pPr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CCFF"/>
    <a:srgbClr val="FF00FF"/>
    <a:srgbClr val="0080FF"/>
    <a:srgbClr val="002080"/>
    <a:srgbClr val="00FF00"/>
    <a:srgbClr val="0000CC"/>
    <a:srgbClr val="A1E9AD"/>
    <a:srgbClr val="002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92118" autoAdjust="0"/>
  </p:normalViewPr>
  <p:slideViewPr>
    <p:cSldViewPr>
      <p:cViewPr varScale="1">
        <p:scale>
          <a:sx n="77" d="100"/>
          <a:sy n="77" d="100"/>
        </p:scale>
        <p:origin x="1531" y="58"/>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8BD21D10-EC42-11CE-9E0D-00AA006002F3}"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17.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3E29A18F-8244-4B3E-9903-ED387B2AC529}" type="datetimeFigureOut">
              <a:rPr lang="zh-CN" altLang="en-US" smtClean="0"/>
              <a:t>2022/6/21</a:t>
            </a:fld>
            <a:endParaRPr lang="zh-CN" altLang="en-US"/>
          </a:p>
        </p:txBody>
      </p:sp>
      <p:sp>
        <p:nvSpPr>
          <p:cNvPr id="4" name="幻灯片图像占位符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ABE4987-1F5C-4128-A137-720126B84A80}" type="slidenum">
              <a:rPr lang="zh-CN" altLang="en-US" smtClean="0"/>
              <a:t>‹#›</a:t>
            </a:fld>
            <a:endParaRPr lang="zh-CN" altLang="en-US"/>
          </a:p>
        </p:txBody>
      </p:sp>
    </p:spTree>
    <p:extLst>
      <p:ext uri="{BB962C8B-B14F-4D97-AF65-F5344CB8AC3E}">
        <p14:creationId xmlns:p14="http://schemas.microsoft.com/office/powerpoint/2010/main" val="24303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#define MAX_NODE  50</a:t>
            </a:r>
          </a:p>
          <a:p>
            <a:r>
              <a:rPr lang="en-US" altLang="zh-CN" dirty="0" smtClean="0"/>
              <a:t>/* </a:t>
            </a:r>
            <a:r>
              <a:rPr lang="zh-CN" altLang="en-US" dirty="0" smtClean="0"/>
              <a:t>中序遍历</a:t>
            </a:r>
            <a:r>
              <a:rPr lang="en-US" altLang="zh-CN" dirty="0" smtClean="0"/>
              <a:t>——</a:t>
            </a:r>
            <a:r>
              <a:rPr lang="zh-CN" altLang="en-US" dirty="0" smtClean="0"/>
              <a:t>非递归算法（</a:t>
            </a:r>
            <a:r>
              <a:rPr lang="en-US" altLang="zh-CN" dirty="0" smtClean="0"/>
              <a:t>T</a:t>
            </a:r>
            <a:r>
              <a:rPr lang="zh-CN" altLang="en-US" dirty="0" smtClean="0"/>
              <a:t>是指向二叉树根结点的指针变量）*</a:t>
            </a:r>
            <a:r>
              <a:rPr lang="en-US" altLang="zh-CN" dirty="0" smtClean="0"/>
              <a:t>/</a:t>
            </a:r>
          </a:p>
          <a:p>
            <a:r>
              <a:rPr lang="en-US" altLang="zh-CN" dirty="0" smtClean="0"/>
              <a:t>void  </a:t>
            </a:r>
            <a:r>
              <a:rPr lang="en-US" altLang="zh-CN" dirty="0" err="1" smtClean="0"/>
              <a:t>InorderTraverse</a:t>
            </a:r>
            <a:r>
              <a:rPr lang="en-US" altLang="zh-CN" dirty="0" smtClean="0"/>
              <a:t>( </a:t>
            </a:r>
            <a:r>
              <a:rPr lang="en-US" altLang="zh-CN" dirty="0" err="1" smtClean="0"/>
              <a:t>BTNode</a:t>
            </a:r>
            <a:r>
              <a:rPr lang="en-US" altLang="zh-CN" dirty="0" smtClean="0"/>
              <a:t>  *T) {</a:t>
            </a:r>
          </a:p>
          <a:p>
            <a:r>
              <a:rPr lang="en-US" altLang="zh-CN" dirty="0" smtClean="0"/>
              <a:t>	</a:t>
            </a:r>
            <a:r>
              <a:rPr lang="en-US" altLang="zh-CN" dirty="0" err="1" smtClean="0"/>
              <a:t>BTNode</a:t>
            </a:r>
            <a:r>
              <a:rPr lang="en-US" altLang="zh-CN" dirty="0" smtClean="0"/>
              <a:t>  *stack[MAX_NODE], *p=T, *q; //</a:t>
            </a:r>
            <a:r>
              <a:rPr lang="zh-CN" altLang="en-US" dirty="0" smtClean="0"/>
              <a:t>栈空出</a:t>
            </a:r>
            <a:r>
              <a:rPr lang="en-US" altLang="zh-CN" dirty="0" smtClean="0"/>
              <a:t>[0]</a:t>
            </a:r>
          </a:p>
          <a:p>
            <a:r>
              <a:rPr lang="en-US" altLang="zh-CN" dirty="0" smtClean="0"/>
              <a:t>	</a:t>
            </a:r>
            <a:r>
              <a:rPr lang="en-US" altLang="zh-CN" dirty="0" err="1" smtClean="0"/>
              <a:t>int</a:t>
            </a:r>
            <a:r>
              <a:rPr lang="en-US" altLang="zh-CN" dirty="0" smtClean="0"/>
              <a:t> top=0;</a:t>
            </a:r>
          </a:p>
          <a:p>
            <a:r>
              <a:rPr lang="en-US" altLang="zh-CN" dirty="0" smtClean="0"/>
              <a:t>	if( T == NULL ){</a:t>
            </a:r>
          </a:p>
          <a:p>
            <a:r>
              <a:rPr lang="en-US" altLang="zh-CN" dirty="0" smtClean="0"/>
              <a:t>		</a:t>
            </a:r>
            <a:r>
              <a:rPr lang="en-US" altLang="zh-CN" dirty="0" err="1" smtClean="0"/>
              <a:t>printf</a:t>
            </a:r>
            <a:r>
              <a:rPr lang="en-US" altLang="zh-CN" dirty="0" smtClean="0"/>
              <a:t>("Binary Tree is Empty!\n");</a:t>
            </a:r>
          </a:p>
          <a:p>
            <a:r>
              <a:rPr lang="en-US" altLang="zh-CN" dirty="0" smtClean="0"/>
              <a:t>	}else{</a:t>
            </a:r>
          </a:p>
          <a:p>
            <a:r>
              <a:rPr lang="en-US" altLang="zh-CN" dirty="0" smtClean="0"/>
              <a:t>		do{</a:t>
            </a:r>
          </a:p>
          <a:p>
            <a:r>
              <a:rPr lang="en-US" altLang="zh-CN" dirty="0" smtClean="0"/>
              <a:t>			//(1.1)</a:t>
            </a:r>
            <a:r>
              <a:rPr lang="zh-CN" altLang="en-US" dirty="0" smtClean="0"/>
              <a:t>一直往</a:t>
            </a:r>
            <a:r>
              <a:rPr lang="en-US" altLang="zh-CN" dirty="0" smtClean="0"/>
              <a:t>p</a:t>
            </a:r>
            <a:r>
              <a:rPr lang="zh-CN" altLang="en-US" dirty="0" smtClean="0"/>
              <a:t>的左子树遍历</a:t>
            </a:r>
            <a:r>
              <a:rPr lang="en-US" altLang="zh-CN" dirty="0" smtClean="0"/>
              <a:t>,</a:t>
            </a:r>
            <a:r>
              <a:rPr lang="zh-CN" altLang="en-US" dirty="0" smtClean="0"/>
              <a:t>若不为空</a:t>
            </a:r>
            <a:r>
              <a:rPr lang="en-US" altLang="zh-CN" dirty="0" smtClean="0"/>
              <a:t>,</a:t>
            </a:r>
            <a:r>
              <a:rPr lang="zh-CN" altLang="en-US" dirty="0" smtClean="0"/>
              <a:t>则进栈</a:t>
            </a:r>
            <a:r>
              <a:rPr lang="en-US" altLang="zh-CN" dirty="0" smtClean="0"/>
              <a:t>...</a:t>
            </a:r>
          </a:p>
          <a:p>
            <a:r>
              <a:rPr lang="en-US" altLang="zh-CN" dirty="0" smtClean="0"/>
              <a:t>			while( p != NULL ) {</a:t>
            </a:r>
          </a:p>
          <a:p>
            <a:r>
              <a:rPr lang="en-US" altLang="zh-CN" dirty="0" smtClean="0"/>
              <a:t>				stack[++top] = p; //</a:t>
            </a:r>
            <a:r>
              <a:rPr lang="zh-CN" altLang="en-US" dirty="0" smtClean="0"/>
              <a:t>不为空的结点</a:t>
            </a:r>
            <a:r>
              <a:rPr lang="en-US" altLang="zh-CN" dirty="0" smtClean="0"/>
              <a:t>p</a:t>
            </a:r>
            <a:r>
              <a:rPr lang="zh-CN" altLang="en-US" dirty="0" smtClean="0"/>
              <a:t>进栈</a:t>
            </a:r>
          </a:p>
          <a:p>
            <a:r>
              <a:rPr lang="zh-CN" altLang="en-US" dirty="0" smtClean="0"/>
              <a:t>				</a:t>
            </a:r>
            <a:r>
              <a:rPr lang="en-US" altLang="zh-CN" dirty="0" smtClean="0"/>
              <a:t>p = p-&gt;</a:t>
            </a:r>
            <a:r>
              <a:rPr lang="en-US" altLang="zh-CN" dirty="0" err="1" smtClean="0"/>
              <a:t>Lchild</a:t>
            </a:r>
            <a:r>
              <a:rPr lang="en-US" altLang="zh-CN" dirty="0" smtClean="0"/>
              <a:t>; //p</a:t>
            </a:r>
            <a:r>
              <a:rPr lang="zh-CN" altLang="en-US" dirty="0" smtClean="0"/>
              <a:t>的左子树</a:t>
            </a:r>
            <a:r>
              <a:rPr lang="en-US" altLang="zh-CN" dirty="0" smtClean="0"/>
              <a:t>(</a:t>
            </a:r>
            <a:r>
              <a:rPr lang="zh-CN" altLang="en-US" dirty="0" smtClean="0"/>
              <a:t>往左子树遍历</a:t>
            </a:r>
            <a:r>
              <a:rPr lang="en-US" altLang="zh-CN" dirty="0" smtClean="0"/>
              <a:t>)</a:t>
            </a:r>
          </a:p>
          <a:p>
            <a:r>
              <a:rPr lang="en-US" altLang="zh-CN" dirty="0" smtClean="0"/>
              <a:t>			}</a:t>
            </a:r>
          </a:p>
          <a:p>
            <a:r>
              <a:rPr lang="en-US" altLang="zh-CN" dirty="0" smtClean="0"/>
              <a:t>			</a:t>
            </a:r>
          </a:p>
          <a:p>
            <a:r>
              <a:rPr lang="en-US" altLang="zh-CN" dirty="0" smtClean="0"/>
              <a:t>			//(1.2a)</a:t>
            </a:r>
            <a:r>
              <a:rPr lang="zh-CN" altLang="en-US" dirty="0" smtClean="0"/>
              <a:t>栈顶退栈到</a:t>
            </a:r>
            <a:r>
              <a:rPr lang="en-US" altLang="zh-CN" dirty="0" smtClean="0"/>
              <a:t>p, ...</a:t>
            </a:r>
          </a:p>
          <a:p>
            <a:r>
              <a:rPr lang="en-US" altLang="zh-CN" dirty="0" smtClean="0"/>
              <a:t>			p = stack[top];</a:t>
            </a:r>
          </a:p>
          <a:p>
            <a:r>
              <a:rPr lang="en-US" altLang="zh-CN" dirty="0" smtClean="0"/>
              <a:t>			top--;</a:t>
            </a:r>
          </a:p>
          <a:p>
            <a:endParaRPr lang="en-US" altLang="zh-CN" dirty="0" smtClean="0"/>
          </a:p>
          <a:p>
            <a:r>
              <a:rPr lang="en-US" altLang="zh-CN" dirty="0" smtClean="0"/>
              <a:t>			//(1.2b)</a:t>
            </a:r>
            <a:r>
              <a:rPr lang="zh-CN" altLang="en-US" dirty="0" smtClean="0"/>
              <a:t>且</a:t>
            </a:r>
            <a:r>
              <a:rPr lang="en-US" altLang="zh-CN" dirty="0" smtClean="0"/>
              <a:t>, </a:t>
            </a:r>
            <a:r>
              <a:rPr lang="zh-CN" altLang="en-US" dirty="0" smtClean="0"/>
              <a:t>访问</a:t>
            </a:r>
            <a:r>
              <a:rPr lang="en-US" altLang="zh-CN" dirty="0" smtClean="0"/>
              <a:t>p</a:t>
            </a:r>
            <a:r>
              <a:rPr lang="zh-CN" altLang="en-US" dirty="0" smtClean="0"/>
              <a:t>所指向的结点</a:t>
            </a:r>
            <a:r>
              <a:rPr lang="en-US" altLang="zh-CN" dirty="0" smtClean="0"/>
              <a:t>(</a:t>
            </a:r>
            <a:r>
              <a:rPr lang="zh-CN" altLang="en-US" dirty="0" smtClean="0"/>
              <a:t>当前</a:t>
            </a:r>
            <a:r>
              <a:rPr lang="en-US" altLang="zh-CN" dirty="0" smtClean="0"/>
              <a:t>'</a:t>
            </a:r>
            <a:r>
              <a:rPr lang="zh-CN" altLang="en-US" dirty="0" smtClean="0"/>
              <a:t>最左</a:t>
            </a:r>
            <a:r>
              <a:rPr lang="en-US" altLang="zh-CN" dirty="0" smtClean="0"/>
              <a:t>'</a:t>
            </a:r>
            <a:r>
              <a:rPr lang="zh-CN" altLang="en-US" dirty="0" smtClean="0"/>
              <a:t>结点</a:t>
            </a:r>
            <a:r>
              <a:rPr lang="en-US" altLang="zh-CN" dirty="0" smtClean="0"/>
              <a:t>)</a:t>
            </a:r>
          </a:p>
          <a:p>
            <a:r>
              <a:rPr lang="en-US" altLang="zh-CN" dirty="0" smtClean="0"/>
              <a:t>			visit( p-&gt;data );</a:t>
            </a:r>
          </a:p>
          <a:p>
            <a:r>
              <a:rPr lang="en-US" altLang="zh-CN" dirty="0" smtClean="0"/>
              <a:t>			</a:t>
            </a:r>
          </a:p>
          <a:p>
            <a:r>
              <a:rPr lang="en-US" altLang="zh-CN" dirty="0" smtClean="0"/>
              <a:t>			//(2)</a:t>
            </a:r>
            <a:r>
              <a:rPr lang="zh-CN" altLang="en-US" dirty="0" smtClean="0"/>
              <a:t>按步骤</a:t>
            </a:r>
            <a:r>
              <a:rPr lang="en-US" altLang="zh-CN" dirty="0" smtClean="0"/>
              <a:t>(1)</a:t>
            </a:r>
            <a:r>
              <a:rPr lang="zh-CN" altLang="en-US" dirty="0" smtClean="0"/>
              <a:t>的方法</a:t>
            </a:r>
            <a:r>
              <a:rPr lang="en-US" altLang="zh-CN" dirty="0" smtClean="0"/>
              <a:t>, </a:t>
            </a:r>
            <a:r>
              <a:rPr lang="zh-CN" altLang="en-US" dirty="0" smtClean="0"/>
              <a:t>遍历</a:t>
            </a:r>
            <a:r>
              <a:rPr lang="en-US" altLang="zh-CN" dirty="0" smtClean="0"/>
              <a:t>p'</a:t>
            </a:r>
            <a:r>
              <a:rPr lang="zh-CN" altLang="en-US" dirty="0" smtClean="0"/>
              <a:t>可能存在的</a:t>
            </a:r>
            <a:r>
              <a:rPr lang="en-US" altLang="zh-CN" dirty="0" smtClean="0"/>
              <a:t>'</a:t>
            </a:r>
            <a:r>
              <a:rPr lang="zh-CN" altLang="en-US" dirty="0" smtClean="0"/>
              <a:t>右子树</a:t>
            </a:r>
            <a:r>
              <a:rPr lang="en-US" altLang="zh-CN" dirty="0" smtClean="0"/>
              <a:t>,...</a:t>
            </a:r>
          </a:p>
          <a:p>
            <a:r>
              <a:rPr lang="en-US" altLang="zh-CN" dirty="0" smtClean="0"/>
              <a:t>			q = p-&gt;</a:t>
            </a:r>
            <a:r>
              <a:rPr lang="en-US" altLang="zh-CN" dirty="0" err="1" smtClean="0"/>
              <a:t>Rchild</a:t>
            </a:r>
            <a:r>
              <a:rPr lang="en-US" altLang="zh-CN" dirty="0" smtClean="0"/>
              <a:t>; //q</a:t>
            </a:r>
            <a:r>
              <a:rPr lang="zh-CN" altLang="en-US" dirty="0" smtClean="0"/>
              <a:t>指向</a:t>
            </a:r>
            <a:r>
              <a:rPr lang="en-US" altLang="zh-CN" dirty="0" smtClean="0"/>
              <a:t>p</a:t>
            </a:r>
            <a:r>
              <a:rPr lang="zh-CN" altLang="en-US" dirty="0" smtClean="0"/>
              <a:t>的右子树</a:t>
            </a:r>
          </a:p>
          <a:p>
            <a:r>
              <a:rPr lang="zh-CN" altLang="en-US" dirty="0" smtClean="0"/>
              <a:t>			</a:t>
            </a:r>
            <a:r>
              <a:rPr lang="en-US" altLang="zh-CN" dirty="0" smtClean="0"/>
              <a:t>if( q != NULL ){ //</a:t>
            </a:r>
            <a:r>
              <a:rPr lang="zh-CN" altLang="en-US" dirty="0" smtClean="0"/>
              <a:t>若</a:t>
            </a:r>
            <a:r>
              <a:rPr lang="en-US" altLang="zh-CN" dirty="0" smtClean="0"/>
              <a:t>p</a:t>
            </a:r>
            <a:r>
              <a:rPr lang="zh-CN" altLang="en-US" dirty="0" smtClean="0"/>
              <a:t>的右子树非空</a:t>
            </a:r>
            <a:r>
              <a:rPr lang="en-US" altLang="zh-CN" dirty="0" smtClean="0"/>
              <a:t>,</a:t>
            </a:r>
            <a:r>
              <a:rPr lang="zh-CN" altLang="en-US" dirty="0" smtClean="0"/>
              <a:t>则转</a:t>
            </a:r>
            <a:r>
              <a:rPr lang="en-US" altLang="zh-CN" dirty="0" smtClean="0"/>
              <a:t>(1):</a:t>
            </a:r>
            <a:r>
              <a:rPr lang="zh-CN" altLang="en-US" dirty="0" smtClean="0"/>
              <a:t>遍历右子树</a:t>
            </a:r>
          </a:p>
          <a:p>
            <a:r>
              <a:rPr lang="zh-CN" altLang="en-US" dirty="0" smtClean="0"/>
              <a:t>				</a:t>
            </a:r>
            <a:r>
              <a:rPr lang="en-US" altLang="zh-CN" dirty="0" smtClean="0"/>
              <a:t>p = q; 			}else{ //p</a:t>
            </a:r>
            <a:r>
              <a:rPr lang="zh-CN" altLang="en-US" dirty="0" smtClean="0"/>
              <a:t>没有右子树</a:t>
            </a:r>
            <a:r>
              <a:rPr lang="en-US" altLang="zh-CN" dirty="0" smtClean="0"/>
              <a:t>,</a:t>
            </a:r>
            <a:r>
              <a:rPr lang="zh-CN" altLang="en-US" dirty="0" smtClean="0"/>
              <a:t>则取栈顶</a:t>
            </a:r>
            <a:r>
              <a:rPr lang="en-US" altLang="zh-CN" dirty="0" smtClean="0"/>
              <a:t>(</a:t>
            </a:r>
            <a:r>
              <a:rPr lang="zh-CN" altLang="en-US" dirty="0" smtClean="0"/>
              <a:t>中序的下一个结点</a:t>
            </a:r>
            <a:r>
              <a:rPr lang="en-US" altLang="zh-CN" dirty="0" smtClean="0"/>
              <a:t>).</a:t>
            </a:r>
          </a:p>
          <a:p>
            <a:r>
              <a:rPr lang="en-US" altLang="zh-CN" dirty="0" smtClean="0"/>
              <a:t>				p = stack[top]; //</a:t>
            </a:r>
            <a:r>
              <a:rPr lang="zh-CN" altLang="en-US" dirty="0" smtClean="0"/>
              <a:t>当</a:t>
            </a:r>
            <a:r>
              <a:rPr lang="en-US" altLang="zh-CN" dirty="0" smtClean="0"/>
              <a:t>p</a:t>
            </a:r>
            <a:r>
              <a:rPr lang="zh-CN" altLang="en-US" dirty="0" smtClean="0"/>
              <a:t>为根结点 </a:t>
            </a:r>
            <a:r>
              <a:rPr lang="en-US" altLang="zh-CN" dirty="0" smtClean="0"/>
              <a:t>&amp; </a:t>
            </a:r>
            <a:r>
              <a:rPr lang="zh-CN" altLang="en-US" dirty="0" smtClean="0"/>
              <a:t>且</a:t>
            </a:r>
            <a:r>
              <a:rPr lang="en-US" altLang="zh-CN" dirty="0" smtClean="0"/>
              <a:t>p</a:t>
            </a:r>
            <a:r>
              <a:rPr lang="zh-CN" altLang="en-US" dirty="0" smtClean="0"/>
              <a:t>没有右子树 时</a:t>
            </a:r>
            <a:r>
              <a:rPr lang="en-US" altLang="zh-CN" dirty="0" smtClean="0"/>
              <a:t>,</a:t>
            </a:r>
            <a:r>
              <a:rPr lang="zh-CN" altLang="en-US" dirty="0" smtClean="0"/>
              <a:t>则</a:t>
            </a:r>
            <a:r>
              <a:rPr lang="en-US" altLang="zh-CN" dirty="0" smtClean="0"/>
              <a:t>(1.2b)p</a:t>
            </a:r>
            <a:r>
              <a:rPr lang="zh-CN" altLang="en-US" dirty="0" smtClean="0"/>
              <a:t>遍历完后</a:t>
            </a:r>
            <a:r>
              <a:rPr lang="en-US" altLang="zh-CN" dirty="0" smtClean="0"/>
              <a:t>,</a:t>
            </a:r>
            <a:r>
              <a:rPr lang="zh-CN" altLang="en-US" dirty="0" smtClean="0"/>
              <a:t>此时 栈空</a:t>
            </a:r>
            <a:r>
              <a:rPr lang="en-US" altLang="zh-CN" dirty="0" smtClean="0"/>
              <a:t>---</a:t>
            </a:r>
            <a:r>
              <a:rPr lang="zh-CN" altLang="en-US" dirty="0" smtClean="0"/>
              <a:t>出错</a:t>
            </a:r>
            <a:r>
              <a:rPr lang="en-US" altLang="zh-CN" dirty="0" smtClean="0"/>
              <a:t>!</a:t>
            </a:r>
          </a:p>
          <a:p>
            <a:r>
              <a:rPr lang="en-US" altLang="zh-CN" dirty="0" smtClean="0"/>
              <a:t>				top--;</a:t>
            </a:r>
          </a:p>
          <a:p>
            <a:r>
              <a:rPr lang="en-US" altLang="zh-CN" dirty="0" smtClean="0"/>
              <a:t>			}</a:t>
            </a:r>
          </a:p>
          <a:p>
            <a:r>
              <a:rPr lang="en-US" altLang="zh-CN" dirty="0" smtClean="0"/>
              <a:t>		}while( top != 0 ); //top &gt; 0</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ABE4987-1F5C-4128-A137-720126B84A80}" type="slidenum">
              <a:rPr lang="zh-CN" altLang="en-US" smtClean="0"/>
              <a:t>17</a:t>
            </a:fld>
            <a:endParaRPr lang="zh-CN" altLang="en-US"/>
          </a:p>
        </p:txBody>
      </p:sp>
    </p:spTree>
    <p:extLst>
      <p:ext uri="{BB962C8B-B14F-4D97-AF65-F5344CB8AC3E}">
        <p14:creationId xmlns:p14="http://schemas.microsoft.com/office/powerpoint/2010/main" val="87457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#define MAX_NODE  50</a:t>
            </a:r>
          </a:p>
          <a:p>
            <a:r>
              <a:rPr lang="en-US" altLang="zh-CN" dirty="0" smtClean="0"/>
              <a:t>/* </a:t>
            </a:r>
            <a:r>
              <a:rPr lang="zh-CN" altLang="en-US" dirty="0" smtClean="0"/>
              <a:t>中序遍历</a:t>
            </a:r>
            <a:r>
              <a:rPr lang="en-US" altLang="zh-CN" dirty="0" smtClean="0"/>
              <a:t>——</a:t>
            </a:r>
            <a:r>
              <a:rPr lang="zh-CN" altLang="en-US" dirty="0" smtClean="0"/>
              <a:t>非递归算法（</a:t>
            </a:r>
            <a:r>
              <a:rPr lang="en-US" altLang="zh-CN" dirty="0" smtClean="0"/>
              <a:t>T</a:t>
            </a:r>
            <a:r>
              <a:rPr lang="zh-CN" altLang="en-US" dirty="0" smtClean="0"/>
              <a:t>是指向二叉树根结点的指针变量）*</a:t>
            </a:r>
            <a:r>
              <a:rPr lang="en-US" altLang="zh-CN" dirty="0" smtClean="0"/>
              <a:t>/</a:t>
            </a:r>
          </a:p>
          <a:p>
            <a:r>
              <a:rPr lang="en-US" altLang="zh-CN" dirty="0" smtClean="0"/>
              <a:t>void  </a:t>
            </a:r>
            <a:r>
              <a:rPr lang="en-US" altLang="zh-CN" dirty="0" err="1" smtClean="0"/>
              <a:t>InorderTraverse</a:t>
            </a:r>
            <a:r>
              <a:rPr lang="en-US" altLang="zh-CN" dirty="0" smtClean="0"/>
              <a:t>( </a:t>
            </a:r>
            <a:r>
              <a:rPr lang="en-US" altLang="zh-CN" dirty="0" err="1" smtClean="0"/>
              <a:t>BTNode</a:t>
            </a:r>
            <a:r>
              <a:rPr lang="en-US" altLang="zh-CN" dirty="0" smtClean="0"/>
              <a:t>  *T) {</a:t>
            </a:r>
          </a:p>
          <a:p>
            <a:r>
              <a:rPr lang="en-US" altLang="zh-CN" dirty="0" smtClean="0"/>
              <a:t>	</a:t>
            </a:r>
            <a:r>
              <a:rPr lang="en-US" altLang="zh-CN" dirty="0" err="1" smtClean="0"/>
              <a:t>BTNode</a:t>
            </a:r>
            <a:r>
              <a:rPr lang="en-US" altLang="zh-CN" dirty="0" smtClean="0"/>
              <a:t>  *stack[MAX_NODE], *p=T, *q; //</a:t>
            </a:r>
            <a:r>
              <a:rPr lang="zh-CN" altLang="en-US" dirty="0" smtClean="0"/>
              <a:t>栈空出</a:t>
            </a:r>
            <a:r>
              <a:rPr lang="en-US" altLang="zh-CN" dirty="0" smtClean="0"/>
              <a:t>[0]</a:t>
            </a:r>
          </a:p>
          <a:p>
            <a:r>
              <a:rPr lang="en-US" altLang="zh-CN" dirty="0" smtClean="0"/>
              <a:t>	</a:t>
            </a:r>
            <a:r>
              <a:rPr lang="en-US" altLang="zh-CN" dirty="0" err="1" smtClean="0"/>
              <a:t>int</a:t>
            </a:r>
            <a:r>
              <a:rPr lang="en-US" altLang="zh-CN" dirty="0" smtClean="0"/>
              <a:t> top=0;</a:t>
            </a:r>
          </a:p>
          <a:p>
            <a:r>
              <a:rPr lang="en-US" altLang="zh-CN" dirty="0" smtClean="0"/>
              <a:t>	if( T == NULL ){</a:t>
            </a:r>
          </a:p>
          <a:p>
            <a:r>
              <a:rPr lang="en-US" altLang="zh-CN" dirty="0" smtClean="0"/>
              <a:t>		</a:t>
            </a:r>
            <a:r>
              <a:rPr lang="en-US" altLang="zh-CN" dirty="0" err="1" smtClean="0"/>
              <a:t>printf</a:t>
            </a:r>
            <a:r>
              <a:rPr lang="en-US" altLang="zh-CN" dirty="0" smtClean="0"/>
              <a:t>("Binary Tree is Empty!\n");</a:t>
            </a:r>
          </a:p>
          <a:p>
            <a:r>
              <a:rPr lang="en-US" altLang="zh-CN" dirty="0" smtClean="0"/>
              <a:t>	}else{</a:t>
            </a:r>
          </a:p>
          <a:p>
            <a:r>
              <a:rPr lang="en-US" altLang="zh-CN" dirty="0" smtClean="0"/>
              <a:t>		do{</a:t>
            </a:r>
          </a:p>
          <a:p>
            <a:r>
              <a:rPr lang="en-US" altLang="zh-CN" dirty="0" smtClean="0"/>
              <a:t>			//(1.1)</a:t>
            </a:r>
            <a:r>
              <a:rPr lang="zh-CN" altLang="en-US" dirty="0" smtClean="0"/>
              <a:t>一直往</a:t>
            </a:r>
            <a:r>
              <a:rPr lang="en-US" altLang="zh-CN" dirty="0" smtClean="0"/>
              <a:t>p</a:t>
            </a:r>
            <a:r>
              <a:rPr lang="zh-CN" altLang="en-US" dirty="0" smtClean="0"/>
              <a:t>的左子树遍历</a:t>
            </a:r>
            <a:r>
              <a:rPr lang="en-US" altLang="zh-CN" dirty="0" smtClean="0"/>
              <a:t>,</a:t>
            </a:r>
            <a:r>
              <a:rPr lang="zh-CN" altLang="en-US" dirty="0" smtClean="0"/>
              <a:t>若不为空</a:t>
            </a:r>
            <a:r>
              <a:rPr lang="en-US" altLang="zh-CN" dirty="0" smtClean="0"/>
              <a:t>,</a:t>
            </a:r>
            <a:r>
              <a:rPr lang="zh-CN" altLang="en-US" dirty="0" smtClean="0"/>
              <a:t>则进栈</a:t>
            </a:r>
            <a:r>
              <a:rPr lang="en-US" altLang="zh-CN" dirty="0" smtClean="0"/>
              <a:t>...</a:t>
            </a:r>
          </a:p>
          <a:p>
            <a:r>
              <a:rPr lang="en-US" altLang="zh-CN" dirty="0" smtClean="0"/>
              <a:t>			while( p != NULL ) {</a:t>
            </a:r>
          </a:p>
          <a:p>
            <a:r>
              <a:rPr lang="en-US" altLang="zh-CN" dirty="0" smtClean="0"/>
              <a:t>				stack[++top] = p; //</a:t>
            </a:r>
            <a:r>
              <a:rPr lang="zh-CN" altLang="en-US" dirty="0" smtClean="0"/>
              <a:t>不为空的结点</a:t>
            </a:r>
            <a:r>
              <a:rPr lang="en-US" altLang="zh-CN" dirty="0" smtClean="0"/>
              <a:t>p</a:t>
            </a:r>
            <a:r>
              <a:rPr lang="zh-CN" altLang="en-US" dirty="0" smtClean="0"/>
              <a:t>进栈</a:t>
            </a:r>
          </a:p>
          <a:p>
            <a:r>
              <a:rPr lang="zh-CN" altLang="en-US" dirty="0" smtClean="0"/>
              <a:t>				</a:t>
            </a:r>
            <a:r>
              <a:rPr lang="en-US" altLang="zh-CN" dirty="0" smtClean="0"/>
              <a:t>p = p-&gt;</a:t>
            </a:r>
            <a:r>
              <a:rPr lang="en-US" altLang="zh-CN" dirty="0" err="1" smtClean="0"/>
              <a:t>Lchild</a:t>
            </a:r>
            <a:r>
              <a:rPr lang="en-US" altLang="zh-CN" dirty="0" smtClean="0"/>
              <a:t>; //p</a:t>
            </a:r>
            <a:r>
              <a:rPr lang="zh-CN" altLang="en-US" dirty="0" smtClean="0"/>
              <a:t>的左子树</a:t>
            </a:r>
            <a:r>
              <a:rPr lang="en-US" altLang="zh-CN" dirty="0" smtClean="0"/>
              <a:t>(</a:t>
            </a:r>
            <a:r>
              <a:rPr lang="zh-CN" altLang="en-US" dirty="0" smtClean="0"/>
              <a:t>往左子树遍历</a:t>
            </a:r>
            <a:r>
              <a:rPr lang="en-US" altLang="zh-CN" dirty="0" smtClean="0"/>
              <a:t>)</a:t>
            </a:r>
          </a:p>
          <a:p>
            <a:r>
              <a:rPr lang="en-US" altLang="zh-CN" dirty="0" smtClean="0"/>
              <a:t>			}</a:t>
            </a:r>
          </a:p>
          <a:p>
            <a:r>
              <a:rPr lang="en-US" altLang="zh-CN" dirty="0" smtClean="0"/>
              <a:t>			</a:t>
            </a:r>
          </a:p>
          <a:p>
            <a:r>
              <a:rPr lang="en-US" altLang="zh-CN" dirty="0" smtClean="0"/>
              <a:t>			//(1.2a)</a:t>
            </a:r>
            <a:r>
              <a:rPr lang="zh-CN" altLang="en-US" dirty="0" smtClean="0"/>
              <a:t>栈顶退栈到</a:t>
            </a:r>
            <a:r>
              <a:rPr lang="en-US" altLang="zh-CN" dirty="0" smtClean="0"/>
              <a:t>p, ...</a:t>
            </a:r>
          </a:p>
          <a:p>
            <a:r>
              <a:rPr lang="en-US" altLang="zh-CN" dirty="0" smtClean="0"/>
              <a:t>			p = stack[top];</a:t>
            </a:r>
          </a:p>
          <a:p>
            <a:r>
              <a:rPr lang="en-US" altLang="zh-CN" dirty="0" smtClean="0"/>
              <a:t>			top--;</a:t>
            </a:r>
          </a:p>
          <a:p>
            <a:endParaRPr lang="en-US" altLang="zh-CN" dirty="0" smtClean="0"/>
          </a:p>
          <a:p>
            <a:r>
              <a:rPr lang="en-US" altLang="zh-CN" dirty="0" smtClean="0"/>
              <a:t>			//(1.2b)</a:t>
            </a:r>
            <a:r>
              <a:rPr lang="zh-CN" altLang="en-US" dirty="0" smtClean="0"/>
              <a:t>且</a:t>
            </a:r>
            <a:r>
              <a:rPr lang="en-US" altLang="zh-CN" dirty="0" smtClean="0"/>
              <a:t>, </a:t>
            </a:r>
            <a:r>
              <a:rPr lang="zh-CN" altLang="en-US" dirty="0" smtClean="0"/>
              <a:t>访问</a:t>
            </a:r>
            <a:r>
              <a:rPr lang="en-US" altLang="zh-CN" dirty="0" smtClean="0"/>
              <a:t>p</a:t>
            </a:r>
            <a:r>
              <a:rPr lang="zh-CN" altLang="en-US" dirty="0" smtClean="0"/>
              <a:t>所指向的结点</a:t>
            </a:r>
            <a:r>
              <a:rPr lang="en-US" altLang="zh-CN" dirty="0" smtClean="0"/>
              <a:t>(</a:t>
            </a:r>
            <a:r>
              <a:rPr lang="zh-CN" altLang="en-US" dirty="0" smtClean="0"/>
              <a:t>当前</a:t>
            </a:r>
            <a:r>
              <a:rPr lang="en-US" altLang="zh-CN" dirty="0" smtClean="0"/>
              <a:t>'</a:t>
            </a:r>
            <a:r>
              <a:rPr lang="zh-CN" altLang="en-US" dirty="0" smtClean="0"/>
              <a:t>最左</a:t>
            </a:r>
            <a:r>
              <a:rPr lang="en-US" altLang="zh-CN" dirty="0" smtClean="0"/>
              <a:t>'</a:t>
            </a:r>
            <a:r>
              <a:rPr lang="zh-CN" altLang="en-US" dirty="0" smtClean="0"/>
              <a:t>结点</a:t>
            </a:r>
            <a:r>
              <a:rPr lang="en-US" altLang="zh-CN" dirty="0" smtClean="0"/>
              <a:t>)</a:t>
            </a:r>
          </a:p>
          <a:p>
            <a:r>
              <a:rPr lang="en-US" altLang="zh-CN" dirty="0" smtClean="0"/>
              <a:t>			visit( p-&gt;data );</a:t>
            </a:r>
          </a:p>
          <a:p>
            <a:r>
              <a:rPr lang="en-US" altLang="zh-CN" dirty="0" smtClean="0"/>
              <a:t>			</a:t>
            </a:r>
          </a:p>
          <a:p>
            <a:r>
              <a:rPr lang="en-US" altLang="zh-CN" dirty="0" smtClean="0"/>
              <a:t>			//(2)</a:t>
            </a:r>
            <a:r>
              <a:rPr lang="zh-CN" altLang="en-US" dirty="0" smtClean="0"/>
              <a:t>按步骤</a:t>
            </a:r>
            <a:r>
              <a:rPr lang="en-US" altLang="zh-CN" dirty="0" smtClean="0"/>
              <a:t>(1)</a:t>
            </a:r>
            <a:r>
              <a:rPr lang="zh-CN" altLang="en-US" dirty="0" smtClean="0"/>
              <a:t>的方法</a:t>
            </a:r>
            <a:r>
              <a:rPr lang="en-US" altLang="zh-CN" dirty="0" smtClean="0"/>
              <a:t>, </a:t>
            </a:r>
            <a:r>
              <a:rPr lang="zh-CN" altLang="en-US" dirty="0" smtClean="0"/>
              <a:t>遍历</a:t>
            </a:r>
            <a:r>
              <a:rPr lang="en-US" altLang="zh-CN" dirty="0" smtClean="0"/>
              <a:t>p'</a:t>
            </a:r>
            <a:r>
              <a:rPr lang="zh-CN" altLang="en-US" dirty="0" smtClean="0"/>
              <a:t>可能存在的</a:t>
            </a:r>
            <a:r>
              <a:rPr lang="en-US" altLang="zh-CN" dirty="0" smtClean="0"/>
              <a:t>'</a:t>
            </a:r>
            <a:r>
              <a:rPr lang="zh-CN" altLang="en-US" dirty="0" smtClean="0"/>
              <a:t>右子树</a:t>
            </a:r>
            <a:r>
              <a:rPr lang="en-US" altLang="zh-CN" dirty="0" smtClean="0"/>
              <a:t>,...</a:t>
            </a:r>
          </a:p>
          <a:p>
            <a:r>
              <a:rPr lang="en-US" altLang="zh-CN" dirty="0" smtClean="0"/>
              <a:t>			q = p-&gt;</a:t>
            </a:r>
            <a:r>
              <a:rPr lang="en-US" altLang="zh-CN" dirty="0" err="1" smtClean="0"/>
              <a:t>Rchild</a:t>
            </a:r>
            <a:r>
              <a:rPr lang="en-US" altLang="zh-CN" dirty="0" smtClean="0"/>
              <a:t>; //q</a:t>
            </a:r>
            <a:r>
              <a:rPr lang="zh-CN" altLang="en-US" dirty="0" smtClean="0"/>
              <a:t>指向</a:t>
            </a:r>
            <a:r>
              <a:rPr lang="en-US" altLang="zh-CN" dirty="0" smtClean="0"/>
              <a:t>p</a:t>
            </a:r>
            <a:r>
              <a:rPr lang="zh-CN" altLang="en-US" dirty="0" smtClean="0"/>
              <a:t>的右子树</a:t>
            </a:r>
          </a:p>
          <a:p>
            <a:r>
              <a:rPr lang="zh-CN" altLang="en-US" dirty="0" smtClean="0"/>
              <a:t>			</a:t>
            </a:r>
            <a:r>
              <a:rPr lang="en-US" altLang="zh-CN" dirty="0" smtClean="0"/>
              <a:t>if( q != NULL ){ //</a:t>
            </a:r>
            <a:r>
              <a:rPr lang="zh-CN" altLang="en-US" dirty="0" smtClean="0"/>
              <a:t>若</a:t>
            </a:r>
            <a:r>
              <a:rPr lang="en-US" altLang="zh-CN" dirty="0" smtClean="0"/>
              <a:t>p</a:t>
            </a:r>
            <a:r>
              <a:rPr lang="zh-CN" altLang="en-US" dirty="0" smtClean="0"/>
              <a:t>的右子树非空</a:t>
            </a:r>
            <a:r>
              <a:rPr lang="en-US" altLang="zh-CN" dirty="0" smtClean="0"/>
              <a:t>,</a:t>
            </a:r>
            <a:r>
              <a:rPr lang="zh-CN" altLang="en-US" dirty="0" smtClean="0"/>
              <a:t>则转</a:t>
            </a:r>
            <a:r>
              <a:rPr lang="en-US" altLang="zh-CN" dirty="0" smtClean="0"/>
              <a:t>(1):</a:t>
            </a:r>
            <a:r>
              <a:rPr lang="zh-CN" altLang="en-US" dirty="0" smtClean="0"/>
              <a:t>遍历右子树</a:t>
            </a:r>
          </a:p>
          <a:p>
            <a:r>
              <a:rPr lang="zh-CN" altLang="en-US" dirty="0" smtClean="0"/>
              <a:t>				</a:t>
            </a:r>
            <a:r>
              <a:rPr lang="en-US" altLang="zh-CN" dirty="0" smtClean="0"/>
              <a:t>p = q; 			}else{ //p</a:t>
            </a:r>
            <a:r>
              <a:rPr lang="zh-CN" altLang="en-US" dirty="0" smtClean="0"/>
              <a:t>没有右子树</a:t>
            </a:r>
            <a:r>
              <a:rPr lang="en-US" altLang="zh-CN" dirty="0" smtClean="0"/>
              <a:t>,</a:t>
            </a:r>
            <a:r>
              <a:rPr lang="zh-CN" altLang="en-US" dirty="0" smtClean="0"/>
              <a:t>则取栈顶</a:t>
            </a:r>
            <a:r>
              <a:rPr lang="en-US" altLang="zh-CN" dirty="0" smtClean="0"/>
              <a:t>(</a:t>
            </a:r>
            <a:r>
              <a:rPr lang="zh-CN" altLang="en-US" dirty="0" smtClean="0"/>
              <a:t>中序的下一个结点</a:t>
            </a:r>
            <a:r>
              <a:rPr lang="en-US" altLang="zh-CN" dirty="0" smtClean="0"/>
              <a:t>).</a:t>
            </a:r>
          </a:p>
          <a:p>
            <a:r>
              <a:rPr lang="en-US" altLang="zh-CN" dirty="0" smtClean="0"/>
              <a:t>				p = stack[top]; //</a:t>
            </a:r>
            <a:r>
              <a:rPr lang="zh-CN" altLang="en-US" dirty="0" smtClean="0"/>
              <a:t>当</a:t>
            </a:r>
            <a:r>
              <a:rPr lang="en-US" altLang="zh-CN" dirty="0" smtClean="0"/>
              <a:t>p</a:t>
            </a:r>
            <a:r>
              <a:rPr lang="zh-CN" altLang="en-US" dirty="0" smtClean="0"/>
              <a:t>为根结点 </a:t>
            </a:r>
            <a:r>
              <a:rPr lang="en-US" altLang="zh-CN" dirty="0" smtClean="0"/>
              <a:t>&amp; </a:t>
            </a:r>
            <a:r>
              <a:rPr lang="zh-CN" altLang="en-US" dirty="0" smtClean="0"/>
              <a:t>且</a:t>
            </a:r>
            <a:r>
              <a:rPr lang="en-US" altLang="zh-CN" dirty="0" smtClean="0"/>
              <a:t>p</a:t>
            </a:r>
            <a:r>
              <a:rPr lang="zh-CN" altLang="en-US" dirty="0" smtClean="0"/>
              <a:t>没有右子树 时</a:t>
            </a:r>
            <a:r>
              <a:rPr lang="en-US" altLang="zh-CN" dirty="0" smtClean="0"/>
              <a:t>,</a:t>
            </a:r>
            <a:r>
              <a:rPr lang="zh-CN" altLang="en-US" dirty="0" smtClean="0"/>
              <a:t>则</a:t>
            </a:r>
            <a:r>
              <a:rPr lang="en-US" altLang="zh-CN" dirty="0" smtClean="0"/>
              <a:t>(1.2b)p</a:t>
            </a:r>
            <a:r>
              <a:rPr lang="zh-CN" altLang="en-US" dirty="0" smtClean="0"/>
              <a:t>遍历完后</a:t>
            </a:r>
            <a:r>
              <a:rPr lang="en-US" altLang="zh-CN" dirty="0" smtClean="0"/>
              <a:t>,</a:t>
            </a:r>
            <a:r>
              <a:rPr lang="zh-CN" altLang="en-US" dirty="0" smtClean="0"/>
              <a:t>此时 栈空</a:t>
            </a:r>
            <a:r>
              <a:rPr lang="en-US" altLang="zh-CN" dirty="0" smtClean="0"/>
              <a:t>---</a:t>
            </a:r>
            <a:r>
              <a:rPr lang="zh-CN" altLang="en-US" dirty="0" smtClean="0"/>
              <a:t>出错</a:t>
            </a:r>
            <a:r>
              <a:rPr lang="en-US" altLang="zh-CN" dirty="0" smtClean="0"/>
              <a:t>!</a:t>
            </a:r>
          </a:p>
          <a:p>
            <a:r>
              <a:rPr lang="en-US" altLang="zh-CN" dirty="0" smtClean="0"/>
              <a:t>				top--;</a:t>
            </a:r>
          </a:p>
          <a:p>
            <a:r>
              <a:rPr lang="en-US" altLang="zh-CN" dirty="0" smtClean="0"/>
              <a:t>			}</a:t>
            </a:r>
          </a:p>
          <a:p>
            <a:r>
              <a:rPr lang="en-US" altLang="zh-CN" dirty="0" smtClean="0"/>
              <a:t>		}while( top != 0 ); //top &gt; 0</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ABE4987-1F5C-4128-A137-720126B84A80}" type="slidenum">
              <a:rPr lang="zh-CN" altLang="en-US" smtClean="0"/>
              <a:t>18</a:t>
            </a:fld>
            <a:endParaRPr lang="zh-CN" altLang="en-US"/>
          </a:p>
        </p:txBody>
      </p:sp>
    </p:spTree>
    <p:extLst>
      <p:ext uri="{BB962C8B-B14F-4D97-AF65-F5344CB8AC3E}">
        <p14:creationId xmlns:p14="http://schemas.microsoft.com/office/powerpoint/2010/main" val="1006247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t>在后序遍历中，要保证左孩子和右孩子都已被访问并且左孩子在右孩子前访问才能访问根结点。</a:t>
            </a:r>
            <a:endParaRPr lang="en-US" altLang="zh-CN" sz="1300" dirty="0"/>
          </a:p>
          <a:p>
            <a:endParaRPr lang="en-US" altLang="zh-CN" sz="1300" dirty="0"/>
          </a:p>
          <a:p>
            <a:r>
              <a:rPr lang="zh-CN" altLang="en-US" sz="1300" dirty="0"/>
              <a:t>此种方法：对于任一结点</a:t>
            </a:r>
            <a:r>
              <a:rPr lang="en-US" altLang="zh-CN" sz="1300" dirty="0"/>
              <a:t>P</a:t>
            </a:r>
            <a:r>
              <a:rPr lang="zh-CN" altLang="en-US" sz="1300" dirty="0"/>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a:t>
            </a:r>
            <a:r>
              <a:rPr lang="en-US" altLang="zh-CN" sz="1300" dirty="0"/>
              <a:t>——</a:t>
            </a:r>
            <a:r>
              <a:rPr lang="zh-CN" altLang="en-US" sz="1300" dirty="0"/>
              <a:t>这样就保证了正确的访问顺序。</a:t>
            </a:r>
            <a:endParaRPr lang="en-US" altLang="zh-CN" sz="1300" dirty="0"/>
          </a:p>
          <a:p>
            <a:endParaRPr lang="en-US" altLang="zh-CN" sz="1300" dirty="0"/>
          </a:p>
          <a:p>
            <a:r>
              <a:rPr lang="zh-CN" altLang="en-US" sz="1300" dirty="0"/>
              <a:t>可以看出，在这个过程中，每个结点都两次出现在栈顶，只有在第二次出现在栈顶时，才能访问它。</a:t>
            </a:r>
            <a:endParaRPr lang="en-US" altLang="zh-CN" sz="1300" dirty="0"/>
          </a:p>
          <a:p>
            <a:endParaRPr lang="en-US" altLang="zh-CN" sz="1300" dirty="0"/>
          </a:p>
          <a:p>
            <a:r>
              <a:rPr lang="zh-CN" altLang="en-US" sz="1300" dirty="0"/>
              <a:t>因此，需要多设置一个变量标识：该结点是否是第一次出现在栈顶？</a:t>
            </a:r>
          </a:p>
        </p:txBody>
      </p:sp>
      <p:sp>
        <p:nvSpPr>
          <p:cNvPr id="4" name="灯片编号占位符 3"/>
          <p:cNvSpPr>
            <a:spLocks noGrp="1"/>
          </p:cNvSpPr>
          <p:nvPr>
            <p:ph type="sldNum" sz="quarter" idx="10"/>
          </p:nvPr>
        </p:nvSpPr>
        <p:spPr/>
        <p:txBody>
          <a:bodyPr/>
          <a:lstStyle/>
          <a:p>
            <a:fld id="{DABE4987-1F5C-4128-A137-720126B84A80}" type="slidenum">
              <a:rPr lang="zh-CN" altLang="en-US" smtClean="0"/>
              <a:t>19</a:t>
            </a:fld>
            <a:endParaRPr lang="zh-CN" altLang="en-US"/>
          </a:p>
        </p:txBody>
      </p:sp>
    </p:spTree>
    <p:extLst>
      <p:ext uri="{BB962C8B-B14F-4D97-AF65-F5344CB8AC3E}">
        <p14:creationId xmlns:p14="http://schemas.microsoft.com/office/powerpoint/2010/main" val="64677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BE4987-1F5C-4128-A137-720126B84A80}" type="slidenum">
              <a:rPr lang="zh-CN" altLang="en-US" smtClean="0"/>
              <a:t>23</a:t>
            </a:fld>
            <a:endParaRPr lang="zh-CN" altLang="en-US"/>
          </a:p>
        </p:txBody>
      </p:sp>
    </p:spTree>
    <p:extLst>
      <p:ext uri="{BB962C8B-B14F-4D97-AF65-F5344CB8AC3E}">
        <p14:creationId xmlns:p14="http://schemas.microsoft.com/office/powerpoint/2010/main" val="8815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BE4987-1F5C-4128-A137-720126B84A80}" type="slidenum">
              <a:rPr lang="zh-CN" altLang="en-US" smtClean="0"/>
              <a:t>24</a:t>
            </a:fld>
            <a:endParaRPr lang="zh-CN" altLang="en-US"/>
          </a:p>
        </p:txBody>
      </p:sp>
    </p:spTree>
    <p:extLst>
      <p:ext uri="{BB962C8B-B14F-4D97-AF65-F5344CB8AC3E}">
        <p14:creationId xmlns:p14="http://schemas.microsoft.com/office/powerpoint/2010/main" val="118913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81DC6E11-4455-4293-BAB8-E28C2B805DDF}"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7095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9759F6CE-00AE-467E-A7A5-979A0D8F0E0D}"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417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457200"/>
            <a:ext cx="2047875"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457200"/>
            <a:ext cx="5991225"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C7E642A7-ED42-41AD-B57C-D76C384CE40F}"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78025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0866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295400"/>
            <a:ext cx="401955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1FEDA896-2345-4708-80F3-335CEE620996}"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8354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457200"/>
            <a:ext cx="81915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CA303E24-D29D-4928-8ABD-D224BA9D1F51}"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03945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15FA1D62-E33F-49F6-85E7-2CCA1F9D802A}"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0316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20000"/>
              </a:lnSpc>
              <a:buFont typeface="Wingdings" panose="05000000000000000000" pitchFamily="2" charset="2"/>
              <a:buChar char="p"/>
              <a:defRPr>
                <a:solidFill>
                  <a:srgbClr val="002060"/>
                </a:solidFill>
              </a:defRPr>
            </a:lvl1pPr>
            <a:lvl2pPr marL="742950" indent="-285750">
              <a:lnSpc>
                <a:spcPct val="120000"/>
              </a:lnSpc>
              <a:buFont typeface="Wingdings" panose="05000000000000000000" pitchFamily="2" charset="2"/>
              <a:buChar char="Ø"/>
              <a:defRPr>
                <a:solidFill>
                  <a:schemeClr val="tx2"/>
                </a:solidFill>
              </a:defRPr>
            </a:lvl2pPr>
            <a:lvl3pPr marL="1143000" indent="-228600">
              <a:lnSpc>
                <a:spcPct val="120000"/>
              </a:lnSpc>
              <a:buFont typeface="Wingdings" panose="05000000000000000000" pitchFamily="2" charset="2"/>
              <a:buChar char="u"/>
              <a:defRPr/>
            </a:lvl3pPr>
            <a:lvl4pPr marL="1600200" indent="-228600">
              <a:lnSpc>
                <a:spcPct val="120000"/>
              </a:lnSpc>
              <a:buClr>
                <a:srgbClr val="FFC000"/>
              </a:buClr>
              <a:buFont typeface="Wingdings" panose="05000000000000000000" pitchFamily="2" charset="2"/>
              <a:buChar char="ü"/>
              <a:defRPr sz="2200"/>
            </a:lvl4pPr>
            <a:lvl5pPr>
              <a:lnSpc>
                <a:spcPct val="120000"/>
              </a:lnSpc>
              <a:buClr>
                <a:srgbClr val="7030A0"/>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796691B7-49B2-4A7B-97FF-9B53D4B85761}"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69409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DB129340-FC60-4D0E-821C-07BFC42E55C8}"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006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4B4E1A0-3710-4AAC-83CA-BB834A42D2AC}"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2249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999B93E3-16AC-469B-BE6D-31F753D867F0}"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36346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7"/>
            <a:ext cx="4040188" cy="65971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1620490"/>
            <a:ext cx="4040188"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980727"/>
            <a:ext cx="4041775" cy="65971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1620490"/>
            <a:ext cx="4041775"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5"/>
          <p:cNvSpPr>
            <a:spLocks noGrp="1" noChangeArrowheads="1"/>
          </p:cNvSpPr>
          <p:nvPr>
            <p:ph type="sldNum" sz="quarter" idx="10"/>
          </p:nvPr>
        </p:nvSpPr>
        <p:spPr>
          <a:ln/>
        </p:spPr>
        <p:txBody>
          <a:bodyPr/>
          <a:lstStyle>
            <a:lvl1pPr>
              <a:defRPr/>
            </a:lvl1pPr>
          </a:lstStyle>
          <a:p>
            <a:pPr>
              <a:defRPr/>
            </a:pPr>
            <a:fld id="{DD92D4D6-0E8A-4B1E-9B43-4A34C2AC22DE}"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0987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38FD1021-6494-414F-A575-F376E8C2A5F6}"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13552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277341"/>
            <a:ext cx="70866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908720"/>
            <a:ext cx="4019550" cy="547260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05350" y="908720"/>
            <a:ext cx="4019550" cy="547260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sldNum" sz="quarter" idx="10"/>
          </p:nvPr>
        </p:nvSpPr>
        <p:spPr>
          <a:ln/>
        </p:spPr>
        <p:txBody>
          <a:bodyPr/>
          <a:lstStyle>
            <a:lvl1pPr>
              <a:defRPr/>
            </a:lvl1pPr>
          </a:lstStyle>
          <a:p>
            <a:pPr>
              <a:defRPr/>
            </a:pPr>
            <a:fld id="{0482549A-468F-430A-9CA6-F5875D3069F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953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046513C9-6B60-4190-94C5-6B8FE76C7EDB}"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162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7D9AFBAF-856B-488F-929F-E87859E0CCC8}"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775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a:ln/>
        </p:spPr>
        <p:txBody>
          <a:bodyPr/>
          <a:lstStyle>
            <a:lvl1pPr>
              <a:defRPr/>
            </a:lvl1pPr>
          </a:lstStyle>
          <a:p>
            <a:pPr>
              <a:defRPr/>
            </a:pPr>
            <a:fld id="{1B323146-B154-4122-B14E-9D2306496181}"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503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5D31FF71-5E98-4E6A-8B14-BB51DFBFE033}"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832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24F47527-4B23-4366-977D-EFB30EE7B57F}"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5408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601D5882-DAF5-4D60-956C-5B8BE20F8FB1}"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8867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CDE5E434-CEE6-40D7-AF95-B52D1619E18B}"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4392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46821" name="Rectangle 5"/>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FontTx/>
              <a:buNone/>
              <a:defRPr sz="1000" b="0">
                <a:solidFill>
                  <a:schemeClr val="tx1"/>
                </a:solidFill>
                <a:ea typeface="宋体" panose="02010600030101010101" pitchFamily="2" charset="-122"/>
              </a:defRPr>
            </a:lvl1pPr>
          </a:lstStyle>
          <a:p>
            <a:pPr>
              <a:defRPr/>
            </a:pPr>
            <a:fld id="{9CFDE6E2-1BBC-46A4-B58B-3288D44F0940}" type="slidenum">
              <a:rPr lang="zh-CN" altLang="en-US"/>
              <a:pPr>
                <a:defRPr/>
              </a:pPr>
              <a:t>‹#›</a:t>
            </a:fld>
            <a:endParaRPr lang="en-US" altLang="zh-CN"/>
          </a:p>
        </p:txBody>
      </p:sp>
      <p:sp>
        <p:nvSpPr>
          <p:cNvPr id="1028" name="Rectangle 6"/>
          <p:cNvSpPr>
            <a:spLocks noGrp="1" noChangeArrowheads="1"/>
          </p:cNvSpPr>
          <p:nvPr>
            <p:ph type="title"/>
          </p:nvPr>
        </p:nvSpPr>
        <p:spPr bwMode="gray">
          <a:xfrm>
            <a:off x="990600" y="457200"/>
            <a:ext cx="7086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46823" name="Rectangle 7"/>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000" b="0">
                <a:solidFill>
                  <a:schemeClr val="tx1"/>
                </a:solidFill>
                <a:latin typeface="+mn-lt"/>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hf sldNum="0" hd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charset="0"/>
          <a:ea typeface="微软雅黑" pitchFamily="34" charset="-122"/>
        </a:defRPr>
      </a:lvl2pPr>
      <a:lvl3pPr algn="ctr" rtl="0" eaLnBrk="0" fontAlgn="base" hangingPunct="0">
        <a:spcBef>
          <a:spcPct val="0"/>
        </a:spcBef>
        <a:spcAft>
          <a:spcPct val="0"/>
        </a:spcAft>
        <a:defRPr sz="3200" b="1">
          <a:solidFill>
            <a:schemeClr val="tx1"/>
          </a:solidFill>
          <a:latin typeface="Arial" charset="0"/>
          <a:ea typeface="微软雅黑" pitchFamily="34" charset="-122"/>
        </a:defRPr>
      </a:lvl3pPr>
      <a:lvl4pPr algn="ctr" rtl="0" eaLnBrk="0" fontAlgn="base" hangingPunct="0">
        <a:spcBef>
          <a:spcPct val="0"/>
        </a:spcBef>
        <a:spcAft>
          <a:spcPct val="0"/>
        </a:spcAft>
        <a:defRPr sz="3200" b="1">
          <a:solidFill>
            <a:schemeClr val="tx1"/>
          </a:solidFill>
          <a:latin typeface="Arial" charset="0"/>
          <a:ea typeface="微软雅黑" pitchFamily="34" charset="-122"/>
        </a:defRPr>
      </a:lvl4pPr>
      <a:lvl5pPr algn="ctr" rtl="0" eaLnBrk="0" fontAlgn="base" hangingPunct="0">
        <a:spcBef>
          <a:spcPct val="0"/>
        </a:spcBef>
        <a:spcAft>
          <a:spcPct val="0"/>
        </a:spcAft>
        <a:defRPr sz="3200" b="1">
          <a:solidFill>
            <a:schemeClr val="tx1"/>
          </a:solidFill>
          <a:latin typeface="Arial" charset="0"/>
          <a:ea typeface="微软雅黑" pitchFamily="34" charset="-122"/>
        </a:defRPr>
      </a:lvl5pPr>
      <a:lvl6pPr marL="457200" algn="ctr" rtl="0" fontAlgn="base">
        <a:spcBef>
          <a:spcPct val="0"/>
        </a:spcBef>
        <a:spcAft>
          <a:spcPct val="0"/>
        </a:spcAft>
        <a:defRPr sz="3200" b="1">
          <a:solidFill>
            <a:schemeClr val="tx1"/>
          </a:solidFill>
          <a:latin typeface="Arial" charset="0"/>
          <a:ea typeface="微软雅黑" pitchFamily="34" charset="-122"/>
        </a:defRPr>
      </a:lvl6pPr>
      <a:lvl7pPr marL="914400" algn="ctr" rtl="0" fontAlgn="base">
        <a:spcBef>
          <a:spcPct val="0"/>
        </a:spcBef>
        <a:spcAft>
          <a:spcPct val="0"/>
        </a:spcAft>
        <a:defRPr sz="3200" b="1">
          <a:solidFill>
            <a:schemeClr val="tx1"/>
          </a:solidFill>
          <a:latin typeface="Arial" charset="0"/>
          <a:ea typeface="微软雅黑" pitchFamily="34" charset="-122"/>
        </a:defRPr>
      </a:lvl7pPr>
      <a:lvl8pPr marL="1371600" algn="ctr" rtl="0" fontAlgn="base">
        <a:spcBef>
          <a:spcPct val="0"/>
        </a:spcBef>
        <a:spcAft>
          <a:spcPct val="0"/>
        </a:spcAft>
        <a:defRPr sz="3200" b="1">
          <a:solidFill>
            <a:schemeClr val="tx1"/>
          </a:solidFill>
          <a:latin typeface="Arial" charset="0"/>
          <a:ea typeface="微软雅黑" pitchFamily="34" charset="-122"/>
        </a:defRPr>
      </a:lvl8pPr>
      <a:lvl9pPr marL="1828800" algn="ctr" rtl="0" fontAlgn="base">
        <a:spcBef>
          <a:spcPct val="0"/>
        </a:spcBef>
        <a:spcAft>
          <a:spcPct val="0"/>
        </a:spcAft>
        <a:defRPr sz="3200" b="1">
          <a:solidFill>
            <a:schemeClr val="tx1"/>
          </a:solidFill>
          <a:latin typeface="Arial" charset="0"/>
          <a:ea typeface="微软雅黑" pitchFamily="34"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2"/>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mn-lt"/>
          <a:ea typeface="+mn-ea"/>
        </a:defRPr>
      </a:lvl4pPr>
      <a:lvl5pPr marL="2057400" indent="-228600" algn="l" rtl="0" eaLnBrk="0" fontAlgn="base" hangingPunct="0">
        <a:spcBef>
          <a:spcPct val="20000"/>
        </a:spcBef>
        <a:spcAft>
          <a:spcPct val="0"/>
        </a:spcAft>
        <a:buChar char="»"/>
        <a:defRPr sz="2000">
          <a:solidFill>
            <a:schemeClr val="tx2"/>
          </a:solidFill>
          <a:latin typeface="+mn-lt"/>
          <a:ea typeface="+mn-ea"/>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gray">
          <a:xfrm>
            <a:off x="533400" y="981075"/>
            <a:ext cx="81915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46821" name="Rectangle 5"/>
          <p:cNvSpPr>
            <a:spLocks noGrp="1" noChangeArrowheads="1"/>
          </p:cNvSpPr>
          <p:nvPr>
            <p:ph type="sldNum" sz="quarter" idx="4"/>
          </p:nvPr>
        </p:nvSpPr>
        <p:spPr bwMode="gray">
          <a:xfrm>
            <a:off x="8459788" y="6570663"/>
            <a:ext cx="674687" cy="261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fld id="{9F9E563D-9C06-4856-86B6-1690C6D5D1EF}" type="slidenum">
              <a:rPr lang="zh-CN" altLang="en-US"/>
              <a:pPr>
                <a:defRPr/>
              </a:pPr>
              <a:t>‹#›</a:t>
            </a:fld>
            <a:endParaRPr lang="en-US" altLang="zh-CN"/>
          </a:p>
        </p:txBody>
      </p:sp>
      <p:sp>
        <p:nvSpPr>
          <p:cNvPr id="2052" name="Rectangle 6"/>
          <p:cNvSpPr>
            <a:spLocks noGrp="1" noChangeArrowheads="1"/>
          </p:cNvSpPr>
          <p:nvPr>
            <p:ph type="title"/>
          </p:nvPr>
        </p:nvSpPr>
        <p:spPr bwMode="gray">
          <a:xfrm>
            <a:off x="990600" y="277813"/>
            <a:ext cx="7086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46823" name="Rectangle 7"/>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iming>
    <p:tnLst>
      <p:par>
        <p:cTn id="1" dur="indefinite" restart="never" nodeType="tmRoot"/>
      </p:par>
    </p:tnLst>
  </p:timing>
  <p:hf sldNum="0" hdr="0" dt="0"/>
  <p:txStyles>
    <p:titleStyle>
      <a:lvl1pPr algn="ctr" rtl="0" fontAlgn="base">
        <a:spcBef>
          <a:spcPct val="0"/>
        </a:spcBef>
        <a:spcAft>
          <a:spcPct val="0"/>
        </a:spcAft>
        <a:defRPr sz="3200" b="1">
          <a:solidFill>
            <a:schemeClr val="tx1"/>
          </a:solidFill>
          <a:latin typeface="+mj-lt"/>
          <a:ea typeface="+mj-ea"/>
          <a:cs typeface="+mj-cs"/>
        </a:defRPr>
      </a:lvl1pPr>
      <a:lvl2pPr algn="ctr" rtl="0" fontAlgn="base">
        <a:spcBef>
          <a:spcPct val="0"/>
        </a:spcBef>
        <a:spcAft>
          <a:spcPct val="0"/>
        </a:spcAft>
        <a:defRPr sz="3200" b="1">
          <a:solidFill>
            <a:schemeClr val="tx1"/>
          </a:solidFill>
          <a:latin typeface="Arial" charset="0"/>
          <a:ea typeface="微软雅黑" pitchFamily="34" charset="-122"/>
        </a:defRPr>
      </a:lvl2pPr>
      <a:lvl3pPr algn="ctr" rtl="0" fontAlgn="base">
        <a:spcBef>
          <a:spcPct val="0"/>
        </a:spcBef>
        <a:spcAft>
          <a:spcPct val="0"/>
        </a:spcAft>
        <a:defRPr sz="3200" b="1">
          <a:solidFill>
            <a:schemeClr val="tx1"/>
          </a:solidFill>
          <a:latin typeface="Arial" charset="0"/>
          <a:ea typeface="微软雅黑" pitchFamily="34" charset="-122"/>
        </a:defRPr>
      </a:lvl3pPr>
      <a:lvl4pPr algn="ctr" rtl="0" fontAlgn="base">
        <a:spcBef>
          <a:spcPct val="0"/>
        </a:spcBef>
        <a:spcAft>
          <a:spcPct val="0"/>
        </a:spcAft>
        <a:defRPr sz="3200" b="1">
          <a:solidFill>
            <a:schemeClr val="tx1"/>
          </a:solidFill>
          <a:latin typeface="Arial" charset="0"/>
          <a:ea typeface="微软雅黑" pitchFamily="34" charset="-122"/>
        </a:defRPr>
      </a:lvl4pPr>
      <a:lvl5pPr algn="ctr" rtl="0" fontAlgn="base">
        <a:spcBef>
          <a:spcPct val="0"/>
        </a:spcBef>
        <a:spcAft>
          <a:spcPct val="0"/>
        </a:spcAft>
        <a:defRPr sz="3200" b="1">
          <a:solidFill>
            <a:schemeClr val="tx1"/>
          </a:solidFill>
          <a:latin typeface="Arial" charset="0"/>
          <a:ea typeface="微软雅黑" pitchFamily="34" charset="-122"/>
        </a:defRPr>
      </a:lvl5pPr>
      <a:lvl6pPr marL="457200" algn="ctr" rtl="0" eaLnBrk="1" fontAlgn="base" hangingPunct="1">
        <a:spcBef>
          <a:spcPct val="0"/>
        </a:spcBef>
        <a:spcAft>
          <a:spcPct val="0"/>
        </a:spcAft>
        <a:defRPr sz="3200" b="1">
          <a:solidFill>
            <a:schemeClr val="tx1"/>
          </a:solidFill>
          <a:latin typeface="Arial" charset="0"/>
          <a:ea typeface="微软雅黑" pitchFamily="34" charset="-122"/>
        </a:defRPr>
      </a:lvl6pPr>
      <a:lvl7pPr marL="914400" algn="ctr" rtl="0" eaLnBrk="1" fontAlgn="base" hangingPunct="1">
        <a:spcBef>
          <a:spcPct val="0"/>
        </a:spcBef>
        <a:spcAft>
          <a:spcPct val="0"/>
        </a:spcAft>
        <a:defRPr sz="3200" b="1">
          <a:solidFill>
            <a:schemeClr val="tx1"/>
          </a:solidFill>
          <a:latin typeface="Arial" charset="0"/>
          <a:ea typeface="微软雅黑" pitchFamily="34" charset="-122"/>
        </a:defRPr>
      </a:lvl7pPr>
      <a:lvl8pPr marL="1371600" algn="ctr" rtl="0" eaLnBrk="1" fontAlgn="base" hangingPunct="1">
        <a:spcBef>
          <a:spcPct val="0"/>
        </a:spcBef>
        <a:spcAft>
          <a:spcPct val="0"/>
        </a:spcAft>
        <a:defRPr sz="3200" b="1">
          <a:solidFill>
            <a:schemeClr val="tx1"/>
          </a:solidFill>
          <a:latin typeface="Arial" charset="0"/>
          <a:ea typeface="微软雅黑" pitchFamily="34" charset="-122"/>
        </a:defRPr>
      </a:lvl8pPr>
      <a:lvl9pPr marL="1828800" algn="ctr" rtl="0" eaLnBrk="1" fontAlgn="base" hangingPunct="1">
        <a:spcBef>
          <a:spcPct val="0"/>
        </a:spcBef>
        <a:spcAft>
          <a:spcPct val="0"/>
        </a:spcAft>
        <a:defRPr sz="3200" b="1">
          <a:solidFill>
            <a:schemeClr val="tx1"/>
          </a:solidFill>
          <a:latin typeface="Arial" charset="0"/>
          <a:ea typeface="微软雅黑" pitchFamily="34" charset="-122"/>
        </a:defRPr>
      </a:lvl9pPr>
    </p:titleStyle>
    <p:bodyStyle>
      <a:lvl1pPr marL="342900" indent="-342900" algn="l" rtl="0" fontAlgn="base">
        <a:lnSpc>
          <a:spcPct val="125000"/>
        </a:lnSpc>
        <a:spcBef>
          <a:spcPts val="1200"/>
        </a:spcBef>
        <a:spcAft>
          <a:spcPct val="0"/>
        </a:spcAft>
        <a:buClr>
          <a:schemeClr val="tx2"/>
        </a:buClr>
        <a:buFont typeface="Wingdings" panose="05000000000000000000" pitchFamily="2" charset="2"/>
        <a:buChar char="p"/>
        <a:defRPr sz="2800">
          <a:solidFill>
            <a:schemeClr val="tx2"/>
          </a:solidFill>
          <a:latin typeface="+mn-lt"/>
          <a:ea typeface="+mn-ea"/>
          <a:cs typeface="+mn-cs"/>
        </a:defRPr>
      </a:lvl1pPr>
      <a:lvl2pPr marL="742950" indent="-285750" algn="l" rtl="0" fontAlgn="base">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3.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4.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8.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notesSlide" Target="../notesSlides/notesSlide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9.xml"/><Relationship Id="rId1" Type="http://schemas.openxmlformats.org/officeDocument/2006/relationships/vmlDrawing" Target="../drawings/vmlDrawing9.vml"/><Relationship Id="rId5" Type="http://schemas.openxmlformats.org/officeDocument/2006/relationships/image" Target="../media/image21.wmf"/><Relationship Id="rId4"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1.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2.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3.xml"/><Relationship Id="rId1" Type="http://schemas.openxmlformats.org/officeDocument/2006/relationships/vmlDrawing" Target="../drawings/vmlDrawing13.vml"/><Relationship Id="rId5" Type="http://schemas.openxmlformats.org/officeDocument/2006/relationships/image" Target="../media/image25.wmf"/><Relationship Id="rId4"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4.xml"/><Relationship Id="rId1" Type="http://schemas.openxmlformats.org/officeDocument/2006/relationships/vmlDrawing" Target="../drawings/vmlDrawing14.vml"/><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5.xml"/><Relationship Id="rId1" Type="http://schemas.openxmlformats.org/officeDocument/2006/relationships/vmlDrawing" Target="../drawings/vmlDrawing15.vml"/><Relationship Id="rId6" Type="http://schemas.openxmlformats.org/officeDocument/2006/relationships/image" Target="../media/image27.wmf"/><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6.xml"/><Relationship Id="rId1" Type="http://schemas.openxmlformats.org/officeDocument/2006/relationships/vmlDrawing" Target="../drawings/vmlDrawing16.vml"/><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7.xml"/><Relationship Id="rId1" Type="http://schemas.openxmlformats.org/officeDocument/2006/relationships/vmlDrawing" Target="../drawings/vmlDrawing17.vml"/><Relationship Id="rId5" Type="http://schemas.openxmlformats.org/officeDocument/2006/relationships/image" Target="../media/image31.wmf"/><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90600" y="277813"/>
            <a:ext cx="7086600" cy="487362"/>
          </a:xfrm>
        </p:spPr>
        <p:txBody>
          <a:bodyPr/>
          <a:lstStyle/>
          <a:p>
            <a:r>
              <a:rPr lang="en-US" altLang="zh-CN" dirty="0" smtClean="0"/>
              <a:t>3. </a:t>
            </a:r>
            <a:r>
              <a:rPr lang="zh-CN" altLang="en-US" dirty="0" smtClean="0"/>
              <a:t>二叉树的</a:t>
            </a:r>
            <a:r>
              <a:rPr lang="zh-CN" altLang="en-US" dirty="0"/>
              <a:t>存储结构</a:t>
            </a:r>
          </a:p>
        </p:txBody>
      </p:sp>
      <p:sp>
        <p:nvSpPr>
          <p:cNvPr id="5" name="内容占位符 2"/>
          <p:cNvSpPr>
            <a:spLocks noGrp="1"/>
          </p:cNvSpPr>
          <p:nvPr>
            <p:ph idx="1"/>
          </p:nvPr>
        </p:nvSpPr>
        <p:spPr>
          <a:xfrm>
            <a:off x="533400" y="981075"/>
            <a:ext cx="8191500" cy="5419725"/>
          </a:xfrm>
        </p:spPr>
        <p:txBody>
          <a:bodyPr/>
          <a:lstStyle/>
          <a:p>
            <a:r>
              <a:rPr lang="zh-CN" altLang="en-US" dirty="0" smtClean="0"/>
              <a:t>二叉树的存储，也有</a:t>
            </a:r>
            <a:r>
              <a:rPr lang="zh-CN" altLang="en-US" i="1" dirty="0" smtClean="0">
                <a:solidFill>
                  <a:srgbClr val="7030A0"/>
                </a:solidFill>
              </a:rPr>
              <a:t>顺序</a:t>
            </a:r>
            <a:r>
              <a:rPr lang="zh-CN" altLang="en-US" dirty="0" smtClean="0"/>
              <a:t>和</a:t>
            </a:r>
            <a:r>
              <a:rPr lang="zh-CN" altLang="en-US" i="1" dirty="0" smtClean="0">
                <a:solidFill>
                  <a:srgbClr val="7030A0"/>
                </a:solidFill>
              </a:rPr>
              <a:t>链式</a:t>
            </a:r>
            <a:r>
              <a:rPr lang="zh-CN" altLang="en-US" dirty="0" smtClean="0"/>
              <a:t>之分：</a:t>
            </a:r>
            <a:endParaRPr lang="zh-CN" altLang="en-US" dirty="0"/>
          </a:p>
        </p:txBody>
      </p:sp>
      <p:cxnSp>
        <p:nvCxnSpPr>
          <p:cNvPr id="6" name="MH_Other_1"/>
          <p:cNvCxnSpPr/>
          <p:nvPr>
            <p:custDataLst>
              <p:tags r:id="rId1"/>
            </p:custDataLst>
          </p:nvPr>
        </p:nvCxnSpPr>
        <p:spPr>
          <a:xfrm>
            <a:off x="1489075" y="1941513"/>
            <a:ext cx="0" cy="3979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MH_Text_1"/>
          <p:cNvSpPr/>
          <p:nvPr>
            <p:custDataLst>
              <p:tags r:id="rId2"/>
            </p:custDataLst>
          </p:nvPr>
        </p:nvSpPr>
        <p:spPr bwMode="auto">
          <a:xfrm>
            <a:off x="2787650" y="2690813"/>
            <a:ext cx="4608513" cy="514350"/>
          </a:xfrm>
          <a:prstGeom prst="rect">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dirty="0" smtClean="0">
                <a:solidFill>
                  <a:schemeClr val="accent1">
                    <a:lumMod val="75000"/>
                  </a:schemeClr>
                </a:solidFill>
              </a:rPr>
              <a:t>基于“</a:t>
            </a:r>
            <a:r>
              <a:rPr lang="zh-CN" altLang="en-US" dirty="0" smtClean="0">
                <a:solidFill>
                  <a:srgbClr val="006600"/>
                </a:solidFill>
              </a:rPr>
              <a:t>完全二叉树</a:t>
            </a:r>
            <a:r>
              <a:rPr lang="zh-CN" altLang="en-US" dirty="0">
                <a:solidFill>
                  <a:schemeClr val="accent1">
                    <a:lumMod val="75000"/>
                  </a:schemeClr>
                </a:solidFill>
              </a:rPr>
              <a:t>”</a:t>
            </a:r>
            <a:r>
              <a:rPr lang="zh-CN" altLang="en-US" dirty="0" smtClean="0">
                <a:solidFill>
                  <a:schemeClr val="accent1">
                    <a:lumMod val="75000"/>
                  </a:schemeClr>
                </a:solidFill>
              </a:rPr>
              <a:t>实现</a:t>
            </a:r>
            <a:endParaRPr lang="zh-CN" altLang="en-US" dirty="0">
              <a:solidFill>
                <a:schemeClr val="accent1">
                  <a:lumMod val="75000"/>
                </a:schemeClr>
              </a:solidFill>
            </a:endParaRPr>
          </a:p>
        </p:txBody>
      </p:sp>
      <p:sp>
        <p:nvSpPr>
          <p:cNvPr id="8" name="MH_Other_2"/>
          <p:cNvSpPr/>
          <p:nvPr>
            <p:custDataLst>
              <p:tags r:id="rId3"/>
            </p:custDataLst>
          </p:nvPr>
        </p:nvSpPr>
        <p:spPr bwMode="auto">
          <a:xfrm rot="10800000">
            <a:off x="7204075" y="2747963"/>
            <a:ext cx="127000" cy="12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cxnSp>
        <p:nvCxnSpPr>
          <p:cNvPr id="9" name="MH_Other_3"/>
          <p:cNvCxnSpPr/>
          <p:nvPr>
            <p:custDataLst>
              <p:tags r:id="rId4"/>
            </p:custDataLst>
          </p:nvPr>
        </p:nvCxnSpPr>
        <p:spPr bwMode="auto">
          <a:xfrm flipH="1">
            <a:off x="1419225" y="2938463"/>
            <a:ext cx="1368425" cy="15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MH_Other_4"/>
          <p:cNvSpPr/>
          <p:nvPr>
            <p:custDataLst>
              <p:tags r:id="rId5"/>
            </p:custDataLst>
          </p:nvPr>
        </p:nvSpPr>
        <p:spPr bwMode="auto">
          <a:xfrm rot="5400000">
            <a:off x="1420019" y="2874169"/>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11" name="MH_Other_5"/>
          <p:cNvSpPr/>
          <p:nvPr>
            <p:custDataLst>
              <p:tags r:id="rId6"/>
            </p:custDataLst>
          </p:nvPr>
        </p:nvSpPr>
        <p:spPr bwMode="auto">
          <a:xfrm rot="5400000">
            <a:off x="2721769" y="2874169"/>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12" name="MH_SubTitle_1"/>
          <p:cNvSpPr txBox="1">
            <a:spLocks/>
          </p:cNvSpPr>
          <p:nvPr>
            <p:custDataLst>
              <p:tags r:id="rId7"/>
            </p:custDataLst>
          </p:nvPr>
        </p:nvSpPr>
        <p:spPr>
          <a:xfrm>
            <a:off x="1489075" y="2486025"/>
            <a:ext cx="1298575" cy="452438"/>
          </a:xfrm>
          <a:prstGeom prst="rect">
            <a:avLst/>
          </a:prstGeom>
          <a:noFill/>
        </p:spPr>
        <p:txBody>
          <a:bodyPr lIns="0" tIns="0" rIns="0" bIns="0" anchor="ctr"/>
          <a:lstStyle>
            <a:defPPr>
              <a:defRPr lang="zh-CN"/>
            </a:defPPr>
            <a:lvl1pPr>
              <a:lnSpc>
                <a:spcPct val="130000"/>
              </a:lnSpc>
              <a:defRPr sz="1200"/>
            </a:lvl1pPr>
          </a:lstStyle>
          <a:p>
            <a:pPr algn="ctr" eaLnBrk="1" fontAlgn="auto" hangingPunct="1">
              <a:spcBef>
                <a:spcPts val="0"/>
              </a:spcBef>
              <a:spcAft>
                <a:spcPts val="0"/>
              </a:spcAft>
              <a:defRPr/>
            </a:pPr>
            <a:r>
              <a:rPr lang="zh-CN" altLang="en-US" sz="2400" b="1" i="1" dirty="0" smtClean="0">
                <a:solidFill>
                  <a:srgbClr val="7030A0"/>
                </a:solidFill>
                <a:latin typeface="+mn-lt"/>
                <a:ea typeface="+mn-ea"/>
              </a:rPr>
              <a:t>顺 序</a:t>
            </a:r>
            <a:endParaRPr lang="zh-CN" altLang="en-US" sz="2400" b="1" i="1" dirty="0">
              <a:solidFill>
                <a:srgbClr val="7030A0"/>
              </a:solidFill>
              <a:latin typeface="+mn-lt"/>
              <a:ea typeface="+mn-ea"/>
            </a:endParaRPr>
          </a:p>
        </p:txBody>
      </p:sp>
      <p:sp>
        <p:nvSpPr>
          <p:cNvPr id="13" name="MH_Text_2"/>
          <p:cNvSpPr/>
          <p:nvPr>
            <p:custDataLst>
              <p:tags r:id="rId8"/>
            </p:custDataLst>
          </p:nvPr>
        </p:nvSpPr>
        <p:spPr bwMode="auto">
          <a:xfrm>
            <a:off x="2787650" y="4767263"/>
            <a:ext cx="4608513" cy="512762"/>
          </a:xfrm>
          <a:prstGeom prst="rect">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dirty="0">
                <a:solidFill>
                  <a:schemeClr val="accent1">
                    <a:lumMod val="75000"/>
                  </a:schemeClr>
                </a:solidFill>
              </a:rPr>
              <a:t>基于</a:t>
            </a:r>
            <a:r>
              <a:rPr lang="zh-CN" altLang="en-US" dirty="0" smtClean="0">
                <a:solidFill>
                  <a:schemeClr val="accent1">
                    <a:lumMod val="75000"/>
                  </a:schemeClr>
                </a:solidFill>
              </a:rPr>
              <a:t>“</a:t>
            </a:r>
            <a:r>
              <a:rPr lang="en-US" altLang="zh-CN" dirty="0" smtClean="0">
                <a:solidFill>
                  <a:srgbClr val="006600"/>
                </a:solidFill>
              </a:rPr>
              <a:t>2</a:t>
            </a:r>
            <a:r>
              <a:rPr lang="en-US" altLang="zh-CN" sz="1800" dirty="0" smtClean="0">
                <a:solidFill>
                  <a:schemeClr val="accent1">
                    <a:lumMod val="75000"/>
                  </a:schemeClr>
                </a:solidFill>
              </a:rPr>
              <a:t>&amp;</a:t>
            </a:r>
            <a:r>
              <a:rPr lang="en-US" altLang="zh-CN" dirty="0" smtClean="0">
                <a:solidFill>
                  <a:srgbClr val="006600"/>
                </a:solidFill>
              </a:rPr>
              <a:t>3</a:t>
            </a:r>
            <a:r>
              <a:rPr lang="zh-CN" altLang="en-US" dirty="0" smtClean="0">
                <a:solidFill>
                  <a:srgbClr val="006600"/>
                </a:solidFill>
              </a:rPr>
              <a:t>叉链表</a:t>
            </a:r>
            <a:r>
              <a:rPr lang="zh-CN" altLang="en-US" dirty="0" smtClean="0">
                <a:solidFill>
                  <a:schemeClr val="accent1">
                    <a:lumMod val="75000"/>
                  </a:schemeClr>
                </a:solidFill>
              </a:rPr>
              <a:t>”</a:t>
            </a:r>
            <a:r>
              <a:rPr lang="zh-CN" altLang="en-US" dirty="0">
                <a:solidFill>
                  <a:schemeClr val="accent1">
                    <a:lumMod val="75000"/>
                  </a:schemeClr>
                </a:solidFill>
              </a:rPr>
              <a:t>实现</a:t>
            </a:r>
          </a:p>
        </p:txBody>
      </p:sp>
      <p:sp>
        <p:nvSpPr>
          <p:cNvPr id="14" name="MH_Other_6"/>
          <p:cNvSpPr/>
          <p:nvPr>
            <p:custDataLst>
              <p:tags r:id="rId9"/>
            </p:custDataLst>
          </p:nvPr>
        </p:nvSpPr>
        <p:spPr bwMode="auto">
          <a:xfrm rot="10800000">
            <a:off x="7204075" y="4824413"/>
            <a:ext cx="127000" cy="127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cxnSp>
        <p:nvCxnSpPr>
          <p:cNvPr id="15" name="MH_Other_7"/>
          <p:cNvCxnSpPr/>
          <p:nvPr>
            <p:custDataLst>
              <p:tags r:id="rId10"/>
            </p:custDataLst>
          </p:nvPr>
        </p:nvCxnSpPr>
        <p:spPr bwMode="auto">
          <a:xfrm flipH="1">
            <a:off x="1419225" y="5014913"/>
            <a:ext cx="1368425" cy="15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MH_Other_8"/>
          <p:cNvSpPr/>
          <p:nvPr>
            <p:custDataLst>
              <p:tags r:id="rId11"/>
            </p:custDataLst>
          </p:nvPr>
        </p:nvSpPr>
        <p:spPr bwMode="auto">
          <a:xfrm rot="5400000">
            <a:off x="1420019" y="4950619"/>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17" name="MH_Other_9"/>
          <p:cNvSpPr/>
          <p:nvPr>
            <p:custDataLst>
              <p:tags r:id="rId12"/>
            </p:custDataLst>
          </p:nvPr>
        </p:nvSpPr>
        <p:spPr bwMode="auto">
          <a:xfrm rot="5400000">
            <a:off x="2721769" y="4950619"/>
            <a:ext cx="128587" cy="130175"/>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ko-KR" altLang="en-US"/>
          </a:p>
        </p:txBody>
      </p:sp>
      <p:sp>
        <p:nvSpPr>
          <p:cNvPr id="18" name="MH_SubTitle_2"/>
          <p:cNvSpPr txBox="1">
            <a:spLocks/>
          </p:cNvSpPr>
          <p:nvPr>
            <p:custDataLst>
              <p:tags r:id="rId13"/>
            </p:custDataLst>
          </p:nvPr>
        </p:nvSpPr>
        <p:spPr>
          <a:xfrm>
            <a:off x="1489075" y="4562475"/>
            <a:ext cx="1298575" cy="452438"/>
          </a:xfrm>
          <a:prstGeom prst="rect">
            <a:avLst/>
          </a:prstGeom>
          <a:noFill/>
        </p:spPr>
        <p:txBody>
          <a:bodyPr lIns="0" tIns="0" rIns="0" bIns="0" anchor="ctr"/>
          <a:lstStyle>
            <a:defPPr>
              <a:defRPr lang="zh-CN"/>
            </a:defPPr>
            <a:lvl1pPr>
              <a:lnSpc>
                <a:spcPct val="130000"/>
              </a:lnSpc>
              <a:defRPr sz="1200"/>
            </a:lvl1pPr>
          </a:lstStyle>
          <a:p>
            <a:pPr algn="ctr" eaLnBrk="1" fontAlgn="auto" hangingPunct="1">
              <a:spcBef>
                <a:spcPts val="0"/>
              </a:spcBef>
              <a:spcAft>
                <a:spcPts val="0"/>
              </a:spcAft>
              <a:defRPr/>
            </a:pPr>
            <a:r>
              <a:rPr lang="zh-CN" altLang="en-US" sz="2400" b="1" i="1" dirty="0" smtClean="0">
                <a:solidFill>
                  <a:srgbClr val="7030A0"/>
                </a:solidFill>
                <a:latin typeface="+mn-lt"/>
                <a:ea typeface="+mn-ea"/>
              </a:rPr>
              <a:t>链 式</a:t>
            </a:r>
            <a:endParaRPr lang="zh-CN" altLang="en-US" sz="2400" b="1" i="1" dirty="0">
              <a:solidFill>
                <a:srgbClr val="7030A0"/>
              </a:solidFill>
              <a:latin typeface="+mn-lt"/>
              <a:ea typeface="+mn-ea"/>
            </a:endParaRPr>
          </a:p>
        </p:txBody>
      </p:sp>
      <p:sp>
        <p:nvSpPr>
          <p:cNvPr id="19" name="矩形 18"/>
          <p:cNvSpPr/>
          <p:nvPr/>
        </p:nvSpPr>
        <p:spPr>
          <a:xfrm>
            <a:off x="762000" y="2922032"/>
            <a:ext cx="584775" cy="2092881"/>
          </a:xfrm>
          <a:prstGeom prst="rect">
            <a:avLst/>
          </a:prstGeom>
        </p:spPr>
        <p:txBody>
          <a:bodyPr vert="vert270" wrap="none">
            <a:spAutoFit/>
          </a:bodyPr>
          <a:lstStyle/>
          <a:p>
            <a:r>
              <a:rPr lang="zh-CN" altLang="en-US" dirty="0">
                <a:solidFill>
                  <a:schemeClr val="tx1"/>
                </a:solidFill>
              </a:rPr>
              <a:t>二叉树的存储</a:t>
            </a:r>
          </a:p>
        </p:txBody>
      </p:sp>
    </p:spTree>
    <p:extLst>
      <p:ext uri="{BB962C8B-B14F-4D97-AF65-F5344CB8AC3E}">
        <p14:creationId xmlns:p14="http://schemas.microsoft.com/office/powerpoint/2010/main" val="334983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7467600" y="304800"/>
            <a:ext cx="1371600" cy="2678501"/>
          </a:xfrm>
          <a:prstGeom prst="rect">
            <a:avLst/>
          </a:prstGeom>
        </p:spPr>
      </p:pic>
      <p:sp>
        <p:nvSpPr>
          <p:cNvPr id="2" name="标题 1"/>
          <p:cNvSpPr>
            <a:spLocks noGrp="1"/>
          </p:cNvSpPr>
          <p:nvPr>
            <p:ph type="title"/>
          </p:nvPr>
        </p:nvSpPr>
        <p:spPr>
          <a:xfrm>
            <a:off x="990600" y="152400"/>
            <a:ext cx="7086600" cy="487362"/>
          </a:xfrm>
        </p:spPr>
        <p:txBody>
          <a:bodyPr/>
          <a:lstStyle/>
          <a:p>
            <a:r>
              <a:rPr lang="en-US" altLang="zh-CN" sz="2800" dirty="0" smtClean="0"/>
              <a:t>4.1 </a:t>
            </a:r>
            <a:r>
              <a:rPr lang="zh-CN" altLang="en-US" sz="2800" dirty="0"/>
              <a:t>二叉树的遍历及其</a:t>
            </a:r>
            <a:r>
              <a:rPr lang="zh-CN" altLang="en-US" sz="2800" dirty="0" smtClean="0"/>
              <a:t>应用</a:t>
            </a:r>
            <a:r>
              <a:rPr lang="en-US" altLang="zh-CN" sz="2800" dirty="0" smtClean="0"/>
              <a:t>: </a:t>
            </a:r>
            <a:r>
              <a:rPr lang="en-US" altLang="zh-CN" sz="2000" dirty="0" smtClean="0"/>
              <a:t>a</a:t>
            </a:r>
            <a:r>
              <a:rPr lang="zh-CN" altLang="en-US" sz="2000" dirty="0" smtClean="0">
                <a:solidFill>
                  <a:schemeClr val="accent6"/>
                </a:solidFill>
              </a:rPr>
              <a:t>先序 </a:t>
            </a:r>
            <a:r>
              <a:rPr lang="en-US" altLang="zh-CN" sz="2000" dirty="0" smtClean="0"/>
              <a:t>- </a:t>
            </a:r>
            <a:r>
              <a:rPr lang="zh-CN" altLang="en-US" sz="2000" dirty="0" smtClean="0">
                <a:solidFill>
                  <a:srgbClr val="7030A0"/>
                </a:solidFill>
              </a:rPr>
              <a:t>递归</a:t>
            </a:r>
            <a:endParaRPr lang="zh-CN" altLang="en-US" sz="2000" dirty="0">
              <a:solidFill>
                <a:srgbClr val="7030A0"/>
              </a:solidFill>
            </a:endParaRPr>
          </a:p>
        </p:txBody>
      </p:sp>
      <p:sp>
        <p:nvSpPr>
          <p:cNvPr id="3" name="内容占位符 2"/>
          <p:cNvSpPr>
            <a:spLocks noGrp="1"/>
          </p:cNvSpPr>
          <p:nvPr>
            <p:ph idx="1"/>
          </p:nvPr>
        </p:nvSpPr>
        <p:spPr>
          <a:xfrm>
            <a:off x="533400" y="762000"/>
            <a:ext cx="8191500" cy="5473131"/>
          </a:xfrm>
        </p:spPr>
        <p:txBody>
          <a:bodyPr/>
          <a:lstStyle/>
          <a:p>
            <a:pPr marL="457200" indent="-457200">
              <a:spcBef>
                <a:spcPts val="600"/>
              </a:spcBef>
              <a:buFont typeface="+mj-lt"/>
              <a:buAutoNum type="alphaLcPeriod"/>
            </a:pPr>
            <a:r>
              <a:rPr lang="zh-CN" altLang="en-US" sz="2400" b="1" dirty="0">
                <a:solidFill>
                  <a:schemeClr val="accent6"/>
                </a:solidFill>
              </a:rPr>
              <a:t>先序</a:t>
            </a:r>
            <a:r>
              <a:rPr lang="zh-CN" altLang="en-US" sz="2400" dirty="0" smtClean="0"/>
              <a:t>遍历</a:t>
            </a:r>
            <a:r>
              <a:rPr lang="en-US" altLang="zh-CN" sz="1400" dirty="0" smtClean="0">
                <a:solidFill>
                  <a:schemeClr val="tx1"/>
                </a:solidFill>
              </a:rPr>
              <a:t>——</a:t>
            </a:r>
            <a:r>
              <a:rPr lang="zh-CN" altLang="en-US" sz="1400" b="1" dirty="0">
                <a:solidFill>
                  <a:schemeClr val="tx1"/>
                </a:solidFill>
              </a:rPr>
              <a:t>‘</a:t>
            </a:r>
            <a:r>
              <a:rPr lang="zh-CN" altLang="en-US" sz="1400" b="1" dirty="0">
                <a:solidFill>
                  <a:srgbClr val="7030A0"/>
                </a:solidFill>
              </a:rPr>
              <a:t>递归</a:t>
            </a:r>
            <a:r>
              <a:rPr lang="zh-CN" altLang="en-US" sz="1400" b="1" dirty="0">
                <a:solidFill>
                  <a:schemeClr val="tx1"/>
                </a:solidFill>
              </a:rPr>
              <a:t>’</a:t>
            </a:r>
            <a:r>
              <a:rPr lang="zh-CN" altLang="en-US" sz="1400" dirty="0" smtClean="0">
                <a:solidFill>
                  <a:schemeClr val="tx1"/>
                </a:solidFill>
              </a:rPr>
              <a:t>算法实现</a:t>
            </a:r>
            <a:endParaRPr lang="en-US" altLang="zh-CN" sz="1600" dirty="0" smtClean="0">
              <a:solidFill>
                <a:schemeClr val="tx1"/>
              </a:solidFill>
            </a:endParaRPr>
          </a:p>
          <a:p>
            <a:pPr lvl="1">
              <a:spcBef>
                <a:spcPts val="600"/>
              </a:spcBef>
            </a:pPr>
            <a:r>
              <a:rPr lang="zh-CN" altLang="en-US" sz="2000" dirty="0" smtClean="0"/>
              <a:t> 若二叉树为空，则遍历结束；否则</a:t>
            </a:r>
          </a:p>
          <a:p>
            <a:pPr marL="857250" lvl="2" indent="0">
              <a:spcBef>
                <a:spcPts val="600"/>
              </a:spcBef>
              <a:buNone/>
            </a:pPr>
            <a:r>
              <a:rPr lang="zh-CN" altLang="en-US" sz="1800" dirty="0" smtClean="0">
                <a:solidFill>
                  <a:schemeClr val="tx1">
                    <a:lumMod val="50000"/>
                    <a:lumOff val="50000"/>
                  </a:schemeClr>
                </a:solidFill>
              </a:rPr>
              <a:t>⑴ 访问</a:t>
            </a:r>
            <a:r>
              <a:rPr lang="zh-CN" altLang="en-US" sz="1800" dirty="0" smtClean="0">
                <a:solidFill>
                  <a:srgbClr val="00B0F0"/>
                </a:solidFill>
              </a:rPr>
              <a:t>根</a:t>
            </a:r>
            <a:r>
              <a:rPr lang="zh-CN" altLang="en-US" sz="1800" dirty="0" smtClean="0">
                <a:solidFill>
                  <a:schemeClr val="tx1">
                    <a:lumMod val="50000"/>
                    <a:lumOff val="50000"/>
                  </a:schemeClr>
                </a:solidFill>
              </a:rPr>
              <a:t>结点</a:t>
            </a:r>
          </a:p>
          <a:p>
            <a:pPr marL="857250" lvl="2" indent="0">
              <a:spcBef>
                <a:spcPts val="600"/>
              </a:spcBef>
              <a:buNone/>
            </a:pPr>
            <a:r>
              <a:rPr lang="zh-CN" altLang="en-US" sz="1800" dirty="0" smtClean="0">
                <a:solidFill>
                  <a:schemeClr val="tx1">
                    <a:lumMod val="50000"/>
                    <a:lumOff val="50000"/>
                  </a:schemeClr>
                </a:solidFill>
              </a:rPr>
              <a:t>⑵ 先序遍历</a:t>
            </a:r>
            <a:r>
              <a:rPr lang="zh-CN" altLang="en-US" sz="1800" dirty="0" smtClean="0">
                <a:solidFill>
                  <a:srgbClr val="00B0F0"/>
                </a:solidFill>
              </a:rPr>
              <a:t>左子树</a:t>
            </a:r>
            <a:r>
              <a:rPr lang="zh-CN" altLang="en-US" sz="1800" dirty="0" smtClean="0">
                <a:solidFill>
                  <a:schemeClr val="tx1">
                    <a:lumMod val="50000"/>
                    <a:lumOff val="50000"/>
                  </a:schemeClr>
                </a:solidFill>
              </a:rPr>
              <a:t>（</a:t>
            </a:r>
            <a:r>
              <a:rPr lang="zh-CN" altLang="en-US" sz="1800" dirty="0" smtClean="0">
                <a:solidFill>
                  <a:srgbClr val="7030A0"/>
                </a:solidFill>
              </a:rPr>
              <a:t>递归</a:t>
            </a:r>
            <a:r>
              <a:rPr lang="zh-CN" altLang="en-US" sz="1800" dirty="0" smtClean="0">
                <a:solidFill>
                  <a:schemeClr val="tx1">
                    <a:lumMod val="50000"/>
                    <a:lumOff val="50000"/>
                  </a:schemeClr>
                </a:solidFill>
              </a:rPr>
              <a:t>调用</a:t>
            </a:r>
            <a:r>
              <a:rPr lang="zh-CN" altLang="en-US" sz="1800" b="1" i="1" u="sng" dirty="0" smtClean="0">
                <a:solidFill>
                  <a:schemeClr val="tx1">
                    <a:lumMod val="50000"/>
                    <a:lumOff val="50000"/>
                  </a:schemeClr>
                </a:solidFill>
              </a:rPr>
              <a:t>本算法</a:t>
            </a:r>
            <a:r>
              <a:rPr lang="zh-CN" altLang="en-US" sz="1800" dirty="0" smtClean="0">
                <a:solidFill>
                  <a:schemeClr val="tx1">
                    <a:lumMod val="50000"/>
                    <a:lumOff val="50000"/>
                  </a:schemeClr>
                </a:solidFill>
              </a:rPr>
              <a:t>）</a:t>
            </a:r>
          </a:p>
          <a:p>
            <a:pPr marL="857250" lvl="2" indent="0">
              <a:spcBef>
                <a:spcPts val="600"/>
              </a:spcBef>
              <a:buNone/>
            </a:pPr>
            <a:r>
              <a:rPr lang="zh-CN" altLang="en-US" sz="1800" dirty="0" smtClean="0">
                <a:solidFill>
                  <a:schemeClr val="tx1">
                    <a:lumMod val="50000"/>
                    <a:lumOff val="50000"/>
                  </a:schemeClr>
                </a:solidFill>
              </a:rPr>
              <a:t>⑶ 先序遍历</a:t>
            </a:r>
            <a:r>
              <a:rPr lang="zh-CN" altLang="en-US" sz="1800" dirty="0" smtClean="0">
                <a:solidFill>
                  <a:srgbClr val="00B0F0"/>
                </a:solidFill>
              </a:rPr>
              <a:t>右子树</a:t>
            </a:r>
            <a:r>
              <a:rPr lang="zh-CN" altLang="en-US" sz="1800" dirty="0" smtClean="0">
                <a:solidFill>
                  <a:schemeClr val="tx1">
                    <a:lumMod val="50000"/>
                    <a:lumOff val="50000"/>
                  </a:schemeClr>
                </a:solidFill>
              </a:rPr>
              <a:t>（</a:t>
            </a:r>
            <a:r>
              <a:rPr lang="zh-CN" altLang="en-US" sz="1800" dirty="0" smtClean="0">
                <a:solidFill>
                  <a:srgbClr val="7030A0"/>
                </a:solidFill>
              </a:rPr>
              <a:t>递归</a:t>
            </a:r>
            <a:r>
              <a:rPr lang="zh-CN" altLang="en-US" sz="1800" dirty="0" smtClean="0">
                <a:solidFill>
                  <a:schemeClr val="tx1">
                    <a:lumMod val="50000"/>
                    <a:lumOff val="50000"/>
                  </a:schemeClr>
                </a:solidFill>
              </a:rPr>
              <a:t>调用</a:t>
            </a:r>
            <a:r>
              <a:rPr lang="zh-CN" altLang="en-US" sz="1800" b="1" i="1" u="sng" dirty="0" smtClean="0">
                <a:solidFill>
                  <a:schemeClr val="tx1">
                    <a:lumMod val="50000"/>
                    <a:lumOff val="50000"/>
                  </a:schemeClr>
                </a:solidFill>
              </a:rPr>
              <a:t>本算法</a:t>
            </a:r>
            <a:r>
              <a:rPr lang="zh-CN" altLang="en-US" sz="1800" dirty="0" smtClean="0">
                <a:solidFill>
                  <a:schemeClr val="tx1">
                    <a:lumMod val="50000"/>
                    <a:lumOff val="50000"/>
                  </a:schemeClr>
                </a:solidFill>
              </a:rPr>
              <a:t>）</a:t>
            </a:r>
            <a:endParaRPr lang="zh-CN" altLang="en-US" sz="1800" dirty="0">
              <a:solidFill>
                <a:schemeClr val="tx1">
                  <a:lumMod val="50000"/>
                  <a:lumOff val="50000"/>
                </a:schemeClr>
              </a:solidFill>
            </a:endParaRPr>
          </a:p>
        </p:txBody>
      </p:sp>
      <p:sp>
        <p:nvSpPr>
          <p:cNvPr id="6" name="Rectangle 32"/>
          <p:cNvSpPr>
            <a:spLocks noChangeArrowheads="1"/>
          </p:cNvSpPr>
          <p:nvPr/>
        </p:nvSpPr>
        <p:spPr bwMode="auto">
          <a:xfrm>
            <a:off x="6019800" y="1918458"/>
            <a:ext cx="1676400" cy="900942"/>
          </a:xfrm>
          <a:prstGeom prst="rect">
            <a:avLst/>
          </a:prstGeom>
          <a:solidFill>
            <a:schemeClr val="accent1">
              <a:lumMod val="20000"/>
              <a:lumOff val="80000"/>
            </a:schemeClr>
          </a:solid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zh-CN" altLang="en-US" sz="2000" dirty="0">
                <a:solidFill>
                  <a:schemeClr val="accent6"/>
                </a:solidFill>
              </a:rPr>
              <a:t>先序</a:t>
            </a:r>
            <a:r>
              <a:rPr lang="zh-CN" altLang="en-US" sz="2000" dirty="0"/>
              <a:t>次序</a:t>
            </a:r>
            <a:r>
              <a:rPr lang="en-US" altLang="zh-CN" sz="2000" dirty="0" smtClean="0"/>
              <a:t>:</a:t>
            </a:r>
          </a:p>
          <a:p>
            <a:pPr eaLnBrk="1" hangingPunct="1">
              <a:lnSpc>
                <a:spcPct val="150000"/>
              </a:lnSpc>
              <a:spcBef>
                <a:spcPct val="0"/>
              </a:spcBef>
              <a:buClrTx/>
              <a:buSzTx/>
              <a:buFontTx/>
              <a:buNone/>
            </a:pPr>
            <a:r>
              <a:rPr lang="en-US" altLang="zh-CN" sz="2000" dirty="0" smtClean="0"/>
              <a:t> </a:t>
            </a:r>
            <a:r>
              <a:rPr lang="en-US" altLang="zh-CN" sz="2000" i="1" dirty="0" smtClean="0">
                <a:solidFill>
                  <a:srgbClr val="002060"/>
                </a:solidFill>
                <a:effectLst>
                  <a:outerShdw blurRad="38100" dist="38100" dir="2700000" algn="tl">
                    <a:srgbClr val="000000">
                      <a:alpha val="43137"/>
                    </a:srgbClr>
                  </a:outerShdw>
                </a:effectLst>
              </a:rPr>
              <a:t>a</a:t>
            </a:r>
            <a:r>
              <a:rPr lang="en-US" altLang="zh-CN" sz="2000" dirty="0" smtClean="0"/>
              <a:t>-b-c-d-e-g-f</a:t>
            </a:r>
            <a:endParaRPr lang="en-US" altLang="zh-CN" sz="2000" dirty="0"/>
          </a:p>
        </p:txBody>
      </p:sp>
    </p:spTree>
    <p:controls>
      <mc:AlternateContent xmlns:mc="http://schemas.openxmlformats.org/markup-compatibility/2006">
        <mc:Choice xmlns:v="urn:schemas-microsoft-com:vml" Requires="v">
          <p:control spid="75360" name="TextBox1" r:id="rId2" imgW="7917120" imgH="3345120"/>
        </mc:Choice>
        <mc:Fallback>
          <p:control name="TextBox1" r:id="rId2" imgW="7917120" imgH="3345120">
            <p:pic>
              <p:nvPicPr>
                <p:cNvPr id="4" name="TextBox1"/>
                <p:cNvPicPr preferRelativeResize="0">
                  <a:picLocks noChangeArrowheads="1" noChangeShapeType="1"/>
                </p:cNvPicPr>
                <p:nvPr/>
              </p:nvPicPr>
              <p:blipFill>
                <a:blip r:embed="rId5"/>
                <a:srcRect/>
                <a:stretch>
                  <a:fillRect/>
                </a:stretch>
              </p:blipFill>
              <p:spPr bwMode="auto">
                <a:xfrm>
                  <a:off x="690563" y="3034540"/>
                  <a:ext cx="7920037" cy="3342707"/>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43339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22238"/>
            <a:ext cx="7086600" cy="487362"/>
          </a:xfrm>
        </p:spPr>
        <p:txBody>
          <a:bodyPr/>
          <a:lstStyle/>
          <a:p>
            <a:r>
              <a:rPr lang="en-US" altLang="zh-CN" sz="2800" dirty="0" smtClean="0"/>
              <a:t>4.1 </a:t>
            </a:r>
            <a:r>
              <a:rPr lang="zh-CN" altLang="en-US" sz="2800" dirty="0"/>
              <a:t>二叉树的遍历及其应用</a:t>
            </a:r>
            <a:r>
              <a:rPr lang="en-US" altLang="zh-CN" sz="2800" dirty="0"/>
              <a:t>: </a:t>
            </a:r>
            <a:r>
              <a:rPr lang="en-US" altLang="zh-CN" sz="2000" dirty="0" smtClean="0"/>
              <a:t>b</a:t>
            </a:r>
            <a:r>
              <a:rPr lang="zh-CN" altLang="en-US" sz="2000" dirty="0" smtClean="0">
                <a:solidFill>
                  <a:schemeClr val="accent6"/>
                </a:solidFill>
              </a:rPr>
              <a:t>中序 </a:t>
            </a:r>
            <a:r>
              <a:rPr lang="en-US" altLang="zh-CN" sz="2000" dirty="0"/>
              <a:t>- </a:t>
            </a:r>
            <a:r>
              <a:rPr lang="zh-CN" altLang="en-US" sz="2000" dirty="0">
                <a:solidFill>
                  <a:srgbClr val="7030A0"/>
                </a:solidFill>
              </a:rPr>
              <a:t>递归</a:t>
            </a:r>
            <a:endParaRPr lang="zh-CN" altLang="en-US" sz="2800" dirty="0"/>
          </a:p>
        </p:txBody>
      </p:sp>
      <p:sp>
        <p:nvSpPr>
          <p:cNvPr id="3" name="内容占位符 2"/>
          <p:cNvSpPr>
            <a:spLocks noGrp="1"/>
          </p:cNvSpPr>
          <p:nvPr>
            <p:ph idx="1"/>
          </p:nvPr>
        </p:nvSpPr>
        <p:spPr>
          <a:xfrm>
            <a:off x="533400" y="762000"/>
            <a:ext cx="8191500" cy="5419725"/>
          </a:xfrm>
        </p:spPr>
        <p:txBody>
          <a:bodyPr/>
          <a:lstStyle/>
          <a:p>
            <a:pPr marL="457200" indent="-457200">
              <a:buFont typeface="+mj-lt"/>
              <a:buAutoNum type="alphaLcPeriod" startAt="2"/>
            </a:pPr>
            <a:r>
              <a:rPr lang="zh-CN" altLang="en-US" sz="2400" b="1" dirty="0" smtClean="0">
                <a:solidFill>
                  <a:schemeClr val="accent6"/>
                </a:solidFill>
              </a:rPr>
              <a:t>中序</a:t>
            </a:r>
            <a:r>
              <a:rPr lang="zh-CN" altLang="en-US" sz="2400" dirty="0"/>
              <a:t>遍历</a:t>
            </a:r>
            <a:r>
              <a:rPr lang="en-US" altLang="zh-CN" sz="1400" dirty="0" smtClean="0">
                <a:solidFill>
                  <a:schemeClr val="tx1"/>
                </a:solidFill>
              </a:rPr>
              <a:t>——</a:t>
            </a:r>
            <a:r>
              <a:rPr lang="zh-CN" altLang="en-US" sz="1400" b="1" dirty="0">
                <a:solidFill>
                  <a:schemeClr val="tx1"/>
                </a:solidFill>
              </a:rPr>
              <a:t>‘</a:t>
            </a:r>
            <a:r>
              <a:rPr lang="zh-CN" altLang="en-US" sz="1400" b="1" dirty="0">
                <a:solidFill>
                  <a:srgbClr val="7030A0"/>
                </a:solidFill>
              </a:rPr>
              <a:t>递归</a:t>
            </a:r>
            <a:r>
              <a:rPr lang="zh-CN" altLang="en-US" sz="1400" b="1" dirty="0">
                <a:solidFill>
                  <a:schemeClr val="tx1"/>
                </a:solidFill>
              </a:rPr>
              <a:t>’</a:t>
            </a:r>
            <a:r>
              <a:rPr lang="zh-CN" altLang="en-US" sz="1400" dirty="0" smtClean="0">
                <a:solidFill>
                  <a:schemeClr val="tx1"/>
                </a:solidFill>
              </a:rPr>
              <a:t>算法</a:t>
            </a:r>
            <a:r>
              <a:rPr lang="zh-CN" altLang="en-US" sz="1400" dirty="0">
                <a:solidFill>
                  <a:schemeClr val="tx1"/>
                </a:solidFill>
              </a:rPr>
              <a:t>实现</a:t>
            </a:r>
            <a:endParaRPr lang="en-US" altLang="zh-CN" sz="1400" dirty="0">
              <a:solidFill>
                <a:schemeClr val="tx1"/>
              </a:solidFill>
            </a:endParaRPr>
          </a:p>
          <a:p>
            <a:pPr lvl="1"/>
            <a:r>
              <a:rPr lang="zh-CN" altLang="en-US" sz="2000" dirty="0"/>
              <a:t>若二叉树为空，则遍历结束；否则</a:t>
            </a:r>
          </a:p>
          <a:p>
            <a:pPr marL="914400" lvl="2" indent="0">
              <a:buNone/>
            </a:pPr>
            <a:r>
              <a:rPr lang="zh-CN" altLang="en-US" sz="1800" dirty="0">
                <a:solidFill>
                  <a:schemeClr val="tx1">
                    <a:lumMod val="50000"/>
                    <a:lumOff val="50000"/>
                  </a:schemeClr>
                </a:solidFill>
              </a:rPr>
              <a:t>⑴ 中序遍历</a:t>
            </a:r>
            <a:r>
              <a:rPr lang="zh-CN" altLang="en-US" sz="1800" dirty="0">
                <a:solidFill>
                  <a:srgbClr val="00B0F0"/>
                </a:solidFill>
              </a:rPr>
              <a:t>左子树</a:t>
            </a:r>
            <a:r>
              <a:rPr lang="en-US" altLang="zh-CN" sz="1800" dirty="0">
                <a:solidFill>
                  <a:schemeClr val="tx1">
                    <a:lumMod val="50000"/>
                    <a:lumOff val="50000"/>
                  </a:schemeClr>
                </a:solidFill>
              </a:rPr>
              <a:t>(</a:t>
            </a:r>
            <a:r>
              <a:rPr lang="zh-CN" altLang="en-US" sz="1800" dirty="0">
                <a:solidFill>
                  <a:srgbClr val="7030A0"/>
                </a:solidFill>
              </a:rPr>
              <a:t>递归</a:t>
            </a:r>
            <a:r>
              <a:rPr lang="zh-CN" altLang="en-US" sz="1800" dirty="0">
                <a:solidFill>
                  <a:schemeClr val="tx1">
                    <a:lumMod val="50000"/>
                    <a:lumOff val="50000"/>
                  </a:schemeClr>
                </a:solidFill>
              </a:rPr>
              <a:t>调用</a:t>
            </a:r>
            <a:r>
              <a:rPr lang="zh-CN" altLang="en-US" sz="1800" b="1" i="1" u="sng" dirty="0">
                <a:solidFill>
                  <a:schemeClr val="tx1">
                    <a:lumMod val="50000"/>
                    <a:lumOff val="50000"/>
                  </a:schemeClr>
                </a:solidFill>
              </a:rPr>
              <a:t>本算法</a:t>
            </a:r>
            <a:r>
              <a:rPr lang="en-US" altLang="zh-CN" sz="1800" dirty="0" smtClean="0">
                <a:solidFill>
                  <a:schemeClr val="tx1">
                    <a:lumMod val="50000"/>
                    <a:lumOff val="50000"/>
                  </a:schemeClr>
                </a:solidFill>
              </a:rPr>
              <a:t>)</a:t>
            </a:r>
            <a:endParaRPr lang="zh-CN" altLang="en-US" sz="1800" dirty="0">
              <a:solidFill>
                <a:schemeClr val="tx1">
                  <a:lumMod val="50000"/>
                  <a:lumOff val="50000"/>
                </a:schemeClr>
              </a:solidFill>
            </a:endParaRPr>
          </a:p>
          <a:p>
            <a:pPr marL="914400" lvl="2" indent="0">
              <a:buNone/>
            </a:pPr>
            <a:r>
              <a:rPr lang="zh-CN" altLang="en-US" sz="1800" dirty="0">
                <a:solidFill>
                  <a:schemeClr val="tx1">
                    <a:lumMod val="50000"/>
                    <a:lumOff val="50000"/>
                  </a:schemeClr>
                </a:solidFill>
              </a:rPr>
              <a:t>⑵ 访问</a:t>
            </a:r>
            <a:r>
              <a:rPr lang="zh-CN" altLang="en-US" sz="1800" dirty="0">
                <a:solidFill>
                  <a:srgbClr val="00B0F0"/>
                </a:solidFill>
              </a:rPr>
              <a:t>根</a:t>
            </a:r>
            <a:r>
              <a:rPr lang="zh-CN" altLang="en-US" sz="1800" dirty="0" smtClean="0">
                <a:solidFill>
                  <a:schemeClr val="tx1">
                    <a:lumMod val="50000"/>
                    <a:lumOff val="50000"/>
                  </a:schemeClr>
                </a:solidFill>
              </a:rPr>
              <a:t>结点</a:t>
            </a:r>
            <a:endParaRPr lang="zh-CN" altLang="en-US" sz="1800" dirty="0">
              <a:solidFill>
                <a:schemeClr val="tx1">
                  <a:lumMod val="50000"/>
                  <a:lumOff val="50000"/>
                </a:schemeClr>
              </a:solidFill>
            </a:endParaRPr>
          </a:p>
          <a:p>
            <a:pPr marL="914400" lvl="2" indent="0">
              <a:buNone/>
            </a:pPr>
            <a:r>
              <a:rPr lang="zh-CN" altLang="en-US" sz="1800" dirty="0">
                <a:solidFill>
                  <a:schemeClr val="tx1">
                    <a:lumMod val="50000"/>
                    <a:lumOff val="50000"/>
                  </a:schemeClr>
                </a:solidFill>
              </a:rPr>
              <a:t>⑶ 中序遍历</a:t>
            </a:r>
            <a:r>
              <a:rPr lang="zh-CN" altLang="en-US" sz="1800" dirty="0">
                <a:solidFill>
                  <a:srgbClr val="00B0F0"/>
                </a:solidFill>
              </a:rPr>
              <a:t>右子树</a:t>
            </a:r>
            <a:r>
              <a:rPr lang="en-US" altLang="zh-CN" sz="1800" dirty="0">
                <a:solidFill>
                  <a:schemeClr val="tx1">
                    <a:lumMod val="50000"/>
                    <a:lumOff val="50000"/>
                  </a:schemeClr>
                </a:solidFill>
              </a:rPr>
              <a:t>(</a:t>
            </a:r>
            <a:r>
              <a:rPr lang="zh-CN" altLang="en-US" sz="1800" dirty="0">
                <a:solidFill>
                  <a:srgbClr val="7030A0"/>
                </a:solidFill>
              </a:rPr>
              <a:t>递归</a:t>
            </a:r>
            <a:r>
              <a:rPr lang="zh-CN" altLang="en-US" sz="1800" dirty="0">
                <a:solidFill>
                  <a:schemeClr val="tx1">
                    <a:lumMod val="50000"/>
                    <a:lumOff val="50000"/>
                  </a:schemeClr>
                </a:solidFill>
              </a:rPr>
              <a:t>调用</a:t>
            </a:r>
            <a:r>
              <a:rPr lang="zh-CN" altLang="en-US" sz="1800" b="1" i="1" u="sng" dirty="0">
                <a:solidFill>
                  <a:schemeClr val="tx1">
                    <a:lumMod val="50000"/>
                    <a:lumOff val="50000"/>
                  </a:schemeClr>
                </a:solidFill>
              </a:rPr>
              <a:t>本算法</a:t>
            </a:r>
            <a:r>
              <a:rPr lang="en-US" altLang="zh-CN" sz="1800" dirty="0" smtClean="0">
                <a:solidFill>
                  <a:schemeClr val="tx1">
                    <a:lumMod val="50000"/>
                    <a:lumOff val="50000"/>
                  </a:schemeClr>
                </a:solidFill>
              </a:rPr>
              <a:t>)</a:t>
            </a:r>
            <a:endParaRPr lang="zh-CN" altLang="en-US" sz="2000" dirty="0">
              <a:solidFill>
                <a:schemeClr val="tx1">
                  <a:lumMod val="50000"/>
                  <a:lumOff val="50000"/>
                </a:schemeClr>
              </a:solidFill>
            </a:endParaRPr>
          </a:p>
        </p:txBody>
      </p:sp>
      <p:pic>
        <p:nvPicPr>
          <p:cNvPr id="6" name="图片 5"/>
          <p:cNvPicPr>
            <a:picLocks noChangeAspect="1"/>
          </p:cNvPicPr>
          <p:nvPr/>
        </p:nvPicPr>
        <p:blipFill>
          <a:blip r:embed="rId4"/>
          <a:stretch>
            <a:fillRect/>
          </a:stretch>
        </p:blipFill>
        <p:spPr>
          <a:xfrm>
            <a:off x="7467600" y="598099"/>
            <a:ext cx="1371600" cy="2678501"/>
          </a:xfrm>
          <a:prstGeom prst="rect">
            <a:avLst/>
          </a:prstGeom>
        </p:spPr>
      </p:pic>
      <p:sp>
        <p:nvSpPr>
          <p:cNvPr id="7" name="Rectangle 32"/>
          <p:cNvSpPr>
            <a:spLocks noChangeArrowheads="1"/>
          </p:cNvSpPr>
          <p:nvPr/>
        </p:nvSpPr>
        <p:spPr bwMode="auto">
          <a:xfrm>
            <a:off x="5867400" y="2209800"/>
            <a:ext cx="1752600" cy="914400"/>
          </a:xfrm>
          <a:prstGeom prst="rect">
            <a:avLst/>
          </a:prstGeom>
          <a:solidFill>
            <a:schemeClr val="accent1">
              <a:lumMod val="20000"/>
              <a:lumOff val="80000"/>
            </a:schemeClr>
          </a:solid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zh-CN" altLang="en-US" sz="2000" dirty="0">
                <a:solidFill>
                  <a:schemeClr val="accent6"/>
                </a:solidFill>
              </a:rPr>
              <a:t>中</a:t>
            </a:r>
            <a:r>
              <a:rPr lang="zh-CN" altLang="en-US" sz="2000" dirty="0" smtClean="0">
                <a:solidFill>
                  <a:schemeClr val="accent6"/>
                </a:solidFill>
              </a:rPr>
              <a:t>序</a:t>
            </a:r>
            <a:r>
              <a:rPr lang="zh-CN" altLang="en-US" sz="2000" dirty="0"/>
              <a:t>次序</a:t>
            </a:r>
            <a:r>
              <a:rPr lang="en-US" altLang="zh-CN" sz="2000" dirty="0" smtClean="0"/>
              <a:t>:</a:t>
            </a:r>
          </a:p>
          <a:p>
            <a:pPr eaLnBrk="1" hangingPunct="1">
              <a:lnSpc>
                <a:spcPct val="150000"/>
              </a:lnSpc>
              <a:spcBef>
                <a:spcPct val="0"/>
              </a:spcBef>
              <a:buClrTx/>
              <a:buSzTx/>
              <a:buFontTx/>
              <a:buNone/>
            </a:pPr>
            <a:r>
              <a:rPr lang="en-US" altLang="zh-CN" sz="2000" dirty="0" smtClean="0"/>
              <a:t> c-b-e-g-d-f-</a:t>
            </a:r>
            <a:r>
              <a:rPr lang="en-US" altLang="zh-CN" sz="2000" i="1" dirty="0" smtClean="0">
                <a:solidFill>
                  <a:srgbClr val="002060"/>
                </a:solidFill>
                <a:effectLst>
                  <a:outerShdw blurRad="38100" dist="38100" dir="2700000" algn="tl">
                    <a:srgbClr val="000000">
                      <a:alpha val="43137"/>
                    </a:srgbClr>
                  </a:outerShdw>
                </a:effectLst>
              </a:rPr>
              <a:t>a</a:t>
            </a:r>
            <a:endParaRPr lang="en-US" altLang="zh-CN" sz="2000" i="1" dirty="0">
              <a:solidFill>
                <a:srgbClr val="002060"/>
              </a:solidFill>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79422" name="TextBox1" r:id="rId2" imgW="7917120" imgH="2842200"/>
        </mc:Choice>
        <mc:Fallback>
          <p:control name="TextBox1" r:id="rId2" imgW="7917120" imgH="2842200">
            <p:pic>
              <p:nvPicPr>
                <p:cNvPr id="4" name="TextBox1"/>
                <p:cNvPicPr preferRelativeResize="0">
                  <a:picLocks noChangeArrowheads="1" noChangeShapeType="1"/>
                </p:cNvPicPr>
                <p:nvPr/>
              </p:nvPicPr>
              <p:blipFill>
                <a:blip r:embed="rId5"/>
                <a:srcRect/>
                <a:stretch>
                  <a:fillRect/>
                </a:stretch>
              </p:blipFill>
              <p:spPr bwMode="auto">
                <a:xfrm>
                  <a:off x="669131" y="3505200"/>
                  <a:ext cx="7920037" cy="2840426"/>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0463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086600" cy="487362"/>
          </a:xfrm>
        </p:spPr>
        <p:txBody>
          <a:bodyPr/>
          <a:lstStyle/>
          <a:p>
            <a:r>
              <a:rPr lang="en-US" altLang="zh-CN" sz="2800" dirty="0" smtClean="0"/>
              <a:t>4.1 </a:t>
            </a:r>
            <a:r>
              <a:rPr lang="zh-CN" altLang="en-US" sz="2800" dirty="0"/>
              <a:t>二叉树的遍历及其应用</a:t>
            </a:r>
            <a:r>
              <a:rPr lang="en-US" altLang="zh-CN" sz="2800" dirty="0"/>
              <a:t>: </a:t>
            </a:r>
            <a:r>
              <a:rPr lang="en-US" altLang="zh-CN" sz="2000" dirty="0" smtClean="0"/>
              <a:t>c</a:t>
            </a:r>
            <a:r>
              <a:rPr lang="zh-CN" altLang="en-US" sz="2000" dirty="0" smtClean="0">
                <a:solidFill>
                  <a:schemeClr val="accent6"/>
                </a:solidFill>
              </a:rPr>
              <a:t>后序 </a:t>
            </a:r>
            <a:r>
              <a:rPr lang="en-US" altLang="zh-CN" sz="2000" dirty="0"/>
              <a:t>- </a:t>
            </a:r>
            <a:r>
              <a:rPr lang="zh-CN" altLang="en-US" sz="2000" dirty="0">
                <a:solidFill>
                  <a:srgbClr val="7030A0"/>
                </a:solidFill>
              </a:rPr>
              <a:t>递归</a:t>
            </a:r>
            <a:endParaRPr lang="zh-CN" altLang="en-US" sz="2800" dirty="0"/>
          </a:p>
        </p:txBody>
      </p:sp>
      <p:sp>
        <p:nvSpPr>
          <p:cNvPr id="3" name="内容占位符 2"/>
          <p:cNvSpPr>
            <a:spLocks noGrp="1"/>
          </p:cNvSpPr>
          <p:nvPr>
            <p:ph idx="1"/>
          </p:nvPr>
        </p:nvSpPr>
        <p:spPr>
          <a:xfrm>
            <a:off x="533400" y="828675"/>
            <a:ext cx="8191500" cy="5419725"/>
          </a:xfrm>
        </p:spPr>
        <p:txBody>
          <a:bodyPr/>
          <a:lstStyle/>
          <a:p>
            <a:pPr marL="457200" indent="-457200">
              <a:lnSpc>
                <a:spcPct val="100000"/>
              </a:lnSpc>
              <a:buFont typeface="+mj-lt"/>
              <a:buAutoNum type="alphaLcPeriod" startAt="2"/>
            </a:pPr>
            <a:r>
              <a:rPr lang="zh-CN" altLang="en-US" sz="2400" b="1" dirty="0" smtClean="0">
                <a:solidFill>
                  <a:schemeClr val="accent6"/>
                </a:solidFill>
              </a:rPr>
              <a:t>后序</a:t>
            </a:r>
            <a:r>
              <a:rPr lang="zh-CN" altLang="en-US" sz="2400" dirty="0" smtClean="0"/>
              <a:t>遍历</a:t>
            </a:r>
            <a:r>
              <a:rPr lang="en-US" altLang="zh-CN" sz="1400" dirty="0">
                <a:solidFill>
                  <a:schemeClr val="tx1"/>
                </a:solidFill>
              </a:rPr>
              <a:t>——</a:t>
            </a:r>
            <a:r>
              <a:rPr lang="zh-CN" altLang="en-US" sz="1400" b="1" dirty="0">
                <a:solidFill>
                  <a:schemeClr val="tx1"/>
                </a:solidFill>
              </a:rPr>
              <a:t>‘</a:t>
            </a:r>
            <a:r>
              <a:rPr lang="zh-CN" altLang="en-US" sz="1400" b="1" dirty="0">
                <a:solidFill>
                  <a:srgbClr val="7030A0"/>
                </a:solidFill>
              </a:rPr>
              <a:t>递归</a:t>
            </a:r>
            <a:r>
              <a:rPr lang="zh-CN" altLang="en-US" sz="1400" b="1" dirty="0">
                <a:solidFill>
                  <a:schemeClr val="tx1"/>
                </a:solidFill>
              </a:rPr>
              <a:t>’</a:t>
            </a:r>
            <a:r>
              <a:rPr lang="zh-CN" altLang="en-US" sz="1400" dirty="0">
                <a:solidFill>
                  <a:schemeClr val="tx1"/>
                </a:solidFill>
              </a:rPr>
              <a:t>算法实现</a:t>
            </a:r>
            <a:endParaRPr lang="en-US" altLang="zh-CN" sz="1400" dirty="0">
              <a:solidFill>
                <a:schemeClr val="tx1"/>
              </a:solidFill>
            </a:endParaRPr>
          </a:p>
          <a:p>
            <a:pPr lvl="1"/>
            <a:r>
              <a:rPr lang="zh-CN" altLang="en-US" sz="2000" dirty="0" smtClean="0"/>
              <a:t>若</a:t>
            </a:r>
            <a:r>
              <a:rPr lang="zh-CN" altLang="en-US" sz="2000" dirty="0"/>
              <a:t>二叉树为空，则遍历结束；否则</a:t>
            </a:r>
          </a:p>
          <a:p>
            <a:pPr marL="914400" lvl="2" indent="0">
              <a:buNone/>
            </a:pPr>
            <a:r>
              <a:rPr lang="zh-CN" altLang="en-US" sz="1800" dirty="0">
                <a:solidFill>
                  <a:schemeClr val="tx1">
                    <a:lumMod val="50000"/>
                    <a:lumOff val="50000"/>
                  </a:schemeClr>
                </a:solidFill>
              </a:rPr>
              <a:t>⑴ 后序遍历</a:t>
            </a:r>
            <a:r>
              <a:rPr lang="zh-CN" altLang="en-US" sz="1800" b="1" dirty="0">
                <a:solidFill>
                  <a:srgbClr val="00B0F0"/>
                </a:solidFill>
              </a:rPr>
              <a:t>左</a:t>
            </a:r>
            <a:r>
              <a:rPr lang="zh-CN" altLang="en-US" sz="1800" dirty="0">
                <a:solidFill>
                  <a:srgbClr val="00B0F0"/>
                </a:solidFill>
              </a:rPr>
              <a:t>子树</a:t>
            </a:r>
            <a:r>
              <a:rPr lang="en-US" altLang="zh-CN" sz="1800" dirty="0">
                <a:solidFill>
                  <a:schemeClr val="tx1">
                    <a:lumMod val="50000"/>
                    <a:lumOff val="50000"/>
                  </a:schemeClr>
                </a:solidFill>
              </a:rPr>
              <a:t>(</a:t>
            </a:r>
            <a:r>
              <a:rPr lang="zh-CN" altLang="en-US" sz="1800" dirty="0">
                <a:solidFill>
                  <a:srgbClr val="7030A0"/>
                </a:solidFill>
              </a:rPr>
              <a:t>递归</a:t>
            </a:r>
            <a:r>
              <a:rPr lang="zh-CN" altLang="en-US" sz="1800" dirty="0">
                <a:solidFill>
                  <a:schemeClr val="tx1">
                    <a:lumMod val="50000"/>
                    <a:lumOff val="50000"/>
                  </a:schemeClr>
                </a:solidFill>
              </a:rPr>
              <a:t>调用</a:t>
            </a:r>
            <a:r>
              <a:rPr lang="zh-CN" altLang="en-US" sz="1800" b="1" i="1" u="sng" dirty="0">
                <a:solidFill>
                  <a:schemeClr val="tx1">
                    <a:lumMod val="50000"/>
                    <a:lumOff val="50000"/>
                  </a:schemeClr>
                </a:solidFill>
              </a:rPr>
              <a:t>本算法</a:t>
            </a:r>
            <a:r>
              <a:rPr lang="en-US" altLang="zh-CN" sz="1800" dirty="0" smtClean="0">
                <a:solidFill>
                  <a:schemeClr val="tx1">
                    <a:lumMod val="50000"/>
                    <a:lumOff val="50000"/>
                  </a:schemeClr>
                </a:solidFill>
              </a:rPr>
              <a:t>)</a:t>
            </a:r>
            <a:endParaRPr lang="zh-CN" altLang="en-US" sz="1800" dirty="0">
              <a:solidFill>
                <a:schemeClr val="tx1">
                  <a:lumMod val="50000"/>
                  <a:lumOff val="50000"/>
                </a:schemeClr>
              </a:solidFill>
            </a:endParaRPr>
          </a:p>
          <a:p>
            <a:pPr marL="914400" lvl="2" indent="0">
              <a:buNone/>
            </a:pPr>
            <a:r>
              <a:rPr lang="zh-CN" altLang="en-US" sz="1800" dirty="0">
                <a:solidFill>
                  <a:schemeClr val="tx1">
                    <a:lumMod val="50000"/>
                    <a:lumOff val="50000"/>
                  </a:schemeClr>
                </a:solidFill>
              </a:rPr>
              <a:t>⑵ 后序遍历</a:t>
            </a:r>
            <a:r>
              <a:rPr lang="zh-CN" altLang="en-US" sz="1800" dirty="0">
                <a:solidFill>
                  <a:srgbClr val="00B0F0"/>
                </a:solidFill>
              </a:rPr>
              <a:t>右子树</a:t>
            </a:r>
            <a:r>
              <a:rPr lang="en-US" altLang="zh-CN" sz="1800" dirty="0">
                <a:solidFill>
                  <a:schemeClr val="tx1">
                    <a:lumMod val="50000"/>
                    <a:lumOff val="50000"/>
                  </a:schemeClr>
                </a:solidFill>
              </a:rPr>
              <a:t>(</a:t>
            </a:r>
            <a:r>
              <a:rPr lang="zh-CN" altLang="en-US" sz="1800" dirty="0">
                <a:solidFill>
                  <a:srgbClr val="7030A0"/>
                </a:solidFill>
              </a:rPr>
              <a:t>递归</a:t>
            </a:r>
            <a:r>
              <a:rPr lang="zh-CN" altLang="en-US" sz="1800" dirty="0">
                <a:solidFill>
                  <a:schemeClr val="tx1">
                    <a:lumMod val="50000"/>
                    <a:lumOff val="50000"/>
                  </a:schemeClr>
                </a:solidFill>
              </a:rPr>
              <a:t>调用</a:t>
            </a:r>
            <a:r>
              <a:rPr lang="zh-CN" altLang="en-US" sz="1800" b="1" i="1" u="sng" dirty="0">
                <a:solidFill>
                  <a:schemeClr val="tx1">
                    <a:lumMod val="50000"/>
                    <a:lumOff val="50000"/>
                  </a:schemeClr>
                </a:solidFill>
              </a:rPr>
              <a:t>本算法</a:t>
            </a:r>
            <a:r>
              <a:rPr lang="en-US" altLang="zh-CN" sz="1800" dirty="0">
                <a:solidFill>
                  <a:schemeClr val="tx1">
                    <a:lumMod val="50000"/>
                    <a:lumOff val="50000"/>
                  </a:schemeClr>
                </a:solidFill>
              </a:rPr>
              <a:t>) </a:t>
            </a:r>
            <a:endParaRPr lang="zh-CN" altLang="en-US" sz="1800" dirty="0">
              <a:solidFill>
                <a:schemeClr val="tx1">
                  <a:lumMod val="50000"/>
                  <a:lumOff val="50000"/>
                </a:schemeClr>
              </a:solidFill>
            </a:endParaRPr>
          </a:p>
          <a:p>
            <a:pPr marL="914400" lvl="2" indent="0">
              <a:buNone/>
            </a:pPr>
            <a:r>
              <a:rPr lang="zh-CN" altLang="en-US" sz="1800" dirty="0">
                <a:solidFill>
                  <a:schemeClr val="tx1">
                    <a:lumMod val="50000"/>
                    <a:lumOff val="50000"/>
                  </a:schemeClr>
                </a:solidFill>
              </a:rPr>
              <a:t>⑶ 访问</a:t>
            </a:r>
            <a:r>
              <a:rPr lang="zh-CN" altLang="en-US" sz="1800" dirty="0">
                <a:solidFill>
                  <a:srgbClr val="00B0F0"/>
                </a:solidFill>
              </a:rPr>
              <a:t>根</a:t>
            </a:r>
            <a:r>
              <a:rPr lang="zh-CN" altLang="en-US" sz="1800" dirty="0" smtClean="0">
                <a:solidFill>
                  <a:schemeClr val="tx1">
                    <a:lumMod val="50000"/>
                    <a:lumOff val="50000"/>
                  </a:schemeClr>
                </a:solidFill>
              </a:rPr>
              <a:t>结点</a:t>
            </a:r>
            <a:endParaRPr lang="zh-CN" altLang="en-US" sz="2000" dirty="0">
              <a:solidFill>
                <a:schemeClr val="tx1">
                  <a:lumMod val="50000"/>
                  <a:lumOff val="50000"/>
                </a:schemeClr>
              </a:solidFill>
            </a:endParaRPr>
          </a:p>
        </p:txBody>
      </p:sp>
      <p:pic>
        <p:nvPicPr>
          <p:cNvPr id="4" name="图片 3"/>
          <p:cNvPicPr>
            <a:picLocks noChangeAspect="1"/>
          </p:cNvPicPr>
          <p:nvPr/>
        </p:nvPicPr>
        <p:blipFill>
          <a:blip r:embed="rId4"/>
          <a:stretch>
            <a:fillRect/>
          </a:stretch>
        </p:blipFill>
        <p:spPr>
          <a:xfrm>
            <a:off x="7299462" y="569164"/>
            <a:ext cx="1425437" cy="2783636"/>
          </a:xfrm>
          <a:prstGeom prst="rect">
            <a:avLst/>
          </a:prstGeom>
        </p:spPr>
      </p:pic>
      <p:sp>
        <p:nvSpPr>
          <p:cNvPr id="5" name="Rectangle 32"/>
          <p:cNvSpPr>
            <a:spLocks noChangeArrowheads="1"/>
          </p:cNvSpPr>
          <p:nvPr/>
        </p:nvSpPr>
        <p:spPr bwMode="auto">
          <a:xfrm>
            <a:off x="5791200" y="2310037"/>
            <a:ext cx="1905000" cy="838200"/>
          </a:xfrm>
          <a:prstGeom prst="rect">
            <a:avLst/>
          </a:prstGeom>
          <a:solidFill>
            <a:schemeClr val="accent1">
              <a:lumMod val="20000"/>
              <a:lumOff val="80000"/>
            </a:schemeClr>
          </a:solid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zh-CN" altLang="en-US" sz="2000" dirty="0" smtClean="0">
                <a:solidFill>
                  <a:schemeClr val="accent6"/>
                </a:solidFill>
              </a:rPr>
              <a:t>后序</a:t>
            </a:r>
            <a:r>
              <a:rPr lang="zh-CN" altLang="en-US" sz="2000" dirty="0"/>
              <a:t>次序</a:t>
            </a:r>
            <a:r>
              <a:rPr lang="en-US" altLang="zh-CN" sz="2000" dirty="0"/>
              <a:t>: </a:t>
            </a:r>
            <a:endParaRPr lang="en-US" altLang="zh-CN" sz="2000" dirty="0" smtClean="0"/>
          </a:p>
          <a:p>
            <a:pPr eaLnBrk="1" hangingPunct="1">
              <a:lnSpc>
                <a:spcPct val="150000"/>
              </a:lnSpc>
              <a:spcBef>
                <a:spcPct val="0"/>
              </a:spcBef>
              <a:buClrTx/>
              <a:buSzTx/>
              <a:buFontTx/>
              <a:buNone/>
            </a:pPr>
            <a:r>
              <a:rPr lang="en-US" altLang="zh-CN" sz="2000" dirty="0" smtClean="0"/>
              <a:t>c-g-e-f-d-b-</a:t>
            </a:r>
            <a:r>
              <a:rPr lang="en-US" altLang="zh-CN" sz="2000" i="1" dirty="0" smtClean="0">
                <a:solidFill>
                  <a:srgbClr val="002060"/>
                </a:solidFill>
                <a:effectLst>
                  <a:outerShdw blurRad="38100" dist="38100" dir="2700000" algn="tl">
                    <a:srgbClr val="000000">
                      <a:alpha val="43137"/>
                    </a:srgbClr>
                  </a:outerShdw>
                </a:effectLst>
              </a:rPr>
              <a:t>a</a:t>
            </a:r>
            <a:endParaRPr lang="en-US" altLang="zh-CN" sz="2000" i="1" dirty="0">
              <a:solidFill>
                <a:srgbClr val="002060"/>
              </a:solidFill>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81443" name="TextBox1" r:id="rId2" imgW="7917120" imgH="2979360"/>
        </mc:Choice>
        <mc:Fallback>
          <p:control name="TextBox1" r:id="rId2" imgW="7917120" imgH="2979360">
            <p:pic>
              <p:nvPicPr>
                <p:cNvPr id="6" name="TextBox1"/>
                <p:cNvPicPr preferRelativeResize="0">
                  <a:picLocks noChangeArrowheads="1" noChangeShapeType="1"/>
                </p:cNvPicPr>
                <p:nvPr/>
              </p:nvPicPr>
              <p:blipFill>
                <a:blip r:embed="rId5"/>
                <a:srcRect/>
                <a:stretch>
                  <a:fillRect/>
                </a:stretch>
              </p:blipFill>
              <p:spPr bwMode="auto">
                <a:xfrm>
                  <a:off x="668338" y="3421632"/>
                  <a:ext cx="7920037" cy="297916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992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22238"/>
            <a:ext cx="7086600" cy="487362"/>
          </a:xfrm>
        </p:spPr>
        <p:txBody>
          <a:bodyPr/>
          <a:lstStyle/>
          <a:p>
            <a:r>
              <a:rPr lang="en-US" altLang="zh-CN" sz="2800" dirty="0" smtClean="0"/>
              <a:t>4.1 </a:t>
            </a:r>
            <a:r>
              <a:rPr lang="zh-CN" altLang="en-US" sz="2800" dirty="0"/>
              <a:t>二叉树的遍历及其应用</a:t>
            </a:r>
            <a:r>
              <a:rPr lang="en-US" altLang="zh-CN" sz="2800" dirty="0"/>
              <a:t>: </a:t>
            </a:r>
            <a:r>
              <a:rPr lang="en-US" altLang="zh-CN" sz="2000" dirty="0" smtClean="0"/>
              <a:t>d</a:t>
            </a:r>
            <a:r>
              <a:rPr lang="zh-CN" altLang="en-US" sz="2000" dirty="0" smtClean="0">
                <a:solidFill>
                  <a:schemeClr val="accent6"/>
                </a:solidFill>
              </a:rPr>
              <a:t>层序</a:t>
            </a:r>
            <a:endParaRPr lang="zh-CN" altLang="en-US" sz="2800" dirty="0"/>
          </a:p>
        </p:txBody>
      </p:sp>
      <p:sp>
        <p:nvSpPr>
          <p:cNvPr id="3" name="内容占位符 2"/>
          <p:cNvSpPr>
            <a:spLocks noGrp="1"/>
          </p:cNvSpPr>
          <p:nvPr>
            <p:ph idx="1"/>
          </p:nvPr>
        </p:nvSpPr>
        <p:spPr>
          <a:xfrm>
            <a:off x="624840" y="609600"/>
            <a:ext cx="6751320" cy="5715001"/>
          </a:xfrm>
        </p:spPr>
        <p:txBody>
          <a:bodyPr/>
          <a:lstStyle/>
          <a:p>
            <a:pPr>
              <a:lnSpc>
                <a:spcPct val="100000"/>
              </a:lnSpc>
              <a:spcBef>
                <a:spcPts val="600"/>
              </a:spcBef>
            </a:pPr>
            <a:r>
              <a:rPr lang="zh-CN" altLang="en-US" sz="2400" b="1" dirty="0">
                <a:solidFill>
                  <a:srgbClr val="0070C0"/>
                </a:solidFill>
              </a:rPr>
              <a:t>层</a:t>
            </a:r>
            <a:r>
              <a:rPr lang="en-US" altLang="zh-CN" sz="1800" b="1" dirty="0">
                <a:solidFill>
                  <a:srgbClr val="0070C0"/>
                </a:solidFill>
              </a:rPr>
              <a:t>[</a:t>
            </a:r>
            <a:r>
              <a:rPr lang="zh-CN" altLang="en-US" sz="1800" b="1" dirty="0">
                <a:solidFill>
                  <a:srgbClr val="0070C0"/>
                </a:solidFill>
              </a:rPr>
              <a:t>次</a:t>
            </a:r>
            <a:r>
              <a:rPr lang="en-US" altLang="zh-CN" sz="1800" b="1" dirty="0">
                <a:solidFill>
                  <a:srgbClr val="0070C0"/>
                </a:solidFill>
              </a:rPr>
              <a:t>]</a:t>
            </a:r>
            <a:r>
              <a:rPr lang="zh-CN" altLang="en-US" sz="2400" b="1" dirty="0">
                <a:solidFill>
                  <a:srgbClr val="0070C0"/>
                </a:solidFill>
              </a:rPr>
              <a:t>序</a:t>
            </a:r>
            <a:r>
              <a:rPr lang="zh-CN" altLang="en-US" sz="2400" dirty="0"/>
              <a:t>遍历：</a:t>
            </a:r>
            <a:r>
              <a:rPr lang="zh-CN" altLang="en-US" sz="1800" dirty="0"/>
              <a:t>是从根结点开始，按层次次序“</a:t>
            </a:r>
            <a:r>
              <a:rPr lang="zh-CN" altLang="en-US" sz="1800" i="1" u="sng" dirty="0">
                <a:solidFill>
                  <a:schemeClr val="tx1"/>
                </a:solidFill>
                <a:effectLst>
                  <a:outerShdw blurRad="38100" dist="38100" dir="2700000" algn="tl">
                    <a:srgbClr val="000000">
                      <a:alpha val="43137"/>
                    </a:srgbClr>
                  </a:outerShdw>
                </a:effectLst>
              </a:rPr>
              <a:t>自上而下</a:t>
            </a:r>
            <a:r>
              <a:rPr lang="zh-CN" altLang="en-US" sz="1800" dirty="0"/>
              <a:t>，</a:t>
            </a:r>
            <a:r>
              <a:rPr lang="zh-CN" altLang="en-US" sz="1800" i="1" u="sng" dirty="0">
                <a:solidFill>
                  <a:schemeClr val="tx1"/>
                </a:solidFill>
                <a:effectLst>
                  <a:outerShdw blurRad="38100" dist="38100" dir="2700000" algn="tl">
                    <a:srgbClr val="000000">
                      <a:alpha val="43137"/>
                    </a:srgbClr>
                  </a:outerShdw>
                </a:effectLst>
              </a:rPr>
              <a:t>从左至右</a:t>
            </a:r>
            <a:r>
              <a:rPr lang="zh-CN" altLang="en-US" sz="1800" dirty="0"/>
              <a:t>”访问树中的各结点</a:t>
            </a:r>
            <a:r>
              <a:rPr lang="zh-CN" altLang="en-US" sz="1800" dirty="0" smtClean="0"/>
              <a:t>。</a:t>
            </a:r>
            <a:endParaRPr lang="en-US" altLang="zh-CN" sz="2000" dirty="0"/>
          </a:p>
          <a:p>
            <a:pPr marL="457200" indent="-457200">
              <a:lnSpc>
                <a:spcPct val="100000"/>
              </a:lnSpc>
              <a:spcBef>
                <a:spcPts val="600"/>
              </a:spcBef>
              <a:buFont typeface="+mj-lt"/>
              <a:buAutoNum type="alphaLcPeriod" startAt="4"/>
            </a:pPr>
            <a:r>
              <a:rPr lang="zh-CN" altLang="en-US" sz="2400" b="1" dirty="0" smtClean="0">
                <a:solidFill>
                  <a:schemeClr val="accent6"/>
                </a:solidFill>
              </a:rPr>
              <a:t>层序</a:t>
            </a:r>
            <a:r>
              <a:rPr lang="zh-CN" altLang="en-US" sz="2400" dirty="0" smtClean="0"/>
              <a:t>遍历</a:t>
            </a:r>
            <a:r>
              <a:rPr lang="en-US" altLang="zh-CN" sz="1800" dirty="0" smtClean="0">
                <a:solidFill>
                  <a:schemeClr val="tx1"/>
                </a:solidFill>
              </a:rPr>
              <a:t>——</a:t>
            </a:r>
            <a:r>
              <a:rPr lang="zh-CN" altLang="en-US" sz="1800" dirty="0" smtClean="0">
                <a:solidFill>
                  <a:schemeClr val="tx1"/>
                </a:solidFill>
              </a:rPr>
              <a:t>算法实现</a:t>
            </a:r>
            <a:r>
              <a:rPr lang="en-US" altLang="zh-CN" sz="1200" dirty="0" smtClean="0">
                <a:solidFill>
                  <a:srgbClr val="7030A0"/>
                </a:solidFill>
              </a:rPr>
              <a:t>(</a:t>
            </a:r>
            <a:r>
              <a:rPr lang="zh-CN" altLang="en-US" sz="1200" b="1" strike="sngStrike" dirty="0" smtClean="0">
                <a:solidFill>
                  <a:srgbClr val="7030A0"/>
                </a:solidFill>
              </a:rPr>
              <a:t>‘</a:t>
            </a:r>
            <a:r>
              <a:rPr lang="zh-CN" altLang="en-US" sz="1200" b="1" strike="sngStrike" dirty="0">
                <a:solidFill>
                  <a:srgbClr val="7030A0"/>
                </a:solidFill>
              </a:rPr>
              <a:t>非</a:t>
            </a:r>
            <a:r>
              <a:rPr lang="zh-CN" altLang="en-US" sz="1200" b="1" strike="sngStrike" dirty="0" smtClean="0">
                <a:solidFill>
                  <a:srgbClr val="7030A0"/>
                </a:solidFill>
              </a:rPr>
              <a:t>递归’</a:t>
            </a:r>
            <a:r>
              <a:rPr lang="en-US" altLang="zh-CN" sz="1200" dirty="0" smtClean="0">
                <a:solidFill>
                  <a:srgbClr val="7030A0"/>
                </a:solidFill>
              </a:rPr>
              <a:t>)</a:t>
            </a:r>
            <a:endParaRPr lang="en-US" altLang="zh-CN" sz="1800" dirty="0">
              <a:solidFill>
                <a:srgbClr val="7030A0"/>
              </a:solidFill>
            </a:endParaRPr>
          </a:p>
          <a:p>
            <a:pPr marL="857250" lvl="1" indent="-342900">
              <a:lnSpc>
                <a:spcPct val="100000"/>
              </a:lnSpc>
              <a:spcBef>
                <a:spcPts val="600"/>
              </a:spcBef>
            </a:pPr>
            <a:r>
              <a:rPr lang="zh-CN" altLang="en-US" sz="2000" i="1" dirty="0" smtClean="0"/>
              <a:t>须</a:t>
            </a:r>
            <a:r>
              <a:rPr lang="zh-CN" altLang="en-US" sz="2000" dirty="0" smtClean="0"/>
              <a:t>借助</a:t>
            </a:r>
            <a:r>
              <a:rPr lang="zh-CN" altLang="en-US" sz="2000" b="1" dirty="0" smtClean="0">
                <a:solidFill>
                  <a:srgbClr val="C00000"/>
                </a:solidFill>
                <a:effectLst>
                  <a:outerShdw blurRad="38100" dist="38100" dir="2700000" algn="tl">
                    <a:srgbClr val="000000">
                      <a:alpha val="43137"/>
                    </a:srgbClr>
                  </a:outerShdw>
                </a:effectLst>
              </a:rPr>
              <a:t>队列</a:t>
            </a:r>
            <a:r>
              <a:rPr lang="zh-CN" altLang="en-US" sz="1200" dirty="0" smtClean="0">
                <a:solidFill>
                  <a:schemeClr val="tx1">
                    <a:lumMod val="50000"/>
                    <a:lumOff val="50000"/>
                  </a:schemeClr>
                </a:solidFill>
              </a:rPr>
              <a:t>（初始化时</a:t>
            </a:r>
            <a:r>
              <a:rPr lang="en-US" altLang="zh-CN" sz="1200" dirty="0" smtClean="0">
                <a:solidFill>
                  <a:schemeClr val="tx1">
                    <a:lumMod val="50000"/>
                    <a:lumOff val="50000"/>
                  </a:schemeClr>
                </a:solidFill>
              </a:rPr>
              <a:t>=NULL</a:t>
            </a:r>
            <a:r>
              <a:rPr lang="zh-CN" altLang="en-US" sz="1200" dirty="0" smtClean="0">
                <a:solidFill>
                  <a:schemeClr val="tx1">
                    <a:lumMod val="50000"/>
                    <a:lumOff val="50000"/>
                  </a:schemeClr>
                </a:solidFill>
              </a:rPr>
              <a:t>）</a:t>
            </a:r>
            <a:r>
              <a:rPr lang="zh-CN" altLang="en-US" sz="2000" dirty="0" smtClean="0"/>
              <a:t>。</a:t>
            </a:r>
            <a:endParaRPr lang="zh-CN" altLang="en-US" sz="2000" dirty="0"/>
          </a:p>
          <a:p>
            <a:pPr marL="1168400" lvl="2" indent="-295275">
              <a:lnSpc>
                <a:spcPct val="100000"/>
              </a:lnSpc>
              <a:spcBef>
                <a:spcPts val="600"/>
              </a:spcBef>
              <a:buFont typeface="+mj-lt"/>
              <a:buAutoNum type="alphaLcParenR"/>
            </a:pPr>
            <a:r>
              <a:rPr lang="zh-CN" altLang="en-US" sz="2000" dirty="0" smtClean="0">
                <a:solidFill>
                  <a:schemeClr val="tx1">
                    <a:lumMod val="75000"/>
                    <a:lumOff val="25000"/>
                  </a:schemeClr>
                </a:solidFill>
              </a:rPr>
              <a:t>若二叉树</a:t>
            </a:r>
            <a:r>
              <a:rPr lang="en-US" altLang="zh-CN" sz="2000" b="1" i="1" dirty="0" smtClean="0">
                <a:solidFill>
                  <a:schemeClr val="tx1">
                    <a:lumMod val="75000"/>
                    <a:lumOff val="25000"/>
                  </a:schemeClr>
                </a:solidFill>
              </a:rPr>
              <a:t>T</a:t>
            </a:r>
            <a:r>
              <a:rPr lang="zh-CN" altLang="en-US" sz="2000" dirty="0" smtClean="0">
                <a:solidFill>
                  <a:schemeClr val="tx1">
                    <a:lumMod val="75000"/>
                    <a:lumOff val="25000"/>
                  </a:schemeClr>
                </a:solidFill>
              </a:rPr>
              <a:t>为</a:t>
            </a:r>
            <a:r>
              <a:rPr lang="zh-CN" altLang="en-US" sz="2000" dirty="0">
                <a:solidFill>
                  <a:schemeClr val="tx1">
                    <a:lumMod val="75000"/>
                    <a:lumOff val="25000"/>
                  </a:schemeClr>
                </a:solidFill>
              </a:rPr>
              <a:t>空，则返回</a:t>
            </a:r>
            <a:r>
              <a:rPr lang="zh-CN" altLang="en-US" sz="2000" dirty="0" smtClean="0">
                <a:solidFill>
                  <a:schemeClr val="tx1">
                    <a:lumMod val="75000"/>
                    <a:lumOff val="25000"/>
                  </a:schemeClr>
                </a:solidFill>
              </a:rPr>
              <a:t>；否则</a:t>
            </a:r>
            <a:r>
              <a:rPr lang="zh-CN" altLang="en-US" sz="2000" dirty="0">
                <a:solidFill>
                  <a:schemeClr val="tx1">
                    <a:lumMod val="75000"/>
                    <a:lumOff val="25000"/>
                  </a:schemeClr>
                </a:solidFill>
              </a:rPr>
              <a:t>，令</a:t>
            </a:r>
            <a:r>
              <a:rPr lang="en-US" altLang="zh-CN" sz="2000" i="1" dirty="0" smtClean="0">
                <a:solidFill>
                  <a:schemeClr val="tx1">
                    <a:lumMod val="75000"/>
                    <a:lumOff val="25000"/>
                  </a:schemeClr>
                </a:solidFill>
              </a:rPr>
              <a:t>p</a:t>
            </a:r>
            <a:r>
              <a:rPr lang="en-US" altLang="zh-CN" sz="2000" dirty="0" smtClean="0">
                <a:solidFill>
                  <a:schemeClr val="tx1">
                    <a:lumMod val="75000"/>
                    <a:lumOff val="25000"/>
                  </a:schemeClr>
                </a:solidFill>
              </a:rPr>
              <a:t>=T</a:t>
            </a:r>
            <a:r>
              <a:rPr lang="zh-CN" altLang="en-US" sz="2000" dirty="0" smtClean="0">
                <a:solidFill>
                  <a:schemeClr val="tx1">
                    <a:lumMod val="75000"/>
                    <a:lumOff val="25000"/>
                  </a:schemeClr>
                </a:solidFill>
              </a:rPr>
              <a:t>，</a:t>
            </a:r>
            <a:r>
              <a:rPr lang="en-US" altLang="zh-CN" sz="2000" i="1" dirty="0" smtClean="0">
                <a:solidFill>
                  <a:schemeClr val="tx1">
                    <a:lumMod val="75000"/>
                    <a:lumOff val="25000"/>
                  </a:schemeClr>
                </a:solidFill>
              </a:rPr>
              <a:t>p</a:t>
            </a:r>
            <a:r>
              <a:rPr lang="zh-CN" altLang="en-US" sz="2000" dirty="0">
                <a:solidFill>
                  <a:schemeClr val="tx1">
                    <a:lumMod val="75000"/>
                    <a:lumOff val="25000"/>
                  </a:schemeClr>
                </a:solidFill>
              </a:rPr>
              <a:t>入队</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marL="1168400" lvl="2" indent="-295275">
              <a:lnSpc>
                <a:spcPct val="100000"/>
              </a:lnSpc>
              <a:spcBef>
                <a:spcPts val="600"/>
              </a:spcBef>
              <a:buFont typeface="+mj-lt"/>
              <a:buAutoNum type="alphaLcParenR"/>
            </a:pPr>
            <a:r>
              <a:rPr lang="zh-CN" altLang="en-US" sz="2000" dirty="0" smtClean="0">
                <a:solidFill>
                  <a:schemeClr val="tx1">
                    <a:lumMod val="75000"/>
                    <a:lumOff val="25000"/>
                  </a:schemeClr>
                </a:solidFill>
              </a:rPr>
              <a:t>然后，循环执行：以下</a:t>
            </a:r>
            <a:r>
              <a:rPr lang="zh-CN" altLang="en-US" sz="2000" dirty="0">
                <a:solidFill>
                  <a:schemeClr val="tx1">
                    <a:lumMod val="75000"/>
                    <a:lumOff val="25000"/>
                  </a:schemeClr>
                </a:solidFill>
              </a:rPr>
              <a:t>过程，直到：队空 为止！</a:t>
            </a:r>
          </a:p>
          <a:p>
            <a:pPr marL="1371600" lvl="3" indent="0">
              <a:lnSpc>
                <a:spcPct val="100000"/>
              </a:lnSpc>
              <a:spcBef>
                <a:spcPts val="600"/>
              </a:spcBef>
              <a:buNone/>
            </a:pPr>
            <a:r>
              <a:rPr lang="zh-CN" altLang="en-US" sz="1800" dirty="0">
                <a:solidFill>
                  <a:schemeClr val="tx1">
                    <a:lumMod val="50000"/>
                    <a:lumOff val="50000"/>
                  </a:schemeClr>
                </a:solidFill>
              </a:rPr>
              <a:t>⑴ 队首</a:t>
            </a:r>
            <a:r>
              <a:rPr lang="zh-CN" altLang="en-US" sz="1800" dirty="0" smtClean="0">
                <a:solidFill>
                  <a:schemeClr val="tx1">
                    <a:lumMod val="50000"/>
                    <a:lumOff val="50000"/>
                  </a:schemeClr>
                </a:solidFill>
              </a:rPr>
              <a:t>元素</a:t>
            </a:r>
            <a:r>
              <a:rPr lang="en-US" altLang="zh-CN" sz="1800" i="1" dirty="0">
                <a:solidFill>
                  <a:schemeClr val="tx1">
                    <a:lumMod val="50000"/>
                    <a:lumOff val="50000"/>
                  </a:schemeClr>
                </a:solidFill>
              </a:rPr>
              <a:t>p</a:t>
            </a:r>
            <a:r>
              <a:rPr lang="zh-CN" altLang="en-US" sz="1800" dirty="0" smtClean="0">
                <a:solidFill>
                  <a:schemeClr val="tx1">
                    <a:lumMod val="50000"/>
                    <a:lumOff val="50000"/>
                  </a:schemeClr>
                </a:solidFill>
              </a:rPr>
              <a:t>‘</a:t>
            </a:r>
            <a:r>
              <a:rPr lang="zh-CN" altLang="en-US" sz="1800" b="1" i="1" dirty="0" smtClean="0">
                <a:solidFill>
                  <a:schemeClr val="tx1">
                    <a:lumMod val="50000"/>
                    <a:lumOff val="50000"/>
                  </a:schemeClr>
                </a:solidFill>
              </a:rPr>
              <a:t>出队</a:t>
            </a:r>
            <a:r>
              <a:rPr lang="zh-CN" altLang="en-US" sz="1800" dirty="0" smtClean="0">
                <a:solidFill>
                  <a:schemeClr val="tx1">
                    <a:lumMod val="50000"/>
                    <a:lumOff val="50000"/>
                  </a:schemeClr>
                </a:solidFill>
              </a:rPr>
              <a:t>’，并 </a:t>
            </a:r>
            <a:r>
              <a:rPr lang="zh-CN" altLang="en-US" sz="1800" b="1" i="1" dirty="0" smtClean="0">
                <a:solidFill>
                  <a:schemeClr val="tx1">
                    <a:lumMod val="50000"/>
                    <a:lumOff val="50000"/>
                  </a:schemeClr>
                </a:solidFill>
              </a:rPr>
              <a:t>访问</a:t>
            </a:r>
            <a:r>
              <a:rPr lang="zh-CN" altLang="en-US" sz="1800" dirty="0" smtClean="0">
                <a:solidFill>
                  <a:schemeClr val="tx1">
                    <a:lumMod val="50000"/>
                    <a:lumOff val="50000"/>
                  </a:schemeClr>
                </a:solidFill>
              </a:rPr>
              <a:t>； </a:t>
            </a:r>
          </a:p>
          <a:p>
            <a:pPr marL="1371600" lvl="3" indent="0">
              <a:lnSpc>
                <a:spcPct val="100000"/>
              </a:lnSpc>
              <a:spcBef>
                <a:spcPts val="600"/>
              </a:spcBef>
              <a:buNone/>
            </a:pPr>
            <a:r>
              <a:rPr lang="zh-CN" altLang="en-US" sz="1800" dirty="0">
                <a:solidFill>
                  <a:schemeClr val="tx1">
                    <a:lumMod val="50000"/>
                    <a:lumOff val="50000"/>
                  </a:schemeClr>
                </a:solidFill>
              </a:rPr>
              <a:t>⑵</a:t>
            </a:r>
            <a:r>
              <a:rPr lang="zh-CN" altLang="en-US" sz="1800" dirty="0" smtClean="0">
                <a:solidFill>
                  <a:schemeClr val="tx1">
                    <a:lumMod val="50000"/>
                    <a:lumOff val="50000"/>
                  </a:schemeClr>
                </a:solidFill>
              </a:rPr>
              <a:t> 将</a:t>
            </a:r>
            <a:r>
              <a:rPr lang="en-US" altLang="zh-CN" sz="1800" i="1" dirty="0" smtClean="0">
                <a:solidFill>
                  <a:schemeClr val="tx1">
                    <a:lumMod val="50000"/>
                    <a:lumOff val="50000"/>
                  </a:schemeClr>
                </a:solidFill>
              </a:rPr>
              <a:t>p</a:t>
            </a:r>
            <a:r>
              <a:rPr lang="zh-CN" altLang="en-US" sz="1800" dirty="0" smtClean="0">
                <a:solidFill>
                  <a:schemeClr val="tx1">
                    <a:lumMod val="50000"/>
                    <a:lumOff val="50000"/>
                  </a:schemeClr>
                </a:solidFill>
              </a:rPr>
              <a:t>结点的左 </a:t>
            </a:r>
            <a:r>
              <a:rPr lang="en-US" altLang="zh-CN" sz="1800" dirty="0" smtClean="0">
                <a:solidFill>
                  <a:schemeClr val="tx1">
                    <a:lumMod val="50000"/>
                    <a:lumOff val="50000"/>
                  </a:schemeClr>
                </a:solidFill>
              </a:rPr>
              <a:t>&amp; </a:t>
            </a:r>
            <a:r>
              <a:rPr lang="zh-CN" altLang="en-US" sz="1800" dirty="0" smtClean="0">
                <a:solidFill>
                  <a:schemeClr val="tx1">
                    <a:lumMod val="50000"/>
                    <a:lumOff val="50000"/>
                  </a:schemeClr>
                </a:solidFill>
              </a:rPr>
              <a:t>右儿子</a:t>
            </a:r>
            <a:r>
              <a:rPr lang="en-US" altLang="zh-CN" sz="1200" dirty="0" smtClean="0">
                <a:solidFill>
                  <a:schemeClr val="tx1">
                    <a:lumMod val="50000"/>
                    <a:lumOff val="50000"/>
                  </a:schemeClr>
                </a:solidFill>
              </a:rPr>
              <a:t>(</a:t>
            </a:r>
            <a:r>
              <a:rPr lang="zh-CN" altLang="en-US" sz="1200" dirty="0" smtClean="0">
                <a:solidFill>
                  <a:schemeClr val="tx1">
                    <a:lumMod val="50000"/>
                    <a:lumOff val="50000"/>
                  </a:schemeClr>
                </a:solidFill>
              </a:rPr>
              <a:t>若存在</a:t>
            </a:r>
            <a:r>
              <a:rPr lang="en-US" altLang="zh-CN" sz="1200" dirty="0" smtClean="0">
                <a:solidFill>
                  <a:schemeClr val="tx1">
                    <a:lumMod val="50000"/>
                    <a:lumOff val="50000"/>
                  </a:schemeClr>
                </a:solidFill>
              </a:rPr>
              <a:t>)</a:t>
            </a:r>
            <a:r>
              <a:rPr lang="zh-CN" altLang="en-US" sz="1800" dirty="0" smtClean="0">
                <a:solidFill>
                  <a:schemeClr val="tx1">
                    <a:lumMod val="50000"/>
                    <a:lumOff val="50000"/>
                  </a:schemeClr>
                </a:solidFill>
              </a:rPr>
              <a:t>依次</a:t>
            </a:r>
            <a:r>
              <a:rPr lang="zh-CN" altLang="en-US" sz="1800" b="1" i="1" dirty="0" smtClean="0">
                <a:solidFill>
                  <a:schemeClr val="tx1">
                    <a:lumMod val="50000"/>
                    <a:lumOff val="50000"/>
                  </a:schemeClr>
                </a:solidFill>
              </a:rPr>
              <a:t>入队</a:t>
            </a:r>
            <a:r>
              <a:rPr lang="zh-CN" altLang="en-US" sz="1800" dirty="0" smtClean="0">
                <a:solidFill>
                  <a:schemeClr val="tx1">
                    <a:lumMod val="50000"/>
                    <a:lumOff val="50000"/>
                  </a:schemeClr>
                </a:solidFill>
              </a:rPr>
              <a:t>。</a:t>
            </a:r>
            <a:endParaRPr lang="en-US" altLang="zh-CN" sz="1800" dirty="0" smtClean="0">
              <a:solidFill>
                <a:schemeClr val="tx1">
                  <a:lumMod val="50000"/>
                  <a:lumOff val="50000"/>
                </a:schemeClr>
              </a:solidFill>
            </a:endParaRPr>
          </a:p>
          <a:p>
            <a:pPr lvl="2">
              <a:lnSpc>
                <a:spcPct val="100000"/>
              </a:lnSpc>
              <a:spcBef>
                <a:spcPts val="600"/>
              </a:spcBef>
            </a:pPr>
            <a:endParaRPr lang="en-US" altLang="zh-CN" sz="1800" dirty="0">
              <a:solidFill>
                <a:srgbClr val="7030A0"/>
              </a:solidFill>
            </a:endParaRPr>
          </a:p>
        </p:txBody>
      </p:sp>
      <p:sp>
        <p:nvSpPr>
          <p:cNvPr id="5" name="动作按钮: 开始 4">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4"/>
          <a:stretch>
            <a:fillRect/>
          </a:stretch>
        </p:blipFill>
        <p:spPr>
          <a:xfrm>
            <a:off x="7563172" y="175194"/>
            <a:ext cx="1257300" cy="2455293"/>
          </a:xfrm>
          <a:prstGeom prst="rect">
            <a:avLst/>
          </a:prstGeom>
        </p:spPr>
      </p:pic>
      <p:sp>
        <p:nvSpPr>
          <p:cNvPr id="7" name="Rectangle 32"/>
          <p:cNvSpPr>
            <a:spLocks noChangeArrowheads="1"/>
          </p:cNvSpPr>
          <p:nvPr/>
        </p:nvSpPr>
        <p:spPr bwMode="auto">
          <a:xfrm>
            <a:off x="7400381" y="2859376"/>
            <a:ext cx="1676400" cy="652174"/>
          </a:xfrm>
          <a:prstGeom prst="rect">
            <a:avLst/>
          </a:prstGeom>
          <a:solidFill>
            <a:schemeClr val="accent1">
              <a:lumMod val="20000"/>
              <a:lumOff val="80000"/>
            </a:schemeClr>
          </a:solid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dirty="0" smtClean="0">
                <a:solidFill>
                  <a:schemeClr val="accent6"/>
                </a:solidFill>
              </a:rPr>
              <a:t>层序</a:t>
            </a:r>
            <a:r>
              <a:rPr lang="zh-CN" altLang="en-US" sz="2000" dirty="0"/>
              <a:t>次序</a:t>
            </a:r>
            <a:r>
              <a:rPr lang="en-US" altLang="zh-CN" sz="2000" dirty="0"/>
              <a:t>: </a:t>
            </a:r>
            <a:endParaRPr lang="en-US" altLang="zh-CN" sz="2000" dirty="0" smtClean="0"/>
          </a:p>
          <a:p>
            <a:pPr eaLnBrk="1" hangingPunct="1">
              <a:spcBef>
                <a:spcPct val="0"/>
              </a:spcBef>
              <a:buClrTx/>
              <a:buSzTx/>
              <a:buFontTx/>
              <a:buNone/>
            </a:pPr>
            <a:r>
              <a:rPr lang="en-US" altLang="zh-CN" sz="2000" i="1" dirty="0" smtClean="0">
                <a:solidFill>
                  <a:srgbClr val="002060"/>
                </a:solidFill>
                <a:effectLst>
                  <a:outerShdw blurRad="38100" dist="38100" dir="2700000" algn="tl">
                    <a:srgbClr val="000000">
                      <a:alpha val="43137"/>
                    </a:srgbClr>
                  </a:outerShdw>
                </a:effectLst>
              </a:rPr>
              <a:t>a</a:t>
            </a:r>
            <a:r>
              <a:rPr lang="en-US" altLang="zh-CN" sz="2000" dirty="0" smtClean="0"/>
              <a:t>-b-c-d-e-f-g</a:t>
            </a:r>
            <a:endParaRPr lang="en-US" altLang="zh-CN" sz="2000" dirty="0"/>
          </a:p>
        </p:txBody>
      </p:sp>
      <p:sp>
        <p:nvSpPr>
          <p:cNvPr id="8" name="Rectangle 32"/>
          <p:cNvSpPr>
            <a:spLocks noChangeArrowheads="1"/>
          </p:cNvSpPr>
          <p:nvPr/>
        </p:nvSpPr>
        <p:spPr bwMode="auto">
          <a:xfrm>
            <a:off x="965200" y="2286002"/>
            <a:ext cx="533400" cy="1143000"/>
          </a:xfrm>
          <a:prstGeom prst="rect">
            <a:avLst/>
          </a:prstGeom>
          <a:solidFill>
            <a:schemeClr val="tx2">
              <a:lumMod val="40000"/>
              <a:lumOff val="60000"/>
            </a:schemeClr>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83453" name="TextBox1" r:id="rId2" imgW="7917120" imgH="2880360"/>
        </mc:Choice>
        <mc:Fallback>
          <p:control name="TextBox1" r:id="rId2" imgW="7917120" imgH="2880360">
            <p:pic>
              <p:nvPicPr>
                <p:cNvPr id="4" name="TextBox1"/>
                <p:cNvPicPr preferRelativeResize="0">
                  <a:picLocks noChangeArrowheads="1" noChangeShapeType="1"/>
                </p:cNvPicPr>
                <p:nvPr/>
              </p:nvPicPr>
              <p:blipFill>
                <a:blip r:embed="rId5"/>
                <a:srcRect/>
                <a:stretch>
                  <a:fillRect/>
                </a:stretch>
              </p:blipFill>
              <p:spPr bwMode="auto">
                <a:xfrm>
                  <a:off x="762000" y="3672683"/>
                  <a:ext cx="7920037" cy="288080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59237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22238"/>
            <a:ext cx="74676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a:t>
            </a:r>
            <a:r>
              <a:rPr lang="zh-CN" altLang="en-US" sz="2800" dirty="0" smtClean="0"/>
              <a:t>应用</a:t>
            </a:r>
            <a:r>
              <a:rPr lang="en-US" altLang="zh-CN" sz="2800" dirty="0" smtClean="0"/>
              <a:t>: </a:t>
            </a:r>
            <a:r>
              <a:rPr lang="en-US" altLang="zh-CN" sz="2000" dirty="0" smtClean="0"/>
              <a:t>a</a:t>
            </a:r>
            <a:r>
              <a:rPr lang="zh-CN" altLang="en-US" sz="2000" dirty="0" smtClean="0">
                <a:solidFill>
                  <a:schemeClr val="accent6"/>
                </a:solidFill>
              </a:rPr>
              <a:t>先序 </a:t>
            </a:r>
            <a:r>
              <a:rPr lang="en-US" altLang="zh-CN" sz="2000" dirty="0" smtClean="0"/>
              <a:t>- </a:t>
            </a:r>
            <a:r>
              <a:rPr lang="zh-CN" altLang="en-US" sz="2000" dirty="0" smtClean="0">
                <a:solidFill>
                  <a:srgbClr val="7030A0"/>
                </a:solidFill>
              </a:rPr>
              <a:t>非递归</a:t>
            </a:r>
            <a:r>
              <a:rPr lang="en-US" altLang="zh-CN" sz="2000" dirty="0" smtClean="0">
                <a:solidFill>
                  <a:srgbClr val="7030A0"/>
                </a:solidFill>
              </a:rPr>
              <a:t>1/3</a:t>
            </a:r>
            <a:endParaRPr lang="zh-CN" altLang="en-US" sz="2000" dirty="0">
              <a:solidFill>
                <a:srgbClr val="7030A0"/>
              </a:solidFill>
            </a:endParaRPr>
          </a:p>
        </p:txBody>
      </p:sp>
      <p:sp>
        <p:nvSpPr>
          <p:cNvPr id="3" name="内容占位符 2"/>
          <p:cNvSpPr>
            <a:spLocks noGrp="1"/>
          </p:cNvSpPr>
          <p:nvPr>
            <p:ph idx="1"/>
          </p:nvPr>
        </p:nvSpPr>
        <p:spPr>
          <a:xfrm>
            <a:off x="533400" y="685800"/>
            <a:ext cx="8191500" cy="5419725"/>
          </a:xfrm>
        </p:spPr>
        <p:txBody>
          <a:bodyPr/>
          <a:lstStyle/>
          <a:p>
            <a:pPr marL="457200" indent="-457200">
              <a:lnSpc>
                <a:spcPct val="100000"/>
              </a:lnSpc>
              <a:spcBef>
                <a:spcPts val="600"/>
              </a:spcBef>
              <a:buFont typeface="+mj-lt"/>
              <a:buAutoNum type="alphaLcPeriod"/>
            </a:pPr>
            <a:r>
              <a:rPr lang="zh-CN" altLang="en-US" sz="2400" b="1" dirty="0">
                <a:solidFill>
                  <a:schemeClr val="accent6"/>
                </a:solidFill>
                <a:latin typeface="Times New Roman" panose="02020603050405020304" pitchFamily="18" charset="0"/>
                <a:cs typeface="Times New Roman" panose="02020603050405020304" pitchFamily="18" charset="0"/>
              </a:rPr>
              <a:t>先序</a:t>
            </a:r>
            <a:r>
              <a:rPr lang="zh-CN" altLang="en-US" sz="2400" dirty="0" smtClean="0">
                <a:latin typeface="Times New Roman" panose="02020603050405020304" pitchFamily="18" charset="0"/>
                <a:cs typeface="Times New Roman" panose="02020603050405020304" pitchFamily="18" charset="0"/>
              </a:rPr>
              <a:t>遍历</a:t>
            </a:r>
            <a:r>
              <a:rPr lang="en-US" altLang="zh-CN" sz="1400" dirty="0" smtClean="0">
                <a:solidFill>
                  <a:schemeClr val="tx1"/>
                </a:solidFill>
                <a:latin typeface="Times New Roman" panose="02020603050405020304" pitchFamily="18" charset="0"/>
                <a:cs typeface="Times New Roman" panose="02020603050405020304" pitchFamily="18" charset="0"/>
              </a:rPr>
              <a:t>——</a:t>
            </a:r>
            <a:r>
              <a:rPr lang="zh-CN" altLang="en-US" sz="1400" dirty="0" smtClean="0">
                <a:solidFill>
                  <a:srgbClr val="7030A0"/>
                </a:solidFill>
                <a:latin typeface="Times New Roman" panose="02020603050405020304" pitchFamily="18" charset="0"/>
                <a:cs typeface="Times New Roman" panose="02020603050405020304" pitchFamily="18" charset="0"/>
              </a:rPr>
              <a:t>‘</a:t>
            </a:r>
            <a:r>
              <a:rPr lang="zh-CN" altLang="en-US" sz="1400" b="1" dirty="0" smtClean="0">
                <a:solidFill>
                  <a:srgbClr val="7030A0"/>
                </a:solidFill>
                <a:latin typeface="Times New Roman" panose="02020603050405020304" pitchFamily="18" charset="0"/>
                <a:cs typeface="Times New Roman" panose="02020603050405020304" pitchFamily="18" charset="0"/>
              </a:rPr>
              <a:t>非递归</a:t>
            </a:r>
            <a:r>
              <a:rPr lang="zh-CN" altLang="en-US" sz="1400" dirty="0" smtClean="0">
                <a:solidFill>
                  <a:srgbClr val="7030A0"/>
                </a:solidFill>
                <a:latin typeface="Times New Roman" panose="02020603050405020304" pitchFamily="18" charset="0"/>
                <a:cs typeface="Times New Roman" panose="02020603050405020304" pitchFamily="18" charset="0"/>
              </a:rPr>
              <a:t>’</a:t>
            </a:r>
            <a:r>
              <a:rPr lang="zh-CN" altLang="en-US" sz="1400" dirty="0" smtClean="0">
                <a:solidFill>
                  <a:schemeClr val="tx1"/>
                </a:solidFill>
                <a:latin typeface="Times New Roman" panose="02020603050405020304" pitchFamily="18" charset="0"/>
                <a:cs typeface="Times New Roman" panose="02020603050405020304" pitchFamily="18" charset="0"/>
              </a:rPr>
              <a:t>算法实现</a:t>
            </a:r>
            <a:r>
              <a:rPr lang="en-US" altLang="zh-CN" sz="1400" dirty="0" smtClean="0">
                <a:solidFill>
                  <a:schemeClr val="tx1"/>
                </a:solidFill>
                <a:latin typeface="Times New Roman" panose="02020603050405020304" pitchFamily="18" charset="0"/>
                <a:cs typeface="Times New Roman" panose="02020603050405020304" pitchFamily="18" charset="0"/>
              </a:rPr>
              <a:t>1/3</a:t>
            </a:r>
          </a:p>
          <a:p>
            <a:pPr lvl="1">
              <a:lnSpc>
                <a:spcPct val="100000"/>
              </a:lnSpc>
              <a:spcBef>
                <a:spcPts val="600"/>
              </a:spcBef>
            </a:pPr>
            <a:r>
              <a:rPr lang="zh-CN" altLang="en-US" sz="2000" dirty="0" smtClean="0">
                <a:latin typeface="Times New Roman" panose="02020603050405020304" pitchFamily="18" charset="0"/>
                <a:cs typeface="Times New Roman" panose="02020603050405020304" pitchFamily="18" charset="0"/>
              </a:rPr>
              <a:t>若二叉树</a:t>
            </a:r>
            <a:r>
              <a:rPr lang="en-US" altLang="zh-CN" sz="2000" b="1" i="1"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为</a:t>
            </a:r>
            <a:r>
              <a:rPr lang="zh-CN" altLang="en-US" sz="2000" dirty="0">
                <a:latin typeface="Times New Roman" panose="02020603050405020304" pitchFamily="18" charset="0"/>
                <a:cs typeface="Times New Roman" panose="02020603050405020304" pitchFamily="18" charset="0"/>
              </a:rPr>
              <a:t>空，则返回；否则，令</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⑴ </a:t>
            </a:r>
            <a:r>
              <a:rPr lang="zh-CN" altLang="en-US" sz="1800" b="1" dirty="0" smtClean="0">
                <a:solidFill>
                  <a:srgbClr val="C00000"/>
                </a:solidFill>
                <a:latin typeface="Times New Roman" panose="02020603050405020304" pitchFamily="18" charset="0"/>
                <a:cs typeface="Times New Roman" panose="02020603050405020304" pitchFamily="18" charset="0"/>
              </a:rPr>
              <a:t>访问</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所指向的结点；</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⑵ </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=p-&gt;</a:t>
            </a:r>
            <a:r>
              <a:rPr lang="en-US" altLang="zh-CN" sz="1800" dirty="0" err="1">
                <a:solidFill>
                  <a:schemeClr val="tx1">
                    <a:lumMod val="50000"/>
                    <a:lumOff val="50000"/>
                  </a:schemeClr>
                </a:solidFill>
                <a:latin typeface="Times New Roman" panose="02020603050405020304" pitchFamily="18" charset="0"/>
                <a:cs typeface="Times New Roman" panose="02020603050405020304" pitchFamily="18" charset="0"/>
              </a:rPr>
              <a:t>Rchild</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不为空，则</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zh-CN" altLang="en-US" sz="1800" b="1" dirty="0">
                <a:solidFill>
                  <a:schemeClr val="accent2">
                    <a:lumMod val="50000"/>
                  </a:schemeClr>
                </a:solidFill>
                <a:latin typeface="Times New Roman" panose="02020603050405020304" pitchFamily="18" charset="0"/>
                <a:cs typeface="Times New Roman" panose="02020603050405020304" pitchFamily="18" charset="0"/>
              </a:rPr>
              <a:t>进栈</a:t>
            </a:r>
            <a:r>
              <a:rPr lang="zh-CN" altLang="en-US" sz="1800" dirty="0">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⑶ </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800" dirty="0" err="1">
                <a:solidFill>
                  <a:schemeClr val="tx1">
                    <a:lumMod val="50000"/>
                    <a:lumOff val="50000"/>
                  </a:schemeClr>
                </a:solidFill>
                <a:latin typeface="Times New Roman" panose="02020603050405020304" pitchFamily="18" charset="0"/>
                <a:cs typeface="Times New Roman" panose="02020603050405020304" pitchFamily="18" charset="0"/>
              </a:rPr>
              <a:t>Lchild</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不为</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空</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否则</a:t>
            </a:r>
            <a:r>
              <a:rPr lang="zh-CN" altLang="en-US" sz="1800" b="1" u="sng" dirty="0" smtClean="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退</a:t>
            </a:r>
            <a:r>
              <a:rPr lang="zh-CN" altLang="en-US" sz="1800" b="1" u="sng" dirty="0">
                <a:solidFill>
                  <a:schemeClr val="accent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栈</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到 </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p, </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⑷ 循环执行</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以上过程，直到</a:t>
            </a:r>
            <a:r>
              <a:rPr lang="zh-CN" altLang="en-US" sz="1800" b="1" i="1" dirty="0">
                <a:solidFill>
                  <a:schemeClr val="tx1">
                    <a:lumMod val="50000"/>
                    <a:lumOff val="50000"/>
                  </a:schemeClr>
                </a:solidFill>
                <a:latin typeface="Times New Roman" panose="02020603050405020304" pitchFamily="18" charset="0"/>
                <a:cs typeface="Times New Roman" panose="02020603050405020304" pitchFamily="18" charset="0"/>
              </a:rPr>
              <a:t>栈空</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为止</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32"/>
          <p:cNvSpPr>
            <a:spLocks noChangeArrowheads="1"/>
          </p:cNvSpPr>
          <p:nvPr/>
        </p:nvSpPr>
        <p:spPr bwMode="auto">
          <a:xfrm>
            <a:off x="533400" y="1219200"/>
            <a:ext cx="533400" cy="1676400"/>
          </a:xfrm>
          <a:prstGeom prst="rect">
            <a:avLst/>
          </a:prstGeom>
          <a:solidFill>
            <a:schemeClr val="tx2">
              <a:lumMod val="40000"/>
              <a:lumOff val="60000"/>
            </a:schemeClr>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76382" name="TextBox1" r:id="rId2" imgW="8153280" imgH="3482280"/>
        </mc:Choice>
        <mc:Fallback>
          <p:control name="TextBox1" r:id="rId2" imgW="8153280" imgH="3482280">
            <p:pic>
              <p:nvPicPr>
                <p:cNvPr id="4" name="TextBox1"/>
                <p:cNvPicPr preferRelativeResize="0">
                  <a:picLocks noChangeArrowheads="1" noChangeShapeType="1"/>
                </p:cNvPicPr>
                <p:nvPr/>
              </p:nvPicPr>
              <p:blipFill>
                <a:blip r:embed="rId4"/>
                <a:srcRect/>
                <a:stretch>
                  <a:fillRect/>
                </a:stretch>
              </p:blipFill>
              <p:spPr bwMode="auto">
                <a:xfrm>
                  <a:off x="568325" y="3048000"/>
                  <a:ext cx="8156575" cy="34813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63868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74676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a:t>
            </a:r>
            <a:r>
              <a:rPr lang="zh-CN" altLang="en-US" sz="2800" dirty="0" smtClean="0"/>
              <a:t>应用</a:t>
            </a:r>
            <a:r>
              <a:rPr lang="en-US" altLang="zh-CN" sz="2800" dirty="0" smtClean="0"/>
              <a:t>: </a:t>
            </a:r>
            <a:r>
              <a:rPr lang="en-US" altLang="zh-CN" sz="2000" dirty="0" smtClean="0"/>
              <a:t>a</a:t>
            </a:r>
            <a:r>
              <a:rPr lang="zh-CN" altLang="en-US" sz="2000" dirty="0" smtClean="0">
                <a:solidFill>
                  <a:schemeClr val="accent6"/>
                </a:solidFill>
              </a:rPr>
              <a:t>先序 </a:t>
            </a:r>
            <a:r>
              <a:rPr lang="en-US" altLang="zh-CN" sz="2000" dirty="0" smtClean="0"/>
              <a:t>- </a:t>
            </a:r>
            <a:r>
              <a:rPr lang="zh-CN" altLang="en-US" sz="2000" dirty="0" smtClean="0">
                <a:solidFill>
                  <a:srgbClr val="7030A0"/>
                </a:solidFill>
              </a:rPr>
              <a:t>非递归</a:t>
            </a:r>
            <a:r>
              <a:rPr lang="en-US" altLang="zh-CN" sz="2000" dirty="0" smtClean="0">
                <a:solidFill>
                  <a:srgbClr val="7030A0"/>
                </a:solidFill>
              </a:rPr>
              <a:t>2/3</a:t>
            </a:r>
            <a:endParaRPr lang="zh-CN" altLang="en-US" sz="2000" dirty="0">
              <a:solidFill>
                <a:srgbClr val="7030A0"/>
              </a:solidFill>
            </a:endParaRPr>
          </a:p>
        </p:txBody>
      </p:sp>
      <p:sp>
        <p:nvSpPr>
          <p:cNvPr id="3" name="内容占位符 2"/>
          <p:cNvSpPr>
            <a:spLocks noGrp="1"/>
          </p:cNvSpPr>
          <p:nvPr>
            <p:ph idx="1"/>
          </p:nvPr>
        </p:nvSpPr>
        <p:spPr>
          <a:xfrm>
            <a:off x="533400" y="685800"/>
            <a:ext cx="8191500" cy="5495925"/>
          </a:xfrm>
        </p:spPr>
        <p:txBody>
          <a:bodyPr/>
          <a:lstStyle/>
          <a:p>
            <a:pPr marL="457200" indent="-457200">
              <a:lnSpc>
                <a:spcPct val="100000"/>
              </a:lnSpc>
              <a:spcBef>
                <a:spcPts val="600"/>
              </a:spcBef>
              <a:buFont typeface="+mj-lt"/>
              <a:buAutoNum type="alphaLcPeriod"/>
            </a:pPr>
            <a:r>
              <a:rPr lang="zh-CN" altLang="en-US" sz="2400" b="1" dirty="0" smtClean="0">
                <a:solidFill>
                  <a:schemeClr val="accent6"/>
                </a:solidFill>
                <a:latin typeface="Times New Roman" panose="02020603050405020304" pitchFamily="18" charset="0"/>
                <a:cs typeface="Times New Roman" panose="02020603050405020304" pitchFamily="18" charset="0"/>
              </a:rPr>
              <a:t>先序</a:t>
            </a:r>
            <a:r>
              <a:rPr lang="zh-CN" altLang="en-US" sz="2400" dirty="0" smtClean="0">
                <a:latin typeface="Times New Roman" panose="02020603050405020304" pitchFamily="18" charset="0"/>
                <a:cs typeface="Times New Roman" panose="02020603050405020304" pitchFamily="18" charset="0"/>
              </a:rPr>
              <a:t>遍历</a:t>
            </a:r>
            <a:r>
              <a:rPr lang="en-US" altLang="zh-CN" sz="1400" dirty="0">
                <a:solidFill>
                  <a:schemeClr val="tx1"/>
                </a:solidFill>
                <a:latin typeface="Times New Roman" panose="02020603050405020304" pitchFamily="18" charset="0"/>
                <a:cs typeface="Times New Roman" panose="02020603050405020304" pitchFamily="18" charset="0"/>
              </a:rPr>
              <a:t>——</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非递归</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dirty="0">
                <a:solidFill>
                  <a:schemeClr val="tx1"/>
                </a:solidFill>
                <a:latin typeface="Times New Roman" panose="02020603050405020304" pitchFamily="18" charset="0"/>
                <a:cs typeface="Times New Roman" panose="02020603050405020304" pitchFamily="18" charset="0"/>
              </a:rPr>
              <a:t>算法</a:t>
            </a:r>
            <a:r>
              <a:rPr lang="zh-CN" altLang="en-US" sz="1400" dirty="0" smtClean="0">
                <a:solidFill>
                  <a:schemeClr val="tx1"/>
                </a:solidFill>
                <a:latin typeface="Times New Roman" panose="02020603050405020304" pitchFamily="18" charset="0"/>
                <a:cs typeface="Times New Roman" panose="02020603050405020304" pitchFamily="18" charset="0"/>
              </a:rPr>
              <a:t>实现</a:t>
            </a:r>
            <a:r>
              <a:rPr lang="en-US" altLang="zh-CN" sz="1400" dirty="0" smtClean="0">
                <a:solidFill>
                  <a:schemeClr val="tx1"/>
                </a:solidFill>
                <a:latin typeface="Times New Roman" panose="02020603050405020304" pitchFamily="18" charset="0"/>
                <a:cs typeface="Times New Roman" panose="02020603050405020304" pitchFamily="18" charset="0"/>
              </a:rPr>
              <a:t>2/3</a:t>
            </a:r>
            <a:endParaRPr lang="en-US" altLang="zh-CN" sz="1400" dirty="0">
              <a:solidFill>
                <a:schemeClr val="tx1"/>
              </a:solidFill>
              <a:latin typeface="Times New Roman" panose="02020603050405020304" pitchFamily="18" charset="0"/>
              <a:cs typeface="Times New Roman" panose="02020603050405020304" pitchFamily="18" charset="0"/>
            </a:endParaRPr>
          </a:p>
          <a:p>
            <a:pPr lvl="1">
              <a:lnSpc>
                <a:spcPct val="100000"/>
              </a:lnSpc>
              <a:spcBef>
                <a:spcPts val="600"/>
              </a:spcBef>
            </a:pPr>
            <a:r>
              <a:rPr lang="zh-CN" altLang="en-US" sz="2000" dirty="0" smtClean="0">
                <a:latin typeface="Times New Roman" panose="02020603050405020304" pitchFamily="18" charset="0"/>
                <a:cs typeface="Times New Roman" panose="02020603050405020304" pitchFamily="18" charset="0"/>
              </a:rPr>
              <a:t>若二叉树</a:t>
            </a:r>
            <a:r>
              <a:rPr lang="en-US" altLang="zh-CN" sz="2000" b="1" i="1"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为</a:t>
            </a:r>
            <a:r>
              <a:rPr lang="zh-CN" altLang="en-US" sz="2000" dirty="0">
                <a:latin typeface="Times New Roman" panose="02020603050405020304" pitchFamily="18" charset="0"/>
                <a:cs typeface="Times New Roman" panose="02020603050405020304" pitchFamily="18" charset="0"/>
              </a:rPr>
              <a:t>空，则返回；否则，令</a:t>
            </a:r>
            <a:r>
              <a:rPr lang="en-US" altLang="zh-CN" sz="2000" dirty="0">
                <a:latin typeface="Times New Roman" panose="02020603050405020304" pitchFamily="18" charset="0"/>
                <a:cs typeface="Times New Roman" panose="02020603050405020304" pitchFamily="18" charset="0"/>
              </a:rPr>
              <a:t>p=T</a:t>
            </a:r>
            <a:r>
              <a:rPr lang="zh-CN" altLang="en-US" sz="2000" dirty="0">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⑴ </a:t>
            </a:r>
            <a:r>
              <a:rPr lang="zh-CN" altLang="en-US" sz="1800" b="1" dirty="0" smtClean="0">
                <a:solidFill>
                  <a:srgbClr val="C00000"/>
                </a:solidFill>
                <a:latin typeface="Times New Roman" panose="02020603050405020304" pitchFamily="18" charset="0"/>
                <a:cs typeface="Times New Roman" panose="02020603050405020304" pitchFamily="18" charset="0"/>
              </a:rPr>
              <a:t>访问</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所指向的结点；</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⑵</a:t>
            </a:r>
            <a:r>
              <a:rPr lang="zh-CN" altLang="en-US" sz="1800" dirty="0">
                <a:latin typeface="Times New Roman" panose="02020603050405020304" pitchFamily="18" charset="0"/>
                <a:cs typeface="Times New Roman" panose="02020603050405020304" pitchFamily="18" charset="0"/>
              </a:rPr>
              <a:t> </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800" dirty="0" err="1">
                <a:solidFill>
                  <a:schemeClr val="tx1">
                    <a:lumMod val="50000"/>
                    <a:lumOff val="50000"/>
                  </a:schemeClr>
                </a:solidFill>
                <a:latin typeface="Times New Roman" panose="02020603050405020304" pitchFamily="18" charset="0"/>
                <a:cs typeface="Times New Roman" panose="02020603050405020304" pitchFamily="18" charset="0"/>
              </a:rPr>
              <a:t>Rchild</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不为空，则</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zh-CN" altLang="en-US" sz="1800" b="1" dirty="0">
                <a:solidFill>
                  <a:schemeClr val="accent2">
                    <a:lumMod val="50000"/>
                  </a:schemeClr>
                </a:solidFill>
                <a:latin typeface="Times New Roman" panose="02020603050405020304" pitchFamily="18" charset="0"/>
                <a:cs typeface="Times New Roman" panose="02020603050405020304" pitchFamily="18" charset="0"/>
              </a:rPr>
              <a:t>进栈</a:t>
            </a:r>
            <a:r>
              <a:rPr lang="zh-CN" altLang="en-US" sz="1800" dirty="0">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⑶ </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800" dirty="0" err="1">
                <a:solidFill>
                  <a:schemeClr val="tx1">
                    <a:lumMod val="50000"/>
                    <a:lumOff val="50000"/>
                  </a:schemeClr>
                </a:solidFill>
                <a:latin typeface="Times New Roman" panose="02020603050405020304" pitchFamily="18" charset="0"/>
                <a:cs typeface="Times New Roman" panose="02020603050405020304" pitchFamily="18" charset="0"/>
              </a:rPr>
              <a:t>Lchild</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不为</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空</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否则</a:t>
            </a:r>
            <a:r>
              <a:rPr lang="zh-CN" altLang="en-US" sz="1800" b="1" u="sng" dirty="0" smtClean="0">
                <a:solidFill>
                  <a:schemeClr val="accent2">
                    <a:lumMod val="50000"/>
                  </a:schemeClr>
                </a:solidFill>
                <a:latin typeface="Times New Roman" panose="02020603050405020304" pitchFamily="18" charset="0"/>
                <a:cs typeface="Times New Roman" panose="02020603050405020304" pitchFamily="18" charset="0"/>
              </a:rPr>
              <a:t>退</a:t>
            </a:r>
            <a:r>
              <a:rPr lang="zh-CN" altLang="en-US" sz="1800" b="1" u="sng" dirty="0">
                <a:solidFill>
                  <a:schemeClr val="accent2">
                    <a:lumMod val="50000"/>
                  </a:schemeClr>
                </a:solidFill>
                <a:latin typeface="Times New Roman" panose="02020603050405020304" pitchFamily="18" charset="0"/>
                <a:cs typeface="Times New Roman" panose="02020603050405020304" pitchFamily="18" charset="0"/>
              </a:rPr>
              <a:t>栈</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到</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p, </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⑷ 循环执行</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以上过程，直到：</a:t>
            </a:r>
            <a:r>
              <a:rPr lang="zh-CN" altLang="en-US" sz="1800" b="1" i="1" dirty="0" smtClean="0">
                <a:solidFill>
                  <a:schemeClr val="tx1">
                    <a:lumMod val="50000"/>
                    <a:lumOff val="50000"/>
                  </a:schemeClr>
                </a:solidFill>
                <a:latin typeface="Times New Roman" panose="02020603050405020304" pitchFamily="18" charset="0"/>
                <a:cs typeface="Times New Roman" panose="02020603050405020304" pitchFamily="18" charset="0"/>
              </a:rPr>
              <a:t>栈</a:t>
            </a:r>
            <a:r>
              <a:rPr lang="zh-CN" altLang="en-US" sz="1800" b="1" i="1" dirty="0">
                <a:solidFill>
                  <a:schemeClr val="tx1">
                    <a:lumMod val="50000"/>
                    <a:lumOff val="50000"/>
                  </a:schemeClr>
                </a:solidFill>
                <a:latin typeface="Times New Roman" panose="02020603050405020304" pitchFamily="18" charset="0"/>
                <a:cs typeface="Times New Roman" panose="02020603050405020304" pitchFamily="18" charset="0"/>
              </a:rPr>
              <a:t>空</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为止</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32"/>
          <p:cNvSpPr>
            <a:spLocks noChangeArrowheads="1"/>
          </p:cNvSpPr>
          <p:nvPr/>
        </p:nvSpPr>
        <p:spPr bwMode="auto">
          <a:xfrm>
            <a:off x="533400" y="1219200"/>
            <a:ext cx="533400" cy="1676400"/>
          </a:xfrm>
          <a:prstGeom prst="rect">
            <a:avLst/>
          </a:prstGeom>
          <a:solidFill>
            <a:schemeClr val="tx2">
              <a:lumMod val="40000"/>
              <a:lumOff val="60000"/>
            </a:schemeClr>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92432" name="TextBox1" r:id="rId2" imgW="8153280" imgH="3558600"/>
        </mc:Choice>
        <mc:Fallback>
          <p:control name="TextBox1" r:id="rId2" imgW="8153280" imgH="3558600">
            <p:pic>
              <p:nvPicPr>
                <p:cNvPr id="4" name="TextBox1"/>
                <p:cNvPicPr preferRelativeResize="0">
                  <a:picLocks noChangeArrowheads="1" noChangeShapeType="1"/>
                </p:cNvPicPr>
                <p:nvPr/>
              </p:nvPicPr>
              <p:blipFill>
                <a:blip r:embed="rId4"/>
                <a:srcRect/>
                <a:stretch>
                  <a:fillRect/>
                </a:stretch>
              </p:blipFill>
              <p:spPr bwMode="auto">
                <a:xfrm>
                  <a:off x="568325" y="2971800"/>
                  <a:ext cx="8156575" cy="35575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71851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2400"/>
            <a:ext cx="76200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a:t>
            </a:r>
            <a:r>
              <a:rPr lang="zh-CN" altLang="en-US" sz="2800" dirty="0" smtClean="0"/>
              <a:t>应用</a:t>
            </a:r>
            <a:r>
              <a:rPr lang="en-US" altLang="zh-CN" sz="2800" dirty="0" smtClean="0"/>
              <a:t>: </a:t>
            </a:r>
            <a:r>
              <a:rPr lang="en-US" altLang="zh-CN" sz="2000" dirty="0" smtClean="0"/>
              <a:t>a</a:t>
            </a:r>
            <a:r>
              <a:rPr lang="zh-CN" altLang="en-US" sz="2000" dirty="0" smtClean="0">
                <a:solidFill>
                  <a:schemeClr val="accent6"/>
                </a:solidFill>
              </a:rPr>
              <a:t>先序 </a:t>
            </a:r>
            <a:r>
              <a:rPr lang="en-US" altLang="zh-CN" sz="2000" dirty="0" smtClean="0"/>
              <a:t>- </a:t>
            </a:r>
            <a:r>
              <a:rPr lang="zh-CN" altLang="en-US" sz="2000" dirty="0" smtClean="0">
                <a:solidFill>
                  <a:srgbClr val="7030A0"/>
                </a:solidFill>
              </a:rPr>
              <a:t>非递归</a:t>
            </a:r>
            <a:r>
              <a:rPr lang="en-US" altLang="zh-CN" sz="2000" dirty="0" smtClean="0">
                <a:solidFill>
                  <a:srgbClr val="7030A0"/>
                </a:solidFill>
              </a:rPr>
              <a:t>3</a:t>
            </a:r>
            <a:r>
              <a:rPr lang="en-US" altLang="zh-CN" sz="2000" dirty="0">
                <a:solidFill>
                  <a:srgbClr val="7030A0"/>
                </a:solidFill>
              </a:rPr>
              <a:t>/</a:t>
            </a:r>
            <a:r>
              <a:rPr lang="en-US" altLang="zh-CN" sz="2000" dirty="0" smtClean="0">
                <a:solidFill>
                  <a:srgbClr val="7030A0"/>
                </a:solidFill>
              </a:rPr>
              <a:t>3</a:t>
            </a:r>
            <a:endParaRPr lang="zh-CN" altLang="en-US" sz="2000" dirty="0">
              <a:solidFill>
                <a:srgbClr val="7030A0"/>
              </a:solidFill>
            </a:endParaRPr>
          </a:p>
        </p:txBody>
      </p:sp>
      <p:sp>
        <p:nvSpPr>
          <p:cNvPr id="3" name="内容占位符 2"/>
          <p:cNvSpPr>
            <a:spLocks noGrp="1"/>
          </p:cNvSpPr>
          <p:nvPr>
            <p:ph idx="1"/>
          </p:nvPr>
        </p:nvSpPr>
        <p:spPr>
          <a:xfrm>
            <a:off x="533400" y="762000"/>
            <a:ext cx="8191500" cy="5638801"/>
          </a:xfrm>
        </p:spPr>
        <p:txBody>
          <a:bodyPr/>
          <a:lstStyle/>
          <a:p>
            <a:pPr marL="457200" indent="-457200">
              <a:lnSpc>
                <a:spcPct val="100000"/>
              </a:lnSpc>
              <a:spcBef>
                <a:spcPts val="600"/>
              </a:spcBef>
              <a:buFont typeface="+mj-lt"/>
              <a:buAutoNum type="alphaLcPeriod"/>
            </a:pPr>
            <a:r>
              <a:rPr lang="zh-CN" altLang="en-US" sz="2400" b="1" dirty="0">
                <a:solidFill>
                  <a:schemeClr val="accent6"/>
                </a:solidFill>
                <a:latin typeface="Times New Roman" panose="02020603050405020304" pitchFamily="18" charset="0"/>
                <a:cs typeface="Times New Roman" panose="02020603050405020304" pitchFamily="18" charset="0"/>
              </a:rPr>
              <a:t>先序</a:t>
            </a:r>
            <a:r>
              <a:rPr lang="zh-CN" altLang="en-US" sz="2400" dirty="0" smtClean="0">
                <a:latin typeface="Times New Roman" panose="02020603050405020304" pitchFamily="18" charset="0"/>
                <a:cs typeface="Times New Roman" panose="02020603050405020304" pitchFamily="18" charset="0"/>
              </a:rPr>
              <a:t>遍历</a:t>
            </a:r>
            <a:r>
              <a:rPr lang="en-US" altLang="zh-CN" sz="1400" dirty="0">
                <a:solidFill>
                  <a:schemeClr val="tx1"/>
                </a:solidFill>
                <a:latin typeface="Times New Roman" panose="02020603050405020304" pitchFamily="18" charset="0"/>
                <a:cs typeface="Times New Roman" panose="02020603050405020304" pitchFamily="18" charset="0"/>
              </a:rPr>
              <a:t>——</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非递归</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dirty="0">
                <a:solidFill>
                  <a:schemeClr val="tx1"/>
                </a:solidFill>
                <a:latin typeface="Times New Roman" panose="02020603050405020304" pitchFamily="18" charset="0"/>
                <a:cs typeface="Times New Roman" panose="02020603050405020304" pitchFamily="18" charset="0"/>
              </a:rPr>
              <a:t>算法</a:t>
            </a:r>
            <a:r>
              <a:rPr lang="zh-CN" altLang="en-US" sz="1400" dirty="0" smtClean="0">
                <a:solidFill>
                  <a:schemeClr val="tx1"/>
                </a:solidFill>
                <a:latin typeface="Times New Roman" panose="02020603050405020304" pitchFamily="18" charset="0"/>
                <a:cs typeface="Times New Roman" panose="02020603050405020304" pitchFamily="18" charset="0"/>
              </a:rPr>
              <a:t>实现</a:t>
            </a:r>
            <a:r>
              <a:rPr lang="en-US" altLang="zh-CN" sz="1400" dirty="0" smtClean="0">
                <a:solidFill>
                  <a:schemeClr val="tx1"/>
                </a:solidFill>
                <a:latin typeface="Times New Roman" panose="02020603050405020304" pitchFamily="18" charset="0"/>
                <a:cs typeface="Times New Roman" panose="02020603050405020304" pitchFamily="18" charset="0"/>
              </a:rPr>
              <a:t>3/3</a:t>
            </a:r>
            <a:endParaRPr lang="en-US" altLang="zh-CN" sz="1400" dirty="0">
              <a:solidFill>
                <a:schemeClr val="tx1"/>
              </a:solidFill>
              <a:latin typeface="Times New Roman" panose="02020603050405020304" pitchFamily="18" charset="0"/>
              <a:cs typeface="Times New Roman" panose="02020603050405020304" pitchFamily="18" charset="0"/>
            </a:endParaRPr>
          </a:p>
          <a:p>
            <a:pPr lvl="1">
              <a:lnSpc>
                <a:spcPct val="100000"/>
              </a:lnSpc>
              <a:spcBef>
                <a:spcPts val="600"/>
              </a:spcBef>
            </a:pPr>
            <a:r>
              <a:rPr lang="zh-CN" altLang="en-US" sz="2000" dirty="0" smtClean="0">
                <a:latin typeface="Times New Roman" panose="02020603050405020304" pitchFamily="18" charset="0"/>
                <a:cs typeface="Times New Roman" panose="02020603050405020304" pitchFamily="18" charset="0"/>
              </a:rPr>
              <a:t>若二叉树</a:t>
            </a:r>
            <a:r>
              <a:rPr lang="en-US" altLang="zh-CN" sz="2000" b="1" i="1"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为空，则返回；否则，令</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⑴ </a:t>
            </a:r>
            <a:r>
              <a:rPr lang="zh-CN" altLang="en-US" sz="1800" b="1" dirty="0" smtClean="0">
                <a:solidFill>
                  <a:srgbClr val="C00000"/>
                </a:solidFill>
                <a:latin typeface="Times New Roman" panose="02020603050405020304" pitchFamily="18" charset="0"/>
                <a:cs typeface="Times New Roman" panose="02020603050405020304" pitchFamily="18" charset="0"/>
              </a:rPr>
              <a:t>访问</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所指向的结点；</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⑵ </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800" dirty="0" err="1">
                <a:solidFill>
                  <a:schemeClr val="tx1">
                    <a:lumMod val="50000"/>
                    <a:lumOff val="50000"/>
                  </a:schemeClr>
                </a:solidFill>
                <a:latin typeface="Times New Roman" panose="02020603050405020304" pitchFamily="18" charset="0"/>
                <a:cs typeface="Times New Roman" panose="02020603050405020304" pitchFamily="18" charset="0"/>
              </a:rPr>
              <a:t>Rchild</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不为空，则</a:t>
            </a:r>
            <a:r>
              <a:rPr lang="en-US" altLang="zh-CN" sz="1800" b="1" i="1" dirty="0">
                <a:solidFill>
                  <a:srgbClr val="00B050"/>
                </a:solidFill>
                <a:latin typeface="Times New Roman" panose="02020603050405020304" pitchFamily="18" charset="0"/>
                <a:cs typeface="Times New Roman" panose="02020603050405020304" pitchFamily="18" charset="0"/>
              </a:rPr>
              <a:t>q</a:t>
            </a:r>
            <a:r>
              <a:rPr lang="zh-CN" altLang="en-US" sz="1800" b="1" dirty="0">
                <a:solidFill>
                  <a:schemeClr val="accent2">
                    <a:lumMod val="50000"/>
                  </a:schemeClr>
                </a:solidFill>
                <a:latin typeface="Times New Roman" panose="02020603050405020304" pitchFamily="18" charset="0"/>
                <a:cs typeface="Times New Roman" panose="02020603050405020304" pitchFamily="18" charset="0"/>
              </a:rPr>
              <a:t>进栈</a:t>
            </a:r>
            <a:r>
              <a:rPr lang="zh-CN" altLang="en-US" sz="1800" dirty="0">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⑶ </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800" dirty="0" err="1">
                <a:solidFill>
                  <a:schemeClr val="tx1">
                    <a:lumMod val="50000"/>
                    <a:lumOff val="50000"/>
                  </a:schemeClr>
                </a:solidFill>
                <a:latin typeface="Times New Roman" panose="02020603050405020304" pitchFamily="18" charset="0"/>
                <a:cs typeface="Times New Roman" panose="02020603050405020304" pitchFamily="18" charset="0"/>
              </a:rPr>
              <a:t>Lchild</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不为</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空</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否则</a:t>
            </a:r>
            <a:r>
              <a:rPr lang="zh-CN" altLang="en-US" sz="1800" b="1" u="sng" dirty="0" smtClean="0">
                <a:solidFill>
                  <a:schemeClr val="accent2">
                    <a:lumMod val="50000"/>
                  </a:schemeClr>
                </a:solidFill>
                <a:latin typeface="Times New Roman" panose="02020603050405020304" pitchFamily="18" charset="0"/>
                <a:cs typeface="Times New Roman" panose="02020603050405020304" pitchFamily="18" charset="0"/>
              </a:rPr>
              <a:t>退</a:t>
            </a:r>
            <a:r>
              <a:rPr lang="zh-CN" altLang="en-US" sz="1800" b="1" u="sng" dirty="0">
                <a:solidFill>
                  <a:schemeClr val="accent2">
                    <a:lumMod val="50000"/>
                  </a:schemeClr>
                </a:solidFill>
                <a:latin typeface="Times New Roman" panose="02020603050405020304" pitchFamily="18" charset="0"/>
                <a:cs typeface="Times New Roman" panose="02020603050405020304" pitchFamily="18" charset="0"/>
              </a:rPr>
              <a:t>栈</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到 </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p, </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(1</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p>
          <a:p>
            <a:pPr marL="720725" lvl="2" indent="0">
              <a:lnSpc>
                <a:spcPct val="100000"/>
              </a:lnSpc>
              <a:spcBef>
                <a:spcPts val="6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⑷ 循环执行</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以上过程，直到</a:t>
            </a:r>
            <a:r>
              <a:rPr lang="zh-CN" altLang="en-US" sz="1800" b="1" i="1" dirty="0" smtClean="0">
                <a:solidFill>
                  <a:schemeClr val="tx1">
                    <a:lumMod val="50000"/>
                    <a:lumOff val="50000"/>
                  </a:schemeClr>
                </a:solidFill>
                <a:latin typeface="Times New Roman" panose="02020603050405020304" pitchFamily="18" charset="0"/>
                <a:cs typeface="Times New Roman" panose="02020603050405020304" pitchFamily="18" charset="0"/>
              </a:rPr>
              <a:t>栈</a:t>
            </a:r>
            <a:r>
              <a:rPr lang="zh-CN" altLang="en-US" sz="1800" b="1" i="1" dirty="0">
                <a:solidFill>
                  <a:schemeClr val="tx1">
                    <a:lumMod val="50000"/>
                    <a:lumOff val="50000"/>
                  </a:schemeClr>
                </a:solidFill>
                <a:latin typeface="Times New Roman" panose="02020603050405020304" pitchFamily="18" charset="0"/>
                <a:cs typeface="Times New Roman" panose="02020603050405020304" pitchFamily="18" charset="0"/>
              </a:rPr>
              <a:t>空</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为止</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endPar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32"/>
          <p:cNvSpPr>
            <a:spLocks noChangeArrowheads="1"/>
          </p:cNvSpPr>
          <p:nvPr/>
        </p:nvSpPr>
        <p:spPr bwMode="auto">
          <a:xfrm>
            <a:off x="533400" y="1219200"/>
            <a:ext cx="533400" cy="1676400"/>
          </a:xfrm>
          <a:prstGeom prst="rect">
            <a:avLst/>
          </a:prstGeom>
          <a:solidFill>
            <a:schemeClr val="tx2">
              <a:lumMod val="40000"/>
              <a:lumOff val="60000"/>
            </a:schemeClr>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91416" name="TextBox1" r:id="rId2" imgW="8153280" imgH="3276720"/>
        </mc:Choice>
        <mc:Fallback>
          <p:control name="TextBox1" r:id="rId2" imgW="8153280" imgH="3276720">
            <p:pic>
              <p:nvPicPr>
                <p:cNvPr id="4" name="TextBox1"/>
                <p:cNvPicPr preferRelativeResize="0">
                  <a:picLocks noChangeArrowheads="1" noChangeShapeType="1"/>
                </p:cNvPicPr>
                <p:nvPr/>
              </p:nvPicPr>
              <p:blipFill>
                <a:blip r:embed="rId4"/>
                <a:srcRect/>
                <a:stretch>
                  <a:fillRect/>
                </a:stretch>
              </p:blipFill>
              <p:spPr bwMode="auto">
                <a:xfrm>
                  <a:off x="722313" y="3124201"/>
                  <a:ext cx="8156575" cy="3276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495405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4" presetClass="entr" presetSubtype="5"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vertical)">
                                      <p:cBhvr>
                                        <p:cTn id="16" dur="500"/>
                                        <p:tgtEl>
                                          <p:spTgt spid="3">
                                            <p:txEl>
                                              <p:pRg st="2" end="2"/>
                                            </p:txEl>
                                          </p:spTgt>
                                        </p:tgtEl>
                                      </p:cBhvr>
                                    </p:animEffect>
                                  </p:childTnLst>
                                </p:cTn>
                              </p:par>
                              <p:par>
                                <p:cTn id="17" presetID="14" presetClass="entr" presetSubtype="5"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vertical)">
                                      <p:cBhvr>
                                        <p:cTn id="19" dur="500"/>
                                        <p:tgtEl>
                                          <p:spTgt spid="3">
                                            <p:txEl>
                                              <p:pRg st="3" end="3"/>
                                            </p:txEl>
                                          </p:spTgt>
                                        </p:tgtEl>
                                      </p:cBhvr>
                                    </p:animEffect>
                                  </p:childTnLst>
                                </p:cTn>
                              </p:par>
                              <p:par>
                                <p:cTn id="20" presetID="14" presetClass="entr" presetSubtype="5"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vertical)">
                                      <p:cBhvr>
                                        <p:cTn id="22" dur="500"/>
                                        <p:tgtEl>
                                          <p:spTgt spid="3">
                                            <p:txEl>
                                              <p:pRg st="4" end="4"/>
                                            </p:txEl>
                                          </p:spTgt>
                                        </p:tgtEl>
                                      </p:cBhvr>
                                    </p:animEffect>
                                  </p:childTnLst>
                                </p:cTn>
                              </p:par>
                              <p:par>
                                <p:cTn id="23" presetID="14" presetClass="entr" presetSubtype="5"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vertic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863" y="152400"/>
            <a:ext cx="7424737"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二叉树的遍历及其应用</a:t>
            </a:r>
            <a:r>
              <a:rPr lang="en-US" altLang="zh-CN" sz="2800" dirty="0"/>
              <a:t>: </a:t>
            </a:r>
            <a:r>
              <a:rPr lang="en-US" altLang="zh-CN" sz="2000" dirty="0" smtClean="0"/>
              <a:t>b</a:t>
            </a:r>
            <a:r>
              <a:rPr lang="zh-CN" altLang="en-US" sz="2000" dirty="0" smtClean="0">
                <a:solidFill>
                  <a:schemeClr val="accent6"/>
                </a:solidFill>
              </a:rPr>
              <a:t>中序 </a:t>
            </a:r>
            <a:r>
              <a:rPr lang="en-US" altLang="zh-CN" sz="2000" dirty="0"/>
              <a:t>- </a:t>
            </a:r>
            <a:r>
              <a:rPr lang="zh-CN" altLang="en-US" sz="2000" dirty="0" smtClean="0">
                <a:solidFill>
                  <a:srgbClr val="7030A0"/>
                </a:solidFill>
              </a:rPr>
              <a:t>非</a:t>
            </a:r>
            <a:r>
              <a:rPr lang="zh-CN" altLang="en-US" sz="2000" dirty="0">
                <a:solidFill>
                  <a:srgbClr val="7030A0"/>
                </a:solidFill>
              </a:rPr>
              <a:t>递</a:t>
            </a:r>
            <a:r>
              <a:rPr lang="zh-CN" altLang="en-US" sz="2000" dirty="0" smtClean="0">
                <a:solidFill>
                  <a:srgbClr val="7030A0"/>
                </a:solidFill>
              </a:rPr>
              <a:t>归</a:t>
            </a:r>
            <a:endParaRPr lang="zh-CN" altLang="en-US" sz="2800" dirty="0"/>
          </a:p>
        </p:txBody>
      </p:sp>
      <p:sp>
        <p:nvSpPr>
          <p:cNvPr id="3" name="内容占位符 2"/>
          <p:cNvSpPr>
            <a:spLocks noGrp="1"/>
          </p:cNvSpPr>
          <p:nvPr>
            <p:ph idx="1"/>
          </p:nvPr>
        </p:nvSpPr>
        <p:spPr>
          <a:xfrm>
            <a:off x="533400" y="629920"/>
            <a:ext cx="8191500" cy="5419725"/>
          </a:xfrm>
        </p:spPr>
        <p:txBody>
          <a:bodyPr/>
          <a:lstStyle/>
          <a:p>
            <a:pPr marL="457200" indent="-457200">
              <a:lnSpc>
                <a:spcPct val="100000"/>
              </a:lnSpc>
              <a:spcBef>
                <a:spcPts val="600"/>
              </a:spcBef>
              <a:buFont typeface="+mj-lt"/>
              <a:buAutoNum type="alphaLcPeriod"/>
            </a:pPr>
            <a:r>
              <a:rPr lang="zh-CN" altLang="en-US" sz="2400" b="1" dirty="0" smtClean="0">
                <a:solidFill>
                  <a:schemeClr val="accent6"/>
                </a:solidFill>
                <a:latin typeface="Times New Roman" panose="02020603050405020304" pitchFamily="18" charset="0"/>
                <a:cs typeface="Times New Roman" panose="02020603050405020304" pitchFamily="18" charset="0"/>
              </a:rPr>
              <a:t>中序</a:t>
            </a:r>
            <a:r>
              <a:rPr lang="zh-CN" altLang="en-US" sz="2400" dirty="0" smtClean="0">
                <a:latin typeface="Times New Roman" panose="02020603050405020304" pitchFamily="18" charset="0"/>
                <a:cs typeface="Times New Roman" panose="02020603050405020304" pitchFamily="18" charset="0"/>
              </a:rPr>
              <a:t>遍历</a:t>
            </a:r>
            <a:r>
              <a:rPr lang="en-US" altLang="zh-CN" sz="1400" dirty="0">
                <a:solidFill>
                  <a:schemeClr val="tx1"/>
                </a:solidFill>
                <a:latin typeface="Times New Roman" panose="02020603050405020304" pitchFamily="18" charset="0"/>
                <a:cs typeface="Times New Roman" panose="02020603050405020304" pitchFamily="18" charset="0"/>
              </a:rPr>
              <a:t>——</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非递归</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dirty="0">
                <a:solidFill>
                  <a:schemeClr val="tx1"/>
                </a:solidFill>
                <a:latin typeface="Times New Roman" panose="02020603050405020304" pitchFamily="18" charset="0"/>
                <a:cs typeface="Times New Roman" panose="02020603050405020304" pitchFamily="18" charset="0"/>
              </a:rPr>
              <a:t>算法</a:t>
            </a:r>
            <a:r>
              <a:rPr lang="zh-CN" altLang="en-US" sz="1400" dirty="0" smtClean="0">
                <a:solidFill>
                  <a:schemeClr val="tx1"/>
                </a:solidFill>
                <a:latin typeface="Times New Roman" panose="02020603050405020304" pitchFamily="18" charset="0"/>
                <a:cs typeface="Times New Roman" panose="02020603050405020304" pitchFamily="18" charset="0"/>
              </a:rPr>
              <a:t>实现</a:t>
            </a:r>
            <a:r>
              <a:rPr lang="en-US" altLang="zh-CN" sz="1400" dirty="0" smtClean="0">
                <a:solidFill>
                  <a:schemeClr val="tx1"/>
                </a:solidFill>
                <a:latin typeface="Times New Roman" panose="02020603050405020304" pitchFamily="18" charset="0"/>
                <a:cs typeface="Times New Roman" panose="02020603050405020304" pitchFamily="18" charset="0"/>
              </a:rPr>
              <a:t>1/2</a:t>
            </a:r>
            <a:endParaRPr lang="en-US" altLang="zh-CN" sz="1400" dirty="0">
              <a:solidFill>
                <a:schemeClr val="tx1"/>
              </a:solidFill>
              <a:latin typeface="Times New Roman" panose="02020603050405020304" pitchFamily="18" charset="0"/>
              <a:cs typeface="Times New Roman" panose="02020603050405020304" pitchFamily="18" charset="0"/>
            </a:endParaRPr>
          </a:p>
          <a:p>
            <a:pPr lvl="1">
              <a:spcBef>
                <a:spcPts val="600"/>
              </a:spcBef>
            </a:pPr>
            <a:r>
              <a:rPr lang="zh-CN" altLang="en-US" sz="2000" dirty="0" smtClean="0">
                <a:latin typeface="Times New Roman" panose="02020603050405020304" pitchFamily="18" charset="0"/>
                <a:cs typeface="Times New Roman" panose="02020603050405020304" pitchFamily="18" charset="0"/>
              </a:rPr>
              <a:t>若二叉树</a:t>
            </a:r>
            <a:r>
              <a:rPr lang="en-US" altLang="zh-CN" sz="2000" b="1" i="1"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为</a:t>
            </a:r>
            <a:r>
              <a:rPr lang="zh-CN" altLang="en-US" sz="2000" dirty="0">
                <a:latin typeface="Times New Roman" panose="02020603050405020304" pitchFamily="18" charset="0"/>
                <a:cs typeface="Times New Roman" panose="02020603050405020304" pitchFamily="18" charset="0"/>
              </a:rPr>
              <a:t>空，则返回；否则，令</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720725" lvl="2" indent="0">
              <a:lnSpc>
                <a:spcPct val="100000"/>
              </a:lnSpc>
              <a:spcBef>
                <a:spcPts val="400"/>
              </a:spcBef>
              <a:buNone/>
            </a:pP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⑴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循环</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不为空，</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b="1" i="1" u="sng" dirty="0">
                <a:solidFill>
                  <a:schemeClr val="accent2">
                    <a:lumMod val="50000"/>
                  </a:schemeClr>
                </a:solidFill>
                <a:latin typeface="Times New Roman" panose="02020603050405020304" pitchFamily="18" charset="0"/>
                <a:cs typeface="Times New Roman" panose="02020603050405020304" pitchFamily="18" charset="0"/>
              </a:rPr>
              <a:t>进栈</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且</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800" dirty="0" err="1" smtClean="0">
                <a:solidFill>
                  <a:schemeClr val="tx1">
                    <a:lumMod val="50000"/>
                    <a:lumOff val="50000"/>
                  </a:schemeClr>
                </a:solidFill>
                <a:latin typeface="Times New Roman" panose="02020603050405020304" pitchFamily="18" charset="0"/>
                <a:cs typeface="Times New Roman" panose="02020603050405020304" pitchFamily="18" charset="0"/>
              </a:rPr>
              <a:t>Lchild</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000" dirty="0" smtClean="0">
                <a:solidFill>
                  <a:schemeClr val="tx1">
                    <a:lumMod val="50000"/>
                    <a:lumOff val="50000"/>
                  </a:schemeClr>
                </a:solidFill>
                <a:latin typeface="Times New Roman" panose="02020603050405020304" pitchFamily="18" charset="0"/>
                <a:cs typeface="Times New Roman" panose="02020603050405020304" pitchFamily="18" charset="0"/>
              </a:rPr>
              <a:t>往左子树遍历！</a:t>
            </a:r>
            <a:endParaRPr lang="en-US" altLang="zh-CN" sz="2000" dirty="0" smtClean="0">
              <a:solidFill>
                <a:schemeClr val="tx1">
                  <a:lumMod val="50000"/>
                  <a:lumOff val="50000"/>
                </a:schemeClr>
              </a:solidFill>
              <a:latin typeface="Times New Roman" panose="02020603050405020304" pitchFamily="18" charset="0"/>
              <a:cs typeface="Times New Roman" panose="02020603050405020304" pitchFamily="18" charset="0"/>
            </a:endParaRPr>
          </a:p>
          <a:p>
            <a:pPr marL="720725" lvl="2" indent="0">
              <a:lnSpc>
                <a:spcPct val="100000"/>
              </a:lnSpc>
              <a:spcBef>
                <a:spcPts val="400"/>
              </a:spcBef>
              <a:buNone/>
            </a:pP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直到</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最左结点</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050" i="1" u="sng" dirty="0" smtClean="0">
                <a:solidFill>
                  <a:schemeClr val="tx1">
                    <a:lumMod val="50000"/>
                    <a:lumOff val="50000"/>
                  </a:schemeClr>
                </a:solidFill>
                <a:latin typeface="Times New Roman" panose="02020603050405020304" pitchFamily="18" charset="0"/>
                <a:cs typeface="Times New Roman" panose="02020603050405020304" pitchFamily="18" charset="0"/>
              </a:rPr>
              <a:t>p==NULL</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b="1" u="sng" dirty="0">
                <a:solidFill>
                  <a:schemeClr val="accent2">
                    <a:lumMod val="50000"/>
                  </a:schemeClr>
                </a:solidFill>
                <a:latin typeface="Times New Roman" panose="02020603050405020304" pitchFamily="18" charset="0"/>
                <a:cs typeface="Times New Roman" panose="02020603050405020304" pitchFamily="18" charset="0"/>
              </a:rPr>
              <a:t>退栈</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到 </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且</a:t>
            </a:r>
            <a:r>
              <a:rPr lang="zh-CN" altLang="en-US" sz="1800" i="1" u="sng" dirty="0" smtClean="0">
                <a:solidFill>
                  <a:srgbClr val="C00000"/>
                </a:solidFill>
                <a:latin typeface="Times New Roman" panose="02020603050405020304" pitchFamily="18" charset="0"/>
                <a:cs typeface="Times New Roman" panose="02020603050405020304" pitchFamily="18" charset="0"/>
              </a:rPr>
              <a:t>访问</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所指向的结点</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p>
          <a:p>
            <a:pPr marL="720725" lvl="2" indent="0">
              <a:lnSpc>
                <a:spcPct val="100000"/>
              </a:lnSpc>
              <a:spcBef>
                <a:spcPts val="4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⑵ 进入右子树</a:t>
            </a:r>
            <a:r>
              <a:rPr lang="zh-CN" altLang="en-US" sz="1400" dirty="0" smtClean="0">
                <a:solidFill>
                  <a:schemeClr val="tx1">
                    <a:lumMod val="50000"/>
                    <a:lumOff val="50000"/>
                  </a:schemeClr>
                </a:solidFill>
                <a:latin typeface="Times New Roman" panose="02020603050405020304" pitchFamily="18" charset="0"/>
                <a:cs typeface="Times New Roman" panose="02020603050405020304" pitchFamily="18" charset="0"/>
              </a:rPr>
              <a:t>（即</a:t>
            </a:r>
            <a:r>
              <a:rPr lang="en-US" altLang="zh-CN" sz="14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4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4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400" dirty="0" smtClean="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400" dirty="0" err="1" smtClean="0">
                <a:solidFill>
                  <a:schemeClr val="tx1">
                    <a:lumMod val="50000"/>
                    <a:lumOff val="50000"/>
                  </a:schemeClr>
                </a:solidFill>
                <a:latin typeface="Times New Roman" panose="02020603050405020304" pitchFamily="18" charset="0"/>
                <a:cs typeface="Times New Roman" panose="02020603050405020304" pitchFamily="18" charset="0"/>
              </a:rPr>
              <a:t>Rchild</a:t>
            </a:r>
            <a:r>
              <a:rPr lang="zh-CN" altLang="en-US" sz="1400"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后</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(1),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即</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中序</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遍历</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的右子树；</a:t>
            </a:r>
            <a:endPar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endParaRPr>
          </a:p>
          <a:p>
            <a:pPr marL="720725" lvl="2" indent="0">
              <a:lnSpc>
                <a:spcPct val="100000"/>
              </a:lnSpc>
              <a:spcBef>
                <a:spcPts val="4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⑶ 循环</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执行以上过程</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u="sng" dirty="0" smtClean="0">
                <a:solidFill>
                  <a:schemeClr val="tx1">
                    <a:lumMod val="50000"/>
                    <a:lumOff val="50000"/>
                  </a:schemeClr>
                </a:solidFill>
                <a:latin typeface="Times New Roman" panose="02020603050405020304" pitchFamily="18" charset="0"/>
                <a:cs typeface="Times New Roman" panose="02020603050405020304" pitchFamily="18" charset="0"/>
              </a:rPr>
              <a:t>直到</a:t>
            </a:r>
            <a:r>
              <a:rPr lang="zh-CN" altLang="en-US" sz="1800" b="1" i="1" u="sng" dirty="0">
                <a:solidFill>
                  <a:schemeClr val="tx1">
                    <a:lumMod val="50000"/>
                    <a:lumOff val="50000"/>
                  </a:schemeClr>
                </a:solidFill>
                <a:latin typeface="Times New Roman" panose="02020603050405020304" pitchFamily="18" charset="0"/>
                <a:cs typeface="Times New Roman" panose="02020603050405020304" pitchFamily="18" charset="0"/>
              </a:rPr>
              <a:t>栈空</a:t>
            </a:r>
            <a:r>
              <a:rPr lang="zh-CN" altLang="en-US" sz="1800" u="sng" dirty="0">
                <a:solidFill>
                  <a:schemeClr val="tx1">
                    <a:lumMod val="50000"/>
                    <a:lumOff val="50000"/>
                  </a:schemeClr>
                </a:solidFill>
                <a:latin typeface="Times New Roman" panose="02020603050405020304" pitchFamily="18" charset="0"/>
                <a:cs typeface="Times New Roman" panose="02020603050405020304" pitchFamily="18" charset="0"/>
              </a:rPr>
              <a:t>为止</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endPar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32"/>
          <p:cNvSpPr>
            <a:spLocks noChangeArrowheads="1"/>
          </p:cNvSpPr>
          <p:nvPr/>
        </p:nvSpPr>
        <p:spPr bwMode="auto">
          <a:xfrm>
            <a:off x="533400" y="1219200"/>
            <a:ext cx="533400" cy="1676400"/>
          </a:xfrm>
          <a:prstGeom prst="rect">
            <a:avLst/>
          </a:prstGeom>
          <a:solidFill>
            <a:srgbClr val="FFCCFF"/>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80426" name="TextBox1" r:id="rId2" imgW="7917120" imgH="3733920"/>
        </mc:Choice>
        <mc:Fallback>
          <p:control name="TextBox1" r:id="rId2" imgW="7917120" imgH="3733920">
            <p:pic>
              <p:nvPicPr>
                <p:cNvPr id="4" name="TextBox1"/>
                <p:cNvPicPr preferRelativeResize="0">
                  <a:picLocks noChangeArrowheads="1" noChangeShapeType="1"/>
                </p:cNvPicPr>
                <p:nvPr/>
              </p:nvPicPr>
              <p:blipFill>
                <a:blip r:embed="rId5"/>
                <a:srcRect/>
                <a:stretch>
                  <a:fillRect/>
                </a:stretch>
              </p:blipFill>
              <p:spPr bwMode="auto">
                <a:xfrm>
                  <a:off x="804863" y="2895599"/>
                  <a:ext cx="7920037" cy="373348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24981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863" y="152400"/>
            <a:ext cx="7424737"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二叉树的遍历及其应用</a:t>
            </a:r>
            <a:r>
              <a:rPr lang="en-US" altLang="zh-CN" sz="2800" dirty="0"/>
              <a:t>: </a:t>
            </a:r>
            <a:r>
              <a:rPr lang="en-US" altLang="zh-CN" sz="2000" dirty="0" smtClean="0"/>
              <a:t>b</a:t>
            </a:r>
            <a:r>
              <a:rPr lang="zh-CN" altLang="en-US" sz="2000" dirty="0" smtClean="0">
                <a:solidFill>
                  <a:schemeClr val="accent6"/>
                </a:solidFill>
              </a:rPr>
              <a:t>中序 </a:t>
            </a:r>
            <a:r>
              <a:rPr lang="en-US" altLang="zh-CN" sz="2000" dirty="0"/>
              <a:t>- </a:t>
            </a:r>
            <a:r>
              <a:rPr lang="zh-CN" altLang="en-US" sz="2000" dirty="0" smtClean="0">
                <a:solidFill>
                  <a:srgbClr val="7030A0"/>
                </a:solidFill>
              </a:rPr>
              <a:t>非</a:t>
            </a:r>
            <a:r>
              <a:rPr lang="zh-CN" altLang="en-US" sz="2000" dirty="0">
                <a:solidFill>
                  <a:srgbClr val="7030A0"/>
                </a:solidFill>
              </a:rPr>
              <a:t>递</a:t>
            </a:r>
            <a:r>
              <a:rPr lang="zh-CN" altLang="en-US" sz="2000" dirty="0" smtClean="0">
                <a:solidFill>
                  <a:srgbClr val="7030A0"/>
                </a:solidFill>
              </a:rPr>
              <a:t>归</a:t>
            </a:r>
            <a:endParaRPr lang="zh-CN" altLang="en-US" sz="2800" dirty="0"/>
          </a:p>
        </p:txBody>
      </p:sp>
      <p:sp>
        <p:nvSpPr>
          <p:cNvPr id="3" name="内容占位符 2"/>
          <p:cNvSpPr>
            <a:spLocks noGrp="1"/>
          </p:cNvSpPr>
          <p:nvPr>
            <p:ph idx="1"/>
          </p:nvPr>
        </p:nvSpPr>
        <p:spPr>
          <a:xfrm>
            <a:off x="533400" y="629920"/>
            <a:ext cx="8191500" cy="5419725"/>
          </a:xfrm>
        </p:spPr>
        <p:txBody>
          <a:bodyPr/>
          <a:lstStyle/>
          <a:p>
            <a:pPr marL="457200" indent="-457200">
              <a:lnSpc>
                <a:spcPct val="100000"/>
              </a:lnSpc>
              <a:spcBef>
                <a:spcPts val="600"/>
              </a:spcBef>
              <a:buFont typeface="+mj-lt"/>
              <a:buAutoNum type="alphaLcPeriod"/>
            </a:pPr>
            <a:r>
              <a:rPr lang="zh-CN" altLang="en-US" sz="2400" b="1" dirty="0" smtClean="0">
                <a:solidFill>
                  <a:schemeClr val="accent6"/>
                </a:solidFill>
                <a:latin typeface="Times New Roman" panose="02020603050405020304" pitchFamily="18" charset="0"/>
                <a:cs typeface="Times New Roman" panose="02020603050405020304" pitchFamily="18" charset="0"/>
              </a:rPr>
              <a:t>中序</a:t>
            </a:r>
            <a:r>
              <a:rPr lang="zh-CN" altLang="en-US" sz="2400" dirty="0" smtClean="0">
                <a:latin typeface="Times New Roman" panose="02020603050405020304" pitchFamily="18" charset="0"/>
                <a:cs typeface="Times New Roman" panose="02020603050405020304" pitchFamily="18" charset="0"/>
              </a:rPr>
              <a:t>遍历</a:t>
            </a:r>
            <a:r>
              <a:rPr lang="en-US" altLang="zh-CN" sz="1400" dirty="0">
                <a:solidFill>
                  <a:schemeClr val="tx1"/>
                </a:solidFill>
                <a:latin typeface="Times New Roman" panose="02020603050405020304" pitchFamily="18" charset="0"/>
                <a:cs typeface="Times New Roman" panose="02020603050405020304" pitchFamily="18" charset="0"/>
              </a:rPr>
              <a:t>——</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非递归</a:t>
            </a:r>
            <a:r>
              <a:rPr lang="zh-CN" altLang="en-US" sz="1400" dirty="0">
                <a:solidFill>
                  <a:srgbClr val="7030A0"/>
                </a:solidFill>
                <a:latin typeface="Times New Roman" panose="02020603050405020304" pitchFamily="18" charset="0"/>
                <a:cs typeface="Times New Roman" panose="02020603050405020304" pitchFamily="18" charset="0"/>
              </a:rPr>
              <a:t>’</a:t>
            </a:r>
            <a:r>
              <a:rPr lang="zh-CN" altLang="en-US" sz="1400" dirty="0">
                <a:solidFill>
                  <a:schemeClr val="tx1"/>
                </a:solidFill>
                <a:latin typeface="Times New Roman" panose="02020603050405020304" pitchFamily="18" charset="0"/>
                <a:cs typeface="Times New Roman" panose="02020603050405020304" pitchFamily="18" charset="0"/>
              </a:rPr>
              <a:t>算法</a:t>
            </a:r>
            <a:r>
              <a:rPr lang="zh-CN" altLang="en-US" sz="1400" dirty="0" smtClean="0">
                <a:solidFill>
                  <a:schemeClr val="tx1"/>
                </a:solidFill>
                <a:latin typeface="Times New Roman" panose="02020603050405020304" pitchFamily="18" charset="0"/>
                <a:cs typeface="Times New Roman" panose="02020603050405020304" pitchFamily="18" charset="0"/>
              </a:rPr>
              <a:t>实现</a:t>
            </a:r>
            <a:r>
              <a:rPr lang="en-US" altLang="zh-CN" sz="1400" dirty="0" smtClean="0">
                <a:solidFill>
                  <a:schemeClr val="tx1"/>
                </a:solidFill>
                <a:latin typeface="Times New Roman" panose="02020603050405020304" pitchFamily="18" charset="0"/>
                <a:cs typeface="Times New Roman" panose="02020603050405020304" pitchFamily="18" charset="0"/>
              </a:rPr>
              <a:t>2/2</a:t>
            </a:r>
            <a:endParaRPr lang="en-US" altLang="zh-CN" sz="1400" dirty="0">
              <a:solidFill>
                <a:schemeClr val="tx1"/>
              </a:solidFill>
              <a:latin typeface="Times New Roman" panose="02020603050405020304" pitchFamily="18" charset="0"/>
              <a:cs typeface="Times New Roman" panose="02020603050405020304" pitchFamily="18" charset="0"/>
            </a:endParaRPr>
          </a:p>
          <a:p>
            <a:pPr lvl="1">
              <a:spcBef>
                <a:spcPts val="600"/>
              </a:spcBef>
            </a:pPr>
            <a:r>
              <a:rPr lang="zh-CN" altLang="en-US" sz="2000" dirty="0" smtClean="0">
                <a:latin typeface="Times New Roman" panose="02020603050405020304" pitchFamily="18" charset="0"/>
                <a:cs typeface="Times New Roman" panose="02020603050405020304" pitchFamily="18" charset="0"/>
              </a:rPr>
              <a:t>若二叉树</a:t>
            </a:r>
            <a:r>
              <a:rPr lang="en-US" altLang="zh-CN" sz="2000" b="1" i="1"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为</a:t>
            </a:r>
            <a:r>
              <a:rPr lang="zh-CN" altLang="en-US" sz="2000" dirty="0">
                <a:latin typeface="Times New Roman" panose="02020603050405020304" pitchFamily="18" charset="0"/>
                <a:cs typeface="Times New Roman" panose="02020603050405020304" pitchFamily="18" charset="0"/>
              </a:rPr>
              <a:t>空，则返回；否则，令</a:t>
            </a:r>
            <a:r>
              <a:rPr lang="en-US" altLang="zh-CN" sz="2000" i="1"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=T</a:t>
            </a:r>
            <a:r>
              <a:rPr lang="zh-CN" altLang="en-US"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720725" lvl="2" indent="0">
              <a:lnSpc>
                <a:spcPct val="100000"/>
              </a:lnSpc>
              <a:spcBef>
                <a:spcPts val="400"/>
              </a:spcBef>
              <a:buNone/>
            </a:pP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⑴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循环</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若</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不为空，</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b="1" i="1" u="sng" dirty="0">
                <a:solidFill>
                  <a:schemeClr val="accent2">
                    <a:lumMod val="50000"/>
                  </a:schemeClr>
                </a:solidFill>
                <a:latin typeface="Times New Roman" panose="02020603050405020304" pitchFamily="18" charset="0"/>
                <a:cs typeface="Times New Roman" panose="02020603050405020304" pitchFamily="18" charset="0"/>
              </a:rPr>
              <a:t>进栈</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且</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800" dirty="0" err="1" smtClean="0">
                <a:solidFill>
                  <a:schemeClr val="tx1">
                    <a:lumMod val="50000"/>
                    <a:lumOff val="50000"/>
                  </a:schemeClr>
                </a:solidFill>
                <a:latin typeface="Times New Roman" panose="02020603050405020304" pitchFamily="18" charset="0"/>
                <a:cs typeface="Times New Roman" panose="02020603050405020304" pitchFamily="18" charset="0"/>
              </a:rPr>
              <a:t>Lchild</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2000" dirty="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000" dirty="0" smtClean="0">
                <a:solidFill>
                  <a:schemeClr val="tx1">
                    <a:lumMod val="50000"/>
                    <a:lumOff val="50000"/>
                  </a:schemeClr>
                </a:solidFill>
                <a:latin typeface="Times New Roman" panose="02020603050405020304" pitchFamily="18" charset="0"/>
                <a:cs typeface="Times New Roman" panose="02020603050405020304" pitchFamily="18" charset="0"/>
              </a:rPr>
              <a:t>往左子树遍历！</a:t>
            </a:r>
            <a:endParaRPr lang="en-US" altLang="zh-CN" sz="2000" dirty="0" smtClean="0">
              <a:solidFill>
                <a:schemeClr val="tx1">
                  <a:lumMod val="50000"/>
                  <a:lumOff val="50000"/>
                </a:schemeClr>
              </a:solidFill>
              <a:latin typeface="Times New Roman" panose="02020603050405020304" pitchFamily="18" charset="0"/>
              <a:cs typeface="Times New Roman" panose="02020603050405020304" pitchFamily="18" charset="0"/>
            </a:endParaRPr>
          </a:p>
          <a:p>
            <a:pPr marL="720725" lvl="2" indent="0">
              <a:lnSpc>
                <a:spcPct val="100000"/>
              </a:lnSpc>
              <a:spcBef>
                <a:spcPts val="400"/>
              </a:spcBef>
              <a:buNone/>
            </a:pPr>
            <a:r>
              <a:rPr lang="en-US" altLang="zh-CN" sz="1800" dirty="0">
                <a:latin typeface="Times New Roman" panose="02020603050405020304" pitchFamily="18" charset="0"/>
                <a:cs typeface="Times New Roman" panose="02020603050405020304" pitchFamily="18" charset="0"/>
              </a:rPr>
              <a:t> </a:t>
            </a:r>
            <a:r>
              <a:rPr lang="en-US" altLang="zh-CN" sz="1800" dirty="0" smtClean="0">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直到</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最左结点</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050" i="1" u="sng" dirty="0" smtClean="0">
                <a:solidFill>
                  <a:schemeClr val="tx1">
                    <a:lumMod val="50000"/>
                    <a:lumOff val="50000"/>
                  </a:schemeClr>
                </a:solidFill>
                <a:latin typeface="Times New Roman" panose="02020603050405020304" pitchFamily="18" charset="0"/>
                <a:cs typeface="Times New Roman" panose="02020603050405020304" pitchFamily="18" charset="0"/>
              </a:rPr>
              <a:t>p==NULL</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b="1" u="sng" dirty="0">
                <a:solidFill>
                  <a:schemeClr val="accent2">
                    <a:lumMod val="50000"/>
                  </a:schemeClr>
                </a:solidFill>
                <a:latin typeface="Times New Roman" panose="02020603050405020304" pitchFamily="18" charset="0"/>
                <a:cs typeface="Times New Roman" panose="02020603050405020304" pitchFamily="18" charset="0"/>
              </a:rPr>
              <a:t>退栈</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到 </a:t>
            </a:r>
            <a:r>
              <a:rPr lang="en-US" altLang="zh-CN"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且</a:t>
            </a:r>
            <a:r>
              <a:rPr lang="zh-CN" altLang="en-US" sz="1800" i="1" u="sng" dirty="0" smtClean="0">
                <a:solidFill>
                  <a:srgbClr val="C00000"/>
                </a:solidFill>
                <a:latin typeface="Times New Roman" panose="02020603050405020304" pitchFamily="18" charset="0"/>
                <a:cs typeface="Times New Roman" panose="02020603050405020304" pitchFamily="18" charset="0"/>
              </a:rPr>
              <a:t>访问</a:t>
            </a:r>
            <a:r>
              <a:rPr lang="en-US" altLang="zh-CN" sz="1800" i="1" u="sng"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i="1" u="sng" dirty="0">
                <a:solidFill>
                  <a:schemeClr val="tx1">
                    <a:lumMod val="50000"/>
                    <a:lumOff val="50000"/>
                  </a:schemeClr>
                </a:solidFill>
                <a:latin typeface="Times New Roman" panose="02020603050405020304" pitchFamily="18" charset="0"/>
                <a:cs typeface="Times New Roman" panose="02020603050405020304" pitchFamily="18" charset="0"/>
              </a:rPr>
              <a:t>所指向的结点</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p>
          <a:p>
            <a:pPr marL="720725" lvl="2" indent="0">
              <a:lnSpc>
                <a:spcPct val="100000"/>
              </a:lnSpc>
              <a:spcBef>
                <a:spcPts val="4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⑵ 进入右子树</a:t>
            </a:r>
            <a:r>
              <a:rPr lang="zh-CN" altLang="en-US" sz="1400" dirty="0" smtClean="0">
                <a:solidFill>
                  <a:schemeClr val="tx1">
                    <a:lumMod val="50000"/>
                    <a:lumOff val="50000"/>
                  </a:schemeClr>
                </a:solidFill>
                <a:latin typeface="Times New Roman" panose="02020603050405020304" pitchFamily="18" charset="0"/>
                <a:cs typeface="Times New Roman" panose="02020603050405020304" pitchFamily="18" charset="0"/>
              </a:rPr>
              <a:t>（即</a:t>
            </a:r>
            <a:r>
              <a:rPr lang="en-US" altLang="zh-CN" sz="14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4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4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en-US" altLang="zh-CN" sz="1400" dirty="0" smtClean="0">
                <a:solidFill>
                  <a:schemeClr val="tx1">
                    <a:lumMod val="50000"/>
                    <a:lumOff val="50000"/>
                  </a:schemeClr>
                </a:solidFill>
                <a:latin typeface="Times New Roman" panose="02020603050405020304" pitchFamily="18" charset="0"/>
                <a:cs typeface="Times New Roman" panose="02020603050405020304" pitchFamily="18" charset="0"/>
              </a:rPr>
              <a:t>-&gt;</a:t>
            </a:r>
            <a:r>
              <a:rPr lang="en-US" altLang="zh-CN" sz="1400" dirty="0" err="1" smtClean="0">
                <a:solidFill>
                  <a:schemeClr val="tx1">
                    <a:lumMod val="50000"/>
                    <a:lumOff val="50000"/>
                  </a:schemeClr>
                </a:solidFill>
                <a:latin typeface="Times New Roman" panose="02020603050405020304" pitchFamily="18" charset="0"/>
                <a:cs typeface="Times New Roman" panose="02020603050405020304" pitchFamily="18" charset="0"/>
              </a:rPr>
              <a:t>Rchild</a:t>
            </a:r>
            <a:r>
              <a:rPr lang="zh-CN" altLang="en-US" sz="1400" dirty="0">
                <a:solidFill>
                  <a:schemeClr val="tx1">
                    <a:lumMod val="50000"/>
                    <a:lumOff val="50000"/>
                  </a:schemeClr>
                </a:solidFill>
                <a:latin typeface="Times New Roman" panose="02020603050405020304" pitchFamily="18" charset="0"/>
                <a:cs typeface="Times New Roman" panose="02020603050405020304" pitchFamily="18" charset="0"/>
              </a:rPr>
              <a:t>）</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后</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转</a:t>
            </a:r>
            <a:r>
              <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rPr>
              <a:t>(1), </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即</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中序</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遍历</a:t>
            </a:r>
            <a:r>
              <a:rPr lang="en-US" altLang="zh-CN" sz="1800" i="1" dirty="0" smtClean="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的右子树；</a:t>
            </a:r>
            <a:endPar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endParaRPr>
          </a:p>
          <a:p>
            <a:pPr marL="720725" lvl="2" indent="0">
              <a:lnSpc>
                <a:spcPct val="100000"/>
              </a:lnSpc>
              <a:spcBef>
                <a:spcPts val="400"/>
              </a:spcBef>
              <a:buNone/>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⑶ 循环</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执行以上过程</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r>
              <a:rPr lang="zh-CN" altLang="en-US" sz="1800" u="sng" dirty="0" smtClean="0">
                <a:solidFill>
                  <a:schemeClr val="tx1">
                    <a:lumMod val="50000"/>
                    <a:lumOff val="50000"/>
                  </a:schemeClr>
                </a:solidFill>
                <a:latin typeface="Times New Roman" panose="02020603050405020304" pitchFamily="18" charset="0"/>
                <a:cs typeface="Times New Roman" panose="02020603050405020304" pitchFamily="18" charset="0"/>
              </a:rPr>
              <a:t>直到</a:t>
            </a:r>
            <a:r>
              <a:rPr lang="zh-CN" altLang="en-US" sz="1800" b="1" i="1" u="sng" dirty="0">
                <a:solidFill>
                  <a:schemeClr val="tx1">
                    <a:lumMod val="50000"/>
                    <a:lumOff val="50000"/>
                  </a:schemeClr>
                </a:solidFill>
                <a:latin typeface="Times New Roman" panose="02020603050405020304" pitchFamily="18" charset="0"/>
                <a:cs typeface="Times New Roman" panose="02020603050405020304" pitchFamily="18" charset="0"/>
              </a:rPr>
              <a:t>栈空</a:t>
            </a:r>
            <a:r>
              <a:rPr lang="zh-CN" altLang="en-US" sz="1800" u="sng" dirty="0">
                <a:solidFill>
                  <a:schemeClr val="tx1">
                    <a:lumMod val="50000"/>
                    <a:lumOff val="50000"/>
                  </a:schemeClr>
                </a:solidFill>
                <a:latin typeface="Times New Roman" panose="02020603050405020304" pitchFamily="18" charset="0"/>
                <a:cs typeface="Times New Roman" panose="02020603050405020304" pitchFamily="18" charset="0"/>
              </a:rPr>
              <a:t>为止</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endPar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32"/>
          <p:cNvSpPr>
            <a:spLocks noChangeArrowheads="1"/>
          </p:cNvSpPr>
          <p:nvPr/>
        </p:nvSpPr>
        <p:spPr bwMode="auto">
          <a:xfrm>
            <a:off x="533400" y="1219200"/>
            <a:ext cx="533400" cy="1676400"/>
          </a:xfrm>
          <a:prstGeom prst="rect">
            <a:avLst/>
          </a:prstGeom>
          <a:solidFill>
            <a:srgbClr val="FFCCFF"/>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95243" name="TextBox1" r:id="rId2" imgW="8587800" imgH="3733920"/>
        </mc:Choice>
        <mc:Fallback>
          <p:control name="TextBox1" r:id="rId2" imgW="8587800" imgH="3733920">
            <p:pic>
              <p:nvPicPr>
                <p:cNvPr id="4" name="TextBox1"/>
                <p:cNvPicPr preferRelativeResize="0">
                  <a:picLocks noChangeArrowheads="1" noChangeShapeType="1"/>
                </p:cNvPicPr>
                <p:nvPr/>
              </p:nvPicPr>
              <p:blipFill>
                <a:blip r:embed="rId5"/>
                <a:srcRect/>
                <a:stretch>
                  <a:fillRect/>
                </a:stretch>
              </p:blipFill>
              <p:spPr bwMode="auto">
                <a:xfrm>
                  <a:off x="317500" y="2892425"/>
                  <a:ext cx="8588375" cy="373697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7859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idx="1"/>
          </p:nvPr>
        </p:nvSpPr>
        <p:spPr>
          <a:xfrm>
            <a:off x="533400" y="838200"/>
            <a:ext cx="8191500" cy="5419725"/>
          </a:xfrm>
        </p:spPr>
        <p:txBody>
          <a:bodyPr/>
          <a:lstStyle/>
          <a:p>
            <a:pPr marL="457200" indent="-457200">
              <a:buFont typeface="+mj-lt"/>
              <a:buAutoNum type="alphaLcPeriod" startAt="3"/>
            </a:pPr>
            <a:r>
              <a:rPr lang="zh-CN" altLang="en-US" sz="2400" b="1" dirty="0" smtClean="0">
                <a:solidFill>
                  <a:schemeClr val="accent6"/>
                </a:solidFill>
              </a:rPr>
              <a:t>后序</a:t>
            </a:r>
            <a:r>
              <a:rPr lang="zh-CN" altLang="en-US" sz="2400" dirty="0"/>
              <a:t>遍历</a:t>
            </a:r>
            <a:r>
              <a:rPr lang="en-US" altLang="zh-CN" sz="1600" dirty="0" smtClean="0"/>
              <a:t>——</a:t>
            </a:r>
            <a:r>
              <a:rPr lang="zh-CN" altLang="en-US" sz="1600" b="1" dirty="0">
                <a:solidFill>
                  <a:srgbClr val="7030A0"/>
                </a:solidFill>
              </a:rPr>
              <a:t>‘非递归’</a:t>
            </a:r>
            <a:r>
              <a:rPr lang="zh-CN" altLang="en-US" sz="1600" dirty="0" smtClean="0"/>
              <a:t>算法（</a:t>
            </a:r>
            <a:r>
              <a:rPr lang="zh-CN" altLang="en-US" sz="1600" dirty="0" smtClean="0">
                <a:solidFill>
                  <a:srgbClr val="FF0000"/>
                </a:solidFill>
              </a:rPr>
              <a:t>较为</a:t>
            </a:r>
            <a:r>
              <a:rPr lang="zh-CN" altLang="en-US" sz="2000" b="1" i="1" dirty="0" smtClean="0">
                <a:solidFill>
                  <a:srgbClr val="FF0000"/>
                </a:solidFill>
              </a:rPr>
              <a:t>复杂</a:t>
            </a:r>
            <a:r>
              <a:rPr lang="en-US" altLang="zh-CN" sz="1600" dirty="0" smtClean="0">
                <a:solidFill>
                  <a:srgbClr val="FF0000"/>
                </a:solidFill>
              </a:rPr>
              <a:t>!</a:t>
            </a:r>
            <a:r>
              <a:rPr lang="zh-CN" altLang="en-US" sz="1600" dirty="0" smtClean="0"/>
              <a:t>）</a:t>
            </a:r>
            <a:endParaRPr lang="en-US" altLang="zh-CN" sz="2400" dirty="0"/>
          </a:p>
          <a:p>
            <a:pPr lvl="1"/>
            <a:r>
              <a:rPr lang="zh-CN" altLang="en-US" sz="2200" dirty="0"/>
              <a:t>在后序遍历中，</a:t>
            </a:r>
            <a:r>
              <a:rPr lang="zh-CN" altLang="en-US" sz="2200" i="1" dirty="0"/>
              <a:t>根结点是最后被访问</a:t>
            </a:r>
            <a:r>
              <a:rPr lang="zh-CN" altLang="en-US" sz="2200" dirty="0"/>
              <a:t>的。因此</a:t>
            </a:r>
            <a:r>
              <a:rPr lang="zh-CN" altLang="en-US" sz="2200" dirty="0" smtClean="0"/>
              <a:t>，</a:t>
            </a:r>
            <a:endParaRPr lang="en-US" altLang="zh-CN" sz="2200" dirty="0" smtClean="0"/>
          </a:p>
          <a:p>
            <a:pPr lvl="2"/>
            <a:r>
              <a:rPr lang="zh-CN" altLang="en-US" sz="2000" dirty="0" smtClean="0">
                <a:solidFill>
                  <a:schemeClr val="tx1">
                    <a:lumMod val="50000"/>
                    <a:lumOff val="50000"/>
                  </a:schemeClr>
                </a:solidFill>
              </a:rPr>
              <a:t>在</a:t>
            </a:r>
            <a:r>
              <a:rPr lang="zh-CN" altLang="en-US" sz="2000" dirty="0">
                <a:solidFill>
                  <a:schemeClr val="tx1">
                    <a:lumMod val="50000"/>
                    <a:lumOff val="50000"/>
                  </a:schemeClr>
                </a:solidFill>
              </a:rPr>
              <a:t>遍历过程中，当搜索指针指向某一根结点时，</a:t>
            </a:r>
            <a:r>
              <a:rPr lang="zh-CN" altLang="en-US" sz="2000" dirty="0">
                <a:solidFill>
                  <a:schemeClr val="accent6"/>
                </a:solidFill>
              </a:rPr>
              <a:t>不能立即访问</a:t>
            </a:r>
            <a:r>
              <a:rPr lang="zh-CN" altLang="en-US" sz="2000" dirty="0"/>
              <a:t>，</a:t>
            </a:r>
            <a:r>
              <a:rPr lang="zh-CN" altLang="en-US" sz="2000" dirty="0">
                <a:solidFill>
                  <a:schemeClr val="tx1">
                    <a:lumMod val="50000"/>
                    <a:lumOff val="50000"/>
                  </a:schemeClr>
                </a:solidFill>
              </a:rPr>
              <a:t>而</a:t>
            </a:r>
            <a:r>
              <a:rPr lang="zh-CN" altLang="en-US" sz="2000" u="sng" dirty="0">
                <a:solidFill>
                  <a:schemeClr val="tx1">
                    <a:lumMod val="50000"/>
                    <a:lumOff val="50000"/>
                  </a:schemeClr>
                </a:solidFill>
              </a:rPr>
              <a:t>要先遍历其</a:t>
            </a:r>
            <a:r>
              <a:rPr lang="zh-CN" altLang="en-US" sz="2000" b="1" u="sng" dirty="0">
                <a:solidFill>
                  <a:schemeClr val="tx1">
                    <a:lumMod val="50000"/>
                    <a:lumOff val="50000"/>
                  </a:schemeClr>
                </a:solidFill>
              </a:rPr>
              <a:t>左</a:t>
            </a:r>
            <a:r>
              <a:rPr lang="zh-CN" altLang="en-US" sz="2000" u="sng" dirty="0">
                <a:solidFill>
                  <a:schemeClr val="tx1">
                    <a:lumMod val="50000"/>
                    <a:lumOff val="50000"/>
                  </a:schemeClr>
                </a:solidFill>
              </a:rPr>
              <a:t>子树，此时</a:t>
            </a:r>
            <a:r>
              <a:rPr lang="zh-CN" altLang="en-US" sz="2000" u="sng" dirty="0">
                <a:solidFill>
                  <a:srgbClr val="0070C0"/>
                </a:solidFill>
              </a:rPr>
              <a:t>根结点进栈</a:t>
            </a:r>
            <a:r>
              <a:rPr lang="zh-CN" altLang="en-US" sz="2000" dirty="0" smtClean="0"/>
              <a:t>。</a:t>
            </a:r>
            <a:endParaRPr lang="en-US" altLang="zh-CN" sz="2000" dirty="0" smtClean="0"/>
          </a:p>
          <a:p>
            <a:pPr lvl="2"/>
            <a:r>
              <a:rPr lang="zh-CN" altLang="en-US" sz="2000" dirty="0" smtClean="0">
                <a:solidFill>
                  <a:schemeClr val="tx1">
                    <a:lumMod val="50000"/>
                    <a:lumOff val="50000"/>
                  </a:schemeClr>
                </a:solidFill>
              </a:rPr>
              <a:t>当</a:t>
            </a:r>
            <a:r>
              <a:rPr lang="zh-CN" altLang="en-US" sz="2000" dirty="0">
                <a:solidFill>
                  <a:schemeClr val="tx1">
                    <a:lumMod val="50000"/>
                    <a:lumOff val="50000"/>
                  </a:schemeClr>
                </a:solidFill>
              </a:rPr>
              <a:t>其</a:t>
            </a:r>
            <a:r>
              <a:rPr lang="zh-CN" altLang="en-US" sz="2000" b="1" dirty="0">
                <a:solidFill>
                  <a:schemeClr val="tx1">
                    <a:lumMod val="50000"/>
                    <a:lumOff val="50000"/>
                  </a:schemeClr>
                </a:solidFill>
              </a:rPr>
              <a:t>左</a:t>
            </a:r>
            <a:r>
              <a:rPr lang="zh-CN" altLang="en-US" sz="2000" dirty="0">
                <a:solidFill>
                  <a:schemeClr val="tx1">
                    <a:lumMod val="50000"/>
                    <a:lumOff val="50000"/>
                  </a:schemeClr>
                </a:solidFill>
              </a:rPr>
              <a:t>子树遍历完后再搜索到该根结点时，</a:t>
            </a:r>
            <a:r>
              <a:rPr lang="zh-CN" altLang="en-US" sz="2000" dirty="0">
                <a:solidFill>
                  <a:schemeClr val="accent6"/>
                </a:solidFill>
              </a:rPr>
              <a:t>还是不能访问</a:t>
            </a:r>
            <a:r>
              <a:rPr lang="zh-CN" altLang="en-US" sz="2000" dirty="0"/>
              <a:t>，</a:t>
            </a:r>
            <a:r>
              <a:rPr lang="zh-CN" altLang="en-US" sz="2000" dirty="0">
                <a:solidFill>
                  <a:schemeClr val="tx1">
                    <a:lumMod val="50000"/>
                    <a:lumOff val="50000"/>
                  </a:schemeClr>
                </a:solidFill>
              </a:rPr>
              <a:t>还需遍历其</a:t>
            </a:r>
            <a:r>
              <a:rPr lang="zh-CN" altLang="en-US" sz="2000" b="1" dirty="0">
                <a:solidFill>
                  <a:schemeClr val="tx1">
                    <a:lumMod val="50000"/>
                    <a:lumOff val="50000"/>
                  </a:schemeClr>
                </a:solidFill>
              </a:rPr>
              <a:t>右</a:t>
            </a:r>
            <a:r>
              <a:rPr lang="zh-CN" altLang="en-US" sz="2000" dirty="0">
                <a:solidFill>
                  <a:schemeClr val="tx1">
                    <a:lumMod val="50000"/>
                    <a:lumOff val="50000"/>
                  </a:schemeClr>
                </a:solidFill>
              </a:rPr>
              <a:t>子树</a:t>
            </a:r>
            <a:r>
              <a:rPr lang="zh-CN" altLang="en-US" sz="2000" dirty="0" smtClean="0">
                <a:solidFill>
                  <a:schemeClr val="tx1">
                    <a:lumMod val="50000"/>
                    <a:lumOff val="50000"/>
                  </a:schemeClr>
                </a:solidFill>
              </a:rPr>
              <a:t>。</a:t>
            </a:r>
            <a:endParaRPr lang="en-US" altLang="zh-CN" sz="2000" dirty="0" smtClean="0">
              <a:solidFill>
                <a:schemeClr val="tx1">
                  <a:lumMod val="50000"/>
                  <a:lumOff val="50000"/>
                </a:schemeClr>
              </a:solidFill>
            </a:endParaRPr>
          </a:p>
          <a:p>
            <a:pPr lvl="2"/>
            <a:r>
              <a:rPr lang="zh-CN" altLang="en-US" sz="2000" dirty="0" smtClean="0">
                <a:solidFill>
                  <a:schemeClr val="tx1">
                    <a:lumMod val="50000"/>
                    <a:lumOff val="50000"/>
                  </a:schemeClr>
                </a:solidFill>
              </a:rPr>
              <a:t>所以</a:t>
            </a:r>
            <a:r>
              <a:rPr lang="zh-CN" altLang="en-US" sz="2000" dirty="0">
                <a:solidFill>
                  <a:schemeClr val="tx1">
                    <a:lumMod val="50000"/>
                    <a:lumOff val="50000"/>
                  </a:schemeClr>
                </a:solidFill>
              </a:rPr>
              <a:t>，此</a:t>
            </a:r>
            <a:r>
              <a:rPr lang="zh-CN" altLang="en-US" sz="2000" dirty="0">
                <a:solidFill>
                  <a:srgbClr val="0070C0"/>
                </a:solidFill>
              </a:rPr>
              <a:t>根结点还需再次进栈</a:t>
            </a:r>
            <a:r>
              <a:rPr lang="zh-CN" altLang="en-US" sz="2000" dirty="0">
                <a:solidFill>
                  <a:schemeClr val="tx1">
                    <a:lumMod val="50000"/>
                    <a:lumOff val="50000"/>
                  </a:schemeClr>
                </a:solidFill>
              </a:rPr>
              <a:t>，</a:t>
            </a:r>
            <a:r>
              <a:rPr lang="zh-CN" altLang="en-US" sz="2000" u="sng" dirty="0">
                <a:solidFill>
                  <a:schemeClr val="tx1">
                    <a:lumMod val="50000"/>
                    <a:lumOff val="50000"/>
                  </a:schemeClr>
                </a:solidFill>
              </a:rPr>
              <a:t>当其右子树遍历完后再退栈</a:t>
            </a:r>
            <a:r>
              <a:rPr lang="zh-CN" altLang="en-US" sz="2000" u="sng" dirty="0" smtClean="0">
                <a:solidFill>
                  <a:schemeClr val="tx1">
                    <a:lumMod val="50000"/>
                    <a:lumOff val="50000"/>
                  </a:schemeClr>
                </a:solidFill>
              </a:rPr>
              <a:t>到该</a:t>
            </a:r>
            <a:r>
              <a:rPr lang="zh-CN" altLang="en-US" sz="2000" u="sng" dirty="0">
                <a:solidFill>
                  <a:schemeClr val="tx1">
                    <a:lumMod val="50000"/>
                    <a:lumOff val="50000"/>
                  </a:schemeClr>
                </a:solidFill>
              </a:rPr>
              <a:t>根结点时，才能被访问</a:t>
            </a:r>
            <a:r>
              <a:rPr lang="zh-CN" altLang="en-US" sz="2000" dirty="0">
                <a:solidFill>
                  <a:schemeClr val="tx1">
                    <a:lumMod val="50000"/>
                    <a:lumOff val="50000"/>
                  </a:schemeClr>
                </a:solidFill>
              </a:rPr>
              <a:t>。</a:t>
            </a:r>
          </a:p>
          <a:p>
            <a:pPr lvl="1"/>
            <a:r>
              <a:rPr lang="zh-CN" altLang="en-US" sz="2200" dirty="0" smtClean="0"/>
              <a:t>因此</a:t>
            </a:r>
            <a:r>
              <a:rPr lang="zh-CN" altLang="en-US" sz="2200" dirty="0"/>
              <a:t>，设立一个</a:t>
            </a:r>
            <a:r>
              <a:rPr lang="zh-CN" altLang="en-US" sz="2200" dirty="0" smtClean="0"/>
              <a:t>状态</a:t>
            </a:r>
            <a:r>
              <a:rPr lang="zh-CN" altLang="en-US" sz="2200" dirty="0"/>
              <a:t>标识</a:t>
            </a:r>
            <a:r>
              <a:rPr lang="zh-CN" altLang="en-US" sz="2200" dirty="0" smtClean="0"/>
              <a:t>变量</a:t>
            </a:r>
            <a:r>
              <a:rPr lang="en-US" altLang="zh-CN" sz="2200" dirty="0" smtClean="0"/>
              <a:t>tag</a:t>
            </a:r>
            <a:r>
              <a:rPr lang="zh-CN" altLang="en-US" sz="2200" dirty="0" smtClean="0"/>
              <a:t>：</a:t>
            </a:r>
            <a:endParaRPr lang="zh-CN" altLang="en-US" sz="2200" dirty="0"/>
          </a:p>
          <a:p>
            <a:pPr lvl="1"/>
            <a:endParaRPr lang="zh-CN" altLang="en-US" sz="2200" dirty="0"/>
          </a:p>
        </p:txBody>
      </p:sp>
      <p:sp>
        <p:nvSpPr>
          <p:cNvPr id="2" name="标题 1"/>
          <p:cNvSpPr>
            <a:spLocks noGrp="1"/>
          </p:cNvSpPr>
          <p:nvPr>
            <p:ph type="title"/>
          </p:nvPr>
        </p:nvSpPr>
        <p:spPr>
          <a:xfrm>
            <a:off x="990600" y="152400"/>
            <a:ext cx="75438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二叉树的遍历及其应用</a:t>
            </a:r>
            <a:r>
              <a:rPr lang="en-US" altLang="zh-CN" sz="2800" dirty="0"/>
              <a:t>: </a:t>
            </a:r>
            <a:r>
              <a:rPr lang="en-US" altLang="zh-CN" sz="1800" dirty="0" smtClean="0"/>
              <a:t>c</a:t>
            </a:r>
            <a:r>
              <a:rPr lang="zh-CN" altLang="en-US" sz="1800" dirty="0" smtClean="0">
                <a:solidFill>
                  <a:schemeClr val="accent6"/>
                </a:solidFill>
              </a:rPr>
              <a:t>后序 </a:t>
            </a:r>
            <a:r>
              <a:rPr lang="en-US" altLang="zh-CN" sz="1800" dirty="0"/>
              <a:t>- </a:t>
            </a:r>
            <a:r>
              <a:rPr lang="zh-CN" altLang="en-US" sz="1800" dirty="0" smtClean="0">
                <a:solidFill>
                  <a:srgbClr val="7030A0"/>
                </a:solidFill>
              </a:rPr>
              <a:t>非递归</a:t>
            </a:r>
            <a:r>
              <a:rPr lang="en-US" altLang="zh-CN" sz="1800" dirty="0">
                <a:solidFill>
                  <a:schemeClr val="tx1">
                    <a:lumMod val="50000"/>
                    <a:lumOff val="50000"/>
                  </a:schemeClr>
                </a:solidFill>
              </a:rPr>
              <a:t>(</a:t>
            </a:r>
            <a:r>
              <a:rPr lang="zh-CN" altLang="en-US" sz="1800" dirty="0" smtClean="0">
                <a:solidFill>
                  <a:schemeClr val="tx1">
                    <a:lumMod val="50000"/>
                    <a:lumOff val="50000"/>
                  </a:schemeClr>
                </a:solidFill>
              </a:rPr>
              <a:t>法</a:t>
            </a:r>
            <a:r>
              <a:rPr lang="en-US" altLang="zh-CN" sz="1800" dirty="0" smtClean="0">
                <a:solidFill>
                  <a:schemeClr val="tx1">
                    <a:lumMod val="50000"/>
                    <a:lumOff val="50000"/>
                  </a:schemeClr>
                </a:solidFill>
              </a:rPr>
              <a:t>1)</a:t>
            </a:r>
            <a:endParaRPr lang="zh-CN" altLang="en-US" sz="1600" dirty="0"/>
          </a:p>
        </p:txBody>
      </p:sp>
      <p:grpSp>
        <p:nvGrpSpPr>
          <p:cNvPr id="4" name="Group 3"/>
          <p:cNvGrpSpPr>
            <a:grpSpLocks/>
          </p:cNvGrpSpPr>
          <p:nvPr/>
        </p:nvGrpSpPr>
        <p:grpSpPr bwMode="auto">
          <a:xfrm>
            <a:off x="2514600" y="5410200"/>
            <a:ext cx="3932238" cy="914400"/>
            <a:chOff x="365" y="2448"/>
            <a:chExt cx="2477" cy="576"/>
          </a:xfrm>
        </p:grpSpPr>
        <p:sp>
          <p:nvSpPr>
            <p:cNvPr id="5" name="Rectangle 4"/>
            <p:cNvSpPr>
              <a:spLocks noChangeArrowheads="1"/>
            </p:cNvSpPr>
            <p:nvPr/>
          </p:nvSpPr>
          <p:spPr bwMode="auto">
            <a:xfrm>
              <a:off x="960" y="2448"/>
              <a:ext cx="188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0 </a:t>
              </a:r>
              <a:r>
                <a:rPr lang="zh-CN" altLang="en-US" sz="2000" b="1" dirty="0"/>
                <a:t>：</a:t>
              </a:r>
              <a:r>
                <a:rPr lang="zh-CN" altLang="en-US" sz="2000" b="1" dirty="0">
                  <a:latin typeface="宋体" panose="02010600030101010101" pitchFamily="2" charset="-122"/>
                </a:rPr>
                <a:t> 结点</a:t>
              </a:r>
              <a:r>
                <a:rPr lang="zh-CN" altLang="en-US" sz="2000" b="1" strike="sngStrike" dirty="0">
                  <a:solidFill>
                    <a:srgbClr val="C00000"/>
                  </a:solidFill>
                  <a:latin typeface="宋体" panose="02010600030101010101" pitchFamily="2" charset="-122"/>
                </a:rPr>
                <a:t>暂不能</a:t>
              </a:r>
              <a:r>
                <a:rPr lang="zh-CN" altLang="en-US" sz="2000" b="1" dirty="0">
                  <a:latin typeface="宋体" panose="02010600030101010101" pitchFamily="2" charset="-122"/>
                </a:rPr>
                <a:t>访问</a:t>
              </a:r>
            </a:p>
          </p:txBody>
        </p:sp>
        <p:sp>
          <p:nvSpPr>
            <p:cNvPr id="6" name="Rectangle 5"/>
            <p:cNvSpPr>
              <a:spLocks noChangeArrowheads="1"/>
            </p:cNvSpPr>
            <p:nvPr/>
          </p:nvSpPr>
          <p:spPr bwMode="auto">
            <a:xfrm>
              <a:off x="960" y="2775"/>
              <a:ext cx="188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1 </a:t>
              </a:r>
              <a:r>
                <a:rPr lang="zh-CN" altLang="en-US" sz="2000" b="1" dirty="0"/>
                <a:t>：</a:t>
              </a:r>
              <a:r>
                <a:rPr lang="zh-CN" altLang="en-US" sz="2000" b="1" dirty="0">
                  <a:latin typeface="宋体" panose="02010600030101010101" pitchFamily="2" charset="-122"/>
                </a:rPr>
                <a:t> 结点</a:t>
              </a:r>
              <a:r>
                <a:rPr lang="zh-CN" altLang="en-US" sz="2000" b="1" i="1" dirty="0">
                  <a:solidFill>
                    <a:srgbClr val="0000FF"/>
                  </a:solidFill>
                  <a:latin typeface="宋体" panose="02010600030101010101" pitchFamily="2" charset="-122"/>
                </a:rPr>
                <a:t>可以</a:t>
              </a:r>
              <a:r>
                <a:rPr lang="zh-CN" altLang="en-US" sz="2000" b="1" dirty="0">
                  <a:latin typeface="宋体" panose="02010600030101010101" pitchFamily="2" charset="-122"/>
                </a:rPr>
                <a:t>被访问</a:t>
              </a:r>
            </a:p>
          </p:txBody>
        </p:sp>
        <p:sp>
          <p:nvSpPr>
            <p:cNvPr id="7" name="Rectangle 6"/>
            <p:cNvSpPr>
              <a:spLocks noChangeArrowheads="1"/>
            </p:cNvSpPr>
            <p:nvPr/>
          </p:nvSpPr>
          <p:spPr bwMode="auto">
            <a:xfrm>
              <a:off x="365" y="2632"/>
              <a:ext cx="49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a:t>tag=</a:t>
              </a:r>
            </a:p>
          </p:txBody>
        </p:sp>
        <p:sp>
          <p:nvSpPr>
            <p:cNvPr id="8" name="AutoShape 7"/>
            <p:cNvSpPr>
              <a:spLocks/>
            </p:cNvSpPr>
            <p:nvPr/>
          </p:nvSpPr>
          <p:spPr bwMode="auto">
            <a:xfrm>
              <a:off x="880" y="2544"/>
              <a:ext cx="68" cy="408"/>
            </a:xfrm>
            <a:prstGeom prst="leftBrace">
              <a:avLst>
                <a:gd name="adj1" fmla="val 50000"/>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000"/>
            </a:p>
          </p:txBody>
        </p:sp>
      </p:grpSp>
    </p:spTree>
    <p:extLst>
      <p:ext uri="{BB962C8B-B14F-4D97-AF65-F5344CB8AC3E}">
        <p14:creationId xmlns:p14="http://schemas.microsoft.com/office/powerpoint/2010/main" val="3201613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二叉树的</a:t>
            </a:r>
            <a:r>
              <a:rPr lang="en-US" altLang="zh-CN" dirty="0"/>
              <a:t>{</a:t>
            </a:r>
            <a:r>
              <a:rPr lang="zh-CN" altLang="en-US" dirty="0">
                <a:solidFill>
                  <a:srgbClr val="7030A0"/>
                </a:solidFill>
              </a:rPr>
              <a:t>顺序</a:t>
            </a:r>
            <a:r>
              <a:rPr lang="en-US" altLang="zh-CN" dirty="0"/>
              <a:t>}</a:t>
            </a:r>
            <a:r>
              <a:rPr lang="zh-CN" altLang="en-US" dirty="0" smtClean="0"/>
              <a:t>存储结构</a:t>
            </a:r>
            <a:r>
              <a:rPr lang="zh-CN" altLang="en-US" sz="2000" dirty="0" smtClean="0"/>
              <a:t>（</a:t>
            </a:r>
            <a:r>
              <a:rPr lang="en-US" altLang="zh-CN" sz="2000" dirty="0" smtClean="0"/>
              <a:t>1/3</a:t>
            </a:r>
            <a:r>
              <a:rPr lang="zh-CN" altLang="en-US" sz="2000" dirty="0" smtClean="0"/>
              <a:t>）</a:t>
            </a:r>
            <a:endParaRPr lang="zh-CN" altLang="en-US" dirty="0"/>
          </a:p>
        </p:txBody>
      </p:sp>
      <p:sp>
        <p:nvSpPr>
          <p:cNvPr id="3" name="内容占位符 2"/>
          <p:cNvSpPr>
            <a:spLocks noGrp="1"/>
          </p:cNvSpPr>
          <p:nvPr>
            <p:ph idx="1"/>
          </p:nvPr>
        </p:nvSpPr>
        <p:spPr/>
        <p:txBody>
          <a:bodyPr/>
          <a:lstStyle/>
          <a:p>
            <a:r>
              <a:rPr lang="zh-CN" altLang="en-US" sz="2600" b="1" dirty="0">
                <a:solidFill>
                  <a:schemeClr val="accent6"/>
                </a:solidFill>
              </a:rPr>
              <a:t>顺序</a:t>
            </a:r>
            <a:r>
              <a:rPr lang="zh-CN" altLang="en-US" sz="2600" b="1" dirty="0"/>
              <a:t>存储</a:t>
            </a:r>
            <a:r>
              <a:rPr lang="zh-CN" altLang="en-US" sz="2600" dirty="0"/>
              <a:t>结构：用一组地址连续的存储单元依次“自上而下、自左至右”存储完全二叉树的数据元素</a:t>
            </a:r>
            <a:r>
              <a:rPr lang="zh-CN" altLang="en-US" sz="2600" dirty="0" smtClean="0"/>
              <a:t>。</a:t>
            </a:r>
            <a:endParaRPr lang="en-US" altLang="zh-CN" sz="2600" dirty="0" smtClean="0"/>
          </a:p>
        </p:txBody>
      </p:sp>
      <p:pic>
        <p:nvPicPr>
          <p:cNvPr id="5" name="图片 4"/>
          <p:cNvPicPr>
            <a:picLocks noChangeAspect="1"/>
          </p:cNvPicPr>
          <p:nvPr/>
        </p:nvPicPr>
        <p:blipFill>
          <a:blip r:embed="rId2"/>
          <a:stretch>
            <a:fillRect/>
          </a:stretch>
        </p:blipFill>
        <p:spPr>
          <a:xfrm>
            <a:off x="805242" y="2021800"/>
            <a:ext cx="3121922" cy="2238143"/>
          </a:xfrm>
          <a:prstGeom prst="rect">
            <a:avLst/>
          </a:prstGeom>
        </p:spPr>
      </p:pic>
      <p:sp>
        <p:nvSpPr>
          <p:cNvPr id="6" name="Rectangle 32"/>
          <p:cNvSpPr>
            <a:spLocks noChangeArrowheads="1"/>
          </p:cNvSpPr>
          <p:nvPr/>
        </p:nvSpPr>
        <p:spPr bwMode="auto">
          <a:xfrm>
            <a:off x="1108822" y="4440237"/>
            <a:ext cx="25147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(a) </a:t>
            </a:r>
            <a:r>
              <a:rPr lang="zh-CN" altLang="en-US" sz="2000" b="1" dirty="0" smtClean="0"/>
              <a:t>完全二叉树</a:t>
            </a:r>
            <a:endParaRPr lang="en-US" altLang="zh-CN" sz="2000" dirty="0"/>
          </a:p>
        </p:txBody>
      </p:sp>
      <p:pic>
        <p:nvPicPr>
          <p:cNvPr id="7" name="图片 6"/>
          <p:cNvPicPr>
            <a:picLocks noChangeAspect="1"/>
          </p:cNvPicPr>
          <p:nvPr/>
        </p:nvPicPr>
        <p:blipFill>
          <a:blip r:embed="rId3"/>
          <a:stretch>
            <a:fillRect/>
          </a:stretch>
        </p:blipFill>
        <p:spPr>
          <a:xfrm>
            <a:off x="5252976" y="2021800"/>
            <a:ext cx="3133400" cy="2238143"/>
          </a:xfrm>
          <a:prstGeom prst="rect">
            <a:avLst/>
          </a:prstGeom>
        </p:spPr>
      </p:pic>
      <p:sp>
        <p:nvSpPr>
          <p:cNvPr id="8" name="Rectangle 32"/>
          <p:cNvSpPr>
            <a:spLocks noChangeArrowheads="1"/>
          </p:cNvSpPr>
          <p:nvPr/>
        </p:nvSpPr>
        <p:spPr bwMode="auto">
          <a:xfrm>
            <a:off x="5562295" y="4440237"/>
            <a:ext cx="25147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(b) </a:t>
            </a:r>
            <a:r>
              <a:rPr lang="zh-CN" altLang="en-US" sz="2000" b="1" dirty="0" smtClean="0">
                <a:solidFill>
                  <a:schemeClr val="tx1">
                    <a:lumMod val="50000"/>
                    <a:lumOff val="50000"/>
                  </a:schemeClr>
                </a:solidFill>
              </a:rPr>
              <a:t>非</a:t>
            </a:r>
            <a:r>
              <a:rPr lang="zh-CN" altLang="en-US" sz="2000" b="1" dirty="0" smtClean="0"/>
              <a:t>完全二叉树</a:t>
            </a:r>
            <a:endParaRPr lang="en-US" altLang="zh-CN" sz="2000" dirty="0"/>
          </a:p>
        </p:txBody>
      </p:sp>
      <p:sp>
        <p:nvSpPr>
          <p:cNvPr id="10" name="Rectangle 32"/>
          <p:cNvSpPr>
            <a:spLocks noChangeArrowheads="1"/>
          </p:cNvSpPr>
          <p:nvPr/>
        </p:nvSpPr>
        <p:spPr bwMode="auto">
          <a:xfrm>
            <a:off x="1108822" y="6021294"/>
            <a:ext cx="25147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(a</a:t>
            </a:r>
            <a:r>
              <a:rPr lang="en-US" altLang="zh-CN" sz="2000" dirty="0" smtClean="0"/>
              <a:t>’</a:t>
            </a:r>
            <a:r>
              <a:rPr lang="en-US" altLang="zh-CN" sz="2000" b="1" dirty="0" smtClean="0"/>
              <a:t>) </a:t>
            </a:r>
            <a:r>
              <a:rPr lang="zh-CN" altLang="en-US" sz="2000" b="1" dirty="0" smtClean="0"/>
              <a:t>完全二叉树的</a:t>
            </a:r>
            <a:r>
              <a:rPr lang="zh-CN" altLang="en-US" sz="2000" dirty="0" smtClean="0">
                <a:solidFill>
                  <a:schemeClr val="accent6"/>
                </a:solidFill>
              </a:rPr>
              <a:t>顺序</a:t>
            </a:r>
            <a:r>
              <a:rPr lang="zh-CN" altLang="en-US" sz="2000" b="1" dirty="0" smtClean="0"/>
              <a:t>存储表示</a:t>
            </a:r>
            <a:endParaRPr lang="en-US" altLang="zh-CN" sz="2000" dirty="0"/>
          </a:p>
        </p:txBody>
      </p:sp>
      <p:sp>
        <p:nvSpPr>
          <p:cNvPr id="16" name="Rectangle 32"/>
          <p:cNvSpPr>
            <a:spLocks noChangeArrowheads="1"/>
          </p:cNvSpPr>
          <p:nvPr/>
        </p:nvSpPr>
        <p:spPr bwMode="auto">
          <a:xfrm>
            <a:off x="5562295" y="6021294"/>
            <a:ext cx="25147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(b</a:t>
            </a:r>
            <a:r>
              <a:rPr lang="en-US" altLang="zh-CN" sz="2000" dirty="0" smtClean="0"/>
              <a:t>’</a:t>
            </a:r>
            <a:r>
              <a:rPr lang="en-US" altLang="zh-CN" sz="2000" b="1" dirty="0" smtClean="0"/>
              <a:t>) </a:t>
            </a:r>
            <a:r>
              <a:rPr lang="zh-CN" altLang="en-US" sz="2000" b="1" dirty="0" smtClean="0">
                <a:solidFill>
                  <a:schemeClr val="tx1">
                    <a:lumMod val="50000"/>
                    <a:lumOff val="50000"/>
                  </a:schemeClr>
                </a:solidFill>
              </a:rPr>
              <a:t>非</a:t>
            </a:r>
            <a:r>
              <a:rPr lang="zh-CN" altLang="en-US" sz="2000" b="1" dirty="0" smtClean="0"/>
              <a:t>完全二叉树的</a:t>
            </a:r>
            <a:r>
              <a:rPr lang="zh-CN" altLang="en-US" sz="2000" dirty="0" smtClean="0">
                <a:solidFill>
                  <a:schemeClr val="accent6"/>
                </a:solidFill>
              </a:rPr>
              <a:t>顺序</a:t>
            </a:r>
            <a:r>
              <a:rPr lang="zh-CN" altLang="en-US" sz="2000" b="1" dirty="0" smtClean="0"/>
              <a:t>存储表示</a:t>
            </a:r>
            <a:endParaRPr lang="en-US" altLang="zh-CN" sz="2000" dirty="0"/>
          </a:p>
        </p:txBody>
      </p:sp>
      <p:pic>
        <p:nvPicPr>
          <p:cNvPr id="4" name="图片 3"/>
          <p:cNvPicPr>
            <a:picLocks noChangeAspect="1"/>
          </p:cNvPicPr>
          <p:nvPr/>
        </p:nvPicPr>
        <p:blipFill>
          <a:blip r:embed="rId4"/>
          <a:stretch>
            <a:fillRect/>
          </a:stretch>
        </p:blipFill>
        <p:spPr>
          <a:xfrm>
            <a:off x="152400" y="5092428"/>
            <a:ext cx="4419600" cy="776417"/>
          </a:xfrm>
          <a:prstGeom prst="rect">
            <a:avLst/>
          </a:prstGeom>
        </p:spPr>
      </p:pic>
      <p:pic>
        <p:nvPicPr>
          <p:cNvPr id="9" name="图片 8"/>
          <p:cNvPicPr>
            <a:picLocks noChangeAspect="1"/>
          </p:cNvPicPr>
          <p:nvPr/>
        </p:nvPicPr>
        <p:blipFill>
          <a:blip r:embed="rId5"/>
          <a:stretch>
            <a:fillRect/>
          </a:stretch>
        </p:blipFill>
        <p:spPr>
          <a:xfrm>
            <a:off x="4876800" y="5082153"/>
            <a:ext cx="4001928" cy="761343"/>
          </a:xfrm>
          <a:prstGeom prst="rect">
            <a:avLst/>
          </a:prstGeom>
        </p:spPr>
      </p:pic>
    </p:spTree>
    <p:extLst>
      <p:ext uri="{BB962C8B-B14F-4D97-AF65-F5344CB8AC3E}">
        <p14:creationId xmlns:p14="http://schemas.microsoft.com/office/powerpoint/2010/main" val="39907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90600" y="152400"/>
            <a:ext cx="7543800" cy="487362"/>
          </a:xfrm>
        </p:spPr>
        <p:txBody>
          <a:bodyPr/>
          <a:lstStyle/>
          <a:p>
            <a:r>
              <a:rPr lang="en-US" altLang="zh-CN" dirty="0" smtClean="0">
                <a:solidFill>
                  <a:srgbClr val="FF0000"/>
                </a:solidFill>
              </a:rPr>
              <a:t>*</a:t>
            </a:r>
            <a:r>
              <a:rPr lang="en-US" altLang="zh-CN" dirty="0" smtClean="0"/>
              <a:t>4.1 </a:t>
            </a:r>
            <a:r>
              <a:rPr lang="zh-CN" altLang="en-US" dirty="0"/>
              <a:t>二叉树的</a:t>
            </a:r>
            <a:r>
              <a:rPr lang="zh-CN" altLang="en-US" sz="2800" dirty="0"/>
              <a:t>遍历</a:t>
            </a:r>
            <a:r>
              <a:rPr lang="zh-CN" altLang="en-US" dirty="0"/>
              <a:t>及其应用</a:t>
            </a:r>
            <a:r>
              <a:rPr lang="en-US" altLang="zh-CN" dirty="0"/>
              <a:t>: </a:t>
            </a:r>
            <a:r>
              <a:rPr lang="en-US" altLang="zh-CN" sz="2000" dirty="0" smtClean="0"/>
              <a:t>c</a:t>
            </a:r>
            <a:r>
              <a:rPr lang="zh-CN" altLang="en-US" sz="2000" dirty="0" smtClean="0">
                <a:solidFill>
                  <a:schemeClr val="accent6"/>
                </a:solidFill>
              </a:rPr>
              <a:t>后序 </a:t>
            </a:r>
            <a:r>
              <a:rPr lang="en-US" altLang="zh-CN" sz="2000" dirty="0"/>
              <a:t>- </a:t>
            </a:r>
            <a:r>
              <a:rPr lang="zh-CN" altLang="en-US" sz="2000" dirty="0" smtClean="0">
                <a:solidFill>
                  <a:srgbClr val="7030A0"/>
                </a:solidFill>
              </a:rPr>
              <a:t>非递归</a:t>
            </a:r>
            <a:r>
              <a:rPr lang="en-US" altLang="zh-CN" sz="2000" dirty="0">
                <a:solidFill>
                  <a:schemeClr val="tx1">
                    <a:lumMod val="50000"/>
                    <a:lumOff val="50000"/>
                  </a:schemeClr>
                </a:solidFill>
              </a:rPr>
              <a:t>(</a:t>
            </a:r>
            <a:r>
              <a:rPr lang="zh-CN" altLang="en-US" sz="2000" dirty="0" smtClean="0">
                <a:solidFill>
                  <a:schemeClr val="tx1">
                    <a:lumMod val="50000"/>
                    <a:lumOff val="50000"/>
                  </a:schemeClr>
                </a:solidFill>
              </a:rPr>
              <a:t>法</a:t>
            </a:r>
            <a:r>
              <a:rPr lang="en-US" altLang="zh-CN" sz="2000" dirty="0" smtClean="0">
                <a:solidFill>
                  <a:schemeClr val="tx1">
                    <a:lumMod val="50000"/>
                    <a:lumOff val="50000"/>
                  </a:schemeClr>
                </a:solidFill>
              </a:rPr>
              <a:t>1)</a:t>
            </a:r>
            <a:endParaRPr lang="zh-CN" altLang="en-US" sz="1800" dirty="0"/>
          </a:p>
        </p:txBody>
      </p:sp>
      <p:sp>
        <p:nvSpPr>
          <p:cNvPr id="5" name="内容占位符 2"/>
          <p:cNvSpPr>
            <a:spLocks noGrp="1"/>
          </p:cNvSpPr>
          <p:nvPr>
            <p:ph idx="1"/>
          </p:nvPr>
        </p:nvSpPr>
        <p:spPr>
          <a:xfrm>
            <a:off x="457200" y="762000"/>
            <a:ext cx="8343900" cy="5419725"/>
          </a:xfrm>
        </p:spPr>
        <p:txBody>
          <a:bodyPr/>
          <a:lstStyle/>
          <a:p>
            <a:pPr>
              <a:spcBef>
                <a:spcPts val="900"/>
              </a:spcBef>
            </a:pPr>
            <a:r>
              <a:rPr lang="zh-CN" altLang="en-US" sz="2400" b="1" dirty="0" smtClean="0">
                <a:solidFill>
                  <a:schemeClr val="accent6"/>
                </a:solidFill>
                <a:latin typeface="Times New Roman" panose="02020603050405020304" pitchFamily="18" charset="0"/>
                <a:cs typeface="Times New Roman" panose="02020603050405020304" pitchFamily="18" charset="0"/>
              </a:rPr>
              <a:t>后序</a:t>
            </a:r>
            <a:r>
              <a:rPr lang="zh-CN" altLang="en-US" sz="2400" dirty="0">
                <a:latin typeface="Times New Roman" panose="02020603050405020304" pitchFamily="18" charset="0"/>
                <a:cs typeface="Times New Roman" panose="02020603050405020304" pitchFamily="18" charset="0"/>
              </a:rPr>
              <a:t>遍历</a:t>
            </a:r>
            <a:r>
              <a:rPr lang="en-US" altLang="zh-CN" sz="1400" dirty="0" smtClean="0">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‘非递归’</a:t>
            </a:r>
            <a:r>
              <a:rPr lang="zh-CN" altLang="en-US" sz="1400" dirty="0" smtClean="0">
                <a:latin typeface="Times New Roman" panose="02020603050405020304" pitchFamily="18" charset="0"/>
                <a:cs typeface="Times New Roman" panose="02020603050405020304" pitchFamily="18" charset="0"/>
              </a:rPr>
              <a:t>算法（</a:t>
            </a:r>
            <a:r>
              <a:rPr lang="zh-CN" altLang="en-US" sz="1400" dirty="0">
                <a:solidFill>
                  <a:schemeClr val="tx1">
                    <a:lumMod val="50000"/>
                    <a:lumOff val="50000"/>
                  </a:schemeClr>
                </a:solidFill>
                <a:latin typeface="Times New Roman" panose="02020603050405020304" pitchFamily="18" charset="0"/>
                <a:cs typeface="Times New Roman" panose="02020603050405020304" pitchFamily="18" charset="0"/>
              </a:rPr>
              <a:t>思想</a:t>
            </a:r>
            <a:r>
              <a:rPr lang="zh-CN" altLang="en-US" sz="1400" dirty="0" smtClean="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lvl="1">
              <a:lnSpc>
                <a:spcPct val="114000"/>
              </a:lnSpc>
              <a:spcBef>
                <a:spcPts val="900"/>
              </a:spcBef>
            </a:pPr>
            <a:r>
              <a:rPr lang="zh-CN" altLang="en-US" sz="2200" dirty="0">
                <a:latin typeface="Times New Roman" panose="02020603050405020304" pitchFamily="18" charset="0"/>
                <a:cs typeface="Times New Roman" panose="02020603050405020304" pitchFamily="18" charset="0"/>
              </a:rPr>
              <a:t>其次，</a:t>
            </a:r>
            <a:r>
              <a:rPr lang="zh-CN" altLang="en-US" sz="2200" dirty="0" smtClean="0">
                <a:latin typeface="Times New Roman" panose="02020603050405020304" pitchFamily="18" charset="0"/>
                <a:cs typeface="Times New Roman" panose="02020603050405020304" pitchFamily="18" charset="0"/>
              </a:rPr>
              <a:t>设立两个栈</a:t>
            </a:r>
            <a:r>
              <a:rPr lang="en-US" altLang="zh-CN" sz="2200" dirty="0">
                <a:latin typeface="Times New Roman" panose="02020603050405020304" pitchFamily="18" charset="0"/>
                <a:cs typeface="Times New Roman" panose="02020603050405020304" pitchFamily="18" charset="0"/>
              </a:rPr>
              <a:t>S</a:t>
            </a:r>
            <a:r>
              <a:rPr lang="en-US" altLang="zh-CN" sz="2200" baseline="-250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a:t>
            </a:r>
            <a:r>
              <a:rPr lang="en-US" altLang="zh-CN" sz="2200" dirty="0" smtClean="0">
                <a:latin typeface="Times New Roman" panose="02020603050405020304" pitchFamily="18" charset="0"/>
                <a:cs typeface="Times New Roman" panose="02020603050405020304" pitchFamily="18" charset="0"/>
              </a:rPr>
              <a:t>S</a:t>
            </a:r>
            <a:r>
              <a:rPr lang="en-US" altLang="zh-CN" sz="2200" baseline="-25000" dirty="0" smtClean="0">
                <a:latin typeface="Times New Roman" panose="02020603050405020304" pitchFamily="18" charset="0"/>
                <a:cs typeface="Times New Roman" panose="02020603050405020304" pitchFamily="18" charset="0"/>
              </a:rPr>
              <a:t>2</a:t>
            </a:r>
            <a:r>
              <a:rPr lang="zh-CN" altLang="en-US" sz="2200" dirty="0" smtClean="0">
                <a:latin typeface="Times New Roman" panose="02020603050405020304" pitchFamily="18" charset="0"/>
                <a:cs typeface="Times New Roman" panose="02020603050405020304" pitchFamily="18" charset="0"/>
              </a:rPr>
              <a:t>。</a:t>
            </a:r>
            <a:r>
              <a:rPr lang="zh-CN" altLang="en-US" sz="2200" dirty="0" smtClean="0">
                <a:solidFill>
                  <a:srgbClr val="C00000"/>
                </a:solidFill>
                <a:latin typeface="Times New Roman" panose="02020603050405020304" pitchFamily="18" charset="0"/>
                <a:cs typeface="Times New Roman" panose="02020603050405020304" pitchFamily="18" charset="0"/>
              </a:rPr>
              <a:t>且</a:t>
            </a:r>
            <a:r>
              <a:rPr lang="en-US" altLang="zh-CN" sz="2200" i="1" u="sng" dirty="0" smtClean="0">
                <a:solidFill>
                  <a:srgbClr val="C00000"/>
                </a:solidFill>
                <a:latin typeface="Times New Roman" panose="02020603050405020304" pitchFamily="18" charset="0"/>
                <a:cs typeface="Times New Roman" panose="02020603050405020304" pitchFamily="18" charset="0"/>
              </a:rPr>
              <a:t>S</a:t>
            </a:r>
            <a:r>
              <a:rPr lang="en-US" altLang="zh-CN" sz="2200" i="1" u="sng" baseline="-25000" dirty="0" smtClean="0">
                <a:solidFill>
                  <a:srgbClr val="C00000"/>
                </a:solidFill>
                <a:latin typeface="Times New Roman" panose="02020603050405020304" pitchFamily="18" charset="0"/>
                <a:cs typeface="Times New Roman" panose="02020603050405020304" pitchFamily="18" charset="0"/>
              </a:rPr>
              <a:t>1</a:t>
            </a:r>
            <a:r>
              <a:rPr lang="zh-CN" altLang="en-US" sz="2200" i="1" u="sng" dirty="0" smtClean="0">
                <a:solidFill>
                  <a:srgbClr val="C00000"/>
                </a:solidFill>
                <a:latin typeface="Times New Roman" panose="02020603050405020304" pitchFamily="18" charset="0"/>
                <a:cs typeface="Times New Roman" panose="02020603050405020304" pitchFamily="18" charset="0"/>
              </a:rPr>
              <a:t>和 </a:t>
            </a:r>
            <a:r>
              <a:rPr lang="en-US" altLang="zh-CN" sz="2200" i="1" u="sng" dirty="0" smtClean="0">
                <a:solidFill>
                  <a:srgbClr val="C00000"/>
                </a:solidFill>
                <a:latin typeface="Times New Roman" panose="02020603050405020304" pitchFamily="18" charset="0"/>
                <a:cs typeface="Times New Roman" panose="02020603050405020304" pitchFamily="18" charset="0"/>
              </a:rPr>
              <a:t>S</a:t>
            </a:r>
            <a:r>
              <a:rPr lang="en-US" altLang="zh-CN" sz="2200" i="1" u="sng" baseline="-25000" dirty="0" smtClean="0">
                <a:solidFill>
                  <a:srgbClr val="C00000"/>
                </a:solidFill>
                <a:latin typeface="Times New Roman" panose="02020603050405020304" pitchFamily="18" charset="0"/>
                <a:cs typeface="Times New Roman" panose="02020603050405020304" pitchFamily="18" charset="0"/>
              </a:rPr>
              <a:t>2</a:t>
            </a:r>
            <a:r>
              <a:rPr lang="zh-CN" altLang="en-US" sz="2200" b="1" i="1" u="sng" dirty="0">
                <a:solidFill>
                  <a:srgbClr val="C00000"/>
                </a:solidFill>
                <a:latin typeface="Times New Roman" panose="02020603050405020304" pitchFamily="18" charset="0"/>
                <a:cs typeface="Times New Roman" panose="02020603050405020304" pitchFamily="18" charset="0"/>
              </a:rPr>
              <a:t>共用</a:t>
            </a:r>
            <a:r>
              <a:rPr lang="zh-CN" altLang="en-US" sz="2200" i="1" u="sng" dirty="0">
                <a:solidFill>
                  <a:srgbClr val="C00000"/>
                </a:solidFill>
                <a:latin typeface="Times New Roman" panose="02020603050405020304" pitchFamily="18" charset="0"/>
                <a:cs typeface="Times New Roman" panose="02020603050405020304" pitchFamily="18" charset="0"/>
              </a:rPr>
              <a:t>一个栈顶指针</a:t>
            </a:r>
            <a:r>
              <a:rPr lang="zh-CN" altLang="en-US" sz="2200" dirty="0" smtClean="0">
                <a:latin typeface="Times New Roman" panose="02020603050405020304" pitchFamily="18" charset="0"/>
                <a:cs typeface="Times New Roman" panose="02020603050405020304" pitchFamily="18" charset="0"/>
              </a:rPr>
              <a:t>。</a:t>
            </a:r>
            <a:endParaRPr lang="en-US" altLang="zh-CN" sz="2200" dirty="0" smtClean="0">
              <a:latin typeface="Times New Roman" panose="02020603050405020304" pitchFamily="18" charset="0"/>
              <a:cs typeface="Times New Roman" panose="02020603050405020304" pitchFamily="18" charset="0"/>
            </a:endParaRPr>
          </a:p>
          <a:p>
            <a:pPr lvl="2">
              <a:lnSpc>
                <a:spcPct val="114000"/>
              </a:lnSpc>
              <a:spcBef>
                <a:spcPts val="900"/>
              </a:spcBef>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其中，</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S</a:t>
            </a:r>
            <a:r>
              <a:rPr lang="en-US" altLang="zh-CN" sz="1800" baseline="-25000" dirty="0">
                <a:solidFill>
                  <a:schemeClr val="tx1">
                    <a:lumMod val="50000"/>
                    <a:lumOff val="50000"/>
                  </a:schemeClr>
                </a:solidFill>
                <a:latin typeface="Times New Roman" panose="02020603050405020304" pitchFamily="18" charset="0"/>
                <a:cs typeface="Times New Roman" panose="02020603050405020304" pitchFamily="18" charset="0"/>
              </a:rPr>
              <a:t>1</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保存结点，</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S</a:t>
            </a:r>
            <a:r>
              <a:rPr lang="en-US" altLang="zh-CN" sz="1800" baseline="-25000" dirty="0">
                <a:solidFill>
                  <a:schemeClr val="tx1">
                    <a:lumMod val="50000"/>
                    <a:lumOff val="50000"/>
                  </a:schemeClr>
                </a:solidFill>
                <a:latin typeface="Times New Roman" panose="02020603050405020304" pitchFamily="18" charset="0"/>
                <a:cs typeface="Times New Roman" panose="02020603050405020304" pitchFamily="18" charset="0"/>
              </a:rPr>
              <a:t>2</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保存结点的状态标志变量</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tag </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a:t>
            </a:r>
          </a:p>
          <a:p>
            <a:pPr lvl="1">
              <a:lnSpc>
                <a:spcPct val="115000"/>
              </a:lnSpc>
              <a:spcBef>
                <a:spcPts val="900"/>
              </a:spcBef>
            </a:pPr>
            <a:r>
              <a:rPr lang="zh-CN" altLang="en-US" sz="2200" dirty="0" smtClean="0">
                <a:latin typeface="Times New Roman" panose="02020603050405020304" pitchFamily="18" charset="0"/>
                <a:cs typeface="Times New Roman" panose="02020603050405020304" pitchFamily="18" charset="0"/>
              </a:rPr>
              <a:t>设 </a:t>
            </a:r>
            <a:r>
              <a:rPr lang="en-US" altLang="zh-CN" sz="2200" b="1" i="1" dirty="0" smtClean="0">
                <a:latin typeface="Times New Roman" panose="02020603050405020304" pitchFamily="18" charset="0"/>
                <a:cs typeface="Times New Roman" panose="02020603050405020304" pitchFamily="18" charset="0"/>
              </a:rPr>
              <a:t>T</a:t>
            </a:r>
            <a:r>
              <a:rPr lang="zh-CN" altLang="en-US" sz="2200" dirty="0">
                <a:latin typeface="Times New Roman" panose="02020603050405020304" pitchFamily="18" charset="0"/>
                <a:cs typeface="Times New Roman" panose="02020603050405020304" pitchFamily="18" charset="0"/>
              </a:rPr>
              <a:t>是指向根结点的指针变量，非</a:t>
            </a:r>
            <a:r>
              <a:rPr lang="zh-CN" altLang="en-US" sz="2200" dirty="0" smtClean="0">
                <a:latin typeface="Times New Roman" panose="02020603050405020304" pitchFamily="18" charset="0"/>
                <a:cs typeface="Times New Roman" panose="02020603050405020304" pitchFamily="18" charset="0"/>
              </a:rPr>
              <a:t>递归后序遍历</a:t>
            </a:r>
            <a:r>
              <a:rPr lang="zh-CN" altLang="en-US" sz="1600" dirty="0">
                <a:latin typeface="Times New Roman" panose="02020603050405020304" pitchFamily="18" charset="0"/>
                <a:cs typeface="Times New Roman" panose="02020603050405020304" pitchFamily="18" charset="0"/>
              </a:rPr>
              <a:t>的</a:t>
            </a:r>
            <a:r>
              <a:rPr lang="zh-CN" altLang="en-US" sz="2200" b="1" dirty="0" smtClean="0">
                <a:latin typeface="Times New Roman" panose="02020603050405020304" pitchFamily="18" charset="0"/>
                <a:cs typeface="Times New Roman" panose="02020603050405020304" pitchFamily="18" charset="0"/>
              </a:rPr>
              <a:t>核心步骤</a:t>
            </a:r>
            <a:r>
              <a:rPr lang="zh-CN" altLang="en-US" sz="220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a:p>
            <a:pPr lvl="2">
              <a:lnSpc>
                <a:spcPct val="115000"/>
              </a:lnSpc>
              <a:spcBef>
                <a:spcPts val="900"/>
              </a:spcBef>
            </a:pP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若二叉树为空，则返回</a:t>
            </a: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a:t>
            </a:r>
            <a:endParaRPr lang="en-US" altLang="zh-CN" sz="1800" dirty="0" smtClean="0">
              <a:solidFill>
                <a:schemeClr val="tx1">
                  <a:lumMod val="50000"/>
                  <a:lumOff val="50000"/>
                </a:schemeClr>
              </a:solidFill>
              <a:latin typeface="Times New Roman" panose="02020603050405020304" pitchFamily="18" charset="0"/>
              <a:cs typeface="Times New Roman" panose="02020603050405020304" pitchFamily="18" charset="0"/>
            </a:endParaRPr>
          </a:p>
          <a:p>
            <a:pPr lvl="2">
              <a:lnSpc>
                <a:spcPct val="115000"/>
              </a:lnSpc>
              <a:spcBef>
                <a:spcPts val="900"/>
              </a:spcBef>
            </a:pPr>
            <a:r>
              <a:rPr lang="zh-CN" altLang="en-US" sz="1800" dirty="0" smtClean="0">
                <a:solidFill>
                  <a:schemeClr val="tx1">
                    <a:lumMod val="50000"/>
                    <a:lumOff val="50000"/>
                  </a:schemeClr>
                </a:solidFill>
                <a:latin typeface="Times New Roman" panose="02020603050405020304" pitchFamily="18" charset="0"/>
                <a:cs typeface="Times New Roman" panose="02020603050405020304" pitchFamily="18" charset="0"/>
              </a:rPr>
              <a:t>否则</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，令</a:t>
            </a:r>
            <a:r>
              <a:rPr lang="en-US" altLang="zh-CN" sz="1800" dirty="0">
                <a:solidFill>
                  <a:schemeClr val="tx1">
                    <a:lumMod val="50000"/>
                    <a:lumOff val="50000"/>
                  </a:schemeClr>
                </a:solidFill>
                <a:latin typeface="Times New Roman" panose="02020603050405020304" pitchFamily="18" charset="0"/>
                <a:cs typeface="Times New Roman" panose="02020603050405020304" pitchFamily="18" charset="0"/>
              </a:rPr>
              <a:t>p=T</a:t>
            </a:r>
            <a:r>
              <a:rPr lang="zh-CN" altLang="en-US" sz="1800" dirty="0">
                <a:solidFill>
                  <a:schemeClr val="tx1">
                    <a:lumMod val="50000"/>
                    <a:lumOff val="50000"/>
                  </a:schemeClr>
                </a:solidFill>
                <a:latin typeface="Times New Roman" panose="02020603050405020304" pitchFamily="18" charset="0"/>
                <a:cs typeface="Times New Roman" panose="02020603050405020304" pitchFamily="18" charset="0"/>
              </a:rPr>
              <a:t>；</a:t>
            </a:r>
          </a:p>
          <a:p>
            <a:pPr marL="1616075" lvl="3" indent="-276225">
              <a:lnSpc>
                <a:spcPct val="115000"/>
              </a:lnSpc>
              <a:spcBef>
                <a:spcPts val="900"/>
              </a:spcBef>
              <a:buNone/>
            </a:pPr>
            <a:r>
              <a:rPr lang="zh-CN" altLang="en-US" sz="1800" dirty="0">
                <a:latin typeface="Times New Roman" panose="02020603050405020304" pitchFamily="18" charset="0"/>
                <a:cs typeface="Times New Roman" panose="02020603050405020304" pitchFamily="18" charset="0"/>
              </a:rPr>
              <a:t>⑴ 第一次经过根结点</a:t>
            </a:r>
            <a:r>
              <a:rPr lang="en-US" altLang="zh-CN" sz="1800" i="1" dirty="0">
                <a:latin typeface="Times New Roman" panose="02020603050405020304" pitchFamily="18" charset="0"/>
                <a:cs typeface="Times New Roman" panose="02020603050405020304" pitchFamily="18" charset="0"/>
              </a:rPr>
              <a:t>p</a:t>
            </a:r>
            <a:r>
              <a:rPr lang="zh-CN" altLang="en-US" sz="1800" dirty="0">
                <a:latin typeface="Times New Roman" panose="02020603050405020304" pitchFamily="18" charset="0"/>
                <a:cs typeface="Times New Roman" panose="02020603050405020304" pitchFamily="18" charset="0"/>
              </a:rPr>
              <a:t>，</a:t>
            </a:r>
            <a:r>
              <a:rPr lang="zh-CN" altLang="en-US" sz="1800" b="1" i="1" dirty="0">
                <a:solidFill>
                  <a:schemeClr val="accent6"/>
                </a:solidFill>
                <a:latin typeface="Times New Roman" panose="02020603050405020304" pitchFamily="18" charset="0"/>
                <a:cs typeface="Times New Roman" panose="02020603050405020304" pitchFamily="18" charset="0"/>
              </a:rPr>
              <a:t>不访问</a:t>
            </a:r>
            <a:r>
              <a:rPr lang="zh-CN" altLang="en-US" sz="1800" dirty="0" smtClean="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p>
            <a:pPr marL="1700213" lvl="3" indent="-265113">
              <a:lnSpc>
                <a:spcPct val="115000"/>
              </a:lnSpc>
              <a:spcBef>
                <a:spcPts val="900"/>
              </a:spcBef>
              <a:buNone/>
            </a:pPr>
            <a:r>
              <a:rPr lang="zh-CN" altLang="en-US" sz="1800"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p</a:t>
            </a:r>
            <a:r>
              <a:rPr lang="zh-CN" altLang="en-US" sz="1800" dirty="0">
                <a:latin typeface="Times New Roman" panose="02020603050405020304" pitchFamily="18" charset="0"/>
                <a:cs typeface="Times New Roman" panose="02020603050405020304" pitchFamily="18" charset="0"/>
              </a:rPr>
              <a:t>进栈</a:t>
            </a:r>
            <a:r>
              <a:rPr lang="en-US" altLang="zh-CN" sz="1800" dirty="0" smtClean="0">
                <a:latin typeface="Times New Roman" panose="02020603050405020304" pitchFamily="18" charset="0"/>
                <a:cs typeface="Times New Roman" panose="02020603050405020304" pitchFamily="18" charset="0"/>
              </a:rPr>
              <a:t>S</a:t>
            </a:r>
            <a:r>
              <a:rPr lang="en-US" altLang="zh-CN" sz="1800" baseline="-25000" dirty="0" smtClean="0">
                <a:latin typeface="Times New Roman" panose="02020603050405020304" pitchFamily="18" charset="0"/>
                <a:cs typeface="Times New Roman" panose="02020603050405020304" pitchFamily="18" charset="0"/>
              </a:rPr>
              <a:t>1</a:t>
            </a:r>
            <a:r>
              <a:rPr lang="zh-CN" altLang="en-US" sz="1800" dirty="0" smtClean="0">
                <a:latin typeface="Times New Roman" panose="02020603050405020304" pitchFamily="18" charset="0"/>
                <a:cs typeface="Times New Roman" panose="02020603050405020304" pitchFamily="18" charset="0"/>
              </a:rPr>
              <a:t>； </a:t>
            </a:r>
            <a:r>
              <a:rPr lang="en-US" altLang="zh-CN" sz="1800" i="1" dirty="0" smtClean="0">
                <a:latin typeface="Times New Roman" panose="02020603050405020304" pitchFamily="18" charset="0"/>
                <a:cs typeface="Times New Roman" panose="02020603050405020304" pitchFamily="18" charset="0"/>
              </a:rPr>
              <a:t>tag</a:t>
            </a:r>
            <a:r>
              <a:rPr lang="zh-CN" altLang="en-US" sz="1800" dirty="0" smtClean="0">
                <a:latin typeface="Times New Roman" panose="02020603050405020304" pitchFamily="18" charset="0"/>
                <a:cs typeface="Times New Roman" panose="02020603050405020304" pitchFamily="18" charset="0"/>
              </a:rPr>
              <a:t>赋值</a:t>
            </a:r>
            <a:r>
              <a:rPr lang="en-US" altLang="zh-CN" sz="1800" dirty="0">
                <a:latin typeface="Times New Roman" panose="02020603050405020304" pitchFamily="18" charset="0"/>
                <a:cs typeface="Times New Roman" panose="02020603050405020304" pitchFamily="18" charset="0"/>
              </a:rPr>
              <a:t>0</a:t>
            </a:r>
            <a:r>
              <a:rPr lang="zh-CN" altLang="en-US" sz="1800" dirty="0">
                <a:latin typeface="Times New Roman" panose="02020603050405020304" pitchFamily="18" charset="0"/>
                <a:cs typeface="Times New Roman" panose="02020603050405020304" pitchFamily="18" charset="0"/>
              </a:rPr>
              <a:t>，进栈</a:t>
            </a:r>
            <a:r>
              <a:rPr lang="en-US" altLang="zh-CN" sz="1800" dirty="0" smtClean="0">
                <a:latin typeface="Times New Roman" panose="02020603050405020304" pitchFamily="18" charset="0"/>
                <a:cs typeface="Times New Roman" panose="02020603050405020304" pitchFamily="18" charset="0"/>
              </a:rPr>
              <a:t>S</a:t>
            </a:r>
            <a:r>
              <a:rPr lang="en-US" altLang="zh-CN" sz="1800" baseline="-25000" dirty="0" smtClean="0">
                <a:latin typeface="Times New Roman" panose="02020603050405020304" pitchFamily="18" charset="0"/>
                <a:cs typeface="Times New Roman" panose="02020603050405020304" pitchFamily="18" charset="0"/>
              </a:rPr>
              <a:t>2</a:t>
            </a:r>
            <a:r>
              <a:rPr lang="zh-CN" altLang="en-US" sz="1800" dirty="0" smtClean="0">
                <a:latin typeface="Times New Roman" panose="02020603050405020304" pitchFamily="18" charset="0"/>
                <a:cs typeface="Times New Roman" panose="02020603050405020304" pitchFamily="18" charset="0"/>
              </a:rPr>
              <a:t>；然后</a:t>
            </a:r>
            <a:r>
              <a:rPr lang="en-US" altLang="zh-CN" sz="1800" i="1" dirty="0" smtClean="0">
                <a:latin typeface="Times New Roman" panose="02020603050405020304" pitchFamily="18" charset="0"/>
                <a:cs typeface="Times New Roman" panose="02020603050405020304" pitchFamily="18" charset="0"/>
              </a:rPr>
              <a:t>p</a:t>
            </a:r>
            <a:r>
              <a:rPr lang="en-US" altLang="zh-CN" sz="1800" dirty="0" smtClean="0">
                <a:latin typeface="Times New Roman" panose="02020603050405020304" pitchFamily="18" charset="0"/>
                <a:cs typeface="Times New Roman" panose="02020603050405020304" pitchFamily="18" charset="0"/>
              </a:rPr>
              <a:t>=</a:t>
            </a:r>
            <a:r>
              <a:rPr lang="en-US" altLang="zh-CN" sz="1800" i="1" dirty="0" smtClean="0">
                <a:latin typeface="Times New Roman" panose="02020603050405020304" pitchFamily="18" charset="0"/>
                <a:cs typeface="Times New Roman" panose="02020603050405020304" pitchFamily="18" charset="0"/>
              </a:rPr>
              <a:t>p</a:t>
            </a:r>
            <a:r>
              <a:rPr lang="en-US" altLang="zh-CN" sz="1800" dirty="0" smtClean="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&gt;</a:t>
            </a:r>
            <a:r>
              <a:rPr lang="en-US" altLang="zh-CN" sz="1800" dirty="0" err="1">
                <a:latin typeface="Times New Roman" panose="02020603050405020304" pitchFamily="18" charset="0"/>
                <a:cs typeface="Times New Roman" panose="02020603050405020304" pitchFamily="18" charset="0"/>
              </a:rPr>
              <a:t>Lchild</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a:t>
            </a:r>
          </a:p>
          <a:p>
            <a:pPr marL="1616075" lvl="3" indent="-276225">
              <a:lnSpc>
                <a:spcPct val="115000"/>
              </a:lnSpc>
              <a:spcBef>
                <a:spcPts val="900"/>
              </a:spcBef>
              <a:buNone/>
            </a:pPr>
            <a:r>
              <a:rPr lang="zh-CN" altLang="en-US" sz="1800" dirty="0">
                <a:latin typeface="Times New Roman" panose="02020603050405020304" pitchFamily="18" charset="0"/>
                <a:cs typeface="Times New Roman" panose="02020603050405020304" pitchFamily="18" charset="0"/>
              </a:rPr>
              <a:t>⑵ 若</a:t>
            </a:r>
            <a:r>
              <a:rPr lang="en-US" altLang="zh-CN" sz="1800" i="1" dirty="0">
                <a:latin typeface="Times New Roman" panose="02020603050405020304" pitchFamily="18" charset="0"/>
                <a:cs typeface="Times New Roman" panose="02020603050405020304" pitchFamily="18" charset="0"/>
              </a:rPr>
              <a:t>p</a:t>
            </a:r>
            <a:r>
              <a:rPr lang="zh-CN" altLang="en-US" sz="1800" dirty="0">
                <a:latin typeface="Times New Roman" panose="02020603050405020304" pitchFamily="18" charset="0"/>
                <a:cs typeface="Times New Roman" panose="02020603050405020304" pitchFamily="18" charset="0"/>
              </a:rPr>
              <a:t>不为空，转</a:t>
            </a:r>
            <a:r>
              <a:rPr lang="en-US" altLang="zh-CN" sz="1800" dirty="0">
                <a:latin typeface="Times New Roman" panose="02020603050405020304" pitchFamily="18" charset="0"/>
                <a:cs typeface="Times New Roman" panose="02020603050405020304" pitchFamily="18" charset="0"/>
              </a:rPr>
              <a:t>(1</a:t>
            </a:r>
            <a:r>
              <a:rPr lang="en-US" altLang="zh-CN" sz="1800" dirty="0" smtClean="0">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；否则</a:t>
            </a:r>
            <a:r>
              <a:rPr lang="zh-CN" altLang="en-US" sz="1800" dirty="0">
                <a:latin typeface="Times New Roman" panose="02020603050405020304" pitchFamily="18" charset="0"/>
                <a:cs typeface="Times New Roman" panose="02020603050405020304" pitchFamily="18" charset="0"/>
              </a:rPr>
              <a:t>，取状态标志值</a:t>
            </a:r>
            <a:r>
              <a:rPr lang="en-US" altLang="zh-CN" sz="1800" dirty="0" smtClean="0">
                <a:latin typeface="Times New Roman" panose="02020603050405020304" pitchFamily="18" charset="0"/>
                <a:cs typeface="Times New Roman" panose="02020603050405020304" pitchFamily="18" charset="0"/>
              </a:rPr>
              <a:t>tag</a:t>
            </a:r>
            <a:r>
              <a:rPr lang="zh-CN" altLang="en-US" sz="1800" dirty="0" smtClean="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p>
            <a:pPr marL="2062163" lvl="4" indent="-265113">
              <a:lnSpc>
                <a:spcPct val="115000"/>
              </a:lnSpc>
              <a:spcBef>
                <a:spcPts val="900"/>
              </a:spcBef>
              <a:buNone/>
            </a:pPr>
            <a:r>
              <a:rPr lang="en-US" altLang="zh-CN" sz="1600" dirty="0" smtClean="0">
                <a:latin typeface="Times New Roman" panose="02020603050405020304" pitchFamily="18" charset="0"/>
                <a:cs typeface="Times New Roman" panose="02020603050405020304" pitchFamily="18" charset="0"/>
              </a:rPr>
              <a:t>A) </a:t>
            </a:r>
            <a:r>
              <a:rPr lang="zh-CN" altLang="en-US" sz="1600" dirty="0" smtClean="0">
                <a:latin typeface="Times New Roman" panose="02020603050405020304" pitchFamily="18" charset="0"/>
                <a:cs typeface="Times New Roman" panose="02020603050405020304" pitchFamily="18" charset="0"/>
              </a:rPr>
              <a:t>若</a:t>
            </a:r>
            <a:r>
              <a:rPr lang="en-US" altLang="zh-CN" sz="1600" i="1" dirty="0">
                <a:latin typeface="Times New Roman" panose="02020603050405020304" pitchFamily="18" charset="0"/>
                <a:cs typeface="Times New Roman" panose="02020603050405020304" pitchFamily="18" charset="0"/>
              </a:rPr>
              <a:t>tag</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：对栈</a:t>
            </a:r>
            <a:r>
              <a:rPr lang="en-US" altLang="zh-CN" sz="1600" dirty="0">
                <a:latin typeface="Times New Roman" panose="02020603050405020304" pitchFamily="18" charset="0"/>
                <a:cs typeface="Times New Roman" panose="02020603050405020304" pitchFamily="18" charset="0"/>
              </a:rPr>
              <a:t>S</a:t>
            </a:r>
            <a:r>
              <a:rPr lang="en-US" altLang="zh-CN" sz="1600" baseline="-250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a:t>
            </a:r>
            <a:r>
              <a:rPr lang="zh-CN" altLang="en-US" sz="1600" b="1" i="1" dirty="0">
                <a:solidFill>
                  <a:schemeClr val="accent6"/>
                </a:solidFill>
                <a:latin typeface="Times New Roman" panose="02020603050405020304" pitchFamily="18" charset="0"/>
                <a:cs typeface="Times New Roman" panose="02020603050405020304" pitchFamily="18" charset="0"/>
              </a:rPr>
              <a:t>不</a:t>
            </a:r>
            <a:r>
              <a:rPr lang="zh-CN" altLang="en-US" sz="1600" b="1" i="1" dirty="0" smtClean="0">
                <a:solidFill>
                  <a:schemeClr val="accent6"/>
                </a:solidFill>
                <a:latin typeface="Times New Roman" panose="02020603050405020304" pitchFamily="18" charset="0"/>
                <a:cs typeface="Times New Roman" panose="02020603050405020304" pitchFamily="18" charset="0"/>
              </a:rPr>
              <a:t>访问</a:t>
            </a:r>
            <a:r>
              <a:rPr lang="zh-CN" altLang="en-US" sz="1600" dirty="0" smtClean="0">
                <a:latin typeface="Times New Roman" panose="02020603050405020304" pitchFamily="18" charset="0"/>
                <a:cs typeface="Times New Roman" panose="02020603050405020304" pitchFamily="18" charset="0"/>
              </a:rPr>
              <a:t>，</a:t>
            </a:r>
            <a:r>
              <a:rPr lang="zh-CN" altLang="en-US" sz="1600" b="1" i="1" dirty="0">
                <a:solidFill>
                  <a:srgbClr val="006600"/>
                </a:solidFill>
                <a:latin typeface="Times New Roman" panose="02020603050405020304" pitchFamily="18" charset="0"/>
                <a:cs typeface="Times New Roman" panose="02020603050405020304" pitchFamily="18" charset="0"/>
              </a:rPr>
              <a:t>不出栈</a:t>
            </a:r>
            <a:r>
              <a:rPr lang="zh-CN" altLang="en-US" sz="1600" dirty="0">
                <a:latin typeface="Times New Roman" panose="02020603050405020304" pitchFamily="18" charset="0"/>
                <a:cs typeface="Times New Roman" panose="02020603050405020304" pitchFamily="18" charset="0"/>
              </a:rPr>
              <a:t>；修改</a:t>
            </a:r>
            <a:r>
              <a:rPr lang="en-US" altLang="zh-CN" sz="1600" dirty="0">
                <a:latin typeface="Times New Roman" panose="02020603050405020304" pitchFamily="18" charset="0"/>
                <a:cs typeface="Times New Roman" panose="02020603050405020304" pitchFamily="18" charset="0"/>
              </a:rPr>
              <a:t>S</a:t>
            </a:r>
            <a:r>
              <a:rPr lang="en-US" altLang="zh-CN" sz="1600" baseline="-250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栈顶元素值</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tag</a:t>
            </a:r>
            <a:r>
              <a:rPr lang="zh-CN" altLang="en-US" sz="1600" dirty="0">
                <a:latin typeface="Times New Roman" panose="02020603050405020304" pitchFamily="18" charset="0"/>
                <a:cs typeface="Times New Roman" panose="02020603050405020304" pitchFamily="18" charset="0"/>
              </a:rPr>
              <a:t>赋值</a:t>
            </a:r>
            <a:r>
              <a:rPr lang="en-US" altLang="zh-CN" sz="1600" dirty="0">
                <a:latin typeface="Times New Roman" panose="02020603050405020304" pitchFamily="18" charset="0"/>
                <a:cs typeface="Times New Roman" panose="02020603050405020304" pitchFamily="18" charset="0"/>
              </a:rPr>
              <a:t>1) </a:t>
            </a:r>
            <a:r>
              <a:rPr lang="zh-CN" altLang="en-US" sz="1600" dirty="0">
                <a:latin typeface="Times New Roman" panose="02020603050405020304" pitchFamily="18" charset="0"/>
                <a:cs typeface="Times New Roman" panose="02020603050405020304" pitchFamily="18" charset="0"/>
              </a:rPr>
              <a:t>，取</a:t>
            </a:r>
            <a:r>
              <a:rPr lang="en-US" altLang="zh-CN" sz="1600" dirty="0">
                <a:latin typeface="Times New Roman" panose="02020603050405020304" pitchFamily="18" charset="0"/>
                <a:cs typeface="Times New Roman" panose="02020603050405020304" pitchFamily="18" charset="0"/>
              </a:rPr>
              <a:t>S</a:t>
            </a:r>
            <a:r>
              <a:rPr lang="en-US" altLang="zh-CN" sz="1600" baseline="-250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栈顶元素的右子树，即</a:t>
            </a:r>
            <a:r>
              <a:rPr lang="en-US" altLang="zh-CN" sz="1600" i="1" dirty="0">
                <a:latin typeface="Times New Roman" panose="02020603050405020304" pitchFamily="18" charset="0"/>
                <a:cs typeface="Times New Roman" panose="02020603050405020304" pitchFamily="18" charset="0"/>
              </a:rPr>
              <a:t>p</a:t>
            </a:r>
            <a:r>
              <a:rPr lang="en-US" altLang="zh-CN" sz="1600" dirty="0">
                <a:latin typeface="Times New Roman" panose="02020603050405020304" pitchFamily="18" charset="0"/>
                <a:cs typeface="Times New Roman" panose="02020603050405020304" pitchFamily="18" charset="0"/>
              </a:rPr>
              <a:t>=S</a:t>
            </a:r>
            <a:r>
              <a:rPr lang="en-US" altLang="zh-CN" sz="1600" baseline="-25000" dirty="0">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[top]-&gt;</a:t>
            </a:r>
            <a:r>
              <a:rPr lang="en-US" altLang="zh-CN" sz="1600" dirty="0" err="1">
                <a:latin typeface="Times New Roman" panose="02020603050405020304" pitchFamily="18" charset="0"/>
                <a:cs typeface="Times New Roman" panose="02020603050405020304" pitchFamily="18" charset="0"/>
              </a:rPr>
              <a:t>Rchild</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，转</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a:t>
            </a:r>
          </a:p>
          <a:p>
            <a:pPr marL="2062163" lvl="4" indent="-265113">
              <a:lnSpc>
                <a:spcPct val="115000"/>
              </a:lnSpc>
              <a:spcBef>
                <a:spcPts val="900"/>
              </a:spcBef>
              <a:buNone/>
            </a:pPr>
            <a:r>
              <a:rPr lang="en-US" altLang="zh-CN" sz="1600" dirty="0" smtClean="0">
                <a:latin typeface="Times New Roman" panose="02020603050405020304" pitchFamily="18" charset="0"/>
                <a:cs typeface="Times New Roman" panose="02020603050405020304" pitchFamily="18" charset="0"/>
              </a:rPr>
              <a:t>B)</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若</a:t>
            </a:r>
            <a:r>
              <a:rPr lang="en-US" altLang="zh-CN" sz="1600" i="1" dirty="0">
                <a:latin typeface="Times New Roman" panose="02020603050405020304" pitchFamily="18" charset="0"/>
                <a:cs typeface="Times New Roman" panose="02020603050405020304" pitchFamily="18" charset="0"/>
              </a:rPr>
              <a:t>tag</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S</a:t>
            </a:r>
            <a:r>
              <a:rPr lang="en-US" altLang="zh-CN" sz="1600" baseline="-25000" dirty="0" smtClean="0">
                <a:latin typeface="Times New Roman" panose="02020603050405020304" pitchFamily="18" charset="0"/>
                <a:cs typeface="Times New Roman" panose="02020603050405020304" pitchFamily="18" charset="0"/>
              </a:rPr>
              <a:t>1</a:t>
            </a:r>
            <a:r>
              <a:rPr lang="zh-CN" altLang="en-US" sz="1600" b="1" i="1" dirty="0" smtClean="0">
                <a:latin typeface="Times New Roman" panose="02020603050405020304" pitchFamily="18" charset="0"/>
                <a:cs typeface="Times New Roman" panose="02020603050405020304" pitchFamily="18" charset="0"/>
              </a:rPr>
              <a:t>退栈</a:t>
            </a:r>
            <a:r>
              <a:rPr lang="zh-CN" altLang="en-US" sz="1600" dirty="0" smtClean="0">
                <a:latin typeface="Times New Roman" panose="02020603050405020304" pitchFamily="18" charset="0"/>
                <a:cs typeface="Times New Roman" panose="02020603050405020304" pitchFamily="18" charset="0"/>
              </a:rPr>
              <a:t>，</a:t>
            </a:r>
            <a:r>
              <a:rPr lang="zh-CN" altLang="en-US" sz="1600" b="1" i="1" dirty="0">
                <a:solidFill>
                  <a:srgbClr val="0070C0"/>
                </a:solidFill>
                <a:latin typeface="Times New Roman" panose="02020603050405020304" pitchFamily="18" charset="0"/>
                <a:cs typeface="Times New Roman" panose="02020603050405020304" pitchFamily="18" charset="0"/>
              </a:rPr>
              <a:t>访问</a:t>
            </a:r>
            <a:r>
              <a:rPr lang="zh-CN" altLang="en-US" sz="1600" dirty="0">
                <a:latin typeface="Times New Roman" panose="02020603050405020304" pitchFamily="18" charset="0"/>
                <a:cs typeface="Times New Roman" panose="02020603050405020304" pitchFamily="18" charset="0"/>
              </a:rPr>
              <a:t>该结点；</a:t>
            </a:r>
          </a:p>
          <a:p>
            <a:pPr marL="1616075" lvl="3" indent="-276225">
              <a:lnSpc>
                <a:spcPct val="115000"/>
              </a:lnSpc>
              <a:spcBef>
                <a:spcPts val="900"/>
              </a:spcBef>
              <a:buNone/>
            </a:pPr>
            <a:r>
              <a:rPr lang="zh-CN" altLang="en-US" sz="1800" dirty="0" smtClean="0">
                <a:latin typeface="Times New Roman" panose="02020603050405020304" pitchFamily="18" charset="0"/>
                <a:cs typeface="Times New Roman" panose="02020603050405020304" pitchFamily="18" charset="0"/>
              </a:rPr>
              <a:t>⑶ 循环：以上</a:t>
            </a:r>
            <a:r>
              <a:rPr lang="zh-CN" altLang="en-US" sz="1800" dirty="0">
                <a:latin typeface="Times New Roman" panose="02020603050405020304" pitchFamily="18" charset="0"/>
                <a:cs typeface="Times New Roman" panose="02020603050405020304" pitchFamily="18" charset="0"/>
              </a:rPr>
              <a:t>过程</a:t>
            </a:r>
            <a:r>
              <a:rPr lang="zh-CN" altLang="en-US" sz="1800" dirty="0" smtClean="0">
                <a:latin typeface="Times New Roman" panose="02020603050405020304" pitchFamily="18" charset="0"/>
                <a:cs typeface="Times New Roman" panose="02020603050405020304" pitchFamily="18" charset="0"/>
              </a:rPr>
              <a:t>，直到：</a:t>
            </a:r>
            <a:r>
              <a:rPr lang="zh-CN" altLang="en-US" sz="1800" i="1" u="sng" dirty="0" smtClean="0">
                <a:latin typeface="Times New Roman" panose="02020603050405020304" pitchFamily="18" charset="0"/>
                <a:cs typeface="Times New Roman" panose="02020603050405020304" pitchFamily="18" charset="0"/>
              </a:rPr>
              <a:t>栈空 </a:t>
            </a:r>
            <a:r>
              <a:rPr lang="zh-CN" altLang="en-US" sz="1800" dirty="0" smtClean="0">
                <a:latin typeface="Times New Roman" panose="02020603050405020304" pitchFamily="18" charset="0"/>
                <a:cs typeface="Times New Roman" panose="02020603050405020304" pitchFamily="18" charset="0"/>
              </a:rPr>
              <a:t>为止。</a:t>
            </a:r>
            <a:endParaRPr lang="zh-CN" altLang="en-US" sz="2200" dirty="0">
              <a:latin typeface="Times New Roman" panose="02020603050405020304" pitchFamily="18" charset="0"/>
              <a:cs typeface="Times New Roman" panose="02020603050405020304" pitchFamily="18" charset="0"/>
            </a:endParaRPr>
          </a:p>
        </p:txBody>
      </p:sp>
      <p:sp>
        <p:nvSpPr>
          <p:cNvPr id="7" name="Rectangle 32"/>
          <p:cNvSpPr>
            <a:spLocks noChangeArrowheads="1"/>
          </p:cNvSpPr>
          <p:nvPr/>
        </p:nvSpPr>
        <p:spPr bwMode="auto">
          <a:xfrm>
            <a:off x="447040" y="1371600"/>
            <a:ext cx="533400" cy="1676400"/>
          </a:xfrm>
          <a:prstGeom prst="rect">
            <a:avLst/>
          </a:prstGeom>
          <a:solidFill>
            <a:srgbClr val="92D050"/>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540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1000"/>
                                        <p:tgtEl>
                                          <p:spTgt spid="5">
                                            <p:txEl>
                                              <p:pRg st="4" end="4"/>
                                            </p:txEl>
                                          </p:spTgt>
                                        </p:tgtEl>
                                      </p:cBhvr>
                                    </p:animEffect>
                                    <p:anim calcmode="lin" valueType="num">
                                      <p:cBhvr>
                                        <p:cTn id="1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4" presetClass="entr" presetSubtype="5" fill="hold" nodeType="after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randombar(vertical)">
                                      <p:cBhvr>
                                        <p:cTn id="21" dur="500"/>
                                        <p:tgtEl>
                                          <p:spTgt spid="5">
                                            <p:txEl>
                                              <p:pRg st="5" end="5"/>
                                            </p:txEl>
                                          </p:spTgt>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up)">
                                      <p:cBhvr>
                                        <p:cTn id="25" dur="500"/>
                                        <p:tgtEl>
                                          <p:spTgt spid="5">
                                            <p:txEl>
                                              <p:pRg st="6" end="6"/>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up)">
                                      <p:cBhvr>
                                        <p:cTn id="28" dur="500"/>
                                        <p:tgtEl>
                                          <p:spTgt spid="5">
                                            <p:txEl>
                                              <p:pRg st="7" end="7"/>
                                            </p:txEl>
                                          </p:spTgt>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500"/>
                                        <p:tgtEl>
                                          <p:spTgt spid="5">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fade">
                                      <p:cBhvr>
                                        <p:cTn id="38" dur="500"/>
                                        <p:tgtEl>
                                          <p:spTgt spid="5">
                                            <p:txEl>
                                              <p:pRg st="10" end="10"/>
                                            </p:txEl>
                                          </p:spTgt>
                                        </p:tgtEl>
                                      </p:cBhvr>
                                    </p:animEffect>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1000"/>
                                        <p:tgtEl>
                                          <p:spTgt spid="5">
                                            <p:txEl>
                                              <p:pRg st="11" end="11"/>
                                            </p:txEl>
                                          </p:spTgt>
                                        </p:tgtEl>
                                      </p:cBhvr>
                                    </p:animEffect>
                                    <p:anim calcmode="lin" valueType="num">
                                      <p:cBhvr>
                                        <p:cTn id="43"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639763"/>
            <a:ext cx="8191500" cy="5761038"/>
          </a:xfrm>
        </p:spPr>
        <p:txBody>
          <a:bodyPr/>
          <a:lstStyle/>
          <a:p>
            <a:r>
              <a:rPr lang="zh-CN" altLang="en-US" sz="2400" b="1" dirty="0" smtClean="0">
                <a:solidFill>
                  <a:schemeClr val="accent6"/>
                </a:solidFill>
              </a:rPr>
              <a:t>后序</a:t>
            </a:r>
            <a:r>
              <a:rPr lang="zh-CN" altLang="en-US" sz="2400" dirty="0"/>
              <a:t>遍历</a:t>
            </a:r>
            <a:r>
              <a:rPr lang="en-US" altLang="zh-CN" sz="1400" dirty="0" smtClean="0">
                <a:solidFill>
                  <a:schemeClr val="tx1"/>
                </a:solidFill>
              </a:rPr>
              <a:t>——</a:t>
            </a:r>
            <a:r>
              <a:rPr lang="zh-CN" altLang="en-US" sz="1400" b="1" dirty="0">
                <a:solidFill>
                  <a:srgbClr val="7030A0"/>
                </a:solidFill>
              </a:rPr>
              <a:t>‘非递归’</a:t>
            </a:r>
            <a:r>
              <a:rPr lang="zh-CN" altLang="en-US" sz="1400" dirty="0" smtClean="0">
                <a:solidFill>
                  <a:schemeClr val="tx1"/>
                </a:solidFill>
              </a:rPr>
              <a:t>算法实现</a:t>
            </a:r>
            <a:r>
              <a:rPr lang="en-US" altLang="zh-CN" sz="1400" dirty="0" smtClean="0">
                <a:solidFill>
                  <a:schemeClr val="tx1"/>
                </a:solidFill>
              </a:rPr>
              <a:t>1/3</a:t>
            </a:r>
            <a:endParaRPr lang="en-US" altLang="zh-CN" sz="1400" dirty="0">
              <a:solidFill>
                <a:schemeClr val="tx1"/>
              </a:solidFill>
            </a:endParaRPr>
          </a:p>
          <a:p>
            <a:pPr lvl="1"/>
            <a:endParaRPr lang="zh-CN" altLang="en-US" sz="2200" dirty="0"/>
          </a:p>
          <a:p>
            <a:pPr lvl="1"/>
            <a:endParaRPr lang="zh-CN" altLang="en-US" sz="2200" dirty="0"/>
          </a:p>
        </p:txBody>
      </p:sp>
      <p:sp>
        <p:nvSpPr>
          <p:cNvPr id="5" name="动作按钮: 开始 4">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标题 1"/>
          <p:cNvSpPr>
            <a:spLocks noGrp="1"/>
          </p:cNvSpPr>
          <p:nvPr>
            <p:ph type="title"/>
          </p:nvPr>
        </p:nvSpPr>
        <p:spPr>
          <a:xfrm>
            <a:off x="990600" y="152400"/>
            <a:ext cx="75438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二叉树的遍历及其应用</a:t>
            </a:r>
            <a:r>
              <a:rPr lang="en-US" altLang="zh-CN" sz="2800" dirty="0"/>
              <a:t>: </a:t>
            </a:r>
            <a:r>
              <a:rPr lang="en-US" altLang="zh-CN" sz="1800" dirty="0" smtClean="0"/>
              <a:t>c</a:t>
            </a:r>
            <a:r>
              <a:rPr lang="zh-CN" altLang="en-US" sz="1800" dirty="0" smtClean="0">
                <a:solidFill>
                  <a:schemeClr val="accent6"/>
                </a:solidFill>
              </a:rPr>
              <a:t>后序 </a:t>
            </a:r>
            <a:r>
              <a:rPr lang="en-US" altLang="zh-CN" sz="1800" dirty="0"/>
              <a:t>- </a:t>
            </a:r>
            <a:r>
              <a:rPr lang="zh-CN" altLang="en-US" sz="1800" dirty="0" smtClean="0">
                <a:solidFill>
                  <a:srgbClr val="7030A0"/>
                </a:solidFill>
              </a:rPr>
              <a:t>非递归</a:t>
            </a:r>
            <a:r>
              <a:rPr lang="en-US" altLang="zh-CN" sz="1800" dirty="0">
                <a:solidFill>
                  <a:schemeClr val="tx1">
                    <a:lumMod val="50000"/>
                    <a:lumOff val="50000"/>
                  </a:schemeClr>
                </a:solidFill>
              </a:rPr>
              <a:t>(</a:t>
            </a:r>
            <a:r>
              <a:rPr lang="zh-CN" altLang="en-US" sz="1800" dirty="0" smtClean="0">
                <a:solidFill>
                  <a:schemeClr val="tx1">
                    <a:lumMod val="50000"/>
                    <a:lumOff val="50000"/>
                  </a:schemeClr>
                </a:solidFill>
              </a:rPr>
              <a:t>法</a:t>
            </a:r>
            <a:r>
              <a:rPr lang="en-US" altLang="zh-CN" sz="1800" dirty="0" smtClean="0">
                <a:solidFill>
                  <a:schemeClr val="tx1">
                    <a:lumMod val="50000"/>
                    <a:lumOff val="50000"/>
                  </a:schemeClr>
                </a:solidFill>
              </a:rPr>
              <a:t>1)</a:t>
            </a:r>
            <a:endParaRPr lang="zh-CN" altLang="en-US" sz="1600" dirty="0"/>
          </a:p>
        </p:txBody>
      </p:sp>
    </p:spTree>
    <p:controls>
      <mc:AlternateContent xmlns:mc="http://schemas.openxmlformats.org/markup-compatibility/2006">
        <mc:Choice xmlns:v="urn:schemas-microsoft-com:vml" Requires="v">
          <p:control spid="82438" name="TextBox1" r:id="rId2" imgW="7917120" imgH="5257800"/>
        </mc:Choice>
        <mc:Fallback>
          <p:control name="TextBox1" r:id="rId2" imgW="7917120" imgH="5257800">
            <p:pic>
              <p:nvPicPr>
                <p:cNvPr id="2" name="TextBox1"/>
                <p:cNvPicPr preferRelativeResize="0">
                  <a:picLocks noChangeArrowheads="1" noChangeShapeType="1"/>
                </p:cNvPicPr>
                <p:nvPr/>
              </p:nvPicPr>
              <p:blipFill>
                <a:blip r:embed="rId4"/>
                <a:srcRect/>
                <a:stretch>
                  <a:fillRect/>
                </a:stretch>
              </p:blipFill>
              <p:spPr bwMode="auto">
                <a:xfrm>
                  <a:off x="668338" y="1143000"/>
                  <a:ext cx="7920037" cy="5257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536104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685800"/>
            <a:ext cx="8191500" cy="5715001"/>
          </a:xfrm>
        </p:spPr>
        <p:txBody>
          <a:bodyPr/>
          <a:lstStyle/>
          <a:p>
            <a:r>
              <a:rPr lang="zh-CN" altLang="en-US" sz="2400" b="1" dirty="0">
                <a:solidFill>
                  <a:schemeClr val="accent6"/>
                </a:solidFill>
              </a:rPr>
              <a:t>后序</a:t>
            </a:r>
            <a:r>
              <a:rPr lang="zh-CN" altLang="en-US" sz="2400" dirty="0"/>
              <a:t>遍历</a:t>
            </a:r>
            <a:r>
              <a:rPr lang="en-US" altLang="zh-CN" sz="1400" dirty="0">
                <a:solidFill>
                  <a:schemeClr val="tx1"/>
                </a:solidFill>
              </a:rPr>
              <a:t>——</a:t>
            </a:r>
            <a:r>
              <a:rPr lang="zh-CN" altLang="en-US" sz="1400" b="1" dirty="0">
                <a:solidFill>
                  <a:srgbClr val="7030A0"/>
                </a:solidFill>
              </a:rPr>
              <a:t>‘非递归’</a:t>
            </a:r>
            <a:r>
              <a:rPr lang="zh-CN" altLang="en-US" sz="1400" dirty="0">
                <a:solidFill>
                  <a:schemeClr val="tx1"/>
                </a:solidFill>
              </a:rPr>
              <a:t>算法实现</a:t>
            </a:r>
            <a:r>
              <a:rPr lang="en-US" altLang="zh-CN" sz="1400" dirty="0" smtClean="0">
                <a:solidFill>
                  <a:schemeClr val="tx1"/>
                </a:solidFill>
              </a:rPr>
              <a:t>1/3</a:t>
            </a:r>
            <a:r>
              <a:rPr lang="zh-CN" altLang="en-US" sz="1400" dirty="0" smtClean="0">
                <a:solidFill>
                  <a:schemeClr val="tx1">
                    <a:lumMod val="50000"/>
                    <a:lumOff val="50000"/>
                  </a:schemeClr>
                </a:solidFill>
              </a:rPr>
              <a:t>（</a:t>
            </a:r>
            <a:r>
              <a:rPr lang="zh-CN" altLang="en-US" sz="1600" i="1" u="sng" dirty="0" smtClean="0">
                <a:solidFill>
                  <a:schemeClr val="tx1">
                    <a:lumMod val="50000"/>
                    <a:lumOff val="50000"/>
                  </a:schemeClr>
                </a:solidFill>
              </a:rPr>
              <a:t>不同的</a:t>
            </a:r>
            <a:r>
              <a:rPr lang="zh-CN" altLang="en-US" sz="1400" dirty="0" smtClean="0">
                <a:solidFill>
                  <a:schemeClr val="tx1">
                    <a:lumMod val="50000"/>
                    <a:lumOff val="50000"/>
                  </a:schemeClr>
                </a:solidFill>
              </a:rPr>
              <a:t>程序写法！）</a:t>
            </a:r>
            <a:endParaRPr lang="en-US" altLang="zh-CN" sz="1400" dirty="0">
              <a:solidFill>
                <a:schemeClr val="tx1">
                  <a:lumMod val="50000"/>
                  <a:lumOff val="50000"/>
                </a:schemeClr>
              </a:solidFill>
            </a:endParaRPr>
          </a:p>
          <a:p>
            <a:pPr lvl="1"/>
            <a:endParaRPr lang="zh-CN" altLang="en-US" sz="1400" dirty="0"/>
          </a:p>
          <a:p>
            <a:pPr lvl="1"/>
            <a:endParaRPr lang="zh-CN" altLang="en-US" sz="1400" dirty="0"/>
          </a:p>
        </p:txBody>
      </p:sp>
      <p:sp>
        <p:nvSpPr>
          <p:cNvPr id="5" name="动作按钮: 开始 4">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标题 1"/>
          <p:cNvSpPr>
            <a:spLocks noGrp="1"/>
          </p:cNvSpPr>
          <p:nvPr>
            <p:ph type="title"/>
          </p:nvPr>
        </p:nvSpPr>
        <p:spPr>
          <a:xfrm>
            <a:off x="990600" y="152400"/>
            <a:ext cx="75438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二叉树的遍历及其应用</a:t>
            </a:r>
            <a:r>
              <a:rPr lang="en-US" altLang="zh-CN" sz="2800" dirty="0"/>
              <a:t>: </a:t>
            </a:r>
            <a:r>
              <a:rPr lang="en-US" altLang="zh-CN" sz="1800" dirty="0" smtClean="0"/>
              <a:t>c</a:t>
            </a:r>
            <a:r>
              <a:rPr lang="zh-CN" altLang="en-US" sz="1800" dirty="0" smtClean="0">
                <a:solidFill>
                  <a:schemeClr val="accent6"/>
                </a:solidFill>
              </a:rPr>
              <a:t>后序 </a:t>
            </a:r>
            <a:r>
              <a:rPr lang="en-US" altLang="zh-CN" sz="1800" dirty="0"/>
              <a:t>- </a:t>
            </a:r>
            <a:r>
              <a:rPr lang="zh-CN" altLang="en-US" sz="1800" dirty="0" smtClean="0">
                <a:solidFill>
                  <a:srgbClr val="7030A0"/>
                </a:solidFill>
              </a:rPr>
              <a:t>非递归</a:t>
            </a:r>
            <a:r>
              <a:rPr lang="en-US" altLang="zh-CN" sz="1800" dirty="0">
                <a:solidFill>
                  <a:schemeClr val="tx1">
                    <a:lumMod val="50000"/>
                    <a:lumOff val="50000"/>
                  </a:schemeClr>
                </a:solidFill>
              </a:rPr>
              <a:t>(</a:t>
            </a:r>
            <a:r>
              <a:rPr lang="zh-CN" altLang="en-US" sz="1800" dirty="0" smtClean="0">
                <a:solidFill>
                  <a:schemeClr val="tx1">
                    <a:lumMod val="50000"/>
                    <a:lumOff val="50000"/>
                  </a:schemeClr>
                </a:solidFill>
              </a:rPr>
              <a:t>法</a:t>
            </a:r>
            <a:r>
              <a:rPr lang="en-US" altLang="zh-CN" sz="1800" dirty="0" smtClean="0">
                <a:solidFill>
                  <a:schemeClr val="tx1">
                    <a:lumMod val="50000"/>
                    <a:lumOff val="50000"/>
                  </a:schemeClr>
                </a:solidFill>
              </a:rPr>
              <a:t>1)</a:t>
            </a:r>
            <a:endParaRPr lang="zh-CN" altLang="en-US" sz="1600" dirty="0"/>
          </a:p>
        </p:txBody>
      </p:sp>
    </p:spTree>
    <p:controls>
      <mc:AlternateContent xmlns:mc="http://schemas.openxmlformats.org/markup-compatibility/2006">
        <mc:Choice xmlns:v="urn:schemas-microsoft-com:vml" Requires="v">
          <p:control spid="93449" name="TextBox1" r:id="rId2" imgW="7917120" imgH="5181480"/>
        </mc:Choice>
        <mc:Fallback>
          <p:control name="TextBox1" r:id="rId2" imgW="7917120" imgH="5181480">
            <p:pic>
              <p:nvPicPr>
                <p:cNvPr id="2" name="TextBox1"/>
                <p:cNvPicPr preferRelativeResize="0">
                  <a:picLocks noChangeArrowheads="1" noChangeShapeType="1"/>
                </p:cNvPicPr>
                <p:nvPr/>
              </p:nvPicPr>
              <p:blipFill>
                <a:blip r:embed="rId4"/>
                <a:srcRect/>
                <a:stretch>
                  <a:fillRect/>
                </a:stretch>
              </p:blipFill>
              <p:spPr bwMode="auto">
                <a:xfrm>
                  <a:off x="668338" y="1219200"/>
                  <a:ext cx="7920037" cy="5181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22891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4676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二叉树的遍历及其应用</a:t>
            </a:r>
            <a:r>
              <a:rPr lang="en-US" altLang="zh-CN" sz="2800" dirty="0"/>
              <a:t>:</a:t>
            </a:r>
            <a:r>
              <a:rPr lang="en-US" altLang="zh-CN" sz="2400" dirty="0"/>
              <a:t> </a:t>
            </a:r>
            <a:r>
              <a:rPr lang="en-US" altLang="zh-CN" sz="1800" dirty="0" smtClean="0"/>
              <a:t>c</a:t>
            </a:r>
            <a:r>
              <a:rPr lang="zh-CN" altLang="en-US" sz="1800" dirty="0" smtClean="0">
                <a:solidFill>
                  <a:schemeClr val="accent6"/>
                </a:solidFill>
              </a:rPr>
              <a:t>后序 </a:t>
            </a:r>
            <a:r>
              <a:rPr lang="en-US" altLang="zh-CN" sz="1800" dirty="0"/>
              <a:t>- </a:t>
            </a:r>
            <a:r>
              <a:rPr lang="zh-CN" altLang="en-US" sz="1800" dirty="0" smtClean="0">
                <a:solidFill>
                  <a:srgbClr val="7030A0"/>
                </a:solidFill>
              </a:rPr>
              <a:t>非递归</a:t>
            </a:r>
            <a:r>
              <a:rPr lang="en-US" altLang="zh-CN" sz="1800" dirty="0" smtClean="0">
                <a:solidFill>
                  <a:schemeClr val="tx1">
                    <a:lumMod val="50000"/>
                    <a:lumOff val="50000"/>
                  </a:schemeClr>
                </a:solidFill>
              </a:rPr>
              <a:t>(</a:t>
            </a:r>
            <a:r>
              <a:rPr lang="zh-CN" altLang="en-US" sz="1800" dirty="0" smtClean="0">
                <a:solidFill>
                  <a:schemeClr val="tx1">
                    <a:lumMod val="50000"/>
                    <a:lumOff val="50000"/>
                  </a:schemeClr>
                </a:solidFill>
              </a:rPr>
              <a:t>法</a:t>
            </a:r>
            <a:r>
              <a:rPr lang="en-US" altLang="zh-CN" sz="1800" dirty="0">
                <a:solidFill>
                  <a:schemeClr val="tx1">
                    <a:lumMod val="50000"/>
                    <a:lumOff val="50000"/>
                  </a:schemeClr>
                </a:solidFill>
              </a:rPr>
              <a:t>2</a:t>
            </a:r>
            <a:r>
              <a:rPr lang="en-US" altLang="zh-CN" sz="1800" dirty="0" smtClean="0">
                <a:solidFill>
                  <a:schemeClr val="tx1">
                    <a:lumMod val="50000"/>
                    <a:lumOff val="50000"/>
                  </a:schemeClr>
                </a:solidFill>
              </a:rPr>
              <a:t>)</a:t>
            </a:r>
            <a:endParaRPr lang="zh-CN" altLang="en-US" sz="2800" dirty="0">
              <a:solidFill>
                <a:schemeClr val="tx1">
                  <a:lumMod val="50000"/>
                  <a:lumOff val="50000"/>
                </a:schemeClr>
              </a:solidFill>
            </a:endParaRPr>
          </a:p>
        </p:txBody>
      </p:sp>
      <p:sp>
        <p:nvSpPr>
          <p:cNvPr id="3" name="内容占位符 2"/>
          <p:cNvSpPr>
            <a:spLocks noGrp="1"/>
          </p:cNvSpPr>
          <p:nvPr>
            <p:ph idx="1"/>
          </p:nvPr>
        </p:nvSpPr>
        <p:spPr>
          <a:xfrm>
            <a:off x="533400" y="701041"/>
            <a:ext cx="8191500" cy="5638800"/>
          </a:xfrm>
        </p:spPr>
        <p:txBody>
          <a:bodyPr/>
          <a:lstStyle/>
          <a:p>
            <a:pPr marL="457200" indent="-457200">
              <a:spcBef>
                <a:spcPts val="600"/>
              </a:spcBef>
              <a:buFont typeface="+mj-lt"/>
              <a:buAutoNum type="alphaLcPeriod" startAt="3"/>
            </a:pPr>
            <a:r>
              <a:rPr lang="zh-CN" altLang="en-US" sz="2400" b="1" dirty="0" smtClean="0">
                <a:solidFill>
                  <a:schemeClr val="accent6"/>
                </a:solidFill>
              </a:rPr>
              <a:t>后序</a:t>
            </a:r>
            <a:r>
              <a:rPr lang="zh-CN" altLang="en-US" sz="2400" dirty="0" smtClean="0"/>
              <a:t>遍历</a:t>
            </a:r>
            <a:r>
              <a:rPr lang="en-US" altLang="zh-CN" sz="1400" dirty="0">
                <a:solidFill>
                  <a:schemeClr val="tx1"/>
                </a:solidFill>
              </a:rPr>
              <a:t>——</a:t>
            </a:r>
            <a:r>
              <a:rPr lang="zh-CN" altLang="en-US" sz="1400" b="1" dirty="0">
                <a:solidFill>
                  <a:srgbClr val="7030A0"/>
                </a:solidFill>
              </a:rPr>
              <a:t>‘非递归’</a:t>
            </a:r>
            <a:r>
              <a:rPr lang="zh-CN" altLang="en-US" sz="1400" dirty="0">
                <a:solidFill>
                  <a:schemeClr val="tx1"/>
                </a:solidFill>
              </a:rPr>
              <a:t>算法</a:t>
            </a:r>
            <a:r>
              <a:rPr lang="zh-CN" altLang="en-US" sz="1400" dirty="0" smtClean="0">
                <a:solidFill>
                  <a:schemeClr val="tx1"/>
                </a:solidFill>
              </a:rPr>
              <a:t>实现</a:t>
            </a:r>
            <a:r>
              <a:rPr lang="en-US" altLang="zh-CN" sz="1400" dirty="0" smtClean="0">
                <a:solidFill>
                  <a:schemeClr val="tx1"/>
                </a:solidFill>
              </a:rPr>
              <a:t>2/3</a:t>
            </a:r>
          </a:p>
          <a:p>
            <a:pPr lvl="1">
              <a:spcBef>
                <a:spcPts val="600"/>
              </a:spcBef>
            </a:pPr>
            <a:r>
              <a:rPr lang="zh-CN" altLang="en-US" sz="1800" b="1" dirty="0" smtClean="0">
                <a:effectLst>
                  <a:outerShdw blurRad="38100" dist="38100" dir="2700000" algn="tl">
                    <a:srgbClr val="000000">
                      <a:alpha val="43137"/>
                    </a:srgbClr>
                  </a:outerShdw>
                </a:effectLst>
              </a:rPr>
              <a:t>先序</a:t>
            </a:r>
            <a:r>
              <a:rPr lang="en-US" altLang="zh-CN" sz="1800" dirty="0" smtClean="0"/>
              <a:t>: </a:t>
            </a:r>
            <a:r>
              <a:rPr lang="zh-CN" altLang="en-US" sz="1800" dirty="0" smtClean="0"/>
              <a:t>根</a:t>
            </a:r>
            <a:r>
              <a:rPr lang="en-US" altLang="zh-CN" sz="1800" dirty="0" smtClean="0"/>
              <a:t>(</a:t>
            </a:r>
            <a:r>
              <a:rPr lang="en-US" altLang="zh-CN" sz="1800" dirty="0" smtClean="0">
                <a:solidFill>
                  <a:srgbClr val="FF00FF"/>
                </a:solidFill>
              </a:rPr>
              <a:t>D</a:t>
            </a:r>
            <a:r>
              <a:rPr lang="en-US" altLang="zh-CN" sz="1800" dirty="0" smtClean="0"/>
              <a:t>)-</a:t>
            </a:r>
            <a:r>
              <a:rPr lang="zh-CN" altLang="en-US" sz="1800" dirty="0" smtClean="0"/>
              <a:t>左子树</a:t>
            </a:r>
            <a:r>
              <a:rPr lang="en-US" altLang="zh-CN" sz="1800" dirty="0" smtClean="0"/>
              <a:t>(</a:t>
            </a:r>
            <a:r>
              <a:rPr lang="en-US" altLang="zh-CN" sz="1800" i="1" dirty="0" smtClean="0">
                <a:solidFill>
                  <a:srgbClr val="00B0F0"/>
                </a:solidFill>
              </a:rPr>
              <a:t>L</a:t>
            </a:r>
            <a:r>
              <a:rPr lang="en-US" altLang="zh-CN" sz="1800" dirty="0" smtClean="0"/>
              <a:t>)-</a:t>
            </a:r>
            <a:r>
              <a:rPr lang="zh-CN" altLang="en-US" sz="1800" dirty="0" smtClean="0"/>
              <a:t>右子树</a:t>
            </a:r>
            <a:r>
              <a:rPr lang="en-US" altLang="zh-CN" sz="1800" dirty="0" smtClean="0"/>
              <a:t>(</a:t>
            </a:r>
            <a:r>
              <a:rPr lang="en-US" altLang="zh-CN" sz="1800" dirty="0" smtClean="0">
                <a:solidFill>
                  <a:srgbClr val="C00000"/>
                </a:solidFill>
              </a:rPr>
              <a:t>R</a:t>
            </a:r>
            <a:r>
              <a:rPr lang="en-US" altLang="zh-CN" sz="1800" dirty="0" smtClean="0"/>
              <a:t>)</a:t>
            </a:r>
            <a:r>
              <a:rPr lang="zh-CN" altLang="en-US" sz="1800" dirty="0" smtClean="0"/>
              <a:t>；</a:t>
            </a:r>
            <a:r>
              <a:rPr lang="zh-CN" altLang="en-US" sz="1800" b="1" dirty="0" smtClean="0">
                <a:effectLst>
                  <a:outerShdw blurRad="38100" dist="38100" dir="2700000" algn="tl">
                    <a:srgbClr val="000000">
                      <a:alpha val="43137"/>
                    </a:srgbClr>
                  </a:outerShdw>
                </a:effectLst>
              </a:rPr>
              <a:t> 后序</a:t>
            </a:r>
            <a:r>
              <a:rPr lang="en-US" altLang="zh-CN" sz="1800" dirty="0" smtClean="0"/>
              <a:t>: </a:t>
            </a:r>
            <a:r>
              <a:rPr lang="zh-CN" altLang="en-US" sz="1800" dirty="0" smtClean="0"/>
              <a:t>左子树</a:t>
            </a:r>
            <a:r>
              <a:rPr lang="en-US" altLang="zh-CN" sz="1800" dirty="0" smtClean="0"/>
              <a:t>(</a:t>
            </a:r>
            <a:r>
              <a:rPr lang="en-US" altLang="zh-CN" sz="1800" i="1" dirty="0" smtClean="0">
                <a:solidFill>
                  <a:srgbClr val="00B0F0"/>
                </a:solidFill>
              </a:rPr>
              <a:t>L</a:t>
            </a:r>
            <a:r>
              <a:rPr lang="en-US" altLang="zh-CN" sz="1800" dirty="0" smtClean="0"/>
              <a:t>)-</a:t>
            </a:r>
            <a:r>
              <a:rPr lang="zh-CN" altLang="en-US" sz="1800" dirty="0" smtClean="0"/>
              <a:t>右子树</a:t>
            </a:r>
            <a:r>
              <a:rPr lang="en-US" altLang="zh-CN" sz="1800" dirty="0" smtClean="0"/>
              <a:t>(</a:t>
            </a:r>
            <a:r>
              <a:rPr lang="en-US" altLang="zh-CN" sz="1800" dirty="0" smtClean="0">
                <a:solidFill>
                  <a:srgbClr val="C00000"/>
                </a:solidFill>
              </a:rPr>
              <a:t>R</a:t>
            </a:r>
            <a:r>
              <a:rPr lang="en-US" altLang="zh-CN" sz="1800" dirty="0" smtClean="0"/>
              <a:t>)-</a:t>
            </a:r>
            <a:r>
              <a:rPr lang="zh-CN" altLang="en-US" sz="1800" dirty="0" smtClean="0"/>
              <a:t>根</a:t>
            </a:r>
            <a:r>
              <a:rPr lang="en-US" altLang="zh-CN" sz="1800" dirty="0" smtClean="0"/>
              <a:t>(</a:t>
            </a:r>
            <a:r>
              <a:rPr lang="en-US" altLang="zh-CN" sz="1800" dirty="0" smtClean="0">
                <a:solidFill>
                  <a:srgbClr val="FF00FF"/>
                </a:solidFill>
              </a:rPr>
              <a:t>D</a:t>
            </a:r>
            <a:r>
              <a:rPr lang="en-US" altLang="zh-CN" sz="1800" dirty="0" smtClean="0"/>
              <a:t>)</a:t>
            </a:r>
            <a:r>
              <a:rPr lang="zh-CN" altLang="en-US" sz="1800" dirty="0" smtClean="0"/>
              <a:t>；   </a:t>
            </a:r>
          </a:p>
          <a:p>
            <a:pPr lvl="1">
              <a:spcBef>
                <a:spcPts val="600"/>
              </a:spcBef>
            </a:pPr>
            <a:r>
              <a:rPr lang="zh-CN" altLang="en-US" sz="1800" dirty="0" smtClean="0"/>
              <a:t>若把</a:t>
            </a:r>
            <a:r>
              <a:rPr lang="zh-CN" altLang="en-US" sz="1800" b="1" dirty="0" smtClean="0">
                <a:effectLst>
                  <a:outerShdw blurRad="38100" dist="38100" dir="2700000" algn="tl">
                    <a:srgbClr val="000000">
                      <a:alpha val="43137"/>
                    </a:srgbClr>
                  </a:outerShdw>
                </a:effectLst>
              </a:rPr>
              <a:t>后序</a:t>
            </a:r>
            <a:r>
              <a:rPr lang="zh-CN" altLang="en-US" sz="1800" dirty="0"/>
              <a:t>遍历</a:t>
            </a:r>
            <a:r>
              <a:rPr lang="zh-CN" altLang="en-US" sz="1800" dirty="0" smtClean="0"/>
              <a:t>倒过来</a:t>
            </a:r>
            <a:r>
              <a:rPr lang="en-US" altLang="zh-CN" sz="1800" dirty="0" smtClean="0"/>
              <a:t>, </a:t>
            </a:r>
            <a:r>
              <a:rPr lang="zh-CN" altLang="en-US" sz="1800" dirty="0" smtClean="0"/>
              <a:t>则为：根</a:t>
            </a:r>
            <a:r>
              <a:rPr lang="en-US" altLang="zh-CN" sz="1800" dirty="0" smtClean="0"/>
              <a:t>(</a:t>
            </a:r>
            <a:r>
              <a:rPr lang="en-US" altLang="zh-CN" sz="1800" dirty="0" smtClean="0">
                <a:solidFill>
                  <a:srgbClr val="FF00FF"/>
                </a:solidFill>
              </a:rPr>
              <a:t>D</a:t>
            </a:r>
            <a:r>
              <a:rPr lang="en-US" altLang="zh-CN" sz="1800" dirty="0" smtClean="0"/>
              <a:t>)</a:t>
            </a:r>
            <a:r>
              <a:rPr lang="en-US" altLang="zh-CN" sz="1800" dirty="0"/>
              <a:t> -</a:t>
            </a:r>
            <a:r>
              <a:rPr lang="zh-CN" altLang="en-US" sz="1800" dirty="0" smtClean="0"/>
              <a:t>右</a:t>
            </a:r>
            <a:r>
              <a:rPr lang="zh-CN" altLang="en-US" sz="1800" dirty="0"/>
              <a:t>子树</a:t>
            </a:r>
            <a:r>
              <a:rPr lang="en-US" altLang="zh-CN" sz="1800" dirty="0"/>
              <a:t>(</a:t>
            </a:r>
            <a:r>
              <a:rPr lang="en-US" altLang="zh-CN" sz="1800" dirty="0">
                <a:solidFill>
                  <a:srgbClr val="C00000"/>
                </a:solidFill>
              </a:rPr>
              <a:t>R</a:t>
            </a:r>
            <a:r>
              <a:rPr lang="en-US" altLang="zh-CN" sz="1800" dirty="0"/>
              <a:t>)-</a:t>
            </a:r>
            <a:r>
              <a:rPr lang="zh-CN" altLang="en-US" sz="1800" dirty="0"/>
              <a:t>左子树</a:t>
            </a:r>
            <a:r>
              <a:rPr lang="en-US" altLang="zh-CN" sz="1800" dirty="0"/>
              <a:t>(</a:t>
            </a:r>
            <a:r>
              <a:rPr lang="en-US" altLang="zh-CN" sz="1800" i="1" dirty="0">
                <a:solidFill>
                  <a:srgbClr val="00B0F0"/>
                </a:solidFill>
              </a:rPr>
              <a:t>L</a:t>
            </a:r>
            <a:r>
              <a:rPr lang="en-US" altLang="zh-CN" sz="1800" dirty="0" smtClean="0"/>
              <a:t>)  </a:t>
            </a:r>
            <a:r>
              <a:rPr lang="en-US" altLang="zh-CN" sz="1600" dirty="0" smtClean="0">
                <a:solidFill>
                  <a:schemeClr val="accent6"/>
                </a:solidFill>
              </a:rPr>
              <a:t>——</a:t>
            </a:r>
            <a:r>
              <a:rPr lang="zh-CN" altLang="en-US" sz="1800" b="1" dirty="0" smtClean="0">
                <a:solidFill>
                  <a:schemeClr val="accent6"/>
                </a:solidFill>
                <a:effectLst>
                  <a:outerShdw blurRad="38100" dist="38100" dir="2700000" algn="tl">
                    <a:srgbClr val="000000">
                      <a:alpha val="43137"/>
                    </a:srgbClr>
                  </a:outerShdw>
                </a:effectLst>
              </a:rPr>
              <a:t>逆后序</a:t>
            </a:r>
            <a:endParaRPr lang="en-US" altLang="zh-CN" sz="2000" b="1" dirty="0">
              <a:solidFill>
                <a:schemeClr val="accent6"/>
              </a:solidFill>
              <a:effectLst>
                <a:outerShdw blurRad="38100" dist="38100" dir="2700000" algn="tl">
                  <a:srgbClr val="000000">
                    <a:alpha val="43137"/>
                  </a:srgbClr>
                </a:outerShdw>
              </a:effectLst>
            </a:endParaRPr>
          </a:p>
          <a:p>
            <a:pPr lvl="2">
              <a:spcBef>
                <a:spcPts val="600"/>
              </a:spcBef>
            </a:pPr>
            <a:r>
              <a:rPr lang="zh-CN" altLang="en-US" sz="1600" dirty="0" smtClean="0">
                <a:solidFill>
                  <a:schemeClr val="tx1">
                    <a:lumMod val="50000"/>
                    <a:lumOff val="50000"/>
                  </a:schemeClr>
                </a:solidFill>
              </a:rPr>
              <a:t>与</a:t>
            </a:r>
            <a:r>
              <a:rPr lang="zh-CN" altLang="en-US" sz="1600" b="1" dirty="0">
                <a:solidFill>
                  <a:schemeClr val="tx1">
                    <a:lumMod val="50000"/>
                    <a:lumOff val="50000"/>
                  </a:schemeClr>
                </a:solidFill>
                <a:effectLst>
                  <a:outerShdw blurRad="38100" dist="38100" dir="2700000" algn="tl">
                    <a:srgbClr val="000000">
                      <a:alpha val="43137"/>
                    </a:srgbClr>
                  </a:outerShdw>
                </a:effectLst>
              </a:rPr>
              <a:t>先序</a:t>
            </a:r>
            <a:r>
              <a:rPr lang="zh-CN" altLang="en-US" sz="1600" dirty="0" smtClean="0">
                <a:solidFill>
                  <a:schemeClr val="tx1">
                    <a:lumMod val="50000"/>
                    <a:lumOff val="50000"/>
                  </a:schemeClr>
                </a:solidFill>
              </a:rPr>
              <a:t>的差别在于</a:t>
            </a:r>
            <a:r>
              <a:rPr lang="en-US" altLang="zh-CN" sz="1600" dirty="0" smtClean="0">
                <a:solidFill>
                  <a:schemeClr val="tx1">
                    <a:lumMod val="50000"/>
                    <a:lumOff val="50000"/>
                  </a:schemeClr>
                </a:solidFill>
              </a:rPr>
              <a:t>: </a:t>
            </a:r>
            <a:r>
              <a:rPr lang="zh-CN" altLang="en-US" sz="1600" b="1" u="sng" dirty="0" smtClean="0">
                <a:solidFill>
                  <a:schemeClr val="tx1">
                    <a:lumMod val="50000"/>
                    <a:lumOff val="50000"/>
                  </a:schemeClr>
                </a:solidFill>
              </a:rPr>
              <a:t>左</a:t>
            </a:r>
            <a:r>
              <a:rPr lang="en-US" altLang="zh-CN" sz="1600" u="sng" dirty="0" smtClean="0">
                <a:solidFill>
                  <a:schemeClr val="tx1">
                    <a:lumMod val="50000"/>
                    <a:lumOff val="50000"/>
                  </a:schemeClr>
                </a:solidFill>
              </a:rPr>
              <a:t>&amp;</a:t>
            </a:r>
            <a:r>
              <a:rPr lang="zh-CN" altLang="en-US" sz="1600" b="1" u="sng" dirty="0" smtClean="0">
                <a:solidFill>
                  <a:schemeClr val="tx1">
                    <a:lumMod val="50000"/>
                    <a:lumOff val="50000"/>
                  </a:schemeClr>
                </a:solidFill>
              </a:rPr>
              <a:t>右</a:t>
            </a:r>
            <a:r>
              <a:rPr lang="zh-CN" altLang="en-US" sz="1600" u="sng" dirty="0" smtClean="0">
                <a:solidFill>
                  <a:schemeClr val="tx1">
                    <a:lumMod val="50000"/>
                    <a:lumOff val="50000"/>
                  </a:schemeClr>
                </a:solidFill>
              </a:rPr>
              <a:t>子树的访问顺序</a:t>
            </a:r>
            <a:r>
              <a:rPr lang="zh-CN" altLang="en-US" sz="1600" dirty="0" smtClean="0">
                <a:solidFill>
                  <a:schemeClr val="tx1">
                    <a:lumMod val="50000"/>
                    <a:lumOff val="50000"/>
                  </a:schemeClr>
                </a:solidFill>
              </a:rPr>
              <a:t> 颠倒</a:t>
            </a:r>
            <a:r>
              <a:rPr lang="en-US" altLang="zh-CN" sz="1600" dirty="0" smtClean="0">
                <a:solidFill>
                  <a:schemeClr val="tx1">
                    <a:lumMod val="50000"/>
                    <a:lumOff val="50000"/>
                  </a:schemeClr>
                </a:solidFill>
              </a:rPr>
              <a:t>!</a:t>
            </a:r>
          </a:p>
          <a:p>
            <a:pPr lvl="1">
              <a:spcBef>
                <a:spcPts val="600"/>
              </a:spcBef>
            </a:pPr>
            <a:r>
              <a:rPr lang="zh-CN" altLang="en-US" sz="1800" dirty="0" smtClean="0">
                <a:solidFill>
                  <a:schemeClr val="tx1">
                    <a:lumMod val="50000"/>
                    <a:lumOff val="50000"/>
                  </a:schemeClr>
                </a:solidFill>
              </a:rPr>
              <a:t>因而</a:t>
            </a:r>
            <a:r>
              <a:rPr lang="en-US" altLang="zh-CN" sz="1800" dirty="0" smtClean="0">
                <a:solidFill>
                  <a:schemeClr val="tx1">
                    <a:lumMod val="50000"/>
                    <a:lumOff val="50000"/>
                  </a:schemeClr>
                </a:solidFill>
              </a:rPr>
              <a:t>, </a:t>
            </a:r>
            <a:r>
              <a:rPr lang="zh-CN" altLang="en-US" sz="1800" b="1" dirty="0" smtClean="0">
                <a:effectLst>
                  <a:outerShdw blurRad="38100" dist="38100" dir="2700000" algn="tl">
                    <a:srgbClr val="000000">
                      <a:alpha val="43137"/>
                    </a:srgbClr>
                  </a:outerShdw>
                </a:effectLst>
              </a:rPr>
              <a:t>后序</a:t>
            </a:r>
            <a:r>
              <a:rPr lang="zh-CN" altLang="en-US" sz="1800" dirty="0" smtClean="0"/>
              <a:t>的非递归实现</a:t>
            </a:r>
            <a:r>
              <a:rPr lang="en-US" altLang="zh-CN" sz="1800" dirty="0" smtClean="0"/>
              <a:t>, </a:t>
            </a:r>
            <a:r>
              <a:rPr lang="zh-CN" altLang="en-US" sz="1800" dirty="0" smtClean="0"/>
              <a:t>可以借鉴</a:t>
            </a:r>
            <a:r>
              <a:rPr lang="zh-CN" altLang="en-US" sz="1800" b="1" dirty="0">
                <a:effectLst>
                  <a:outerShdw blurRad="38100" dist="38100" dir="2700000" algn="tl">
                    <a:srgbClr val="000000">
                      <a:alpha val="43137"/>
                    </a:srgbClr>
                  </a:outerShdw>
                </a:effectLst>
              </a:rPr>
              <a:t>先</a:t>
            </a:r>
            <a:r>
              <a:rPr lang="zh-CN" altLang="en-US" sz="1800" b="1" dirty="0" smtClean="0">
                <a:effectLst>
                  <a:outerShdw blurRad="38100" dist="38100" dir="2700000" algn="tl">
                    <a:srgbClr val="000000">
                      <a:alpha val="43137"/>
                    </a:srgbClr>
                  </a:outerShdw>
                </a:effectLst>
              </a:rPr>
              <a:t>序</a:t>
            </a:r>
            <a:r>
              <a:rPr lang="zh-CN" altLang="en-US" sz="1800" dirty="0" smtClean="0"/>
              <a:t>的非递归实现</a:t>
            </a:r>
            <a:r>
              <a:rPr lang="en-US" altLang="zh-CN" sz="1800" dirty="0" smtClean="0"/>
              <a:t>. </a:t>
            </a:r>
          </a:p>
          <a:p>
            <a:pPr lvl="2">
              <a:spcBef>
                <a:spcPts val="600"/>
              </a:spcBef>
            </a:pPr>
            <a:r>
              <a:rPr lang="en-US" altLang="zh-CN" sz="1600" dirty="0" smtClean="0">
                <a:solidFill>
                  <a:srgbClr val="FF00FF"/>
                </a:solidFill>
              </a:rPr>
              <a:t>D</a:t>
            </a:r>
            <a:r>
              <a:rPr lang="en-US" altLang="zh-CN" sz="1600" dirty="0" smtClean="0">
                <a:solidFill>
                  <a:srgbClr val="C00000"/>
                </a:solidFill>
              </a:rPr>
              <a:t>R</a:t>
            </a:r>
            <a:r>
              <a:rPr lang="en-US" altLang="zh-CN" sz="1600" i="1" dirty="0" smtClean="0">
                <a:solidFill>
                  <a:srgbClr val="00B0F0"/>
                </a:solidFill>
              </a:rPr>
              <a:t>L</a:t>
            </a:r>
            <a:r>
              <a:rPr lang="en-US" altLang="zh-CN" sz="1600" dirty="0" smtClean="0">
                <a:solidFill>
                  <a:schemeClr val="tx1">
                    <a:lumMod val="50000"/>
                    <a:lumOff val="50000"/>
                  </a:schemeClr>
                </a:solidFill>
              </a:rPr>
              <a:t>(</a:t>
            </a:r>
            <a:r>
              <a:rPr lang="zh-CN" altLang="en-US" sz="1600" b="1" dirty="0">
                <a:solidFill>
                  <a:schemeClr val="tx1"/>
                </a:solidFill>
                <a:effectLst>
                  <a:outerShdw blurRad="38100" dist="38100" dir="2700000" algn="tl">
                    <a:srgbClr val="000000">
                      <a:alpha val="43137"/>
                    </a:srgbClr>
                  </a:outerShdw>
                </a:effectLst>
              </a:rPr>
              <a:t>逆</a:t>
            </a:r>
            <a:r>
              <a:rPr lang="zh-CN" altLang="en-US" sz="1600" b="1" dirty="0" smtClean="0">
                <a:solidFill>
                  <a:schemeClr val="tx1"/>
                </a:solidFill>
                <a:effectLst>
                  <a:outerShdw blurRad="38100" dist="38100" dir="2700000" algn="tl">
                    <a:srgbClr val="000000">
                      <a:alpha val="43137"/>
                    </a:srgbClr>
                  </a:outerShdw>
                </a:effectLst>
              </a:rPr>
              <a:t>后序</a:t>
            </a:r>
            <a:r>
              <a:rPr lang="en-US" altLang="zh-CN" sz="1600" dirty="0" smtClean="0">
                <a:solidFill>
                  <a:schemeClr val="tx1">
                    <a:lumMod val="50000"/>
                    <a:lumOff val="50000"/>
                  </a:schemeClr>
                </a:solidFill>
              </a:rPr>
              <a:t>)</a:t>
            </a:r>
            <a:r>
              <a:rPr lang="zh-CN" altLang="en-US" sz="1600" dirty="0" smtClean="0">
                <a:solidFill>
                  <a:schemeClr val="tx1">
                    <a:lumMod val="50000"/>
                    <a:lumOff val="50000"/>
                  </a:schemeClr>
                </a:solidFill>
              </a:rPr>
              <a:t>非递归实现后</a:t>
            </a:r>
            <a:r>
              <a:rPr lang="en-US" altLang="zh-CN" sz="1600" dirty="0" smtClean="0">
                <a:solidFill>
                  <a:schemeClr val="tx1">
                    <a:lumMod val="50000"/>
                    <a:lumOff val="50000"/>
                  </a:schemeClr>
                </a:solidFill>
              </a:rPr>
              <a:t>, </a:t>
            </a:r>
            <a:r>
              <a:rPr lang="zh-CN" altLang="en-US" sz="1600" dirty="0" smtClean="0">
                <a:solidFill>
                  <a:schemeClr val="tx1">
                    <a:lumMod val="50000"/>
                    <a:lumOff val="50000"/>
                  </a:schemeClr>
                </a:solidFill>
              </a:rPr>
              <a:t>再颠倒一下</a:t>
            </a:r>
            <a:r>
              <a:rPr lang="en-US" altLang="zh-CN" sz="1600" dirty="0" smtClean="0">
                <a:solidFill>
                  <a:schemeClr val="tx1">
                    <a:lumMod val="50000"/>
                    <a:lumOff val="50000"/>
                  </a:schemeClr>
                </a:solidFill>
              </a:rPr>
              <a:t>(</a:t>
            </a:r>
            <a:r>
              <a:rPr lang="zh-CN" altLang="en-US" sz="1600" dirty="0" smtClean="0">
                <a:solidFill>
                  <a:schemeClr val="tx1">
                    <a:lumMod val="50000"/>
                    <a:lumOff val="50000"/>
                  </a:schemeClr>
                </a:solidFill>
              </a:rPr>
              <a:t>成为</a:t>
            </a:r>
            <a:r>
              <a:rPr lang="en-US" altLang="zh-CN" sz="1600" dirty="0" smtClean="0">
                <a:solidFill>
                  <a:schemeClr val="tx1">
                    <a:lumMod val="50000"/>
                    <a:lumOff val="50000"/>
                  </a:schemeClr>
                </a:solidFill>
              </a:rPr>
              <a:t>: </a:t>
            </a:r>
            <a:r>
              <a:rPr lang="en-US" altLang="zh-CN" sz="1600" i="1" dirty="0" smtClean="0">
                <a:solidFill>
                  <a:srgbClr val="00B0F0"/>
                </a:solidFill>
              </a:rPr>
              <a:t>L</a:t>
            </a:r>
            <a:r>
              <a:rPr lang="en-US" altLang="zh-CN" sz="1600" dirty="0">
                <a:solidFill>
                  <a:srgbClr val="C00000"/>
                </a:solidFill>
              </a:rPr>
              <a:t>R</a:t>
            </a:r>
            <a:r>
              <a:rPr lang="en-US" altLang="zh-CN" sz="1600" dirty="0" smtClean="0">
                <a:solidFill>
                  <a:srgbClr val="FF00FF"/>
                </a:solidFill>
              </a:rPr>
              <a:t>D</a:t>
            </a:r>
            <a:r>
              <a:rPr lang="en-US" altLang="zh-CN" sz="1600" dirty="0" smtClean="0">
                <a:solidFill>
                  <a:schemeClr val="tx1">
                    <a:lumMod val="50000"/>
                    <a:lumOff val="50000"/>
                  </a:schemeClr>
                </a:solidFill>
              </a:rPr>
              <a:t>), </a:t>
            </a:r>
            <a:r>
              <a:rPr lang="zh-CN" altLang="en-US" sz="1600" dirty="0" smtClean="0">
                <a:solidFill>
                  <a:schemeClr val="tx1">
                    <a:lumMod val="50000"/>
                    <a:lumOff val="50000"/>
                  </a:schemeClr>
                </a:solidFill>
              </a:rPr>
              <a:t>即可</a:t>
            </a:r>
            <a:r>
              <a:rPr lang="en-US" altLang="zh-CN" sz="1600" dirty="0" smtClean="0">
                <a:solidFill>
                  <a:schemeClr val="tx1">
                    <a:lumMod val="50000"/>
                    <a:lumOff val="50000"/>
                  </a:schemeClr>
                </a:solidFill>
              </a:rPr>
              <a:t>. </a:t>
            </a:r>
            <a:r>
              <a:rPr lang="en-US" altLang="zh-CN" sz="1600" dirty="0" smtClean="0">
                <a:solidFill>
                  <a:schemeClr val="accent6"/>
                </a:solidFill>
              </a:rPr>
              <a:t>——</a:t>
            </a:r>
            <a:r>
              <a:rPr lang="zh-CN" altLang="en-US" sz="1600" dirty="0" smtClean="0">
                <a:solidFill>
                  <a:schemeClr val="accent6"/>
                </a:solidFill>
              </a:rPr>
              <a:t>需要</a:t>
            </a:r>
            <a:r>
              <a:rPr lang="en-US" altLang="zh-CN" sz="1600" dirty="0" smtClean="0">
                <a:solidFill>
                  <a:schemeClr val="accent6"/>
                </a:solidFill>
              </a:rPr>
              <a:t>2</a:t>
            </a:r>
            <a:r>
              <a:rPr lang="zh-CN" altLang="en-US" sz="1600" dirty="0" smtClean="0">
                <a:solidFill>
                  <a:schemeClr val="accent6"/>
                </a:solidFill>
              </a:rPr>
              <a:t>个栈</a:t>
            </a:r>
            <a:r>
              <a:rPr lang="en-US" altLang="zh-CN" sz="1600" dirty="0" smtClean="0">
                <a:solidFill>
                  <a:schemeClr val="accent6"/>
                </a:solidFill>
              </a:rPr>
              <a:t>!</a:t>
            </a:r>
            <a:endParaRPr lang="zh-CN" altLang="en-US" sz="1600" dirty="0">
              <a:solidFill>
                <a:schemeClr val="accent6"/>
              </a:solidFill>
            </a:endParaRPr>
          </a:p>
        </p:txBody>
      </p:sp>
      <p:sp>
        <p:nvSpPr>
          <p:cNvPr id="5" name="Rectangle 32"/>
          <p:cNvSpPr>
            <a:spLocks noChangeArrowheads="1"/>
          </p:cNvSpPr>
          <p:nvPr/>
        </p:nvSpPr>
        <p:spPr bwMode="auto">
          <a:xfrm>
            <a:off x="477520" y="1295400"/>
            <a:ext cx="533400" cy="1676400"/>
          </a:xfrm>
          <a:prstGeom prst="rect">
            <a:avLst/>
          </a:prstGeom>
          <a:solidFill>
            <a:srgbClr val="92D050"/>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Tree>
    <p:controls>
      <mc:AlternateContent xmlns:mc="http://schemas.openxmlformats.org/markup-compatibility/2006">
        <mc:Choice xmlns:v="urn:schemas-microsoft-com:vml" Requires="v">
          <p:control spid="90412" name="TextBox1" r:id="rId2" imgW="7917120" imgH="3276720"/>
        </mc:Choice>
        <mc:Fallback>
          <p:control name="TextBox1" r:id="rId2" imgW="7917120" imgH="3276720">
            <p:pic>
              <p:nvPicPr>
                <p:cNvPr id="4" name="TextBox1"/>
                <p:cNvPicPr preferRelativeResize="0">
                  <a:picLocks noChangeArrowheads="1" noChangeShapeType="1"/>
                </p:cNvPicPr>
                <p:nvPr/>
              </p:nvPicPr>
              <p:blipFill>
                <a:blip r:embed="rId5"/>
                <a:srcRect/>
                <a:stretch>
                  <a:fillRect/>
                </a:stretch>
              </p:blipFill>
              <p:spPr bwMode="auto">
                <a:xfrm>
                  <a:off x="668338" y="3200400"/>
                  <a:ext cx="7920037" cy="3276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32970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right)">
                                      <p:cBhvr>
                                        <p:cTn id="15" dur="500"/>
                                        <p:tgtEl>
                                          <p:spTgt spid="3">
                                            <p:txEl>
                                              <p:pRg st="2" end="2"/>
                                            </p:txEl>
                                          </p:spTgt>
                                        </p:tgtEl>
                                      </p:cBhvr>
                                    </p:animEffect>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6" presetID="14" presetClass="entr" presetSubtype="5"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52400"/>
            <a:ext cx="7467600" cy="487362"/>
          </a:xfrm>
        </p:spPr>
        <p:txBody>
          <a:bodyPr/>
          <a:lstStyle/>
          <a:p>
            <a:r>
              <a:rPr lang="en-US" altLang="zh-CN" sz="2800" dirty="0" smtClean="0">
                <a:solidFill>
                  <a:srgbClr val="FF0000"/>
                </a:solidFill>
              </a:rPr>
              <a:t>*</a:t>
            </a:r>
            <a:r>
              <a:rPr lang="en-US" altLang="zh-CN" sz="2800" dirty="0" smtClean="0"/>
              <a:t>4.1 </a:t>
            </a:r>
            <a:r>
              <a:rPr lang="zh-CN" altLang="en-US" sz="2800" dirty="0"/>
              <a:t>二叉树的遍历及其应用</a:t>
            </a:r>
            <a:r>
              <a:rPr lang="en-US" altLang="zh-CN" sz="2800" dirty="0"/>
              <a:t>:</a:t>
            </a:r>
            <a:r>
              <a:rPr lang="en-US" altLang="zh-CN" sz="2400" dirty="0"/>
              <a:t> </a:t>
            </a:r>
            <a:r>
              <a:rPr lang="en-US" altLang="zh-CN" sz="1800" dirty="0" smtClean="0"/>
              <a:t>c</a:t>
            </a:r>
            <a:r>
              <a:rPr lang="zh-CN" altLang="en-US" sz="1800" dirty="0" smtClean="0">
                <a:solidFill>
                  <a:schemeClr val="accent6"/>
                </a:solidFill>
              </a:rPr>
              <a:t>后序 </a:t>
            </a:r>
            <a:r>
              <a:rPr lang="en-US" altLang="zh-CN" sz="1800" dirty="0"/>
              <a:t>- </a:t>
            </a:r>
            <a:r>
              <a:rPr lang="zh-CN" altLang="en-US" sz="1800" dirty="0" smtClean="0">
                <a:solidFill>
                  <a:srgbClr val="7030A0"/>
                </a:solidFill>
              </a:rPr>
              <a:t>非递归</a:t>
            </a:r>
            <a:r>
              <a:rPr lang="en-US" altLang="zh-CN" sz="1800" dirty="0" smtClean="0">
                <a:solidFill>
                  <a:schemeClr val="tx1">
                    <a:lumMod val="50000"/>
                    <a:lumOff val="50000"/>
                  </a:schemeClr>
                </a:solidFill>
              </a:rPr>
              <a:t>(</a:t>
            </a:r>
            <a:r>
              <a:rPr lang="zh-CN" altLang="en-US" sz="1800" dirty="0" smtClean="0">
                <a:solidFill>
                  <a:schemeClr val="tx1">
                    <a:lumMod val="50000"/>
                    <a:lumOff val="50000"/>
                  </a:schemeClr>
                </a:solidFill>
              </a:rPr>
              <a:t>法</a:t>
            </a:r>
            <a:r>
              <a:rPr lang="en-US" altLang="zh-CN" sz="1800" dirty="0" smtClean="0">
                <a:solidFill>
                  <a:schemeClr val="tx1">
                    <a:lumMod val="50000"/>
                    <a:lumOff val="50000"/>
                  </a:schemeClr>
                </a:solidFill>
              </a:rPr>
              <a:t>3)</a:t>
            </a:r>
            <a:endParaRPr lang="zh-CN" altLang="en-US" sz="2800" dirty="0">
              <a:solidFill>
                <a:schemeClr val="tx1">
                  <a:lumMod val="50000"/>
                  <a:lumOff val="50000"/>
                </a:schemeClr>
              </a:solidFill>
            </a:endParaRPr>
          </a:p>
        </p:txBody>
      </p:sp>
      <p:sp>
        <p:nvSpPr>
          <p:cNvPr id="3" name="内容占位符 2"/>
          <p:cNvSpPr>
            <a:spLocks noGrp="1"/>
          </p:cNvSpPr>
          <p:nvPr>
            <p:ph idx="1"/>
          </p:nvPr>
        </p:nvSpPr>
        <p:spPr>
          <a:xfrm>
            <a:off x="304800" y="609600"/>
            <a:ext cx="8610600" cy="5635625"/>
          </a:xfrm>
        </p:spPr>
        <p:txBody>
          <a:bodyPr/>
          <a:lstStyle/>
          <a:p>
            <a:pPr marL="457200" indent="-457200">
              <a:spcBef>
                <a:spcPts val="600"/>
              </a:spcBef>
              <a:buFont typeface="+mj-lt"/>
              <a:buAutoNum type="alphaLcPeriod" startAt="3"/>
            </a:pPr>
            <a:r>
              <a:rPr lang="zh-CN" altLang="en-US" sz="2400" b="1" dirty="0">
                <a:solidFill>
                  <a:schemeClr val="accent6"/>
                </a:solidFill>
                <a:latin typeface="Times New Roman" panose="02020603050405020304" pitchFamily="18" charset="0"/>
                <a:cs typeface="Times New Roman" panose="02020603050405020304" pitchFamily="18" charset="0"/>
              </a:rPr>
              <a:t>后序</a:t>
            </a:r>
            <a:r>
              <a:rPr lang="zh-CN" altLang="en-US" sz="2400" dirty="0">
                <a:latin typeface="Times New Roman" panose="02020603050405020304" pitchFamily="18" charset="0"/>
                <a:cs typeface="Times New Roman" panose="02020603050405020304" pitchFamily="18" charset="0"/>
              </a:rPr>
              <a:t>遍历</a:t>
            </a:r>
            <a:r>
              <a:rPr lang="en-US" altLang="zh-CN" sz="1400" dirty="0">
                <a:solidFill>
                  <a:schemeClr val="tx1"/>
                </a:solidFill>
                <a:latin typeface="Times New Roman" panose="02020603050405020304" pitchFamily="18" charset="0"/>
                <a:cs typeface="Times New Roman" panose="02020603050405020304" pitchFamily="18" charset="0"/>
              </a:rPr>
              <a:t>——</a:t>
            </a:r>
            <a:r>
              <a:rPr lang="zh-CN" altLang="en-US" sz="1400" b="1" dirty="0">
                <a:solidFill>
                  <a:srgbClr val="7030A0"/>
                </a:solidFill>
                <a:latin typeface="Times New Roman" panose="02020603050405020304" pitchFamily="18" charset="0"/>
                <a:cs typeface="Times New Roman" panose="02020603050405020304" pitchFamily="18" charset="0"/>
              </a:rPr>
              <a:t>‘非递归’</a:t>
            </a:r>
            <a:r>
              <a:rPr lang="zh-CN" altLang="en-US" sz="1400" dirty="0">
                <a:solidFill>
                  <a:schemeClr val="tx1"/>
                </a:solidFill>
                <a:latin typeface="Times New Roman" panose="02020603050405020304" pitchFamily="18" charset="0"/>
                <a:cs typeface="Times New Roman" panose="02020603050405020304" pitchFamily="18" charset="0"/>
              </a:rPr>
              <a:t>算法</a:t>
            </a:r>
            <a:r>
              <a:rPr lang="zh-CN" altLang="en-US" sz="1400" dirty="0" smtClean="0">
                <a:solidFill>
                  <a:schemeClr val="tx1"/>
                </a:solidFill>
                <a:latin typeface="Times New Roman" panose="02020603050405020304" pitchFamily="18" charset="0"/>
                <a:cs typeface="Times New Roman" panose="02020603050405020304" pitchFamily="18" charset="0"/>
              </a:rPr>
              <a:t>实现</a:t>
            </a:r>
            <a:r>
              <a:rPr lang="en-US" altLang="zh-CN" sz="1400" dirty="0" smtClean="0">
                <a:solidFill>
                  <a:schemeClr val="tx1"/>
                </a:solidFill>
                <a:latin typeface="Times New Roman" panose="02020603050405020304" pitchFamily="18" charset="0"/>
                <a:cs typeface="Times New Roman" panose="02020603050405020304" pitchFamily="18" charset="0"/>
              </a:rPr>
              <a:t>3/3</a:t>
            </a:r>
            <a:endParaRPr lang="en-US" altLang="zh-CN" sz="1400" dirty="0">
              <a:solidFill>
                <a:schemeClr val="tx1"/>
              </a:solidFill>
              <a:latin typeface="Times New Roman" panose="02020603050405020304" pitchFamily="18" charset="0"/>
              <a:cs typeface="Times New Roman" panose="02020603050405020304" pitchFamily="18" charset="0"/>
            </a:endParaRPr>
          </a:p>
          <a:p>
            <a:pPr lvl="1">
              <a:spcBef>
                <a:spcPts val="600"/>
              </a:spcBef>
            </a:pPr>
            <a:r>
              <a:rPr lang="zh-CN" altLang="en-US" sz="1600" dirty="0" smtClean="0">
                <a:solidFill>
                  <a:schemeClr val="tx1">
                    <a:lumMod val="50000"/>
                    <a:lumOff val="50000"/>
                  </a:schemeClr>
                </a:solidFill>
                <a:latin typeface="Times New Roman" panose="02020603050405020304" pitchFamily="18" charset="0"/>
                <a:cs typeface="Times New Roman" panose="02020603050405020304" pitchFamily="18" charset="0"/>
              </a:rPr>
              <a:t>要</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保证</a:t>
            </a:r>
            <a:r>
              <a:rPr lang="zh-CN" altLang="en-US" sz="1600" b="1" i="1" u="sng" dirty="0">
                <a:solidFill>
                  <a:schemeClr val="tx1">
                    <a:lumMod val="50000"/>
                    <a:lumOff val="50000"/>
                  </a:schemeClr>
                </a:solidFill>
                <a:latin typeface="Times New Roman" panose="02020603050405020304" pitchFamily="18" charset="0"/>
                <a:cs typeface="Times New Roman" panose="02020603050405020304" pitchFamily="18" charset="0"/>
              </a:rPr>
              <a:t>根</a:t>
            </a:r>
            <a:r>
              <a:rPr lang="zh-CN" altLang="en-US" sz="1600" i="1" u="sng" dirty="0">
                <a:solidFill>
                  <a:schemeClr val="tx1">
                    <a:lumMod val="50000"/>
                    <a:lumOff val="50000"/>
                  </a:schemeClr>
                </a:solidFill>
                <a:latin typeface="Times New Roman" panose="02020603050405020304" pitchFamily="18" charset="0"/>
                <a:cs typeface="Times New Roman" panose="02020603050405020304" pitchFamily="18" charset="0"/>
              </a:rPr>
              <a:t>结点在</a:t>
            </a:r>
            <a:r>
              <a:rPr lang="zh-CN" altLang="en-US" sz="1600" b="1" i="1" u="sng" dirty="0">
                <a:solidFill>
                  <a:schemeClr val="tx1">
                    <a:lumMod val="50000"/>
                    <a:lumOff val="50000"/>
                  </a:schemeClr>
                </a:solidFill>
                <a:latin typeface="Times New Roman" panose="02020603050405020304" pitchFamily="18" charset="0"/>
                <a:cs typeface="Times New Roman" panose="02020603050405020304" pitchFamily="18" charset="0"/>
              </a:rPr>
              <a:t>左</a:t>
            </a:r>
            <a:r>
              <a:rPr lang="zh-CN" altLang="en-US" sz="1600" i="1" u="sng" dirty="0">
                <a:solidFill>
                  <a:schemeClr val="tx1">
                    <a:lumMod val="50000"/>
                    <a:lumOff val="50000"/>
                  </a:schemeClr>
                </a:solidFill>
                <a:latin typeface="Times New Roman" panose="02020603050405020304" pitchFamily="18" charset="0"/>
                <a:cs typeface="Times New Roman" panose="02020603050405020304" pitchFamily="18" charset="0"/>
              </a:rPr>
              <a:t>孩子</a:t>
            </a:r>
            <a:r>
              <a:rPr lang="zh-CN" altLang="en-US" sz="1050" i="1" u="sng" dirty="0">
                <a:solidFill>
                  <a:schemeClr val="tx1">
                    <a:lumMod val="50000"/>
                    <a:lumOff val="50000"/>
                  </a:schemeClr>
                </a:solidFill>
                <a:latin typeface="Times New Roman" panose="02020603050405020304" pitchFamily="18" charset="0"/>
                <a:cs typeface="Times New Roman" panose="02020603050405020304" pitchFamily="18" charset="0"/>
              </a:rPr>
              <a:t>和</a:t>
            </a:r>
            <a:r>
              <a:rPr lang="zh-CN" altLang="en-US" sz="1600" b="1" i="1" u="sng" dirty="0">
                <a:solidFill>
                  <a:schemeClr val="tx1">
                    <a:lumMod val="50000"/>
                    <a:lumOff val="50000"/>
                  </a:schemeClr>
                </a:solidFill>
                <a:latin typeface="Times New Roman" panose="02020603050405020304" pitchFamily="18" charset="0"/>
                <a:cs typeface="Times New Roman" panose="02020603050405020304" pitchFamily="18" charset="0"/>
              </a:rPr>
              <a:t>右</a:t>
            </a:r>
            <a:r>
              <a:rPr lang="zh-CN" altLang="en-US" sz="1600" i="1" u="sng" dirty="0">
                <a:solidFill>
                  <a:schemeClr val="tx1">
                    <a:lumMod val="50000"/>
                    <a:lumOff val="50000"/>
                  </a:schemeClr>
                </a:solidFill>
                <a:latin typeface="Times New Roman" panose="02020603050405020304" pitchFamily="18" charset="0"/>
                <a:cs typeface="Times New Roman" panose="02020603050405020304" pitchFamily="18" charset="0"/>
              </a:rPr>
              <a:t>孩子访问</a:t>
            </a:r>
            <a:r>
              <a:rPr lang="zh-CN" altLang="en-US" sz="1600" i="1" u="sng" dirty="0">
                <a:solidFill>
                  <a:schemeClr val="tx1">
                    <a:lumMod val="50000"/>
                    <a:lumOff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之后</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才能访问，因此对于任一结点</a:t>
            </a:r>
            <a:r>
              <a:rPr lang="en-US" altLang="zh-CN" sz="1600"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，先将其入栈。</a:t>
            </a:r>
          </a:p>
          <a:p>
            <a:pPr lvl="1">
              <a:spcBef>
                <a:spcPts val="600"/>
              </a:spcBef>
            </a:pPr>
            <a:r>
              <a:rPr lang="zh-CN" altLang="en-US" sz="1600" b="1" dirty="0">
                <a:latin typeface="Times New Roman" panose="02020603050405020304" pitchFamily="18" charset="0"/>
                <a:cs typeface="Times New Roman" panose="02020603050405020304" pitchFamily="18" charset="0"/>
              </a:rPr>
              <a:t>情形</a:t>
            </a:r>
            <a:r>
              <a:rPr lang="en-US" altLang="zh-CN" sz="1600" b="1" dirty="0">
                <a:latin typeface="Times New Roman" panose="02020603050405020304" pitchFamily="18" charset="0"/>
                <a:cs typeface="Times New Roman" panose="02020603050405020304" pitchFamily="18" charset="0"/>
              </a:rPr>
              <a:t>1</a:t>
            </a:r>
            <a:r>
              <a:rPr lang="en-US" altLang="zh-CN" sz="16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如果</a:t>
            </a:r>
            <a:r>
              <a:rPr lang="en-US" altLang="zh-CN" sz="1600" dirty="0">
                <a:solidFill>
                  <a:srgbClr val="C00000"/>
                </a:solidFill>
                <a:latin typeface="Times New Roman" panose="02020603050405020304" pitchFamily="18" charset="0"/>
                <a:cs typeface="Times New Roman" panose="02020603050405020304" pitchFamily="18" charset="0"/>
              </a:rPr>
              <a:t>(1)</a:t>
            </a:r>
            <a:r>
              <a:rPr lang="en-US" altLang="zh-CN" sz="1600" i="1" dirty="0">
                <a:latin typeface="Times New Roman" panose="02020603050405020304" pitchFamily="18" charset="0"/>
                <a:cs typeface="Times New Roman" panose="02020603050405020304" pitchFamily="18" charset="0"/>
              </a:rPr>
              <a:t>P</a:t>
            </a:r>
            <a:r>
              <a:rPr lang="zh-CN" altLang="en-US" sz="1600" u="sng" dirty="0">
                <a:solidFill>
                  <a:srgbClr val="0070C0"/>
                </a:solidFill>
                <a:latin typeface="Times New Roman" panose="02020603050405020304" pitchFamily="18" charset="0"/>
                <a:cs typeface="Times New Roman" panose="02020603050405020304" pitchFamily="18" charset="0"/>
              </a:rPr>
              <a:t>不存在</a:t>
            </a:r>
            <a:r>
              <a:rPr lang="zh-CN" altLang="en-US" sz="1600" b="1" u="sng" dirty="0">
                <a:solidFill>
                  <a:srgbClr val="0070C0"/>
                </a:solidFill>
                <a:latin typeface="Times New Roman" panose="02020603050405020304" pitchFamily="18" charset="0"/>
                <a:cs typeface="Times New Roman" panose="02020603050405020304" pitchFamily="18" charset="0"/>
              </a:rPr>
              <a:t>左</a:t>
            </a:r>
            <a:r>
              <a:rPr lang="zh-CN" altLang="en-US" sz="1600" u="sng" dirty="0">
                <a:solidFill>
                  <a:srgbClr val="0070C0"/>
                </a:solidFill>
                <a:latin typeface="Times New Roman" panose="02020603050405020304" pitchFamily="18" charset="0"/>
                <a:cs typeface="Times New Roman" panose="02020603050405020304" pitchFamily="18" charset="0"/>
              </a:rPr>
              <a:t>孩子</a:t>
            </a:r>
            <a:r>
              <a:rPr lang="zh-CN" altLang="en-US" sz="1050" u="sng" dirty="0">
                <a:solidFill>
                  <a:srgbClr val="0070C0"/>
                </a:solidFill>
                <a:latin typeface="Times New Roman" panose="02020603050405020304" pitchFamily="18" charset="0"/>
                <a:cs typeface="Times New Roman" panose="02020603050405020304" pitchFamily="18" charset="0"/>
              </a:rPr>
              <a:t>和</a:t>
            </a:r>
            <a:r>
              <a:rPr lang="zh-CN" altLang="en-US" sz="1600" b="1" u="sng" dirty="0">
                <a:solidFill>
                  <a:srgbClr val="0070C0"/>
                </a:solidFill>
                <a:latin typeface="Times New Roman" panose="02020603050405020304" pitchFamily="18" charset="0"/>
                <a:cs typeface="Times New Roman" panose="02020603050405020304" pitchFamily="18" charset="0"/>
              </a:rPr>
              <a:t>右</a:t>
            </a:r>
            <a:r>
              <a:rPr lang="zh-CN" altLang="en-US" sz="1600" u="sng" dirty="0">
                <a:solidFill>
                  <a:srgbClr val="0070C0"/>
                </a:solidFill>
                <a:latin typeface="Times New Roman" panose="02020603050405020304" pitchFamily="18" charset="0"/>
                <a:cs typeface="Times New Roman" panose="02020603050405020304" pitchFamily="18" charset="0"/>
              </a:rPr>
              <a:t>孩子</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，则可以直接访问它；或者</a:t>
            </a:r>
            <a:r>
              <a:rPr lang="en-US" altLang="zh-CN" sz="1600" dirty="0">
                <a:solidFill>
                  <a:srgbClr val="C00000"/>
                </a:solidFill>
                <a:latin typeface="Times New Roman" panose="02020603050405020304" pitchFamily="18" charset="0"/>
                <a:cs typeface="Times New Roman" panose="02020603050405020304" pitchFamily="18" charset="0"/>
              </a:rPr>
              <a:t>(2)</a:t>
            </a:r>
            <a:r>
              <a:rPr lang="en-US" altLang="zh-CN" sz="1600" i="1" dirty="0">
                <a:solidFill>
                  <a:schemeClr val="tx1">
                    <a:lumMod val="50000"/>
                    <a:lumOff val="50000"/>
                  </a:schemeClr>
                </a:solidFill>
                <a:latin typeface="Times New Roman" panose="02020603050405020304" pitchFamily="18" charset="0"/>
                <a:cs typeface="Times New Roman" panose="02020603050405020304" pitchFamily="18" charset="0"/>
              </a:rPr>
              <a:t>P</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存在左孩子或者右孩子，但是其</a:t>
            </a:r>
            <a:r>
              <a:rPr lang="zh-CN" altLang="en-US" sz="1600" b="1" u="sng" dirty="0">
                <a:solidFill>
                  <a:srgbClr val="0070C0"/>
                </a:solidFill>
                <a:latin typeface="Times New Roman" panose="02020603050405020304" pitchFamily="18" charset="0"/>
                <a:cs typeface="Times New Roman" panose="02020603050405020304" pitchFamily="18" charset="0"/>
              </a:rPr>
              <a:t>左</a:t>
            </a:r>
            <a:r>
              <a:rPr lang="zh-CN" altLang="en-US" sz="1600" u="sng" dirty="0">
                <a:solidFill>
                  <a:srgbClr val="0070C0"/>
                </a:solidFill>
                <a:latin typeface="Times New Roman" panose="02020603050405020304" pitchFamily="18" charset="0"/>
                <a:cs typeface="Times New Roman" panose="02020603050405020304" pitchFamily="18" charset="0"/>
              </a:rPr>
              <a:t>孩子</a:t>
            </a:r>
            <a:r>
              <a:rPr lang="zh-CN" altLang="en-US" sz="1050" u="sng" dirty="0">
                <a:solidFill>
                  <a:srgbClr val="0070C0"/>
                </a:solidFill>
                <a:latin typeface="Times New Roman" panose="02020603050405020304" pitchFamily="18" charset="0"/>
                <a:cs typeface="Times New Roman" panose="02020603050405020304" pitchFamily="18" charset="0"/>
              </a:rPr>
              <a:t>和</a:t>
            </a:r>
            <a:r>
              <a:rPr lang="zh-CN" altLang="en-US" sz="1600" b="1" u="sng" dirty="0">
                <a:solidFill>
                  <a:srgbClr val="0070C0"/>
                </a:solidFill>
                <a:latin typeface="Times New Roman" panose="02020603050405020304" pitchFamily="18" charset="0"/>
                <a:cs typeface="Times New Roman" panose="02020603050405020304" pitchFamily="18" charset="0"/>
              </a:rPr>
              <a:t>右</a:t>
            </a:r>
            <a:r>
              <a:rPr lang="zh-CN" altLang="en-US" sz="1600" u="sng" dirty="0">
                <a:solidFill>
                  <a:srgbClr val="0070C0"/>
                </a:solidFill>
                <a:latin typeface="Times New Roman" panose="02020603050405020304" pitchFamily="18" charset="0"/>
                <a:cs typeface="Times New Roman" panose="02020603050405020304" pitchFamily="18" charset="0"/>
              </a:rPr>
              <a:t>孩子都已被访问过了</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，则同样可以直接访问该结点。</a:t>
            </a:r>
          </a:p>
          <a:p>
            <a:pPr lvl="1">
              <a:spcBef>
                <a:spcPts val="600"/>
              </a:spcBef>
            </a:pPr>
            <a:r>
              <a:rPr lang="zh-CN" altLang="en-US" sz="1600" b="1" dirty="0">
                <a:latin typeface="Times New Roman" panose="02020603050405020304" pitchFamily="18" charset="0"/>
                <a:cs typeface="Times New Roman" panose="02020603050405020304" pitchFamily="18" charset="0"/>
              </a:rPr>
              <a:t>情形</a:t>
            </a:r>
            <a:r>
              <a:rPr lang="en-US" altLang="zh-CN" sz="1600" b="1" dirty="0">
                <a:latin typeface="Times New Roman" panose="02020603050405020304" pitchFamily="18" charset="0"/>
                <a:cs typeface="Times New Roman" panose="02020603050405020304" pitchFamily="18" charset="0"/>
              </a:rPr>
              <a:t>2</a:t>
            </a:r>
            <a:r>
              <a:rPr lang="en-US" altLang="zh-CN" sz="16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若非上述两种情况，则将</a:t>
            </a:r>
            <a:r>
              <a:rPr lang="en-US" altLang="zh-CN" sz="1600" i="1" dirty="0">
                <a:solidFill>
                  <a:srgbClr val="002060"/>
                </a:solidFill>
                <a:latin typeface="Times New Roman" panose="02020603050405020304" pitchFamily="18" charset="0"/>
                <a:cs typeface="Times New Roman" panose="02020603050405020304" pitchFamily="18" charset="0"/>
              </a:rPr>
              <a:t>P</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的</a:t>
            </a:r>
            <a:r>
              <a:rPr lang="zh-CN" altLang="en-US" sz="1600" b="1" dirty="0">
                <a:solidFill>
                  <a:schemeClr val="tx1">
                    <a:lumMod val="50000"/>
                    <a:lumOff val="50000"/>
                  </a:schemeClr>
                </a:solidFill>
                <a:latin typeface="Times New Roman" panose="02020603050405020304" pitchFamily="18" charset="0"/>
                <a:cs typeface="Times New Roman" panose="02020603050405020304" pitchFamily="18" charset="0"/>
              </a:rPr>
              <a:t>右</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孩子</a:t>
            </a:r>
            <a:r>
              <a:rPr lang="zh-CN" altLang="en-US" sz="1100" dirty="0">
                <a:solidFill>
                  <a:schemeClr val="tx1">
                    <a:lumMod val="50000"/>
                    <a:lumOff val="50000"/>
                  </a:schemeClr>
                </a:solidFill>
                <a:latin typeface="Times New Roman" panose="02020603050405020304" pitchFamily="18" charset="0"/>
                <a:cs typeface="Times New Roman" panose="02020603050405020304" pitchFamily="18" charset="0"/>
              </a:rPr>
              <a:t>和</a:t>
            </a:r>
            <a:r>
              <a:rPr lang="zh-CN" altLang="en-US" sz="1600" b="1" dirty="0">
                <a:solidFill>
                  <a:schemeClr val="tx1">
                    <a:lumMod val="50000"/>
                    <a:lumOff val="50000"/>
                  </a:schemeClr>
                </a:solidFill>
                <a:latin typeface="Times New Roman" panose="02020603050405020304" pitchFamily="18" charset="0"/>
                <a:cs typeface="Times New Roman" panose="02020603050405020304" pitchFamily="18" charset="0"/>
              </a:rPr>
              <a:t>左</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孩子依次入栈，这样就保证了每次取栈顶元素的时候，</a:t>
            </a:r>
            <a:r>
              <a:rPr lang="zh-CN" altLang="en-US" sz="1600" b="1" dirty="0">
                <a:solidFill>
                  <a:schemeClr val="tx1">
                    <a:lumMod val="50000"/>
                    <a:lumOff val="50000"/>
                  </a:schemeClr>
                </a:solidFill>
                <a:latin typeface="Times New Roman" panose="02020603050405020304" pitchFamily="18" charset="0"/>
                <a:cs typeface="Times New Roman" panose="02020603050405020304" pitchFamily="18" charset="0"/>
              </a:rPr>
              <a:t>左</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孩子在</a:t>
            </a:r>
            <a:r>
              <a:rPr lang="zh-CN" altLang="en-US" sz="1600" b="1" dirty="0">
                <a:solidFill>
                  <a:schemeClr val="tx1">
                    <a:lumMod val="50000"/>
                    <a:lumOff val="50000"/>
                  </a:schemeClr>
                </a:solidFill>
                <a:latin typeface="Times New Roman" panose="02020603050405020304" pitchFamily="18" charset="0"/>
                <a:cs typeface="Times New Roman" panose="02020603050405020304" pitchFamily="18" charset="0"/>
              </a:rPr>
              <a:t>右</a:t>
            </a:r>
            <a:r>
              <a:rPr lang="zh-CN" altLang="en-US" sz="1600" dirty="0">
                <a:solidFill>
                  <a:schemeClr val="tx1">
                    <a:lumMod val="50000"/>
                    <a:lumOff val="50000"/>
                  </a:schemeClr>
                </a:solidFill>
                <a:latin typeface="Times New Roman" panose="02020603050405020304" pitchFamily="18" charset="0"/>
                <a:cs typeface="Times New Roman" panose="02020603050405020304" pitchFamily="18" charset="0"/>
              </a:rPr>
              <a:t>孩子前面被访问，</a:t>
            </a:r>
            <a:r>
              <a:rPr lang="zh-CN" altLang="en-US" sz="1600" b="1" i="1" u="sng" dirty="0">
                <a:solidFill>
                  <a:srgbClr val="7030A0"/>
                </a:solidFill>
                <a:latin typeface="Times New Roman" panose="02020603050405020304" pitchFamily="18" charset="0"/>
                <a:cs typeface="Times New Roman" panose="02020603050405020304" pitchFamily="18" charset="0"/>
              </a:rPr>
              <a:t>左</a:t>
            </a:r>
            <a:r>
              <a:rPr lang="zh-CN" altLang="en-US" sz="1600" i="1" u="sng" dirty="0">
                <a:solidFill>
                  <a:srgbClr val="7030A0"/>
                </a:solidFill>
                <a:latin typeface="Times New Roman" panose="02020603050405020304" pitchFamily="18" charset="0"/>
                <a:cs typeface="Times New Roman" panose="02020603050405020304" pitchFamily="18" charset="0"/>
              </a:rPr>
              <a:t>孩子</a:t>
            </a:r>
            <a:r>
              <a:rPr lang="zh-CN" altLang="en-US" sz="1050" i="1" u="sng" dirty="0">
                <a:solidFill>
                  <a:srgbClr val="7030A0"/>
                </a:solidFill>
                <a:latin typeface="Times New Roman" panose="02020603050405020304" pitchFamily="18" charset="0"/>
                <a:cs typeface="Times New Roman" panose="02020603050405020304" pitchFamily="18" charset="0"/>
              </a:rPr>
              <a:t>和</a:t>
            </a:r>
            <a:r>
              <a:rPr lang="zh-CN" altLang="en-US" sz="1600" b="1" i="1" u="sng" dirty="0">
                <a:solidFill>
                  <a:srgbClr val="7030A0"/>
                </a:solidFill>
                <a:latin typeface="Times New Roman" panose="02020603050405020304" pitchFamily="18" charset="0"/>
                <a:cs typeface="Times New Roman" panose="02020603050405020304" pitchFamily="18" charset="0"/>
              </a:rPr>
              <a:t>右</a:t>
            </a:r>
            <a:r>
              <a:rPr lang="zh-CN" altLang="en-US" sz="1600" i="1" u="sng" dirty="0">
                <a:solidFill>
                  <a:srgbClr val="7030A0"/>
                </a:solidFill>
                <a:latin typeface="Times New Roman" panose="02020603050405020304" pitchFamily="18" charset="0"/>
                <a:cs typeface="Times New Roman" panose="02020603050405020304" pitchFamily="18" charset="0"/>
              </a:rPr>
              <a:t>孩子都在根结点前面被访问</a:t>
            </a:r>
            <a:r>
              <a:rPr lang="zh-CN" altLang="en-US" sz="1600" dirty="0" smtClean="0">
                <a:latin typeface="Times New Roman" panose="02020603050405020304" pitchFamily="18" charset="0"/>
                <a:cs typeface="Times New Roman" panose="02020603050405020304" pitchFamily="18" charset="0"/>
              </a:rPr>
              <a:t>。</a:t>
            </a:r>
            <a:endParaRPr lang="zh-CN" altLang="en-US" sz="1600" dirty="0">
              <a:solidFill>
                <a:schemeClr val="accent6"/>
              </a:solidFill>
              <a:latin typeface="Times New Roman" panose="02020603050405020304" pitchFamily="18" charset="0"/>
              <a:cs typeface="Times New Roman" panose="02020603050405020304" pitchFamily="18" charset="0"/>
            </a:endParaRPr>
          </a:p>
        </p:txBody>
      </p:sp>
      <p:sp>
        <p:nvSpPr>
          <p:cNvPr id="5" name="Rectangle 32"/>
          <p:cNvSpPr>
            <a:spLocks noChangeArrowheads="1"/>
          </p:cNvSpPr>
          <p:nvPr/>
        </p:nvSpPr>
        <p:spPr bwMode="auto">
          <a:xfrm>
            <a:off x="228600" y="1183640"/>
            <a:ext cx="533400" cy="1520825"/>
          </a:xfrm>
          <a:prstGeom prst="rect">
            <a:avLst/>
          </a:prstGeom>
          <a:solidFill>
            <a:srgbClr val="92D050"/>
          </a:solidFill>
          <a:ln>
            <a:noFill/>
          </a:ln>
          <a:extLst/>
        </p:spPr>
        <p:txBody>
          <a:bodyPr vert="vert270"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dirty="0" smtClean="0">
                <a:effectLst>
                  <a:outerShdw blurRad="38100" dist="38100" dir="2700000" algn="tl">
                    <a:srgbClr val="000000">
                      <a:alpha val="43137"/>
                    </a:srgbClr>
                  </a:outerShdw>
                </a:effectLst>
              </a:rPr>
              <a:t>核心逻辑</a:t>
            </a:r>
            <a:endParaRPr lang="en-US" altLang="zh-CN" sz="2000" dirty="0">
              <a:effectLst>
                <a:outerShdw blurRad="38100" dist="38100" dir="2700000" algn="tl">
                  <a:srgbClr val="000000">
                    <a:alpha val="43137"/>
                  </a:srgbClr>
                </a:outerShdw>
              </a:effectLst>
            </a:endParaRPr>
          </a:p>
        </p:txBody>
      </p:sp>
      <p:sp>
        <p:nvSpPr>
          <p:cNvPr id="6" name="动作按钮: 开始 5">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94470" name="TextBox1" r:id="rId2" imgW="7962840" imgH="3657600"/>
        </mc:Choice>
        <mc:Fallback>
          <p:control name="TextBox1" r:id="rId2" imgW="7962840" imgH="3657600">
            <p:pic>
              <p:nvPicPr>
                <p:cNvPr id="4" name="TextBox1"/>
                <p:cNvPicPr preferRelativeResize="0">
                  <a:picLocks noChangeArrowheads="1" noChangeShapeType="1"/>
                </p:cNvPicPr>
                <p:nvPr/>
              </p:nvPicPr>
              <p:blipFill>
                <a:blip r:embed="rId5"/>
                <a:srcRect/>
                <a:stretch>
                  <a:fillRect/>
                </a:stretch>
              </p:blipFill>
              <p:spPr bwMode="auto">
                <a:xfrm>
                  <a:off x="649288" y="2895600"/>
                  <a:ext cx="7961312" cy="3657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17119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二叉树</a:t>
            </a:r>
            <a:r>
              <a:rPr lang="zh-CN" altLang="en-US" dirty="0"/>
              <a:t>遍历算法的应用</a:t>
            </a:r>
          </a:p>
        </p:txBody>
      </p:sp>
      <p:sp>
        <p:nvSpPr>
          <p:cNvPr id="3" name="内容占位符 2"/>
          <p:cNvSpPr>
            <a:spLocks noGrp="1"/>
          </p:cNvSpPr>
          <p:nvPr>
            <p:ph idx="1"/>
          </p:nvPr>
        </p:nvSpPr>
        <p:spPr/>
        <p:txBody>
          <a:bodyPr/>
          <a:lstStyle/>
          <a:p>
            <a:r>
              <a:rPr lang="zh-CN" altLang="en-US" dirty="0"/>
              <a:t>“遍历”是二叉树最重要的基本操作，是各种其它操作的</a:t>
            </a:r>
            <a:r>
              <a:rPr lang="zh-CN" altLang="en-US" dirty="0" smtClean="0"/>
              <a:t>基础；</a:t>
            </a:r>
            <a:endParaRPr lang="en-US" altLang="zh-CN" dirty="0" smtClean="0"/>
          </a:p>
          <a:p>
            <a:r>
              <a:rPr lang="zh-CN" altLang="en-US" dirty="0" smtClean="0"/>
              <a:t>二叉树</a:t>
            </a:r>
            <a:r>
              <a:rPr lang="zh-CN" altLang="en-US" dirty="0"/>
              <a:t>的许多其它</a:t>
            </a:r>
            <a:r>
              <a:rPr lang="zh-CN" altLang="en-US" dirty="0" smtClean="0"/>
              <a:t>操作，都</a:t>
            </a:r>
            <a:r>
              <a:rPr lang="zh-CN" altLang="en-US" dirty="0"/>
              <a:t>可以通过遍历来实现。</a:t>
            </a:r>
            <a:r>
              <a:rPr lang="zh-CN" altLang="en-US" dirty="0" smtClean="0"/>
              <a:t>如：</a:t>
            </a:r>
            <a:endParaRPr lang="en-US" altLang="zh-CN" dirty="0" smtClean="0"/>
          </a:p>
          <a:p>
            <a:pPr marL="971550" lvl="1" indent="-514350">
              <a:buFont typeface="+mj-lt"/>
              <a:buAutoNum type="alphaLcParenR"/>
            </a:pPr>
            <a:r>
              <a:rPr lang="zh-CN" altLang="en-US" dirty="0" smtClean="0">
                <a:solidFill>
                  <a:srgbClr val="0070C0"/>
                </a:solidFill>
              </a:rPr>
              <a:t>建立</a:t>
            </a:r>
            <a:r>
              <a:rPr lang="zh-CN" altLang="en-US" dirty="0"/>
              <a:t>二叉树的存储</a:t>
            </a:r>
            <a:r>
              <a:rPr lang="zh-CN" altLang="en-US" dirty="0" smtClean="0"/>
              <a:t>结构（顺序</a:t>
            </a:r>
            <a:r>
              <a:rPr lang="en-US" altLang="zh-CN" dirty="0" smtClean="0"/>
              <a:t>+</a:t>
            </a:r>
            <a:r>
              <a:rPr lang="zh-CN" altLang="en-US" dirty="0" smtClean="0"/>
              <a:t>链式）</a:t>
            </a:r>
            <a:endParaRPr lang="en-US" altLang="zh-CN" dirty="0" smtClean="0"/>
          </a:p>
          <a:p>
            <a:pPr marL="971550" lvl="1" indent="-514350">
              <a:buFont typeface="+mj-lt"/>
              <a:buAutoNum type="alphaLcParenR"/>
            </a:pPr>
            <a:r>
              <a:rPr lang="zh-CN" altLang="en-US" dirty="0" smtClean="0">
                <a:solidFill>
                  <a:srgbClr val="0070C0"/>
                </a:solidFill>
              </a:rPr>
              <a:t>求</a:t>
            </a:r>
            <a:r>
              <a:rPr lang="zh-CN" altLang="en-US" dirty="0"/>
              <a:t>二叉树</a:t>
            </a:r>
            <a:r>
              <a:rPr lang="zh-CN" altLang="en-US" dirty="0" smtClean="0"/>
              <a:t>的</a:t>
            </a:r>
            <a:r>
              <a:rPr lang="zh-CN" altLang="en-US" b="1" i="1" dirty="0" smtClean="0"/>
              <a:t>叶子</a:t>
            </a:r>
            <a:r>
              <a:rPr lang="zh-CN" altLang="en-US" dirty="0" smtClean="0"/>
              <a:t>结点数</a:t>
            </a:r>
            <a:r>
              <a:rPr lang="zh-CN" altLang="en-US" dirty="0"/>
              <a:t>；</a:t>
            </a:r>
            <a:endParaRPr lang="en-US" altLang="zh-CN" dirty="0" smtClean="0"/>
          </a:p>
          <a:p>
            <a:pPr marL="971550" lvl="1" indent="-514350">
              <a:buFont typeface="+mj-lt"/>
              <a:buAutoNum type="alphaLcParenR"/>
            </a:pPr>
            <a:r>
              <a:rPr lang="zh-CN" altLang="en-US" dirty="0" smtClean="0">
                <a:solidFill>
                  <a:srgbClr val="0070C0"/>
                </a:solidFill>
              </a:rPr>
              <a:t>求</a:t>
            </a:r>
            <a:r>
              <a:rPr lang="zh-CN" altLang="en-US" dirty="0"/>
              <a:t>二叉树的</a:t>
            </a:r>
            <a:r>
              <a:rPr lang="zh-CN" altLang="en-US" dirty="0" smtClean="0"/>
              <a:t>深度；</a:t>
            </a:r>
            <a:endParaRPr lang="en-US" altLang="zh-CN" dirty="0" smtClean="0"/>
          </a:p>
          <a:p>
            <a:pPr marL="971550" lvl="1" indent="-514350">
              <a:buFont typeface="+mj-lt"/>
              <a:buAutoNum type="alphaLcParenR"/>
            </a:pPr>
            <a:r>
              <a:rPr lang="en-US" altLang="zh-CN" dirty="0"/>
              <a:t>……</a:t>
            </a:r>
            <a:r>
              <a:rPr lang="zh-CN" altLang="en-US" dirty="0" smtClean="0"/>
              <a:t>等</a:t>
            </a:r>
            <a:endParaRPr lang="zh-CN" altLang="en-US" dirty="0"/>
          </a:p>
          <a:p>
            <a:endParaRPr lang="zh-CN" altLang="en-US" dirty="0"/>
          </a:p>
        </p:txBody>
      </p:sp>
    </p:spTree>
    <p:extLst>
      <p:ext uri="{BB962C8B-B14F-4D97-AF65-F5344CB8AC3E}">
        <p14:creationId xmlns:p14="http://schemas.microsoft.com/office/powerpoint/2010/main" val="362680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TBT</a:t>
            </a:r>
            <a:r>
              <a:rPr lang="zh-CN" altLang="en-US" dirty="0" smtClean="0"/>
              <a:t>应用</a:t>
            </a:r>
            <a:r>
              <a:rPr lang="en-US" altLang="zh-CN" dirty="0" smtClean="0"/>
              <a:t>: </a:t>
            </a:r>
            <a:r>
              <a:rPr lang="en-US" altLang="zh-CN" sz="2400" dirty="0" smtClean="0"/>
              <a:t>a</a:t>
            </a:r>
            <a:r>
              <a:rPr lang="zh-CN" altLang="en-US" sz="2400" dirty="0" smtClean="0"/>
              <a:t>）二叉树</a:t>
            </a:r>
            <a:r>
              <a:rPr lang="zh-CN" altLang="en-US" sz="2400" dirty="0"/>
              <a:t>的</a:t>
            </a:r>
            <a:r>
              <a:rPr lang="zh-CN" altLang="en-US" sz="2400" dirty="0">
                <a:solidFill>
                  <a:schemeClr val="accent6"/>
                </a:solidFill>
              </a:rPr>
              <a:t>二叉链表</a:t>
            </a:r>
            <a:r>
              <a:rPr lang="zh-CN" altLang="en-US" sz="2400" dirty="0" smtClean="0">
                <a:solidFill>
                  <a:schemeClr val="accent6"/>
                </a:solidFill>
              </a:rPr>
              <a:t>创建</a:t>
            </a:r>
            <a:endParaRPr lang="zh-CN" altLang="en-US" sz="2400" dirty="0">
              <a:solidFill>
                <a:schemeClr val="accent6"/>
              </a:solidFill>
            </a:endParaRPr>
          </a:p>
        </p:txBody>
      </p:sp>
      <p:sp>
        <p:nvSpPr>
          <p:cNvPr id="3" name="内容占位符 2"/>
          <p:cNvSpPr>
            <a:spLocks noGrp="1"/>
          </p:cNvSpPr>
          <p:nvPr>
            <p:ph idx="1"/>
          </p:nvPr>
        </p:nvSpPr>
        <p:spPr>
          <a:xfrm>
            <a:off x="533400" y="981075"/>
            <a:ext cx="8305800" cy="5419725"/>
          </a:xfrm>
        </p:spPr>
        <p:txBody>
          <a:bodyPr/>
          <a:lstStyle/>
          <a:p>
            <a:pPr marL="514350" indent="-514350">
              <a:buFont typeface="+mj-lt"/>
              <a:buAutoNum type="alphaUcPeriod"/>
            </a:pPr>
            <a:r>
              <a:rPr lang="zh-CN" altLang="en-US" sz="2400" dirty="0" smtClean="0"/>
              <a:t>按</a:t>
            </a:r>
            <a:r>
              <a:rPr lang="zh-CN" altLang="en-US" sz="2400" b="1" dirty="0" smtClean="0">
                <a:solidFill>
                  <a:srgbClr val="7030A0"/>
                </a:solidFill>
              </a:rPr>
              <a:t>完全二叉树</a:t>
            </a:r>
            <a:r>
              <a:rPr lang="zh-CN" altLang="en-US" sz="2400" b="1" dirty="0"/>
              <a:t>方式</a:t>
            </a:r>
            <a:r>
              <a:rPr lang="zh-CN" altLang="en-US" sz="2400" dirty="0"/>
              <a:t>建立 </a:t>
            </a:r>
            <a:r>
              <a:rPr lang="en-US" altLang="zh-CN" sz="2400" dirty="0"/>
              <a:t>(</a:t>
            </a:r>
            <a:r>
              <a:rPr lang="zh-CN" altLang="en-US" sz="2400" dirty="0"/>
              <a:t>补充</a:t>
            </a:r>
            <a:r>
              <a:rPr lang="en-US" altLang="zh-CN" sz="2400" dirty="0"/>
              <a:t>)</a:t>
            </a:r>
          </a:p>
          <a:p>
            <a:pPr lvl="1">
              <a:spcBef>
                <a:spcPts val="600"/>
              </a:spcBef>
            </a:pPr>
            <a:r>
              <a:rPr lang="zh-CN" altLang="en-US" sz="2000" dirty="0" smtClean="0"/>
              <a:t>按完全二叉树</a:t>
            </a:r>
            <a:r>
              <a:rPr lang="zh-CN" altLang="en-US" sz="2000" dirty="0"/>
              <a:t>的方式对结点进行</a:t>
            </a:r>
            <a:r>
              <a:rPr lang="zh-CN" altLang="en-US" sz="2000" dirty="0" smtClean="0"/>
              <a:t>编号</a:t>
            </a:r>
            <a:r>
              <a:rPr lang="en-US" altLang="zh-CN" sz="2000" dirty="0" smtClean="0"/>
              <a:t>, </a:t>
            </a:r>
            <a:r>
              <a:rPr lang="zh-CN" altLang="en-US" sz="2000" dirty="0" smtClean="0"/>
              <a:t>借助</a:t>
            </a:r>
            <a:r>
              <a:rPr lang="en-US" altLang="zh-CN" sz="2000" dirty="0"/>
              <a:t>1</a:t>
            </a:r>
            <a:r>
              <a:rPr lang="zh-CN" altLang="en-US" sz="2000" dirty="0"/>
              <a:t>个</a:t>
            </a:r>
            <a:r>
              <a:rPr lang="en-US" altLang="zh-CN" sz="2000" b="1" i="1" u="sng" dirty="0"/>
              <a:t>1</a:t>
            </a:r>
            <a:r>
              <a:rPr lang="zh-CN" altLang="en-US" sz="2000" b="1" i="1" u="sng" dirty="0"/>
              <a:t>维数组</a:t>
            </a:r>
            <a:r>
              <a:rPr lang="en-US" altLang="zh-CN" sz="2000" b="1" i="1" u="sng" dirty="0"/>
              <a:t>S[n]</a:t>
            </a:r>
            <a:r>
              <a:rPr lang="en-US" altLang="zh-CN" sz="2000" dirty="0"/>
              <a:t>, </a:t>
            </a:r>
            <a:r>
              <a:rPr lang="zh-CN" altLang="en-US" sz="2000" dirty="0"/>
              <a:t>编号</a:t>
            </a:r>
            <a:r>
              <a:rPr lang="zh-CN" altLang="en-US" sz="2000" dirty="0" smtClean="0"/>
              <a:t>为 </a:t>
            </a:r>
            <a:r>
              <a:rPr lang="en-US" altLang="zh-CN" sz="2000" i="1" dirty="0" err="1" smtClean="0">
                <a:solidFill>
                  <a:srgbClr val="00B050"/>
                </a:solidFill>
              </a:rPr>
              <a:t>i</a:t>
            </a:r>
            <a:r>
              <a:rPr lang="en-US" altLang="zh-CN" sz="2000" i="1" dirty="0" smtClean="0">
                <a:solidFill>
                  <a:srgbClr val="00B050"/>
                </a:solidFill>
              </a:rPr>
              <a:t> </a:t>
            </a:r>
            <a:r>
              <a:rPr lang="zh-CN" altLang="en-US" sz="2000" dirty="0" smtClean="0"/>
              <a:t>的</a:t>
            </a:r>
            <a:r>
              <a:rPr lang="zh-CN" altLang="en-US" sz="2000" dirty="0"/>
              <a:t>结点保存在</a:t>
            </a:r>
            <a:r>
              <a:rPr lang="en-US" altLang="zh-CN" sz="2000" dirty="0"/>
              <a:t>S[</a:t>
            </a:r>
            <a:r>
              <a:rPr lang="en-US" altLang="zh-CN" sz="2000" dirty="0" err="1">
                <a:solidFill>
                  <a:srgbClr val="00B050"/>
                </a:solidFill>
              </a:rPr>
              <a:t>i</a:t>
            </a:r>
            <a:r>
              <a:rPr lang="en-US" altLang="zh-CN" sz="2000" dirty="0"/>
              <a:t>]</a:t>
            </a:r>
            <a:r>
              <a:rPr lang="zh-CN" altLang="en-US" sz="2000" dirty="0" smtClean="0"/>
              <a:t>中</a:t>
            </a:r>
            <a:r>
              <a:rPr lang="en-US" altLang="zh-CN" sz="2000" dirty="0" smtClean="0"/>
              <a:t>, </a:t>
            </a:r>
            <a:r>
              <a:rPr lang="zh-CN" altLang="en-US" sz="2000" dirty="0" smtClean="0"/>
              <a:t>从而建立</a:t>
            </a:r>
            <a:r>
              <a:rPr lang="zh-CN" altLang="en-US" sz="2000" dirty="0"/>
              <a:t>链式二叉树</a:t>
            </a:r>
            <a:r>
              <a:rPr lang="zh-CN" altLang="en-US" sz="2000" dirty="0" smtClean="0"/>
              <a:t>。</a:t>
            </a:r>
            <a:endParaRPr lang="en-US" altLang="zh-CN" sz="2000" dirty="0" smtClean="0"/>
          </a:p>
          <a:p>
            <a:pPr lvl="1">
              <a:spcBef>
                <a:spcPts val="1800"/>
              </a:spcBef>
            </a:pPr>
            <a:r>
              <a:rPr lang="zh-CN" altLang="en-US" sz="2000" dirty="0" smtClean="0"/>
              <a:t>对</a:t>
            </a:r>
            <a:r>
              <a:rPr lang="zh-CN" altLang="en-US" sz="2000" dirty="0"/>
              <a:t>每个结点，输入</a:t>
            </a:r>
            <a:r>
              <a:rPr lang="en-US" altLang="zh-CN" sz="2000" dirty="0" err="1"/>
              <a:t>i</a:t>
            </a:r>
            <a:r>
              <a:rPr lang="zh-CN" altLang="en-US" sz="2000" dirty="0"/>
              <a:t>、</a:t>
            </a:r>
            <a:r>
              <a:rPr lang="en-US" altLang="zh-CN" sz="2000" dirty="0" err="1"/>
              <a:t>ch</a:t>
            </a:r>
            <a:r>
              <a:rPr lang="zh-CN" altLang="en-US" sz="2000" dirty="0" smtClean="0"/>
              <a:t>。</a:t>
            </a:r>
            <a:endParaRPr lang="en-US" altLang="zh-CN" sz="2200" dirty="0" smtClean="0"/>
          </a:p>
          <a:p>
            <a:pPr lvl="1">
              <a:lnSpc>
                <a:spcPct val="100000"/>
              </a:lnSpc>
            </a:pPr>
            <a:endParaRPr lang="zh-CN" altLang="en-US" sz="2200" dirty="0"/>
          </a:p>
          <a:p>
            <a:pPr lvl="1"/>
            <a:endParaRPr lang="zh-CN" altLang="en-US" sz="2400" dirty="0"/>
          </a:p>
          <a:p>
            <a:pPr lvl="1"/>
            <a:endParaRPr lang="zh-CN" altLang="en-US" sz="2400" dirty="0"/>
          </a:p>
        </p:txBody>
      </p:sp>
      <p:grpSp>
        <p:nvGrpSpPr>
          <p:cNvPr id="4" name="Group 3"/>
          <p:cNvGrpSpPr>
            <a:grpSpLocks/>
          </p:cNvGrpSpPr>
          <p:nvPr/>
        </p:nvGrpSpPr>
        <p:grpSpPr bwMode="auto">
          <a:xfrm>
            <a:off x="4293054" y="2286000"/>
            <a:ext cx="4400550" cy="936625"/>
            <a:chOff x="880" y="2480"/>
            <a:chExt cx="2772" cy="590"/>
          </a:xfrm>
          <a:solidFill>
            <a:schemeClr val="accent2">
              <a:lumMod val="20000"/>
              <a:lumOff val="80000"/>
            </a:schemeClr>
          </a:solidFill>
        </p:grpSpPr>
        <p:sp>
          <p:nvSpPr>
            <p:cNvPr id="5" name="Rectangle 4"/>
            <p:cNvSpPr>
              <a:spLocks noChangeArrowheads="1"/>
            </p:cNvSpPr>
            <p:nvPr/>
          </p:nvSpPr>
          <p:spPr bwMode="auto">
            <a:xfrm>
              <a:off x="960" y="2480"/>
              <a:ext cx="2692" cy="2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800" b="1" dirty="0" err="1"/>
                <a:t>i</a:t>
              </a:r>
              <a:r>
                <a:rPr lang="en-US" altLang="zh-CN" sz="1800" b="1" dirty="0"/>
                <a:t> </a:t>
              </a:r>
              <a:r>
                <a:rPr lang="zh-CN" altLang="en-US" sz="1800" b="1" dirty="0"/>
                <a:t>：</a:t>
              </a:r>
              <a:r>
                <a:rPr lang="zh-CN" altLang="en-US" sz="1800" b="1" dirty="0">
                  <a:latin typeface="宋体" panose="02010600030101010101" pitchFamily="2" charset="-122"/>
                </a:rPr>
                <a:t> 结点编号，按从小到大的顺序输入</a:t>
              </a:r>
            </a:p>
          </p:txBody>
        </p:sp>
        <p:sp>
          <p:nvSpPr>
            <p:cNvPr id="6" name="Rectangle 5"/>
            <p:cNvSpPr>
              <a:spLocks noChangeArrowheads="1"/>
            </p:cNvSpPr>
            <p:nvPr/>
          </p:nvSpPr>
          <p:spPr bwMode="auto">
            <a:xfrm>
              <a:off x="960" y="2775"/>
              <a:ext cx="2692" cy="2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800" b="1" dirty="0" err="1"/>
                <a:t>ch</a:t>
              </a:r>
              <a:r>
                <a:rPr lang="en-US" altLang="zh-CN" sz="1800" b="1" dirty="0"/>
                <a:t> </a:t>
              </a:r>
              <a:r>
                <a:rPr lang="zh-CN" altLang="en-US" sz="1800" b="1" dirty="0"/>
                <a:t>：</a:t>
              </a:r>
              <a:r>
                <a:rPr lang="zh-CN" altLang="en-US" sz="1800" b="1" dirty="0">
                  <a:latin typeface="宋体" panose="02010600030101010101" pitchFamily="2" charset="-122"/>
                </a:rPr>
                <a:t> 结点内容，假设是字符</a:t>
              </a:r>
            </a:p>
          </p:txBody>
        </p:sp>
        <p:sp>
          <p:nvSpPr>
            <p:cNvPr id="7" name="AutoShape 6"/>
            <p:cNvSpPr>
              <a:spLocks/>
            </p:cNvSpPr>
            <p:nvPr/>
          </p:nvSpPr>
          <p:spPr bwMode="auto">
            <a:xfrm>
              <a:off x="880" y="2544"/>
              <a:ext cx="68" cy="499"/>
            </a:xfrm>
            <a:prstGeom prst="leftBrace">
              <a:avLst>
                <a:gd name="adj1" fmla="val 61152"/>
                <a:gd name="adj2" fmla="val 50000"/>
              </a:avLst>
            </a:prstGeom>
            <a:grpFill/>
            <a:ln w="2857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600"/>
            </a:p>
          </p:txBody>
        </p:sp>
      </p:grpSp>
    </p:spTree>
    <p:controls>
      <mc:AlternateContent xmlns:mc="http://schemas.openxmlformats.org/markup-compatibility/2006">
        <mc:Choice xmlns:v="urn:schemas-microsoft-com:vml" Requires="v">
          <p:control spid="87478" name="TextBox1" r:id="rId2" imgW="7917120" imgH="3306960"/>
        </mc:Choice>
        <mc:Fallback>
          <p:control name="TextBox1" r:id="rId2" imgW="7917120" imgH="3306960">
            <p:pic>
              <p:nvPicPr>
                <p:cNvPr id="8" name="TextBox1"/>
                <p:cNvPicPr preferRelativeResize="0">
                  <a:picLocks noChangeArrowheads="1" noChangeShapeType="1"/>
                </p:cNvPicPr>
                <p:nvPr/>
              </p:nvPicPr>
              <p:blipFill>
                <a:blip r:embed="rId4"/>
                <a:srcRect/>
                <a:stretch>
                  <a:fillRect/>
                </a:stretch>
              </p:blipFill>
              <p:spPr bwMode="auto">
                <a:xfrm>
                  <a:off x="755650" y="3222625"/>
                  <a:ext cx="7920038" cy="33083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464745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TBT</a:t>
            </a:r>
            <a:r>
              <a:rPr lang="zh-CN" altLang="en-US" dirty="0" smtClean="0"/>
              <a:t>应用</a:t>
            </a:r>
            <a:r>
              <a:rPr lang="en-US" altLang="zh-CN" dirty="0" smtClean="0"/>
              <a:t>: </a:t>
            </a:r>
            <a:r>
              <a:rPr lang="en-US" altLang="zh-CN" sz="2400" dirty="0" smtClean="0"/>
              <a:t>a</a:t>
            </a:r>
            <a:r>
              <a:rPr lang="zh-CN" altLang="en-US" sz="2400" dirty="0" smtClean="0"/>
              <a:t>）二叉树</a:t>
            </a:r>
            <a:r>
              <a:rPr lang="zh-CN" altLang="en-US" sz="2400" dirty="0"/>
              <a:t>的</a:t>
            </a:r>
            <a:r>
              <a:rPr lang="zh-CN" altLang="en-US" sz="2400" dirty="0">
                <a:solidFill>
                  <a:schemeClr val="accent6"/>
                </a:solidFill>
              </a:rPr>
              <a:t>二叉链表</a:t>
            </a:r>
            <a:r>
              <a:rPr lang="zh-CN" altLang="en-US" sz="2400" dirty="0" smtClean="0">
                <a:solidFill>
                  <a:schemeClr val="accent6"/>
                </a:solidFill>
              </a:rPr>
              <a:t>创建</a:t>
            </a:r>
            <a:endParaRPr lang="zh-CN" altLang="en-US" sz="2400" dirty="0">
              <a:solidFill>
                <a:schemeClr val="accent6"/>
              </a:solidFill>
            </a:endParaRPr>
          </a:p>
        </p:txBody>
      </p:sp>
      <p:sp>
        <p:nvSpPr>
          <p:cNvPr id="3" name="内容占位符 2"/>
          <p:cNvSpPr>
            <a:spLocks noGrp="1"/>
          </p:cNvSpPr>
          <p:nvPr>
            <p:ph idx="1"/>
          </p:nvPr>
        </p:nvSpPr>
        <p:spPr/>
        <p:txBody>
          <a:bodyPr/>
          <a:lstStyle/>
          <a:p>
            <a:pPr marL="514350" indent="-514350">
              <a:buFont typeface="+mj-lt"/>
              <a:buAutoNum type="alphaUcPeriod" startAt="2"/>
            </a:pPr>
            <a:r>
              <a:rPr lang="zh-CN" altLang="en-US" sz="2600" dirty="0" smtClean="0"/>
              <a:t>按</a:t>
            </a:r>
            <a:r>
              <a:rPr lang="zh-CN" altLang="en-US" sz="2600" b="1" dirty="0" smtClean="0">
                <a:solidFill>
                  <a:srgbClr val="7030A0"/>
                </a:solidFill>
              </a:rPr>
              <a:t>扩充</a:t>
            </a:r>
            <a:r>
              <a:rPr lang="zh-CN" altLang="en-US" sz="2600" b="1" dirty="0">
                <a:solidFill>
                  <a:srgbClr val="7030A0"/>
                </a:solidFill>
              </a:rPr>
              <a:t>二叉树</a:t>
            </a:r>
            <a:r>
              <a:rPr lang="zh-CN" altLang="en-US" sz="2600" b="1" dirty="0" smtClean="0">
                <a:solidFill>
                  <a:srgbClr val="7030A0"/>
                </a:solidFill>
              </a:rPr>
              <a:t>的</a:t>
            </a:r>
            <a:r>
              <a:rPr lang="en-US" altLang="zh-CN" sz="2600" b="1" dirty="0" smtClean="0">
                <a:solidFill>
                  <a:srgbClr val="7030A0"/>
                </a:solidFill>
              </a:rPr>
              <a:t>’</a:t>
            </a:r>
            <a:r>
              <a:rPr lang="zh-CN" altLang="en-US" sz="2600" b="1" dirty="0" smtClean="0">
                <a:solidFill>
                  <a:srgbClr val="7030A0"/>
                </a:solidFill>
              </a:rPr>
              <a:t>先序遍历</a:t>
            </a:r>
            <a:r>
              <a:rPr lang="zh-CN" altLang="en-US" sz="2600" dirty="0" smtClean="0">
                <a:solidFill>
                  <a:srgbClr val="7030A0"/>
                </a:solidFill>
              </a:rPr>
              <a:t>序列</a:t>
            </a:r>
            <a:r>
              <a:rPr lang="en-US" altLang="zh-CN" sz="2600" b="1" dirty="0" smtClean="0">
                <a:solidFill>
                  <a:srgbClr val="7030A0"/>
                </a:solidFill>
              </a:rPr>
              <a:t>’</a:t>
            </a:r>
            <a:r>
              <a:rPr lang="zh-CN" altLang="en-US" sz="2600" b="1" dirty="0" smtClean="0"/>
              <a:t>方式</a:t>
            </a:r>
            <a:r>
              <a:rPr lang="zh-CN" altLang="en-US" sz="2600" dirty="0"/>
              <a:t>建立</a:t>
            </a:r>
          </a:p>
          <a:p>
            <a:pPr lvl="1"/>
            <a:r>
              <a:rPr lang="zh-CN" altLang="en-US" sz="2400" dirty="0" smtClean="0"/>
              <a:t>对一棵二叉树（如图</a:t>
            </a:r>
            <a:r>
              <a:rPr lang="en-US" altLang="zh-CN" sz="2400" dirty="0" smtClean="0"/>
              <a:t>(a)</a:t>
            </a:r>
            <a:r>
              <a:rPr lang="zh-CN" altLang="en-US" sz="2400" dirty="0" smtClean="0"/>
              <a:t>）进行</a:t>
            </a:r>
            <a:r>
              <a:rPr lang="zh-CN" altLang="en-US" sz="2400" dirty="0"/>
              <a:t>“扩充”，就可以得到有该二叉树所扩充的</a:t>
            </a:r>
            <a:r>
              <a:rPr lang="zh-CN" altLang="en-US" sz="2400" dirty="0" smtClean="0"/>
              <a:t>二叉树</a:t>
            </a:r>
            <a:r>
              <a:rPr lang="zh-CN" altLang="en-US" sz="2400" dirty="0"/>
              <a:t>（如图</a:t>
            </a:r>
            <a:r>
              <a:rPr lang="en-US" altLang="zh-CN" sz="2400" dirty="0" smtClean="0"/>
              <a:t>(b)</a:t>
            </a:r>
            <a:r>
              <a:rPr lang="zh-CN" altLang="en-US" sz="2400" dirty="0"/>
              <a:t>） </a:t>
            </a:r>
            <a:r>
              <a:rPr lang="zh-CN" altLang="en-US" sz="2400" dirty="0" smtClean="0"/>
              <a:t>。</a:t>
            </a:r>
            <a:endParaRPr lang="zh-CN" altLang="en-US" sz="2400" dirty="0"/>
          </a:p>
          <a:p>
            <a:pPr lvl="1"/>
            <a:endParaRPr lang="zh-CN" altLang="en-US" sz="2400" dirty="0"/>
          </a:p>
        </p:txBody>
      </p:sp>
      <p:grpSp>
        <p:nvGrpSpPr>
          <p:cNvPr id="4" name="Group 3"/>
          <p:cNvGrpSpPr>
            <a:grpSpLocks/>
          </p:cNvGrpSpPr>
          <p:nvPr/>
        </p:nvGrpSpPr>
        <p:grpSpPr bwMode="auto">
          <a:xfrm>
            <a:off x="1383167" y="2635250"/>
            <a:ext cx="6697662" cy="3765550"/>
            <a:chOff x="975" y="1570"/>
            <a:chExt cx="4219" cy="2372"/>
          </a:xfrm>
        </p:grpSpPr>
        <p:sp>
          <p:nvSpPr>
            <p:cNvPr id="5" name="Rectangle 4"/>
            <p:cNvSpPr>
              <a:spLocks noChangeArrowheads="1"/>
            </p:cNvSpPr>
            <p:nvPr/>
          </p:nvSpPr>
          <p:spPr bwMode="auto">
            <a:xfrm>
              <a:off x="1564" y="3702"/>
              <a:ext cx="27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zh-CN" altLang="en-US" sz="2000" b="1" dirty="0" smtClean="0">
                  <a:latin typeface="Arial" panose="020B0604020202020204" pitchFamily="34" charset="0"/>
                </a:rPr>
                <a:t>图</a:t>
              </a:r>
              <a:r>
                <a:rPr kumimoji="0" lang="en-US" altLang="zh-CN" sz="2000" b="1" dirty="0" smtClean="0">
                  <a:latin typeface="Arial" panose="020B0604020202020204" pitchFamily="34" charset="0"/>
                </a:rPr>
                <a:t>  </a:t>
              </a:r>
              <a:r>
                <a:rPr kumimoji="0" lang="zh-CN" altLang="en-US" sz="2000" b="1" dirty="0">
                  <a:latin typeface="Arial" panose="020B0604020202020204" pitchFamily="34" charset="0"/>
                </a:rPr>
                <a:t>二叉树</a:t>
              </a:r>
              <a:r>
                <a:rPr kumimoji="0" lang="en-US" altLang="zh-CN" sz="2000" b="1" dirty="0"/>
                <a:t>T</a:t>
              </a:r>
              <a:r>
                <a:rPr kumimoji="0" lang="en-US" altLang="zh-CN" sz="2000" b="1" baseline="-20000" dirty="0"/>
                <a:t>1</a:t>
              </a:r>
              <a:r>
                <a:rPr kumimoji="0" lang="zh-CN" altLang="en-US" sz="2000" b="1" dirty="0">
                  <a:latin typeface="Arial" panose="020B0604020202020204" pitchFamily="34" charset="0"/>
                </a:rPr>
                <a:t>及其扩充</a:t>
              </a:r>
              <a:r>
                <a:rPr kumimoji="0" lang="zh-CN" altLang="en-US" sz="2000" b="1" dirty="0"/>
                <a:t>二叉树</a:t>
              </a:r>
              <a:r>
                <a:rPr kumimoji="0" lang="en-US" altLang="zh-CN" sz="2000" b="1" dirty="0"/>
                <a:t>T</a:t>
              </a:r>
              <a:r>
                <a:rPr kumimoji="0" lang="en-US" altLang="zh-CN" sz="2000" b="1" baseline="-20000" dirty="0"/>
                <a:t>2</a:t>
              </a:r>
            </a:p>
          </p:txBody>
        </p:sp>
        <p:grpSp>
          <p:nvGrpSpPr>
            <p:cNvPr id="6" name="Group 5"/>
            <p:cNvGrpSpPr>
              <a:grpSpLocks/>
            </p:cNvGrpSpPr>
            <p:nvPr/>
          </p:nvGrpSpPr>
          <p:grpSpPr bwMode="auto">
            <a:xfrm>
              <a:off x="975" y="1826"/>
              <a:ext cx="1451" cy="1819"/>
              <a:chOff x="975" y="1842"/>
              <a:chExt cx="1451" cy="1819"/>
            </a:xfrm>
          </p:grpSpPr>
          <p:grpSp>
            <p:nvGrpSpPr>
              <p:cNvPr id="39" name="Group 6"/>
              <p:cNvGrpSpPr>
                <a:grpSpLocks/>
              </p:cNvGrpSpPr>
              <p:nvPr/>
            </p:nvGrpSpPr>
            <p:grpSpPr bwMode="auto">
              <a:xfrm>
                <a:off x="975" y="1842"/>
                <a:ext cx="1443" cy="1521"/>
                <a:chOff x="3219" y="1842"/>
                <a:chExt cx="1443" cy="1521"/>
              </a:xfrm>
            </p:grpSpPr>
            <p:sp>
              <p:nvSpPr>
                <p:cNvPr id="41" name="Oval 7"/>
                <p:cNvSpPr>
                  <a:spLocks noChangeArrowheads="1"/>
                </p:cNvSpPr>
                <p:nvPr/>
              </p:nvSpPr>
              <p:spPr bwMode="auto">
                <a:xfrm>
                  <a:off x="3949" y="1842"/>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dirty="0"/>
                    <a:t>A</a:t>
                  </a:r>
                </a:p>
              </p:txBody>
            </p:sp>
            <p:sp>
              <p:nvSpPr>
                <p:cNvPr id="42" name="Oval 8"/>
                <p:cNvSpPr>
                  <a:spLocks noChangeArrowheads="1"/>
                </p:cNvSpPr>
                <p:nvPr/>
              </p:nvSpPr>
              <p:spPr bwMode="auto">
                <a:xfrm>
                  <a:off x="3491" y="2230"/>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43" name="Oval 9"/>
                <p:cNvSpPr>
                  <a:spLocks noChangeArrowheads="1"/>
                </p:cNvSpPr>
                <p:nvPr/>
              </p:nvSpPr>
              <p:spPr bwMode="auto">
                <a:xfrm>
                  <a:off x="4435" y="2189"/>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dirty="0"/>
                    <a:t>C</a:t>
                  </a:r>
                </a:p>
              </p:txBody>
            </p:sp>
            <p:sp>
              <p:nvSpPr>
                <p:cNvPr id="44" name="Oval 10"/>
                <p:cNvSpPr>
                  <a:spLocks noChangeArrowheads="1"/>
                </p:cNvSpPr>
                <p:nvPr/>
              </p:nvSpPr>
              <p:spPr bwMode="auto">
                <a:xfrm>
                  <a:off x="3219" y="2675"/>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45" name="Oval 11"/>
                <p:cNvSpPr>
                  <a:spLocks noChangeArrowheads="1"/>
                </p:cNvSpPr>
                <p:nvPr/>
              </p:nvSpPr>
              <p:spPr bwMode="auto">
                <a:xfrm>
                  <a:off x="3786" y="2678"/>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46" name="Oval 12"/>
                <p:cNvSpPr>
                  <a:spLocks noChangeArrowheads="1"/>
                </p:cNvSpPr>
                <p:nvPr/>
              </p:nvSpPr>
              <p:spPr bwMode="auto">
                <a:xfrm>
                  <a:off x="4195" y="2635"/>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47" name="Line 13"/>
                <p:cNvSpPr>
                  <a:spLocks noChangeShapeType="1"/>
                </p:cNvSpPr>
                <p:nvPr/>
              </p:nvSpPr>
              <p:spPr bwMode="auto">
                <a:xfrm flipH="1">
                  <a:off x="3675" y="2019"/>
                  <a:ext cx="295" cy="22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14"/>
                <p:cNvSpPr>
                  <a:spLocks noChangeShapeType="1"/>
                </p:cNvSpPr>
                <p:nvPr/>
              </p:nvSpPr>
              <p:spPr bwMode="auto">
                <a:xfrm>
                  <a:off x="4171" y="2021"/>
                  <a:ext cx="297"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15"/>
                <p:cNvSpPr>
                  <a:spLocks noChangeShapeType="1"/>
                </p:cNvSpPr>
                <p:nvPr/>
              </p:nvSpPr>
              <p:spPr bwMode="auto">
                <a:xfrm flipH="1">
                  <a:off x="3333" y="2431"/>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16"/>
                <p:cNvSpPr>
                  <a:spLocks noChangeShapeType="1"/>
                </p:cNvSpPr>
                <p:nvPr/>
              </p:nvSpPr>
              <p:spPr bwMode="auto">
                <a:xfrm>
                  <a:off x="3660" y="2437"/>
                  <a:ext cx="213" cy="24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17"/>
                <p:cNvSpPr>
                  <a:spLocks noChangeShapeType="1"/>
                </p:cNvSpPr>
                <p:nvPr/>
              </p:nvSpPr>
              <p:spPr bwMode="auto">
                <a:xfrm flipH="1">
                  <a:off x="4291" y="2395"/>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Oval 18"/>
                <p:cNvSpPr>
                  <a:spLocks noChangeArrowheads="1"/>
                </p:cNvSpPr>
                <p:nvPr/>
              </p:nvSpPr>
              <p:spPr bwMode="auto">
                <a:xfrm>
                  <a:off x="4038" y="3136"/>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G</a:t>
                  </a:r>
                </a:p>
              </p:txBody>
            </p:sp>
            <p:sp>
              <p:nvSpPr>
                <p:cNvPr id="53" name="Line 19"/>
                <p:cNvSpPr>
                  <a:spLocks noChangeShapeType="1"/>
                </p:cNvSpPr>
                <p:nvPr/>
              </p:nvSpPr>
              <p:spPr bwMode="auto">
                <a:xfrm>
                  <a:off x="3959" y="2892"/>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0" name="Rectangle 20"/>
              <p:cNvSpPr>
                <a:spLocks noChangeArrowheads="1"/>
              </p:cNvSpPr>
              <p:nvPr/>
            </p:nvSpPr>
            <p:spPr bwMode="auto">
              <a:xfrm>
                <a:off x="1156" y="3421"/>
                <a:ext cx="127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b="1" dirty="0"/>
                  <a:t>(a)</a:t>
                </a:r>
                <a:r>
                  <a:rPr kumimoji="0" lang="en-US" altLang="zh-CN" sz="2000" b="1" dirty="0">
                    <a:latin typeface="Arial" panose="020B0604020202020204" pitchFamily="34" charset="0"/>
                  </a:rPr>
                  <a:t> </a:t>
                </a:r>
                <a:r>
                  <a:rPr kumimoji="0" lang="zh-CN" altLang="en-US" sz="2000" b="1" dirty="0" smtClean="0">
                    <a:latin typeface="Arial" panose="020B0604020202020204" pitchFamily="34" charset="0"/>
                  </a:rPr>
                  <a:t>二叉树</a:t>
                </a:r>
                <a:r>
                  <a:rPr kumimoji="0" lang="en-US" altLang="zh-CN" sz="2000" b="1" dirty="0"/>
                  <a:t>T</a:t>
                </a:r>
                <a:r>
                  <a:rPr kumimoji="0" lang="en-US" altLang="zh-CN" sz="2000" b="1" baseline="-20000" dirty="0"/>
                  <a:t>1</a:t>
                </a:r>
              </a:p>
            </p:txBody>
          </p:sp>
        </p:grpSp>
        <p:grpSp>
          <p:nvGrpSpPr>
            <p:cNvPr id="7" name="Group 21"/>
            <p:cNvGrpSpPr>
              <a:grpSpLocks/>
            </p:cNvGrpSpPr>
            <p:nvPr/>
          </p:nvGrpSpPr>
          <p:grpSpPr bwMode="auto">
            <a:xfrm>
              <a:off x="3016" y="1570"/>
              <a:ext cx="2178" cy="2058"/>
              <a:chOff x="3016" y="1826"/>
              <a:chExt cx="2178" cy="2058"/>
            </a:xfrm>
          </p:grpSpPr>
          <p:sp>
            <p:nvSpPr>
              <p:cNvPr id="8" name="Rectangle 22"/>
              <p:cNvSpPr>
                <a:spLocks noChangeArrowheads="1"/>
              </p:cNvSpPr>
              <p:nvPr/>
            </p:nvSpPr>
            <p:spPr bwMode="auto">
              <a:xfrm>
                <a:off x="3334" y="3644"/>
                <a:ext cx="18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000" b="1" dirty="0"/>
                  <a:t>(b)</a:t>
                </a:r>
                <a:r>
                  <a:rPr kumimoji="0" lang="en-US" altLang="zh-CN" sz="2000" b="1" dirty="0">
                    <a:latin typeface="Arial" panose="020B0604020202020204" pitchFamily="34" charset="0"/>
                  </a:rPr>
                  <a:t> </a:t>
                </a:r>
                <a:r>
                  <a:rPr kumimoji="0" lang="en-US" altLang="zh-CN" sz="2000" b="1" dirty="0" smtClean="0"/>
                  <a:t>T</a:t>
                </a:r>
                <a:r>
                  <a:rPr kumimoji="0" lang="en-US" altLang="zh-CN" sz="2000" b="1" baseline="-20000" dirty="0" smtClean="0"/>
                  <a:t>1</a:t>
                </a:r>
                <a:r>
                  <a:rPr kumimoji="0" lang="zh-CN" altLang="en-US" sz="2000" b="1" dirty="0">
                    <a:latin typeface="Arial" panose="020B0604020202020204" pitchFamily="34" charset="0"/>
                  </a:rPr>
                  <a:t>的扩充</a:t>
                </a:r>
                <a:r>
                  <a:rPr kumimoji="0" lang="zh-CN" altLang="en-US" sz="2000" b="1" dirty="0"/>
                  <a:t>二叉树</a:t>
                </a:r>
                <a:r>
                  <a:rPr kumimoji="0" lang="en-US" altLang="zh-CN" sz="2000" b="1" dirty="0"/>
                  <a:t>T</a:t>
                </a:r>
                <a:r>
                  <a:rPr kumimoji="0" lang="en-US" altLang="zh-CN" sz="2000" b="1" baseline="-20000" dirty="0"/>
                  <a:t>2</a:t>
                </a:r>
              </a:p>
            </p:txBody>
          </p:sp>
          <p:grpSp>
            <p:nvGrpSpPr>
              <p:cNvPr id="9" name="Group 23"/>
              <p:cNvGrpSpPr>
                <a:grpSpLocks/>
              </p:cNvGrpSpPr>
              <p:nvPr/>
            </p:nvGrpSpPr>
            <p:grpSpPr bwMode="auto">
              <a:xfrm>
                <a:off x="3016" y="1826"/>
                <a:ext cx="2089" cy="1734"/>
                <a:chOff x="3016" y="1826"/>
                <a:chExt cx="2089" cy="1734"/>
              </a:xfrm>
            </p:grpSpPr>
            <p:sp>
              <p:nvSpPr>
                <p:cNvPr id="10" name="Oval 24"/>
                <p:cNvSpPr>
                  <a:spLocks noChangeArrowheads="1"/>
                </p:cNvSpPr>
                <p:nvPr/>
              </p:nvSpPr>
              <p:spPr bwMode="auto">
                <a:xfrm>
                  <a:off x="4059" y="1826"/>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11" name="Oval 25"/>
                <p:cNvSpPr>
                  <a:spLocks noChangeArrowheads="1"/>
                </p:cNvSpPr>
                <p:nvPr/>
              </p:nvSpPr>
              <p:spPr bwMode="auto">
                <a:xfrm>
                  <a:off x="3529" y="2206"/>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12" name="Oval 26"/>
                <p:cNvSpPr>
                  <a:spLocks noChangeArrowheads="1"/>
                </p:cNvSpPr>
                <p:nvPr/>
              </p:nvSpPr>
              <p:spPr bwMode="auto">
                <a:xfrm>
                  <a:off x="4718" y="2165"/>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13" name="Oval 27"/>
                <p:cNvSpPr>
                  <a:spLocks noChangeArrowheads="1"/>
                </p:cNvSpPr>
                <p:nvPr/>
              </p:nvSpPr>
              <p:spPr bwMode="auto">
                <a:xfrm>
                  <a:off x="3211" y="2582"/>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14" name="Oval 28"/>
                <p:cNvSpPr>
                  <a:spLocks noChangeArrowheads="1"/>
                </p:cNvSpPr>
                <p:nvPr/>
              </p:nvSpPr>
              <p:spPr bwMode="auto">
                <a:xfrm>
                  <a:off x="3824" y="2582"/>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15" name="Oval 29"/>
                <p:cNvSpPr>
                  <a:spLocks noChangeArrowheads="1"/>
                </p:cNvSpPr>
                <p:nvPr/>
              </p:nvSpPr>
              <p:spPr bwMode="auto">
                <a:xfrm>
                  <a:off x="4536" y="2579"/>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16" name="Line 30"/>
                <p:cNvSpPr>
                  <a:spLocks noChangeShapeType="1"/>
                </p:cNvSpPr>
                <p:nvPr/>
              </p:nvSpPr>
              <p:spPr bwMode="auto">
                <a:xfrm flipH="1">
                  <a:off x="3728" y="2003"/>
                  <a:ext cx="352" cy="2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31"/>
                <p:cNvSpPr>
                  <a:spLocks noChangeShapeType="1"/>
                </p:cNvSpPr>
                <p:nvPr/>
              </p:nvSpPr>
              <p:spPr bwMode="auto">
                <a:xfrm>
                  <a:off x="4265" y="1997"/>
                  <a:ext cx="475" cy="20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32"/>
                <p:cNvSpPr>
                  <a:spLocks noChangeShapeType="1"/>
                </p:cNvSpPr>
                <p:nvPr/>
              </p:nvSpPr>
              <p:spPr bwMode="auto">
                <a:xfrm flipH="1">
                  <a:off x="3339" y="2408"/>
                  <a:ext cx="227"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33"/>
                <p:cNvSpPr>
                  <a:spLocks noChangeShapeType="1"/>
                </p:cNvSpPr>
                <p:nvPr/>
              </p:nvSpPr>
              <p:spPr bwMode="auto">
                <a:xfrm>
                  <a:off x="3698" y="2413"/>
                  <a:ext cx="185" cy="17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34"/>
                <p:cNvSpPr>
                  <a:spLocks noChangeShapeType="1"/>
                </p:cNvSpPr>
                <p:nvPr/>
              </p:nvSpPr>
              <p:spPr bwMode="auto">
                <a:xfrm flipH="1">
                  <a:off x="4627" y="2371"/>
                  <a:ext cx="139" cy="21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Oval 35"/>
                <p:cNvSpPr>
                  <a:spLocks noChangeArrowheads="1"/>
                </p:cNvSpPr>
                <p:nvPr/>
              </p:nvSpPr>
              <p:spPr bwMode="auto">
                <a:xfrm>
                  <a:off x="4076" y="2970"/>
                  <a:ext cx="227" cy="22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G</a:t>
                  </a:r>
                </a:p>
              </p:txBody>
            </p:sp>
            <p:sp>
              <p:nvSpPr>
                <p:cNvPr id="22" name="Line 36"/>
                <p:cNvSpPr>
                  <a:spLocks noChangeShapeType="1"/>
                </p:cNvSpPr>
                <p:nvPr/>
              </p:nvSpPr>
              <p:spPr bwMode="auto">
                <a:xfrm>
                  <a:off x="3997" y="2795"/>
                  <a:ext cx="158" cy="1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Rectangle 37"/>
                <p:cNvSpPr>
                  <a:spLocks noChangeArrowheads="1"/>
                </p:cNvSpPr>
                <p:nvPr/>
              </p:nvSpPr>
              <p:spPr bwMode="auto">
                <a:xfrm>
                  <a:off x="3352" y="2945"/>
                  <a:ext cx="181"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t>
                  </a:r>
                </a:p>
              </p:txBody>
            </p:sp>
            <p:sp>
              <p:nvSpPr>
                <p:cNvPr id="24" name="Rectangle 38"/>
                <p:cNvSpPr>
                  <a:spLocks noChangeArrowheads="1"/>
                </p:cNvSpPr>
                <p:nvPr/>
              </p:nvSpPr>
              <p:spPr bwMode="auto">
                <a:xfrm>
                  <a:off x="3656" y="2939"/>
                  <a:ext cx="181"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t>
                  </a:r>
                </a:p>
              </p:txBody>
            </p:sp>
            <p:sp>
              <p:nvSpPr>
                <p:cNvPr id="25" name="Rectangle 39"/>
                <p:cNvSpPr>
                  <a:spLocks noChangeArrowheads="1"/>
                </p:cNvSpPr>
                <p:nvPr/>
              </p:nvSpPr>
              <p:spPr bwMode="auto">
                <a:xfrm>
                  <a:off x="3016" y="2929"/>
                  <a:ext cx="182"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t>
                  </a:r>
                </a:p>
              </p:txBody>
            </p:sp>
            <p:sp>
              <p:nvSpPr>
                <p:cNvPr id="26" name="Line 40"/>
                <p:cNvSpPr>
                  <a:spLocks noChangeShapeType="1"/>
                </p:cNvSpPr>
                <p:nvPr/>
              </p:nvSpPr>
              <p:spPr bwMode="auto">
                <a:xfrm flipH="1">
                  <a:off x="3120" y="2793"/>
                  <a:ext cx="136"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41"/>
                <p:cNvSpPr>
                  <a:spLocks noChangeShapeType="1"/>
                </p:cNvSpPr>
                <p:nvPr/>
              </p:nvSpPr>
              <p:spPr bwMode="auto">
                <a:xfrm>
                  <a:off x="3347" y="2809"/>
                  <a:ext cx="91"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42"/>
                <p:cNvSpPr>
                  <a:spLocks noChangeShapeType="1"/>
                </p:cNvSpPr>
                <p:nvPr/>
              </p:nvSpPr>
              <p:spPr bwMode="auto">
                <a:xfrm flipH="1">
                  <a:off x="3739" y="2803"/>
                  <a:ext cx="136"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Rectangle 43"/>
                <p:cNvSpPr>
                  <a:spLocks noChangeArrowheads="1"/>
                </p:cNvSpPr>
                <p:nvPr/>
              </p:nvSpPr>
              <p:spPr bwMode="auto">
                <a:xfrm>
                  <a:off x="4255" y="3333"/>
                  <a:ext cx="181"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t>
                  </a:r>
                </a:p>
              </p:txBody>
            </p:sp>
            <p:sp>
              <p:nvSpPr>
                <p:cNvPr id="30" name="Rectangle 44"/>
                <p:cNvSpPr>
                  <a:spLocks noChangeArrowheads="1"/>
                </p:cNvSpPr>
                <p:nvPr/>
              </p:nvSpPr>
              <p:spPr bwMode="auto">
                <a:xfrm>
                  <a:off x="3919" y="3333"/>
                  <a:ext cx="182"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t>
                  </a:r>
                </a:p>
              </p:txBody>
            </p:sp>
            <p:sp>
              <p:nvSpPr>
                <p:cNvPr id="31" name="Line 45"/>
                <p:cNvSpPr>
                  <a:spLocks noChangeShapeType="1"/>
                </p:cNvSpPr>
                <p:nvPr/>
              </p:nvSpPr>
              <p:spPr bwMode="auto">
                <a:xfrm flipH="1">
                  <a:off x="4023" y="3189"/>
                  <a:ext cx="136"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46"/>
                <p:cNvSpPr>
                  <a:spLocks noChangeShapeType="1"/>
                </p:cNvSpPr>
                <p:nvPr/>
              </p:nvSpPr>
              <p:spPr bwMode="auto">
                <a:xfrm>
                  <a:off x="4250" y="3197"/>
                  <a:ext cx="91"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Rectangle 47"/>
                <p:cNvSpPr>
                  <a:spLocks noChangeArrowheads="1"/>
                </p:cNvSpPr>
                <p:nvPr/>
              </p:nvSpPr>
              <p:spPr bwMode="auto">
                <a:xfrm>
                  <a:off x="4716" y="2936"/>
                  <a:ext cx="181"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t>
                  </a:r>
                </a:p>
              </p:txBody>
            </p:sp>
            <p:sp>
              <p:nvSpPr>
                <p:cNvPr id="34" name="Rectangle 48"/>
                <p:cNvSpPr>
                  <a:spLocks noChangeArrowheads="1"/>
                </p:cNvSpPr>
                <p:nvPr/>
              </p:nvSpPr>
              <p:spPr bwMode="auto">
                <a:xfrm>
                  <a:off x="4364" y="2944"/>
                  <a:ext cx="182"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t>
                  </a:r>
                </a:p>
              </p:txBody>
            </p:sp>
            <p:sp>
              <p:nvSpPr>
                <p:cNvPr id="35" name="Line 49"/>
                <p:cNvSpPr>
                  <a:spLocks noChangeShapeType="1"/>
                </p:cNvSpPr>
                <p:nvPr/>
              </p:nvSpPr>
              <p:spPr bwMode="auto">
                <a:xfrm flipH="1">
                  <a:off x="4468" y="2808"/>
                  <a:ext cx="136"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50"/>
                <p:cNvSpPr>
                  <a:spLocks noChangeShapeType="1"/>
                </p:cNvSpPr>
                <p:nvPr/>
              </p:nvSpPr>
              <p:spPr bwMode="auto">
                <a:xfrm>
                  <a:off x="4711" y="2800"/>
                  <a:ext cx="91" cy="1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Rectangle 51"/>
                <p:cNvSpPr>
                  <a:spLocks noChangeArrowheads="1"/>
                </p:cNvSpPr>
                <p:nvPr/>
              </p:nvSpPr>
              <p:spPr bwMode="auto">
                <a:xfrm>
                  <a:off x="4924" y="2587"/>
                  <a:ext cx="181" cy="227"/>
                </a:xfrm>
                <a:prstGeom prst="rect">
                  <a:avLst/>
                </a:prstGeom>
                <a:solidFill>
                  <a:schemeClr val="tx2">
                    <a:lumMod val="20000"/>
                    <a:lumOff val="80000"/>
                  </a:schemeClr>
                </a:solidFill>
                <a:ln w="9525">
                  <a:solidFill>
                    <a:schemeClr val="tx1"/>
                  </a:solidFill>
                  <a:miter lim="800000"/>
                  <a:headEnd/>
                  <a:tailEnd/>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dirty="0"/>
                    <a:t>?</a:t>
                  </a:r>
                </a:p>
              </p:txBody>
            </p:sp>
            <p:sp>
              <p:nvSpPr>
                <p:cNvPr id="38" name="Line 52"/>
                <p:cNvSpPr>
                  <a:spLocks noChangeShapeType="1"/>
                </p:cNvSpPr>
                <p:nvPr/>
              </p:nvSpPr>
              <p:spPr bwMode="auto">
                <a:xfrm>
                  <a:off x="4884" y="2387"/>
                  <a:ext cx="129" cy="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spTree>
    <p:extLst>
      <p:ext uri="{BB962C8B-B14F-4D97-AF65-F5344CB8AC3E}">
        <p14:creationId xmlns:p14="http://schemas.microsoft.com/office/powerpoint/2010/main" val="2340510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TBT</a:t>
            </a:r>
            <a:r>
              <a:rPr lang="zh-CN" altLang="en-US" dirty="0" smtClean="0"/>
              <a:t>应用</a:t>
            </a:r>
            <a:r>
              <a:rPr lang="en-US" altLang="zh-CN" dirty="0" smtClean="0"/>
              <a:t>: </a:t>
            </a:r>
            <a:r>
              <a:rPr lang="en-US" altLang="zh-CN" sz="2400" dirty="0" smtClean="0"/>
              <a:t>a</a:t>
            </a:r>
            <a:r>
              <a:rPr lang="zh-CN" altLang="en-US" sz="2400" dirty="0" smtClean="0"/>
              <a:t>）二叉树</a:t>
            </a:r>
            <a:r>
              <a:rPr lang="zh-CN" altLang="en-US" sz="2400" dirty="0"/>
              <a:t>的</a:t>
            </a:r>
            <a:r>
              <a:rPr lang="zh-CN" altLang="en-US" sz="2400" dirty="0">
                <a:solidFill>
                  <a:schemeClr val="accent6"/>
                </a:solidFill>
              </a:rPr>
              <a:t>二叉链表</a:t>
            </a:r>
            <a:r>
              <a:rPr lang="zh-CN" altLang="en-US" sz="2400" dirty="0" smtClean="0">
                <a:solidFill>
                  <a:schemeClr val="accent6"/>
                </a:solidFill>
              </a:rPr>
              <a:t>创建</a:t>
            </a:r>
            <a:endParaRPr lang="zh-CN" altLang="en-US" sz="2400" dirty="0">
              <a:solidFill>
                <a:schemeClr val="accent6"/>
              </a:solidFill>
            </a:endParaRPr>
          </a:p>
        </p:txBody>
      </p:sp>
      <p:sp>
        <p:nvSpPr>
          <p:cNvPr id="3" name="内容占位符 2"/>
          <p:cNvSpPr>
            <a:spLocks noGrp="1"/>
          </p:cNvSpPr>
          <p:nvPr>
            <p:ph idx="1"/>
          </p:nvPr>
        </p:nvSpPr>
        <p:spPr/>
        <p:txBody>
          <a:bodyPr/>
          <a:lstStyle/>
          <a:p>
            <a:pPr marL="514350" indent="-514350">
              <a:buFont typeface="+mj-lt"/>
              <a:buAutoNum type="alphaUcPeriod" startAt="2"/>
            </a:pPr>
            <a:r>
              <a:rPr lang="zh-CN" altLang="en-US" sz="2600" dirty="0" smtClean="0"/>
              <a:t>按</a:t>
            </a:r>
            <a:r>
              <a:rPr lang="zh-CN" altLang="en-US" sz="2600" b="1" dirty="0">
                <a:solidFill>
                  <a:srgbClr val="7030A0"/>
                </a:solidFill>
              </a:rPr>
              <a:t>扩充二叉树的</a:t>
            </a:r>
            <a:r>
              <a:rPr lang="en-US" altLang="zh-CN" sz="2600" b="1" dirty="0">
                <a:solidFill>
                  <a:srgbClr val="7030A0"/>
                </a:solidFill>
              </a:rPr>
              <a:t>’</a:t>
            </a:r>
            <a:r>
              <a:rPr lang="zh-CN" altLang="en-US" sz="2600" b="1" dirty="0">
                <a:solidFill>
                  <a:srgbClr val="7030A0"/>
                </a:solidFill>
              </a:rPr>
              <a:t>先序遍历</a:t>
            </a:r>
            <a:r>
              <a:rPr lang="zh-CN" altLang="en-US" sz="2600" dirty="0">
                <a:solidFill>
                  <a:srgbClr val="7030A0"/>
                </a:solidFill>
              </a:rPr>
              <a:t>序列</a:t>
            </a:r>
            <a:r>
              <a:rPr lang="en-US" altLang="zh-CN" sz="2600" b="1" dirty="0" smtClean="0">
                <a:solidFill>
                  <a:srgbClr val="7030A0"/>
                </a:solidFill>
              </a:rPr>
              <a:t>’</a:t>
            </a:r>
            <a:r>
              <a:rPr lang="zh-CN" altLang="en-US" sz="2600" b="1" dirty="0" smtClean="0"/>
              <a:t>方式</a:t>
            </a:r>
            <a:r>
              <a:rPr lang="zh-CN" altLang="en-US" sz="2600" dirty="0" smtClean="0"/>
              <a:t>建立</a:t>
            </a:r>
            <a:r>
              <a:rPr lang="zh-CN" altLang="en-US" sz="1800" dirty="0" smtClean="0"/>
              <a:t>（续</a:t>
            </a:r>
            <a:r>
              <a:rPr lang="en-US" altLang="zh-CN" sz="1800" dirty="0" smtClean="0"/>
              <a:t>1/2</a:t>
            </a:r>
            <a:r>
              <a:rPr lang="zh-CN" altLang="en-US" sz="1800" dirty="0" smtClean="0"/>
              <a:t>）</a:t>
            </a:r>
            <a:endParaRPr lang="zh-CN" altLang="en-US" sz="2600" dirty="0"/>
          </a:p>
          <a:p>
            <a:pPr lvl="1">
              <a:lnSpc>
                <a:spcPct val="114000"/>
              </a:lnSpc>
              <a:spcBef>
                <a:spcPts val="600"/>
              </a:spcBef>
            </a:pPr>
            <a:r>
              <a:rPr lang="zh-CN" altLang="en-US" sz="2400" dirty="0" smtClean="0"/>
              <a:t>二叉树“扩充”的</a:t>
            </a:r>
            <a:r>
              <a:rPr lang="zh-CN" altLang="en-US" sz="2400" dirty="0"/>
              <a:t>方法是：在二叉树中结点的</a:t>
            </a:r>
            <a:r>
              <a:rPr lang="zh-CN" altLang="en-US" sz="2400" dirty="0">
                <a:solidFill>
                  <a:schemeClr val="accent6"/>
                </a:solidFill>
              </a:rPr>
              <a:t>每一个空链域处</a:t>
            </a:r>
            <a:r>
              <a:rPr lang="zh-CN" altLang="en-US" sz="2400" dirty="0"/>
              <a:t>增加一个扩充的结点</a:t>
            </a:r>
            <a:r>
              <a:rPr lang="en-US" altLang="zh-CN" sz="2400" dirty="0"/>
              <a:t>(</a:t>
            </a:r>
            <a:r>
              <a:rPr lang="zh-CN" altLang="en-US" sz="2400" dirty="0"/>
              <a:t>总是叶子结点，用方框“□”表示</a:t>
            </a:r>
            <a:r>
              <a:rPr lang="en-US" altLang="zh-CN" sz="2400" dirty="0"/>
              <a:t>)</a:t>
            </a:r>
            <a:r>
              <a:rPr lang="zh-CN" altLang="en-US" sz="2400" dirty="0"/>
              <a:t>。对于二叉树的结点值：</a:t>
            </a:r>
          </a:p>
          <a:p>
            <a:pPr lvl="2">
              <a:lnSpc>
                <a:spcPct val="114000"/>
              </a:lnSpc>
              <a:spcBef>
                <a:spcPts val="600"/>
              </a:spcBef>
            </a:pPr>
            <a:r>
              <a:rPr lang="zh-CN" altLang="en-US" sz="2000" dirty="0" smtClean="0"/>
              <a:t>是</a:t>
            </a:r>
            <a:r>
              <a:rPr lang="en-US" altLang="zh-CN" sz="2000" dirty="0"/>
              <a:t>char</a:t>
            </a:r>
            <a:r>
              <a:rPr lang="zh-CN" altLang="en-US" sz="2000" dirty="0"/>
              <a:t>类型：扩充结点值</a:t>
            </a:r>
            <a:r>
              <a:rPr lang="zh-CN" altLang="en-US" sz="2000" dirty="0" smtClean="0"/>
              <a:t>为：</a:t>
            </a:r>
            <a:r>
              <a:rPr lang="en-US" altLang="zh-CN" sz="2000" dirty="0" smtClean="0"/>
              <a:t>”</a:t>
            </a:r>
            <a:r>
              <a:rPr lang="zh-CN" altLang="en-US" sz="2000" dirty="0" smtClean="0"/>
              <a:t>？</a:t>
            </a:r>
            <a:r>
              <a:rPr lang="en-US" altLang="zh-CN" sz="2000" dirty="0" smtClean="0"/>
              <a:t>”</a:t>
            </a:r>
            <a:r>
              <a:rPr lang="zh-CN" altLang="en-US" sz="2000" dirty="0" smtClean="0"/>
              <a:t>；</a:t>
            </a:r>
            <a:endParaRPr lang="zh-CN" altLang="en-US" sz="2000" dirty="0"/>
          </a:p>
          <a:p>
            <a:pPr lvl="2">
              <a:lnSpc>
                <a:spcPct val="114000"/>
              </a:lnSpc>
              <a:spcBef>
                <a:spcPts val="600"/>
              </a:spcBef>
            </a:pPr>
            <a:r>
              <a:rPr lang="zh-CN" altLang="en-US" sz="2000" dirty="0" smtClean="0"/>
              <a:t>是</a:t>
            </a:r>
            <a:r>
              <a:rPr lang="en-US" altLang="zh-CN" sz="2000" dirty="0" err="1"/>
              <a:t>int</a:t>
            </a:r>
            <a:r>
              <a:rPr lang="zh-CN" altLang="en-US" sz="2000" dirty="0"/>
              <a:t>类型：扩充结点值</a:t>
            </a:r>
            <a:r>
              <a:rPr lang="zh-CN" altLang="en-US" sz="2000" dirty="0" smtClean="0"/>
              <a:t>为：</a:t>
            </a:r>
            <a:r>
              <a:rPr lang="en-US" altLang="zh-CN" sz="2000" dirty="0" smtClean="0"/>
              <a:t>0</a:t>
            </a:r>
            <a:r>
              <a:rPr lang="zh-CN" altLang="en-US" sz="2000" dirty="0"/>
              <a:t>或</a:t>
            </a:r>
            <a:r>
              <a:rPr lang="en-US" altLang="zh-CN" sz="2000" dirty="0"/>
              <a:t>-1</a:t>
            </a:r>
            <a:r>
              <a:rPr lang="zh-CN" altLang="en-US" sz="2000" dirty="0"/>
              <a:t>；</a:t>
            </a:r>
          </a:p>
          <a:p>
            <a:pPr lvl="1">
              <a:lnSpc>
                <a:spcPct val="114000"/>
              </a:lnSpc>
              <a:spcBef>
                <a:spcPts val="600"/>
              </a:spcBef>
            </a:pPr>
            <a:r>
              <a:rPr lang="zh-CN" altLang="en-US" sz="2400" b="1" dirty="0" smtClean="0"/>
              <a:t>二叉树的</a:t>
            </a:r>
            <a:r>
              <a:rPr lang="zh-CN" altLang="en-US" sz="2400" b="1" dirty="0"/>
              <a:t>先</a:t>
            </a:r>
            <a:r>
              <a:rPr lang="zh-CN" altLang="en-US" sz="2400" b="1" dirty="0" smtClean="0"/>
              <a:t>序</a:t>
            </a:r>
            <a:r>
              <a:rPr lang="zh-CN" altLang="en-US" sz="2400" b="1" dirty="0"/>
              <a:t>创建的递归</a:t>
            </a:r>
            <a:r>
              <a:rPr lang="zh-CN" altLang="en-US" sz="2400" b="1" dirty="0" smtClean="0"/>
              <a:t>算法</a:t>
            </a:r>
            <a:r>
              <a:rPr lang="zh-CN" altLang="en-US" sz="2400" dirty="0" smtClean="0"/>
              <a:t>：</a:t>
            </a:r>
            <a:r>
              <a:rPr lang="zh-CN" altLang="en-US" sz="2400" dirty="0"/>
              <a:t>读入一棵二叉树</a:t>
            </a:r>
            <a:r>
              <a:rPr lang="zh-CN" altLang="en-US" sz="2400" i="1" u="sng" dirty="0"/>
              <a:t>对应的扩充二叉树</a:t>
            </a:r>
            <a:r>
              <a:rPr lang="zh-CN" altLang="en-US" sz="2400" i="1" u="sng" dirty="0" smtClean="0"/>
              <a:t>的</a:t>
            </a:r>
            <a:r>
              <a:rPr lang="zh-CN" altLang="en-US" sz="2400" dirty="0"/>
              <a:t> </a:t>
            </a:r>
            <a:r>
              <a:rPr lang="zh-CN" altLang="en-US" sz="2400" dirty="0" smtClean="0"/>
              <a:t>先序</a:t>
            </a:r>
            <a:r>
              <a:rPr lang="zh-CN" altLang="en-US" sz="2400" dirty="0"/>
              <a:t>遍历的结点值序列。每读入一个结点值就进行分析：</a:t>
            </a:r>
          </a:p>
          <a:p>
            <a:pPr lvl="2">
              <a:lnSpc>
                <a:spcPct val="114000"/>
              </a:lnSpc>
              <a:spcBef>
                <a:spcPts val="600"/>
              </a:spcBef>
            </a:pPr>
            <a:r>
              <a:rPr lang="zh-CN" altLang="en-US" sz="2200" dirty="0" smtClean="0"/>
              <a:t>若是</a:t>
            </a:r>
            <a:r>
              <a:rPr lang="zh-CN" altLang="en-US" sz="2200" dirty="0"/>
              <a:t>扩充结点值：令根指针为</a:t>
            </a:r>
            <a:r>
              <a:rPr lang="en-US" altLang="zh-CN" sz="2200" dirty="0"/>
              <a:t>NULL</a:t>
            </a:r>
            <a:r>
              <a:rPr lang="zh-CN" altLang="en-US" sz="2200" dirty="0"/>
              <a:t>；</a:t>
            </a:r>
          </a:p>
          <a:p>
            <a:pPr lvl="2">
              <a:lnSpc>
                <a:spcPct val="114000"/>
              </a:lnSpc>
              <a:spcBef>
                <a:spcPts val="600"/>
              </a:spcBef>
            </a:pPr>
            <a:r>
              <a:rPr lang="zh-CN" altLang="en-US" sz="2200" dirty="0" smtClean="0"/>
              <a:t>若是</a:t>
            </a:r>
            <a:r>
              <a:rPr lang="en-US" altLang="zh-CN" sz="2200" dirty="0"/>
              <a:t>(</a:t>
            </a:r>
            <a:r>
              <a:rPr lang="zh-CN" altLang="en-US" sz="2200" dirty="0"/>
              <a:t>正常</a:t>
            </a:r>
            <a:r>
              <a:rPr lang="en-US" altLang="zh-CN" sz="2200" dirty="0"/>
              <a:t>)</a:t>
            </a:r>
            <a:r>
              <a:rPr lang="zh-CN" altLang="en-US" sz="2200" dirty="0"/>
              <a:t>结点值：动态地为根指针分配一个结点，将该值赋给根结点，然后递归地创建根的左子树和右子树</a:t>
            </a:r>
            <a:r>
              <a:rPr lang="zh-CN" altLang="en-US" sz="2200" dirty="0" smtClean="0"/>
              <a:t>。</a:t>
            </a:r>
            <a:endParaRPr lang="zh-CN" altLang="en-US" sz="2200" dirty="0"/>
          </a:p>
        </p:txBody>
      </p:sp>
    </p:spTree>
    <p:extLst>
      <p:ext uri="{BB962C8B-B14F-4D97-AF65-F5344CB8AC3E}">
        <p14:creationId xmlns:p14="http://schemas.microsoft.com/office/powerpoint/2010/main" val="1483668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TBT</a:t>
            </a:r>
            <a:r>
              <a:rPr lang="zh-CN" altLang="en-US" dirty="0" smtClean="0"/>
              <a:t>应用</a:t>
            </a:r>
            <a:r>
              <a:rPr lang="en-US" altLang="zh-CN" dirty="0" smtClean="0"/>
              <a:t>: </a:t>
            </a:r>
            <a:r>
              <a:rPr lang="en-US" altLang="zh-CN" sz="2400" dirty="0" smtClean="0"/>
              <a:t>a</a:t>
            </a:r>
            <a:r>
              <a:rPr lang="zh-CN" altLang="en-US" sz="2400" dirty="0" smtClean="0"/>
              <a:t>）二叉树</a:t>
            </a:r>
            <a:r>
              <a:rPr lang="zh-CN" altLang="en-US" sz="2400" dirty="0"/>
              <a:t>的</a:t>
            </a:r>
            <a:r>
              <a:rPr lang="zh-CN" altLang="en-US" sz="2400" dirty="0">
                <a:solidFill>
                  <a:schemeClr val="accent6"/>
                </a:solidFill>
              </a:rPr>
              <a:t>二叉链表</a:t>
            </a:r>
            <a:r>
              <a:rPr lang="zh-CN" altLang="en-US" sz="2400" dirty="0" smtClean="0">
                <a:solidFill>
                  <a:schemeClr val="accent6"/>
                </a:solidFill>
              </a:rPr>
              <a:t>创建</a:t>
            </a:r>
            <a:endParaRPr lang="zh-CN" altLang="en-US" sz="2400" dirty="0">
              <a:solidFill>
                <a:schemeClr val="accent6"/>
              </a:solidFill>
            </a:endParaRPr>
          </a:p>
        </p:txBody>
      </p:sp>
      <p:sp>
        <p:nvSpPr>
          <p:cNvPr id="3" name="内容占位符 2"/>
          <p:cNvSpPr>
            <a:spLocks noGrp="1"/>
          </p:cNvSpPr>
          <p:nvPr>
            <p:ph idx="1"/>
          </p:nvPr>
        </p:nvSpPr>
        <p:spPr>
          <a:xfrm>
            <a:off x="762000" y="981075"/>
            <a:ext cx="7962900" cy="5419725"/>
          </a:xfrm>
        </p:spPr>
        <p:txBody>
          <a:bodyPr/>
          <a:lstStyle/>
          <a:p>
            <a:pPr marL="514350" indent="-514350">
              <a:buFont typeface="+mj-lt"/>
              <a:buAutoNum type="alphaUcPeriod" startAt="2"/>
            </a:pPr>
            <a:r>
              <a:rPr lang="zh-CN" altLang="en-US" sz="2600" dirty="0" smtClean="0"/>
              <a:t>按</a:t>
            </a:r>
            <a:r>
              <a:rPr lang="zh-CN" altLang="en-US" sz="2600" b="1" dirty="0">
                <a:solidFill>
                  <a:srgbClr val="7030A0"/>
                </a:solidFill>
              </a:rPr>
              <a:t>扩充二叉树的</a:t>
            </a:r>
            <a:r>
              <a:rPr lang="en-US" altLang="zh-CN" sz="2600" b="1" dirty="0">
                <a:solidFill>
                  <a:srgbClr val="7030A0"/>
                </a:solidFill>
              </a:rPr>
              <a:t>’</a:t>
            </a:r>
            <a:r>
              <a:rPr lang="zh-CN" altLang="en-US" sz="2600" b="1" dirty="0">
                <a:solidFill>
                  <a:srgbClr val="7030A0"/>
                </a:solidFill>
              </a:rPr>
              <a:t>先序遍历</a:t>
            </a:r>
            <a:r>
              <a:rPr lang="zh-CN" altLang="en-US" sz="2600" dirty="0">
                <a:solidFill>
                  <a:srgbClr val="7030A0"/>
                </a:solidFill>
              </a:rPr>
              <a:t>序列</a:t>
            </a:r>
            <a:r>
              <a:rPr lang="en-US" altLang="zh-CN" sz="2600" b="1" dirty="0" smtClean="0">
                <a:solidFill>
                  <a:srgbClr val="7030A0"/>
                </a:solidFill>
              </a:rPr>
              <a:t>’</a:t>
            </a:r>
            <a:r>
              <a:rPr lang="zh-CN" altLang="en-US" sz="2600" b="1" dirty="0" smtClean="0"/>
              <a:t>方式</a:t>
            </a:r>
            <a:r>
              <a:rPr lang="zh-CN" altLang="en-US" sz="2600" dirty="0" smtClean="0"/>
              <a:t>建立</a:t>
            </a:r>
            <a:r>
              <a:rPr lang="zh-CN" altLang="en-US" sz="1800" dirty="0"/>
              <a:t>（</a:t>
            </a:r>
            <a:r>
              <a:rPr lang="zh-CN" altLang="en-US" sz="1800" dirty="0" smtClean="0"/>
              <a:t>续</a:t>
            </a:r>
            <a:r>
              <a:rPr lang="en-US" altLang="zh-CN" sz="1800" dirty="0" smtClean="0"/>
              <a:t>2/2</a:t>
            </a:r>
            <a:r>
              <a:rPr lang="zh-CN" altLang="en-US" sz="1800" dirty="0"/>
              <a:t>）</a:t>
            </a:r>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pPr lvl="1"/>
            <a:r>
              <a:rPr lang="zh-CN" altLang="en-US" sz="2000" dirty="0" smtClean="0"/>
              <a:t>创建图</a:t>
            </a:r>
            <a:r>
              <a:rPr lang="en-US" altLang="zh-CN" sz="2000" dirty="0" smtClean="0"/>
              <a:t>(</a:t>
            </a:r>
            <a:r>
              <a:rPr lang="en-US" altLang="zh-CN" sz="2000" dirty="0"/>
              <a:t>a)</a:t>
            </a:r>
            <a:r>
              <a:rPr lang="zh-CN" altLang="en-US" sz="2000" dirty="0"/>
              <a:t>所</a:t>
            </a:r>
            <a:r>
              <a:rPr lang="zh-CN" altLang="en-US" sz="2000" dirty="0" smtClean="0"/>
              <a:t>示二叉树</a:t>
            </a:r>
            <a:r>
              <a:rPr lang="zh-CN" altLang="en-US" sz="2000" dirty="0"/>
              <a:t>时，输入的字符序列应当是</a:t>
            </a:r>
            <a:r>
              <a:rPr lang="zh-CN" altLang="en-US" sz="2000" dirty="0" smtClean="0"/>
              <a:t>：</a:t>
            </a:r>
            <a:r>
              <a:rPr lang="en-US" altLang="zh-CN" sz="2400" dirty="0" smtClean="0"/>
              <a:t>ABD</a:t>
            </a:r>
            <a:r>
              <a:rPr lang="en-US" altLang="zh-CN" sz="2400" dirty="0"/>
              <a:t>??E?G??CF</a:t>
            </a:r>
            <a:r>
              <a:rPr lang="en-US" altLang="zh-CN" sz="2400" dirty="0" smtClean="0"/>
              <a:t>???</a:t>
            </a:r>
            <a:endParaRPr lang="en-US" altLang="zh-CN" sz="2400" dirty="0"/>
          </a:p>
        </p:txBody>
      </p:sp>
      <p:sp>
        <p:nvSpPr>
          <p:cNvPr id="7" name="动作按钮: 开始 6">
            <a:hlinkClick r:id="" action="ppaction://noaction" highlightClick="1"/>
          </p:cNvPr>
          <p:cNvSpPr/>
          <p:nvPr/>
        </p:nvSpPr>
        <p:spPr>
          <a:xfrm>
            <a:off x="8820472" y="1"/>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5"/>
          <p:cNvPicPr>
            <a:picLocks noChangeAspect="1"/>
          </p:cNvPicPr>
          <p:nvPr/>
        </p:nvPicPr>
        <p:blipFill>
          <a:blip r:embed="rId4"/>
          <a:stretch>
            <a:fillRect/>
          </a:stretch>
        </p:blipFill>
        <p:spPr>
          <a:xfrm>
            <a:off x="7543800" y="5380707"/>
            <a:ext cx="1565032" cy="1442124"/>
          </a:xfrm>
          <a:prstGeom prst="rect">
            <a:avLst/>
          </a:prstGeom>
        </p:spPr>
      </p:pic>
      <p:pic>
        <p:nvPicPr>
          <p:cNvPr id="5" name="图片 4"/>
          <p:cNvPicPr>
            <a:picLocks noChangeAspect="1"/>
          </p:cNvPicPr>
          <p:nvPr/>
        </p:nvPicPr>
        <p:blipFill>
          <a:blip r:embed="rId5"/>
          <a:stretch>
            <a:fillRect/>
          </a:stretch>
        </p:blipFill>
        <p:spPr>
          <a:xfrm>
            <a:off x="0" y="5334000"/>
            <a:ext cx="1184031" cy="1477708"/>
          </a:xfrm>
          <a:prstGeom prst="rect">
            <a:avLst/>
          </a:prstGeom>
        </p:spPr>
      </p:pic>
    </p:spTree>
    <p:controls>
      <mc:AlternateContent xmlns:mc="http://schemas.openxmlformats.org/markup-compatibility/2006">
        <mc:Choice xmlns:v="urn:schemas-microsoft-com:vml" Requires="v">
          <p:control spid="86462" name="TextBox2" r:id="rId2" imgW="7848720" imgH="4122360"/>
        </mc:Choice>
        <mc:Fallback>
          <p:control name="TextBox2" r:id="rId2" imgW="7848720" imgH="4122360">
            <p:pic>
              <p:nvPicPr>
                <p:cNvPr id="4" name="TextBox2"/>
                <p:cNvPicPr preferRelativeResize="0">
                  <a:picLocks noChangeArrowheads="1" noChangeShapeType="1"/>
                </p:cNvPicPr>
                <p:nvPr/>
              </p:nvPicPr>
              <p:blipFill>
                <a:blip r:embed="rId6"/>
                <a:srcRect/>
                <a:stretch>
                  <a:fillRect/>
                </a:stretch>
              </p:blipFill>
              <p:spPr bwMode="auto">
                <a:xfrm>
                  <a:off x="762000" y="1509713"/>
                  <a:ext cx="7848600" cy="41211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249386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19200" y="4509247"/>
            <a:ext cx="7162800" cy="838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3.1 </a:t>
            </a:r>
            <a:r>
              <a:rPr lang="zh-CN" altLang="en-US" dirty="0" smtClean="0"/>
              <a:t>二叉树的</a:t>
            </a:r>
            <a:r>
              <a:rPr lang="en-US" altLang="zh-CN" dirty="0"/>
              <a:t>{</a:t>
            </a:r>
            <a:r>
              <a:rPr lang="zh-CN" altLang="en-US" dirty="0">
                <a:solidFill>
                  <a:srgbClr val="7030A0"/>
                </a:solidFill>
              </a:rPr>
              <a:t>顺序</a:t>
            </a:r>
            <a:r>
              <a:rPr lang="en-US" altLang="zh-CN" dirty="0"/>
              <a:t>}</a:t>
            </a:r>
            <a:r>
              <a:rPr lang="zh-CN" altLang="en-US" dirty="0" smtClean="0"/>
              <a:t>存储结构 </a:t>
            </a:r>
            <a:r>
              <a:rPr lang="zh-CN" altLang="en-US" sz="2000" dirty="0" smtClean="0"/>
              <a:t>（</a:t>
            </a:r>
            <a:r>
              <a:rPr lang="en-US" altLang="zh-CN" sz="2000" dirty="0" smtClean="0"/>
              <a:t>2/3</a:t>
            </a:r>
            <a:r>
              <a:rPr lang="zh-CN" altLang="en-US" sz="2000" dirty="0"/>
              <a:t>）</a:t>
            </a:r>
          </a:p>
        </p:txBody>
      </p:sp>
      <p:sp>
        <p:nvSpPr>
          <p:cNvPr id="3" name="内容占位符 2"/>
          <p:cNvSpPr>
            <a:spLocks noGrp="1"/>
          </p:cNvSpPr>
          <p:nvPr>
            <p:ph idx="1"/>
          </p:nvPr>
        </p:nvSpPr>
        <p:spPr/>
        <p:txBody>
          <a:bodyPr/>
          <a:lstStyle/>
          <a:p>
            <a:pPr>
              <a:spcBef>
                <a:spcPts val="700"/>
              </a:spcBef>
            </a:pPr>
            <a:r>
              <a:rPr lang="zh-CN" altLang="en-US" sz="2600" b="1" dirty="0">
                <a:solidFill>
                  <a:schemeClr val="accent6"/>
                </a:solidFill>
              </a:rPr>
              <a:t>顺序</a:t>
            </a:r>
            <a:r>
              <a:rPr lang="zh-CN" altLang="en-US" sz="2600" b="1" dirty="0"/>
              <a:t>存储</a:t>
            </a:r>
            <a:r>
              <a:rPr lang="zh-CN" altLang="en-US" sz="2600" dirty="0"/>
              <a:t>结构：用一组地址连续的存储单元依次“自上而下、自左至右”存储完全二叉树的数据元素</a:t>
            </a:r>
            <a:r>
              <a:rPr lang="zh-CN" altLang="en-US" sz="2600" dirty="0" smtClean="0"/>
              <a:t>。</a:t>
            </a:r>
            <a:endParaRPr lang="en-US" altLang="zh-CN" sz="2600" dirty="0" smtClean="0"/>
          </a:p>
          <a:p>
            <a:pPr lvl="1">
              <a:spcBef>
                <a:spcPts val="700"/>
              </a:spcBef>
            </a:pPr>
            <a:r>
              <a:rPr lang="zh-CN" altLang="en-US" sz="2400" dirty="0" smtClean="0"/>
              <a:t>对于</a:t>
            </a:r>
            <a:r>
              <a:rPr lang="zh-CN" altLang="en-US" sz="2400" b="1" dirty="0">
                <a:solidFill>
                  <a:srgbClr val="0070C0"/>
                </a:solidFill>
              </a:rPr>
              <a:t>完全二叉树</a:t>
            </a:r>
            <a:r>
              <a:rPr lang="zh-CN" altLang="en-US" sz="2400" dirty="0"/>
              <a:t>上编号</a:t>
            </a:r>
            <a:r>
              <a:rPr lang="zh-CN" altLang="en-US" sz="2400" dirty="0" smtClean="0"/>
              <a:t>为</a:t>
            </a:r>
            <a:r>
              <a:rPr lang="en-US" altLang="zh-CN" sz="2400" i="1" dirty="0" err="1" smtClean="0">
                <a:solidFill>
                  <a:srgbClr val="006600"/>
                </a:solidFill>
              </a:rPr>
              <a:t>i</a:t>
            </a:r>
            <a:r>
              <a:rPr lang="en-US" altLang="zh-CN" sz="2400" i="1" dirty="0" smtClean="0">
                <a:solidFill>
                  <a:srgbClr val="006600"/>
                </a:solidFill>
              </a:rPr>
              <a:t> </a:t>
            </a:r>
            <a:r>
              <a:rPr lang="zh-CN" altLang="en-US" sz="2400" dirty="0" smtClean="0"/>
              <a:t>的</a:t>
            </a:r>
            <a:r>
              <a:rPr lang="zh-CN" altLang="en-US" sz="2400" dirty="0"/>
              <a:t>结点元素存储在</a:t>
            </a:r>
            <a:r>
              <a:rPr lang="zh-CN" altLang="en-US" sz="2400" b="1" i="1" dirty="0"/>
              <a:t>一维数组</a:t>
            </a:r>
            <a:r>
              <a:rPr lang="zh-CN" altLang="en-US" sz="2400" dirty="0"/>
              <a:t>的下标值为</a:t>
            </a:r>
            <a:r>
              <a:rPr lang="en-US" altLang="zh-CN" sz="2400" i="1" dirty="0">
                <a:solidFill>
                  <a:srgbClr val="006600"/>
                </a:solidFill>
              </a:rPr>
              <a:t>i</a:t>
            </a:r>
            <a:r>
              <a:rPr lang="en-US" altLang="zh-CN" sz="2400" dirty="0">
                <a:solidFill>
                  <a:srgbClr val="006600"/>
                </a:solidFill>
              </a:rPr>
              <a:t>-1</a:t>
            </a:r>
            <a:r>
              <a:rPr lang="zh-CN" altLang="en-US" sz="2400" dirty="0"/>
              <a:t>的分量</a:t>
            </a:r>
            <a:r>
              <a:rPr lang="zh-CN" altLang="en-US" sz="2400" dirty="0" smtClean="0"/>
              <a:t>中。</a:t>
            </a:r>
            <a:endParaRPr lang="zh-CN" altLang="en-US" sz="2400" dirty="0"/>
          </a:p>
          <a:p>
            <a:pPr lvl="1">
              <a:spcBef>
                <a:spcPts val="700"/>
              </a:spcBef>
            </a:pPr>
            <a:r>
              <a:rPr lang="zh-CN" altLang="en-US" sz="2400" dirty="0" smtClean="0"/>
              <a:t>对于</a:t>
            </a:r>
            <a:r>
              <a:rPr lang="zh-CN" altLang="en-US" sz="2400" b="1" dirty="0">
                <a:solidFill>
                  <a:srgbClr val="0070C0"/>
                </a:solidFill>
              </a:rPr>
              <a:t>一般的二叉树</a:t>
            </a:r>
            <a:r>
              <a:rPr lang="zh-CN" altLang="en-US" sz="2400" dirty="0"/>
              <a:t>，将其每个结点与完全二叉树上的结点相对照，存储在一维数组</a:t>
            </a:r>
            <a:r>
              <a:rPr lang="zh-CN" altLang="en-US" sz="2400" dirty="0" smtClean="0"/>
              <a:t>中。</a:t>
            </a:r>
            <a:endParaRPr lang="zh-CN" altLang="en-US" sz="1400" dirty="0"/>
          </a:p>
          <a:p>
            <a:pPr>
              <a:spcBef>
                <a:spcPts val="700"/>
              </a:spcBef>
            </a:pPr>
            <a:r>
              <a:rPr lang="zh-CN" altLang="en-US" sz="2600" dirty="0"/>
              <a:t>顺序存储结构的</a:t>
            </a:r>
            <a:r>
              <a:rPr lang="zh-CN" altLang="en-US" sz="2600" b="1" dirty="0"/>
              <a:t>类型定义</a:t>
            </a:r>
            <a:endParaRPr lang="en-US" altLang="zh-CN" sz="2600" b="1" dirty="0"/>
          </a:p>
          <a:p>
            <a:pPr marL="857250" lvl="2" indent="0">
              <a:lnSpc>
                <a:spcPct val="100000"/>
              </a:lnSpc>
              <a:spcBef>
                <a:spcPts val="700"/>
              </a:spcBef>
              <a:buNone/>
            </a:pPr>
            <a:r>
              <a:rPr lang="en-US" altLang="zh-CN" sz="2000" dirty="0"/>
              <a:t>#define MAX_SIZE  100</a:t>
            </a:r>
          </a:p>
          <a:p>
            <a:pPr marL="857250" lvl="2" indent="0">
              <a:lnSpc>
                <a:spcPct val="100000"/>
              </a:lnSpc>
              <a:spcBef>
                <a:spcPts val="700"/>
              </a:spcBef>
              <a:buNone/>
            </a:pPr>
            <a:r>
              <a:rPr lang="en-US" altLang="zh-CN" sz="2000" dirty="0"/>
              <a:t> </a:t>
            </a:r>
            <a:r>
              <a:rPr lang="en-US" altLang="zh-CN" sz="2000" dirty="0" err="1"/>
              <a:t>typedef</a:t>
            </a:r>
            <a:r>
              <a:rPr lang="en-US" altLang="zh-CN" sz="2000" dirty="0"/>
              <a:t>  </a:t>
            </a:r>
            <a:r>
              <a:rPr lang="en-US" altLang="zh-CN" sz="2000" dirty="0" err="1"/>
              <a:t>elemtype</a:t>
            </a:r>
            <a:r>
              <a:rPr lang="en-US" altLang="zh-CN" sz="2000" dirty="0"/>
              <a:t>  </a:t>
            </a:r>
            <a:r>
              <a:rPr lang="en-US" altLang="zh-CN" sz="2000" b="1" dirty="0" err="1">
                <a:solidFill>
                  <a:srgbClr val="0070C0"/>
                </a:solidFill>
              </a:rPr>
              <a:t>sqbitree</a:t>
            </a:r>
            <a:r>
              <a:rPr lang="en-US" altLang="zh-CN" sz="2000" dirty="0"/>
              <a:t>[MAX_SIZE];</a:t>
            </a:r>
            <a:endParaRPr lang="zh-CN" altLang="en-US" sz="2000" dirty="0"/>
          </a:p>
          <a:p>
            <a:pPr>
              <a:spcBef>
                <a:spcPts val="700"/>
              </a:spcBef>
            </a:pPr>
            <a:r>
              <a:rPr lang="zh-CN" altLang="en-US" sz="2600" dirty="0" smtClean="0"/>
              <a:t>最坏</a:t>
            </a:r>
            <a:r>
              <a:rPr lang="zh-CN" altLang="en-US" sz="2600" dirty="0"/>
              <a:t>的情况下，一个深度为</a:t>
            </a:r>
            <a:r>
              <a:rPr lang="en-US" altLang="zh-CN" sz="2600" dirty="0" smtClean="0"/>
              <a:t>k </a:t>
            </a:r>
            <a:r>
              <a:rPr lang="zh-CN" altLang="en-US" sz="2600" dirty="0" smtClean="0"/>
              <a:t>且</a:t>
            </a:r>
            <a:r>
              <a:rPr lang="zh-CN" altLang="en-US" sz="2600" dirty="0"/>
              <a:t>只有</a:t>
            </a:r>
            <a:r>
              <a:rPr lang="en-US" altLang="zh-CN" sz="2600" dirty="0"/>
              <a:t>k</a:t>
            </a:r>
            <a:r>
              <a:rPr lang="zh-CN" altLang="en-US" sz="2600" dirty="0"/>
              <a:t>个结点的</a:t>
            </a:r>
            <a:r>
              <a:rPr lang="zh-CN" altLang="en-US" sz="2600" b="1" dirty="0" smtClean="0"/>
              <a:t>单支树</a:t>
            </a:r>
            <a:r>
              <a:rPr lang="zh-CN" altLang="en-US" sz="2600" dirty="0" smtClean="0"/>
              <a:t>，需要</a:t>
            </a:r>
            <a:r>
              <a:rPr lang="zh-CN" altLang="en-US" sz="2600" dirty="0"/>
              <a:t>长度为</a:t>
            </a:r>
            <a:r>
              <a:rPr lang="en-US" altLang="zh-CN" sz="2600" dirty="0"/>
              <a:t>2</a:t>
            </a:r>
            <a:r>
              <a:rPr lang="en-US" altLang="zh-CN" sz="2600" baseline="30000" dirty="0"/>
              <a:t>k</a:t>
            </a:r>
            <a:r>
              <a:rPr lang="en-US" altLang="zh-CN" sz="2600" dirty="0"/>
              <a:t>-1</a:t>
            </a:r>
            <a:r>
              <a:rPr lang="zh-CN" altLang="en-US" sz="2600" dirty="0"/>
              <a:t>的一维数组</a:t>
            </a:r>
            <a:r>
              <a:rPr lang="zh-CN" altLang="en-US" sz="2600" dirty="0" smtClean="0"/>
              <a:t>。</a:t>
            </a:r>
            <a:endParaRPr lang="en-US" altLang="zh-CN" sz="2600" dirty="0" smtClean="0"/>
          </a:p>
        </p:txBody>
      </p:sp>
      <p:sp>
        <p:nvSpPr>
          <p:cNvPr id="5" name="动作按钮: 开始 4">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58567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TBT</a:t>
            </a:r>
            <a:r>
              <a:rPr lang="zh-CN" altLang="en-US" dirty="0" smtClean="0"/>
              <a:t>应用</a:t>
            </a:r>
            <a:r>
              <a:rPr lang="en-US" altLang="zh-CN" dirty="0" smtClean="0"/>
              <a:t>: </a:t>
            </a:r>
            <a:r>
              <a:rPr lang="en-US" altLang="zh-CN" sz="2400" dirty="0" smtClean="0"/>
              <a:t>b</a:t>
            </a:r>
            <a:r>
              <a:rPr lang="zh-CN" altLang="en-US" sz="2400" dirty="0" smtClean="0"/>
              <a:t>）求</a:t>
            </a:r>
            <a:r>
              <a:rPr lang="zh-CN" altLang="en-US" sz="2400" dirty="0"/>
              <a:t>二叉树的</a:t>
            </a:r>
            <a:r>
              <a:rPr lang="zh-CN" altLang="en-US" sz="2400" dirty="0">
                <a:solidFill>
                  <a:schemeClr val="accent6"/>
                </a:solidFill>
              </a:rPr>
              <a:t>叶子结点</a:t>
            </a:r>
            <a:r>
              <a:rPr lang="zh-CN" altLang="en-US" sz="2400" dirty="0" smtClean="0">
                <a:solidFill>
                  <a:schemeClr val="accent6"/>
                </a:solidFill>
              </a:rPr>
              <a:t>数</a:t>
            </a:r>
            <a:endParaRPr lang="zh-CN" altLang="en-US" dirty="0">
              <a:solidFill>
                <a:schemeClr val="accent6"/>
              </a:solidFill>
            </a:endParaRPr>
          </a:p>
        </p:txBody>
      </p:sp>
      <p:sp>
        <p:nvSpPr>
          <p:cNvPr id="3" name="内容占位符 2"/>
          <p:cNvSpPr>
            <a:spLocks noGrp="1"/>
          </p:cNvSpPr>
          <p:nvPr>
            <p:ph idx="1"/>
          </p:nvPr>
        </p:nvSpPr>
        <p:spPr/>
        <p:txBody>
          <a:bodyPr/>
          <a:lstStyle/>
          <a:p>
            <a:pPr>
              <a:lnSpc>
                <a:spcPct val="110000"/>
              </a:lnSpc>
              <a:spcBef>
                <a:spcPts val="600"/>
              </a:spcBef>
            </a:pPr>
            <a:r>
              <a:rPr lang="zh-CN" altLang="en-US" sz="2200" dirty="0" smtClean="0"/>
              <a:t>理论上</a:t>
            </a:r>
            <a:r>
              <a:rPr lang="en-US" altLang="zh-CN" sz="2200" dirty="0" smtClean="0"/>
              <a:t>, </a:t>
            </a:r>
            <a:r>
              <a:rPr lang="zh-CN" altLang="en-US" sz="2200" dirty="0" smtClean="0"/>
              <a:t>遍历二叉树时</a:t>
            </a:r>
            <a:r>
              <a:rPr lang="en-US" altLang="zh-CN" sz="2200" dirty="0" smtClean="0"/>
              <a:t>, </a:t>
            </a:r>
            <a:r>
              <a:rPr lang="zh-CN" altLang="en-US" sz="2200" dirty="0" smtClean="0"/>
              <a:t>对节点的左</a:t>
            </a:r>
            <a:r>
              <a:rPr lang="en-US" altLang="zh-CN" sz="2200" dirty="0" smtClean="0"/>
              <a:t>&amp;</a:t>
            </a:r>
            <a:r>
              <a:rPr lang="zh-CN" altLang="en-US" sz="2200" dirty="0" smtClean="0"/>
              <a:t>右孩子是否</a:t>
            </a:r>
            <a:r>
              <a:rPr lang="zh-CN" altLang="en-US" sz="2200" i="1" u="sng" dirty="0" smtClean="0"/>
              <a:t>都不存在</a:t>
            </a:r>
            <a:r>
              <a:rPr lang="zh-CN" altLang="en-US" sz="2200" dirty="0" smtClean="0"/>
              <a:t>进行判断</a:t>
            </a:r>
            <a:r>
              <a:rPr lang="en-US" altLang="zh-CN" sz="2200" dirty="0" smtClean="0"/>
              <a:t>, </a:t>
            </a:r>
            <a:r>
              <a:rPr lang="zh-CN" altLang="en-US" sz="2200" dirty="0"/>
              <a:t>即</a:t>
            </a:r>
            <a:r>
              <a:rPr lang="zh-CN" altLang="en-US" sz="2200" dirty="0" smtClean="0"/>
              <a:t>可快速获得二叉树的叶子结点数</a:t>
            </a:r>
            <a:r>
              <a:rPr lang="en-US" altLang="zh-CN" sz="2200" dirty="0" smtClean="0"/>
              <a:t>;</a:t>
            </a:r>
          </a:p>
          <a:p>
            <a:pPr lvl="1">
              <a:lnSpc>
                <a:spcPct val="110000"/>
              </a:lnSpc>
              <a:spcBef>
                <a:spcPts val="600"/>
              </a:spcBef>
            </a:pPr>
            <a:r>
              <a:rPr lang="zh-CN" altLang="en-US" sz="2000" dirty="0" smtClean="0"/>
              <a:t>然而</a:t>
            </a:r>
            <a:r>
              <a:rPr lang="en-US" altLang="zh-CN" sz="2000" dirty="0" smtClean="0"/>
              <a:t>, </a:t>
            </a:r>
            <a:r>
              <a:rPr lang="zh-CN" altLang="en-US" sz="2000" dirty="0" smtClean="0"/>
              <a:t>使用</a:t>
            </a:r>
            <a:r>
              <a:rPr lang="zh-CN" altLang="en-US" sz="2000" b="1" i="1" dirty="0" smtClean="0">
                <a:solidFill>
                  <a:schemeClr val="accent6"/>
                </a:solidFill>
              </a:rPr>
              <a:t>迭代</a:t>
            </a:r>
            <a:r>
              <a:rPr lang="zh-CN" altLang="en-US" sz="2000" b="1" dirty="0" smtClean="0"/>
              <a:t>策略</a:t>
            </a:r>
            <a:r>
              <a:rPr lang="zh-CN" altLang="en-US" sz="2000" dirty="0" smtClean="0"/>
              <a:t>的</a:t>
            </a:r>
            <a:r>
              <a:rPr lang="en-US" altLang="zh-CN" sz="2000" b="1" dirty="0" smtClean="0"/>
              <a:t>[</a:t>
            </a:r>
            <a:r>
              <a:rPr lang="zh-CN" altLang="en-US" sz="2000" b="1" dirty="0" smtClean="0"/>
              <a:t>先</a:t>
            </a:r>
            <a:r>
              <a:rPr lang="en-US" altLang="zh-CN" sz="2000" b="1" dirty="0" smtClean="0"/>
              <a:t>/</a:t>
            </a:r>
            <a:r>
              <a:rPr lang="zh-CN" altLang="en-US" sz="2000" b="1" dirty="0" smtClean="0"/>
              <a:t>中</a:t>
            </a:r>
            <a:r>
              <a:rPr lang="en-US" altLang="zh-CN" sz="2000" b="1" dirty="0" smtClean="0"/>
              <a:t>/</a:t>
            </a:r>
            <a:r>
              <a:rPr lang="zh-CN" altLang="en-US" sz="2000" b="1" dirty="0" smtClean="0"/>
              <a:t>后序</a:t>
            </a:r>
            <a:r>
              <a:rPr lang="en-US" altLang="zh-CN" sz="2000" b="1" dirty="0" smtClean="0"/>
              <a:t>]</a:t>
            </a:r>
            <a:r>
              <a:rPr lang="zh-CN" altLang="en-US" sz="2000" b="1" dirty="0" smtClean="0"/>
              <a:t>遍历</a:t>
            </a:r>
            <a:r>
              <a:rPr lang="en-US" altLang="zh-CN" sz="2000" dirty="0" smtClean="0"/>
              <a:t>, </a:t>
            </a:r>
            <a:r>
              <a:rPr lang="zh-CN" altLang="en-US" sz="2000" dirty="0" smtClean="0"/>
              <a:t>不便于计算叶子数</a:t>
            </a:r>
            <a:r>
              <a:rPr lang="en-US" altLang="zh-CN" sz="2000" dirty="0" smtClean="0"/>
              <a:t>!</a:t>
            </a:r>
          </a:p>
          <a:p>
            <a:pPr lvl="1">
              <a:lnSpc>
                <a:spcPct val="110000"/>
              </a:lnSpc>
              <a:spcBef>
                <a:spcPts val="600"/>
              </a:spcBef>
            </a:pPr>
            <a:r>
              <a:rPr lang="zh-CN" altLang="en-US" sz="2000" dirty="0"/>
              <a:t>这里</a:t>
            </a:r>
            <a:r>
              <a:rPr lang="zh-CN" altLang="en-US" sz="2000" dirty="0" smtClean="0"/>
              <a:t>介绍</a:t>
            </a:r>
            <a:r>
              <a:rPr lang="en-US" altLang="zh-CN" sz="2000" dirty="0" smtClean="0"/>
              <a:t>:</a:t>
            </a:r>
            <a:r>
              <a:rPr lang="en-US" altLang="zh-CN" sz="2000" b="1" u="sng" dirty="0" smtClean="0"/>
              <a:t> </a:t>
            </a:r>
            <a:r>
              <a:rPr lang="zh-CN" altLang="en-US" sz="2000" b="1" i="1" u="sng" dirty="0" smtClean="0">
                <a:solidFill>
                  <a:srgbClr val="0070C0"/>
                </a:solidFill>
              </a:rPr>
              <a:t>非递归的</a:t>
            </a:r>
            <a:r>
              <a:rPr lang="zh-CN" altLang="en-US" sz="2000" b="1" u="sng" dirty="0">
                <a:solidFill>
                  <a:srgbClr val="7030A0"/>
                </a:solidFill>
              </a:rPr>
              <a:t>先序遍历</a:t>
            </a:r>
            <a:r>
              <a:rPr lang="zh-CN" altLang="en-US" sz="2000" b="1" u="sng" dirty="0"/>
              <a:t>算法</a:t>
            </a:r>
            <a:r>
              <a:rPr lang="zh-CN" altLang="en-US" sz="2000" dirty="0" smtClean="0"/>
              <a:t>求二叉树</a:t>
            </a:r>
            <a:r>
              <a:rPr lang="zh-CN" altLang="en-US" sz="2000" dirty="0"/>
              <a:t>的叶子结点</a:t>
            </a:r>
            <a:r>
              <a:rPr lang="zh-CN" altLang="en-US" sz="2000" dirty="0" smtClean="0"/>
              <a:t>数</a:t>
            </a:r>
            <a:endParaRPr lang="en-US" altLang="zh-CN" sz="2000" dirty="0" smtClean="0"/>
          </a:p>
          <a:p>
            <a:pPr lvl="2">
              <a:lnSpc>
                <a:spcPct val="110000"/>
              </a:lnSpc>
              <a:spcBef>
                <a:spcPts val="600"/>
              </a:spcBef>
            </a:pPr>
            <a:r>
              <a:rPr lang="zh-CN" altLang="en-US" sz="1800" dirty="0" smtClean="0"/>
              <a:t>只</a:t>
            </a:r>
            <a:r>
              <a:rPr lang="zh-CN" altLang="en-US" sz="1800" dirty="0"/>
              <a:t>须</a:t>
            </a:r>
            <a:r>
              <a:rPr lang="zh-CN" altLang="en-US" sz="1800" dirty="0" smtClean="0"/>
              <a:t>将遍历算法中</a:t>
            </a:r>
            <a:r>
              <a:rPr lang="en-US" altLang="zh-CN" sz="1800" dirty="0" smtClean="0"/>
              <a:t>, </a:t>
            </a:r>
            <a:r>
              <a:rPr lang="en-US" altLang="zh-CN" sz="1800" u="sng" dirty="0" smtClean="0"/>
              <a:t>visit</a:t>
            </a:r>
            <a:r>
              <a:rPr lang="en-US" altLang="zh-CN" sz="1800" u="sng" dirty="0"/>
              <a:t>()</a:t>
            </a:r>
            <a:r>
              <a:rPr lang="zh-CN" altLang="en-US" sz="1800" u="sng" dirty="0" smtClean="0"/>
              <a:t>访问结点</a:t>
            </a:r>
            <a:r>
              <a:rPr lang="zh-CN" altLang="en-US" sz="1800" dirty="0" smtClean="0"/>
              <a:t> </a:t>
            </a:r>
            <a:r>
              <a:rPr lang="en-US" altLang="zh-CN" sz="1800" dirty="0" smtClean="0">
                <a:sym typeface="Wingdings" panose="05000000000000000000" pitchFamily="2" charset="2"/>
              </a:rPr>
              <a:t></a:t>
            </a:r>
            <a:r>
              <a:rPr lang="en-US" altLang="zh-CN" sz="1800" dirty="0" smtClean="0"/>
              <a:t> </a:t>
            </a:r>
            <a:r>
              <a:rPr lang="zh-CN" altLang="en-US" sz="1800" dirty="0" smtClean="0"/>
              <a:t>改为</a:t>
            </a:r>
            <a:r>
              <a:rPr lang="en-US" altLang="zh-CN" sz="1800" dirty="0" smtClean="0"/>
              <a:t>:</a:t>
            </a:r>
            <a:r>
              <a:rPr lang="zh-CN" altLang="en-US" sz="1800" u="sng" dirty="0" smtClean="0"/>
              <a:t>是否为叶子判断</a:t>
            </a:r>
            <a:r>
              <a:rPr lang="en-US" altLang="zh-CN" sz="1800" u="sng" dirty="0" smtClean="0"/>
              <a:t>, </a:t>
            </a:r>
            <a:r>
              <a:rPr lang="zh-CN" altLang="en-US" sz="1800" u="sng" dirty="0" smtClean="0"/>
              <a:t>并计数</a:t>
            </a:r>
            <a:r>
              <a:rPr lang="en-US" altLang="zh-CN" sz="1800" dirty="0" smtClean="0"/>
              <a:t>.</a:t>
            </a:r>
            <a:endParaRPr lang="zh-CN" altLang="en-US" sz="2000" dirty="0"/>
          </a:p>
          <a:p>
            <a:pPr>
              <a:lnSpc>
                <a:spcPct val="110000"/>
              </a:lnSpc>
              <a:spcBef>
                <a:spcPts val="600"/>
              </a:spcBef>
            </a:pPr>
            <a:endParaRPr lang="zh-CN" altLang="en-US" sz="2400" dirty="0"/>
          </a:p>
        </p:txBody>
      </p:sp>
      <p:sp>
        <p:nvSpPr>
          <p:cNvPr id="7" name="动作按钮: 开始 6">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85446" name="TextBox2" r:id="rId2" imgW="8267760" imgH="3657600"/>
        </mc:Choice>
        <mc:Fallback>
          <p:control name="TextBox2" r:id="rId2" imgW="8267760" imgH="3657600">
            <p:pic>
              <p:nvPicPr>
                <p:cNvPr id="4" name="TextBox2"/>
                <p:cNvPicPr preferRelativeResize="0">
                  <a:picLocks noChangeArrowheads="1" noChangeShapeType="1"/>
                </p:cNvPicPr>
                <p:nvPr/>
              </p:nvPicPr>
              <p:blipFill>
                <a:blip r:embed="rId4"/>
                <a:srcRect/>
                <a:stretch>
                  <a:fillRect/>
                </a:stretch>
              </p:blipFill>
              <p:spPr bwMode="auto">
                <a:xfrm>
                  <a:off x="457200" y="3048000"/>
                  <a:ext cx="8267700" cy="3657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04108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TBT</a:t>
            </a:r>
            <a:r>
              <a:rPr lang="zh-CN" altLang="en-US" dirty="0" smtClean="0"/>
              <a:t>应用</a:t>
            </a:r>
            <a:r>
              <a:rPr lang="en-US" altLang="zh-CN" dirty="0" smtClean="0"/>
              <a:t>: c</a:t>
            </a:r>
            <a:r>
              <a:rPr lang="zh-CN" altLang="en-US" sz="2400" dirty="0"/>
              <a:t>）求二叉树的</a:t>
            </a:r>
            <a:r>
              <a:rPr lang="zh-CN" altLang="en-US" sz="2400" dirty="0">
                <a:solidFill>
                  <a:schemeClr val="accent6"/>
                </a:solidFill>
              </a:rPr>
              <a:t>深度</a:t>
            </a:r>
            <a:endParaRPr lang="zh-CN" altLang="en-US" dirty="0">
              <a:solidFill>
                <a:schemeClr val="accent6"/>
              </a:solidFill>
            </a:endParaRPr>
          </a:p>
        </p:txBody>
      </p:sp>
      <p:sp>
        <p:nvSpPr>
          <p:cNvPr id="3" name="内容占位符 2"/>
          <p:cNvSpPr>
            <a:spLocks noGrp="1"/>
          </p:cNvSpPr>
          <p:nvPr>
            <p:ph idx="1"/>
          </p:nvPr>
        </p:nvSpPr>
        <p:spPr/>
        <p:txBody>
          <a:bodyPr/>
          <a:lstStyle/>
          <a:p>
            <a:r>
              <a:rPr lang="zh-CN" altLang="en-US" sz="2200" dirty="0" smtClean="0"/>
              <a:t>对二叉树的</a:t>
            </a:r>
            <a:r>
              <a:rPr lang="zh-CN" altLang="en-US" sz="2200" b="1" dirty="0" smtClean="0">
                <a:solidFill>
                  <a:srgbClr val="7030A0"/>
                </a:solidFill>
              </a:rPr>
              <a:t>层次遍历</a:t>
            </a:r>
            <a:r>
              <a:rPr lang="zh-CN" altLang="en-US" sz="2200" b="1" dirty="0" smtClean="0"/>
              <a:t>算法</a:t>
            </a:r>
            <a:r>
              <a:rPr lang="zh-CN" altLang="en-US" sz="2200" dirty="0" smtClean="0"/>
              <a:t>进行修改</a:t>
            </a:r>
            <a:r>
              <a:rPr lang="en-US" altLang="zh-CN" sz="2200" dirty="0" smtClean="0"/>
              <a:t>,</a:t>
            </a:r>
            <a:r>
              <a:rPr lang="zh-CN" altLang="en-US" sz="2200" dirty="0" smtClean="0"/>
              <a:t>可用于获得</a:t>
            </a:r>
            <a:r>
              <a:rPr lang="zh-CN" altLang="en-US" sz="2200" i="1" dirty="0" smtClean="0"/>
              <a:t>二叉树的深度</a:t>
            </a:r>
            <a:r>
              <a:rPr lang="en-US" altLang="zh-CN" sz="2200" dirty="0" smtClean="0"/>
              <a:t>.</a:t>
            </a:r>
            <a:endParaRPr lang="zh-CN" altLang="en-US" sz="2200" dirty="0"/>
          </a:p>
          <a:p>
            <a:endParaRPr lang="zh-CN" altLang="en-US" sz="2000" dirty="0"/>
          </a:p>
          <a:p>
            <a:endParaRPr lang="zh-CN" altLang="en-US" sz="2000" dirty="0"/>
          </a:p>
        </p:txBody>
      </p:sp>
      <p:sp>
        <p:nvSpPr>
          <p:cNvPr id="6" name="动作按钮: 第一张 5">
            <a:hlinkClick r:id="rId4" action="ppaction://hlinksldjump" highlightClick="1"/>
          </p:cNvPr>
          <p:cNvSpPr/>
          <p:nvPr/>
        </p:nvSpPr>
        <p:spPr>
          <a:xfrm>
            <a:off x="8724900" y="6400800"/>
            <a:ext cx="419100" cy="4572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84430" name="TextBox1" r:id="rId2" imgW="7917120" imgH="4876920"/>
        </mc:Choice>
        <mc:Fallback>
          <p:control name="TextBox1" r:id="rId2" imgW="7917120" imgH="4876920">
            <p:pic>
              <p:nvPicPr>
                <p:cNvPr id="4" name="TextBox1"/>
                <p:cNvPicPr preferRelativeResize="0">
                  <a:picLocks noChangeArrowheads="1" noChangeShapeType="1"/>
                </p:cNvPicPr>
                <p:nvPr/>
              </p:nvPicPr>
              <p:blipFill>
                <a:blip r:embed="rId5"/>
                <a:srcRect/>
                <a:stretch>
                  <a:fillRect/>
                </a:stretch>
              </p:blipFill>
              <p:spPr bwMode="auto">
                <a:xfrm>
                  <a:off x="669925" y="1524000"/>
                  <a:ext cx="7920038"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581880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a:t>二叉树</a:t>
            </a:r>
            <a:r>
              <a:rPr lang="zh-CN" altLang="en-US" dirty="0" smtClean="0"/>
              <a:t>的</a:t>
            </a:r>
            <a:r>
              <a:rPr lang="en-US" altLang="zh-CN" dirty="0"/>
              <a:t>{</a:t>
            </a:r>
            <a:r>
              <a:rPr lang="zh-CN" altLang="en-US" dirty="0">
                <a:solidFill>
                  <a:srgbClr val="7030A0"/>
                </a:solidFill>
              </a:rPr>
              <a:t>链式</a:t>
            </a:r>
            <a:r>
              <a:rPr lang="en-US" altLang="zh-CN" dirty="0"/>
              <a:t>}</a:t>
            </a:r>
            <a:r>
              <a:rPr lang="zh-CN" altLang="en-US" dirty="0" smtClean="0"/>
              <a:t>存储</a:t>
            </a:r>
            <a:r>
              <a:rPr lang="zh-CN" altLang="en-US" dirty="0"/>
              <a:t>结构 </a:t>
            </a:r>
            <a:r>
              <a:rPr lang="zh-CN" altLang="en-US" sz="2000" dirty="0" smtClean="0"/>
              <a:t>（</a:t>
            </a:r>
            <a:r>
              <a:rPr lang="en-US" altLang="zh-CN" sz="2000" dirty="0"/>
              <a:t>1</a:t>
            </a:r>
            <a:r>
              <a:rPr lang="en-US" altLang="zh-CN" sz="2000" dirty="0" smtClean="0"/>
              <a:t>/2</a:t>
            </a:r>
            <a:r>
              <a:rPr lang="zh-CN" altLang="en-US" sz="2000" dirty="0" smtClean="0"/>
              <a:t>）</a:t>
            </a:r>
            <a:endParaRPr lang="zh-CN" altLang="en-US" sz="2000" dirty="0"/>
          </a:p>
        </p:txBody>
      </p:sp>
      <p:sp>
        <p:nvSpPr>
          <p:cNvPr id="3" name="内容占位符 2"/>
          <p:cNvSpPr>
            <a:spLocks noGrp="1"/>
          </p:cNvSpPr>
          <p:nvPr>
            <p:ph idx="1"/>
          </p:nvPr>
        </p:nvSpPr>
        <p:spPr/>
        <p:txBody>
          <a:bodyPr/>
          <a:lstStyle/>
          <a:p>
            <a:r>
              <a:rPr lang="zh-CN" altLang="en-US" sz="2400" b="1" dirty="0" smtClean="0">
                <a:solidFill>
                  <a:schemeClr val="accent6"/>
                </a:solidFill>
              </a:rPr>
              <a:t>链式</a:t>
            </a:r>
            <a:r>
              <a:rPr lang="zh-CN" altLang="en-US" sz="2400" b="1" dirty="0" smtClean="0"/>
              <a:t>存储</a:t>
            </a:r>
            <a:r>
              <a:rPr lang="zh-CN" altLang="en-US" sz="2400" dirty="0"/>
              <a:t>结构</a:t>
            </a:r>
            <a:r>
              <a:rPr lang="zh-CN" altLang="en-US" sz="2400" dirty="0" smtClean="0"/>
              <a:t>：</a:t>
            </a:r>
            <a:endParaRPr lang="en-US" altLang="zh-CN" sz="2400" dirty="0" smtClean="0"/>
          </a:p>
          <a:p>
            <a:pPr lvl="1"/>
            <a:r>
              <a:rPr lang="zh-CN" altLang="en-US" sz="2200" dirty="0" smtClean="0"/>
              <a:t>图</a:t>
            </a:r>
            <a:r>
              <a:rPr lang="en-US" altLang="zh-CN" sz="2200" dirty="0" smtClean="0"/>
              <a:t>(a)</a:t>
            </a:r>
            <a:r>
              <a:rPr lang="zh-CN" altLang="en-US" sz="2200" dirty="0" smtClean="0"/>
              <a:t>二叉树的</a:t>
            </a:r>
            <a:r>
              <a:rPr lang="en-US" altLang="zh-CN" sz="2200" dirty="0" smtClean="0"/>
              <a:t>: </a:t>
            </a:r>
            <a:r>
              <a:rPr lang="zh-CN" altLang="en-US" sz="2200" dirty="0" smtClean="0"/>
              <a:t>二叉链表</a:t>
            </a:r>
            <a:r>
              <a:rPr lang="en-US" altLang="zh-CN" sz="2200" dirty="0" smtClean="0"/>
              <a:t>(</a:t>
            </a:r>
            <a:r>
              <a:rPr lang="en-US" altLang="zh-CN" sz="2200" dirty="0"/>
              <a:t>b)</a:t>
            </a:r>
            <a:r>
              <a:rPr lang="zh-CN" altLang="en-US" sz="2200" dirty="0" smtClean="0"/>
              <a:t> </a:t>
            </a:r>
            <a:r>
              <a:rPr lang="en-US" altLang="zh-CN" sz="2200" dirty="0" smtClean="0"/>
              <a:t>&amp; </a:t>
            </a:r>
            <a:r>
              <a:rPr lang="zh-CN" altLang="en-US" sz="2200" dirty="0" smtClean="0"/>
              <a:t>三叉链表</a:t>
            </a:r>
            <a:r>
              <a:rPr lang="en-US" altLang="zh-CN" sz="2200" dirty="0"/>
              <a:t>(c</a:t>
            </a:r>
            <a:r>
              <a:rPr lang="en-US" altLang="zh-CN" sz="2200" dirty="0" smtClean="0"/>
              <a:t>) </a:t>
            </a:r>
            <a:r>
              <a:rPr lang="zh-CN" altLang="en-US" sz="2200" dirty="0" smtClean="0"/>
              <a:t>存储结构</a:t>
            </a:r>
            <a:r>
              <a:rPr lang="en-US" altLang="zh-CN" sz="2200" dirty="0" smtClean="0"/>
              <a:t>!</a:t>
            </a:r>
            <a:endParaRPr lang="zh-CN" altLang="en-US" sz="2200" dirty="0"/>
          </a:p>
          <a:p>
            <a:endParaRPr lang="zh-CN" altLang="en-US" sz="2400" dirty="0"/>
          </a:p>
        </p:txBody>
      </p:sp>
      <p:pic>
        <p:nvPicPr>
          <p:cNvPr id="4" name="图片 3"/>
          <p:cNvPicPr>
            <a:picLocks noChangeAspect="1"/>
          </p:cNvPicPr>
          <p:nvPr/>
        </p:nvPicPr>
        <p:blipFill>
          <a:blip r:embed="rId2"/>
          <a:stretch>
            <a:fillRect/>
          </a:stretch>
        </p:blipFill>
        <p:spPr>
          <a:xfrm>
            <a:off x="228600" y="2438400"/>
            <a:ext cx="1211790" cy="3216339"/>
          </a:xfrm>
          <a:prstGeom prst="rect">
            <a:avLst/>
          </a:prstGeom>
        </p:spPr>
      </p:pic>
      <p:sp>
        <p:nvSpPr>
          <p:cNvPr id="5" name="Rectangle 32"/>
          <p:cNvSpPr>
            <a:spLocks noChangeArrowheads="1"/>
          </p:cNvSpPr>
          <p:nvPr/>
        </p:nvSpPr>
        <p:spPr bwMode="auto">
          <a:xfrm>
            <a:off x="228600" y="6116637"/>
            <a:ext cx="1333581"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(a)</a:t>
            </a:r>
            <a:r>
              <a:rPr lang="zh-CN" altLang="en-US" sz="2000" b="1" dirty="0" smtClean="0"/>
              <a:t>二叉树</a:t>
            </a:r>
            <a:endParaRPr lang="en-US" altLang="zh-CN" sz="2000" dirty="0"/>
          </a:p>
        </p:txBody>
      </p:sp>
      <p:sp>
        <p:nvSpPr>
          <p:cNvPr id="7" name="Rectangle 32"/>
          <p:cNvSpPr>
            <a:spLocks noChangeArrowheads="1"/>
          </p:cNvSpPr>
          <p:nvPr/>
        </p:nvSpPr>
        <p:spPr bwMode="auto">
          <a:xfrm>
            <a:off x="2628819" y="6116637"/>
            <a:ext cx="1714581"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(b)</a:t>
            </a:r>
            <a:r>
              <a:rPr lang="zh-CN" altLang="en-US" sz="2000" b="1" dirty="0" smtClean="0"/>
              <a:t>二叉</a:t>
            </a:r>
            <a:r>
              <a:rPr lang="zh-CN" altLang="en-US" sz="2000" dirty="0" smtClean="0"/>
              <a:t>链表</a:t>
            </a:r>
            <a:endParaRPr lang="en-US" altLang="zh-CN" sz="2000" dirty="0"/>
          </a:p>
        </p:txBody>
      </p:sp>
      <p:sp>
        <p:nvSpPr>
          <p:cNvPr id="8" name="Rectangle 32"/>
          <p:cNvSpPr>
            <a:spLocks noChangeArrowheads="1"/>
          </p:cNvSpPr>
          <p:nvPr/>
        </p:nvSpPr>
        <p:spPr bwMode="auto">
          <a:xfrm>
            <a:off x="6248400" y="6116637"/>
            <a:ext cx="1714581"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(c)</a:t>
            </a:r>
            <a:r>
              <a:rPr lang="zh-CN" altLang="en-US" sz="2000" b="1" dirty="0" smtClean="0"/>
              <a:t>三叉</a:t>
            </a:r>
            <a:r>
              <a:rPr lang="zh-CN" altLang="en-US" sz="2000" dirty="0" smtClean="0"/>
              <a:t>链表</a:t>
            </a:r>
            <a:endParaRPr lang="en-US" altLang="zh-CN" sz="2000" dirty="0"/>
          </a:p>
        </p:txBody>
      </p:sp>
      <p:pic>
        <p:nvPicPr>
          <p:cNvPr id="10" name="图片 9"/>
          <p:cNvPicPr>
            <a:picLocks noChangeAspect="1"/>
          </p:cNvPicPr>
          <p:nvPr/>
        </p:nvPicPr>
        <p:blipFill>
          <a:blip r:embed="rId3"/>
          <a:stretch>
            <a:fillRect/>
          </a:stretch>
        </p:blipFill>
        <p:spPr>
          <a:xfrm>
            <a:off x="1905000" y="2362200"/>
            <a:ext cx="2728996" cy="3462337"/>
          </a:xfrm>
          <a:prstGeom prst="rect">
            <a:avLst/>
          </a:prstGeom>
        </p:spPr>
      </p:pic>
      <p:pic>
        <p:nvPicPr>
          <p:cNvPr id="11" name="图片 10"/>
          <p:cNvPicPr>
            <a:picLocks noChangeAspect="1"/>
          </p:cNvPicPr>
          <p:nvPr/>
        </p:nvPicPr>
        <p:blipFill>
          <a:blip r:embed="rId4"/>
          <a:stretch>
            <a:fillRect/>
          </a:stretch>
        </p:blipFill>
        <p:spPr>
          <a:xfrm>
            <a:off x="5068621" y="2471736"/>
            <a:ext cx="3585634" cy="3352801"/>
          </a:xfrm>
          <a:prstGeom prst="rect">
            <a:avLst/>
          </a:prstGeom>
        </p:spPr>
      </p:pic>
    </p:spTree>
    <p:extLst>
      <p:ext uri="{BB962C8B-B14F-4D97-AF65-F5344CB8AC3E}">
        <p14:creationId xmlns:p14="http://schemas.microsoft.com/office/powerpoint/2010/main" val="197522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childTnLst>
                          </p:cTn>
                        </p:par>
                        <p:par>
                          <p:cTn id="25" fill="hold">
                            <p:stCondLst>
                              <p:cond delay="500"/>
                            </p:stCondLst>
                            <p:childTnLst>
                              <p:par>
                                <p:cTn id="26" presetID="2" presetClass="entr" presetSubtype="3"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1+#ppt_w/2"/>
                                          </p:val>
                                        </p:tav>
                                        <p:tav tm="100000">
                                          <p:val>
                                            <p:strVal val="#ppt_x"/>
                                          </p:val>
                                        </p:tav>
                                      </p:tavLst>
                                    </p:anim>
                                    <p:anim calcmode="lin" valueType="num">
                                      <p:cBhvr additive="base">
                                        <p:cTn id="2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3125" y="3176954"/>
            <a:ext cx="4079875" cy="23094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3398" y="3200400"/>
            <a:ext cx="4018086" cy="2286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3.2 </a:t>
            </a:r>
            <a:r>
              <a:rPr lang="zh-CN" altLang="en-US" dirty="0"/>
              <a:t>二叉树</a:t>
            </a:r>
            <a:r>
              <a:rPr lang="zh-CN" altLang="en-US" dirty="0" smtClean="0"/>
              <a:t>的</a:t>
            </a:r>
            <a:r>
              <a:rPr lang="en-US" altLang="zh-CN" dirty="0"/>
              <a:t>{</a:t>
            </a:r>
            <a:r>
              <a:rPr lang="zh-CN" altLang="en-US" dirty="0">
                <a:solidFill>
                  <a:srgbClr val="7030A0"/>
                </a:solidFill>
              </a:rPr>
              <a:t>链式</a:t>
            </a:r>
            <a:r>
              <a:rPr lang="en-US" altLang="zh-CN" dirty="0"/>
              <a:t>}</a:t>
            </a:r>
            <a:r>
              <a:rPr lang="zh-CN" altLang="en-US" dirty="0" smtClean="0"/>
              <a:t>存储</a:t>
            </a:r>
            <a:r>
              <a:rPr lang="zh-CN" altLang="en-US" dirty="0"/>
              <a:t>结构 </a:t>
            </a:r>
            <a:r>
              <a:rPr lang="zh-CN" altLang="en-US" sz="2000" dirty="0" smtClean="0"/>
              <a:t>（</a:t>
            </a:r>
            <a:r>
              <a:rPr lang="en-US" altLang="zh-CN" sz="2000" dirty="0" smtClean="0"/>
              <a:t>2/2</a:t>
            </a:r>
            <a:r>
              <a:rPr lang="zh-CN" altLang="en-US" sz="2000" dirty="0" smtClean="0"/>
              <a:t>）</a:t>
            </a:r>
            <a:endParaRPr lang="zh-CN" altLang="en-US" dirty="0"/>
          </a:p>
        </p:txBody>
      </p:sp>
      <p:sp>
        <p:nvSpPr>
          <p:cNvPr id="3" name="内容占位符 2"/>
          <p:cNvSpPr>
            <a:spLocks noGrp="1"/>
          </p:cNvSpPr>
          <p:nvPr>
            <p:ph idx="1"/>
          </p:nvPr>
        </p:nvSpPr>
        <p:spPr/>
        <p:txBody>
          <a:bodyPr/>
          <a:lstStyle/>
          <a:p>
            <a:r>
              <a:rPr lang="zh-CN" altLang="en-US" b="1" dirty="0">
                <a:solidFill>
                  <a:schemeClr val="accent6"/>
                </a:solidFill>
              </a:rPr>
              <a:t>链式</a:t>
            </a:r>
            <a:r>
              <a:rPr lang="zh-CN" altLang="en-US" b="1" dirty="0"/>
              <a:t>存储</a:t>
            </a:r>
            <a:r>
              <a:rPr lang="zh-CN" altLang="en-US" dirty="0"/>
              <a:t>结构：</a:t>
            </a:r>
            <a:r>
              <a:rPr lang="zh-CN" altLang="en-US" sz="1800" dirty="0"/>
              <a:t>设计</a:t>
            </a:r>
            <a:r>
              <a:rPr lang="zh-CN" altLang="en-US" sz="1800" dirty="0">
                <a:solidFill>
                  <a:srgbClr val="0070C0"/>
                </a:solidFill>
              </a:rPr>
              <a:t>不同的结点结构</a:t>
            </a:r>
            <a:r>
              <a:rPr lang="zh-CN" altLang="en-US" sz="1800" dirty="0"/>
              <a:t>可构成</a:t>
            </a:r>
            <a:r>
              <a:rPr lang="zh-CN" altLang="en-US" sz="1800" b="1" i="1" dirty="0"/>
              <a:t>不同的链式存储结构</a:t>
            </a:r>
            <a:r>
              <a:rPr lang="zh-CN" altLang="en-US" sz="1800" dirty="0"/>
              <a:t>。</a:t>
            </a:r>
            <a:endParaRPr lang="zh-CN" altLang="en-US" dirty="0"/>
          </a:p>
          <a:p>
            <a:endParaRPr lang="en-US" altLang="zh-CN" dirty="0"/>
          </a:p>
          <a:p>
            <a:endParaRPr lang="zh-CN" altLang="en-US" dirty="0"/>
          </a:p>
        </p:txBody>
      </p:sp>
      <p:sp>
        <p:nvSpPr>
          <p:cNvPr id="4" name="文本占位符 4"/>
          <p:cNvSpPr txBox="1">
            <a:spLocks/>
          </p:cNvSpPr>
          <p:nvPr/>
        </p:nvSpPr>
        <p:spPr bwMode="gray">
          <a:xfrm>
            <a:off x="533400" y="1676400"/>
            <a:ext cx="4040188" cy="516918"/>
          </a:xfrm>
          <a:prstGeom prst="rect">
            <a:avLst/>
          </a:pr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ts val="1200"/>
              </a:spcBef>
              <a:spcAft>
                <a:spcPct val="0"/>
              </a:spcAft>
              <a:buClr>
                <a:schemeClr val="tx2"/>
              </a:buClr>
              <a:buFont typeface="Wingdings" panose="05000000000000000000" pitchFamily="2" charset="2"/>
              <a:buChar char="p"/>
              <a:defRPr sz="2800">
                <a:solidFill>
                  <a:srgbClr val="002060"/>
                </a:solidFill>
                <a:latin typeface="+mn-lt"/>
                <a:ea typeface="+mn-ea"/>
                <a:cs typeface="+mn-cs"/>
              </a:defRPr>
            </a:lvl1pPr>
            <a:lvl2pPr marL="742950" indent="-285750" algn="l" rtl="0" fontAlgn="base">
              <a:lnSpc>
                <a:spcPct val="120000"/>
              </a:lnSpc>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lnSpc>
                <a:spcPct val="120000"/>
              </a:lnSpc>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lnSpc>
                <a:spcPct val="120000"/>
              </a:lnSpc>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lnSpc>
                <a:spcPct val="120000"/>
              </a:lnSpc>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marL="457200" indent="-457200" eaLnBrk="1" hangingPunct="1">
              <a:buFont typeface="+mj-ea"/>
              <a:buAutoNum type="circleNumDbPlain"/>
            </a:pPr>
            <a:r>
              <a:rPr lang="zh-CN" altLang="en-US" sz="2200" b="0" kern="0" dirty="0" smtClean="0"/>
              <a:t>二叉链表结点</a:t>
            </a:r>
            <a:endParaRPr lang="zh-CN" altLang="en-US" sz="2200" b="0" kern="0" dirty="0"/>
          </a:p>
        </p:txBody>
      </p:sp>
      <p:sp>
        <p:nvSpPr>
          <p:cNvPr id="5" name="内容占位符 5"/>
          <p:cNvSpPr txBox="1">
            <a:spLocks/>
          </p:cNvSpPr>
          <p:nvPr/>
        </p:nvSpPr>
        <p:spPr>
          <a:xfrm>
            <a:off x="533399" y="2173362"/>
            <a:ext cx="4149726" cy="4760838"/>
          </a:xfrm>
          <a:prstGeom prst="rect">
            <a:avLst/>
          </a:prstGeom>
        </p:spPr>
        <p:txBody>
          <a:bodyPr/>
          <a:lstStyle>
            <a:lvl1pPr marL="342900" indent="-342900" algn="l" rtl="0" fontAlgn="base">
              <a:lnSpc>
                <a:spcPct val="125000"/>
              </a:lnSpc>
              <a:spcBef>
                <a:spcPts val="1200"/>
              </a:spcBef>
              <a:spcAft>
                <a:spcPct val="0"/>
              </a:spcAft>
              <a:buClr>
                <a:schemeClr val="tx2"/>
              </a:buClr>
              <a:buFont typeface="Wingdings" panose="05000000000000000000" pitchFamily="2" charset="2"/>
              <a:buChar char="p"/>
              <a:defRPr sz="2800">
                <a:solidFill>
                  <a:schemeClr val="tx2"/>
                </a:solidFill>
                <a:latin typeface="+mn-lt"/>
                <a:ea typeface="+mn-ea"/>
                <a:cs typeface="+mn-cs"/>
              </a:defRPr>
            </a:lvl1pPr>
            <a:lvl2pPr marL="742950" indent="-285750" algn="l" rtl="0" fontAlgn="base">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eaLnBrk="1" hangingPunct="1"/>
            <a:r>
              <a:rPr lang="zh-CN" altLang="en-US" sz="2000" b="0" kern="0" dirty="0" smtClean="0"/>
              <a:t>有</a:t>
            </a:r>
            <a:r>
              <a:rPr lang="en-US" altLang="zh-CN" sz="2000" b="0" kern="0" dirty="0" smtClean="0"/>
              <a:t>3</a:t>
            </a:r>
            <a:r>
              <a:rPr lang="zh-CN" altLang="en-US" sz="2000" b="0" kern="0" dirty="0" smtClean="0"/>
              <a:t>个域：</a:t>
            </a:r>
            <a:r>
              <a:rPr lang="zh-CN" altLang="en-US" sz="2000" b="0" kern="0" dirty="0" smtClean="0">
                <a:solidFill>
                  <a:schemeClr val="accent6"/>
                </a:solidFill>
              </a:rPr>
              <a:t>一个</a:t>
            </a:r>
            <a:r>
              <a:rPr lang="zh-CN" altLang="en-US" sz="2000" b="0" kern="0" dirty="0" smtClean="0"/>
              <a:t>数据域，</a:t>
            </a:r>
            <a:r>
              <a:rPr lang="zh-CN" altLang="en-US" sz="2000" b="0" kern="0" dirty="0" smtClean="0">
                <a:solidFill>
                  <a:schemeClr val="accent6"/>
                </a:solidFill>
              </a:rPr>
              <a:t>两个</a:t>
            </a:r>
            <a:r>
              <a:rPr lang="zh-CN" altLang="en-US" sz="2000" b="0" kern="0" dirty="0" smtClean="0"/>
              <a:t>分别指向左右子结点的指针域；</a:t>
            </a:r>
            <a:endParaRPr lang="en-US" altLang="zh-CN" sz="2000" b="0" kern="0" dirty="0" smtClean="0"/>
          </a:p>
          <a:p>
            <a:pPr marL="0" indent="0" eaLnBrk="1" hangingPunct="1">
              <a:lnSpc>
                <a:spcPct val="100000"/>
              </a:lnSpc>
              <a:spcBef>
                <a:spcPts val="2400"/>
              </a:spcBef>
              <a:buNone/>
            </a:pPr>
            <a:r>
              <a:rPr lang="en-US" altLang="zh-CN" sz="2000" b="0" kern="0" dirty="0" err="1" smtClean="0"/>
              <a:t>typedef</a:t>
            </a:r>
            <a:r>
              <a:rPr lang="en-US" altLang="zh-CN" sz="2000" b="0" kern="0" dirty="0" smtClean="0"/>
              <a:t> </a:t>
            </a:r>
            <a:r>
              <a:rPr lang="en-US" altLang="zh-CN" sz="2000" b="0" kern="0" dirty="0" err="1"/>
              <a:t>struct</a:t>
            </a:r>
            <a:r>
              <a:rPr lang="en-US" altLang="zh-CN" sz="2000" b="0" kern="0" dirty="0"/>
              <a:t> </a:t>
            </a:r>
            <a:r>
              <a:rPr lang="en-US" altLang="zh-CN" sz="2000" kern="0" dirty="0" err="1" smtClean="0"/>
              <a:t>btnode</a:t>
            </a:r>
            <a:r>
              <a:rPr lang="en-US" altLang="zh-CN" sz="2000" b="0" kern="0" dirty="0"/>
              <a:t>{</a:t>
            </a:r>
          </a:p>
          <a:p>
            <a:pPr marL="0" indent="0" eaLnBrk="1" hangingPunct="1">
              <a:lnSpc>
                <a:spcPct val="100000"/>
              </a:lnSpc>
              <a:buNone/>
            </a:pPr>
            <a:r>
              <a:rPr lang="en-US" altLang="zh-CN" sz="2000" b="0" kern="0" dirty="0" smtClean="0"/>
              <a:t>    </a:t>
            </a:r>
            <a:r>
              <a:rPr lang="en-US" altLang="zh-CN" sz="2000" b="0" kern="0" dirty="0" err="1" smtClean="0"/>
              <a:t>ElemType</a:t>
            </a:r>
            <a:r>
              <a:rPr lang="en-US" altLang="zh-CN" sz="2000" b="0" kern="0" dirty="0" smtClean="0"/>
              <a:t>  </a:t>
            </a:r>
            <a:r>
              <a:rPr lang="en-US" altLang="zh-CN" sz="2000" b="0" kern="0" dirty="0">
                <a:solidFill>
                  <a:srgbClr val="C00000"/>
                </a:solidFill>
              </a:rPr>
              <a:t>data</a:t>
            </a:r>
            <a:r>
              <a:rPr lang="en-US" altLang="zh-CN" sz="2000" b="0" kern="0" dirty="0"/>
              <a:t>;</a:t>
            </a:r>
          </a:p>
          <a:p>
            <a:pPr marL="0" indent="0" eaLnBrk="1" hangingPunct="1">
              <a:lnSpc>
                <a:spcPct val="100000"/>
              </a:lnSpc>
              <a:buNone/>
            </a:pPr>
            <a:r>
              <a:rPr lang="en-US" altLang="zh-CN" sz="2000" b="0" kern="0" dirty="0" smtClean="0"/>
              <a:t>    </a:t>
            </a:r>
            <a:r>
              <a:rPr lang="en-US" altLang="zh-CN" sz="2000" b="0" kern="0" dirty="0" err="1" smtClean="0"/>
              <a:t>struct</a:t>
            </a:r>
            <a:r>
              <a:rPr lang="en-US" altLang="zh-CN" sz="2000" b="0" kern="0" dirty="0" smtClean="0"/>
              <a:t> </a:t>
            </a:r>
            <a:r>
              <a:rPr lang="en-US" altLang="zh-CN" sz="2000" b="0" kern="0" dirty="0" err="1" smtClean="0"/>
              <a:t>btnode</a:t>
            </a:r>
            <a:r>
              <a:rPr lang="en-US" altLang="zh-CN" sz="2000" b="0" kern="0" dirty="0" smtClean="0"/>
              <a:t> </a:t>
            </a:r>
            <a:r>
              <a:rPr lang="en-US" altLang="zh-CN" sz="2000" b="0" kern="0" dirty="0"/>
              <a:t>*</a:t>
            </a:r>
            <a:r>
              <a:rPr lang="en-US" altLang="zh-CN" sz="2000" b="0" kern="0" dirty="0" err="1">
                <a:solidFill>
                  <a:srgbClr val="0070C0"/>
                </a:solidFill>
              </a:rPr>
              <a:t>Lchild</a:t>
            </a:r>
            <a:r>
              <a:rPr lang="en-US" altLang="zh-CN" sz="2000" b="0" kern="0" dirty="0"/>
              <a:t>, *</a:t>
            </a:r>
            <a:r>
              <a:rPr lang="en-US" altLang="zh-CN" sz="2000" b="0" kern="0" dirty="0" err="1">
                <a:solidFill>
                  <a:srgbClr val="0070C0"/>
                </a:solidFill>
              </a:rPr>
              <a:t>Rchild</a:t>
            </a:r>
            <a:r>
              <a:rPr lang="en-US" altLang="zh-CN" sz="2000" b="0" kern="0" dirty="0"/>
              <a:t>;</a:t>
            </a:r>
          </a:p>
          <a:p>
            <a:pPr marL="0" indent="0" eaLnBrk="1" hangingPunct="1">
              <a:lnSpc>
                <a:spcPct val="100000"/>
              </a:lnSpc>
              <a:buNone/>
            </a:pPr>
            <a:r>
              <a:rPr lang="en-US" altLang="zh-CN" sz="2000" b="0" kern="0" dirty="0"/>
              <a:t>} </a:t>
            </a:r>
            <a:r>
              <a:rPr lang="en-US" altLang="zh-CN" sz="2000" kern="0" dirty="0" err="1"/>
              <a:t>BTNode</a:t>
            </a:r>
            <a:r>
              <a:rPr lang="en-US" altLang="zh-CN" sz="2000" b="0" kern="0" dirty="0"/>
              <a:t>;</a:t>
            </a:r>
            <a:endParaRPr lang="zh-CN" altLang="en-US" sz="2200" b="0" kern="0" dirty="0"/>
          </a:p>
        </p:txBody>
      </p:sp>
      <p:sp>
        <p:nvSpPr>
          <p:cNvPr id="6" name="文本占位符 6"/>
          <p:cNvSpPr txBox="1">
            <a:spLocks/>
          </p:cNvSpPr>
          <p:nvPr/>
        </p:nvSpPr>
        <p:spPr>
          <a:xfrm>
            <a:off x="4721225" y="1676400"/>
            <a:ext cx="4041775" cy="516918"/>
          </a:xfrm>
          <a:prstGeom prst="rect">
            <a:avLst/>
          </a:prstGeom>
          <a:solidFill>
            <a:schemeClr val="accent1">
              <a:lumMod val="20000"/>
              <a:lumOff val="80000"/>
            </a:schemeClr>
          </a:solidFill>
        </p:spPr>
        <p:txBody>
          <a:bodyPr/>
          <a:lstStyle>
            <a:lvl1pPr marL="342900" indent="-342900" algn="l" rtl="0" fontAlgn="base">
              <a:lnSpc>
                <a:spcPct val="125000"/>
              </a:lnSpc>
              <a:spcBef>
                <a:spcPts val="1200"/>
              </a:spcBef>
              <a:spcAft>
                <a:spcPct val="0"/>
              </a:spcAft>
              <a:buClr>
                <a:schemeClr val="tx2"/>
              </a:buClr>
              <a:buFont typeface="Wingdings" panose="05000000000000000000" pitchFamily="2" charset="2"/>
              <a:buChar char="p"/>
              <a:defRPr sz="2800">
                <a:solidFill>
                  <a:schemeClr val="tx2"/>
                </a:solidFill>
                <a:latin typeface="+mn-lt"/>
                <a:ea typeface="+mn-ea"/>
                <a:cs typeface="+mn-cs"/>
              </a:defRPr>
            </a:lvl1pPr>
            <a:lvl2pPr marL="742950" indent="-285750" algn="l" rtl="0" fontAlgn="base">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marL="457200" indent="-457200" eaLnBrk="1" hangingPunct="1">
              <a:buFont typeface="+mj-ea"/>
              <a:buAutoNum type="circleNumDbPlain" startAt="2"/>
            </a:pPr>
            <a:r>
              <a:rPr lang="zh-CN" altLang="en-US" sz="2200" b="0" kern="0" dirty="0" smtClean="0"/>
              <a:t>三叉链表结点</a:t>
            </a:r>
            <a:endParaRPr lang="zh-CN" altLang="en-US" sz="2200" b="0" kern="0" dirty="0"/>
          </a:p>
        </p:txBody>
      </p:sp>
      <p:sp>
        <p:nvSpPr>
          <p:cNvPr id="7" name="内容占位符 7"/>
          <p:cNvSpPr txBox="1">
            <a:spLocks/>
          </p:cNvSpPr>
          <p:nvPr/>
        </p:nvSpPr>
        <p:spPr>
          <a:xfrm>
            <a:off x="4721225" y="2173362"/>
            <a:ext cx="4041775" cy="4760838"/>
          </a:xfrm>
          <a:prstGeom prst="rect">
            <a:avLst/>
          </a:prstGeom>
        </p:spPr>
        <p:txBody>
          <a:bodyPr/>
          <a:lstStyle>
            <a:lvl1pPr marL="342900" indent="-342900" algn="l" rtl="0" fontAlgn="base">
              <a:lnSpc>
                <a:spcPct val="125000"/>
              </a:lnSpc>
              <a:spcBef>
                <a:spcPts val="1200"/>
              </a:spcBef>
              <a:spcAft>
                <a:spcPct val="0"/>
              </a:spcAft>
              <a:buClr>
                <a:schemeClr val="tx2"/>
              </a:buClr>
              <a:buFont typeface="Wingdings" panose="05000000000000000000" pitchFamily="2" charset="2"/>
              <a:buChar char="p"/>
              <a:defRPr sz="2800">
                <a:solidFill>
                  <a:schemeClr val="tx2"/>
                </a:solidFill>
                <a:latin typeface="+mn-lt"/>
                <a:ea typeface="+mn-ea"/>
                <a:cs typeface="+mn-cs"/>
              </a:defRPr>
            </a:lvl1pPr>
            <a:lvl2pPr marL="742950" indent="-285750" algn="l" rtl="0" fontAlgn="base">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eaLnBrk="1" hangingPunct="1">
              <a:lnSpc>
                <a:spcPct val="100000"/>
              </a:lnSpc>
            </a:pPr>
            <a:r>
              <a:rPr lang="zh-CN" altLang="en-US" sz="2000" b="0" kern="0" dirty="0" smtClean="0"/>
              <a:t>除二叉链表的三个域外，再增加一个指针域，用来指向结点的</a:t>
            </a:r>
            <a:r>
              <a:rPr lang="zh-CN" altLang="en-US" sz="2000" b="0" kern="0" dirty="0" smtClean="0">
                <a:solidFill>
                  <a:schemeClr val="accent6"/>
                </a:solidFill>
              </a:rPr>
              <a:t>父结点</a:t>
            </a:r>
            <a:r>
              <a:rPr lang="zh-CN" altLang="en-US" sz="2000" b="0" kern="0" dirty="0" smtClean="0"/>
              <a:t>；</a:t>
            </a:r>
            <a:endParaRPr lang="en-US" altLang="zh-CN" sz="2000" b="0" kern="0" dirty="0" smtClean="0"/>
          </a:p>
          <a:p>
            <a:pPr marL="0" indent="0" eaLnBrk="1" hangingPunct="1">
              <a:lnSpc>
                <a:spcPct val="100000"/>
              </a:lnSpc>
              <a:buNone/>
            </a:pPr>
            <a:r>
              <a:rPr lang="en-US" altLang="zh-CN" sz="2000" b="0" kern="0" dirty="0" err="1"/>
              <a:t>typedef</a:t>
            </a:r>
            <a:r>
              <a:rPr lang="en-US" altLang="zh-CN" sz="2000" b="0" kern="0" dirty="0"/>
              <a:t> </a:t>
            </a:r>
            <a:r>
              <a:rPr lang="en-US" altLang="zh-CN" sz="2000" b="0" kern="0" dirty="0" err="1"/>
              <a:t>struct</a:t>
            </a:r>
            <a:r>
              <a:rPr lang="en-US" altLang="zh-CN" sz="2000" b="0" kern="0" dirty="0"/>
              <a:t> </a:t>
            </a:r>
            <a:r>
              <a:rPr lang="en-US" altLang="zh-CN" sz="2000" kern="0" dirty="0" smtClean="0"/>
              <a:t>btnode3</a:t>
            </a:r>
            <a:r>
              <a:rPr lang="en-US" altLang="zh-CN" sz="2000" b="0" kern="0" dirty="0"/>
              <a:t>{</a:t>
            </a:r>
          </a:p>
          <a:p>
            <a:pPr marL="0" indent="0" eaLnBrk="1" hangingPunct="1">
              <a:lnSpc>
                <a:spcPct val="100000"/>
              </a:lnSpc>
              <a:buNone/>
            </a:pPr>
            <a:r>
              <a:rPr lang="en-US" altLang="zh-CN" sz="2000" b="0" kern="0" dirty="0" smtClean="0"/>
              <a:t>    </a:t>
            </a:r>
            <a:r>
              <a:rPr lang="en-US" altLang="zh-CN" sz="2000" b="0" kern="0" dirty="0" err="1" smtClean="0"/>
              <a:t>ElemType</a:t>
            </a:r>
            <a:r>
              <a:rPr lang="en-US" altLang="zh-CN" sz="2000" b="0" kern="0" dirty="0" smtClean="0"/>
              <a:t>  </a:t>
            </a:r>
            <a:r>
              <a:rPr lang="en-US" altLang="zh-CN" sz="2000" b="0" kern="0" dirty="0">
                <a:solidFill>
                  <a:srgbClr val="C00000"/>
                </a:solidFill>
              </a:rPr>
              <a:t>data</a:t>
            </a:r>
            <a:r>
              <a:rPr lang="en-US" altLang="zh-CN" sz="2000" b="0" kern="0" dirty="0"/>
              <a:t>;</a:t>
            </a:r>
          </a:p>
          <a:p>
            <a:pPr marL="0" indent="0" eaLnBrk="1" hangingPunct="1">
              <a:lnSpc>
                <a:spcPct val="100000"/>
              </a:lnSpc>
              <a:buNone/>
            </a:pPr>
            <a:r>
              <a:rPr lang="en-US" altLang="zh-CN" sz="2000" b="0" kern="0" dirty="0" smtClean="0"/>
              <a:t>    </a:t>
            </a:r>
            <a:r>
              <a:rPr lang="en-US" altLang="zh-CN" sz="2000" b="0" kern="0" dirty="0" err="1" smtClean="0"/>
              <a:t>struct</a:t>
            </a:r>
            <a:r>
              <a:rPr lang="en-US" altLang="zh-CN" sz="2000" b="0" kern="0" dirty="0" smtClean="0"/>
              <a:t>  btnode3  </a:t>
            </a:r>
            <a:r>
              <a:rPr lang="en-US" altLang="zh-CN" sz="2000" b="0" kern="0" dirty="0"/>
              <a:t>*</a:t>
            </a:r>
            <a:r>
              <a:rPr lang="en-US" altLang="zh-CN" sz="2000" b="0" kern="0" dirty="0" err="1">
                <a:solidFill>
                  <a:srgbClr val="0070C0"/>
                </a:solidFill>
              </a:rPr>
              <a:t>Lchild</a:t>
            </a:r>
            <a:r>
              <a:rPr lang="en-US" altLang="zh-CN" sz="2000" b="0" kern="0" dirty="0"/>
              <a:t>, *</a:t>
            </a:r>
            <a:r>
              <a:rPr lang="en-US" altLang="zh-CN" sz="2000" b="0" kern="0" dirty="0" err="1">
                <a:solidFill>
                  <a:srgbClr val="0070C0"/>
                </a:solidFill>
              </a:rPr>
              <a:t>Rchild</a:t>
            </a:r>
            <a:r>
              <a:rPr lang="en-US" altLang="zh-CN" sz="2000" b="0" kern="0" dirty="0"/>
              <a:t>, *</a:t>
            </a:r>
            <a:r>
              <a:rPr lang="en-US" altLang="zh-CN" sz="2000" b="0" kern="0" dirty="0">
                <a:solidFill>
                  <a:srgbClr val="FF00FF"/>
                </a:solidFill>
              </a:rPr>
              <a:t>parent</a:t>
            </a:r>
            <a:r>
              <a:rPr lang="en-US" altLang="zh-CN" sz="2000" b="0" kern="0" dirty="0"/>
              <a:t>;</a:t>
            </a:r>
          </a:p>
          <a:p>
            <a:pPr marL="0" indent="0" eaLnBrk="1" hangingPunct="1">
              <a:lnSpc>
                <a:spcPct val="100000"/>
              </a:lnSpc>
              <a:buNone/>
            </a:pPr>
            <a:r>
              <a:rPr lang="en-US" altLang="zh-CN" sz="2000" b="0" kern="0" dirty="0"/>
              <a:t>} </a:t>
            </a:r>
            <a:r>
              <a:rPr lang="en-US" altLang="zh-CN" sz="2000" kern="0" dirty="0" smtClean="0"/>
              <a:t>BTNode3</a:t>
            </a:r>
            <a:r>
              <a:rPr lang="en-US" altLang="zh-CN" sz="2000" b="0" kern="0" dirty="0"/>
              <a:t>;</a:t>
            </a:r>
            <a:endParaRPr lang="zh-CN" altLang="en-US" sz="2000" b="0" kern="0" dirty="0"/>
          </a:p>
        </p:txBody>
      </p:sp>
      <p:pic>
        <p:nvPicPr>
          <p:cNvPr id="10" name="图片 9"/>
          <p:cNvPicPr>
            <a:picLocks noChangeAspect="1"/>
          </p:cNvPicPr>
          <p:nvPr/>
        </p:nvPicPr>
        <p:blipFill>
          <a:blip r:embed="rId2"/>
          <a:stretch>
            <a:fillRect/>
          </a:stretch>
        </p:blipFill>
        <p:spPr>
          <a:xfrm>
            <a:off x="1066800" y="5678854"/>
            <a:ext cx="2657143" cy="361905"/>
          </a:xfrm>
          <a:prstGeom prst="rect">
            <a:avLst/>
          </a:prstGeom>
        </p:spPr>
      </p:pic>
      <p:sp>
        <p:nvSpPr>
          <p:cNvPr id="11" name="Rectangle 32"/>
          <p:cNvSpPr>
            <a:spLocks noChangeArrowheads="1"/>
          </p:cNvSpPr>
          <p:nvPr/>
        </p:nvSpPr>
        <p:spPr bwMode="auto">
          <a:xfrm>
            <a:off x="1447800" y="6117906"/>
            <a:ext cx="19050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(a) </a:t>
            </a:r>
            <a:r>
              <a:rPr lang="zh-CN" altLang="en-US" sz="2000" b="1" dirty="0" smtClean="0"/>
              <a:t>二叉</a:t>
            </a:r>
            <a:r>
              <a:rPr lang="zh-CN" altLang="en-US" sz="2000" dirty="0" smtClean="0"/>
              <a:t>链表结点</a:t>
            </a:r>
            <a:endParaRPr lang="en-US" altLang="zh-CN" sz="2000" dirty="0"/>
          </a:p>
        </p:txBody>
      </p:sp>
      <p:pic>
        <p:nvPicPr>
          <p:cNvPr id="12" name="图片 11"/>
          <p:cNvPicPr>
            <a:picLocks noChangeAspect="1"/>
          </p:cNvPicPr>
          <p:nvPr/>
        </p:nvPicPr>
        <p:blipFill>
          <a:blip r:embed="rId3"/>
          <a:stretch>
            <a:fillRect/>
          </a:stretch>
        </p:blipFill>
        <p:spPr>
          <a:xfrm>
            <a:off x="4951633" y="5678854"/>
            <a:ext cx="3542857" cy="361905"/>
          </a:xfrm>
          <a:prstGeom prst="rect">
            <a:avLst/>
          </a:prstGeom>
        </p:spPr>
      </p:pic>
      <p:sp>
        <p:nvSpPr>
          <p:cNvPr id="13" name="Rectangle 32"/>
          <p:cNvSpPr>
            <a:spLocks noChangeArrowheads="1"/>
          </p:cNvSpPr>
          <p:nvPr/>
        </p:nvSpPr>
        <p:spPr bwMode="auto">
          <a:xfrm>
            <a:off x="5597525" y="6117906"/>
            <a:ext cx="19050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t>(</a:t>
            </a:r>
            <a:r>
              <a:rPr lang="en-US" altLang="zh-CN" sz="2000" dirty="0" smtClean="0"/>
              <a:t>b</a:t>
            </a:r>
            <a:r>
              <a:rPr lang="en-US" altLang="zh-CN" sz="2000" b="1" dirty="0" smtClean="0"/>
              <a:t>)</a:t>
            </a:r>
            <a:r>
              <a:rPr lang="en-US" altLang="zh-CN" sz="2000" dirty="0" smtClean="0"/>
              <a:t> </a:t>
            </a:r>
            <a:r>
              <a:rPr lang="zh-CN" altLang="en-US" sz="2000" dirty="0" smtClean="0"/>
              <a:t>三</a:t>
            </a:r>
            <a:r>
              <a:rPr lang="zh-CN" altLang="en-US" sz="2000" b="1" dirty="0" smtClean="0"/>
              <a:t>叉</a:t>
            </a:r>
            <a:r>
              <a:rPr lang="zh-CN" altLang="en-US" sz="2000" dirty="0" smtClean="0"/>
              <a:t>链表结点</a:t>
            </a:r>
            <a:endParaRPr lang="en-US" altLang="zh-CN" sz="2000" dirty="0"/>
          </a:p>
        </p:txBody>
      </p:sp>
      <p:sp>
        <p:nvSpPr>
          <p:cNvPr id="15" name="动作按钮: 开始 14">
            <a:hlinkClick r:id="" action="ppaction://hlinkshowjump?jump=firstslide" highlightClick="1"/>
          </p:cNvPr>
          <p:cNvSpPr/>
          <p:nvPr/>
        </p:nvSpPr>
        <p:spPr>
          <a:xfrm>
            <a:off x="8656983" y="6523383"/>
            <a:ext cx="457200" cy="30480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0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right)">
                                      <p:cBhvr>
                                        <p:cTn id="29" dur="500"/>
                                        <p:tgtEl>
                                          <p:spTgt spid="7">
                                            <p:txEl>
                                              <p:pRg st="1" end="1"/>
                                            </p:txEl>
                                          </p:spTgt>
                                        </p:tgtEl>
                                      </p:cBhvr>
                                    </p:animEffect>
                                  </p:childTnLst>
                                </p:cTn>
                              </p:par>
                              <p:par>
                                <p:cTn id="30" presetID="22" presetClass="entr" presetSubtype="2"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right)">
                                      <p:cBhvr>
                                        <p:cTn id="32" dur="500"/>
                                        <p:tgtEl>
                                          <p:spTgt spid="7">
                                            <p:txEl>
                                              <p:pRg st="2" end="2"/>
                                            </p:txEl>
                                          </p:spTgt>
                                        </p:tgtEl>
                                      </p:cBhvr>
                                    </p:animEffect>
                                  </p:childTnLst>
                                </p:cTn>
                              </p:par>
                              <p:par>
                                <p:cTn id="33" presetID="22" presetClass="entr" presetSubtype="2"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wipe(right)">
                                      <p:cBhvr>
                                        <p:cTn id="35" dur="500"/>
                                        <p:tgtEl>
                                          <p:spTgt spid="7">
                                            <p:txEl>
                                              <p:pRg st="3" end="3"/>
                                            </p:txEl>
                                          </p:spTgt>
                                        </p:tgtEl>
                                      </p:cBhvr>
                                    </p:animEffect>
                                  </p:childTnLst>
                                </p:cTn>
                              </p:par>
                              <p:par>
                                <p:cTn id="36" presetID="22" presetClass="entr" presetSubtype="2"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wipe(right)">
                                      <p:cBhvr>
                                        <p:cTn id="38" dur="500"/>
                                        <p:tgtEl>
                                          <p:spTgt spid="7">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right)">
                                      <p:cBhvr>
                                        <p:cTn id="43" dur="500"/>
                                        <p:tgtEl>
                                          <p:spTgt spid="12"/>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right)">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a:t>二叉树</a:t>
            </a:r>
            <a:r>
              <a:rPr lang="zh-CN" altLang="en-US" dirty="0" smtClean="0"/>
              <a:t>的遍历及其应用</a:t>
            </a:r>
            <a:r>
              <a:rPr lang="zh-CN" altLang="en-US" sz="2000" dirty="0" smtClean="0"/>
              <a:t>（</a:t>
            </a:r>
            <a:r>
              <a:rPr lang="en-US" altLang="zh-CN" sz="2000" dirty="0" smtClean="0"/>
              <a:t>1/3</a:t>
            </a:r>
            <a:r>
              <a:rPr lang="zh-CN" altLang="en-US" sz="2000" dirty="0"/>
              <a:t>）</a:t>
            </a:r>
          </a:p>
        </p:txBody>
      </p:sp>
      <p:sp>
        <p:nvSpPr>
          <p:cNvPr id="3" name="内容占位符 2"/>
          <p:cNvSpPr>
            <a:spLocks noGrp="1"/>
          </p:cNvSpPr>
          <p:nvPr>
            <p:ph idx="1"/>
          </p:nvPr>
        </p:nvSpPr>
        <p:spPr/>
        <p:txBody>
          <a:bodyPr/>
          <a:lstStyle/>
          <a:p>
            <a:r>
              <a:rPr lang="zh-CN" altLang="en-US" sz="2400" b="1" dirty="0">
                <a:solidFill>
                  <a:srgbClr val="00B0F0"/>
                </a:solidFill>
              </a:rPr>
              <a:t>遍历二叉树</a:t>
            </a:r>
            <a:r>
              <a:rPr lang="en-US" altLang="zh-CN" sz="2400" b="1" dirty="0" smtClean="0"/>
              <a:t>(Traversing </a:t>
            </a:r>
            <a:r>
              <a:rPr lang="en-US" altLang="zh-CN" sz="2400" b="1" dirty="0"/>
              <a:t>Binary </a:t>
            </a:r>
            <a:r>
              <a:rPr lang="en-US" altLang="zh-CN" sz="2400" b="1" dirty="0" smtClean="0"/>
              <a:t>Tree</a:t>
            </a:r>
            <a:r>
              <a:rPr lang="en-US" altLang="zh-CN" sz="2400" b="1" dirty="0"/>
              <a:t>,</a:t>
            </a:r>
            <a:r>
              <a:rPr lang="en-US" altLang="zh-CN" sz="2400" b="1" dirty="0" smtClean="0"/>
              <a:t> TBT)</a:t>
            </a:r>
            <a:r>
              <a:rPr lang="zh-CN" altLang="en-US" sz="2400" dirty="0"/>
              <a:t>：是指</a:t>
            </a:r>
            <a:r>
              <a:rPr lang="zh-CN" altLang="en-US" sz="2400" i="1" dirty="0">
                <a:solidFill>
                  <a:schemeClr val="accent6"/>
                </a:solidFill>
              </a:rPr>
              <a:t>按指定的规律</a:t>
            </a:r>
            <a:r>
              <a:rPr lang="zh-CN" altLang="en-US" sz="2400" dirty="0"/>
              <a:t>对二叉树</a:t>
            </a:r>
            <a:r>
              <a:rPr lang="zh-CN" altLang="en-US" sz="2400" dirty="0" smtClean="0"/>
              <a:t>中的</a:t>
            </a:r>
            <a:r>
              <a:rPr lang="zh-CN" altLang="en-US" sz="2400" b="1" dirty="0">
                <a:solidFill>
                  <a:srgbClr val="C00000"/>
                </a:solidFill>
                <a:effectLst>
                  <a:outerShdw blurRad="38100" dist="38100" dir="2700000" algn="tl">
                    <a:srgbClr val="000000">
                      <a:alpha val="43137"/>
                    </a:srgbClr>
                  </a:outerShdw>
                </a:effectLst>
              </a:rPr>
              <a:t>每个</a:t>
            </a:r>
            <a:r>
              <a:rPr lang="zh-CN" altLang="en-US" sz="2400" dirty="0" smtClean="0">
                <a:solidFill>
                  <a:srgbClr val="C00000"/>
                </a:solidFill>
              </a:rPr>
              <a:t>结点</a:t>
            </a:r>
            <a:r>
              <a:rPr lang="zh-CN" altLang="en-US" sz="2400" dirty="0" smtClean="0"/>
              <a:t>‘</a:t>
            </a:r>
            <a:r>
              <a:rPr lang="zh-CN" altLang="en-US" sz="2400" b="1" u="sng" dirty="0" smtClean="0">
                <a:solidFill>
                  <a:srgbClr val="C00000"/>
                </a:solidFill>
              </a:rPr>
              <a:t>访问</a:t>
            </a:r>
            <a:r>
              <a:rPr lang="zh-CN" altLang="en-US" sz="2400" u="sng" dirty="0" smtClean="0">
                <a:solidFill>
                  <a:srgbClr val="C00000"/>
                </a:solidFill>
              </a:rPr>
              <a:t>一次且仅访问一次</a:t>
            </a:r>
            <a:r>
              <a:rPr lang="zh-CN" altLang="en-US" sz="2400" dirty="0"/>
              <a:t>’。</a:t>
            </a:r>
            <a:endParaRPr lang="en-US" altLang="zh-CN" sz="2400" dirty="0" smtClean="0"/>
          </a:p>
          <a:p>
            <a:pPr lvl="1"/>
            <a:r>
              <a:rPr lang="zh-CN" altLang="en-US" sz="2400" dirty="0"/>
              <a:t>所谓</a:t>
            </a:r>
            <a:r>
              <a:rPr lang="zh-CN" altLang="en-US" sz="2400" b="1" dirty="0" smtClean="0">
                <a:solidFill>
                  <a:srgbClr val="0070C0"/>
                </a:solidFill>
              </a:rPr>
              <a:t>访问</a:t>
            </a:r>
            <a:r>
              <a:rPr lang="zh-CN" altLang="en-US" sz="2400" dirty="0" smtClean="0"/>
              <a:t>：是指</a:t>
            </a:r>
            <a:r>
              <a:rPr lang="zh-CN" altLang="en-US" sz="2400" dirty="0"/>
              <a:t>对结点做某种处理</a:t>
            </a:r>
            <a:r>
              <a:rPr lang="zh-CN" altLang="en-US" sz="2400" dirty="0" smtClean="0"/>
              <a:t>。</a:t>
            </a:r>
            <a:endParaRPr lang="en-US" altLang="zh-CN" sz="2400" dirty="0" smtClean="0"/>
          </a:p>
          <a:p>
            <a:pPr lvl="2"/>
            <a:r>
              <a:rPr lang="zh-CN" altLang="en-US" sz="2200" dirty="0" smtClean="0">
                <a:solidFill>
                  <a:schemeClr val="tx1">
                    <a:lumMod val="50000"/>
                    <a:lumOff val="50000"/>
                  </a:schemeClr>
                </a:solidFill>
              </a:rPr>
              <a:t>如</a:t>
            </a:r>
            <a:r>
              <a:rPr lang="zh-CN" altLang="en-US" sz="2200" dirty="0">
                <a:solidFill>
                  <a:schemeClr val="tx1">
                    <a:lumMod val="50000"/>
                    <a:lumOff val="50000"/>
                  </a:schemeClr>
                </a:solidFill>
              </a:rPr>
              <a:t>：</a:t>
            </a:r>
            <a:r>
              <a:rPr lang="zh-CN" altLang="en-US" sz="2200" u="sng" dirty="0">
                <a:solidFill>
                  <a:schemeClr val="tx1">
                    <a:lumMod val="50000"/>
                    <a:lumOff val="50000"/>
                  </a:schemeClr>
                </a:solidFill>
              </a:rPr>
              <a:t>输出信息</a:t>
            </a:r>
            <a:r>
              <a:rPr lang="zh-CN" altLang="en-US" sz="2200" dirty="0">
                <a:solidFill>
                  <a:schemeClr val="tx1">
                    <a:lumMod val="50000"/>
                    <a:lumOff val="50000"/>
                  </a:schemeClr>
                </a:solidFill>
              </a:rPr>
              <a:t>、</a:t>
            </a:r>
            <a:r>
              <a:rPr lang="zh-CN" altLang="en-US" sz="2200" u="sng" dirty="0">
                <a:solidFill>
                  <a:schemeClr val="tx1">
                    <a:lumMod val="50000"/>
                    <a:lumOff val="50000"/>
                  </a:schemeClr>
                </a:solidFill>
              </a:rPr>
              <a:t>修改结点的值</a:t>
            </a:r>
            <a:r>
              <a:rPr lang="zh-CN" altLang="en-US" sz="2200" dirty="0">
                <a:solidFill>
                  <a:schemeClr val="tx1">
                    <a:lumMod val="50000"/>
                    <a:lumOff val="50000"/>
                  </a:schemeClr>
                </a:solidFill>
              </a:rPr>
              <a:t>等</a:t>
            </a:r>
            <a:r>
              <a:rPr lang="zh-CN" altLang="en-US" sz="2200" dirty="0" smtClean="0">
                <a:solidFill>
                  <a:schemeClr val="tx1">
                    <a:lumMod val="50000"/>
                    <a:lumOff val="50000"/>
                  </a:schemeClr>
                </a:solidFill>
              </a:rPr>
              <a:t>。</a:t>
            </a:r>
            <a:endParaRPr lang="en-US" altLang="zh-CN" sz="2200" dirty="0" smtClean="0">
              <a:solidFill>
                <a:schemeClr val="tx1">
                  <a:lumMod val="50000"/>
                  <a:lumOff val="50000"/>
                </a:schemeClr>
              </a:solidFill>
            </a:endParaRPr>
          </a:p>
          <a:p>
            <a:pPr>
              <a:spcBef>
                <a:spcPts val="2400"/>
              </a:spcBef>
              <a:buFont typeface="Wingdings" panose="05000000000000000000" pitchFamily="2" charset="2"/>
              <a:buChar char="u"/>
            </a:pPr>
            <a:r>
              <a:rPr lang="zh-CN" altLang="en-US" sz="2400" dirty="0"/>
              <a:t>二叉树是一种非线性结构，每个结点都可能有左、右两棵子树，因此，需要寻找一种规律，使二叉树上的结点能排列在一个线性队列上，从而便于遍历。</a:t>
            </a:r>
          </a:p>
          <a:p>
            <a:pPr>
              <a:buFont typeface="Wingdings" panose="05000000000000000000" pitchFamily="2" charset="2"/>
              <a:buChar char="u"/>
            </a:pPr>
            <a:r>
              <a:rPr lang="zh-CN" altLang="en-US" sz="2400" dirty="0" smtClean="0"/>
              <a:t>二叉树</a:t>
            </a:r>
            <a:r>
              <a:rPr lang="zh-CN" altLang="en-US" sz="2400" dirty="0"/>
              <a:t>的基本组成：根结点、左子树、右子树</a:t>
            </a:r>
            <a:r>
              <a:rPr lang="zh-CN" altLang="en-US" sz="2400" dirty="0" smtClean="0"/>
              <a:t>。</a:t>
            </a:r>
            <a:endParaRPr lang="en-US" altLang="zh-CN" sz="2400" dirty="0" smtClean="0"/>
          </a:p>
          <a:p>
            <a:pPr lvl="1">
              <a:buFont typeface="Wingdings" panose="05000000000000000000" pitchFamily="2" charset="2"/>
              <a:buChar char="ü"/>
            </a:pPr>
            <a:r>
              <a:rPr lang="zh-CN" altLang="en-US" sz="2200" dirty="0" smtClean="0"/>
              <a:t>若</a:t>
            </a:r>
            <a:r>
              <a:rPr lang="zh-CN" altLang="en-US" sz="2200" dirty="0"/>
              <a:t>能依次遍历这三部分，就是遍历了二叉树</a:t>
            </a:r>
            <a:r>
              <a:rPr lang="zh-CN" altLang="en-US" sz="2200" dirty="0" smtClean="0"/>
              <a:t>。</a:t>
            </a:r>
            <a:endParaRPr lang="zh-CN" altLang="en-US" sz="2200" dirty="0"/>
          </a:p>
        </p:txBody>
      </p:sp>
    </p:spTree>
    <p:extLst>
      <p:ext uri="{BB962C8B-B14F-4D97-AF65-F5344CB8AC3E}">
        <p14:creationId xmlns:p14="http://schemas.microsoft.com/office/powerpoint/2010/main" val="29063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a:t>二叉树</a:t>
            </a:r>
            <a:r>
              <a:rPr lang="zh-CN" altLang="en-US" dirty="0" smtClean="0"/>
              <a:t>的遍历及其应用</a:t>
            </a:r>
            <a:r>
              <a:rPr lang="zh-CN" altLang="en-US" sz="2000" dirty="0" smtClean="0"/>
              <a:t>（</a:t>
            </a:r>
            <a:r>
              <a:rPr lang="en-US" altLang="zh-CN" sz="2000" dirty="0" smtClean="0"/>
              <a:t>1/3</a:t>
            </a:r>
            <a:r>
              <a:rPr lang="zh-CN" altLang="en-US" sz="2000" dirty="0"/>
              <a:t>）</a:t>
            </a:r>
          </a:p>
        </p:txBody>
      </p:sp>
      <p:sp>
        <p:nvSpPr>
          <p:cNvPr id="3" name="内容占位符 2"/>
          <p:cNvSpPr>
            <a:spLocks noGrp="1"/>
          </p:cNvSpPr>
          <p:nvPr>
            <p:ph idx="1"/>
          </p:nvPr>
        </p:nvSpPr>
        <p:spPr/>
        <p:txBody>
          <a:bodyPr/>
          <a:lstStyle/>
          <a:p>
            <a:r>
              <a:rPr lang="zh-CN" altLang="en-US" sz="2400" b="1" dirty="0">
                <a:solidFill>
                  <a:srgbClr val="00B0F0"/>
                </a:solidFill>
              </a:rPr>
              <a:t>遍历二叉树</a:t>
            </a:r>
            <a:r>
              <a:rPr lang="en-US" altLang="zh-CN" sz="2400" b="1" dirty="0" smtClean="0"/>
              <a:t>(Traversing </a:t>
            </a:r>
            <a:r>
              <a:rPr lang="en-US" altLang="zh-CN" sz="2400" b="1" dirty="0"/>
              <a:t>Binary </a:t>
            </a:r>
            <a:r>
              <a:rPr lang="en-US" altLang="zh-CN" sz="2400" b="1" dirty="0" smtClean="0"/>
              <a:t>Tree</a:t>
            </a:r>
            <a:r>
              <a:rPr lang="en-US" altLang="zh-CN" sz="2400" b="1" dirty="0"/>
              <a:t>,</a:t>
            </a:r>
            <a:r>
              <a:rPr lang="en-US" altLang="zh-CN" sz="2400" b="1" dirty="0" smtClean="0"/>
              <a:t> TBT)</a:t>
            </a:r>
            <a:r>
              <a:rPr lang="zh-CN" altLang="en-US" sz="2400" dirty="0"/>
              <a:t>：是指</a:t>
            </a:r>
            <a:r>
              <a:rPr lang="zh-CN" altLang="en-US" sz="2400" i="1" dirty="0">
                <a:solidFill>
                  <a:schemeClr val="accent6"/>
                </a:solidFill>
              </a:rPr>
              <a:t>按指定的规律</a:t>
            </a:r>
            <a:r>
              <a:rPr lang="zh-CN" altLang="en-US" sz="2400" dirty="0"/>
              <a:t>对二叉树</a:t>
            </a:r>
            <a:r>
              <a:rPr lang="zh-CN" altLang="en-US" sz="2400" dirty="0" smtClean="0"/>
              <a:t>中的</a:t>
            </a:r>
            <a:r>
              <a:rPr lang="zh-CN" altLang="en-US" sz="2400" b="1" dirty="0">
                <a:solidFill>
                  <a:srgbClr val="C00000"/>
                </a:solidFill>
                <a:effectLst>
                  <a:outerShdw blurRad="38100" dist="38100" dir="2700000" algn="tl">
                    <a:srgbClr val="000000">
                      <a:alpha val="43137"/>
                    </a:srgbClr>
                  </a:outerShdw>
                </a:effectLst>
              </a:rPr>
              <a:t>每个</a:t>
            </a:r>
            <a:r>
              <a:rPr lang="zh-CN" altLang="en-US" sz="2400" dirty="0" smtClean="0">
                <a:solidFill>
                  <a:srgbClr val="C00000"/>
                </a:solidFill>
              </a:rPr>
              <a:t>结点</a:t>
            </a:r>
            <a:r>
              <a:rPr lang="zh-CN" altLang="en-US" sz="2400" dirty="0" smtClean="0"/>
              <a:t>‘</a:t>
            </a:r>
            <a:r>
              <a:rPr lang="zh-CN" altLang="en-US" sz="2400" b="1" u="sng" dirty="0" smtClean="0">
                <a:solidFill>
                  <a:srgbClr val="C00000"/>
                </a:solidFill>
              </a:rPr>
              <a:t>访问</a:t>
            </a:r>
            <a:r>
              <a:rPr lang="zh-CN" altLang="en-US" sz="2400" u="sng" dirty="0" smtClean="0">
                <a:solidFill>
                  <a:srgbClr val="C00000"/>
                </a:solidFill>
              </a:rPr>
              <a:t>一次且仅访问一次</a:t>
            </a:r>
            <a:r>
              <a:rPr lang="zh-CN" altLang="en-US" sz="2400" dirty="0"/>
              <a:t>’。</a:t>
            </a:r>
            <a:endParaRPr lang="en-US" altLang="zh-CN" sz="2400" dirty="0" smtClean="0"/>
          </a:p>
          <a:p>
            <a:pPr lvl="1"/>
            <a:r>
              <a:rPr lang="zh-CN" altLang="en-US" sz="2400" dirty="0"/>
              <a:t>所谓</a:t>
            </a:r>
            <a:r>
              <a:rPr lang="zh-CN" altLang="en-US" sz="2400" b="1" dirty="0" smtClean="0">
                <a:solidFill>
                  <a:srgbClr val="0070C0"/>
                </a:solidFill>
              </a:rPr>
              <a:t>访问</a:t>
            </a:r>
            <a:r>
              <a:rPr lang="zh-CN" altLang="en-US" sz="2400" dirty="0" smtClean="0"/>
              <a:t>：是指</a:t>
            </a:r>
            <a:r>
              <a:rPr lang="zh-CN" altLang="en-US" sz="2400" dirty="0"/>
              <a:t>对结点做某种处理</a:t>
            </a:r>
            <a:r>
              <a:rPr lang="zh-CN" altLang="en-US" sz="2400" dirty="0" smtClean="0"/>
              <a:t>。</a:t>
            </a:r>
            <a:endParaRPr lang="en-US" altLang="zh-CN" sz="2400" dirty="0" smtClean="0"/>
          </a:p>
          <a:p>
            <a:pPr lvl="2"/>
            <a:r>
              <a:rPr lang="zh-CN" altLang="en-US" sz="2200" dirty="0" smtClean="0">
                <a:solidFill>
                  <a:schemeClr val="tx1">
                    <a:lumMod val="50000"/>
                    <a:lumOff val="50000"/>
                  </a:schemeClr>
                </a:solidFill>
              </a:rPr>
              <a:t>如</a:t>
            </a:r>
            <a:r>
              <a:rPr lang="zh-CN" altLang="en-US" sz="2200" dirty="0">
                <a:solidFill>
                  <a:schemeClr val="tx1">
                    <a:lumMod val="50000"/>
                    <a:lumOff val="50000"/>
                  </a:schemeClr>
                </a:solidFill>
              </a:rPr>
              <a:t>：</a:t>
            </a:r>
            <a:r>
              <a:rPr lang="zh-CN" altLang="en-US" sz="2200" u="sng" dirty="0">
                <a:solidFill>
                  <a:schemeClr val="tx1">
                    <a:lumMod val="50000"/>
                    <a:lumOff val="50000"/>
                  </a:schemeClr>
                </a:solidFill>
              </a:rPr>
              <a:t>输出信息</a:t>
            </a:r>
            <a:r>
              <a:rPr lang="zh-CN" altLang="en-US" sz="2200" dirty="0">
                <a:solidFill>
                  <a:schemeClr val="tx1">
                    <a:lumMod val="50000"/>
                    <a:lumOff val="50000"/>
                  </a:schemeClr>
                </a:solidFill>
              </a:rPr>
              <a:t>、</a:t>
            </a:r>
            <a:r>
              <a:rPr lang="zh-CN" altLang="en-US" sz="2200" u="sng" dirty="0">
                <a:solidFill>
                  <a:schemeClr val="tx1">
                    <a:lumMod val="50000"/>
                    <a:lumOff val="50000"/>
                  </a:schemeClr>
                </a:solidFill>
              </a:rPr>
              <a:t>修改结点的值</a:t>
            </a:r>
            <a:r>
              <a:rPr lang="zh-CN" altLang="en-US" sz="2200" dirty="0">
                <a:solidFill>
                  <a:schemeClr val="tx1">
                    <a:lumMod val="50000"/>
                    <a:lumOff val="50000"/>
                  </a:schemeClr>
                </a:solidFill>
              </a:rPr>
              <a:t>等</a:t>
            </a:r>
            <a:r>
              <a:rPr lang="zh-CN" altLang="en-US" sz="2200" dirty="0" smtClean="0">
                <a:solidFill>
                  <a:schemeClr val="tx1">
                    <a:lumMod val="50000"/>
                    <a:lumOff val="50000"/>
                  </a:schemeClr>
                </a:solidFill>
              </a:rPr>
              <a:t>。</a:t>
            </a:r>
            <a:endParaRPr lang="en-US" altLang="zh-CN" sz="2200" dirty="0" smtClean="0">
              <a:solidFill>
                <a:schemeClr val="tx1">
                  <a:lumMod val="50000"/>
                  <a:lumOff val="50000"/>
                </a:schemeClr>
              </a:solidFill>
            </a:endParaRPr>
          </a:p>
          <a:p>
            <a:pPr>
              <a:spcBef>
                <a:spcPts val="2400"/>
              </a:spcBef>
              <a:buFont typeface="Wingdings" panose="05000000000000000000" pitchFamily="2" charset="2"/>
              <a:buChar char="u"/>
            </a:pPr>
            <a:r>
              <a:rPr lang="zh-CN" altLang="en-US" sz="2400" dirty="0"/>
              <a:t>二叉树是一种非线性结构，每个结点都可能有左、右两棵子树，因此，需要寻找一种规律，使二叉树上的结点能排列在一个线性队列上，从而便于遍历。</a:t>
            </a:r>
          </a:p>
          <a:p>
            <a:pPr>
              <a:buFont typeface="Wingdings" panose="05000000000000000000" pitchFamily="2" charset="2"/>
              <a:buChar char="u"/>
            </a:pPr>
            <a:r>
              <a:rPr lang="zh-CN" altLang="en-US" sz="2400" dirty="0" smtClean="0"/>
              <a:t>二叉树</a:t>
            </a:r>
            <a:r>
              <a:rPr lang="zh-CN" altLang="en-US" sz="2400" dirty="0"/>
              <a:t>的基本组成：根结点、左子树、右子树</a:t>
            </a:r>
            <a:r>
              <a:rPr lang="zh-CN" altLang="en-US" sz="2400" dirty="0" smtClean="0"/>
              <a:t>。</a:t>
            </a:r>
            <a:endParaRPr lang="en-US" altLang="zh-CN" sz="2400" dirty="0" smtClean="0"/>
          </a:p>
          <a:p>
            <a:pPr lvl="1">
              <a:buFont typeface="Wingdings" panose="05000000000000000000" pitchFamily="2" charset="2"/>
              <a:buChar char="ü"/>
            </a:pPr>
            <a:r>
              <a:rPr lang="zh-CN" altLang="en-US" sz="2200" dirty="0" smtClean="0"/>
              <a:t>若</a:t>
            </a:r>
            <a:r>
              <a:rPr lang="zh-CN" altLang="en-US" sz="2200" dirty="0"/>
              <a:t>能依次遍历这三部分，就是遍历了二叉树</a:t>
            </a:r>
            <a:r>
              <a:rPr lang="zh-CN" altLang="en-US" sz="2200" dirty="0" smtClean="0"/>
              <a:t>。</a:t>
            </a:r>
            <a:endParaRPr lang="zh-CN" altLang="en-US" sz="2200" dirty="0"/>
          </a:p>
        </p:txBody>
      </p:sp>
    </p:spTree>
    <p:extLst>
      <p:ext uri="{BB962C8B-B14F-4D97-AF65-F5344CB8AC3E}">
        <p14:creationId xmlns:p14="http://schemas.microsoft.com/office/powerpoint/2010/main" val="197426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48196" y="2488019"/>
            <a:ext cx="3947746"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p:txBody>
          <a:bodyPr/>
          <a:lstStyle/>
          <a:p>
            <a:r>
              <a:rPr lang="en-US" altLang="zh-CN" dirty="0" smtClean="0"/>
              <a:t>4. </a:t>
            </a:r>
            <a:r>
              <a:rPr lang="zh-CN" altLang="en-US" dirty="0"/>
              <a:t>二叉树</a:t>
            </a:r>
            <a:r>
              <a:rPr lang="zh-CN" altLang="en-US" dirty="0" smtClean="0"/>
              <a:t>的遍历及其应用</a:t>
            </a:r>
            <a:r>
              <a:rPr lang="zh-CN" altLang="en-US" sz="2000" dirty="0" smtClean="0"/>
              <a:t>（</a:t>
            </a:r>
            <a:r>
              <a:rPr lang="en-US" altLang="zh-CN" sz="2000" dirty="0" smtClean="0"/>
              <a:t>2/3</a:t>
            </a:r>
            <a:r>
              <a:rPr lang="zh-CN" altLang="en-US" sz="2000" dirty="0" smtClean="0"/>
              <a:t>）</a:t>
            </a:r>
            <a:endParaRPr lang="zh-CN" altLang="en-US" sz="2800" dirty="0"/>
          </a:p>
        </p:txBody>
      </p:sp>
      <p:sp>
        <p:nvSpPr>
          <p:cNvPr id="3" name="内容占位符 2"/>
          <p:cNvSpPr>
            <a:spLocks noGrp="1"/>
          </p:cNvSpPr>
          <p:nvPr>
            <p:ph idx="1"/>
          </p:nvPr>
        </p:nvSpPr>
        <p:spPr/>
        <p:txBody>
          <a:bodyPr/>
          <a:lstStyle/>
          <a:p>
            <a:pPr>
              <a:lnSpc>
                <a:spcPct val="110000"/>
              </a:lnSpc>
              <a:spcBef>
                <a:spcPts val="600"/>
              </a:spcBef>
            </a:pPr>
            <a:r>
              <a:rPr lang="zh-CN" altLang="en-US" sz="2400" dirty="0"/>
              <a:t>若以</a:t>
            </a:r>
            <a:r>
              <a:rPr lang="en-US" altLang="zh-CN" sz="2400" b="1" dirty="0">
                <a:solidFill>
                  <a:srgbClr val="FFC000"/>
                </a:solidFill>
              </a:rPr>
              <a:t>L</a:t>
            </a:r>
            <a:r>
              <a:rPr lang="zh-CN" altLang="en-US" sz="2400" dirty="0"/>
              <a:t>、</a:t>
            </a:r>
            <a:r>
              <a:rPr lang="en-US" altLang="zh-CN" sz="2400" dirty="0">
                <a:solidFill>
                  <a:srgbClr val="FF00FF"/>
                </a:solidFill>
              </a:rPr>
              <a:t>D</a:t>
            </a:r>
            <a:r>
              <a:rPr lang="zh-CN" altLang="en-US" sz="2400" dirty="0"/>
              <a:t>、</a:t>
            </a:r>
            <a:r>
              <a:rPr lang="en-US" altLang="zh-CN" sz="2400" dirty="0">
                <a:solidFill>
                  <a:srgbClr val="00B050"/>
                </a:solidFill>
              </a:rPr>
              <a:t>R</a:t>
            </a:r>
            <a:r>
              <a:rPr lang="zh-CN" altLang="en-US" sz="2400" dirty="0"/>
              <a:t>分别表示遍历</a:t>
            </a:r>
            <a:r>
              <a:rPr lang="zh-CN" altLang="en-US" sz="2400" dirty="0">
                <a:solidFill>
                  <a:srgbClr val="FFC000"/>
                </a:solidFill>
              </a:rPr>
              <a:t>左子树</a:t>
            </a:r>
            <a:r>
              <a:rPr lang="zh-CN" altLang="en-US" sz="2400" dirty="0" smtClean="0"/>
              <a:t>、</a:t>
            </a:r>
            <a:r>
              <a:rPr lang="zh-CN" altLang="en-US" sz="2400" dirty="0" smtClean="0">
                <a:solidFill>
                  <a:srgbClr val="FF00FF"/>
                </a:solidFill>
              </a:rPr>
              <a:t>根</a:t>
            </a:r>
            <a:r>
              <a:rPr lang="zh-CN" altLang="en-US" sz="2400" dirty="0">
                <a:solidFill>
                  <a:srgbClr val="FF00FF"/>
                </a:solidFill>
              </a:rPr>
              <a:t>结点</a:t>
            </a:r>
            <a:r>
              <a:rPr lang="zh-CN" altLang="en-US" sz="2400" dirty="0" smtClean="0"/>
              <a:t>和</a:t>
            </a:r>
            <a:r>
              <a:rPr lang="zh-CN" altLang="en-US" sz="2400" dirty="0" smtClean="0">
                <a:solidFill>
                  <a:srgbClr val="00B050"/>
                </a:solidFill>
              </a:rPr>
              <a:t>右</a:t>
            </a:r>
            <a:r>
              <a:rPr lang="zh-CN" altLang="en-US" sz="2400" dirty="0">
                <a:solidFill>
                  <a:srgbClr val="00B050"/>
                </a:solidFill>
              </a:rPr>
              <a:t>子</a:t>
            </a:r>
            <a:r>
              <a:rPr lang="zh-CN" altLang="en-US" sz="2400" dirty="0" smtClean="0">
                <a:solidFill>
                  <a:srgbClr val="00B050"/>
                </a:solidFill>
              </a:rPr>
              <a:t>树</a:t>
            </a:r>
            <a:endParaRPr lang="en-US" altLang="zh-CN" sz="2400" dirty="0" smtClean="0"/>
          </a:p>
          <a:p>
            <a:pPr lvl="1">
              <a:lnSpc>
                <a:spcPct val="110000"/>
              </a:lnSpc>
              <a:spcBef>
                <a:spcPts val="600"/>
              </a:spcBef>
            </a:pPr>
            <a:r>
              <a:rPr lang="zh-CN" altLang="en-US" sz="2200" dirty="0" smtClean="0"/>
              <a:t>则有</a:t>
            </a:r>
            <a:r>
              <a:rPr lang="en-US" altLang="zh-CN" sz="2200" dirty="0" smtClean="0"/>
              <a:t>6</a:t>
            </a:r>
            <a:r>
              <a:rPr lang="zh-CN" altLang="en-US" sz="2200" dirty="0" smtClean="0"/>
              <a:t>种</a:t>
            </a:r>
            <a:r>
              <a:rPr lang="zh-CN" altLang="en-US" sz="2200" dirty="0"/>
              <a:t>遍历方案：</a:t>
            </a:r>
            <a:r>
              <a:rPr lang="en-US" altLang="zh-CN" sz="2200" b="1" dirty="0">
                <a:solidFill>
                  <a:srgbClr val="FF00FF"/>
                </a:solidFill>
                <a:effectLst>
                  <a:outerShdw blurRad="38100" dist="38100" dir="2700000" algn="tl">
                    <a:srgbClr val="000000">
                      <a:alpha val="43137"/>
                    </a:srgbClr>
                  </a:outerShdw>
                </a:effectLst>
              </a:rPr>
              <a:t>D</a:t>
            </a:r>
            <a:r>
              <a:rPr lang="en-US" altLang="zh-CN" sz="2200" b="1" dirty="0">
                <a:solidFill>
                  <a:srgbClr val="FFC000"/>
                </a:solidFill>
                <a:effectLst>
                  <a:outerShdw blurRad="38100" dist="38100" dir="2700000" algn="tl">
                    <a:srgbClr val="000000">
                      <a:alpha val="43137"/>
                    </a:srgbClr>
                  </a:outerShdw>
                </a:effectLst>
              </a:rPr>
              <a:t>L</a:t>
            </a:r>
            <a:r>
              <a:rPr lang="en-US" altLang="zh-CN" sz="2200" b="1" dirty="0">
                <a:solidFill>
                  <a:srgbClr val="00B050"/>
                </a:solidFill>
                <a:effectLst>
                  <a:outerShdw blurRad="38100" dist="38100" dir="2700000" algn="tl">
                    <a:srgbClr val="000000">
                      <a:alpha val="43137"/>
                    </a:srgbClr>
                  </a:outerShdw>
                </a:effectLst>
              </a:rPr>
              <a:t>R</a:t>
            </a:r>
            <a:r>
              <a:rPr lang="zh-CN" altLang="en-US" sz="2200" dirty="0"/>
              <a:t>、</a:t>
            </a:r>
            <a:r>
              <a:rPr lang="en-US" altLang="zh-CN" sz="2200" b="1" dirty="0">
                <a:solidFill>
                  <a:srgbClr val="FFC000"/>
                </a:solidFill>
                <a:effectLst>
                  <a:outerShdw blurRad="38100" dist="38100" dir="2700000" algn="tl">
                    <a:srgbClr val="000000">
                      <a:alpha val="43137"/>
                    </a:srgbClr>
                  </a:outerShdw>
                </a:effectLst>
              </a:rPr>
              <a:t>L</a:t>
            </a:r>
            <a:r>
              <a:rPr lang="en-US" altLang="zh-CN" sz="2200" b="1" dirty="0">
                <a:solidFill>
                  <a:srgbClr val="FF00FF"/>
                </a:solidFill>
                <a:effectLst>
                  <a:outerShdw blurRad="38100" dist="38100" dir="2700000" algn="tl">
                    <a:srgbClr val="000000">
                      <a:alpha val="43137"/>
                    </a:srgbClr>
                  </a:outerShdw>
                </a:effectLst>
              </a:rPr>
              <a:t>D</a:t>
            </a:r>
            <a:r>
              <a:rPr lang="en-US" altLang="zh-CN" sz="2200" b="1" dirty="0">
                <a:solidFill>
                  <a:srgbClr val="00B050"/>
                </a:solidFill>
                <a:effectLst>
                  <a:outerShdw blurRad="38100" dist="38100" dir="2700000" algn="tl">
                    <a:srgbClr val="000000">
                      <a:alpha val="43137"/>
                    </a:srgbClr>
                  </a:outerShdw>
                </a:effectLst>
              </a:rPr>
              <a:t>R</a:t>
            </a:r>
            <a:r>
              <a:rPr lang="zh-CN" altLang="en-US" sz="2200" dirty="0"/>
              <a:t>、</a:t>
            </a:r>
            <a:r>
              <a:rPr lang="en-US" altLang="zh-CN" sz="2200" b="1" dirty="0">
                <a:solidFill>
                  <a:srgbClr val="FFC000"/>
                </a:solidFill>
                <a:effectLst>
                  <a:outerShdw blurRad="38100" dist="38100" dir="2700000" algn="tl">
                    <a:srgbClr val="000000">
                      <a:alpha val="43137"/>
                    </a:srgbClr>
                  </a:outerShdw>
                </a:effectLst>
              </a:rPr>
              <a:t>L</a:t>
            </a:r>
            <a:r>
              <a:rPr lang="en-US" altLang="zh-CN" sz="2200" b="1" dirty="0">
                <a:solidFill>
                  <a:srgbClr val="00B050"/>
                </a:solidFill>
                <a:effectLst>
                  <a:outerShdw blurRad="38100" dist="38100" dir="2700000" algn="tl">
                    <a:srgbClr val="000000">
                      <a:alpha val="43137"/>
                    </a:srgbClr>
                  </a:outerShdw>
                </a:effectLst>
              </a:rPr>
              <a:t>R</a:t>
            </a:r>
            <a:r>
              <a:rPr lang="en-US" altLang="zh-CN" sz="2200" b="1" dirty="0">
                <a:solidFill>
                  <a:srgbClr val="FF00FF"/>
                </a:solidFill>
                <a:effectLst>
                  <a:outerShdw blurRad="38100" dist="38100" dir="2700000" algn="tl">
                    <a:srgbClr val="000000">
                      <a:alpha val="43137"/>
                    </a:srgbClr>
                  </a:outerShdw>
                </a:effectLst>
              </a:rPr>
              <a:t>D</a:t>
            </a:r>
            <a:r>
              <a:rPr lang="zh-CN" altLang="en-US" sz="2200" dirty="0"/>
              <a:t>、</a:t>
            </a:r>
            <a:r>
              <a:rPr lang="en-US" altLang="zh-CN" sz="2200" b="1" dirty="0">
                <a:solidFill>
                  <a:schemeClr val="tx1">
                    <a:lumMod val="50000"/>
                    <a:lumOff val="50000"/>
                  </a:schemeClr>
                </a:solidFill>
                <a:effectLst>
                  <a:outerShdw blurRad="38100" dist="38100" dir="2700000" algn="tl">
                    <a:srgbClr val="000000">
                      <a:alpha val="43137"/>
                    </a:srgbClr>
                  </a:outerShdw>
                </a:effectLst>
              </a:rPr>
              <a:t>DRL</a:t>
            </a:r>
            <a:r>
              <a:rPr lang="zh-CN" altLang="en-US" sz="2200" dirty="0"/>
              <a:t>、</a:t>
            </a:r>
            <a:r>
              <a:rPr lang="en-US" altLang="zh-CN" sz="2200" b="1" dirty="0">
                <a:solidFill>
                  <a:schemeClr val="tx1">
                    <a:lumMod val="50000"/>
                    <a:lumOff val="50000"/>
                  </a:schemeClr>
                </a:solidFill>
                <a:effectLst>
                  <a:outerShdw blurRad="38100" dist="38100" dir="2700000" algn="tl">
                    <a:srgbClr val="000000">
                      <a:alpha val="43137"/>
                    </a:srgbClr>
                  </a:outerShdw>
                </a:effectLst>
              </a:rPr>
              <a:t>RDL</a:t>
            </a:r>
            <a:r>
              <a:rPr lang="zh-CN" altLang="en-US" sz="2200" dirty="0"/>
              <a:t>、</a:t>
            </a:r>
            <a:r>
              <a:rPr lang="en-US" altLang="zh-CN" sz="2200" b="1" dirty="0">
                <a:solidFill>
                  <a:schemeClr val="tx1">
                    <a:lumMod val="50000"/>
                    <a:lumOff val="50000"/>
                  </a:schemeClr>
                </a:solidFill>
                <a:effectLst>
                  <a:outerShdw blurRad="38100" dist="38100" dir="2700000" algn="tl">
                    <a:srgbClr val="000000">
                      <a:alpha val="43137"/>
                    </a:srgbClr>
                  </a:outerShdw>
                </a:effectLst>
              </a:rPr>
              <a:t>RLD</a:t>
            </a:r>
            <a:r>
              <a:rPr lang="zh-CN" altLang="en-US" sz="2200" dirty="0" smtClean="0"/>
              <a:t>。</a:t>
            </a:r>
            <a:endParaRPr lang="en-US" altLang="zh-CN" sz="2200" dirty="0" smtClean="0"/>
          </a:p>
          <a:p>
            <a:pPr lvl="1">
              <a:lnSpc>
                <a:spcPct val="110000"/>
              </a:lnSpc>
              <a:spcBef>
                <a:spcPts val="600"/>
              </a:spcBef>
            </a:pPr>
            <a:r>
              <a:rPr lang="zh-CN" altLang="en-US" sz="2200" dirty="0" smtClean="0"/>
              <a:t>若</a:t>
            </a:r>
            <a:r>
              <a:rPr lang="zh-CN" altLang="en-US" sz="2200" dirty="0"/>
              <a:t>规定</a:t>
            </a:r>
            <a:r>
              <a:rPr lang="zh-CN" altLang="en-US" sz="2200" i="1" dirty="0"/>
              <a:t>先</a:t>
            </a:r>
            <a:r>
              <a:rPr lang="zh-CN" altLang="en-US" sz="2200" b="1" i="1" dirty="0"/>
              <a:t>左</a:t>
            </a:r>
            <a:r>
              <a:rPr lang="zh-CN" altLang="en-US" sz="2200" i="1" dirty="0"/>
              <a:t>后</a:t>
            </a:r>
            <a:r>
              <a:rPr lang="zh-CN" altLang="en-US" sz="2200" b="1" i="1" dirty="0"/>
              <a:t>右</a:t>
            </a:r>
            <a:r>
              <a:rPr lang="zh-CN" altLang="en-US" sz="2200" dirty="0"/>
              <a:t>，则只有</a:t>
            </a:r>
            <a:r>
              <a:rPr lang="zh-CN" altLang="en-US" sz="2200" dirty="0" smtClean="0"/>
              <a:t>前</a:t>
            </a:r>
            <a:r>
              <a:rPr lang="en-US" altLang="zh-CN" sz="2200" dirty="0" smtClean="0"/>
              <a:t>3</a:t>
            </a:r>
            <a:r>
              <a:rPr lang="zh-CN" altLang="en-US" sz="2200" dirty="0" smtClean="0"/>
              <a:t>种情况，</a:t>
            </a:r>
            <a:r>
              <a:rPr lang="zh-CN" altLang="en-US" sz="2200" dirty="0"/>
              <a:t>分别是：</a:t>
            </a:r>
          </a:p>
          <a:p>
            <a:pPr marL="914400" lvl="1" indent="-457200">
              <a:lnSpc>
                <a:spcPct val="150000"/>
              </a:lnSpc>
              <a:spcBef>
                <a:spcPts val="800"/>
              </a:spcBef>
              <a:buFont typeface="+mj-ea"/>
              <a:buAutoNum type="circleNumDbPlain"/>
            </a:pPr>
            <a:r>
              <a:rPr lang="en-US" altLang="zh-CN" sz="2000" b="1" dirty="0">
                <a:solidFill>
                  <a:srgbClr val="FF00FF"/>
                </a:solidFill>
              </a:rPr>
              <a:t>D</a:t>
            </a:r>
            <a:r>
              <a:rPr lang="en-US" altLang="zh-CN" sz="2000" b="1" dirty="0">
                <a:solidFill>
                  <a:srgbClr val="FFC000"/>
                </a:solidFill>
              </a:rPr>
              <a:t>L</a:t>
            </a:r>
            <a:r>
              <a:rPr lang="en-US" altLang="zh-CN" sz="2000" b="1" dirty="0">
                <a:solidFill>
                  <a:srgbClr val="00B050"/>
                </a:solidFill>
              </a:rPr>
              <a:t>R</a:t>
            </a:r>
            <a:r>
              <a:rPr lang="en-US" altLang="zh-CN" sz="2000" dirty="0"/>
              <a:t>——</a:t>
            </a:r>
            <a:r>
              <a:rPr lang="zh-CN" altLang="en-US" sz="2000" b="1" dirty="0" smtClean="0">
                <a:solidFill>
                  <a:srgbClr val="0070C0"/>
                </a:solidFill>
              </a:rPr>
              <a:t>先</a:t>
            </a:r>
            <a:r>
              <a:rPr lang="en-US" altLang="zh-CN" sz="1400" b="1" dirty="0" smtClean="0">
                <a:solidFill>
                  <a:srgbClr val="0070C0"/>
                </a:solidFill>
              </a:rPr>
              <a:t>[</a:t>
            </a:r>
            <a:r>
              <a:rPr lang="zh-CN" altLang="en-US" sz="1400" b="1" dirty="0" smtClean="0">
                <a:solidFill>
                  <a:srgbClr val="0070C0"/>
                </a:solidFill>
              </a:rPr>
              <a:t>根</a:t>
            </a:r>
            <a:r>
              <a:rPr lang="en-US" altLang="zh-CN" sz="1400" b="1" dirty="0" smtClean="0">
                <a:solidFill>
                  <a:srgbClr val="0070C0"/>
                </a:solidFill>
              </a:rPr>
              <a:t>]</a:t>
            </a:r>
            <a:r>
              <a:rPr lang="zh-CN" altLang="en-US" sz="2000" b="1" dirty="0" smtClean="0">
                <a:solidFill>
                  <a:srgbClr val="0070C0"/>
                </a:solidFill>
              </a:rPr>
              <a:t>序</a:t>
            </a:r>
            <a:r>
              <a:rPr lang="zh-CN" altLang="en-US" sz="2000" dirty="0"/>
              <a:t>遍历</a:t>
            </a:r>
            <a:r>
              <a:rPr lang="zh-CN" altLang="en-US" sz="2000" dirty="0" smtClean="0"/>
              <a:t>。</a:t>
            </a:r>
            <a:endParaRPr lang="en-US" altLang="zh-CN" sz="2000" dirty="0" smtClean="0"/>
          </a:p>
          <a:p>
            <a:pPr marL="914400" lvl="2" indent="0">
              <a:lnSpc>
                <a:spcPct val="150000"/>
              </a:lnSpc>
              <a:spcBef>
                <a:spcPts val="600"/>
              </a:spcBef>
              <a:buClr>
                <a:schemeClr val="tx1">
                  <a:lumMod val="50000"/>
                  <a:lumOff val="50000"/>
                </a:schemeClr>
              </a:buClr>
              <a:buNone/>
            </a:pPr>
            <a:r>
              <a:rPr lang="en-US" altLang="zh-CN" sz="1800" b="1" i="1" dirty="0" smtClean="0">
                <a:solidFill>
                  <a:srgbClr val="FF0000"/>
                </a:solidFill>
                <a:effectLst>
                  <a:outerShdw blurRad="38100" dist="38100" dir="2700000" algn="tl">
                    <a:srgbClr val="000000">
                      <a:alpha val="43137"/>
                    </a:srgbClr>
                  </a:outerShdw>
                </a:effectLst>
              </a:rPr>
              <a:t>   A</a:t>
            </a:r>
            <a:r>
              <a:rPr lang="en-US" altLang="zh-CN" sz="1800" dirty="0"/>
              <a:t>, B, D, E, G, </a:t>
            </a:r>
            <a:r>
              <a:rPr lang="en-US" altLang="zh-CN" sz="1800" u="sng" dirty="0"/>
              <a:t>C, </a:t>
            </a:r>
            <a:r>
              <a:rPr lang="en-US" altLang="zh-CN" sz="1800" u="sng" dirty="0" smtClean="0"/>
              <a:t>F</a:t>
            </a:r>
            <a:endParaRPr lang="zh-CN" altLang="en-US" sz="1800" u="sng" dirty="0"/>
          </a:p>
          <a:p>
            <a:pPr marL="914400" lvl="1" indent="-457200">
              <a:lnSpc>
                <a:spcPct val="150000"/>
              </a:lnSpc>
              <a:spcBef>
                <a:spcPts val="800"/>
              </a:spcBef>
              <a:buFont typeface="+mj-ea"/>
              <a:buAutoNum type="circleNumDbPlain"/>
            </a:pPr>
            <a:r>
              <a:rPr lang="en-US" altLang="zh-CN" sz="2000" b="1" dirty="0">
                <a:solidFill>
                  <a:srgbClr val="FFC000"/>
                </a:solidFill>
              </a:rPr>
              <a:t>L</a:t>
            </a:r>
            <a:r>
              <a:rPr lang="en-US" altLang="zh-CN" sz="2000" b="1" dirty="0">
                <a:solidFill>
                  <a:srgbClr val="FF00FF"/>
                </a:solidFill>
              </a:rPr>
              <a:t>D</a:t>
            </a:r>
            <a:r>
              <a:rPr lang="en-US" altLang="zh-CN" sz="2000" b="1" dirty="0">
                <a:solidFill>
                  <a:srgbClr val="00B050"/>
                </a:solidFill>
              </a:rPr>
              <a:t>R</a:t>
            </a:r>
            <a:r>
              <a:rPr lang="en-US" altLang="zh-CN" sz="2000" dirty="0"/>
              <a:t>——</a:t>
            </a:r>
            <a:r>
              <a:rPr lang="zh-CN" altLang="en-US" sz="2000" b="1" dirty="0" smtClean="0">
                <a:solidFill>
                  <a:srgbClr val="0070C0"/>
                </a:solidFill>
              </a:rPr>
              <a:t>中</a:t>
            </a:r>
            <a:r>
              <a:rPr lang="en-US" altLang="zh-CN" sz="1400" b="1" dirty="0" smtClean="0">
                <a:solidFill>
                  <a:srgbClr val="0070C0"/>
                </a:solidFill>
              </a:rPr>
              <a:t>[</a:t>
            </a:r>
            <a:r>
              <a:rPr lang="zh-CN" altLang="en-US" sz="1400" b="1" dirty="0" smtClean="0">
                <a:solidFill>
                  <a:srgbClr val="0070C0"/>
                </a:solidFill>
              </a:rPr>
              <a:t>根</a:t>
            </a:r>
            <a:r>
              <a:rPr lang="en-US" altLang="zh-CN" sz="1400" b="1" dirty="0" smtClean="0">
                <a:solidFill>
                  <a:srgbClr val="0070C0"/>
                </a:solidFill>
              </a:rPr>
              <a:t>]</a:t>
            </a:r>
            <a:r>
              <a:rPr lang="zh-CN" altLang="en-US" sz="2000" b="1" dirty="0" smtClean="0">
                <a:solidFill>
                  <a:srgbClr val="0070C0"/>
                </a:solidFill>
              </a:rPr>
              <a:t>序</a:t>
            </a:r>
            <a:r>
              <a:rPr lang="zh-CN" altLang="en-US" sz="2000" dirty="0"/>
              <a:t>遍历</a:t>
            </a:r>
            <a:r>
              <a:rPr lang="zh-CN" altLang="en-US" sz="2000" dirty="0" smtClean="0"/>
              <a:t>。</a:t>
            </a:r>
            <a:endParaRPr lang="en-US" altLang="zh-CN" sz="2000" dirty="0" smtClean="0"/>
          </a:p>
          <a:p>
            <a:pPr marL="914400" lvl="2" indent="0">
              <a:lnSpc>
                <a:spcPct val="150000"/>
              </a:lnSpc>
              <a:spcBef>
                <a:spcPts val="600"/>
              </a:spcBef>
              <a:buNone/>
            </a:pPr>
            <a:r>
              <a:rPr lang="en-US" altLang="zh-CN" sz="1800" dirty="0" smtClean="0"/>
              <a:t>   D</a:t>
            </a:r>
            <a:r>
              <a:rPr lang="en-US" altLang="zh-CN" sz="1800" dirty="0"/>
              <a:t>, B, G, E, </a:t>
            </a:r>
            <a:r>
              <a:rPr lang="en-US" altLang="zh-CN" sz="1800" b="1" i="1" dirty="0">
                <a:solidFill>
                  <a:srgbClr val="FF0000"/>
                </a:solidFill>
                <a:effectLst>
                  <a:outerShdw blurRad="38100" dist="38100" dir="2700000" algn="tl">
                    <a:srgbClr val="000000">
                      <a:alpha val="43137"/>
                    </a:srgbClr>
                  </a:outerShdw>
                </a:effectLst>
              </a:rPr>
              <a:t>A</a:t>
            </a:r>
            <a:r>
              <a:rPr lang="en-US" altLang="zh-CN" sz="1800" dirty="0"/>
              <a:t>, </a:t>
            </a:r>
            <a:r>
              <a:rPr lang="en-US" altLang="zh-CN" sz="1800" u="sng" dirty="0"/>
              <a:t>C, </a:t>
            </a:r>
            <a:r>
              <a:rPr lang="en-US" altLang="zh-CN" sz="1800" u="sng" dirty="0" smtClean="0"/>
              <a:t>F</a:t>
            </a:r>
            <a:endParaRPr lang="zh-CN" altLang="en-US" sz="2000" u="sng" dirty="0"/>
          </a:p>
          <a:p>
            <a:pPr marL="914400" lvl="1" indent="-457200">
              <a:lnSpc>
                <a:spcPct val="150000"/>
              </a:lnSpc>
              <a:spcBef>
                <a:spcPts val="800"/>
              </a:spcBef>
              <a:buFont typeface="+mj-ea"/>
              <a:buAutoNum type="circleNumDbPlain"/>
            </a:pPr>
            <a:r>
              <a:rPr lang="en-US" altLang="zh-CN" sz="2000" b="1" dirty="0">
                <a:solidFill>
                  <a:srgbClr val="FFC000"/>
                </a:solidFill>
              </a:rPr>
              <a:t>L</a:t>
            </a:r>
            <a:r>
              <a:rPr lang="en-US" altLang="zh-CN" sz="2000" b="1" dirty="0">
                <a:solidFill>
                  <a:srgbClr val="00B050"/>
                </a:solidFill>
              </a:rPr>
              <a:t>R</a:t>
            </a:r>
            <a:r>
              <a:rPr lang="en-US" altLang="zh-CN" sz="2000" b="1" dirty="0">
                <a:solidFill>
                  <a:srgbClr val="FF00FF"/>
                </a:solidFill>
              </a:rPr>
              <a:t>D</a:t>
            </a:r>
            <a:r>
              <a:rPr lang="en-US" altLang="zh-CN" sz="2000" dirty="0"/>
              <a:t>——</a:t>
            </a:r>
            <a:r>
              <a:rPr lang="zh-CN" altLang="en-US" sz="2000" b="1" dirty="0" smtClean="0">
                <a:solidFill>
                  <a:srgbClr val="0070C0"/>
                </a:solidFill>
              </a:rPr>
              <a:t>后</a:t>
            </a:r>
            <a:r>
              <a:rPr lang="en-US" altLang="zh-CN" sz="1400" b="1" dirty="0" smtClean="0">
                <a:solidFill>
                  <a:srgbClr val="0070C0"/>
                </a:solidFill>
              </a:rPr>
              <a:t>[</a:t>
            </a:r>
            <a:r>
              <a:rPr lang="zh-CN" altLang="en-US" sz="1400" b="1" dirty="0" smtClean="0">
                <a:solidFill>
                  <a:srgbClr val="0070C0"/>
                </a:solidFill>
              </a:rPr>
              <a:t>根</a:t>
            </a:r>
            <a:r>
              <a:rPr lang="en-US" altLang="zh-CN" sz="1400" b="1" dirty="0" smtClean="0">
                <a:solidFill>
                  <a:srgbClr val="0070C0"/>
                </a:solidFill>
              </a:rPr>
              <a:t>]</a:t>
            </a:r>
            <a:r>
              <a:rPr lang="zh-CN" altLang="en-US" sz="2000" b="1" dirty="0" smtClean="0">
                <a:solidFill>
                  <a:srgbClr val="0070C0"/>
                </a:solidFill>
              </a:rPr>
              <a:t>序</a:t>
            </a:r>
            <a:r>
              <a:rPr lang="zh-CN" altLang="en-US" sz="2000" dirty="0"/>
              <a:t>遍历</a:t>
            </a:r>
            <a:r>
              <a:rPr lang="zh-CN" altLang="en-US" sz="2000" dirty="0" smtClean="0"/>
              <a:t>。</a:t>
            </a:r>
            <a:endParaRPr lang="en-US" altLang="zh-CN" sz="2000" dirty="0" smtClean="0"/>
          </a:p>
          <a:p>
            <a:pPr marL="914400" lvl="2" indent="0">
              <a:lnSpc>
                <a:spcPct val="150000"/>
              </a:lnSpc>
              <a:spcBef>
                <a:spcPts val="600"/>
              </a:spcBef>
              <a:buNone/>
            </a:pPr>
            <a:r>
              <a:rPr lang="en-US" altLang="zh-CN" sz="1800" dirty="0" smtClean="0"/>
              <a:t>   D</a:t>
            </a:r>
            <a:r>
              <a:rPr lang="en-US" altLang="zh-CN" sz="1800" dirty="0"/>
              <a:t>, G, E, B, </a:t>
            </a:r>
            <a:r>
              <a:rPr lang="en-US" altLang="zh-CN" sz="1800" u="sng" dirty="0"/>
              <a:t>F, C</a:t>
            </a:r>
            <a:r>
              <a:rPr lang="en-US" altLang="zh-CN" sz="1800" dirty="0"/>
              <a:t>, </a:t>
            </a:r>
            <a:r>
              <a:rPr lang="en-US" altLang="zh-CN" sz="1800" b="1" i="1" dirty="0" smtClean="0">
                <a:solidFill>
                  <a:srgbClr val="FF0000"/>
                </a:solidFill>
                <a:effectLst>
                  <a:outerShdw blurRad="38100" dist="38100" dir="2700000" algn="tl">
                    <a:srgbClr val="000000">
                      <a:alpha val="43137"/>
                    </a:srgbClr>
                  </a:outerShdw>
                </a:effectLst>
              </a:rPr>
              <a:t>A</a:t>
            </a:r>
          </a:p>
          <a:p>
            <a:pPr marL="400050">
              <a:lnSpc>
                <a:spcPct val="100000"/>
              </a:lnSpc>
              <a:spcBef>
                <a:spcPts val="1800"/>
              </a:spcBef>
              <a:buFont typeface="Wingdings" panose="05000000000000000000" pitchFamily="2" charset="2"/>
              <a:buChar char="u"/>
            </a:pPr>
            <a:r>
              <a:rPr lang="zh-CN" altLang="en-US" sz="2400" dirty="0" smtClean="0"/>
              <a:t>除上述 </a:t>
            </a:r>
            <a:r>
              <a:rPr lang="en-US" altLang="zh-CN" sz="2400" dirty="0" smtClean="0"/>
              <a:t>3</a:t>
            </a:r>
            <a:r>
              <a:rPr lang="zh-CN" altLang="en-US" sz="2400" dirty="0" smtClean="0"/>
              <a:t>种遍历方式外，还常用</a:t>
            </a:r>
            <a:r>
              <a:rPr lang="en-US" altLang="zh-CN" sz="2400" dirty="0" smtClean="0"/>
              <a:t>:</a:t>
            </a:r>
          </a:p>
          <a:p>
            <a:pPr marL="914400" lvl="1" indent="-457200">
              <a:lnSpc>
                <a:spcPct val="100000"/>
              </a:lnSpc>
              <a:spcBef>
                <a:spcPts val="800"/>
              </a:spcBef>
              <a:buFont typeface="+mj-ea"/>
              <a:buAutoNum type="circleNumDbPlain" startAt="4"/>
            </a:pPr>
            <a:r>
              <a:rPr lang="zh-CN" altLang="en-US" sz="2000" b="1" dirty="0" smtClean="0">
                <a:solidFill>
                  <a:srgbClr val="0070C0"/>
                </a:solidFill>
              </a:rPr>
              <a:t>层</a:t>
            </a:r>
            <a:r>
              <a:rPr lang="en-US" altLang="zh-CN" sz="1400" b="1" dirty="0" smtClean="0">
                <a:solidFill>
                  <a:srgbClr val="0070C0"/>
                </a:solidFill>
              </a:rPr>
              <a:t>[</a:t>
            </a:r>
            <a:r>
              <a:rPr lang="zh-CN" altLang="en-US" sz="1400" b="1" dirty="0" smtClean="0">
                <a:solidFill>
                  <a:srgbClr val="0070C0"/>
                </a:solidFill>
              </a:rPr>
              <a:t>次</a:t>
            </a:r>
            <a:r>
              <a:rPr lang="en-US" altLang="zh-CN" sz="1400" b="1" dirty="0" smtClean="0">
                <a:solidFill>
                  <a:srgbClr val="0070C0"/>
                </a:solidFill>
              </a:rPr>
              <a:t>]</a:t>
            </a:r>
            <a:r>
              <a:rPr lang="zh-CN" altLang="en-US" sz="2000" b="1" dirty="0" smtClean="0">
                <a:solidFill>
                  <a:srgbClr val="0070C0"/>
                </a:solidFill>
              </a:rPr>
              <a:t>序</a:t>
            </a:r>
            <a:r>
              <a:rPr lang="zh-CN" altLang="en-US" sz="2000" dirty="0" smtClean="0"/>
              <a:t>遍历：</a:t>
            </a:r>
            <a:r>
              <a:rPr lang="en-US" altLang="zh-CN" sz="1800" dirty="0" smtClean="0"/>
              <a:t>  A</a:t>
            </a:r>
            <a:r>
              <a:rPr lang="en-US" altLang="zh-CN" sz="1800" dirty="0"/>
              <a:t>, B, C, D, E, F, </a:t>
            </a:r>
            <a:r>
              <a:rPr lang="en-US" altLang="zh-CN" sz="1800" dirty="0" smtClean="0"/>
              <a:t>G</a:t>
            </a:r>
            <a:r>
              <a:rPr lang="zh-CN" altLang="en-US" sz="1800" dirty="0" smtClean="0"/>
              <a:t>。</a:t>
            </a:r>
            <a:endParaRPr lang="en-US" altLang="zh-CN" sz="1800" dirty="0"/>
          </a:p>
          <a:p>
            <a:pPr lvl="1">
              <a:lnSpc>
                <a:spcPct val="100000"/>
              </a:lnSpc>
              <a:spcBef>
                <a:spcPts val="600"/>
              </a:spcBef>
            </a:pPr>
            <a:endParaRPr lang="en-US" altLang="zh-CN" sz="2000" dirty="0"/>
          </a:p>
          <a:p>
            <a:pPr lvl="1">
              <a:lnSpc>
                <a:spcPct val="100000"/>
              </a:lnSpc>
              <a:spcBef>
                <a:spcPts val="600"/>
              </a:spcBef>
            </a:pPr>
            <a:endParaRPr lang="zh-CN" altLang="en-US" sz="2000" dirty="0"/>
          </a:p>
        </p:txBody>
      </p:sp>
      <p:sp>
        <p:nvSpPr>
          <p:cNvPr id="5" name="椭圆 4"/>
          <p:cNvSpPr/>
          <p:nvPr/>
        </p:nvSpPr>
        <p:spPr>
          <a:xfrm rot="21050989">
            <a:off x="7222088" y="3221768"/>
            <a:ext cx="1662223" cy="1813449"/>
          </a:xfrm>
          <a:prstGeom prst="ellipse">
            <a:avLst/>
          </a:prstGeom>
          <a:noFill/>
          <a:ln w="6350">
            <a:solidFill>
              <a:srgbClr val="00B05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686173" y="3276600"/>
            <a:ext cx="1981200" cy="2438400"/>
          </a:xfrm>
          <a:prstGeom prst="ellipse">
            <a:avLst/>
          </a:prstGeom>
          <a:noFill/>
          <a:ln w="6350">
            <a:solidFill>
              <a:srgbClr val="FFC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207702" y="2505297"/>
            <a:ext cx="1028734" cy="744722"/>
          </a:xfrm>
          <a:prstGeom prst="ellipse">
            <a:avLst/>
          </a:prstGeom>
          <a:noFill/>
          <a:ln w="6350">
            <a:solidFill>
              <a:srgbClr val="FF00FF"/>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076283" y="2354438"/>
            <a:ext cx="444352" cy="523220"/>
          </a:xfrm>
          <a:prstGeom prst="rect">
            <a:avLst/>
          </a:prstGeom>
        </p:spPr>
        <p:txBody>
          <a:bodyPr wrap="none">
            <a:spAutoFit/>
          </a:bodyPr>
          <a:lstStyle/>
          <a:p>
            <a:r>
              <a:rPr lang="en-US" altLang="zh-CN" sz="2800" dirty="0">
                <a:solidFill>
                  <a:srgbClr val="FF00FF"/>
                </a:solidFill>
                <a:effectLst>
                  <a:outerShdw blurRad="38100" dist="38100" dir="2700000" algn="tl">
                    <a:srgbClr val="000000">
                      <a:alpha val="43137"/>
                    </a:srgbClr>
                  </a:outerShdw>
                </a:effectLst>
              </a:rPr>
              <a:t>D</a:t>
            </a:r>
            <a:endParaRPr lang="zh-CN" altLang="en-US" dirty="0">
              <a:solidFill>
                <a:srgbClr val="FF00FF"/>
              </a:solidFill>
            </a:endParaRPr>
          </a:p>
        </p:txBody>
      </p:sp>
      <p:sp>
        <p:nvSpPr>
          <p:cNvPr id="9" name="矩形 8"/>
          <p:cNvSpPr/>
          <p:nvPr/>
        </p:nvSpPr>
        <p:spPr>
          <a:xfrm>
            <a:off x="4648200" y="3206703"/>
            <a:ext cx="404278" cy="523220"/>
          </a:xfrm>
          <a:prstGeom prst="rect">
            <a:avLst/>
          </a:prstGeom>
        </p:spPr>
        <p:txBody>
          <a:bodyPr wrap="none">
            <a:spAutoFit/>
          </a:bodyPr>
          <a:lstStyle/>
          <a:p>
            <a:r>
              <a:rPr lang="en-US" altLang="zh-CN" sz="2800" dirty="0" smtClean="0">
                <a:solidFill>
                  <a:srgbClr val="FFC000"/>
                </a:solidFill>
                <a:effectLst>
                  <a:outerShdw blurRad="38100" dist="38100" dir="2700000" algn="tl">
                    <a:srgbClr val="000000">
                      <a:alpha val="43137"/>
                    </a:srgbClr>
                  </a:outerShdw>
                </a:effectLst>
              </a:rPr>
              <a:t>L</a:t>
            </a:r>
            <a:endParaRPr lang="zh-CN" altLang="en-US" dirty="0">
              <a:solidFill>
                <a:srgbClr val="FFC000"/>
              </a:solidFill>
            </a:endParaRPr>
          </a:p>
        </p:txBody>
      </p:sp>
      <p:sp>
        <p:nvSpPr>
          <p:cNvPr id="10" name="矩形 9"/>
          <p:cNvSpPr/>
          <p:nvPr/>
        </p:nvSpPr>
        <p:spPr>
          <a:xfrm>
            <a:off x="8481193" y="3063926"/>
            <a:ext cx="444352" cy="523220"/>
          </a:xfrm>
          <a:prstGeom prst="rect">
            <a:avLst/>
          </a:prstGeom>
        </p:spPr>
        <p:txBody>
          <a:bodyPr wrap="none">
            <a:spAutoFit/>
          </a:bodyPr>
          <a:lstStyle/>
          <a:p>
            <a:r>
              <a:rPr lang="en-US" altLang="zh-CN" sz="2800" dirty="0" smtClean="0">
                <a:solidFill>
                  <a:srgbClr val="00B050"/>
                </a:solidFill>
                <a:effectLst>
                  <a:outerShdw blurRad="38100" dist="38100" dir="2700000" algn="tl">
                    <a:srgbClr val="000000">
                      <a:alpha val="43137"/>
                    </a:srgbClr>
                  </a:outerShdw>
                </a:effectLst>
              </a:rPr>
              <a:t>R</a:t>
            </a:r>
            <a:endParaRPr lang="zh-CN" altLang="en-US" dirty="0">
              <a:solidFill>
                <a:srgbClr val="00B050"/>
              </a:solidFill>
            </a:endParaRPr>
          </a:p>
        </p:txBody>
      </p:sp>
    </p:spTree>
    <p:extLst>
      <p:ext uri="{BB962C8B-B14F-4D97-AF65-F5344CB8AC3E}">
        <p14:creationId xmlns:p14="http://schemas.microsoft.com/office/powerpoint/2010/main" val="220018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a:t>二叉树</a:t>
            </a:r>
            <a:r>
              <a:rPr lang="zh-CN" altLang="en-US" dirty="0" smtClean="0"/>
              <a:t>的遍历及其应用</a:t>
            </a:r>
            <a:r>
              <a:rPr lang="zh-CN" altLang="en-US" sz="2000" dirty="0" smtClean="0"/>
              <a:t>（</a:t>
            </a:r>
            <a:r>
              <a:rPr lang="en-US" altLang="zh-CN" sz="2000" dirty="0" smtClean="0"/>
              <a:t>3/3</a:t>
            </a:r>
            <a:r>
              <a:rPr lang="zh-CN" altLang="en-US" sz="2000" dirty="0" smtClean="0"/>
              <a:t>）</a:t>
            </a:r>
            <a:endParaRPr lang="zh-CN" altLang="en-US" sz="2800" dirty="0"/>
          </a:p>
        </p:txBody>
      </p:sp>
      <p:sp>
        <p:nvSpPr>
          <p:cNvPr id="3" name="内容占位符 2"/>
          <p:cNvSpPr>
            <a:spLocks noGrp="1"/>
          </p:cNvSpPr>
          <p:nvPr>
            <p:ph idx="1"/>
          </p:nvPr>
        </p:nvSpPr>
        <p:spPr/>
        <p:txBody>
          <a:bodyPr/>
          <a:lstStyle/>
          <a:p>
            <a:pPr>
              <a:lnSpc>
                <a:spcPct val="150000"/>
              </a:lnSpc>
              <a:spcBef>
                <a:spcPts val="800"/>
              </a:spcBef>
            </a:pPr>
            <a:r>
              <a:rPr lang="zh-CN" altLang="en-US" sz="2400" b="1" dirty="0" smtClean="0"/>
              <a:t>二叉树遍历</a:t>
            </a:r>
            <a:r>
              <a:rPr lang="zh-CN" altLang="en-US" sz="2400" dirty="0" smtClean="0"/>
              <a:t>的实现，算法分为：</a:t>
            </a:r>
            <a:r>
              <a:rPr lang="zh-CN" altLang="en-US" sz="2400" b="1" dirty="0" smtClean="0">
                <a:solidFill>
                  <a:srgbClr val="7030A0"/>
                </a:solidFill>
              </a:rPr>
              <a:t>递归 </a:t>
            </a:r>
            <a:r>
              <a:rPr lang="zh-CN" altLang="en-US" sz="2400" dirty="0" smtClean="0"/>
              <a:t>和 </a:t>
            </a:r>
            <a:r>
              <a:rPr lang="zh-CN" altLang="en-US" sz="2400" b="1" dirty="0" smtClean="0">
                <a:solidFill>
                  <a:srgbClr val="7030A0"/>
                </a:solidFill>
              </a:rPr>
              <a:t>非递归</a:t>
            </a:r>
            <a:r>
              <a:rPr lang="zh-CN" altLang="en-US" sz="2400" b="1" dirty="0" smtClean="0"/>
              <a:t>方法</a:t>
            </a:r>
            <a:r>
              <a:rPr lang="zh-CN" altLang="en-US" sz="2400" dirty="0" smtClean="0"/>
              <a:t>。</a:t>
            </a:r>
            <a:endParaRPr lang="en-US" altLang="zh-CN" sz="2400" dirty="0" smtClean="0"/>
          </a:p>
          <a:p>
            <a:pPr lvl="1">
              <a:lnSpc>
                <a:spcPct val="150000"/>
              </a:lnSpc>
              <a:spcBef>
                <a:spcPts val="800"/>
              </a:spcBef>
            </a:pPr>
            <a:r>
              <a:rPr lang="zh-CN" altLang="en-US" sz="2200" b="1" dirty="0" smtClean="0">
                <a:solidFill>
                  <a:srgbClr val="7030A0"/>
                </a:solidFill>
              </a:rPr>
              <a:t>递归</a:t>
            </a:r>
            <a:r>
              <a:rPr lang="zh-CN" altLang="en-US" sz="2200" b="1" dirty="0"/>
              <a:t>遍历</a:t>
            </a:r>
            <a:r>
              <a:rPr lang="zh-CN" altLang="en-US" sz="2200" b="1" dirty="0" smtClean="0"/>
              <a:t>算法</a:t>
            </a:r>
            <a:r>
              <a:rPr lang="zh-CN" altLang="en-US" sz="2200" dirty="0" smtClean="0"/>
              <a:t>：具有</a:t>
            </a:r>
            <a:r>
              <a:rPr lang="zh-CN" altLang="en-US" sz="2200" dirty="0"/>
              <a:t>非常清晰的</a:t>
            </a:r>
            <a:r>
              <a:rPr lang="zh-CN" altLang="en-US" sz="2200" dirty="0" smtClean="0"/>
              <a:t>结构，</a:t>
            </a:r>
            <a:r>
              <a:rPr lang="zh-CN" altLang="en-US" sz="2000" dirty="0" smtClean="0"/>
              <a:t>算法</a:t>
            </a:r>
            <a:r>
              <a:rPr lang="zh-CN" altLang="en-US" sz="2000" i="1" dirty="0" smtClean="0">
                <a:solidFill>
                  <a:schemeClr val="accent6"/>
                </a:solidFill>
              </a:rPr>
              <a:t>由编译系统</a:t>
            </a:r>
            <a:r>
              <a:rPr lang="zh-CN" altLang="en-US" sz="2000" i="1" dirty="0">
                <a:solidFill>
                  <a:schemeClr val="accent6"/>
                </a:solidFill>
              </a:rPr>
              <a:t>通过使用“栈”来实现</a:t>
            </a:r>
            <a:r>
              <a:rPr lang="zh-CN" altLang="en-US" sz="2000" i="1" dirty="0" smtClean="0">
                <a:solidFill>
                  <a:schemeClr val="accent6"/>
                </a:solidFill>
              </a:rPr>
              <a:t>控制</a:t>
            </a:r>
            <a:r>
              <a:rPr lang="zh-CN" altLang="en-US" sz="2000" dirty="0" smtClean="0"/>
              <a:t>。</a:t>
            </a:r>
            <a:endParaRPr lang="en-US" altLang="zh-CN" sz="2000" dirty="0" smtClean="0"/>
          </a:p>
          <a:p>
            <a:pPr lvl="1">
              <a:lnSpc>
                <a:spcPct val="150000"/>
              </a:lnSpc>
              <a:spcBef>
                <a:spcPts val="800"/>
              </a:spcBef>
            </a:pPr>
            <a:r>
              <a:rPr lang="zh-CN" altLang="en-US" sz="2200" b="1" dirty="0" smtClean="0">
                <a:solidFill>
                  <a:srgbClr val="7030A0"/>
                </a:solidFill>
              </a:rPr>
              <a:t>非递归</a:t>
            </a:r>
            <a:r>
              <a:rPr lang="zh-CN" altLang="en-US" sz="2200" b="1" dirty="0"/>
              <a:t>算法</a:t>
            </a:r>
            <a:r>
              <a:rPr lang="zh-CN" altLang="en-US" sz="2200" dirty="0"/>
              <a:t>中的控制是</a:t>
            </a:r>
            <a:r>
              <a:rPr lang="zh-CN" altLang="en-US" sz="2200" i="1" u="sng" dirty="0"/>
              <a:t>由设计者定义和使用“栈”</a:t>
            </a:r>
            <a:r>
              <a:rPr lang="zh-CN" altLang="en-US" sz="2200" dirty="0" smtClean="0"/>
              <a:t>来实现。</a:t>
            </a:r>
            <a:endParaRPr lang="en-US" altLang="zh-CN" sz="2200" dirty="0" smtClean="0"/>
          </a:p>
          <a:p>
            <a:pPr>
              <a:lnSpc>
                <a:spcPct val="150000"/>
              </a:lnSpc>
              <a:spcBef>
                <a:spcPts val="800"/>
              </a:spcBef>
            </a:pPr>
            <a:r>
              <a:rPr lang="zh-CN" altLang="en-US" sz="2400" dirty="0" smtClean="0"/>
              <a:t>课程，对二叉树遍历的 </a:t>
            </a:r>
            <a:r>
              <a:rPr lang="en-US" altLang="zh-CN" sz="2400" dirty="0" smtClean="0"/>
              <a:t>4</a:t>
            </a:r>
            <a:r>
              <a:rPr lang="zh-CN" altLang="en-US" sz="2400" dirty="0" smtClean="0"/>
              <a:t>种方法进行介绍</a:t>
            </a:r>
            <a:endParaRPr lang="en-US" altLang="zh-CN" sz="2400" dirty="0" smtClean="0"/>
          </a:p>
          <a:p>
            <a:pPr lvl="1">
              <a:lnSpc>
                <a:spcPct val="150000"/>
              </a:lnSpc>
              <a:spcBef>
                <a:spcPts val="800"/>
              </a:spcBef>
            </a:pPr>
            <a:r>
              <a:rPr lang="zh-CN" altLang="en-US" sz="2000" b="1" dirty="0" smtClean="0">
                <a:solidFill>
                  <a:srgbClr val="7030A0"/>
                </a:solidFill>
              </a:rPr>
              <a:t>递归</a:t>
            </a:r>
            <a:r>
              <a:rPr lang="zh-CN" altLang="en-US" sz="2000" dirty="0" smtClean="0"/>
              <a:t>算法：先</a:t>
            </a:r>
            <a:r>
              <a:rPr lang="en-US" altLang="zh-CN" sz="1200" dirty="0" smtClean="0"/>
              <a:t>[</a:t>
            </a:r>
            <a:r>
              <a:rPr lang="zh-CN" altLang="en-US" sz="1200" dirty="0" smtClean="0"/>
              <a:t>根</a:t>
            </a:r>
            <a:r>
              <a:rPr lang="en-US" altLang="zh-CN" sz="1200" dirty="0" smtClean="0"/>
              <a:t>]</a:t>
            </a:r>
            <a:r>
              <a:rPr lang="zh-CN" altLang="en-US" sz="2000" dirty="0" smtClean="0"/>
              <a:t>序</a:t>
            </a:r>
            <a:r>
              <a:rPr lang="en-US" altLang="zh-CN" sz="2000" b="1" dirty="0" smtClean="0">
                <a:solidFill>
                  <a:srgbClr val="FF00FF"/>
                </a:solidFill>
              </a:rPr>
              <a:t>D</a:t>
            </a:r>
            <a:r>
              <a:rPr lang="en-US" altLang="zh-CN" sz="2000" b="1" dirty="0" smtClean="0">
                <a:solidFill>
                  <a:srgbClr val="FFC000"/>
                </a:solidFill>
              </a:rPr>
              <a:t>L</a:t>
            </a:r>
            <a:r>
              <a:rPr lang="en-US" altLang="zh-CN" sz="2000" b="1" dirty="0" smtClean="0">
                <a:solidFill>
                  <a:srgbClr val="00B050"/>
                </a:solidFill>
              </a:rPr>
              <a:t>R</a:t>
            </a:r>
            <a:r>
              <a:rPr lang="zh-CN" altLang="en-US" sz="2000" dirty="0" smtClean="0"/>
              <a:t>、中</a:t>
            </a:r>
            <a:r>
              <a:rPr lang="en-US" altLang="zh-CN" sz="1200" dirty="0" smtClean="0"/>
              <a:t>[</a:t>
            </a:r>
            <a:r>
              <a:rPr lang="zh-CN" altLang="en-US" sz="1200" dirty="0" smtClean="0"/>
              <a:t>根</a:t>
            </a:r>
            <a:r>
              <a:rPr lang="en-US" altLang="zh-CN" sz="1200" dirty="0" smtClean="0"/>
              <a:t>]</a:t>
            </a:r>
            <a:r>
              <a:rPr lang="zh-CN" altLang="en-US" sz="2000" dirty="0" smtClean="0"/>
              <a:t>序</a:t>
            </a:r>
            <a:r>
              <a:rPr lang="en-US" altLang="zh-CN" sz="2000" b="1" dirty="0" smtClean="0">
                <a:solidFill>
                  <a:srgbClr val="FFC000"/>
                </a:solidFill>
              </a:rPr>
              <a:t>L</a:t>
            </a:r>
            <a:r>
              <a:rPr lang="en-US" altLang="zh-CN" sz="2000" b="1" dirty="0" smtClean="0">
                <a:solidFill>
                  <a:srgbClr val="FF00FF"/>
                </a:solidFill>
              </a:rPr>
              <a:t>D</a:t>
            </a:r>
            <a:r>
              <a:rPr lang="en-US" altLang="zh-CN" sz="2000" b="1" dirty="0" smtClean="0">
                <a:solidFill>
                  <a:srgbClr val="00B050"/>
                </a:solidFill>
              </a:rPr>
              <a:t>R</a:t>
            </a:r>
            <a:r>
              <a:rPr lang="zh-CN" altLang="en-US" sz="2000" dirty="0" smtClean="0"/>
              <a:t>、后</a:t>
            </a:r>
            <a:r>
              <a:rPr lang="en-US" altLang="zh-CN" sz="1200" dirty="0" smtClean="0"/>
              <a:t>[</a:t>
            </a:r>
            <a:r>
              <a:rPr lang="zh-CN" altLang="en-US" sz="1200" dirty="0" smtClean="0"/>
              <a:t>根</a:t>
            </a:r>
            <a:r>
              <a:rPr lang="en-US" altLang="zh-CN" sz="1200" dirty="0" smtClean="0"/>
              <a:t>]</a:t>
            </a:r>
            <a:r>
              <a:rPr lang="zh-CN" altLang="en-US" sz="2000" dirty="0" smtClean="0"/>
              <a:t>序</a:t>
            </a:r>
            <a:r>
              <a:rPr lang="en-US" altLang="zh-CN" sz="2000" b="1" dirty="0" smtClean="0">
                <a:solidFill>
                  <a:srgbClr val="FFC000"/>
                </a:solidFill>
              </a:rPr>
              <a:t>L</a:t>
            </a:r>
            <a:r>
              <a:rPr lang="en-US" altLang="zh-CN" sz="2000" b="1" dirty="0" smtClean="0">
                <a:solidFill>
                  <a:srgbClr val="00B050"/>
                </a:solidFill>
              </a:rPr>
              <a:t>R</a:t>
            </a:r>
            <a:r>
              <a:rPr lang="en-US" altLang="zh-CN" sz="2000" b="1" dirty="0" smtClean="0">
                <a:solidFill>
                  <a:srgbClr val="FF00FF"/>
                </a:solidFill>
              </a:rPr>
              <a:t>D</a:t>
            </a:r>
            <a:endParaRPr lang="en-US" altLang="zh-CN" sz="2000" dirty="0" smtClean="0"/>
          </a:p>
          <a:p>
            <a:pPr lvl="1">
              <a:lnSpc>
                <a:spcPct val="150000"/>
              </a:lnSpc>
              <a:spcBef>
                <a:spcPts val="800"/>
              </a:spcBef>
            </a:pPr>
            <a:r>
              <a:rPr lang="zh-CN" altLang="en-US" sz="2000" b="1" dirty="0" smtClean="0">
                <a:solidFill>
                  <a:srgbClr val="7030A0"/>
                </a:solidFill>
              </a:rPr>
              <a:t>非递归</a:t>
            </a:r>
            <a:r>
              <a:rPr lang="zh-CN" altLang="en-US" sz="2000" dirty="0" smtClean="0"/>
              <a:t>算法：</a:t>
            </a:r>
            <a:r>
              <a:rPr lang="zh-CN" altLang="en-US" sz="2000" b="1" dirty="0" smtClean="0">
                <a:effectLst>
                  <a:outerShdw blurRad="38100" dist="38100" dir="2700000" algn="tl">
                    <a:srgbClr val="000000">
                      <a:alpha val="43137"/>
                    </a:srgbClr>
                  </a:outerShdw>
                </a:effectLst>
              </a:rPr>
              <a:t>层</a:t>
            </a:r>
            <a:r>
              <a:rPr lang="en-US" altLang="zh-CN" sz="1200" b="1" dirty="0" smtClean="0">
                <a:effectLst>
                  <a:outerShdw blurRad="38100" dist="38100" dir="2700000" algn="tl">
                    <a:srgbClr val="000000">
                      <a:alpha val="43137"/>
                    </a:srgbClr>
                  </a:outerShdw>
                </a:effectLst>
              </a:rPr>
              <a:t>[</a:t>
            </a:r>
            <a:r>
              <a:rPr lang="zh-CN" altLang="en-US" sz="1200" b="1" dirty="0" smtClean="0">
                <a:effectLst>
                  <a:outerShdw blurRad="38100" dist="38100" dir="2700000" algn="tl">
                    <a:srgbClr val="000000">
                      <a:alpha val="43137"/>
                    </a:srgbClr>
                  </a:outerShdw>
                </a:effectLst>
              </a:rPr>
              <a:t>次</a:t>
            </a:r>
            <a:r>
              <a:rPr lang="en-US" altLang="zh-CN" sz="1200" b="1" dirty="0" smtClean="0">
                <a:effectLst>
                  <a:outerShdw blurRad="38100" dist="38100" dir="2700000" algn="tl">
                    <a:srgbClr val="000000">
                      <a:alpha val="43137"/>
                    </a:srgbClr>
                  </a:outerShdw>
                </a:effectLst>
              </a:rPr>
              <a:t>]</a:t>
            </a:r>
            <a:r>
              <a:rPr lang="zh-CN" altLang="en-US" sz="2000" b="1" dirty="0" smtClean="0">
                <a:effectLst>
                  <a:outerShdw blurRad="38100" dist="38100" dir="2700000" algn="tl">
                    <a:srgbClr val="000000">
                      <a:alpha val="43137"/>
                    </a:srgbClr>
                  </a:outerShdw>
                </a:effectLst>
              </a:rPr>
              <a:t>序</a:t>
            </a:r>
            <a:r>
              <a:rPr lang="zh-CN" altLang="en-US" sz="2000" dirty="0" smtClean="0"/>
              <a:t>、</a:t>
            </a:r>
            <a:r>
              <a:rPr lang="zh-CN" altLang="en-US" sz="2000" b="1" dirty="0" smtClean="0">
                <a:effectLst>
                  <a:outerShdw blurRad="38100" dist="38100" dir="2700000" algn="tl">
                    <a:srgbClr val="000000">
                      <a:alpha val="43137"/>
                    </a:srgbClr>
                  </a:outerShdw>
                </a:effectLst>
              </a:rPr>
              <a:t>先</a:t>
            </a:r>
            <a:r>
              <a:rPr lang="en-US" altLang="zh-CN" sz="1200" dirty="0" smtClean="0"/>
              <a:t>[</a:t>
            </a:r>
            <a:r>
              <a:rPr lang="zh-CN" altLang="en-US" sz="1200" b="1" dirty="0" smtClean="0">
                <a:effectLst>
                  <a:outerShdw blurRad="38100" dist="38100" dir="2700000" algn="tl">
                    <a:srgbClr val="000000">
                      <a:alpha val="43137"/>
                    </a:srgbClr>
                  </a:outerShdw>
                </a:effectLst>
              </a:rPr>
              <a:t>根</a:t>
            </a:r>
            <a:r>
              <a:rPr lang="en-US" altLang="zh-CN" sz="1200" b="1" dirty="0" smtClean="0">
                <a:effectLst>
                  <a:outerShdw blurRad="38100" dist="38100" dir="2700000" algn="tl">
                    <a:srgbClr val="000000">
                      <a:alpha val="43137"/>
                    </a:srgbClr>
                  </a:outerShdw>
                </a:effectLst>
              </a:rPr>
              <a:t>]</a:t>
            </a:r>
            <a:r>
              <a:rPr lang="zh-CN" altLang="en-US" sz="2000" b="1" dirty="0" smtClean="0">
                <a:effectLst>
                  <a:outerShdw blurRad="38100" dist="38100" dir="2700000" algn="tl">
                    <a:srgbClr val="000000">
                      <a:alpha val="43137"/>
                    </a:srgbClr>
                  </a:outerShdw>
                </a:effectLst>
              </a:rPr>
              <a:t>序</a:t>
            </a:r>
            <a:r>
              <a:rPr lang="en-US" altLang="zh-CN" sz="2000" b="1" dirty="0" smtClean="0">
                <a:solidFill>
                  <a:srgbClr val="FF00FF"/>
                </a:solidFill>
              </a:rPr>
              <a:t>D</a:t>
            </a:r>
            <a:r>
              <a:rPr lang="en-US" altLang="zh-CN" sz="2000" b="1" dirty="0" smtClean="0">
                <a:solidFill>
                  <a:srgbClr val="FFC000"/>
                </a:solidFill>
              </a:rPr>
              <a:t>L</a:t>
            </a:r>
            <a:r>
              <a:rPr lang="en-US" altLang="zh-CN" sz="2000" b="1" dirty="0" smtClean="0">
                <a:solidFill>
                  <a:srgbClr val="00B050"/>
                </a:solidFill>
              </a:rPr>
              <a:t>R</a:t>
            </a:r>
            <a:r>
              <a:rPr lang="zh-CN" altLang="en-US" sz="2000" dirty="0" smtClean="0"/>
              <a:t>、</a:t>
            </a:r>
            <a:r>
              <a:rPr lang="zh-CN" altLang="en-US" sz="2000" i="1" strike="sngStrike" dirty="0" smtClean="0">
                <a:solidFill>
                  <a:schemeClr val="tx1">
                    <a:lumMod val="50000"/>
                    <a:lumOff val="50000"/>
                  </a:schemeClr>
                </a:solidFill>
              </a:rPr>
              <a:t>中</a:t>
            </a:r>
            <a:r>
              <a:rPr lang="en-US" altLang="zh-CN" sz="1200" i="1" strike="sngStrike" dirty="0" smtClean="0">
                <a:solidFill>
                  <a:schemeClr val="tx1">
                    <a:lumMod val="50000"/>
                    <a:lumOff val="50000"/>
                  </a:schemeClr>
                </a:solidFill>
              </a:rPr>
              <a:t>[</a:t>
            </a:r>
            <a:r>
              <a:rPr lang="zh-CN" altLang="en-US" sz="1200" i="1" strike="sngStrike" dirty="0" smtClean="0">
                <a:solidFill>
                  <a:schemeClr val="tx1">
                    <a:lumMod val="50000"/>
                    <a:lumOff val="50000"/>
                  </a:schemeClr>
                </a:solidFill>
              </a:rPr>
              <a:t>根</a:t>
            </a:r>
            <a:r>
              <a:rPr lang="en-US" altLang="zh-CN" sz="1200" i="1" strike="sngStrike" dirty="0" smtClean="0">
                <a:solidFill>
                  <a:schemeClr val="tx1">
                    <a:lumMod val="50000"/>
                    <a:lumOff val="50000"/>
                  </a:schemeClr>
                </a:solidFill>
              </a:rPr>
              <a:t>]</a:t>
            </a:r>
            <a:r>
              <a:rPr lang="zh-CN" altLang="en-US" sz="2000" i="1" strike="sngStrike" dirty="0" smtClean="0">
                <a:solidFill>
                  <a:schemeClr val="tx1">
                    <a:lumMod val="50000"/>
                    <a:lumOff val="50000"/>
                  </a:schemeClr>
                </a:solidFill>
              </a:rPr>
              <a:t>序</a:t>
            </a:r>
            <a:r>
              <a:rPr lang="en-US" altLang="zh-CN" sz="2000" b="1" i="1" strike="sngStrike" dirty="0" smtClean="0">
                <a:solidFill>
                  <a:schemeClr val="tx1">
                    <a:lumMod val="50000"/>
                    <a:lumOff val="50000"/>
                  </a:schemeClr>
                </a:solidFill>
              </a:rPr>
              <a:t>LDR</a:t>
            </a:r>
            <a:r>
              <a:rPr lang="zh-CN" altLang="en-US" sz="2000" dirty="0" smtClean="0"/>
              <a:t>、</a:t>
            </a:r>
            <a:r>
              <a:rPr lang="zh-CN" altLang="en-US" sz="2000" i="1" strike="sngStrike" dirty="0" smtClean="0">
                <a:solidFill>
                  <a:schemeClr val="tx1">
                    <a:lumMod val="50000"/>
                    <a:lumOff val="50000"/>
                  </a:schemeClr>
                </a:solidFill>
              </a:rPr>
              <a:t>后</a:t>
            </a:r>
            <a:r>
              <a:rPr lang="en-US" altLang="zh-CN" sz="1200" i="1" strike="sngStrike" dirty="0" smtClean="0">
                <a:solidFill>
                  <a:schemeClr val="tx1">
                    <a:lumMod val="50000"/>
                    <a:lumOff val="50000"/>
                  </a:schemeClr>
                </a:solidFill>
              </a:rPr>
              <a:t>[</a:t>
            </a:r>
            <a:r>
              <a:rPr lang="zh-CN" altLang="en-US" sz="1200" i="1" strike="sngStrike" dirty="0" smtClean="0">
                <a:solidFill>
                  <a:schemeClr val="tx1">
                    <a:lumMod val="50000"/>
                    <a:lumOff val="50000"/>
                  </a:schemeClr>
                </a:solidFill>
              </a:rPr>
              <a:t>根</a:t>
            </a:r>
            <a:r>
              <a:rPr lang="en-US" altLang="zh-CN" sz="1200" i="1" strike="sngStrike" dirty="0" smtClean="0">
                <a:solidFill>
                  <a:schemeClr val="tx1">
                    <a:lumMod val="50000"/>
                    <a:lumOff val="50000"/>
                  </a:schemeClr>
                </a:solidFill>
              </a:rPr>
              <a:t>]</a:t>
            </a:r>
            <a:r>
              <a:rPr lang="zh-CN" altLang="en-US" sz="2000" i="1" strike="sngStrike" dirty="0" smtClean="0">
                <a:solidFill>
                  <a:schemeClr val="tx1">
                    <a:lumMod val="50000"/>
                    <a:lumOff val="50000"/>
                  </a:schemeClr>
                </a:solidFill>
              </a:rPr>
              <a:t>序</a:t>
            </a:r>
            <a:r>
              <a:rPr lang="en-US" altLang="zh-CN" sz="2000" b="1" i="1" strike="sngStrike" dirty="0" smtClean="0">
                <a:solidFill>
                  <a:schemeClr val="tx1">
                    <a:lumMod val="50000"/>
                    <a:lumOff val="50000"/>
                  </a:schemeClr>
                </a:solidFill>
              </a:rPr>
              <a:t>LRD</a:t>
            </a:r>
            <a:endParaRPr lang="en-US" altLang="zh-CN" sz="2000" i="1" strike="sngStrike" dirty="0" smtClean="0">
              <a:solidFill>
                <a:schemeClr val="tx1">
                  <a:lumMod val="50000"/>
                  <a:lumOff val="50000"/>
                </a:schemeClr>
              </a:solidFill>
            </a:endParaRPr>
          </a:p>
          <a:p>
            <a:pPr>
              <a:lnSpc>
                <a:spcPct val="150000"/>
              </a:lnSpc>
              <a:spcBef>
                <a:spcPts val="800"/>
              </a:spcBef>
            </a:pPr>
            <a:r>
              <a:rPr lang="zh-CN" altLang="en-US" sz="2200" dirty="0" smtClean="0"/>
              <a:t>遍历二叉树</a:t>
            </a:r>
            <a:r>
              <a:rPr lang="en-US" altLang="zh-CN" sz="2200" dirty="0" smtClean="0"/>
              <a:t>(</a:t>
            </a:r>
            <a:r>
              <a:rPr lang="zh-CN" altLang="en-US" sz="2200" dirty="0"/>
              <a:t>有</a:t>
            </a:r>
            <a:r>
              <a:rPr lang="en-US" altLang="zh-CN" sz="2200" i="1" dirty="0"/>
              <a:t>n</a:t>
            </a:r>
            <a:r>
              <a:rPr lang="zh-CN" altLang="en-US" sz="2200" dirty="0"/>
              <a:t>个结点</a:t>
            </a:r>
            <a:r>
              <a:rPr lang="en-US" altLang="zh-CN" sz="2200" dirty="0" smtClean="0"/>
              <a:t>)</a:t>
            </a:r>
            <a:r>
              <a:rPr lang="zh-CN" altLang="en-US" sz="2200" dirty="0" smtClean="0"/>
              <a:t>的</a:t>
            </a:r>
            <a:r>
              <a:rPr lang="zh-CN" altLang="en-US" sz="2200" dirty="0"/>
              <a:t>算法</a:t>
            </a:r>
            <a:r>
              <a:rPr lang="zh-CN" altLang="en-US" sz="2200" dirty="0" smtClean="0"/>
              <a:t>中，基本</a:t>
            </a:r>
            <a:r>
              <a:rPr lang="zh-CN" altLang="en-US" sz="2200" dirty="0"/>
              <a:t>操作是访问结点，</a:t>
            </a:r>
            <a:r>
              <a:rPr lang="zh-CN" altLang="en-US" sz="2200" dirty="0" smtClean="0"/>
              <a:t>因此无论</a:t>
            </a:r>
            <a:r>
              <a:rPr lang="zh-CN" altLang="en-US" sz="2200" dirty="0"/>
              <a:t>是哪种次序的遍历</a:t>
            </a:r>
            <a:r>
              <a:rPr lang="zh-CN" altLang="en-US" sz="2200" dirty="0" smtClean="0"/>
              <a:t>，其</a:t>
            </a:r>
            <a:r>
              <a:rPr lang="zh-CN" altLang="en-US" sz="2200" dirty="0"/>
              <a:t>时间复杂度均为</a:t>
            </a:r>
            <a:r>
              <a:rPr lang="en-US" altLang="zh-CN" sz="2200" dirty="0"/>
              <a:t>O(</a:t>
            </a:r>
            <a:r>
              <a:rPr lang="en-US" altLang="zh-CN" sz="2200" i="1" dirty="0"/>
              <a:t>n</a:t>
            </a:r>
            <a:r>
              <a:rPr lang="en-US" altLang="zh-CN" sz="2200" dirty="0"/>
              <a:t>) </a:t>
            </a:r>
            <a:r>
              <a:rPr lang="zh-CN" altLang="en-US" sz="2200" dirty="0" smtClean="0"/>
              <a:t>。</a:t>
            </a:r>
            <a:endParaRPr lang="zh-CN" altLang="en-US" sz="2200"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02487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Text"/>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220302162433"/>
  <p:tag name="MH_LIBRARY" val="GRAPHIC"/>
  <p:tag name="MH_TYPE" val="Other"/>
  <p:tag name="MH_ORDER" val="6"/>
</p:tagLst>
</file>

<file path=ppt/theme/theme1.xml><?xml version="1.0" encoding="utf-8"?>
<a:theme xmlns:a="http://schemas.openxmlformats.org/drawingml/2006/main" name="Default Design">
  <a:themeElements>
    <a:clrScheme name="Default Design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fontScheme name="Default Desig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kumimoji="0" lang="zh-CN" altLang="en-US" sz="2600" b="1" i="0" u="none" strike="noStrike" cap="none" normalizeH="0" baseline="0" smtClean="0">
            <a:ln>
              <a:noFill/>
            </a:ln>
            <a:solidFill>
              <a:srgbClr val="006600"/>
            </a:solidFill>
            <a:effectLst/>
            <a:latin typeface="Arial" charset="0"/>
            <a:ea typeface="微软雅黑" pitchFamily="34"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kumimoji="0" lang="zh-CN" altLang="en-US" sz="2600" b="1" i="0" u="none" strike="noStrike" cap="none" normalizeH="0" baseline="0" smtClean="0">
            <a:ln>
              <a:noFill/>
            </a:ln>
            <a:solidFill>
              <a:srgbClr val="006600"/>
            </a:solidFill>
            <a:effectLst/>
            <a:latin typeface="Arial" charset="0"/>
            <a:ea typeface="微软雅黑" pitchFamily="34" charset="-122"/>
          </a:defRPr>
        </a:defPPr>
      </a:lstStyle>
    </a:lnDef>
  </a:objectDefaults>
  <a:extraClrSchemeLst>
    <a:extraClrScheme>
      <a:clrScheme name="Default Design 1">
        <a:dk1>
          <a:srgbClr val="000000"/>
        </a:dk1>
        <a:lt1>
          <a:srgbClr val="FFFFFF"/>
        </a:lt1>
        <a:dk2>
          <a:srgbClr val="193583"/>
        </a:dk2>
        <a:lt2>
          <a:srgbClr val="C0C0C0"/>
        </a:lt2>
        <a:accent1>
          <a:srgbClr val="E46C22"/>
        </a:accent1>
        <a:accent2>
          <a:srgbClr val="14CAEE"/>
        </a:accent2>
        <a:accent3>
          <a:srgbClr val="FFFFFF"/>
        </a:accent3>
        <a:accent4>
          <a:srgbClr val="000000"/>
        </a:accent4>
        <a:accent5>
          <a:srgbClr val="EFBAAB"/>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66"/>
        </a:dk2>
        <a:lt2>
          <a:srgbClr val="C0C0C0"/>
        </a:lt2>
        <a:accent1>
          <a:srgbClr val="76CA2A"/>
        </a:accent1>
        <a:accent2>
          <a:srgbClr val="E5772D"/>
        </a:accent2>
        <a:accent3>
          <a:srgbClr val="FFFFFF"/>
        </a:accent3>
        <a:accent4>
          <a:srgbClr val="000000"/>
        </a:accent4>
        <a:accent5>
          <a:srgbClr val="BDE1AC"/>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自定义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0000CC"/>
      </a:hlink>
      <a:folHlink>
        <a:srgbClr val="855ADA"/>
      </a:folHlink>
    </a:clrScheme>
    <a:fontScheme name="Default Desig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193583"/>
        </a:dk2>
        <a:lt2>
          <a:srgbClr val="C0C0C0"/>
        </a:lt2>
        <a:accent1>
          <a:srgbClr val="E46C22"/>
        </a:accent1>
        <a:accent2>
          <a:srgbClr val="14CAEE"/>
        </a:accent2>
        <a:accent3>
          <a:srgbClr val="FFFFFF"/>
        </a:accent3>
        <a:accent4>
          <a:srgbClr val="000000"/>
        </a:accent4>
        <a:accent5>
          <a:srgbClr val="EFBAAB"/>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66"/>
        </a:dk2>
        <a:lt2>
          <a:srgbClr val="C0C0C0"/>
        </a:lt2>
        <a:accent1>
          <a:srgbClr val="76CA2A"/>
        </a:accent1>
        <a:accent2>
          <a:srgbClr val="E5772D"/>
        </a:accent2>
        <a:accent3>
          <a:srgbClr val="FFFFFF"/>
        </a:accent3>
        <a:accent4>
          <a:srgbClr val="000000"/>
        </a:accent4>
        <a:accent5>
          <a:srgbClr val="BDE1AC"/>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第x章 标题1.pot [兼容模式]" id="{2AE36AE5-71B4-44F1-87D3-646BA9B97CA1}" vid="{4A8FBFA4-462D-4003-B4A5-5A80720345A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12981</TotalTime>
  <Words>3452</Words>
  <Application>Microsoft Office PowerPoint</Application>
  <PresentationFormat>全屏显示(4:3)</PresentationFormat>
  <Paragraphs>340</Paragraphs>
  <Slides>31</Slides>
  <Notes>5</Notes>
  <HiddenSlides>1</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31</vt:i4>
      </vt:variant>
    </vt:vector>
  </HeadingPairs>
  <TitlesOfParts>
    <vt:vector size="39" baseType="lpstr">
      <vt:lpstr>等线</vt:lpstr>
      <vt:lpstr>宋体</vt:lpstr>
      <vt:lpstr>微软雅黑</vt:lpstr>
      <vt:lpstr>Arial</vt:lpstr>
      <vt:lpstr>Times New Roman</vt:lpstr>
      <vt:lpstr>Wingdings</vt:lpstr>
      <vt:lpstr>Default Design</vt:lpstr>
      <vt:lpstr>1_Default Design</vt:lpstr>
      <vt:lpstr>3. 二叉树的存储结构</vt:lpstr>
      <vt:lpstr>3.1 二叉树的{顺序}存储结构（1/3）</vt:lpstr>
      <vt:lpstr>3.1 二叉树的{顺序}存储结构 （2/3）</vt:lpstr>
      <vt:lpstr>3.2 二叉树的{链式}存储结构 （1/2）</vt:lpstr>
      <vt:lpstr>3.2 二叉树的{链式}存储结构 （2/2）</vt:lpstr>
      <vt:lpstr>4. 二叉树的遍历及其应用（1/3）</vt:lpstr>
      <vt:lpstr>4. 二叉树的遍历及其应用（1/3）</vt:lpstr>
      <vt:lpstr>4. 二叉树的遍历及其应用（2/3）</vt:lpstr>
      <vt:lpstr>4. 二叉树的遍历及其应用（3/3）</vt:lpstr>
      <vt:lpstr>4.1 二叉树的遍历及其应用: a先序 - 递归</vt:lpstr>
      <vt:lpstr>4.1 二叉树的遍历及其应用: b中序 - 递归</vt:lpstr>
      <vt:lpstr>4.1 二叉树的遍历及其应用: c后序 - 递归</vt:lpstr>
      <vt:lpstr>4.1 二叉树的遍历及其应用: d层序</vt:lpstr>
      <vt:lpstr>*4.1 二叉树的遍历及其应用: a先序 - 非递归1/3</vt:lpstr>
      <vt:lpstr>*4.1 二叉树的遍历及其应用: a先序 - 非递归2/3</vt:lpstr>
      <vt:lpstr>*4.1 二叉树的遍历及其应用: a先序 - 非递归3/3</vt:lpstr>
      <vt:lpstr>*4.1 二叉树的遍历及其应用: b中序 - 非递归</vt:lpstr>
      <vt:lpstr>*4.1 二叉树的遍历及其应用: b中序 - 非递归</vt:lpstr>
      <vt:lpstr>*4.1 二叉树的遍历及其应用: c后序 - 非递归(法1)</vt:lpstr>
      <vt:lpstr>*4.1 二叉树的遍历及其应用: c后序 - 非递归(法1)</vt:lpstr>
      <vt:lpstr>*4.1 二叉树的遍历及其应用: c后序 - 非递归(法1)</vt:lpstr>
      <vt:lpstr>*4.1 二叉树的遍历及其应用: c后序 - 非递归(法1)</vt:lpstr>
      <vt:lpstr>*4.1 二叉树的遍历及其应用: c后序 - 非递归(法2)</vt:lpstr>
      <vt:lpstr>*4.1 二叉树的遍历及其应用: c后序 - 非递归(法3)</vt:lpstr>
      <vt:lpstr>4.2 二叉树遍历算法的应用</vt:lpstr>
      <vt:lpstr>4.2 TBT应用: a）二叉树的二叉链表创建</vt:lpstr>
      <vt:lpstr>4.2 TBT应用: a）二叉树的二叉链表创建</vt:lpstr>
      <vt:lpstr>4.2 TBT应用: a）二叉树的二叉链表创建</vt:lpstr>
      <vt:lpstr>4.2 TBT应用: a）二叉树的二叉链表创建</vt:lpstr>
      <vt:lpstr>4.2 TBT应用: b）求二叉树的叶子结点数</vt:lpstr>
      <vt:lpstr>4.2 TBT应用: c）求二叉树的深度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JasoneLIN</dc:creator>
  <cp:lastModifiedBy>JasoneLIN</cp:lastModifiedBy>
  <cp:revision>2855</cp:revision>
  <cp:lastPrinted>1601-01-01T00:00:00Z</cp:lastPrinted>
  <dcterms:created xsi:type="dcterms:W3CDTF">1601-01-01T00:00:00Z</dcterms:created>
  <dcterms:modified xsi:type="dcterms:W3CDTF">2022-06-21T07:13:42Z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