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20"/>
  </p:notesMasterIdLst>
  <p:sldIdLst>
    <p:sldId id="580" r:id="rId3"/>
    <p:sldId id="574" r:id="rId4"/>
    <p:sldId id="576" r:id="rId5"/>
    <p:sldId id="579" r:id="rId6"/>
    <p:sldId id="577" r:id="rId7"/>
    <p:sldId id="578" r:id="rId8"/>
    <p:sldId id="594" r:id="rId9"/>
    <p:sldId id="600" r:id="rId10"/>
    <p:sldId id="601" r:id="rId11"/>
    <p:sldId id="602" r:id="rId12"/>
    <p:sldId id="593" r:id="rId13"/>
    <p:sldId id="596" r:id="rId14"/>
    <p:sldId id="597" r:id="rId15"/>
    <p:sldId id="585" r:id="rId16"/>
    <p:sldId id="586" r:id="rId17"/>
    <p:sldId id="598" r:id="rId18"/>
    <p:sldId id="599" r:id="rId1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00FF"/>
    <a:srgbClr val="0080FF"/>
    <a:srgbClr val="002080"/>
    <a:srgbClr val="FFCCFF"/>
    <a:srgbClr val="00FF00"/>
    <a:srgbClr val="0000CC"/>
    <a:srgbClr val="A1E9AD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2118" autoAdjust="0"/>
  </p:normalViewPr>
  <p:slideViewPr>
    <p:cSldViewPr>
      <p:cViewPr varScale="1">
        <p:scale>
          <a:sx n="81" d="100"/>
          <a:sy n="81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E29A18F-8244-4B3E-9903-ED387B2AC52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BE4987-1F5C-4128-A137-720126B84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段子：有个数学老师和他老婆离婚，女方临走时在离婚证背后写到：</a:t>
            </a:r>
            <a:r>
              <a:rPr lang="en-US" altLang="zh-CN" dirty="0" smtClean="0"/>
              <a:t>145*154÷(1+1)80</a:t>
            </a:r>
            <a:r>
              <a:rPr lang="zh-CN" altLang="en-US" dirty="0" smtClean="0"/>
              <a:t>。他用尽所有的数学专业求解，都不得其意</a:t>
            </a:r>
            <a:r>
              <a:rPr lang="en-US" altLang="zh-CN" dirty="0" smtClean="0"/>
              <a:t>...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可能解：一事无成 一无是处 王八蛋！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2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52383" lvl="1" indent="-557144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70C0"/>
                </a:solidFill>
              </a:rPr>
              <a:t>结点路径</a:t>
            </a:r>
            <a:r>
              <a:rPr lang="zh-CN" altLang="en-US" sz="2400" dirty="0"/>
              <a:t>：从树中</a:t>
            </a:r>
            <a:r>
              <a:rPr lang="zh-CN" altLang="en-US" sz="2400" b="1" dirty="0"/>
              <a:t>一个结点</a:t>
            </a:r>
            <a:r>
              <a:rPr lang="zh-CN" altLang="en-US" sz="2400" dirty="0"/>
              <a:t>到</a:t>
            </a:r>
            <a:r>
              <a:rPr lang="zh-CN" altLang="en-US" sz="2400" b="1" dirty="0"/>
              <a:t>另一个结点</a:t>
            </a:r>
            <a:r>
              <a:rPr lang="zh-CN" altLang="en-US" sz="2400" dirty="0"/>
              <a:t>之间的分支，构成</a:t>
            </a:r>
            <a:r>
              <a:rPr lang="zh-CN" altLang="en-US" sz="2400" i="1" u="sng" dirty="0"/>
              <a:t>这两个结点之间的路径</a:t>
            </a:r>
            <a:r>
              <a:rPr lang="zh-CN" altLang="en-US" sz="2400" dirty="0"/>
              <a:t>。</a:t>
            </a:r>
          </a:p>
          <a:p>
            <a:pPr marL="1052383" lvl="1" indent="-557144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70C0"/>
                </a:solidFill>
              </a:rPr>
              <a:t>路径长度</a:t>
            </a:r>
            <a:r>
              <a:rPr lang="zh-CN" altLang="en-US" sz="2400" dirty="0"/>
              <a:t>：结点</a:t>
            </a:r>
            <a:r>
              <a:rPr lang="zh-CN" altLang="en-US" sz="2400" i="1" u="sng" dirty="0"/>
              <a:t>路径上的分支数目</a:t>
            </a:r>
            <a:r>
              <a:rPr lang="zh-CN" altLang="en-US" sz="2400" dirty="0"/>
              <a:t>称为路径长度。</a:t>
            </a:r>
          </a:p>
          <a:p>
            <a:pPr marL="1052383" lvl="1" indent="-557144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7030A0"/>
                </a:solidFill>
              </a:rPr>
              <a:t>树</a:t>
            </a:r>
            <a:r>
              <a:rPr lang="zh-CN" altLang="en-US" sz="2400" b="1" dirty="0">
                <a:solidFill>
                  <a:srgbClr val="0070C0"/>
                </a:solidFill>
              </a:rPr>
              <a:t>的路径长度</a:t>
            </a:r>
            <a:r>
              <a:rPr lang="zh-CN" altLang="en-US" sz="2400" dirty="0"/>
              <a:t>：从</a:t>
            </a:r>
            <a:r>
              <a:rPr lang="zh-CN" altLang="en-US" sz="2400" b="1" dirty="0"/>
              <a:t>树根</a:t>
            </a:r>
            <a:r>
              <a:rPr lang="zh-CN" altLang="en-US" sz="2400" dirty="0"/>
              <a:t>到</a:t>
            </a:r>
            <a:r>
              <a:rPr lang="zh-CN" altLang="en-US" sz="2400" b="1" i="1" dirty="0"/>
              <a:t>每一个结点</a:t>
            </a:r>
            <a:r>
              <a:rPr lang="zh-CN" altLang="en-US" sz="2400" dirty="0"/>
              <a:t>的</a:t>
            </a:r>
            <a:r>
              <a:rPr lang="zh-CN" altLang="en-US" sz="2400" i="1" u="sng" dirty="0"/>
              <a:t>路径长度</a:t>
            </a:r>
            <a:r>
              <a:rPr lang="zh-CN" altLang="en-US" sz="2400" i="1" dirty="0"/>
              <a:t>之和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052383" lvl="1" indent="-557144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7030A0"/>
                </a:solidFill>
              </a:rPr>
              <a:t>结点</a:t>
            </a:r>
            <a:r>
              <a:rPr lang="zh-CN" altLang="en-US" sz="1700" b="1" dirty="0">
                <a:solidFill>
                  <a:srgbClr val="0070C0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带权</a:t>
            </a:r>
            <a:r>
              <a:rPr lang="zh-CN" altLang="en-US" sz="2400" b="1" dirty="0">
                <a:solidFill>
                  <a:srgbClr val="0070C0"/>
                </a:solidFill>
              </a:rPr>
              <a:t>路径长度</a:t>
            </a:r>
            <a:r>
              <a:rPr lang="zh-CN" altLang="en-US" sz="2400" dirty="0"/>
              <a:t>：从</a:t>
            </a:r>
            <a:r>
              <a:rPr lang="zh-CN" altLang="en-US" sz="2400" b="1" u="sng" dirty="0"/>
              <a:t>该结点</a:t>
            </a:r>
            <a:r>
              <a:rPr lang="zh-CN" altLang="en-US" sz="2400" dirty="0"/>
              <a:t>到</a:t>
            </a:r>
            <a:r>
              <a:rPr lang="zh-CN" altLang="en-US" sz="2400" b="1" u="sng" dirty="0"/>
              <a:t>树的根结点</a:t>
            </a:r>
            <a:r>
              <a:rPr lang="zh-CN" altLang="en-US" sz="2400" dirty="0"/>
              <a:t>之间的</a:t>
            </a:r>
            <a:r>
              <a:rPr lang="zh-CN" altLang="en-US" sz="2400" i="1" u="sng" dirty="0"/>
              <a:t>路径长度</a:t>
            </a:r>
            <a:r>
              <a:rPr lang="zh-CN" altLang="en-US" sz="2400" dirty="0"/>
              <a:t> 与 </a:t>
            </a:r>
            <a:r>
              <a:rPr lang="zh-CN" altLang="en-US" sz="2400" u="sng" dirty="0"/>
              <a:t>结点的权</a:t>
            </a:r>
            <a:r>
              <a:rPr lang="en-US" altLang="zh-CN" sz="2400" u="sng" dirty="0"/>
              <a:t>(</a:t>
            </a:r>
            <a:r>
              <a:rPr lang="zh-CN" altLang="en-US" sz="2400" u="sng" dirty="0"/>
              <a:t>值</a:t>
            </a:r>
            <a:r>
              <a:rPr lang="en-US" altLang="zh-CN" sz="2400" u="sng" dirty="0"/>
              <a:t>)</a:t>
            </a:r>
            <a:r>
              <a:rPr lang="zh-CN" altLang="en-US" sz="2400" dirty="0"/>
              <a:t>的</a:t>
            </a:r>
            <a:r>
              <a:rPr lang="zh-CN" altLang="en-US" sz="2400" i="1" dirty="0"/>
              <a:t>乘积</a:t>
            </a:r>
            <a:r>
              <a:rPr lang="zh-CN" altLang="en-US" sz="2400" dirty="0"/>
              <a:t>。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权</a:t>
            </a:r>
            <a:r>
              <a:rPr lang="en-US" altLang="zh-CN" sz="2200" dirty="0"/>
              <a:t>(</a:t>
            </a:r>
            <a:r>
              <a:rPr lang="zh-CN" altLang="en-US" sz="2200" dirty="0"/>
              <a:t>值</a:t>
            </a:r>
            <a:r>
              <a:rPr lang="en-US" altLang="zh-CN" sz="2200" dirty="0"/>
              <a:t>)</a:t>
            </a:r>
            <a:r>
              <a:rPr lang="en-US" altLang="zh-CN" sz="2200" i="1" dirty="0" err="1"/>
              <a:t>w</a:t>
            </a:r>
            <a:r>
              <a:rPr lang="en-US" altLang="zh-CN" sz="2200" i="1" baseline="-25000" dirty="0" err="1"/>
              <a:t>x</a:t>
            </a:r>
            <a:r>
              <a:rPr lang="en-US" altLang="zh-CN" sz="2200" dirty="0"/>
              <a:t>: </a:t>
            </a:r>
            <a:r>
              <a:rPr lang="zh-CN" altLang="en-US" sz="2200" dirty="0"/>
              <a:t>各种开销、代价、频度等的</a:t>
            </a:r>
            <a:r>
              <a:rPr lang="zh-CN" altLang="en-US" sz="2200" b="1" i="1" dirty="0"/>
              <a:t>抽象称呼</a:t>
            </a:r>
            <a:r>
              <a:rPr lang="zh-CN" altLang="en-US" sz="2200" dirty="0"/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6E11-4455-4293-BAB8-E28C2B805D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9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9F6CE-00AE-467E-A7A5-979A0D8F0E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74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42A7-ED42-41AD-B57C-D76C384CE4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02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DA896-2345-4708-80F3-335CEE6209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54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457200"/>
            <a:ext cx="81915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3E24-D29D-4928-8ABD-D224BA9D1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4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1D62-E33F-49F6-85E7-2CCA1F9D8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31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691B7-49B2-4A7B-97FF-9B53D4B857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409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29340-FC60-4D0E-821C-07BFC42E55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0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4E1A0-3710-4AAC-83CA-BB834A42D2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249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93E3-16AC-469B-BE6D-31F753D867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346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2D4D6-0E8A-4B1E-9B43-4A34C2AC2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8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D1021-6494-414F-A575-F376E8C2A5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52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2549A-468F-430A-9CA6-F5875D3069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53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13C9-6B60-4190-94C5-6B8FE76C7E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AFBAF-856B-488F-929F-E87859E0CC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75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23146-B154-4122-B14E-9D2306496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1FF71-5E98-4E6A-8B14-BB51DFBFE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2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7527-4B23-4366-977D-EFB30EE7B5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0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5882-DAF5-4D60-956C-5B8BE20F8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67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E434-CEE6-40D7-AF95-B52D1619E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92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FDE6E2-1BBC-46A4-B58B-3288D44F09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fld id="{9F9E563D-9C06-4856-86B6-1690C6D5D1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086600" cy="487362"/>
          </a:xfrm>
        </p:spPr>
        <p:txBody>
          <a:bodyPr/>
          <a:lstStyle/>
          <a:p>
            <a:r>
              <a:rPr lang="en-US" altLang="zh-CN" sz="2800" dirty="0" smtClean="0"/>
              <a:t>6 </a:t>
            </a:r>
            <a:r>
              <a:rPr lang="zh-CN" altLang="en-US" sz="2800" dirty="0" smtClean="0"/>
              <a:t>哈夫曼</a:t>
            </a:r>
            <a:r>
              <a:rPr lang="en-US" altLang="zh-CN" sz="2800" dirty="0" smtClean="0"/>
              <a:t>(Huffman)</a:t>
            </a:r>
            <a:r>
              <a:rPr lang="zh-CN" altLang="en-US" sz="2800" dirty="0" smtClean="0"/>
              <a:t>树</a:t>
            </a:r>
            <a:endParaRPr lang="zh-CN" altLang="en-US" sz="18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343900" cy="5638800"/>
          </a:xfrm>
        </p:spPr>
        <p:txBody>
          <a:bodyPr/>
          <a:lstStyle/>
          <a:p>
            <a:pPr marL="355600" indent="-355600">
              <a:spcBef>
                <a:spcPts val="10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【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段子</a:t>
            </a:r>
            <a:r>
              <a:rPr lang="en-US" altLang="zh-CN" sz="2400" dirty="0">
                <a:solidFill>
                  <a:schemeClr val="tx1"/>
                </a:solidFill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zh-CN" altLang="en-US" sz="2000" dirty="0">
                <a:solidFill>
                  <a:schemeClr val="tx1"/>
                </a:solidFill>
              </a:rPr>
              <a:t>个数学老师和他老婆离婚，女方临走时在离婚证背后写到：</a:t>
            </a:r>
            <a:r>
              <a:rPr lang="en-US" altLang="zh-CN" sz="2400" dirty="0">
                <a:solidFill>
                  <a:schemeClr val="tx1"/>
                </a:solidFill>
              </a:rPr>
              <a:t>145*154÷(1+1)80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他用尽所有的数学专业求解，都不得其意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  <a:p>
            <a:pPr>
              <a:spcBef>
                <a:spcPts val="1000"/>
              </a:spcBef>
            </a:pPr>
            <a:r>
              <a:rPr lang="zh-CN" altLang="en-US" sz="2400" dirty="0" smtClean="0">
                <a:solidFill>
                  <a:srgbClr val="0070C0"/>
                </a:solidFill>
              </a:rPr>
              <a:t>信号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</a:rPr>
              <a:t>电文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比如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aabacaba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</a:rPr>
              <a:t>通讯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</a:rPr>
              <a:t>CS</a:t>
            </a:r>
            <a:r>
              <a:rPr lang="zh-CN" altLang="en-US" sz="2400" dirty="0" smtClean="0">
                <a:solidFill>
                  <a:schemeClr val="tx1"/>
                </a:solidFill>
              </a:rPr>
              <a:t>中非常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普遍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尤其</a:t>
            </a:r>
            <a:r>
              <a:rPr lang="zh-CN" altLang="en-US" sz="1600" i="1" dirty="0" smtClean="0">
                <a:solidFill>
                  <a:srgbClr val="7030A0"/>
                </a:solidFill>
              </a:rPr>
              <a:t>网络</a:t>
            </a:r>
            <a:r>
              <a:rPr lang="zh-CN" altLang="en-US" sz="1600" dirty="0">
                <a:solidFill>
                  <a:schemeClr val="tx1"/>
                </a:solidFill>
              </a:rPr>
              <a:t>中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en-US" altLang="zh-CN" sz="2400" dirty="0" smtClean="0">
                <a:solidFill>
                  <a:schemeClr val="tx1"/>
                </a:solidFill>
              </a:rPr>
              <a:t>!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000" dirty="0" smtClean="0"/>
              <a:t>最终都需</a:t>
            </a:r>
            <a:r>
              <a:rPr lang="en-US" altLang="zh-CN" sz="2000" dirty="0" smtClean="0"/>
              <a:t>: </a:t>
            </a:r>
            <a:r>
              <a:rPr lang="zh-CN" altLang="en-US" sz="1800" dirty="0" smtClean="0"/>
              <a:t>将传送的</a:t>
            </a:r>
            <a:r>
              <a:rPr lang="zh-CN" altLang="en-US" sz="1800" dirty="0"/>
              <a:t>电文</a:t>
            </a:r>
            <a:r>
              <a:rPr lang="zh-CN" altLang="en-US" sz="1800" dirty="0" smtClean="0"/>
              <a:t>转换</a:t>
            </a:r>
            <a:r>
              <a:rPr lang="zh-CN" altLang="en-US" sz="1800" dirty="0"/>
              <a:t>成</a:t>
            </a:r>
            <a:r>
              <a:rPr lang="zh-CN" altLang="en-US" sz="1800" dirty="0" smtClean="0"/>
              <a:t>由</a:t>
            </a:r>
            <a:r>
              <a:rPr lang="en-US" altLang="zh-CN" sz="1800" b="1" dirty="0">
                <a:solidFill>
                  <a:srgbClr val="006600"/>
                </a:solidFill>
              </a:rPr>
              <a:t>0</a:t>
            </a:r>
            <a:r>
              <a:rPr lang="zh-CN" altLang="en-US" sz="1800" b="1" dirty="0">
                <a:solidFill>
                  <a:srgbClr val="006600"/>
                </a:solidFill>
              </a:rPr>
              <a:t>、</a:t>
            </a:r>
            <a:r>
              <a:rPr lang="en-US" altLang="zh-CN" sz="1800" b="1" dirty="0">
                <a:solidFill>
                  <a:srgbClr val="006600"/>
                </a:solidFill>
              </a:rPr>
              <a:t>1</a:t>
            </a:r>
            <a:r>
              <a:rPr lang="zh-CN" altLang="en-US" sz="1800" b="1" dirty="0">
                <a:solidFill>
                  <a:srgbClr val="006600"/>
                </a:solidFill>
              </a:rPr>
              <a:t>组成的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二进制比特流串</a:t>
            </a:r>
            <a:r>
              <a:rPr lang="zh-CN" altLang="en-US" sz="1800" dirty="0" smtClean="0"/>
              <a:t>来</a:t>
            </a:r>
            <a:r>
              <a:rPr lang="zh-CN" altLang="en-US" sz="1800" dirty="0"/>
              <a:t>传输</a:t>
            </a:r>
            <a:r>
              <a:rPr lang="zh-CN" altLang="en-US" sz="1800" dirty="0" smtClean="0"/>
              <a:t>。</a:t>
            </a:r>
            <a:endParaRPr lang="en-US" altLang="zh-CN" sz="20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000" dirty="0" smtClean="0"/>
              <a:t>为使</a:t>
            </a:r>
            <a:r>
              <a:rPr lang="zh-CN" altLang="en-US" sz="2000" i="1" u="sng" dirty="0"/>
              <a:t>收发</a:t>
            </a:r>
            <a:r>
              <a:rPr lang="zh-CN" altLang="en-US" sz="2000" u="sng" dirty="0" smtClean="0"/>
              <a:t>的</a:t>
            </a:r>
            <a:r>
              <a:rPr lang="zh-CN" altLang="en-US" sz="2000" b="1" u="sng" dirty="0"/>
              <a:t>效率</a:t>
            </a:r>
            <a:r>
              <a:rPr lang="zh-CN" altLang="en-US" sz="2000" dirty="0" smtClean="0"/>
              <a:t>提高，要求</a:t>
            </a:r>
            <a:r>
              <a:rPr lang="zh-CN" altLang="en-US" sz="2000" dirty="0"/>
              <a:t>电文编码要</a:t>
            </a:r>
            <a:r>
              <a:rPr lang="zh-CN" altLang="en-US" sz="2000" i="1" u="sng" dirty="0"/>
              <a:t>尽可能地</a:t>
            </a:r>
            <a:r>
              <a:rPr lang="zh-CN" altLang="en-US" sz="2000" b="1" i="1" u="sng" dirty="0"/>
              <a:t>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044575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语言为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r>
              <a:rPr lang="zh-CN" altLang="en-US" sz="1600" dirty="0" smtClean="0">
                <a:solidFill>
                  <a:schemeClr val="tx1"/>
                </a:solidFill>
              </a:rPr>
              <a:t>每个</a:t>
            </a:r>
            <a:r>
              <a:rPr lang="zh-CN" altLang="en-US" sz="1600" dirty="0">
                <a:solidFill>
                  <a:schemeClr val="tx1"/>
                </a:solidFill>
              </a:rPr>
              <a:t>字符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个字节（</a:t>
            </a:r>
            <a:r>
              <a:rPr lang="en-US" altLang="zh-CN" sz="1600" b="1" dirty="0">
                <a:solidFill>
                  <a:schemeClr val="tx1"/>
                </a:solidFill>
              </a:rPr>
              <a:t>8</a:t>
            </a:r>
            <a:r>
              <a:rPr lang="en-US" altLang="zh-CN" sz="1600" dirty="0">
                <a:solidFill>
                  <a:schemeClr val="tx1"/>
                </a:solidFill>
              </a:rPr>
              <a:t> Bit</a:t>
            </a:r>
            <a:r>
              <a:rPr lang="zh-CN" altLang="en-US" sz="1600" dirty="0">
                <a:solidFill>
                  <a:schemeClr val="tx1"/>
                </a:solidFill>
              </a:rPr>
              <a:t>），共</a:t>
            </a:r>
            <a:r>
              <a:rPr lang="en-US" altLang="zh-CN" sz="1600" b="1" dirty="0">
                <a:solidFill>
                  <a:schemeClr val="tx1"/>
                </a:solidFill>
              </a:rPr>
              <a:t>8</a:t>
            </a:r>
            <a:r>
              <a:rPr lang="en-US" altLang="zh-CN" sz="1600" dirty="0">
                <a:solidFill>
                  <a:schemeClr val="tx1"/>
                </a:solidFill>
              </a:rPr>
              <a:t>*</a:t>
            </a:r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r>
              <a:rPr lang="en-US" altLang="zh-CN" sz="1600" dirty="0">
                <a:solidFill>
                  <a:schemeClr val="tx1"/>
                </a:solidFill>
              </a:rPr>
              <a:t>=</a:t>
            </a:r>
            <a:r>
              <a:rPr lang="en-US" altLang="zh-CN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Bit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044575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若</a:t>
            </a:r>
            <a:r>
              <a:rPr lang="zh-CN" altLang="en-US" sz="1600" dirty="0">
                <a:solidFill>
                  <a:schemeClr val="tx1"/>
                </a:solidFill>
              </a:rPr>
              <a:t>对信号进行编码</a:t>
            </a:r>
            <a:r>
              <a:rPr lang="en-US" altLang="zh-CN" sz="1600" dirty="0">
                <a:solidFill>
                  <a:schemeClr val="tx1"/>
                </a:solidFill>
              </a:rPr>
              <a:t>: </a:t>
            </a:r>
            <a:r>
              <a:rPr lang="en-US" altLang="zh-CN" sz="1600" dirty="0">
                <a:solidFill>
                  <a:srgbClr val="7030A0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表示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长度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r>
              <a:rPr lang="en-US" altLang="zh-CN" sz="1600" dirty="0" smtClean="0">
                <a:solidFill>
                  <a:schemeClr val="tx1"/>
                </a:solidFill>
              </a:rPr>
              <a:t>, </a:t>
            </a:r>
            <a:r>
              <a:rPr lang="en-US" altLang="zh-CN" sz="1600" dirty="0">
                <a:solidFill>
                  <a:srgbClr val="7030A0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表示</a:t>
            </a:r>
            <a:r>
              <a:rPr lang="en-US" altLang="zh-CN" sz="1600" dirty="0">
                <a:solidFill>
                  <a:schemeClr val="tx1"/>
                </a:solidFill>
              </a:rPr>
              <a:t>b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长度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r>
              <a:rPr lang="en-US" altLang="zh-CN" sz="1600" dirty="0" smtClean="0">
                <a:solidFill>
                  <a:schemeClr val="tx1"/>
                </a:solidFill>
              </a:rPr>
              <a:t>, </a:t>
            </a:r>
            <a:r>
              <a:rPr lang="en-US" altLang="zh-CN" sz="1600" dirty="0">
                <a:solidFill>
                  <a:srgbClr val="7030A0"/>
                </a:solidFill>
              </a:rPr>
              <a:t>11</a:t>
            </a:r>
            <a:r>
              <a:rPr lang="zh-CN" altLang="en-US" sz="1600" dirty="0">
                <a:solidFill>
                  <a:schemeClr val="tx1"/>
                </a:solidFill>
              </a:rPr>
              <a:t>表示</a:t>
            </a:r>
            <a:r>
              <a:rPr lang="en-US" altLang="zh-CN" sz="1600" dirty="0">
                <a:solidFill>
                  <a:schemeClr val="tx1"/>
                </a:solidFill>
              </a:rPr>
              <a:t>c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长度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</a:rPr>
              <a:t>则只需要传输 </a:t>
            </a:r>
            <a:r>
              <a:rPr lang="en-US" altLang="zh-CN" sz="1600" dirty="0">
                <a:solidFill>
                  <a:srgbClr val="7030A0"/>
                </a:solidFill>
              </a:rPr>
              <a:t>1</a:t>
            </a:r>
            <a:r>
              <a:rPr lang="en-US" altLang="zh-CN" sz="1600" dirty="0">
                <a:solidFill>
                  <a:schemeClr val="tx1"/>
                </a:solidFill>
              </a:rPr>
              <a:t>(a)*</a:t>
            </a:r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r>
              <a:rPr lang="en-US" altLang="zh-CN" sz="1600" dirty="0">
                <a:solidFill>
                  <a:schemeClr val="tx1"/>
                </a:solidFill>
              </a:rPr>
              <a:t> + </a:t>
            </a:r>
            <a:r>
              <a:rPr lang="en-US" altLang="zh-CN" sz="1600" dirty="0">
                <a:solidFill>
                  <a:srgbClr val="7030A0"/>
                </a:solidFill>
              </a:rPr>
              <a:t>2</a:t>
            </a:r>
            <a:r>
              <a:rPr lang="en-US" altLang="zh-CN" sz="1600" dirty="0">
                <a:solidFill>
                  <a:schemeClr val="tx1"/>
                </a:solidFill>
              </a:rPr>
              <a:t>(b)*</a:t>
            </a:r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r>
              <a:rPr lang="en-US" altLang="zh-CN" sz="1600" dirty="0">
                <a:solidFill>
                  <a:schemeClr val="tx1"/>
                </a:solidFill>
              </a:rPr>
              <a:t> + </a:t>
            </a:r>
            <a:r>
              <a:rPr lang="en-US" altLang="zh-CN" sz="1600" dirty="0">
                <a:solidFill>
                  <a:srgbClr val="7030A0"/>
                </a:solidFill>
              </a:rPr>
              <a:t>2</a:t>
            </a:r>
            <a:r>
              <a:rPr lang="en-US" altLang="zh-CN" sz="1600" dirty="0">
                <a:solidFill>
                  <a:schemeClr val="tx1"/>
                </a:solidFill>
              </a:rPr>
              <a:t>(c)*</a:t>
            </a:r>
            <a:r>
              <a:rPr lang="en-US" altLang="zh-CN" sz="1600" dirty="0">
                <a:solidFill>
                  <a:srgbClr val="0070C0"/>
                </a:solidFill>
              </a:rPr>
              <a:t>1 </a:t>
            </a:r>
            <a:r>
              <a:rPr lang="en-US" altLang="zh-CN" sz="1600" dirty="0">
                <a:solidFill>
                  <a:schemeClr val="tx1"/>
                </a:solidFill>
              </a:rPr>
              <a:t>= 5 + 4 + 2 =</a:t>
            </a:r>
            <a:r>
              <a:rPr lang="en-US" altLang="zh-CN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CN" altLang="en-US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Bit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比特位</a:t>
            </a:r>
            <a:r>
              <a:rPr lang="zh-CN" alt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显著</a:t>
            </a:r>
            <a:r>
              <a:rPr lang="zh-CN" altLang="en-US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少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971550" lvl="1" indent="-514350">
              <a:buFont typeface="+mj-ea"/>
              <a:buAutoNum type="circleNumDbPlain" startAt="3"/>
            </a:pPr>
            <a:r>
              <a:rPr lang="zh-CN" altLang="en-US" sz="2000" dirty="0" smtClean="0"/>
              <a:t>当然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不管如何编码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必须保证接收方可以正确理解含义。</a:t>
            </a:r>
          </a:p>
          <a:p>
            <a:pPr>
              <a:spcBef>
                <a:spcPts val="1000"/>
              </a:spcBef>
            </a:pPr>
            <a:r>
              <a:rPr lang="en-US" altLang="zh-CN" sz="2400" dirty="0" smtClean="0"/>
              <a:t>Huffman</a:t>
            </a:r>
            <a:r>
              <a:rPr lang="zh-CN" altLang="en-US" sz="2400" dirty="0" smtClean="0"/>
              <a:t>树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主要用于设计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长短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[</a:t>
            </a:r>
            <a:r>
              <a:rPr lang="zh-CN" altLang="en-US" sz="1200" b="1" dirty="0">
                <a:solidFill>
                  <a:srgbClr val="7030A0"/>
                </a:solidFill>
              </a:rPr>
              <a:t>度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]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不等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的编码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且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保证</a:t>
            </a:r>
            <a:r>
              <a:rPr lang="zh-CN" altLang="en-US" sz="2000" dirty="0" smtClean="0">
                <a:solidFill>
                  <a:schemeClr val="accent6"/>
                </a:solidFill>
              </a:rPr>
              <a:t>译码时</a:t>
            </a:r>
            <a:r>
              <a:rPr lang="zh-CN" altLang="en-US" sz="2000" b="1" i="1" dirty="0" smtClean="0">
                <a:solidFill>
                  <a:schemeClr val="accent6"/>
                </a:solidFill>
              </a:rPr>
              <a:t>不</a:t>
            </a:r>
            <a:r>
              <a:rPr lang="zh-CN" altLang="en-US" sz="2000" b="1" i="1" dirty="0">
                <a:solidFill>
                  <a:schemeClr val="accent6"/>
                </a:solidFill>
              </a:rPr>
              <a:t>产生</a:t>
            </a:r>
            <a:r>
              <a:rPr lang="zh-CN" altLang="en-US" sz="2000" b="1" i="1" dirty="0" smtClean="0">
                <a:solidFill>
                  <a:schemeClr val="accent6"/>
                </a:solidFill>
              </a:rPr>
              <a:t>二义性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编码。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800" dirty="0" smtClean="0"/>
              <a:t>——</a:t>
            </a:r>
            <a:r>
              <a:rPr lang="zh-CN" altLang="en-US" sz="1800" dirty="0" smtClean="0"/>
              <a:t>不产生二义性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即</a:t>
            </a:r>
            <a:r>
              <a:rPr lang="zh-CN" altLang="en-US" sz="1200" i="1" dirty="0" smtClean="0">
                <a:solidFill>
                  <a:srgbClr val="C00000"/>
                </a:solidFill>
              </a:rPr>
              <a:t>任意</a:t>
            </a:r>
            <a:r>
              <a:rPr lang="zh-CN" altLang="en-US" sz="1200" i="1" dirty="0">
                <a:solidFill>
                  <a:srgbClr val="C00000"/>
                </a:solidFill>
              </a:rPr>
              <a:t>字符的编码</a:t>
            </a:r>
            <a:r>
              <a:rPr lang="zh-CN" altLang="en-US" sz="1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都不是</a:t>
            </a:r>
            <a:r>
              <a:rPr lang="zh-CN" altLang="en-US" sz="1200" i="1" dirty="0">
                <a:solidFill>
                  <a:srgbClr val="C00000"/>
                </a:solidFill>
              </a:rPr>
              <a:t>另一个字符编码的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前缀</a:t>
            </a:r>
            <a:r>
              <a:rPr lang="en-US" altLang="zh-CN" sz="1200" dirty="0" smtClean="0"/>
              <a:t>)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此</a:t>
            </a:r>
            <a:r>
              <a:rPr lang="zh-CN" altLang="en-US" sz="1800" dirty="0"/>
              <a:t>编码称为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前缀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编码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048000" y="2202934"/>
            <a:ext cx="145854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1200" dirty="0" smtClean="0">
                <a:solidFill>
                  <a:srgbClr val="002060"/>
                </a:solidFill>
              </a:rPr>
              <a:t>‘a’=</a:t>
            </a:r>
            <a:r>
              <a:rPr lang="en-US" altLang="zh-CN" sz="1200" b="0" dirty="0" smtClean="0">
                <a:solidFill>
                  <a:srgbClr val="002060"/>
                </a:solidFill>
              </a:rPr>
              <a:t>01100001</a:t>
            </a:r>
            <a:r>
              <a:rPr lang="zh-CN" altLang="en-US" sz="1200" b="0" dirty="0" smtClean="0">
                <a:solidFill>
                  <a:srgbClr val="002060"/>
                </a:solidFill>
              </a:rPr>
              <a:t>（</a:t>
            </a:r>
            <a:r>
              <a:rPr lang="en-US" altLang="zh-CN" sz="1200" b="0" dirty="0" smtClean="0">
                <a:solidFill>
                  <a:srgbClr val="002060"/>
                </a:solidFill>
              </a:rPr>
              <a:t>97</a:t>
            </a:r>
            <a:r>
              <a:rPr lang="zh-CN" altLang="en-US" sz="1200" b="0" dirty="0" smtClean="0">
                <a:solidFill>
                  <a:srgbClr val="002060"/>
                </a:solidFill>
              </a:rPr>
              <a:t>）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4400" y="2202934"/>
            <a:ext cx="93916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1200" dirty="0" smtClean="0">
                <a:solidFill>
                  <a:srgbClr val="002060"/>
                </a:solidFill>
              </a:rPr>
              <a:t>‘b’=</a:t>
            </a:r>
            <a:r>
              <a:rPr lang="en-US" altLang="zh-CN" sz="1200" b="0" dirty="0" smtClean="0">
                <a:solidFill>
                  <a:srgbClr val="002060"/>
                </a:solidFill>
              </a:rPr>
              <a:t>01100010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5715" y="2202934"/>
            <a:ext cx="91813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1200" dirty="0" smtClean="0">
                <a:solidFill>
                  <a:srgbClr val="002060"/>
                </a:solidFill>
              </a:rPr>
              <a:t>‘c’=</a:t>
            </a:r>
            <a:r>
              <a:rPr lang="en-US" altLang="zh-CN" sz="1200" b="0" dirty="0" smtClean="0">
                <a:solidFill>
                  <a:srgbClr val="002060"/>
                </a:solidFill>
              </a:rPr>
              <a:t>01100011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5015556" cy="785818"/>
          </a:xfrm>
        </p:spPr>
        <p:txBody>
          <a:bodyPr/>
          <a:lstStyle/>
          <a:p>
            <a:pPr marL="449263" indent="-449263" algn="l"/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权重</a:t>
            </a:r>
            <a:r>
              <a:rPr lang="zh-CN" altLang="en-US" sz="2000" dirty="0"/>
              <a:t>为</a:t>
            </a:r>
            <a:r>
              <a:rPr lang="en-US" altLang="zh-CN" sz="2000" dirty="0" smtClean="0"/>
              <a:t>7, 10, 32, 16, 22, 13</a:t>
            </a:r>
            <a:r>
              <a:rPr lang="zh-CN" altLang="en-US" sz="2000" dirty="0" smtClean="0"/>
              <a:t>的信号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建立哈夫曼树时静态三叉链表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变化示意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644" y="882633"/>
            <a:ext cx="4815986" cy="1331624"/>
          </a:xfrm>
        </p:spPr>
        <p:txBody>
          <a:bodyPr/>
          <a:lstStyle/>
          <a:p>
            <a:pPr marL="279400" indent="-2794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 smtClean="0"/>
              <a:t>权值最小的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棵树中权值较小的为左子树，较大的为右子树；</a:t>
            </a:r>
            <a:endParaRPr lang="en-US" altLang="zh-CN" sz="2000" dirty="0" smtClean="0"/>
          </a:p>
          <a:p>
            <a:pPr marL="279400" indent="-2794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 smtClean="0"/>
              <a:t>编码时左分枝为“</a:t>
            </a:r>
            <a:r>
              <a:rPr lang="en-US" altLang="zh-CN" sz="2000" dirty="0" smtClean="0"/>
              <a:t>0”</a:t>
            </a:r>
            <a:r>
              <a:rPr lang="zh-CN" altLang="en-US" sz="2000" dirty="0" smtClean="0"/>
              <a:t>，右分枝为“</a:t>
            </a:r>
            <a:r>
              <a:rPr lang="en-US" altLang="zh-CN" sz="2000" dirty="0" smtClean="0"/>
              <a:t>1”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椭圆 3"/>
          <p:cNvSpPr/>
          <p:nvPr/>
        </p:nvSpPr>
        <p:spPr>
          <a:xfrm>
            <a:off x="2590800" y="2309624"/>
            <a:ext cx="38224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18967" y="2309624"/>
            <a:ext cx="38224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89778" y="2309624"/>
            <a:ext cx="38224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60589" y="2309624"/>
            <a:ext cx="38224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431400" y="2309624"/>
            <a:ext cx="38224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02213" y="2309624"/>
            <a:ext cx="38224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905220" y="332656"/>
          <a:ext cx="2915546" cy="623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95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dirty="0" smtClean="0">
                          <a:solidFill>
                            <a:schemeClr val="tx2"/>
                          </a:solidFill>
                        </a:rPr>
                        <a:t>     属性</a:t>
                      </a:r>
                      <a:endParaRPr lang="en-US" altLang="zh-CN" sz="1100" b="0" i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zh-CN" altLang="en-US" sz="1100" b="0" i="0" dirty="0" smtClean="0">
                          <a:solidFill>
                            <a:schemeClr val="tx2"/>
                          </a:solidFill>
                        </a:rPr>
                        <a:t>下标  </a:t>
                      </a:r>
                      <a:endParaRPr lang="zh-CN" altLang="en-US" sz="1100" b="0" i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CN" alt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2"/>
                          </a:solidFill>
                        </a:rPr>
                        <a:t>lch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2"/>
                          </a:solidFill>
                        </a:rPr>
                        <a:t>rch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1" dirty="0" smtClean="0">
                          <a:solidFill>
                            <a:schemeClr val="tx2"/>
                          </a:solidFill>
                        </a:rPr>
                        <a:t>parent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1400" b="0" i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 n=6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n+1=7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i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i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n+2=8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…=9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i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…=10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98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2*n-1=11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826596" y="114526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7</a:t>
            </a:r>
            <a:endParaRPr lang="zh-CN" altLang="en-US" sz="1800" b="1" i="1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6762476" y="1645330"/>
            <a:ext cx="44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10</a:t>
            </a:r>
            <a:endParaRPr lang="zh-CN" altLang="en-US" sz="1800" b="1" i="1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6762476" y="2145396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32</a:t>
            </a:r>
            <a:endParaRPr lang="zh-CN" altLang="en-US" sz="1800" b="1" i="1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6762476" y="2645462"/>
            <a:ext cx="44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16</a:t>
            </a:r>
            <a:endParaRPr lang="zh-CN" altLang="en-US" sz="1800" b="1" i="1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6762476" y="3145079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22</a:t>
            </a:r>
            <a:endParaRPr lang="zh-CN" altLang="en-US" sz="1800" b="1" i="1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6762476" y="3652446"/>
            <a:ext cx="44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13</a:t>
            </a:r>
            <a:endParaRPr lang="zh-CN" altLang="en-US" sz="1800" b="1" i="1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7282896" y="1661706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54088" y="1661706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30637" y="1661706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82896" y="4636860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54088" y="4636860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30637" y="4636860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2896" y="2157565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54088" y="2157565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0637" y="2157565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82896" y="2653424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54088" y="2653424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30637" y="2653424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82896" y="3149283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54088" y="3149283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30637" y="3149283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82896" y="3645142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54088" y="3645142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0637" y="3645142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82896" y="4141001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54088" y="4141001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30637" y="4141001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77782" y="6124440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48974" y="6124440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47774" y="6124440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77782" y="5132719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48974" y="5132719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30637" y="5132719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77782" y="562857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748974" y="562857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30637" y="562857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7454" y="2225564"/>
            <a:ext cx="5073376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en-US" altLang="zh-CN" sz="2000" dirty="0" smtClean="0">
                <a:latin typeface="+mj-ea"/>
                <a:ea typeface="+mj-ea"/>
              </a:rPr>
              <a:t>n=6</a:t>
            </a:r>
            <a:r>
              <a:rPr lang="zh-CN" altLang="en-US" sz="2000" dirty="0" smtClean="0">
                <a:latin typeface="+mj-ea"/>
                <a:ea typeface="+mj-ea"/>
              </a:rPr>
              <a:t>个信息结点                                       存储在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r>
              <a:rPr lang="zh-CN" altLang="en-US" sz="2000" dirty="0" smtClean="0">
                <a:latin typeface="+mj-ea"/>
                <a:ea typeface="+mj-ea"/>
              </a:rPr>
              <a:t>数组下标</a:t>
            </a:r>
            <a:r>
              <a:rPr lang="en-US" altLang="zh-CN" sz="2000" i="1" dirty="0" smtClean="0">
                <a:solidFill>
                  <a:srgbClr val="00B050"/>
                </a:solidFill>
                <a:latin typeface="+mj-ea"/>
                <a:ea typeface="+mj-ea"/>
              </a:rPr>
              <a:t>1~n</a:t>
            </a:r>
            <a:r>
              <a:rPr lang="zh-CN" altLang="en-US" sz="2000" dirty="0" smtClean="0">
                <a:latin typeface="+mj-ea"/>
                <a:ea typeface="+mj-ea"/>
              </a:rPr>
              <a:t>的位置；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+mj-ea"/>
                <a:ea typeface="+mj-ea"/>
              </a:rPr>
              <a:t>循环，进行</a:t>
            </a:r>
            <a:r>
              <a:rPr lang="en-US" altLang="zh-CN" sz="2000" b="1" i="1" dirty="0" smtClean="0">
                <a:latin typeface="+mj-ea"/>
                <a:ea typeface="+mj-ea"/>
              </a:rPr>
              <a:t>n-1=5</a:t>
            </a:r>
            <a:r>
              <a:rPr lang="zh-CN" altLang="en-US" sz="2000" dirty="0" smtClean="0">
                <a:latin typeface="+mj-ea"/>
                <a:ea typeface="+mj-ea"/>
              </a:rPr>
              <a:t>趟合并，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j-ea"/>
                <a:ea typeface="+mj-ea"/>
              </a:rPr>
              <a:t>第</a:t>
            </a:r>
            <a:r>
              <a:rPr lang="en-US" altLang="zh-CN" sz="2000" b="1" dirty="0" smtClean="0">
                <a:latin typeface="+mj-ea"/>
                <a:ea typeface="+mj-ea"/>
              </a:rPr>
              <a:t>1</a:t>
            </a:r>
            <a:r>
              <a:rPr lang="zh-CN" altLang="en-US" sz="2000" b="1" dirty="0" smtClean="0">
                <a:latin typeface="+mj-ea"/>
                <a:ea typeface="+mj-ea"/>
              </a:rPr>
              <a:t>趟</a:t>
            </a:r>
            <a:r>
              <a:rPr lang="en-US" altLang="zh-CN" sz="2000" b="1" dirty="0" smtClean="0">
                <a:latin typeface="+mj-ea"/>
                <a:ea typeface="+mj-ea"/>
              </a:rPr>
              <a:t>: </a:t>
            </a:r>
            <a:r>
              <a:rPr lang="zh-CN" altLang="en-US" sz="2000" dirty="0" smtClean="0">
                <a:latin typeface="+mj-ea"/>
                <a:ea typeface="+mj-ea"/>
              </a:rPr>
              <a:t>搜索数组</a:t>
            </a:r>
            <a:r>
              <a:rPr lang="en-US" altLang="zh-CN" sz="2000" dirty="0" smtClean="0">
                <a:latin typeface="+mj-ea"/>
                <a:ea typeface="+mj-ea"/>
              </a:rPr>
              <a:t>1~</a:t>
            </a:r>
            <a:r>
              <a:rPr lang="en-US" altLang="zh-CN" sz="2000" dirty="0" smtClean="0">
                <a:solidFill>
                  <a:srgbClr val="00B050"/>
                </a:solidFill>
                <a:latin typeface="+mj-ea"/>
                <a:ea typeface="+mj-ea"/>
              </a:rPr>
              <a:t>6(</a:t>
            </a:r>
            <a:r>
              <a:rPr lang="en-US" altLang="zh-CN" sz="2000" i="1" dirty="0" smtClean="0">
                <a:solidFill>
                  <a:srgbClr val="00B050"/>
                </a:solidFill>
                <a:latin typeface="+mj-ea"/>
                <a:ea typeface="+mj-ea"/>
              </a:rPr>
              <a:t>n</a:t>
            </a:r>
            <a:r>
              <a:rPr lang="en-US" altLang="zh-CN" sz="2000" dirty="0" smtClean="0">
                <a:solidFill>
                  <a:srgbClr val="00B050"/>
                </a:solidFill>
                <a:latin typeface="+mj-ea"/>
                <a:ea typeface="+mj-ea"/>
              </a:rPr>
              <a:t>)</a:t>
            </a:r>
            <a:r>
              <a:rPr lang="zh-CN" altLang="en-US" sz="2000" dirty="0" smtClean="0">
                <a:latin typeface="+mj-ea"/>
                <a:ea typeface="+mj-ea"/>
              </a:rPr>
              <a:t>位置内</a:t>
            </a:r>
            <a:r>
              <a:rPr lang="zh-CN" altLang="en-US" sz="2000" i="1" u="sng" dirty="0" smtClean="0">
                <a:latin typeface="+mj-ea"/>
                <a:ea typeface="+mj-ea"/>
              </a:rPr>
              <a:t>未合并过的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zh-CN" altLang="en-US" sz="2000" i="1" u="sng" dirty="0">
                <a:latin typeface="+mj-ea"/>
                <a:ea typeface="+mj-ea"/>
              </a:rPr>
              <a:t>权</a:t>
            </a:r>
            <a:r>
              <a:rPr lang="zh-CN" altLang="en-US" sz="2000" i="1" u="sng" dirty="0" smtClean="0">
                <a:latin typeface="+mj-ea"/>
                <a:ea typeface="+mj-ea"/>
              </a:rPr>
              <a:t>最小的</a:t>
            </a:r>
            <a:r>
              <a:rPr lang="zh-CN" altLang="en-US" sz="2000" dirty="0" smtClean="0">
                <a:latin typeface="+mj-ea"/>
                <a:ea typeface="+mj-ea"/>
              </a:rPr>
              <a:t>两个结点（</a:t>
            </a:r>
            <a:r>
              <a:rPr lang="en-US" altLang="zh-CN" sz="2000" dirty="0" smtClean="0">
                <a:solidFill>
                  <a:srgbClr val="C00000"/>
                </a:solidFill>
                <a:latin typeface="+mj-ea"/>
                <a:ea typeface="+mj-ea"/>
              </a:rPr>
              <a:t>p</a:t>
            </a:r>
            <a:r>
              <a:rPr lang="en-US" altLang="zh-CN" sz="2000" baseline="-25000" dirty="0" smtClean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最小</a:t>
            </a:r>
            <a:r>
              <a:rPr lang="en-US" altLang="zh-CN" sz="2000" dirty="0" smtClean="0">
                <a:latin typeface="+mj-ea"/>
                <a:ea typeface="+mj-ea"/>
              </a:rPr>
              <a:t>, </a:t>
            </a:r>
            <a:r>
              <a:rPr lang="en-US" altLang="zh-CN" sz="2000" dirty="0" smtClean="0">
                <a:solidFill>
                  <a:srgbClr val="FF00FF"/>
                </a:solidFill>
                <a:latin typeface="+mj-ea"/>
                <a:ea typeface="+mj-ea"/>
              </a:rPr>
              <a:t>p</a:t>
            </a:r>
            <a:r>
              <a:rPr lang="en-US" altLang="zh-CN" sz="2000" baseline="-25000" dirty="0" smtClean="0">
                <a:solidFill>
                  <a:srgbClr val="FF00FF"/>
                </a:solidFill>
                <a:latin typeface="+mj-ea"/>
                <a:ea typeface="+mj-ea"/>
              </a:rPr>
              <a:t>2</a:t>
            </a:r>
            <a:r>
              <a:rPr lang="zh-CN" altLang="en-US" sz="2000" dirty="0" smtClean="0">
                <a:latin typeface="+mj-ea"/>
                <a:ea typeface="+mj-ea"/>
              </a:rPr>
              <a:t>次小）</a:t>
            </a:r>
            <a:r>
              <a:rPr lang="en-US" altLang="zh-CN" sz="2000" dirty="0" smtClean="0">
                <a:latin typeface="+mj-ea"/>
                <a:ea typeface="+mj-ea"/>
              </a:rPr>
              <a:t>, </a:t>
            </a:r>
            <a:r>
              <a:rPr lang="zh-CN" altLang="en-US" sz="2000" dirty="0" smtClean="0">
                <a:latin typeface="+mj-ea"/>
                <a:ea typeface="+mj-ea"/>
              </a:rPr>
              <a:t>合并后的结点存放在</a:t>
            </a:r>
            <a:r>
              <a:rPr lang="zh-CN" altLang="en-US" sz="2000" dirty="0">
                <a:latin typeface="+mj-ea"/>
                <a:ea typeface="+mj-ea"/>
              </a:rPr>
              <a:t>数组</a:t>
            </a:r>
            <a:r>
              <a:rPr lang="zh-CN" altLang="en-US" sz="2000" dirty="0" smtClean="0">
                <a:latin typeface="+mj-ea"/>
                <a:ea typeface="+mj-ea"/>
              </a:rPr>
              <a:t>下标</a:t>
            </a:r>
            <a:r>
              <a:rPr lang="en-US" altLang="zh-CN" sz="2000" dirty="0" smtClean="0">
                <a:latin typeface="+mj-ea"/>
                <a:ea typeface="+mj-ea"/>
              </a:rPr>
              <a:t>7(</a:t>
            </a:r>
            <a:r>
              <a:rPr lang="en-US" altLang="zh-CN" sz="2000" i="1" dirty="0" smtClean="0">
                <a:solidFill>
                  <a:srgbClr val="00B050"/>
                </a:solidFill>
                <a:latin typeface="+mj-ea"/>
                <a:ea typeface="+mj-ea"/>
              </a:rPr>
              <a:t>n</a:t>
            </a:r>
            <a:r>
              <a:rPr lang="en-US" altLang="zh-CN" sz="2000" dirty="0" smtClean="0">
                <a:solidFill>
                  <a:srgbClr val="00B050"/>
                </a:solidFill>
                <a:latin typeface="+mj-ea"/>
                <a:ea typeface="+mj-ea"/>
              </a:rPr>
              <a:t>+1</a:t>
            </a:r>
            <a:r>
              <a:rPr lang="en-US" altLang="zh-CN" sz="2000" dirty="0" smtClean="0">
                <a:latin typeface="+mj-ea"/>
                <a:ea typeface="+mj-ea"/>
              </a:rPr>
              <a:t>)</a:t>
            </a:r>
            <a:r>
              <a:rPr lang="zh-CN" altLang="en-US" sz="2000" dirty="0" smtClean="0">
                <a:latin typeface="+mj-ea"/>
                <a:ea typeface="+mj-ea"/>
              </a:rPr>
              <a:t>的位置</a:t>
            </a:r>
            <a:r>
              <a:rPr lang="en-US" altLang="zh-CN" sz="2000" dirty="0" smtClean="0">
                <a:latin typeface="+mj-ea"/>
                <a:ea typeface="+mj-ea"/>
              </a:rPr>
              <a:t>;</a:t>
            </a:r>
          </a:p>
          <a:p>
            <a:pPr marL="1257300" lvl="2" indent="-342900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结点未合并过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的特征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父亲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=-1</a:t>
            </a:r>
          </a:p>
          <a:p>
            <a:pPr marL="800100" lvl="1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+mj-ea"/>
              </a:rPr>
              <a:t>第</a:t>
            </a:r>
            <a:r>
              <a:rPr lang="en-US" altLang="zh-CN" sz="2000" b="1" i="1" dirty="0" err="1" smtClean="0">
                <a:latin typeface="+mj-ea"/>
              </a:rPr>
              <a:t>i</a:t>
            </a:r>
            <a:r>
              <a:rPr lang="en-US" altLang="zh-CN" sz="2000" b="1" i="1" dirty="0" smtClean="0">
                <a:latin typeface="+mj-ea"/>
              </a:rPr>
              <a:t> </a:t>
            </a:r>
            <a:r>
              <a:rPr lang="zh-CN" altLang="en-US" sz="2000" b="1" dirty="0" smtClean="0">
                <a:latin typeface="+mj-ea"/>
              </a:rPr>
              <a:t>趟</a:t>
            </a:r>
            <a:r>
              <a:rPr lang="en-US" altLang="zh-CN" sz="2000" dirty="0" smtClean="0">
                <a:latin typeface="+mj-ea"/>
              </a:rPr>
              <a:t>: </a:t>
            </a:r>
            <a:r>
              <a:rPr lang="zh-CN" altLang="en-US" sz="2000" dirty="0" smtClean="0">
                <a:latin typeface="+mj-ea"/>
              </a:rPr>
              <a:t>搜索数组</a:t>
            </a:r>
            <a:r>
              <a:rPr lang="en-US" altLang="zh-CN" sz="2000" dirty="0" smtClean="0">
                <a:latin typeface="+mj-ea"/>
              </a:rPr>
              <a:t>1~</a:t>
            </a:r>
            <a:r>
              <a:rPr lang="en-US" altLang="zh-CN" sz="2000" i="1" dirty="0" smtClean="0">
                <a:solidFill>
                  <a:srgbClr val="00B050"/>
                </a:solidFill>
                <a:latin typeface="+mj-ea"/>
              </a:rPr>
              <a:t>n</a:t>
            </a:r>
            <a:r>
              <a:rPr lang="en-US" altLang="zh-CN" sz="2000" dirty="0" smtClean="0">
                <a:solidFill>
                  <a:srgbClr val="00B050"/>
                </a:solidFill>
                <a:latin typeface="+mj-ea"/>
              </a:rPr>
              <a:t>+i-1</a:t>
            </a:r>
            <a:r>
              <a:rPr lang="en-US" altLang="zh-CN" sz="2000" i="1" dirty="0" smtClean="0">
                <a:solidFill>
                  <a:srgbClr val="00B050"/>
                </a:solidFill>
                <a:latin typeface="+mj-ea"/>
              </a:rPr>
              <a:t> </a:t>
            </a:r>
            <a:r>
              <a:rPr lang="zh-CN" altLang="en-US" sz="2000" dirty="0" smtClean="0">
                <a:latin typeface="+mj-ea"/>
              </a:rPr>
              <a:t>位置</a:t>
            </a:r>
            <a:r>
              <a:rPr lang="zh-CN" altLang="en-US" sz="2000" dirty="0">
                <a:latin typeface="+mj-ea"/>
              </a:rPr>
              <a:t>内</a:t>
            </a:r>
            <a:r>
              <a:rPr lang="zh-CN" altLang="en-US" sz="2000" i="1" u="sng" dirty="0">
                <a:latin typeface="+mj-ea"/>
              </a:rPr>
              <a:t>未合并过的</a:t>
            </a:r>
            <a:r>
              <a:rPr lang="zh-CN" altLang="en-US" sz="2000" dirty="0">
                <a:latin typeface="+mj-ea"/>
              </a:rPr>
              <a:t>、</a:t>
            </a:r>
            <a:r>
              <a:rPr lang="zh-CN" altLang="en-US" sz="2000" i="1" u="sng" dirty="0">
                <a:latin typeface="+mj-ea"/>
              </a:rPr>
              <a:t>权最小的</a:t>
            </a:r>
            <a:r>
              <a:rPr lang="zh-CN" altLang="en-US" sz="2000" dirty="0">
                <a:latin typeface="+mj-ea"/>
              </a:rPr>
              <a:t>两个</a:t>
            </a:r>
            <a:r>
              <a:rPr lang="zh-CN" altLang="en-US" sz="2000" dirty="0" smtClean="0">
                <a:latin typeface="+mj-ea"/>
              </a:rPr>
              <a:t>结点</a:t>
            </a:r>
            <a:r>
              <a:rPr lang="en-US" altLang="zh-CN" sz="2000" dirty="0">
                <a:latin typeface="+mj-ea"/>
              </a:rPr>
              <a:t>, </a:t>
            </a:r>
            <a:r>
              <a:rPr lang="zh-CN" altLang="en-US" sz="2000" dirty="0">
                <a:latin typeface="+mj-ea"/>
              </a:rPr>
              <a:t>合并后的结点存放在</a:t>
            </a:r>
            <a:r>
              <a:rPr lang="zh-CN" altLang="en-US" sz="2000" dirty="0" smtClean="0">
                <a:latin typeface="+mj-ea"/>
              </a:rPr>
              <a:t>下标</a:t>
            </a:r>
            <a:r>
              <a:rPr lang="en-US" altLang="zh-CN" sz="2000" b="1" i="1" dirty="0" err="1" smtClean="0">
                <a:solidFill>
                  <a:srgbClr val="00B050"/>
                </a:solidFill>
                <a:latin typeface="+mj-ea"/>
              </a:rPr>
              <a:t>n+i</a:t>
            </a:r>
            <a:r>
              <a:rPr lang="en-US" altLang="zh-CN" sz="2000" i="1" dirty="0" smtClean="0">
                <a:latin typeface="+mj-ea"/>
              </a:rPr>
              <a:t> </a:t>
            </a:r>
            <a:r>
              <a:rPr lang="zh-CN" altLang="en-US" sz="2000" dirty="0" smtClean="0">
                <a:latin typeface="+mj-ea"/>
              </a:rPr>
              <a:t>的位置；</a:t>
            </a:r>
            <a:endParaRPr lang="en-US" altLang="zh-CN" sz="2000" dirty="0" smtClean="0">
              <a:latin typeface="+mj-ea"/>
            </a:endParaRP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+mj-ea"/>
                <a:ea typeface="+mj-ea"/>
              </a:rPr>
              <a:t>经过</a:t>
            </a:r>
            <a:r>
              <a:rPr lang="en-US" altLang="zh-CN" sz="2000" dirty="0" smtClean="0">
                <a:latin typeface="+mj-ea"/>
                <a:ea typeface="+mj-ea"/>
              </a:rPr>
              <a:t>n-1=5</a:t>
            </a:r>
            <a:r>
              <a:rPr lang="zh-CN" altLang="en-US" sz="2000" dirty="0" smtClean="0">
                <a:latin typeface="+mj-ea"/>
                <a:ea typeface="+mj-ea"/>
              </a:rPr>
              <a:t>趟合并，获得</a:t>
            </a:r>
            <a:r>
              <a:rPr lang="zh-CN" altLang="en-US" sz="2000" u="sng" dirty="0" smtClean="0">
                <a:latin typeface="+mj-ea"/>
                <a:ea typeface="+mj-ea"/>
              </a:rPr>
              <a:t>最终哈夫曼树</a:t>
            </a:r>
            <a:r>
              <a:rPr lang="en-US" altLang="zh-CN" sz="2000" dirty="0" smtClean="0">
                <a:latin typeface="+mj-ea"/>
                <a:ea typeface="+mj-ea"/>
              </a:rPr>
              <a:t>;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6812" y="1105435"/>
            <a:ext cx="553998" cy="8537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约 定</a:t>
            </a:r>
            <a:endParaRPr lang="zh-CN" altLang="en-US" sz="24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84734" y="113925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55926" y="113925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30637" y="1139258"/>
            <a:ext cx="38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-1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54606" y="4146078"/>
            <a:ext cx="44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17</a:t>
            </a:r>
            <a:endParaRPr lang="zh-CN" altLang="en-US" sz="1800" b="1" i="1" baseline="-25000" dirty="0"/>
          </a:p>
        </p:txBody>
      </p:sp>
      <p:sp>
        <p:nvSpPr>
          <p:cNvPr id="59" name="矩形 58"/>
          <p:cNvSpPr/>
          <p:nvPr/>
        </p:nvSpPr>
        <p:spPr>
          <a:xfrm>
            <a:off x="6749974" y="4629648"/>
            <a:ext cx="44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29</a:t>
            </a:r>
            <a:endParaRPr lang="zh-CN" altLang="en-US" sz="1800" b="1" i="1" baseline="-25000" dirty="0"/>
          </a:p>
        </p:txBody>
      </p:sp>
      <p:sp>
        <p:nvSpPr>
          <p:cNvPr id="60" name="矩形 59"/>
          <p:cNvSpPr/>
          <p:nvPr/>
        </p:nvSpPr>
        <p:spPr>
          <a:xfrm>
            <a:off x="6732160" y="5132718"/>
            <a:ext cx="441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39</a:t>
            </a:r>
            <a:endParaRPr lang="zh-CN" altLang="en-US" sz="1800" b="1" i="1" baseline="-25000" dirty="0"/>
          </a:p>
        </p:txBody>
      </p:sp>
      <p:sp>
        <p:nvSpPr>
          <p:cNvPr id="61" name="矩形 60"/>
          <p:cNvSpPr/>
          <p:nvPr/>
        </p:nvSpPr>
        <p:spPr>
          <a:xfrm>
            <a:off x="6741906" y="5628577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 smtClean="0"/>
              <a:t>61</a:t>
            </a:r>
            <a:endParaRPr lang="zh-CN" altLang="en-US" sz="1800" b="1" i="1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6724376" y="6159460"/>
            <a:ext cx="515306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100" b="1" i="1" dirty="0" smtClean="0"/>
              <a:t>100</a:t>
            </a:r>
            <a:endParaRPr lang="zh-CN" altLang="en-US" sz="1100" b="1" i="1" baseline="-25000" dirty="0"/>
          </a:p>
        </p:txBody>
      </p:sp>
      <p:sp>
        <p:nvSpPr>
          <p:cNvPr id="68" name="矩形 67"/>
          <p:cNvSpPr/>
          <p:nvPr/>
        </p:nvSpPr>
        <p:spPr>
          <a:xfrm>
            <a:off x="8313808" y="5146745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 flipH="1">
            <a:off x="8313808" y="1134776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7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13808" y="1637709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7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283846" y="4141001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41492" y="4140998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2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4" name="左大括号 73"/>
          <p:cNvSpPr/>
          <p:nvPr/>
        </p:nvSpPr>
        <p:spPr>
          <a:xfrm>
            <a:off x="6315064" y="1250391"/>
            <a:ext cx="383699" cy="26260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66" name="组合 65"/>
          <p:cNvGrpSpPr/>
          <p:nvPr/>
        </p:nvGrpSpPr>
        <p:grpSpPr>
          <a:xfrm>
            <a:off x="5448623" y="1177120"/>
            <a:ext cx="1232741" cy="432693"/>
            <a:chOff x="5414699" y="889088"/>
            <a:chExt cx="1235398" cy="432693"/>
          </a:xfrm>
        </p:grpSpPr>
        <p:sp>
          <p:nvSpPr>
            <p:cNvPr id="56" name="KSO_Shape"/>
            <p:cNvSpPr/>
            <p:nvPr/>
          </p:nvSpPr>
          <p:spPr>
            <a:xfrm>
              <a:off x="5725730" y="889088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14699" y="900752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C00000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C00000"/>
                  </a:solidFill>
                </a:rPr>
                <a:t>1</a:t>
              </a:r>
              <a:endParaRPr lang="zh-CN" altLang="en-US" sz="1800" b="1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454595" y="1699472"/>
            <a:ext cx="1229425" cy="432693"/>
            <a:chOff x="5420671" y="1436840"/>
            <a:chExt cx="1229425" cy="432693"/>
          </a:xfrm>
        </p:grpSpPr>
        <p:sp>
          <p:nvSpPr>
            <p:cNvPr id="57" name="KSO_Shape"/>
            <p:cNvSpPr/>
            <p:nvPr/>
          </p:nvSpPr>
          <p:spPr>
            <a:xfrm>
              <a:off x="5725729" y="1436840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420671" y="1472660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FF00FF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FF00FF"/>
                  </a:solidFill>
                </a:rPr>
                <a:t>2</a:t>
              </a:r>
              <a:endParaRPr lang="zh-CN" altLang="en-US" sz="1800" b="1" baseline="-25000" dirty="0">
                <a:solidFill>
                  <a:srgbClr val="FF00FF"/>
                </a:solidFill>
              </a:endParaRPr>
            </a:p>
          </p:txBody>
        </p:sp>
      </p:grpSp>
      <p:sp>
        <p:nvSpPr>
          <p:cNvPr id="75" name="左大括号 74"/>
          <p:cNvSpPr/>
          <p:nvPr/>
        </p:nvSpPr>
        <p:spPr>
          <a:xfrm>
            <a:off x="6220151" y="1242524"/>
            <a:ext cx="465423" cy="31225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左大括号 75"/>
          <p:cNvSpPr/>
          <p:nvPr/>
        </p:nvSpPr>
        <p:spPr>
          <a:xfrm>
            <a:off x="5962642" y="1265779"/>
            <a:ext cx="731514" cy="46333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7283846" y="4650885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6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3846" y="5133316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7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283846" y="5628367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8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77223" y="6135812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9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747667" y="4639485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4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8876" y="5138067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5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748876" y="5629299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3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740368" y="6146179"/>
            <a:ext cx="398109" cy="369332"/>
          </a:xfrm>
          <a:prstGeom prst="rect">
            <a:avLst/>
          </a:prstGeom>
          <a:solidFill>
            <a:srgbClr val="92D050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10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13808" y="3635962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8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13808" y="2635329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8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313808" y="4133988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9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13808" y="3143390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9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313808" y="4643873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10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313808" y="2140926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10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313808" y="5628367"/>
            <a:ext cx="398109" cy="369332"/>
          </a:xfrm>
          <a:prstGeom prst="rect">
            <a:avLst/>
          </a:prstGeom>
          <a:solidFill>
            <a:srgbClr val="FF0066"/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448623" y="3645024"/>
            <a:ext cx="1232741" cy="432693"/>
            <a:chOff x="5414699" y="889088"/>
            <a:chExt cx="1235398" cy="432693"/>
          </a:xfrm>
        </p:grpSpPr>
        <p:sp>
          <p:nvSpPr>
            <p:cNvPr id="93" name="KSO_Shape"/>
            <p:cNvSpPr/>
            <p:nvPr/>
          </p:nvSpPr>
          <p:spPr>
            <a:xfrm>
              <a:off x="5725730" y="889088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414699" y="900752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C00000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C00000"/>
                  </a:solidFill>
                </a:rPr>
                <a:t>1</a:t>
              </a:r>
              <a:endParaRPr lang="zh-CN" altLang="en-US" sz="1800" b="1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454595" y="2664216"/>
            <a:ext cx="1229425" cy="432693"/>
            <a:chOff x="5420671" y="1436840"/>
            <a:chExt cx="1229425" cy="432693"/>
          </a:xfrm>
        </p:grpSpPr>
        <p:sp>
          <p:nvSpPr>
            <p:cNvPr id="96" name="KSO_Shape"/>
            <p:cNvSpPr/>
            <p:nvPr/>
          </p:nvSpPr>
          <p:spPr>
            <a:xfrm>
              <a:off x="5725729" y="1436840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20671" y="1472660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FF00FF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FF00FF"/>
                  </a:solidFill>
                </a:rPr>
                <a:t>2</a:t>
              </a:r>
              <a:endParaRPr lang="zh-CN" altLang="en-US" sz="1800" b="1" baseline="-25000" dirty="0">
                <a:solidFill>
                  <a:srgbClr val="FF00FF"/>
                </a:solidFill>
              </a:endParaRPr>
            </a:p>
          </p:txBody>
        </p:sp>
      </p:grpSp>
      <p:sp>
        <p:nvSpPr>
          <p:cNvPr id="98" name="左大括号 97"/>
          <p:cNvSpPr/>
          <p:nvPr/>
        </p:nvSpPr>
        <p:spPr>
          <a:xfrm>
            <a:off x="6143951" y="1250390"/>
            <a:ext cx="493662" cy="361876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99" name="组合 98"/>
          <p:cNvGrpSpPr/>
          <p:nvPr/>
        </p:nvGrpSpPr>
        <p:grpSpPr>
          <a:xfrm>
            <a:off x="5436096" y="4158343"/>
            <a:ext cx="1232741" cy="432693"/>
            <a:chOff x="5414699" y="889088"/>
            <a:chExt cx="1235398" cy="432693"/>
          </a:xfrm>
        </p:grpSpPr>
        <p:sp>
          <p:nvSpPr>
            <p:cNvPr id="100" name="KSO_Shape"/>
            <p:cNvSpPr/>
            <p:nvPr/>
          </p:nvSpPr>
          <p:spPr>
            <a:xfrm>
              <a:off x="5725730" y="889088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14699" y="900752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C00000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C00000"/>
                  </a:solidFill>
                </a:rPr>
                <a:t>1</a:t>
              </a:r>
              <a:endParaRPr lang="zh-CN" altLang="en-US" sz="1800" b="1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454681" y="3170433"/>
            <a:ext cx="1229425" cy="432693"/>
            <a:chOff x="5420671" y="1436840"/>
            <a:chExt cx="1229425" cy="432693"/>
          </a:xfrm>
        </p:grpSpPr>
        <p:sp>
          <p:nvSpPr>
            <p:cNvPr id="103" name="KSO_Shape"/>
            <p:cNvSpPr/>
            <p:nvPr/>
          </p:nvSpPr>
          <p:spPr>
            <a:xfrm>
              <a:off x="5725729" y="1436840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20671" y="1472660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FF00FF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FF00FF"/>
                  </a:solidFill>
                </a:rPr>
                <a:t>2</a:t>
              </a:r>
              <a:endParaRPr lang="zh-CN" altLang="en-US" sz="1800" b="1" baseline="-25000" dirty="0">
                <a:solidFill>
                  <a:srgbClr val="FF00FF"/>
                </a:solidFill>
              </a:endParaRPr>
            </a:p>
          </p:txBody>
        </p:sp>
      </p:grpSp>
      <p:sp>
        <p:nvSpPr>
          <p:cNvPr id="105" name="左大括号 104"/>
          <p:cNvSpPr/>
          <p:nvPr/>
        </p:nvSpPr>
        <p:spPr>
          <a:xfrm>
            <a:off x="5979432" y="1242524"/>
            <a:ext cx="714724" cy="41306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6" name="组合 105"/>
          <p:cNvGrpSpPr/>
          <p:nvPr/>
        </p:nvGrpSpPr>
        <p:grpSpPr>
          <a:xfrm>
            <a:off x="5448293" y="4690148"/>
            <a:ext cx="1232741" cy="432693"/>
            <a:chOff x="5414699" y="889088"/>
            <a:chExt cx="1235398" cy="432693"/>
          </a:xfrm>
        </p:grpSpPr>
        <p:sp>
          <p:nvSpPr>
            <p:cNvPr id="107" name="KSO_Shape"/>
            <p:cNvSpPr/>
            <p:nvPr/>
          </p:nvSpPr>
          <p:spPr>
            <a:xfrm>
              <a:off x="5725730" y="889088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14699" y="900752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C00000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C00000"/>
                  </a:solidFill>
                </a:rPr>
                <a:t>1</a:t>
              </a:r>
              <a:endParaRPr lang="zh-CN" altLang="en-US" sz="1800" b="1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466796" y="2126373"/>
            <a:ext cx="1229425" cy="432693"/>
            <a:chOff x="5420671" y="1436840"/>
            <a:chExt cx="1229425" cy="432693"/>
          </a:xfrm>
        </p:grpSpPr>
        <p:sp>
          <p:nvSpPr>
            <p:cNvPr id="110" name="KSO_Shape"/>
            <p:cNvSpPr/>
            <p:nvPr/>
          </p:nvSpPr>
          <p:spPr>
            <a:xfrm>
              <a:off x="5725729" y="1436840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420671" y="1472660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FF00FF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FF00FF"/>
                  </a:solidFill>
                </a:rPr>
                <a:t>2</a:t>
              </a:r>
              <a:endParaRPr lang="zh-CN" altLang="en-US" sz="1800" b="1" baseline="-250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455526" y="5711003"/>
            <a:ext cx="1229425" cy="432693"/>
            <a:chOff x="5420671" y="1436840"/>
            <a:chExt cx="1229425" cy="432693"/>
          </a:xfrm>
        </p:grpSpPr>
        <p:sp>
          <p:nvSpPr>
            <p:cNvPr id="119" name="KSO_Shape"/>
            <p:cNvSpPr/>
            <p:nvPr/>
          </p:nvSpPr>
          <p:spPr>
            <a:xfrm>
              <a:off x="5725729" y="1436840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420671" y="1472660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FF00FF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FF00FF"/>
                  </a:solidFill>
                </a:rPr>
                <a:t>2</a:t>
              </a:r>
              <a:endParaRPr lang="zh-CN" altLang="en-US" sz="1800" b="1" baseline="-250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453230" y="5157192"/>
            <a:ext cx="1232741" cy="432693"/>
            <a:chOff x="5414699" y="889088"/>
            <a:chExt cx="1235398" cy="432693"/>
          </a:xfrm>
        </p:grpSpPr>
        <p:sp>
          <p:nvSpPr>
            <p:cNvPr id="122" name="KSO_Shape"/>
            <p:cNvSpPr/>
            <p:nvPr/>
          </p:nvSpPr>
          <p:spPr>
            <a:xfrm>
              <a:off x="5725730" y="889088"/>
              <a:ext cx="924367" cy="432693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414699" y="900752"/>
              <a:ext cx="384146" cy="36933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C00000"/>
                  </a:solidFill>
                </a:rPr>
                <a:t>P</a:t>
              </a:r>
              <a:r>
                <a:rPr lang="en-US" altLang="zh-CN" sz="1800" b="1" baseline="-25000" dirty="0" smtClean="0">
                  <a:solidFill>
                    <a:srgbClr val="C00000"/>
                  </a:solidFill>
                </a:rPr>
                <a:t>1</a:t>
              </a:r>
              <a:endParaRPr lang="zh-CN" altLang="en-US" sz="1800" b="1" baseline="-25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1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00"/>
                            </p:stCondLst>
                            <p:childTnLst>
                              <p:par>
                                <p:cTn id="2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2500"/>
                            </p:stCondLst>
                            <p:childTnLst>
                              <p:par>
                                <p:cTn id="3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500"/>
                            </p:stCondLst>
                            <p:childTnLst>
                              <p:par>
                                <p:cTn id="3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2000"/>
                            </p:stCondLst>
                            <p:childTnLst>
                              <p:par>
                                <p:cTn id="3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000"/>
                            </p:stCondLst>
                            <p:childTnLst>
                              <p:par>
                                <p:cTn id="4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500"/>
                            </p:stCondLst>
                            <p:childTnLst>
                              <p:par>
                                <p:cTn id="4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000"/>
                            </p:stCondLst>
                            <p:childTnLst>
                              <p:par>
                                <p:cTn id="4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32" grpId="0"/>
      <p:bldP spid="33" grpId="0"/>
      <p:bldP spid="34" grpId="0"/>
      <p:bldP spid="35" grpId="0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4" grpId="1"/>
      <p:bldP spid="58" grpId="0"/>
      <p:bldP spid="59" grpId="0"/>
      <p:bldP spid="60" grpId="0"/>
      <p:bldP spid="61" grpId="0"/>
      <p:bldP spid="62" grpId="0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8" grpId="0" animBg="1"/>
      <p:bldP spid="98" grpId="1" animBg="1"/>
      <p:bldP spid="105" grpId="0" animBg="1"/>
      <p:bldP spid="10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>
                <a:solidFill>
                  <a:srgbClr val="7030A0"/>
                </a:solidFill>
              </a:rPr>
              <a:t>构造算法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4/4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zh-CN" altLang="en-US" sz="2400" b="1" dirty="0" smtClean="0"/>
              <a:t>算法实现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生成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Huffman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树</a:t>
            </a:r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15000" y="841375"/>
            <a:ext cx="342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时间复杂度：</a:t>
            </a:r>
            <a:r>
              <a:rPr lang="en-US" altLang="zh-CN" sz="2400" dirty="0" smtClean="0">
                <a:solidFill>
                  <a:srgbClr val="FF00FF"/>
                </a:solidFill>
              </a:rPr>
              <a:t>O(n</a:t>
            </a:r>
            <a:r>
              <a:rPr lang="en-US" altLang="zh-CN" sz="2400" baseline="30000" dirty="0" smtClean="0">
                <a:solidFill>
                  <a:srgbClr val="FF00FF"/>
                </a:solidFill>
              </a:rPr>
              <a:t>2</a:t>
            </a:r>
            <a:r>
              <a:rPr lang="en-US" altLang="zh-CN" sz="2400" dirty="0" smtClean="0">
                <a:solidFill>
                  <a:srgbClr val="FF00FF"/>
                </a:solidFill>
              </a:rPr>
              <a:t>)</a:t>
            </a:r>
          </a:p>
          <a:p>
            <a:pPr marL="355600" indent="-35560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1)</a:t>
            </a:r>
            <a:r>
              <a:rPr lang="zh-CN" altLang="en-US" sz="2000" dirty="0" smtClean="0">
                <a:solidFill>
                  <a:schemeClr val="accent2"/>
                </a:solidFill>
              </a:rPr>
              <a:t>初始化</a:t>
            </a:r>
            <a:r>
              <a:rPr lang="zh-CN" altLang="en-US" sz="2000" dirty="0">
                <a:solidFill>
                  <a:schemeClr val="accent2"/>
                </a:solidFill>
              </a:rPr>
              <a:t>数组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：</a:t>
            </a:r>
            <a:r>
              <a:rPr lang="en-US" altLang="zh-CN" sz="2000" dirty="0" smtClean="0">
                <a:solidFill>
                  <a:srgbClr val="FF00FF"/>
                </a:solidFill>
              </a:rPr>
              <a:t>O(n)</a:t>
            </a:r>
          </a:p>
          <a:p>
            <a:pPr marL="355600" indent="-35560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2)</a:t>
            </a:r>
            <a:r>
              <a:rPr lang="zh-CN" altLang="en-US" sz="2000" dirty="0" smtClean="0">
                <a:solidFill>
                  <a:schemeClr val="accent2"/>
                </a:solidFill>
              </a:rPr>
              <a:t>构建</a:t>
            </a:r>
            <a:r>
              <a:rPr lang="en-US" altLang="zh-CN" sz="2000" dirty="0" smtClean="0">
                <a:solidFill>
                  <a:schemeClr val="accent2"/>
                </a:solidFill>
              </a:rPr>
              <a:t>:n-1</a:t>
            </a:r>
            <a:r>
              <a:rPr lang="zh-CN" altLang="en-US" sz="2000" dirty="0">
                <a:solidFill>
                  <a:schemeClr val="accent2"/>
                </a:solidFill>
              </a:rPr>
              <a:t>趟</a:t>
            </a:r>
            <a:r>
              <a:rPr lang="zh-CN" altLang="en-US" sz="2000" dirty="0" smtClean="0">
                <a:solidFill>
                  <a:schemeClr val="accent2"/>
                </a:solidFill>
              </a:rPr>
              <a:t>合并</a:t>
            </a:r>
            <a:r>
              <a:rPr lang="en-US" altLang="zh-CN" sz="2000" dirty="0" smtClean="0">
                <a:solidFill>
                  <a:schemeClr val="accent2"/>
                </a:solidFill>
              </a:rPr>
              <a:t>, </a:t>
            </a:r>
            <a:r>
              <a:rPr lang="zh-CN" altLang="en-US" sz="2000" dirty="0" smtClean="0">
                <a:solidFill>
                  <a:schemeClr val="accent2"/>
                </a:solidFill>
              </a:rPr>
              <a:t>其中寻找权值最小的</a:t>
            </a:r>
            <a:r>
              <a:rPr lang="en-US" altLang="zh-CN" sz="2000" dirty="0" smtClean="0">
                <a:solidFill>
                  <a:schemeClr val="accent2"/>
                </a:solidFill>
              </a:rPr>
              <a:t>2</a:t>
            </a:r>
            <a:r>
              <a:rPr lang="zh-CN" altLang="en-US" sz="2000" dirty="0" smtClean="0">
                <a:solidFill>
                  <a:schemeClr val="accent2"/>
                </a:solidFill>
              </a:rPr>
              <a:t>个未合并结点</a:t>
            </a:r>
            <a:r>
              <a:rPr lang="en-US" altLang="zh-CN" sz="2000" dirty="0" smtClean="0">
                <a:solidFill>
                  <a:schemeClr val="accent2"/>
                </a:solidFill>
              </a:rPr>
              <a:t>(O(n)</a:t>
            </a:r>
            <a:r>
              <a:rPr lang="zh-CN" altLang="en-US" sz="2000" dirty="0" smtClean="0">
                <a:solidFill>
                  <a:schemeClr val="accent2"/>
                </a:solidFill>
              </a:rPr>
              <a:t>复杂度</a:t>
            </a:r>
            <a:r>
              <a:rPr lang="en-US" altLang="zh-CN" sz="2000" dirty="0" smtClean="0">
                <a:solidFill>
                  <a:schemeClr val="accent2"/>
                </a:solidFill>
              </a:rPr>
              <a:t>, </a:t>
            </a:r>
            <a:r>
              <a:rPr lang="zh-CN" altLang="en-US" sz="2000" dirty="0" smtClean="0">
                <a:solidFill>
                  <a:schemeClr val="accent2"/>
                </a:solidFill>
              </a:rPr>
              <a:t>合并的复杂度</a:t>
            </a:r>
            <a:r>
              <a:rPr lang="en-US" altLang="zh-CN" sz="2000" dirty="0" smtClean="0">
                <a:solidFill>
                  <a:schemeClr val="accent2"/>
                </a:solidFill>
              </a:rPr>
              <a:t>O(1)), </a:t>
            </a:r>
            <a:r>
              <a:rPr lang="zh-CN" altLang="en-US" sz="2000" dirty="0" smtClean="0">
                <a:solidFill>
                  <a:schemeClr val="accent2"/>
                </a:solidFill>
              </a:rPr>
              <a:t>所以总体复杂度</a:t>
            </a:r>
            <a:r>
              <a:rPr lang="en-US" altLang="zh-CN" sz="2000" dirty="0" smtClean="0">
                <a:solidFill>
                  <a:srgbClr val="FF00FF"/>
                </a:solidFill>
              </a:rPr>
              <a:t>O(n</a:t>
            </a:r>
            <a:r>
              <a:rPr lang="en-US" altLang="zh-CN" sz="2000" baseline="30000" dirty="0" smtClean="0">
                <a:solidFill>
                  <a:srgbClr val="FF00FF"/>
                </a:solidFill>
              </a:rPr>
              <a:t>2</a:t>
            </a:r>
            <a:r>
              <a:rPr lang="en-US" altLang="zh-CN" sz="2000" dirty="0" smtClean="0">
                <a:solidFill>
                  <a:srgbClr val="FF00FF"/>
                </a:solidFill>
              </a:rPr>
              <a:t>)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；</a:t>
            </a:r>
            <a:endParaRPr lang="en-US" altLang="zh-CN" sz="2000" dirty="0" smtClean="0">
              <a:solidFill>
                <a:schemeClr val="accent2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5338" name="TextBox1" r:id="rId2" imgW="8477280" imgH="5019840"/>
        </mc:Choice>
        <mc:Fallback>
          <p:control name="TextBox1" r:id="rId2" imgW="8477280" imgH="50198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1000" y="1524000"/>
                  <a:ext cx="8475663" cy="5016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091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543800" cy="487362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编码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1/4</a:t>
            </a:r>
            <a:r>
              <a:rPr lang="zh-CN" altLang="en-US" sz="2000" dirty="0" smtClean="0"/>
              <a:t>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85801"/>
            <a:ext cx="8191500" cy="24463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dirty="0"/>
              <a:t>Huffman</a:t>
            </a:r>
            <a:r>
              <a:rPr lang="zh-CN" altLang="en-US" sz="2400" b="1" dirty="0" smtClean="0"/>
              <a:t>编码</a:t>
            </a:r>
            <a:r>
              <a:rPr lang="en-US" altLang="zh-CN" sz="2400" dirty="0" smtClean="0"/>
              <a:t>: </a:t>
            </a:r>
            <a:r>
              <a:rPr lang="zh-CN" altLang="en-US" sz="2000" dirty="0" smtClean="0">
                <a:solidFill>
                  <a:schemeClr val="accent6"/>
                </a:solidFill>
              </a:rPr>
              <a:t>说明</a:t>
            </a:r>
            <a:endParaRPr lang="zh-CN" altLang="en-US" sz="2000" dirty="0">
              <a:solidFill>
                <a:schemeClr val="accent6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/>
              <a:t>设</a:t>
            </a:r>
            <a:r>
              <a:rPr lang="zh-CN" altLang="en-US" sz="2000" i="1" u="sng" dirty="0" smtClean="0"/>
              <a:t>电文字符集</a:t>
            </a:r>
            <a:r>
              <a:rPr lang="en-US" altLang="zh-CN" sz="2000" b="1" dirty="0"/>
              <a:t>C</a:t>
            </a:r>
            <a:r>
              <a:rPr lang="en-US" altLang="zh-CN" sz="2000" dirty="0"/>
              <a:t>={c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⋯,c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⋯,</a:t>
            </a:r>
            <a:r>
              <a:rPr lang="en-US" altLang="zh-CN" sz="2000" dirty="0" err="1"/>
              <a:t>c</a:t>
            </a:r>
            <a:r>
              <a:rPr lang="en-US" altLang="zh-CN" sz="2000" baseline="-25000" dirty="0" err="1"/>
              <a:t>n</a:t>
            </a:r>
            <a:r>
              <a:rPr lang="en-US" altLang="zh-CN" sz="2000" dirty="0"/>
              <a:t>}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各字符</a:t>
            </a:r>
            <a:r>
              <a:rPr lang="zh-CN" altLang="en-US" sz="2000" dirty="0"/>
              <a:t>出现的</a:t>
            </a:r>
            <a:r>
              <a:rPr lang="zh-CN" altLang="en-US" sz="2000" i="1" u="sng" dirty="0"/>
              <a:t>次数或频度集</a:t>
            </a:r>
            <a:r>
              <a:rPr lang="en-US" altLang="zh-CN" sz="2000" b="1" dirty="0"/>
              <a:t>W</a:t>
            </a:r>
            <a:r>
              <a:rPr lang="en-US" altLang="zh-CN" sz="2000" dirty="0"/>
              <a:t>={w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,w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⋯,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, ⋯,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n</a:t>
            </a:r>
            <a:r>
              <a:rPr lang="en-US" altLang="zh-CN" sz="2000" dirty="0"/>
              <a:t>}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i="1" u="sng" dirty="0"/>
              <a:t>C</a:t>
            </a:r>
            <a:r>
              <a:rPr lang="zh-CN" altLang="en-US" sz="2000" dirty="0"/>
              <a:t>作为</a:t>
            </a:r>
            <a:r>
              <a:rPr lang="zh-CN" altLang="en-US" sz="2000" b="1" dirty="0"/>
              <a:t>叶子结点</a:t>
            </a:r>
            <a:r>
              <a:rPr lang="zh-CN" altLang="en-US" sz="2000" dirty="0" smtClean="0"/>
              <a:t>，</a:t>
            </a:r>
            <a:r>
              <a:rPr lang="en-US" altLang="zh-CN" sz="2000" i="1" u="sng" dirty="0" smtClean="0"/>
              <a:t>W</a:t>
            </a:r>
            <a:r>
              <a:rPr lang="zh-CN" altLang="en-US" sz="2000" dirty="0"/>
              <a:t>作为</a:t>
            </a:r>
            <a:r>
              <a:rPr lang="zh-CN" altLang="en-US" sz="2000" b="1" dirty="0"/>
              <a:t>结点的权值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构造</a:t>
            </a:r>
            <a:r>
              <a:rPr lang="en-US" altLang="zh-CN" sz="2000" dirty="0" smtClean="0"/>
              <a:t>Huffman</a:t>
            </a:r>
            <a:r>
              <a:rPr lang="zh-CN" altLang="en-US" sz="2000" dirty="0"/>
              <a:t>树</a:t>
            </a:r>
            <a:r>
              <a:rPr lang="en-US" altLang="zh-CN" sz="2000" dirty="0"/>
              <a:t>;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以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C={a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b, c, d, e, f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={8, 3, 4, 6, 5, 5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为例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构建的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Huffman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如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/>
              <a:t>规定</a:t>
            </a:r>
            <a:r>
              <a:rPr lang="en-US" altLang="zh-CN" sz="2000" dirty="0"/>
              <a:t>: </a:t>
            </a:r>
            <a:r>
              <a:rPr lang="zh-CN" altLang="en-US" sz="2000" i="1" dirty="0">
                <a:solidFill>
                  <a:srgbClr val="7030A0"/>
                </a:solidFill>
              </a:rPr>
              <a:t>树中</a:t>
            </a:r>
            <a:r>
              <a:rPr lang="zh-CN" alt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</a:t>
            </a:r>
            <a:r>
              <a:rPr lang="zh-CN" altLang="en-US" sz="2000" i="1" dirty="0">
                <a:solidFill>
                  <a:srgbClr val="7030A0"/>
                </a:solidFill>
              </a:rPr>
              <a:t>分支代表“</a:t>
            </a:r>
            <a:r>
              <a:rPr lang="en-US" altLang="zh-CN" sz="2000" b="1" i="1" dirty="0">
                <a:solidFill>
                  <a:srgbClr val="FF00FF"/>
                </a:solidFill>
              </a:rPr>
              <a:t>0</a:t>
            </a:r>
            <a:r>
              <a:rPr lang="en-US" altLang="zh-CN" sz="2000" i="1" dirty="0">
                <a:solidFill>
                  <a:srgbClr val="7030A0"/>
                </a:solidFill>
              </a:rPr>
              <a:t>”</a:t>
            </a:r>
            <a:r>
              <a:rPr lang="zh-CN" altLang="en-US" sz="2000" i="1" dirty="0">
                <a:solidFill>
                  <a:srgbClr val="7030A0"/>
                </a:solidFill>
              </a:rPr>
              <a:t>，</a:t>
            </a:r>
            <a:r>
              <a:rPr lang="zh-CN" altLang="en-US" sz="2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zh-CN" altLang="en-US" sz="2000" i="1" dirty="0">
                <a:solidFill>
                  <a:srgbClr val="7030A0"/>
                </a:solidFill>
              </a:rPr>
              <a:t>分支代表“</a:t>
            </a:r>
            <a:r>
              <a:rPr lang="en-US" altLang="zh-CN" sz="2000" b="1" i="1" dirty="0">
                <a:solidFill>
                  <a:srgbClr val="0000FF"/>
                </a:solidFill>
              </a:rPr>
              <a:t>1</a:t>
            </a:r>
            <a:r>
              <a:rPr lang="en-US" altLang="zh-CN" sz="2000" i="1" dirty="0">
                <a:solidFill>
                  <a:srgbClr val="7030A0"/>
                </a:solidFill>
              </a:rPr>
              <a:t>” </a:t>
            </a:r>
            <a:r>
              <a:rPr lang="en-US" altLang="zh-CN" sz="2000" i="1" dirty="0" smtClean="0">
                <a:solidFill>
                  <a:srgbClr val="7030A0"/>
                </a:solidFill>
              </a:rPr>
              <a:t>;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/>
              <a:t>从</a:t>
            </a:r>
            <a:r>
              <a:rPr lang="zh-CN" altLang="en-US" sz="1800" b="1" u="sng" dirty="0"/>
              <a:t>根结点</a:t>
            </a:r>
            <a:r>
              <a:rPr lang="zh-CN" altLang="en-US" sz="1800" u="sng" dirty="0"/>
              <a:t>到</a:t>
            </a:r>
            <a:r>
              <a:rPr lang="zh-CN" alt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每个叶子结点</a:t>
            </a:r>
            <a:r>
              <a:rPr lang="zh-CN" altLang="en-US" sz="1800" dirty="0"/>
              <a:t>所经历的路径分支上的</a:t>
            </a:r>
            <a:r>
              <a:rPr lang="en-US" altLang="zh-CN" sz="1800" dirty="0"/>
              <a:t>'</a:t>
            </a:r>
            <a:r>
              <a:rPr lang="en-US" altLang="zh-CN" sz="1800" dirty="0">
                <a:solidFill>
                  <a:srgbClr val="FF00FF"/>
                </a:solidFill>
              </a:rPr>
              <a:t>0</a:t>
            </a:r>
            <a:r>
              <a:rPr lang="en-US" altLang="zh-CN" sz="1800" dirty="0"/>
              <a:t>'</a:t>
            </a:r>
            <a:r>
              <a:rPr lang="zh-CN" altLang="en-US" sz="1800" dirty="0"/>
              <a:t>或</a:t>
            </a:r>
            <a:r>
              <a:rPr lang="en-US" altLang="zh-CN" sz="1800" dirty="0"/>
              <a:t>'</a:t>
            </a:r>
            <a:r>
              <a:rPr lang="en-US" altLang="zh-CN" sz="1800" dirty="0">
                <a:solidFill>
                  <a:srgbClr val="0000FF"/>
                </a:solidFill>
              </a:rPr>
              <a:t>1</a:t>
            </a:r>
            <a:r>
              <a:rPr lang="en-US" altLang="zh-CN" sz="1800" dirty="0"/>
              <a:t>'</a:t>
            </a:r>
            <a:r>
              <a:rPr lang="zh-CN" altLang="en-US" sz="1800" dirty="0"/>
              <a:t>所组成的</a:t>
            </a:r>
            <a:r>
              <a:rPr lang="zh-CN" altLang="en-US" sz="1800" b="1" dirty="0">
                <a:solidFill>
                  <a:srgbClr val="7030A0"/>
                </a:solidFill>
              </a:rPr>
              <a:t>字符串</a:t>
            </a:r>
            <a:r>
              <a:rPr lang="zh-CN" altLang="en-US" sz="1800" dirty="0"/>
              <a:t>，为该结点所对应的</a:t>
            </a:r>
            <a:r>
              <a:rPr lang="zh-CN" altLang="en-US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编码</a:t>
            </a:r>
            <a:r>
              <a:rPr lang="zh-CN" altLang="en-US" sz="1800" dirty="0"/>
              <a:t>，称为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Huffman</a:t>
            </a:r>
            <a:r>
              <a:rPr lang="zh-CN" altLang="en-US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编码</a:t>
            </a:r>
            <a:r>
              <a:rPr lang="en-US" altLang="zh-CN" sz="1800" dirty="0"/>
              <a:t>;</a:t>
            </a:r>
            <a:endParaRPr lang="zh-CN" altLang="en-US" sz="1800" dirty="0"/>
          </a:p>
          <a:p>
            <a:pPr lvl="2">
              <a:lnSpc>
                <a:spcPct val="110000"/>
              </a:lnSpc>
            </a:pPr>
            <a:endParaRPr lang="zh-CN" altLang="en-US" sz="2200" dirty="0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5466102" y="3886200"/>
            <a:ext cx="2934665" cy="247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的编码：</a:t>
            </a:r>
            <a:r>
              <a:rPr lang="en-US" altLang="zh-CN" sz="2200" dirty="0" smtClean="0"/>
              <a:t>10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/>
              <a:t>010</a:t>
            </a:r>
            <a:endParaRPr lang="en-US" altLang="zh-CN" sz="2200" dirty="0" smtClean="0"/>
          </a:p>
          <a:p>
            <a:pPr marL="285750" indent="-28575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/>
              <a:t>011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/>
              <a:t>00</a:t>
            </a:r>
            <a:endParaRPr lang="en-US" altLang="zh-CN" sz="2200" dirty="0" smtClean="0"/>
          </a:p>
          <a:p>
            <a:pPr marL="285750" indent="-28575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zh-CN" altLang="en-US" sz="2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>
                <a:solidFill>
                  <a:srgbClr val="0000FF"/>
                </a:solidFill>
              </a:rPr>
              <a:t>11</a:t>
            </a:r>
            <a:r>
              <a:rPr lang="en-US" altLang="zh-CN" sz="2200" dirty="0">
                <a:solidFill>
                  <a:srgbClr val="FF00FF"/>
                </a:solidFill>
              </a:rPr>
              <a:t>0</a:t>
            </a:r>
            <a:endParaRPr lang="en-US" altLang="zh-CN" sz="2200" dirty="0" smtClean="0">
              <a:solidFill>
                <a:srgbClr val="FF00FF"/>
              </a:solidFill>
            </a:endParaRPr>
          </a:p>
          <a:p>
            <a:pPr marL="285750" indent="-28575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 smtClean="0"/>
              <a:t>111</a:t>
            </a:r>
            <a:endParaRPr lang="zh-CN" altLang="en-US" sz="2200" b="1" dirty="0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118324" y="6400800"/>
            <a:ext cx="295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/>
              <a:t>(a)</a:t>
            </a:r>
            <a:r>
              <a:rPr kumimoji="0" lang="en-US" altLang="zh-CN" sz="1800" b="1" dirty="0" smtClean="0">
                <a:latin typeface="Arial" panose="020B0604020202020204" pitchFamily="34" charset="0"/>
              </a:rPr>
              <a:t> </a:t>
            </a:r>
            <a:r>
              <a:rPr kumimoji="0" lang="en-US" altLang="zh-CN" sz="1800" b="1" dirty="0" smtClean="0"/>
              <a:t>Huffman</a:t>
            </a:r>
            <a:r>
              <a:rPr kumimoji="0" lang="zh-CN" altLang="en-US" sz="1800" b="1" dirty="0" smtClean="0"/>
              <a:t>树</a:t>
            </a:r>
            <a:endParaRPr kumimoji="0" lang="en-US" altLang="zh-CN" sz="1800" b="1" baseline="-20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062658" y="3849755"/>
            <a:ext cx="3132138" cy="2602758"/>
            <a:chOff x="686076" y="3568700"/>
            <a:chExt cx="3132138" cy="2602758"/>
          </a:xfrm>
        </p:grpSpPr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686076" y="3568700"/>
              <a:ext cx="3132138" cy="2314575"/>
              <a:chOff x="3336" y="1812"/>
              <a:chExt cx="1973" cy="1458"/>
            </a:xfrm>
          </p:grpSpPr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4093" y="1812"/>
                <a:ext cx="250" cy="227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31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Oval 25"/>
              <p:cNvSpPr>
                <a:spLocks noChangeArrowheads="1"/>
              </p:cNvSpPr>
              <p:nvPr/>
            </p:nvSpPr>
            <p:spPr bwMode="auto">
              <a:xfrm>
                <a:off x="3523" y="218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26"/>
              <p:cNvSpPr>
                <a:spLocks noChangeArrowheads="1"/>
              </p:cNvSpPr>
              <p:nvPr/>
            </p:nvSpPr>
            <p:spPr bwMode="auto">
              <a:xfrm>
                <a:off x="4685" y="218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18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Oval 28"/>
              <p:cNvSpPr>
                <a:spLocks noChangeArrowheads="1"/>
              </p:cNvSpPr>
              <p:nvPr/>
            </p:nvSpPr>
            <p:spPr bwMode="auto">
              <a:xfrm>
                <a:off x="3757" y="2633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4929" y="2633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 flipH="1">
                <a:off x="3696" y="2012"/>
                <a:ext cx="4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31"/>
              <p:cNvSpPr>
                <a:spLocks noChangeShapeType="1"/>
              </p:cNvSpPr>
              <p:nvPr/>
            </p:nvSpPr>
            <p:spPr bwMode="auto">
              <a:xfrm>
                <a:off x="4294" y="2012"/>
                <a:ext cx="44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 flipH="1">
                <a:off x="3432" y="2404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3687" y="2404"/>
                <a:ext cx="150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auto">
              <a:xfrm flipH="1">
                <a:off x="4582" y="2396"/>
                <a:ext cx="166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auto">
              <a:xfrm>
                <a:off x="3934" y="2836"/>
                <a:ext cx="115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Rectangle 37"/>
              <p:cNvSpPr>
                <a:spLocks noChangeArrowheads="1"/>
              </p:cNvSpPr>
              <p:nvPr/>
            </p:nvSpPr>
            <p:spPr bwMode="auto">
              <a:xfrm>
                <a:off x="3336" y="263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6</a:t>
                </a:r>
                <a:endParaRPr lang="en-US" altLang="zh-CN" sz="2400" b="1" dirty="0"/>
              </a:p>
            </p:txBody>
          </p:sp>
          <p:sp>
            <p:nvSpPr>
              <p:cNvPr id="29" name="Rectangle 38"/>
              <p:cNvSpPr>
                <a:spLocks noChangeArrowheads="1"/>
              </p:cNvSpPr>
              <p:nvPr/>
            </p:nvSpPr>
            <p:spPr bwMode="auto">
              <a:xfrm>
                <a:off x="3600" y="304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3</a:t>
                </a:r>
                <a:endParaRPr lang="en-US" altLang="zh-CN" sz="2400" b="1" dirty="0"/>
              </a:p>
            </p:txBody>
          </p:sp>
          <p:sp>
            <p:nvSpPr>
              <p:cNvPr id="33" name="Line 42"/>
              <p:cNvSpPr>
                <a:spLocks noChangeShapeType="1"/>
              </p:cNvSpPr>
              <p:nvPr/>
            </p:nvSpPr>
            <p:spPr bwMode="auto">
              <a:xfrm flipH="1">
                <a:off x="3696" y="2840"/>
                <a:ext cx="109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Rectangle 43"/>
              <p:cNvSpPr>
                <a:spLocks noChangeArrowheads="1"/>
              </p:cNvSpPr>
              <p:nvPr/>
            </p:nvSpPr>
            <p:spPr bwMode="auto">
              <a:xfrm>
                <a:off x="3959" y="304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4</a:t>
                </a:r>
                <a:endParaRPr lang="en-US" altLang="zh-CN" sz="2400" b="1" dirty="0"/>
              </a:p>
            </p:txBody>
          </p:sp>
          <p:sp>
            <p:nvSpPr>
              <p:cNvPr id="38" name="Rectangle 47"/>
              <p:cNvSpPr>
                <a:spLocks noChangeArrowheads="1"/>
              </p:cNvSpPr>
              <p:nvPr/>
            </p:nvSpPr>
            <p:spPr bwMode="auto">
              <a:xfrm>
                <a:off x="5128" y="304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5</a:t>
                </a:r>
                <a:endParaRPr lang="en-US" altLang="zh-CN" sz="2400" b="1" dirty="0"/>
              </a:p>
            </p:txBody>
          </p:sp>
          <p:sp>
            <p:nvSpPr>
              <p:cNvPr id="39" name="Rectangle 48"/>
              <p:cNvSpPr>
                <a:spLocks noChangeArrowheads="1"/>
              </p:cNvSpPr>
              <p:nvPr/>
            </p:nvSpPr>
            <p:spPr bwMode="auto">
              <a:xfrm>
                <a:off x="4776" y="3043"/>
                <a:ext cx="182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5</a:t>
                </a:r>
                <a:endParaRPr lang="en-US" altLang="zh-CN" sz="2400" b="1" dirty="0"/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 flipH="1">
                <a:off x="4870" y="2854"/>
                <a:ext cx="13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50"/>
              <p:cNvSpPr>
                <a:spLocks noChangeShapeType="1"/>
              </p:cNvSpPr>
              <p:nvPr/>
            </p:nvSpPr>
            <p:spPr bwMode="auto">
              <a:xfrm>
                <a:off x="5083" y="2854"/>
                <a:ext cx="15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4488" y="263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8</a:t>
                </a:r>
                <a:endParaRPr lang="en-US" altLang="zh-CN" sz="2400" b="1" dirty="0"/>
              </a:p>
            </p:txBody>
          </p:sp>
          <p:sp>
            <p:nvSpPr>
              <p:cNvPr id="43" name="Line 52"/>
              <p:cNvSpPr>
                <a:spLocks noChangeShapeType="1"/>
              </p:cNvSpPr>
              <p:nvPr/>
            </p:nvSpPr>
            <p:spPr bwMode="auto">
              <a:xfrm>
                <a:off x="4850" y="2396"/>
                <a:ext cx="18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2567819" y="5132965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/>
                <a:t>a</a:t>
              </a:r>
              <a:endParaRPr kumimoji="0" lang="en-US" altLang="zh-CN" sz="2000" b="1" baseline="-20000" dirty="0"/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3035683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e</a:t>
              </a:r>
              <a:endParaRPr kumimoji="0" lang="en-US" altLang="zh-CN" sz="2000" b="1" baseline="-20000" dirty="0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583751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f</a:t>
              </a:r>
              <a:endParaRPr kumimoji="0" lang="en-US" altLang="zh-CN" sz="2000" b="1" baseline="-20000" dirty="0"/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1726682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c</a:t>
              </a:r>
              <a:endParaRPr kumimoji="0" lang="en-US" altLang="zh-CN" sz="2000" b="1" baseline="-20000" dirty="0"/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1160464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/>
                <a:t>b</a:t>
              </a:r>
              <a:endParaRPr kumimoji="0" lang="en-US" altLang="zh-CN" sz="2000" b="1" baseline="-20000" dirty="0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751925" y="5132965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/>
                <a:t>d</a:t>
              </a:r>
              <a:endParaRPr kumimoji="0" lang="en-US" altLang="zh-CN" sz="2000" b="1" baseline="-20000" dirty="0"/>
            </a:p>
          </p:txBody>
        </p:sp>
      </p:grp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2799317" y="4009665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3581400" y="4725960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3907458" y="5419689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1690170" y="4725960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2051120" y="5419689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1761575" y="4009665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1079744" y="4725960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460469" y="5419689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352179" y="5419689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918311" y="4725960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4876800" y="6400800"/>
            <a:ext cx="37912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/>
              <a:t>(b)</a:t>
            </a:r>
            <a:r>
              <a:rPr kumimoji="0" lang="en-US" altLang="zh-CN" sz="1800" b="1" dirty="0" smtClean="0">
                <a:latin typeface="Arial" panose="020B0604020202020204" pitchFamily="34" charset="0"/>
              </a:rPr>
              <a:t> </a:t>
            </a:r>
            <a:r>
              <a:rPr kumimoji="0" lang="zh-CN" altLang="en-US" sz="1800" b="0" dirty="0" smtClean="0">
                <a:latin typeface="Arial" panose="020B0604020202020204" pitchFamily="34" charset="0"/>
              </a:rPr>
              <a:t>各电文字符的</a:t>
            </a:r>
            <a:r>
              <a:rPr kumimoji="0" lang="en-US" altLang="zh-CN" sz="1800" b="1" dirty="0" smtClean="0"/>
              <a:t>Huffman</a:t>
            </a:r>
            <a:r>
              <a:rPr kumimoji="0" lang="zh-CN" altLang="en-US" sz="1800" b="1" dirty="0" smtClean="0"/>
              <a:t>编码</a:t>
            </a:r>
            <a:endParaRPr kumimoji="0" lang="en-US" altLang="zh-CN" sz="1800" b="1" baseline="-20000" dirty="0"/>
          </a:p>
        </p:txBody>
      </p:sp>
    </p:spTree>
    <p:extLst>
      <p:ext uri="{BB962C8B-B14F-4D97-AF65-F5344CB8AC3E}">
        <p14:creationId xmlns:p14="http://schemas.microsoft.com/office/powerpoint/2010/main" val="21244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543800" cy="487362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编码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2/4</a:t>
            </a:r>
            <a:r>
              <a:rPr lang="zh-CN" altLang="en-US" sz="2000" dirty="0" smtClean="0"/>
              <a:t>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09600"/>
            <a:ext cx="8001000" cy="586739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/>
              <a:t>Huffman</a:t>
            </a:r>
            <a:r>
              <a:rPr lang="zh-CN" altLang="en-US" sz="2400" b="1" dirty="0" smtClean="0"/>
              <a:t>编码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chemeClr val="accent6"/>
                </a:solidFill>
              </a:rPr>
              <a:t>说明</a:t>
            </a:r>
            <a:endParaRPr lang="en-US" altLang="zh-CN" sz="2000" b="1" dirty="0" smtClean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 smtClean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 smtClean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 smtClean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 smtClean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 smtClean="0"/>
          </a:p>
          <a:p>
            <a:pPr marL="9144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000" dirty="0"/>
          </a:p>
          <a:p>
            <a:pPr marL="625475" lvl="1" indent="-288925"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 smtClean="0"/>
              <a:t>由于</a:t>
            </a:r>
            <a:r>
              <a:rPr lang="zh-CN" altLang="en-US" sz="1800" dirty="0"/>
              <a:t>：</a:t>
            </a:r>
            <a:r>
              <a:rPr lang="zh-CN" altLang="en-US" sz="1800" u="sng" dirty="0" smtClean="0"/>
              <a:t>每个</a:t>
            </a:r>
            <a:r>
              <a:rPr lang="zh-CN" altLang="en-US" sz="1800" b="1" u="sng" dirty="0" smtClean="0"/>
              <a:t>电文字符</a:t>
            </a:r>
            <a:r>
              <a:rPr lang="zh-CN" altLang="en-US" sz="1800" u="sng" dirty="0"/>
              <a:t>都是</a:t>
            </a:r>
            <a:r>
              <a:rPr lang="zh-CN" altLang="en-US" sz="1800" b="1" u="sng" dirty="0"/>
              <a:t>叶子结点</a:t>
            </a:r>
            <a:r>
              <a:rPr lang="zh-CN" altLang="en-US" sz="1800" u="sng" dirty="0"/>
              <a:t>，不可能出现在“</a:t>
            </a:r>
            <a:r>
              <a:rPr lang="zh-CN" altLang="en-US" sz="1800" b="1" i="1" dirty="0">
                <a:solidFill>
                  <a:schemeClr val="accent6"/>
                </a:solidFill>
              </a:rPr>
              <a:t>根结点到其它字符结点的路径</a:t>
            </a:r>
            <a:r>
              <a:rPr lang="zh-CN" altLang="en-US" sz="1800" u="sng" dirty="0"/>
              <a:t>”上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625475" lvl="1" indent="-288925"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2080"/>
                </a:solidFill>
              </a:rPr>
              <a:t>所以：一</a:t>
            </a:r>
            <a:r>
              <a:rPr lang="zh-CN" altLang="en-US" sz="1800" dirty="0">
                <a:solidFill>
                  <a:srgbClr val="002080"/>
                </a:solidFill>
              </a:rPr>
              <a:t>个字符的</a:t>
            </a:r>
            <a:r>
              <a:rPr lang="en-US" altLang="zh-CN" sz="1800" dirty="0">
                <a:solidFill>
                  <a:srgbClr val="002080"/>
                </a:solidFill>
              </a:rPr>
              <a:t>Huffman</a:t>
            </a:r>
            <a:r>
              <a:rPr lang="zh-CN" altLang="en-US" sz="1800" dirty="0">
                <a:solidFill>
                  <a:srgbClr val="002080"/>
                </a:solidFill>
              </a:rPr>
              <a:t>编码，</a:t>
            </a:r>
            <a:r>
              <a:rPr lang="zh-CN" altLang="en-US" sz="1800" dirty="0">
                <a:solidFill>
                  <a:srgbClr val="C00000"/>
                </a:solidFill>
              </a:rPr>
              <a:t>不可能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zh-CN" altLang="en-US" sz="18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另一个字符的</a:t>
            </a:r>
            <a:r>
              <a:rPr lang="en-US" altLang="zh-CN" sz="18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Huffman</a:t>
            </a:r>
            <a:r>
              <a:rPr lang="zh-CN" altLang="en-US" sz="18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编码的</a:t>
            </a:r>
            <a:r>
              <a:rPr lang="zh-CN" altLang="en-US" sz="18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前缀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5323820" y="1120303"/>
            <a:ext cx="2934665" cy="282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的编码：</a:t>
            </a:r>
            <a:r>
              <a:rPr lang="en-US" altLang="zh-CN" sz="2200" dirty="0" smtClean="0"/>
              <a:t>10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/>
              <a:t>010</a:t>
            </a:r>
            <a:endParaRPr lang="en-US" altLang="zh-CN" sz="2200" dirty="0" smtClean="0"/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/>
              <a:t>011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/>
              <a:t>00</a:t>
            </a:r>
            <a:endParaRPr lang="en-US" altLang="zh-CN" sz="2200" dirty="0" smtClean="0"/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zh-CN" altLang="en-US" sz="2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>
                <a:solidFill>
                  <a:srgbClr val="0000FF"/>
                </a:solidFill>
              </a:rPr>
              <a:t>11</a:t>
            </a:r>
            <a:r>
              <a:rPr lang="en-US" altLang="zh-CN" sz="2200" dirty="0">
                <a:solidFill>
                  <a:srgbClr val="FF00FF"/>
                </a:solidFill>
              </a:rPr>
              <a:t>0</a:t>
            </a:r>
            <a:endParaRPr lang="en-US" altLang="zh-CN" sz="2200" dirty="0" smtClean="0">
              <a:solidFill>
                <a:srgbClr val="FF00FF"/>
              </a:solidFill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的编码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2200" dirty="0" smtClean="0"/>
              <a:t>111</a:t>
            </a:r>
            <a:endParaRPr lang="zh-CN" altLang="en-US" sz="2200" b="1" dirty="0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314450" y="4038600"/>
            <a:ext cx="295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/>
              <a:t>(a)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 </a:t>
            </a:r>
            <a:r>
              <a:rPr kumimoji="0" lang="en-US" altLang="zh-CN" sz="2000" b="1" dirty="0" smtClean="0"/>
              <a:t>Huffman</a:t>
            </a:r>
            <a:r>
              <a:rPr kumimoji="0" lang="zh-CN" altLang="en-US" sz="2000" b="1" dirty="0" smtClean="0"/>
              <a:t>树</a:t>
            </a:r>
            <a:endParaRPr kumimoji="0" lang="en-US" altLang="zh-CN" sz="2000" b="1" baseline="-20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062658" y="1312458"/>
            <a:ext cx="3132138" cy="2602758"/>
            <a:chOff x="686076" y="3568700"/>
            <a:chExt cx="3132138" cy="2602758"/>
          </a:xfrm>
        </p:grpSpPr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686076" y="3568700"/>
              <a:ext cx="3132138" cy="2314575"/>
              <a:chOff x="3336" y="1812"/>
              <a:chExt cx="1973" cy="1458"/>
            </a:xfrm>
          </p:grpSpPr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4093" y="1812"/>
                <a:ext cx="250" cy="227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31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Oval 25"/>
              <p:cNvSpPr>
                <a:spLocks noChangeArrowheads="1"/>
              </p:cNvSpPr>
              <p:nvPr/>
            </p:nvSpPr>
            <p:spPr bwMode="auto">
              <a:xfrm>
                <a:off x="3523" y="218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26"/>
              <p:cNvSpPr>
                <a:spLocks noChangeArrowheads="1"/>
              </p:cNvSpPr>
              <p:nvPr/>
            </p:nvSpPr>
            <p:spPr bwMode="auto">
              <a:xfrm>
                <a:off x="4685" y="218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18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Oval 28"/>
              <p:cNvSpPr>
                <a:spLocks noChangeArrowheads="1"/>
              </p:cNvSpPr>
              <p:nvPr/>
            </p:nvSpPr>
            <p:spPr bwMode="auto">
              <a:xfrm>
                <a:off x="3757" y="2633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4929" y="2633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 flipH="1">
                <a:off x="3696" y="2012"/>
                <a:ext cx="4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31"/>
              <p:cNvSpPr>
                <a:spLocks noChangeShapeType="1"/>
              </p:cNvSpPr>
              <p:nvPr/>
            </p:nvSpPr>
            <p:spPr bwMode="auto">
              <a:xfrm>
                <a:off x="4294" y="2012"/>
                <a:ext cx="44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 flipH="1">
                <a:off x="3432" y="2404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3687" y="2404"/>
                <a:ext cx="150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auto">
              <a:xfrm flipH="1">
                <a:off x="4582" y="2396"/>
                <a:ext cx="166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auto">
              <a:xfrm>
                <a:off x="3934" y="2836"/>
                <a:ext cx="115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Rectangle 37"/>
              <p:cNvSpPr>
                <a:spLocks noChangeArrowheads="1"/>
              </p:cNvSpPr>
              <p:nvPr/>
            </p:nvSpPr>
            <p:spPr bwMode="auto">
              <a:xfrm>
                <a:off x="3336" y="263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6</a:t>
                </a:r>
                <a:endParaRPr lang="en-US" altLang="zh-CN" sz="2400" b="1" dirty="0"/>
              </a:p>
            </p:txBody>
          </p:sp>
          <p:sp>
            <p:nvSpPr>
              <p:cNvPr id="29" name="Rectangle 38"/>
              <p:cNvSpPr>
                <a:spLocks noChangeArrowheads="1"/>
              </p:cNvSpPr>
              <p:nvPr/>
            </p:nvSpPr>
            <p:spPr bwMode="auto">
              <a:xfrm>
                <a:off x="3600" y="304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3</a:t>
                </a:r>
                <a:endParaRPr lang="en-US" altLang="zh-CN" sz="2400" b="1" dirty="0"/>
              </a:p>
            </p:txBody>
          </p:sp>
          <p:sp>
            <p:nvSpPr>
              <p:cNvPr id="33" name="Line 42"/>
              <p:cNvSpPr>
                <a:spLocks noChangeShapeType="1"/>
              </p:cNvSpPr>
              <p:nvPr/>
            </p:nvSpPr>
            <p:spPr bwMode="auto">
              <a:xfrm flipH="1">
                <a:off x="3696" y="2840"/>
                <a:ext cx="109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Rectangle 43"/>
              <p:cNvSpPr>
                <a:spLocks noChangeArrowheads="1"/>
              </p:cNvSpPr>
              <p:nvPr/>
            </p:nvSpPr>
            <p:spPr bwMode="auto">
              <a:xfrm>
                <a:off x="3959" y="304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4</a:t>
                </a:r>
                <a:endParaRPr lang="en-US" altLang="zh-CN" sz="2400" b="1" dirty="0"/>
              </a:p>
            </p:txBody>
          </p:sp>
          <p:sp>
            <p:nvSpPr>
              <p:cNvPr id="38" name="Rectangle 47"/>
              <p:cNvSpPr>
                <a:spLocks noChangeArrowheads="1"/>
              </p:cNvSpPr>
              <p:nvPr/>
            </p:nvSpPr>
            <p:spPr bwMode="auto">
              <a:xfrm>
                <a:off x="5128" y="304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5</a:t>
                </a:r>
                <a:endParaRPr lang="en-US" altLang="zh-CN" sz="2400" b="1" dirty="0"/>
              </a:p>
            </p:txBody>
          </p:sp>
          <p:sp>
            <p:nvSpPr>
              <p:cNvPr id="39" name="Rectangle 48"/>
              <p:cNvSpPr>
                <a:spLocks noChangeArrowheads="1"/>
              </p:cNvSpPr>
              <p:nvPr/>
            </p:nvSpPr>
            <p:spPr bwMode="auto">
              <a:xfrm>
                <a:off x="4776" y="3043"/>
                <a:ext cx="182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5</a:t>
                </a:r>
                <a:endParaRPr lang="en-US" altLang="zh-CN" sz="2400" b="1" dirty="0"/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 flipH="1">
                <a:off x="4870" y="2854"/>
                <a:ext cx="13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50"/>
              <p:cNvSpPr>
                <a:spLocks noChangeShapeType="1"/>
              </p:cNvSpPr>
              <p:nvPr/>
            </p:nvSpPr>
            <p:spPr bwMode="auto">
              <a:xfrm>
                <a:off x="5083" y="2854"/>
                <a:ext cx="15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4488" y="2633"/>
                <a:ext cx="181" cy="22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smtClean="0"/>
                  <a:t>8</a:t>
                </a:r>
                <a:endParaRPr lang="en-US" altLang="zh-CN" sz="2400" b="1" dirty="0"/>
              </a:p>
            </p:txBody>
          </p:sp>
          <p:sp>
            <p:nvSpPr>
              <p:cNvPr id="43" name="Line 52"/>
              <p:cNvSpPr>
                <a:spLocks noChangeShapeType="1"/>
              </p:cNvSpPr>
              <p:nvPr/>
            </p:nvSpPr>
            <p:spPr bwMode="auto">
              <a:xfrm>
                <a:off x="4850" y="2396"/>
                <a:ext cx="18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" name="Rectangle 22"/>
            <p:cNvSpPr>
              <a:spLocks noChangeArrowheads="1"/>
            </p:cNvSpPr>
            <p:nvPr/>
          </p:nvSpPr>
          <p:spPr bwMode="auto">
            <a:xfrm>
              <a:off x="2567819" y="5132965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/>
                <a:t>a</a:t>
              </a:r>
              <a:endParaRPr kumimoji="0" lang="en-US" altLang="zh-CN" sz="2000" b="1" baseline="-20000" dirty="0"/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3035683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e</a:t>
              </a:r>
              <a:endParaRPr kumimoji="0" lang="en-US" altLang="zh-CN" sz="2000" b="1" baseline="-20000" dirty="0"/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583751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f</a:t>
              </a:r>
              <a:endParaRPr kumimoji="0" lang="en-US" altLang="zh-CN" sz="2000" b="1" baseline="-20000" dirty="0"/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1726682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c</a:t>
              </a:r>
              <a:endParaRPr kumimoji="0" lang="en-US" altLang="zh-CN" sz="2000" b="1" baseline="-20000" dirty="0"/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1160464" y="5790458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/>
                <a:t>b</a:t>
              </a:r>
              <a:endParaRPr kumimoji="0" lang="en-US" altLang="zh-CN" sz="2000" b="1" baseline="-20000" dirty="0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751925" y="5132965"/>
              <a:ext cx="18656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 smtClean="0"/>
                <a:t>d</a:t>
              </a:r>
              <a:endParaRPr kumimoji="0" lang="en-US" altLang="zh-CN" sz="2000" b="1" baseline="-20000" dirty="0"/>
            </a:p>
          </p:txBody>
        </p:sp>
      </p:grp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2799317" y="1472368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3581400" y="2188663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3907458" y="2882392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1690170" y="2188663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2051120" y="2882392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1</a:t>
            </a:r>
            <a:endParaRPr kumimoji="0" lang="en-US" altLang="zh-CN" sz="2000" b="1" baseline="-20000" dirty="0">
              <a:solidFill>
                <a:srgbClr val="0000FF"/>
              </a:solidFill>
            </a:endParaRP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1761575" y="1472368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1079744" y="2188663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460469" y="2882392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352179" y="2882392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918311" y="2188663"/>
            <a:ext cx="2901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>
                <a:solidFill>
                  <a:srgbClr val="FF00FF"/>
                </a:solidFill>
              </a:rPr>
              <a:t>0</a:t>
            </a:r>
            <a:endParaRPr kumimoji="0" lang="en-US" altLang="zh-CN" sz="2000" b="1" baseline="-20000" dirty="0">
              <a:solidFill>
                <a:srgbClr val="FF00FF"/>
              </a:solidFill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4895505" y="4038600"/>
            <a:ext cx="37912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smtClean="0"/>
              <a:t>(b)</a:t>
            </a:r>
            <a:r>
              <a:rPr kumimoji="0" lang="en-US" altLang="zh-CN" sz="2000" b="1" dirty="0" smtClean="0">
                <a:latin typeface="Arial" panose="020B0604020202020204" pitchFamily="34" charset="0"/>
              </a:rPr>
              <a:t> </a:t>
            </a:r>
            <a:r>
              <a:rPr kumimoji="0" lang="zh-CN" altLang="en-US" sz="2000" b="0" dirty="0" smtClean="0">
                <a:latin typeface="Arial" panose="020B0604020202020204" pitchFamily="34" charset="0"/>
              </a:rPr>
              <a:t>各电文字符的</a:t>
            </a:r>
            <a:r>
              <a:rPr kumimoji="0" lang="en-US" altLang="zh-CN" sz="2000" b="1" dirty="0" smtClean="0"/>
              <a:t>Huffman</a:t>
            </a:r>
            <a:r>
              <a:rPr kumimoji="0" lang="zh-CN" altLang="en-US" sz="2000" b="1" dirty="0" smtClean="0"/>
              <a:t>编码</a:t>
            </a:r>
            <a:endParaRPr kumimoji="0" lang="en-US" altLang="zh-CN" sz="2000" b="1" baseline="-20000" dirty="0"/>
          </a:p>
        </p:txBody>
      </p:sp>
    </p:spTree>
    <p:extLst>
      <p:ext uri="{BB962C8B-B14F-4D97-AF65-F5344CB8AC3E}">
        <p14:creationId xmlns:p14="http://schemas.microsoft.com/office/powerpoint/2010/main" val="84523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69" y="74164"/>
            <a:ext cx="2143232" cy="16784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>
                <a:solidFill>
                  <a:srgbClr val="7030A0"/>
                </a:solidFill>
              </a:rPr>
              <a:t>编码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3/4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61" y="838200"/>
            <a:ext cx="6781800" cy="54197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dirty="0" smtClean="0"/>
              <a:t>Huffman</a:t>
            </a:r>
            <a:r>
              <a:rPr lang="zh-CN" altLang="en-US" sz="2400" b="1" dirty="0" smtClean="0"/>
              <a:t>编码</a:t>
            </a:r>
            <a:r>
              <a:rPr lang="zh-CN" altLang="en-US" sz="2400" dirty="0" smtClean="0"/>
              <a:t>：</a:t>
            </a:r>
            <a:r>
              <a:rPr lang="zh-CN" altLang="en-US" sz="2000" dirty="0" smtClean="0">
                <a:solidFill>
                  <a:schemeClr val="accent6"/>
                </a:solidFill>
              </a:rPr>
              <a:t>算法实现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思想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36575" lvl="1">
              <a:lnSpc>
                <a:spcPct val="125000"/>
              </a:lnSpc>
              <a:spcBef>
                <a:spcPts val="900"/>
              </a:spcBef>
            </a:pPr>
            <a:r>
              <a:rPr lang="zh-CN" altLang="en-US" sz="2000" dirty="0" smtClean="0"/>
              <a:t>编程进行电文的</a:t>
            </a:r>
            <a:r>
              <a:rPr lang="en-US" altLang="zh-CN" sz="2000" dirty="0" smtClean="0"/>
              <a:t>Huffman</a:t>
            </a:r>
            <a:r>
              <a:rPr lang="zh-CN" altLang="en-US" sz="2000" dirty="0" smtClean="0"/>
              <a:t>编码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有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正向</a:t>
            </a:r>
            <a:r>
              <a:rPr lang="zh-CN" altLang="en-US" sz="2000" dirty="0" smtClean="0"/>
              <a:t>和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逆向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种</a:t>
            </a:r>
            <a:r>
              <a:rPr lang="zh-CN" altLang="en-US" sz="2000" dirty="0" smtClean="0"/>
              <a:t>方法：</a:t>
            </a:r>
            <a:endParaRPr lang="en-US" altLang="zh-CN" sz="2000" dirty="0" smtClean="0"/>
          </a:p>
          <a:p>
            <a:pPr marL="984250" lvl="2" indent="-298450">
              <a:lnSpc>
                <a:spcPct val="125000"/>
              </a:lnSpc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1800" dirty="0" smtClean="0"/>
              <a:t>从</a:t>
            </a:r>
            <a:r>
              <a:rPr lang="en-US" altLang="zh-CN" sz="1800" dirty="0" smtClean="0"/>
              <a:t>‘</a:t>
            </a:r>
            <a:r>
              <a:rPr lang="zh-CN" altLang="en-US" sz="1800" b="1" dirty="0" smtClean="0"/>
              <a:t>根</a:t>
            </a:r>
            <a:r>
              <a:rPr lang="en-US" altLang="zh-CN" sz="1800" dirty="0" smtClean="0"/>
              <a:t>‘ </a:t>
            </a:r>
            <a:r>
              <a:rPr lang="zh-CN" altLang="en-US" sz="1800" dirty="0" smtClean="0"/>
              <a:t>到 </a:t>
            </a:r>
            <a:r>
              <a:rPr lang="en-US" altLang="zh-CN" sz="1800" dirty="0" smtClean="0"/>
              <a:t>’</a:t>
            </a:r>
            <a:r>
              <a:rPr lang="zh-CN" altLang="en-US" sz="1800" b="1" dirty="0" smtClean="0"/>
              <a:t>叶子</a:t>
            </a:r>
            <a:r>
              <a:rPr lang="en-US" altLang="zh-CN" sz="1800" dirty="0" smtClean="0"/>
              <a:t>’</a:t>
            </a:r>
            <a:r>
              <a:rPr lang="zh-CN" altLang="en-US" sz="1800" dirty="0" smtClean="0"/>
              <a:t>的</a:t>
            </a:r>
            <a:r>
              <a:rPr lang="zh-CN" altLang="en-U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</a:t>
            </a:r>
            <a:r>
              <a:rPr lang="zh-CN" altLang="en-US" sz="1800" dirty="0" smtClean="0">
                <a:solidFill>
                  <a:srgbClr val="002060"/>
                </a:solidFill>
              </a:rPr>
              <a:t>处理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即</a:t>
            </a:r>
            <a:r>
              <a:rPr lang="zh-CN" altLang="en-US" sz="1800" dirty="0" smtClean="0"/>
              <a:t>：从</a:t>
            </a:r>
            <a:r>
              <a:rPr lang="zh-CN" altLang="en-US" sz="1800" i="1" u="sng" dirty="0" smtClean="0"/>
              <a:t>根结点</a:t>
            </a:r>
            <a:r>
              <a:rPr lang="zh-CN" altLang="en-US" sz="1800" dirty="0" smtClean="0"/>
              <a:t>开始，</a:t>
            </a:r>
            <a:r>
              <a:rPr lang="zh-CN" altLang="en-US" sz="1800" dirty="0" smtClean="0">
                <a:solidFill>
                  <a:schemeClr val="accent2"/>
                </a:solidFill>
              </a:rPr>
              <a:t>遍历</a:t>
            </a:r>
            <a:r>
              <a:rPr lang="zh-CN" altLang="en-US" sz="1800" dirty="0">
                <a:solidFill>
                  <a:schemeClr val="accent2"/>
                </a:solidFill>
              </a:rPr>
              <a:t>整棵二叉树</a:t>
            </a:r>
            <a:r>
              <a:rPr lang="zh-CN" altLang="en-US" sz="1800" dirty="0"/>
              <a:t>，求得</a:t>
            </a:r>
            <a:r>
              <a:rPr lang="zh-CN" altLang="en-US" sz="1800" dirty="0">
                <a:solidFill>
                  <a:schemeClr val="accent2"/>
                </a:solidFill>
              </a:rPr>
              <a:t>每个叶子结点</a:t>
            </a:r>
            <a:r>
              <a:rPr lang="zh-CN" altLang="en-US" sz="1800" dirty="0"/>
              <a:t>对应字符的</a:t>
            </a:r>
            <a:r>
              <a:rPr lang="en-US" altLang="zh-CN" sz="1800" dirty="0"/>
              <a:t>Huffman</a:t>
            </a:r>
            <a:r>
              <a:rPr lang="zh-CN" altLang="en-US" sz="1800" dirty="0"/>
              <a:t>编码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984250" lvl="2" indent="-298450">
              <a:lnSpc>
                <a:spcPct val="125000"/>
              </a:lnSpc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1800" dirty="0" smtClean="0"/>
              <a:t>从</a:t>
            </a:r>
            <a:r>
              <a:rPr lang="en-US" altLang="zh-CN" sz="1800" dirty="0" smtClean="0"/>
              <a:t>‘</a:t>
            </a:r>
            <a:r>
              <a:rPr lang="zh-CN" altLang="en-US" sz="1800" b="1" dirty="0" smtClean="0"/>
              <a:t>叶子</a:t>
            </a:r>
            <a:r>
              <a:rPr lang="en-US" altLang="zh-CN" sz="1800" dirty="0" smtClean="0"/>
              <a:t>’ </a:t>
            </a:r>
            <a:r>
              <a:rPr lang="zh-CN" altLang="en-US" sz="1800" dirty="0" smtClean="0"/>
              <a:t>到 </a:t>
            </a:r>
            <a:r>
              <a:rPr lang="en-US" altLang="zh-CN" sz="1800" dirty="0" smtClean="0"/>
              <a:t>‘</a:t>
            </a:r>
            <a:r>
              <a:rPr lang="zh-CN" altLang="en-US" sz="1800" b="1" dirty="0" smtClean="0"/>
              <a:t>根</a:t>
            </a:r>
            <a:r>
              <a:rPr lang="en-US" altLang="zh-CN" sz="1800" dirty="0" smtClean="0"/>
              <a:t>’</a:t>
            </a:r>
            <a:r>
              <a:rPr lang="zh-CN" altLang="en-US" sz="1800" dirty="0" smtClean="0"/>
              <a:t>的</a:t>
            </a:r>
            <a:r>
              <a:rPr lang="zh-CN" altLang="en-U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</a:t>
            </a:r>
            <a:r>
              <a:rPr lang="zh-CN" altLang="en-US" sz="1800" dirty="0">
                <a:solidFill>
                  <a:srgbClr val="002060"/>
                </a:solidFill>
              </a:rPr>
              <a:t>处理</a:t>
            </a:r>
            <a:r>
              <a:rPr lang="zh-CN" altLang="en-US" sz="1800" dirty="0" smtClean="0"/>
              <a:t>，即：从</a:t>
            </a:r>
            <a:r>
              <a:rPr lang="zh-CN" altLang="en-US" sz="1800" i="1" u="sng" dirty="0"/>
              <a:t>叶子结点</a:t>
            </a:r>
            <a:r>
              <a:rPr lang="zh-CN" altLang="en-US" sz="1800" dirty="0"/>
              <a:t>出发，走一条</a:t>
            </a:r>
            <a:r>
              <a:rPr lang="zh-CN" altLang="en-US" sz="1800" dirty="0">
                <a:solidFill>
                  <a:schemeClr val="accent6"/>
                </a:solidFill>
              </a:rPr>
              <a:t>从</a:t>
            </a:r>
            <a:r>
              <a:rPr lang="zh-CN" altLang="en-US" sz="1800" b="1" dirty="0">
                <a:solidFill>
                  <a:schemeClr val="accent6"/>
                </a:solidFill>
              </a:rPr>
              <a:t>叶子</a:t>
            </a:r>
            <a:r>
              <a:rPr lang="zh-CN" altLang="en-US" sz="1800" dirty="0">
                <a:solidFill>
                  <a:schemeClr val="accent6"/>
                </a:solidFill>
              </a:rPr>
              <a:t>到</a:t>
            </a:r>
            <a:r>
              <a:rPr lang="zh-CN" altLang="en-US" sz="1800" b="1" dirty="0">
                <a:solidFill>
                  <a:schemeClr val="accent6"/>
                </a:solidFill>
              </a:rPr>
              <a:t>根</a:t>
            </a:r>
            <a:r>
              <a:rPr lang="zh-CN" altLang="en-US" sz="1800" dirty="0"/>
              <a:t>的路径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marL="536575" lvl="1">
              <a:lnSpc>
                <a:spcPct val="125000"/>
              </a:lnSpc>
              <a:spcBef>
                <a:spcPts val="900"/>
              </a:spcBef>
            </a:pPr>
            <a:r>
              <a:rPr lang="zh-CN" altLang="en-US" sz="2000" dirty="0" smtClean="0"/>
              <a:t>以电文</a:t>
            </a:r>
            <a:r>
              <a:rPr lang="en-US" altLang="zh-CN" sz="2000" dirty="0" smtClean="0"/>
              <a:t>‘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e</a:t>
            </a:r>
            <a:r>
              <a:rPr lang="en-US" altLang="zh-CN" sz="2000" dirty="0" smtClean="0"/>
              <a:t>‘</a:t>
            </a:r>
            <a:r>
              <a:rPr lang="zh-CN" altLang="en-US" sz="2000" dirty="0" smtClean="0"/>
              <a:t>为例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借助</a:t>
            </a:r>
            <a:r>
              <a:rPr lang="en-US" altLang="zh-CN" sz="2000" dirty="0" smtClean="0"/>
              <a:t>‘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栈</a:t>
            </a:r>
            <a:r>
              <a:rPr lang="en-US" altLang="zh-CN" sz="2000" b="1" i="1" dirty="0"/>
              <a:t>S</a:t>
            </a:r>
            <a:r>
              <a:rPr lang="en-US" altLang="zh-CN" sz="2000" dirty="0"/>
              <a:t>‘</a:t>
            </a:r>
            <a:r>
              <a:rPr lang="zh-CN" altLang="en-US" sz="2000" dirty="0" smtClean="0"/>
              <a:t>进行</a:t>
            </a:r>
            <a:r>
              <a:rPr lang="zh-CN" altLang="en-US" sz="2000" dirty="0" smtClean="0">
                <a:solidFill>
                  <a:srgbClr val="C00000"/>
                </a:solidFill>
              </a:rPr>
              <a:t>逆向</a:t>
            </a:r>
            <a:r>
              <a:rPr lang="zh-CN" altLang="en-US" sz="2000" dirty="0" smtClean="0"/>
              <a:t>编码的过程如图：</a:t>
            </a:r>
            <a:endParaRPr lang="en-US" altLang="zh-CN" sz="2000" dirty="0" smtClean="0"/>
          </a:p>
          <a:p>
            <a:pPr marL="536575" lvl="1">
              <a:lnSpc>
                <a:spcPct val="125000"/>
              </a:lnSpc>
              <a:spcBef>
                <a:spcPts val="900"/>
              </a:spcBef>
            </a:pPr>
            <a:r>
              <a:rPr lang="zh-CN" altLang="en-US" sz="2000" dirty="0" smtClean="0"/>
              <a:t>由</a:t>
            </a:r>
            <a:r>
              <a:rPr lang="en-US" altLang="zh-CN" sz="2000" dirty="0"/>
              <a:t>Huffman</a:t>
            </a:r>
            <a:r>
              <a:rPr lang="zh-CN" altLang="en-US" sz="2000" dirty="0"/>
              <a:t>树的生成知，</a:t>
            </a:r>
            <a:r>
              <a:rPr lang="en-US" altLang="zh-CN" sz="2000" b="1" i="1" dirty="0"/>
              <a:t>n</a:t>
            </a:r>
            <a:r>
              <a:rPr lang="zh-CN" altLang="en-US" sz="2000" dirty="0"/>
              <a:t>个叶子</a:t>
            </a:r>
            <a:r>
              <a:rPr lang="zh-CN" altLang="en-US" sz="2000" dirty="0" smtClean="0"/>
              <a:t>结点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电文</a:t>
            </a:r>
            <a:r>
              <a:rPr lang="zh-CN" altLang="en-US" sz="1400" dirty="0"/>
              <a:t>字符</a:t>
            </a:r>
            <a:r>
              <a:rPr lang="en-US" altLang="zh-CN" sz="1400" dirty="0" smtClean="0"/>
              <a:t>)</a:t>
            </a:r>
            <a:r>
              <a:rPr lang="zh-CN" altLang="en-US" sz="2000" dirty="0" smtClean="0"/>
              <a:t>的树 共有</a:t>
            </a:r>
            <a:r>
              <a:rPr lang="en-US" altLang="zh-CN" sz="2000" b="1" i="1" dirty="0"/>
              <a:t>2n-1</a:t>
            </a:r>
            <a:r>
              <a:rPr lang="zh-CN" altLang="en-US" sz="2000" dirty="0"/>
              <a:t>个结点，</a:t>
            </a:r>
            <a:r>
              <a:rPr lang="zh-CN" altLang="en-US" sz="2000" dirty="0">
                <a:solidFill>
                  <a:srgbClr val="7030A0"/>
                </a:solidFill>
              </a:rPr>
              <a:t>叶子结点</a:t>
            </a:r>
            <a:r>
              <a:rPr lang="zh-CN" altLang="en-US" sz="2000" dirty="0"/>
              <a:t>存储</a:t>
            </a:r>
            <a:r>
              <a:rPr lang="zh-CN" altLang="en-US" sz="2000" dirty="0" smtClean="0"/>
              <a:t>在</a:t>
            </a:r>
            <a:r>
              <a:rPr lang="zh-CN" altLang="en-US" sz="2000" i="1" u="sng" dirty="0" smtClean="0"/>
              <a:t>数组 </a:t>
            </a:r>
            <a:r>
              <a:rPr lang="en-US" altLang="zh-CN" sz="2000" b="1" u="sng" dirty="0" smtClean="0"/>
              <a:t>HT</a:t>
            </a:r>
            <a:r>
              <a:rPr lang="en-US" altLang="zh-CN" sz="2000" u="sng" dirty="0" smtClean="0"/>
              <a:t>[</a:t>
            </a:r>
            <a:r>
              <a:rPr lang="en-US" altLang="zh-CN" sz="1600" u="sng" dirty="0" smtClean="0"/>
              <a:t>1..2n-1</a:t>
            </a:r>
            <a:r>
              <a:rPr lang="en-US" altLang="zh-CN" sz="2000" u="sng" dirty="0" smtClean="0"/>
              <a:t>]</a:t>
            </a:r>
            <a:r>
              <a:rPr lang="zh-CN" alt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（静态三叉链表）</a:t>
            </a:r>
            <a:r>
              <a:rPr lang="zh-CN" altLang="en-US" sz="2000" i="1" u="sng" dirty="0"/>
              <a:t>中的下标值</a:t>
            </a:r>
            <a:r>
              <a:rPr lang="zh-CN" altLang="en-US" sz="2000" i="1" u="sng" dirty="0" smtClean="0"/>
              <a:t>为</a:t>
            </a:r>
            <a:r>
              <a:rPr lang="en-US" altLang="zh-CN" sz="2000" i="1" u="sng" dirty="0" smtClean="0"/>
              <a:t>: </a:t>
            </a:r>
            <a:r>
              <a:rPr lang="en-US" altLang="zh-CN" sz="2000" b="1" i="1" u="sng" dirty="0" smtClean="0">
                <a:solidFill>
                  <a:srgbClr val="C00000"/>
                </a:solidFill>
              </a:rPr>
              <a:t>1</a:t>
            </a:r>
            <a:r>
              <a:rPr lang="en-US" altLang="zh-CN" sz="2000" b="1" i="1" u="sng" dirty="0">
                <a:solidFill>
                  <a:srgbClr val="C00000"/>
                </a:solidFill>
              </a:rPr>
              <a:t>∽</a:t>
            </a:r>
            <a:r>
              <a:rPr lang="en-US" altLang="zh-CN" sz="2000" b="1" i="1" u="sng" dirty="0" smtClean="0">
                <a:solidFill>
                  <a:srgbClr val="C00000"/>
                </a:solidFill>
              </a:rPr>
              <a:t>n</a:t>
            </a:r>
            <a:r>
              <a:rPr lang="en-US" altLang="zh-CN" sz="2000" dirty="0" smtClean="0"/>
              <a:t>, </a:t>
            </a:r>
            <a:r>
              <a:rPr lang="zh-CN" altLang="en-US" sz="2000" dirty="0" smtClean="0">
                <a:solidFill>
                  <a:srgbClr val="7030A0"/>
                </a:solidFill>
              </a:rPr>
              <a:t>根结点</a:t>
            </a:r>
            <a:r>
              <a:rPr lang="zh-CN" altLang="en-US" sz="2000" dirty="0" smtClean="0"/>
              <a:t>的下标</a:t>
            </a:r>
            <a:r>
              <a:rPr lang="en-US" altLang="zh-CN" sz="2000" dirty="0" smtClean="0"/>
              <a:t>: </a:t>
            </a:r>
            <a:r>
              <a:rPr lang="en-US" altLang="zh-CN" sz="2000" b="1" i="1" u="sng" dirty="0" smtClean="0">
                <a:solidFill>
                  <a:srgbClr val="C00000"/>
                </a:solidFill>
              </a:rPr>
              <a:t>2n-</a:t>
            </a:r>
            <a:r>
              <a:rPr lang="en-US" altLang="zh-CN" sz="2000" b="1" u="sng" dirty="0" smtClean="0">
                <a:solidFill>
                  <a:srgbClr val="C00000"/>
                </a:solidFill>
              </a:rPr>
              <a:t>1</a:t>
            </a:r>
            <a:r>
              <a:rPr lang="en-US" altLang="zh-CN" sz="2000" b="1" i="1" u="sng" dirty="0" smtClean="0">
                <a:solidFill>
                  <a:srgbClr val="C00000"/>
                </a:solidFill>
              </a:rPr>
              <a:t> </a:t>
            </a:r>
            <a:r>
              <a:rPr lang="zh-CN" altLang="en-US" sz="2000" dirty="0" smtClean="0"/>
              <a:t>；</a:t>
            </a:r>
            <a:endParaRPr lang="en-US" altLang="zh-CN" sz="2400" dirty="0"/>
          </a:p>
          <a:p>
            <a:pPr marL="984250" lvl="2" indent="-29845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/>
              <a:t>编码是叶子结点的编码，只需对数组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</a:t>
            </a:r>
            <a:r>
              <a:rPr lang="en-US" altLang="zh-CN" sz="1800" dirty="0" smtClean="0"/>
              <a:t>[..]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chemeClr val="accent6"/>
                </a:solidFill>
              </a:rPr>
              <a:t>前</a:t>
            </a:r>
            <a:r>
              <a:rPr lang="en-US" altLang="zh-CN" sz="18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下标</a:t>
            </a:r>
            <a:r>
              <a:rPr lang="en-US" altLang="zh-CN" sz="1200" dirty="0" smtClean="0"/>
              <a:t>1..n)</a:t>
            </a:r>
            <a:r>
              <a:rPr lang="zh-CN" altLang="en-US" sz="1800" dirty="0" smtClean="0">
                <a:solidFill>
                  <a:schemeClr val="accent6"/>
                </a:solidFill>
              </a:rPr>
              <a:t>个</a:t>
            </a:r>
            <a:r>
              <a:rPr lang="zh-CN" altLang="en-US" sz="1800" dirty="0">
                <a:solidFill>
                  <a:schemeClr val="accent6"/>
                </a:solidFill>
              </a:rPr>
              <a:t>权值</a:t>
            </a:r>
            <a:r>
              <a:rPr lang="zh-CN" altLang="en-US" sz="1800" dirty="0"/>
              <a:t>进行编码；</a:t>
            </a:r>
          </a:p>
          <a:p>
            <a:pPr marL="984250" lvl="2" indent="-29845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/>
              <a:t>每个字符的</a:t>
            </a:r>
            <a:r>
              <a:rPr lang="zh-CN" altLang="en-US" sz="1800" i="1" dirty="0" smtClean="0">
                <a:solidFill>
                  <a:schemeClr val="accent6"/>
                </a:solidFill>
              </a:rPr>
              <a:t>编码不同</a:t>
            </a:r>
            <a:r>
              <a:rPr lang="zh-CN" altLang="en-US" sz="1800" dirty="0"/>
              <a:t>，但编码的</a:t>
            </a:r>
            <a:r>
              <a:rPr lang="zh-CN" altLang="en-US" sz="1800" dirty="0">
                <a:solidFill>
                  <a:schemeClr val="accent6"/>
                </a:solidFill>
              </a:rPr>
              <a:t>最大长度是</a:t>
            </a:r>
            <a:r>
              <a:rPr lang="en-US" altLang="zh-CN" sz="1800" b="1" i="1" dirty="0">
                <a:solidFill>
                  <a:schemeClr val="accent6"/>
                </a:solidFill>
              </a:rPr>
              <a:t>n</a:t>
            </a:r>
            <a:r>
              <a:rPr lang="zh-CN" altLang="en-US" sz="18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3657600" y="3091785"/>
            <a:ext cx="3147015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课程讲授 使用</a:t>
            </a:r>
            <a:r>
              <a:rPr lang="zh-CN" altLang="en-US" sz="2000" dirty="0" smtClean="0">
                <a:solidFill>
                  <a:srgbClr val="0070C0"/>
                </a:solidFill>
              </a:rPr>
              <a:t>逆向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!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86114"/>
              </p:ext>
            </p:extLst>
          </p:nvPr>
        </p:nvGraphicFramePr>
        <p:xfrm>
          <a:off x="7772400" y="3291840"/>
          <a:ext cx="8415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467485794"/>
                    </a:ext>
                  </a:extLst>
                </a:gridCol>
                <a:gridCol w="231912">
                  <a:extLst>
                    <a:ext uri="{9D8B030D-6E8A-4147-A177-3AD203B41FA5}">
                      <a16:colId xmlns:a16="http://schemas.microsoft.com/office/drawing/2014/main" xmlns="" val="3684588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663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344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7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96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556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192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336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778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栈</a:t>
                      </a:r>
                      <a:r>
                        <a:rPr lang="en-US" altLang="zh-CN" b="1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2593217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382000" y="5879068"/>
            <a:ext cx="662120" cy="369332"/>
            <a:chOff x="7236990" y="5576717"/>
            <a:chExt cx="662120" cy="369332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7236990" y="5761383"/>
              <a:ext cx="25190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393843" y="55767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0" dirty="0">
                  <a:solidFill>
                    <a:srgbClr val="00B0F0"/>
                  </a:solidFill>
                </a:rPr>
                <a:t>top</a:t>
              </a:r>
              <a:endParaRPr lang="zh-CN" altLang="en-US" b="0" dirty="0">
                <a:solidFill>
                  <a:srgbClr val="00B0F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029200" y="5521691"/>
            <a:ext cx="2836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0" dirty="0" smtClean="0">
                <a:solidFill>
                  <a:schemeClr val="tx1"/>
                </a:solidFill>
              </a:rPr>
              <a:t>5(</a:t>
            </a:r>
            <a:r>
              <a:rPr lang="en-US" altLang="zh-CN" sz="1600" b="0" dirty="0" smtClean="0">
                <a:solidFill>
                  <a:srgbClr val="FFC000"/>
                </a:solidFill>
              </a:rPr>
              <a:t>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</a:t>
            </a:r>
            <a:r>
              <a:rPr lang="zh-CN" altLang="en-US" sz="1100" b="0" dirty="0" smtClean="0">
                <a:solidFill>
                  <a:schemeClr val="tx1"/>
                </a:solidFill>
              </a:rPr>
              <a:t>的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父结点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10, </a:t>
            </a:r>
            <a:r>
              <a:rPr lang="en-US" altLang="zh-CN" sz="1600" b="0" dirty="0">
                <a:solidFill>
                  <a:schemeClr val="tx1"/>
                </a:solidFill>
              </a:rPr>
              <a:t>5(</a:t>
            </a:r>
            <a:r>
              <a:rPr lang="en-US" altLang="zh-CN" sz="1600" b="0" dirty="0">
                <a:solidFill>
                  <a:srgbClr val="FFC000"/>
                </a:solidFill>
              </a:rPr>
              <a:t>e</a:t>
            </a:r>
            <a:r>
              <a:rPr lang="en-US" altLang="zh-CN" sz="1600" b="0" dirty="0">
                <a:solidFill>
                  <a:schemeClr val="tx1"/>
                </a:solidFill>
              </a:rPr>
              <a:t>)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为</a:t>
            </a:r>
            <a:r>
              <a:rPr lang="zh-CN" altLang="en-US" sz="1600" dirty="0" smtClean="0">
                <a:solidFill>
                  <a:srgbClr val="FF00FF"/>
                </a:solidFill>
              </a:rPr>
              <a:t>左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儿子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98812" y="54601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solidFill>
                  <a:srgbClr val="FF00FF"/>
                </a:solidFill>
              </a:rPr>
              <a:t>0</a:t>
            </a:r>
            <a:endParaRPr lang="zh-CN" altLang="en-US" sz="2400" b="0" dirty="0">
              <a:solidFill>
                <a:srgbClr val="FF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98812" y="509265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solidFill>
                  <a:srgbClr val="0000FF"/>
                </a:solidFill>
              </a:rPr>
              <a:t>1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4917" y="5154207"/>
            <a:ext cx="2560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0" dirty="0" smtClean="0">
                <a:solidFill>
                  <a:schemeClr val="tx1"/>
                </a:solidFill>
              </a:rPr>
              <a:t>10</a:t>
            </a:r>
            <a:r>
              <a:rPr lang="zh-CN" altLang="en-US" sz="1100" b="0" dirty="0" smtClean="0">
                <a:solidFill>
                  <a:schemeClr val="tx1"/>
                </a:solidFill>
              </a:rPr>
              <a:t>的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父结点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18, 10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为</a:t>
            </a:r>
            <a:r>
              <a:rPr lang="zh-CN" altLang="en-US" sz="1600" dirty="0">
                <a:solidFill>
                  <a:srgbClr val="0000FF"/>
                </a:solidFill>
              </a:rPr>
              <a:t>右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儿子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04916" y="4786724"/>
            <a:ext cx="2560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0" dirty="0" smtClean="0">
                <a:solidFill>
                  <a:schemeClr val="tx1"/>
                </a:solidFill>
              </a:rPr>
              <a:t>18</a:t>
            </a:r>
            <a:r>
              <a:rPr lang="zh-CN" altLang="en-US" sz="1100" b="0" dirty="0" smtClean="0">
                <a:solidFill>
                  <a:schemeClr val="tx1"/>
                </a:solidFill>
              </a:rPr>
              <a:t>的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父结点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31, 18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为</a:t>
            </a:r>
            <a:r>
              <a:rPr lang="zh-CN" altLang="en-US" sz="1600" dirty="0">
                <a:solidFill>
                  <a:srgbClr val="0000FF"/>
                </a:solidFill>
              </a:rPr>
              <a:t>右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儿子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98812" y="47067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solidFill>
                  <a:srgbClr val="0000FF"/>
                </a:solidFill>
              </a:rPr>
              <a:t>1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2791" y="4385958"/>
            <a:ext cx="3252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tx1"/>
                </a:solidFill>
              </a:rPr>
              <a:t>到达根结点</a:t>
            </a:r>
            <a:r>
              <a:rPr lang="en-US" altLang="zh-CN" sz="1600" dirty="0" smtClean="0">
                <a:solidFill>
                  <a:schemeClr val="tx1"/>
                </a:solidFill>
              </a:rPr>
              <a:t>31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600" b="0" dirty="0" smtClean="0">
                <a:solidFill>
                  <a:srgbClr val="0070C0"/>
                </a:solidFill>
              </a:rPr>
              <a:t>逆向编码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获取结束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!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55440" y="3988278"/>
            <a:ext cx="318016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tx1"/>
                </a:solidFill>
              </a:rPr>
              <a:t>依次出栈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即为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’</a:t>
            </a:r>
            <a:r>
              <a:rPr lang="en-US" altLang="zh-CN" sz="1600" i="1" dirty="0" smtClean="0">
                <a:solidFill>
                  <a:srgbClr val="FFC000"/>
                </a:solidFill>
              </a:rPr>
              <a:t>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’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b="0" dirty="0" smtClean="0">
                <a:solidFill>
                  <a:srgbClr val="0070C0"/>
                </a:solidFill>
              </a:rPr>
              <a:t>Huffman</a:t>
            </a:r>
            <a:r>
              <a:rPr lang="zh-CN" altLang="en-US" sz="1600" b="0" dirty="0" smtClean="0">
                <a:solidFill>
                  <a:srgbClr val="0070C0"/>
                </a:solidFill>
              </a:rPr>
              <a:t>编码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!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7749723" y="80228"/>
            <a:ext cx="298177" cy="27074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31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8372578" y="462433"/>
            <a:ext cx="270746" cy="27074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8613912" y="918462"/>
            <a:ext cx="270746" cy="27074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8440476" y="1367426"/>
            <a:ext cx="217074" cy="27074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/>
              <a:t>5</a:t>
            </a:r>
            <a:endParaRPr lang="en-US" altLang="zh-CN" sz="1800" b="1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8567124" y="1145274"/>
            <a:ext cx="1524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553942" y="707402"/>
            <a:ext cx="158767" cy="211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1"/>
          </p:cNvCxnSpPr>
          <p:nvPr/>
        </p:nvCxnSpPr>
        <p:spPr>
          <a:xfrm>
            <a:off x="7996185" y="309667"/>
            <a:ext cx="416043" cy="192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0.00104 -0.0553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5625 L 0.00139 -0.1062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0625 L 0.00052 -0.1641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1" grpId="1"/>
      <p:bldP spid="12" grpId="0"/>
      <p:bldP spid="13" grpId="0"/>
      <p:bldP spid="14" grpId="0"/>
      <p:bldP spid="14" grpId="1"/>
      <p:bldP spid="15" grpId="0"/>
      <p:bldP spid="15" grpId="1"/>
      <p:bldP spid="16" grpId="0"/>
      <p:bldP spid="19" grpId="0"/>
      <p:bldP spid="19" grpId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>
                <a:solidFill>
                  <a:srgbClr val="7030A0"/>
                </a:solidFill>
              </a:rPr>
              <a:t>编码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4</a:t>
            </a:r>
            <a:r>
              <a:rPr lang="en-US" altLang="zh-CN" sz="2000" dirty="0" smtClean="0"/>
              <a:t>/4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 smtClean="0"/>
              <a:t>Huffman</a:t>
            </a:r>
            <a:r>
              <a:rPr lang="zh-CN" altLang="en-US" sz="2400" b="1" dirty="0" smtClean="0"/>
              <a:t>编码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chemeClr val="accent6"/>
                </a:solidFill>
              </a:rPr>
              <a:t> </a:t>
            </a:r>
            <a:r>
              <a:rPr lang="zh-CN" altLang="en-US" sz="2000" dirty="0" smtClean="0">
                <a:solidFill>
                  <a:schemeClr val="accent6"/>
                </a:solidFill>
              </a:rPr>
              <a:t>算法实现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5475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i="1" dirty="0" smtClean="0">
                <a:solidFill>
                  <a:srgbClr val="0070C0"/>
                </a:solidFill>
              </a:rPr>
              <a:t>逆向</a:t>
            </a:r>
            <a:r>
              <a:rPr lang="zh-CN" altLang="en-US" sz="1800" dirty="0" smtClean="0"/>
              <a:t>编码时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先</a:t>
            </a:r>
            <a:r>
              <a:rPr lang="zh-CN" altLang="en-US" sz="1800" dirty="0"/>
              <a:t>设一</a:t>
            </a:r>
            <a:r>
              <a:rPr lang="zh-CN" altLang="en-US" sz="1800" dirty="0" smtClean="0"/>
              <a:t>个</a:t>
            </a:r>
            <a:r>
              <a:rPr lang="zh-CN" altLang="en-US" sz="1800" i="1" u="sng" dirty="0" smtClean="0"/>
              <a:t>指向编码字符的指针</a:t>
            </a:r>
            <a:r>
              <a:rPr lang="en-US" altLang="zh-CN" sz="1800" i="1" u="sng" dirty="0" err="1" smtClean="0"/>
              <a:t>sp</a:t>
            </a:r>
            <a:r>
              <a:rPr lang="zh-CN" altLang="en-US" sz="1800" dirty="0" smtClean="0"/>
              <a:t>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初始时指向存放编码的临时空间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cd[]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的位置</a:t>
            </a:r>
            <a:r>
              <a:rPr lang="en-US" altLang="zh-CN" sz="1600" i="1" dirty="0">
                <a:solidFill>
                  <a:srgbClr val="00B0F0"/>
                </a:solidFill>
              </a:rPr>
              <a:t>n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编码放在</a:t>
            </a:r>
            <a:r>
              <a:rPr lang="en-US" altLang="zh-CN" sz="1600" i="1" dirty="0" err="1" smtClean="0">
                <a:solidFill>
                  <a:srgbClr val="0080FF"/>
                </a:solidFill>
              </a:rPr>
              <a:t>n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r>
              <a:rPr lang="en-US" altLang="zh-CN" sz="1600" i="1" dirty="0" err="1" smtClean="0">
                <a:solidFill>
                  <a:srgbClr val="C00000"/>
                </a:solidFill>
              </a:rPr>
              <a:t>sp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求得</a:t>
            </a:r>
            <a:r>
              <a:rPr lang="zh-CN" altLang="en-US" sz="1800" dirty="0"/>
              <a:t>编码后</a:t>
            </a:r>
            <a:r>
              <a:rPr lang="zh-CN" altLang="en-US" sz="1800" dirty="0" smtClean="0"/>
              <a:t>再从</a:t>
            </a:r>
            <a:r>
              <a:rPr lang="zh-CN" altLang="en-US" sz="1800" dirty="0"/>
              <a:t>临时</a:t>
            </a:r>
            <a:r>
              <a:rPr lang="zh-CN" altLang="en-US" sz="1800" dirty="0" smtClean="0"/>
              <a:t>空间</a:t>
            </a:r>
            <a:r>
              <a:rPr lang="en-US" altLang="zh-CN" sz="1800" dirty="0" smtClean="0"/>
              <a:t>cd[..]</a:t>
            </a:r>
            <a:r>
              <a:rPr lang="zh-CN" altLang="en-US" sz="1800" dirty="0" smtClean="0"/>
              <a:t>中复制到</a:t>
            </a:r>
            <a:r>
              <a:rPr lang="en-US" altLang="zh-CN" sz="1800" dirty="0" smtClean="0"/>
              <a:t>HC[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altLang="zh-CN" sz="1800" dirty="0" smtClean="0"/>
              <a:t>]!</a:t>
            </a:r>
          </a:p>
        </p:txBody>
      </p:sp>
      <p:sp>
        <p:nvSpPr>
          <p:cNvPr id="5" name="矩形 4"/>
          <p:cNvSpPr/>
          <p:nvPr/>
        </p:nvSpPr>
        <p:spPr>
          <a:xfrm>
            <a:off x="5410200" y="3975358"/>
            <a:ext cx="34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lnSpc>
                <a:spcPct val="150000"/>
              </a:lnSpc>
              <a:buAutoNum type="arabicParenR"/>
            </a:pPr>
            <a:r>
              <a:rPr lang="zh-CN" altLang="en-US" sz="2000" dirty="0" smtClean="0">
                <a:solidFill>
                  <a:schemeClr val="accent2"/>
                </a:solidFill>
              </a:rPr>
              <a:t>对每个信号</a:t>
            </a:r>
            <a:r>
              <a:rPr lang="en-US" altLang="zh-CN" sz="2000" dirty="0" smtClean="0">
                <a:solidFill>
                  <a:schemeClr val="accent2"/>
                </a:solidFill>
              </a:rPr>
              <a:t>HT[k], </a:t>
            </a:r>
            <a:r>
              <a:rPr lang="zh-CN" altLang="en-US" sz="2000" dirty="0" smtClean="0">
                <a:solidFill>
                  <a:schemeClr val="accent2"/>
                </a:solidFill>
              </a:rPr>
              <a:t>求编码，走从叶子到根的路径，时间复杂度即树高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</a:rPr>
              <a:t>约</a:t>
            </a:r>
            <a:r>
              <a:rPr lang="en-US" altLang="zh-CN" sz="2000" dirty="0" smtClean="0">
                <a:solidFill>
                  <a:schemeClr val="accent2"/>
                </a:solidFill>
              </a:rPr>
              <a:t>log</a:t>
            </a:r>
            <a:r>
              <a:rPr lang="en-US" altLang="zh-CN" sz="200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sz="2000" dirty="0" smtClean="0">
                <a:solidFill>
                  <a:schemeClr val="accent2"/>
                </a:solidFill>
              </a:rPr>
              <a:t>n, </a:t>
            </a:r>
            <a:r>
              <a:rPr lang="en-US" altLang="zh-CN" sz="2000" dirty="0">
                <a:solidFill>
                  <a:schemeClr val="accent2"/>
                </a:solidFill>
              </a:rPr>
              <a:t>k=1..n</a:t>
            </a:r>
            <a:r>
              <a:rPr lang="en-US" altLang="zh-CN" sz="2000" dirty="0" smtClean="0">
                <a:solidFill>
                  <a:schemeClr val="accent2"/>
                </a:solidFill>
              </a:rPr>
              <a:t>, </a:t>
            </a:r>
            <a:r>
              <a:rPr lang="zh-CN" altLang="en-US" sz="2000" dirty="0" smtClean="0">
                <a:solidFill>
                  <a:schemeClr val="accent2"/>
                </a:solidFill>
              </a:rPr>
              <a:t>所以总体复杂度</a:t>
            </a:r>
            <a:r>
              <a:rPr lang="en-US" altLang="zh-CN" sz="2000" dirty="0" smtClean="0">
                <a:solidFill>
                  <a:srgbClr val="FF00FF"/>
                </a:solidFill>
              </a:rPr>
              <a:t>O(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n </a:t>
            </a:r>
            <a:r>
              <a:rPr lang="en-US" altLang="zh-CN" sz="2000" dirty="0" smtClean="0">
                <a:solidFill>
                  <a:srgbClr val="FF00FF"/>
                </a:solidFill>
              </a:rPr>
              <a:t>log</a:t>
            </a:r>
            <a:r>
              <a:rPr lang="en-US" altLang="zh-CN" sz="2000" baseline="-25000" dirty="0" smtClean="0">
                <a:solidFill>
                  <a:srgbClr val="FF00FF"/>
                </a:solidFill>
              </a:rPr>
              <a:t>2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n</a:t>
            </a:r>
            <a:r>
              <a:rPr lang="en-US" altLang="zh-CN" sz="2000" dirty="0" smtClean="0">
                <a:solidFill>
                  <a:srgbClr val="FF00FF"/>
                </a:solidFill>
              </a:rPr>
              <a:t>)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；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时间复杂度：</a:t>
            </a:r>
            <a:r>
              <a:rPr lang="en-US" altLang="zh-CN" sz="2000" dirty="0">
                <a:solidFill>
                  <a:srgbClr val="FF00FF"/>
                </a:solidFill>
              </a:rPr>
              <a:t>O(</a:t>
            </a:r>
            <a:r>
              <a:rPr lang="en-US" altLang="zh-CN" sz="2000" i="1" dirty="0">
                <a:solidFill>
                  <a:srgbClr val="FF00FF"/>
                </a:solidFill>
              </a:rPr>
              <a:t>n </a:t>
            </a:r>
            <a:r>
              <a:rPr lang="en-US" altLang="zh-CN" sz="2000" dirty="0">
                <a:solidFill>
                  <a:srgbClr val="FF00FF"/>
                </a:solidFill>
              </a:rPr>
              <a:t>log</a:t>
            </a:r>
            <a:r>
              <a:rPr lang="en-US" altLang="zh-CN" sz="2000" baseline="-25000" dirty="0">
                <a:solidFill>
                  <a:srgbClr val="FF00FF"/>
                </a:solidFill>
              </a:rPr>
              <a:t>2</a:t>
            </a:r>
            <a:r>
              <a:rPr lang="en-US" altLang="zh-CN" sz="2000" i="1" dirty="0">
                <a:solidFill>
                  <a:srgbClr val="FF00FF"/>
                </a:solidFill>
              </a:rPr>
              <a:t>n</a:t>
            </a:r>
            <a:r>
              <a:rPr lang="en-US" altLang="zh-CN" sz="2000" dirty="0" smtClean="0">
                <a:solidFill>
                  <a:srgbClr val="FF00FF"/>
                </a:solidFill>
              </a:rPr>
              <a:t>)</a:t>
            </a:r>
            <a:endParaRPr lang="en-US" altLang="zh-CN" sz="2000" dirty="0">
              <a:solidFill>
                <a:srgbClr val="FF00FF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9358" name="TextBox1" r:id="rId2" imgW="8115480" imgH="4467240"/>
        </mc:Choice>
        <mc:Fallback>
          <p:control name="TextBox1" r:id="rId2" imgW="8115480" imgH="44672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09600" y="1828800"/>
                  <a:ext cx="8115300" cy="4465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836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514600"/>
            <a:ext cx="3405551" cy="266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译码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1/2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49" y="685800"/>
            <a:ext cx="8358551" cy="571500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 smtClean="0"/>
              <a:t>Huffman</a:t>
            </a:r>
            <a:r>
              <a:rPr lang="zh-CN" altLang="en-US" sz="2400" b="1" dirty="0" smtClean="0"/>
              <a:t>译码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chemeClr val="accent6"/>
                </a:solidFill>
              </a:rPr>
              <a:t> </a:t>
            </a:r>
            <a:r>
              <a:rPr lang="zh-CN" altLang="en-US" sz="2000" dirty="0" smtClean="0">
                <a:solidFill>
                  <a:schemeClr val="accent6"/>
                </a:solidFill>
              </a:rPr>
              <a:t>思想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5475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smtClean="0"/>
              <a:t>Huffman</a:t>
            </a:r>
            <a:r>
              <a:rPr lang="zh-CN" altLang="en-US" sz="1800" dirty="0" smtClean="0"/>
              <a:t>编码的解译，需</a:t>
            </a:r>
            <a:r>
              <a:rPr lang="zh-CN" altLang="en-US" sz="1800" b="1" dirty="0" smtClean="0"/>
              <a:t>从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根</a:t>
            </a:r>
            <a:r>
              <a:rPr lang="zh-CN" altLang="en-US" sz="1800" b="1" dirty="0" smtClean="0"/>
              <a:t>结点出发</a:t>
            </a:r>
            <a:r>
              <a:rPr lang="zh-CN" altLang="en-US" sz="1800" dirty="0" smtClean="0"/>
              <a:t>、走一条从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根</a:t>
            </a:r>
            <a:r>
              <a:rPr lang="zh-CN" altLang="en-US" sz="1800" b="1" dirty="0" smtClean="0"/>
              <a:t>结点</a:t>
            </a:r>
            <a:r>
              <a:rPr lang="zh-CN" altLang="en-US" sz="1800" dirty="0" smtClean="0"/>
              <a:t>到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叶子</a:t>
            </a:r>
            <a:r>
              <a:rPr lang="zh-CN" altLang="en-US" sz="1800" b="1" dirty="0" smtClean="0"/>
              <a:t>结点</a:t>
            </a:r>
            <a:r>
              <a:rPr lang="zh-CN" altLang="en-US" sz="1800" dirty="0" smtClean="0"/>
              <a:t>的路径；</a:t>
            </a:r>
            <a:endParaRPr lang="en-US" altLang="zh-CN" sz="1800" dirty="0" smtClean="0"/>
          </a:p>
          <a:p>
            <a:pPr marL="1025525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从根结点开始，根据编码字符从根向叶子遍历（</a:t>
            </a:r>
            <a:r>
              <a:rPr lang="en-US" altLang="zh-CN" sz="1600" dirty="0" smtClean="0"/>
              <a:t>’</a:t>
            </a:r>
            <a:r>
              <a:rPr lang="en-US" altLang="zh-CN" sz="1600" b="1" dirty="0" smtClean="0">
                <a:solidFill>
                  <a:srgbClr val="FF00FF"/>
                </a:solidFill>
              </a:rPr>
              <a:t>0</a:t>
            </a:r>
            <a:r>
              <a:rPr lang="en-US" altLang="zh-CN" sz="1600" dirty="0" smtClean="0"/>
              <a:t>’</a:t>
            </a:r>
            <a:r>
              <a:rPr lang="zh-CN" altLang="en-US" sz="1600" dirty="0" smtClean="0"/>
              <a:t>向左子树走，</a:t>
            </a:r>
            <a:r>
              <a:rPr lang="en-US" altLang="zh-CN" sz="1600" dirty="0" smtClean="0"/>
              <a:t>’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1</a:t>
            </a:r>
            <a:r>
              <a:rPr lang="en-US" altLang="zh-CN" sz="1600" dirty="0" smtClean="0"/>
              <a:t>’</a:t>
            </a:r>
            <a:r>
              <a:rPr lang="zh-CN" altLang="en-US" sz="1600" dirty="0" smtClean="0"/>
              <a:t>向右子树走）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直到叶子；</a:t>
            </a:r>
            <a:endParaRPr lang="en-US" altLang="zh-CN" sz="1600" dirty="0" smtClean="0"/>
          </a:p>
          <a:p>
            <a:pPr marL="1025525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循环上述过程，直到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译码结束</a:t>
            </a:r>
            <a:r>
              <a:rPr lang="zh-CN" altLang="en-US" sz="1600" dirty="0" smtClean="0"/>
              <a:t> 或 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错误退出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625475" lvl="1">
              <a:lnSpc>
                <a:spcPct val="100000"/>
              </a:lnSpc>
            </a:pPr>
            <a:r>
              <a:rPr lang="zh-CN" altLang="en-US" sz="1800" dirty="0" smtClean="0"/>
              <a:t>以编码串</a:t>
            </a:r>
            <a:r>
              <a:rPr lang="en-US" altLang="zh-CN" sz="1800" dirty="0" smtClean="0"/>
              <a:t>: </a:t>
            </a:r>
            <a:r>
              <a:rPr lang="en-US" altLang="zh-CN" sz="1800" b="1" u="sng" dirty="0" smtClean="0"/>
              <a:t>010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altLang="zh-CN" sz="1800" b="1" u="sng" dirty="0" smtClean="0"/>
              <a:t>011</a:t>
            </a:r>
            <a:r>
              <a:rPr lang="en-US" altLang="zh-CN" sz="1800" dirty="0" smtClean="0"/>
              <a:t>1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altLang="zh-CN" sz="1800" b="1" u="sng" dirty="0" smtClean="0"/>
              <a:t>111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为例，译码过程如下</a:t>
            </a:r>
            <a:r>
              <a:rPr lang="en-US" altLang="zh-CN" sz="1800" dirty="0" smtClean="0"/>
              <a:t>:</a:t>
            </a:r>
          </a:p>
          <a:p>
            <a:pPr marL="1025525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从根节点</a:t>
            </a:r>
            <a:r>
              <a:rPr lang="en-US" altLang="zh-CN" sz="1600" dirty="0" smtClean="0"/>
              <a:t>31</a:t>
            </a:r>
            <a:r>
              <a:rPr lang="zh-CN" altLang="en-US" sz="1600" dirty="0" smtClean="0"/>
              <a:t>开始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遍历指针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指向根）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…</a:t>
            </a:r>
          </a:p>
          <a:p>
            <a:pPr marL="1162050" lvl="3" indent="-101600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dirty="0" smtClean="0"/>
              <a:t>读入字符</a:t>
            </a:r>
            <a:r>
              <a:rPr lang="en-US" altLang="zh-CN" sz="1400" dirty="0" smtClean="0"/>
              <a:t>’</a:t>
            </a:r>
            <a:r>
              <a:rPr lang="en-US" altLang="zh-CN" sz="1400" dirty="0" smtClean="0">
                <a:solidFill>
                  <a:srgbClr val="FF00FF"/>
                </a:solidFill>
              </a:rPr>
              <a:t>0</a:t>
            </a:r>
            <a:r>
              <a:rPr lang="en-US" altLang="zh-CN" sz="1400" dirty="0" smtClean="0"/>
              <a:t>’, </a:t>
            </a:r>
            <a:r>
              <a:rPr lang="zh-CN" altLang="en-US" sz="1400" dirty="0" smtClean="0"/>
              <a:t>往</a:t>
            </a:r>
            <a:r>
              <a:rPr lang="zh-CN" altLang="en-US" sz="1400" dirty="0" smtClean="0">
                <a:solidFill>
                  <a:srgbClr val="FF00FF"/>
                </a:solidFill>
              </a:rPr>
              <a:t>左</a:t>
            </a:r>
            <a:r>
              <a:rPr lang="zh-CN" altLang="en-US" sz="1400" dirty="0" smtClean="0"/>
              <a:t>子树遍历</a:t>
            </a:r>
            <a:endParaRPr lang="en-US" altLang="zh-CN" sz="1400" dirty="0" smtClean="0"/>
          </a:p>
          <a:p>
            <a:pPr marL="1162050" lvl="3" indent="-101600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dirty="0"/>
              <a:t>读入字符</a:t>
            </a:r>
            <a:r>
              <a:rPr lang="en-US" altLang="zh-CN" sz="1400" dirty="0" smtClean="0"/>
              <a:t>’</a:t>
            </a:r>
            <a:r>
              <a:rPr lang="en-US" altLang="zh-CN" sz="1400" dirty="0" smtClean="0">
                <a:solidFill>
                  <a:srgbClr val="0000FF"/>
                </a:solidFill>
              </a:rPr>
              <a:t>1</a:t>
            </a:r>
            <a:r>
              <a:rPr lang="en-US" altLang="zh-CN" sz="1400" dirty="0" smtClean="0"/>
              <a:t>’, </a:t>
            </a:r>
            <a:r>
              <a:rPr lang="zh-CN" altLang="en-US" sz="1400" dirty="0" smtClean="0"/>
              <a:t>往</a:t>
            </a:r>
            <a:r>
              <a:rPr lang="zh-CN" altLang="en-US" sz="1400" dirty="0" smtClean="0">
                <a:solidFill>
                  <a:srgbClr val="0000FF"/>
                </a:solidFill>
              </a:rPr>
              <a:t>右</a:t>
            </a:r>
            <a:r>
              <a:rPr lang="zh-CN" altLang="en-US" sz="1400" dirty="0" smtClean="0"/>
              <a:t>子</a:t>
            </a:r>
            <a:r>
              <a:rPr lang="zh-CN" altLang="en-US" sz="1400" dirty="0"/>
              <a:t>树遍历</a:t>
            </a:r>
            <a:endParaRPr lang="en-US" altLang="zh-CN" sz="1400" dirty="0"/>
          </a:p>
          <a:p>
            <a:pPr marL="1162050" lvl="3" indent="-101600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dirty="0"/>
              <a:t>读入字符</a:t>
            </a:r>
            <a:r>
              <a:rPr lang="en-US" altLang="zh-CN" sz="1400" dirty="0" smtClean="0"/>
              <a:t>’</a:t>
            </a:r>
            <a:r>
              <a:rPr lang="en-US" altLang="zh-CN" sz="1400" dirty="0" smtClean="0">
                <a:solidFill>
                  <a:srgbClr val="FF00FF"/>
                </a:solidFill>
              </a:rPr>
              <a:t>0</a:t>
            </a:r>
            <a:r>
              <a:rPr lang="en-US" altLang="zh-CN" sz="1400" dirty="0" smtClean="0"/>
              <a:t>’, </a:t>
            </a:r>
            <a:r>
              <a:rPr lang="zh-CN" altLang="en-US" sz="1400" dirty="0"/>
              <a:t>往</a:t>
            </a:r>
            <a:r>
              <a:rPr lang="zh-CN" altLang="en-US" sz="1400" dirty="0">
                <a:solidFill>
                  <a:srgbClr val="FF00FF"/>
                </a:solidFill>
              </a:rPr>
              <a:t>左</a:t>
            </a:r>
            <a:r>
              <a:rPr lang="zh-CN" altLang="en-US" sz="1400" dirty="0"/>
              <a:t>子树遍历</a:t>
            </a:r>
            <a:endParaRPr lang="en-US" altLang="zh-CN" sz="1400" dirty="0"/>
          </a:p>
          <a:p>
            <a:pPr marL="1025525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指针</a:t>
            </a:r>
            <a:r>
              <a:rPr lang="en-US" altLang="zh-CN" sz="1600" dirty="0" smtClean="0"/>
              <a:t>p</a:t>
            </a:r>
            <a:r>
              <a:rPr lang="zh-CN" altLang="en-US" sz="1600" i="1" dirty="0" smtClean="0">
                <a:solidFill>
                  <a:srgbClr val="0070C0"/>
                </a:solidFill>
              </a:rPr>
              <a:t>回位</a:t>
            </a:r>
            <a:r>
              <a:rPr lang="zh-CN" altLang="en-US" sz="1600" dirty="0" smtClean="0"/>
              <a:t>到</a:t>
            </a:r>
            <a:r>
              <a:rPr lang="zh-CN" altLang="en-US" sz="1600" b="1" dirty="0" smtClean="0"/>
              <a:t>根</a:t>
            </a:r>
            <a:r>
              <a:rPr lang="zh-CN" altLang="en-US" sz="1600" dirty="0" smtClean="0"/>
              <a:t>节点，</a:t>
            </a:r>
            <a:r>
              <a:rPr lang="en-US" altLang="zh-CN" sz="1600" dirty="0" smtClean="0"/>
              <a:t>…</a:t>
            </a:r>
          </a:p>
          <a:p>
            <a:pPr marL="1162050" lvl="3" indent="-101600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dirty="0"/>
              <a:t>读入字符</a:t>
            </a:r>
            <a:r>
              <a:rPr lang="en-US" altLang="zh-CN" sz="1400" dirty="0"/>
              <a:t>’</a:t>
            </a:r>
            <a:r>
              <a:rPr lang="en-US" altLang="zh-CN" sz="1400" dirty="0">
                <a:solidFill>
                  <a:srgbClr val="0000FF"/>
                </a:solidFill>
              </a:rPr>
              <a:t>1</a:t>
            </a:r>
            <a:r>
              <a:rPr lang="en-US" altLang="zh-CN" sz="1400" dirty="0"/>
              <a:t>’, </a:t>
            </a:r>
            <a:r>
              <a:rPr lang="zh-CN" altLang="en-US" sz="1400" dirty="0"/>
              <a:t>往</a:t>
            </a:r>
            <a:r>
              <a:rPr lang="zh-CN" altLang="en-US" sz="1400" dirty="0">
                <a:solidFill>
                  <a:srgbClr val="0000FF"/>
                </a:solidFill>
              </a:rPr>
              <a:t>右</a:t>
            </a:r>
            <a:r>
              <a:rPr lang="zh-CN" altLang="en-US" sz="1400" dirty="0"/>
              <a:t>子树遍历</a:t>
            </a:r>
            <a:endParaRPr lang="en-US" altLang="zh-CN" sz="1400" dirty="0"/>
          </a:p>
          <a:p>
            <a:pPr marL="1162050" lvl="3" indent="-101600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dirty="0"/>
              <a:t>读入字符</a:t>
            </a:r>
            <a:r>
              <a:rPr lang="en-US" altLang="zh-CN" sz="1400" dirty="0"/>
              <a:t>’</a:t>
            </a:r>
            <a:r>
              <a:rPr lang="en-US" altLang="zh-CN" sz="1400" dirty="0">
                <a:solidFill>
                  <a:srgbClr val="FF00FF"/>
                </a:solidFill>
              </a:rPr>
              <a:t>0</a:t>
            </a:r>
            <a:r>
              <a:rPr lang="en-US" altLang="zh-CN" sz="1400" dirty="0"/>
              <a:t>’, </a:t>
            </a:r>
            <a:r>
              <a:rPr lang="zh-CN" altLang="en-US" sz="1400" dirty="0"/>
              <a:t>往</a:t>
            </a:r>
            <a:r>
              <a:rPr lang="zh-CN" altLang="en-US" sz="1400" dirty="0">
                <a:solidFill>
                  <a:srgbClr val="FF00FF"/>
                </a:solidFill>
              </a:rPr>
              <a:t>左</a:t>
            </a:r>
            <a:r>
              <a:rPr lang="zh-CN" altLang="en-US" sz="1400" dirty="0"/>
              <a:t>子树遍历</a:t>
            </a:r>
            <a:endParaRPr lang="en-US" altLang="zh-CN" sz="1400" dirty="0"/>
          </a:p>
          <a:p>
            <a:pPr marL="1025525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smtClean="0"/>
              <a:t>……………</a:t>
            </a:r>
            <a:r>
              <a:rPr lang="zh-CN" altLang="en-US" sz="1600" dirty="0" smtClean="0"/>
              <a:t>，</a:t>
            </a:r>
            <a:r>
              <a:rPr lang="zh-CN" alt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最终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得到译码串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b a c e f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5475" lvl="1">
              <a:lnSpc>
                <a:spcPct val="100000"/>
              </a:lnSpc>
              <a:spcBef>
                <a:spcPts val="1800"/>
              </a:spcBef>
            </a:pPr>
            <a:r>
              <a:rPr lang="zh-CN" altLang="en-US" sz="1800" dirty="0"/>
              <a:t>进行译码时，所提供</a:t>
            </a:r>
            <a:r>
              <a:rPr lang="zh-CN" altLang="en-US" sz="1800" dirty="0" smtClean="0"/>
              <a:t>的‘</a:t>
            </a:r>
            <a:r>
              <a:rPr lang="en-US" altLang="zh-CN" sz="1800" dirty="0"/>
              <a:t>0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en-US" altLang="zh-CN" sz="1800" dirty="0"/>
              <a:t>1</a:t>
            </a:r>
            <a:r>
              <a:rPr lang="zh-CN" altLang="en-US" sz="1800" dirty="0" smtClean="0"/>
              <a:t>’编码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7030A0"/>
                </a:solidFill>
              </a:rPr>
              <a:t>不一定</a:t>
            </a:r>
            <a:r>
              <a:rPr lang="zh-CN" altLang="en-US" sz="1800" dirty="0"/>
              <a:t>都是</a:t>
            </a:r>
            <a:r>
              <a:rPr lang="zh-CN" altLang="en-US" sz="1800" i="1" dirty="0"/>
              <a:t>合法</a:t>
            </a:r>
            <a:r>
              <a:rPr lang="zh-CN" altLang="en-US" sz="1800" dirty="0" smtClean="0"/>
              <a:t>的！</a:t>
            </a:r>
            <a:endParaRPr lang="en-US" altLang="zh-CN" sz="1800" dirty="0" smtClean="0"/>
          </a:p>
          <a:p>
            <a:pPr marL="1025525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若</a:t>
            </a:r>
            <a:r>
              <a:rPr lang="zh-CN" altLang="en-US" sz="1600" dirty="0"/>
              <a:t>能</a:t>
            </a:r>
            <a:r>
              <a:rPr lang="zh-CN" altLang="en-US" sz="1600" b="1" dirty="0">
                <a:solidFill>
                  <a:schemeClr val="accent6"/>
                </a:solidFill>
              </a:rPr>
              <a:t>完全正确</a:t>
            </a:r>
            <a:r>
              <a:rPr lang="zh-CN" altLang="en-US" sz="1600" b="1" dirty="0"/>
              <a:t>译码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则可输出</a:t>
            </a:r>
            <a:r>
              <a:rPr lang="zh-CN" altLang="en-US" sz="1600" dirty="0"/>
              <a:t>译码后的</a:t>
            </a:r>
            <a:r>
              <a:rPr lang="zh-CN" altLang="en-US" sz="1600" dirty="0" smtClean="0"/>
              <a:t>字符串；</a:t>
            </a:r>
            <a:endParaRPr lang="en-US" altLang="zh-CN" sz="1600" dirty="0" smtClean="0"/>
          </a:p>
          <a:p>
            <a:pPr marL="1025525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否则，</a:t>
            </a:r>
            <a:r>
              <a:rPr lang="zh-CN" altLang="en-US" sz="1600" dirty="0"/>
              <a:t>为</a:t>
            </a:r>
            <a:r>
              <a:rPr lang="zh-CN" altLang="en-US" sz="1600" dirty="0" smtClean="0"/>
              <a:t>“无效</a:t>
            </a:r>
            <a:r>
              <a:rPr lang="en-US" altLang="zh-CN" sz="1600" dirty="0" smtClean="0"/>
              <a:t>Huffman</a:t>
            </a:r>
            <a:r>
              <a:rPr lang="zh-CN" altLang="en-US" sz="1600" dirty="0" smtClean="0"/>
              <a:t>编码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比如：编码串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”11”,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停止在结点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，为无效编码！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67475" y="2219495"/>
            <a:ext cx="390525" cy="402689"/>
            <a:chOff x="9753600" y="2918480"/>
            <a:chExt cx="390525" cy="402689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976159" y="3201710"/>
              <a:ext cx="167966" cy="1194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9753600" y="2918480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p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652837" y="3694211"/>
            <a:ext cx="176212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400" b="0" dirty="0" smtClean="0">
                <a:sym typeface="Wingdings" pitchFamily="2" charset="2"/>
              </a:rPr>
              <a:t></a:t>
            </a:r>
            <a:r>
              <a:rPr lang="zh-CN" altLang="en-US" sz="1400" b="0" dirty="0" smtClean="0"/>
              <a:t>到达</a:t>
            </a:r>
            <a:r>
              <a:rPr lang="zh-CN" altLang="en-US" sz="1400" dirty="0" smtClean="0"/>
              <a:t>叶子</a:t>
            </a:r>
            <a:r>
              <a:rPr lang="en-US" altLang="zh-CN" sz="1400" b="0" dirty="0" smtClean="0"/>
              <a:t>, </a:t>
            </a:r>
            <a:r>
              <a:rPr lang="zh-CN" altLang="en-US" sz="1400" b="0" dirty="0" smtClean="0"/>
              <a:t>输出</a:t>
            </a:r>
            <a:r>
              <a:rPr lang="en-US" altLang="zh-CN" sz="1400" b="0" dirty="0" smtClean="0"/>
              <a:t>: 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8075" y="4572000"/>
            <a:ext cx="176212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400" b="0" dirty="0" smtClean="0">
                <a:sym typeface="Wingdings" pitchFamily="2" charset="2"/>
              </a:rPr>
              <a:t></a:t>
            </a:r>
            <a:r>
              <a:rPr lang="zh-CN" altLang="en-US" sz="1400" b="0" dirty="0" smtClean="0"/>
              <a:t>到达</a:t>
            </a:r>
            <a:r>
              <a:rPr lang="zh-CN" altLang="en-US" sz="1400" dirty="0" smtClean="0"/>
              <a:t>叶子</a:t>
            </a:r>
            <a:r>
              <a:rPr lang="en-US" altLang="zh-CN" sz="1400" b="0" dirty="0" smtClean="0"/>
              <a:t>, </a:t>
            </a:r>
            <a:r>
              <a:rPr lang="zh-CN" altLang="en-US" sz="1400" b="0" dirty="0" smtClean="0"/>
              <a:t>输出</a:t>
            </a:r>
            <a:r>
              <a:rPr lang="en-US" altLang="zh-CN" sz="1400" b="0" dirty="0" smtClean="0"/>
              <a:t>: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139 L -0.05191 0.00139 C -0.07518 0.00139 -0.10365 0.02616 -0.10365 0.04699 L -0.10365 0.09282 " pathEditMode="relative" rAng="0" ptsTypes="AAAA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65 0.09282 L -0.08282 0.09282 C -0.07362 0.09282 -0.06198 0.12292 -0.06198 0.14745 L -0.06198 0.20394 " pathEditMode="relative" rAng="0" ptsTypes="AA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0.20393 L -0.07743 0.20393 C -0.08455 0.20393 -0.09289 0.23403 -0.09289 0.2588 L -0.09289 0.31505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8 0.31505 L -0.16666 0.31505 L -0.16666 0.00394 L -0.00173 0.00394 " pathEditMode="relative" rAng="0" ptsTypes="AAAA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00394 L 0.0382 0.1007 L 0.10295 0.1176 " pathEditMode="relative" rAng="0" ptsTypes="AAA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0.11643 L 0.08437 0.11643 C 0.07534 0.11643 0.06493 0.1456 0.06493 0.16968 L 0.06493 0.22361 " pathEditMode="relative" rAng="0" ptsTypes="AAAA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译码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2/2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85800"/>
            <a:ext cx="81915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 smtClean="0"/>
              <a:t>Huffman</a:t>
            </a:r>
            <a:r>
              <a:rPr lang="zh-CN" altLang="en-US" sz="2400" b="1" dirty="0" smtClean="0"/>
              <a:t>译码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chemeClr val="accent6"/>
                </a:solidFill>
              </a:rPr>
              <a:t> </a:t>
            </a:r>
            <a:r>
              <a:rPr lang="zh-CN" altLang="en-US" sz="2000" dirty="0" smtClean="0">
                <a:solidFill>
                  <a:schemeClr val="accent6"/>
                </a:solidFill>
              </a:rPr>
              <a:t>算法实现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5475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译码时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读取</a:t>
            </a:r>
            <a:r>
              <a:rPr lang="en-US" altLang="zh-CN" sz="1800" dirty="0"/>
              <a:t>huff</a:t>
            </a:r>
            <a:r>
              <a:rPr lang="zh-CN" altLang="en-US" sz="1800" dirty="0"/>
              <a:t>编码序列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每次</a:t>
            </a:r>
            <a:r>
              <a:rPr lang="zh-CN" altLang="en-US" sz="1800" dirty="0"/>
              <a:t>从根节点</a:t>
            </a:r>
            <a:r>
              <a:rPr lang="en-US" altLang="zh-CN" sz="1800" dirty="0" err="1"/>
              <a:t>htree</a:t>
            </a:r>
            <a:r>
              <a:rPr lang="en-US" altLang="zh-CN" sz="1800" dirty="0"/>
              <a:t>[2*n-1]</a:t>
            </a:r>
            <a:r>
              <a:rPr lang="zh-CN" altLang="en-US" sz="1800" dirty="0"/>
              <a:t>出发</a:t>
            </a:r>
            <a:r>
              <a:rPr lang="en-US" altLang="zh-CN" sz="1800" dirty="0"/>
              <a:t>, </a:t>
            </a:r>
            <a:r>
              <a:rPr lang="zh-CN" altLang="en-US" sz="1800" dirty="0"/>
              <a:t>从</a:t>
            </a:r>
            <a:r>
              <a:rPr lang="en-US" altLang="zh-CN" sz="1800" dirty="0"/>
              <a:t>【</a:t>
            </a:r>
            <a:r>
              <a:rPr lang="zh-CN" altLang="en-US" sz="1800" dirty="0"/>
              <a:t>根</a:t>
            </a:r>
            <a:r>
              <a:rPr lang="en-US" altLang="zh-CN" sz="1800" dirty="0"/>
              <a:t>】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【</a:t>
            </a:r>
            <a:r>
              <a:rPr lang="zh-CN" altLang="en-US" sz="1800" dirty="0"/>
              <a:t>叶子</a:t>
            </a:r>
            <a:r>
              <a:rPr lang="en-US" altLang="zh-CN" sz="1800" dirty="0"/>
              <a:t>】</a:t>
            </a:r>
            <a:r>
              <a:rPr lang="zh-CN" altLang="en-US" sz="1800" i="1" dirty="0">
                <a:solidFill>
                  <a:srgbClr val="00B0F0"/>
                </a:solidFill>
              </a:rPr>
              <a:t>自顶向下</a:t>
            </a:r>
            <a:r>
              <a:rPr lang="zh-CN" altLang="en-US" sz="1800" dirty="0" smtClean="0"/>
              <a:t>遍历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直到叶子结点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解译到一个字符</a:t>
            </a:r>
            <a:r>
              <a:rPr lang="en-US" altLang="zh-CN" sz="1800" dirty="0" smtClean="0"/>
              <a:t>). </a:t>
            </a:r>
            <a:r>
              <a:rPr lang="zh-CN" altLang="en-US" sz="1800" dirty="0" smtClean="0"/>
              <a:t>循环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直到结束！</a:t>
            </a:r>
            <a:endParaRPr lang="en-US" altLang="zh-CN" sz="1800" dirty="0" smtClean="0"/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02200" y="4457343"/>
            <a:ext cx="3429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lnSpc>
                <a:spcPct val="150000"/>
              </a:lnSpc>
              <a:buAutoNum type="arabicParenR"/>
            </a:pPr>
            <a:r>
              <a:rPr lang="zh-CN" altLang="en-US" sz="2000" dirty="0">
                <a:solidFill>
                  <a:schemeClr val="accent2"/>
                </a:solidFill>
              </a:rPr>
              <a:t>译码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，从根到叶子自顶向下遍历，若编码串有</a:t>
            </a:r>
            <a:r>
              <a:rPr lang="en-US" altLang="zh-CN" sz="2000" i="1" dirty="0" smtClean="0">
                <a:solidFill>
                  <a:schemeClr val="accent2"/>
                </a:solidFill>
              </a:rPr>
              <a:t>m</a:t>
            </a:r>
            <a:r>
              <a:rPr lang="zh-CN" altLang="en-US" sz="2000" dirty="0" smtClean="0">
                <a:solidFill>
                  <a:schemeClr val="accent2"/>
                </a:solidFill>
              </a:rPr>
              <a:t>个</a:t>
            </a:r>
            <a:r>
              <a:rPr lang="en-US" altLang="zh-CN" sz="2000" dirty="0" smtClean="0">
                <a:solidFill>
                  <a:schemeClr val="accent2"/>
                </a:solidFill>
              </a:rPr>
              <a:t>0&amp;1</a:t>
            </a:r>
            <a:r>
              <a:rPr lang="zh-CN" altLang="en-US" sz="2000" dirty="0" smtClean="0">
                <a:solidFill>
                  <a:schemeClr val="accent2"/>
                </a:solidFill>
              </a:rPr>
              <a:t>字符，时间复杂度</a:t>
            </a:r>
            <a:r>
              <a:rPr lang="zh-CN" altLang="en-US" sz="2000" dirty="0">
                <a:solidFill>
                  <a:schemeClr val="accent2"/>
                </a:solidFill>
              </a:rPr>
              <a:t>为</a:t>
            </a:r>
            <a:r>
              <a:rPr lang="en-US" altLang="zh-CN" sz="2000" dirty="0" smtClean="0">
                <a:solidFill>
                  <a:srgbClr val="FF00FF"/>
                </a:solidFill>
              </a:rPr>
              <a:t>O(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m</a:t>
            </a:r>
            <a:r>
              <a:rPr lang="en-US" altLang="zh-CN" sz="2000" dirty="0" smtClean="0">
                <a:solidFill>
                  <a:srgbClr val="FF00FF"/>
                </a:solidFill>
              </a:rPr>
              <a:t>)</a:t>
            </a:r>
            <a:r>
              <a:rPr lang="zh-CN" altLang="en-US" sz="2000" dirty="0" smtClean="0">
                <a:solidFill>
                  <a:schemeClr val="accent2"/>
                </a:solidFill>
              </a:rPr>
              <a:t>；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时间复杂度：</a:t>
            </a:r>
            <a:r>
              <a:rPr lang="en-US" altLang="zh-CN" sz="2000" dirty="0" smtClean="0">
                <a:solidFill>
                  <a:srgbClr val="FF00FF"/>
                </a:solidFill>
              </a:rPr>
              <a:t>O(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m</a:t>
            </a:r>
            <a:r>
              <a:rPr lang="en-US" altLang="zh-CN" sz="2000" dirty="0" smtClean="0">
                <a:solidFill>
                  <a:srgbClr val="FF00FF"/>
                </a:solidFill>
              </a:rPr>
              <a:t>)</a:t>
            </a:r>
            <a:endParaRPr lang="en-US" altLang="zh-CN" sz="2000" dirty="0">
              <a:solidFill>
                <a:srgbClr val="FF00FF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1433" name="TextBox1" r:id="rId2" imgW="8115480" imgH="4572000"/>
        </mc:Choice>
        <mc:Fallback>
          <p:control name="TextBox1" r:id="rId2" imgW="8115480" imgH="45720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09600" y="1828800"/>
                  <a:ext cx="8115300" cy="4571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951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086600" cy="487362"/>
          </a:xfrm>
        </p:spPr>
        <p:txBody>
          <a:bodyPr/>
          <a:lstStyle/>
          <a:p>
            <a:pPr algn="l"/>
            <a:r>
              <a:rPr lang="en-US" altLang="zh-CN" dirty="0" smtClean="0"/>
              <a:t>6.1 </a:t>
            </a:r>
            <a:r>
              <a:rPr lang="en-US" altLang="zh-CN" dirty="0"/>
              <a:t>Huffman</a:t>
            </a:r>
            <a:r>
              <a:rPr lang="zh-CN" altLang="en-US" dirty="0" smtClean="0"/>
              <a:t>树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概述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62000"/>
            <a:ext cx="5867400" cy="5419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b="1" dirty="0" smtClean="0"/>
              <a:t>概念</a:t>
            </a:r>
            <a:endParaRPr lang="zh-CN" altLang="en-US" sz="2600" b="1" dirty="0"/>
          </a:p>
          <a:p>
            <a:pPr marL="739775" lvl="1" indent="-457200">
              <a:lnSpc>
                <a:spcPct val="100000"/>
              </a:lnSpc>
              <a:spcBef>
                <a:spcPts val="1500"/>
              </a:spcBef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002060"/>
                </a:solidFill>
              </a:rPr>
              <a:t>两个结点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v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和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w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之间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的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路径长度</a:t>
            </a:r>
            <a:r>
              <a:rPr lang="zh-CN" altLang="en-US" sz="2200" dirty="0" smtClean="0"/>
              <a:t>：是指树中从结点</a:t>
            </a:r>
            <a:r>
              <a:rPr lang="en-US" altLang="zh-CN" sz="2200" b="1" i="1" dirty="0" smtClean="0"/>
              <a:t>v</a:t>
            </a:r>
            <a:r>
              <a:rPr lang="zh-CN" altLang="en-US" sz="2200" dirty="0" smtClean="0"/>
              <a:t>走到</a:t>
            </a:r>
            <a:r>
              <a:rPr lang="en-US" altLang="zh-CN" sz="2200" b="1" i="1" dirty="0" smtClean="0"/>
              <a:t>w</a:t>
            </a:r>
            <a:r>
              <a:rPr lang="zh-CN" altLang="en-US" sz="2200" dirty="0" smtClean="0"/>
              <a:t>，所经历的</a:t>
            </a:r>
            <a:r>
              <a:rPr lang="zh-CN" altLang="en-US" sz="2200" b="1" i="1" u="db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边</a:t>
            </a:r>
            <a:r>
              <a:rPr lang="zh-CN" altLang="en-US" sz="2200" u="dbl" dirty="0" smtClean="0"/>
              <a:t>的数目</a:t>
            </a:r>
            <a:r>
              <a:rPr lang="zh-CN" altLang="en-US" sz="2200" dirty="0" smtClean="0"/>
              <a:t>。</a:t>
            </a:r>
          </a:p>
          <a:p>
            <a:pPr marL="739775" lvl="1" indent="-457200">
              <a:lnSpc>
                <a:spcPct val="100000"/>
              </a:lnSpc>
              <a:spcBef>
                <a:spcPts val="1500"/>
              </a:spcBef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7030A0"/>
                </a:solidFill>
              </a:rPr>
              <a:t>结点</a:t>
            </a:r>
            <a:r>
              <a:rPr lang="zh-CN" altLang="en-US" sz="1600" b="1" dirty="0">
                <a:solidFill>
                  <a:srgbClr val="0070C0"/>
                </a:solidFill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</a:rPr>
              <a:t>带权</a:t>
            </a:r>
            <a:r>
              <a:rPr lang="zh-CN" altLang="en-US" sz="2200" b="1" dirty="0">
                <a:solidFill>
                  <a:srgbClr val="0070C0"/>
                </a:solidFill>
              </a:rPr>
              <a:t>路径长度</a:t>
            </a:r>
            <a:r>
              <a:rPr lang="zh-CN" altLang="en-US" sz="2200" dirty="0"/>
              <a:t>：从</a:t>
            </a:r>
            <a:r>
              <a:rPr lang="zh-CN" altLang="en-US" sz="2200" b="1" u="sng" dirty="0"/>
              <a:t>该</a:t>
            </a:r>
            <a:r>
              <a:rPr lang="zh-CN" altLang="en-US" sz="2200" b="1" u="sng" dirty="0" smtClean="0"/>
              <a:t>结点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譬如第</a:t>
            </a:r>
            <a:r>
              <a:rPr lang="en-US" altLang="zh-CN" sz="2200" i="1" dirty="0" err="1" smtClean="0"/>
              <a:t>i</a:t>
            </a:r>
            <a:r>
              <a:rPr lang="zh-CN" altLang="en-US" sz="2200" dirty="0" smtClean="0"/>
              <a:t>个结点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到 </a:t>
            </a:r>
            <a:r>
              <a:rPr lang="zh-CN" altLang="en-US" sz="2200" b="1" u="sng" dirty="0" smtClean="0"/>
              <a:t>树</a:t>
            </a:r>
            <a:r>
              <a:rPr lang="zh-CN" altLang="en-US" sz="2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</a:t>
            </a:r>
            <a:r>
              <a:rPr lang="zh-CN" altLang="en-US" sz="2200" b="1" u="sng" dirty="0"/>
              <a:t>结点</a:t>
            </a:r>
            <a:r>
              <a:rPr lang="zh-CN" altLang="en-US" sz="2200" dirty="0"/>
              <a:t>之间的</a:t>
            </a:r>
            <a:r>
              <a:rPr lang="zh-CN" altLang="en-US" sz="2200" i="1" u="sng" dirty="0"/>
              <a:t>路径</a:t>
            </a:r>
            <a:r>
              <a:rPr lang="zh-CN" altLang="en-US" sz="2200" i="1" u="sng" dirty="0" smtClean="0"/>
              <a:t>长度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/>
              <a:t>l</a:t>
            </a:r>
            <a:r>
              <a:rPr lang="en-US" altLang="zh-CN" sz="2200" i="1" baseline="-25000" dirty="0" smtClean="0"/>
              <a:t>i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与 </a:t>
            </a:r>
            <a:r>
              <a:rPr lang="zh-CN" altLang="en-US" sz="2200" u="sng" dirty="0" smtClean="0"/>
              <a:t>结点</a:t>
            </a:r>
            <a:r>
              <a:rPr lang="zh-CN" altLang="en-US" sz="2200" u="sng" dirty="0"/>
              <a:t>的</a:t>
            </a:r>
            <a:r>
              <a:rPr lang="zh-CN" altLang="en-US" sz="2200" u="sng" dirty="0" smtClean="0"/>
              <a:t>权值</a:t>
            </a:r>
            <a:r>
              <a:rPr lang="en-US" altLang="zh-CN" sz="2200" dirty="0" smtClean="0"/>
              <a:t>(</a:t>
            </a:r>
            <a:r>
              <a:rPr lang="en-US" altLang="zh-CN" sz="2200" i="1" dirty="0" err="1" smtClean="0"/>
              <a:t>w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dirty="0" smtClean="0"/>
              <a:t>)</a:t>
            </a:r>
            <a:r>
              <a:rPr lang="zh-CN" altLang="en-US" sz="2200" dirty="0"/>
              <a:t>的</a:t>
            </a:r>
            <a:r>
              <a:rPr lang="zh-CN" altLang="en-US" sz="2200" i="1" dirty="0"/>
              <a:t>乘积</a:t>
            </a:r>
            <a:r>
              <a:rPr lang="zh-CN" altLang="en-US" sz="2200" dirty="0"/>
              <a:t>。</a:t>
            </a:r>
          </a:p>
          <a:p>
            <a:pPr marL="901700" lvl="2">
              <a:lnSpc>
                <a:spcPct val="100000"/>
              </a:lnSpc>
            </a:pPr>
            <a:r>
              <a:rPr lang="zh-CN" altLang="en-US" sz="2000" dirty="0" smtClean="0"/>
              <a:t>权值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w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dirty="0" smtClean="0"/>
              <a:t>): </a:t>
            </a:r>
            <a:r>
              <a:rPr lang="zh-CN" altLang="en-US" sz="1800" dirty="0" smtClean="0"/>
              <a:t>各种开销 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代价 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频度</a:t>
            </a:r>
            <a:r>
              <a:rPr lang="zh-CN" altLang="en-US" sz="1800" dirty="0"/>
              <a:t>等</a:t>
            </a:r>
            <a:r>
              <a:rPr lang="zh-CN" altLang="en-US" sz="1800" dirty="0" smtClean="0"/>
              <a:t>的</a:t>
            </a:r>
            <a:r>
              <a:rPr lang="zh-CN" altLang="en-US" sz="1800" b="1" i="1" dirty="0" smtClean="0"/>
              <a:t>抽象称呼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725488" lvl="1" indent="-457200">
              <a:spcBef>
                <a:spcPts val="1500"/>
              </a:spcBef>
              <a:buFont typeface="+mj-ea"/>
              <a:buAutoNum type="circleNumDbPlain" startAt="3"/>
            </a:pPr>
            <a:r>
              <a:rPr lang="zh-CN" altLang="en-US" sz="2200" b="1" dirty="0" smtClean="0">
                <a:solidFill>
                  <a:srgbClr val="7030A0"/>
                </a:solidFill>
              </a:rPr>
              <a:t>树</a:t>
            </a:r>
            <a:r>
              <a:rPr lang="zh-CN" altLang="en-US" sz="2200" dirty="0" smtClean="0">
                <a:solidFill>
                  <a:srgbClr val="0070C0"/>
                </a:solidFill>
              </a:rPr>
              <a:t>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带权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路径长度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WPL</a:t>
            </a:r>
            <a:r>
              <a:rPr lang="zh-CN" altLang="en-US" sz="2200" dirty="0" smtClean="0"/>
              <a:t>）：是树中</a:t>
            </a:r>
            <a:r>
              <a:rPr lang="zh-CN" altLang="en-US" sz="2200" b="1" dirty="0" smtClean="0">
                <a:solidFill>
                  <a:srgbClr val="FFC000"/>
                </a:solidFill>
              </a:rPr>
              <a:t>所有</a:t>
            </a:r>
            <a:r>
              <a:rPr lang="zh-CN" altLang="en-US" sz="2200" b="1" i="1" u="sng" dirty="0" smtClean="0">
                <a:solidFill>
                  <a:srgbClr val="FF00FF"/>
                </a:solidFill>
              </a:rPr>
              <a:t>叶子</a:t>
            </a:r>
            <a:r>
              <a:rPr lang="zh-CN" altLang="en-US" sz="2200" i="1" u="sng" dirty="0" smtClean="0">
                <a:solidFill>
                  <a:srgbClr val="002060"/>
                </a:solidFill>
              </a:rPr>
              <a:t>结点</a:t>
            </a:r>
            <a:r>
              <a:rPr lang="zh-CN" altLang="en-US" sz="2200" dirty="0" smtClean="0"/>
              <a:t>的</a:t>
            </a:r>
            <a:r>
              <a:rPr lang="zh-CN" altLang="en-US" sz="2200" b="1" i="1" dirty="0" smtClean="0">
                <a:solidFill>
                  <a:srgbClr val="7030A0"/>
                </a:solidFill>
              </a:rPr>
              <a:t>带权路径长度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之和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57200"/>
            <a:ext cx="2514600" cy="195904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gray">
          <a:xfrm>
            <a:off x="6324600" y="2656365"/>
            <a:ext cx="2667000" cy="198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kern="0" dirty="0" smtClean="0"/>
              <a:t>路径长度</a:t>
            </a:r>
            <a:r>
              <a:rPr lang="en-US" altLang="zh-CN" sz="2000" b="0" kern="0" dirty="0" smtClean="0"/>
              <a:t>(</a:t>
            </a:r>
            <a:r>
              <a:rPr lang="en-US" altLang="zh-CN" sz="2000" b="0" i="1" kern="0" dirty="0"/>
              <a:t>A</a:t>
            </a:r>
            <a:r>
              <a:rPr lang="zh-CN" altLang="en-US" sz="2000" b="0" kern="0" dirty="0"/>
              <a:t>到</a:t>
            </a:r>
            <a:r>
              <a:rPr lang="en-US" altLang="zh-CN" sz="2000" b="0" i="1" kern="0" dirty="0" smtClean="0"/>
              <a:t>F</a:t>
            </a:r>
            <a:r>
              <a:rPr lang="en-US" altLang="zh-CN" sz="2000" b="0" kern="0" dirty="0" smtClean="0"/>
              <a:t>): 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kern="0" dirty="0"/>
              <a:t>路径长度</a:t>
            </a:r>
            <a:r>
              <a:rPr lang="en-US" altLang="zh-CN" sz="2000" b="0" kern="0" dirty="0" smtClean="0"/>
              <a:t>(</a:t>
            </a:r>
            <a:r>
              <a:rPr lang="en-US" altLang="zh-CN" sz="2000" b="0" i="1" kern="0" dirty="0" smtClean="0"/>
              <a:t>D</a:t>
            </a:r>
            <a:r>
              <a:rPr lang="zh-CN" altLang="en-US" sz="2000" b="0" kern="0" dirty="0" smtClean="0"/>
              <a:t>到</a:t>
            </a:r>
            <a:r>
              <a:rPr lang="en-US" altLang="zh-CN" sz="2000" b="0" i="1" kern="0" dirty="0"/>
              <a:t>F</a:t>
            </a:r>
            <a:r>
              <a:rPr lang="en-US" altLang="zh-CN" sz="2000" b="0" kern="0" dirty="0"/>
              <a:t>): </a:t>
            </a:r>
            <a:r>
              <a:rPr lang="en-US" altLang="zh-CN" sz="2000" b="0" kern="0" dirty="0" smtClean="0"/>
              <a:t>4</a:t>
            </a:r>
            <a:endParaRPr lang="en-US" altLang="zh-CN" sz="2000" b="0" kern="0" dirty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sz="1800" b="0" kern="0" dirty="0" smtClean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kern="0" dirty="0" smtClean="0"/>
              <a:t>结点</a:t>
            </a:r>
            <a:r>
              <a:rPr lang="en-US" altLang="zh-CN" sz="2000" i="1" kern="0" dirty="0" smtClean="0">
                <a:solidFill>
                  <a:srgbClr val="C00000"/>
                </a:solidFill>
              </a:rPr>
              <a:t>F</a:t>
            </a:r>
            <a:r>
              <a:rPr lang="zh-CN" altLang="en-US" sz="2000" kern="0" dirty="0" smtClean="0"/>
              <a:t>的</a:t>
            </a:r>
            <a:r>
              <a:rPr lang="zh-CN" altLang="en-US" sz="2000" kern="0" dirty="0"/>
              <a:t>带</a:t>
            </a:r>
            <a:r>
              <a:rPr lang="zh-CN" altLang="en-US" sz="2000" kern="0" dirty="0" smtClean="0"/>
              <a:t>权路径长度</a:t>
            </a:r>
            <a:r>
              <a:rPr lang="en-US" altLang="zh-CN" sz="2000" b="0" kern="0" dirty="0" smtClean="0"/>
              <a:t>=</a:t>
            </a:r>
            <a:r>
              <a:rPr lang="en-US" altLang="zh-CN" sz="2000" b="0" i="1" kern="0" dirty="0" smtClean="0"/>
              <a:t>2</a:t>
            </a:r>
            <a:r>
              <a:rPr lang="en-US" altLang="zh-CN" sz="2000" dirty="0" smtClean="0"/>
              <a:t>×</a:t>
            </a:r>
            <a:r>
              <a:rPr lang="en-US" altLang="zh-CN" sz="2000" dirty="0" smtClean="0">
                <a:solidFill>
                  <a:srgbClr val="C00000"/>
                </a:solidFill>
              </a:rPr>
              <a:t>w</a:t>
            </a:r>
            <a:r>
              <a:rPr lang="en-US" altLang="zh-CN" sz="2000" baseline="-25000" dirty="0" smtClean="0">
                <a:solidFill>
                  <a:srgbClr val="C00000"/>
                </a:solidFill>
              </a:rPr>
              <a:t>F</a:t>
            </a:r>
            <a:endParaRPr lang="en-US" altLang="zh-CN" sz="2000" b="0" kern="0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gray">
          <a:xfrm>
            <a:off x="685800" y="4800600"/>
            <a:ext cx="78486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b="1" kern="0" dirty="0" smtClean="0"/>
              <a:t>WPL </a:t>
            </a:r>
            <a:r>
              <a:rPr lang="en-US" altLang="zh-CN" sz="2400" b="0" kern="0" dirty="0" smtClean="0"/>
              <a:t>= w</a:t>
            </a:r>
            <a:r>
              <a:rPr lang="en-US" altLang="zh-CN" sz="2400" b="0" kern="0" baseline="-25000" dirty="0" smtClean="0"/>
              <a:t>1</a:t>
            </a:r>
            <a:r>
              <a:rPr lang="en-US" altLang="zh-CN" sz="2400" b="0" kern="0" dirty="0" smtClean="0"/>
              <a:t>×</a:t>
            </a:r>
            <a:r>
              <a:rPr lang="en-US" altLang="zh-CN" sz="2400" b="0" i="1" kern="0" dirty="0" smtClean="0"/>
              <a:t>l</a:t>
            </a:r>
            <a:r>
              <a:rPr lang="en-US" altLang="zh-CN" sz="2400" b="0" kern="0" baseline="-25000" dirty="0" smtClean="0"/>
              <a:t>1 </a:t>
            </a:r>
            <a:r>
              <a:rPr lang="en-US" altLang="zh-CN" sz="2400" b="0" kern="0" dirty="0" smtClean="0"/>
              <a:t>+ w</a:t>
            </a:r>
            <a:r>
              <a:rPr lang="en-US" altLang="zh-CN" sz="2400" b="0" kern="0" baseline="-25000" dirty="0" smtClean="0"/>
              <a:t>2</a:t>
            </a:r>
            <a:r>
              <a:rPr lang="en-US" altLang="zh-CN" sz="2400" b="0" kern="0" dirty="0" smtClean="0"/>
              <a:t>×</a:t>
            </a:r>
            <a:r>
              <a:rPr lang="en-US" altLang="zh-CN" sz="2400" b="0" i="1" kern="0" dirty="0" smtClean="0"/>
              <a:t>l</a:t>
            </a:r>
            <a:r>
              <a:rPr lang="en-US" altLang="zh-CN" sz="2400" b="0" kern="0" baseline="-25000" dirty="0" smtClean="0"/>
              <a:t>2 </a:t>
            </a:r>
            <a:r>
              <a:rPr lang="en-US" altLang="zh-CN" sz="2400" b="0" kern="0" dirty="0" smtClean="0"/>
              <a:t>+ ⋯ + </a:t>
            </a:r>
            <a:r>
              <a:rPr lang="en-US" altLang="zh-CN" sz="2400" b="0" kern="0" dirty="0" err="1" smtClean="0"/>
              <a:t>w</a:t>
            </a:r>
            <a:r>
              <a:rPr lang="en-US" altLang="zh-CN" sz="2400" b="0" kern="0" baseline="-25000" dirty="0" err="1" smtClean="0"/>
              <a:t>n</a:t>
            </a:r>
            <a:r>
              <a:rPr lang="en-US" altLang="zh-CN" sz="2400" b="0" kern="0" dirty="0" err="1" smtClean="0"/>
              <a:t>×</a:t>
            </a:r>
            <a:r>
              <a:rPr lang="en-US" altLang="zh-CN" sz="2400" b="0" i="1" kern="0" dirty="0" err="1" smtClean="0"/>
              <a:t>l</a:t>
            </a:r>
            <a:r>
              <a:rPr lang="en-US" altLang="zh-CN" sz="2400" b="0" kern="0" baseline="-25000" dirty="0" err="1" smtClean="0"/>
              <a:t>n</a:t>
            </a:r>
            <a:r>
              <a:rPr lang="en-US" altLang="zh-CN" sz="2400" b="0" kern="0" baseline="-25000" dirty="0" smtClean="0"/>
              <a:t> </a:t>
            </a:r>
            <a:r>
              <a:rPr lang="en-US" altLang="zh-CN" sz="2400" b="0" kern="0" dirty="0" smtClean="0"/>
              <a:t>= ∑</a:t>
            </a:r>
            <a:r>
              <a:rPr lang="en-US" altLang="zh-CN" sz="2400" b="0" kern="0" dirty="0" err="1" smtClean="0"/>
              <a:t>w</a:t>
            </a:r>
            <a:r>
              <a:rPr lang="en-US" altLang="zh-CN" sz="2400" b="0" kern="0" baseline="-25000" dirty="0" err="1" smtClean="0"/>
              <a:t>i</a:t>
            </a:r>
            <a:r>
              <a:rPr lang="en-US" altLang="zh-CN" sz="2400" b="0" kern="0" dirty="0" err="1" smtClean="0"/>
              <a:t>×</a:t>
            </a:r>
            <a:r>
              <a:rPr lang="en-US" altLang="zh-CN" sz="2400" b="0" i="1" kern="0" dirty="0" err="1" smtClean="0"/>
              <a:t>l</a:t>
            </a:r>
            <a:r>
              <a:rPr lang="en-US" altLang="zh-CN" sz="2400" b="0" kern="0" baseline="-25000" dirty="0" err="1" smtClean="0"/>
              <a:t>i</a:t>
            </a:r>
            <a:r>
              <a:rPr lang="en-US" altLang="zh-CN" sz="2400" b="0" kern="0" dirty="0" smtClean="0"/>
              <a:t>   </a:t>
            </a:r>
            <a:r>
              <a:rPr lang="zh-CN" altLang="en-US" sz="2400" b="0" kern="0" dirty="0" smtClean="0"/>
              <a:t>（</a:t>
            </a:r>
            <a:r>
              <a:rPr lang="en-US" altLang="zh-CN" sz="2000" b="0" i="1" kern="0" dirty="0" err="1" smtClean="0"/>
              <a:t>i</a:t>
            </a:r>
            <a:r>
              <a:rPr lang="en-US" altLang="zh-CN" sz="2000" b="0" i="1" kern="0" dirty="0" smtClean="0"/>
              <a:t>=1,2,⋯,n</a:t>
            </a:r>
            <a:r>
              <a:rPr lang="zh-CN" altLang="en-US" sz="2400" b="0" kern="0" dirty="0" smtClean="0"/>
              <a:t>）</a:t>
            </a:r>
            <a:endParaRPr lang="en-US" altLang="zh-CN" sz="2400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其中：</a:t>
            </a:r>
            <a:r>
              <a:rPr lang="en-US" altLang="zh-CN" sz="2000" b="0" i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2000" b="0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为叶子结点的个数</a:t>
            </a:r>
            <a:r>
              <a:rPr lang="zh-CN" altLang="en-US" sz="20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2000" b="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b="0" i="1" u="sng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en-US" altLang="zh-CN" sz="2000" b="0" i="1" u="sng" kern="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b="0" i="1" u="sng" kern="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b="0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为第</a:t>
            </a:r>
            <a:r>
              <a:rPr lang="en-US" altLang="zh-CN" sz="2000" b="0" i="1" u="sng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sz="2000" b="0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</a:t>
            </a:r>
            <a:r>
              <a:rPr lang="zh-CN" altLang="en-US" sz="2000" b="0" i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叶子结点</a:t>
            </a:r>
            <a:r>
              <a:rPr lang="zh-CN" altLang="en-US" sz="2000" b="0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的权值</a:t>
            </a:r>
            <a:r>
              <a:rPr lang="zh-CN" altLang="en-US" sz="20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 </a:t>
            </a:r>
            <a:endParaRPr lang="en-US" altLang="zh-CN" sz="2000" b="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b="0" i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zh-CN" sz="2000" b="0" u="sng" kern="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</a:t>
            </a:r>
            <a:r>
              <a:rPr lang="zh-CN" altLang="en-US" sz="2000" b="0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为第</a:t>
            </a:r>
            <a:r>
              <a:rPr lang="en-US" altLang="zh-CN" sz="2000" b="0" i="1" u="sng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sz="2000" b="0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个结点的路径长度；</a:t>
            </a:r>
            <a:endParaRPr lang="zh-CN" altLang="en-US" sz="2000" b="0" kern="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gray">
          <a:xfrm>
            <a:off x="4610100" y="5790319"/>
            <a:ext cx="2667000" cy="38188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——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信号的“</a:t>
            </a:r>
            <a:r>
              <a:rPr lang="zh-CN" altLang="en-US" sz="2000" kern="0" dirty="0" smtClean="0">
                <a:solidFill>
                  <a:srgbClr val="0000CC"/>
                </a:solidFill>
              </a:rPr>
              <a:t>频率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”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!</a:t>
            </a:r>
            <a:endParaRPr lang="en-US" altLang="zh-CN" sz="2000" b="0" kern="0" dirty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gray">
          <a:xfrm>
            <a:off x="4610100" y="6248400"/>
            <a:ext cx="3009900" cy="38188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 smtClean="0">
                <a:solidFill>
                  <a:srgbClr val="FF0000"/>
                </a:solidFill>
              </a:rPr>
              <a:t>——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信号编码的“</a:t>
            </a:r>
            <a:r>
              <a:rPr lang="zh-CN" altLang="en-US" sz="2000" kern="0" dirty="0" smtClean="0">
                <a:solidFill>
                  <a:srgbClr val="0000CC"/>
                </a:solidFill>
              </a:rPr>
              <a:t>长度</a:t>
            </a:r>
            <a:r>
              <a:rPr lang="zh-CN" altLang="en-US" sz="2000" kern="0" dirty="0" smtClean="0">
                <a:solidFill>
                  <a:srgbClr val="FF0000"/>
                </a:solidFill>
              </a:rPr>
              <a:t>”</a:t>
            </a:r>
            <a:r>
              <a:rPr lang="en-US" altLang="zh-CN" sz="2000" kern="0" dirty="0" smtClean="0">
                <a:solidFill>
                  <a:srgbClr val="FF0000"/>
                </a:solidFill>
              </a:rPr>
              <a:t>!</a:t>
            </a:r>
            <a:endParaRPr lang="en-US" altLang="zh-CN" sz="2000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概述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2/3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07975"/>
            <a:r>
              <a:rPr lang="en-US" altLang="zh-CN" sz="2400" b="1" dirty="0">
                <a:solidFill>
                  <a:srgbClr val="0070C0"/>
                </a:solidFill>
              </a:rPr>
              <a:t>Huffman</a:t>
            </a:r>
            <a:r>
              <a:rPr lang="zh-CN" altLang="en-US" sz="2400" b="1" dirty="0">
                <a:solidFill>
                  <a:srgbClr val="0070C0"/>
                </a:solidFill>
              </a:rPr>
              <a:t>树</a:t>
            </a:r>
            <a:r>
              <a:rPr lang="zh-CN" altLang="en-US" sz="2400" dirty="0"/>
              <a:t>：具有 </a:t>
            </a:r>
            <a:r>
              <a:rPr lang="en-US" altLang="zh-CN" sz="2400" b="1" i="1" dirty="0"/>
              <a:t>n </a:t>
            </a:r>
            <a:r>
              <a:rPr lang="zh-CN" altLang="en-US" sz="2400" dirty="0"/>
              <a:t>个叶子结点（每个结点的权值为</a:t>
            </a:r>
            <a:r>
              <a:rPr lang="en-US" altLang="zh-CN" sz="2400" i="1" dirty="0" err="1"/>
              <a:t>w</a:t>
            </a:r>
            <a:r>
              <a:rPr lang="en-US" altLang="zh-CN" sz="2400" i="1" baseline="-25000" dirty="0" err="1"/>
              <a:t>i</a:t>
            </a:r>
            <a:r>
              <a:rPr lang="zh-CN" altLang="en-US" sz="2400" dirty="0"/>
              <a:t>）的二叉树不止一棵，但在所有的这些二叉树中，</a:t>
            </a:r>
            <a:r>
              <a:rPr lang="en-US" altLang="zh-CN" sz="2400" dirty="0">
                <a:solidFill>
                  <a:srgbClr val="C00000"/>
                </a:solidFill>
              </a:rPr>
              <a:t>WPL</a:t>
            </a:r>
            <a:r>
              <a:rPr lang="zh-CN" altLang="en-US" sz="2400" dirty="0">
                <a:solidFill>
                  <a:srgbClr val="C00000"/>
                </a:solidFill>
              </a:rPr>
              <a:t>值最小的树</a:t>
            </a:r>
            <a:r>
              <a:rPr lang="zh-CN" altLang="en-US" sz="2400" dirty="0"/>
              <a:t>称为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Huffman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  <a:r>
              <a:rPr lang="en-US" altLang="zh-CN" sz="2400" dirty="0"/>
              <a:t>(</a:t>
            </a:r>
            <a:r>
              <a:rPr lang="zh-CN" altLang="en-US" sz="2400" dirty="0"/>
              <a:t>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最优树</a:t>
            </a:r>
            <a:r>
              <a:rPr lang="en-US" altLang="zh-CN" sz="2400" dirty="0"/>
              <a:t>) </a:t>
            </a:r>
            <a:r>
              <a:rPr lang="zh-CN" altLang="en-US" sz="2400" dirty="0"/>
              <a:t>。</a:t>
            </a:r>
          </a:p>
          <a:p>
            <a:pPr>
              <a:spcBef>
                <a:spcPts val="1000"/>
              </a:spcBef>
            </a:pPr>
            <a:r>
              <a:rPr lang="zh-CN" altLang="en-US" sz="2400" dirty="0"/>
              <a:t>如下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有</a:t>
            </a:r>
            <a:r>
              <a:rPr lang="en-US" altLang="zh-CN" sz="2400" b="1" i="1" dirty="0" smtClean="0"/>
              <a:t>4</a:t>
            </a:r>
            <a:r>
              <a:rPr lang="zh-CN" altLang="en-US" sz="2400" dirty="0" smtClean="0"/>
              <a:t>个叶子结点（权值分别为</a:t>
            </a:r>
            <a:r>
              <a:rPr lang="en-US" altLang="zh-CN" sz="2400" dirty="0" smtClean="0"/>
              <a:t>2, 3, 6, 7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的二叉树，存在多种不同的形态，</a:t>
            </a:r>
            <a:endParaRPr lang="en-US" altLang="zh-CN" sz="2200" dirty="0"/>
          </a:p>
          <a:p>
            <a:pPr lvl="1">
              <a:spcBef>
                <a:spcPts val="1000"/>
              </a:spcBef>
            </a:pPr>
            <a:endParaRPr lang="en-US" altLang="zh-CN" sz="2200" dirty="0" smtClean="0"/>
          </a:p>
          <a:p>
            <a:pPr lvl="1">
              <a:spcBef>
                <a:spcPts val="1000"/>
              </a:spcBef>
            </a:pPr>
            <a:endParaRPr lang="en-US" altLang="zh-CN" sz="2200" dirty="0"/>
          </a:p>
          <a:p>
            <a:pPr lvl="1">
              <a:spcBef>
                <a:spcPts val="1000"/>
              </a:spcBef>
            </a:pPr>
            <a:endParaRPr lang="en-US" altLang="zh-CN" sz="2200" dirty="0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38200" y="3759467"/>
            <a:ext cx="2015504" cy="1545087"/>
            <a:chOff x="728" y="2120"/>
            <a:chExt cx="1432" cy="1107"/>
          </a:xfrm>
        </p:grpSpPr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1352" y="2120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728" y="2552"/>
              <a:ext cx="657" cy="667"/>
              <a:chOff x="728" y="2552"/>
              <a:chExt cx="657" cy="667"/>
            </a:xfrm>
          </p:grpSpPr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>
                <a:off x="728" y="2989"/>
                <a:ext cx="249" cy="227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/>
                  <a:t>2</a:t>
                </a:r>
              </a:p>
            </p:txBody>
          </p:sp>
          <p:sp>
            <p:nvSpPr>
              <p:cNvPr id="50" name="Oval 7"/>
              <p:cNvSpPr>
                <a:spLocks noChangeArrowheads="1"/>
              </p:cNvSpPr>
              <p:nvPr/>
            </p:nvSpPr>
            <p:spPr bwMode="auto">
              <a:xfrm>
                <a:off x="1136" y="2992"/>
                <a:ext cx="249" cy="227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936" y="2552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856" y="276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1120" y="276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grpSp>
          <p:nvGrpSpPr>
            <p:cNvPr id="41" name="Group 11"/>
            <p:cNvGrpSpPr>
              <a:grpSpLocks/>
            </p:cNvGrpSpPr>
            <p:nvPr/>
          </p:nvGrpSpPr>
          <p:grpSpPr bwMode="auto">
            <a:xfrm>
              <a:off x="1503" y="2560"/>
              <a:ext cx="657" cy="667"/>
              <a:chOff x="728" y="2552"/>
              <a:chExt cx="657" cy="667"/>
            </a:xfrm>
          </p:grpSpPr>
          <p:sp>
            <p:nvSpPr>
              <p:cNvPr id="44" name="Oval 12"/>
              <p:cNvSpPr>
                <a:spLocks noChangeArrowheads="1"/>
              </p:cNvSpPr>
              <p:nvPr/>
            </p:nvSpPr>
            <p:spPr bwMode="auto">
              <a:xfrm>
                <a:off x="728" y="2989"/>
                <a:ext cx="249" cy="227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/>
                  <a:t>6</a:t>
                </a: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auto">
              <a:xfrm>
                <a:off x="1136" y="2992"/>
                <a:ext cx="249" cy="227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7</a:t>
                </a:r>
              </a:p>
            </p:txBody>
          </p:sp>
          <p:sp>
            <p:nvSpPr>
              <p:cNvPr id="46" name="Oval 14"/>
              <p:cNvSpPr>
                <a:spLocks noChangeArrowheads="1"/>
              </p:cNvSpPr>
              <p:nvPr/>
            </p:nvSpPr>
            <p:spPr bwMode="auto">
              <a:xfrm>
                <a:off x="936" y="2552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 flipH="1">
                <a:off x="856" y="276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auto">
              <a:xfrm>
                <a:off x="1120" y="276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H="1">
              <a:off x="1096" y="2328"/>
              <a:ext cx="29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1528" y="2336"/>
              <a:ext cx="29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50268" y="3487397"/>
            <a:ext cx="1531332" cy="2136882"/>
            <a:chOff x="1784" y="2264"/>
            <a:chExt cx="1088" cy="1531"/>
          </a:xfrm>
        </p:grpSpPr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2336" y="2264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1784" y="2688"/>
              <a:ext cx="657" cy="667"/>
              <a:chOff x="728" y="2552"/>
              <a:chExt cx="657" cy="667"/>
            </a:xfrm>
          </p:grpSpPr>
          <p:sp>
            <p:nvSpPr>
              <p:cNvPr id="34" name="Oval 22"/>
              <p:cNvSpPr>
                <a:spLocks noChangeArrowheads="1"/>
              </p:cNvSpPr>
              <p:nvPr/>
            </p:nvSpPr>
            <p:spPr bwMode="auto">
              <a:xfrm>
                <a:off x="728" y="2989"/>
                <a:ext cx="249" cy="227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35" name="Oval 23"/>
              <p:cNvSpPr>
                <a:spLocks noChangeArrowheads="1"/>
              </p:cNvSpPr>
              <p:nvPr/>
            </p:nvSpPr>
            <p:spPr bwMode="auto">
              <a:xfrm>
                <a:off x="1136" y="2992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6" name="Oval 24"/>
              <p:cNvSpPr>
                <a:spLocks noChangeArrowheads="1"/>
              </p:cNvSpPr>
              <p:nvPr/>
            </p:nvSpPr>
            <p:spPr bwMode="auto">
              <a:xfrm>
                <a:off x="936" y="2552"/>
                <a:ext cx="24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 flipH="1">
                <a:off x="856" y="276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>
                <a:off x="1120" y="2760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992" y="3565"/>
              <a:ext cx="249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6</a:t>
              </a: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400" y="3568"/>
              <a:ext cx="249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7</a:t>
              </a: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623" y="2696"/>
              <a:ext cx="249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120" y="333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384" y="3336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144" y="2456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528" y="2464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214173" y="3487397"/>
            <a:ext cx="1898683" cy="2132695"/>
            <a:chOff x="3499" y="2208"/>
            <a:chExt cx="1349" cy="1528"/>
          </a:xfrm>
        </p:grpSpPr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3784" y="2208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3832" y="3069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6</a:t>
              </a:r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auto">
            <a:xfrm>
              <a:off x="4312" y="3064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auto">
            <a:xfrm>
              <a:off x="3499" y="2656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7</a:t>
              </a: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flipH="1">
              <a:off x="3952" y="284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4248" y="2832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Oval 41"/>
            <p:cNvSpPr>
              <a:spLocks noChangeArrowheads="1"/>
            </p:cNvSpPr>
            <p:nvPr/>
          </p:nvSpPr>
          <p:spPr bwMode="auto">
            <a:xfrm>
              <a:off x="4096" y="3509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3</a:t>
              </a:r>
              <a:endParaRPr lang="en-US" altLang="zh-CN" sz="2000" dirty="0"/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4599" y="3488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2</a:t>
              </a:r>
              <a:endParaRPr lang="en-US" altLang="zh-CN" sz="2000" dirty="0"/>
            </a:p>
          </p:txBody>
        </p:sp>
        <p:sp>
          <p:nvSpPr>
            <p:cNvPr id="20" name="Oval 43"/>
            <p:cNvSpPr>
              <a:spLocks noChangeArrowheads="1"/>
            </p:cNvSpPr>
            <p:nvPr/>
          </p:nvSpPr>
          <p:spPr bwMode="auto">
            <a:xfrm>
              <a:off x="4047" y="2632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H="1">
              <a:off x="4208" y="3280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4528" y="325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 flipH="1">
              <a:off x="3651" y="2424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>
              <a:off x="3976" y="240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7464714" y="3732948"/>
            <a:ext cx="1594669" cy="129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7772400" y="3738695"/>
            <a:ext cx="1260923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WPL</a:t>
            </a:r>
            <a:r>
              <a:rPr lang="zh-CN" altLang="en-US" sz="1800" dirty="0" smtClean="0"/>
              <a:t>值最小</a:t>
            </a:r>
            <a:endParaRPr lang="en-US" altLang="zh-CN" sz="1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Huffman</a:t>
            </a:r>
            <a:r>
              <a:rPr lang="zh-CN" altLang="en-US" sz="1800" dirty="0"/>
              <a:t>树</a:t>
            </a:r>
            <a:endParaRPr lang="zh-CN" altLang="en-US" sz="1800" b="1" dirty="0"/>
          </a:p>
        </p:txBody>
      </p:sp>
      <p:cxnSp>
        <p:nvCxnSpPr>
          <p:cNvPr id="56" name="直接箭头连接符 55"/>
          <p:cNvCxnSpPr>
            <a:stCxn id="54" idx="1"/>
          </p:cNvCxnSpPr>
          <p:nvPr/>
        </p:nvCxnSpPr>
        <p:spPr>
          <a:xfrm flipH="1">
            <a:off x="7467600" y="4119695"/>
            <a:ext cx="304800" cy="201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动作按钮: 开始 58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980656" y="294771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dirty="0" smtClean="0">
                <a:solidFill>
                  <a:srgbClr val="0070C0"/>
                </a:solidFill>
              </a:rPr>
              <a:t>叶子</a:t>
            </a:r>
            <a:r>
              <a:rPr lang="zh-CN" altLang="en-US" sz="2000" dirty="0">
                <a:solidFill>
                  <a:srgbClr val="0070C0"/>
                </a:solidFill>
              </a:rPr>
              <a:t>结点</a:t>
            </a:r>
            <a:r>
              <a:rPr lang="zh-CN" altLang="en-US" sz="2000" dirty="0" smtClean="0">
                <a:solidFill>
                  <a:srgbClr val="0070C0"/>
                </a:solidFill>
              </a:rPr>
              <a:t>数</a:t>
            </a:r>
            <a:r>
              <a:rPr lang="zh-CN" altLang="en-US" sz="2000" dirty="0" smtClean="0">
                <a:solidFill>
                  <a:srgbClr val="7030A0"/>
                </a:solidFill>
              </a:rPr>
              <a:t>相同 </a:t>
            </a:r>
            <a:r>
              <a:rPr lang="en-US" altLang="zh-CN" sz="2000" dirty="0" smtClean="0">
                <a:solidFill>
                  <a:srgbClr val="7030A0"/>
                </a:solidFill>
              </a:rPr>
              <a:t>+ </a:t>
            </a:r>
            <a:r>
              <a:rPr lang="zh-CN" altLang="en-US" sz="2000" dirty="0" smtClean="0">
                <a:solidFill>
                  <a:srgbClr val="0070C0"/>
                </a:solidFill>
              </a:rPr>
              <a:t>但</a:t>
            </a:r>
            <a:r>
              <a:rPr lang="en-US" altLang="zh-CN" sz="2000" dirty="0" smtClean="0">
                <a:solidFill>
                  <a:srgbClr val="0070C0"/>
                </a:solidFill>
              </a:rPr>
              <a:t>:WPL</a:t>
            </a:r>
            <a:r>
              <a:rPr lang="zh-CN" altLang="en-US" sz="2000" dirty="0" smtClean="0">
                <a:solidFill>
                  <a:srgbClr val="0070C0"/>
                </a:solidFill>
              </a:rPr>
              <a:t>值</a:t>
            </a:r>
            <a:r>
              <a:rPr lang="zh-CN" altLang="en-US" sz="2000" dirty="0">
                <a:solidFill>
                  <a:srgbClr val="FF0000"/>
                </a:solidFill>
              </a:rPr>
              <a:t>不同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25823" y="5333865"/>
            <a:ext cx="3291682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 smtClean="0"/>
              <a:t>WPL</a:t>
            </a:r>
          </a:p>
          <a:p>
            <a:pPr>
              <a:spcBef>
                <a:spcPts val="1000"/>
              </a:spcBef>
            </a:pPr>
            <a:r>
              <a:rPr lang="en-US" altLang="zh-CN" sz="1800" dirty="0" smtClean="0"/>
              <a:t>= </a:t>
            </a:r>
            <a:r>
              <a:rPr lang="en-US" altLang="zh-CN" sz="1600" dirty="0"/>
              <a:t>7×</a:t>
            </a:r>
            <a:r>
              <a:rPr lang="en-US" altLang="zh-CN" sz="1600" dirty="0">
                <a:solidFill>
                  <a:srgbClr val="0000FF"/>
                </a:solidFill>
              </a:rPr>
              <a:t>1</a:t>
            </a:r>
            <a:r>
              <a:rPr lang="en-US" altLang="zh-CN" sz="1600" dirty="0"/>
              <a:t> + 6×</a:t>
            </a:r>
            <a:r>
              <a:rPr lang="en-US" altLang="zh-CN" sz="1600" dirty="0">
                <a:solidFill>
                  <a:srgbClr val="0000FF"/>
                </a:solidFill>
              </a:rPr>
              <a:t>2</a:t>
            </a:r>
            <a:r>
              <a:rPr lang="en-US" altLang="zh-CN" sz="1600" dirty="0"/>
              <a:t> + 2×</a:t>
            </a:r>
            <a:r>
              <a:rPr lang="en-US" altLang="zh-CN" sz="1600" dirty="0">
                <a:solidFill>
                  <a:srgbClr val="0000FF"/>
                </a:solidFill>
              </a:rPr>
              <a:t>3</a:t>
            </a:r>
            <a:r>
              <a:rPr lang="en-US" altLang="zh-CN" sz="1600" dirty="0"/>
              <a:t> + </a:t>
            </a:r>
            <a:r>
              <a:rPr lang="en-US" altLang="zh-CN" sz="1600" dirty="0" smtClean="0"/>
              <a:t>3×</a:t>
            </a:r>
            <a:r>
              <a:rPr lang="en-US" altLang="zh-CN" sz="1600" dirty="0" smtClean="0">
                <a:solidFill>
                  <a:srgbClr val="0000FF"/>
                </a:solidFill>
              </a:rPr>
              <a:t>3</a:t>
            </a:r>
            <a:endParaRPr lang="en-US" altLang="zh-CN" sz="1600" dirty="0" smtClean="0"/>
          </a:p>
          <a:p>
            <a:pPr>
              <a:spcBef>
                <a:spcPts val="1000"/>
              </a:spcBef>
            </a:pPr>
            <a:r>
              <a:rPr lang="en-US" altLang="zh-CN" sz="2000" dirty="0" smtClean="0"/>
              <a:t>= </a:t>
            </a:r>
            <a:r>
              <a:rPr lang="en-US" altLang="zh-CN" sz="2800" dirty="0" smtClean="0">
                <a:solidFill>
                  <a:srgbClr val="0000FF"/>
                </a:solidFill>
              </a:rPr>
              <a:t>34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8700" y="5366918"/>
            <a:ext cx="3033262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/>
              <a:t>WPL </a:t>
            </a:r>
            <a:endParaRPr lang="en-US" altLang="zh-CN" sz="2000" dirty="0" smtClean="0"/>
          </a:p>
          <a:p>
            <a:pPr>
              <a:spcBef>
                <a:spcPts val="1000"/>
              </a:spcBef>
            </a:pPr>
            <a:r>
              <a:rPr lang="en-US" altLang="zh-CN" sz="1600" dirty="0" smtClean="0"/>
              <a:t>= 2×</a:t>
            </a:r>
            <a:r>
              <a:rPr lang="en-US" altLang="zh-CN" sz="1600" dirty="0" smtClean="0">
                <a:solidFill>
                  <a:srgbClr val="C00000"/>
                </a:solidFill>
              </a:rPr>
              <a:t>2</a:t>
            </a:r>
            <a:r>
              <a:rPr lang="en-US" altLang="zh-CN" sz="1600" dirty="0" smtClean="0"/>
              <a:t> + 3×</a:t>
            </a:r>
            <a:r>
              <a:rPr lang="en-US" altLang="zh-CN" sz="1600" dirty="0" smtClean="0">
                <a:solidFill>
                  <a:srgbClr val="C00000"/>
                </a:solidFill>
              </a:rPr>
              <a:t>2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+ 6×</a:t>
            </a:r>
            <a:r>
              <a:rPr lang="en-US" altLang="zh-CN" sz="1600" dirty="0">
                <a:solidFill>
                  <a:srgbClr val="C00000"/>
                </a:solidFill>
              </a:rPr>
              <a:t>2</a:t>
            </a:r>
            <a:r>
              <a:rPr lang="en-US" altLang="zh-CN" sz="1600" dirty="0"/>
              <a:t> + 7×</a:t>
            </a:r>
            <a:r>
              <a:rPr lang="en-US" altLang="zh-CN" sz="1600" dirty="0">
                <a:solidFill>
                  <a:srgbClr val="C00000"/>
                </a:solidFill>
              </a:rPr>
              <a:t>2</a:t>
            </a:r>
            <a:r>
              <a:rPr lang="en-US" altLang="zh-CN" sz="1600" dirty="0"/>
              <a:t> </a:t>
            </a:r>
          </a:p>
          <a:p>
            <a:pPr>
              <a:spcBef>
                <a:spcPts val="1000"/>
              </a:spcBef>
            </a:pPr>
            <a:r>
              <a:rPr lang="en-US" altLang="zh-CN" sz="2000" dirty="0" smtClean="0"/>
              <a:t>= </a:t>
            </a:r>
            <a:r>
              <a:rPr lang="en-US" altLang="zh-CN" sz="2000" dirty="0" smtClean="0">
                <a:solidFill>
                  <a:schemeClr val="tx1"/>
                </a:solidFill>
              </a:rPr>
              <a:t>36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35271" y="5474053"/>
            <a:ext cx="3291682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 smtClean="0"/>
              <a:t>WPL</a:t>
            </a:r>
          </a:p>
          <a:p>
            <a:pPr>
              <a:spcBef>
                <a:spcPts val="1000"/>
              </a:spcBef>
            </a:pPr>
            <a:r>
              <a:rPr lang="en-US" altLang="zh-CN" sz="1600" dirty="0" smtClean="0"/>
              <a:t>= </a:t>
            </a:r>
            <a:r>
              <a:rPr lang="en-US" altLang="zh-CN" sz="1600" dirty="0"/>
              <a:t>2×</a:t>
            </a:r>
            <a:r>
              <a:rPr lang="en-US" altLang="zh-CN" sz="1600" dirty="0">
                <a:solidFill>
                  <a:srgbClr val="FF00FF"/>
                </a:solidFill>
              </a:rPr>
              <a:t>1</a:t>
            </a:r>
            <a:r>
              <a:rPr lang="en-US" altLang="zh-CN" sz="1600" dirty="0"/>
              <a:t> + 3×</a:t>
            </a:r>
            <a:r>
              <a:rPr lang="en-US" altLang="zh-CN" sz="1600" dirty="0">
                <a:solidFill>
                  <a:srgbClr val="FF00FF"/>
                </a:solidFill>
              </a:rPr>
              <a:t>2</a:t>
            </a:r>
            <a:r>
              <a:rPr lang="en-US" altLang="zh-CN" sz="1600" dirty="0"/>
              <a:t> + 6×</a:t>
            </a:r>
            <a:r>
              <a:rPr lang="en-US" altLang="zh-CN" sz="1600" dirty="0">
                <a:solidFill>
                  <a:srgbClr val="FF00FF"/>
                </a:solidFill>
              </a:rPr>
              <a:t>3</a:t>
            </a:r>
            <a:r>
              <a:rPr lang="en-US" altLang="zh-CN" sz="1600" dirty="0"/>
              <a:t> + </a:t>
            </a:r>
            <a:r>
              <a:rPr lang="en-US" altLang="zh-CN" sz="1600" dirty="0" smtClean="0"/>
              <a:t>7×</a:t>
            </a:r>
            <a:r>
              <a:rPr lang="en-US" altLang="zh-CN" sz="1600" dirty="0" smtClean="0">
                <a:solidFill>
                  <a:srgbClr val="FF00FF"/>
                </a:solidFill>
              </a:rPr>
              <a:t>3</a:t>
            </a:r>
            <a:endParaRPr lang="en-US" altLang="zh-CN" sz="1600" dirty="0" smtClean="0"/>
          </a:p>
          <a:p>
            <a:pPr>
              <a:spcBef>
                <a:spcPts val="1000"/>
              </a:spcBef>
            </a:pPr>
            <a:r>
              <a:rPr lang="en-US" altLang="zh-CN" sz="2000" dirty="0" smtClean="0"/>
              <a:t>= </a:t>
            </a:r>
            <a:r>
              <a:rPr lang="en-US" altLang="zh-CN" sz="2000" dirty="0" smtClean="0">
                <a:solidFill>
                  <a:schemeClr val="tx1"/>
                </a:solidFill>
              </a:rPr>
              <a:t>47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75413" y="5957993"/>
            <a:ext cx="4371710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WPL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除了按公式计算</a:t>
            </a:r>
            <a:r>
              <a:rPr lang="en-US" altLang="zh-CN" sz="2000" dirty="0" smtClean="0"/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数值上</a:t>
            </a:r>
            <a:r>
              <a:rPr lang="zh-CN" altLang="en-US" sz="2000" dirty="0" smtClean="0"/>
              <a:t>等于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>
                <a:solidFill>
                  <a:srgbClr val="0070C0"/>
                </a:solidFill>
              </a:rPr>
              <a:t>内部结点</a:t>
            </a:r>
            <a:r>
              <a:rPr lang="zh-CN" altLang="en-US" sz="2000" dirty="0" smtClean="0"/>
              <a:t>数值之和</a:t>
            </a:r>
            <a:r>
              <a:rPr lang="en-US" altLang="zh-CN" sz="2000" dirty="0" smtClean="0">
                <a:solidFill>
                  <a:srgbClr val="0000FF"/>
                </a:solidFill>
              </a:rPr>
              <a:t>34</a:t>
            </a:r>
            <a:r>
              <a:rPr lang="en-US" altLang="zh-CN" sz="2000" dirty="0" smtClean="0"/>
              <a:t>=18+11+5</a:t>
            </a:r>
            <a:r>
              <a:rPr lang="zh-CN" altLang="en-US" sz="2000" dirty="0" smtClean="0"/>
              <a:t>！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351634" y="462291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920218" y="4006775"/>
            <a:ext cx="510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6530645" y="3398385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038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8" grpId="0"/>
      <p:bldP spid="60" grpId="0"/>
      <p:bldP spid="61" grpId="0"/>
      <p:bldP spid="57" grpId="0" animBg="1"/>
      <p:bldP spid="4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概述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3/3</a:t>
            </a:r>
            <a:r>
              <a:rPr lang="zh-CN" altLang="en-US" sz="2000" dirty="0"/>
              <a:t>）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Huffman</a:t>
            </a:r>
            <a:r>
              <a:rPr lang="zh-CN" altLang="en-US" sz="2400" dirty="0" smtClean="0"/>
              <a:t>树 </a:t>
            </a:r>
            <a:r>
              <a:rPr lang="en-US" altLang="zh-CN" sz="1600" dirty="0" smtClean="0"/>
              <a:t>——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可能</a:t>
            </a:r>
            <a:r>
              <a:rPr lang="zh-CN" altLang="en-US" sz="1600" dirty="0" smtClean="0">
                <a:solidFill>
                  <a:srgbClr val="FF0000"/>
                </a:solidFill>
              </a:rPr>
              <a:t>不唯一</a:t>
            </a:r>
            <a:r>
              <a:rPr lang="zh-CN" altLang="en-US" sz="1600" dirty="0" smtClean="0"/>
              <a:t>！</a:t>
            </a:r>
            <a:endParaRPr lang="en-US" altLang="zh-CN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唯一的是：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WPL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最小值</a:t>
            </a:r>
            <a:r>
              <a:rPr lang="zh-CN" altLang="en-US" sz="2000" b="1" dirty="0" smtClean="0"/>
              <a:t>！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70C0"/>
                </a:solidFill>
              </a:rPr>
              <a:t>WPL</a:t>
            </a:r>
            <a:r>
              <a:rPr lang="zh-CN" altLang="en-US" sz="2000" dirty="0">
                <a:solidFill>
                  <a:srgbClr val="0070C0"/>
                </a:solidFill>
              </a:rPr>
              <a:t>值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都具有</a:t>
            </a:r>
            <a:r>
              <a:rPr lang="zh-CN" altLang="en-US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最小值</a:t>
            </a:r>
            <a:r>
              <a:rPr lang="en-US" altLang="zh-CN" sz="2000" dirty="0" smtClean="0">
                <a:solidFill>
                  <a:schemeClr val="tx1"/>
                </a:solidFill>
              </a:rPr>
              <a:t>34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/>
              <a:t>为了</a:t>
            </a:r>
            <a:r>
              <a:rPr lang="zh-CN" altLang="en-US" sz="2400" b="1" dirty="0">
                <a:solidFill>
                  <a:srgbClr val="FF00FF"/>
                </a:solidFill>
              </a:rPr>
              <a:t>规范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Huffman</a:t>
            </a:r>
            <a:r>
              <a:rPr lang="zh-CN" altLang="en-US" sz="2400" dirty="0" smtClean="0"/>
              <a:t>构造时，人为规定：</a:t>
            </a:r>
            <a:endParaRPr lang="en-US" altLang="zh-CN" sz="2400" dirty="0" smtClean="0"/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u="sng" dirty="0" smtClean="0">
                <a:solidFill>
                  <a:srgbClr val="00B050"/>
                </a:solidFill>
              </a:rPr>
              <a:t>权</a:t>
            </a:r>
            <a:r>
              <a:rPr lang="zh-CN" altLang="en-US" sz="2000" u="sng" dirty="0">
                <a:solidFill>
                  <a:srgbClr val="00B050"/>
                </a:solidFill>
              </a:rPr>
              <a:t>值小</a:t>
            </a:r>
            <a:r>
              <a:rPr lang="zh-CN" altLang="en-US" sz="2000" u="sng" dirty="0"/>
              <a:t>的二叉树</a:t>
            </a:r>
            <a:r>
              <a:rPr lang="zh-CN" altLang="en-US" sz="2000" dirty="0"/>
              <a:t>作为新构造的二叉树的</a:t>
            </a:r>
            <a:r>
              <a:rPr lang="zh-CN" altLang="en-US" sz="2000" b="1" dirty="0">
                <a:solidFill>
                  <a:srgbClr val="7030A0"/>
                </a:solidFill>
              </a:rPr>
              <a:t>左子树</a:t>
            </a:r>
            <a:r>
              <a:rPr lang="zh-CN" altLang="en-US" sz="2000" dirty="0"/>
              <a:t>，</a:t>
            </a:r>
            <a:r>
              <a:rPr lang="zh-CN" altLang="en-US" sz="2000" u="sng" dirty="0">
                <a:solidFill>
                  <a:srgbClr val="00B050"/>
                </a:solidFill>
              </a:rPr>
              <a:t>权值大</a:t>
            </a:r>
            <a:r>
              <a:rPr lang="zh-CN" altLang="en-US" sz="2000" u="sng" dirty="0"/>
              <a:t>的二叉树</a:t>
            </a:r>
            <a:r>
              <a:rPr lang="zh-CN" altLang="en-US" sz="2000" dirty="0"/>
              <a:t>作为新构造的二叉树的</a:t>
            </a:r>
            <a:r>
              <a:rPr lang="zh-CN" altLang="en-US" sz="2000" b="1" dirty="0">
                <a:solidFill>
                  <a:srgbClr val="7030A0"/>
                </a:solidFill>
              </a:rPr>
              <a:t>右子树</a:t>
            </a:r>
            <a:r>
              <a:rPr lang="zh-CN" altLang="en-US" sz="2000" dirty="0" smtClean="0"/>
              <a:t>；</a:t>
            </a:r>
            <a:endParaRPr lang="en-US" altLang="zh-CN" sz="1800" dirty="0" smtClean="0"/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在</a:t>
            </a:r>
            <a:r>
              <a:rPr lang="zh-CN" altLang="en-US" sz="2000" dirty="0">
                <a:solidFill>
                  <a:srgbClr val="0080FF"/>
                </a:solidFill>
              </a:rPr>
              <a:t>权</a:t>
            </a:r>
            <a:r>
              <a:rPr lang="zh-CN" altLang="en-US" sz="2000" dirty="0" smtClean="0">
                <a:solidFill>
                  <a:srgbClr val="0080FF"/>
                </a:solidFill>
              </a:rPr>
              <a:t>值</a:t>
            </a:r>
            <a:r>
              <a:rPr lang="zh-CN" altLang="en-US" sz="2000" dirty="0">
                <a:solidFill>
                  <a:srgbClr val="0080FF"/>
                </a:solidFill>
              </a:rPr>
              <a:t>相等</a:t>
            </a:r>
            <a:r>
              <a:rPr lang="zh-CN" altLang="en-US" sz="2000" dirty="0"/>
              <a:t>时，</a:t>
            </a:r>
            <a:r>
              <a:rPr lang="zh-CN" altLang="en-US" sz="2000" u="sng" dirty="0">
                <a:solidFill>
                  <a:srgbClr val="00B050"/>
                </a:solidFill>
              </a:rPr>
              <a:t>深度小</a:t>
            </a:r>
            <a:r>
              <a:rPr lang="zh-CN" altLang="en-US" sz="2000" u="sng" dirty="0"/>
              <a:t>的二叉树</a:t>
            </a:r>
            <a:r>
              <a:rPr lang="zh-CN" altLang="en-US" sz="2000" dirty="0"/>
              <a:t>作为新构造的二叉树的</a:t>
            </a:r>
            <a:r>
              <a:rPr lang="zh-CN" altLang="en-US" sz="2000" b="1" dirty="0">
                <a:solidFill>
                  <a:srgbClr val="7030A0"/>
                </a:solidFill>
              </a:rPr>
              <a:t>左子树</a:t>
            </a:r>
            <a:r>
              <a:rPr lang="zh-CN" altLang="en-US" sz="2000" dirty="0"/>
              <a:t>，</a:t>
            </a:r>
            <a:r>
              <a:rPr lang="zh-CN" altLang="en-US" sz="2000" u="sng" dirty="0">
                <a:solidFill>
                  <a:srgbClr val="00B050"/>
                </a:solidFill>
              </a:rPr>
              <a:t>深度大</a:t>
            </a:r>
            <a:r>
              <a:rPr lang="zh-CN" altLang="en-US" sz="2000" u="sng" dirty="0"/>
              <a:t>的二叉树</a:t>
            </a:r>
            <a:r>
              <a:rPr lang="zh-CN" altLang="en-US" sz="2000" dirty="0"/>
              <a:t>作为新构造的二叉树的</a:t>
            </a:r>
            <a:r>
              <a:rPr lang="zh-CN" altLang="en-US" sz="2000" b="1" dirty="0">
                <a:solidFill>
                  <a:srgbClr val="7030A0"/>
                </a:solidFill>
              </a:rPr>
              <a:t>右子树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952859" y="1600200"/>
            <a:ext cx="1371600" cy="1742170"/>
            <a:chOff x="3499" y="2208"/>
            <a:chExt cx="1349" cy="1528"/>
          </a:xfrm>
        </p:grpSpPr>
        <p:sp>
          <p:nvSpPr>
            <p:cNvPr id="6" name="Oval 35"/>
            <p:cNvSpPr>
              <a:spLocks noChangeArrowheads="1"/>
            </p:cNvSpPr>
            <p:nvPr/>
          </p:nvSpPr>
          <p:spPr bwMode="auto">
            <a:xfrm>
              <a:off x="3784" y="2208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3832" y="3069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6</a:t>
              </a: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auto">
            <a:xfrm>
              <a:off x="4312" y="3064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auto">
            <a:xfrm>
              <a:off x="3499" y="2656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7</a:t>
              </a:r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 flipH="1">
              <a:off x="3952" y="284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4248" y="2832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2" name="Oval 41"/>
            <p:cNvSpPr>
              <a:spLocks noChangeArrowheads="1"/>
            </p:cNvSpPr>
            <p:nvPr/>
          </p:nvSpPr>
          <p:spPr bwMode="auto">
            <a:xfrm>
              <a:off x="4096" y="3509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3</a:t>
              </a:r>
              <a:endParaRPr lang="en-US" altLang="zh-CN" sz="2000" dirty="0"/>
            </a:p>
          </p:txBody>
        </p:sp>
        <p:sp>
          <p:nvSpPr>
            <p:cNvPr id="13" name="Oval 42"/>
            <p:cNvSpPr>
              <a:spLocks noChangeArrowheads="1"/>
            </p:cNvSpPr>
            <p:nvPr/>
          </p:nvSpPr>
          <p:spPr bwMode="auto">
            <a:xfrm>
              <a:off x="4599" y="3488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2</a:t>
              </a:r>
              <a:endParaRPr lang="en-US" altLang="zh-CN" sz="2000" dirty="0"/>
            </a:p>
          </p:txBody>
        </p:sp>
        <p:sp>
          <p:nvSpPr>
            <p:cNvPr id="14" name="Oval 43"/>
            <p:cNvSpPr>
              <a:spLocks noChangeArrowheads="1"/>
            </p:cNvSpPr>
            <p:nvPr/>
          </p:nvSpPr>
          <p:spPr bwMode="auto">
            <a:xfrm>
              <a:off x="4047" y="2632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 flipH="1">
              <a:off x="4208" y="3280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>
              <a:off x="4528" y="325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 flipH="1">
              <a:off x="3651" y="2424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3976" y="240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7234142" y="1600200"/>
            <a:ext cx="1071658" cy="1742170"/>
            <a:chOff x="3832" y="2208"/>
            <a:chExt cx="1054" cy="1528"/>
          </a:xfrm>
        </p:grpSpPr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4337" y="2208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>
              <a:off x="3832" y="3069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6</a:t>
              </a:r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4312" y="3064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4637" y="2647"/>
              <a:ext cx="249" cy="22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7</a:t>
              </a:r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 flipH="1">
              <a:off x="3952" y="284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4248" y="2832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6" name="Oval 41"/>
            <p:cNvSpPr>
              <a:spLocks noChangeArrowheads="1"/>
            </p:cNvSpPr>
            <p:nvPr/>
          </p:nvSpPr>
          <p:spPr bwMode="auto">
            <a:xfrm>
              <a:off x="4096" y="3509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3</a:t>
              </a:r>
              <a:endParaRPr lang="en-US" altLang="zh-CN" sz="2000" dirty="0"/>
            </a:p>
          </p:txBody>
        </p:sp>
        <p:sp>
          <p:nvSpPr>
            <p:cNvPr id="27" name="Oval 42"/>
            <p:cNvSpPr>
              <a:spLocks noChangeArrowheads="1"/>
            </p:cNvSpPr>
            <p:nvPr/>
          </p:nvSpPr>
          <p:spPr bwMode="auto">
            <a:xfrm>
              <a:off x="4599" y="3488"/>
              <a:ext cx="249" cy="2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2</a:t>
              </a:r>
              <a:endParaRPr lang="en-US" altLang="zh-CN" sz="2000" dirty="0"/>
            </a:p>
          </p:txBody>
        </p:sp>
        <p:sp>
          <p:nvSpPr>
            <p:cNvPr id="28" name="Oval 43"/>
            <p:cNvSpPr>
              <a:spLocks noChangeArrowheads="1"/>
            </p:cNvSpPr>
            <p:nvPr/>
          </p:nvSpPr>
          <p:spPr bwMode="auto">
            <a:xfrm>
              <a:off x="4047" y="2632"/>
              <a:ext cx="24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H="1">
              <a:off x="4208" y="3280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4528" y="325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H="1">
              <a:off x="4235" y="2424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4555" y="240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074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Huffman</a:t>
            </a:r>
            <a:r>
              <a:rPr lang="zh-CN" altLang="en-US" dirty="0" smtClean="0"/>
              <a:t>树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构造算法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1/4</a:t>
            </a:r>
            <a:r>
              <a:rPr lang="zh-CN" altLang="en-US" sz="2000" dirty="0" smtClean="0"/>
              <a:t>）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1075"/>
            <a:ext cx="8686800" cy="5419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+mn-ea"/>
              </a:rPr>
              <a:t>Huffman</a:t>
            </a:r>
            <a:r>
              <a:rPr lang="zh-CN" altLang="en-US" sz="2400" dirty="0" smtClean="0">
                <a:latin typeface="+mn-ea"/>
              </a:rPr>
              <a:t>树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b="1" dirty="0" smtClean="0">
                <a:latin typeface="+mn-ea"/>
              </a:rPr>
              <a:t>构造流程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示例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2200" dirty="0">
                <a:latin typeface="+mn-ea"/>
              </a:rPr>
              <a:t>权值集合</a:t>
            </a:r>
            <a:r>
              <a:rPr lang="en-US" altLang="zh-CN" sz="2200" dirty="0">
                <a:latin typeface="+mn-ea"/>
              </a:rPr>
              <a:t>W={8, 3, 4, 6, 5, 5</a:t>
            </a:r>
            <a:r>
              <a:rPr lang="en-US" altLang="zh-CN" sz="2200" dirty="0" smtClean="0">
                <a:latin typeface="+mn-ea"/>
              </a:rPr>
              <a:t>}</a:t>
            </a:r>
            <a:r>
              <a:rPr lang="zh-CN" altLang="en-US" sz="2200" dirty="0" smtClean="0">
                <a:latin typeface="+mn-ea"/>
              </a:rPr>
              <a:t>，构造</a:t>
            </a:r>
            <a:r>
              <a:rPr lang="en-US" altLang="zh-CN" sz="2200" dirty="0">
                <a:latin typeface="+mn-ea"/>
              </a:rPr>
              <a:t>Huffman</a:t>
            </a:r>
            <a:r>
              <a:rPr lang="zh-CN" altLang="en-US" sz="2200" dirty="0">
                <a:latin typeface="+mn-ea"/>
              </a:rPr>
              <a:t>树的过程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r>
              <a:rPr lang="en-US" altLang="zh-CN" sz="2200" dirty="0">
                <a:latin typeface="+mn-ea"/>
              </a:rPr>
              <a:t>Huffman</a:t>
            </a:r>
            <a:r>
              <a:rPr lang="zh-CN" altLang="en-US" sz="2200" dirty="0">
                <a:latin typeface="+mn-ea"/>
              </a:rPr>
              <a:t>树的</a:t>
            </a:r>
            <a:r>
              <a:rPr lang="en-US" altLang="zh-CN" sz="2200" dirty="0" smtClean="0">
                <a:latin typeface="+mn-ea"/>
              </a:rPr>
              <a:t>WPL</a:t>
            </a:r>
            <a:r>
              <a:rPr lang="zh-CN" altLang="en-US" sz="2200" dirty="0" smtClean="0">
                <a:latin typeface="+mn-ea"/>
              </a:rPr>
              <a:t>值</a:t>
            </a:r>
            <a:r>
              <a:rPr lang="en-US" altLang="zh-CN" sz="2000" dirty="0" smtClean="0">
                <a:latin typeface="+mn-ea"/>
              </a:rPr>
              <a:t>=6</a:t>
            </a:r>
            <a:r>
              <a:rPr lang="en-US" altLang="zh-CN" sz="2000" dirty="0" smtClean="0"/>
              <a:t>×</a:t>
            </a:r>
            <a:r>
              <a:rPr lang="en-US" altLang="zh-CN" sz="2000" dirty="0" smtClean="0">
                <a:latin typeface="+mn-ea"/>
              </a:rPr>
              <a:t>2+3</a:t>
            </a:r>
            <a:r>
              <a:rPr lang="en-US" altLang="zh-CN" sz="2000" dirty="0" smtClean="0"/>
              <a:t>×</a:t>
            </a:r>
            <a:r>
              <a:rPr lang="en-US" altLang="zh-CN" sz="2000" dirty="0" smtClean="0">
                <a:latin typeface="+mn-ea"/>
              </a:rPr>
              <a:t>3+4</a:t>
            </a:r>
            <a:r>
              <a:rPr lang="en-US" altLang="zh-CN" sz="2000" dirty="0" smtClean="0"/>
              <a:t>×</a:t>
            </a:r>
            <a:r>
              <a:rPr lang="en-US" altLang="zh-CN" sz="2000" dirty="0" smtClean="0">
                <a:latin typeface="+mn-ea"/>
              </a:rPr>
              <a:t>3+8</a:t>
            </a:r>
            <a:r>
              <a:rPr lang="en-US" altLang="zh-CN" sz="2000" dirty="0" smtClean="0"/>
              <a:t>×</a:t>
            </a:r>
            <a:r>
              <a:rPr lang="en-US" altLang="zh-CN" sz="2000" dirty="0" smtClean="0">
                <a:latin typeface="+mn-ea"/>
              </a:rPr>
              <a:t>2+5</a:t>
            </a:r>
            <a:r>
              <a:rPr lang="en-US" altLang="zh-CN" sz="2000" dirty="0" smtClean="0"/>
              <a:t>×</a:t>
            </a:r>
            <a:r>
              <a:rPr lang="en-US" altLang="zh-CN" sz="2000" dirty="0" smtClean="0">
                <a:latin typeface="+mn-ea"/>
              </a:rPr>
              <a:t>3+5</a:t>
            </a:r>
            <a:r>
              <a:rPr lang="en-US" altLang="zh-CN" sz="2000" dirty="0" smtClean="0"/>
              <a:t>×</a:t>
            </a:r>
            <a:r>
              <a:rPr lang="en-US" altLang="zh-CN" sz="2000" dirty="0" smtClean="0">
                <a:latin typeface="+mn-ea"/>
              </a:rPr>
              <a:t>3 =79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05114"/>
            <a:ext cx="2333333" cy="314286"/>
          </a:xfrm>
          <a:prstGeom prst="rect">
            <a:avLst/>
          </a:prstGeom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016000" y="3081337"/>
            <a:ext cx="1266066" cy="271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步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初始时刻</a:t>
            </a:r>
            <a:endParaRPr lang="en-US" altLang="zh-CN" sz="18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棵单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结点子树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967643" y="3081337"/>
            <a:ext cx="1266066" cy="271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第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步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合并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棵最小权树</a:t>
            </a:r>
            <a:endParaRPr lang="en-US" altLang="zh-CN" sz="18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905819" y="3081337"/>
            <a:ext cx="1266066" cy="271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第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步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合并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棵最小权树</a:t>
            </a:r>
            <a:endParaRPr lang="en-US" altLang="zh-CN" sz="18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树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168400" y="5519737"/>
            <a:ext cx="1266066" cy="271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第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步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初始时刻</a:t>
            </a:r>
            <a:endParaRPr lang="en-US" altLang="zh-CN" sz="18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树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和树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120043" y="5519737"/>
            <a:ext cx="1266066" cy="271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第</a:t>
            </a:r>
            <a:r>
              <a:rPr lang="en-US" altLang="zh-CN" sz="1800" dirty="0"/>
              <a:t>5</a:t>
            </a:r>
            <a:r>
              <a:rPr lang="zh-CN" altLang="en-US" sz="1800" dirty="0" smtClean="0"/>
              <a:t>步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合并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棵最小权树</a:t>
            </a:r>
            <a:endParaRPr lang="en-US" altLang="zh-CN" sz="18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7058219" y="5519737"/>
            <a:ext cx="1266066" cy="2714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第</a:t>
            </a:r>
            <a:r>
              <a:rPr lang="en-US" altLang="zh-CN" sz="1800" dirty="0"/>
              <a:t>6</a:t>
            </a:r>
            <a:r>
              <a:rPr lang="zh-CN" altLang="en-US" sz="1800" dirty="0" smtClean="0"/>
              <a:t>步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合并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棵最小权树</a:t>
            </a:r>
            <a:endParaRPr lang="en-US" altLang="zh-CN" sz="1800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和树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00163"/>
            <a:ext cx="1905013" cy="7732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48" y="2084591"/>
            <a:ext cx="1952352" cy="8264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16" y="3914775"/>
            <a:ext cx="2372184" cy="13938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1" y="3990029"/>
            <a:ext cx="2209799" cy="134397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448" y="3556125"/>
            <a:ext cx="2080352" cy="17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>
                <a:solidFill>
                  <a:srgbClr val="7030A0"/>
                </a:solidFill>
              </a:rPr>
              <a:t>构造算法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2/4</a:t>
            </a:r>
            <a:r>
              <a:rPr lang="zh-CN" altLang="en-US" sz="2000" dirty="0"/>
              <a:t>）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+mn-ea"/>
              </a:rPr>
              <a:t>Huffman</a:t>
            </a:r>
            <a:r>
              <a:rPr lang="zh-CN" altLang="en-US" sz="2400" dirty="0" smtClean="0">
                <a:latin typeface="+mn-ea"/>
              </a:rPr>
              <a:t>树构造的</a:t>
            </a:r>
            <a:r>
              <a:rPr lang="zh-CN" altLang="en-US" sz="2400" b="1" dirty="0" smtClean="0">
                <a:latin typeface="+mn-ea"/>
              </a:rPr>
              <a:t>算法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zh-CN" altLang="en-US" sz="2400" b="1" dirty="0" smtClean="0">
                <a:latin typeface="+mn-ea"/>
              </a:rPr>
              <a:t>流程</a:t>
            </a:r>
            <a:endParaRPr lang="en-US" altLang="zh-CN" sz="2400" b="1" dirty="0" smtClean="0">
              <a:latin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根据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个权值</a:t>
            </a:r>
            <a:r>
              <a:rPr lang="en-US" altLang="zh-CN" sz="2400" dirty="0"/>
              <a:t>{w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w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⋯,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}</a:t>
            </a:r>
            <a:r>
              <a:rPr lang="zh-CN" altLang="en-US" sz="2400" dirty="0"/>
              <a:t>，构造成</a:t>
            </a:r>
            <a:r>
              <a:rPr lang="en-US" altLang="zh-CN" sz="2400" i="1" dirty="0"/>
              <a:t>n</a:t>
            </a:r>
            <a:r>
              <a:rPr lang="zh-CN" altLang="en-US" sz="2400" dirty="0"/>
              <a:t>棵二叉树的</a:t>
            </a:r>
            <a:r>
              <a:rPr lang="zh-CN" altLang="en-US" sz="2400" dirty="0" smtClean="0"/>
              <a:t>集合 </a:t>
            </a:r>
            <a:r>
              <a:rPr lang="en-US" altLang="zh-CN" sz="2400" b="1" dirty="0" smtClean="0"/>
              <a:t>F</a:t>
            </a:r>
            <a:r>
              <a:rPr lang="en-US" altLang="zh-CN" sz="2400" dirty="0"/>
              <a:t>={T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⋯,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n</a:t>
            </a:r>
            <a:r>
              <a:rPr lang="en-US" altLang="zh-CN" sz="2400" dirty="0" smtClean="0"/>
              <a:t>}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1073150" lvl="2" indent="-207963">
              <a:buFont typeface="Arial" panose="020B0604020202020204" pitchFamily="34" charset="0"/>
              <a:buChar char="•"/>
            </a:pPr>
            <a:r>
              <a:rPr lang="zh-CN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其中，</a:t>
            </a:r>
            <a:r>
              <a:rPr lang="zh-CN" altLang="en-US" sz="19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</a:t>
            </a:r>
            <a:r>
              <a:rPr lang="zh-CN" altLang="en-US" sz="19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棵二叉树只有一个权值为</a:t>
            </a:r>
            <a:r>
              <a:rPr lang="en-US" altLang="zh-CN" sz="19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en-US" altLang="zh-CN" sz="1900" u="sng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sz="19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的根结点</a:t>
            </a:r>
            <a:r>
              <a:rPr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en-US" sz="1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没有左、右子树</a:t>
            </a:r>
            <a:r>
              <a:rPr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在 </a:t>
            </a:r>
            <a:r>
              <a:rPr lang="en-US" altLang="zh-CN" sz="2400" b="1" dirty="0" smtClean="0"/>
              <a:t>F</a:t>
            </a:r>
            <a:r>
              <a:rPr lang="zh-CN" altLang="en-US" sz="2400" dirty="0"/>
              <a:t>中选取两棵根结点权值最小的树作为左、右子树构造一棵新的二叉树，且</a:t>
            </a:r>
            <a:r>
              <a:rPr lang="zh-CN" altLang="en-US" sz="2400" b="1" dirty="0"/>
              <a:t>新的二叉树根结点权值</a:t>
            </a:r>
            <a:r>
              <a:rPr lang="zh-CN" altLang="en-US" sz="2400" dirty="0"/>
              <a:t>为其</a:t>
            </a:r>
            <a:r>
              <a:rPr lang="zh-CN" altLang="en-US" sz="2400" u="sng" dirty="0"/>
              <a:t>左、右子树根结点的权值之和</a:t>
            </a:r>
            <a:r>
              <a:rPr lang="zh-CN" altLang="en-US" sz="2400" dirty="0"/>
              <a:t>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在 </a:t>
            </a:r>
            <a:r>
              <a:rPr lang="en-US" altLang="zh-CN" sz="2400" b="1" dirty="0" smtClean="0"/>
              <a:t>F</a:t>
            </a:r>
            <a:r>
              <a:rPr lang="zh-CN" altLang="en-US" sz="2400" dirty="0"/>
              <a:t>中删除这两棵树，同时将新得到的树加入</a:t>
            </a:r>
            <a:r>
              <a:rPr lang="en-US" altLang="zh-CN" sz="2400" b="1" dirty="0"/>
              <a:t>F</a:t>
            </a:r>
            <a:r>
              <a:rPr lang="zh-CN" altLang="en-US" sz="2400" dirty="0"/>
              <a:t>中；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重复</a:t>
            </a:r>
            <a:r>
              <a:rPr lang="zh-CN" altLang="en-US" sz="2400" dirty="0"/>
              <a:t>②、③，直到</a:t>
            </a:r>
            <a:r>
              <a:rPr lang="en-US" altLang="zh-CN" sz="2400" b="1" i="1" dirty="0"/>
              <a:t>F</a:t>
            </a:r>
            <a:r>
              <a:rPr lang="zh-CN" altLang="en-US" sz="2400" dirty="0"/>
              <a:t>只含一棵树为止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0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7"/>
          <p:cNvSpPr txBox="1">
            <a:spLocks/>
          </p:cNvSpPr>
          <p:nvPr/>
        </p:nvSpPr>
        <p:spPr>
          <a:xfrm>
            <a:off x="5481262" y="4744278"/>
            <a:ext cx="3129338" cy="152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0" kern="0" dirty="0" err="1" smtClean="0"/>
              <a:t>typedef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 err="1" smtClean="0"/>
              <a:t>struct</a:t>
            </a:r>
            <a:r>
              <a:rPr lang="en-US" altLang="zh-CN" sz="1800" b="0" kern="0" dirty="0" smtClean="0"/>
              <a:t> </a:t>
            </a:r>
            <a:r>
              <a:rPr lang="en-US" altLang="zh-CN" sz="1800" kern="0" dirty="0" err="1" smtClean="0"/>
              <a:t>htnode</a:t>
            </a:r>
            <a:r>
              <a:rPr lang="en-US" altLang="zh-CN" sz="1800" b="0" kern="0" dirty="0" smtClean="0"/>
              <a:t>{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0" kern="0" dirty="0" smtClean="0"/>
              <a:t>    </a:t>
            </a:r>
            <a:r>
              <a:rPr lang="en-US" altLang="zh-CN" sz="1800" b="0" kern="0" dirty="0" err="1" smtClean="0"/>
              <a:t>int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 smtClean="0">
                <a:solidFill>
                  <a:srgbClr val="C00000"/>
                </a:solidFill>
              </a:rPr>
              <a:t>Weight</a:t>
            </a:r>
            <a:r>
              <a:rPr lang="en-US" altLang="zh-CN" sz="1800" b="0" kern="0" dirty="0" smtClean="0"/>
              <a:t>;      </a:t>
            </a:r>
            <a:r>
              <a:rPr lang="en-US" altLang="zh-CN" sz="1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8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权值域</a:t>
            </a:r>
            <a:endParaRPr lang="en-US" altLang="zh-CN" sz="1800" b="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0" kern="0" dirty="0" smtClean="0"/>
              <a:t>    </a:t>
            </a:r>
            <a:r>
              <a:rPr lang="en-US" altLang="zh-CN" sz="1800" b="0" kern="0" dirty="0" err="1" smtClean="0"/>
              <a:t>int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 smtClean="0">
                <a:solidFill>
                  <a:srgbClr val="0000FF"/>
                </a:solidFill>
              </a:rPr>
              <a:t>Parent</a:t>
            </a:r>
            <a:r>
              <a:rPr lang="en-US" altLang="zh-CN" sz="1800" b="0" kern="0" dirty="0" smtClean="0"/>
              <a:t>, </a:t>
            </a:r>
            <a:r>
              <a:rPr lang="en-US" altLang="zh-CN" sz="1800" b="0" kern="0" dirty="0" err="1" smtClean="0">
                <a:solidFill>
                  <a:srgbClr val="7030A0"/>
                </a:solidFill>
              </a:rPr>
              <a:t>Lchild</a:t>
            </a:r>
            <a:r>
              <a:rPr lang="en-US" altLang="zh-CN" sz="1800" b="0" kern="0" dirty="0" smtClean="0"/>
              <a:t>, </a:t>
            </a:r>
            <a:r>
              <a:rPr lang="en-US" altLang="zh-CN" sz="1800" b="0" kern="0" dirty="0" err="1" smtClean="0">
                <a:solidFill>
                  <a:srgbClr val="7030A0"/>
                </a:solidFill>
              </a:rPr>
              <a:t>Rchild</a:t>
            </a:r>
            <a:r>
              <a:rPr lang="en-US" altLang="zh-CN" sz="1800" b="0" kern="0" dirty="0" smtClean="0"/>
              <a:t>;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0" kern="0" dirty="0" smtClean="0"/>
              <a:t>} </a:t>
            </a:r>
            <a:r>
              <a:rPr lang="en-US" altLang="zh-CN" sz="1800" kern="0" dirty="0" err="1" smtClean="0"/>
              <a:t>HTNode</a:t>
            </a:r>
            <a:r>
              <a:rPr lang="en-US" altLang="zh-CN" sz="1800" b="0" kern="0" dirty="0" smtClean="0"/>
              <a:t>;</a:t>
            </a:r>
            <a:endParaRPr lang="zh-CN" altLang="en-US" sz="1800" b="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938" y="122238"/>
            <a:ext cx="7086600" cy="487362"/>
          </a:xfrm>
        </p:spPr>
        <p:txBody>
          <a:bodyPr/>
          <a:lstStyle/>
          <a:p>
            <a:r>
              <a:rPr lang="en-US" altLang="zh-CN" dirty="0"/>
              <a:t>6.2 Huffman</a:t>
            </a:r>
            <a:r>
              <a:rPr lang="zh-CN" altLang="en-US" dirty="0"/>
              <a:t>树</a:t>
            </a:r>
            <a:r>
              <a:rPr lang="en-US" altLang="zh-CN" dirty="0"/>
              <a:t>: </a:t>
            </a:r>
            <a:r>
              <a:rPr lang="zh-CN" altLang="en-US" sz="2000" dirty="0">
                <a:solidFill>
                  <a:srgbClr val="7030A0"/>
                </a:solidFill>
              </a:rPr>
              <a:t>构造算法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3/4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09600"/>
            <a:ext cx="8191500" cy="541972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400" b="1" dirty="0" smtClean="0"/>
              <a:t>数据结构</a:t>
            </a:r>
            <a:r>
              <a:rPr lang="zh-CN" altLang="en-US" sz="2400" dirty="0"/>
              <a:t>设计</a:t>
            </a:r>
          </a:p>
          <a:p>
            <a:pPr lvl="1">
              <a:spcBef>
                <a:spcPts val="600"/>
              </a:spcBef>
            </a:pPr>
            <a:r>
              <a:rPr lang="en-US" altLang="zh-CN" sz="2200" dirty="0"/>
              <a:t>Huffman</a:t>
            </a:r>
            <a:r>
              <a:rPr lang="zh-CN" altLang="en-US" sz="2200" dirty="0"/>
              <a:t>树</a:t>
            </a:r>
            <a:r>
              <a:rPr lang="zh-CN" altLang="en-US" sz="2200" dirty="0" smtClean="0"/>
              <a:t>中，没有</a:t>
            </a:r>
            <a:r>
              <a:rPr lang="zh-CN" altLang="en-US" sz="2200" dirty="0"/>
              <a:t>度为</a:t>
            </a:r>
            <a:r>
              <a:rPr lang="en-US" altLang="zh-CN" sz="2200" dirty="0"/>
              <a:t>1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结点，而叶子结点</a:t>
            </a:r>
            <a:r>
              <a:rPr lang="zh-CN" altLang="en-US" sz="2200" dirty="0"/>
              <a:t>有</a:t>
            </a:r>
            <a:r>
              <a:rPr lang="en-US" altLang="zh-CN" sz="2200" b="1" i="1" dirty="0">
                <a:solidFill>
                  <a:srgbClr val="00B050"/>
                </a:solidFill>
              </a:rPr>
              <a:t>n</a:t>
            </a:r>
            <a:r>
              <a:rPr lang="zh-CN" altLang="en-US" sz="2200" dirty="0" smtClean="0"/>
              <a:t>个，则</a:t>
            </a:r>
            <a:r>
              <a:rPr lang="en-US" altLang="zh-CN" sz="2200" dirty="0" smtClean="0"/>
              <a:t>Huffman</a:t>
            </a:r>
            <a:r>
              <a:rPr lang="zh-CN" altLang="en-US" sz="2200" dirty="0"/>
              <a:t>树共有</a:t>
            </a:r>
            <a:r>
              <a:rPr lang="en-US" altLang="zh-CN" sz="2200" b="1" i="1" dirty="0">
                <a:solidFill>
                  <a:srgbClr val="00B050"/>
                </a:solidFill>
              </a:rPr>
              <a:t>2n-1</a:t>
            </a:r>
            <a:r>
              <a:rPr lang="zh-CN" altLang="en-US" sz="2200" dirty="0"/>
              <a:t>个结点（度为</a:t>
            </a:r>
            <a:r>
              <a:rPr lang="en-US" altLang="zh-CN" sz="2200" dirty="0"/>
              <a:t>2</a:t>
            </a:r>
            <a:r>
              <a:rPr lang="zh-CN" altLang="en-US" sz="2200" dirty="0"/>
              <a:t>的结点数</a:t>
            </a:r>
            <a:r>
              <a:rPr lang="zh-CN" altLang="en-US" sz="2200" dirty="0" smtClean="0"/>
              <a:t>为</a:t>
            </a:r>
            <a:r>
              <a:rPr lang="en-US" altLang="zh-CN" sz="2200" b="1" i="1" dirty="0" smtClean="0">
                <a:solidFill>
                  <a:srgbClr val="00B050"/>
                </a:solidFill>
              </a:rPr>
              <a:t>n-1</a:t>
            </a:r>
            <a:r>
              <a:rPr lang="zh-CN" altLang="en-US" sz="2200" dirty="0" smtClean="0"/>
              <a:t>）</a:t>
            </a:r>
            <a:r>
              <a:rPr lang="en-US" altLang="zh-CN" sz="2200" dirty="0"/>
              <a:t>;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2200" dirty="0" smtClean="0"/>
              <a:t>因而</a:t>
            </a:r>
            <a:r>
              <a:rPr lang="en-US" altLang="zh-CN" sz="2200" dirty="0" smtClean="0"/>
              <a:t>, Huffman</a:t>
            </a:r>
            <a:r>
              <a:rPr lang="zh-CN" altLang="en-US" sz="2200" dirty="0" smtClean="0"/>
              <a:t>树的构造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使用</a:t>
            </a:r>
            <a:r>
              <a:rPr lang="en-US" altLang="zh-CN" sz="2200" dirty="0" smtClean="0"/>
              <a:t>:</a:t>
            </a:r>
            <a:r>
              <a:rPr lang="en-US" altLang="zh-CN" sz="2200" dirty="0" smtClean="0">
                <a:sym typeface="Wingdings" panose="05000000000000000000" pitchFamily="2" charset="2"/>
              </a:rPr>
              <a:t> </a:t>
            </a:r>
            <a:r>
              <a:rPr lang="zh-CN" altLang="en-US" sz="22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静态</a:t>
            </a:r>
            <a:r>
              <a:rPr lang="zh-CN" altLang="en-US" sz="2200" b="1" dirty="0" smtClean="0">
                <a:solidFill>
                  <a:srgbClr val="006600"/>
                </a:solidFill>
                <a:sym typeface="Wingdings" panose="05000000000000000000" pitchFamily="2" charset="2"/>
              </a:rPr>
              <a:t>三叉链表</a:t>
            </a:r>
            <a:r>
              <a:rPr lang="en-US" altLang="zh-CN" sz="2200" dirty="0"/>
              <a:t>(</a:t>
            </a:r>
            <a:r>
              <a:rPr lang="zh-CN" altLang="en-US" sz="2200" dirty="0"/>
              <a:t>一维数组</a:t>
            </a:r>
            <a:r>
              <a:rPr lang="en-US" altLang="zh-CN" sz="2200" dirty="0"/>
              <a:t>, </a:t>
            </a:r>
            <a:r>
              <a:rPr lang="zh-CN" altLang="en-US" sz="2200" dirty="0"/>
              <a:t>大小为</a:t>
            </a:r>
            <a:r>
              <a:rPr lang="en-US" altLang="zh-CN" sz="2200" b="1" i="1" dirty="0">
                <a:solidFill>
                  <a:schemeClr val="accent6"/>
                </a:solidFill>
              </a:rPr>
              <a:t>2n-1</a:t>
            </a:r>
            <a:r>
              <a:rPr lang="en-US" altLang="zh-CN" sz="2200" dirty="0" smtClean="0"/>
              <a:t>)</a:t>
            </a:r>
          </a:p>
          <a:p>
            <a:pPr lvl="2">
              <a:spcBef>
                <a:spcPts val="600"/>
              </a:spcBef>
            </a:pPr>
            <a:endParaRPr lang="en-US" altLang="zh-CN" sz="2000" b="1" dirty="0" smtClean="0">
              <a:solidFill>
                <a:srgbClr val="006600"/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</a:pPr>
            <a:endParaRPr lang="en-US" altLang="zh-CN" sz="2000" b="1" dirty="0">
              <a:solidFill>
                <a:srgbClr val="006600"/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</a:pPr>
            <a:endParaRPr lang="en-US" altLang="zh-CN" sz="2000" b="1" dirty="0" smtClean="0">
              <a:solidFill>
                <a:srgbClr val="006600"/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zh-CN" altLang="en-US" sz="2200" dirty="0" smtClean="0"/>
              <a:t>结点</a:t>
            </a:r>
            <a:r>
              <a:rPr lang="en-US" altLang="zh-CN" sz="2200" dirty="0" smtClean="0"/>
              <a:t>(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数组元素</a:t>
            </a:r>
            <a:r>
              <a:rPr lang="en-US" altLang="zh-CN" sz="2200" dirty="0" smtClean="0"/>
              <a:t>)</a:t>
            </a:r>
            <a:r>
              <a:rPr lang="zh-CN" altLang="en-US" sz="1600" dirty="0" smtClean="0"/>
              <a:t>的</a:t>
            </a:r>
            <a:r>
              <a:rPr lang="zh-CN" altLang="en-US" sz="2200" b="1" dirty="0" smtClean="0"/>
              <a:t>结构</a:t>
            </a:r>
            <a:r>
              <a:rPr lang="zh-CN" altLang="en-US" sz="2200" dirty="0" smtClean="0"/>
              <a:t>与</a:t>
            </a:r>
            <a:r>
              <a:rPr lang="zh-CN" altLang="en-US" sz="2200" b="1" dirty="0" smtClean="0"/>
              <a:t>类型定义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如下：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1" y="4876800"/>
            <a:ext cx="3847619" cy="1085714"/>
          </a:xfrm>
          <a:prstGeom prst="rect">
            <a:avLst/>
          </a:prstGeom>
        </p:spPr>
      </p:pic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410181" y="6147137"/>
            <a:ext cx="2976938" cy="2536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结点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数组元素</a:t>
            </a:r>
            <a:r>
              <a:rPr lang="en-US" altLang="zh-CN" sz="2000" dirty="0" smtClean="0"/>
              <a:t>)</a:t>
            </a:r>
            <a:r>
              <a:rPr lang="zh-CN" altLang="en-US" sz="1400" dirty="0" smtClean="0"/>
              <a:t>的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5481262" y="6309476"/>
            <a:ext cx="2976938" cy="2536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结点</a:t>
            </a:r>
            <a:r>
              <a:rPr lang="zh-CN" altLang="en-US" sz="1400" dirty="0" smtClean="0"/>
              <a:t>的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68204"/>
              </p:ext>
            </p:extLst>
          </p:nvPr>
        </p:nvGraphicFramePr>
        <p:xfrm>
          <a:off x="1143000" y="3263866"/>
          <a:ext cx="7086600" cy="85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133712157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101165557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127545134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841430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8334624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103649950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946519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3274655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916613123"/>
                    </a:ext>
                  </a:extLst>
                </a:gridCol>
              </a:tblGrid>
              <a:tr h="227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zh-CN" altLang="en-US" sz="1400" b="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+1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+2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4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4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-1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8759706"/>
                  </a:ext>
                </a:extLst>
              </a:tr>
              <a:tr h="546134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400" i="1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2400" baseline="-250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2913343"/>
                  </a:ext>
                </a:extLst>
              </a:tr>
            </a:tbl>
          </a:graphicData>
        </a:graphic>
      </p:graphicFrame>
      <p:sp>
        <p:nvSpPr>
          <p:cNvPr id="9" name="右大括号 8"/>
          <p:cNvSpPr/>
          <p:nvPr/>
        </p:nvSpPr>
        <p:spPr>
          <a:xfrm rot="16200000">
            <a:off x="2860972" y="1943047"/>
            <a:ext cx="558939" cy="2623281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01084" y="2673802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1" dirty="0">
                <a:solidFill>
                  <a:srgbClr val="00B050"/>
                </a:solidFill>
              </a:rPr>
              <a:t>n</a:t>
            </a:r>
            <a:r>
              <a:rPr lang="zh-CN" altLang="en-US" sz="2000" b="0" dirty="0" smtClean="0">
                <a:solidFill>
                  <a:srgbClr val="0070C0"/>
                </a:solidFill>
              </a:rPr>
              <a:t>个</a:t>
            </a:r>
            <a:r>
              <a:rPr lang="zh-CN" altLang="en-US" sz="2000" dirty="0" smtClean="0">
                <a:solidFill>
                  <a:srgbClr val="0070C0"/>
                </a:solidFill>
              </a:rPr>
              <a:t>叶子</a:t>
            </a:r>
            <a:r>
              <a:rPr lang="zh-CN" altLang="en-US" sz="2000" b="0" dirty="0" smtClean="0">
                <a:solidFill>
                  <a:srgbClr val="0070C0"/>
                </a:solidFill>
              </a:rPr>
              <a:t>结点</a:t>
            </a:r>
            <a:endParaRPr lang="zh-CN" altLang="en-US" sz="2000" b="0" dirty="0">
              <a:solidFill>
                <a:srgbClr val="0070C0"/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 rot="16200000">
            <a:off x="6263793" y="1813408"/>
            <a:ext cx="655016" cy="2819402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41767" y="2603745"/>
            <a:ext cx="2417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1" dirty="0" smtClean="0">
                <a:solidFill>
                  <a:srgbClr val="00B050"/>
                </a:solidFill>
              </a:rPr>
              <a:t>n-1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</a:rPr>
              <a:t>分支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</a:rPr>
              <a:t>合并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结点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81061" y="3484461"/>
            <a:ext cx="629478" cy="733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5576" y="1412776"/>
            <a:ext cx="3735710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467600" cy="487362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基于静态三叉链表的</a:t>
            </a:r>
            <a:r>
              <a:rPr lang="en-US" altLang="zh-CN" dirty="0" err="1" smtClean="0"/>
              <a:t>huffman</a:t>
            </a:r>
            <a:r>
              <a:rPr lang="zh-CN" altLang="en-US" dirty="0" smtClean="0"/>
              <a:t>树构建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1075"/>
            <a:ext cx="8191500" cy="5419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b="1" dirty="0" err="1"/>
              <a:t>huffman</a:t>
            </a:r>
            <a:r>
              <a:rPr lang="zh-CN" altLang="en-US" sz="2400" b="1" dirty="0"/>
              <a:t>树结点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的</a:t>
            </a:r>
            <a:r>
              <a:rPr lang="zh-CN" altLang="en-US" sz="2400" i="1" u="sng" dirty="0" smtClean="0"/>
              <a:t>存储结构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三叉链表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node</a:t>
            </a:r>
            <a:r>
              <a:rPr lang="en-US" altLang="zh-CN" sz="1800" dirty="0">
                <a:solidFill>
                  <a:schemeClr val="tx1"/>
                </a:solidFill>
              </a:rPr>
              <a:t> {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float </a:t>
            </a:r>
            <a:r>
              <a:rPr lang="en-US" altLang="zh-CN" sz="1600" b="1" i="1" dirty="0">
                <a:solidFill>
                  <a:schemeClr val="tx1"/>
                </a:solidFill>
              </a:rPr>
              <a:t>weight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权重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b="1" i="1" dirty="0" err="1" smtClean="0"/>
              <a:t>lch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i="1" dirty="0" err="1"/>
              <a:t>rch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子树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idx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，右子树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idx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i="1" dirty="0" smtClean="0"/>
              <a:t>parent</a:t>
            </a:r>
            <a:r>
              <a:rPr lang="en-US" altLang="zh-CN" sz="1600" dirty="0" smtClean="0">
                <a:solidFill>
                  <a:schemeClr val="tx1"/>
                </a:solidFill>
              </a:rPr>
              <a:t>;  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父亲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 </a:t>
            </a:r>
            <a:r>
              <a:rPr lang="en-US" altLang="zh-CN" sz="1800" b="1" dirty="0" err="1">
                <a:solidFill>
                  <a:schemeClr val="tx1"/>
                </a:solidFill>
              </a:rPr>
              <a:t>huffnode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200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2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200" dirty="0" smtClean="0">
              <a:solidFill>
                <a:schemeClr val="tx1"/>
              </a:solidFill>
            </a:endParaRPr>
          </a:p>
          <a:p>
            <a:pPr marL="628650" lvl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huffman</a:t>
            </a:r>
            <a:r>
              <a:rPr lang="zh-CN" altLang="en-US" sz="2000" dirty="0" smtClean="0"/>
              <a:t>树</a:t>
            </a:r>
            <a:r>
              <a:rPr lang="zh-CN" altLang="en-US" sz="2000" b="1" dirty="0" smtClean="0"/>
              <a:t>描述</a:t>
            </a:r>
            <a:r>
              <a:rPr lang="en-US" altLang="zh-CN" sz="2000" dirty="0" smtClean="0"/>
              <a:t>: </a:t>
            </a:r>
            <a:r>
              <a:rPr lang="zh-CN" altLang="en-US" sz="2000" dirty="0" smtClean="0">
                <a:solidFill>
                  <a:srgbClr val="0070C0"/>
                </a:solidFill>
              </a:rPr>
              <a:t>一组此类型的结点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数组</a:t>
            </a:r>
            <a:r>
              <a:rPr lang="en-US" altLang="zh-CN" sz="2000" dirty="0" smtClean="0">
                <a:solidFill>
                  <a:srgbClr val="0070C0"/>
                </a:solidFill>
              </a:rPr>
              <a:t>);</a:t>
            </a:r>
          </a:p>
          <a:p>
            <a:pPr marL="985838" lvl="2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b="1" i="1" dirty="0" smtClean="0"/>
              <a:t>n</a:t>
            </a:r>
            <a:r>
              <a:rPr lang="zh-CN" altLang="en-US" sz="1800" dirty="0" smtClean="0"/>
              <a:t>个数据结点的</a:t>
            </a:r>
            <a:r>
              <a:rPr lang="en-US" altLang="zh-CN" sz="1800" dirty="0" smtClean="0"/>
              <a:t>huff</a:t>
            </a:r>
            <a:r>
              <a:rPr lang="zh-CN" altLang="en-US" sz="1800" dirty="0" smtClean="0"/>
              <a:t>树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总共有</a:t>
            </a:r>
            <a:r>
              <a:rPr lang="en-US" altLang="zh-CN" sz="1800" b="1" i="1" dirty="0" smtClean="0"/>
              <a:t>2</a:t>
            </a:r>
            <a:r>
              <a:rPr lang="zh-CN" altLang="en-US" sz="1800" b="1" i="1" dirty="0" smtClean="0"/>
              <a:t>*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-1</a:t>
            </a:r>
            <a:r>
              <a:rPr lang="zh-CN" altLang="en-US" sz="1800" dirty="0" smtClean="0"/>
              <a:t>个结点</a:t>
            </a:r>
            <a:r>
              <a:rPr lang="en-US" altLang="zh-CN" sz="1800" dirty="0" smtClean="0"/>
              <a:t>!</a:t>
            </a:r>
          </a:p>
          <a:p>
            <a:pPr marL="681038" lvl="1" indent="-29051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2000" dirty="0" smtClean="0">
                <a:ln>
                  <a:solidFill>
                    <a:srgbClr val="003300"/>
                  </a:solidFill>
                </a:ln>
              </a:rPr>
              <a:t>初始化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结点的</a:t>
            </a:r>
            <a:r>
              <a:rPr lang="zh-CN" altLang="en-US" sz="2000" b="1" dirty="0" smtClean="0"/>
              <a:t>左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右子树</a:t>
            </a:r>
            <a:r>
              <a:rPr lang="en-US" altLang="zh-CN" sz="2000" b="1" dirty="0" smtClean="0"/>
              <a:t>+</a:t>
            </a:r>
            <a:r>
              <a:rPr lang="zh-CN" altLang="en-US" sz="2000" b="1" dirty="0" smtClean="0"/>
              <a:t>父亲</a:t>
            </a:r>
            <a:r>
              <a:rPr lang="zh-CN" altLang="en-US" sz="2000" b="1" i="1" dirty="0" smtClean="0"/>
              <a:t>索引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=-1;</a:t>
            </a:r>
          </a:p>
          <a:p>
            <a:pPr marL="681038" lvl="1" indent="-29051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2000" dirty="0" smtClean="0">
                <a:ln>
                  <a:solidFill>
                    <a:srgbClr val="003300"/>
                  </a:solidFill>
                </a:ln>
              </a:rPr>
              <a:t>初始化</a:t>
            </a:r>
            <a:r>
              <a:rPr lang="en-US" altLang="zh-CN" sz="2000" dirty="0" smtClean="0"/>
              <a:t>: n</a:t>
            </a:r>
            <a:r>
              <a:rPr lang="zh-CN" altLang="en-US" sz="2000" dirty="0" smtClean="0"/>
              <a:t>个信号数据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叶子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结点的</a:t>
            </a:r>
            <a:r>
              <a:rPr lang="zh-CN" altLang="en-US" sz="2000" b="1" i="1" dirty="0" smtClean="0"/>
              <a:t>权重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solidFill>
                  <a:srgbClr val="0070C0"/>
                </a:solidFill>
              </a:rPr>
              <a:t>≠</a:t>
            </a:r>
            <a:r>
              <a:rPr lang="en-US" altLang="zh-CN" sz="2000" dirty="0" smtClean="0">
                <a:solidFill>
                  <a:srgbClr val="0070C0"/>
                </a:solidFill>
              </a:rPr>
              <a:t>0;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31640" y="3185559"/>
          <a:ext cx="2915546" cy="53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1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 smtClean="0">
                          <a:solidFill>
                            <a:schemeClr val="tx1"/>
                          </a:solidFill>
                        </a:rPr>
                        <a:t>权重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 smtClean="0">
                          <a:solidFill>
                            <a:schemeClr val="tx1"/>
                          </a:solidFill>
                        </a:rPr>
                        <a:t>左子树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 smtClean="0">
                          <a:solidFill>
                            <a:schemeClr val="tx1"/>
                          </a:solidFill>
                        </a:rPr>
                        <a:t>右子树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 smtClean="0">
                          <a:solidFill>
                            <a:schemeClr val="tx1"/>
                          </a:solidFill>
                        </a:rPr>
                        <a:t>父亲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CN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2"/>
                          </a:solidFill>
                        </a:rPr>
                        <a:t>lch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2"/>
                          </a:solidFill>
                        </a:rPr>
                        <a:t>rch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smtClean="0">
                          <a:solidFill>
                            <a:schemeClr val="tx2"/>
                          </a:solidFill>
                        </a:rPr>
                        <a:t>parent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71600" y="3820978"/>
            <a:ext cx="3653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u="sng" dirty="0" err="1" smtClean="0">
                <a:latin typeface="+mj-ea"/>
                <a:ea typeface="+mj-ea"/>
              </a:rPr>
              <a:t>huffman</a:t>
            </a:r>
            <a:r>
              <a:rPr lang="zh-CN" altLang="en-US" sz="2000" b="1" i="1" u="sng" dirty="0" smtClean="0">
                <a:latin typeface="+mj-ea"/>
                <a:ea typeface="+mj-ea"/>
              </a:rPr>
              <a:t>树结点</a:t>
            </a:r>
            <a:r>
              <a:rPr lang="zh-CN" altLang="en-US" sz="2000" b="1" dirty="0" smtClean="0">
                <a:solidFill>
                  <a:srgbClr val="006600"/>
                </a:solidFill>
                <a:latin typeface="+mj-ea"/>
                <a:ea typeface="+mj-ea"/>
              </a:rPr>
              <a:t>的存储结构</a:t>
            </a:r>
            <a:endParaRPr lang="zh-CN" altLang="en-US" sz="2000" dirty="0">
              <a:solidFill>
                <a:srgbClr val="006600"/>
              </a:solidFill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809354" y="1608139"/>
          <a:ext cx="2915546" cy="418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1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03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79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b="0" i="0" dirty="0" smtClean="0">
                          <a:solidFill>
                            <a:schemeClr val="tx2"/>
                          </a:solidFill>
                        </a:rPr>
                        <a:t>     属性</a:t>
                      </a:r>
                      <a:endParaRPr lang="en-US" altLang="zh-CN" sz="1100" b="0" i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zh-CN" altLang="en-US" sz="1100" b="0" i="0" dirty="0" smtClean="0">
                          <a:solidFill>
                            <a:schemeClr val="tx2"/>
                          </a:solidFill>
                        </a:rPr>
                        <a:t>下标  </a:t>
                      </a:r>
                      <a:endParaRPr lang="zh-CN" altLang="en-US" sz="1100" b="0" i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 smtClean="0">
                          <a:solidFill>
                            <a:schemeClr val="tx1"/>
                          </a:solidFill>
                        </a:rPr>
                        <a:t>权重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</a:rPr>
                        <a:t>左子树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</a:rPr>
                        <a:t>右子树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 smtClean="0">
                          <a:solidFill>
                            <a:schemeClr val="tx1"/>
                          </a:solidFill>
                        </a:rPr>
                        <a:t>父亲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902">
                <a:tc vMerge="1"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CN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2"/>
                          </a:solidFill>
                        </a:rPr>
                        <a:t>lch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 err="1" smtClean="0">
                          <a:solidFill>
                            <a:schemeClr val="tx2"/>
                          </a:solidFill>
                        </a:rPr>
                        <a:t>rch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1" dirty="0" smtClean="0">
                          <a:solidFill>
                            <a:schemeClr val="tx2"/>
                          </a:solidFill>
                        </a:rPr>
                        <a:t>parent</a:t>
                      </a:r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i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i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n+1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n+2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i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2*n-1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737853" y="5957780"/>
            <a:ext cx="3384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i="1" dirty="0" err="1" smtClean="0">
                <a:latin typeface="+mj-ea"/>
                <a:ea typeface="+mj-ea"/>
              </a:rPr>
              <a:t>huffman</a:t>
            </a:r>
            <a:r>
              <a:rPr lang="zh-CN" altLang="en-US" sz="2200" b="1" i="1" dirty="0" smtClean="0">
                <a:latin typeface="+mj-ea"/>
                <a:ea typeface="+mj-ea"/>
              </a:rPr>
              <a:t>树</a:t>
            </a:r>
            <a:r>
              <a:rPr lang="zh-CN" altLang="en-US" sz="2200" b="1" dirty="0" smtClean="0">
                <a:solidFill>
                  <a:srgbClr val="006600"/>
                </a:solidFill>
                <a:latin typeface="+mj-ea"/>
                <a:ea typeface="+mj-ea"/>
              </a:rPr>
              <a:t>的存储结构</a:t>
            </a:r>
            <a:endParaRPr lang="zh-CN" altLang="en-US" sz="2200" dirty="0">
              <a:solidFill>
                <a:srgbClr val="006600"/>
              </a:solidFill>
              <a:latin typeface="+mj-ea"/>
              <a:ea typeface="+mj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5508104" y="2288747"/>
            <a:ext cx="778363" cy="1656184"/>
          </a:xfrm>
          <a:prstGeom prst="leftBrace">
            <a:avLst>
              <a:gd name="adj1" fmla="val 8333"/>
              <a:gd name="adj2" fmla="val 49283"/>
            </a:avLst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二十四角星 8"/>
          <p:cNvSpPr/>
          <p:nvPr/>
        </p:nvSpPr>
        <p:spPr>
          <a:xfrm>
            <a:off x="4657733" y="2618858"/>
            <a:ext cx="1080120" cy="1008112"/>
          </a:xfrm>
          <a:prstGeom prst="star24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r>
              <a:rPr lang="zh-CN" altLang="en-US" sz="2000" dirty="0" smtClean="0">
                <a:solidFill>
                  <a:schemeClr val="tx1"/>
                </a:solidFill>
              </a:rPr>
              <a:t>结点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42288" y="2151425"/>
            <a:ext cx="492443" cy="143166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+mj-ea"/>
                <a:ea typeface="+mj-ea"/>
              </a:rPr>
              <a:t>huff</a:t>
            </a:r>
            <a:r>
              <a:rPr lang="zh-CN" altLang="en-US" sz="2000" b="1" dirty="0" smtClean="0">
                <a:latin typeface="+mj-ea"/>
                <a:ea typeface="+mj-ea"/>
              </a:rPr>
              <a:t>树</a:t>
            </a:r>
            <a:r>
              <a:rPr lang="zh-CN" altLang="en-US" sz="2000" b="1" dirty="0" smtClean="0">
                <a:solidFill>
                  <a:srgbClr val="006600"/>
                </a:solidFill>
                <a:latin typeface="+mj-ea"/>
                <a:ea typeface="+mj-ea"/>
              </a:rPr>
              <a:t>结点</a:t>
            </a:r>
            <a:endParaRPr lang="zh-CN" altLang="en-US" sz="2000" dirty="0">
              <a:solidFill>
                <a:srgbClr val="0066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3674" y="225869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0586" y="225869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89386" y="225869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73674" y="538982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90586" y="538982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89386" y="538982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73674" y="26905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0586" y="26905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89386" y="26905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73674" y="315840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90586" y="315840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89386" y="315840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73674" y="3617524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90586" y="3617524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89386" y="3617524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73674" y="4015658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90586" y="4015658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89386" y="4015658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73674" y="450207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90586" y="450207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9386" y="450207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73674" y="494435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90586" y="494435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89386" y="494435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16459" y="2241748"/>
            <a:ext cx="478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/>
              <a:t>w</a:t>
            </a:r>
            <a:r>
              <a:rPr lang="en-US" altLang="zh-CN" sz="2000" b="1" i="1" baseline="-25000" dirty="0" smtClean="0"/>
              <a:t>1</a:t>
            </a:r>
            <a:endParaRPr lang="zh-CN" altLang="en-US" sz="2000" b="1" i="1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6416459" y="2714620"/>
            <a:ext cx="478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/>
              <a:t>w</a:t>
            </a:r>
            <a:r>
              <a:rPr lang="en-US" altLang="zh-CN" sz="2000" b="1" i="1" baseline="-25000" dirty="0" smtClean="0"/>
              <a:t>2</a:t>
            </a:r>
            <a:endParaRPr lang="zh-CN" altLang="en-US" sz="2000" b="1" i="1" baseline="-25000" dirty="0"/>
          </a:p>
        </p:txBody>
      </p:sp>
      <p:sp>
        <p:nvSpPr>
          <p:cNvPr id="38" name="矩形 37"/>
          <p:cNvSpPr/>
          <p:nvPr/>
        </p:nvSpPr>
        <p:spPr>
          <a:xfrm>
            <a:off x="6434894" y="314324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/>
              <a:t>…</a:t>
            </a:r>
            <a:endParaRPr lang="zh-CN" altLang="en-US" sz="2000" b="1" i="1" dirty="0"/>
          </a:p>
        </p:txBody>
      </p:sp>
      <p:sp>
        <p:nvSpPr>
          <p:cNvPr id="39" name="矩形 38"/>
          <p:cNvSpPr/>
          <p:nvPr/>
        </p:nvSpPr>
        <p:spPr>
          <a:xfrm>
            <a:off x="6411650" y="3586624"/>
            <a:ext cx="48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err="1" smtClean="0"/>
              <a:t>w</a:t>
            </a:r>
            <a:r>
              <a:rPr lang="en-US" altLang="zh-CN" sz="2000" b="1" i="1" baseline="-25000" dirty="0" err="1" smtClean="0"/>
              <a:t>n</a:t>
            </a:r>
            <a:endParaRPr lang="zh-CN" altLang="en-US" sz="2000" b="1" i="1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6499891" y="4015252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1" baseline="-25000" dirty="0" smtClean="0">
                <a:solidFill>
                  <a:srgbClr val="FF0000"/>
                </a:solidFill>
              </a:rPr>
              <a:t>Ø</a:t>
            </a:r>
            <a:endParaRPr lang="zh-CN" altLang="en-US" sz="1800" b="1" i="1" baseline="-250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31765" y="492919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…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99891" y="450057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1" baseline="-25000" dirty="0" smtClean="0">
                <a:solidFill>
                  <a:srgbClr val="FF0000"/>
                </a:solidFill>
              </a:rPr>
              <a:t>Ø</a:t>
            </a:r>
            <a:endParaRPr lang="zh-CN" altLang="en-US" sz="1800" b="1" i="1" baseline="-250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99891" y="5399768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b="1" i="1" baseline="-25000" dirty="0" smtClean="0">
                <a:solidFill>
                  <a:srgbClr val="FF0000"/>
                </a:solidFill>
              </a:rPr>
              <a:t>Ø</a:t>
            </a:r>
            <a:endParaRPr lang="zh-CN" altLang="en-US" sz="1800" b="1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7" grpId="0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/>
          </p:nvPr>
        </p:nvGraphicFramePr>
        <p:xfrm>
          <a:off x="539552" y="1052736"/>
          <a:ext cx="7838869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875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7053753" y="1309836"/>
            <a:ext cx="582905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372199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671169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46843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611512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984997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307209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934865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233835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 bwMode="gray">
          <a:xfrm>
            <a:off x="214282" y="142852"/>
            <a:ext cx="8750206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449263" indent="-449263" algn="l"/>
            <a:r>
              <a:rPr lang="en-US" altLang="zh-CN" sz="2000" kern="0" dirty="0" smtClean="0"/>
              <a:t>【</a:t>
            </a:r>
            <a:r>
              <a:rPr lang="zh-CN" altLang="en-US" sz="2000" kern="0" dirty="0" smtClean="0"/>
              <a:t>例</a:t>
            </a:r>
            <a:r>
              <a:rPr lang="en-US" altLang="zh-CN" sz="2000" kern="0" dirty="0" smtClean="0"/>
              <a:t>】</a:t>
            </a:r>
            <a:r>
              <a:rPr lang="zh-CN" altLang="en-US" sz="2000" kern="0" dirty="0" smtClean="0"/>
              <a:t>权重为</a:t>
            </a:r>
            <a:r>
              <a:rPr lang="en-US" altLang="zh-CN" sz="2000" kern="0" dirty="0" smtClean="0"/>
              <a:t>7, 10, 32, 16, 22, 13</a:t>
            </a:r>
            <a:r>
              <a:rPr lang="zh-CN" altLang="en-US" sz="2000" kern="0" dirty="0" smtClean="0"/>
              <a:t>的信号</a:t>
            </a:r>
            <a:r>
              <a:rPr lang="en-US" altLang="zh-CN" sz="2000" kern="0" dirty="0" smtClean="0"/>
              <a:t>(</a:t>
            </a:r>
            <a:r>
              <a:rPr lang="en-US" altLang="zh-CN" sz="2000" kern="0" dirty="0" err="1" smtClean="0"/>
              <a:t>abcde</a:t>
            </a:r>
            <a:r>
              <a:rPr lang="en-US" altLang="zh-CN" sz="2000" kern="0" dirty="0" smtClean="0"/>
              <a:t>), </a:t>
            </a:r>
            <a:r>
              <a:rPr lang="zh-CN" altLang="en-US" sz="2000" u="sng" kern="0" dirty="0" smtClean="0">
                <a:solidFill>
                  <a:srgbClr val="7030A0"/>
                </a:solidFill>
              </a:rPr>
              <a:t>建立哈夫曼树的过程示例</a:t>
            </a:r>
            <a:r>
              <a:rPr lang="zh-CN" altLang="en-US" sz="2000" kern="0" dirty="0" smtClean="0"/>
              <a:t>。</a:t>
            </a:r>
            <a:endParaRPr lang="zh-CN" altLang="en-US" sz="2000" kern="0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5142120" y="1611491"/>
            <a:ext cx="167812" cy="30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</p:cNvCxnSpPr>
          <p:nvPr/>
        </p:nvCxnSpPr>
        <p:spPr>
          <a:xfrm>
            <a:off x="5300407" y="1611491"/>
            <a:ext cx="164911" cy="3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66197" y="1309836"/>
            <a:ext cx="586384" cy="363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06290" y="1371816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06607" y="1372781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084463" y="1372784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774728" y="1371815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465175" y="1371815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536040" y="1373853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19459" y="1354132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7875540" y="1609488"/>
            <a:ext cx="167815" cy="30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043355" y="1609488"/>
            <a:ext cx="164911" cy="3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156813" y="1372394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99460" y="1371816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8357" y="1372394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87971" y="1372394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77585" y="1372394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67199" y="1372394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46427" y="1372394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36041" y="1372394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39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213747" y="1370013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61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52781" y="1371817"/>
            <a:ext cx="538915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100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628" y="1363260"/>
            <a:ext cx="287187" cy="2390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5821159" y="1611491"/>
            <a:ext cx="167815" cy="30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988974" y="1611491"/>
            <a:ext cx="164911" cy="3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60268" y="1371815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845380" y="1365798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29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980300" y="1372348"/>
            <a:ext cx="631119" cy="793211"/>
            <a:chOff x="6272995" y="4224790"/>
            <a:chExt cx="631119" cy="793211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6430729" y="4475075"/>
              <a:ext cx="167815" cy="305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598544" y="4475075"/>
              <a:ext cx="164911" cy="300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6454534" y="4224790"/>
              <a:ext cx="287187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17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272995" y="4778904"/>
              <a:ext cx="281132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7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623351" y="4778904"/>
              <a:ext cx="280763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81401" y="1370391"/>
            <a:ext cx="611467" cy="793211"/>
            <a:chOff x="6293022" y="4231140"/>
            <a:chExt cx="611467" cy="793211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430729" y="4475075"/>
              <a:ext cx="167815" cy="305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598544" y="4475075"/>
              <a:ext cx="164911" cy="300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6453741" y="4231140"/>
              <a:ext cx="287187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29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6293022" y="4785254"/>
              <a:ext cx="286408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6623847" y="4785254"/>
              <a:ext cx="280642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16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接连接符 68"/>
          <p:cNvCxnSpPr/>
          <p:nvPr/>
        </p:nvCxnSpPr>
        <p:spPr>
          <a:xfrm flipH="1">
            <a:off x="6516706" y="1611491"/>
            <a:ext cx="167815" cy="30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85" idx="0"/>
          </p:cNvCxnSpPr>
          <p:nvPr/>
        </p:nvCxnSpPr>
        <p:spPr>
          <a:xfrm>
            <a:off x="6684521" y="1611491"/>
            <a:ext cx="85792" cy="30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20" idx="4"/>
            <a:endCxn id="76" idx="0"/>
          </p:cNvCxnSpPr>
          <p:nvPr/>
        </p:nvCxnSpPr>
        <p:spPr>
          <a:xfrm flipH="1">
            <a:off x="7274712" y="1609110"/>
            <a:ext cx="82629" cy="30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94" idx="4"/>
            <a:endCxn id="86" idx="0"/>
          </p:cNvCxnSpPr>
          <p:nvPr/>
        </p:nvCxnSpPr>
        <p:spPr>
          <a:xfrm>
            <a:off x="7355502" y="1603876"/>
            <a:ext cx="229359" cy="31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7047035" y="1367129"/>
            <a:ext cx="663594" cy="1337502"/>
            <a:chOff x="8012876" y="3968193"/>
            <a:chExt cx="663594" cy="1337502"/>
          </a:xfrm>
        </p:grpSpPr>
        <p:grpSp>
          <p:nvGrpSpPr>
            <p:cNvPr id="73" name="组合 72"/>
            <p:cNvGrpSpPr/>
            <p:nvPr/>
          </p:nvGrpSpPr>
          <p:grpSpPr>
            <a:xfrm>
              <a:off x="8012876" y="4517152"/>
              <a:ext cx="535118" cy="788543"/>
              <a:chOff x="6466143" y="4229458"/>
              <a:chExt cx="535118" cy="788543"/>
            </a:xfrm>
          </p:grpSpPr>
          <p:cxnSp>
            <p:nvCxnSpPr>
              <p:cNvPr id="74" name="直接连接符 73"/>
              <p:cNvCxnSpPr>
                <a:stCxn id="76" idx="4"/>
                <a:endCxn id="77" idx="0"/>
              </p:cNvCxnSpPr>
              <p:nvPr/>
            </p:nvCxnSpPr>
            <p:spPr>
              <a:xfrm flipH="1">
                <a:off x="6590985" y="4465012"/>
                <a:ext cx="102835" cy="313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76" idx="4"/>
                <a:endCxn id="78" idx="0"/>
              </p:cNvCxnSpPr>
              <p:nvPr/>
            </p:nvCxnSpPr>
            <p:spPr>
              <a:xfrm>
                <a:off x="6693820" y="4465012"/>
                <a:ext cx="186762" cy="313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椭圆 75"/>
              <p:cNvSpPr/>
              <p:nvPr/>
            </p:nvSpPr>
            <p:spPr>
              <a:xfrm>
                <a:off x="6579726" y="4229458"/>
                <a:ext cx="228187" cy="2355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29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466143" y="4778904"/>
                <a:ext cx="249683" cy="239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13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6759903" y="4778904"/>
                <a:ext cx="241358" cy="239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16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椭圆 85"/>
            <p:cNvSpPr/>
            <p:nvPr/>
          </p:nvSpPr>
          <p:spPr>
            <a:xfrm>
              <a:off x="8424934" y="4518833"/>
              <a:ext cx="251536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32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接连接符 86"/>
            <p:cNvCxnSpPr>
              <a:stCxn id="20" idx="4"/>
              <a:endCxn id="76" idx="0"/>
            </p:cNvCxnSpPr>
            <p:nvPr/>
          </p:nvCxnSpPr>
          <p:spPr>
            <a:xfrm flipH="1">
              <a:off x="8240553" y="4210174"/>
              <a:ext cx="82629" cy="306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94" idx="4"/>
              <a:endCxn id="86" idx="0"/>
            </p:cNvCxnSpPr>
            <p:nvPr/>
          </p:nvCxnSpPr>
          <p:spPr>
            <a:xfrm>
              <a:off x="8321343" y="4204940"/>
              <a:ext cx="229359" cy="313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8179172" y="3968193"/>
              <a:ext cx="287187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61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161359" y="1371721"/>
            <a:ext cx="729236" cy="1323437"/>
            <a:chOff x="5812527" y="4768600"/>
            <a:chExt cx="729236" cy="1323437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5941825" y="5550434"/>
              <a:ext cx="167815" cy="305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09640" y="5550434"/>
              <a:ext cx="164911" cy="300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6160182" y="5012535"/>
              <a:ext cx="167815" cy="305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endCxn id="85" idx="0"/>
            </p:cNvCxnSpPr>
            <p:nvPr/>
          </p:nvCxnSpPr>
          <p:spPr>
            <a:xfrm>
              <a:off x="6327997" y="5012535"/>
              <a:ext cx="93484" cy="300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6187956" y="4768600"/>
              <a:ext cx="287187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9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5993628" y="5313189"/>
              <a:ext cx="248144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301199" y="5313189"/>
              <a:ext cx="240564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5812527" y="5852940"/>
              <a:ext cx="259606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128317" y="5850937"/>
              <a:ext cx="257472" cy="239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椭圆 93"/>
          <p:cNvSpPr/>
          <p:nvPr/>
        </p:nvSpPr>
        <p:spPr>
          <a:xfrm>
            <a:off x="7211908" y="1364779"/>
            <a:ext cx="287187" cy="23909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61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内容占位符 2"/>
          <p:cNvSpPr txBox="1">
            <a:spLocks/>
          </p:cNvSpPr>
          <p:nvPr/>
        </p:nvSpPr>
        <p:spPr bwMode="gray">
          <a:xfrm>
            <a:off x="251520" y="3825010"/>
            <a:ext cx="8568952" cy="270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ea"/>
              <a:buAutoNum type="circleNumDbPlain"/>
            </a:pPr>
            <a:r>
              <a:rPr lang="zh-CN" altLang="en-US" sz="1800" u="sng" kern="0" dirty="0" smtClean="0"/>
              <a:t>在下标</a:t>
            </a:r>
            <a:r>
              <a:rPr lang="en-US" altLang="zh-CN" sz="1800" u="sng" kern="0" dirty="0" smtClean="0"/>
              <a:t>1~</a:t>
            </a:r>
            <a:r>
              <a:rPr lang="en-US" altLang="zh-CN" sz="1800" i="1" u="sng" kern="0" dirty="0" smtClean="0">
                <a:solidFill>
                  <a:srgbClr val="00B050"/>
                </a:solidFill>
              </a:rPr>
              <a:t>6</a:t>
            </a:r>
            <a:r>
              <a:rPr lang="zh-CN" altLang="en-US" sz="1800" u="sng" kern="0" dirty="0" smtClean="0"/>
              <a:t>范围内</a:t>
            </a:r>
            <a:r>
              <a:rPr lang="zh-CN" altLang="en-US" sz="1800" kern="0" dirty="0" smtClean="0"/>
              <a:t>选择</a:t>
            </a:r>
            <a:r>
              <a:rPr lang="zh-CN" altLang="en-US" sz="1800" u="sng" kern="0" dirty="0" smtClean="0"/>
              <a:t>满足</a:t>
            </a:r>
            <a:r>
              <a:rPr lang="zh-CN" altLang="en-US" sz="1800" b="1" u="sng" kern="0" dirty="0" smtClean="0"/>
              <a:t>条件♀</a:t>
            </a:r>
            <a:r>
              <a:rPr lang="zh-CN" altLang="en-US" sz="1800" u="sng" kern="0" dirty="0" smtClean="0"/>
              <a:t>的</a:t>
            </a:r>
            <a:r>
              <a:rPr lang="zh-CN" altLang="en-US" sz="1800" kern="0" dirty="0" smtClean="0"/>
              <a:t>两个结点进行合并，存放在下标</a:t>
            </a:r>
            <a:r>
              <a:rPr lang="en-US" altLang="zh-CN" sz="1800" b="1" i="1" kern="0" dirty="0" smtClean="0">
                <a:solidFill>
                  <a:srgbClr val="00B050"/>
                </a:solidFill>
              </a:rPr>
              <a:t>7</a:t>
            </a:r>
            <a:r>
              <a:rPr lang="zh-CN" altLang="en-US" sz="1800" kern="0" dirty="0" smtClean="0"/>
              <a:t>的位置；</a:t>
            </a:r>
            <a:endParaRPr lang="en-US" altLang="zh-CN" sz="1800" kern="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1800" u="sng" kern="0" dirty="0"/>
              <a:t>在下标</a:t>
            </a:r>
            <a:r>
              <a:rPr lang="en-US" altLang="zh-CN" sz="1800" u="sng" kern="0" dirty="0" smtClean="0"/>
              <a:t>1~</a:t>
            </a:r>
            <a:r>
              <a:rPr lang="en-US" altLang="zh-CN" sz="1800" i="1" u="sng" kern="0" dirty="0" smtClean="0">
                <a:solidFill>
                  <a:srgbClr val="00B050"/>
                </a:solidFill>
              </a:rPr>
              <a:t>7</a:t>
            </a:r>
            <a:r>
              <a:rPr lang="zh-CN" altLang="en-US" sz="1800" u="sng" kern="0" dirty="0" smtClean="0"/>
              <a:t>范围</a:t>
            </a:r>
            <a:r>
              <a:rPr lang="zh-CN" altLang="en-US" sz="1800" u="sng" kern="0" dirty="0"/>
              <a:t>内</a:t>
            </a:r>
            <a:r>
              <a:rPr lang="zh-CN" altLang="en-US" sz="1800" kern="0" dirty="0"/>
              <a:t>选择</a:t>
            </a:r>
            <a:r>
              <a:rPr lang="zh-CN" altLang="en-US" sz="1800" u="sng" kern="0" dirty="0"/>
              <a:t>满足</a:t>
            </a:r>
            <a:r>
              <a:rPr lang="zh-CN" altLang="en-US" sz="1800" b="1" u="sng" kern="0" dirty="0"/>
              <a:t>条件♀</a:t>
            </a:r>
            <a:r>
              <a:rPr lang="zh-CN" altLang="en-US" sz="1800" u="sng" kern="0" dirty="0"/>
              <a:t>的</a:t>
            </a:r>
            <a:r>
              <a:rPr lang="zh-CN" altLang="en-US" sz="1800" kern="0" dirty="0" smtClean="0"/>
              <a:t>两</a:t>
            </a:r>
            <a:r>
              <a:rPr lang="zh-CN" altLang="en-US" sz="1800" kern="0" dirty="0"/>
              <a:t>个结点进行合并，存放在</a:t>
            </a:r>
            <a:r>
              <a:rPr lang="zh-CN" altLang="en-US" sz="1800" kern="0" dirty="0" smtClean="0"/>
              <a:t>下标</a:t>
            </a:r>
            <a:r>
              <a:rPr lang="en-US" altLang="zh-CN" sz="1800" b="1" i="1" kern="0" dirty="0" smtClean="0">
                <a:solidFill>
                  <a:srgbClr val="00B050"/>
                </a:solidFill>
              </a:rPr>
              <a:t>8</a:t>
            </a:r>
            <a:r>
              <a:rPr lang="zh-CN" altLang="en-US" sz="1800" kern="0" dirty="0" smtClean="0"/>
              <a:t>的</a:t>
            </a:r>
            <a:r>
              <a:rPr lang="zh-CN" altLang="en-US" sz="1800" kern="0" dirty="0"/>
              <a:t>位置；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1800" u="sng" kern="0" dirty="0"/>
              <a:t>在下标</a:t>
            </a:r>
            <a:r>
              <a:rPr lang="en-US" altLang="zh-CN" sz="1800" u="sng" kern="0" dirty="0" smtClean="0"/>
              <a:t>1~</a:t>
            </a:r>
            <a:r>
              <a:rPr lang="en-US" altLang="zh-CN" sz="1800" i="1" u="sng" kern="0" dirty="0" smtClean="0">
                <a:solidFill>
                  <a:srgbClr val="00B050"/>
                </a:solidFill>
              </a:rPr>
              <a:t>8</a:t>
            </a:r>
            <a:r>
              <a:rPr lang="zh-CN" altLang="en-US" sz="1800" u="sng" kern="0" dirty="0" smtClean="0"/>
              <a:t>范围</a:t>
            </a:r>
            <a:r>
              <a:rPr lang="zh-CN" altLang="en-US" sz="1800" u="sng" kern="0" dirty="0"/>
              <a:t>内</a:t>
            </a:r>
            <a:r>
              <a:rPr lang="zh-CN" altLang="en-US" sz="1800" kern="0" dirty="0"/>
              <a:t>选择</a:t>
            </a:r>
            <a:r>
              <a:rPr lang="zh-CN" altLang="en-US" sz="1800" u="sng" kern="0" dirty="0"/>
              <a:t>满足</a:t>
            </a:r>
            <a:r>
              <a:rPr lang="zh-CN" altLang="en-US" sz="1800" b="1" u="sng" kern="0" dirty="0"/>
              <a:t>条件♀</a:t>
            </a:r>
            <a:r>
              <a:rPr lang="zh-CN" altLang="en-US" sz="1800" u="sng" kern="0" dirty="0"/>
              <a:t>的</a:t>
            </a:r>
            <a:r>
              <a:rPr lang="zh-CN" altLang="en-US" sz="1800" kern="0" dirty="0" smtClean="0"/>
              <a:t>两</a:t>
            </a:r>
            <a:r>
              <a:rPr lang="zh-CN" altLang="en-US" sz="1800" kern="0" dirty="0"/>
              <a:t>个结点进行合并，存放在</a:t>
            </a:r>
            <a:r>
              <a:rPr lang="zh-CN" altLang="en-US" sz="1800" kern="0" dirty="0" smtClean="0"/>
              <a:t>下标</a:t>
            </a:r>
            <a:r>
              <a:rPr lang="en-US" altLang="zh-CN" sz="1800" b="1" i="1" kern="0" dirty="0" smtClean="0">
                <a:solidFill>
                  <a:srgbClr val="00B050"/>
                </a:solidFill>
              </a:rPr>
              <a:t>9</a:t>
            </a:r>
            <a:r>
              <a:rPr lang="zh-CN" altLang="en-US" sz="1800" kern="0" dirty="0" smtClean="0"/>
              <a:t>的</a:t>
            </a:r>
            <a:r>
              <a:rPr lang="zh-CN" altLang="en-US" sz="1800" kern="0" dirty="0"/>
              <a:t>位置；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1800" u="sng" kern="0" dirty="0"/>
              <a:t>在下标</a:t>
            </a:r>
            <a:r>
              <a:rPr lang="en-US" altLang="zh-CN" sz="1800" u="sng" kern="0" dirty="0" smtClean="0"/>
              <a:t>1~</a:t>
            </a:r>
            <a:r>
              <a:rPr lang="en-US" altLang="zh-CN" sz="1800" i="1" u="sng" kern="0" dirty="0" smtClean="0">
                <a:solidFill>
                  <a:srgbClr val="00B050"/>
                </a:solidFill>
              </a:rPr>
              <a:t>9</a:t>
            </a:r>
            <a:r>
              <a:rPr lang="zh-CN" altLang="en-US" sz="1800" u="sng" kern="0" dirty="0" smtClean="0"/>
              <a:t>范围</a:t>
            </a:r>
            <a:r>
              <a:rPr lang="zh-CN" altLang="en-US" sz="1800" u="sng" kern="0" dirty="0"/>
              <a:t>内</a:t>
            </a:r>
            <a:r>
              <a:rPr lang="zh-CN" altLang="en-US" sz="1800" kern="0" dirty="0"/>
              <a:t>选择</a:t>
            </a:r>
            <a:r>
              <a:rPr lang="zh-CN" altLang="en-US" sz="1800" u="sng" kern="0" dirty="0"/>
              <a:t>满足</a:t>
            </a:r>
            <a:r>
              <a:rPr lang="zh-CN" altLang="en-US" sz="1800" b="1" u="sng" kern="0" dirty="0"/>
              <a:t>条件♀</a:t>
            </a:r>
            <a:r>
              <a:rPr lang="zh-CN" altLang="en-US" sz="1800" u="sng" kern="0" dirty="0"/>
              <a:t>的</a:t>
            </a:r>
            <a:r>
              <a:rPr lang="zh-CN" altLang="en-US" sz="1800" kern="0" dirty="0" smtClean="0"/>
              <a:t>两</a:t>
            </a:r>
            <a:r>
              <a:rPr lang="zh-CN" altLang="en-US" sz="1800" kern="0" dirty="0"/>
              <a:t>个结点进行合并，存放在</a:t>
            </a:r>
            <a:r>
              <a:rPr lang="zh-CN" altLang="en-US" sz="1800" kern="0" dirty="0" smtClean="0"/>
              <a:t>下标</a:t>
            </a:r>
            <a:r>
              <a:rPr lang="en-US" altLang="zh-CN" sz="1800" b="1" i="1" kern="0" dirty="0" smtClean="0">
                <a:solidFill>
                  <a:srgbClr val="00B050"/>
                </a:solidFill>
              </a:rPr>
              <a:t>10</a:t>
            </a:r>
            <a:r>
              <a:rPr lang="zh-CN" altLang="en-US" sz="1800" kern="0" dirty="0" smtClean="0"/>
              <a:t>的</a:t>
            </a:r>
            <a:r>
              <a:rPr lang="zh-CN" altLang="en-US" sz="1800" kern="0" dirty="0"/>
              <a:t>位置；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1800" u="sng" kern="0" dirty="0"/>
              <a:t>在下标</a:t>
            </a:r>
            <a:r>
              <a:rPr lang="en-US" altLang="zh-CN" sz="1800" u="sng" kern="0" dirty="0" smtClean="0"/>
              <a:t>1~</a:t>
            </a:r>
            <a:r>
              <a:rPr lang="en-US" altLang="zh-CN" sz="1800" i="1" u="sng" kern="0" dirty="0" smtClean="0">
                <a:solidFill>
                  <a:srgbClr val="00B050"/>
                </a:solidFill>
              </a:rPr>
              <a:t>10</a:t>
            </a:r>
            <a:r>
              <a:rPr lang="zh-CN" altLang="en-US" sz="1800" u="sng" kern="0" dirty="0" smtClean="0"/>
              <a:t>范围</a:t>
            </a:r>
            <a:r>
              <a:rPr lang="zh-CN" altLang="en-US" sz="1800" u="sng" kern="0" dirty="0"/>
              <a:t>内</a:t>
            </a:r>
            <a:r>
              <a:rPr lang="zh-CN" altLang="en-US" sz="1800" kern="0" dirty="0"/>
              <a:t>选择</a:t>
            </a:r>
            <a:r>
              <a:rPr lang="zh-CN" altLang="en-US" sz="1800" u="sng" kern="0" dirty="0"/>
              <a:t>满足</a:t>
            </a:r>
            <a:r>
              <a:rPr lang="zh-CN" altLang="en-US" sz="1800" b="1" u="sng" kern="0" dirty="0"/>
              <a:t>条件♀</a:t>
            </a:r>
            <a:r>
              <a:rPr lang="zh-CN" altLang="en-US" sz="1800" u="sng" kern="0" dirty="0"/>
              <a:t>的</a:t>
            </a:r>
            <a:r>
              <a:rPr lang="zh-CN" altLang="en-US" sz="1800" kern="0" dirty="0" smtClean="0"/>
              <a:t>两</a:t>
            </a:r>
            <a:r>
              <a:rPr lang="zh-CN" altLang="en-US" sz="1800" kern="0" dirty="0"/>
              <a:t>个结点进行合并，存放在</a:t>
            </a:r>
            <a:r>
              <a:rPr lang="zh-CN" altLang="en-US" sz="1800" kern="0" dirty="0" smtClean="0"/>
              <a:t>下标</a:t>
            </a:r>
            <a:r>
              <a:rPr lang="en-US" altLang="zh-CN" sz="1800" b="1" i="1" kern="0" dirty="0" smtClean="0">
                <a:solidFill>
                  <a:srgbClr val="00B050"/>
                </a:solidFill>
              </a:rPr>
              <a:t>11</a:t>
            </a:r>
            <a:r>
              <a:rPr lang="zh-CN" altLang="en-US" sz="1800" kern="0" dirty="0" smtClean="0"/>
              <a:t>的</a:t>
            </a:r>
            <a:r>
              <a:rPr lang="zh-CN" altLang="en-US" sz="1800" kern="0" dirty="0"/>
              <a:t>位置</a:t>
            </a:r>
            <a:r>
              <a:rPr lang="zh-CN" altLang="en-US" sz="1800" kern="0" dirty="0" smtClean="0"/>
              <a:t>；</a:t>
            </a:r>
            <a:endParaRPr lang="en-US" altLang="zh-CN" sz="1800" kern="0" dirty="0" smtClean="0"/>
          </a:p>
        </p:txBody>
      </p:sp>
      <p:sp>
        <p:nvSpPr>
          <p:cNvPr id="109" name="矩形 108"/>
          <p:cNvSpPr/>
          <p:nvPr/>
        </p:nvSpPr>
        <p:spPr>
          <a:xfrm>
            <a:off x="347801" y="2780928"/>
            <a:ext cx="51701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 smtClean="0"/>
              <a:t>条件♀</a:t>
            </a:r>
            <a:r>
              <a:rPr lang="zh-CN" altLang="en-US" sz="2000" kern="0" dirty="0" smtClean="0"/>
              <a:t>：</a:t>
            </a:r>
            <a:r>
              <a:rPr lang="zh-CN" altLang="en-US" sz="2000" i="1" u="sng" kern="0" dirty="0" smtClean="0"/>
              <a:t>未合并过的</a:t>
            </a:r>
            <a:r>
              <a:rPr lang="zh-CN" altLang="en-US" sz="2000" kern="0" dirty="0" smtClean="0"/>
              <a:t>、</a:t>
            </a:r>
            <a:r>
              <a:rPr lang="zh-CN" altLang="en-US" sz="2000" i="1" u="sng" kern="0" dirty="0" smtClean="0"/>
              <a:t>权值最小的</a:t>
            </a:r>
            <a:r>
              <a:rPr lang="zh-CN" altLang="en-US" sz="2000" kern="0" dirty="0" smtClean="0"/>
              <a:t>；</a:t>
            </a:r>
            <a:endParaRPr lang="en-US" altLang="zh-CN" sz="2000" kern="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 smtClean="0"/>
              <a:t>“未合并过的”判断依据</a:t>
            </a:r>
            <a:r>
              <a:rPr lang="zh-CN" altLang="en-US" sz="2000" kern="0" dirty="0" smtClean="0"/>
              <a:t>：</a:t>
            </a:r>
            <a:r>
              <a:rPr lang="zh-CN" altLang="en-US" sz="2000" u="sng" kern="0" dirty="0" smtClean="0"/>
              <a:t>无父亲结点</a:t>
            </a:r>
            <a:r>
              <a:rPr lang="zh-CN" altLang="en-US" sz="2000" kern="0" dirty="0" smtClean="0"/>
              <a:t>；</a:t>
            </a:r>
            <a:endParaRPr lang="zh-CN" altLang="en-US" sz="2000" dirty="0">
              <a:solidFill>
                <a:srgbClr val="0066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73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23108 0.09954 L 0.4283 0.07871 L 0.4283 0.07894 L 0.4283 0.07871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21007 0.09375 L 0.39705 0.07963 L 0.39705 0.0798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7274 0.08195 L 0.12691 0.08056 " pathEditMode="relative" rAng="0" ptsTypes="AAA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1026 0.08611 L 0.32274 0.07778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07326 0.07917 L 0.12968 0.07732 L 0.12968 0.07778 " pathEditMode="relative" rAng="0" ptsTypes="AAAA">
                                      <p:cBhvr>
                                        <p:cTn id="13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1033 0.08195 L 0.32621 0.07778 " pathEditMode="relative" rAng="0" ptsTypes="AAA">
                                      <p:cBhvr>
                                        <p:cTn id="1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6736 0.07824 L 0.13333 0.07986 " pathEditMode="relative" rAng="0" ptsTypes="AAA">
                                      <p:cBhvr>
                                        <p:cTn id="18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18646 0.08982 L 0.55156 0.07871 " pathEditMode="relative" rAng="0" ptsTypes="AAA">
                                      <p:cBhvr>
                                        <p:cTn id="1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07 L 0.06232 0.08102 L 0.1309 0.07893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04167 0.07616 L 0.10053 0.07616 " pathEditMode="relative" rAng="0" ptsTypes="AAA">
                                      <p:cBhvr>
                                        <p:cTn id="23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000"/>
                            </p:stCondLst>
                            <p:childTnLst>
                              <p:par>
                                <p:cTn id="2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5" grpId="0" animBg="1"/>
      <p:bldP spid="5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12" grpId="0" animBg="1"/>
      <p:bldP spid="12" grpId="1" animBg="1"/>
      <p:bldP spid="12" grpId="2" animBg="1"/>
      <p:bldP spid="37" grpId="0" animBg="1"/>
      <p:bldP spid="43" grpId="0" animBg="1"/>
      <p:bldP spid="94" grpId="0" animBg="1"/>
      <p:bldP spid="10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12877</TotalTime>
  <Words>3112</Words>
  <Application>Microsoft Office PowerPoint</Application>
  <PresentationFormat>全屏显示(4:3)</PresentationFormat>
  <Paragraphs>550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宋体</vt:lpstr>
      <vt:lpstr>微软雅黑</vt:lpstr>
      <vt:lpstr>Arial</vt:lpstr>
      <vt:lpstr>Times New Roman</vt:lpstr>
      <vt:lpstr>Wingdings</vt:lpstr>
      <vt:lpstr>Default Design</vt:lpstr>
      <vt:lpstr>1_Default Design</vt:lpstr>
      <vt:lpstr>6 哈夫曼(Huffman)树</vt:lpstr>
      <vt:lpstr>6.1 Huffman树: 概述（1/3）</vt:lpstr>
      <vt:lpstr>6.1 Huffman树: 概述（2/3）</vt:lpstr>
      <vt:lpstr>6.1 Huffman树: 概述（3/3）</vt:lpstr>
      <vt:lpstr>6.2 Huffman树: 构造算法（1/4）</vt:lpstr>
      <vt:lpstr>6.2 Huffman树: 构造算法（2/4）</vt:lpstr>
      <vt:lpstr>6.2 Huffman树: 构造算法（3/4）</vt:lpstr>
      <vt:lpstr>6.2 基于静态三叉链表的huffman树构建</vt:lpstr>
      <vt:lpstr>PowerPoint 演示文稿</vt:lpstr>
      <vt:lpstr>【例】权重为7, 10, 32, 16, 22, 13的信号, 建立哈夫曼树时静态三叉链表变化示意.</vt:lpstr>
      <vt:lpstr>6.2 Huffman树: 构造算法（4/4）</vt:lpstr>
      <vt:lpstr>6.3 Huffman树: 编码（1/4）</vt:lpstr>
      <vt:lpstr>6.3 Huffman树: 编码（2/4）</vt:lpstr>
      <vt:lpstr>6.3 Huffman树: 编码（3/4）</vt:lpstr>
      <vt:lpstr>6.3 Huffman树: 编码（4/4）</vt:lpstr>
      <vt:lpstr>6.4 Huffman树: 译码（1/2）</vt:lpstr>
      <vt:lpstr>6.4 Huffman树: 译码（2/2）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 Lin</cp:lastModifiedBy>
  <cp:revision>2805</cp:revision>
  <cp:lastPrinted>1601-01-01T00:00:00Z</cp:lastPrinted>
  <dcterms:created xsi:type="dcterms:W3CDTF">1601-01-01T00:00:00Z</dcterms:created>
  <dcterms:modified xsi:type="dcterms:W3CDTF">2023-10-19T06:09:07Z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