
<file path=[Content_Types].xml><?xml version="1.0" encoding="utf-8"?>
<Types xmlns="http://schemas.openxmlformats.org/package/2006/content-types">
  <Default Extension="png" ContentType="image/png"/>
  <Default Extension="bin" ContentType="application/vnd.ms-office.activeX"/>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ctiveX/activeX1.xml" ContentType="application/vnd.ms-office.activeX+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63" r:id="rId2"/>
  </p:sldMasterIdLst>
  <p:notesMasterIdLst>
    <p:notesMasterId r:id="rId23"/>
  </p:notesMasterIdLst>
  <p:sldIdLst>
    <p:sldId id="523" r:id="rId3"/>
    <p:sldId id="521" r:id="rId4"/>
    <p:sldId id="541" r:id="rId5"/>
    <p:sldId id="522" r:id="rId6"/>
    <p:sldId id="542" r:id="rId7"/>
    <p:sldId id="545" r:id="rId8"/>
    <p:sldId id="544" r:id="rId9"/>
    <p:sldId id="519" r:id="rId10"/>
    <p:sldId id="526" r:id="rId11"/>
    <p:sldId id="546" r:id="rId12"/>
    <p:sldId id="547" r:id="rId13"/>
    <p:sldId id="550" r:id="rId14"/>
    <p:sldId id="548" r:id="rId15"/>
    <p:sldId id="551" r:id="rId16"/>
    <p:sldId id="552" r:id="rId17"/>
    <p:sldId id="553" r:id="rId18"/>
    <p:sldId id="554" r:id="rId19"/>
    <p:sldId id="555" r:id="rId20"/>
    <p:sldId id="527" r:id="rId21"/>
    <p:sldId id="557" r:id="rId22"/>
  </p:sldIdLst>
  <p:sldSz cx="9144000" cy="6858000" type="screen4x3"/>
  <p:notesSz cx="7099300" cy="10234613"/>
  <p:defaultTextStyle>
    <a:defPPr>
      <a:defRPr lang="zh-CN"/>
    </a:defPPr>
    <a:lvl1pPr algn="l" rtl="0" eaLnBrk="0" fontAlgn="base" hangingPunct="0">
      <a:spcBef>
        <a:spcPct val="0"/>
      </a:spcBef>
      <a:spcAft>
        <a:spcPct val="0"/>
      </a:spcAft>
      <a:defRPr sz="2600" b="1" kern="1200">
        <a:solidFill>
          <a:srgbClr val="006600"/>
        </a:solidFill>
        <a:latin typeface="Arial" panose="020B0604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sz="2600" b="1" kern="1200">
        <a:solidFill>
          <a:srgbClr val="006600"/>
        </a:solidFill>
        <a:latin typeface="Arial" panose="020B0604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sz="2600" b="1" kern="1200">
        <a:solidFill>
          <a:srgbClr val="006600"/>
        </a:solidFill>
        <a:latin typeface="Arial" panose="020B0604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sz="2600" b="1" kern="1200">
        <a:solidFill>
          <a:srgbClr val="006600"/>
        </a:solidFill>
        <a:latin typeface="Arial" panose="020B0604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sz="2600" b="1" kern="1200">
        <a:solidFill>
          <a:srgbClr val="006600"/>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sz="2600" b="1" kern="1200">
        <a:solidFill>
          <a:srgbClr val="006600"/>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sz="2600" b="1" kern="1200">
        <a:solidFill>
          <a:srgbClr val="006600"/>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sz="2600" b="1" kern="1200">
        <a:solidFill>
          <a:srgbClr val="006600"/>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sz="2600" b="1" kern="1200">
        <a:solidFill>
          <a:srgbClr val="006600"/>
        </a:solidFill>
        <a:latin typeface="Arial" panose="020B0604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FF"/>
    <a:srgbClr val="0080FF"/>
    <a:srgbClr val="006600"/>
    <a:srgbClr val="002080"/>
    <a:srgbClr val="FFCCFF"/>
    <a:srgbClr val="00FF00"/>
    <a:srgbClr val="0000CC"/>
    <a:srgbClr val="A1E9AD"/>
    <a:srgbClr val="002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33" autoAdjust="0"/>
    <p:restoredTop sz="92118" autoAdjust="0"/>
  </p:normalViewPr>
  <p:slideViewPr>
    <p:cSldViewPr>
      <p:cViewPr varScale="1">
        <p:scale>
          <a:sx n="75" d="100"/>
          <a:sy n="75" d="100"/>
        </p:scale>
        <p:origin x="835" y="43"/>
      </p:cViewPr>
      <p:guideLst>
        <p:guide orient="horz" pos="2160"/>
        <p:guide pos="2880"/>
      </p:guideLst>
    </p:cSldViewPr>
  </p:slideViewPr>
  <p:notesTextViewPr>
    <p:cViewPr>
      <p:scale>
        <a:sx n="150" d="100"/>
        <a:sy n="15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activeX1.xml><?xml version="1.0" encoding="utf-8"?>
<ax:ocx xmlns:ax="http://schemas.microsoft.com/office/2006/activeX" xmlns:r="http://schemas.openxmlformats.org/officeDocument/2006/relationships" ax:classid="{8BD21D10-EC42-11CE-9E0D-00AA006002F3}"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3E29A18F-8244-4B3E-9903-ED387B2AC529}" type="datetimeFigureOut">
              <a:rPr lang="zh-CN" altLang="en-US" smtClean="0"/>
              <a:t>2022/10/24</a:t>
            </a:fld>
            <a:endParaRPr lang="zh-CN" altLang="en-US"/>
          </a:p>
        </p:txBody>
      </p:sp>
      <p:sp>
        <p:nvSpPr>
          <p:cNvPr id="4" name="幻灯片图像占位符 3"/>
          <p:cNvSpPr>
            <a:spLocks noGrp="1" noRot="1" noChangeAspect="1"/>
          </p:cNvSpPr>
          <p:nvPr>
            <p:ph type="sldImg" idx="2"/>
          </p:nvPr>
        </p:nvSpPr>
        <p:spPr>
          <a:xfrm>
            <a:off x="1247775" y="1279525"/>
            <a:ext cx="4603750" cy="3454400"/>
          </a:xfrm>
          <a:prstGeom prst="rect">
            <a:avLst/>
          </a:prstGeom>
          <a:noFill/>
          <a:ln w="12700">
            <a:solidFill>
              <a:prstClr val="black"/>
            </a:solidFill>
          </a:ln>
        </p:spPr>
        <p:txBody>
          <a:bodyPr vert="horz" lIns="99048" tIns="49524" rIns="99048" bIns="49524" rtlCol="0" anchor="ctr"/>
          <a:lstStyle/>
          <a:p>
            <a:endParaRPr lang="zh-CN" altLang="en-US"/>
          </a:p>
        </p:txBody>
      </p:sp>
      <p:sp>
        <p:nvSpPr>
          <p:cNvPr id="5" name="备注占位符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DABE4987-1F5C-4128-A137-720126B84A80}" type="slidenum">
              <a:rPr lang="zh-CN" altLang="en-US" smtClean="0"/>
              <a:t>‹#›</a:t>
            </a:fld>
            <a:endParaRPr lang="zh-CN" altLang="en-US"/>
          </a:p>
        </p:txBody>
      </p:sp>
    </p:spTree>
    <p:extLst>
      <p:ext uri="{BB962C8B-B14F-4D97-AF65-F5344CB8AC3E}">
        <p14:creationId xmlns:p14="http://schemas.microsoft.com/office/powerpoint/2010/main" val="2430380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BE4987-1F5C-4128-A137-720126B84A80}" type="slidenum">
              <a:rPr lang="zh-CN" altLang="en-US" smtClean="0"/>
              <a:t>5</a:t>
            </a:fld>
            <a:endParaRPr lang="zh-CN" altLang="en-US"/>
          </a:p>
        </p:txBody>
      </p:sp>
    </p:spTree>
    <p:extLst>
      <p:ext uri="{BB962C8B-B14F-4D97-AF65-F5344CB8AC3E}">
        <p14:creationId xmlns:p14="http://schemas.microsoft.com/office/powerpoint/2010/main" val="633004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BE4987-1F5C-4128-A137-720126B84A80}" type="slidenum">
              <a:rPr lang="zh-CN" altLang="en-US" smtClean="0"/>
              <a:t>6</a:t>
            </a:fld>
            <a:endParaRPr lang="zh-CN" altLang="en-US"/>
          </a:p>
        </p:txBody>
      </p:sp>
    </p:spTree>
    <p:extLst>
      <p:ext uri="{BB962C8B-B14F-4D97-AF65-F5344CB8AC3E}">
        <p14:creationId xmlns:p14="http://schemas.microsoft.com/office/powerpoint/2010/main" val="1220871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BE4987-1F5C-4128-A137-720126B84A80}" type="slidenum">
              <a:rPr lang="zh-CN" altLang="en-US" smtClean="0"/>
              <a:t>7</a:t>
            </a:fld>
            <a:endParaRPr lang="zh-CN" altLang="en-US"/>
          </a:p>
        </p:txBody>
      </p:sp>
    </p:spTree>
    <p:extLst>
      <p:ext uri="{BB962C8B-B14F-4D97-AF65-F5344CB8AC3E}">
        <p14:creationId xmlns:p14="http://schemas.microsoft.com/office/powerpoint/2010/main" val="3378329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5"/>
          <p:cNvSpPr>
            <a:spLocks noGrp="1" noChangeArrowheads="1"/>
          </p:cNvSpPr>
          <p:nvPr>
            <p:ph type="sldNum" sz="quarter" idx="10"/>
          </p:nvPr>
        </p:nvSpPr>
        <p:spPr>
          <a:ln/>
        </p:spPr>
        <p:txBody>
          <a:bodyPr/>
          <a:lstStyle>
            <a:lvl1pPr>
              <a:defRPr/>
            </a:lvl1pPr>
          </a:lstStyle>
          <a:p>
            <a:pPr>
              <a:defRPr/>
            </a:pPr>
            <a:fld id="{81DC6E11-4455-4293-BAB8-E28C2B805DDF}" type="slidenum">
              <a:rPr lang="zh-CN" altLang="en-US"/>
              <a:pPr>
                <a:defRPr/>
              </a:pPr>
              <a:t>‹#›</a:t>
            </a:fld>
            <a:endParaRPr lang="en-US" altLang="zh-CN"/>
          </a:p>
        </p:txBody>
      </p:sp>
      <p:sp>
        <p:nvSpPr>
          <p:cNvPr id="5" name="Rectangle 7"/>
          <p:cNvSpPr>
            <a:spLocks noGrp="1" noChangeArrowheads="1"/>
          </p:cNvSpPr>
          <p:nvPr>
            <p:ph type="dt" sz="half"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670953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sldNum" sz="quarter" idx="10"/>
          </p:nvPr>
        </p:nvSpPr>
        <p:spPr>
          <a:ln/>
        </p:spPr>
        <p:txBody>
          <a:bodyPr/>
          <a:lstStyle>
            <a:lvl1pPr>
              <a:defRPr/>
            </a:lvl1pPr>
          </a:lstStyle>
          <a:p>
            <a:pPr>
              <a:defRPr/>
            </a:pPr>
            <a:fld id="{9759F6CE-00AE-467E-A7A5-979A0D8F0E0D}" type="slidenum">
              <a:rPr lang="zh-CN" altLang="en-US"/>
              <a:pPr>
                <a:defRPr/>
              </a:pPr>
              <a:t>‹#›</a:t>
            </a:fld>
            <a:endParaRPr lang="en-US" altLang="zh-CN"/>
          </a:p>
        </p:txBody>
      </p:sp>
      <p:sp>
        <p:nvSpPr>
          <p:cNvPr id="5" name="Rectangle 7"/>
          <p:cNvSpPr>
            <a:spLocks noGrp="1" noChangeArrowheads="1"/>
          </p:cNvSpPr>
          <p:nvPr>
            <p:ph type="dt" sz="half"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041740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77025" y="457200"/>
            <a:ext cx="2047875" cy="5943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33400" y="457200"/>
            <a:ext cx="5991225" cy="59436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sldNum" sz="quarter" idx="10"/>
          </p:nvPr>
        </p:nvSpPr>
        <p:spPr>
          <a:ln/>
        </p:spPr>
        <p:txBody>
          <a:bodyPr/>
          <a:lstStyle>
            <a:lvl1pPr>
              <a:defRPr/>
            </a:lvl1pPr>
          </a:lstStyle>
          <a:p>
            <a:pPr>
              <a:defRPr/>
            </a:pPr>
            <a:fld id="{C7E642A7-ED42-41AD-B57C-D76C384CE40F}" type="slidenum">
              <a:rPr lang="zh-CN" altLang="en-US"/>
              <a:pPr>
                <a:defRPr/>
              </a:pPr>
              <a:t>‹#›</a:t>
            </a:fld>
            <a:endParaRPr lang="en-US" altLang="zh-CN"/>
          </a:p>
        </p:txBody>
      </p:sp>
      <p:sp>
        <p:nvSpPr>
          <p:cNvPr id="5" name="Rectangle 7"/>
          <p:cNvSpPr>
            <a:spLocks noGrp="1" noChangeArrowheads="1"/>
          </p:cNvSpPr>
          <p:nvPr>
            <p:ph type="dt" sz="half"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5780253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90600" y="457200"/>
            <a:ext cx="7086600" cy="4873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33400" y="1295400"/>
            <a:ext cx="4019550" cy="5105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05350" y="1295400"/>
            <a:ext cx="4019550" cy="5105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sldNum" sz="quarter" idx="10"/>
          </p:nvPr>
        </p:nvSpPr>
        <p:spPr>
          <a:ln/>
        </p:spPr>
        <p:txBody>
          <a:bodyPr/>
          <a:lstStyle>
            <a:lvl1pPr>
              <a:defRPr/>
            </a:lvl1pPr>
          </a:lstStyle>
          <a:p>
            <a:pPr>
              <a:defRPr/>
            </a:pPr>
            <a:fld id="{1FEDA896-2345-4708-80F3-335CEE620996}" type="slidenum">
              <a:rPr lang="zh-CN" altLang="en-US"/>
              <a:pPr>
                <a:defRPr/>
              </a:pPr>
              <a:t>‹#›</a:t>
            </a:fld>
            <a:endParaRPr lang="en-US" altLang="zh-CN"/>
          </a:p>
        </p:txBody>
      </p:sp>
      <p:sp>
        <p:nvSpPr>
          <p:cNvPr id="6" name="Rectangle 7"/>
          <p:cNvSpPr>
            <a:spLocks noGrp="1" noChangeArrowheads="1"/>
          </p:cNvSpPr>
          <p:nvPr>
            <p:ph type="dt" sz="half"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2835455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33400" y="457200"/>
            <a:ext cx="8191500" cy="5943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5"/>
          <p:cNvSpPr>
            <a:spLocks noGrp="1" noChangeArrowheads="1"/>
          </p:cNvSpPr>
          <p:nvPr>
            <p:ph type="sldNum" sz="quarter" idx="10"/>
          </p:nvPr>
        </p:nvSpPr>
        <p:spPr>
          <a:ln/>
        </p:spPr>
        <p:txBody>
          <a:bodyPr/>
          <a:lstStyle>
            <a:lvl1pPr>
              <a:defRPr/>
            </a:lvl1pPr>
          </a:lstStyle>
          <a:p>
            <a:pPr>
              <a:defRPr/>
            </a:pPr>
            <a:fld id="{CA303E24-D29D-4928-8ABD-D224BA9D1F51}" type="slidenum">
              <a:rPr lang="zh-CN" altLang="en-US"/>
              <a:pPr>
                <a:defRPr/>
              </a:pPr>
              <a:t>‹#›</a:t>
            </a:fld>
            <a:endParaRPr lang="en-US" altLang="zh-CN"/>
          </a:p>
        </p:txBody>
      </p:sp>
      <p:sp>
        <p:nvSpPr>
          <p:cNvPr id="4" name="Rectangle 7"/>
          <p:cNvSpPr>
            <a:spLocks noGrp="1" noChangeArrowheads="1"/>
          </p:cNvSpPr>
          <p:nvPr>
            <p:ph type="dt" sz="half"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5039453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单击以编辑母版副标题样式</a:t>
            </a:r>
            <a:endParaRPr lang="zh-CN" altLang="en-US"/>
          </a:p>
        </p:txBody>
      </p:sp>
      <p:sp>
        <p:nvSpPr>
          <p:cNvPr id="4" name="Rectangle 5"/>
          <p:cNvSpPr>
            <a:spLocks noGrp="1" noChangeArrowheads="1"/>
          </p:cNvSpPr>
          <p:nvPr>
            <p:ph type="sldNum" sz="quarter" idx="10"/>
          </p:nvPr>
        </p:nvSpPr>
        <p:spPr>
          <a:ln/>
        </p:spPr>
        <p:txBody>
          <a:bodyPr/>
          <a:lstStyle>
            <a:lvl1pPr>
              <a:defRPr/>
            </a:lvl1pPr>
          </a:lstStyle>
          <a:p>
            <a:pPr>
              <a:defRPr/>
            </a:pPr>
            <a:fld id="{15FA1D62-E33F-49F6-85E7-2CCA1F9D802A}" type="slidenum">
              <a:rPr lang="zh-CN" altLang="en-US"/>
              <a:pPr>
                <a:defRPr/>
              </a:pPr>
              <a:t>‹#›</a:t>
            </a:fld>
            <a:endParaRPr lang="en-US" altLang="zh-CN"/>
          </a:p>
        </p:txBody>
      </p:sp>
      <p:sp>
        <p:nvSpPr>
          <p:cNvPr id="5" name="Rectangle 7"/>
          <p:cNvSpPr>
            <a:spLocks noGrp="1" noChangeArrowheads="1"/>
          </p:cNvSpPr>
          <p:nvPr>
            <p:ph type="dt" sz="half"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2103162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marL="342900" indent="-342900">
              <a:lnSpc>
                <a:spcPct val="120000"/>
              </a:lnSpc>
              <a:buFont typeface="Wingdings" panose="05000000000000000000" pitchFamily="2" charset="2"/>
              <a:buChar char="p"/>
              <a:defRPr>
                <a:solidFill>
                  <a:srgbClr val="002060"/>
                </a:solidFill>
              </a:defRPr>
            </a:lvl1pPr>
            <a:lvl2pPr marL="742950" indent="-285750">
              <a:lnSpc>
                <a:spcPct val="120000"/>
              </a:lnSpc>
              <a:buFont typeface="Wingdings" panose="05000000000000000000" pitchFamily="2" charset="2"/>
              <a:buChar char="Ø"/>
              <a:defRPr>
                <a:solidFill>
                  <a:schemeClr val="tx2"/>
                </a:solidFill>
              </a:defRPr>
            </a:lvl2pPr>
            <a:lvl3pPr marL="1143000" indent="-228600">
              <a:lnSpc>
                <a:spcPct val="120000"/>
              </a:lnSpc>
              <a:buFont typeface="Wingdings" panose="05000000000000000000" pitchFamily="2" charset="2"/>
              <a:buChar char="u"/>
              <a:defRPr/>
            </a:lvl3pPr>
            <a:lvl4pPr marL="1600200" indent="-228600">
              <a:lnSpc>
                <a:spcPct val="120000"/>
              </a:lnSpc>
              <a:buClr>
                <a:srgbClr val="FFC000"/>
              </a:buClr>
              <a:buFont typeface="Wingdings" panose="05000000000000000000" pitchFamily="2" charset="2"/>
              <a:buChar char="ü"/>
              <a:defRPr sz="2200"/>
            </a:lvl4pPr>
            <a:lvl5pPr>
              <a:lnSpc>
                <a:spcPct val="120000"/>
              </a:lnSpc>
              <a:buClr>
                <a:srgbClr val="7030A0"/>
              </a:buClr>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Rectangle 5"/>
          <p:cNvSpPr>
            <a:spLocks noGrp="1" noChangeArrowheads="1"/>
          </p:cNvSpPr>
          <p:nvPr>
            <p:ph type="sldNum" sz="quarter" idx="10"/>
          </p:nvPr>
        </p:nvSpPr>
        <p:spPr>
          <a:ln/>
        </p:spPr>
        <p:txBody>
          <a:bodyPr/>
          <a:lstStyle>
            <a:lvl1pPr>
              <a:defRPr/>
            </a:lvl1pPr>
          </a:lstStyle>
          <a:p>
            <a:pPr>
              <a:defRPr/>
            </a:pPr>
            <a:fld id="{796691B7-49B2-4A7B-97FF-9B53D4B85761}" type="slidenum">
              <a:rPr lang="zh-CN" altLang="en-US"/>
              <a:pPr>
                <a:defRPr/>
              </a:pPr>
              <a:t>‹#›</a:t>
            </a:fld>
            <a:endParaRPr lang="en-US" altLang="zh-CN"/>
          </a:p>
        </p:txBody>
      </p:sp>
      <p:sp>
        <p:nvSpPr>
          <p:cNvPr id="5" name="Rectangle 7"/>
          <p:cNvSpPr>
            <a:spLocks noGrp="1" noChangeArrowheads="1"/>
          </p:cNvSpPr>
          <p:nvPr>
            <p:ph type="dt" sz="half"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3694096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sldNum" sz="quarter" idx="10"/>
          </p:nvPr>
        </p:nvSpPr>
        <p:spPr>
          <a:ln/>
        </p:spPr>
        <p:txBody>
          <a:bodyPr/>
          <a:lstStyle>
            <a:lvl1pPr>
              <a:defRPr/>
            </a:lvl1pPr>
          </a:lstStyle>
          <a:p>
            <a:pPr>
              <a:defRPr/>
            </a:pPr>
            <a:fld id="{DB129340-FC60-4D0E-821C-07BFC42E55C8}" type="slidenum">
              <a:rPr lang="zh-CN" altLang="en-US"/>
              <a:pPr>
                <a:defRPr/>
              </a:pPr>
              <a:t>‹#›</a:t>
            </a:fld>
            <a:endParaRPr lang="en-US" altLang="zh-CN"/>
          </a:p>
        </p:txBody>
      </p:sp>
      <p:sp>
        <p:nvSpPr>
          <p:cNvPr id="4" name="Rectangle 7"/>
          <p:cNvSpPr>
            <a:spLocks noGrp="1" noChangeArrowheads="1"/>
          </p:cNvSpPr>
          <p:nvPr>
            <p:ph type="dt" sz="half"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260069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fld id="{F4B4E1A0-3710-4AAC-83CA-BB834A42D2AC}" type="slidenum">
              <a:rPr lang="zh-CN" altLang="en-US"/>
              <a:pPr>
                <a:defRPr/>
              </a:pPr>
              <a:t>‹#›</a:t>
            </a:fld>
            <a:endParaRPr lang="en-US" altLang="zh-CN"/>
          </a:p>
        </p:txBody>
      </p:sp>
      <p:sp>
        <p:nvSpPr>
          <p:cNvPr id="3" name="Rectangle 7"/>
          <p:cNvSpPr>
            <a:spLocks noGrp="1" noChangeArrowheads="1"/>
          </p:cNvSpPr>
          <p:nvPr>
            <p:ph type="dt" sz="half"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1622496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Rectangle 5"/>
          <p:cNvSpPr>
            <a:spLocks noGrp="1" noChangeArrowheads="1"/>
          </p:cNvSpPr>
          <p:nvPr>
            <p:ph type="sldNum" sz="quarter" idx="10"/>
          </p:nvPr>
        </p:nvSpPr>
        <p:spPr>
          <a:ln/>
        </p:spPr>
        <p:txBody>
          <a:bodyPr/>
          <a:lstStyle>
            <a:lvl1pPr>
              <a:defRPr/>
            </a:lvl1pPr>
          </a:lstStyle>
          <a:p>
            <a:pPr>
              <a:defRPr/>
            </a:pPr>
            <a:fld id="{999B93E3-16AC-469B-BE6D-31F753D867F0}" type="slidenum">
              <a:rPr lang="zh-CN" altLang="en-US"/>
              <a:pPr>
                <a:defRPr/>
              </a:pPr>
              <a:t>‹#›</a:t>
            </a:fld>
            <a:endParaRPr lang="en-US" altLang="zh-CN"/>
          </a:p>
        </p:txBody>
      </p:sp>
      <p:sp>
        <p:nvSpPr>
          <p:cNvPr id="6" name="Rectangle 7"/>
          <p:cNvSpPr>
            <a:spLocks noGrp="1" noChangeArrowheads="1"/>
          </p:cNvSpPr>
          <p:nvPr>
            <p:ph type="dt" sz="half"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3363462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562074"/>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980727"/>
            <a:ext cx="4040188" cy="65971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457200" y="1620490"/>
            <a:ext cx="4040188" cy="47608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4645025" y="980727"/>
            <a:ext cx="4041775" cy="65971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45025" y="1620490"/>
            <a:ext cx="4041775" cy="47608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7" name="Rectangle 5"/>
          <p:cNvSpPr>
            <a:spLocks noGrp="1" noChangeArrowheads="1"/>
          </p:cNvSpPr>
          <p:nvPr>
            <p:ph type="sldNum" sz="quarter" idx="10"/>
          </p:nvPr>
        </p:nvSpPr>
        <p:spPr>
          <a:ln/>
        </p:spPr>
        <p:txBody>
          <a:bodyPr/>
          <a:lstStyle>
            <a:lvl1pPr>
              <a:defRPr/>
            </a:lvl1pPr>
          </a:lstStyle>
          <a:p>
            <a:pPr>
              <a:defRPr/>
            </a:pPr>
            <a:fld id="{DD92D4D6-0E8A-4B1E-9B43-4A34C2AC22DE}" type="slidenum">
              <a:rPr lang="zh-CN" altLang="en-US"/>
              <a:pPr>
                <a:defRPr/>
              </a:pPr>
              <a:t>‹#›</a:t>
            </a:fld>
            <a:endParaRPr lang="en-US" altLang="zh-CN"/>
          </a:p>
        </p:txBody>
      </p:sp>
      <p:sp>
        <p:nvSpPr>
          <p:cNvPr id="8" name="Rectangle 7"/>
          <p:cNvSpPr>
            <a:spLocks noGrp="1" noChangeArrowheads="1"/>
          </p:cNvSpPr>
          <p:nvPr>
            <p:ph type="dt" sz="half"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209872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sldNum" sz="quarter" idx="10"/>
          </p:nvPr>
        </p:nvSpPr>
        <p:spPr>
          <a:ln/>
        </p:spPr>
        <p:txBody>
          <a:bodyPr/>
          <a:lstStyle>
            <a:lvl1pPr>
              <a:defRPr/>
            </a:lvl1pPr>
          </a:lstStyle>
          <a:p>
            <a:pPr>
              <a:defRPr/>
            </a:pPr>
            <a:fld id="{38FD1021-6494-414F-A575-F376E8C2A5F6}" type="slidenum">
              <a:rPr lang="zh-CN" altLang="en-US"/>
              <a:pPr>
                <a:defRPr/>
              </a:pPr>
              <a:t>‹#›</a:t>
            </a:fld>
            <a:endParaRPr lang="en-US" altLang="zh-CN"/>
          </a:p>
        </p:txBody>
      </p:sp>
      <p:sp>
        <p:nvSpPr>
          <p:cNvPr id="5" name="Rectangle 7"/>
          <p:cNvSpPr>
            <a:spLocks noGrp="1" noChangeArrowheads="1"/>
          </p:cNvSpPr>
          <p:nvPr>
            <p:ph type="dt" sz="half"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6135523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90600" y="277341"/>
            <a:ext cx="7086600" cy="4873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33400" y="908720"/>
            <a:ext cx="4019550" cy="547260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705350" y="908720"/>
            <a:ext cx="4019550" cy="547260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Rectangle 5"/>
          <p:cNvSpPr>
            <a:spLocks noGrp="1" noChangeArrowheads="1"/>
          </p:cNvSpPr>
          <p:nvPr>
            <p:ph type="sldNum" sz="quarter" idx="10"/>
          </p:nvPr>
        </p:nvSpPr>
        <p:spPr>
          <a:ln/>
        </p:spPr>
        <p:txBody>
          <a:bodyPr/>
          <a:lstStyle>
            <a:lvl1pPr>
              <a:defRPr/>
            </a:lvl1pPr>
          </a:lstStyle>
          <a:p>
            <a:pPr>
              <a:defRPr/>
            </a:pPr>
            <a:fld id="{0482549A-468F-430A-9CA6-F5875D3069F7}" type="slidenum">
              <a:rPr lang="zh-CN" altLang="en-US"/>
              <a:pPr>
                <a:defRPr/>
              </a:pPr>
              <a:t>‹#›</a:t>
            </a:fld>
            <a:endParaRPr lang="en-US" altLang="zh-CN"/>
          </a:p>
        </p:txBody>
      </p:sp>
      <p:sp>
        <p:nvSpPr>
          <p:cNvPr id="6" name="Rectangle 7"/>
          <p:cNvSpPr>
            <a:spLocks noGrp="1" noChangeArrowheads="1"/>
          </p:cNvSpPr>
          <p:nvPr>
            <p:ph type="dt" sz="half"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629537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sldNum" sz="quarter" idx="10"/>
          </p:nvPr>
        </p:nvSpPr>
        <p:spPr>
          <a:ln/>
        </p:spPr>
        <p:txBody>
          <a:bodyPr/>
          <a:lstStyle>
            <a:lvl1pPr>
              <a:defRPr/>
            </a:lvl1pPr>
          </a:lstStyle>
          <a:p>
            <a:pPr>
              <a:defRPr/>
            </a:pPr>
            <a:fld id="{046513C9-6B60-4190-94C5-6B8FE76C7EDB}" type="slidenum">
              <a:rPr lang="zh-CN" altLang="en-US"/>
              <a:pPr>
                <a:defRPr/>
              </a:pPr>
              <a:t>‹#›</a:t>
            </a:fld>
            <a:endParaRPr lang="en-US" altLang="zh-CN"/>
          </a:p>
        </p:txBody>
      </p:sp>
      <p:sp>
        <p:nvSpPr>
          <p:cNvPr id="5" name="Rectangle 7"/>
          <p:cNvSpPr>
            <a:spLocks noGrp="1" noChangeArrowheads="1"/>
          </p:cNvSpPr>
          <p:nvPr>
            <p:ph type="dt" sz="half"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641627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33400" y="1295400"/>
            <a:ext cx="401955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05350" y="1295400"/>
            <a:ext cx="401955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sldNum" sz="quarter" idx="10"/>
          </p:nvPr>
        </p:nvSpPr>
        <p:spPr>
          <a:ln/>
        </p:spPr>
        <p:txBody>
          <a:bodyPr/>
          <a:lstStyle>
            <a:lvl1pPr>
              <a:defRPr/>
            </a:lvl1pPr>
          </a:lstStyle>
          <a:p>
            <a:pPr>
              <a:defRPr/>
            </a:pPr>
            <a:fld id="{7D9AFBAF-856B-488F-929F-E87859E0CCC8}" type="slidenum">
              <a:rPr lang="zh-CN" altLang="en-US"/>
              <a:pPr>
                <a:defRPr/>
              </a:pPr>
              <a:t>‹#›</a:t>
            </a:fld>
            <a:endParaRPr lang="en-US" altLang="zh-CN"/>
          </a:p>
        </p:txBody>
      </p:sp>
      <p:sp>
        <p:nvSpPr>
          <p:cNvPr id="6" name="Rectangle 7"/>
          <p:cNvSpPr>
            <a:spLocks noGrp="1" noChangeArrowheads="1"/>
          </p:cNvSpPr>
          <p:nvPr>
            <p:ph type="dt" sz="half"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957750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sldNum" sz="quarter" idx="10"/>
          </p:nvPr>
        </p:nvSpPr>
        <p:spPr>
          <a:ln/>
        </p:spPr>
        <p:txBody>
          <a:bodyPr/>
          <a:lstStyle>
            <a:lvl1pPr>
              <a:defRPr/>
            </a:lvl1pPr>
          </a:lstStyle>
          <a:p>
            <a:pPr>
              <a:defRPr/>
            </a:pPr>
            <a:fld id="{1B323146-B154-4122-B14E-9D2306496181}" type="slidenum">
              <a:rPr lang="zh-CN" altLang="en-US"/>
              <a:pPr>
                <a:defRPr/>
              </a:pPr>
              <a:t>‹#›</a:t>
            </a:fld>
            <a:endParaRPr lang="en-US" altLang="zh-CN"/>
          </a:p>
        </p:txBody>
      </p:sp>
      <p:sp>
        <p:nvSpPr>
          <p:cNvPr id="8" name="Rectangle 7"/>
          <p:cNvSpPr>
            <a:spLocks noGrp="1" noChangeArrowheads="1"/>
          </p:cNvSpPr>
          <p:nvPr>
            <p:ph type="dt" sz="half"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05033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sldNum" sz="quarter" idx="10"/>
          </p:nvPr>
        </p:nvSpPr>
        <p:spPr>
          <a:ln/>
        </p:spPr>
        <p:txBody>
          <a:bodyPr/>
          <a:lstStyle>
            <a:lvl1pPr>
              <a:defRPr/>
            </a:lvl1pPr>
          </a:lstStyle>
          <a:p>
            <a:pPr>
              <a:defRPr/>
            </a:pPr>
            <a:fld id="{5D31FF71-5E98-4E6A-8B14-BB51DFBFE033}" type="slidenum">
              <a:rPr lang="zh-CN" altLang="en-US"/>
              <a:pPr>
                <a:defRPr/>
              </a:pPr>
              <a:t>‹#›</a:t>
            </a:fld>
            <a:endParaRPr lang="en-US" altLang="zh-CN"/>
          </a:p>
        </p:txBody>
      </p:sp>
      <p:sp>
        <p:nvSpPr>
          <p:cNvPr id="4" name="Rectangle 7"/>
          <p:cNvSpPr>
            <a:spLocks noGrp="1" noChangeArrowheads="1"/>
          </p:cNvSpPr>
          <p:nvPr>
            <p:ph type="dt" sz="half"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183297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fld id="{24F47527-4B23-4366-977D-EFB30EE7B57F}" type="slidenum">
              <a:rPr lang="zh-CN" altLang="en-US"/>
              <a:pPr>
                <a:defRPr/>
              </a:pPr>
              <a:t>‹#›</a:t>
            </a:fld>
            <a:endParaRPr lang="en-US" altLang="zh-CN"/>
          </a:p>
        </p:txBody>
      </p:sp>
      <p:sp>
        <p:nvSpPr>
          <p:cNvPr id="3" name="Rectangle 7"/>
          <p:cNvSpPr>
            <a:spLocks noGrp="1" noChangeArrowheads="1"/>
          </p:cNvSpPr>
          <p:nvPr>
            <p:ph type="dt" sz="half"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554089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sldNum" sz="quarter" idx="10"/>
          </p:nvPr>
        </p:nvSpPr>
        <p:spPr>
          <a:ln/>
        </p:spPr>
        <p:txBody>
          <a:bodyPr/>
          <a:lstStyle>
            <a:lvl1pPr>
              <a:defRPr/>
            </a:lvl1pPr>
          </a:lstStyle>
          <a:p>
            <a:pPr>
              <a:defRPr/>
            </a:pPr>
            <a:fld id="{601D5882-DAF5-4D60-956C-5B8BE20F8FB1}" type="slidenum">
              <a:rPr lang="zh-CN" altLang="en-US"/>
              <a:pPr>
                <a:defRPr/>
              </a:pPr>
              <a:t>‹#›</a:t>
            </a:fld>
            <a:endParaRPr lang="en-US" altLang="zh-CN"/>
          </a:p>
        </p:txBody>
      </p:sp>
      <p:sp>
        <p:nvSpPr>
          <p:cNvPr id="6" name="Rectangle 7"/>
          <p:cNvSpPr>
            <a:spLocks noGrp="1" noChangeArrowheads="1"/>
          </p:cNvSpPr>
          <p:nvPr>
            <p:ph type="dt" sz="half"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488672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sldNum" sz="quarter" idx="10"/>
          </p:nvPr>
        </p:nvSpPr>
        <p:spPr>
          <a:ln/>
        </p:spPr>
        <p:txBody>
          <a:bodyPr/>
          <a:lstStyle>
            <a:lvl1pPr>
              <a:defRPr/>
            </a:lvl1pPr>
          </a:lstStyle>
          <a:p>
            <a:pPr>
              <a:defRPr/>
            </a:pPr>
            <a:fld id="{CDE5E434-CEE6-40D7-AF95-B52D1619E18B}" type="slidenum">
              <a:rPr lang="zh-CN" altLang="en-US"/>
              <a:pPr>
                <a:defRPr/>
              </a:pPr>
              <a:t>‹#›</a:t>
            </a:fld>
            <a:endParaRPr lang="en-US" altLang="zh-CN"/>
          </a:p>
        </p:txBody>
      </p:sp>
      <p:sp>
        <p:nvSpPr>
          <p:cNvPr id="6" name="Rectangle 7"/>
          <p:cNvSpPr>
            <a:spLocks noGrp="1" noChangeArrowheads="1"/>
          </p:cNvSpPr>
          <p:nvPr>
            <p:ph type="dt" sz="half"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243923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gray">
          <a:xfrm>
            <a:off x="533400" y="1295400"/>
            <a:ext cx="81915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46821" name="Rectangle 5"/>
          <p:cNvSpPr>
            <a:spLocks noGrp="1" noChangeArrowheads="1"/>
          </p:cNvSpPr>
          <p:nvPr>
            <p:ph type="sldNum" sz="quarter" idx="4"/>
          </p:nvPr>
        </p:nvSpPr>
        <p:spPr bwMode="gray">
          <a:xfrm>
            <a:off x="4191000" y="6505575"/>
            <a:ext cx="838200" cy="2619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spcBef>
                <a:spcPct val="0"/>
              </a:spcBef>
              <a:buClrTx/>
              <a:buFontTx/>
              <a:buNone/>
              <a:defRPr sz="1000" b="0">
                <a:solidFill>
                  <a:schemeClr val="tx1"/>
                </a:solidFill>
                <a:ea typeface="宋体" panose="02010600030101010101" pitchFamily="2" charset="-122"/>
              </a:defRPr>
            </a:lvl1pPr>
          </a:lstStyle>
          <a:p>
            <a:pPr>
              <a:defRPr/>
            </a:pPr>
            <a:fld id="{9CFDE6E2-1BBC-46A4-B58B-3288D44F0940}" type="slidenum">
              <a:rPr lang="zh-CN" altLang="en-US"/>
              <a:pPr>
                <a:defRPr/>
              </a:pPr>
              <a:t>‹#›</a:t>
            </a:fld>
            <a:endParaRPr lang="en-US" altLang="zh-CN"/>
          </a:p>
        </p:txBody>
      </p:sp>
      <p:sp>
        <p:nvSpPr>
          <p:cNvPr id="1028" name="Rectangle 6"/>
          <p:cNvSpPr>
            <a:spLocks noGrp="1" noChangeArrowheads="1"/>
          </p:cNvSpPr>
          <p:nvPr>
            <p:ph type="title"/>
          </p:nvPr>
        </p:nvSpPr>
        <p:spPr bwMode="gray">
          <a:xfrm>
            <a:off x="990600" y="457200"/>
            <a:ext cx="70866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546823" name="Rectangle 7"/>
          <p:cNvSpPr>
            <a:spLocks noGrp="1" noChangeArrowheads="1"/>
          </p:cNvSpPr>
          <p:nvPr>
            <p:ph type="dt" sz="half" idx="2"/>
          </p:nvPr>
        </p:nvSpPr>
        <p:spPr bwMode="gray">
          <a:xfrm>
            <a:off x="381000" y="6505575"/>
            <a:ext cx="1905000" cy="2619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buClrTx/>
              <a:buFontTx/>
              <a:buNone/>
              <a:defRPr sz="1000" b="0">
                <a:solidFill>
                  <a:schemeClr val="tx1"/>
                </a:solidFill>
                <a:latin typeface="+mn-lt"/>
                <a:ea typeface="宋体" pitchFamily="2" charset="-122"/>
              </a:defRPr>
            </a:lvl1pPr>
          </a:lstStyle>
          <a:p>
            <a:pPr>
              <a:defRPr/>
            </a:pPr>
            <a:endParaRPr lang="en-US" altLang="zh-CN"/>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Lst>
  <p:timing>
    <p:tnLst>
      <p:par>
        <p:cTn id="1" dur="indefinite" restart="never" nodeType="tmRoot"/>
      </p:par>
    </p:tnLst>
  </p:timing>
  <p:hf sldNum="0" hdr="0" dt="0"/>
  <p:txStyles>
    <p:titleStyle>
      <a:lvl1pPr algn="ctr" rtl="0" eaLnBrk="0" fontAlgn="base" hangingPunct="0">
        <a:spcBef>
          <a:spcPct val="0"/>
        </a:spcBef>
        <a:spcAft>
          <a:spcPct val="0"/>
        </a:spcAft>
        <a:defRPr sz="3200" b="1">
          <a:solidFill>
            <a:schemeClr val="tx1"/>
          </a:solidFill>
          <a:latin typeface="+mj-lt"/>
          <a:ea typeface="+mj-ea"/>
          <a:cs typeface="+mj-cs"/>
        </a:defRPr>
      </a:lvl1pPr>
      <a:lvl2pPr algn="ctr" rtl="0" eaLnBrk="0" fontAlgn="base" hangingPunct="0">
        <a:spcBef>
          <a:spcPct val="0"/>
        </a:spcBef>
        <a:spcAft>
          <a:spcPct val="0"/>
        </a:spcAft>
        <a:defRPr sz="3200" b="1">
          <a:solidFill>
            <a:schemeClr val="tx1"/>
          </a:solidFill>
          <a:latin typeface="Arial" charset="0"/>
          <a:ea typeface="微软雅黑" pitchFamily="34" charset="-122"/>
        </a:defRPr>
      </a:lvl2pPr>
      <a:lvl3pPr algn="ctr" rtl="0" eaLnBrk="0" fontAlgn="base" hangingPunct="0">
        <a:spcBef>
          <a:spcPct val="0"/>
        </a:spcBef>
        <a:spcAft>
          <a:spcPct val="0"/>
        </a:spcAft>
        <a:defRPr sz="3200" b="1">
          <a:solidFill>
            <a:schemeClr val="tx1"/>
          </a:solidFill>
          <a:latin typeface="Arial" charset="0"/>
          <a:ea typeface="微软雅黑" pitchFamily="34" charset="-122"/>
        </a:defRPr>
      </a:lvl3pPr>
      <a:lvl4pPr algn="ctr" rtl="0" eaLnBrk="0" fontAlgn="base" hangingPunct="0">
        <a:spcBef>
          <a:spcPct val="0"/>
        </a:spcBef>
        <a:spcAft>
          <a:spcPct val="0"/>
        </a:spcAft>
        <a:defRPr sz="3200" b="1">
          <a:solidFill>
            <a:schemeClr val="tx1"/>
          </a:solidFill>
          <a:latin typeface="Arial" charset="0"/>
          <a:ea typeface="微软雅黑" pitchFamily="34" charset="-122"/>
        </a:defRPr>
      </a:lvl4pPr>
      <a:lvl5pPr algn="ctr" rtl="0" eaLnBrk="0" fontAlgn="base" hangingPunct="0">
        <a:spcBef>
          <a:spcPct val="0"/>
        </a:spcBef>
        <a:spcAft>
          <a:spcPct val="0"/>
        </a:spcAft>
        <a:defRPr sz="3200" b="1">
          <a:solidFill>
            <a:schemeClr val="tx1"/>
          </a:solidFill>
          <a:latin typeface="Arial" charset="0"/>
          <a:ea typeface="微软雅黑" pitchFamily="34" charset="-122"/>
        </a:defRPr>
      </a:lvl5pPr>
      <a:lvl6pPr marL="457200" algn="ctr" rtl="0" fontAlgn="base">
        <a:spcBef>
          <a:spcPct val="0"/>
        </a:spcBef>
        <a:spcAft>
          <a:spcPct val="0"/>
        </a:spcAft>
        <a:defRPr sz="3200" b="1">
          <a:solidFill>
            <a:schemeClr val="tx1"/>
          </a:solidFill>
          <a:latin typeface="Arial" charset="0"/>
          <a:ea typeface="微软雅黑" pitchFamily="34" charset="-122"/>
        </a:defRPr>
      </a:lvl6pPr>
      <a:lvl7pPr marL="914400" algn="ctr" rtl="0" fontAlgn="base">
        <a:spcBef>
          <a:spcPct val="0"/>
        </a:spcBef>
        <a:spcAft>
          <a:spcPct val="0"/>
        </a:spcAft>
        <a:defRPr sz="3200" b="1">
          <a:solidFill>
            <a:schemeClr val="tx1"/>
          </a:solidFill>
          <a:latin typeface="Arial" charset="0"/>
          <a:ea typeface="微软雅黑" pitchFamily="34" charset="-122"/>
        </a:defRPr>
      </a:lvl7pPr>
      <a:lvl8pPr marL="1371600" algn="ctr" rtl="0" fontAlgn="base">
        <a:spcBef>
          <a:spcPct val="0"/>
        </a:spcBef>
        <a:spcAft>
          <a:spcPct val="0"/>
        </a:spcAft>
        <a:defRPr sz="3200" b="1">
          <a:solidFill>
            <a:schemeClr val="tx1"/>
          </a:solidFill>
          <a:latin typeface="Arial" charset="0"/>
          <a:ea typeface="微软雅黑" pitchFamily="34" charset="-122"/>
        </a:defRPr>
      </a:lvl8pPr>
      <a:lvl9pPr marL="1828800" algn="ctr" rtl="0" fontAlgn="base">
        <a:spcBef>
          <a:spcPct val="0"/>
        </a:spcBef>
        <a:spcAft>
          <a:spcPct val="0"/>
        </a:spcAft>
        <a:defRPr sz="3200" b="1">
          <a:solidFill>
            <a:schemeClr val="tx1"/>
          </a:solidFill>
          <a:latin typeface="Arial" charset="0"/>
          <a:ea typeface="微软雅黑" pitchFamily="34" charset="-122"/>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a:solidFill>
            <a:schemeClr val="tx2"/>
          </a:solidFill>
          <a:latin typeface="+mn-lt"/>
          <a:ea typeface="+mn-ea"/>
        </a:defRPr>
      </a:lvl2pPr>
      <a:lvl3pPr marL="1143000" indent="-228600" algn="l" rtl="0" eaLnBrk="0" fontAlgn="base" hangingPunct="0">
        <a:spcBef>
          <a:spcPct val="20000"/>
        </a:spcBef>
        <a:spcAft>
          <a:spcPct val="0"/>
        </a:spcAft>
        <a:buClr>
          <a:schemeClr val="accent2"/>
        </a:buClr>
        <a:buChar char="•"/>
        <a:defRPr sz="2400">
          <a:solidFill>
            <a:schemeClr val="tx2"/>
          </a:solidFill>
          <a:latin typeface="+mn-lt"/>
          <a:ea typeface="+mn-ea"/>
        </a:defRPr>
      </a:lvl3pPr>
      <a:lvl4pPr marL="1600200" indent="-228600" algn="l" rtl="0" eaLnBrk="0" fontAlgn="base" hangingPunct="0">
        <a:spcBef>
          <a:spcPct val="20000"/>
        </a:spcBef>
        <a:spcAft>
          <a:spcPct val="0"/>
        </a:spcAft>
        <a:buChar char="–"/>
        <a:defRPr sz="2000">
          <a:solidFill>
            <a:schemeClr val="tx2"/>
          </a:solidFill>
          <a:latin typeface="+mn-lt"/>
          <a:ea typeface="+mn-ea"/>
        </a:defRPr>
      </a:lvl4pPr>
      <a:lvl5pPr marL="2057400" indent="-228600" algn="l" rtl="0" eaLnBrk="0" fontAlgn="base" hangingPunct="0">
        <a:spcBef>
          <a:spcPct val="20000"/>
        </a:spcBef>
        <a:spcAft>
          <a:spcPct val="0"/>
        </a:spcAft>
        <a:buChar char="»"/>
        <a:defRPr sz="2000">
          <a:solidFill>
            <a:schemeClr val="tx2"/>
          </a:solidFill>
          <a:latin typeface="+mn-lt"/>
          <a:ea typeface="+mn-ea"/>
        </a:defRPr>
      </a:lvl5pPr>
      <a:lvl6pPr marL="2514600" indent="-228600" algn="l" rtl="0" fontAlgn="base">
        <a:spcBef>
          <a:spcPct val="20000"/>
        </a:spcBef>
        <a:spcAft>
          <a:spcPct val="0"/>
        </a:spcAft>
        <a:buChar char="»"/>
        <a:defRPr sz="2000">
          <a:solidFill>
            <a:schemeClr val="tx2"/>
          </a:solidFill>
          <a:latin typeface="+mn-lt"/>
          <a:ea typeface="+mn-ea"/>
        </a:defRPr>
      </a:lvl6pPr>
      <a:lvl7pPr marL="2971800" indent="-228600" algn="l" rtl="0" fontAlgn="base">
        <a:spcBef>
          <a:spcPct val="20000"/>
        </a:spcBef>
        <a:spcAft>
          <a:spcPct val="0"/>
        </a:spcAft>
        <a:buChar char="»"/>
        <a:defRPr sz="2000">
          <a:solidFill>
            <a:schemeClr val="tx2"/>
          </a:solidFill>
          <a:latin typeface="+mn-lt"/>
          <a:ea typeface="+mn-ea"/>
        </a:defRPr>
      </a:lvl7pPr>
      <a:lvl8pPr marL="3429000" indent="-228600" algn="l" rtl="0" fontAlgn="base">
        <a:spcBef>
          <a:spcPct val="20000"/>
        </a:spcBef>
        <a:spcAft>
          <a:spcPct val="0"/>
        </a:spcAft>
        <a:buChar char="»"/>
        <a:defRPr sz="2000">
          <a:solidFill>
            <a:schemeClr val="tx2"/>
          </a:solidFill>
          <a:latin typeface="+mn-lt"/>
          <a:ea typeface="+mn-ea"/>
        </a:defRPr>
      </a:lvl8pPr>
      <a:lvl9pPr marL="3886200" indent="-228600" algn="l" rtl="0" fontAlgn="base">
        <a:spcBef>
          <a:spcPct val="20000"/>
        </a:spcBef>
        <a:spcAft>
          <a:spcPct val="0"/>
        </a:spcAft>
        <a:buChar char="»"/>
        <a:defRPr sz="2000">
          <a:solidFill>
            <a:schemeClr val="tx2"/>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blipFill dpi="0" rotWithShape="0">
          <a:blip r:embed="rId9"/>
          <a:srcRect/>
          <a:stretch>
            <a:fillRect/>
          </a:stretch>
        </a:blip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body" idx="1"/>
          </p:nvPr>
        </p:nvSpPr>
        <p:spPr bwMode="gray">
          <a:xfrm>
            <a:off x="533400" y="981075"/>
            <a:ext cx="8191500" cy="541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46821" name="Rectangle 5"/>
          <p:cNvSpPr>
            <a:spLocks noGrp="1" noChangeArrowheads="1"/>
          </p:cNvSpPr>
          <p:nvPr>
            <p:ph type="sldNum" sz="quarter" idx="4"/>
          </p:nvPr>
        </p:nvSpPr>
        <p:spPr bwMode="gray">
          <a:xfrm>
            <a:off x="8459788" y="6570663"/>
            <a:ext cx="674687" cy="2619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smtClean="0"/>
            </a:lvl1pPr>
          </a:lstStyle>
          <a:p>
            <a:pPr>
              <a:defRPr/>
            </a:pPr>
            <a:fld id="{9F9E563D-9C06-4856-86B6-1690C6D5D1EF}" type="slidenum">
              <a:rPr lang="zh-CN" altLang="en-US"/>
              <a:pPr>
                <a:defRPr/>
              </a:pPr>
              <a:t>‹#›</a:t>
            </a:fld>
            <a:endParaRPr lang="en-US" altLang="zh-CN"/>
          </a:p>
        </p:txBody>
      </p:sp>
      <p:sp>
        <p:nvSpPr>
          <p:cNvPr id="2052" name="Rectangle 6"/>
          <p:cNvSpPr>
            <a:spLocks noGrp="1" noChangeArrowheads="1"/>
          </p:cNvSpPr>
          <p:nvPr>
            <p:ph type="title"/>
          </p:nvPr>
        </p:nvSpPr>
        <p:spPr bwMode="gray">
          <a:xfrm>
            <a:off x="990600" y="277813"/>
            <a:ext cx="70866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546823" name="Rectangle 7"/>
          <p:cNvSpPr>
            <a:spLocks noGrp="1" noChangeArrowheads="1"/>
          </p:cNvSpPr>
          <p:nvPr>
            <p:ph type="dt" sz="half" idx="2"/>
          </p:nvPr>
        </p:nvSpPr>
        <p:spPr bwMode="gray">
          <a:xfrm>
            <a:off x="381000" y="6505575"/>
            <a:ext cx="1905000" cy="2619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atin typeface="+mn-lt"/>
                <a:ea typeface="宋体" pitchFamily="2" charset="-122"/>
              </a:defRPr>
            </a:lvl1pPr>
          </a:lstStyle>
          <a:p>
            <a:pPr>
              <a:defRPr/>
            </a:pPr>
            <a:endParaRPr lang="en-US" altLang="zh-CN"/>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Lst>
  <p:timing>
    <p:tnLst>
      <p:par>
        <p:cTn id="1" dur="indefinite" restart="never" nodeType="tmRoot"/>
      </p:par>
    </p:tnLst>
  </p:timing>
  <p:hf sldNum="0" hdr="0" dt="0"/>
  <p:txStyles>
    <p:titleStyle>
      <a:lvl1pPr algn="ctr" rtl="0" fontAlgn="base">
        <a:spcBef>
          <a:spcPct val="0"/>
        </a:spcBef>
        <a:spcAft>
          <a:spcPct val="0"/>
        </a:spcAft>
        <a:defRPr sz="3200" b="1">
          <a:solidFill>
            <a:schemeClr val="tx1"/>
          </a:solidFill>
          <a:latin typeface="+mj-lt"/>
          <a:ea typeface="+mj-ea"/>
          <a:cs typeface="+mj-cs"/>
        </a:defRPr>
      </a:lvl1pPr>
      <a:lvl2pPr algn="ctr" rtl="0" fontAlgn="base">
        <a:spcBef>
          <a:spcPct val="0"/>
        </a:spcBef>
        <a:spcAft>
          <a:spcPct val="0"/>
        </a:spcAft>
        <a:defRPr sz="3200" b="1">
          <a:solidFill>
            <a:schemeClr val="tx1"/>
          </a:solidFill>
          <a:latin typeface="Arial" charset="0"/>
          <a:ea typeface="微软雅黑" pitchFamily="34" charset="-122"/>
        </a:defRPr>
      </a:lvl2pPr>
      <a:lvl3pPr algn="ctr" rtl="0" fontAlgn="base">
        <a:spcBef>
          <a:spcPct val="0"/>
        </a:spcBef>
        <a:spcAft>
          <a:spcPct val="0"/>
        </a:spcAft>
        <a:defRPr sz="3200" b="1">
          <a:solidFill>
            <a:schemeClr val="tx1"/>
          </a:solidFill>
          <a:latin typeface="Arial" charset="0"/>
          <a:ea typeface="微软雅黑" pitchFamily="34" charset="-122"/>
        </a:defRPr>
      </a:lvl3pPr>
      <a:lvl4pPr algn="ctr" rtl="0" fontAlgn="base">
        <a:spcBef>
          <a:spcPct val="0"/>
        </a:spcBef>
        <a:spcAft>
          <a:spcPct val="0"/>
        </a:spcAft>
        <a:defRPr sz="3200" b="1">
          <a:solidFill>
            <a:schemeClr val="tx1"/>
          </a:solidFill>
          <a:latin typeface="Arial" charset="0"/>
          <a:ea typeface="微软雅黑" pitchFamily="34" charset="-122"/>
        </a:defRPr>
      </a:lvl4pPr>
      <a:lvl5pPr algn="ctr" rtl="0" fontAlgn="base">
        <a:spcBef>
          <a:spcPct val="0"/>
        </a:spcBef>
        <a:spcAft>
          <a:spcPct val="0"/>
        </a:spcAft>
        <a:defRPr sz="3200" b="1">
          <a:solidFill>
            <a:schemeClr val="tx1"/>
          </a:solidFill>
          <a:latin typeface="Arial" charset="0"/>
          <a:ea typeface="微软雅黑" pitchFamily="34" charset="-122"/>
        </a:defRPr>
      </a:lvl5pPr>
      <a:lvl6pPr marL="457200" algn="ctr" rtl="0" eaLnBrk="1" fontAlgn="base" hangingPunct="1">
        <a:spcBef>
          <a:spcPct val="0"/>
        </a:spcBef>
        <a:spcAft>
          <a:spcPct val="0"/>
        </a:spcAft>
        <a:defRPr sz="3200" b="1">
          <a:solidFill>
            <a:schemeClr val="tx1"/>
          </a:solidFill>
          <a:latin typeface="Arial" charset="0"/>
          <a:ea typeface="微软雅黑" pitchFamily="34" charset="-122"/>
        </a:defRPr>
      </a:lvl6pPr>
      <a:lvl7pPr marL="914400" algn="ctr" rtl="0" eaLnBrk="1" fontAlgn="base" hangingPunct="1">
        <a:spcBef>
          <a:spcPct val="0"/>
        </a:spcBef>
        <a:spcAft>
          <a:spcPct val="0"/>
        </a:spcAft>
        <a:defRPr sz="3200" b="1">
          <a:solidFill>
            <a:schemeClr val="tx1"/>
          </a:solidFill>
          <a:latin typeface="Arial" charset="0"/>
          <a:ea typeface="微软雅黑" pitchFamily="34" charset="-122"/>
        </a:defRPr>
      </a:lvl7pPr>
      <a:lvl8pPr marL="1371600" algn="ctr" rtl="0" eaLnBrk="1" fontAlgn="base" hangingPunct="1">
        <a:spcBef>
          <a:spcPct val="0"/>
        </a:spcBef>
        <a:spcAft>
          <a:spcPct val="0"/>
        </a:spcAft>
        <a:defRPr sz="3200" b="1">
          <a:solidFill>
            <a:schemeClr val="tx1"/>
          </a:solidFill>
          <a:latin typeface="Arial" charset="0"/>
          <a:ea typeface="微软雅黑" pitchFamily="34" charset="-122"/>
        </a:defRPr>
      </a:lvl8pPr>
      <a:lvl9pPr marL="1828800" algn="ctr" rtl="0" eaLnBrk="1" fontAlgn="base" hangingPunct="1">
        <a:spcBef>
          <a:spcPct val="0"/>
        </a:spcBef>
        <a:spcAft>
          <a:spcPct val="0"/>
        </a:spcAft>
        <a:defRPr sz="3200" b="1">
          <a:solidFill>
            <a:schemeClr val="tx1"/>
          </a:solidFill>
          <a:latin typeface="Arial" charset="0"/>
          <a:ea typeface="微软雅黑" pitchFamily="34" charset="-122"/>
        </a:defRPr>
      </a:lvl9pPr>
    </p:titleStyle>
    <p:bodyStyle>
      <a:lvl1pPr marL="342900" indent="-342900" algn="l" rtl="0" fontAlgn="base">
        <a:lnSpc>
          <a:spcPct val="125000"/>
        </a:lnSpc>
        <a:spcBef>
          <a:spcPts val="1200"/>
        </a:spcBef>
        <a:spcAft>
          <a:spcPct val="0"/>
        </a:spcAft>
        <a:buClr>
          <a:schemeClr val="tx2"/>
        </a:buClr>
        <a:buFont typeface="Wingdings" panose="05000000000000000000" pitchFamily="2" charset="2"/>
        <a:buChar char="p"/>
        <a:defRPr sz="2800">
          <a:solidFill>
            <a:schemeClr val="tx2"/>
          </a:solidFill>
          <a:latin typeface="+mn-lt"/>
          <a:ea typeface="+mn-ea"/>
          <a:cs typeface="+mn-cs"/>
        </a:defRPr>
      </a:lvl1pPr>
      <a:lvl2pPr marL="742950" indent="-285750" algn="l" rtl="0" fontAlgn="base">
        <a:spcBef>
          <a:spcPts val="1200"/>
        </a:spcBef>
        <a:spcAft>
          <a:spcPct val="0"/>
        </a:spcAft>
        <a:buClr>
          <a:schemeClr val="accent1"/>
        </a:buClr>
        <a:buFont typeface="Wingdings" panose="05000000000000000000" pitchFamily="2" charset="2"/>
        <a:buChar char="Ø"/>
        <a:defRPr sz="2600">
          <a:solidFill>
            <a:schemeClr val="tx2"/>
          </a:solidFill>
          <a:latin typeface="+mn-lt"/>
          <a:ea typeface="+mn-ea"/>
        </a:defRPr>
      </a:lvl2pPr>
      <a:lvl3pPr marL="1143000" indent="-228600" algn="l" rtl="0" fontAlgn="base">
        <a:spcBef>
          <a:spcPts val="1200"/>
        </a:spcBef>
        <a:spcAft>
          <a:spcPct val="0"/>
        </a:spcAft>
        <a:buClr>
          <a:schemeClr val="accent2"/>
        </a:buClr>
        <a:buFont typeface="Wingdings" panose="05000000000000000000" pitchFamily="2" charset="2"/>
        <a:buChar char="u"/>
        <a:defRPr sz="2400">
          <a:solidFill>
            <a:schemeClr val="tx2"/>
          </a:solidFill>
          <a:latin typeface="+mn-lt"/>
          <a:ea typeface="+mn-ea"/>
        </a:defRPr>
      </a:lvl3pPr>
      <a:lvl4pPr marL="1600200" indent="-228600" algn="l" rtl="0" fontAlgn="base">
        <a:spcBef>
          <a:spcPts val="1200"/>
        </a:spcBef>
        <a:spcAft>
          <a:spcPct val="0"/>
        </a:spcAft>
        <a:buClr>
          <a:srgbClr val="FFC000"/>
        </a:buClr>
        <a:buFont typeface="Wingdings" panose="05000000000000000000" pitchFamily="2" charset="2"/>
        <a:buChar char="ü"/>
        <a:defRPr sz="2200">
          <a:solidFill>
            <a:schemeClr val="tx2"/>
          </a:solidFill>
          <a:latin typeface="+mn-lt"/>
          <a:ea typeface="+mn-ea"/>
        </a:defRPr>
      </a:lvl4pPr>
      <a:lvl5pPr marL="2057400" indent="-228600" algn="l" rtl="0" fontAlgn="base">
        <a:spcBef>
          <a:spcPts val="1200"/>
        </a:spcBef>
        <a:spcAft>
          <a:spcPct val="0"/>
        </a:spcAft>
        <a:buClr>
          <a:srgbClr val="7030A0"/>
        </a:buClr>
        <a:buChar char="»"/>
        <a:defRPr sz="2000">
          <a:solidFill>
            <a:schemeClr val="tx2"/>
          </a:solidFill>
          <a:latin typeface="+mn-lt"/>
          <a:ea typeface="+mn-ea"/>
        </a:defRPr>
      </a:lvl5pPr>
      <a:lvl6pPr marL="2514600" indent="-228600" algn="l" rtl="0" eaLnBrk="1" fontAlgn="base" hangingPunct="1">
        <a:spcBef>
          <a:spcPct val="20000"/>
        </a:spcBef>
        <a:spcAft>
          <a:spcPct val="0"/>
        </a:spcAft>
        <a:buChar char="»"/>
        <a:defRPr sz="2000">
          <a:solidFill>
            <a:schemeClr val="tx2"/>
          </a:solidFill>
          <a:latin typeface="+mn-lt"/>
          <a:ea typeface="+mn-ea"/>
        </a:defRPr>
      </a:lvl6pPr>
      <a:lvl7pPr marL="2971800" indent="-228600" algn="l" rtl="0" eaLnBrk="1" fontAlgn="base" hangingPunct="1">
        <a:spcBef>
          <a:spcPct val="20000"/>
        </a:spcBef>
        <a:spcAft>
          <a:spcPct val="0"/>
        </a:spcAft>
        <a:buChar char="»"/>
        <a:defRPr sz="2000">
          <a:solidFill>
            <a:schemeClr val="tx2"/>
          </a:solidFill>
          <a:latin typeface="+mn-lt"/>
          <a:ea typeface="+mn-ea"/>
        </a:defRPr>
      </a:lvl7pPr>
      <a:lvl8pPr marL="3429000" indent="-228600" algn="l" rtl="0" eaLnBrk="1" fontAlgn="base" hangingPunct="1">
        <a:spcBef>
          <a:spcPct val="20000"/>
        </a:spcBef>
        <a:spcAft>
          <a:spcPct val="0"/>
        </a:spcAft>
        <a:buChar char="»"/>
        <a:defRPr sz="2000">
          <a:solidFill>
            <a:schemeClr val="tx2"/>
          </a:solidFill>
          <a:latin typeface="+mn-lt"/>
          <a:ea typeface="+mn-ea"/>
        </a:defRPr>
      </a:lvl8pPr>
      <a:lvl9pPr marL="3886200" indent="-228600" algn="l" rtl="0" eaLnBrk="1" fontAlgn="base" hangingPunct="1">
        <a:spcBef>
          <a:spcPct val="20000"/>
        </a:spcBef>
        <a:spcAft>
          <a:spcPct val="0"/>
        </a:spcAft>
        <a:buChar char="»"/>
        <a:defRPr sz="2000">
          <a:solidFill>
            <a:schemeClr val="tx2"/>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15.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15.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5.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5.xml"/><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5.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control" Target="../activeX/activeX1.xml"/><Relationship Id="rId1" Type="http://schemas.openxmlformats.org/officeDocument/2006/relationships/vmlDrawing" Target="../drawings/vmlDrawing1.vml"/><Relationship Id="rId5" Type="http://schemas.openxmlformats.org/officeDocument/2006/relationships/image" Target="../media/image9.wmf"/><Relationship Id="rId4"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5.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 </a:t>
            </a:r>
            <a:r>
              <a:rPr lang="zh-CN" altLang="en-US" dirty="0" smtClean="0"/>
              <a:t>树</a:t>
            </a:r>
            <a:r>
              <a:rPr lang="zh-CN" altLang="en-US" dirty="0"/>
              <a:t>与森林</a:t>
            </a:r>
          </a:p>
        </p:txBody>
      </p:sp>
      <p:sp>
        <p:nvSpPr>
          <p:cNvPr id="3" name="内容占位符 2"/>
          <p:cNvSpPr>
            <a:spLocks noGrp="1"/>
          </p:cNvSpPr>
          <p:nvPr>
            <p:ph idx="1"/>
          </p:nvPr>
        </p:nvSpPr>
        <p:spPr/>
        <p:txBody>
          <a:bodyPr/>
          <a:lstStyle/>
          <a:p>
            <a:r>
              <a:rPr lang="zh-CN" altLang="en-US" dirty="0"/>
              <a:t>将讨论</a:t>
            </a:r>
            <a:endParaRPr lang="en-US" altLang="zh-CN" dirty="0"/>
          </a:p>
          <a:p>
            <a:pPr marL="971550" lvl="1" indent="-514350">
              <a:buFont typeface="+mj-ea"/>
              <a:buAutoNum type="circleNumDbPlain"/>
            </a:pPr>
            <a:r>
              <a:rPr lang="zh-CN" altLang="en-US" dirty="0" smtClean="0"/>
              <a:t>树</a:t>
            </a:r>
            <a:r>
              <a:rPr lang="zh-CN" altLang="en-US" sz="1600" dirty="0" smtClean="0">
                <a:solidFill>
                  <a:schemeClr val="tx1">
                    <a:lumMod val="50000"/>
                    <a:lumOff val="50000"/>
                  </a:schemeClr>
                </a:solidFill>
              </a:rPr>
              <a:t>（</a:t>
            </a:r>
            <a:r>
              <a:rPr lang="en-US" altLang="zh-CN" sz="1600" dirty="0" smtClean="0">
                <a:solidFill>
                  <a:schemeClr val="tx1">
                    <a:lumMod val="50000"/>
                    <a:lumOff val="50000"/>
                  </a:schemeClr>
                </a:solidFill>
              </a:rPr>
              <a:t>+</a:t>
            </a:r>
            <a:r>
              <a:rPr lang="zh-CN" altLang="en-US" sz="1800" dirty="0" smtClean="0">
                <a:solidFill>
                  <a:schemeClr val="tx1">
                    <a:lumMod val="50000"/>
                    <a:lumOff val="50000"/>
                  </a:schemeClr>
                </a:solidFill>
              </a:rPr>
              <a:t>森林</a:t>
            </a:r>
            <a:r>
              <a:rPr lang="zh-CN" altLang="en-US" sz="1600" dirty="0" smtClean="0">
                <a:solidFill>
                  <a:schemeClr val="tx1">
                    <a:lumMod val="50000"/>
                    <a:lumOff val="50000"/>
                  </a:schemeClr>
                </a:solidFill>
              </a:rPr>
              <a:t>）</a:t>
            </a:r>
            <a:r>
              <a:rPr lang="zh-CN" altLang="en-US" dirty="0" smtClean="0"/>
              <a:t>的</a:t>
            </a:r>
            <a:r>
              <a:rPr lang="zh-CN" altLang="en-US" b="1" dirty="0"/>
              <a:t>存储</a:t>
            </a:r>
            <a:r>
              <a:rPr lang="zh-CN" altLang="en-US" b="1" dirty="0" smtClean="0"/>
              <a:t>结构</a:t>
            </a:r>
            <a:r>
              <a:rPr lang="zh-CN" altLang="en-US" dirty="0" smtClean="0"/>
              <a:t>；</a:t>
            </a:r>
            <a:endParaRPr lang="en-US" altLang="zh-CN" dirty="0" smtClean="0"/>
          </a:p>
          <a:p>
            <a:pPr marL="971550" lvl="1" indent="-514350">
              <a:buFont typeface="+mj-ea"/>
              <a:buAutoNum type="circleNumDbPlain"/>
            </a:pPr>
            <a:endParaRPr lang="en-US" altLang="zh-CN" dirty="0"/>
          </a:p>
          <a:p>
            <a:pPr marL="971550" lvl="1" indent="-514350">
              <a:buFont typeface="+mj-ea"/>
              <a:buAutoNum type="circleNumDbPlain"/>
            </a:pPr>
            <a:r>
              <a:rPr lang="zh-CN" altLang="en-US" u="sng" dirty="0" smtClean="0"/>
              <a:t>树</a:t>
            </a:r>
            <a:r>
              <a:rPr lang="zh-CN" altLang="en-US" sz="1600" u="sng" dirty="0">
                <a:solidFill>
                  <a:schemeClr val="tx1">
                    <a:lumMod val="50000"/>
                    <a:lumOff val="50000"/>
                  </a:schemeClr>
                </a:solidFill>
              </a:rPr>
              <a:t>（</a:t>
            </a:r>
            <a:r>
              <a:rPr lang="en-US" altLang="zh-CN" sz="1600" u="sng" dirty="0">
                <a:solidFill>
                  <a:schemeClr val="tx1">
                    <a:lumMod val="50000"/>
                    <a:lumOff val="50000"/>
                  </a:schemeClr>
                </a:solidFill>
              </a:rPr>
              <a:t>+</a:t>
            </a:r>
            <a:r>
              <a:rPr lang="zh-CN" altLang="en-US" sz="1800" u="sng" dirty="0">
                <a:solidFill>
                  <a:schemeClr val="tx1">
                    <a:lumMod val="50000"/>
                    <a:lumOff val="50000"/>
                  </a:schemeClr>
                </a:solidFill>
              </a:rPr>
              <a:t>森林</a:t>
            </a:r>
            <a:r>
              <a:rPr lang="zh-CN" altLang="en-US" sz="1600" u="sng" dirty="0" smtClean="0">
                <a:solidFill>
                  <a:schemeClr val="tx1">
                    <a:lumMod val="50000"/>
                    <a:lumOff val="50000"/>
                  </a:schemeClr>
                </a:solidFill>
              </a:rPr>
              <a:t>）</a:t>
            </a:r>
            <a:r>
              <a:rPr lang="zh-CN" altLang="en-US" sz="1600" dirty="0" smtClean="0">
                <a:solidFill>
                  <a:schemeClr val="tx1">
                    <a:lumMod val="50000"/>
                    <a:lumOff val="50000"/>
                  </a:schemeClr>
                </a:solidFill>
              </a:rPr>
              <a:t> </a:t>
            </a:r>
            <a:r>
              <a:rPr lang="zh-CN" altLang="en-US" dirty="0" smtClean="0"/>
              <a:t>与 </a:t>
            </a:r>
            <a:r>
              <a:rPr lang="zh-CN" altLang="en-US" u="sng" dirty="0" smtClean="0"/>
              <a:t>二叉树</a:t>
            </a:r>
            <a:r>
              <a:rPr lang="zh-CN" altLang="en-US" dirty="0" smtClean="0"/>
              <a:t> 之间</a:t>
            </a:r>
            <a:r>
              <a:rPr lang="zh-CN" altLang="en-US" dirty="0"/>
              <a:t>的</a:t>
            </a:r>
            <a:r>
              <a:rPr lang="zh-CN" altLang="en-US" b="1" dirty="0"/>
              <a:t>相互</a:t>
            </a:r>
            <a:r>
              <a:rPr lang="zh-CN" altLang="en-US" b="1" dirty="0" smtClean="0"/>
              <a:t>转换</a:t>
            </a:r>
            <a:r>
              <a:rPr lang="zh-CN" altLang="en-US" dirty="0" smtClean="0"/>
              <a:t>；</a:t>
            </a:r>
            <a:endParaRPr lang="en-US" altLang="zh-CN" dirty="0" smtClean="0"/>
          </a:p>
          <a:p>
            <a:pPr marL="971550" lvl="1" indent="-514350">
              <a:buFont typeface="+mj-ea"/>
              <a:buAutoNum type="circleNumDbPlain"/>
            </a:pPr>
            <a:endParaRPr lang="en-US" altLang="zh-CN" dirty="0"/>
          </a:p>
          <a:p>
            <a:pPr marL="971550" lvl="1" indent="-514350">
              <a:buFont typeface="+mj-ea"/>
              <a:buAutoNum type="circleNumDbPlain"/>
            </a:pPr>
            <a:r>
              <a:rPr lang="zh-CN" altLang="en-US" dirty="0" smtClean="0"/>
              <a:t>树</a:t>
            </a:r>
            <a:r>
              <a:rPr lang="zh-CN" altLang="en-US" sz="1600" dirty="0">
                <a:solidFill>
                  <a:schemeClr val="tx1">
                    <a:lumMod val="50000"/>
                    <a:lumOff val="50000"/>
                  </a:schemeClr>
                </a:solidFill>
              </a:rPr>
              <a:t>（</a:t>
            </a:r>
            <a:r>
              <a:rPr lang="en-US" altLang="zh-CN" sz="1600" dirty="0">
                <a:solidFill>
                  <a:schemeClr val="tx1">
                    <a:lumMod val="50000"/>
                    <a:lumOff val="50000"/>
                  </a:schemeClr>
                </a:solidFill>
              </a:rPr>
              <a:t>+</a:t>
            </a:r>
            <a:r>
              <a:rPr lang="zh-CN" altLang="en-US" sz="1800" dirty="0">
                <a:solidFill>
                  <a:schemeClr val="tx1">
                    <a:lumMod val="50000"/>
                    <a:lumOff val="50000"/>
                  </a:schemeClr>
                </a:solidFill>
              </a:rPr>
              <a:t>森林</a:t>
            </a:r>
            <a:r>
              <a:rPr lang="zh-CN" altLang="en-US" sz="1600" dirty="0">
                <a:solidFill>
                  <a:schemeClr val="tx1">
                    <a:lumMod val="50000"/>
                    <a:lumOff val="50000"/>
                  </a:schemeClr>
                </a:solidFill>
              </a:rPr>
              <a:t>）</a:t>
            </a:r>
            <a:r>
              <a:rPr lang="zh-CN" altLang="en-US" dirty="0" smtClean="0"/>
              <a:t>的</a:t>
            </a:r>
            <a:r>
              <a:rPr lang="zh-CN" altLang="en-US" b="1" dirty="0" smtClean="0"/>
              <a:t>遍历</a:t>
            </a:r>
            <a:r>
              <a:rPr lang="zh-CN" altLang="en-US" dirty="0" smtClean="0"/>
              <a:t>；</a:t>
            </a:r>
            <a:endParaRPr lang="en-US" altLang="zh-CN" dirty="0" smtClean="0"/>
          </a:p>
          <a:p>
            <a:pPr marL="971550" lvl="1" indent="-514350">
              <a:buFont typeface="+mj-ea"/>
              <a:buAutoNum type="circleNumDbPlain"/>
            </a:pPr>
            <a:endParaRPr lang="en-US" altLang="zh-CN" b="1" dirty="0"/>
          </a:p>
          <a:p>
            <a:pPr marL="971550" lvl="1" indent="-514350">
              <a:buFont typeface="+mj-ea"/>
              <a:buAutoNum type="circleNumDbPlain"/>
            </a:pPr>
            <a:r>
              <a:rPr lang="zh-CN" altLang="en-US" dirty="0" smtClean="0"/>
              <a:t>等</a:t>
            </a:r>
            <a:r>
              <a:rPr lang="en-US" altLang="zh-CN" dirty="0" smtClean="0"/>
              <a:t>….</a:t>
            </a:r>
            <a:endParaRPr lang="zh-CN" altLang="en-US" dirty="0"/>
          </a:p>
        </p:txBody>
      </p:sp>
      <p:sp>
        <p:nvSpPr>
          <p:cNvPr id="4" name="动作按钮: 开始 3">
            <a:hlinkClick r:id="" action="ppaction://noaction" highlightClick="1"/>
          </p:cNvPr>
          <p:cNvSpPr/>
          <p:nvPr/>
        </p:nvSpPr>
        <p:spPr>
          <a:xfrm>
            <a:off x="8820472" y="6580188"/>
            <a:ext cx="323528" cy="277812"/>
          </a:xfrm>
          <a:prstGeom prst="actionButtonBeginning">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val="36893069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2"/>
          <a:stretch>
            <a:fillRect/>
          </a:stretch>
        </p:blipFill>
        <p:spPr>
          <a:xfrm>
            <a:off x="6229801" y="4041436"/>
            <a:ext cx="2442870" cy="2307155"/>
          </a:xfrm>
          <a:prstGeom prst="rect">
            <a:avLst/>
          </a:prstGeom>
        </p:spPr>
      </p:pic>
      <p:pic>
        <p:nvPicPr>
          <p:cNvPr id="8" name="图片 7"/>
          <p:cNvPicPr>
            <a:picLocks noChangeAspect="1"/>
          </p:cNvPicPr>
          <p:nvPr/>
        </p:nvPicPr>
        <p:blipFill>
          <a:blip r:embed="rId3"/>
          <a:stretch>
            <a:fillRect/>
          </a:stretch>
        </p:blipFill>
        <p:spPr>
          <a:xfrm>
            <a:off x="228600" y="4724400"/>
            <a:ext cx="3015253" cy="1641780"/>
          </a:xfrm>
          <a:prstGeom prst="rect">
            <a:avLst/>
          </a:prstGeom>
        </p:spPr>
      </p:pic>
      <p:sp>
        <p:nvSpPr>
          <p:cNvPr id="14442" name="Rectangle 63"/>
          <p:cNvSpPr>
            <a:spLocks noChangeArrowheads="1"/>
          </p:cNvSpPr>
          <p:nvPr/>
        </p:nvSpPr>
        <p:spPr bwMode="auto">
          <a:xfrm>
            <a:off x="3733800" y="546308"/>
            <a:ext cx="2171784" cy="368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000" b="1" dirty="0" smtClean="0">
                <a:solidFill>
                  <a:schemeClr val="tx1">
                    <a:lumMod val="50000"/>
                    <a:lumOff val="50000"/>
                  </a:schemeClr>
                </a:solidFill>
              </a:rPr>
              <a:t>[</a:t>
            </a:r>
            <a:r>
              <a:rPr lang="zh-CN" altLang="en-US" sz="2000" b="1" dirty="0" smtClean="0">
                <a:solidFill>
                  <a:schemeClr val="tx1">
                    <a:lumMod val="50000"/>
                    <a:lumOff val="50000"/>
                  </a:schemeClr>
                </a:solidFill>
              </a:rPr>
              <a:t>一一</a:t>
            </a:r>
            <a:r>
              <a:rPr lang="en-US" altLang="zh-CN" sz="2000" b="1" dirty="0" smtClean="0">
                <a:solidFill>
                  <a:schemeClr val="tx1">
                    <a:lumMod val="50000"/>
                    <a:lumOff val="50000"/>
                  </a:schemeClr>
                </a:solidFill>
              </a:rPr>
              <a:t>]</a:t>
            </a:r>
            <a:r>
              <a:rPr lang="zh-CN" altLang="en-US" sz="2000" b="1" dirty="0" smtClean="0">
                <a:solidFill>
                  <a:schemeClr val="tx1">
                    <a:lumMod val="50000"/>
                    <a:lumOff val="50000"/>
                  </a:schemeClr>
                </a:solidFill>
              </a:rPr>
              <a:t>对应</a:t>
            </a:r>
            <a:r>
              <a:rPr lang="zh-CN" altLang="en-US" sz="2000" b="1" dirty="0">
                <a:solidFill>
                  <a:schemeClr val="tx1">
                    <a:lumMod val="50000"/>
                    <a:lumOff val="50000"/>
                  </a:schemeClr>
                </a:solidFill>
              </a:rPr>
              <a:t>关系</a:t>
            </a:r>
          </a:p>
        </p:txBody>
      </p:sp>
      <p:sp>
        <p:nvSpPr>
          <p:cNvPr id="14443" name="AutoShape 64"/>
          <p:cNvSpPr>
            <a:spLocks noChangeArrowheads="1"/>
          </p:cNvSpPr>
          <p:nvPr/>
        </p:nvSpPr>
        <p:spPr bwMode="auto">
          <a:xfrm>
            <a:off x="3100801" y="925721"/>
            <a:ext cx="3253084" cy="144463"/>
          </a:xfrm>
          <a:prstGeom prst="leftRightArrow">
            <a:avLst>
              <a:gd name="adj1" fmla="val 50000"/>
              <a:gd name="adj2" fmla="val 309011"/>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4371" name="Rectangle 132"/>
          <p:cNvSpPr>
            <a:spLocks noChangeArrowheads="1"/>
          </p:cNvSpPr>
          <p:nvPr/>
        </p:nvSpPr>
        <p:spPr bwMode="auto">
          <a:xfrm rot="1759450">
            <a:off x="2858604" y="1846441"/>
            <a:ext cx="6477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1800" dirty="0">
                <a:solidFill>
                  <a:srgbClr val="7030A0"/>
                </a:solidFill>
              </a:rPr>
              <a:t>物理</a:t>
            </a:r>
            <a:r>
              <a:rPr lang="zh-CN" altLang="en-US" sz="1800" b="1" dirty="0" smtClean="0">
                <a:solidFill>
                  <a:schemeClr val="tx1">
                    <a:lumMod val="50000"/>
                    <a:lumOff val="50000"/>
                  </a:schemeClr>
                </a:solidFill>
              </a:rPr>
              <a:t>存储</a:t>
            </a:r>
            <a:endParaRPr lang="zh-CN" altLang="en-US" sz="1800" b="1" dirty="0">
              <a:solidFill>
                <a:schemeClr val="tx1">
                  <a:lumMod val="50000"/>
                  <a:lumOff val="50000"/>
                </a:schemeClr>
              </a:solidFill>
            </a:endParaRPr>
          </a:p>
        </p:txBody>
      </p:sp>
      <p:grpSp>
        <p:nvGrpSpPr>
          <p:cNvPr id="14372" name="Group 133"/>
          <p:cNvGrpSpPr>
            <a:grpSpLocks/>
          </p:cNvGrpSpPr>
          <p:nvPr/>
        </p:nvGrpSpPr>
        <p:grpSpPr bwMode="auto">
          <a:xfrm>
            <a:off x="2415723" y="1828800"/>
            <a:ext cx="1235044" cy="743743"/>
            <a:chOff x="1519" y="1434"/>
            <a:chExt cx="681" cy="408"/>
          </a:xfrm>
        </p:grpSpPr>
        <p:sp>
          <p:nvSpPr>
            <p:cNvPr id="14373" name="Line 134"/>
            <p:cNvSpPr>
              <a:spLocks noChangeShapeType="1"/>
            </p:cNvSpPr>
            <p:nvPr/>
          </p:nvSpPr>
          <p:spPr bwMode="auto">
            <a:xfrm>
              <a:off x="1565" y="1434"/>
              <a:ext cx="587" cy="335"/>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374" name="Line 135"/>
            <p:cNvSpPr>
              <a:spLocks noChangeShapeType="1"/>
            </p:cNvSpPr>
            <p:nvPr/>
          </p:nvSpPr>
          <p:spPr bwMode="auto">
            <a:xfrm>
              <a:off x="1519" y="1480"/>
              <a:ext cx="576" cy="326"/>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375" name="Line 136"/>
            <p:cNvSpPr>
              <a:spLocks noChangeShapeType="1"/>
            </p:cNvSpPr>
            <p:nvPr/>
          </p:nvSpPr>
          <p:spPr bwMode="auto">
            <a:xfrm>
              <a:off x="2020" y="1800"/>
              <a:ext cx="172" cy="36"/>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376" name="Line 137"/>
            <p:cNvSpPr>
              <a:spLocks noChangeShapeType="1"/>
            </p:cNvSpPr>
            <p:nvPr/>
          </p:nvSpPr>
          <p:spPr bwMode="auto">
            <a:xfrm>
              <a:off x="2142" y="1733"/>
              <a:ext cx="58" cy="109"/>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377" name="Line 138"/>
            <p:cNvSpPr>
              <a:spLocks noChangeShapeType="1"/>
            </p:cNvSpPr>
            <p:nvPr/>
          </p:nvSpPr>
          <p:spPr bwMode="auto">
            <a:xfrm flipH="1">
              <a:off x="1519" y="1434"/>
              <a:ext cx="46" cy="4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14364" name="Rectangle 140"/>
          <p:cNvSpPr>
            <a:spLocks noChangeArrowheads="1"/>
          </p:cNvSpPr>
          <p:nvPr/>
        </p:nvSpPr>
        <p:spPr bwMode="auto">
          <a:xfrm rot="1654275">
            <a:off x="5784810" y="3887821"/>
            <a:ext cx="6477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1800" b="1" dirty="0" smtClean="0">
                <a:solidFill>
                  <a:srgbClr val="00B050"/>
                </a:solidFill>
              </a:rPr>
              <a:t>意义</a:t>
            </a:r>
            <a:r>
              <a:rPr lang="zh-CN" altLang="en-US" sz="1800" b="1" dirty="0" smtClean="0">
                <a:solidFill>
                  <a:schemeClr val="tx1">
                    <a:lumMod val="50000"/>
                    <a:lumOff val="50000"/>
                  </a:schemeClr>
                </a:solidFill>
              </a:rPr>
              <a:t>解释</a:t>
            </a:r>
            <a:endParaRPr lang="zh-CN" altLang="en-US" sz="1800" b="1" dirty="0">
              <a:solidFill>
                <a:schemeClr val="tx1">
                  <a:lumMod val="50000"/>
                  <a:lumOff val="50000"/>
                </a:schemeClr>
              </a:solidFill>
            </a:endParaRPr>
          </a:p>
        </p:txBody>
      </p:sp>
      <p:grpSp>
        <p:nvGrpSpPr>
          <p:cNvPr id="14365" name="Group 141"/>
          <p:cNvGrpSpPr>
            <a:grpSpLocks/>
          </p:cNvGrpSpPr>
          <p:nvPr/>
        </p:nvGrpSpPr>
        <p:grpSpPr bwMode="auto">
          <a:xfrm>
            <a:off x="5523233" y="4002265"/>
            <a:ext cx="960425" cy="539769"/>
            <a:chOff x="1519" y="1434"/>
            <a:chExt cx="681" cy="408"/>
          </a:xfrm>
        </p:grpSpPr>
        <p:sp>
          <p:nvSpPr>
            <p:cNvPr id="14366" name="Line 142"/>
            <p:cNvSpPr>
              <a:spLocks noChangeShapeType="1"/>
            </p:cNvSpPr>
            <p:nvPr/>
          </p:nvSpPr>
          <p:spPr bwMode="auto">
            <a:xfrm>
              <a:off x="1565" y="1434"/>
              <a:ext cx="587" cy="335"/>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367" name="Line 143"/>
            <p:cNvSpPr>
              <a:spLocks noChangeShapeType="1"/>
            </p:cNvSpPr>
            <p:nvPr/>
          </p:nvSpPr>
          <p:spPr bwMode="auto">
            <a:xfrm>
              <a:off x="1519" y="1480"/>
              <a:ext cx="576" cy="326"/>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368" name="Line 144"/>
            <p:cNvSpPr>
              <a:spLocks noChangeShapeType="1"/>
            </p:cNvSpPr>
            <p:nvPr/>
          </p:nvSpPr>
          <p:spPr bwMode="auto">
            <a:xfrm>
              <a:off x="2020" y="1800"/>
              <a:ext cx="172" cy="36"/>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369" name="Line 145"/>
            <p:cNvSpPr>
              <a:spLocks noChangeShapeType="1"/>
            </p:cNvSpPr>
            <p:nvPr/>
          </p:nvSpPr>
          <p:spPr bwMode="auto">
            <a:xfrm>
              <a:off x="2142" y="1733"/>
              <a:ext cx="58" cy="109"/>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370" name="Line 146"/>
            <p:cNvSpPr>
              <a:spLocks noChangeShapeType="1"/>
            </p:cNvSpPr>
            <p:nvPr/>
          </p:nvSpPr>
          <p:spPr bwMode="auto">
            <a:xfrm flipH="1">
              <a:off x="1519" y="1434"/>
              <a:ext cx="46" cy="4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14357" name="Rectangle 148"/>
          <p:cNvSpPr>
            <a:spLocks noChangeArrowheads="1"/>
          </p:cNvSpPr>
          <p:nvPr/>
        </p:nvSpPr>
        <p:spPr bwMode="auto">
          <a:xfrm rot="19145260">
            <a:off x="5605896" y="1744863"/>
            <a:ext cx="6477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1800" b="1" dirty="0" smtClean="0">
                <a:solidFill>
                  <a:srgbClr val="7030A0"/>
                </a:solidFill>
              </a:rPr>
              <a:t>物理</a:t>
            </a:r>
            <a:r>
              <a:rPr lang="zh-CN" altLang="en-US" sz="1800" b="1" dirty="0" smtClean="0">
                <a:solidFill>
                  <a:schemeClr val="tx1">
                    <a:lumMod val="50000"/>
                    <a:lumOff val="50000"/>
                  </a:schemeClr>
                </a:solidFill>
              </a:rPr>
              <a:t>存储</a:t>
            </a:r>
            <a:endParaRPr lang="zh-CN" altLang="en-US" sz="1800" b="1" dirty="0">
              <a:solidFill>
                <a:schemeClr val="tx1">
                  <a:lumMod val="50000"/>
                  <a:lumOff val="50000"/>
                </a:schemeClr>
              </a:solidFill>
            </a:endParaRPr>
          </a:p>
        </p:txBody>
      </p:sp>
      <p:grpSp>
        <p:nvGrpSpPr>
          <p:cNvPr id="14358" name="Group 149"/>
          <p:cNvGrpSpPr>
            <a:grpSpLocks/>
          </p:cNvGrpSpPr>
          <p:nvPr/>
        </p:nvGrpSpPr>
        <p:grpSpPr bwMode="auto">
          <a:xfrm flipH="1">
            <a:off x="5475196" y="1581815"/>
            <a:ext cx="1128044" cy="1008985"/>
            <a:chOff x="1519" y="1434"/>
            <a:chExt cx="681" cy="408"/>
          </a:xfrm>
        </p:grpSpPr>
        <p:sp>
          <p:nvSpPr>
            <p:cNvPr id="14359" name="Line 150"/>
            <p:cNvSpPr>
              <a:spLocks noChangeShapeType="1"/>
            </p:cNvSpPr>
            <p:nvPr/>
          </p:nvSpPr>
          <p:spPr bwMode="auto">
            <a:xfrm>
              <a:off x="1565" y="1434"/>
              <a:ext cx="587" cy="335"/>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360" name="Line 151"/>
            <p:cNvSpPr>
              <a:spLocks noChangeShapeType="1"/>
            </p:cNvSpPr>
            <p:nvPr/>
          </p:nvSpPr>
          <p:spPr bwMode="auto">
            <a:xfrm>
              <a:off x="1519" y="1480"/>
              <a:ext cx="576" cy="326"/>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361" name="Line 152"/>
            <p:cNvSpPr>
              <a:spLocks noChangeShapeType="1"/>
            </p:cNvSpPr>
            <p:nvPr/>
          </p:nvSpPr>
          <p:spPr bwMode="auto">
            <a:xfrm>
              <a:off x="2020" y="1800"/>
              <a:ext cx="172" cy="36"/>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362" name="Line 153"/>
            <p:cNvSpPr>
              <a:spLocks noChangeShapeType="1"/>
            </p:cNvSpPr>
            <p:nvPr/>
          </p:nvSpPr>
          <p:spPr bwMode="auto">
            <a:xfrm>
              <a:off x="2142" y="1733"/>
              <a:ext cx="58" cy="109"/>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363" name="Line 154"/>
            <p:cNvSpPr>
              <a:spLocks noChangeShapeType="1"/>
            </p:cNvSpPr>
            <p:nvPr/>
          </p:nvSpPr>
          <p:spPr bwMode="auto">
            <a:xfrm flipH="1">
              <a:off x="1519" y="1434"/>
              <a:ext cx="46" cy="4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14350" name="Rectangle 156"/>
          <p:cNvSpPr>
            <a:spLocks noChangeArrowheads="1"/>
          </p:cNvSpPr>
          <p:nvPr/>
        </p:nvSpPr>
        <p:spPr bwMode="auto">
          <a:xfrm rot="19168727">
            <a:off x="2816897" y="3901002"/>
            <a:ext cx="6477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1800" b="1" dirty="0" smtClean="0">
                <a:solidFill>
                  <a:srgbClr val="00B050"/>
                </a:solidFill>
              </a:rPr>
              <a:t>意义</a:t>
            </a:r>
            <a:r>
              <a:rPr lang="zh-CN" altLang="en-US" sz="1800" b="1" dirty="0" smtClean="0">
                <a:solidFill>
                  <a:schemeClr val="tx1">
                    <a:lumMod val="50000"/>
                    <a:lumOff val="50000"/>
                  </a:schemeClr>
                </a:solidFill>
              </a:rPr>
              <a:t>解释</a:t>
            </a:r>
            <a:endParaRPr lang="zh-CN" altLang="en-US" sz="1800" b="1" dirty="0">
              <a:solidFill>
                <a:schemeClr val="tx1">
                  <a:lumMod val="50000"/>
                  <a:lumOff val="50000"/>
                </a:schemeClr>
              </a:solidFill>
            </a:endParaRPr>
          </a:p>
        </p:txBody>
      </p:sp>
      <p:grpSp>
        <p:nvGrpSpPr>
          <p:cNvPr id="14351" name="Group 157"/>
          <p:cNvGrpSpPr>
            <a:grpSpLocks/>
          </p:cNvGrpSpPr>
          <p:nvPr/>
        </p:nvGrpSpPr>
        <p:grpSpPr bwMode="auto">
          <a:xfrm flipH="1">
            <a:off x="2902121" y="3981404"/>
            <a:ext cx="755479" cy="677344"/>
            <a:chOff x="1519" y="1434"/>
            <a:chExt cx="681" cy="408"/>
          </a:xfrm>
        </p:grpSpPr>
        <p:sp>
          <p:nvSpPr>
            <p:cNvPr id="14352" name="Line 158"/>
            <p:cNvSpPr>
              <a:spLocks noChangeShapeType="1"/>
            </p:cNvSpPr>
            <p:nvPr/>
          </p:nvSpPr>
          <p:spPr bwMode="auto">
            <a:xfrm>
              <a:off x="1565" y="1434"/>
              <a:ext cx="587" cy="335"/>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353" name="Line 159"/>
            <p:cNvSpPr>
              <a:spLocks noChangeShapeType="1"/>
            </p:cNvSpPr>
            <p:nvPr/>
          </p:nvSpPr>
          <p:spPr bwMode="auto">
            <a:xfrm>
              <a:off x="1519" y="1480"/>
              <a:ext cx="576" cy="326"/>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354" name="Line 160"/>
            <p:cNvSpPr>
              <a:spLocks noChangeShapeType="1"/>
            </p:cNvSpPr>
            <p:nvPr/>
          </p:nvSpPr>
          <p:spPr bwMode="auto">
            <a:xfrm>
              <a:off x="2020" y="1800"/>
              <a:ext cx="172" cy="36"/>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355" name="Line 161"/>
            <p:cNvSpPr>
              <a:spLocks noChangeShapeType="1"/>
            </p:cNvSpPr>
            <p:nvPr/>
          </p:nvSpPr>
          <p:spPr bwMode="auto">
            <a:xfrm>
              <a:off x="2142" y="1733"/>
              <a:ext cx="58" cy="109"/>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356" name="Line 162"/>
            <p:cNvSpPr>
              <a:spLocks noChangeShapeType="1"/>
            </p:cNvSpPr>
            <p:nvPr/>
          </p:nvSpPr>
          <p:spPr bwMode="auto">
            <a:xfrm flipH="1">
              <a:off x="1519" y="1434"/>
              <a:ext cx="46" cy="4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pic>
        <p:nvPicPr>
          <p:cNvPr id="3" name="图片 2"/>
          <p:cNvPicPr>
            <a:picLocks noChangeAspect="1"/>
          </p:cNvPicPr>
          <p:nvPr/>
        </p:nvPicPr>
        <p:blipFill>
          <a:blip r:embed="rId4"/>
          <a:stretch>
            <a:fillRect/>
          </a:stretch>
        </p:blipFill>
        <p:spPr>
          <a:xfrm>
            <a:off x="3733800" y="1752600"/>
            <a:ext cx="1700015" cy="3634513"/>
          </a:xfrm>
          <a:prstGeom prst="rect">
            <a:avLst/>
          </a:prstGeom>
          <a:solidFill>
            <a:schemeClr val="accent2">
              <a:lumMod val="40000"/>
              <a:lumOff val="60000"/>
            </a:schemeClr>
          </a:solidFill>
        </p:spPr>
      </p:pic>
      <p:sp>
        <p:nvSpPr>
          <p:cNvPr id="4" name="矩形 3"/>
          <p:cNvSpPr/>
          <p:nvPr/>
        </p:nvSpPr>
        <p:spPr>
          <a:xfrm>
            <a:off x="3764257" y="5424584"/>
            <a:ext cx="1534394" cy="584775"/>
          </a:xfrm>
          <a:prstGeom prst="rect">
            <a:avLst/>
          </a:prstGeom>
        </p:spPr>
        <p:txBody>
          <a:bodyPr wrap="none">
            <a:spAutoFit/>
          </a:bodyPr>
          <a:lstStyle/>
          <a:p>
            <a:pPr algn="ctr"/>
            <a:r>
              <a:rPr lang="zh-CN" altLang="en-US" sz="1800" dirty="0">
                <a:solidFill>
                  <a:srgbClr val="000000"/>
                </a:solidFill>
                <a:latin typeface="Times New Roman" panose="02020603050405020304" pitchFamily="18" charset="0"/>
              </a:rPr>
              <a:t>内存中</a:t>
            </a:r>
            <a:r>
              <a:rPr lang="en-US" altLang="zh-CN" sz="1100" dirty="0">
                <a:solidFill>
                  <a:srgbClr val="000000"/>
                </a:solidFill>
                <a:latin typeface="Times New Roman" panose="02020603050405020304" pitchFamily="18" charset="0"/>
              </a:rPr>
              <a:t>(</a:t>
            </a:r>
            <a:r>
              <a:rPr lang="zh-CN" altLang="en-US" sz="1100" dirty="0">
                <a:solidFill>
                  <a:srgbClr val="FF0000"/>
                </a:solidFill>
                <a:latin typeface="Times New Roman" panose="02020603050405020304" pitchFamily="18" charset="0"/>
              </a:rPr>
              <a:t>链式</a:t>
            </a:r>
            <a:r>
              <a:rPr lang="zh-CN" altLang="en-US" sz="1100" dirty="0">
                <a:solidFill>
                  <a:srgbClr val="000000"/>
                </a:solidFill>
                <a:latin typeface="Times New Roman" panose="02020603050405020304" pitchFamily="18" charset="0"/>
              </a:rPr>
              <a:t>存储</a:t>
            </a:r>
            <a:r>
              <a:rPr lang="en-US" altLang="zh-CN" sz="1100" dirty="0" smtClean="0">
                <a:solidFill>
                  <a:srgbClr val="000000"/>
                </a:solidFill>
                <a:latin typeface="Times New Roman" panose="02020603050405020304" pitchFamily="18" charset="0"/>
              </a:rPr>
              <a:t>)</a:t>
            </a:r>
          </a:p>
          <a:p>
            <a:pPr algn="ctr"/>
            <a:r>
              <a:rPr lang="zh-CN" altLang="en-US" sz="1400" dirty="0" smtClean="0">
                <a:solidFill>
                  <a:schemeClr val="tx1">
                    <a:lumMod val="50000"/>
                    <a:lumOff val="50000"/>
                  </a:schemeClr>
                </a:solidFill>
                <a:latin typeface="Times New Roman" panose="02020603050405020304" pitchFamily="18" charset="0"/>
              </a:rPr>
              <a:t>一样！</a:t>
            </a:r>
            <a:endParaRPr lang="zh-CN" altLang="en-US" sz="1200" dirty="0">
              <a:solidFill>
                <a:schemeClr val="tx1">
                  <a:lumMod val="50000"/>
                  <a:lumOff val="50000"/>
                </a:schemeClr>
              </a:solidFill>
            </a:endParaRPr>
          </a:p>
        </p:txBody>
      </p:sp>
      <p:pic>
        <p:nvPicPr>
          <p:cNvPr id="5" name="图片 4"/>
          <p:cNvPicPr>
            <a:picLocks noChangeAspect="1"/>
          </p:cNvPicPr>
          <p:nvPr/>
        </p:nvPicPr>
        <p:blipFill>
          <a:blip r:embed="rId5"/>
          <a:stretch>
            <a:fillRect/>
          </a:stretch>
        </p:blipFill>
        <p:spPr>
          <a:xfrm>
            <a:off x="680747" y="207276"/>
            <a:ext cx="1910053" cy="1716774"/>
          </a:xfrm>
          <a:prstGeom prst="rect">
            <a:avLst/>
          </a:prstGeom>
        </p:spPr>
      </p:pic>
      <p:sp>
        <p:nvSpPr>
          <p:cNvPr id="6" name="矩形 5"/>
          <p:cNvSpPr/>
          <p:nvPr/>
        </p:nvSpPr>
        <p:spPr>
          <a:xfrm>
            <a:off x="1057521" y="2011185"/>
            <a:ext cx="1277914" cy="400110"/>
          </a:xfrm>
          <a:prstGeom prst="rect">
            <a:avLst/>
          </a:prstGeom>
        </p:spPr>
        <p:txBody>
          <a:bodyPr wrap="none">
            <a:spAutoFit/>
          </a:bodyPr>
          <a:lstStyle/>
          <a:p>
            <a:pPr algn="ctr"/>
            <a:r>
              <a:rPr lang="zh-CN" altLang="en-US" sz="2000" dirty="0">
                <a:solidFill>
                  <a:srgbClr val="002060"/>
                </a:solidFill>
                <a:latin typeface="Times New Roman" panose="02020603050405020304" pitchFamily="18" charset="0"/>
              </a:rPr>
              <a:t>树</a:t>
            </a:r>
            <a:r>
              <a:rPr lang="en-US" altLang="zh-CN" sz="1400" dirty="0">
                <a:solidFill>
                  <a:srgbClr val="000000"/>
                </a:solidFill>
                <a:latin typeface="Times New Roman" panose="02020603050405020304" pitchFamily="18" charset="0"/>
              </a:rPr>
              <a:t>(</a:t>
            </a:r>
            <a:r>
              <a:rPr lang="zh-CN" altLang="en-US" sz="1400" dirty="0" smtClean="0">
                <a:solidFill>
                  <a:srgbClr val="0000FF"/>
                </a:solidFill>
                <a:latin typeface="Times New Roman" panose="02020603050405020304" pitchFamily="18" charset="0"/>
              </a:rPr>
              <a:t>逻辑</a:t>
            </a:r>
            <a:r>
              <a:rPr lang="zh-CN" altLang="en-US" sz="1400" dirty="0" smtClean="0">
                <a:solidFill>
                  <a:srgbClr val="000000"/>
                </a:solidFill>
                <a:latin typeface="Times New Roman" panose="02020603050405020304" pitchFamily="18" charset="0"/>
              </a:rPr>
              <a:t>结构</a:t>
            </a:r>
            <a:r>
              <a:rPr lang="en-US" altLang="zh-CN" sz="1400" dirty="0" smtClean="0">
                <a:solidFill>
                  <a:srgbClr val="000000"/>
                </a:solidFill>
                <a:latin typeface="Times New Roman" panose="02020603050405020304" pitchFamily="18" charset="0"/>
              </a:rPr>
              <a:t>)</a:t>
            </a:r>
            <a:endParaRPr lang="zh-CN" altLang="en-US" sz="1400" dirty="0"/>
          </a:p>
        </p:txBody>
      </p:sp>
      <p:pic>
        <p:nvPicPr>
          <p:cNvPr id="7" name="图片 6"/>
          <p:cNvPicPr>
            <a:picLocks noChangeAspect="1"/>
          </p:cNvPicPr>
          <p:nvPr/>
        </p:nvPicPr>
        <p:blipFill>
          <a:blip r:embed="rId6"/>
          <a:stretch>
            <a:fillRect/>
          </a:stretch>
        </p:blipFill>
        <p:spPr>
          <a:xfrm>
            <a:off x="6705600" y="227761"/>
            <a:ext cx="1760907" cy="1750234"/>
          </a:xfrm>
          <a:prstGeom prst="rect">
            <a:avLst/>
          </a:prstGeom>
        </p:spPr>
      </p:pic>
      <p:sp>
        <p:nvSpPr>
          <p:cNvPr id="169" name="矩形 168"/>
          <p:cNvSpPr/>
          <p:nvPr/>
        </p:nvSpPr>
        <p:spPr>
          <a:xfrm>
            <a:off x="6804561" y="2011185"/>
            <a:ext cx="1790875" cy="400110"/>
          </a:xfrm>
          <a:prstGeom prst="rect">
            <a:avLst/>
          </a:prstGeom>
        </p:spPr>
        <p:txBody>
          <a:bodyPr wrap="none">
            <a:spAutoFit/>
          </a:bodyPr>
          <a:lstStyle/>
          <a:p>
            <a:pPr algn="ctr"/>
            <a:r>
              <a:rPr lang="zh-CN" altLang="en-US" sz="2000" dirty="0">
                <a:solidFill>
                  <a:srgbClr val="002060"/>
                </a:solidFill>
                <a:latin typeface="Times New Roman" panose="02020603050405020304" pitchFamily="18" charset="0"/>
              </a:rPr>
              <a:t>二叉</a:t>
            </a:r>
            <a:r>
              <a:rPr lang="zh-CN" altLang="en-US" sz="2000" dirty="0" smtClean="0">
                <a:solidFill>
                  <a:srgbClr val="002060"/>
                </a:solidFill>
                <a:latin typeface="Times New Roman" panose="02020603050405020304" pitchFamily="18" charset="0"/>
              </a:rPr>
              <a:t>树</a:t>
            </a:r>
            <a:r>
              <a:rPr lang="en-US" altLang="zh-CN" sz="1400" dirty="0">
                <a:solidFill>
                  <a:srgbClr val="000000"/>
                </a:solidFill>
                <a:latin typeface="Times New Roman" panose="02020603050405020304" pitchFamily="18" charset="0"/>
              </a:rPr>
              <a:t>(</a:t>
            </a:r>
            <a:r>
              <a:rPr lang="zh-CN" altLang="en-US" sz="1400" dirty="0" smtClean="0">
                <a:solidFill>
                  <a:srgbClr val="0000FF"/>
                </a:solidFill>
                <a:latin typeface="Times New Roman" panose="02020603050405020304" pitchFamily="18" charset="0"/>
              </a:rPr>
              <a:t>逻辑</a:t>
            </a:r>
            <a:r>
              <a:rPr lang="zh-CN" altLang="en-US" sz="1400" dirty="0" smtClean="0">
                <a:solidFill>
                  <a:srgbClr val="000000"/>
                </a:solidFill>
                <a:latin typeface="Times New Roman" panose="02020603050405020304" pitchFamily="18" charset="0"/>
              </a:rPr>
              <a:t>结构</a:t>
            </a:r>
            <a:r>
              <a:rPr lang="en-US" altLang="zh-CN" sz="1400" dirty="0" smtClean="0">
                <a:solidFill>
                  <a:srgbClr val="000000"/>
                </a:solidFill>
                <a:latin typeface="Times New Roman" panose="02020603050405020304" pitchFamily="18" charset="0"/>
              </a:rPr>
              <a:t>)</a:t>
            </a:r>
            <a:endParaRPr lang="zh-CN" altLang="en-US" sz="1400" dirty="0"/>
          </a:p>
        </p:txBody>
      </p:sp>
      <p:sp>
        <p:nvSpPr>
          <p:cNvPr id="172" name="矩形 171"/>
          <p:cNvSpPr/>
          <p:nvPr/>
        </p:nvSpPr>
        <p:spPr>
          <a:xfrm>
            <a:off x="1321475" y="4495800"/>
            <a:ext cx="2031325" cy="584775"/>
          </a:xfrm>
          <a:prstGeom prst="rect">
            <a:avLst/>
          </a:prstGeom>
        </p:spPr>
        <p:txBody>
          <a:bodyPr wrap="none">
            <a:spAutoFit/>
          </a:bodyPr>
          <a:lstStyle/>
          <a:p>
            <a:r>
              <a:rPr lang="zh-CN" altLang="en-US" sz="1600" dirty="0" smtClean="0">
                <a:solidFill>
                  <a:schemeClr val="tx1"/>
                </a:solidFill>
                <a:latin typeface="Times New Roman" panose="02020603050405020304" pitchFamily="18" charset="0"/>
              </a:rPr>
              <a:t>左儿子：</a:t>
            </a:r>
            <a:r>
              <a:rPr lang="zh-CN" altLang="en-US" sz="1600" dirty="0" smtClean="0">
                <a:solidFill>
                  <a:srgbClr val="FFC000"/>
                </a:solidFill>
                <a:latin typeface="Times New Roman" panose="02020603050405020304" pitchFamily="18" charset="0"/>
              </a:rPr>
              <a:t>长子</a:t>
            </a:r>
            <a:endParaRPr lang="en-US" altLang="zh-CN" sz="1600" dirty="0" smtClean="0">
              <a:solidFill>
                <a:srgbClr val="FFC000"/>
              </a:solidFill>
              <a:latin typeface="Times New Roman" panose="02020603050405020304" pitchFamily="18" charset="0"/>
            </a:endParaRPr>
          </a:p>
          <a:p>
            <a:r>
              <a:rPr lang="zh-CN" altLang="en-US" sz="1600" dirty="0" smtClean="0">
                <a:solidFill>
                  <a:schemeClr val="tx1"/>
                </a:solidFill>
                <a:latin typeface="Times New Roman" panose="02020603050405020304" pitchFamily="18" charset="0"/>
              </a:rPr>
              <a:t>右儿子：</a:t>
            </a:r>
            <a:r>
              <a:rPr lang="zh-CN" altLang="en-US" sz="1600" dirty="0" smtClean="0">
                <a:solidFill>
                  <a:srgbClr val="FFC000"/>
                </a:solidFill>
                <a:latin typeface="Times New Roman" panose="02020603050405020304" pitchFamily="18" charset="0"/>
              </a:rPr>
              <a:t>下一个兄弟</a:t>
            </a:r>
            <a:endParaRPr lang="zh-CN" altLang="en-US" sz="1100" dirty="0">
              <a:solidFill>
                <a:srgbClr val="FFC000"/>
              </a:solidFill>
            </a:endParaRPr>
          </a:p>
        </p:txBody>
      </p:sp>
      <p:sp>
        <p:nvSpPr>
          <p:cNvPr id="174" name="矩形 173"/>
          <p:cNvSpPr/>
          <p:nvPr/>
        </p:nvSpPr>
        <p:spPr>
          <a:xfrm>
            <a:off x="6705600" y="3396629"/>
            <a:ext cx="1620957" cy="584775"/>
          </a:xfrm>
          <a:prstGeom prst="rect">
            <a:avLst/>
          </a:prstGeom>
        </p:spPr>
        <p:txBody>
          <a:bodyPr wrap="none">
            <a:spAutoFit/>
          </a:bodyPr>
          <a:lstStyle/>
          <a:p>
            <a:r>
              <a:rPr lang="zh-CN" altLang="en-US" sz="1600" dirty="0" smtClean="0">
                <a:solidFill>
                  <a:schemeClr val="tx1"/>
                </a:solidFill>
                <a:latin typeface="Times New Roman" panose="02020603050405020304" pitchFamily="18" charset="0"/>
              </a:rPr>
              <a:t>左儿子：</a:t>
            </a:r>
            <a:r>
              <a:rPr lang="zh-CN" altLang="en-US" sz="1600" dirty="0" smtClean="0">
                <a:solidFill>
                  <a:schemeClr val="accent2">
                    <a:lumMod val="75000"/>
                  </a:schemeClr>
                </a:solidFill>
                <a:latin typeface="Times New Roman" panose="02020603050405020304" pitchFamily="18" charset="0"/>
              </a:rPr>
              <a:t>左儿子</a:t>
            </a:r>
            <a:endParaRPr lang="en-US" altLang="zh-CN" sz="1600" dirty="0" smtClean="0">
              <a:solidFill>
                <a:schemeClr val="accent2">
                  <a:lumMod val="75000"/>
                </a:schemeClr>
              </a:solidFill>
              <a:latin typeface="Times New Roman" panose="02020603050405020304" pitchFamily="18" charset="0"/>
            </a:endParaRPr>
          </a:p>
          <a:p>
            <a:r>
              <a:rPr lang="zh-CN" altLang="en-US" sz="1600" dirty="0" smtClean="0">
                <a:solidFill>
                  <a:schemeClr val="tx1"/>
                </a:solidFill>
                <a:latin typeface="Times New Roman" panose="02020603050405020304" pitchFamily="18" charset="0"/>
              </a:rPr>
              <a:t>右儿子：</a:t>
            </a:r>
            <a:r>
              <a:rPr lang="zh-CN" altLang="en-US" sz="1600" dirty="0" smtClean="0">
                <a:solidFill>
                  <a:schemeClr val="accent2">
                    <a:lumMod val="75000"/>
                  </a:schemeClr>
                </a:solidFill>
                <a:latin typeface="Times New Roman" panose="02020603050405020304" pitchFamily="18" charset="0"/>
              </a:rPr>
              <a:t>右儿子</a:t>
            </a:r>
            <a:endParaRPr lang="zh-CN" altLang="en-US" sz="1100" dirty="0">
              <a:solidFill>
                <a:schemeClr val="accent2">
                  <a:lumMod val="75000"/>
                </a:schemeClr>
              </a:solidFill>
            </a:endParaRPr>
          </a:p>
        </p:txBody>
      </p:sp>
    </p:spTree>
    <p:extLst>
      <p:ext uri="{BB962C8B-B14F-4D97-AF65-F5344CB8AC3E}">
        <p14:creationId xmlns:p14="http://schemas.microsoft.com/office/powerpoint/2010/main" val="2913992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par>
                          <p:cTn id="9" fill="hold">
                            <p:stCondLst>
                              <p:cond delay="0"/>
                            </p:stCondLst>
                            <p:childTnLst>
                              <p:par>
                                <p:cTn id="10" presetID="6" presetClass="entr" presetSubtype="16"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ircle(in)">
                                      <p:cBhvr>
                                        <p:cTn id="12" dur="2000"/>
                                        <p:tgtEl>
                                          <p:spTgt spid="7"/>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169"/>
                                        </p:tgtEl>
                                        <p:attrNameLst>
                                          <p:attrName>style.visibility</p:attrName>
                                        </p:attrNameLst>
                                      </p:cBhvr>
                                      <p:to>
                                        <p:strVal val="visible"/>
                                      </p:to>
                                    </p:set>
                                    <p:animEffect transition="in" filter="circle(in)">
                                      <p:cBhvr>
                                        <p:cTn id="15" dur="2000"/>
                                        <p:tgtEl>
                                          <p:spTgt spid="169"/>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37" fill="hold" grpId="0" nodeType="clickEffect">
                                  <p:stCondLst>
                                    <p:cond delay="0"/>
                                  </p:stCondLst>
                                  <p:childTnLst>
                                    <p:set>
                                      <p:cBhvr>
                                        <p:cTn id="19" dur="1" fill="hold">
                                          <p:stCondLst>
                                            <p:cond delay="0"/>
                                          </p:stCondLst>
                                        </p:cTn>
                                        <p:tgtEl>
                                          <p:spTgt spid="14442"/>
                                        </p:tgtEl>
                                        <p:attrNameLst>
                                          <p:attrName>style.visibility</p:attrName>
                                        </p:attrNameLst>
                                      </p:cBhvr>
                                      <p:to>
                                        <p:strVal val="visible"/>
                                      </p:to>
                                    </p:set>
                                    <p:animEffect transition="in" filter="barn(outVertical)">
                                      <p:cBhvr>
                                        <p:cTn id="20" dur="500"/>
                                        <p:tgtEl>
                                          <p:spTgt spid="14442"/>
                                        </p:tgtEl>
                                      </p:cBhvr>
                                    </p:animEffect>
                                  </p:childTnLst>
                                </p:cTn>
                              </p:par>
                              <p:par>
                                <p:cTn id="21" presetID="16" presetClass="entr" presetSubtype="37" fill="hold" grpId="0" nodeType="withEffect">
                                  <p:stCondLst>
                                    <p:cond delay="0"/>
                                  </p:stCondLst>
                                  <p:childTnLst>
                                    <p:set>
                                      <p:cBhvr>
                                        <p:cTn id="22" dur="1" fill="hold">
                                          <p:stCondLst>
                                            <p:cond delay="0"/>
                                          </p:stCondLst>
                                        </p:cTn>
                                        <p:tgtEl>
                                          <p:spTgt spid="14443"/>
                                        </p:tgtEl>
                                        <p:attrNameLst>
                                          <p:attrName>style.visibility</p:attrName>
                                        </p:attrNameLst>
                                      </p:cBhvr>
                                      <p:to>
                                        <p:strVal val="visible"/>
                                      </p:to>
                                    </p:set>
                                    <p:animEffect transition="in" filter="barn(outVertical)">
                                      <p:cBhvr>
                                        <p:cTn id="23" dur="500"/>
                                        <p:tgtEl>
                                          <p:spTgt spid="1444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2" fill="hold" grpId="0" nodeType="clickEffect">
                                  <p:stCondLst>
                                    <p:cond delay="0"/>
                                  </p:stCondLst>
                                  <p:childTnLst>
                                    <p:set>
                                      <p:cBhvr>
                                        <p:cTn id="27" dur="1" fill="hold">
                                          <p:stCondLst>
                                            <p:cond delay="0"/>
                                          </p:stCondLst>
                                        </p:cTn>
                                        <p:tgtEl>
                                          <p:spTgt spid="14357"/>
                                        </p:tgtEl>
                                        <p:attrNameLst>
                                          <p:attrName>style.visibility</p:attrName>
                                        </p:attrNameLst>
                                      </p:cBhvr>
                                      <p:to>
                                        <p:strVal val="visible"/>
                                      </p:to>
                                    </p:set>
                                    <p:animEffect transition="in" filter="wipe(right)">
                                      <p:cBhvr>
                                        <p:cTn id="28" dur="500"/>
                                        <p:tgtEl>
                                          <p:spTgt spid="14357"/>
                                        </p:tgtEl>
                                      </p:cBhvr>
                                    </p:animEffect>
                                  </p:childTnLst>
                                </p:cTn>
                              </p:par>
                              <p:par>
                                <p:cTn id="29" presetID="22" presetClass="entr" presetSubtype="2" fill="hold" nodeType="withEffect">
                                  <p:stCondLst>
                                    <p:cond delay="0"/>
                                  </p:stCondLst>
                                  <p:childTnLst>
                                    <p:set>
                                      <p:cBhvr>
                                        <p:cTn id="30" dur="1" fill="hold">
                                          <p:stCondLst>
                                            <p:cond delay="0"/>
                                          </p:stCondLst>
                                        </p:cTn>
                                        <p:tgtEl>
                                          <p:spTgt spid="14358"/>
                                        </p:tgtEl>
                                        <p:attrNameLst>
                                          <p:attrName>style.visibility</p:attrName>
                                        </p:attrNameLst>
                                      </p:cBhvr>
                                      <p:to>
                                        <p:strVal val="visible"/>
                                      </p:to>
                                    </p:set>
                                    <p:animEffect transition="in" filter="wipe(right)">
                                      <p:cBhvr>
                                        <p:cTn id="31" dur="500"/>
                                        <p:tgtEl>
                                          <p:spTgt spid="14358"/>
                                        </p:tgtEl>
                                      </p:cBhvr>
                                    </p:animEffect>
                                  </p:childTnLst>
                                </p:cTn>
                              </p:par>
                            </p:childTnLst>
                          </p:cTn>
                        </p:par>
                        <p:par>
                          <p:cTn id="32" fill="hold">
                            <p:stCondLst>
                              <p:cond delay="500"/>
                            </p:stCondLst>
                            <p:childTnLst>
                              <p:par>
                                <p:cTn id="33" presetID="14" presetClass="entr" presetSubtype="10" fill="hold" nodeType="after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randombar(horizontal)">
                                      <p:cBhvr>
                                        <p:cTn id="35" dur="500"/>
                                        <p:tgtEl>
                                          <p:spTgt spid="3"/>
                                        </p:tgtEl>
                                      </p:cBhvr>
                                    </p:animEffect>
                                  </p:childTnLst>
                                </p:cTn>
                              </p:par>
                            </p:childTnLst>
                          </p:cTn>
                        </p:par>
                        <p:par>
                          <p:cTn id="36" fill="hold">
                            <p:stCondLst>
                              <p:cond delay="1000"/>
                            </p:stCondLst>
                            <p:childTnLst>
                              <p:par>
                                <p:cTn id="37" presetID="22" presetClass="entr" presetSubtype="8" fill="hold" grpId="0" nodeType="afterEffect">
                                  <p:stCondLst>
                                    <p:cond delay="0"/>
                                  </p:stCondLst>
                                  <p:childTnLst>
                                    <p:set>
                                      <p:cBhvr>
                                        <p:cTn id="38" dur="1" fill="hold">
                                          <p:stCondLst>
                                            <p:cond delay="0"/>
                                          </p:stCondLst>
                                        </p:cTn>
                                        <p:tgtEl>
                                          <p:spTgt spid="14371"/>
                                        </p:tgtEl>
                                        <p:attrNameLst>
                                          <p:attrName>style.visibility</p:attrName>
                                        </p:attrNameLst>
                                      </p:cBhvr>
                                      <p:to>
                                        <p:strVal val="visible"/>
                                      </p:to>
                                    </p:set>
                                    <p:animEffect transition="in" filter="wipe(left)">
                                      <p:cBhvr>
                                        <p:cTn id="39" dur="500"/>
                                        <p:tgtEl>
                                          <p:spTgt spid="14371"/>
                                        </p:tgtEl>
                                      </p:cBhvr>
                                    </p:animEffect>
                                  </p:childTnLst>
                                </p:cTn>
                              </p:par>
                              <p:par>
                                <p:cTn id="40" presetID="22" presetClass="entr" presetSubtype="8" fill="hold" nodeType="withEffect">
                                  <p:stCondLst>
                                    <p:cond delay="0"/>
                                  </p:stCondLst>
                                  <p:childTnLst>
                                    <p:set>
                                      <p:cBhvr>
                                        <p:cTn id="41" dur="1" fill="hold">
                                          <p:stCondLst>
                                            <p:cond delay="0"/>
                                          </p:stCondLst>
                                        </p:cTn>
                                        <p:tgtEl>
                                          <p:spTgt spid="14372"/>
                                        </p:tgtEl>
                                        <p:attrNameLst>
                                          <p:attrName>style.visibility</p:attrName>
                                        </p:attrNameLst>
                                      </p:cBhvr>
                                      <p:to>
                                        <p:strVal val="visible"/>
                                      </p:to>
                                    </p:set>
                                    <p:animEffect transition="in" filter="wipe(left)">
                                      <p:cBhvr>
                                        <p:cTn id="42" dur="500"/>
                                        <p:tgtEl>
                                          <p:spTgt spid="14372"/>
                                        </p:tgtEl>
                                      </p:cBhvr>
                                    </p:animEffect>
                                  </p:childTnLst>
                                </p:cTn>
                              </p:par>
                            </p:childTnLst>
                          </p:cTn>
                        </p:par>
                        <p:par>
                          <p:cTn id="43" fill="hold">
                            <p:stCondLst>
                              <p:cond delay="1500"/>
                            </p:stCondLst>
                            <p:childTnLst>
                              <p:par>
                                <p:cTn id="44" presetID="47" presetClass="entr" presetSubtype="0" fill="hold" grpId="0" nodeType="after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fade">
                                      <p:cBhvr>
                                        <p:cTn id="46" dur="1000"/>
                                        <p:tgtEl>
                                          <p:spTgt spid="4"/>
                                        </p:tgtEl>
                                      </p:cBhvr>
                                    </p:animEffect>
                                    <p:anim calcmode="lin" valueType="num">
                                      <p:cBhvr>
                                        <p:cTn id="47" dur="1000" fill="hold"/>
                                        <p:tgtEl>
                                          <p:spTgt spid="4"/>
                                        </p:tgtEl>
                                        <p:attrNameLst>
                                          <p:attrName>ppt_x</p:attrName>
                                        </p:attrNameLst>
                                      </p:cBhvr>
                                      <p:tavLst>
                                        <p:tav tm="0">
                                          <p:val>
                                            <p:strVal val="#ppt_x"/>
                                          </p:val>
                                        </p:tav>
                                        <p:tav tm="100000">
                                          <p:val>
                                            <p:strVal val="#ppt_x"/>
                                          </p:val>
                                        </p:tav>
                                      </p:tavLst>
                                    </p:anim>
                                    <p:anim calcmode="lin" valueType="num">
                                      <p:cBhvr>
                                        <p:cTn id="4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2" presetClass="entr" presetSubtype="2" fill="hold" grpId="0" nodeType="clickEffect">
                                  <p:stCondLst>
                                    <p:cond delay="0"/>
                                  </p:stCondLst>
                                  <p:childTnLst>
                                    <p:set>
                                      <p:cBhvr>
                                        <p:cTn id="52" dur="1" fill="hold">
                                          <p:stCondLst>
                                            <p:cond delay="0"/>
                                          </p:stCondLst>
                                        </p:cTn>
                                        <p:tgtEl>
                                          <p:spTgt spid="14350"/>
                                        </p:tgtEl>
                                        <p:attrNameLst>
                                          <p:attrName>style.visibility</p:attrName>
                                        </p:attrNameLst>
                                      </p:cBhvr>
                                      <p:to>
                                        <p:strVal val="visible"/>
                                      </p:to>
                                    </p:set>
                                    <p:animEffect transition="in" filter="wipe(right)">
                                      <p:cBhvr>
                                        <p:cTn id="53" dur="500"/>
                                        <p:tgtEl>
                                          <p:spTgt spid="14350"/>
                                        </p:tgtEl>
                                      </p:cBhvr>
                                    </p:animEffect>
                                  </p:childTnLst>
                                </p:cTn>
                              </p:par>
                              <p:par>
                                <p:cTn id="54" presetID="22" presetClass="entr" presetSubtype="2" fill="hold" nodeType="withEffect">
                                  <p:stCondLst>
                                    <p:cond delay="0"/>
                                  </p:stCondLst>
                                  <p:childTnLst>
                                    <p:set>
                                      <p:cBhvr>
                                        <p:cTn id="55" dur="1" fill="hold">
                                          <p:stCondLst>
                                            <p:cond delay="0"/>
                                          </p:stCondLst>
                                        </p:cTn>
                                        <p:tgtEl>
                                          <p:spTgt spid="14351"/>
                                        </p:tgtEl>
                                        <p:attrNameLst>
                                          <p:attrName>style.visibility</p:attrName>
                                        </p:attrNameLst>
                                      </p:cBhvr>
                                      <p:to>
                                        <p:strVal val="visible"/>
                                      </p:to>
                                    </p:set>
                                    <p:animEffect transition="in" filter="wipe(right)">
                                      <p:cBhvr>
                                        <p:cTn id="56" dur="500"/>
                                        <p:tgtEl>
                                          <p:spTgt spid="14351"/>
                                        </p:tgtEl>
                                      </p:cBhvr>
                                    </p:animEffect>
                                  </p:childTnLst>
                                </p:cTn>
                              </p:par>
                            </p:childTnLst>
                          </p:cTn>
                        </p:par>
                        <p:par>
                          <p:cTn id="57" fill="hold">
                            <p:stCondLst>
                              <p:cond delay="500"/>
                            </p:stCondLst>
                            <p:childTnLst>
                              <p:par>
                                <p:cTn id="58" presetID="42" presetClass="entr" presetSubtype="0" fill="hold" grpId="0" nodeType="afterEffect">
                                  <p:stCondLst>
                                    <p:cond delay="0"/>
                                  </p:stCondLst>
                                  <p:childTnLst>
                                    <p:set>
                                      <p:cBhvr>
                                        <p:cTn id="59" dur="1" fill="hold">
                                          <p:stCondLst>
                                            <p:cond delay="0"/>
                                          </p:stCondLst>
                                        </p:cTn>
                                        <p:tgtEl>
                                          <p:spTgt spid="172"/>
                                        </p:tgtEl>
                                        <p:attrNameLst>
                                          <p:attrName>style.visibility</p:attrName>
                                        </p:attrNameLst>
                                      </p:cBhvr>
                                      <p:to>
                                        <p:strVal val="visible"/>
                                      </p:to>
                                    </p:set>
                                    <p:animEffect transition="in" filter="fade">
                                      <p:cBhvr>
                                        <p:cTn id="60" dur="1000"/>
                                        <p:tgtEl>
                                          <p:spTgt spid="172"/>
                                        </p:tgtEl>
                                      </p:cBhvr>
                                    </p:animEffect>
                                    <p:anim calcmode="lin" valueType="num">
                                      <p:cBhvr>
                                        <p:cTn id="61" dur="1000" fill="hold"/>
                                        <p:tgtEl>
                                          <p:spTgt spid="172"/>
                                        </p:tgtEl>
                                        <p:attrNameLst>
                                          <p:attrName>ppt_x</p:attrName>
                                        </p:attrNameLst>
                                      </p:cBhvr>
                                      <p:tavLst>
                                        <p:tav tm="0">
                                          <p:val>
                                            <p:strVal val="#ppt_x"/>
                                          </p:val>
                                        </p:tav>
                                        <p:tav tm="100000">
                                          <p:val>
                                            <p:strVal val="#ppt_x"/>
                                          </p:val>
                                        </p:tav>
                                      </p:tavLst>
                                    </p:anim>
                                    <p:anim calcmode="lin" valueType="num">
                                      <p:cBhvr>
                                        <p:cTn id="62" dur="1000" fill="hold"/>
                                        <p:tgtEl>
                                          <p:spTgt spid="172"/>
                                        </p:tgtEl>
                                        <p:attrNameLst>
                                          <p:attrName>ppt_y</p:attrName>
                                        </p:attrNameLst>
                                      </p:cBhvr>
                                      <p:tavLst>
                                        <p:tav tm="0">
                                          <p:val>
                                            <p:strVal val="#ppt_y+.1"/>
                                          </p:val>
                                        </p:tav>
                                        <p:tav tm="100000">
                                          <p:val>
                                            <p:strVal val="#ppt_y"/>
                                          </p:val>
                                        </p:tav>
                                      </p:tavLst>
                                    </p:anim>
                                  </p:childTnLst>
                                </p:cTn>
                              </p:par>
                            </p:childTnLst>
                          </p:cTn>
                        </p:par>
                        <p:par>
                          <p:cTn id="63" fill="hold">
                            <p:stCondLst>
                              <p:cond delay="1500"/>
                            </p:stCondLst>
                            <p:childTnLst>
                              <p:par>
                                <p:cTn id="64" presetID="16" presetClass="entr" presetSubtype="42" fill="hold" nodeType="afterEffect">
                                  <p:stCondLst>
                                    <p:cond delay="0"/>
                                  </p:stCondLst>
                                  <p:childTnLst>
                                    <p:set>
                                      <p:cBhvr>
                                        <p:cTn id="65" dur="1" fill="hold">
                                          <p:stCondLst>
                                            <p:cond delay="0"/>
                                          </p:stCondLst>
                                        </p:cTn>
                                        <p:tgtEl>
                                          <p:spTgt spid="8"/>
                                        </p:tgtEl>
                                        <p:attrNameLst>
                                          <p:attrName>style.visibility</p:attrName>
                                        </p:attrNameLst>
                                      </p:cBhvr>
                                      <p:to>
                                        <p:strVal val="visible"/>
                                      </p:to>
                                    </p:set>
                                    <p:animEffect transition="in" filter="barn(outHorizontal)">
                                      <p:cBhvr>
                                        <p:cTn id="66" dur="500"/>
                                        <p:tgtEl>
                                          <p:spTgt spid="8"/>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14364"/>
                                        </p:tgtEl>
                                        <p:attrNameLst>
                                          <p:attrName>style.visibility</p:attrName>
                                        </p:attrNameLst>
                                      </p:cBhvr>
                                      <p:to>
                                        <p:strVal val="visible"/>
                                      </p:to>
                                    </p:set>
                                    <p:animEffect transition="in" filter="wipe(left)">
                                      <p:cBhvr>
                                        <p:cTn id="71" dur="500"/>
                                        <p:tgtEl>
                                          <p:spTgt spid="14364"/>
                                        </p:tgtEl>
                                      </p:cBhvr>
                                    </p:animEffect>
                                  </p:childTnLst>
                                </p:cTn>
                              </p:par>
                              <p:par>
                                <p:cTn id="72" presetID="22" presetClass="entr" presetSubtype="8" fill="hold" nodeType="withEffect">
                                  <p:stCondLst>
                                    <p:cond delay="0"/>
                                  </p:stCondLst>
                                  <p:childTnLst>
                                    <p:set>
                                      <p:cBhvr>
                                        <p:cTn id="73" dur="1" fill="hold">
                                          <p:stCondLst>
                                            <p:cond delay="0"/>
                                          </p:stCondLst>
                                        </p:cTn>
                                        <p:tgtEl>
                                          <p:spTgt spid="14365"/>
                                        </p:tgtEl>
                                        <p:attrNameLst>
                                          <p:attrName>style.visibility</p:attrName>
                                        </p:attrNameLst>
                                      </p:cBhvr>
                                      <p:to>
                                        <p:strVal val="visible"/>
                                      </p:to>
                                    </p:set>
                                    <p:animEffect transition="in" filter="wipe(left)">
                                      <p:cBhvr>
                                        <p:cTn id="74" dur="500"/>
                                        <p:tgtEl>
                                          <p:spTgt spid="14365"/>
                                        </p:tgtEl>
                                      </p:cBhvr>
                                    </p:animEffect>
                                  </p:childTnLst>
                                </p:cTn>
                              </p:par>
                            </p:childTnLst>
                          </p:cTn>
                        </p:par>
                        <p:par>
                          <p:cTn id="75" fill="hold">
                            <p:stCondLst>
                              <p:cond delay="500"/>
                            </p:stCondLst>
                            <p:childTnLst>
                              <p:par>
                                <p:cTn id="76" presetID="22" presetClass="entr" presetSubtype="8" fill="hold" grpId="0" nodeType="afterEffect">
                                  <p:stCondLst>
                                    <p:cond delay="0"/>
                                  </p:stCondLst>
                                  <p:childTnLst>
                                    <p:set>
                                      <p:cBhvr>
                                        <p:cTn id="77" dur="1" fill="hold">
                                          <p:stCondLst>
                                            <p:cond delay="0"/>
                                          </p:stCondLst>
                                        </p:cTn>
                                        <p:tgtEl>
                                          <p:spTgt spid="174"/>
                                        </p:tgtEl>
                                        <p:attrNameLst>
                                          <p:attrName>style.visibility</p:attrName>
                                        </p:attrNameLst>
                                      </p:cBhvr>
                                      <p:to>
                                        <p:strVal val="visible"/>
                                      </p:to>
                                    </p:set>
                                    <p:animEffect transition="in" filter="wipe(left)">
                                      <p:cBhvr>
                                        <p:cTn id="78" dur="500"/>
                                        <p:tgtEl>
                                          <p:spTgt spid="174"/>
                                        </p:tgtEl>
                                      </p:cBhvr>
                                    </p:animEffect>
                                  </p:childTnLst>
                                </p:cTn>
                              </p:par>
                              <p:par>
                                <p:cTn id="79" presetID="22" presetClass="entr" presetSubtype="8" fill="hold" nodeType="withEffect">
                                  <p:stCondLst>
                                    <p:cond delay="0"/>
                                  </p:stCondLst>
                                  <p:childTnLst>
                                    <p:set>
                                      <p:cBhvr>
                                        <p:cTn id="80" dur="1" fill="hold">
                                          <p:stCondLst>
                                            <p:cond delay="0"/>
                                          </p:stCondLst>
                                        </p:cTn>
                                        <p:tgtEl>
                                          <p:spTgt spid="9"/>
                                        </p:tgtEl>
                                        <p:attrNameLst>
                                          <p:attrName>style.visibility</p:attrName>
                                        </p:attrNameLst>
                                      </p:cBhvr>
                                      <p:to>
                                        <p:strVal val="visible"/>
                                      </p:to>
                                    </p:set>
                                    <p:animEffect transition="in" filter="wipe(left)">
                                      <p:cBhvr>
                                        <p:cTn id="8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42" grpId="0"/>
      <p:bldP spid="14443" grpId="0" animBg="1"/>
      <p:bldP spid="14371" grpId="0"/>
      <p:bldP spid="14364" grpId="0"/>
      <p:bldP spid="14357" grpId="0"/>
      <p:bldP spid="14350" grpId="0"/>
      <p:bldP spid="4" grpId="0"/>
      <p:bldP spid="6" grpId="0"/>
      <p:bldP spid="169" grpId="0"/>
      <p:bldP spid="172" grpId="0"/>
      <p:bldP spid="17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3810000" y="1732920"/>
            <a:ext cx="2196798" cy="1852855"/>
          </a:xfrm>
          <a:prstGeom prst="rect">
            <a:avLst/>
          </a:prstGeom>
        </p:spPr>
      </p:pic>
      <p:sp>
        <p:nvSpPr>
          <p:cNvPr id="7" name="Rectangle 24"/>
          <p:cNvSpPr>
            <a:spLocks noChangeArrowheads="1"/>
          </p:cNvSpPr>
          <p:nvPr/>
        </p:nvSpPr>
        <p:spPr bwMode="auto">
          <a:xfrm>
            <a:off x="4201520" y="3581400"/>
            <a:ext cx="1266066" cy="271463"/>
          </a:xfrm>
          <a:prstGeom prst="rect">
            <a:avLst/>
          </a:prstGeom>
          <a:noFill/>
          <a:ln>
            <a:noFill/>
          </a:ln>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800" dirty="0" smtClean="0"/>
              <a:t>(s1)</a:t>
            </a:r>
            <a:r>
              <a:rPr lang="en-US" altLang="zh-CN" sz="1800" b="1" dirty="0" smtClean="0"/>
              <a:t> </a:t>
            </a:r>
            <a:r>
              <a:rPr lang="zh-CN" altLang="en-US" sz="1800" b="1" dirty="0" smtClean="0"/>
              <a:t>加虚线</a:t>
            </a:r>
            <a:endParaRPr lang="zh-CN" altLang="en-US" sz="1800" b="1" dirty="0"/>
          </a:p>
        </p:txBody>
      </p:sp>
      <p:pic>
        <p:nvPicPr>
          <p:cNvPr id="8" name="图片 7"/>
          <p:cNvPicPr>
            <a:picLocks noChangeAspect="1"/>
          </p:cNvPicPr>
          <p:nvPr/>
        </p:nvPicPr>
        <p:blipFill>
          <a:blip r:embed="rId3"/>
          <a:stretch>
            <a:fillRect/>
          </a:stretch>
        </p:blipFill>
        <p:spPr>
          <a:xfrm>
            <a:off x="6324600" y="1774330"/>
            <a:ext cx="2152419" cy="1808476"/>
          </a:xfrm>
          <a:prstGeom prst="rect">
            <a:avLst/>
          </a:prstGeom>
        </p:spPr>
      </p:pic>
      <p:sp>
        <p:nvSpPr>
          <p:cNvPr id="9" name="Rectangle 24"/>
          <p:cNvSpPr>
            <a:spLocks noChangeArrowheads="1"/>
          </p:cNvSpPr>
          <p:nvPr/>
        </p:nvSpPr>
        <p:spPr bwMode="auto">
          <a:xfrm>
            <a:off x="6672757" y="3581400"/>
            <a:ext cx="1266066" cy="271463"/>
          </a:xfrm>
          <a:prstGeom prst="rect">
            <a:avLst/>
          </a:prstGeom>
          <a:noFill/>
          <a:ln>
            <a:noFill/>
          </a:ln>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800" dirty="0" smtClean="0"/>
              <a:t>(s2)</a:t>
            </a:r>
            <a:r>
              <a:rPr lang="en-US" altLang="zh-CN" sz="1800" b="1" dirty="0" smtClean="0"/>
              <a:t> </a:t>
            </a:r>
            <a:r>
              <a:rPr lang="zh-CN" altLang="en-US" sz="1800" dirty="0" smtClean="0"/>
              <a:t>去连</a:t>
            </a:r>
            <a:r>
              <a:rPr lang="zh-CN" altLang="en-US" sz="1800" b="1" dirty="0" smtClean="0"/>
              <a:t>线</a:t>
            </a:r>
            <a:endParaRPr lang="zh-CN" altLang="en-US" sz="1800" b="1" dirty="0"/>
          </a:p>
        </p:txBody>
      </p:sp>
      <p:sp>
        <p:nvSpPr>
          <p:cNvPr id="2" name="标题 1"/>
          <p:cNvSpPr>
            <a:spLocks noGrp="1"/>
          </p:cNvSpPr>
          <p:nvPr>
            <p:ph type="title"/>
          </p:nvPr>
        </p:nvSpPr>
        <p:spPr/>
        <p:txBody>
          <a:bodyPr/>
          <a:lstStyle/>
          <a:p>
            <a:r>
              <a:rPr lang="en-US" altLang="zh-CN" dirty="0" smtClean="0"/>
              <a:t>7.2a </a:t>
            </a:r>
            <a:r>
              <a:rPr lang="zh-CN" altLang="en-US" dirty="0" smtClean="0">
                <a:solidFill>
                  <a:srgbClr val="C00000"/>
                </a:solidFill>
              </a:rPr>
              <a:t>树</a:t>
            </a:r>
            <a:r>
              <a:rPr lang="zh-CN" altLang="en-US" dirty="0" smtClean="0"/>
              <a:t>转换成</a:t>
            </a:r>
            <a:r>
              <a:rPr lang="zh-CN" altLang="en-US" dirty="0" smtClean="0">
                <a:solidFill>
                  <a:srgbClr val="C00000"/>
                </a:solidFill>
              </a:rPr>
              <a:t>二叉树</a:t>
            </a:r>
            <a:r>
              <a:rPr lang="zh-CN" altLang="en-US" sz="2000" dirty="0" smtClean="0"/>
              <a:t>（</a:t>
            </a:r>
            <a:r>
              <a:rPr lang="en-US" altLang="zh-CN" sz="2000" dirty="0" smtClean="0"/>
              <a:t>1/2</a:t>
            </a:r>
            <a:r>
              <a:rPr lang="zh-CN" altLang="en-US" sz="2000" dirty="0" smtClean="0"/>
              <a:t>）</a:t>
            </a:r>
            <a:endParaRPr lang="zh-CN" altLang="en-US" dirty="0"/>
          </a:p>
        </p:txBody>
      </p:sp>
      <p:sp>
        <p:nvSpPr>
          <p:cNvPr id="3" name="内容占位符 2"/>
          <p:cNvSpPr>
            <a:spLocks noGrp="1"/>
          </p:cNvSpPr>
          <p:nvPr>
            <p:ph idx="1"/>
          </p:nvPr>
        </p:nvSpPr>
        <p:spPr/>
        <p:txBody>
          <a:bodyPr/>
          <a:lstStyle/>
          <a:p>
            <a:r>
              <a:rPr lang="zh-CN" altLang="en-US" sz="2400" dirty="0"/>
              <a:t>对于一般的树，可以方便地转换成一棵唯一的二叉树与之对应</a:t>
            </a:r>
            <a:r>
              <a:rPr lang="zh-CN" altLang="en-US" sz="2400" dirty="0" smtClean="0"/>
              <a:t>。</a:t>
            </a:r>
            <a:r>
              <a:rPr lang="zh-CN" altLang="en-US" sz="2400" dirty="0"/>
              <a:t>转换过程如</a:t>
            </a:r>
            <a:r>
              <a:rPr lang="zh-CN" altLang="en-US" sz="2400" dirty="0" smtClean="0"/>
              <a:t>图：</a:t>
            </a:r>
            <a:endParaRPr lang="zh-CN" altLang="en-US" sz="2400" dirty="0"/>
          </a:p>
        </p:txBody>
      </p:sp>
      <p:pic>
        <p:nvPicPr>
          <p:cNvPr id="4" name="图片 3"/>
          <p:cNvPicPr>
            <a:picLocks noChangeAspect="1"/>
          </p:cNvPicPr>
          <p:nvPr/>
        </p:nvPicPr>
        <p:blipFill>
          <a:blip r:embed="rId4"/>
          <a:stretch>
            <a:fillRect/>
          </a:stretch>
        </p:blipFill>
        <p:spPr>
          <a:xfrm>
            <a:off x="771762" y="1981200"/>
            <a:ext cx="1895238" cy="1533333"/>
          </a:xfrm>
          <a:prstGeom prst="rect">
            <a:avLst/>
          </a:prstGeom>
        </p:spPr>
      </p:pic>
      <p:sp>
        <p:nvSpPr>
          <p:cNvPr id="5" name="Rectangle 24"/>
          <p:cNvSpPr>
            <a:spLocks noChangeArrowheads="1"/>
          </p:cNvSpPr>
          <p:nvPr/>
        </p:nvSpPr>
        <p:spPr bwMode="auto">
          <a:xfrm>
            <a:off x="1086348" y="3690937"/>
            <a:ext cx="1266066" cy="271463"/>
          </a:xfrm>
          <a:prstGeom prst="rect">
            <a:avLst/>
          </a:prstGeom>
          <a:noFill/>
          <a:ln>
            <a:noFill/>
          </a:ln>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800" dirty="0" smtClean="0"/>
              <a:t>(a)</a:t>
            </a:r>
            <a:r>
              <a:rPr lang="en-US" altLang="zh-CN" sz="1800" b="1" dirty="0" smtClean="0"/>
              <a:t> </a:t>
            </a:r>
            <a:r>
              <a:rPr lang="zh-CN" altLang="en-US" sz="1800" b="1" dirty="0" smtClean="0"/>
              <a:t>树</a:t>
            </a:r>
            <a:r>
              <a:rPr lang="en-US" altLang="zh-CN" sz="1800" b="1" dirty="0" smtClean="0"/>
              <a:t>T</a:t>
            </a:r>
            <a:endParaRPr lang="zh-CN" altLang="en-US" sz="1800" b="1" dirty="0"/>
          </a:p>
        </p:txBody>
      </p:sp>
      <p:pic>
        <p:nvPicPr>
          <p:cNvPr id="10" name="图片 9"/>
          <p:cNvPicPr>
            <a:picLocks noChangeAspect="1"/>
          </p:cNvPicPr>
          <p:nvPr/>
        </p:nvPicPr>
        <p:blipFill>
          <a:blip r:embed="rId5"/>
          <a:stretch>
            <a:fillRect/>
          </a:stretch>
        </p:blipFill>
        <p:spPr>
          <a:xfrm>
            <a:off x="1593277" y="4343400"/>
            <a:ext cx="2005921" cy="1963911"/>
          </a:xfrm>
          <a:prstGeom prst="rect">
            <a:avLst/>
          </a:prstGeom>
        </p:spPr>
      </p:pic>
      <p:sp>
        <p:nvSpPr>
          <p:cNvPr id="11" name="Rectangle 24"/>
          <p:cNvSpPr>
            <a:spLocks noChangeArrowheads="1"/>
          </p:cNvSpPr>
          <p:nvPr/>
        </p:nvSpPr>
        <p:spPr bwMode="auto">
          <a:xfrm>
            <a:off x="2040726" y="6333297"/>
            <a:ext cx="1266066" cy="271463"/>
          </a:xfrm>
          <a:prstGeom prst="rect">
            <a:avLst/>
          </a:prstGeom>
          <a:noFill/>
          <a:ln>
            <a:noFill/>
          </a:ln>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800" dirty="0" smtClean="0"/>
              <a:t>(s3.1)</a:t>
            </a:r>
            <a:r>
              <a:rPr lang="en-US" altLang="zh-CN" sz="1800" b="1" dirty="0" smtClean="0"/>
              <a:t> </a:t>
            </a:r>
            <a:r>
              <a:rPr lang="zh-CN" altLang="en-US" sz="1800" b="1" dirty="0" smtClean="0"/>
              <a:t>顺时针旋</a:t>
            </a:r>
            <a:r>
              <a:rPr lang="en-US" altLang="zh-CN" sz="1800" b="1" dirty="0" smtClean="0"/>
              <a:t>45°</a:t>
            </a:r>
            <a:endParaRPr lang="zh-CN" altLang="en-US" sz="1800" b="1" dirty="0"/>
          </a:p>
        </p:txBody>
      </p:sp>
      <p:pic>
        <p:nvPicPr>
          <p:cNvPr id="12" name="图片 11"/>
          <p:cNvPicPr>
            <a:picLocks noChangeAspect="1"/>
          </p:cNvPicPr>
          <p:nvPr/>
        </p:nvPicPr>
        <p:blipFill>
          <a:blip r:embed="rId6"/>
          <a:stretch>
            <a:fillRect/>
          </a:stretch>
        </p:blipFill>
        <p:spPr>
          <a:xfrm>
            <a:off x="6639133" y="3980410"/>
            <a:ext cx="1837886" cy="2331490"/>
          </a:xfrm>
          <a:prstGeom prst="rect">
            <a:avLst/>
          </a:prstGeom>
        </p:spPr>
      </p:pic>
      <p:sp>
        <p:nvSpPr>
          <p:cNvPr id="13" name="Rectangle 24"/>
          <p:cNvSpPr>
            <a:spLocks noChangeArrowheads="1"/>
          </p:cNvSpPr>
          <p:nvPr/>
        </p:nvSpPr>
        <p:spPr bwMode="auto">
          <a:xfrm>
            <a:off x="6839433" y="6319977"/>
            <a:ext cx="1266066" cy="271463"/>
          </a:xfrm>
          <a:prstGeom prst="rect">
            <a:avLst/>
          </a:prstGeom>
          <a:noFill/>
          <a:ln>
            <a:noFill/>
          </a:ln>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800" dirty="0" smtClean="0"/>
              <a:t>(s4)</a:t>
            </a:r>
            <a:r>
              <a:rPr lang="zh-CN" altLang="en-US" sz="1800" dirty="0"/>
              <a:t>虚线改为实线</a:t>
            </a:r>
            <a:r>
              <a:rPr lang="en-US" altLang="zh-CN" sz="1800" dirty="0"/>
              <a:t>, </a:t>
            </a:r>
            <a:r>
              <a:rPr lang="zh-CN" altLang="en-US" sz="1800" dirty="0"/>
              <a:t>并向右</a:t>
            </a:r>
            <a:r>
              <a:rPr lang="zh-CN" altLang="en-US" sz="1800" dirty="0" smtClean="0"/>
              <a:t>斜</a:t>
            </a:r>
            <a:endParaRPr lang="zh-CN" altLang="en-US" sz="1800" b="1" dirty="0"/>
          </a:p>
        </p:txBody>
      </p:sp>
      <p:pic>
        <p:nvPicPr>
          <p:cNvPr id="14" name="图片 13"/>
          <p:cNvPicPr>
            <a:picLocks noChangeAspect="1"/>
          </p:cNvPicPr>
          <p:nvPr/>
        </p:nvPicPr>
        <p:blipFill>
          <a:blip r:embed="rId7"/>
          <a:stretch>
            <a:fillRect/>
          </a:stretch>
        </p:blipFill>
        <p:spPr>
          <a:xfrm>
            <a:off x="4005879" y="4054396"/>
            <a:ext cx="1800673" cy="2284282"/>
          </a:xfrm>
          <a:prstGeom prst="rect">
            <a:avLst/>
          </a:prstGeom>
        </p:spPr>
      </p:pic>
      <p:sp>
        <p:nvSpPr>
          <p:cNvPr id="15" name="Rectangle 24"/>
          <p:cNvSpPr>
            <a:spLocks noChangeArrowheads="1"/>
          </p:cNvSpPr>
          <p:nvPr/>
        </p:nvSpPr>
        <p:spPr bwMode="auto">
          <a:xfrm>
            <a:off x="4328106" y="6326849"/>
            <a:ext cx="1266066" cy="271463"/>
          </a:xfrm>
          <a:prstGeom prst="rect">
            <a:avLst/>
          </a:prstGeom>
          <a:noFill/>
          <a:ln>
            <a:noFill/>
          </a:ln>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800" dirty="0" smtClean="0"/>
              <a:t>(s3.2) </a:t>
            </a:r>
            <a:r>
              <a:rPr lang="zh-CN" altLang="en-US" sz="1800" dirty="0" smtClean="0"/>
              <a:t>实线</a:t>
            </a:r>
            <a:r>
              <a:rPr lang="zh-CN" altLang="en-US" sz="1800" dirty="0"/>
              <a:t>左</a:t>
            </a:r>
            <a:r>
              <a:rPr lang="zh-CN" altLang="en-US" sz="1800" dirty="0" smtClean="0"/>
              <a:t>斜</a:t>
            </a:r>
            <a:endParaRPr lang="zh-CN" altLang="en-US" sz="1800" b="1" dirty="0"/>
          </a:p>
        </p:txBody>
      </p:sp>
    </p:spTree>
    <p:extLst>
      <p:ext uri="{BB962C8B-B14F-4D97-AF65-F5344CB8AC3E}">
        <p14:creationId xmlns:p14="http://schemas.microsoft.com/office/powerpoint/2010/main" val="3501361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1+#ppt_w/2"/>
                                          </p:val>
                                        </p:tav>
                                        <p:tav tm="100000">
                                          <p:val>
                                            <p:strVal val="#ppt_x"/>
                                          </p:val>
                                        </p:tav>
                                      </p:tavLst>
                                    </p:anim>
                                    <p:anim calcmode="lin" valueType="num">
                                      <p:cBhvr additive="base">
                                        <p:cTn id="2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500"/>
                                        <p:tgtEl>
                                          <p:spTgt spid="10"/>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down)">
                                      <p:cBhvr>
                                        <p:cTn id="30" dur="500"/>
                                        <p:tgtEl>
                                          <p:spTgt spid="11"/>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ipe(down)">
                                      <p:cBhvr>
                                        <p:cTn id="33" dur="500"/>
                                        <p:tgtEl>
                                          <p:spTgt spid="15"/>
                                        </p:tgtEl>
                                      </p:cBhvr>
                                    </p:animEffect>
                                  </p:childTnLst>
                                </p:cTn>
                              </p:par>
                              <p:par>
                                <p:cTn id="34" presetID="22" presetClass="entr" presetSubtype="4" fill="hold"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ipe(down)">
                                      <p:cBhvr>
                                        <p:cTn id="36" dur="5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37" fill="hold"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barn(outVertical)">
                                      <p:cBhvr>
                                        <p:cTn id="41" dur="500"/>
                                        <p:tgtEl>
                                          <p:spTgt spid="12"/>
                                        </p:tgtEl>
                                      </p:cBhvr>
                                    </p:animEffect>
                                  </p:childTnLst>
                                </p:cTn>
                              </p:par>
                              <p:par>
                                <p:cTn id="42" presetID="16" presetClass="entr" presetSubtype="37"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barn(outVertical)">
                                      <p:cBhvr>
                                        <p:cTn id="4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P spid="13"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7.2a </a:t>
            </a:r>
            <a:r>
              <a:rPr lang="zh-CN" altLang="en-US" dirty="0" smtClean="0">
                <a:solidFill>
                  <a:srgbClr val="C00000"/>
                </a:solidFill>
              </a:rPr>
              <a:t>树</a:t>
            </a:r>
            <a:r>
              <a:rPr lang="zh-CN" altLang="en-US" dirty="0" smtClean="0"/>
              <a:t>转换成</a:t>
            </a:r>
            <a:r>
              <a:rPr lang="zh-CN" altLang="en-US" dirty="0" smtClean="0">
                <a:solidFill>
                  <a:srgbClr val="C00000"/>
                </a:solidFill>
              </a:rPr>
              <a:t>二叉树</a:t>
            </a:r>
            <a:r>
              <a:rPr lang="zh-CN" altLang="en-US" sz="2000" dirty="0" smtClean="0"/>
              <a:t>（</a:t>
            </a:r>
            <a:r>
              <a:rPr lang="en-US" altLang="zh-CN" sz="2000" dirty="0"/>
              <a:t>2</a:t>
            </a:r>
            <a:r>
              <a:rPr lang="en-US" altLang="zh-CN" sz="2000" dirty="0" smtClean="0"/>
              <a:t>/2</a:t>
            </a:r>
            <a:r>
              <a:rPr lang="zh-CN" altLang="en-US" sz="2000" dirty="0" smtClean="0"/>
              <a:t>）</a:t>
            </a:r>
            <a:endParaRPr lang="zh-CN" altLang="en-US" dirty="0"/>
          </a:p>
        </p:txBody>
      </p:sp>
      <p:sp>
        <p:nvSpPr>
          <p:cNvPr id="3" name="内容占位符 2"/>
          <p:cNvSpPr>
            <a:spLocks noGrp="1"/>
          </p:cNvSpPr>
          <p:nvPr>
            <p:ph idx="1"/>
          </p:nvPr>
        </p:nvSpPr>
        <p:spPr/>
        <p:txBody>
          <a:bodyPr/>
          <a:lstStyle/>
          <a:p>
            <a:pPr>
              <a:lnSpc>
                <a:spcPct val="114000"/>
              </a:lnSpc>
              <a:spcBef>
                <a:spcPts val="600"/>
              </a:spcBef>
            </a:pPr>
            <a:r>
              <a:rPr lang="zh-CN" altLang="en-US" sz="2400" dirty="0" smtClean="0"/>
              <a:t>转换</a:t>
            </a:r>
            <a:r>
              <a:rPr lang="zh-CN" altLang="en-US" sz="2400" b="1" dirty="0" smtClean="0"/>
              <a:t>算法的详细步骤：</a:t>
            </a:r>
            <a:endParaRPr lang="zh-CN" altLang="en-US" sz="2400" b="1" dirty="0"/>
          </a:p>
          <a:p>
            <a:pPr marL="914400" lvl="1" indent="-457200">
              <a:lnSpc>
                <a:spcPct val="114000"/>
              </a:lnSpc>
              <a:spcBef>
                <a:spcPts val="600"/>
              </a:spcBef>
              <a:buFont typeface="+mj-ea"/>
              <a:buAutoNum type="circleNumDbPlain"/>
            </a:pPr>
            <a:r>
              <a:rPr lang="zh-CN" altLang="en-US" sz="2200" b="1" dirty="0" smtClean="0">
                <a:solidFill>
                  <a:srgbClr val="0070C0"/>
                </a:solidFill>
              </a:rPr>
              <a:t>加</a:t>
            </a:r>
            <a:r>
              <a:rPr lang="zh-CN" altLang="en-US" sz="2200" b="1" dirty="0">
                <a:solidFill>
                  <a:srgbClr val="0070C0"/>
                </a:solidFill>
              </a:rPr>
              <a:t>虚线</a:t>
            </a:r>
            <a:r>
              <a:rPr lang="zh-CN" altLang="en-US" sz="2200" dirty="0"/>
              <a:t>。在树的每层按从“左至右”的顺序在兄弟结点之间加虚线相连。</a:t>
            </a:r>
          </a:p>
          <a:p>
            <a:pPr marL="914400" lvl="1" indent="-457200">
              <a:lnSpc>
                <a:spcPct val="114000"/>
              </a:lnSpc>
              <a:spcBef>
                <a:spcPts val="600"/>
              </a:spcBef>
              <a:buFont typeface="+mj-ea"/>
              <a:buAutoNum type="circleNumDbPlain"/>
            </a:pPr>
            <a:r>
              <a:rPr lang="zh-CN" altLang="en-US" sz="2200" b="1" dirty="0" smtClean="0">
                <a:solidFill>
                  <a:srgbClr val="0070C0"/>
                </a:solidFill>
              </a:rPr>
              <a:t>去</a:t>
            </a:r>
            <a:r>
              <a:rPr lang="zh-CN" altLang="en-US" sz="2200" b="1" dirty="0">
                <a:solidFill>
                  <a:srgbClr val="0070C0"/>
                </a:solidFill>
              </a:rPr>
              <a:t>连线</a:t>
            </a:r>
            <a:r>
              <a:rPr lang="zh-CN" altLang="en-US" sz="2200" dirty="0"/>
              <a:t>。除</a:t>
            </a:r>
            <a:r>
              <a:rPr lang="zh-CN" altLang="en-US" sz="2200" i="1" dirty="0">
                <a:solidFill>
                  <a:schemeClr val="accent6"/>
                </a:solidFill>
              </a:rPr>
              <a:t>最左的第一个子结点</a:t>
            </a:r>
            <a:r>
              <a:rPr lang="zh-CN" altLang="en-US" sz="2200" dirty="0"/>
              <a:t>外，</a:t>
            </a:r>
            <a:r>
              <a:rPr lang="zh-CN" altLang="en-US" sz="2200" u="sng" dirty="0"/>
              <a:t>父</a:t>
            </a:r>
            <a:r>
              <a:rPr lang="zh-CN" altLang="en-US" sz="2200" u="sng" dirty="0">
                <a:solidFill>
                  <a:schemeClr val="accent6"/>
                </a:solidFill>
              </a:rPr>
              <a:t>结点与所有其它子结点的连线</a:t>
            </a:r>
            <a:r>
              <a:rPr lang="zh-CN" altLang="en-US" sz="2200" dirty="0"/>
              <a:t>都</a:t>
            </a:r>
            <a:r>
              <a:rPr lang="zh-CN" altLang="en-US" sz="2200" b="1" dirty="0"/>
              <a:t>去掉</a:t>
            </a:r>
            <a:r>
              <a:rPr lang="zh-CN" altLang="en-US" sz="2200" dirty="0"/>
              <a:t>。</a:t>
            </a:r>
          </a:p>
          <a:p>
            <a:pPr marL="914400" lvl="1" indent="-457200">
              <a:lnSpc>
                <a:spcPct val="114000"/>
              </a:lnSpc>
              <a:spcBef>
                <a:spcPts val="600"/>
              </a:spcBef>
              <a:buFont typeface="+mj-ea"/>
              <a:buAutoNum type="circleNumDbPlain"/>
            </a:pPr>
            <a:r>
              <a:rPr lang="zh-CN" altLang="en-US" sz="2200" b="1" dirty="0" smtClean="0">
                <a:solidFill>
                  <a:srgbClr val="0070C0"/>
                </a:solidFill>
              </a:rPr>
              <a:t>旋转</a:t>
            </a:r>
            <a:r>
              <a:rPr lang="zh-CN" altLang="en-US" sz="2200" dirty="0"/>
              <a:t>。将</a:t>
            </a:r>
            <a:r>
              <a:rPr lang="zh-CN" altLang="en-US" sz="2200" dirty="0">
                <a:solidFill>
                  <a:schemeClr val="accent6"/>
                </a:solidFill>
              </a:rPr>
              <a:t>树顺时针旋转</a:t>
            </a:r>
            <a:r>
              <a:rPr lang="en-US" altLang="zh-CN" sz="2200" dirty="0">
                <a:solidFill>
                  <a:schemeClr val="accent6"/>
                </a:solidFill>
              </a:rPr>
              <a:t>45</a:t>
            </a:r>
            <a:r>
              <a:rPr lang="en-US" altLang="zh-CN" sz="2200" baseline="30000" dirty="0">
                <a:solidFill>
                  <a:schemeClr val="accent6"/>
                </a:solidFill>
              </a:rPr>
              <a:t>0</a:t>
            </a:r>
            <a:r>
              <a:rPr lang="zh-CN" altLang="en-US" sz="2200" dirty="0"/>
              <a:t>，原有的</a:t>
            </a:r>
            <a:r>
              <a:rPr lang="zh-CN" altLang="en-US" sz="2200" dirty="0">
                <a:solidFill>
                  <a:schemeClr val="accent6"/>
                </a:solidFill>
              </a:rPr>
              <a:t>实线左斜</a:t>
            </a:r>
            <a:r>
              <a:rPr lang="zh-CN" altLang="en-US" sz="2200" dirty="0"/>
              <a:t>。</a:t>
            </a:r>
          </a:p>
          <a:p>
            <a:pPr marL="914400" lvl="1" indent="-457200">
              <a:lnSpc>
                <a:spcPct val="114000"/>
              </a:lnSpc>
              <a:spcBef>
                <a:spcPts val="600"/>
              </a:spcBef>
              <a:buFont typeface="+mj-ea"/>
              <a:buAutoNum type="circleNumDbPlain"/>
            </a:pPr>
            <a:r>
              <a:rPr lang="zh-CN" altLang="en-US" sz="2200" b="1" dirty="0" smtClean="0">
                <a:solidFill>
                  <a:srgbClr val="0070C0"/>
                </a:solidFill>
              </a:rPr>
              <a:t>整型</a:t>
            </a:r>
            <a:r>
              <a:rPr lang="zh-CN" altLang="en-US" sz="2200" dirty="0"/>
              <a:t>。将旋转后树中的</a:t>
            </a:r>
            <a:r>
              <a:rPr lang="zh-CN" altLang="en-US" sz="2200" dirty="0">
                <a:solidFill>
                  <a:schemeClr val="accent6"/>
                </a:solidFill>
              </a:rPr>
              <a:t>所有虚线改为实线</a:t>
            </a:r>
            <a:r>
              <a:rPr lang="zh-CN" altLang="en-US" sz="2200" dirty="0"/>
              <a:t>，并</a:t>
            </a:r>
            <a:r>
              <a:rPr lang="zh-CN" altLang="en-US" sz="2200" dirty="0">
                <a:solidFill>
                  <a:schemeClr val="accent6"/>
                </a:solidFill>
              </a:rPr>
              <a:t>向右斜</a:t>
            </a:r>
            <a:r>
              <a:rPr lang="zh-CN" altLang="en-US" sz="2200" dirty="0" smtClean="0"/>
              <a:t>。</a:t>
            </a:r>
            <a:endParaRPr lang="en-US" altLang="zh-CN" sz="2200" dirty="0" smtClean="0"/>
          </a:p>
          <a:p>
            <a:pPr marL="514350" indent="-457200">
              <a:lnSpc>
                <a:spcPct val="114000"/>
              </a:lnSpc>
              <a:spcBef>
                <a:spcPts val="600"/>
              </a:spcBef>
            </a:pPr>
            <a:r>
              <a:rPr lang="zh-CN" altLang="en-US" sz="2400" dirty="0">
                <a:latin typeface="宋体" panose="02010600030101010101" pitchFamily="2" charset="-122"/>
              </a:rPr>
              <a:t>转换后的二叉树的</a:t>
            </a:r>
            <a:r>
              <a:rPr lang="zh-CN" altLang="en-US" sz="2400" b="1" dirty="0" smtClean="0">
                <a:latin typeface="宋体" panose="02010600030101010101" pitchFamily="2" charset="-122"/>
              </a:rPr>
              <a:t>特点：</a:t>
            </a:r>
            <a:endParaRPr lang="en-US" altLang="zh-CN" sz="2400" b="1" dirty="0" smtClean="0">
              <a:latin typeface="宋体" panose="02010600030101010101" pitchFamily="2" charset="-122"/>
            </a:endParaRPr>
          </a:p>
          <a:p>
            <a:pPr marL="914400" lvl="1" indent="-457200" eaLnBrk="1" hangingPunct="1">
              <a:lnSpc>
                <a:spcPct val="114000"/>
              </a:lnSpc>
              <a:spcBef>
                <a:spcPts val="600"/>
              </a:spcBef>
              <a:buClrTx/>
              <a:buSzTx/>
              <a:buFont typeface="+mj-lt"/>
              <a:buAutoNum type="alphaUcPeriod"/>
            </a:pPr>
            <a:r>
              <a:rPr lang="zh-CN" altLang="en-US" sz="2400" dirty="0">
                <a:latin typeface="宋体" panose="02010600030101010101" pitchFamily="2" charset="-122"/>
              </a:rPr>
              <a:t>二叉树的</a:t>
            </a:r>
            <a:r>
              <a:rPr lang="zh-CN" altLang="en-US" sz="2400" dirty="0">
                <a:solidFill>
                  <a:srgbClr val="7030A0"/>
                </a:solidFill>
                <a:latin typeface="宋体" panose="02010600030101010101" pitchFamily="2" charset="-122"/>
              </a:rPr>
              <a:t>根</a:t>
            </a:r>
            <a:r>
              <a:rPr lang="zh-CN" altLang="en-US" sz="2400" dirty="0">
                <a:solidFill>
                  <a:srgbClr val="7030A0"/>
                </a:solidFill>
                <a:latin typeface="+mn-ea"/>
              </a:rPr>
              <a:t>结点没有右子树</a:t>
            </a:r>
            <a:r>
              <a:rPr lang="zh-CN" altLang="en-US" sz="2400" dirty="0">
                <a:latin typeface="+mn-ea"/>
              </a:rPr>
              <a:t>，只有左子树</a:t>
            </a:r>
            <a:r>
              <a:rPr lang="zh-CN" altLang="en-US" sz="2400" dirty="0" smtClean="0">
                <a:latin typeface="+mn-ea"/>
              </a:rPr>
              <a:t>；</a:t>
            </a:r>
            <a:endParaRPr lang="en-US" altLang="zh-CN" sz="2400" dirty="0" smtClean="0">
              <a:latin typeface="+mn-ea"/>
            </a:endParaRPr>
          </a:p>
          <a:p>
            <a:pPr marL="914400" lvl="1" indent="-457200" eaLnBrk="1" hangingPunct="1">
              <a:lnSpc>
                <a:spcPct val="114000"/>
              </a:lnSpc>
              <a:spcBef>
                <a:spcPts val="600"/>
              </a:spcBef>
              <a:buClrTx/>
              <a:buSzTx/>
              <a:buFont typeface="+mj-lt"/>
              <a:buAutoNum type="alphaUcPeriod"/>
            </a:pPr>
            <a:r>
              <a:rPr lang="zh-CN" altLang="en-US" sz="2400" dirty="0" smtClean="0">
                <a:solidFill>
                  <a:srgbClr val="7030A0"/>
                </a:solidFill>
                <a:latin typeface="+mn-ea"/>
              </a:rPr>
              <a:t>左</a:t>
            </a:r>
            <a:r>
              <a:rPr lang="zh-CN" altLang="en-US" sz="2400" dirty="0">
                <a:solidFill>
                  <a:srgbClr val="7030A0"/>
                </a:solidFill>
                <a:latin typeface="+mn-ea"/>
              </a:rPr>
              <a:t>子结点</a:t>
            </a:r>
            <a:r>
              <a:rPr lang="zh-CN" altLang="en-US" sz="2400" dirty="0">
                <a:latin typeface="+mn-ea"/>
              </a:rPr>
              <a:t>仍然是原来树中相应结点的</a:t>
            </a:r>
            <a:r>
              <a:rPr lang="zh-CN" altLang="en-US" sz="2400" u="sng" dirty="0">
                <a:latin typeface="+mn-ea"/>
              </a:rPr>
              <a:t>左子</a:t>
            </a:r>
            <a:r>
              <a:rPr lang="zh-CN" altLang="en-US" sz="2400" u="sng" dirty="0" smtClean="0">
                <a:latin typeface="+mn-ea"/>
              </a:rPr>
              <a:t>结点</a:t>
            </a:r>
            <a:r>
              <a:rPr lang="zh-CN" altLang="en-US" sz="2400" dirty="0" smtClean="0">
                <a:latin typeface="+mn-ea"/>
              </a:rPr>
              <a:t>；</a:t>
            </a:r>
            <a:endParaRPr lang="en-US" altLang="zh-CN" sz="2400" dirty="0" smtClean="0">
              <a:latin typeface="+mn-ea"/>
            </a:endParaRPr>
          </a:p>
          <a:p>
            <a:pPr marL="914400" lvl="1" indent="-457200" eaLnBrk="1" hangingPunct="1">
              <a:lnSpc>
                <a:spcPct val="114000"/>
              </a:lnSpc>
              <a:spcBef>
                <a:spcPts val="600"/>
              </a:spcBef>
              <a:buClrTx/>
              <a:buSzTx/>
              <a:buFont typeface="+mj-lt"/>
              <a:buAutoNum type="alphaUcPeriod"/>
            </a:pPr>
            <a:r>
              <a:rPr lang="zh-CN" altLang="en-US" sz="2400" dirty="0" smtClean="0">
                <a:latin typeface="+mn-ea"/>
              </a:rPr>
              <a:t>所有</a:t>
            </a:r>
            <a:r>
              <a:rPr lang="zh-CN" altLang="en-US" sz="2400" dirty="0">
                <a:solidFill>
                  <a:srgbClr val="7030A0"/>
                </a:solidFill>
                <a:latin typeface="+mn-ea"/>
              </a:rPr>
              <a:t>沿右链往下</a:t>
            </a:r>
            <a:r>
              <a:rPr lang="zh-CN" altLang="en-US" sz="2400" dirty="0">
                <a:solidFill>
                  <a:srgbClr val="7030A0"/>
                </a:solidFill>
                <a:latin typeface="宋体" panose="02010600030101010101" pitchFamily="2" charset="-122"/>
              </a:rPr>
              <a:t>的右子结点</a:t>
            </a:r>
            <a:r>
              <a:rPr lang="zh-CN" altLang="en-US" sz="2400" dirty="0">
                <a:latin typeface="宋体" panose="02010600030101010101" pitchFamily="2" charset="-122"/>
              </a:rPr>
              <a:t>均是原来树中</a:t>
            </a:r>
            <a:r>
              <a:rPr lang="zh-CN" altLang="en-US" sz="2400" u="sng" dirty="0">
                <a:latin typeface="宋体" panose="02010600030101010101" pitchFamily="2" charset="-122"/>
              </a:rPr>
              <a:t>该结点的兄弟结点</a:t>
            </a:r>
            <a:r>
              <a:rPr lang="zh-CN" altLang="en-US" sz="2400" dirty="0">
                <a:latin typeface="宋体" panose="02010600030101010101" pitchFamily="2" charset="-122"/>
              </a:rPr>
              <a:t>。</a:t>
            </a:r>
          </a:p>
          <a:p>
            <a:pPr marL="914400" lvl="1" indent="-457200">
              <a:lnSpc>
                <a:spcPct val="114000"/>
              </a:lnSpc>
              <a:spcBef>
                <a:spcPts val="600"/>
              </a:spcBef>
            </a:pPr>
            <a:endParaRPr lang="zh-CN" altLang="en-US" sz="2200" dirty="0"/>
          </a:p>
        </p:txBody>
      </p:sp>
      <p:sp>
        <p:nvSpPr>
          <p:cNvPr id="4" name="动作按钮: 开始 3">
            <a:hlinkClick r:id="" action="ppaction://noaction" highlightClick="1"/>
          </p:cNvPr>
          <p:cNvSpPr/>
          <p:nvPr/>
        </p:nvSpPr>
        <p:spPr>
          <a:xfrm>
            <a:off x="8820472" y="6580188"/>
            <a:ext cx="323528" cy="277812"/>
          </a:xfrm>
          <a:prstGeom prst="actionButtonBeginning">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val="2051269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wipe(left)">
                                      <p:cBhvr>
                                        <p:cTn id="7" dur="500"/>
                                        <p:tgtEl>
                                          <p:spTgt spid="3">
                                            <p:txEl>
                                              <p:pRg st="5" end="5"/>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wipe(left)">
                                      <p:cBhvr>
                                        <p:cTn id="10" dur="500"/>
                                        <p:tgtEl>
                                          <p:spTgt spid="3">
                                            <p:txEl>
                                              <p:pRg st="6" end="6"/>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wipe(left)">
                                      <p:cBhvr>
                                        <p:cTn id="13" dur="500"/>
                                        <p:tgtEl>
                                          <p:spTgt spid="3">
                                            <p:txEl>
                                              <p:pRg st="7" end="7"/>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wipe(left)">
                                      <p:cBhvr>
                                        <p:cTn id="1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7.2b </a:t>
            </a:r>
            <a:r>
              <a:rPr lang="zh-CN" altLang="en-US" dirty="0" smtClean="0">
                <a:solidFill>
                  <a:srgbClr val="C00000"/>
                </a:solidFill>
              </a:rPr>
              <a:t>二叉树</a:t>
            </a:r>
            <a:r>
              <a:rPr lang="zh-CN" altLang="en-US" dirty="0" smtClean="0"/>
              <a:t>转换成</a:t>
            </a:r>
            <a:r>
              <a:rPr lang="zh-CN" altLang="en-US" dirty="0" smtClean="0">
                <a:solidFill>
                  <a:srgbClr val="C00000"/>
                </a:solidFill>
              </a:rPr>
              <a:t>树</a:t>
            </a:r>
            <a:r>
              <a:rPr lang="zh-CN" altLang="en-US" sz="2000" dirty="0" smtClean="0"/>
              <a:t>（</a:t>
            </a:r>
            <a:r>
              <a:rPr lang="en-US" altLang="zh-CN" sz="2000" dirty="0" smtClean="0"/>
              <a:t>1/2</a:t>
            </a:r>
            <a:r>
              <a:rPr lang="zh-CN" altLang="en-US" sz="2000" dirty="0" smtClean="0"/>
              <a:t>）</a:t>
            </a:r>
            <a:endParaRPr lang="zh-CN" altLang="en-US" dirty="0"/>
          </a:p>
        </p:txBody>
      </p:sp>
      <p:sp>
        <p:nvSpPr>
          <p:cNvPr id="3" name="内容占位符 2"/>
          <p:cNvSpPr>
            <a:spLocks noGrp="1"/>
          </p:cNvSpPr>
          <p:nvPr>
            <p:ph idx="1"/>
          </p:nvPr>
        </p:nvSpPr>
        <p:spPr/>
        <p:txBody>
          <a:bodyPr/>
          <a:lstStyle/>
          <a:p>
            <a:r>
              <a:rPr lang="zh-CN" altLang="en-US" sz="2400" dirty="0" smtClean="0"/>
              <a:t>将一</a:t>
            </a:r>
            <a:r>
              <a:rPr lang="zh-CN" altLang="en-US" sz="2400" dirty="0"/>
              <a:t>棵</a:t>
            </a:r>
            <a:r>
              <a:rPr lang="zh-CN" altLang="en-US" sz="2400" b="1" dirty="0"/>
              <a:t>转换后的</a:t>
            </a:r>
            <a:r>
              <a:rPr lang="zh-CN" altLang="en-US" sz="2400" b="1" dirty="0" smtClean="0"/>
              <a:t>二叉树</a:t>
            </a:r>
            <a:r>
              <a:rPr lang="zh-CN" altLang="en-US" sz="2400" dirty="0" smtClean="0"/>
              <a:t>还原</a:t>
            </a:r>
            <a:r>
              <a:rPr lang="zh-CN" altLang="en-US" sz="2400" dirty="0"/>
              <a:t>成</a:t>
            </a:r>
            <a:r>
              <a:rPr lang="zh-CN" altLang="en-US" sz="2400" b="1" dirty="0"/>
              <a:t>原来的</a:t>
            </a:r>
            <a:r>
              <a:rPr lang="zh-CN" altLang="en-US" sz="2400" b="1" dirty="0" smtClean="0"/>
              <a:t>树</a:t>
            </a:r>
            <a:r>
              <a:rPr lang="zh-CN" altLang="en-US" sz="2400" dirty="0" smtClean="0"/>
              <a:t>，</a:t>
            </a:r>
            <a:r>
              <a:rPr lang="zh-CN" altLang="en-US" sz="2400" dirty="0"/>
              <a:t>转换过程如图</a:t>
            </a:r>
            <a:r>
              <a:rPr lang="zh-CN" altLang="en-US" sz="2400" dirty="0" smtClean="0"/>
              <a:t>：</a:t>
            </a:r>
            <a:endParaRPr lang="zh-CN" altLang="en-US" sz="2400" dirty="0"/>
          </a:p>
        </p:txBody>
      </p:sp>
      <p:pic>
        <p:nvPicPr>
          <p:cNvPr id="4" name="图片 3"/>
          <p:cNvPicPr>
            <a:picLocks noChangeAspect="1"/>
          </p:cNvPicPr>
          <p:nvPr/>
        </p:nvPicPr>
        <p:blipFill>
          <a:blip r:embed="rId2"/>
          <a:stretch>
            <a:fillRect/>
          </a:stretch>
        </p:blipFill>
        <p:spPr>
          <a:xfrm>
            <a:off x="6236174" y="2133600"/>
            <a:ext cx="2637183" cy="2133600"/>
          </a:xfrm>
          <a:prstGeom prst="rect">
            <a:avLst/>
          </a:prstGeom>
        </p:spPr>
      </p:pic>
      <p:sp>
        <p:nvSpPr>
          <p:cNvPr id="5" name="Rectangle 24"/>
          <p:cNvSpPr>
            <a:spLocks noChangeArrowheads="1"/>
          </p:cNvSpPr>
          <p:nvPr/>
        </p:nvSpPr>
        <p:spPr bwMode="auto">
          <a:xfrm>
            <a:off x="1003300" y="5073267"/>
            <a:ext cx="1266066" cy="271463"/>
          </a:xfrm>
          <a:prstGeom prst="rect">
            <a:avLst/>
          </a:prstGeom>
          <a:noFill/>
          <a:ln>
            <a:noFill/>
          </a:ln>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800" dirty="0" smtClean="0"/>
              <a:t>(a)</a:t>
            </a:r>
            <a:r>
              <a:rPr lang="en-US" altLang="zh-CN" sz="1800" b="1" dirty="0" smtClean="0"/>
              <a:t> </a:t>
            </a:r>
            <a:r>
              <a:rPr lang="zh-CN" altLang="en-US" sz="1800" dirty="0" smtClean="0"/>
              <a:t>加虚线</a:t>
            </a:r>
            <a:endParaRPr lang="zh-CN" altLang="en-US" sz="1800" b="1" dirty="0"/>
          </a:p>
        </p:txBody>
      </p:sp>
      <p:pic>
        <p:nvPicPr>
          <p:cNvPr id="6" name="图片 5"/>
          <p:cNvPicPr>
            <a:picLocks noChangeAspect="1"/>
          </p:cNvPicPr>
          <p:nvPr/>
        </p:nvPicPr>
        <p:blipFill>
          <a:blip r:embed="rId3"/>
          <a:stretch>
            <a:fillRect/>
          </a:stretch>
        </p:blipFill>
        <p:spPr>
          <a:xfrm>
            <a:off x="533400" y="1828800"/>
            <a:ext cx="1895238" cy="3066667"/>
          </a:xfrm>
          <a:prstGeom prst="rect">
            <a:avLst/>
          </a:prstGeom>
        </p:spPr>
      </p:pic>
      <p:pic>
        <p:nvPicPr>
          <p:cNvPr id="7" name="图片 6"/>
          <p:cNvPicPr>
            <a:picLocks noChangeAspect="1"/>
          </p:cNvPicPr>
          <p:nvPr/>
        </p:nvPicPr>
        <p:blipFill>
          <a:blip r:embed="rId4"/>
          <a:stretch>
            <a:fillRect/>
          </a:stretch>
        </p:blipFill>
        <p:spPr>
          <a:xfrm>
            <a:off x="3407747" y="1876424"/>
            <a:ext cx="1904762" cy="3057143"/>
          </a:xfrm>
          <a:prstGeom prst="rect">
            <a:avLst/>
          </a:prstGeom>
        </p:spPr>
      </p:pic>
      <p:sp>
        <p:nvSpPr>
          <p:cNvPr id="8" name="Rectangle 24"/>
          <p:cNvSpPr>
            <a:spLocks noChangeArrowheads="1"/>
          </p:cNvSpPr>
          <p:nvPr/>
        </p:nvSpPr>
        <p:spPr bwMode="auto">
          <a:xfrm>
            <a:off x="3915534" y="5073267"/>
            <a:ext cx="1266066" cy="271463"/>
          </a:xfrm>
          <a:prstGeom prst="rect">
            <a:avLst/>
          </a:prstGeom>
          <a:noFill/>
          <a:ln>
            <a:noFill/>
          </a:ln>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800" dirty="0" smtClean="0"/>
              <a:t>(b)</a:t>
            </a:r>
            <a:r>
              <a:rPr lang="en-US" altLang="zh-CN" sz="1800" b="1" dirty="0" smtClean="0"/>
              <a:t> </a:t>
            </a:r>
            <a:r>
              <a:rPr lang="zh-CN" altLang="en-US" sz="1800" b="1" dirty="0" smtClean="0"/>
              <a:t>去连线后</a:t>
            </a:r>
            <a:endParaRPr lang="zh-CN" altLang="en-US" sz="1800" b="1" dirty="0"/>
          </a:p>
        </p:txBody>
      </p:sp>
      <p:sp>
        <p:nvSpPr>
          <p:cNvPr id="9" name="Rectangle 24"/>
          <p:cNvSpPr>
            <a:spLocks noChangeArrowheads="1"/>
          </p:cNvSpPr>
          <p:nvPr/>
        </p:nvSpPr>
        <p:spPr bwMode="auto">
          <a:xfrm>
            <a:off x="6934200" y="5073267"/>
            <a:ext cx="1266066" cy="271463"/>
          </a:xfrm>
          <a:prstGeom prst="rect">
            <a:avLst/>
          </a:prstGeom>
          <a:noFill/>
          <a:ln>
            <a:noFill/>
          </a:ln>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800" dirty="0" smtClean="0"/>
              <a:t>(c)</a:t>
            </a:r>
            <a:r>
              <a:rPr lang="en-US" altLang="zh-CN" sz="1800" b="1" dirty="0" smtClean="0"/>
              <a:t> </a:t>
            </a:r>
            <a:r>
              <a:rPr lang="zh-CN" altLang="en-US" sz="1800" b="1" dirty="0" smtClean="0"/>
              <a:t>还原后的树</a:t>
            </a:r>
            <a:endParaRPr lang="zh-CN" altLang="en-US" sz="1800" b="1" dirty="0"/>
          </a:p>
        </p:txBody>
      </p:sp>
      <p:sp>
        <p:nvSpPr>
          <p:cNvPr id="10" name="Rectangle 24"/>
          <p:cNvSpPr>
            <a:spLocks noChangeArrowheads="1"/>
          </p:cNvSpPr>
          <p:nvPr/>
        </p:nvSpPr>
        <p:spPr bwMode="auto">
          <a:xfrm>
            <a:off x="3007958" y="5828916"/>
            <a:ext cx="3228216" cy="231776"/>
          </a:xfrm>
          <a:prstGeom prst="rect">
            <a:avLst/>
          </a:prstGeom>
          <a:noFill/>
          <a:ln>
            <a:noFill/>
          </a:ln>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2400" dirty="0" smtClean="0"/>
              <a:t>图</a:t>
            </a:r>
            <a:r>
              <a:rPr lang="en-US" altLang="zh-CN" sz="2400" dirty="0" smtClean="0"/>
              <a:t> </a:t>
            </a:r>
            <a:r>
              <a:rPr lang="zh-CN" altLang="en-US" sz="2400" dirty="0" smtClean="0">
                <a:solidFill>
                  <a:srgbClr val="0070C0"/>
                </a:solidFill>
              </a:rPr>
              <a:t>二叉树</a:t>
            </a:r>
            <a:r>
              <a:rPr lang="zh-CN" altLang="en-US" sz="2400" dirty="0"/>
              <a:t>还原为</a:t>
            </a:r>
            <a:r>
              <a:rPr lang="zh-CN" altLang="en-US" sz="2400" dirty="0">
                <a:solidFill>
                  <a:srgbClr val="0070C0"/>
                </a:solidFill>
              </a:rPr>
              <a:t>树</a:t>
            </a:r>
            <a:r>
              <a:rPr lang="zh-CN" altLang="en-US" sz="2400" dirty="0"/>
              <a:t>的过程</a:t>
            </a:r>
            <a:endParaRPr lang="zh-CN" altLang="en-US" sz="2400" b="1" dirty="0"/>
          </a:p>
        </p:txBody>
      </p:sp>
    </p:spTree>
    <p:extLst>
      <p:ext uri="{BB962C8B-B14F-4D97-AF65-F5344CB8AC3E}">
        <p14:creationId xmlns:p14="http://schemas.microsoft.com/office/powerpoint/2010/main" val="892544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up)">
                                      <p:cBhvr>
                                        <p:cTn id="15" dur="500"/>
                                        <p:tgtEl>
                                          <p:spTgt spid="7"/>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up)">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7.2b </a:t>
            </a:r>
            <a:r>
              <a:rPr lang="zh-CN" altLang="en-US" dirty="0" smtClean="0">
                <a:solidFill>
                  <a:srgbClr val="C00000"/>
                </a:solidFill>
              </a:rPr>
              <a:t>二叉树</a:t>
            </a:r>
            <a:r>
              <a:rPr lang="zh-CN" altLang="en-US" dirty="0" smtClean="0"/>
              <a:t>转换成</a:t>
            </a:r>
            <a:r>
              <a:rPr lang="zh-CN" altLang="en-US" dirty="0" smtClean="0">
                <a:solidFill>
                  <a:srgbClr val="C00000"/>
                </a:solidFill>
              </a:rPr>
              <a:t>树</a:t>
            </a:r>
            <a:r>
              <a:rPr lang="zh-CN" altLang="en-US" sz="2000" dirty="0" smtClean="0"/>
              <a:t>（</a:t>
            </a:r>
            <a:r>
              <a:rPr lang="en-US" altLang="zh-CN" sz="2000" dirty="0" smtClean="0"/>
              <a:t>2/2</a:t>
            </a:r>
            <a:r>
              <a:rPr lang="zh-CN" altLang="en-US" sz="2000" dirty="0" smtClean="0"/>
              <a:t>）</a:t>
            </a:r>
            <a:endParaRPr lang="zh-CN" altLang="en-US" dirty="0"/>
          </a:p>
        </p:txBody>
      </p:sp>
      <p:sp>
        <p:nvSpPr>
          <p:cNvPr id="3" name="内容占位符 2"/>
          <p:cNvSpPr>
            <a:spLocks noGrp="1"/>
          </p:cNvSpPr>
          <p:nvPr>
            <p:ph idx="1"/>
          </p:nvPr>
        </p:nvSpPr>
        <p:spPr/>
        <p:txBody>
          <a:bodyPr/>
          <a:lstStyle/>
          <a:p>
            <a:r>
              <a:rPr lang="zh-CN" altLang="en-US" dirty="0"/>
              <a:t>对于一棵转换后的二叉树，如何</a:t>
            </a:r>
            <a:r>
              <a:rPr lang="zh-CN" altLang="en-US" dirty="0">
                <a:solidFill>
                  <a:srgbClr val="7030A0"/>
                </a:solidFill>
              </a:rPr>
              <a:t>还原成原来的树</a:t>
            </a:r>
            <a:r>
              <a:rPr lang="en-US" altLang="zh-CN" dirty="0"/>
              <a:t>? </a:t>
            </a:r>
            <a:endParaRPr lang="en-US" altLang="zh-CN" dirty="0" smtClean="0"/>
          </a:p>
          <a:p>
            <a:r>
              <a:rPr lang="zh-CN" altLang="en-US" dirty="0" smtClean="0"/>
              <a:t>其</a:t>
            </a:r>
            <a:r>
              <a:rPr lang="zh-CN" altLang="en-US" dirty="0"/>
              <a:t>步骤是：</a:t>
            </a:r>
          </a:p>
          <a:p>
            <a:pPr marL="971550" lvl="1" indent="-514350">
              <a:buFont typeface="+mj-ea"/>
              <a:buAutoNum type="circleNumDbPlain"/>
            </a:pPr>
            <a:r>
              <a:rPr lang="zh-CN" altLang="en-US" sz="2400" b="1" dirty="0" smtClean="0">
                <a:solidFill>
                  <a:srgbClr val="0070C0"/>
                </a:solidFill>
              </a:rPr>
              <a:t>加</a:t>
            </a:r>
            <a:r>
              <a:rPr lang="zh-CN" altLang="en-US" sz="2400" b="1" dirty="0">
                <a:solidFill>
                  <a:srgbClr val="0070C0"/>
                </a:solidFill>
              </a:rPr>
              <a:t>虚线</a:t>
            </a:r>
            <a:r>
              <a:rPr lang="zh-CN" altLang="en-US" sz="2400" dirty="0"/>
              <a:t>。若某</a:t>
            </a:r>
            <a:r>
              <a:rPr lang="zh-CN" altLang="en-US" sz="2400" dirty="0" smtClean="0"/>
              <a:t>结点</a:t>
            </a:r>
            <a:r>
              <a:rPr lang="en-US" altLang="zh-CN" sz="2400" dirty="0" err="1" smtClean="0"/>
              <a:t>i</a:t>
            </a:r>
            <a:r>
              <a:rPr lang="en-US" altLang="zh-CN" sz="2400" dirty="0" smtClean="0"/>
              <a:t> </a:t>
            </a:r>
            <a:r>
              <a:rPr lang="zh-CN" altLang="en-US" sz="2400" dirty="0" smtClean="0"/>
              <a:t>是</a:t>
            </a:r>
            <a:r>
              <a:rPr lang="zh-CN" altLang="en-US" sz="2400" dirty="0"/>
              <a:t>其父结点的左子树的根结点，则将该</a:t>
            </a:r>
            <a:r>
              <a:rPr lang="zh-CN" altLang="en-US" sz="2400" dirty="0" smtClean="0"/>
              <a:t>结点</a:t>
            </a:r>
            <a:r>
              <a:rPr lang="en-US" altLang="zh-CN" sz="2400" dirty="0" err="1" smtClean="0"/>
              <a:t>i</a:t>
            </a:r>
            <a:r>
              <a:rPr lang="en-US" altLang="zh-CN" sz="2400" dirty="0" smtClean="0"/>
              <a:t> </a:t>
            </a:r>
            <a:r>
              <a:rPr lang="zh-CN" altLang="en-US" sz="2400" dirty="0" smtClean="0"/>
              <a:t>的</a:t>
            </a:r>
            <a:r>
              <a:rPr lang="zh-CN" altLang="en-US" sz="2400" dirty="0"/>
              <a:t>右子结点以及沿右子链不断地搜索所有的右子结点，将</a:t>
            </a:r>
            <a:r>
              <a:rPr lang="zh-CN" altLang="en-US" sz="2400" b="1" u="sng" dirty="0">
                <a:solidFill>
                  <a:schemeClr val="accent6"/>
                </a:solidFill>
              </a:rPr>
              <a:t>所有</a:t>
            </a:r>
            <a:r>
              <a:rPr lang="zh-CN" altLang="en-US" sz="2400" u="sng" dirty="0">
                <a:solidFill>
                  <a:schemeClr val="accent6"/>
                </a:solidFill>
              </a:rPr>
              <a:t>这些右子</a:t>
            </a:r>
            <a:r>
              <a:rPr lang="zh-CN" altLang="en-US" sz="2400" u="sng" dirty="0" smtClean="0">
                <a:solidFill>
                  <a:schemeClr val="accent6"/>
                </a:solidFill>
              </a:rPr>
              <a:t>结点 与 </a:t>
            </a:r>
            <a:r>
              <a:rPr lang="en-US" altLang="zh-CN" sz="2400" u="sng" dirty="0" err="1" smtClean="0">
                <a:solidFill>
                  <a:schemeClr val="accent6"/>
                </a:solidFill>
              </a:rPr>
              <a:t>i</a:t>
            </a:r>
            <a:r>
              <a:rPr lang="zh-CN" altLang="en-US" sz="2400" u="sng" dirty="0" smtClean="0">
                <a:solidFill>
                  <a:schemeClr val="accent6"/>
                </a:solidFill>
              </a:rPr>
              <a:t>结点</a:t>
            </a:r>
            <a:r>
              <a:rPr lang="zh-CN" altLang="en-US" sz="2400" u="sng" dirty="0">
                <a:solidFill>
                  <a:schemeClr val="accent6"/>
                </a:solidFill>
              </a:rPr>
              <a:t>的父结点之间加虚线</a:t>
            </a:r>
            <a:r>
              <a:rPr lang="zh-CN" altLang="en-US" sz="2400" u="sng" dirty="0" smtClean="0">
                <a:solidFill>
                  <a:schemeClr val="accent6"/>
                </a:solidFill>
              </a:rPr>
              <a:t>相连</a:t>
            </a:r>
            <a:r>
              <a:rPr lang="zh-CN" altLang="en-US" sz="2400" dirty="0" smtClean="0"/>
              <a:t>。如上图</a:t>
            </a:r>
            <a:r>
              <a:rPr lang="en-US" altLang="zh-CN" sz="2400" dirty="0" smtClean="0"/>
              <a:t>(</a:t>
            </a:r>
            <a:r>
              <a:rPr lang="en-US" altLang="zh-CN" sz="2400" dirty="0"/>
              <a:t>a)</a:t>
            </a:r>
            <a:r>
              <a:rPr lang="zh-CN" altLang="en-US" sz="2400" dirty="0"/>
              <a:t>所示。</a:t>
            </a:r>
          </a:p>
          <a:p>
            <a:pPr marL="971550" lvl="1" indent="-514350">
              <a:buFont typeface="+mj-ea"/>
              <a:buAutoNum type="circleNumDbPlain"/>
            </a:pPr>
            <a:r>
              <a:rPr lang="zh-CN" altLang="en-US" sz="2400" b="1" dirty="0" smtClean="0">
                <a:solidFill>
                  <a:srgbClr val="0070C0"/>
                </a:solidFill>
              </a:rPr>
              <a:t>去</a:t>
            </a:r>
            <a:r>
              <a:rPr lang="zh-CN" altLang="en-US" sz="2400" b="1" dirty="0">
                <a:solidFill>
                  <a:srgbClr val="0070C0"/>
                </a:solidFill>
              </a:rPr>
              <a:t>连线</a:t>
            </a:r>
            <a:r>
              <a:rPr lang="zh-CN" altLang="en-US" sz="2400" dirty="0"/>
              <a:t>。去掉二叉树中</a:t>
            </a:r>
            <a:r>
              <a:rPr lang="zh-CN" altLang="en-US" sz="2400" b="1" u="sng" dirty="0">
                <a:solidFill>
                  <a:schemeClr val="accent6"/>
                </a:solidFill>
              </a:rPr>
              <a:t>所有</a:t>
            </a:r>
            <a:r>
              <a:rPr lang="zh-CN" altLang="en-US" sz="2400" u="sng" dirty="0">
                <a:solidFill>
                  <a:schemeClr val="accent6"/>
                </a:solidFill>
              </a:rPr>
              <a:t>父结点与其右子结点之间的连</a:t>
            </a:r>
            <a:r>
              <a:rPr lang="zh-CN" altLang="en-US" sz="2400" u="sng" dirty="0" smtClean="0">
                <a:solidFill>
                  <a:schemeClr val="accent6"/>
                </a:solidFill>
              </a:rPr>
              <a:t>线</a:t>
            </a:r>
            <a:r>
              <a:rPr lang="zh-CN" altLang="en-US" sz="2400" dirty="0" smtClean="0"/>
              <a:t>。如上图</a:t>
            </a:r>
            <a:r>
              <a:rPr lang="en-US" altLang="zh-CN" sz="2400" dirty="0" smtClean="0"/>
              <a:t>(b</a:t>
            </a:r>
            <a:r>
              <a:rPr lang="en-US" altLang="zh-CN" sz="2400" dirty="0"/>
              <a:t>)</a:t>
            </a:r>
            <a:r>
              <a:rPr lang="zh-CN" altLang="en-US" sz="2400" dirty="0"/>
              <a:t>所示。</a:t>
            </a:r>
          </a:p>
          <a:p>
            <a:pPr marL="971550" lvl="1" indent="-514350">
              <a:buFont typeface="+mj-ea"/>
              <a:buAutoNum type="circleNumDbPlain"/>
            </a:pPr>
            <a:r>
              <a:rPr lang="zh-CN" altLang="en-US" sz="2400" b="1" dirty="0" smtClean="0">
                <a:solidFill>
                  <a:srgbClr val="0070C0"/>
                </a:solidFill>
              </a:rPr>
              <a:t>规整</a:t>
            </a:r>
            <a:r>
              <a:rPr lang="zh-CN" altLang="en-US" sz="2400" b="1" dirty="0">
                <a:solidFill>
                  <a:srgbClr val="0070C0"/>
                </a:solidFill>
              </a:rPr>
              <a:t>化</a:t>
            </a:r>
            <a:r>
              <a:rPr lang="zh-CN" altLang="en-US" sz="2400" dirty="0"/>
              <a:t>。将图中</a:t>
            </a:r>
            <a:r>
              <a:rPr lang="zh-CN" altLang="en-US" sz="2400" u="sng" dirty="0">
                <a:solidFill>
                  <a:schemeClr val="accent6"/>
                </a:solidFill>
              </a:rPr>
              <a:t>各结点按层次排列</a:t>
            </a:r>
            <a:r>
              <a:rPr lang="zh-CN" altLang="en-US" sz="2400" dirty="0"/>
              <a:t>且将</a:t>
            </a:r>
            <a:r>
              <a:rPr lang="zh-CN" altLang="en-US" sz="2400" u="sng" dirty="0">
                <a:solidFill>
                  <a:schemeClr val="accent6"/>
                </a:solidFill>
              </a:rPr>
              <a:t>所有的虚线变成</a:t>
            </a:r>
            <a:r>
              <a:rPr lang="zh-CN" altLang="en-US" sz="2400" u="sng" dirty="0" smtClean="0">
                <a:solidFill>
                  <a:schemeClr val="accent6"/>
                </a:solidFill>
              </a:rPr>
              <a:t>实线</a:t>
            </a:r>
            <a:r>
              <a:rPr lang="zh-CN" altLang="en-US" sz="2400" dirty="0" smtClean="0"/>
              <a:t>。如上图</a:t>
            </a:r>
            <a:r>
              <a:rPr lang="en-US" altLang="zh-CN" sz="2400" dirty="0" smtClean="0"/>
              <a:t>(c</a:t>
            </a:r>
            <a:r>
              <a:rPr lang="en-US" altLang="zh-CN" sz="2400" dirty="0"/>
              <a:t>)</a:t>
            </a:r>
            <a:r>
              <a:rPr lang="zh-CN" altLang="en-US" sz="2400" dirty="0"/>
              <a:t>所示。</a:t>
            </a:r>
          </a:p>
          <a:p>
            <a:endParaRPr lang="zh-CN" altLang="en-US" dirty="0"/>
          </a:p>
        </p:txBody>
      </p:sp>
      <p:sp>
        <p:nvSpPr>
          <p:cNvPr id="4" name="动作按钮: 开始 3">
            <a:hlinkClick r:id="" action="ppaction://noaction" highlightClick="1"/>
          </p:cNvPr>
          <p:cNvSpPr/>
          <p:nvPr/>
        </p:nvSpPr>
        <p:spPr>
          <a:xfrm>
            <a:off x="8820472" y="6580188"/>
            <a:ext cx="323528" cy="277812"/>
          </a:xfrm>
          <a:prstGeom prst="actionButtonBeginning">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val="12946302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7.2c </a:t>
            </a:r>
            <a:r>
              <a:rPr lang="zh-CN" altLang="en-US" dirty="0" smtClean="0">
                <a:solidFill>
                  <a:srgbClr val="C00000"/>
                </a:solidFill>
              </a:rPr>
              <a:t>森林</a:t>
            </a:r>
            <a:r>
              <a:rPr lang="zh-CN" altLang="en-US" dirty="0" smtClean="0"/>
              <a:t>转换成</a:t>
            </a:r>
            <a:r>
              <a:rPr lang="zh-CN" altLang="en-US" dirty="0">
                <a:solidFill>
                  <a:srgbClr val="C00000"/>
                </a:solidFill>
              </a:rPr>
              <a:t>二叉树</a:t>
            </a:r>
            <a:r>
              <a:rPr lang="zh-CN" altLang="en-US" sz="2000" dirty="0" smtClean="0"/>
              <a:t>（</a:t>
            </a:r>
            <a:r>
              <a:rPr lang="en-US" altLang="zh-CN" sz="2000" dirty="0" smtClean="0"/>
              <a:t>1/2</a:t>
            </a:r>
            <a:r>
              <a:rPr lang="zh-CN" altLang="en-US" sz="2000" dirty="0"/>
              <a:t>）</a:t>
            </a:r>
            <a:endParaRPr lang="zh-CN" altLang="en-US" dirty="0"/>
          </a:p>
        </p:txBody>
      </p:sp>
      <p:sp>
        <p:nvSpPr>
          <p:cNvPr id="3" name="内容占位符 2"/>
          <p:cNvSpPr>
            <a:spLocks noGrp="1"/>
          </p:cNvSpPr>
          <p:nvPr>
            <p:ph idx="1"/>
          </p:nvPr>
        </p:nvSpPr>
        <p:spPr/>
        <p:txBody>
          <a:bodyPr/>
          <a:lstStyle/>
          <a:p>
            <a:r>
              <a:rPr lang="zh-CN" altLang="en-US" sz="2400" dirty="0"/>
              <a:t>当一般的树转换成二叉树后，二叉树的</a:t>
            </a:r>
            <a:r>
              <a:rPr lang="zh-CN" altLang="en-US" sz="2400" dirty="0">
                <a:solidFill>
                  <a:srgbClr val="C00000"/>
                </a:solidFill>
              </a:rPr>
              <a:t>右子树必为空</a:t>
            </a:r>
            <a:r>
              <a:rPr lang="zh-CN" altLang="en-US" sz="2400" dirty="0" smtClean="0"/>
              <a:t>。</a:t>
            </a:r>
            <a:endParaRPr lang="en-US" altLang="zh-CN" sz="2400" dirty="0" smtClean="0"/>
          </a:p>
          <a:p>
            <a:r>
              <a:rPr lang="zh-CN" altLang="en-US" sz="2400" dirty="0" smtClean="0"/>
              <a:t>若</a:t>
            </a:r>
            <a:r>
              <a:rPr lang="zh-CN" altLang="en-US" sz="2400" dirty="0"/>
              <a:t>把森林中的</a:t>
            </a:r>
            <a:r>
              <a:rPr lang="zh-CN" altLang="en-US" sz="2400" b="1" dirty="0"/>
              <a:t>第二棵树</a:t>
            </a:r>
            <a:r>
              <a:rPr lang="en-US" altLang="zh-CN" sz="2400" b="1" dirty="0"/>
              <a:t>(</a:t>
            </a:r>
            <a:r>
              <a:rPr lang="zh-CN" altLang="en-US" sz="2400" b="1" dirty="0"/>
              <a:t>转换成二叉树后</a:t>
            </a:r>
            <a:r>
              <a:rPr lang="en-US" altLang="zh-CN" sz="2400" b="1" dirty="0"/>
              <a:t>)</a:t>
            </a:r>
            <a:r>
              <a:rPr lang="zh-CN" altLang="en-US" sz="2400" b="1" dirty="0"/>
              <a:t>的根结点</a:t>
            </a:r>
            <a:r>
              <a:rPr lang="zh-CN" altLang="en-US" sz="2400" dirty="0"/>
              <a:t>作为</a:t>
            </a:r>
            <a:r>
              <a:rPr lang="zh-CN" altLang="en-US" sz="2400" i="1" u="sng" dirty="0">
                <a:solidFill>
                  <a:schemeClr val="accent6"/>
                </a:solidFill>
              </a:rPr>
              <a:t>第一棵树</a:t>
            </a:r>
            <a:r>
              <a:rPr lang="en-US" altLang="zh-CN" sz="2400" i="1" u="sng" dirty="0">
                <a:solidFill>
                  <a:schemeClr val="accent6"/>
                </a:solidFill>
              </a:rPr>
              <a:t>(</a:t>
            </a:r>
            <a:r>
              <a:rPr lang="zh-CN" altLang="en-US" sz="2400" i="1" u="sng" dirty="0">
                <a:solidFill>
                  <a:schemeClr val="accent6"/>
                </a:solidFill>
              </a:rPr>
              <a:t>二叉树</a:t>
            </a:r>
            <a:r>
              <a:rPr lang="en-US" altLang="zh-CN" sz="2400" i="1" u="sng" dirty="0">
                <a:solidFill>
                  <a:schemeClr val="accent6"/>
                </a:solidFill>
              </a:rPr>
              <a:t>)</a:t>
            </a:r>
            <a:r>
              <a:rPr lang="zh-CN" altLang="en-US" sz="2400" i="1" u="sng" dirty="0">
                <a:solidFill>
                  <a:schemeClr val="accent6"/>
                </a:solidFill>
              </a:rPr>
              <a:t>的根结点的兄弟结点</a:t>
            </a:r>
            <a:r>
              <a:rPr lang="zh-CN" altLang="en-US" sz="2400" dirty="0"/>
              <a:t>，则可导出森林转换成二叉树的转换</a:t>
            </a:r>
            <a:r>
              <a:rPr lang="zh-CN" altLang="en-US" sz="2400" dirty="0" smtClean="0"/>
              <a:t>算法。示例如下：</a:t>
            </a:r>
            <a:endParaRPr lang="zh-CN" altLang="en-US" sz="2400" dirty="0"/>
          </a:p>
        </p:txBody>
      </p:sp>
      <p:pic>
        <p:nvPicPr>
          <p:cNvPr id="4" name="图片 3"/>
          <p:cNvPicPr>
            <a:picLocks noChangeAspect="1"/>
          </p:cNvPicPr>
          <p:nvPr/>
        </p:nvPicPr>
        <p:blipFill>
          <a:blip r:embed="rId2"/>
          <a:stretch>
            <a:fillRect/>
          </a:stretch>
        </p:blipFill>
        <p:spPr>
          <a:xfrm>
            <a:off x="152400" y="3779658"/>
            <a:ext cx="2368412" cy="1728604"/>
          </a:xfrm>
          <a:prstGeom prst="rect">
            <a:avLst/>
          </a:prstGeom>
        </p:spPr>
      </p:pic>
      <p:sp>
        <p:nvSpPr>
          <p:cNvPr id="5" name="Rectangle 24"/>
          <p:cNvSpPr>
            <a:spLocks noChangeArrowheads="1"/>
          </p:cNvSpPr>
          <p:nvPr/>
        </p:nvSpPr>
        <p:spPr bwMode="auto">
          <a:xfrm>
            <a:off x="357567" y="5640446"/>
            <a:ext cx="1266066" cy="271463"/>
          </a:xfrm>
          <a:prstGeom prst="rect">
            <a:avLst/>
          </a:prstGeom>
          <a:noFill/>
          <a:ln>
            <a:noFill/>
          </a:ln>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800" dirty="0" smtClean="0"/>
              <a:t>(a)</a:t>
            </a:r>
            <a:r>
              <a:rPr lang="en-US" altLang="zh-CN" sz="1800" b="1" dirty="0" smtClean="0"/>
              <a:t> </a:t>
            </a:r>
            <a:r>
              <a:rPr lang="zh-CN" altLang="en-US" sz="1800" b="1" dirty="0" smtClean="0"/>
              <a:t>森林</a:t>
            </a:r>
            <a:endParaRPr lang="zh-CN" altLang="en-US" sz="1800" b="1" dirty="0"/>
          </a:p>
        </p:txBody>
      </p:sp>
      <p:pic>
        <p:nvPicPr>
          <p:cNvPr id="6" name="图片 5"/>
          <p:cNvPicPr>
            <a:picLocks noChangeAspect="1"/>
          </p:cNvPicPr>
          <p:nvPr/>
        </p:nvPicPr>
        <p:blipFill>
          <a:blip r:embed="rId3"/>
          <a:stretch>
            <a:fillRect/>
          </a:stretch>
        </p:blipFill>
        <p:spPr>
          <a:xfrm>
            <a:off x="3124200" y="3270186"/>
            <a:ext cx="2438400" cy="2244695"/>
          </a:xfrm>
          <a:prstGeom prst="rect">
            <a:avLst/>
          </a:prstGeom>
        </p:spPr>
      </p:pic>
      <p:pic>
        <p:nvPicPr>
          <p:cNvPr id="7" name="图片 6"/>
          <p:cNvPicPr>
            <a:picLocks noChangeAspect="1"/>
          </p:cNvPicPr>
          <p:nvPr/>
        </p:nvPicPr>
        <p:blipFill>
          <a:blip r:embed="rId4"/>
          <a:stretch>
            <a:fillRect/>
          </a:stretch>
        </p:blipFill>
        <p:spPr>
          <a:xfrm>
            <a:off x="6400800" y="2676677"/>
            <a:ext cx="2171467" cy="2836201"/>
          </a:xfrm>
          <a:prstGeom prst="rect">
            <a:avLst/>
          </a:prstGeom>
        </p:spPr>
      </p:pic>
      <p:sp>
        <p:nvSpPr>
          <p:cNvPr id="8" name="Rectangle 24"/>
          <p:cNvSpPr>
            <a:spLocks noChangeArrowheads="1"/>
          </p:cNvSpPr>
          <p:nvPr/>
        </p:nvSpPr>
        <p:spPr bwMode="auto">
          <a:xfrm>
            <a:off x="3029442" y="5630769"/>
            <a:ext cx="2388584" cy="312831"/>
          </a:xfrm>
          <a:prstGeom prst="rect">
            <a:avLst/>
          </a:prstGeom>
          <a:noFill/>
          <a:ln>
            <a:noFill/>
          </a:ln>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800" dirty="0" smtClean="0"/>
              <a:t>(</a:t>
            </a:r>
            <a:r>
              <a:rPr lang="en-US" altLang="zh-CN" sz="1800" dirty="0"/>
              <a:t>b</a:t>
            </a:r>
            <a:r>
              <a:rPr lang="en-US" altLang="zh-CN" sz="1800" dirty="0" smtClean="0"/>
              <a:t>)</a:t>
            </a:r>
            <a:r>
              <a:rPr lang="en-US" altLang="zh-CN" sz="1800" b="1" dirty="0" smtClean="0"/>
              <a:t> </a:t>
            </a:r>
            <a:r>
              <a:rPr lang="zh-CN" altLang="en-US" sz="1800" dirty="0" smtClean="0"/>
              <a:t>森林</a:t>
            </a:r>
            <a:r>
              <a:rPr lang="zh-CN" altLang="en-US" sz="1800" dirty="0"/>
              <a:t>中每棵</a:t>
            </a:r>
            <a:r>
              <a:rPr lang="zh-CN" altLang="en-US" sz="1800" dirty="0" smtClean="0"/>
              <a:t>树对应</a:t>
            </a:r>
            <a:r>
              <a:rPr lang="zh-CN" altLang="en-US" sz="1800" dirty="0"/>
              <a:t>的</a:t>
            </a:r>
            <a:r>
              <a:rPr lang="zh-CN" altLang="en-US" sz="1800" dirty="0" smtClean="0"/>
              <a:t>二叉树</a:t>
            </a:r>
          </a:p>
        </p:txBody>
      </p:sp>
      <p:sp>
        <p:nvSpPr>
          <p:cNvPr id="9" name="Rectangle 24"/>
          <p:cNvSpPr>
            <a:spLocks noChangeArrowheads="1"/>
          </p:cNvSpPr>
          <p:nvPr/>
        </p:nvSpPr>
        <p:spPr bwMode="auto">
          <a:xfrm>
            <a:off x="6823834" y="5640446"/>
            <a:ext cx="1266066" cy="271463"/>
          </a:xfrm>
          <a:prstGeom prst="rect">
            <a:avLst/>
          </a:prstGeom>
          <a:noFill/>
          <a:ln>
            <a:noFill/>
          </a:ln>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800" dirty="0" smtClean="0"/>
              <a:t>(c)</a:t>
            </a:r>
            <a:r>
              <a:rPr lang="en-US" altLang="zh-CN" sz="1800" b="1" dirty="0" smtClean="0"/>
              <a:t> </a:t>
            </a:r>
            <a:r>
              <a:rPr lang="zh-CN" altLang="en-US" sz="1800" b="1" dirty="0" smtClean="0"/>
              <a:t>森林对应的二叉树</a:t>
            </a:r>
            <a:endParaRPr lang="zh-CN" altLang="en-US" sz="1800" b="1" dirty="0"/>
          </a:p>
        </p:txBody>
      </p:sp>
      <p:sp>
        <p:nvSpPr>
          <p:cNvPr id="10" name="Rectangle 24"/>
          <p:cNvSpPr>
            <a:spLocks noChangeArrowheads="1"/>
          </p:cNvSpPr>
          <p:nvPr/>
        </p:nvSpPr>
        <p:spPr bwMode="auto">
          <a:xfrm>
            <a:off x="2919792" y="6245224"/>
            <a:ext cx="3228216" cy="231776"/>
          </a:xfrm>
          <a:prstGeom prst="rect">
            <a:avLst/>
          </a:prstGeom>
          <a:noFill/>
          <a:ln>
            <a:noFill/>
          </a:ln>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2400" dirty="0" smtClean="0"/>
              <a:t>图</a:t>
            </a:r>
            <a:r>
              <a:rPr lang="en-US" altLang="zh-CN" sz="2400" dirty="0" smtClean="0"/>
              <a:t>   </a:t>
            </a:r>
            <a:r>
              <a:rPr lang="zh-CN" altLang="en-US" sz="2400" dirty="0" smtClean="0">
                <a:solidFill>
                  <a:srgbClr val="0070C0"/>
                </a:solidFill>
              </a:rPr>
              <a:t>森林</a:t>
            </a:r>
            <a:r>
              <a:rPr lang="zh-CN" altLang="en-US" sz="2400" dirty="0" smtClean="0"/>
              <a:t>转换成</a:t>
            </a:r>
            <a:r>
              <a:rPr lang="zh-CN" altLang="en-US" sz="2400" dirty="0" smtClean="0">
                <a:solidFill>
                  <a:srgbClr val="0070C0"/>
                </a:solidFill>
              </a:rPr>
              <a:t>二叉树</a:t>
            </a:r>
            <a:r>
              <a:rPr lang="zh-CN" altLang="en-US" sz="2400" dirty="0" smtClean="0"/>
              <a:t>的</a:t>
            </a:r>
            <a:r>
              <a:rPr lang="zh-CN" altLang="en-US" sz="2400" dirty="0"/>
              <a:t>过程</a:t>
            </a:r>
            <a:endParaRPr lang="zh-CN" altLang="en-US" sz="2400" b="1" dirty="0"/>
          </a:p>
        </p:txBody>
      </p:sp>
    </p:spTree>
    <p:extLst>
      <p:ext uri="{BB962C8B-B14F-4D97-AF65-F5344CB8AC3E}">
        <p14:creationId xmlns:p14="http://schemas.microsoft.com/office/powerpoint/2010/main" val="16732762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7.2c </a:t>
            </a:r>
            <a:r>
              <a:rPr lang="zh-CN" altLang="en-US" dirty="0">
                <a:solidFill>
                  <a:srgbClr val="C00000"/>
                </a:solidFill>
              </a:rPr>
              <a:t>森林</a:t>
            </a:r>
            <a:r>
              <a:rPr lang="zh-CN" altLang="en-US" dirty="0"/>
              <a:t>转换成</a:t>
            </a:r>
            <a:r>
              <a:rPr lang="zh-CN" altLang="en-US" dirty="0">
                <a:solidFill>
                  <a:srgbClr val="C00000"/>
                </a:solidFill>
              </a:rPr>
              <a:t>二叉树</a:t>
            </a:r>
            <a:r>
              <a:rPr lang="zh-CN" altLang="en-US" sz="2000" dirty="0" smtClean="0"/>
              <a:t>（</a:t>
            </a:r>
            <a:r>
              <a:rPr lang="en-US" altLang="zh-CN" sz="2000" dirty="0" smtClean="0"/>
              <a:t>2/2</a:t>
            </a:r>
            <a:r>
              <a:rPr lang="zh-CN" altLang="en-US" sz="2000" dirty="0"/>
              <a:t>）</a:t>
            </a:r>
            <a:endParaRPr lang="zh-CN" altLang="en-US" dirty="0"/>
          </a:p>
        </p:txBody>
      </p:sp>
      <p:sp>
        <p:nvSpPr>
          <p:cNvPr id="3" name="内容占位符 2"/>
          <p:cNvSpPr>
            <a:spLocks noGrp="1"/>
          </p:cNvSpPr>
          <p:nvPr>
            <p:ph idx="1"/>
          </p:nvPr>
        </p:nvSpPr>
        <p:spPr/>
        <p:txBody>
          <a:bodyPr/>
          <a:lstStyle/>
          <a:p>
            <a:pPr>
              <a:lnSpc>
                <a:spcPct val="100000"/>
              </a:lnSpc>
              <a:spcBef>
                <a:spcPts val="600"/>
              </a:spcBef>
            </a:pPr>
            <a:r>
              <a:rPr lang="zh-CN" altLang="en-US" sz="2400" b="1" dirty="0"/>
              <a:t>森林</a:t>
            </a:r>
            <a:r>
              <a:rPr lang="zh-CN" altLang="en-US" sz="2400" dirty="0"/>
              <a:t>转换成</a:t>
            </a:r>
            <a:r>
              <a:rPr lang="zh-CN" altLang="en-US" sz="2400" b="1" dirty="0" smtClean="0"/>
              <a:t>二叉树</a:t>
            </a:r>
            <a:r>
              <a:rPr lang="zh-CN" altLang="en-US" sz="2400" dirty="0" smtClean="0"/>
              <a:t>的算法如下：</a:t>
            </a:r>
            <a:endParaRPr lang="en-US" altLang="zh-CN" sz="2400" dirty="0" smtClean="0"/>
          </a:p>
          <a:p>
            <a:pPr lvl="1">
              <a:lnSpc>
                <a:spcPct val="100000"/>
              </a:lnSpc>
              <a:spcBef>
                <a:spcPts val="600"/>
              </a:spcBef>
            </a:pPr>
            <a:r>
              <a:rPr lang="zh-CN" altLang="en-US" sz="2400" dirty="0"/>
              <a:t>设</a:t>
            </a:r>
            <a:r>
              <a:rPr lang="en-US" altLang="zh-CN" sz="2400" dirty="0"/>
              <a:t>F={T</a:t>
            </a:r>
            <a:r>
              <a:rPr lang="en-US" altLang="zh-CN" sz="2400" baseline="-25000" dirty="0"/>
              <a:t>1</a:t>
            </a:r>
            <a:r>
              <a:rPr lang="en-US" altLang="zh-CN" sz="2400" dirty="0"/>
              <a:t>, T</a:t>
            </a:r>
            <a:r>
              <a:rPr lang="en-US" altLang="zh-CN" sz="2400" baseline="-25000" dirty="0"/>
              <a:t>2</a:t>
            </a:r>
            <a:r>
              <a:rPr lang="en-US" altLang="zh-CN" sz="2400" dirty="0"/>
              <a:t>,⋯,T</a:t>
            </a:r>
            <a:r>
              <a:rPr lang="en-US" altLang="zh-CN" sz="2400" baseline="-25000" dirty="0"/>
              <a:t>n</a:t>
            </a:r>
            <a:r>
              <a:rPr lang="en-US" altLang="zh-CN" sz="2400" dirty="0"/>
              <a:t>}</a:t>
            </a:r>
            <a:r>
              <a:rPr lang="zh-CN" altLang="en-US" sz="2400" dirty="0"/>
              <a:t>是森林，则按以下规则可转换成一棵二叉树</a:t>
            </a:r>
            <a:r>
              <a:rPr lang="en-US" altLang="zh-CN" sz="2400" dirty="0"/>
              <a:t>B=(root</a:t>
            </a:r>
            <a:r>
              <a:rPr lang="zh-CN" altLang="en-US" sz="2400" dirty="0"/>
              <a:t>，</a:t>
            </a:r>
            <a:r>
              <a:rPr lang="en-US" altLang="zh-CN" sz="2400" dirty="0"/>
              <a:t>LB</a:t>
            </a:r>
            <a:r>
              <a:rPr lang="zh-CN" altLang="en-US" sz="2400" dirty="0"/>
              <a:t>，</a:t>
            </a:r>
            <a:r>
              <a:rPr lang="en-US" altLang="zh-CN" sz="2400" dirty="0"/>
              <a:t>RB)</a:t>
            </a:r>
          </a:p>
          <a:p>
            <a:pPr marL="1371600" lvl="2" indent="-457200">
              <a:lnSpc>
                <a:spcPct val="100000"/>
              </a:lnSpc>
              <a:spcBef>
                <a:spcPts val="600"/>
              </a:spcBef>
              <a:buFont typeface="+mj-ea"/>
              <a:buAutoNum type="circleNumDbPlain"/>
            </a:pPr>
            <a:r>
              <a:rPr lang="zh-CN" altLang="en-US" sz="2200" dirty="0" smtClean="0"/>
              <a:t>若</a:t>
            </a:r>
            <a:r>
              <a:rPr lang="en-US" altLang="zh-CN" sz="2200" dirty="0"/>
              <a:t>n=0</a:t>
            </a:r>
            <a:r>
              <a:rPr lang="zh-CN" altLang="en-US" sz="2200" dirty="0"/>
              <a:t>，则</a:t>
            </a:r>
            <a:r>
              <a:rPr lang="en-US" altLang="zh-CN" sz="2200" dirty="0"/>
              <a:t>B</a:t>
            </a:r>
            <a:r>
              <a:rPr lang="zh-CN" altLang="en-US" sz="2200" dirty="0"/>
              <a:t>是空树。</a:t>
            </a:r>
          </a:p>
          <a:p>
            <a:pPr marL="1371600" lvl="2" indent="-457200">
              <a:lnSpc>
                <a:spcPct val="100000"/>
              </a:lnSpc>
              <a:spcBef>
                <a:spcPts val="600"/>
              </a:spcBef>
              <a:buFont typeface="+mj-ea"/>
              <a:buAutoNum type="circleNumDbPlain"/>
            </a:pPr>
            <a:r>
              <a:rPr lang="zh-CN" altLang="en-US" sz="2200" dirty="0" smtClean="0"/>
              <a:t>若</a:t>
            </a:r>
            <a:r>
              <a:rPr lang="en-US" altLang="zh-CN" sz="2200" dirty="0"/>
              <a:t>n&gt;0</a:t>
            </a:r>
            <a:r>
              <a:rPr lang="zh-CN" altLang="en-US" sz="2200" dirty="0"/>
              <a:t>，则二叉树</a:t>
            </a:r>
            <a:r>
              <a:rPr lang="en-US" altLang="zh-CN" sz="2200" dirty="0"/>
              <a:t>B</a:t>
            </a:r>
            <a:r>
              <a:rPr lang="zh-CN" altLang="en-US" sz="2200" dirty="0"/>
              <a:t>的根是森林</a:t>
            </a:r>
            <a:r>
              <a:rPr lang="en-US" altLang="zh-CN" sz="2200" dirty="0"/>
              <a:t>T</a:t>
            </a:r>
            <a:r>
              <a:rPr lang="en-US" altLang="zh-CN" sz="2200" baseline="-25000" dirty="0"/>
              <a:t>1</a:t>
            </a:r>
            <a:r>
              <a:rPr lang="zh-CN" altLang="en-US" sz="2200" dirty="0"/>
              <a:t>的根</a:t>
            </a:r>
            <a:r>
              <a:rPr lang="en-US" altLang="zh-CN" sz="2200" dirty="0"/>
              <a:t>root(T</a:t>
            </a:r>
            <a:r>
              <a:rPr lang="en-US" altLang="zh-CN" sz="2200" baseline="-25000" dirty="0"/>
              <a:t>1</a:t>
            </a:r>
            <a:r>
              <a:rPr lang="en-US" altLang="zh-CN" sz="2200" dirty="0"/>
              <a:t>)</a:t>
            </a:r>
            <a:r>
              <a:rPr lang="zh-CN" altLang="en-US" sz="2200" dirty="0"/>
              <a:t>，</a:t>
            </a:r>
            <a:r>
              <a:rPr lang="en-US" altLang="zh-CN" sz="2200" dirty="0"/>
              <a:t>B</a:t>
            </a:r>
            <a:r>
              <a:rPr lang="zh-CN" altLang="en-US" sz="2200" dirty="0"/>
              <a:t>的</a:t>
            </a:r>
            <a:r>
              <a:rPr lang="zh-CN" altLang="en-US" sz="2200" dirty="0">
                <a:solidFill>
                  <a:schemeClr val="accent6"/>
                </a:solidFill>
              </a:rPr>
              <a:t>左子树</a:t>
            </a:r>
            <a:r>
              <a:rPr lang="en-US" altLang="zh-CN" sz="2200" dirty="0">
                <a:solidFill>
                  <a:schemeClr val="accent6"/>
                </a:solidFill>
              </a:rPr>
              <a:t>LB</a:t>
            </a:r>
            <a:r>
              <a:rPr lang="zh-CN" altLang="en-US" sz="2200" dirty="0"/>
              <a:t>是</a:t>
            </a:r>
            <a:r>
              <a:rPr lang="en-US" altLang="zh-CN" sz="2200" dirty="0"/>
              <a:t>B(T</a:t>
            </a:r>
            <a:r>
              <a:rPr lang="en-US" altLang="zh-CN" sz="2200" baseline="-25000" dirty="0"/>
              <a:t>11</a:t>
            </a:r>
            <a:r>
              <a:rPr lang="en-US" altLang="zh-CN" sz="2200" dirty="0"/>
              <a:t>,T</a:t>
            </a:r>
            <a:r>
              <a:rPr lang="en-US" altLang="zh-CN" sz="2200" baseline="-25000" dirty="0"/>
              <a:t>12</a:t>
            </a:r>
            <a:r>
              <a:rPr lang="en-US" altLang="zh-CN" sz="2200" dirty="0"/>
              <a:t>, ⋯,T</a:t>
            </a:r>
            <a:r>
              <a:rPr lang="en-US" altLang="zh-CN" sz="2200" baseline="-25000" dirty="0"/>
              <a:t>1m</a:t>
            </a:r>
            <a:r>
              <a:rPr lang="en-US" altLang="zh-CN" sz="2200" dirty="0"/>
              <a:t>) </a:t>
            </a:r>
            <a:r>
              <a:rPr lang="zh-CN" altLang="en-US" sz="2200" dirty="0"/>
              <a:t>，其中</a:t>
            </a:r>
            <a:r>
              <a:rPr lang="en-US" altLang="zh-CN" sz="2200" dirty="0"/>
              <a:t>T</a:t>
            </a:r>
            <a:r>
              <a:rPr lang="en-US" altLang="zh-CN" sz="2200" baseline="-25000" dirty="0"/>
              <a:t>11</a:t>
            </a:r>
            <a:r>
              <a:rPr lang="en-US" altLang="zh-CN" sz="2200" dirty="0"/>
              <a:t>,T</a:t>
            </a:r>
            <a:r>
              <a:rPr lang="en-US" altLang="zh-CN" sz="2200" baseline="-25000" dirty="0"/>
              <a:t>12</a:t>
            </a:r>
            <a:r>
              <a:rPr lang="en-US" altLang="zh-CN" sz="2200" dirty="0"/>
              <a:t>, ⋯,T</a:t>
            </a:r>
            <a:r>
              <a:rPr lang="en-US" altLang="zh-CN" sz="2200" baseline="-25000" dirty="0"/>
              <a:t>1m</a:t>
            </a:r>
            <a:r>
              <a:rPr lang="zh-CN" altLang="en-US" sz="2200" dirty="0"/>
              <a:t>是</a:t>
            </a:r>
            <a:r>
              <a:rPr lang="en-US" altLang="zh-CN" sz="2200" dirty="0"/>
              <a:t>T</a:t>
            </a:r>
            <a:r>
              <a:rPr lang="en-US" altLang="zh-CN" sz="2200" baseline="-25000" dirty="0"/>
              <a:t>1</a:t>
            </a:r>
            <a:r>
              <a:rPr lang="zh-CN" altLang="en-US" sz="2200" dirty="0"/>
              <a:t>的子树</a:t>
            </a:r>
            <a:r>
              <a:rPr lang="en-US" altLang="zh-CN" sz="2200" dirty="0"/>
              <a:t>(</a:t>
            </a:r>
            <a:r>
              <a:rPr lang="zh-CN" altLang="en-US" sz="2200" dirty="0"/>
              <a:t>转换后</a:t>
            </a:r>
            <a:r>
              <a:rPr lang="en-US" altLang="zh-CN" sz="2200" dirty="0"/>
              <a:t>)</a:t>
            </a:r>
            <a:r>
              <a:rPr lang="zh-CN" altLang="en-US" sz="2200" dirty="0"/>
              <a:t>，而其</a:t>
            </a:r>
            <a:r>
              <a:rPr lang="zh-CN" altLang="en-US" sz="2200" dirty="0">
                <a:solidFill>
                  <a:schemeClr val="accent6"/>
                </a:solidFill>
              </a:rPr>
              <a:t>右子树</a:t>
            </a:r>
            <a:r>
              <a:rPr lang="en-US" altLang="zh-CN" sz="2200" dirty="0">
                <a:solidFill>
                  <a:schemeClr val="accent6"/>
                </a:solidFill>
              </a:rPr>
              <a:t>RB</a:t>
            </a:r>
            <a:r>
              <a:rPr lang="zh-CN" altLang="en-US" sz="2200" dirty="0"/>
              <a:t>是从森林</a:t>
            </a:r>
            <a:r>
              <a:rPr lang="en-US" altLang="zh-CN" sz="2200" dirty="0"/>
              <a:t>F’={T</a:t>
            </a:r>
            <a:r>
              <a:rPr lang="en-US" altLang="zh-CN" sz="2200" baseline="-25000" dirty="0"/>
              <a:t>2</a:t>
            </a:r>
            <a:r>
              <a:rPr lang="en-US" altLang="zh-CN" sz="2200" dirty="0"/>
              <a:t>, T</a:t>
            </a:r>
            <a:r>
              <a:rPr lang="en-US" altLang="zh-CN" sz="2200" baseline="-25000" dirty="0"/>
              <a:t>3</a:t>
            </a:r>
            <a:r>
              <a:rPr lang="en-US" altLang="zh-CN" sz="2200" dirty="0"/>
              <a:t>,⋯,T</a:t>
            </a:r>
            <a:r>
              <a:rPr lang="en-US" altLang="zh-CN" sz="2200" baseline="-25000" dirty="0"/>
              <a:t>n</a:t>
            </a:r>
            <a:r>
              <a:rPr lang="en-US" altLang="zh-CN" sz="2200" dirty="0"/>
              <a:t>}</a:t>
            </a:r>
            <a:r>
              <a:rPr lang="zh-CN" altLang="en-US" sz="2200" dirty="0"/>
              <a:t>转换而成的二叉树。</a:t>
            </a:r>
          </a:p>
          <a:p>
            <a:pPr lvl="1">
              <a:lnSpc>
                <a:spcPct val="100000"/>
              </a:lnSpc>
              <a:spcBef>
                <a:spcPts val="600"/>
              </a:spcBef>
            </a:pPr>
            <a:r>
              <a:rPr lang="zh-CN" altLang="en-US" sz="2400" dirty="0"/>
              <a:t>转换</a:t>
            </a:r>
            <a:r>
              <a:rPr lang="zh-CN" altLang="en-US" sz="2400" b="1" dirty="0"/>
              <a:t>步骤</a:t>
            </a:r>
            <a:r>
              <a:rPr lang="zh-CN" altLang="en-US" sz="2400" dirty="0"/>
              <a:t>： </a:t>
            </a:r>
          </a:p>
          <a:p>
            <a:pPr marL="1371600" lvl="2" indent="-457200">
              <a:lnSpc>
                <a:spcPct val="100000"/>
              </a:lnSpc>
              <a:spcBef>
                <a:spcPts val="600"/>
              </a:spcBef>
              <a:buFont typeface="+mj-ea"/>
              <a:buAutoNum type="circleNumDbPlain"/>
            </a:pPr>
            <a:r>
              <a:rPr lang="zh-CN" altLang="en-US" sz="2200" dirty="0" smtClean="0"/>
              <a:t>将</a:t>
            </a:r>
            <a:r>
              <a:rPr lang="en-US" altLang="zh-CN" sz="2200" dirty="0"/>
              <a:t>F={T1, T2,⋯,Tn} </a:t>
            </a:r>
            <a:r>
              <a:rPr lang="zh-CN" altLang="en-US" sz="2200" dirty="0"/>
              <a:t>中的</a:t>
            </a:r>
            <a:r>
              <a:rPr lang="zh-CN" altLang="en-US" sz="2200" dirty="0">
                <a:solidFill>
                  <a:schemeClr val="accent6"/>
                </a:solidFill>
              </a:rPr>
              <a:t>每棵树转换成二叉树</a:t>
            </a:r>
            <a:r>
              <a:rPr lang="zh-CN" altLang="en-US" sz="2200" dirty="0"/>
              <a:t>。</a:t>
            </a:r>
          </a:p>
          <a:p>
            <a:pPr marL="1371600" lvl="2" indent="-457200">
              <a:lnSpc>
                <a:spcPct val="100000"/>
              </a:lnSpc>
              <a:spcBef>
                <a:spcPts val="600"/>
              </a:spcBef>
              <a:buFont typeface="+mj-ea"/>
              <a:buAutoNum type="circleNumDbPlain"/>
            </a:pPr>
            <a:r>
              <a:rPr lang="zh-CN" altLang="en-US" sz="2200" dirty="0" smtClean="0"/>
              <a:t>按</a:t>
            </a:r>
            <a:r>
              <a:rPr lang="zh-CN" altLang="en-US" sz="2200" dirty="0"/>
              <a:t>给出的森林中树的次序，</a:t>
            </a:r>
            <a:r>
              <a:rPr lang="zh-CN" altLang="en-US" sz="2200" i="1" u="sng" dirty="0">
                <a:solidFill>
                  <a:srgbClr val="0070C0"/>
                </a:solidFill>
              </a:rPr>
              <a:t>从最后一棵二叉树开始，每棵二叉树作为前一棵二叉树的根结点的右子树</a:t>
            </a:r>
            <a:r>
              <a:rPr lang="zh-CN" altLang="en-US" sz="2200" dirty="0"/>
              <a:t>，</a:t>
            </a:r>
            <a:r>
              <a:rPr lang="zh-CN" altLang="en-US" sz="2200" dirty="0" smtClean="0"/>
              <a:t>依此类推</a:t>
            </a:r>
            <a:r>
              <a:rPr lang="zh-CN" altLang="en-US" sz="2200" dirty="0"/>
              <a:t>，则第一棵树的根结点就是转换后生成的二叉树的根</a:t>
            </a:r>
            <a:r>
              <a:rPr lang="zh-CN" altLang="en-US" sz="2200" dirty="0" smtClean="0"/>
              <a:t>结点。</a:t>
            </a:r>
            <a:endParaRPr lang="zh-CN" altLang="en-US" sz="2200" dirty="0"/>
          </a:p>
        </p:txBody>
      </p:sp>
      <p:sp>
        <p:nvSpPr>
          <p:cNvPr id="4" name="动作按钮: 开始 3">
            <a:hlinkClick r:id="" action="ppaction://noaction" highlightClick="1"/>
          </p:cNvPr>
          <p:cNvSpPr/>
          <p:nvPr/>
        </p:nvSpPr>
        <p:spPr>
          <a:xfrm>
            <a:off x="8820472" y="6580188"/>
            <a:ext cx="323528" cy="277812"/>
          </a:xfrm>
          <a:prstGeom prst="actionButtonBeginning">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val="24244488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7.2d </a:t>
            </a:r>
            <a:r>
              <a:rPr lang="zh-CN" altLang="en-US" dirty="0" smtClean="0">
                <a:solidFill>
                  <a:srgbClr val="C00000"/>
                </a:solidFill>
              </a:rPr>
              <a:t>二叉树</a:t>
            </a:r>
            <a:r>
              <a:rPr lang="zh-CN" altLang="en-US" dirty="0" smtClean="0"/>
              <a:t>转换成</a:t>
            </a:r>
            <a:r>
              <a:rPr lang="zh-CN" altLang="en-US" dirty="0">
                <a:solidFill>
                  <a:srgbClr val="C00000"/>
                </a:solidFill>
              </a:rPr>
              <a:t>森林</a:t>
            </a:r>
            <a:r>
              <a:rPr lang="zh-CN" altLang="en-US" sz="2000" dirty="0" smtClean="0"/>
              <a:t>（</a:t>
            </a:r>
            <a:r>
              <a:rPr lang="en-US" altLang="zh-CN" sz="2000" dirty="0" smtClean="0"/>
              <a:t>1/2</a:t>
            </a:r>
            <a:r>
              <a:rPr lang="zh-CN" altLang="en-US" sz="2000" dirty="0"/>
              <a:t>）</a:t>
            </a:r>
            <a:endParaRPr lang="zh-CN" altLang="en-US" dirty="0"/>
          </a:p>
        </p:txBody>
      </p:sp>
      <p:sp>
        <p:nvSpPr>
          <p:cNvPr id="3" name="内容占位符 2"/>
          <p:cNvSpPr>
            <a:spLocks noGrp="1"/>
          </p:cNvSpPr>
          <p:nvPr>
            <p:ph idx="1"/>
          </p:nvPr>
        </p:nvSpPr>
        <p:spPr/>
        <p:txBody>
          <a:bodyPr/>
          <a:lstStyle/>
          <a:p>
            <a:r>
              <a:rPr lang="zh-CN" altLang="en-US" sz="2400" dirty="0"/>
              <a:t> 若</a:t>
            </a:r>
            <a:r>
              <a:rPr lang="en-US" altLang="zh-CN" sz="2400" dirty="0"/>
              <a:t>B=(root</a:t>
            </a:r>
            <a:r>
              <a:rPr lang="zh-CN" altLang="en-US" sz="2400" dirty="0"/>
              <a:t>，</a:t>
            </a:r>
            <a:r>
              <a:rPr lang="en-US" altLang="zh-CN" sz="2400" dirty="0"/>
              <a:t>LB</a:t>
            </a:r>
            <a:r>
              <a:rPr lang="zh-CN" altLang="en-US" sz="2400" dirty="0"/>
              <a:t>，</a:t>
            </a:r>
            <a:r>
              <a:rPr lang="en-US" altLang="zh-CN" sz="2400" dirty="0"/>
              <a:t>RB)</a:t>
            </a:r>
            <a:r>
              <a:rPr lang="zh-CN" altLang="en-US" sz="2400" dirty="0"/>
              <a:t>是一棵二叉树，则可以将其转换成由若干棵树构成的森林：</a:t>
            </a:r>
            <a:r>
              <a:rPr lang="en-US" altLang="zh-CN" sz="2400" dirty="0"/>
              <a:t>F={T</a:t>
            </a:r>
            <a:r>
              <a:rPr lang="en-US" altLang="zh-CN" sz="2400" baseline="-25000" dirty="0"/>
              <a:t>1</a:t>
            </a:r>
            <a:r>
              <a:rPr lang="en-US" altLang="zh-CN" sz="2400" dirty="0"/>
              <a:t>, T</a:t>
            </a:r>
            <a:r>
              <a:rPr lang="en-US" altLang="zh-CN" sz="2400" baseline="-25000" dirty="0"/>
              <a:t>2</a:t>
            </a:r>
            <a:r>
              <a:rPr lang="en-US" altLang="zh-CN" sz="2400" dirty="0"/>
              <a:t>,⋯,T</a:t>
            </a:r>
            <a:r>
              <a:rPr lang="en-US" altLang="zh-CN" sz="2400" baseline="-25000" dirty="0"/>
              <a:t>n</a:t>
            </a:r>
            <a:r>
              <a:rPr lang="en-US" altLang="zh-CN" sz="2400" dirty="0"/>
              <a:t>} </a:t>
            </a:r>
            <a:r>
              <a:rPr lang="zh-CN" altLang="en-US" sz="2400" dirty="0" smtClean="0"/>
              <a:t>。转换流程如下</a:t>
            </a:r>
            <a:r>
              <a:rPr lang="en-US" altLang="zh-CN" sz="2400" dirty="0" smtClean="0"/>
              <a:t>:</a:t>
            </a:r>
            <a:endParaRPr lang="zh-CN" altLang="en-US" sz="2400" dirty="0"/>
          </a:p>
        </p:txBody>
      </p:sp>
      <p:sp>
        <p:nvSpPr>
          <p:cNvPr id="5" name="Rectangle 24"/>
          <p:cNvSpPr>
            <a:spLocks noChangeArrowheads="1"/>
          </p:cNvSpPr>
          <p:nvPr/>
        </p:nvSpPr>
        <p:spPr bwMode="auto">
          <a:xfrm>
            <a:off x="2438400" y="5732341"/>
            <a:ext cx="4175591" cy="287459"/>
          </a:xfrm>
          <a:prstGeom prst="rect">
            <a:avLst/>
          </a:prstGeom>
          <a:noFill/>
          <a:ln>
            <a:noFill/>
          </a:ln>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2400" dirty="0" smtClean="0"/>
              <a:t>图</a:t>
            </a:r>
            <a:r>
              <a:rPr lang="en-US" altLang="zh-CN" sz="2400" dirty="0" smtClean="0"/>
              <a:t>   </a:t>
            </a:r>
            <a:r>
              <a:rPr lang="zh-CN" altLang="en-US" sz="2400" dirty="0" smtClean="0">
                <a:solidFill>
                  <a:srgbClr val="0070C0"/>
                </a:solidFill>
              </a:rPr>
              <a:t>二叉树</a:t>
            </a:r>
            <a:r>
              <a:rPr lang="zh-CN" altLang="en-US" sz="2400" dirty="0" smtClean="0"/>
              <a:t>转换成</a:t>
            </a:r>
            <a:r>
              <a:rPr lang="zh-CN" altLang="en-US" sz="2400" dirty="0" smtClean="0">
                <a:solidFill>
                  <a:srgbClr val="0070C0"/>
                </a:solidFill>
              </a:rPr>
              <a:t>森林</a:t>
            </a:r>
            <a:r>
              <a:rPr lang="zh-CN" altLang="en-US" sz="2400" dirty="0" smtClean="0"/>
              <a:t>的</a:t>
            </a:r>
            <a:r>
              <a:rPr lang="zh-CN" altLang="en-US" sz="2400" dirty="0"/>
              <a:t>过程</a:t>
            </a:r>
            <a:endParaRPr lang="zh-CN" altLang="en-US" sz="2400" b="1" dirty="0"/>
          </a:p>
        </p:txBody>
      </p:sp>
      <p:pic>
        <p:nvPicPr>
          <p:cNvPr id="6" name="图片 5"/>
          <p:cNvPicPr>
            <a:picLocks noChangeAspect="1"/>
          </p:cNvPicPr>
          <p:nvPr/>
        </p:nvPicPr>
        <p:blipFill>
          <a:blip r:embed="rId2"/>
          <a:stretch>
            <a:fillRect/>
          </a:stretch>
        </p:blipFill>
        <p:spPr>
          <a:xfrm>
            <a:off x="381000" y="2124710"/>
            <a:ext cx="2232884" cy="2439183"/>
          </a:xfrm>
          <a:prstGeom prst="rect">
            <a:avLst/>
          </a:prstGeom>
        </p:spPr>
      </p:pic>
      <p:sp>
        <p:nvSpPr>
          <p:cNvPr id="7" name="Rectangle 24"/>
          <p:cNvSpPr>
            <a:spLocks noChangeArrowheads="1"/>
          </p:cNvSpPr>
          <p:nvPr/>
        </p:nvSpPr>
        <p:spPr bwMode="auto">
          <a:xfrm>
            <a:off x="508000" y="4779793"/>
            <a:ext cx="1266066" cy="271463"/>
          </a:xfrm>
          <a:prstGeom prst="rect">
            <a:avLst/>
          </a:prstGeom>
          <a:noFill/>
          <a:ln>
            <a:noFill/>
          </a:ln>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800" dirty="0" smtClean="0"/>
              <a:t>(a)</a:t>
            </a:r>
            <a:r>
              <a:rPr lang="en-US" altLang="zh-CN" sz="1800" b="1" dirty="0" smtClean="0"/>
              <a:t> </a:t>
            </a:r>
            <a:r>
              <a:rPr lang="zh-CN" altLang="en-US" sz="1800" dirty="0"/>
              <a:t>二叉树</a:t>
            </a:r>
            <a:endParaRPr lang="zh-CN" altLang="en-US" sz="1800" b="1" dirty="0"/>
          </a:p>
        </p:txBody>
      </p:sp>
      <p:pic>
        <p:nvPicPr>
          <p:cNvPr id="8" name="图片 7"/>
          <p:cNvPicPr>
            <a:picLocks noChangeAspect="1"/>
          </p:cNvPicPr>
          <p:nvPr/>
        </p:nvPicPr>
        <p:blipFill>
          <a:blip r:embed="rId3"/>
          <a:stretch>
            <a:fillRect/>
          </a:stretch>
        </p:blipFill>
        <p:spPr>
          <a:xfrm>
            <a:off x="3258569" y="2145859"/>
            <a:ext cx="2232884" cy="2439183"/>
          </a:xfrm>
          <a:prstGeom prst="rect">
            <a:avLst/>
          </a:prstGeom>
        </p:spPr>
      </p:pic>
      <p:sp>
        <p:nvSpPr>
          <p:cNvPr id="9" name="Rectangle 24"/>
          <p:cNvSpPr>
            <a:spLocks noChangeArrowheads="1"/>
          </p:cNvSpPr>
          <p:nvPr/>
        </p:nvSpPr>
        <p:spPr bwMode="auto">
          <a:xfrm>
            <a:off x="3581400" y="4871795"/>
            <a:ext cx="1266066" cy="271463"/>
          </a:xfrm>
          <a:prstGeom prst="rect">
            <a:avLst/>
          </a:prstGeom>
          <a:noFill/>
          <a:ln>
            <a:noFill/>
          </a:ln>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800" dirty="0" smtClean="0"/>
              <a:t>(</a:t>
            </a:r>
            <a:r>
              <a:rPr lang="en-US" altLang="zh-CN" sz="1800" dirty="0"/>
              <a:t>b</a:t>
            </a:r>
            <a:r>
              <a:rPr lang="en-US" altLang="zh-CN" sz="1800" dirty="0" smtClean="0"/>
              <a:t>)</a:t>
            </a:r>
            <a:r>
              <a:rPr lang="en-US" altLang="zh-CN" sz="1800" b="1" dirty="0" smtClean="0"/>
              <a:t> </a:t>
            </a:r>
            <a:r>
              <a:rPr lang="zh-CN" altLang="en-US" sz="1800" b="1" dirty="0" smtClean="0"/>
              <a:t>去连线后，</a:t>
            </a:r>
            <a:endParaRPr lang="en-US" altLang="zh-CN" sz="1800" b="1" dirty="0" smtClean="0"/>
          </a:p>
          <a:p>
            <a:pPr algn="ctr" eaLnBrk="1" hangingPunct="1">
              <a:spcBef>
                <a:spcPct val="0"/>
              </a:spcBef>
              <a:buClrTx/>
              <a:buSzTx/>
              <a:buFontTx/>
              <a:buNone/>
            </a:pPr>
            <a:r>
              <a:rPr lang="zh-CN" altLang="en-US" sz="1800" b="1" dirty="0" smtClean="0"/>
              <a:t>每棵子树还原二叉树</a:t>
            </a:r>
            <a:endParaRPr lang="zh-CN" altLang="en-US" sz="1800" b="1" dirty="0"/>
          </a:p>
        </p:txBody>
      </p:sp>
      <p:sp>
        <p:nvSpPr>
          <p:cNvPr id="10" name="Rectangle 24"/>
          <p:cNvSpPr>
            <a:spLocks noChangeArrowheads="1"/>
          </p:cNvSpPr>
          <p:nvPr/>
        </p:nvSpPr>
        <p:spPr bwMode="auto">
          <a:xfrm>
            <a:off x="6752053" y="4829115"/>
            <a:ext cx="1266066" cy="271463"/>
          </a:xfrm>
          <a:prstGeom prst="rect">
            <a:avLst/>
          </a:prstGeom>
          <a:noFill/>
          <a:ln>
            <a:noFill/>
          </a:ln>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800" dirty="0" smtClean="0"/>
              <a:t>(c)</a:t>
            </a:r>
            <a:r>
              <a:rPr lang="en-US" altLang="zh-CN" sz="1800" b="1" dirty="0" smtClean="0"/>
              <a:t> </a:t>
            </a:r>
            <a:r>
              <a:rPr lang="zh-CN" altLang="en-US" sz="1800" dirty="0" smtClean="0"/>
              <a:t>还原为森林</a:t>
            </a:r>
            <a:endParaRPr lang="zh-CN" altLang="en-US" sz="1800" b="1" dirty="0"/>
          </a:p>
        </p:txBody>
      </p:sp>
      <p:pic>
        <p:nvPicPr>
          <p:cNvPr id="11" name="图片 10"/>
          <p:cNvPicPr>
            <a:picLocks noChangeAspect="1"/>
          </p:cNvPicPr>
          <p:nvPr/>
        </p:nvPicPr>
        <p:blipFill>
          <a:blip r:embed="rId4"/>
          <a:stretch>
            <a:fillRect/>
          </a:stretch>
        </p:blipFill>
        <p:spPr>
          <a:xfrm>
            <a:off x="6019872" y="2768659"/>
            <a:ext cx="2730428" cy="1844556"/>
          </a:xfrm>
          <a:prstGeom prst="rect">
            <a:avLst/>
          </a:prstGeom>
        </p:spPr>
      </p:pic>
    </p:spTree>
    <p:extLst>
      <p:ext uri="{BB962C8B-B14F-4D97-AF65-F5344CB8AC3E}">
        <p14:creationId xmlns:p14="http://schemas.microsoft.com/office/powerpoint/2010/main" val="18701682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7.2d </a:t>
            </a:r>
            <a:r>
              <a:rPr lang="zh-CN" altLang="en-US" dirty="0">
                <a:solidFill>
                  <a:srgbClr val="C00000"/>
                </a:solidFill>
              </a:rPr>
              <a:t>二叉树</a:t>
            </a:r>
            <a:r>
              <a:rPr lang="zh-CN" altLang="en-US" dirty="0"/>
              <a:t>转换成</a:t>
            </a:r>
            <a:r>
              <a:rPr lang="zh-CN" altLang="en-US" dirty="0">
                <a:solidFill>
                  <a:srgbClr val="C00000"/>
                </a:solidFill>
              </a:rPr>
              <a:t>森林</a:t>
            </a:r>
            <a:r>
              <a:rPr lang="zh-CN" altLang="en-US" sz="2000" dirty="0" smtClean="0"/>
              <a:t>（</a:t>
            </a:r>
            <a:r>
              <a:rPr lang="en-US" altLang="zh-CN" sz="2000" dirty="0" smtClean="0"/>
              <a:t>2/2</a:t>
            </a:r>
            <a:r>
              <a:rPr lang="zh-CN" altLang="en-US" sz="2000" dirty="0"/>
              <a:t>）</a:t>
            </a:r>
            <a:endParaRPr lang="zh-CN" altLang="en-US" dirty="0"/>
          </a:p>
        </p:txBody>
      </p:sp>
      <p:sp>
        <p:nvSpPr>
          <p:cNvPr id="3" name="内容占位符 2"/>
          <p:cNvSpPr>
            <a:spLocks noGrp="1"/>
          </p:cNvSpPr>
          <p:nvPr>
            <p:ph idx="1"/>
          </p:nvPr>
        </p:nvSpPr>
        <p:spPr/>
        <p:txBody>
          <a:bodyPr/>
          <a:lstStyle/>
          <a:p>
            <a:pPr>
              <a:lnSpc>
                <a:spcPct val="110000"/>
              </a:lnSpc>
              <a:spcBef>
                <a:spcPts val="600"/>
              </a:spcBef>
            </a:pPr>
            <a:r>
              <a:rPr lang="zh-CN" altLang="en-US" sz="2400" b="1" dirty="0"/>
              <a:t>二叉树</a:t>
            </a:r>
            <a:r>
              <a:rPr lang="zh-CN" altLang="en-US" sz="2400" dirty="0"/>
              <a:t>转换成</a:t>
            </a:r>
            <a:r>
              <a:rPr lang="zh-CN" altLang="en-US" sz="2400" b="1" dirty="0" smtClean="0"/>
              <a:t>森林</a:t>
            </a:r>
            <a:r>
              <a:rPr lang="zh-CN" altLang="en-US" sz="2400" dirty="0" smtClean="0"/>
              <a:t>的</a:t>
            </a:r>
            <a:r>
              <a:rPr lang="zh-CN" altLang="en-US" sz="2400" b="1" i="1" u="sng" dirty="0"/>
              <a:t>转换算法</a:t>
            </a:r>
            <a:r>
              <a:rPr lang="zh-CN" altLang="en-US" sz="2400" dirty="0"/>
              <a:t>（</a:t>
            </a:r>
            <a:r>
              <a:rPr lang="zh-CN" altLang="en-US" sz="2400" dirty="0" smtClean="0"/>
              <a:t>递归思想）如下：</a:t>
            </a:r>
            <a:endParaRPr lang="en-US" altLang="zh-CN" sz="2400" dirty="0" smtClean="0"/>
          </a:p>
          <a:p>
            <a:pPr marL="971550" lvl="1" indent="-514350">
              <a:lnSpc>
                <a:spcPct val="110000"/>
              </a:lnSpc>
              <a:spcBef>
                <a:spcPts val="600"/>
              </a:spcBef>
              <a:buFont typeface="+mj-ea"/>
              <a:buAutoNum type="circleNumDbPlain"/>
            </a:pPr>
            <a:r>
              <a:rPr lang="zh-CN" altLang="en-US" sz="2200" dirty="0" smtClean="0"/>
              <a:t>若</a:t>
            </a:r>
            <a:r>
              <a:rPr lang="en-US" altLang="zh-CN" sz="2200" dirty="0"/>
              <a:t>B</a:t>
            </a:r>
            <a:r>
              <a:rPr lang="zh-CN" altLang="en-US" sz="2200" dirty="0"/>
              <a:t>是空树，则</a:t>
            </a:r>
            <a:r>
              <a:rPr lang="en-US" altLang="zh-CN" sz="2200" dirty="0"/>
              <a:t>F</a:t>
            </a:r>
            <a:r>
              <a:rPr lang="zh-CN" altLang="en-US" sz="2200" dirty="0"/>
              <a:t>为空。</a:t>
            </a:r>
          </a:p>
          <a:p>
            <a:pPr marL="971550" lvl="1" indent="-514350">
              <a:lnSpc>
                <a:spcPct val="110000"/>
              </a:lnSpc>
              <a:spcBef>
                <a:spcPts val="600"/>
              </a:spcBef>
              <a:buFont typeface="+mj-ea"/>
              <a:buAutoNum type="circleNumDbPlain"/>
            </a:pPr>
            <a:r>
              <a:rPr lang="zh-CN" altLang="en-US" sz="2200" dirty="0" smtClean="0"/>
              <a:t>若</a:t>
            </a:r>
            <a:r>
              <a:rPr lang="en-US" altLang="zh-CN" sz="2200" dirty="0"/>
              <a:t>B</a:t>
            </a:r>
            <a:r>
              <a:rPr lang="zh-CN" altLang="en-US" sz="2200" dirty="0"/>
              <a:t>非空，则</a:t>
            </a:r>
            <a:r>
              <a:rPr lang="en-US" altLang="zh-CN" sz="2200" dirty="0"/>
              <a:t>F</a:t>
            </a:r>
            <a:r>
              <a:rPr lang="zh-CN" altLang="en-US" sz="2200" dirty="0"/>
              <a:t>中第一棵树</a:t>
            </a:r>
            <a:r>
              <a:rPr lang="en-US" altLang="zh-CN" sz="2200" dirty="0"/>
              <a:t>T</a:t>
            </a:r>
            <a:r>
              <a:rPr lang="en-US" altLang="zh-CN" sz="2200" baseline="-25000" dirty="0"/>
              <a:t>1</a:t>
            </a:r>
            <a:r>
              <a:rPr lang="zh-CN" altLang="en-US" sz="2200" dirty="0"/>
              <a:t>的根</a:t>
            </a:r>
            <a:r>
              <a:rPr lang="en-US" altLang="zh-CN" sz="2200" dirty="0"/>
              <a:t>root(T</a:t>
            </a:r>
            <a:r>
              <a:rPr lang="en-US" altLang="zh-CN" sz="2200" baseline="-25000" dirty="0"/>
              <a:t>1</a:t>
            </a:r>
            <a:r>
              <a:rPr lang="en-US" altLang="zh-CN" sz="2200" dirty="0"/>
              <a:t>)</a:t>
            </a:r>
            <a:r>
              <a:rPr lang="zh-CN" altLang="en-US" sz="2200" dirty="0"/>
              <a:t>就是二叉树的根</a:t>
            </a:r>
            <a:r>
              <a:rPr lang="en-US" altLang="zh-CN" sz="2200" dirty="0"/>
              <a:t>root</a:t>
            </a:r>
            <a:r>
              <a:rPr lang="zh-CN" altLang="en-US" sz="2200" dirty="0"/>
              <a:t>， </a:t>
            </a:r>
            <a:r>
              <a:rPr lang="en-US" altLang="zh-CN" sz="2200" dirty="0"/>
              <a:t>T</a:t>
            </a:r>
            <a:r>
              <a:rPr lang="en-US" altLang="zh-CN" sz="2200" baseline="-25000" dirty="0"/>
              <a:t>1</a:t>
            </a:r>
            <a:r>
              <a:rPr lang="zh-CN" altLang="en-US" sz="2200" dirty="0"/>
              <a:t>中根结点的子森林</a:t>
            </a:r>
            <a:r>
              <a:rPr lang="en-US" altLang="zh-CN" sz="2200" dirty="0"/>
              <a:t>F</a:t>
            </a:r>
            <a:r>
              <a:rPr lang="en-US" altLang="zh-CN" sz="2200" baseline="-25000" dirty="0"/>
              <a:t>1</a:t>
            </a:r>
            <a:r>
              <a:rPr lang="zh-CN" altLang="en-US" sz="2200" dirty="0"/>
              <a:t>是由树</a:t>
            </a:r>
            <a:r>
              <a:rPr lang="en-US" altLang="zh-CN" sz="2200" dirty="0"/>
              <a:t>B</a:t>
            </a:r>
            <a:r>
              <a:rPr lang="zh-CN" altLang="en-US" sz="2200" dirty="0"/>
              <a:t>的左子树</a:t>
            </a:r>
            <a:r>
              <a:rPr lang="en-US" altLang="zh-CN" sz="2200" dirty="0"/>
              <a:t>LB</a:t>
            </a:r>
            <a:r>
              <a:rPr lang="zh-CN" altLang="en-US" sz="2200" dirty="0"/>
              <a:t>转换而成的森林；</a:t>
            </a:r>
            <a:r>
              <a:rPr lang="en-US" altLang="zh-CN" sz="2200" dirty="0"/>
              <a:t>F</a:t>
            </a:r>
            <a:r>
              <a:rPr lang="zh-CN" altLang="en-US" sz="2200" dirty="0"/>
              <a:t>中除</a:t>
            </a:r>
            <a:r>
              <a:rPr lang="en-US" altLang="zh-CN" sz="2200" dirty="0"/>
              <a:t>T</a:t>
            </a:r>
            <a:r>
              <a:rPr lang="en-US" altLang="zh-CN" sz="2200" baseline="-25000" dirty="0"/>
              <a:t>1</a:t>
            </a:r>
            <a:r>
              <a:rPr lang="zh-CN" altLang="en-US" sz="2200" dirty="0"/>
              <a:t>外其余树组成的的森林</a:t>
            </a:r>
            <a:r>
              <a:rPr lang="en-US" altLang="zh-CN" sz="2200" dirty="0"/>
              <a:t>F’={T</a:t>
            </a:r>
            <a:r>
              <a:rPr lang="en-US" altLang="zh-CN" sz="2200" baseline="-25000" dirty="0"/>
              <a:t>2</a:t>
            </a:r>
            <a:r>
              <a:rPr lang="en-US" altLang="zh-CN" sz="2200" dirty="0"/>
              <a:t>, T</a:t>
            </a:r>
            <a:r>
              <a:rPr lang="en-US" altLang="zh-CN" sz="2200" baseline="-25000" dirty="0"/>
              <a:t>3</a:t>
            </a:r>
            <a:r>
              <a:rPr lang="en-US" altLang="zh-CN" sz="2200" dirty="0" smtClean="0"/>
              <a:t>, ⋯, </a:t>
            </a:r>
            <a:r>
              <a:rPr lang="en-US" altLang="zh-CN" sz="2200" dirty="0" err="1" smtClean="0"/>
              <a:t>T</a:t>
            </a:r>
            <a:r>
              <a:rPr lang="en-US" altLang="zh-CN" sz="2200" baseline="-25000" dirty="0" err="1" smtClean="0"/>
              <a:t>n</a:t>
            </a:r>
            <a:r>
              <a:rPr lang="en-US" altLang="zh-CN" sz="2200" dirty="0" smtClean="0"/>
              <a:t>} </a:t>
            </a:r>
            <a:r>
              <a:rPr lang="zh-CN" altLang="en-US" sz="2200" dirty="0"/>
              <a:t>是由</a:t>
            </a:r>
            <a:r>
              <a:rPr lang="en-US" altLang="zh-CN" sz="2200" dirty="0"/>
              <a:t>B</a:t>
            </a:r>
            <a:r>
              <a:rPr lang="zh-CN" altLang="en-US" sz="2200" dirty="0"/>
              <a:t>右子树</a:t>
            </a:r>
            <a:r>
              <a:rPr lang="en-US" altLang="zh-CN" sz="2200" dirty="0"/>
              <a:t>RB</a:t>
            </a:r>
            <a:r>
              <a:rPr lang="zh-CN" altLang="en-US" sz="2200" dirty="0"/>
              <a:t>转换得到的森林。</a:t>
            </a:r>
          </a:p>
          <a:p>
            <a:pPr>
              <a:lnSpc>
                <a:spcPct val="110000"/>
              </a:lnSpc>
              <a:spcBef>
                <a:spcPts val="600"/>
              </a:spcBef>
            </a:pPr>
            <a:r>
              <a:rPr lang="zh-CN" altLang="en-US" sz="2400" b="1" dirty="0"/>
              <a:t>还原</a:t>
            </a:r>
            <a:r>
              <a:rPr lang="zh-CN" altLang="en-US" sz="2400" b="1" dirty="0" smtClean="0"/>
              <a:t>步骤</a:t>
            </a:r>
            <a:r>
              <a:rPr lang="zh-CN" altLang="en-US" sz="2400" dirty="0" smtClean="0"/>
              <a:t>：</a:t>
            </a:r>
            <a:endParaRPr lang="en-US" altLang="zh-CN" sz="2400" dirty="0" smtClean="0"/>
          </a:p>
          <a:p>
            <a:pPr marL="971550" lvl="1" indent="-514350">
              <a:lnSpc>
                <a:spcPct val="110000"/>
              </a:lnSpc>
              <a:spcBef>
                <a:spcPts val="600"/>
              </a:spcBef>
              <a:buFont typeface="+mj-ea"/>
              <a:buAutoNum type="circleNumDbPlain"/>
            </a:pPr>
            <a:r>
              <a:rPr lang="zh-CN" altLang="en-US" sz="2200" b="1" dirty="0" smtClean="0">
                <a:solidFill>
                  <a:srgbClr val="0070C0"/>
                </a:solidFill>
              </a:rPr>
              <a:t>去</a:t>
            </a:r>
            <a:r>
              <a:rPr lang="zh-CN" altLang="en-US" sz="2200" b="1" dirty="0">
                <a:solidFill>
                  <a:srgbClr val="0070C0"/>
                </a:solidFill>
              </a:rPr>
              <a:t>连线</a:t>
            </a:r>
            <a:r>
              <a:rPr lang="zh-CN" altLang="en-US" sz="2200" dirty="0"/>
              <a:t>。将二叉树</a:t>
            </a:r>
            <a:r>
              <a:rPr lang="en-US" altLang="zh-CN" sz="2200" dirty="0"/>
              <a:t>B</a:t>
            </a:r>
            <a:r>
              <a:rPr lang="zh-CN" altLang="en-US" sz="2200" dirty="0"/>
              <a:t>的根结点与其右子结点以及沿右子结点链方向的所有右子结点的连线全部去掉，得到若干棵孤立的二叉树，每一棵就是原来森林</a:t>
            </a:r>
            <a:r>
              <a:rPr lang="en-US" altLang="zh-CN" sz="2200" dirty="0"/>
              <a:t>F</a:t>
            </a:r>
            <a:r>
              <a:rPr lang="zh-CN" altLang="en-US" sz="2200" dirty="0"/>
              <a:t>中的树依次对应的二叉树，</a:t>
            </a:r>
            <a:r>
              <a:rPr lang="zh-CN" altLang="en-US" sz="2200" dirty="0" smtClean="0"/>
              <a:t>如上图</a:t>
            </a:r>
            <a:r>
              <a:rPr lang="en-US" altLang="zh-CN" sz="2200" dirty="0" smtClean="0"/>
              <a:t>(</a:t>
            </a:r>
            <a:r>
              <a:rPr lang="en-US" altLang="zh-CN" sz="2200" dirty="0"/>
              <a:t>b)</a:t>
            </a:r>
            <a:r>
              <a:rPr lang="zh-CN" altLang="en-US" sz="2200" dirty="0"/>
              <a:t>所示。</a:t>
            </a:r>
          </a:p>
          <a:p>
            <a:pPr marL="971550" lvl="1" indent="-514350">
              <a:lnSpc>
                <a:spcPct val="110000"/>
              </a:lnSpc>
              <a:spcBef>
                <a:spcPts val="600"/>
              </a:spcBef>
              <a:buFont typeface="+mj-ea"/>
              <a:buAutoNum type="circleNumDbPlain"/>
            </a:pPr>
            <a:r>
              <a:rPr lang="zh-CN" altLang="en-US" sz="2200" b="1" dirty="0" smtClean="0">
                <a:solidFill>
                  <a:srgbClr val="0070C0"/>
                </a:solidFill>
              </a:rPr>
              <a:t>二叉树</a:t>
            </a:r>
            <a:r>
              <a:rPr lang="zh-CN" altLang="en-US" sz="2200" b="1" dirty="0">
                <a:solidFill>
                  <a:srgbClr val="0070C0"/>
                </a:solidFill>
              </a:rPr>
              <a:t>的还原</a:t>
            </a:r>
            <a:r>
              <a:rPr lang="zh-CN" altLang="en-US" sz="2200" dirty="0"/>
              <a:t>。将各棵孤立的二叉树按二叉树还原为树的方法还原成一般的树，</a:t>
            </a:r>
            <a:r>
              <a:rPr lang="zh-CN" altLang="en-US" sz="2200" dirty="0" smtClean="0"/>
              <a:t>如上图</a:t>
            </a:r>
            <a:r>
              <a:rPr lang="en-US" altLang="zh-CN" sz="2200" dirty="0" smtClean="0"/>
              <a:t>(c</a:t>
            </a:r>
            <a:r>
              <a:rPr lang="en-US" altLang="zh-CN" sz="2200" dirty="0"/>
              <a:t>)</a:t>
            </a:r>
            <a:r>
              <a:rPr lang="zh-CN" altLang="en-US" sz="2200" dirty="0"/>
              <a:t>所示</a:t>
            </a:r>
            <a:r>
              <a:rPr lang="zh-CN" altLang="en-US" sz="2200" dirty="0" smtClean="0"/>
              <a:t>。</a:t>
            </a:r>
            <a:endParaRPr lang="zh-CN" altLang="en-US" sz="2200" dirty="0"/>
          </a:p>
        </p:txBody>
      </p:sp>
      <p:sp>
        <p:nvSpPr>
          <p:cNvPr id="4" name="动作按钮: 开始 3">
            <a:hlinkClick r:id="" action="ppaction://noaction" highlightClick="1"/>
          </p:cNvPr>
          <p:cNvSpPr/>
          <p:nvPr/>
        </p:nvSpPr>
        <p:spPr>
          <a:xfrm>
            <a:off x="8820472" y="6580188"/>
            <a:ext cx="323528" cy="277812"/>
          </a:xfrm>
          <a:prstGeom prst="actionButtonBeginning">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val="412068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left)">
                                      <p:cBhvr>
                                        <p:cTn id="7" dur="500"/>
                                        <p:tgtEl>
                                          <p:spTgt spid="3">
                                            <p:txEl>
                                              <p:pRg st="3" end="3"/>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wipe(left)">
                                      <p:cBhvr>
                                        <p:cTn id="10" dur="500"/>
                                        <p:tgtEl>
                                          <p:spTgt spid="3">
                                            <p:txEl>
                                              <p:pRg st="4" end="4"/>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wipe(left)">
                                      <p:cBhvr>
                                        <p:cTn id="1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7.3 </a:t>
            </a:r>
            <a:r>
              <a:rPr lang="zh-CN" altLang="en-US" dirty="0" smtClean="0"/>
              <a:t>树</a:t>
            </a:r>
            <a:r>
              <a:rPr lang="zh-CN" altLang="en-US" dirty="0"/>
              <a:t>和森林的遍历</a:t>
            </a:r>
          </a:p>
        </p:txBody>
      </p:sp>
      <p:sp>
        <p:nvSpPr>
          <p:cNvPr id="3" name="内容占位符 2"/>
          <p:cNvSpPr>
            <a:spLocks noGrp="1"/>
          </p:cNvSpPr>
          <p:nvPr>
            <p:ph idx="1"/>
          </p:nvPr>
        </p:nvSpPr>
        <p:spPr>
          <a:xfrm>
            <a:off x="533400" y="981075"/>
            <a:ext cx="5334000" cy="4352925"/>
          </a:xfrm>
        </p:spPr>
        <p:txBody>
          <a:bodyPr/>
          <a:lstStyle/>
          <a:p>
            <a:pPr marL="514350" indent="-514350">
              <a:lnSpc>
                <a:spcPct val="110000"/>
              </a:lnSpc>
              <a:spcBef>
                <a:spcPts val="600"/>
              </a:spcBef>
              <a:buFont typeface="+mj-lt"/>
              <a:buAutoNum type="alphaUcPeriod"/>
            </a:pPr>
            <a:r>
              <a:rPr lang="zh-CN" altLang="en-US" sz="2400" b="1" dirty="0">
                <a:solidFill>
                  <a:srgbClr val="7030A0"/>
                </a:solidFill>
              </a:rPr>
              <a:t>树</a:t>
            </a:r>
            <a:r>
              <a:rPr lang="zh-CN" altLang="en-US" sz="2400" dirty="0"/>
              <a:t>的遍历</a:t>
            </a:r>
          </a:p>
          <a:p>
            <a:pPr lvl="1">
              <a:lnSpc>
                <a:spcPct val="110000"/>
              </a:lnSpc>
              <a:spcBef>
                <a:spcPts val="600"/>
              </a:spcBef>
            </a:pPr>
            <a:r>
              <a:rPr lang="zh-CN" altLang="en-US" sz="2400" dirty="0" smtClean="0"/>
              <a:t>由</a:t>
            </a:r>
            <a:r>
              <a:rPr lang="zh-CN" altLang="en-US" sz="2400" dirty="0"/>
              <a:t>树结构的定义可知，树的遍历</a:t>
            </a:r>
            <a:r>
              <a:rPr lang="zh-CN" altLang="en-US" sz="2400" dirty="0" smtClean="0"/>
              <a:t>有 </a:t>
            </a:r>
            <a:r>
              <a:rPr lang="en-US" altLang="zh-CN" sz="2400" dirty="0" smtClean="0"/>
              <a:t>2</a:t>
            </a:r>
            <a:r>
              <a:rPr lang="zh-CN" altLang="en-US" sz="2400" dirty="0" smtClean="0"/>
              <a:t>种</a:t>
            </a:r>
            <a:r>
              <a:rPr lang="zh-CN" altLang="en-US" sz="2400" dirty="0"/>
              <a:t>方法。</a:t>
            </a:r>
          </a:p>
          <a:p>
            <a:pPr marL="1371600" lvl="2" indent="-457200">
              <a:lnSpc>
                <a:spcPct val="110000"/>
              </a:lnSpc>
              <a:spcBef>
                <a:spcPts val="600"/>
              </a:spcBef>
              <a:buFont typeface="+mj-ea"/>
              <a:buAutoNum type="circleNumDbPlain"/>
            </a:pPr>
            <a:r>
              <a:rPr lang="zh-CN" altLang="en-US" sz="2000" b="1" dirty="0" smtClean="0">
                <a:solidFill>
                  <a:schemeClr val="accent6"/>
                </a:solidFill>
              </a:rPr>
              <a:t>先</a:t>
            </a:r>
            <a:r>
              <a:rPr lang="zh-CN" altLang="en-US" sz="2000" b="1" dirty="0">
                <a:solidFill>
                  <a:schemeClr val="accent6"/>
                </a:solidFill>
              </a:rPr>
              <a:t>序</a:t>
            </a:r>
            <a:r>
              <a:rPr lang="zh-CN" altLang="en-US" sz="2000" b="1" dirty="0"/>
              <a:t>遍历</a:t>
            </a:r>
            <a:r>
              <a:rPr lang="zh-CN" altLang="en-US" sz="2000" dirty="0"/>
              <a:t>：先访问根结点，然后依次先序遍历完每棵子树</a:t>
            </a:r>
            <a:r>
              <a:rPr lang="zh-CN" altLang="en-US" sz="2000" dirty="0" smtClean="0"/>
              <a:t>。</a:t>
            </a:r>
            <a:endParaRPr lang="en-US" altLang="zh-CN" sz="2000" dirty="0" smtClean="0"/>
          </a:p>
          <a:p>
            <a:pPr lvl="3">
              <a:lnSpc>
                <a:spcPct val="110000"/>
              </a:lnSpc>
              <a:spcBef>
                <a:spcPts val="600"/>
              </a:spcBef>
            </a:pPr>
            <a:r>
              <a:rPr lang="zh-CN" altLang="en-US" sz="1800" dirty="0" smtClean="0"/>
              <a:t>如图的树</a:t>
            </a:r>
            <a:r>
              <a:rPr lang="en-US" altLang="zh-CN" sz="1800" dirty="0" smtClean="0"/>
              <a:t>T</a:t>
            </a:r>
            <a:r>
              <a:rPr lang="zh-CN" altLang="en-US" sz="1800" dirty="0" smtClean="0"/>
              <a:t>，</a:t>
            </a:r>
            <a:r>
              <a:rPr lang="zh-CN" altLang="en-US" sz="1800" b="1" dirty="0">
                <a:solidFill>
                  <a:schemeClr val="accent6"/>
                </a:solidFill>
              </a:rPr>
              <a:t>先序</a:t>
            </a:r>
            <a:r>
              <a:rPr lang="zh-CN" altLang="en-US" sz="1800" dirty="0"/>
              <a:t>遍历的次序是</a:t>
            </a:r>
            <a:r>
              <a:rPr lang="zh-CN" altLang="en-US" sz="1800" dirty="0" smtClean="0"/>
              <a:t>：</a:t>
            </a:r>
            <a:r>
              <a:rPr lang="en-US" altLang="zh-CN" sz="1800" dirty="0" smtClean="0"/>
              <a:t>A</a:t>
            </a:r>
            <a:r>
              <a:rPr lang="en-US" altLang="zh-CN" sz="1800" dirty="0" smtClean="0">
                <a:solidFill>
                  <a:srgbClr val="00B0F0"/>
                </a:solidFill>
              </a:rPr>
              <a:t>BCD</a:t>
            </a:r>
            <a:r>
              <a:rPr lang="en-US" altLang="zh-CN" sz="1800" dirty="0" smtClean="0">
                <a:solidFill>
                  <a:srgbClr val="00B050"/>
                </a:solidFill>
              </a:rPr>
              <a:t>EFGIJH</a:t>
            </a:r>
            <a:r>
              <a:rPr lang="en-US" altLang="zh-CN" sz="1800" dirty="0" smtClean="0">
                <a:solidFill>
                  <a:srgbClr val="C00000"/>
                </a:solidFill>
              </a:rPr>
              <a:t>K</a:t>
            </a:r>
            <a:endParaRPr lang="en-US" altLang="zh-CN" sz="1800" dirty="0">
              <a:solidFill>
                <a:srgbClr val="C00000"/>
              </a:solidFill>
            </a:endParaRPr>
          </a:p>
          <a:p>
            <a:pPr marL="1371600" lvl="2" indent="-457200">
              <a:lnSpc>
                <a:spcPct val="110000"/>
              </a:lnSpc>
              <a:spcBef>
                <a:spcPts val="600"/>
              </a:spcBef>
              <a:buFont typeface="+mj-ea"/>
              <a:buAutoNum type="circleNumDbPlain"/>
            </a:pPr>
            <a:r>
              <a:rPr lang="zh-CN" altLang="en-US" sz="2000" b="1" dirty="0" smtClean="0">
                <a:solidFill>
                  <a:schemeClr val="accent6"/>
                </a:solidFill>
              </a:rPr>
              <a:t>后序</a:t>
            </a:r>
            <a:r>
              <a:rPr lang="zh-CN" altLang="en-US" sz="2000" b="1" dirty="0"/>
              <a:t>遍历</a:t>
            </a:r>
            <a:r>
              <a:rPr lang="zh-CN" altLang="en-US" sz="2000" dirty="0"/>
              <a:t>：先依次后序遍历完每棵子树，然后访问根结点</a:t>
            </a:r>
            <a:r>
              <a:rPr lang="zh-CN" altLang="en-US" sz="2000" dirty="0" smtClean="0"/>
              <a:t>。</a:t>
            </a:r>
            <a:endParaRPr lang="en-US" altLang="zh-CN" sz="2000" dirty="0" smtClean="0"/>
          </a:p>
          <a:p>
            <a:pPr lvl="3">
              <a:lnSpc>
                <a:spcPct val="110000"/>
              </a:lnSpc>
              <a:spcBef>
                <a:spcPts val="600"/>
              </a:spcBef>
            </a:pPr>
            <a:r>
              <a:rPr lang="zh-CN" altLang="en-US" sz="1800" dirty="0" smtClean="0"/>
              <a:t>如图的树</a:t>
            </a:r>
            <a:r>
              <a:rPr lang="en-US" altLang="zh-CN" sz="1800" dirty="0" smtClean="0"/>
              <a:t>T</a:t>
            </a:r>
            <a:r>
              <a:rPr lang="zh-CN" altLang="en-US" sz="1800" dirty="0" smtClean="0"/>
              <a:t>，</a:t>
            </a:r>
            <a:r>
              <a:rPr lang="zh-CN" altLang="en-US" sz="1800" b="1" dirty="0">
                <a:solidFill>
                  <a:schemeClr val="accent6"/>
                </a:solidFill>
              </a:rPr>
              <a:t>后序</a:t>
            </a:r>
            <a:r>
              <a:rPr lang="zh-CN" altLang="en-US" sz="1800" dirty="0"/>
              <a:t>遍历的次序是</a:t>
            </a:r>
            <a:r>
              <a:rPr lang="zh-CN" altLang="en-US" sz="1800" dirty="0" smtClean="0"/>
              <a:t>：</a:t>
            </a:r>
            <a:r>
              <a:rPr lang="en-US" altLang="zh-CN" sz="1800" dirty="0" smtClean="0">
                <a:solidFill>
                  <a:srgbClr val="00B0F0"/>
                </a:solidFill>
              </a:rPr>
              <a:t>CDB</a:t>
            </a:r>
            <a:r>
              <a:rPr lang="en-US" altLang="zh-CN" sz="1800" dirty="0" smtClean="0">
                <a:solidFill>
                  <a:srgbClr val="00B050"/>
                </a:solidFill>
              </a:rPr>
              <a:t>FIJGHE</a:t>
            </a:r>
            <a:r>
              <a:rPr lang="en-US" altLang="zh-CN" sz="1800" dirty="0" smtClean="0">
                <a:solidFill>
                  <a:srgbClr val="C00000"/>
                </a:solidFill>
              </a:rPr>
              <a:t>K</a:t>
            </a:r>
            <a:r>
              <a:rPr lang="en-US" altLang="zh-CN" sz="1800" dirty="0" smtClean="0"/>
              <a:t>A</a:t>
            </a:r>
            <a:endParaRPr lang="en-US" altLang="zh-CN" sz="1800" dirty="0"/>
          </a:p>
          <a:p>
            <a:pPr>
              <a:lnSpc>
                <a:spcPct val="110000"/>
              </a:lnSpc>
              <a:spcBef>
                <a:spcPts val="600"/>
              </a:spcBef>
            </a:pPr>
            <a:endParaRPr lang="zh-CN" altLang="en-US" sz="2400" dirty="0"/>
          </a:p>
        </p:txBody>
      </p:sp>
      <p:pic>
        <p:nvPicPr>
          <p:cNvPr id="4" name="图片 3"/>
          <p:cNvPicPr>
            <a:picLocks noChangeAspect="1"/>
          </p:cNvPicPr>
          <p:nvPr/>
        </p:nvPicPr>
        <p:blipFill>
          <a:blip r:embed="rId2"/>
          <a:stretch>
            <a:fillRect/>
          </a:stretch>
        </p:blipFill>
        <p:spPr>
          <a:xfrm>
            <a:off x="5867400" y="1815306"/>
            <a:ext cx="3028002" cy="2359025"/>
          </a:xfrm>
          <a:prstGeom prst="rect">
            <a:avLst/>
          </a:prstGeom>
        </p:spPr>
      </p:pic>
      <p:sp>
        <p:nvSpPr>
          <p:cNvPr id="5" name="Rectangle 24"/>
          <p:cNvSpPr>
            <a:spLocks noChangeArrowheads="1"/>
          </p:cNvSpPr>
          <p:nvPr/>
        </p:nvSpPr>
        <p:spPr bwMode="auto">
          <a:xfrm>
            <a:off x="6748368" y="4562869"/>
            <a:ext cx="1266066" cy="271463"/>
          </a:xfrm>
          <a:prstGeom prst="rect">
            <a:avLst/>
          </a:prstGeom>
          <a:noFill/>
          <a:ln>
            <a:noFill/>
          </a:ln>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2200" dirty="0" smtClean="0"/>
              <a:t>图</a:t>
            </a:r>
            <a:r>
              <a:rPr lang="en-US" altLang="zh-CN" sz="2200" b="1" dirty="0" smtClean="0"/>
              <a:t>  </a:t>
            </a:r>
            <a:r>
              <a:rPr lang="zh-CN" altLang="en-US" sz="2200" dirty="0" smtClean="0"/>
              <a:t>树</a:t>
            </a:r>
            <a:r>
              <a:rPr lang="en-US" altLang="zh-CN" sz="2200" dirty="0" smtClean="0"/>
              <a:t>T</a:t>
            </a:r>
            <a:endParaRPr lang="zh-CN" altLang="en-US" sz="2200" b="1" dirty="0"/>
          </a:p>
        </p:txBody>
      </p:sp>
      <p:sp>
        <p:nvSpPr>
          <p:cNvPr id="6" name="内容占位符 2"/>
          <p:cNvSpPr txBox="1">
            <a:spLocks/>
          </p:cNvSpPr>
          <p:nvPr/>
        </p:nvSpPr>
        <p:spPr bwMode="gray">
          <a:xfrm>
            <a:off x="304800" y="4978399"/>
            <a:ext cx="8705850" cy="1346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lnSpc>
                <a:spcPct val="120000"/>
              </a:lnSpc>
              <a:spcBef>
                <a:spcPts val="1200"/>
              </a:spcBef>
              <a:spcAft>
                <a:spcPct val="0"/>
              </a:spcAft>
              <a:buClr>
                <a:schemeClr val="tx2"/>
              </a:buClr>
              <a:buFont typeface="Wingdings" panose="05000000000000000000" pitchFamily="2" charset="2"/>
              <a:buChar char="p"/>
              <a:defRPr sz="2800">
                <a:solidFill>
                  <a:srgbClr val="002060"/>
                </a:solidFill>
                <a:latin typeface="+mn-lt"/>
                <a:ea typeface="+mn-ea"/>
                <a:cs typeface="+mn-cs"/>
              </a:defRPr>
            </a:lvl1pPr>
            <a:lvl2pPr marL="742950" indent="-285750" algn="l" rtl="0" fontAlgn="base">
              <a:lnSpc>
                <a:spcPct val="120000"/>
              </a:lnSpc>
              <a:spcBef>
                <a:spcPts val="1200"/>
              </a:spcBef>
              <a:spcAft>
                <a:spcPct val="0"/>
              </a:spcAft>
              <a:buClr>
                <a:schemeClr val="accent1"/>
              </a:buClr>
              <a:buFont typeface="Wingdings" panose="05000000000000000000" pitchFamily="2" charset="2"/>
              <a:buChar char="Ø"/>
              <a:defRPr sz="2600">
                <a:solidFill>
                  <a:schemeClr val="tx2"/>
                </a:solidFill>
                <a:latin typeface="+mn-lt"/>
                <a:ea typeface="+mn-ea"/>
              </a:defRPr>
            </a:lvl2pPr>
            <a:lvl3pPr marL="1143000" indent="-228600" algn="l" rtl="0" fontAlgn="base">
              <a:lnSpc>
                <a:spcPct val="120000"/>
              </a:lnSpc>
              <a:spcBef>
                <a:spcPts val="1200"/>
              </a:spcBef>
              <a:spcAft>
                <a:spcPct val="0"/>
              </a:spcAft>
              <a:buClr>
                <a:schemeClr val="accent2"/>
              </a:buClr>
              <a:buFont typeface="Wingdings" panose="05000000000000000000" pitchFamily="2" charset="2"/>
              <a:buChar char="u"/>
              <a:defRPr sz="2400">
                <a:solidFill>
                  <a:schemeClr val="tx2"/>
                </a:solidFill>
                <a:latin typeface="+mn-lt"/>
                <a:ea typeface="+mn-ea"/>
              </a:defRPr>
            </a:lvl3pPr>
            <a:lvl4pPr marL="1600200" indent="-228600" algn="l" rtl="0" fontAlgn="base">
              <a:lnSpc>
                <a:spcPct val="120000"/>
              </a:lnSpc>
              <a:spcBef>
                <a:spcPts val="1200"/>
              </a:spcBef>
              <a:spcAft>
                <a:spcPct val="0"/>
              </a:spcAft>
              <a:buClr>
                <a:srgbClr val="FFC000"/>
              </a:buClr>
              <a:buFont typeface="Wingdings" panose="05000000000000000000" pitchFamily="2" charset="2"/>
              <a:buChar char="ü"/>
              <a:defRPr sz="2200">
                <a:solidFill>
                  <a:schemeClr val="tx2"/>
                </a:solidFill>
                <a:latin typeface="+mn-lt"/>
                <a:ea typeface="+mn-ea"/>
              </a:defRPr>
            </a:lvl4pPr>
            <a:lvl5pPr marL="2057400" indent="-228600" algn="l" rtl="0" fontAlgn="base">
              <a:lnSpc>
                <a:spcPct val="120000"/>
              </a:lnSpc>
              <a:spcBef>
                <a:spcPts val="1200"/>
              </a:spcBef>
              <a:spcAft>
                <a:spcPct val="0"/>
              </a:spcAft>
              <a:buClr>
                <a:srgbClr val="7030A0"/>
              </a:buClr>
              <a:buChar char="»"/>
              <a:defRPr sz="2000">
                <a:solidFill>
                  <a:schemeClr val="tx2"/>
                </a:solidFill>
                <a:latin typeface="+mn-lt"/>
                <a:ea typeface="+mn-ea"/>
              </a:defRPr>
            </a:lvl5pPr>
            <a:lvl6pPr marL="2514600" indent="-228600" algn="l" rtl="0" eaLnBrk="1" fontAlgn="base" hangingPunct="1">
              <a:spcBef>
                <a:spcPct val="20000"/>
              </a:spcBef>
              <a:spcAft>
                <a:spcPct val="0"/>
              </a:spcAft>
              <a:buChar char="»"/>
              <a:defRPr sz="2000">
                <a:solidFill>
                  <a:schemeClr val="tx2"/>
                </a:solidFill>
                <a:latin typeface="+mn-lt"/>
                <a:ea typeface="+mn-ea"/>
              </a:defRPr>
            </a:lvl6pPr>
            <a:lvl7pPr marL="2971800" indent="-228600" algn="l" rtl="0" eaLnBrk="1" fontAlgn="base" hangingPunct="1">
              <a:spcBef>
                <a:spcPct val="20000"/>
              </a:spcBef>
              <a:spcAft>
                <a:spcPct val="0"/>
              </a:spcAft>
              <a:buChar char="»"/>
              <a:defRPr sz="2000">
                <a:solidFill>
                  <a:schemeClr val="tx2"/>
                </a:solidFill>
                <a:latin typeface="+mn-lt"/>
                <a:ea typeface="+mn-ea"/>
              </a:defRPr>
            </a:lvl7pPr>
            <a:lvl8pPr marL="3429000" indent="-228600" algn="l" rtl="0" eaLnBrk="1" fontAlgn="base" hangingPunct="1">
              <a:spcBef>
                <a:spcPct val="20000"/>
              </a:spcBef>
              <a:spcAft>
                <a:spcPct val="0"/>
              </a:spcAft>
              <a:buChar char="»"/>
              <a:defRPr sz="2000">
                <a:solidFill>
                  <a:schemeClr val="tx2"/>
                </a:solidFill>
                <a:latin typeface="+mn-lt"/>
                <a:ea typeface="+mn-ea"/>
              </a:defRPr>
            </a:lvl8pPr>
            <a:lvl9pPr marL="3886200" indent="-228600" algn="l" rtl="0" eaLnBrk="1" fontAlgn="base" hangingPunct="1">
              <a:spcBef>
                <a:spcPct val="20000"/>
              </a:spcBef>
              <a:spcAft>
                <a:spcPct val="0"/>
              </a:spcAft>
              <a:buChar char="»"/>
              <a:defRPr sz="2000">
                <a:solidFill>
                  <a:schemeClr val="tx2"/>
                </a:solidFill>
                <a:latin typeface="+mn-lt"/>
                <a:ea typeface="+mn-ea"/>
              </a:defRPr>
            </a:lvl9pPr>
          </a:lstStyle>
          <a:p>
            <a:pPr eaLnBrk="1" hangingPunct="1">
              <a:lnSpc>
                <a:spcPct val="110000"/>
              </a:lnSpc>
              <a:spcBef>
                <a:spcPts val="600"/>
              </a:spcBef>
            </a:pPr>
            <a:r>
              <a:rPr lang="zh-CN" altLang="en-US" sz="2200" kern="0" dirty="0" smtClean="0"/>
              <a:t>说明：</a:t>
            </a:r>
          </a:p>
          <a:p>
            <a:pPr lvl="1" eaLnBrk="1" hangingPunct="1">
              <a:lnSpc>
                <a:spcPct val="110000"/>
              </a:lnSpc>
              <a:spcBef>
                <a:spcPts val="600"/>
              </a:spcBef>
            </a:pPr>
            <a:r>
              <a:rPr lang="zh-CN" altLang="en-US" sz="2000" b="0" kern="0" dirty="0" smtClean="0"/>
              <a:t>树的</a:t>
            </a:r>
            <a:r>
              <a:rPr lang="zh-CN" altLang="en-US" sz="2000" kern="0" dirty="0" smtClean="0"/>
              <a:t>先序</a:t>
            </a:r>
            <a:r>
              <a:rPr lang="zh-CN" altLang="en-US" sz="2000" b="0" kern="0" dirty="0" smtClean="0"/>
              <a:t>遍历实质上与将树转换成二叉树后对二叉树的先序遍历相同</a:t>
            </a:r>
            <a:r>
              <a:rPr lang="en-US" altLang="zh-CN" sz="2000" b="0" kern="0" dirty="0" smtClean="0"/>
              <a:t>;</a:t>
            </a:r>
            <a:endParaRPr lang="zh-CN" altLang="en-US" sz="2000" b="0" kern="0" dirty="0" smtClean="0"/>
          </a:p>
          <a:p>
            <a:pPr lvl="1" eaLnBrk="1" hangingPunct="1">
              <a:lnSpc>
                <a:spcPct val="110000"/>
              </a:lnSpc>
              <a:spcBef>
                <a:spcPts val="600"/>
              </a:spcBef>
            </a:pPr>
            <a:r>
              <a:rPr lang="zh-CN" altLang="en-US" sz="2000" b="0" kern="0" dirty="0" smtClean="0"/>
              <a:t>树的</a:t>
            </a:r>
            <a:r>
              <a:rPr lang="zh-CN" altLang="en-US" sz="2000" kern="0" dirty="0" smtClean="0"/>
              <a:t>后序</a:t>
            </a:r>
            <a:r>
              <a:rPr lang="zh-CN" altLang="en-US" sz="2000" b="0" kern="0" dirty="0" smtClean="0"/>
              <a:t>遍历实质上与将树转换成二叉树后对二叉树的后序遍历相同</a:t>
            </a:r>
            <a:r>
              <a:rPr lang="en-US" altLang="zh-CN" sz="2000" b="0" kern="0" dirty="0" smtClean="0"/>
              <a:t>;</a:t>
            </a:r>
            <a:endParaRPr lang="zh-CN" altLang="en-US" sz="2000" b="0" kern="0" dirty="0" smtClean="0"/>
          </a:p>
          <a:p>
            <a:pPr eaLnBrk="1" hangingPunct="1">
              <a:lnSpc>
                <a:spcPct val="110000"/>
              </a:lnSpc>
              <a:spcBef>
                <a:spcPts val="600"/>
              </a:spcBef>
            </a:pPr>
            <a:endParaRPr lang="zh-CN" altLang="en-US" sz="2000" b="0" kern="0" dirty="0"/>
          </a:p>
        </p:txBody>
      </p:sp>
    </p:spTree>
    <p:extLst>
      <p:ext uri="{BB962C8B-B14F-4D97-AF65-F5344CB8AC3E}">
        <p14:creationId xmlns:p14="http://schemas.microsoft.com/office/powerpoint/2010/main" val="1993501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wipe(down)">
                                      <p:cBhvr>
                                        <p:cTn id="7" dur="500"/>
                                        <p:tgtEl>
                                          <p:spTgt spid="3">
                                            <p:txEl>
                                              <p:pRg st="4" end="4"/>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wipe(down)">
                                      <p:cBhvr>
                                        <p:cTn id="10" dur="500"/>
                                        <p:tgtEl>
                                          <p:spTgt spid="3">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anim calcmode="lin" valueType="num">
                                      <p:cBhvr>
                                        <p:cTn id="16" dur="1000" fill="hold"/>
                                        <p:tgtEl>
                                          <p:spTgt spid="6"/>
                                        </p:tgtEl>
                                        <p:attrNameLst>
                                          <p:attrName>ppt_x</p:attrName>
                                        </p:attrNameLst>
                                      </p:cBhvr>
                                      <p:tavLst>
                                        <p:tav tm="0">
                                          <p:val>
                                            <p:strVal val="#ppt_x"/>
                                          </p:val>
                                        </p:tav>
                                        <p:tav tm="100000">
                                          <p:val>
                                            <p:strVal val="#ppt_x"/>
                                          </p:val>
                                        </p:tav>
                                      </p:tavLst>
                                    </p:anim>
                                    <p:anim calcmode="lin" valueType="num">
                                      <p:cBhvr>
                                        <p:cTn id="1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7.1  </a:t>
            </a:r>
            <a:r>
              <a:rPr lang="zh-CN" altLang="en-US" dirty="0"/>
              <a:t>树的存储结构</a:t>
            </a:r>
          </a:p>
        </p:txBody>
      </p:sp>
      <p:sp>
        <p:nvSpPr>
          <p:cNvPr id="3" name="内容占位符 2"/>
          <p:cNvSpPr>
            <a:spLocks noGrp="1"/>
          </p:cNvSpPr>
          <p:nvPr>
            <p:ph idx="1"/>
          </p:nvPr>
        </p:nvSpPr>
        <p:spPr/>
        <p:txBody>
          <a:bodyPr/>
          <a:lstStyle/>
          <a:p>
            <a:r>
              <a:rPr lang="zh-CN" altLang="en-US" dirty="0"/>
              <a:t>树的存储</a:t>
            </a:r>
            <a:r>
              <a:rPr lang="zh-CN" altLang="en-US" dirty="0" smtClean="0"/>
              <a:t>结构，根据</a:t>
            </a:r>
            <a:r>
              <a:rPr lang="zh-CN" altLang="en-US" i="1" u="sng" dirty="0"/>
              <a:t>应用的不同</a:t>
            </a:r>
            <a:r>
              <a:rPr lang="zh-CN" altLang="en-US" dirty="0"/>
              <a:t>而</a:t>
            </a:r>
            <a:r>
              <a:rPr lang="zh-CN" altLang="en-US" b="1" dirty="0"/>
              <a:t>不同</a:t>
            </a:r>
            <a:r>
              <a:rPr lang="zh-CN" altLang="en-US" dirty="0"/>
              <a:t>。</a:t>
            </a:r>
          </a:p>
          <a:p>
            <a:pPr marL="971550" lvl="1" indent="-514350">
              <a:buFont typeface="+mj-ea"/>
              <a:buAutoNum type="circleNumDbPlain"/>
            </a:pPr>
            <a:r>
              <a:rPr lang="zh-CN" altLang="en-US" dirty="0" smtClean="0">
                <a:solidFill>
                  <a:srgbClr val="0070C0"/>
                </a:solidFill>
              </a:rPr>
              <a:t>双亲</a:t>
            </a:r>
            <a:r>
              <a:rPr lang="zh-CN" altLang="en-US" dirty="0"/>
              <a:t>表示</a:t>
            </a:r>
            <a:r>
              <a:rPr lang="zh-CN" altLang="en-US" dirty="0" smtClean="0"/>
              <a:t>法（</a:t>
            </a:r>
            <a:r>
              <a:rPr lang="zh-CN" altLang="en-US" b="1" dirty="0" smtClean="0"/>
              <a:t>顺序</a:t>
            </a:r>
            <a:r>
              <a:rPr lang="zh-CN" altLang="en-US" dirty="0"/>
              <a:t>存储结构</a:t>
            </a:r>
            <a:r>
              <a:rPr lang="zh-CN" altLang="en-US" dirty="0" smtClean="0"/>
              <a:t>）</a:t>
            </a:r>
            <a:endParaRPr lang="en-US" altLang="zh-CN" sz="1800" dirty="0" smtClean="0"/>
          </a:p>
          <a:p>
            <a:pPr marL="971550" lvl="1" indent="-514350">
              <a:spcBef>
                <a:spcPts val="3000"/>
              </a:spcBef>
              <a:buFont typeface="+mj-ea"/>
              <a:buAutoNum type="circleNumDbPlain"/>
            </a:pPr>
            <a:r>
              <a:rPr lang="zh-CN" altLang="en-US" dirty="0">
                <a:solidFill>
                  <a:srgbClr val="0070C0"/>
                </a:solidFill>
              </a:rPr>
              <a:t>孩子链表</a:t>
            </a:r>
            <a:r>
              <a:rPr lang="zh-CN" altLang="en-US" dirty="0"/>
              <a:t>表示法</a:t>
            </a:r>
            <a:r>
              <a:rPr lang="zh-CN" altLang="en-US" dirty="0" smtClean="0"/>
              <a:t>（</a:t>
            </a:r>
            <a:r>
              <a:rPr lang="zh-CN" altLang="en-US" b="1" dirty="0" smtClean="0"/>
              <a:t>链式</a:t>
            </a:r>
            <a:r>
              <a:rPr lang="zh-CN" altLang="en-US" dirty="0" smtClean="0"/>
              <a:t>）</a:t>
            </a:r>
            <a:endParaRPr lang="en-US" altLang="zh-CN" dirty="0"/>
          </a:p>
          <a:p>
            <a:pPr marL="857250" lvl="2" indent="0">
              <a:buNone/>
            </a:pPr>
            <a:r>
              <a:rPr lang="en-US" altLang="zh-CN" dirty="0" smtClean="0">
                <a:solidFill>
                  <a:schemeClr val="tx1">
                    <a:lumMod val="50000"/>
                    <a:lumOff val="50000"/>
                  </a:schemeClr>
                </a:solidFill>
              </a:rPr>
              <a:t>——[</a:t>
            </a:r>
            <a:r>
              <a:rPr lang="zh-CN" altLang="en-US" dirty="0" smtClean="0">
                <a:solidFill>
                  <a:schemeClr val="tx1">
                    <a:lumMod val="50000"/>
                    <a:lumOff val="50000"/>
                  </a:schemeClr>
                </a:solidFill>
              </a:rPr>
              <a:t>定长 </a:t>
            </a:r>
            <a:r>
              <a:rPr lang="en-US" altLang="zh-CN" dirty="0" smtClean="0">
                <a:solidFill>
                  <a:schemeClr val="tx1">
                    <a:lumMod val="50000"/>
                    <a:lumOff val="50000"/>
                  </a:schemeClr>
                </a:solidFill>
              </a:rPr>
              <a:t>&amp; </a:t>
            </a:r>
            <a:r>
              <a:rPr lang="zh-CN" altLang="en-US" dirty="0" smtClean="0">
                <a:solidFill>
                  <a:schemeClr val="tx1">
                    <a:lumMod val="50000"/>
                    <a:lumOff val="50000"/>
                  </a:schemeClr>
                </a:solidFill>
              </a:rPr>
              <a:t>不定长</a:t>
            </a:r>
            <a:r>
              <a:rPr lang="en-US" altLang="zh-CN" dirty="0" smtClean="0">
                <a:solidFill>
                  <a:schemeClr val="tx1">
                    <a:lumMod val="50000"/>
                    <a:lumOff val="50000"/>
                  </a:schemeClr>
                </a:solidFill>
              </a:rPr>
              <a:t>] </a:t>
            </a:r>
            <a:r>
              <a:rPr lang="zh-CN" altLang="en-US" dirty="0" smtClean="0">
                <a:solidFill>
                  <a:schemeClr val="tx1">
                    <a:lumMod val="50000"/>
                    <a:lumOff val="50000"/>
                  </a:schemeClr>
                </a:solidFill>
              </a:rPr>
              <a:t>结点</a:t>
            </a:r>
            <a:r>
              <a:rPr lang="zh-CN" altLang="en-US" dirty="0">
                <a:solidFill>
                  <a:schemeClr val="tx1">
                    <a:lumMod val="50000"/>
                    <a:lumOff val="50000"/>
                  </a:schemeClr>
                </a:solidFill>
              </a:rPr>
              <a:t>结构</a:t>
            </a:r>
            <a:endParaRPr lang="en-US" altLang="zh-CN" dirty="0" smtClean="0">
              <a:solidFill>
                <a:schemeClr val="tx1">
                  <a:lumMod val="50000"/>
                  <a:lumOff val="50000"/>
                </a:schemeClr>
              </a:solidFill>
            </a:endParaRPr>
          </a:p>
          <a:p>
            <a:pPr marL="857250" lvl="2" indent="0">
              <a:buNone/>
            </a:pPr>
            <a:r>
              <a:rPr lang="en-US" altLang="zh-CN" dirty="0" smtClean="0">
                <a:solidFill>
                  <a:schemeClr val="tx1">
                    <a:lumMod val="50000"/>
                    <a:lumOff val="50000"/>
                  </a:schemeClr>
                </a:solidFill>
              </a:rPr>
              <a:t>——</a:t>
            </a:r>
            <a:r>
              <a:rPr lang="zh-CN" altLang="en-US" dirty="0" smtClean="0">
                <a:solidFill>
                  <a:srgbClr val="00B050"/>
                </a:solidFill>
              </a:rPr>
              <a:t>复合</a:t>
            </a:r>
            <a:r>
              <a:rPr lang="zh-CN" altLang="en-US" dirty="0">
                <a:solidFill>
                  <a:srgbClr val="00B050"/>
                </a:solidFill>
              </a:rPr>
              <a:t>链表</a:t>
            </a:r>
            <a:r>
              <a:rPr lang="zh-CN" altLang="en-US" dirty="0"/>
              <a:t>结构</a:t>
            </a:r>
            <a:r>
              <a:rPr lang="en-US" altLang="zh-CN" sz="2000" dirty="0"/>
              <a:t>(</a:t>
            </a:r>
            <a:r>
              <a:rPr lang="en-US" altLang="zh-CN" sz="1800" dirty="0">
                <a:solidFill>
                  <a:schemeClr val="tx1">
                    <a:lumMod val="50000"/>
                    <a:lumOff val="50000"/>
                  </a:schemeClr>
                </a:solidFill>
              </a:rPr>
              <a:t>‘</a:t>
            </a:r>
            <a:r>
              <a:rPr lang="zh-CN" altLang="en-US" sz="1800" dirty="0">
                <a:solidFill>
                  <a:schemeClr val="tx1">
                    <a:lumMod val="50000"/>
                    <a:lumOff val="50000"/>
                  </a:schemeClr>
                </a:solidFill>
              </a:rPr>
              <a:t>顺序的</a:t>
            </a:r>
            <a:r>
              <a:rPr lang="en-US" altLang="zh-CN" sz="1800" dirty="0">
                <a:solidFill>
                  <a:srgbClr val="7030A0"/>
                </a:solidFill>
              </a:rPr>
              <a:t>’</a:t>
            </a:r>
            <a:r>
              <a:rPr lang="zh-CN" altLang="en-US" sz="1800" b="1" dirty="0">
                <a:solidFill>
                  <a:srgbClr val="7030A0"/>
                </a:solidFill>
              </a:rPr>
              <a:t>结点</a:t>
            </a:r>
            <a:r>
              <a:rPr lang="zh-CN" altLang="en-US" sz="1800" b="1" i="1" u="sng" dirty="0">
                <a:solidFill>
                  <a:srgbClr val="7030A0"/>
                </a:solidFill>
              </a:rPr>
              <a:t>数组</a:t>
            </a:r>
            <a:r>
              <a:rPr lang="zh-CN" altLang="en-US" sz="1800" dirty="0">
                <a:solidFill>
                  <a:srgbClr val="7030A0"/>
                </a:solidFill>
              </a:rPr>
              <a:t> </a:t>
            </a:r>
            <a:r>
              <a:rPr lang="en-US" altLang="zh-CN" sz="1800" dirty="0">
                <a:solidFill>
                  <a:schemeClr val="tx1">
                    <a:lumMod val="50000"/>
                    <a:lumOff val="50000"/>
                  </a:schemeClr>
                </a:solidFill>
              </a:rPr>
              <a:t>+ ‘</a:t>
            </a:r>
            <a:r>
              <a:rPr lang="zh-CN" altLang="en-US" sz="1800" dirty="0">
                <a:solidFill>
                  <a:schemeClr val="tx1">
                    <a:lumMod val="50000"/>
                    <a:lumOff val="50000"/>
                  </a:schemeClr>
                </a:solidFill>
              </a:rPr>
              <a:t>链式的</a:t>
            </a:r>
            <a:r>
              <a:rPr lang="en-US" altLang="zh-CN" sz="1800" dirty="0">
                <a:solidFill>
                  <a:schemeClr val="tx1">
                    <a:lumMod val="50000"/>
                    <a:lumOff val="50000"/>
                  </a:schemeClr>
                </a:solidFill>
              </a:rPr>
              <a:t>’</a:t>
            </a:r>
            <a:r>
              <a:rPr lang="zh-CN" altLang="en-US" sz="1800" b="1" dirty="0">
                <a:solidFill>
                  <a:srgbClr val="7030A0"/>
                </a:solidFill>
              </a:rPr>
              <a:t>儿子结点</a:t>
            </a:r>
            <a:r>
              <a:rPr lang="zh-CN" altLang="en-US" sz="1800" b="1" i="1" u="sng" dirty="0">
                <a:solidFill>
                  <a:srgbClr val="7030A0"/>
                </a:solidFill>
              </a:rPr>
              <a:t>链表</a:t>
            </a:r>
            <a:r>
              <a:rPr lang="zh-CN" altLang="en-US" sz="1800" dirty="0">
                <a:solidFill>
                  <a:srgbClr val="7030A0"/>
                </a:solidFill>
              </a:rPr>
              <a:t> </a:t>
            </a:r>
            <a:r>
              <a:rPr lang="en-US" altLang="zh-CN" dirty="0">
                <a:solidFill>
                  <a:srgbClr val="7030A0"/>
                </a:solidFill>
              </a:rPr>
              <a:t>)</a:t>
            </a:r>
            <a:endParaRPr lang="en-US" altLang="zh-CN" sz="3200" dirty="0">
              <a:solidFill>
                <a:srgbClr val="7030A0"/>
              </a:solidFill>
            </a:endParaRPr>
          </a:p>
          <a:p>
            <a:pPr marL="971550" lvl="1" indent="-514350">
              <a:spcBef>
                <a:spcPts val="3000"/>
              </a:spcBef>
              <a:buFont typeface="+mj-ea"/>
              <a:buAutoNum type="circleNumDbPlain"/>
            </a:pPr>
            <a:r>
              <a:rPr lang="zh-CN" altLang="en-US" dirty="0" smtClean="0">
                <a:solidFill>
                  <a:srgbClr val="0070C0"/>
                </a:solidFill>
              </a:rPr>
              <a:t>孩子</a:t>
            </a:r>
            <a:r>
              <a:rPr lang="zh-CN" altLang="en-US" dirty="0">
                <a:solidFill>
                  <a:srgbClr val="0070C0"/>
                </a:solidFill>
              </a:rPr>
              <a:t>兄弟</a:t>
            </a:r>
            <a:r>
              <a:rPr lang="zh-CN" altLang="en-US" dirty="0"/>
              <a:t>表示法（</a:t>
            </a:r>
            <a:r>
              <a:rPr lang="zh-CN" altLang="en-US" b="1" dirty="0"/>
              <a:t>链式</a:t>
            </a:r>
            <a:r>
              <a:rPr lang="zh-CN" altLang="en-US" dirty="0"/>
              <a:t>）</a:t>
            </a:r>
            <a:endParaRPr lang="en-US" altLang="zh-CN" dirty="0" smtClean="0"/>
          </a:p>
          <a:p>
            <a:pPr marL="857250" lvl="2" indent="0">
              <a:buNone/>
            </a:pPr>
            <a:r>
              <a:rPr lang="en-US" altLang="zh-CN" dirty="0" smtClean="0">
                <a:solidFill>
                  <a:schemeClr val="tx1">
                    <a:lumMod val="50000"/>
                    <a:lumOff val="50000"/>
                  </a:schemeClr>
                </a:solidFill>
              </a:rPr>
              <a:t>——</a:t>
            </a:r>
            <a:r>
              <a:rPr lang="zh-CN" altLang="en-US" dirty="0" smtClean="0">
                <a:solidFill>
                  <a:schemeClr val="tx1">
                    <a:lumMod val="50000"/>
                    <a:lumOff val="50000"/>
                  </a:schemeClr>
                </a:solidFill>
              </a:rPr>
              <a:t>长子兄弟表示</a:t>
            </a:r>
            <a:r>
              <a:rPr lang="zh-CN" altLang="en-US" dirty="0">
                <a:solidFill>
                  <a:schemeClr val="tx1">
                    <a:lumMod val="50000"/>
                    <a:lumOff val="50000"/>
                  </a:schemeClr>
                </a:solidFill>
              </a:rPr>
              <a:t>法、二叉树表示法</a:t>
            </a:r>
          </a:p>
          <a:p>
            <a:pPr marL="971550" lvl="1" indent="-514350">
              <a:buFont typeface="+mj-ea"/>
              <a:buAutoNum type="circleNumDbPlain"/>
            </a:pPr>
            <a:endParaRPr lang="zh-CN" altLang="en-US" dirty="0"/>
          </a:p>
        </p:txBody>
      </p:sp>
      <p:sp>
        <p:nvSpPr>
          <p:cNvPr id="4" name="动作按钮: 开始 3">
            <a:hlinkClick r:id="" action="ppaction://noaction" highlightClick="1"/>
          </p:cNvPr>
          <p:cNvSpPr/>
          <p:nvPr/>
        </p:nvSpPr>
        <p:spPr>
          <a:xfrm>
            <a:off x="8820472" y="6580188"/>
            <a:ext cx="323528" cy="277812"/>
          </a:xfrm>
          <a:prstGeom prst="actionButtonBeginning">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val="15302004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7.3 </a:t>
            </a:r>
            <a:r>
              <a:rPr lang="zh-CN" altLang="en-US" dirty="0" smtClean="0"/>
              <a:t>树</a:t>
            </a:r>
            <a:r>
              <a:rPr lang="zh-CN" altLang="en-US" dirty="0"/>
              <a:t>和森林的遍历</a:t>
            </a:r>
          </a:p>
        </p:txBody>
      </p:sp>
      <p:sp>
        <p:nvSpPr>
          <p:cNvPr id="3" name="内容占位符 2"/>
          <p:cNvSpPr>
            <a:spLocks noGrp="1"/>
          </p:cNvSpPr>
          <p:nvPr>
            <p:ph idx="1"/>
          </p:nvPr>
        </p:nvSpPr>
        <p:spPr>
          <a:xfrm>
            <a:off x="685800" y="1209675"/>
            <a:ext cx="7543800" cy="4352925"/>
          </a:xfrm>
        </p:spPr>
        <p:txBody>
          <a:bodyPr/>
          <a:lstStyle/>
          <a:p>
            <a:pPr marL="514350" indent="-514350">
              <a:lnSpc>
                <a:spcPct val="150000"/>
              </a:lnSpc>
              <a:spcBef>
                <a:spcPts val="600"/>
              </a:spcBef>
              <a:buFont typeface="+mj-lt"/>
              <a:buAutoNum type="alphaUcPeriod" startAt="2"/>
            </a:pPr>
            <a:r>
              <a:rPr lang="zh-CN" altLang="en-US" sz="2400" b="1" dirty="0">
                <a:solidFill>
                  <a:srgbClr val="7030A0"/>
                </a:solidFill>
              </a:rPr>
              <a:t>森林</a:t>
            </a:r>
            <a:r>
              <a:rPr lang="zh-CN" altLang="en-US" sz="2400" dirty="0" smtClean="0"/>
              <a:t>的</a:t>
            </a:r>
            <a:r>
              <a:rPr lang="zh-CN" altLang="en-US" sz="2400" dirty="0"/>
              <a:t>遍历</a:t>
            </a:r>
          </a:p>
          <a:p>
            <a:pPr lvl="1">
              <a:lnSpc>
                <a:spcPct val="150000"/>
              </a:lnSpc>
              <a:spcBef>
                <a:spcPts val="600"/>
              </a:spcBef>
            </a:pPr>
            <a:r>
              <a:rPr lang="zh-CN" altLang="en-US" sz="2400" dirty="0" smtClean="0"/>
              <a:t>由森林结构</a:t>
            </a:r>
            <a:r>
              <a:rPr lang="zh-CN" altLang="en-US" sz="2400" dirty="0"/>
              <a:t>的定义可知</a:t>
            </a:r>
            <a:r>
              <a:rPr lang="zh-CN" altLang="en-US" sz="2400" dirty="0" smtClean="0"/>
              <a:t>，森林的</a:t>
            </a:r>
            <a:r>
              <a:rPr lang="zh-CN" altLang="en-US" sz="2400" dirty="0"/>
              <a:t>遍历</a:t>
            </a:r>
            <a:r>
              <a:rPr lang="zh-CN" altLang="en-US" sz="2400" dirty="0" smtClean="0"/>
              <a:t>有 </a:t>
            </a:r>
            <a:r>
              <a:rPr lang="en-US" altLang="zh-CN" sz="2400" dirty="0" smtClean="0"/>
              <a:t>2</a:t>
            </a:r>
            <a:r>
              <a:rPr lang="zh-CN" altLang="en-US" sz="2400" dirty="0" smtClean="0"/>
              <a:t>种</a:t>
            </a:r>
            <a:r>
              <a:rPr lang="zh-CN" altLang="en-US" sz="2400" dirty="0"/>
              <a:t>方法</a:t>
            </a:r>
            <a:r>
              <a:rPr lang="zh-CN" altLang="en-US" sz="2400" dirty="0" smtClean="0"/>
              <a:t>。</a:t>
            </a:r>
            <a:endParaRPr lang="en-US" altLang="zh-CN" sz="2400" dirty="0" smtClean="0"/>
          </a:p>
          <a:p>
            <a:pPr lvl="1">
              <a:lnSpc>
                <a:spcPct val="150000"/>
              </a:lnSpc>
              <a:spcBef>
                <a:spcPts val="600"/>
              </a:spcBef>
            </a:pPr>
            <a:r>
              <a:rPr lang="zh-CN" altLang="en-US" sz="2400" dirty="0"/>
              <a:t> 设</a:t>
            </a:r>
            <a:r>
              <a:rPr lang="en-US" altLang="zh-CN" sz="2400" dirty="0"/>
              <a:t>F={T</a:t>
            </a:r>
            <a:r>
              <a:rPr lang="en-US" altLang="zh-CN" sz="2400" baseline="-25000" dirty="0"/>
              <a:t>1</a:t>
            </a:r>
            <a:r>
              <a:rPr lang="en-US" altLang="zh-CN" sz="2400" dirty="0"/>
              <a:t>, T</a:t>
            </a:r>
            <a:r>
              <a:rPr lang="en-US" altLang="zh-CN" sz="2400" baseline="-25000" dirty="0"/>
              <a:t>2</a:t>
            </a:r>
            <a:r>
              <a:rPr lang="en-US" altLang="zh-CN" sz="2400" dirty="0"/>
              <a:t>,⋯,T</a:t>
            </a:r>
            <a:r>
              <a:rPr lang="en-US" altLang="zh-CN" sz="2400" baseline="-25000" dirty="0"/>
              <a:t>n</a:t>
            </a:r>
            <a:r>
              <a:rPr lang="en-US" altLang="zh-CN" sz="2400" dirty="0"/>
              <a:t>}</a:t>
            </a:r>
            <a:r>
              <a:rPr lang="zh-CN" altLang="en-US" sz="2400" dirty="0"/>
              <a:t>是森林，对</a:t>
            </a:r>
            <a:r>
              <a:rPr lang="en-US" altLang="zh-CN" sz="2400" dirty="0"/>
              <a:t>F</a:t>
            </a:r>
            <a:r>
              <a:rPr lang="zh-CN" altLang="en-US" sz="2400" dirty="0"/>
              <a:t>的遍历</a:t>
            </a:r>
            <a:r>
              <a:rPr lang="zh-CN" altLang="en-US" sz="2400" dirty="0" smtClean="0"/>
              <a:t>有 </a:t>
            </a:r>
            <a:r>
              <a:rPr lang="en-US" altLang="zh-CN" sz="2400" dirty="0" smtClean="0"/>
              <a:t>2</a:t>
            </a:r>
            <a:r>
              <a:rPr lang="zh-CN" altLang="en-US" sz="2400" dirty="0" smtClean="0"/>
              <a:t>种</a:t>
            </a:r>
            <a:r>
              <a:rPr lang="zh-CN" altLang="en-US" sz="2400" dirty="0"/>
              <a:t>方法。</a:t>
            </a:r>
          </a:p>
          <a:p>
            <a:pPr marL="1314450" lvl="2" indent="-457200">
              <a:lnSpc>
                <a:spcPct val="150000"/>
              </a:lnSpc>
              <a:spcBef>
                <a:spcPts val="600"/>
              </a:spcBef>
              <a:buFont typeface="+mj-ea"/>
              <a:buAutoNum type="circleNumDbPlain"/>
            </a:pPr>
            <a:r>
              <a:rPr lang="zh-CN" altLang="en-US" sz="2200" dirty="0" smtClean="0">
                <a:solidFill>
                  <a:schemeClr val="accent6"/>
                </a:solidFill>
              </a:rPr>
              <a:t>先</a:t>
            </a:r>
            <a:r>
              <a:rPr lang="zh-CN" altLang="en-US" sz="2200" dirty="0">
                <a:solidFill>
                  <a:schemeClr val="accent6"/>
                </a:solidFill>
              </a:rPr>
              <a:t>序</a:t>
            </a:r>
            <a:r>
              <a:rPr lang="zh-CN" altLang="en-US" sz="2200" dirty="0"/>
              <a:t>遍历：按先序遍历树的方式依次遍历</a:t>
            </a:r>
            <a:r>
              <a:rPr lang="en-US" altLang="zh-CN" sz="2200" dirty="0"/>
              <a:t>F</a:t>
            </a:r>
            <a:r>
              <a:rPr lang="zh-CN" altLang="en-US" sz="2200" dirty="0"/>
              <a:t>中的每棵树。</a:t>
            </a:r>
          </a:p>
          <a:p>
            <a:pPr marL="1314450" lvl="2" indent="-457200">
              <a:lnSpc>
                <a:spcPct val="150000"/>
              </a:lnSpc>
              <a:spcBef>
                <a:spcPts val="600"/>
              </a:spcBef>
              <a:buFont typeface="+mj-ea"/>
              <a:buAutoNum type="circleNumDbPlain"/>
            </a:pPr>
            <a:r>
              <a:rPr lang="zh-CN" altLang="en-US" sz="2200" dirty="0" smtClean="0">
                <a:solidFill>
                  <a:schemeClr val="accent6"/>
                </a:solidFill>
              </a:rPr>
              <a:t>后序</a:t>
            </a:r>
            <a:r>
              <a:rPr lang="zh-CN" altLang="en-US" sz="2200" dirty="0"/>
              <a:t>遍历：按后序遍历树的方式依次遍历</a:t>
            </a:r>
            <a:r>
              <a:rPr lang="en-US" altLang="zh-CN" sz="2200" dirty="0"/>
              <a:t>F</a:t>
            </a:r>
            <a:r>
              <a:rPr lang="zh-CN" altLang="en-US" sz="2200" dirty="0"/>
              <a:t>中的每棵树。</a:t>
            </a:r>
          </a:p>
          <a:p>
            <a:pPr lvl="1">
              <a:lnSpc>
                <a:spcPct val="150000"/>
              </a:lnSpc>
              <a:spcBef>
                <a:spcPts val="600"/>
              </a:spcBef>
            </a:pPr>
            <a:endParaRPr lang="en-US" altLang="zh-CN" sz="1800" dirty="0"/>
          </a:p>
          <a:p>
            <a:pPr>
              <a:lnSpc>
                <a:spcPct val="150000"/>
              </a:lnSpc>
              <a:spcBef>
                <a:spcPts val="600"/>
              </a:spcBef>
            </a:pPr>
            <a:endParaRPr lang="zh-CN" altLang="en-US" sz="2400" dirty="0"/>
          </a:p>
        </p:txBody>
      </p:sp>
      <p:sp>
        <p:nvSpPr>
          <p:cNvPr id="8" name="动作按钮: 第一张 7">
            <a:hlinkClick r:id="rId2" action="ppaction://hlinksldjump" highlightClick="1"/>
          </p:cNvPr>
          <p:cNvSpPr/>
          <p:nvPr/>
        </p:nvSpPr>
        <p:spPr>
          <a:xfrm>
            <a:off x="8724900" y="6400800"/>
            <a:ext cx="419100" cy="457200"/>
          </a:xfrm>
          <a:prstGeom prst="actionButtonHom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val="36141643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7.1a.</a:t>
            </a:r>
            <a:r>
              <a:rPr lang="en-US" altLang="zh-CN" dirty="0" smtClean="0">
                <a:solidFill>
                  <a:srgbClr val="7030A0"/>
                </a:solidFill>
              </a:rPr>
              <a:t> </a:t>
            </a:r>
            <a:r>
              <a:rPr lang="zh-CN" altLang="en-US" dirty="0">
                <a:solidFill>
                  <a:srgbClr val="7030A0"/>
                </a:solidFill>
              </a:rPr>
              <a:t>双亲</a:t>
            </a:r>
            <a:r>
              <a:rPr lang="zh-CN" altLang="en-US" dirty="0"/>
              <a:t>表示法</a:t>
            </a:r>
            <a:r>
              <a:rPr lang="en-US" altLang="zh-CN" dirty="0"/>
              <a:t>(</a:t>
            </a:r>
            <a:r>
              <a:rPr lang="zh-CN" altLang="en-US" dirty="0">
                <a:solidFill>
                  <a:schemeClr val="accent6"/>
                </a:solidFill>
              </a:rPr>
              <a:t>顺序</a:t>
            </a:r>
            <a:r>
              <a:rPr lang="zh-CN" altLang="en-US" dirty="0"/>
              <a:t>存储结构</a:t>
            </a:r>
            <a:r>
              <a:rPr lang="en-US" altLang="zh-CN" dirty="0" smtClean="0"/>
              <a:t>)</a:t>
            </a:r>
            <a:r>
              <a:rPr lang="zh-CN" altLang="en-US" sz="2000" dirty="0" smtClean="0"/>
              <a:t>（</a:t>
            </a:r>
            <a:r>
              <a:rPr lang="en-US" altLang="zh-CN" sz="2000" dirty="0" smtClean="0"/>
              <a:t>1/2</a:t>
            </a:r>
            <a:r>
              <a:rPr lang="zh-CN" altLang="en-US" sz="2000" dirty="0"/>
              <a:t>）</a:t>
            </a:r>
          </a:p>
        </p:txBody>
      </p:sp>
      <p:sp>
        <p:nvSpPr>
          <p:cNvPr id="3" name="内容占位符 2"/>
          <p:cNvSpPr>
            <a:spLocks noGrp="1"/>
          </p:cNvSpPr>
          <p:nvPr>
            <p:ph idx="1"/>
          </p:nvPr>
        </p:nvSpPr>
        <p:spPr/>
        <p:txBody>
          <a:bodyPr/>
          <a:lstStyle/>
          <a:p>
            <a:pPr>
              <a:lnSpc>
                <a:spcPct val="100000"/>
              </a:lnSpc>
            </a:pPr>
            <a:r>
              <a:rPr lang="zh-CN" altLang="en-US" sz="2400" dirty="0" smtClean="0"/>
              <a:t>树的双亲</a:t>
            </a:r>
            <a:r>
              <a:rPr lang="zh-CN" altLang="en-US" sz="2400" dirty="0"/>
              <a:t>表示的存储</a:t>
            </a:r>
            <a:r>
              <a:rPr lang="zh-CN" altLang="en-US" sz="2400" dirty="0" smtClean="0"/>
              <a:t>结构</a:t>
            </a:r>
            <a:endParaRPr lang="en-US" altLang="zh-CN" sz="2400" dirty="0" smtClean="0"/>
          </a:p>
          <a:p>
            <a:pPr lvl="1">
              <a:lnSpc>
                <a:spcPct val="100000"/>
              </a:lnSpc>
            </a:pPr>
            <a:r>
              <a:rPr lang="zh-CN" altLang="en-US" sz="2200" dirty="0"/>
              <a:t>利用</a:t>
            </a:r>
            <a:r>
              <a:rPr lang="zh-CN" altLang="en-US" sz="2200" dirty="0" smtClean="0"/>
              <a:t>性质：</a:t>
            </a:r>
            <a:r>
              <a:rPr lang="zh-CN" altLang="en-US" sz="2200" dirty="0" smtClean="0">
                <a:solidFill>
                  <a:schemeClr val="accent6"/>
                </a:solidFill>
              </a:rPr>
              <a:t>任</a:t>
            </a:r>
            <a:r>
              <a:rPr lang="zh-CN" altLang="en-US" sz="2200" dirty="0">
                <a:solidFill>
                  <a:schemeClr val="accent6"/>
                </a:solidFill>
              </a:rPr>
              <a:t>一结点的父结点</a:t>
            </a:r>
            <a:r>
              <a:rPr lang="zh-CN" altLang="en-US" sz="2200" b="1" i="1" dirty="0" smtClean="0">
                <a:solidFill>
                  <a:schemeClr val="accent6"/>
                </a:solidFill>
              </a:rPr>
              <a:t>唯一</a:t>
            </a:r>
            <a:r>
              <a:rPr lang="zh-CN" altLang="en-US" sz="2200" dirty="0" smtClean="0"/>
              <a:t>。</a:t>
            </a:r>
            <a:endParaRPr lang="en-US" altLang="zh-CN" sz="2200" dirty="0" smtClean="0"/>
          </a:p>
          <a:p>
            <a:pPr lvl="1">
              <a:lnSpc>
                <a:spcPct val="100000"/>
              </a:lnSpc>
            </a:pPr>
            <a:r>
              <a:rPr lang="zh-CN" altLang="en-US" sz="2200" dirty="0" smtClean="0"/>
              <a:t>可以</a:t>
            </a:r>
            <a:r>
              <a:rPr lang="zh-CN" altLang="en-US" sz="2200" dirty="0"/>
              <a:t>方便地直接找到任一结点的父结点，但</a:t>
            </a:r>
            <a:r>
              <a:rPr lang="zh-CN" altLang="en-US" sz="2200" dirty="0">
                <a:solidFill>
                  <a:schemeClr val="accent6"/>
                </a:solidFill>
              </a:rPr>
              <a:t>求结点的子结点时需要扫描</a:t>
            </a:r>
            <a:r>
              <a:rPr lang="zh-CN" altLang="en-US" sz="2200" dirty="0" smtClean="0">
                <a:solidFill>
                  <a:schemeClr val="accent6"/>
                </a:solidFill>
              </a:rPr>
              <a:t>整个数组</a:t>
            </a:r>
            <a:r>
              <a:rPr lang="zh-CN" altLang="en-US" sz="2200" dirty="0" smtClean="0"/>
              <a:t>。</a:t>
            </a:r>
            <a:endParaRPr lang="en-US" altLang="zh-CN" sz="2200" dirty="0" smtClean="0"/>
          </a:p>
        </p:txBody>
      </p:sp>
      <p:sp>
        <p:nvSpPr>
          <p:cNvPr id="60" name="Rectangle 24"/>
          <p:cNvSpPr>
            <a:spLocks noChangeArrowheads="1"/>
          </p:cNvSpPr>
          <p:nvPr/>
        </p:nvSpPr>
        <p:spPr bwMode="auto">
          <a:xfrm>
            <a:off x="1364086" y="6040437"/>
            <a:ext cx="2156574"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000" dirty="0" smtClean="0"/>
              <a:t>(a)</a:t>
            </a:r>
            <a:r>
              <a:rPr lang="en-US" altLang="zh-CN" sz="2000" b="1" dirty="0" smtClean="0"/>
              <a:t> </a:t>
            </a:r>
            <a:r>
              <a:rPr lang="zh-CN" altLang="en-US" sz="2000" b="1" dirty="0" smtClean="0"/>
              <a:t>一棵树</a:t>
            </a:r>
            <a:r>
              <a:rPr lang="en-US" altLang="zh-CN" sz="2000" b="1" dirty="0" smtClean="0"/>
              <a:t>T</a:t>
            </a:r>
            <a:endParaRPr lang="zh-CN" altLang="en-US" sz="2000" b="1" dirty="0"/>
          </a:p>
        </p:txBody>
      </p:sp>
      <p:pic>
        <p:nvPicPr>
          <p:cNvPr id="62" name="图片 61"/>
          <p:cNvPicPr>
            <a:picLocks noChangeAspect="1"/>
          </p:cNvPicPr>
          <p:nvPr/>
        </p:nvPicPr>
        <p:blipFill>
          <a:blip r:embed="rId2"/>
          <a:stretch>
            <a:fillRect/>
          </a:stretch>
        </p:blipFill>
        <p:spPr>
          <a:xfrm>
            <a:off x="1174432" y="2812537"/>
            <a:ext cx="3241277" cy="3145137"/>
          </a:xfrm>
          <a:prstGeom prst="rect">
            <a:avLst/>
          </a:prstGeom>
        </p:spPr>
      </p:pic>
      <p:sp>
        <p:nvSpPr>
          <p:cNvPr id="64" name="Rectangle 24"/>
          <p:cNvSpPr>
            <a:spLocks noChangeArrowheads="1"/>
          </p:cNvSpPr>
          <p:nvPr/>
        </p:nvSpPr>
        <p:spPr bwMode="auto">
          <a:xfrm>
            <a:off x="5181600" y="6114841"/>
            <a:ext cx="3013086" cy="285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None/>
            </a:pPr>
            <a:r>
              <a:rPr lang="en-US" altLang="zh-CN" sz="2000" dirty="0" smtClean="0"/>
              <a:t>(b)</a:t>
            </a:r>
            <a:r>
              <a:rPr lang="en-US" altLang="zh-CN" sz="2000" b="1" dirty="0" smtClean="0"/>
              <a:t> </a:t>
            </a:r>
            <a:r>
              <a:rPr lang="zh-CN" altLang="en-US" sz="2000" b="1" dirty="0" smtClean="0"/>
              <a:t>树</a:t>
            </a:r>
            <a:r>
              <a:rPr lang="en-US" altLang="zh-CN" sz="2000" b="1" dirty="0" smtClean="0"/>
              <a:t>T</a:t>
            </a:r>
            <a:r>
              <a:rPr lang="zh-CN" altLang="en-US" sz="2000" dirty="0"/>
              <a:t>的</a:t>
            </a:r>
            <a:r>
              <a:rPr lang="zh-CN" altLang="en-US" sz="2000" u="sng" dirty="0">
                <a:solidFill>
                  <a:srgbClr val="0070C0"/>
                </a:solidFill>
              </a:rPr>
              <a:t>双亲</a:t>
            </a:r>
            <a:r>
              <a:rPr lang="zh-CN" altLang="en-US" sz="2000" u="sng" dirty="0"/>
              <a:t>存储</a:t>
            </a:r>
            <a:r>
              <a:rPr lang="zh-CN" altLang="en-US" sz="2000" u="sng" dirty="0" smtClean="0"/>
              <a:t>结构</a:t>
            </a:r>
            <a:endParaRPr lang="zh-CN" altLang="en-US" sz="2000" u="sng" dirty="0"/>
          </a:p>
        </p:txBody>
      </p:sp>
      <p:pic>
        <p:nvPicPr>
          <p:cNvPr id="65" name="图片 64"/>
          <p:cNvPicPr>
            <a:picLocks noChangeAspect="1"/>
          </p:cNvPicPr>
          <p:nvPr/>
        </p:nvPicPr>
        <p:blipFill>
          <a:blip r:embed="rId3"/>
          <a:stretch>
            <a:fillRect/>
          </a:stretch>
        </p:blipFill>
        <p:spPr>
          <a:xfrm>
            <a:off x="6248400" y="2608984"/>
            <a:ext cx="1049996" cy="3469553"/>
          </a:xfrm>
          <a:prstGeom prst="rect">
            <a:avLst/>
          </a:prstGeom>
        </p:spPr>
      </p:pic>
    </p:spTree>
    <p:extLst>
      <p:ext uri="{BB962C8B-B14F-4D97-AF65-F5344CB8AC3E}">
        <p14:creationId xmlns:p14="http://schemas.microsoft.com/office/powerpoint/2010/main" val="21599965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90600" y="2667000"/>
            <a:ext cx="7315200" cy="3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smtClean="0"/>
              <a:t>7.1a. </a:t>
            </a:r>
            <a:r>
              <a:rPr lang="zh-CN" altLang="en-US" dirty="0">
                <a:solidFill>
                  <a:srgbClr val="7030A0"/>
                </a:solidFill>
              </a:rPr>
              <a:t>双亲</a:t>
            </a:r>
            <a:r>
              <a:rPr lang="zh-CN" altLang="en-US" dirty="0"/>
              <a:t>表示法</a:t>
            </a:r>
            <a:r>
              <a:rPr lang="en-US" altLang="zh-CN" dirty="0"/>
              <a:t>(</a:t>
            </a:r>
            <a:r>
              <a:rPr lang="zh-CN" altLang="en-US" dirty="0">
                <a:solidFill>
                  <a:schemeClr val="accent6"/>
                </a:solidFill>
              </a:rPr>
              <a:t>顺序</a:t>
            </a:r>
            <a:r>
              <a:rPr lang="zh-CN" altLang="en-US" dirty="0"/>
              <a:t>存储</a:t>
            </a:r>
            <a:r>
              <a:rPr lang="zh-CN" altLang="en-US" dirty="0" smtClean="0"/>
              <a:t>结构</a:t>
            </a:r>
            <a:r>
              <a:rPr lang="en-US" altLang="zh-CN" dirty="0" smtClean="0"/>
              <a:t>)</a:t>
            </a:r>
            <a:r>
              <a:rPr lang="zh-CN" altLang="en-US" sz="2000" dirty="0" smtClean="0"/>
              <a:t>（</a:t>
            </a:r>
            <a:r>
              <a:rPr lang="en-US" altLang="zh-CN" sz="2000" dirty="0" smtClean="0"/>
              <a:t>2/2</a:t>
            </a:r>
            <a:r>
              <a:rPr lang="zh-CN" altLang="en-US" sz="2000" dirty="0" smtClean="0"/>
              <a:t>）</a:t>
            </a:r>
            <a:endParaRPr lang="zh-CN" altLang="en-US" dirty="0"/>
          </a:p>
        </p:txBody>
      </p:sp>
      <p:sp>
        <p:nvSpPr>
          <p:cNvPr id="3" name="内容占位符 2"/>
          <p:cNvSpPr>
            <a:spLocks noGrp="1"/>
          </p:cNvSpPr>
          <p:nvPr>
            <p:ph idx="1"/>
          </p:nvPr>
        </p:nvSpPr>
        <p:spPr/>
        <p:txBody>
          <a:bodyPr/>
          <a:lstStyle/>
          <a:p>
            <a:pPr>
              <a:lnSpc>
                <a:spcPct val="100000"/>
              </a:lnSpc>
            </a:pPr>
            <a:r>
              <a:rPr lang="zh-CN" altLang="en-US" sz="2400" dirty="0"/>
              <a:t>用一组连续的存储空间来存储树的结点，同时在每个结点中附加一个</a:t>
            </a:r>
            <a:r>
              <a:rPr lang="zh-CN" altLang="en-US" sz="2400" b="1" dirty="0">
                <a:solidFill>
                  <a:srgbClr val="0070C0"/>
                </a:solidFill>
              </a:rPr>
              <a:t>指示器</a:t>
            </a:r>
            <a:r>
              <a:rPr lang="en-US" altLang="zh-CN" sz="2400" b="1" dirty="0">
                <a:solidFill>
                  <a:srgbClr val="0070C0"/>
                </a:solidFill>
              </a:rPr>
              <a:t>(</a:t>
            </a:r>
            <a:r>
              <a:rPr lang="zh-CN" altLang="en-US" sz="2400" b="1" dirty="0">
                <a:solidFill>
                  <a:srgbClr val="0070C0"/>
                </a:solidFill>
              </a:rPr>
              <a:t>整数域</a:t>
            </a:r>
            <a:r>
              <a:rPr lang="en-US" altLang="zh-CN" sz="2400" b="1" dirty="0">
                <a:solidFill>
                  <a:srgbClr val="0070C0"/>
                </a:solidFill>
              </a:rPr>
              <a:t>) </a:t>
            </a:r>
            <a:r>
              <a:rPr lang="zh-CN" altLang="en-US" sz="2400" dirty="0"/>
              <a:t>，用以指示双亲结点的位置</a:t>
            </a:r>
            <a:r>
              <a:rPr lang="en-US" altLang="zh-CN" sz="2400" dirty="0"/>
              <a:t>(</a:t>
            </a:r>
            <a:r>
              <a:rPr lang="zh-CN" altLang="en-US" sz="2400" dirty="0"/>
              <a:t>下标值</a:t>
            </a:r>
            <a:r>
              <a:rPr lang="en-US" altLang="zh-CN" sz="2400" dirty="0"/>
              <a:t>) </a:t>
            </a:r>
            <a:r>
              <a:rPr lang="zh-CN" altLang="en-US" sz="2400" dirty="0" smtClean="0"/>
              <a:t>。</a:t>
            </a:r>
            <a:endParaRPr lang="en-US" altLang="zh-CN" sz="2400" dirty="0" smtClean="0"/>
          </a:p>
          <a:p>
            <a:pPr>
              <a:lnSpc>
                <a:spcPct val="100000"/>
              </a:lnSpc>
            </a:pPr>
            <a:r>
              <a:rPr lang="zh-CN" altLang="en-US" sz="2400" dirty="0" smtClean="0"/>
              <a:t>数组</a:t>
            </a:r>
            <a:r>
              <a:rPr lang="zh-CN" altLang="en-US" sz="2400" dirty="0"/>
              <a:t>元素及数组的类型定义如下：</a:t>
            </a:r>
          </a:p>
          <a:p>
            <a:pPr marL="457200" lvl="1" indent="0">
              <a:lnSpc>
                <a:spcPct val="100000"/>
              </a:lnSpc>
              <a:spcBef>
                <a:spcPts val="200"/>
              </a:spcBef>
              <a:buNone/>
            </a:pPr>
            <a:r>
              <a:rPr lang="en-US" altLang="zh-CN" sz="2200" dirty="0"/>
              <a:t>#define MAX_SIZE  100</a:t>
            </a:r>
          </a:p>
          <a:p>
            <a:pPr marL="457200" lvl="1" indent="0">
              <a:lnSpc>
                <a:spcPct val="100000"/>
              </a:lnSpc>
              <a:spcBef>
                <a:spcPts val="200"/>
              </a:spcBef>
              <a:buNone/>
            </a:pPr>
            <a:r>
              <a:rPr lang="en-US" altLang="zh-CN" sz="2200" dirty="0" err="1"/>
              <a:t>typedef</a:t>
            </a:r>
            <a:r>
              <a:rPr lang="en-US" altLang="zh-CN" sz="2200" dirty="0"/>
              <a:t>  </a:t>
            </a:r>
            <a:r>
              <a:rPr lang="en-US" altLang="zh-CN" sz="2200" dirty="0" err="1"/>
              <a:t>struct</a:t>
            </a:r>
            <a:r>
              <a:rPr lang="en-US" altLang="zh-CN" sz="2200" dirty="0"/>
              <a:t> </a:t>
            </a:r>
            <a:r>
              <a:rPr lang="en-US" altLang="zh-CN" sz="2200" b="1" dirty="0" err="1"/>
              <a:t>PTNode</a:t>
            </a:r>
            <a:r>
              <a:rPr lang="en-US" altLang="zh-CN" sz="2200" dirty="0"/>
              <a:t> {</a:t>
            </a:r>
          </a:p>
          <a:p>
            <a:pPr marL="457200" lvl="1" indent="0">
              <a:lnSpc>
                <a:spcPct val="100000"/>
              </a:lnSpc>
              <a:spcBef>
                <a:spcPts val="200"/>
              </a:spcBef>
              <a:buNone/>
            </a:pPr>
            <a:r>
              <a:rPr lang="en-US" altLang="zh-CN" sz="2200" dirty="0"/>
              <a:t>	</a:t>
            </a:r>
            <a:r>
              <a:rPr lang="en-US" altLang="zh-CN" sz="2200" dirty="0" err="1"/>
              <a:t>ElemType</a:t>
            </a:r>
            <a:r>
              <a:rPr lang="en-US" altLang="zh-CN" sz="2200" dirty="0"/>
              <a:t>  </a:t>
            </a:r>
            <a:r>
              <a:rPr lang="en-US" altLang="zh-CN" sz="2200" dirty="0">
                <a:solidFill>
                  <a:srgbClr val="C00000"/>
                </a:solidFill>
              </a:rPr>
              <a:t>data</a:t>
            </a:r>
            <a:r>
              <a:rPr lang="en-US" altLang="zh-CN" sz="2200" dirty="0"/>
              <a:t> ;</a:t>
            </a:r>
          </a:p>
          <a:p>
            <a:pPr marL="457200" lvl="1" indent="0">
              <a:lnSpc>
                <a:spcPct val="100000"/>
              </a:lnSpc>
              <a:spcBef>
                <a:spcPts val="200"/>
              </a:spcBef>
              <a:buNone/>
            </a:pPr>
            <a:r>
              <a:rPr lang="en-US" altLang="zh-CN" sz="2200" dirty="0"/>
              <a:t>	</a:t>
            </a:r>
            <a:r>
              <a:rPr lang="en-US" altLang="zh-CN" sz="2200" dirty="0" err="1"/>
              <a:t>int</a:t>
            </a:r>
            <a:r>
              <a:rPr lang="en-US" altLang="zh-CN" sz="2200" dirty="0"/>
              <a:t>  </a:t>
            </a:r>
            <a:r>
              <a:rPr lang="en-US" altLang="zh-CN" sz="2200" b="1" dirty="0">
                <a:solidFill>
                  <a:srgbClr val="7030A0"/>
                </a:solidFill>
              </a:rPr>
              <a:t>parent</a:t>
            </a:r>
            <a:r>
              <a:rPr lang="en-US" altLang="zh-CN" sz="2200" dirty="0"/>
              <a:t> ;</a:t>
            </a:r>
          </a:p>
          <a:p>
            <a:pPr marL="457200" lvl="1" indent="0">
              <a:lnSpc>
                <a:spcPct val="100000"/>
              </a:lnSpc>
              <a:spcBef>
                <a:spcPts val="200"/>
              </a:spcBef>
              <a:buNone/>
            </a:pPr>
            <a:r>
              <a:rPr lang="en-US" altLang="zh-CN" sz="2200" dirty="0"/>
              <a:t>} </a:t>
            </a:r>
            <a:r>
              <a:rPr lang="en-US" altLang="zh-CN" sz="2200" b="1" dirty="0" err="1"/>
              <a:t>PTNode</a:t>
            </a:r>
            <a:r>
              <a:rPr lang="en-US" altLang="zh-CN" sz="2200" dirty="0"/>
              <a:t> </a:t>
            </a:r>
            <a:r>
              <a:rPr lang="en-US" altLang="zh-CN" sz="2200" dirty="0" smtClean="0"/>
              <a:t>;</a:t>
            </a:r>
            <a:endParaRPr lang="en-US" altLang="zh-CN" sz="2200" dirty="0"/>
          </a:p>
          <a:p>
            <a:pPr marL="457200" lvl="1" indent="0">
              <a:lnSpc>
                <a:spcPct val="100000"/>
              </a:lnSpc>
              <a:buNone/>
            </a:pPr>
            <a:r>
              <a:rPr lang="en-US" altLang="zh-CN" sz="2200" dirty="0" err="1"/>
              <a:t>typedef</a:t>
            </a:r>
            <a:r>
              <a:rPr lang="en-US" altLang="zh-CN" sz="2200" dirty="0"/>
              <a:t>  </a:t>
            </a:r>
            <a:r>
              <a:rPr lang="en-US" altLang="zh-CN" sz="2200" dirty="0" err="1"/>
              <a:t>struct</a:t>
            </a:r>
            <a:r>
              <a:rPr lang="en-US" altLang="zh-CN" sz="2200" dirty="0"/>
              <a:t> {</a:t>
            </a:r>
          </a:p>
          <a:p>
            <a:pPr marL="457200" lvl="1" indent="0">
              <a:lnSpc>
                <a:spcPct val="100000"/>
              </a:lnSpc>
              <a:spcBef>
                <a:spcPts val="200"/>
              </a:spcBef>
              <a:buNone/>
            </a:pPr>
            <a:r>
              <a:rPr lang="en-US" altLang="zh-CN" sz="2200" dirty="0"/>
              <a:t>	</a:t>
            </a:r>
            <a:r>
              <a:rPr lang="en-US" altLang="zh-CN" sz="2200" dirty="0" err="1"/>
              <a:t>PTNode</a:t>
            </a:r>
            <a:r>
              <a:rPr lang="en-US" altLang="zh-CN" sz="2200" dirty="0"/>
              <a:t>  </a:t>
            </a:r>
            <a:r>
              <a:rPr lang="en-US" altLang="zh-CN" sz="2200" b="1" dirty="0"/>
              <a:t>Nodes</a:t>
            </a:r>
            <a:r>
              <a:rPr lang="en-US" altLang="zh-CN" sz="2200" dirty="0"/>
              <a:t>[MAX_SIZE] ;</a:t>
            </a:r>
          </a:p>
          <a:p>
            <a:pPr marL="457200" lvl="1" indent="0">
              <a:lnSpc>
                <a:spcPct val="100000"/>
              </a:lnSpc>
              <a:spcBef>
                <a:spcPts val="600"/>
              </a:spcBef>
              <a:buNone/>
            </a:pPr>
            <a:r>
              <a:rPr lang="en-US" altLang="zh-CN" sz="2200" dirty="0"/>
              <a:t>	</a:t>
            </a:r>
            <a:r>
              <a:rPr lang="en-US" altLang="zh-CN" sz="2200" dirty="0" err="1"/>
              <a:t>int</a:t>
            </a:r>
            <a:r>
              <a:rPr lang="en-US" altLang="zh-CN" sz="2200" dirty="0"/>
              <a:t>  </a:t>
            </a:r>
            <a:r>
              <a:rPr lang="en-US" altLang="zh-CN" sz="2200" b="1" dirty="0">
                <a:solidFill>
                  <a:srgbClr val="00B050"/>
                </a:solidFill>
              </a:rPr>
              <a:t>root</a:t>
            </a:r>
            <a:r>
              <a:rPr lang="en-US" altLang="zh-CN" sz="2200" dirty="0"/>
              <a:t>;    </a:t>
            </a:r>
            <a:r>
              <a:rPr lang="en-US" altLang="zh-CN" sz="2200" dirty="0">
                <a:solidFill>
                  <a:schemeClr val="tx1">
                    <a:lumMod val="50000"/>
                    <a:lumOff val="50000"/>
                  </a:schemeClr>
                </a:solidFill>
              </a:rPr>
              <a:t>/* </a:t>
            </a:r>
            <a:r>
              <a:rPr lang="zh-CN" altLang="en-US" sz="2200" dirty="0">
                <a:solidFill>
                  <a:schemeClr val="tx1">
                    <a:lumMod val="50000"/>
                    <a:lumOff val="50000"/>
                  </a:schemeClr>
                </a:solidFill>
              </a:rPr>
              <a:t>根结点位置 *</a:t>
            </a:r>
            <a:r>
              <a:rPr lang="en-US" altLang="zh-CN" sz="2200" dirty="0">
                <a:solidFill>
                  <a:schemeClr val="tx1">
                    <a:lumMod val="50000"/>
                    <a:lumOff val="50000"/>
                  </a:schemeClr>
                </a:solidFill>
              </a:rPr>
              <a:t>/</a:t>
            </a:r>
          </a:p>
          <a:p>
            <a:pPr marL="457200" lvl="1" indent="0">
              <a:lnSpc>
                <a:spcPct val="100000"/>
              </a:lnSpc>
              <a:spcBef>
                <a:spcPts val="200"/>
              </a:spcBef>
              <a:buNone/>
            </a:pPr>
            <a:r>
              <a:rPr lang="en-US" altLang="zh-CN" sz="2200" dirty="0"/>
              <a:t>	</a:t>
            </a:r>
            <a:r>
              <a:rPr lang="en-US" altLang="zh-CN" sz="2200" dirty="0" err="1"/>
              <a:t>int</a:t>
            </a:r>
            <a:r>
              <a:rPr lang="en-US" altLang="zh-CN" sz="2200" dirty="0"/>
              <a:t>  </a:t>
            </a:r>
            <a:r>
              <a:rPr lang="en-US" altLang="zh-CN" sz="2200" b="1" dirty="0" err="1">
                <a:solidFill>
                  <a:srgbClr val="00B050"/>
                </a:solidFill>
              </a:rPr>
              <a:t>num</a:t>
            </a:r>
            <a:r>
              <a:rPr lang="en-US" altLang="zh-CN" sz="2200" dirty="0"/>
              <a:t> ;   </a:t>
            </a:r>
            <a:r>
              <a:rPr lang="en-US" altLang="zh-CN" sz="2200" dirty="0">
                <a:solidFill>
                  <a:schemeClr val="tx1">
                    <a:lumMod val="50000"/>
                    <a:lumOff val="50000"/>
                  </a:schemeClr>
                </a:solidFill>
              </a:rPr>
              <a:t>/* </a:t>
            </a:r>
            <a:r>
              <a:rPr lang="zh-CN" altLang="en-US" sz="2200" dirty="0">
                <a:solidFill>
                  <a:schemeClr val="tx1">
                    <a:lumMod val="50000"/>
                    <a:lumOff val="50000"/>
                  </a:schemeClr>
                </a:solidFill>
              </a:rPr>
              <a:t>结点数 *</a:t>
            </a:r>
            <a:r>
              <a:rPr lang="en-US" altLang="zh-CN" sz="2200" dirty="0">
                <a:solidFill>
                  <a:schemeClr val="tx1">
                    <a:lumMod val="50000"/>
                    <a:lumOff val="50000"/>
                  </a:schemeClr>
                </a:solidFill>
              </a:rPr>
              <a:t>/</a:t>
            </a:r>
          </a:p>
          <a:p>
            <a:pPr marL="457200" lvl="1" indent="0">
              <a:lnSpc>
                <a:spcPct val="100000"/>
              </a:lnSpc>
              <a:spcBef>
                <a:spcPts val="200"/>
              </a:spcBef>
              <a:buNone/>
            </a:pPr>
            <a:r>
              <a:rPr lang="en-US" altLang="zh-CN" sz="2200" dirty="0"/>
              <a:t>} </a:t>
            </a:r>
            <a:r>
              <a:rPr lang="en-US" altLang="zh-CN" sz="2200" b="1" dirty="0" err="1"/>
              <a:t>Ptree</a:t>
            </a:r>
            <a:r>
              <a:rPr lang="en-US" altLang="zh-CN" sz="2200" dirty="0"/>
              <a:t> ;</a:t>
            </a:r>
            <a:endParaRPr lang="zh-CN" altLang="en-US" sz="2200" dirty="0"/>
          </a:p>
        </p:txBody>
      </p:sp>
      <p:sp>
        <p:nvSpPr>
          <p:cNvPr id="5" name="动作按钮: 开始 4">
            <a:hlinkClick r:id="" action="ppaction://noaction" highlightClick="1"/>
          </p:cNvPr>
          <p:cNvSpPr/>
          <p:nvPr/>
        </p:nvSpPr>
        <p:spPr>
          <a:xfrm>
            <a:off x="8820472" y="6580188"/>
            <a:ext cx="323528" cy="277812"/>
          </a:xfrm>
          <a:prstGeom prst="actionButtonBeginning">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val="30011879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7.1b. </a:t>
            </a:r>
            <a:r>
              <a:rPr lang="zh-CN" altLang="en-US" dirty="0">
                <a:solidFill>
                  <a:srgbClr val="7030A0"/>
                </a:solidFill>
              </a:rPr>
              <a:t>孩子链表</a:t>
            </a:r>
            <a:r>
              <a:rPr lang="zh-CN" altLang="en-US" dirty="0"/>
              <a:t>表示</a:t>
            </a:r>
            <a:r>
              <a:rPr lang="zh-CN" altLang="en-US" dirty="0" smtClean="0"/>
              <a:t>法</a:t>
            </a:r>
            <a:r>
              <a:rPr lang="zh-CN" altLang="en-US" sz="2000" dirty="0" smtClean="0"/>
              <a:t>（</a:t>
            </a:r>
            <a:r>
              <a:rPr lang="en-US" altLang="zh-CN" sz="2000" dirty="0" smtClean="0"/>
              <a:t>1/3</a:t>
            </a:r>
            <a:r>
              <a:rPr lang="zh-CN" altLang="en-US" sz="2000" dirty="0" smtClean="0"/>
              <a:t>）</a:t>
            </a:r>
            <a:endParaRPr lang="zh-CN" altLang="en-US" dirty="0"/>
          </a:p>
        </p:txBody>
      </p:sp>
      <p:sp>
        <p:nvSpPr>
          <p:cNvPr id="3" name="内容占位符 2"/>
          <p:cNvSpPr>
            <a:spLocks noGrp="1"/>
          </p:cNvSpPr>
          <p:nvPr>
            <p:ph idx="1"/>
          </p:nvPr>
        </p:nvSpPr>
        <p:spPr>
          <a:xfrm>
            <a:off x="228600" y="981075"/>
            <a:ext cx="8763000" cy="5419725"/>
          </a:xfrm>
        </p:spPr>
        <p:txBody>
          <a:bodyPr/>
          <a:lstStyle/>
          <a:p>
            <a:r>
              <a:rPr lang="zh-CN" altLang="en-US" sz="2400" dirty="0" smtClean="0"/>
              <a:t>树</a:t>
            </a:r>
            <a:r>
              <a:rPr lang="zh-CN" altLang="en-US" sz="2400" dirty="0"/>
              <a:t>的</a:t>
            </a:r>
            <a:r>
              <a:rPr lang="zh-CN" altLang="en-US" sz="2400" b="1" dirty="0"/>
              <a:t>孩子链表</a:t>
            </a:r>
            <a:r>
              <a:rPr lang="zh-CN" altLang="en-US" sz="2400" b="1" dirty="0" smtClean="0"/>
              <a:t>表示</a:t>
            </a:r>
            <a:r>
              <a:rPr lang="en-US" altLang="zh-CN" sz="2400" dirty="0" smtClean="0"/>
              <a:t>——</a:t>
            </a:r>
            <a:r>
              <a:rPr lang="zh-CN" altLang="en-US" sz="2400" i="1" u="sng" dirty="0" smtClean="0">
                <a:solidFill>
                  <a:srgbClr val="7030A0"/>
                </a:solidFill>
              </a:rPr>
              <a:t>定长 </a:t>
            </a:r>
            <a:r>
              <a:rPr lang="en-US" altLang="zh-CN" sz="2400" dirty="0" smtClean="0"/>
              <a:t>&amp; </a:t>
            </a:r>
            <a:r>
              <a:rPr lang="zh-CN" altLang="en-US" sz="2400" i="1" u="sng" dirty="0" smtClean="0">
                <a:solidFill>
                  <a:srgbClr val="7030A0"/>
                </a:solidFill>
              </a:rPr>
              <a:t>不定长</a:t>
            </a:r>
            <a:endParaRPr lang="en-US" altLang="zh-CN" sz="2400" i="1" u="sng" dirty="0" smtClean="0">
              <a:solidFill>
                <a:srgbClr val="7030A0"/>
              </a:solidFill>
            </a:endParaRPr>
          </a:p>
          <a:p>
            <a:pPr lvl="2">
              <a:buFont typeface="Wingdings" panose="05000000000000000000" pitchFamily="2" charset="2"/>
              <a:buChar char="ü"/>
            </a:pPr>
            <a:r>
              <a:rPr lang="zh-CN" altLang="en-US" sz="2000" dirty="0">
                <a:solidFill>
                  <a:schemeClr val="tx1">
                    <a:lumMod val="50000"/>
                    <a:lumOff val="50000"/>
                  </a:schemeClr>
                </a:solidFill>
              </a:rPr>
              <a:t>树中每个结点有</a:t>
            </a:r>
            <a:r>
              <a:rPr lang="zh-CN" altLang="en-US" sz="2000" b="1" i="1" dirty="0">
                <a:solidFill>
                  <a:srgbClr val="00B0F0"/>
                </a:solidFill>
              </a:rPr>
              <a:t>多个</a:t>
            </a:r>
            <a:r>
              <a:rPr lang="zh-CN" altLang="en-US" sz="2000" b="1" i="1" dirty="0">
                <a:solidFill>
                  <a:srgbClr val="0070C0"/>
                </a:solidFill>
              </a:rPr>
              <a:t>指针域</a:t>
            </a:r>
            <a:r>
              <a:rPr lang="zh-CN" altLang="en-US" sz="2000" dirty="0">
                <a:solidFill>
                  <a:schemeClr val="tx1">
                    <a:lumMod val="50000"/>
                    <a:lumOff val="50000"/>
                  </a:schemeClr>
                </a:solidFill>
              </a:rPr>
              <a:t>，</a:t>
            </a:r>
            <a:r>
              <a:rPr lang="zh-CN" altLang="en-US" sz="2000" u="sng" dirty="0">
                <a:solidFill>
                  <a:schemeClr val="tx1">
                    <a:lumMod val="50000"/>
                    <a:lumOff val="50000"/>
                  </a:schemeClr>
                </a:solidFill>
              </a:rPr>
              <a:t>每个指针指向一棵子树的根结点</a:t>
            </a:r>
            <a:r>
              <a:rPr lang="zh-CN" altLang="en-US" sz="2000" dirty="0" smtClean="0"/>
              <a:t>。</a:t>
            </a:r>
            <a:endParaRPr lang="zh-CN" altLang="en-US" sz="2000" i="1" u="sng" dirty="0" smtClean="0">
              <a:solidFill>
                <a:srgbClr val="7030A0"/>
              </a:solidFill>
            </a:endParaRPr>
          </a:p>
          <a:p>
            <a:pPr marL="914400" lvl="1" indent="-457200">
              <a:buFont typeface="+mj-lt"/>
              <a:buAutoNum type="alphaUcPeriod"/>
            </a:pPr>
            <a:r>
              <a:rPr lang="zh-CN" altLang="en-US" sz="2400" b="1" dirty="0" smtClean="0">
                <a:solidFill>
                  <a:srgbClr val="7030A0"/>
                </a:solidFill>
              </a:rPr>
              <a:t>定长</a:t>
            </a:r>
            <a:r>
              <a:rPr lang="zh-CN" altLang="en-US" sz="2400" b="1" dirty="0" smtClean="0"/>
              <a:t>结点结构</a:t>
            </a:r>
            <a:r>
              <a:rPr lang="zh-CN" altLang="en-US" sz="2400" dirty="0" smtClean="0"/>
              <a:t>：指针</a:t>
            </a:r>
            <a:r>
              <a:rPr lang="zh-CN" altLang="en-US" sz="2400" dirty="0"/>
              <a:t>域的</a:t>
            </a:r>
            <a:r>
              <a:rPr lang="zh-CN" altLang="en-US" sz="2400" dirty="0" smtClean="0"/>
              <a:t>数目</a:t>
            </a:r>
            <a:r>
              <a:rPr lang="en-US" altLang="zh-CN" sz="2400" dirty="0" smtClean="0"/>
              <a:t>==</a:t>
            </a:r>
            <a:r>
              <a:rPr lang="zh-CN" altLang="en-US" sz="2400" b="1" dirty="0" smtClean="0">
                <a:solidFill>
                  <a:srgbClr val="00B050"/>
                </a:solidFill>
              </a:rPr>
              <a:t>树</a:t>
            </a:r>
            <a:r>
              <a:rPr lang="zh-CN" altLang="en-US" sz="2400" b="1" dirty="0">
                <a:solidFill>
                  <a:srgbClr val="00B050"/>
                </a:solidFill>
              </a:rPr>
              <a:t>的度</a:t>
            </a:r>
            <a:r>
              <a:rPr lang="zh-CN" altLang="en-US" sz="2400" dirty="0"/>
              <a:t>。</a:t>
            </a:r>
          </a:p>
          <a:p>
            <a:pPr lvl="2">
              <a:lnSpc>
                <a:spcPct val="100000"/>
              </a:lnSpc>
            </a:pPr>
            <a:r>
              <a:rPr lang="zh-CN" altLang="en-US" sz="2000" dirty="0" smtClean="0"/>
              <a:t>特点：</a:t>
            </a:r>
            <a:r>
              <a:rPr lang="zh-CN" altLang="en-US" sz="2000" dirty="0"/>
              <a:t>链表</a:t>
            </a:r>
            <a:r>
              <a:rPr lang="zh-CN" altLang="en-US" sz="2000" dirty="0">
                <a:solidFill>
                  <a:schemeClr val="accent6"/>
                </a:solidFill>
              </a:rPr>
              <a:t>结构简单</a:t>
            </a:r>
            <a:r>
              <a:rPr lang="zh-CN" altLang="en-US" sz="2000" dirty="0"/>
              <a:t>，但指针域的</a:t>
            </a:r>
            <a:r>
              <a:rPr lang="zh-CN" altLang="en-US" sz="2000" dirty="0">
                <a:solidFill>
                  <a:schemeClr val="accent6"/>
                </a:solidFill>
              </a:rPr>
              <a:t>浪费明显</a:t>
            </a:r>
            <a:r>
              <a:rPr lang="zh-CN" altLang="en-US" sz="2000" dirty="0" smtClean="0"/>
              <a:t>。如图</a:t>
            </a:r>
            <a:r>
              <a:rPr lang="en-US" altLang="zh-CN" sz="2000" dirty="0" smtClean="0"/>
              <a:t>(a)</a:t>
            </a:r>
            <a:r>
              <a:rPr lang="zh-CN" altLang="en-US" sz="2000" dirty="0" smtClean="0"/>
              <a:t>所</a:t>
            </a:r>
            <a:r>
              <a:rPr lang="zh-CN" altLang="en-US" sz="2000" dirty="0"/>
              <a:t>示</a:t>
            </a:r>
            <a:r>
              <a:rPr lang="zh-CN" altLang="en-US" sz="2000" dirty="0" smtClean="0"/>
              <a:t>。</a:t>
            </a:r>
            <a:endParaRPr lang="en-US" altLang="zh-CN" sz="2000" dirty="0" smtClean="0"/>
          </a:p>
          <a:p>
            <a:pPr lvl="2">
              <a:lnSpc>
                <a:spcPct val="100000"/>
              </a:lnSpc>
            </a:pPr>
            <a:r>
              <a:rPr lang="zh-CN" altLang="en-US" sz="2000" dirty="0" smtClean="0"/>
              <a:t>在</a:t>
            </a:r>
            <a:r>
              <a:rPr lang="zh-CN" altLang="en-US" sz="2000" dirty="0"/>
              <a:t>一棵有</a:t>
            </a:r>
            <a:r>
              <a:rPr lang="en-US" altLang="zh-CN" sz="2000" dirty="0"/>
              <a:t>n</a:t>
            </a:r>
            <a:r>
              <a:rPr lang="zh-CN" altLang="en-US" sz="2000" dirty="0"/>
              <a:t>个结点，度为</a:t>
            </a:r>
            <a:r>
              <a:rPr lang="en-US" altLang="zh-CN" sz="2000" dirty="0"/>
              <a:t>k</a:t>
            </a:r>
            <a:r>
              <a:rPr lang="zh-CN" altLang="en-US" sz="2000" dirty="0"/>
              <a:t>的树中必有</a:t>
            </a:r>
            <a:r>
              <a:rPr lang="en-US" altLang="zh-CN" sz="2000" dirty="0"/>
              <a:t>n(k-1)+1</a:t>
            </a:r>
            <a:r>
              <a:rPr lang="zh-CN" altLang="en-US" sz="2000" dirty="0"/>
              <a:t>空指针域。</a:t>
            </a:r>
          </a:p>
          <a:p>
            <a:pPr marL="914400" lvl="1" indent="-457200">
              <a:buFont typeface="+mj-lt"/>
              <a:buAutoNum type="alphaUcPeriod"/>
            </a:pPr>
            <a:r>
              <a:rPr lang="zh-CN" altLang="en-US" sz="2400" b="1" dirty="0" smtClean="0">
                <a:solidFill>
                  <a:srgbClr val="7030A0"/>
                </a:solidFill>
              </a:rPr>
              <a:t>不定长</a:t>
            </a:r>
            <a:r>
              <a:rPr lang="zh-CN" altLang="en-US" sz="2400" b="1" dirty="0" smtClean="0"/>
              <a:t>结点结构</a:t>
            </a:r>
            <a:endParaRPr lang="zh-CN" altLang="en-US" sz="2400" b="1" dirty="0"/>
          </a:p>
          <a:p>
            <a:pPr lvl="2">
              <a:lnSpc>
                <a:spcPct val="100000"/>
              </a:lnSpc>
            </a:pPr>
            <a:r>
              <a:rPr lang="zh-CN" altLang="en-US" sz="2000" dirty="0" smtClean="0"/>
              <a:t>树</a:t>
            </a:r>
            <a:r>
              <a:rPr lang="zh-CN" altLang="en-US" sz="2000" dirty="0"/>
              <a:t>中</a:t>
            </a:r>
            <a:r>
              <a:rPr lang="zh-CN" altLang="en-US" sz="2000" dirty="0">
                <a:solidFill>
                  <a:schemeClr val="accent6"/>
                </a:solidFill>
              </a:rPr>
              <a:t>每个结点的指针域数量不同</a:t>
            </a:r>
            <a:r>
              <a:rPr lang="zh-CN" altLang="en-US" sz="2000" dirty="0"/>
              <a:t>，是该结点的度，如</a:t>
            </a:r>
            <a:r>
              <a:rPr lang="zh-CN" altLang="en-US" sz="2000" dirty="0" smtClean="0"/>
              <a:t>图</a:t>
            </a:r>
            <a:r>
              <a:rPr lang="en-US" altLang="zh-CN" sz="2000" dirty="0" smtClean="0"/>
              <a:t>(b)</a:t>
            </a:r>
            <a:r>
              <a:rPr lang="zh-CN" altLang="en-US" sz="2000" dirty="0" smtClean="0"/>
              <a:t>所</a:t>
            </a:r>
            <a:r>
              <a:rPr lang="zh-CN" altLang="en-US" sz="2000" dirty="0"/>
              <a:t>示</a:t>
            </a:r>
            <a:r>
              <a:rPr lang="zh-CN" altLang="en-US" sz="2000" dirty="0" smtClean="0"/>
              <a:t>。</a:t>
            </a:r>
            <a:endParaRPr lang="en-US" altLang="zh-CN" sz="2000" dirty="0" smtClean="0"/>
          </a:p>
          <a:p>
            <a:pPr lvl="2">
              <a:lnSpc>
                <a:spcPct val="100000"/>
              </a:lnSpc>
            </a:pPr>
            <a:r>
              <a:rPr lang="zh-CN" altLang="en-US" sz="2000" dirty="0" smtClean="0"/>
              <a:t>没有</a:t>
            </a:r>
            <a:r>
              <a:rPr lang="zh-CN" altLang="en-US" sz="2000" dirty="0"/>
              <a:t>多余的指针域，但操作不便。</a:t>
            </a:r>
          </a:p>
          <a:p>
            <a:endParaRPr lang="zh-CN" altLang="en-US" sz="2400" dirty="0"/>
          </a:p>
        </p:txBody>
      </p:sp>
      <p:sp>
        <p:nvSpPr>
          <p:cNvPr id="5" name="Rectangle 24"/>
          <p:cNvSpPr>
            <a:spLocks noChangeArrowheads="1"/>
          </p:cNvSpPr>
          <p:nvPr/>
        </p:nvSpPr>
        <p:spPr bwMode="auto">
          <a:xfrm>
            <a:off x="1531602" y="5811837"/>
            <a:ext cx="2156574"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800" dirty="0" smtClean="0"/>
              <a:t>(a)</a:t>
            </a:r>
            <a:r>
              <a:rPr lang="en-US" altLang="zh-CN" sz="1800" b="1" dirty="0" smtClean="0"/>
              <a:t> </a:t>
            </a:r>
            <a:r>
              <a:rPr lang="zh-CN" altLang="en-US" sz="1800" dirty="0" smtClean="0">
                <a:solidFill>
                  <a:srgbClr val="0070C0"/>
                </a:solidFill>
              </a:rPr>
              <a:t>定长</a:t>
            </a:r>
            <a:r>
              <a:rPr lang="zh-CN" altLang="en-US" sz="1800" dirty="0" smtClean="0"/>
              <a:t>结点结构</a:t>
            </a:r>
            <a:endParaRPr lang="zh-CN" altLang="en-US" sz="1800" b="1" dirty="0"/>
          </a:p>
        </p:txBody>
      </p:sp>
      <p:pic>
        <p:nvPicPr>
          <p:cNvPr id="6" name="图片 5"/>
          <p:cNvPicPr>
            <a:picLocks noChangeAspect="1"/>
          </p:cNvPicPr>
          <p:nvPr/>
        </p:nvPicPr>
        <p:blipFill>
          <a:blip r:embed="rId3"/>
          <a:stretch>
            <a:fillRect/>
          </a:stretch>
        </p:blipFill>
        <p:spPr>
          <a:xfrm>
            <a:off x="762000" y="5359400"/>
            <a:ext cx="3514286" cy="400000"/>
          </a:xfrm>
          <a:prstGeom prst="rect">
            <a:avLst/>
          </a:prstGeom>
        </p:spPr>
      </p:pic>
      <p:sp>
        <p:nvSpPr>
          <p:cNvPr id="8" name="Rectangle 24"/>
          <p:cNvSpPr>
            <a:spLocks noChangeArrowheads="1"/>
          </p:cNvSpPr>
          <p:nvPr/>
        </p:nvSpPr>
        <p:spPr bwMode="auto">
          <a:xfrm>
            <a:off x="5590648" y="5811837"/>
            <a:ext cx="2156574"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800" dirty="0" smtClean="0"/>
              <a:t>(b) </a:t>
            </a:r>
            <a:r>
              <a:rPr lang="zh-CN" altLang="en-US" sz="1800" dirty="0" smtClean="0">
                <a:solidFill>
                  <a:srgbClr val="FF0000"/>
                </a:solidFill>
              </a:rPr>
              <a:t>不</a:t>
            </a:r>
            <a:r>
              <a:rPr lang="zh-CN" altLang="en-US" sz="1800" dirty="0" smtClean="0">
                <a:solidFill>
                  <a:srgbClr val="0070C0"/>
                </a:solidFill>
              </a:rPr>
              <a:t>定</a:t>
            </a:r>
            <a:r>
              <a:rPr lang="zh-CN" altLang="en-US" sz="1800" dirty="0">
                <a:solidFill>
                  <a:srgbClr val="0070C0"/>
                </a:solidFill>
              </a:rPr>
              <a:t>长</a:t>
            </a:r>
            <a:r>
              <a:rPr lang="zh-CN" altLang="en-US" sz="1800" dirty="0"/>
              <a:t>结点结构</a:t>
            </a:r>
          </a:p>
        </p:txBody>
      </p:sp>
      <p:sp>
        <p:nvSpPr>
          <p:cNvPr id="11" name="Rectangle 24"/>
          <p:cNvSpPr>
            <a:spLocks noChangeArrowheads="1"/>
          </p:cNvSpPr>
          <p:nvPr/>
        </p:nvSpPr>
        <p:spPr bwMode="auto">
          <a:xfrm>
            <a:off x="3061306" y="6223000"/>
            <a:ext cx="2945187"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1800" dirty="0" smtClean="0"/>
              <a:t>图  树的孩子链表表示</a:t>
            </a:r>
            <a:r>
              <a:rPr lang="zh-CN" altLang="en-US" sz="1800" dirty="0"/>
              <a:t>法的</a:t>
            </a:r>
            <a:r>
              <a:rPr lang="zh-CN" altLang="en-US" sz="1800" dirty="0">
                <a:solidFill>
                  <a:srgbClr val="0070C0"/>
                </a:solidFill>
              </a:rPr>
              <a:t>结点</a:t>
            </a:r>
            <a:r>
              <a:rPr lang="zh-CN" altLang="en-US" sz="1800" dirty="0" smtClean="0">
                <a:solidFill>
                  <a:srgbClr val="0070C0"/>
                </a:solidFill>
              </a:rPr>
              <a:t>结构</a:t>
            </a:r>
            <a:endParaRPr lang="zh-CN" altLang="en-US" sz="1800" dirty="0">
              <a:solidFill>
                <a:srgbClr val="0070C0"/>
              </a:solidFill>
            </a:endParaRPr>
          </a:p>
        </p:txBody>
      </p:sp>
      <p:pic>
        <p:nvPicPr>
          <p:cNvPr id="12" name="图片 11"/>
          <p:cNvPicPr>
            <a:picLocks noChangeAspect="1"/>
          </p:cNvPicPr>
          <p:nvPr/>
        </p:nvPicPr>
        <p:blipFill>
          <a:blip r:embed="rId4"/>
          <a:stretch>
            <a:fillRect/>
          </a:stretch>
        </p:blipFill>
        <p:spPr>
          <a:xfrm>
            <a:off x="4696352" y="5351538"/>
            <a:ext cx="4219048" cy="400000"/>
          </a:xfrm>
          <a:prstGeom prst="rect">
            <a:avLst/>
          </a:prstGeom>
        </p:spPr>
      </p:pic>
    </p:spTree>
    <p:extLst>
      <p:ext uri="{BB962C8B-B14F-4D97-AF65-F5344CB8AC3E}">
        <p14:creationId xmlns:p14="http://schemas.microsoft.com/office/powerpoint/2010/main" val="805203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500"/>
                                        <p:tgtEl>
                                          <p:spTgt spid="3">
                                            <p:txEl>
                                              <p:pRg st="3" end="3"/>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left)">
                                      <p:cBhvr>
                                        <p:cTn id="21" dur="500"/>
                                        <p:tgtEl>
                                          <p:spTgt spid="3">
                                            <p:txEl>
                                              <p:pRg st="4" end="4"/>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left)">
                                      <p:cBhvr>
                                        <p:cTn id="24" dur="500"/>
                                        <p:tgtEl>
                                          <p:spTgt spid="3">
                                            <p:txEl>
                                              <p:pRg st="5" end="5"/>
                                            </p:txEl>
                                          </p:spTgt>
                                        </p:tgtEl>
                                      </p:cBhvr>
                                    </p:animEffect>
                                  </p:childTnLst>
                                </p:cTn>
                              </p:par>
                              <p:par>
                                <p:cTn id="25" presetID="22" presetClass="entr" presetSubtype="8"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left)">
                                      <p:cBhvr>
                                        <p:cTn id="27" dur="500"/>
                                        <p:tgtEl>
                                          <p:spTgt spid="3">
                                            <p:txEl>
                                              <p:pRg st="6" end="6"/>
                                            </p:txEl>
                                          </p:spTgt>
                                        </p:tgtEl>
                                      </p:cBhvr>
                                    </p:animEffect>
                                  </p:childTnLst>
                                </p:cTn>
                              </p:par>
                              <p:par>
                                <p:cTn id="28" presetID="22" presetClass="entr" presetSubtype="8"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wipe(left)">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1000"/>
                                        <p:tgtEl>
                                          <p:spTgt spid="5"/>
                                        </p:tgtEl>
                                      </p:cBhvr>
                                    </p:animEffect>
                                    <p:anim calcmode="lin" valueType="num">
                                      <p:cBhvr>
                                        <p:cTn id="36" dur="1000" fill="hold"/>
                                        <p:tgtEl>
                                          <p:spTgt spid="5"/>
                                        </p:tgtEl>
                                        <p:attrNameLst>
                                          <p:attrName>ppt_x</p:attrName>
                                        </p:attrNameLst>
                                      </p:cBhvr>
                                      <p:tavLst>
                                        <p:tav tm="0">
                                          <p:val>
                                            <p:strVal val="#ppt_x"/>
                                          </p:val>
                                        </p:tav>
                                        <p:tav tm="100000">
                                          <p:val>
                                            <p:strVal val="#ppt_x"/>
                                          </p:val>
                                        </p:tav>
                                      </p:tavLst>
                                    </p:anim>
                                    <p:anim calcmode="lin" valueType="num">
                                      <p:cBhvr>
                                        <p:cTn id="37" dur="1000" fill="hold"/>
                                        <p:tgtEl>
                                          <p:spTgt spid="5"/>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fade">
                                      <p:cBhvr>
                                        <p:cTn id="40" dur="1000"/>
                                        <p:tgtEl>
                                          <p:spTgt spid="6"/>
                                        </p:tgtEl>
                                      </p:cBhvr>
                                    </p:animEffect>
                                    <p:anim calcmode="lin" valueType="num">
                                      <p:cBhvr>
                                        <p:cTn id="41" dur="1000" fill="hold"/>
                                        <p:tgtEl>
                                          <p:spTgt spid="6"/>
                                        </p:tgtEl>
                                        <p:attrNameLst>
                                          <p:attrName>ppt_x</p:attrName>
                                        </p:attrNameLst>
                                      </p:cBhvr>
                                      <p:tavLst>
                                        <p:tav tm="0">
                                          <p:val>
                                            <p:strVal val="#ppt_x"/>
                                          </p:val>
                                        </p:tav>
                                        <p:tav tm="100000">
                                          <p:val>
                                            <p:strVal val="#ppt_x"/>
                                          </p:val>
                                        </p:tav>
                                      </p:tavLst>
                                    </p:anim>
                                    <p:anim calcmode="lin" valueType="num">
                                      <p:cBhvr>
                                        <p:cTn id="42" dur="1000" fill="hold"/>
                                        <p:tgtEl>
                                          <p:spTgt spid="6"/>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fade">
                                      <p:cBhvr>
                                        <p:cTn id="45" dur="1000"/>
                                        <p:tgtEl>
                                          <p:spTgt spid="8"/>
                                        </p:tgtEl>
                                      </p:cBhvr>
                                    </p:animEffect>
                                    <p:anim calcmode="lin" valueType="num">
                                      <p:cBhvr>
                                        <p:cTn id="46" dur="1000" fill="hold"/>
                                        <p:tgtEl>
                                          <p:spTgt spid="8"/>
                                        </p:tgtEl>
                                        <p:attrNameLst>
                                          <p:attrName>ppt_x</p:attrName>
                                        </p:attrNameLst>
                                      </p:cBhvr>
                                      <p:tavLst>
                                        <p:tav tm="0">
                                          <p:val>
                                            <p:strVal val="#ppt_x"/>
                                          </p:val>
                                        </p:tav>
                                        <p:tav tm="100000">
                                          <p:val>
                                            <p:strVal val="#ppt_x"/>
                                          </p:val>
                                        </p:tav>
                                      </p:tavLst>
                                    </p:anim>
                                    <p:anim calcmode="lin" valueType="num">
                                      <p:cBhvr>
                                        <p:cTn id="47" dur="1000" fill="hold"/>
                                        <p:tgtEl>
                                          <p:spTgt spid="8"/>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1000"/>
                                        <p:tgtEl>
                                          <p:spTgt spid="11"/>
                                        </p:tgtEl>
                                      </p:cBhvr>
                                    </p:animEffect>
                                    <p:anim calcmode="lin" valueType="num">
                                      <p:cBhvr>
                                        <p:cTn id="51" dur="1000" fill="hold"/>
                                        <p:tgtEl>
                                          <p:spTgt spid="11"/>
                                        </p:tgtEl>
                                        <p:attrNameLst>
                                          <p:attrName>ppt_x</p:attrName>
                                        </p:attrNameLst>
                                      </p:cBhvr>
                                      <p:tavLst>
                                        <p:tav tm="0">
                                          <p:val>
                                            <p:strVal val="#ppt_x"/>
                                          </p:val>
                                        </p:tav>
                                        <p:tav tm="100000">
                                          <p:val>
                                            <p:strVal val="#ppt_x"/>
                                          </p:val>
                                        </p:tav>
                                      </p:tavLst>
                                    </p:anim>
                                    <p:anim calcmode="lin" valueType="num">
                                      <p:cBhvr>
                                        <p:cTn id="52" dur="1000" fill="hold"/>
                                        <p:tgtEl>
                                          <p:spTgt spid="11"/>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1000"/>
                                        <p:tgtEl>
                                          <p:spTgt spid="12"/>
                                        </p:tgtEl>
                                      </p:cBhvr>
                                    </p:animEffect>
                                    <p:anim calcmode="lin" valueType="num">
                                      <p:cBhvr>
                                        <p:cTn id="56" dur="1000" fill="hold"/>
                                        <p:tgtEl>
                                          <p:spTgt spid="12"/>
                                        </p:tgtEl>
                                        <p:attrNameLst>
                                          <p:attrName>ppt_x</p:attrName>
                                        </p:attrNameLst>
                                      </p:cBhvr>
                                      <p:tavLst>
                                        <p:tav tm="0">
                                          <p:val>
                                            <p:strVal val="#ppt_x"/>
                                          </p:val>
                                        </p:tav>
                                        <p:tav tm="100000">
                                          <p:val>
                                            <p:strVal val="#ppt_x"/>
                                          </p:val>
                                        </p:tav>
                                      </p:tavLst>
                                    </p:anim>
                                    <p:anim calcmode="lin" valueType="num">
                                      <p:cBhvr>
                                        <p:cTn id="5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4481728" y="2800411"/>
            <a:ext cx="3457143" cy="3610549"/>
          </a:xfrm>
          <a:prstGeom prst="rect">
            <a:avLst/>
          </a:prstGeom>
        </p:spPr>
      </p:pic>
      <p:sp>
        <p:nvSpPr>
          <p:cNvPr id="2" name="标题 1"/>
          <p:cNvSpPr>
            <a:spLocks noGrp="1"/>
          </p:cNvSpPr>
          <p:nvPr>
            <p:ph type="title"/>
          </p:nvPr>
        </p:nvSpPr>
        <p:spPr/>
        <p:txBody>
          <a:bodyPr/>
          <a:lstStyle/>
          <a:p>
            <a:r>
              <a:rPr lang="en-US" altLang="zh-CN" dirty="0" smtClean="0"/>
              <a:t>7.1b. </a:t>
            </a:r>
            <a:r>
              <a:rPr lang="zh-CN" altLang="en-US" dirty="0">
                <a:solidFill>
                  <a:srgbClr val="7030A0"/>
                </a:solidFill>
              </a:rPr>
              <a:t>孩子链表</a:t>
            </a:r>
            <a:r>
              <a:rPr lang="zh-CN" altLang="en-US" dirty="0"/>
              <a:t>表示</a:t>
            </a:r>
            <a:r>
              <a:rPr lang="zh-CN" altLang="en-US" dirty="0" smtClean="0"/>
              <a:t>法</a:t>
            </a:r>
            <a:r>
              <a:rPr lang="zh-CN" altLang="en-US" sz="2000" dirty="0" smtClean="0"/>
              <a:t>（</a:t>
            </a:r>
            <a:r>
              <a:rPr lang="en-US" altLang="zh-CN" sz="2000" dirty="0" smtClean="0"/>
              <a:t>2/3</a:t>
            </a:r>
            <a:r>
              <a:rPr lang="zh-CN" altLang="en-US" sz="2000" dirty="0" smtClean="0"/>
              <a:t>）</a:t>
            </a:r>
            <a:endParaRPr lang="zh-CN" altLang="en-US" dirty="0"/>
          </a:p>
        </p:txBody>
      </p:sp>
      <p:sp>
        <p:nvSpPr>
          <p:cNvPr id="3" name="内容占位符 2"/>
          <p:cNvSpPr>
            <a:spLocks noGrp="1"/>
          </p:cNvSpPr>
          <p:nvPr>
            <p:ph idx="1"/>
          </p:nvPr>
        </p:nvSpPr>
        <p:spPr>
          <a:xfrm>
            <a:off x="228600" y="838200"/>
            <a:ext cx="8763000" cy="5419725"/>
          </a:xfrm>
        </p:spPr>
        <p:txBody>
          <a:bodyPr/>
          <a:lstStyle/>
          <a:p>
            <a:pPr>
              <a:lnSpc>
                <a:spcPct val="100000"/>
              </a:lnSpc>
              <a:spcBef>
                <a:spcPts val="600"/>
              </a:spcBef>
            </a:pPr>
            <a:r>
              <a:rPr lang="zh-CN" altLang="en-US" sz="2300" dirty="0" smtClean="0"/>
              <a:t>树的</a:t>
            </a:r>
            <a:r>
              <a:rPr lang="zh-CN" altLang="en-US" sz="2300" b="1" dirty="0"/>
              <a:t>孩子链表</a:t>
            </a:r>
            <a:r>
              <a:rPr lang="zh-CN" altLang="en-US" sz="2300" b="1" dirty="0" smtClean="0"/>
              <a:t>表示</a:t>
            </a:r>
            <a:r>
              <a:rPr lang="en-US" altLang="zh-CN" sz="2300" b="1" dirty="0" smtClean="0"/>
              <a:t>: </a:t>
            </a:r>
            <a:r>
              <a:rPr lang="zh-CN" altLang="en-US" sz="2000" dirty="0" smtClean="0">
                <a:solidFill>
                  <a:srgbClr val="00B050"/>
                </a:solidFill>
              </a:rPr>
              <a:t>复合链表</a:t>
            </a:r>
            <a:r>
              <a:rPr lang="zh-CN" altLang="en-US" sz="2000" dirty="0" smtClean="0"/>
              <a:t>结构</a:t>
            </a:r>
            <a:r>
              <a:rPr lang="en-US" altLang="zh-CN" sz="1800" dirty="0" smtClean="0"/>
              <a:t>(</a:t>
            </a:r>
            <a:r>
              <a:rPr lang="en-US" altLang="zh-CN" sz="1600" dirty="0" smtClean="0">
                <a:solidFill>
                  <a:schemeClr val="tx1">
                    <a:lumMod val="50000"/>
                    <a:lumOff val="50000"/>
                  </a:schemeClr>
                </a:solidFill>
              </a:rPr>
              <a:t>‘</a:t>
            </a:r>
            <a:r>
              <a:rPr lang="zh-CN" altLang="en-US" sz="1600" dirty="0" smtClean="0">
                <a:solidFill>
                  <a:schemeClr val="tx1">
                    <a:lumMod val="50000"/>
                    <a:lumOff val="50000"/>
                  </a:schemeClr>
                </a:solidFill>
              </a:rPr>
              <a:t>顺序的</a:t>
            </a:r>
            <a:r>
              <a:rPr lang="en-US" altLang="zh-CN" sz="1600" dirty="0">
                <a:solidFill>
                  <a:srgbClr val="7030A0"/>
                </a:solidFill>
              </a:rPr>
              <a:t>’</a:t>
            </a:r>
            <a:r>
              <a:rPr lang="zh-CN" altLang="en-US" sz="1600" b="1" dirty="0" smtClean="0">
                <a:solidFill>
                  <a:srgbClr val="7030A0"/>
                </a:solidFill>
              </a:rPr>
              <a:t>结点</a:t>
            </a:r>
            <a:r>
              <a:rPr lang="zh-CN" altLang="en-US" sz="1600" b="1" i="1" u="sng" dirty="0" smtClean="0">
                <a:solidFill>
                  <a:srgbClr val="7030A0"/>
                </a:solidFill>
              </a:rPr>
              <a:t>数组</a:t>
            </a:r>
            <a:r>
              <a:rPr lang="zh-CN" altLang="en-US" sz="1600" dirty="0" smtClean="0">
                <a:solidFill>
                  <a:srgbClr val="7030A0"/>
                </a:solidFill>
              </a:rPr>
              <a:t> </a:t>
            </a:r>
            <a:r>
              <a:rPr lang="en-US" altLang="zh-CN" sz="1600" dirty="0" smtClean="0">
                <a:solidFill>
                  <a:schemeClr val="tx1">
                    <a:lumMod val="50000"/>
                    <a:lumOff val="50000"/>
                  </a:schemeClr>
                </a:solidFill>
              </a:rPr>
              <a:t>+ ‘</a:t>
            </a:r>
            <a:r>
              <a:rPr lang="zh-CN" altLang="en-US" sz="1600" dirty="0" smtClean="0">
                <a:solidFill>
                  <a:schemeClr val="tx1">
                    <a:lumMod val="50000"/>
                    <a:lumOff val="50000"/>
                  </a:schemeClr>
                </a:solidFill>
              </a:rPr>
              <a:t>链式的</a:t>
            </a:r>
            <a:r>
              <a:rPr lang="en-US" altLang="zh-CN" sz="1600" dirty="0" smtClean="0">
                <a:solidFill>
                  <a:schemeClr val="tx1">
                    <a:lumMod val="50000"/>
                    <a:lumOff val="50000"/>
                  </a:schemeClr>
                </a:solidFill>
              </a:rPr>
              <a:t>’</a:t>
            </a:r>
            <a:r>
              <a:rPr lang="zh-CN" altLang="en-US" sz="1600" b="1" dirty="0" smtClean="0">
                <a:solidFill>
                  <a:srgbClr val="7030A0"/>
                </a:solidFill>
              </a:rPr>
              <a:t>儿子结点</a:t>
            </a:r>
            <a:r>
              <a:rPr lang="zh-CN" altLang="en-US" sz="1600" b="1" i="1" u="sng" dirty="0" smtClean="0">
                <a:solidFill>
                  <a:srgbClr val="7030A0"/>
                </a:solidFill>
              </a:rPr>
              <a:t>链表</a:t>
            </a:r>
            <a:r>
              <a:rPr lang="zh-CN" altLang="en-US" sz="1600" dirty="0" smtClean="0">
                <a:solidFill>
                  <a:srgbClr val="7030A0"/>
                </a:solidFill>
              </a:rPr>
              <a:t> </a:t>
            </a:r>
            <a:r>
              <a:rPr lang="en-US" altLang="zh-CN" sz="2000" dirty="0" smtClean="0">
                <a:solidFill>
                  <a:srgbClr val="7030A0"/>
                </a:solidFill>
              </a:rPr>
              <a:t>)</a:t>
            </a:r>
          </a:p>
          <a:p>
            <a:pPr marL="676275" lvl="1" indent="-342900">
              <a:lnSpc>
                <a:spcPct val="100000"/>
              </a:lnSpc>
              <a:spcBef>
                <a:spcPts val="600"/>
              </a:spcBef>
              <a:buFont typeface="+mj-ea"/>
              <a:buAutoNum type="circleNumDbPlain"/>
            </a:pPr>
            <a:r>
              <a:rPr lang="zh-CN" altLang="en-US" sz="2000" dirty="0" smtClean="0"/>
              <a:t>树中</a:t>
            </a:r>
            <a:r>
              <a:rPr lang="zh-CN" altLang="en-US" sz="2000" i="1" u="sng" dirty="0" smtClean="0">
                <a:effectLst>
                  <a:outerShdw blurRad="38100" dist="38100" dir="2700000" algn="tl">
                    <a:srgbClr val="000000">
                      <a:alpha val="43137"/>
                    </a:srgbClr>
                  </a:outerShdw>
                </a:effectLst>
              </a:rPr>
              <a:t>每个结点</a:t>
            </a:r>
            <a:r>
              <a:rPr lang="zh-CN" altLang="en-US" sz="2000" dirty="0" smtClean="0"/>
              <a:t>对应一个</a:t>
            </a:r>
            <a:r>
              <a:rPr lang="zh-CN" altLang="en-US" sz="2000" b="1" i="1" u="sng" dirty="0">
                <a:solidFill>
                  <a:schemeClr val="accent6"/>
                </a:solidFill>
              </a:rPr>
              <a:t>带头结点的</a:t>
            </a:r>
            <a:r>
              <a:rPr lang="zh-CN" altLang="en-US" sz="2000" b="1" i="1" dirty="0" smtClean="0"/>
              <a:t>单链表</a:t>
            </a:r>
            <a:r>
              <a:rPr lang="zh-CN" altLang="en-US" sz="2000" dirty="0" smtClean="0"/>
              <a:t>；</a:t>
            </a:r>
            <a:endParaRPr lang="en-US" altLang="zh-CN" sz="2000" dirty="0" smtClean="0"/>
          </a:p>
          <a:p>
            <a:pPr marL="676275" lvl="1" indent="-342900">
              <a:lnSpc>
                <a:spcPct val="100000"/>
              </a:lnSpc>
              <a:spcBef>
                <a:spcPts val="600"/>
              </a:spcBef>
              <a:buFont typeface="+mj-ea"/>
              <a:buAutoNum type="circleNumDbPlain"/>
            </a:pPr>
            <a:r>
              <a:rPr lang="zh-CN" altLang="en-US" sz="2000" dirty="0" smtClean="0"/>
              <a:t>链表</a:t>
            </a:r>
            <a:r>
              <a:rPr lang="en-US" altLang="zh-CN" sz="2000" b="1" dirty="0" smtClean="0"/>
              <a:t> </a:t>
            </a:r>
            <a:r>
              <a:rPr lang="zh-CN" altLang="en-US" sz="2000" b="1" dirty="0" smtClean="0">
                <a:solidFill>
                  <a:srgbClr val="00B0F0"/>
                </a:solidFill>
              </a:rPr>
              <a:t>头结点</a:t>
            </a:r>
            <a:r>
              <a:rPr lang="zh-CN" altLang="en-US" sz="2000" dirty="0" smtClean="0"/>
              <a:t>对应</a:t>
            </a:r>
            <a:r>
              <a:rPr lang="en-US" altLang="zh-CN" sz="2000" dirty="0">
                <a:solidFill>
                  <a:schemeClr val="tx1">
                    <a:lumMod val="50000"/>
                    <a:lumOff val="50000"/>
                  </a:schemeClr>
                </a:solidFill>
              </a:rPr>
              <a:t>‘</a:t>
            </a:r>
            <a:r>
              <a:rPr lang="zh-CN" altLang="en-US" sz="2000" b="1" dirty="0" smtClean="0"/>
              <a:t>树</a:t>
            </a:r>
            <a:r>
              <a:rPr lang="zh-CN" altLang="en-US" sz="1400" b="1" dirty="0" smtClean="0">
                <a:solidFill>
                  <a:schemeClr val="tx1">
                    <a:lumMod val="50000"/>
                    <a:lumOff val="50000"/>
                  </a:schemeClr>
                </a:solidFill>
              </a:rPr>
              <a:t>的某</a:t>
            </a:r>
            <a:r>
              <a:rPr lang="zh-CN" altLang="en-US" sz="2000" b="1" dirty="0" smtClean="0"/>
              <a:t>结点</a:t>
            </a:r>
            <a:r>
              <a:rPr lang="en-US" altLang="zh-CN" sz="2000" dirty="0">
                <a:solidFill>
                  <a:schemeClr val="tx1">
                    <a:lumMod val="50000"/>
                    <a:lumOff val="50000"/>
                  </a:schemeClr>
                </a:solidFill>
              </a:rPr>
              <a:t>’ </a:t>
            </a:r>
            <a:r>
              <a:rPr lang="zh-CN" altLang="en-US" sz="2000" dirty="0" smtClean="0"/>
              <a:t>，</a:t>
            </a:r>
            <a:r>
              <a:rPr lang="en-US" altLang="zh-CN" sz="2000" b="1" dirty="0" smtClean="0">
                <a:solidFill>
                  <a:srgbClr val="00B0F0"/>
                </a:solidFill>
              </a:rPr>
              <a:t>[</a:t>
            </a:r>
            <a:r>
              <a:rPr lang="zh-CN" altLang="en-US" sz="1800" b="1" dirty="0" smtClean="0">
                <a:solidFill>
                  <a:srgbClr val="00B0F0"/>
                </a:solidFill>
              </a:rPr>
              <a:t>链</a:t>
            </a:r>
            <a:r>
              <a:rPr lang="en-US" altLang="zh-CN" sz="2000" b="1" dirty="0" smtClean="0">
                <a:solidFill>
                  <a:srgbClr val="00B0F0"/>
                </a:solidFill>
              </a:rPr>
              <a:t>]</a:t>
            </a:r>
            <a:r>
              <a:rPr lang="zh-CN" altLang="en-US" sz="2000" b="1" dirty="0" smtClean="0">
                <a:solidFill>
                  <a:srgbClr val="00B0F0"/>
                </a:solidFill>
              </a:rPr>
              <a:t>表结点</a:t>
            </a:r>
            <a:r>
              <a:rPr lang="zh-CN" altLang="en-US" sz="2000" dirty="0" smtClean="0"/>
              <a:t>是 </a:t>
            </a:r>
            <a:r>
              <a:rPr lang="en-US" altLang="zh-CN" sz="2000" dirty="0" smtClean="0">
                <a:solidFill>
                  <a:schemeClr val="tx1">
                    <a:lumMod val="50000"/>
                    <a:lumOff val="50000"/>
                  </a:schemeClr>
                </a:solidFill>
              </a:rPr>
              <a:t>‘</a:t>
            </a:r>
            <a:r>
              <a:rPr lang="zh-CN" altLang="en-US" sz="2000" dirty="0" smtClean="0"/>
              <a:t>相应头结点的</a:t>
            </a:r>
            <a:r>
              <a:rPr lang="zh-CN" altLang="en-US" sz="2000" b="1" dirty="0" smtClean="0"/>
              <a:t>孩子结点</a:t>
            </a:r>
            <a:r>
              <a:rPr lang="en-US" altLang="zh-CN" sz="2000" dirty="0" smtClean="0">
                <a:solidFill>
                  <a:schemeClr val="tx1">
                    <a:lumMod val="50000"/>
                    <a:lumOff val="50000"/>
                  </a:schemeClr>
                </a:solidFill>
              </a:rPr>
              <a:t>’</a:t>
            </a:r>
            <a:r>
              <a:rPr lang="zh-CN" altLang="en-US" sz="2000" dirty="0" smtClean="0"/>
              <a:t>（</a:t>
            </a:r>
            <a:r>
              <a:rPr lang="zh-CN" altLang="en-US" sz="1800" dirty="0">
                <a:solidFill>
                  <a:schemeClr val="tx1">
                    <a:lumMod val="50000"/>
                    <a:lumOff val="50000"/>
                  </a:schemeClr>
                </a:solidFill>
              </a:rPr>
              <a:t>叶子结点的孩子链表为空</a:t>
            </a:r>
            <a:r>
              <a:rPr lang="zh-CN" altLang="en-US" sz="2000" dirty="0" smtClean="0"/>
              <a:t>）</a:t>
            </a:r>
            <a:r>
              <a:rPr lang="en-US" altLang="zh-CN" sz="2000" dirty="0" smtClean="0"/>
              <a:t>;</a:t>
            </a:r>
            <a:endParaRPr lang="en-US" altLang="zh-CN" sz="2000" dirty="0"/>
          </a:p>
          <a:p>
            <a:pPr marL="676275" lvl="1" indent="-342900">
              <a:lnSpc>
                <a:spcPct val="100000"/>
              </a:lnSpc>
              <a:spcBef>
                <a:spcPts val="600"/>
              </a:spcBef>
              <a:buFont typeface="+mj-ea"/>
              <a:buAutoNum type="circleNumDbPlain"/>
            </a:pPr>
            <a:r>
              <a:rPr lang="en-US" altLang="zh-CN" sz="2000" i="1" dirty="0"/>
              <a:t>n</a:t>
            </a:r>
            <a:r>
              <a:rPr lang="zh-CN" altLang="en-US" sz="2000" dirty="0"/>
              <a:t>个结点的树</a:t>
            </a:r>
            <a:r>
              <a:rPr lang="zh-CN" altLang="en-US" sz="2000" dirty="0" smtClean="0"/>
              <a:t>有 </a:t>
            </a:r>
            <a:r>
              <a:rPr lang="en-US" altLang="zh-CN" sz="2000" i="1" dirty="0" smtClean="0"/>
              <a:t>n</a:t>
            </a:r>
            <a:r>
              <a:rPr lang="zh-CN" altLang="en-US" sz="2000" dirty="0"/>
              <a:t>个</a:t>
            </a:r>
            <a:r>
              <a:rPr lang="zh-CN" altLang="en-US" sz="2000" dirty="0" smtClean="0"/>
              <a:t>链表</a:t>
            </a:r>
            <a:r>
              <a:rPr lang="en-US" altLang="zh-CN" sz="2000" dirty="0" smtClean="0"/>
              <a:t>, n</a:t>
            </a:r>
            <a:r>
              <a:rPr lang="zh-CN" altLang="en-US" sz="2000" dirty="0"/>
              <a:t>个头结点</a:t>
            </a:r>
            <a:r>
              <a:rPr lang="zh-CN" altLang="en-US" sz="2000" dirty="0" smtClean="0"/>
              <a:t>组成</a:t>
            </a:r>
            <a:r>
              <a:rPr lang="en-US" altLang="zh-CN" sz="2000" dirty="0" smtClean="0"/>
              <a:t>1</a:t>
            </a:r>
            <a:r>
              <a:rPr lang="zh-CN" altLang="en-US" sz="2000" dirty="0" smtClean="0"/>
              <a:t>个线性表</a:t>
            </a:r>
            <a:r>
              <a:rPr lang="en-US" altLang="zh-CN" sz="2000" dirty="0" smtClean="0"/>
              <a:t>(</a:t>
            </a:r>
            <a:r>
              <a:rPr lang="zh-CN" altLang="en-US" sz="1800" b="1" dirty="0" smtClean="0">
                <a:solidFill>
                  <a:srgbClr val="00B0F0"/>
                </a:solidFill>
              </a:rPr>
              <a:t>表头向量</a:t>
            </a:r>
            <a:r>
              <a:rPr lang="en-US" altLang="zh-CN" sz="1800" dirty="0" smtClean="0"/>
              <a:t>, </a:t>
            </a:r>
            <a:r>
              <a:rPr lang="zh-CN" altLang="en-US" sz="1800" i="1" u="sng" dirty="0" smtClean="0"/>
              <a:t>顺序存储</a:t>
            </a:r>
            <a:r>
              <a:rPr lang="en-US" altLang="zh-CN" sz="1800" dirty="0" smtClean="0"/>
              <a:t>)</a:t>
            </a:r>
            <a:endParaRPr lang="zh-CN" altLang="en-US" sz="2000" dirty="0"/>
          </a:p>
          <a:p>
            <a:pPr lvl="2">
              <a:lnSpc>
                <a:spcPct val="100000"/>
              </a:lnSpc>
              <a:spcBef>
                <a:spcPts val="600"/>
              </a:spcBef>
            </a:pPr>
            <a:endParaRPr lang="en-US" altLang="zh-CN" sz="1800" dirty="0" smtClean="0"/>
          </a:p>
          <a:p>
            <a:pPr lvl="1">
              <a:lnSpc>
                <a:spcPct val="100000"/>
              </a:lnSpc>
              <a:spcBef>
                <a:spcPts val="600"/>
              </a:spcBef>
            </a:pPr>
            <a:endParaRPr lang="en-US" altLang="zh-CN" sz="2000" dirty="0" smtClean="0">
              <a:solidFill>
                <a:schemeClr val="tx1">
                  <a:lumMod val="50000"/>
                  <a:lumOff val="50000"/>
                </a:schemeClr>
              </a:solidFill>
            </a:endParaRPr>
          </a:p>
        </p:txBody>
      </p:sp>
      <p:sp>
        <p:nvSpPr>
          <p:cNvPr id="148" name="Rectangle 24"/>
          <p:cNvSpPr>
            <a:spLocks noChangeArrowheads="1"/>
          </p:cNvSpPr>
          <p:nvPr/>
        </p:nvSpPr>
        <p:spPr bwMode="auto">
          <a:xfrm>
            <a:off x="4950276" y="6353749"/>
            <a:ext cx="2345215" cy="598953"/>
          </a:xfrm>
          <a:prstGeom prst="rect">
            <a:avLst/>
          </a:prstGeom>
          <a:noFill/>
          <a:ln>
            <a:noFill/>
          </a:ln>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None/>
            </a:pPr>
            <a:r>
              <a:rPr lang="en-US" altLang="zh-CN" sz="1800" dirty="0" smtClean="0"/>
              <a:t>(b)</a:t>
            </a:r>
            <a:r>
              <a:rPr lang="en-US" altLang="zh-CN" sz="1800" b="1" dirty="0" smtClean="0"/>
              <a:t> </a:t>
            </a:r>
            <a:r>
              <a:rPr lang="zh-CN" altLang="en-US" sz="1800" b="1" dirty="0" smtClean="0"/>
              <a:t>树</a:t>
            </a:r>
            <a:r>
              <a:rPr lang="en-US" altLang="zh-CN" sz="1800" b="1" dirty="0" smtClean="0"/>
              <a:t>T</a:t>
            </a:r>
            <a:r>
              <a:rPr lang="zh-CN" altLang="en-US" sz="1800" dirty="0" smtClean="0"/>
              <a:t>的</a:t>
            </a:r>
            <a:r>
              <a:rPr lang="zh-CN" altLang="en-US" sz="1800" dirty="0">
                <a:solidFill>
                  <a:srgbClr val="7030A0"/>
                </a:solidFill>
                <a:effectLst>
                  <a:outerShdw blurRad="38100" dist="38100" dir="2700000" algn="tl">
                    <a:srgbClr val="000000">
                      <a:alpha val="43137"/>
                    </a:srgbClr>
                  </a:outerShdw>
                </a:effectLst>
              </a:rPr>
              <a:t>孩子</a:t>
            </a:r>
            <a:r>
              <a:rPr lang="zh-CN" altLang="en-US" sz="1800" dirty="0" smtClean="0">
                <a:solidFill>
                  <a:srgbClr val="7030A0"/>
                </a:solidFill>
                <a:effectLst>
                  <a:outerShdw blurRad="38100" dist="38100" dir="2700000" algn="tl">
                    <a:srgbClr val="000000">
                      <a:alpha val="43137"/>
                    </a:srgbClr>
                  </a:outerShdw>
                </a:effectLst>
              </a:rPr>
              <a:t>链表</a:t>
            </a:r>
            <a:endParaRPr lang="en-US" altLang="zh-CN" sz="1800" dirty="0" smtClean="0">
              <a:solidFill>
                <a:srgbClr val="7030A0"/>
              </a:solidFill>
              <a:effectLst>
                <a:outerShdw blurRad="38100" dist="38100" dir="2700000" algn="tl">
                  <a:srgbClr val="000000">
                    <a:alpha val="43137"/>
                  </a:srgbClr>
                </a:outerShdw>
              </a:effectLst>
            </a:endParaRPr>
          </a:p>
        </p:txBody>
      </p:sp>
      <p:pic>
        <p:nvPicPr>
          <p:cNvPr id="112" name="图片 111"/>
          <p:cNvPicPr>
            <a:picLocks noChangeAspect="1"/>
          </p:cNvPicPr>
          <p:nvPr/>
        </p:nvPicPr>
        <p:blipFill>
          <a:blip r:embed="rId4"/>
          <a:stretch>
            <a:fillRect/>
          </a:stretch>
        </p:blipFill>
        <p:spPr>
          <a:xfrm>
            <a:off x="381000" y="2966871"/>
            <a:ext cx="1990323" cy="1931288"/>
          </a:xfrm>
          <a:prstGeom prst="rect">
            <a:avLst/>
          </a:prstGeom>
        </p:spPr>
      </p:pic>
      <p:sp>
        <p:nvSpPr>
          <p:cNvPr id="113" name="Rectangle 24"/>
          <p:cNvSpPr>
            <a:spLocks noChangeArrowheads="1"/>
          </p:cNvSpPr>
          <p:nvPr/>
        </p:nvSpPr>
        <p:spPr bwMode="auto">
          <a:xfrm>
            <a:off x="485803" y="5074910"/>
            <a:ext cx="1550988" cy="360363"/>
          </a:xfrm>
          <a:prstGeom prst="rect">
            <a:avLst/>
          </a:prstGeom>
          <a:noFill/>
          <a:ln>
            <a:noFill/>
          </a:ln>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800" dirty="0" smtClean="0"/>
              <a:t>(a)</a:t>
            </a:r>
            <a:r>
              <a:rPr lang="en-US" altLang="zh-CN" sz="1800" b="1" dirty="0" smtClean="0"/>
              <a:t>  </a:t>
            </a:r>
            <a:r>
              <a:rPr lang="zh-CN" altLang="en-US" sz="1800" b="1" dirty="0" smtClean="0"/>
              <a:t>树</a:t>
            </a:r>
            <a:r>
              <a:rPr lang="en-US" altLang="zh-CN" sz="1800" b="1" dirty="0" smtClean="0"/>
              <a:t>T</a:t>
            </a:r>
            <a:endParaRPr lang="zh-CN" altLang="en-US" sz="1800" b="1" dirty="0"/>
          </a:p>
        </p:txBody>
      </p:sp>
      <p:sp>
        <p:nvSpPr>
          <p:cNvPr id="8" name="Rectangle 24"/>
          <p:cNvSpPr>
            <a:spLocks noChangeArrowheads="1"/>
          </p:cNvSpPr>
          <p:nvPr/>
        </p:nvSpPr>
        <p:spPr bwMode="auto">
          <a:xfrm>
            <a:off x="2652928" y="4800600"/>
            <a:ext cx="144019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800" dirty="0" smtClean="0">
                <a:solidFill>
                  <a:srgbClr val="002060"/>
                </a:solidFill>
              </a:rPr>
              <a:t>[</a:t>
            </a:r>
            <a:r>
              <a:rPr lang="zh-CN" altLang="en-US" sz="1800" dirty="0" smtClean="0">
                <a:solidFill>
                  <a:srgbClr val="002060"/>
                </a:solidFill>
              </a:rPr>
              <a:t>链</a:t>
            </a:r>
            <a:r>
              <a:rPr lang="en-US" altLang="zh-CN" sz="1800" dirty="0" smtClean="0">
                <a:solidFill>
                  <a:srgbClr val="002060"/>
                </a:solidFill>
              </a:rPr>
              <a:t>]</a:t>
            </a:r>
            <a:r>
              <a:rPr lang="zh-CN" altLang="en-US" sz="1800" dirty="0" smtClean="0">
                <a:solidFill>
                  <a:srgbClr val="00B0F0"/>
                </a:solidFill>
              </a:rPr>
              <a:t>头</a:t>
            </a:r>
            <a:r>
              <a:rPr lang="zh-CN" altLang="en-US" sz="1800" dirty="0" smtClean="0">
                <a:solidFill>
                  <a:srgbClr val="002060"/>
                </a:solidFill>
              </a:rPr>
              <a:t>结点</a:t>
            </a:r>
            <a:endParaRPr lang="zh-CN" altLang="en-US" sz="1800" dirty="0">
              <a:solidFill>
                <a:srgbClr val="002060"/>
              </a:solidFill>
            </a:endParaRPr>
          </a:p>
        </p:txBody>
      </p:sp>
      <p:sp>
        <p:nvSpPr>
          <p:cNvPr id="5" name="圆角矩形 4"/>
          <p:cNvSpPr/>
          <p:nvPr/>
        </p:nvSpPr>
        <p:spPr>
          <a:xfrm>
            <a:off x="4372870" y="2948322"/>
            <a:ext cx="1035977" cy="3681078"/>
          </a:xfrm>
          <a:prstGeom prst="roundRect">
            <a:avLst/>
          </a:prstGeom>
          <a:noFill/>
          <a:ln>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4419600" y="4016643"/>
            <a:ext cx="3581400" cy="379807"/>
          </a:xfrm>
          <a:prstGeom prst="roundRect">
            <a:avLst/>
          </a:prstGeom>
          <a:noFill/>
          <a:ln>
            <a:solidFill>
              <a:srgbClr val="00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曲线连接符 9"/>
          <p:cNvCxnSpPr/>
          <p:nvPr/>
        </p:nvCxnSpPr>
        <p:spPr>
          <a:xfrm>
            <a:off x="1371600" y="3124200"/>
            <a:ext cx="2971800" cy="1066800"/>
          </a:xfrm>
          <a:prstGeom prst="curvedConnector3">
            <a:avLst/>
          </a:prstGeom>
          <a:ln w="19050">
            <a:solidFill>
              <a:srgbClr val="00FF00"/>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4572000" y="4026803"/>
            <a:ext cx="797192" cy="326757"/>
          </a:xfrm>
          <a:prstGeom prst="ellipse">
            <a:avLst/>
          </a:prstGeom>
          <a:noFill/>
          <a:ln w="3810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曲线连接符 17"/>
          <p:cNvCxnSpPr>
            <a:stCxn id="11" idx="3"/>
            <a:endCxn id="8" idx="0"/>
          </p:cNvCxnSpPr>
          <p:nvPr/>
        </p:nvCxnSpPr>
        <p:spPr>
          <a:xfrm rot="5400000">
            <a:off x="3783441" y="3895295"/>
            <a:ext cx="494892" cy="1315719"/>
          </a:xfrm>
          <a:prstGeom prst="curvedConnector3">
            <a:avLst>
              <a:gd name="adj1" fmla="val 50000"/>
            </a:avLst>
          </a:prstGeom>
          <a:ln w="19050">
            <a:solidFill>
              <a:srgbClr val="FFC000"/>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33" name="Rectangle 24"/>
          <p:cNvSpPr>
            <a:spLocks noChangeArrowheads="1"/>
          </p:cNvSpPr>
          <p:nvPr/>
        </p:nvSpPr>
        <p:spPr bwMode="auto">
          <a:xfrm>
            <a:off x="6747606" y="5529859"/>
            <a:ext cx="144019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800" dirty="0" smtClean="0">
                <a:solidFill>
                  <a:srgbClr val="002060"/>
                </a:solidFill>
              </a:rPr>
              <a:t>[</a:t>
            </a:r>
            <a:r>
              <a:rPr lang="zh-CN" altLang="en-US" sz="1800" dirty="0" smtClean="0">
                <a:solidFill>
                  <a:srgbClr val="002060"/>
                </a:solidFill>
              </a:rPr>
              <a:t>链</a:t>
            </a:r>
            <a:r>
              <a:rPr lang="en-US" altLang="zh-CN" sz="1800" dirty="0" smtClean="0">
                <a:solidFill>
                  <a:srgbClr val="002060"/>
                </a:solidFill>
              </a:rPr>
              <a:t>]</a:t>
            </a:r>
            <a:r>
              <a:rPr lang="zh-CN" altLang="en-US" sz="1800" dirty="0" smtClean="0">
                <a:solidFill>
                  <a:srgbClr val="00B0F0"/>
                </a:solidFill>
              </a:rPr>
              <a:t>表</a:t>
            </a:r>
            <a:r>
              <a:rPr lang="zh-CN" altLang="en-US" sz="1800" dirty="0" smtClean="0">
                <a:solidFill>
                  <a:srgbClr val="002060"/>
                </a:solidFill>
              </a:rPr>
              <a:t>结点</a:t>
            </a:r>
            <a:endParaRPr lang="zh-CN" altLang="en-US" sz="1800" dirty="0">
              <a:solidFill>
                <a:srgbClr val="002060"/>
              </a:solidFill>
            </a:endParaRPr>
          </a:p>
        </p:txBody>
      </p:sp>
      <p:sp>
        <p:nvSpPr>
          <p:cNvPr id="34" name="椭圆 33"/>
          <p:cNvSpPr/>
          <p:nvPr/>
        </p:nvSpPr>
        <p:spPr>
          <a:xfrm>
            <a:off x="6324600" y="3899451"/>
            <a:ext cx="609600" cy="679971"/>
          </a:xfrm>
          <a:prstGeom prst="ellipse">
            <a:avLst/>
          </a:prstGeom>
          <a:noFill/>
          <a:ln w="3810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 name="曲线连接符 34"/>
          <p:cNvCxnSpPr>
            <a:stCxn id="34" idx="5"/>
            <a:endCxn id="33" idx="0"/>
          </p:cNvCxnSpPr>
          <p:nvPr/>
        </p:nvCxnSpPr>
        <p:spPr>
          <a:xfrm rot="16200000" flipH="1">
            <a:off x="6631307" y="4693461"/>
            <a:ext cx="1050016" cy="622779"/>
          </a:xfrm>
          <a:prstGeom prst="curvedConnector3">
            <a:avLst>
              <a:gd name="adj1" fmla="val 50000"/>
            </a:avLst>
          </a:prstGeom>
          <a:ln w="19050">
            <a:solidFill>
              <a:srgbClr val="FFC000"/>
            </a:solidFill>
            <a:prstDash val="dashDot"/>
            <a:tailEnd type="triangle"/>
          </a:ln>
        </p:spPr>
        <p:style>
          <a:lnRef idx="1">
            <a:schemeClr val="accent1"/>
          </a:lnRef>
          <a:fillRef idx="0">
            <a:schemeClr val="accent1"/>
          </a:fillRef>
          <a:effectRef idx="0">
            <a:schemeClr val="accent1"/>
          </a:effectRef>
          <a:fontRef idx="minor">
            <a:schemeClr val="tx1"/>
          </a:fontRef>
        </p:style>
      </p:cxnSp>
      <p:pic>
        <p:nvPicPr>
          <p:cNvPr id="43" name="图片 42"/>
          <p:cNvPicPr>
            <a:picLocks noChangeAspect="1"/>
          </p:cNvPicPr>
          <p:nvPr/>
        </p:nvPicPr>
        <p:blipFill>
          <a:blip r:embed="rId5"/>
          <a:stretch>
            <a:fillRect/>
          </a:stretch>
        </p:blipFill>
        <p:spPr>
          <a:xfrm>
            <a:off x="6711163" y="5906939"/>
            <a:ext cx="1729890" cy="434378"/>
          </a:xfrm>
          <a:prstGeom prst="rect">
            <a:avLst/>
          </a:prstGeom>
        </p:spPr>
      </p:pic>
      <p:pic>
        <p:nvPicPr>
          <p:cNvPr id="44" name="图片 43"/>
          <p:cNvPicPr>
            <a:picLocks noChangeAspect="1"/>
          </p:cNvPicPr>
          <p:nvPr/>
        </p:nvPicPr>
        <p:blipFill>
          <a:blip r:embed="rId6"/>
          <a:stretch>
            <a:fillRect/>
          </a:stretch>
        </p:blipFill>
        <p:spPr>
          <a:xfrm>
            <a:off x="2682398" y="5160963"/>
            <a:ext cx="1440305" cy="640135"/>
          </a:xfrm>
          <a:prstGeom prst="rect">
            <a:avLst/>
          </a:prstGeom>
        </p:spPr>
      </p:pic>
      <p:sp>
        <p:nvSpPr>
          <p:cNvPr id="48" name="Rectangle 24"/>
          <p:cNvSpPr>
            <a:spLocks noChangeArrowheads="1"/>
          </p:cNvSpPr>
          <p:nvPr/>
        </p:nvSpPr>
        <p:spPr bwMode="auto">
          <a:xfrm>
            <a:off x="3259397" y="6153998"/>
            <a:ext cx="1227104" cy="399502"/>
          </a:xfrm>
          <a:prstGeom prst="rect">
            <a:avLst/>
          </a:prstGeom>
          <a:noFill/>
          <a:ln>
            <a:noFill/>
          </a:ln>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None/>
            </a:pPr>
            <a:r>
              <a:rPr lang="zh-CN" altLang="en-US" sz="1800" dirty="0" smtClean="0">
                <a:solidFill>
                  <a:srgbClr val="FF0000"/>
                </a:solidFill>
              </a:rPr>
              <a:t>表头向量</a:t>
            </a:r>
            <a:endParaRPr lang="en-US" altLang="zh-CN" sz="1800" dirty="0" smtClean="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79124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4" presetClass="entr" presetSubtype="16" fill="hold" nodeType="afterEffect">
                                  <p:stCondLst>
                                    <p:cond delay="0"/>
                                  </p:stCondLst>
                                  <p:childTnLst>
                                    <p:set>
                                      <p:cBhvr>
                                        <p:cTn id="9" dur="1" fill="hold">
                                          <p:stCondLst>
                                            <p:cond delay="0"/>
                                          </p:stCondLst>
                                        </p:cTn>
                                        <p:tgtEl>
                                          <p:spTgt spid="112"/>
                                        </p:tgtEl>
                                        <p:attrNameLst>
                                          <p:attrName>style.visibility</p:attrName>
                                        </p:attrNameLst>
                                      </p:cBhvr>
                                      <p:to>
                                        <p:strVal val="visible"/>
                                      </p:to>
                                    </p:set>
                                    <p:animEffect transition="in" filter="box(in)">
                                      <p:cBhvr>
                                        <p:cTn id="10" dur="2000"/>
                                        <p:tgtEl>
                                          <p:spTgt spid="112"/>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13"/>
                                        </p:tgtEl>
                                        <p:attrNameLst>
                                          <p:attrName>style.visibility</p:attrName>
                                        </p:attrNameLst>
                                      </p:cBhvr>
                                      <p:to>
                                        <p:strVal val="visible"/>
                                      </p:to>
                                    </p:set>
                                    <p:animEffect transition="in" filter="box(in)">
                                      <p:cBhvr>
                                        <p:cTn id="13" dur="2000"/>
                                        <p:tgtEl>
                                          <p:spTgt spid="113"/>
                                        </p:tgtEl>
                                      </p:cBhvr>
                                    </p:animEffect>
                                  </p:childTnLst>
                                </p:cTn>
                              </p:par>
                            </p:childTnLst>
                          </p:cTn>
                        </p:par>
                        <p:par>
                          <p:cTn id="14" fill="hold">
                            <p:stCondLst>
                              <p:cond delay="2000"/>
                            </p:stCondLst>
                            <p:childTnLst>
                              <p:par>
                                <p:cTn id="15" presetID="22" presetClass="entr" presetSubtype="4"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148"/>
                                        </p:tgtEl>
                                        <p:attrNameLst>
                                          <p:attrName>style.visibility</p:attrName>
                                        </p:attrNameLst>
                                      </p:cBhvr>
                                      <p:to>
                                        <p:strVal val="visible"/>
                                      </p:to>
                                    </p:set>
                                    <p:animEffect transition="in" filter="box(in)">
                                      <p:cBhvr>
                                        <p:cTn id="20" dur="2000"/>
                                        <p:tgtEl>
                                          <p:spTgt spid="14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wipe(left)">
                                      <p:cBhvr>
                                        <p:cTn id="25" dur="500"/>
                                        <p:tgtEl>
                                          <p:spTgt spid="3">
                                            <p:txEl>
                                              <p:pRg st="1" end="1"/>
                                            </p:txEl>
                                          </p:spTgt>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left)">
                                      <p:cBhvr>
                                        <p:cTn id="29" dur="500"/>
                                        <p:tgtEl>
                                          <p:spTgt spid="10"/>
                                        </p:tgtEl>
                                      </p:cBhvr>
                                    </p:animEffect>
                                  </p:childTnLst>
                                </p:cTn>
                              </p:par>
                            </p:childTnLst>
                          </p:cTn>
                        </p:par>
                        <p:par>
                          <p:cTn id="30" fill="hold">
                            <p:stCondLst>
                              <p:cond delay="1000"/>
                            </p:stCondLst>
                            <p:childTnLst>
                              <p:par>
                                <p:cTn id="31" presetID="22" presetClass="entr" presetSubtype="8" fill="hold" grpId="0"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left)">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3">
                                            <p:txEl>
                                              <p:pRg st="2" end="2"/>
                                            </p:txEl>
                                          </p:spTgt>
                                        </p:tgtEl>
                                        <p:attrNameLst>
                                          <p:attrName>style.visibility</p:attrName>
                                        </p:attrNameLst>
                                      </p:cBhvr>
                                      <p:to>
                                        <p:strVal val="visible"/>
                                      </p:to>
                                    </p:set>
                                    <p:animEffect transition="in" filter="wipe(left)">
                                      <p:cBhvr>
                                        <p:cTn id="38" dur="500"/>
                                        <p:tgtEl>
                                          <p:spTgt spid="3">
                                            <p:txEl>
                                              <p:pRg st="2" end="2"/>
                                            </p:txEl>
                                          </p:spTgt>
                                        </p:tgtEl>
                                      </p:cBhvr>
                                    </p:animEffect>
                                  </p:childTnLst>
                                </p:cTn>
                              </p:par>
                            </p:childTnLst>
                          </p:cTn>
                        </p:par>
                        <p:par>
                          <p:cTn id="39" fill="hold">
                            <p:stCondLst>
                              <p:cond delay="500"/>
                            </p:stCondLst>
                            <p:childTnLst>
                              <p:par>
                                <p:cTn id="40" presetID="22" presetClass="entr" presetSubtype="1" fill="hold" grpId="0"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up)">
                                      <p:cBhvr>
                                        <p:cTn id="42" dur="500"/>
                                        <p:tgtEl>
                                          <p:spTgt spid="11"/>
                                        </p:tgtEl>
                                      </p:cBhvr>
                                    </p:animEffect>
                                  </p:childTnLst>
                                </p:cTn>
                              </p:par>
                              <p:par>
                                <p:cTn id="43" presetID="22" presetClass="entr" presetSubtype="1" fill="hold"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wipe(up)">
                                      <p:cBhvr>
                                        <p:cTn id="45" dur="500"/>
                                        <p:tgtEl>
                                          <p:spTgt spid="18"/>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wipe(up)">
                                      <p:cBhvr>
                                        <p:cTn id="48" dur="500"/>
                                        <p:tgtEl>
                                          <p:spTgt spid="8"/>
                                        </p:tgtEl>
                                      </p:cBhvr>
                                    </p:animEffect>
                                  </p:childTnLst>
                                </p:cTn>
                              </p:par>
                              <p:par>
                                <p:cTn id="49" presetID="22" presetClass="entr" presetSubtype="1" fill="hold" nodeType="withEffect">
                                  <p:stCondLst>
                                    <p:cond delay="0"/>
                                  </p:stCondLst>
                                  <p:childTnLst>
                                    <p:set>
                                      <p:cBhvr>
                                        <p:cTn id="50" dur="1" fill="hold">
                                          <p:stCondLst>
                                            <p:cond delay="0"/>
                                          </p:stCondLst>
                                        </p:cTn>
                                        <p:tgtEl>
                                          <p:spTgt spid="44"/>
                                        </p:tgtEl>
                                        <p:attrNameLst>
                                          <p:attrName>style.visibility</p:attrName>
                                        </p:attrNameLst>
                                      </p:cBhvr>
                                      <p:to>
                                        <p:strVal val="visible"/>
                                      </p:to>
                                    </p:set>
                                    <p:animEffect transition="in" filter="wipe(up)">
                                      <p:cBhvr>
                                        <p:cTn id="51" dur="500"/>
                                        <p:tgtEl>
                                          <p:spTgt spid="44"/>
                                        </p:tgtEl>
                                      </p:cBhvr>
                                    </p:animEffect>
                                  </p:childTnLst>
                                </p:cTn>
                              </p:par>
                            </p:childTnLst>
                          </p:cTn>
                        </p:par>
                        <p:par>
                          <p:cTn id="52" fill="hold">
                            <p:stCondLst>
                              <p:cond delay="1000"/>
                            </p:stCondLst>
                            <p:childTnLst>
                              <p:par>
                                <p:cTn id="53" presetID="22" presetClass="entr" presetSubtype="1" fill="hold" grpId="0" nodeType="afterEffect">
                                  <p:stCondLst>
                                    <p:cond delay="0"/>
                                  </p:stCondLst>
                                  <p:childTnLst>
                                    <p:set>
                                      <p:cBhvr>
                                        <p:cTn id="54" dur="1" fill="hold">
                                          <p:stCondLst>
                                            <p:cond delay="0"/>
                                          </p:stCondLst>
                                        </p:cTn>
                                        <p:tgtEl>
                                          <p:spTgt spid="34"/>
                                        </p:tgtEl>
                                        <p:attrNameLst>
                                          <p:attrName>style.visibility</p:attrName>
                                        </p:attrNameLst>
                                      </p:cBhvr>
                                      <p:to>
                                        <p:strVal val="visible"/>
                                      </p:to>
                                    </p:set>
                                    <p:animEffect transition="in" filter="wipe(up)">
                                      <p:cBhvr>
                                        <p:cTn id="55" dur="500"/>
                                        <p:tgtEl>
                                          <p:spTgt spid="34"/>
                                        </p:tgtEl>
                                      </p:cBhvr>
                                    </p:animEffect>
                                  </p:childTnLst>
                                </p:cTn>
                              </p:par>
                              <p:par>
                                <p:cTn id="56" presetID="22" presetClass="entr" presetSubtype="1" fill="hold" nodeType="with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wipe(up)">
                                      <p:cBhvr>
                                        <p:cTn id="58" dur="500"/>
                                        <p:tgtEl>
                                          <p:spTgt spid="35"/>
                                        </p:tgtEl>
                                      </p:cBhvr>
                                    </p:animEffect>
                                  </p:childTnLst>
                                </p:cTn>
                              </p:par>
                              <p:par>
                                <p:cTn id="59" presetID="22" presetClass="entr" presetSubtype="1" fill="hold" grpId="0" nodeType="with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wipe(up)">
                                      <p:cBhvr>
                                        <p:cTn id="61" dur="500"/>
                                        <p:tgtEl>
                                          <p:spTgt spid="33"/>
                                        </p:tgtEl>
                                      </p:cBhvr>
                                    </p:animEffect>
                                  </p:childTnLst>
                                </p:cTn>
                              </p:par>
                            </p:childTnLst>
                          </p:cTn>
                        </p:par>
                        <p:par>
                          <p:cTn id="62" fill="hold">
                            <p:stCondLst>
                              <p:cond delay="1500"/>
                            </p:stCondLst>
                            <p:childTnLst>
                              <p:par>
                                <p:cTn id="63" presetID="22" presetClass="entr" presetSubtype="1" fill="hold" nodeType="afterEffect">
                                  <p:stCondLst>
                                    <p:cond delay="0"/>
                                  </p:stCondLst>
                                  <p:childTnLst>
                                    <p:set>
                                      <p:cBhvr>
                                        <p:cTn id="64" dur="1" fill="hold">
                                          <p:stCondLst>
                                            <p:cond delay="0"/>
                                          </p:stCondLst>
                                        </p:cTn>
                                        <p:tgtEl>
                                          <p:spTgt spid="43"/>
                                        </p:tgtEl>
                                        <p:attrNameLst>
                                          <p:attrName>style.visibility</p:attrName>
                                        </p:attrNameLst>
                                      </p:cBhvr>
                                      <p:to>
                                        <p:strVal val="visible"/>
                                      </p:to>
                                    </p:set>
                                    <p:animEffect transition="in" filter="wipe(up)">
                                      <p:cBhvr>
                                        <p:cTn id="65" dur="500"/>
                                        <p:tgtEl>
                                          <p:spTgt spid="43"/>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3">
                                            <p:txEl>
                                              <p:pRg st="3" end="3"/>
                                            </p:txEl>
                                          </p:spTgt>
                                        </p:tgtEl>
                                        <p:attrNameLst>
                                          <p:attrName>style.visibility</p:attrName>
                                        </p:attrNameLst>
                                      </p:cBhvr>
                                      <p:to>
                                        <p:strVal val="visible"/>
                                      </p:to>
                                    </p:set>
                                    <p:animEffect transition="in" filter="wipe(left)">
                                      <p:cBhvr>
                                        <p:cTn id="70" dur="500"/>
                                        <p:tgtEl>
                                          <p:spTgt spid="3">
                                            <p:txEl>
                                              <p:pRg st="3" end="3"/>
                                            </p:txEl>
                                          </p:spTgt>
                                        </p:tgtEl>
                                      </p:cBhvr>
                                    </p:animEffect>
                                  </p:childTnLst>
                                </p:cTn>
                              </p:par>
                            </p:childTnLst>
                          </p:cTn>
                        </p:par>
                        <p:par>
                          <p:cTn id="71" fill="hold">
                            <p:stCondLst>
                              <p:cond delay="500"/>
                            </p:stCondLst>
                            <p:childTnLst>
                              <p:par>
                                <p:cTn id="72" presetID="22" presetClass="entr" presetSubtype="2" fill="hold" grpId="0" nodeType="afterEffect">
                                  <p:stCondLst>
                                    <p:cond delay="0"/>
                                  </p:stCondLst>
                                  <p:childTnLst>
                                    <p:set>
                                      <p:cBhvr>
                                        <p:cTn id="73" dur="1" fill="hold">
                                          <p:stCondLst>
                                            <p:cond delay="0"/>
                                          </p:stCondLst>
                                        </p:cTn>
                                        <p:tgtEl>
                                          <p:spTgt spid="5"/>
                                        </p:tgtEl>
                                        <p:attrNameLst>
                                          <p:attrName>style.visibility</p:attrName>
                                        </p:attrNameLst>
                                      </p:cBhvr>
                                      <p:to>
                                        <p:strVal val="visible"/>
                                      </p:to>
                                    </p:set>
                                    <p:animEffect transition="in" filter="wipe(right)">
                                      <p:cBhvr>
                                        <p:cTn id="74" dur="500"/>
                                        <p:tgtEl>
                                          <p:spTgt spid="5"/>
                                        </p:tgtEl>
                                      </p:cBhvr>
                                    </p:animEffect>
                                  </p:childTnLst>
                                </p:cTn>
                              </p:par>
                              <p:par>
                                <p:cTn id="75" presetID="22" presetClass="entr" presetSubtype="2" fill="hold" grpId="0" nodeType="withEffect">
                                  <p:stCondLst>
                                    <p:cond delay="0"/>
                                  </p:stCondLst>
                                  <p:childTnLst>
                                    <p:set>
                                      <p:cBhvr>
                                        <p:cTn id="76" dur="1" fill="hold">
                                          <p:stCondLst>
                                            <p:cond delay="0"/>
                                          </p:stCondLst>
                                        </p:cTn>
                                        <p:tgtEl>
                                          <p:spTgt spid="48"/>
                                        </p:tgtEl>
                                        <p:attrNameLst>
                                          <p:attrName>style.visibility</p:attrName>
                                        </p:attrNameLst>
                                      </p:cBhvr>
                                      <p:to>
                                        <p:strVal val="visible"/>
                                      </p:to>
                                    </p:set>
                                    <p:animEffect transition="in" filter="wipe(right)">
                                      <p:cBhvr>
                                        <p:cTn id="7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p:bldP spid="113" grpId="0"/>
      <p:bldP spid="8" grpId="0"/>
      <p:bldP spid="5" grpId="0" animBg="1"/>
      <p:bldP spid="12" grpId="0" animBg="1"/>
      <p:bldP spid="11" grpId="0" animBg="1"/>
      <p:bldP spid="33" grpId="0"/>
      <p:bldP spid="34" grpId="0" animBg="1"/>
      <p:bldP spid="4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7.1b. </a:t>
            </a:r>
            <a:r>
              <a:rPr lang="zh-CN" altLang="en-US" dirty="0">
                <a:solidFill>
                  <a:srgbClr val="7030A0"/>
                </a:solidFill>
              </a:rPr>
              <a:t>孩子链表</a:t>
            </a:r>
            <a:r>
              <a:rPr lang="zh-CN" altLang="en-US" dirty="0"/>
              <a:t>表示</a:t>
            </a:r>
            <a:r>
              <a:rPr lang="zh-CN" altLang="en-US" dirty="0" smtClean="0"/>
              <a:t>法</a:t>
            </a:r>
            <a:r>
              <a:rPr lang="zh-CN" altLang="en-US" sz="2000" dirty="0" smtClean="0"/>
              <a:t>（</a:t>
            </a:r>
            <a:r>
              <a:rPr lang="en-US" altLang="zh-CN" sz="2000" dirty="0" smtClean="0"/>
              <a:t>3/3</a:t>
            </a:r>
            <a:r>
              <a:rPr lang="zh-CN" altLang="en-US" sz="2000" dirty="0" smtClean="0"/>
              <a:t>）</a:t>
            </a:r>
            <a:endParaRPr lang="zh-CN" altLang="en-US" dirty="0"/>
          </a:p>
        </p:txBody>
      </p:sp>
      <p:sp>
        <p:nvSpPr>
          <p:cNvPr id="3" name="内容占位符 2"/>
          <p:cNvSpPr>
            <a:spLocks noGrp="1"/>
          </p:cNvSpPr>
          <p:nvPr>
            <p:ph idx="1"/>
          </p:nvPr>
        </p:nvSpPr>
        <p:spPr>
          <a:xfrm>
            <a:off x="228600" y="981075"/>
            <a:ext cx="8763000" cy="5419725"/>
          </a:xfrm>
        </p:spPr>
        <p:txBody>
          <a:bodyPr/>
          <a:lstStyle/>
          <a:p>
            <a:r>
              <a:rPr lang="zh-CN" altLang="en-US" sz="2400" dirty="0" smtClean="0"/>
              <a:t>树的孩子链表（复合结构）</a:t>
            </a:r>
            <a:r>
              <a:rPr lang="en-US" altLang="zh-CN" sz="1800" dirty="0" smtClean="0">
                <a:solidFill>
                  <a:schemeClr val="tx1">
                    <a:lumMod val="50000"/>
                    <a:lumOff val="50000"/>
                  </a:schemeClr>
                </a:solidFill>
              </a:rPr>
              <a:t>——</a:t>
            </a:r>
            <a:r>
              <a:rPr lang="zh-CN" altLang="en-US" sz="1800" dirty="0" smtClean="0">
                <a:solidFill>
                  <a:schemeClr val="tx1">
                    <a:lumMod val="50000"/>
                    <a:lumOff val="50000"/>
                  </a:schemeClr>
                </a:solidFill>
              </a:rPr>
              <a:t>数据结构</a:t>
            </a:r>
            <a:r>
              <a:rPr lang="zh-CN" altLang="en-US" sz="1800" b="1" dirty="0">
                <a:solidFill>
                  <a:schemeClr val="tx1">
                    <a:lumMod val="50000"/>
                    <a:lumOff val="50000"/>
                  </a:schemeClr>
                </a:solidFill>
              </a:rPr>
              <a:t>类型</a:t>
            </a:r>
            <a:r>
              <a:rPr lang="zh-CN" altLang="en-US" sz="1800" b="1" dirty="0" smtClean="0">
                <a:solidFill>
                  <a:schemeClr val="tx1">
                    <a:lumMod val="50000"/>
                    <a:lumOff val="50000"/>
                  </a:schemeClr>
                </a:solidFill>
              </a:rPr>
              <a:t>定义</a:t>
            </a:r>
            <a:endParaRPr lang="en-US" altLang="zh-CN" sz="2400" dirty="0" smtClean="0"/>
          </a:p>
        </p:txBody>
      </p:sp>
      <p:sp>
        <p:nvSpPr>
          <p:cNvPr id="5" name="动作按钮: 开始 4">
            <a:hlinkClick r:id="" action="ppaction://noaction" highlightClick="1"/>
          </p:cNvPr>
          <p:cNvSpPr/>
          <p:nvPr/>
        </p:nvSpPr>
        <p:spPr>
          <a:xfrm>
            <a:off x="8820472" y="6580188"/>
            <a:ext cx="323528" cy="277812"/>
          </a:xfrm>
          <a:prstGeom prst="actionButtonBeginning">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ontrols>
      <mc:AlternateContent xmlns:mc="http://schemas.openxmlformats.org/markup-compatibility/2006">
        <mc:Choice xmlns:v="urn:schemas-microsoft-com:vml" Requires="v">
          <p:control spid="73727" name="TextBox1" r:id="rId2" imgW="7917120" imgH="4800600"/>
        </mc:Choice>
        <mc:Fallback>
          <p:control name="TextBox1" r:id="rId2" imgW="7917120" imgH="4800600">
            <p:pic>
              <p:nvPicPr>
                <p:cNvPr id="4" name="TextBox1"/>
                <p:cNvPicPr preferRelativeResize="0">
                  <a:picLocks noChangeArrowheads="1" noChangeShapeType="1"/>
                </p:cNvPicPr>
                <p:nvPr/>
              </p:nvPicPr>
              <p:blipFill>
                <a:blip r:embed="rId5"/>
                <a:srcRect/>
                <a:stretch>
                  <a:fillRect/>
                </a:stretch>
              </p:blipFill>
              <p:spPr bwMode="auto">
                <a:xfrm>
                  <a:off x="668338" y="1600200"/>
                  <a:ext cx="7920037" cy="48006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16396174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801756" y="2971800"/>
            <a:ext cx="3200400" cy="1905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762000" y="277813"/>
            <a:ext cx="7772400" cy="487362"/>
          </a:xfrm>
        </p:spPr>
        <p:txBody>
          <a:bodyPr/>
          <a:lstStyle/>
          <a:p>
            <a:r>
              <a:rPr lang="en-US" altLang="zh-CN" dirty="0" smtClean="0"/>
              <a:t>7.1c. </a:t>
            </a:r>
            <a:r>
              <a:rPr lang="zh-CN" altLang="en-US" dirty="0" smtClean="0">
                <a:solidFill>
                  <a:srgbClr val="7030A0"/>
                </a:solidFill>
              </a:rPr>
              <a:t>孩子</a:t>
            </a:r>
            <a:r>
              <a:rPr lang="zh-CN" altLang="en-US" dirty="0">
                <a:solidFill>
                  <a:srgbClr val="7030A0"/>
                </a:solidFill>
              </a:rPr>
              <a:t>兄弟</a:t>
            </a:r>
            <a:r>
              <a:rPr lang="zh-CN" altLang="en-US" dirty="0"/>
              <a:t>表示法</a:t>
            </a:r>
            <a:r>
              <a:rPr lang="en-US" altLang="zh-CN" dirty="0"/>
              <a:t>(</a:t>
            </a:r>
            <a:r>
              <a:rPr lang="zh-CN" altLang="en-US" dirty="0">
                <a:solidFill>
                  <a:schemeClr val="accent6"/>
                </a:solidFill>
              </a:rPr>
              <a:t>二叉树表示法</a:t>
            </a:r>
            <a:r>
              <a:rPr lang="en-US" altLang="zh-CN" dirty="0" smtClean="0"/>
              <a:t>)</a:t>
            </a:r>
            <a:endParaRPr lang="zh-CN" altLang="en-US" dirty="0"/>
          </a:p>
        </p:txBody>
      </p:sp>
      <p:sp>
        <p:nvSpPr>
          <p:cNvPr id="3" name="内容占位符 2"/>
          <p:cNvSpPr>
            <a:spLocks noGrp="1"/>
          </p:cNvSpPr>
          <p:nvPr>
            <p:ph idx="1"/>
          </p:nvPr>
        </p:nvSpPr>
        <p:spPr>
          <a:xfrm>
            <a:off x="533400" y="981075"/>
            <a:ext cx="8191500" cy="1381125"/>
          </a:xfrm>
        </p:spPr>
        <p:txBody>
          <a:bodyPr/>
          <a:lstStyle/>
          <a:p>
            <a:pPr>
              <a:spcBef>
                <a:spcPts val="600"/>
              </a:spcBef>
            </a:pPr>
            <a:r>
              <a:rPr lang="zh-CN" altLang="en-US" sz="2400" dirty="0"/>
              <a:t>以</a:t>
            </a:r>
            <a:r>
              <a:rPr lang="zh-CN" altLang="en-US" sz="2400" b="1" dirty="0"/>
              <a:t>二叉链表</a:t>
            </a:r>
            <a:r>
              <a:rPr lang="zh-CN" altLang="en-US" sz="2400" dirty="0"/>
              <a:t>作为树的存储结构，其结点形式</a:t>
            </a:r>
            <a:r>
              <a:rPr lang="zh-CN" altLang="en-US" sz="2400" dirty="0" smtClean="0"/>
              <a:t>如</a:t>
            </a:r>
            <a:r>
              <a:rPr lang="en-US" altLang="zh-CN" sz="2400" dirty="0" smtClean="0"/>
              <a:t>(</a:t>
            </a:r>
            <a:r>
              <a:rPr lang="en-US" altLang="zh-CN" sz="2400" dirty="0"/>
              <a:t>a</a:t>
            </a:r>
            <a:r>
              <a:rPr lang="en-US" altLang="zh-CN" sz="2400" dirty="0" smtClean="0"/>
              <a:t>)</a:t>
            </a:r>
            <a:r>
              <a:rPr lang="zh-CN" altLang="en-US" sz="2400" dirty="0"/>
              <a:t>所</a:t>
            </a:r>
            <a:r>
              <a:rPr lang="zh-CN" altLang="en-US" sz="2400" dirty="0" smtClean="0"/>
              <a:t>示</a:t>
            </a:r>
            <a:r>
              <a:rPr lang="en-US" altLang="zh-CN" sz="2400" dirty="0" smtClean="0"/>
              <a:t>:</a:t>
            </a:r>
            <a:endParaRPr lang="zh-CN" altLang="en-US" sz="2400" dirty="0"/>
          </a:p>
          <a:p>
            <a:pPr lvl="1">
              <a:spcBef>
                <a:spcPts val="600"/>
              </a:spcBef>
            </a:pPr>
            <a:r>
              <a:rPr lang="zh-CN" altLang="en-US" sz="2200" dirty="0" smtClean="0"/>
              <a:t>两</a:t>
            </a:r>
            <a:r>
              <a:rPr lang="zh-CN" altLang="en-US" sz="2200" dirty="0"/>
              <a:t>个指针域：分别指向结点的</a:t>
            </a:r>
            <a:r>
              <a:rPr lang="zh-CN" altLang="en-US" sz="2200" b="1" dirty="0">
                <a:solidFill>
                  <a:srgbClr val="0070C0"/>
                </a:solidFill>
              </a:rPr>
              <a:t>第一个子结点</a:t>
            </a:r>
            <a:r>
              <a:rPr lang="zh-CN" altLang="en-US" sz="2200" dirty="0"/>
              <a:t>和</a:t>
            </a:r>
            <a:r>
              <a:rPr lang="zh-CN" altLang="en-US" sz="2200" b="1" dirty="0">
                <a:solidFill>
                  <a:srgbClr val="C00000"/>
                </a:solidFill>
              </a:rPr>
              <a:t>下一个兄弟结点</a:t>
            </a:r>
            <a:r>
              <a:rPr lang="zh-CN" altLang="en-US" sz="2200" dirty="0"/>
              <a:t>。结点类型定义如下：</a:t>
            </a:r>
          </a:p>
          <a:p>
            <a:pPr>
              <a:spcBef>
                <a:spcPts val="600"/>
              </a:spcBef>
            </a:pPr>
            <a:endParaRPr lang="zh-CN" altLang="en-US" sz="2400" dirty="0"/>
          </a:p>
        </p:txBody>
      </p:sp>
      <p:sp>
        <p:nvSpPr>
          <p:cNvPr id="4" name="内容占位符 5"/>
          <p:cNvSpPr txBox="1">
            <a:spLocks/>
          </p:cNvSpPr>
          <p:nvPr/>
        </p:nvSpPr>
        <p:spPr>
          <a:xfrm>
            <a:off x="457200" y="2514600"/>
            <a:ext cx="4040188" cy="2819400"/>
          </a:xfrm>
          <a:prstGeom prst="rect">
            <a:avLst/>
          </a:prstGeom>
        </p:spPr>
        <p:txBody>
          <a:bodyPr/>
          <a:lstStyle>
            <a:lvl1pPr marL="342900" indent="-342900" algn="l" rtl="0" fontAlgn="base">
              <a:lnSpc>
                <a:spcPct val="125000"/>
              </a:lnSpc>
              <a:spcBef>
                <a:spcPts val="1200"/>
              </a:spcBef>
              <a:spcAft>
                <a:spcPct val="0"/>
              </a:spcAft>
              <a:buClr>
                <a:schemeClr val="tx2"/>
              </a:buClr>
              <a:buFont typeface="Wingdings" panose="05000000000000000000" pitchFamily="2" charset="2"/>
              <a:buChar char="p"/>
              <a:defRPr sz="2800">
                <a:solidFill>
                  <a:schemeClr val="tx2"/>
                </a:solidFill>
                <a:latin typeface="+mn-lt"/>
                <a:ea typeface="+mn-ea"/>
                <a:cs typeface="+mn-cs"/>
              </a:defRPr>
            </a:lvl1pPr>
            <a:lvl2pPr marL="742950" indent="-285750" algn="l" rtl="0" fontAlgn="base">
              <a:spcBef>
                <a:spcPts val="1200"/>
              </a:spcBef>
              <a:spcAft>
                <a:spcPct val="0"/>
              </a:spcAft>
              <a:buClr>
                <a:schemeClr val="accent1"/>
              </a:buClr>
              <a:buFont typeface="Wingdings" panose="05000000000000000000" pitchFamily="2" charset="2"/>
              <a:buChar char="Ø"/>
              <a:defRPr sz="2600">
                <a:solidFill>
                  <a:schemeClr val="tx2"/>
                </a:solidFill>
                <a:latin typeface="+mn-lt"/>
                <a:ea typeface="+mn-ea"/>
              </a:defRPr>
            </a:lvl2pPr>
            <a:lvl3pPr marL="1143000" indent="-228600" algn="l" rtl="0" fontAlgn="base">
              <a:spcBef>
                <a:spcPts val="1200"/>
              </a:spcBef>
              <a:spcAft>
                <a:spcPct val="0"/>
              </a:spcAft>
              <a:buClr>
                <a:schemeClr val="accent2"/>
              </a:buClr>
              <a:buFont typeface="Wingdings" panose="05000000000000000000" pitchFamily="2" charset="2"/>
              <a:buChar char="u"/>
              <a:defRPr sz="2400">
                <a:solidFill>
                  <a:schemeClr val="tx2"/>
                </a:solidFill>
                <a:latin typeface="+mn-lt"/>
                <a:ea typeface="+mn-ea"/>
              </a:defRPr>
            </a:lvl3pPr>
            <a:lvl4pPr marL="1600200" indent="-228600" algn="l" rtl="0" fontAlgn="base">
              <a:spcBef>
                <a:spcPts val="1200"/>
              </a:spcBef>
              <a:spcAft>
                <a:spcPct val="0"/>
              </a:spcAft>
              <a:buClr>
                <a:srgbClr val="FFC000"/>
              </a:buClr>
              <a:buFont typeface="Wingdings" panose="05000000000000000000" pitchFamily="2" charset="2"/>
              <a:buChar char="ü"/>
              <a:defRPr sz="2200">
                <a:solidFill>
                  <a:schemeClr val="tx2"/>
                </a:solidFill>
                <a:latin typeface="+mn-lt"/>
                <a:ea typeface="+mn-ea"/>
              </a:defRPr>
            </a:lvl4pPr>
            <a:lvl5pPr marL="2057400" indent="-228600" algn="l" rtl="0" fontAlgn="base">
              <a:spcBef>
                <a:spcPts val="1200"/>
              </a:spcBef>
              <a:spcAft>
                <a:spcPct val="0"/>
              </a:spcAft>
              <a:buClr>
                <a:srgbClr val="7030A0"/>
              </a:buClr>
              <a:buChar char="»"/>
              <a:defRPr sz="2000">
                <a:solidFill>
                  <a:schemeClr val="tx2"/>
                </a:solidFill>
                <a:latin typeface="+mn-lt"/>
                <a:ea typeface="+mn-ea"/>
              </a:defRPr>
            </a:lvl5pPr>
            <a:lvl6pPr marL="2514600" indent="-228600" algn="l" rtl="0" eaLnBrk="1" fontAlgn="base" hangingPunct="1">
              <a:spcBef>
                <a:spcPct val="20000"/>
              </a:spcBef>
              <a:spcAft>
                <a:spcPct val="0"/>
              </a:spcAft>
              <a:buChar char="»"/>
              <a:defRPr sz="2000">
                <a:solidFill>
                  <a:schemeClr val="tx2"/>
                </a:solidFill>
                <a:latin typeface="+mn-lt"/>
                <a:ea typeface="+mn-ea"/>
              </a:defRPr>
            </a:lvl6pPr>
            <a:lvl7pPr marL="2971800" indent="-228600" algn="l" rtl="0" eaLnBrk="1" fontAlgn="base" hangingPunct="1">
              <a:spcBef>
                <a:spcPct val="20000"/>
              </a:spcBef>
              <a:spcAft>
                <a:spcPct val="0"/>
              </a:spcAft>
              <a:buChar char="»"/>
              <a:defRPr sz="2000">
                <a:solidFill>
                  <a:schemeClr val="tx2"/>
                </a:solidFill>
                <a:latin typeface="+mn-lt"/>
                <a:ea typeface="+mn-ea"/>
              </a:defRPr>
            </a:lvl7pPr>
            <a:lvl8pPr marL="3429000" indent="-228600" algn="l" rtl="0" eaLnBrk="1" fontAlgn="base" hangingPunct="1">
              <a:spcBef>
                <a:spcPct val="20000"/>
              </a:spcBef>
              <a:spcAft>
                <a:spcPct val="0"/>
              </a:spcAft>
              <a:buChar char="»"/>
              <a:defRPr sz="2000">
                <a:solidFill>
                  <a:schemeClr val="tx2"/>
                </a:solidFill>
                <a:latin typeface="+mn-lt"/>
                <a:ea typeface="+mn-ea"/>
              </a:defRPr>
            </a:lvl8pPr>
            <a:lvl9pPr marL="3886200" indent="-228600" algn="l" rtl="0" eaLnBrk="1" fontAlgn="base" hangingPunct="1">
              <a:spcBef>
                <a:spcPct val="20000"/>
              </a:spcBef>
              <a:spcAft>
                <a:spcPct val="0"/>
              </a:spcAft>
              <a:buChar char="»"/>
              <a:defRPr sz="2000">
                <a:solidFill>
                  <a:schemeClr val="tx2"/>
                </a:solidFill>
                <a:latin typeface="+mn-lt"/>
                <a:ea typeface="+mn-ea"/>
              </a:defRPr>
            </a:lvl9pPr>
          </a:lstStyle>
          <a:p>
            <a:pPr eaLnBrk="1" hangingPunct="1">
              <a:lnSpc>
                <a:spcPct val="100000"/>
              </a:lnSpc>
              <a:spcBef>
                <a:spcPts val="600"/>
              </a:spcBef>
              <a:buFont typeface="Wingdings" panose="05000000000000000000" pitchFamily="2" charset="2"/>
              <a:buChar char="Ø"/>
            </a:pPr>
            <a:r>
              <a:rPr lang="zh-CN" altLang="en-US" sz="2200" kern="0" dirty="0" smtClean="0"/>
              <a:t>结点的类型定义</a:t>
            </a:r>
            <a:endParaRPr lang="en-US" altLang="zh-CN" sz="2200" kern="0" dirty="0" smtClean="0"/>
          </a:p>
          <a:p>
            <a:pPr marL="457200" lvl="1" indent="0" eaLnBrk="1" hangingPunct="1">
              <a:spcBef>
                <a:spcPts val="600"/>
              </a:spcBef>
              <a:buNone/>
            </a:pPr>
            <a:r>
              <a:rPr lang="en-US" altLang="zh-CN" sz="2000" b="0" kern="0" dirty="0" err="1"/>
              <a:t>typedef</a:t>
            </a:r>
            <a:r>
              <a:rPr lang="en-US" altLang="zh-CN" sz="2000" b="0" kern="0" dirty="0"/>
              <a:t> </a:t>
            </a:r>
            <a:r>
              <a:rPr lang="en-US" altLang="zh-CN" sz="2000" b="0" kern="0" dirty="0" err="1"/>
              <a:t>struct</a:t>
            </a:r>
            <a:r>
              <a:rPr lang="en-US" altLang="zh-CN" sz="2000" b="0" kern="0" dirty="0"/>
              <a:t> </a:t>
            </a:r>
            <a:r>
              <a:rPr lang="en-US" altLang="zh-CN" sz="2000" b="0" kern="0" dirty="0" err="1"/>
              <a:t>CSnode</a:t>
            </a:r>
            <a:r>
              <a:rPr lang="en-US" altLang="zh-CN" sz="2000" b="0" kern="0" dirty="0"/>
              <a:t> {</a:t>
            </a:r>
          </a:p>
          <a:p>
            <a:pPr marL="457200" lvl="1" indent="0" eaLnBrk="1" hangingPunct="1">
              <a:spcBef>
                <a:spcPts val="600"/>
              </a:spcBef>
              <a:buNone/>
            </a:pPr>
            <a:r>
              <a:rPr lang="en-US" altLang="zh-CN" sz="2000" b="0" kern="0" dirty="0"/>
              <a:t>	</a:t>
            </a:r>
            <a:r>
              <a:rPr lang="en-US" altLang="zh-CN" sz="2000" b="0" kern="0" dirty="0" err="1"/>
              <a:t>ElemType</a:t>
            </a:r>
            <a:r>
              <a:rPr lang="en-US" altLang="zh-CN" sz="2000" b="0" kern="0" dirty="0"/>
              <a:t>  </a:t>
            </a:r>
            <a:r>
              <a:rPr lang="en-US" altLang="zh-CN" sz="2000" kern="0" dirty="0">
                <a:solidFill>
                  <a:schemeClr val="tx1"/>
                </a:solidFill>
              </a:rPr>
              <a:t>data</a:t>
            </a:r>
            <a:r>
              <a:rPr lang="en-US" altLang="zh-CN" sz="2000" b="0" kern="0" dirty="0"/>
              <a:t>;</a:t>
            </a:r>
          </a:p>
          <a:p>
            <a:pPr marL="457200" lvl="1" indent="0" eaLnBrk="1" hangingPunct="1">
              <a:spcBef>
                <a:spcPts val="600"/>
              </a:spcBef>
              <a:buNone/>
            </a:pPr>
            <a:r>
              <a:rPr lang="en-US" altLang="zh-CN" sz="2000" b="0" kern="0" dirty="0"/>
              <a:t>	</a:t>
            </a:r>
            <a:r>
              <a:rPr lang="en-US" altLang="zh-CN" sz="2000" b="0" kern="0" dirty="0" err="1"/>
              <a:t>CSnode</a:t>
            </a:r>
            <a:r>
              <a:rPr lang="en-US" altLang="zh-CN" sz="2000" b="0" kern="0" dirty="0"/>
              <a:t> *</a:t>
            </a:r>
            <a:r>
              <a:rPr lang="en-US" altLang="zh-CN" sz="2000" kern="0" dirty="0" err="1">
                <a:solidFill>
                  <a:srgbClr val="0070C0"/>
                </a:solidFill>
              </a:rPr>
              <a:t>firstchild</a:t>
            </a:r>
            <a:r>
              <a:rPr lang="en-US" altLang="zh-CN" sz="2000" b="0" kern="0" dirty="0"/>
              <a:t>;</a:t>
            </a:r>
          </a:p>
          <a:p>
            <a:pPr marL="457200" lvl="1" indent="0" eaLnBrk="1" hangingPunct="1">
              <a:spcBef>
                <a:spcPts val="600"/>
              </a:spcBef>
              <a:buNone/>
            </a:pPr>
            <a:r>
              <a:rPr lang="en-US" altLang="zh-CN" sz="2000" b="0" kern="0" dirty="0"/>
              <a:t>	</a:t>
            </a:r>
            <a:r>
              <a:rPr lang="en-US" altLang="zh-CN" sz="2000" b="0" kern="0" dirty="0" err="1"/>
              <a:t>CSnode</a:t>
            </a:r>
            <a:r>
              <a:rPr lang="en-US" altLang="zh-CN" sz="2000" b="0" kern="0" dirty="0"/>
              <a:t> *</a:t>
            </a:r>
            <a:r>
              <a:rPr lang="en-US" altLang="zh-CN" sz="2000" kern="0" dirty="0" err="1">
                <a:solidFill>
                  <a:srgbClr val="C00000"/>
                </a:solidFill>
              </a:rPr>
              <a:t>nextsibing</a:t>
            </a:r>
            <a:r>
              <a:rPr lang="en-US" altLang="zh-CN" sz="2000" b="0" kern="0" dirty="0"/>
              <a:t>;</a:t>
            </a:r>
          </a:p>
          <a:p>
            <a:pPr marL="457200" lvl="1" indent="0" eaLnBrk="1" hangingPunct="1">
              <a:spcBef>
                <a:spcPts val="600"/>
              </a:spcBef>
              <a:buNone/>
            </a:pPr>
            <a:r>
              <a:rPr lang="en-US" altLang="zh-CN" sz="2000" b="0" kern="0" dirty="0"/>
              <a:t>} </a:t>
            </a:r>
            <a:r>
              <a:rPr lang="en-US" altLang="zh-CN" sz="2000" b="0" kern="0" dirty="0" err="1"/>
              <a:t>CSNode</a:t>
            </a:r>
            <a:r>
              <a:rPr lang="en-US" altLang="zh-CN" sz="2000" b="0" kern="0" dirty="0" smtClean="0"/>
              <a:t>;</a:t>
            </a:r>
          </a:p>
          <a:p>
            <a:pPr marL="400050" eaLnBrk="1" hangingPunct="1">
              <a:spcBef>
                <a:spcPts val="600"/>
              </a:spcBef>
              <a:buFont typeface="Wingdings" panose="05000000000000000000" pitchFamily="2" charset="2"/>
              <a:buChar char="Ø"/>
            </a:pPr>
            <a:r>
              <a:rPr lang="zh-CN" altLang="en-US" sz="2200" kern="0" dirty="0"/>
              <a:t>结点</a:t>
            </a:r>
            <a:r>
              <a:rPr lang="zh-CN" altLang="en-US" sz="2200" kern="0" dirty="0" smtClean="0"/>
              <a:t>的结构</a:t>
            </a:r>
            <a:endParaRPr lang="zh-CN" altLang="en-US" sz="2200" kern="0" dirty="0"/>
          </a:p>
        </p:txBody>
      </p:sp>
      <p:pic>
        <p:nvPicPr>
          <p:cNvPr id="5" name="图片 4"/>
          <p:cNvPicPr>
            <a:picLocks noChangeAspect="1"/>
          </p:cNvPicPr>
          <p:nvPr/>
        </p:nvPicPr>
        <p:blipFill>
          <a:blip r:embed="rId2"/>
          <a:stretch>
            <a:fillRect/>
          </a:stretch>
        </p:blipFill>
        <p:spPr>
          <a:xfrm>
            <a:off x="990600" y="5353878"/>
            <a:ext cx="3581368" cy="1117387"/>
          </a:xfrm>
          <a:prstGeom prst="rect">
            <a:avLst/>
          </a:prstGeom>
        </p:spPr>
      </p:pic>
      <p:sp>
        <p:nvSpPr>
          <p:cNvPr id="7" name="Rectangle 24"/>
          <p:cNvSpPr>
            <a:spLocks noChangeArrowheads="1"/>
          </p:cNvSpPr>
          <p:nvPr/>
        </p:nvSpPr>
        <p:spPr bwMode="auto">
          <a:xfrm>
            <a:off x="4628322" y="5759718"/>
            <a:ext cx="1266066" cy="488682"/>
          </a:xfrm>
          <a:prstGeom prst="rect">
            <a:avLst/>
          </a:prstGeom>
          <a:solidFill>
            <a:schemeClr val="accent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1800" dirty="0" smtClean="0"/>
              <a:t>(a)</a:t>
            </a:r>
            <a:r>
              <a:rPr lang="en-US" altLang="zh-CN" sz="1800" b="1" dirty="0" smtClean="0"/>
              <a:t>  </a:t>
            </a:r>
          </a:p>
          <a:p>
            <a:pPr eaLnBrk="1" hangingPunct="1">
              <a:spcBef>
                <a:spcPct val="0"/>
              </a:spcBef>
              <a:buClrTx/>
              <a:buSzTx/>
              <a:buFontTx/>
              <a:buNone/>
            </a:pPr>
            <a:r>
              <a:rPr lang="zh-CN" altLang="en-US" sz="1800" dirty="0" smtClean="0"/>
              <a:t>结点结构</a:t>
            </a:r>
            <a:endParaRPr lang="zh-CN" altLang="en-US" sz="1800" b="1" dirty="0"/>
          </a:p>
        </p:txBody>
      </p:sp>
      <p:sp>
        <p:nvSpPr>
          <p:cNvPr id="8" name="Rectangle 24"/>
          <p:cNvSpPr>
            <a:spLocks noChangeArrowheads="1"/>
          </p:cNvSpPr>
          <p:nvPr/>
        </p:nvSpPr>
        <p:spPr bwMode="auto">
          <a:xfrm>
            <a:off x="4343400" y="4076505"/>
            <a:ext cx="1550988" cy="207963"/>
          </a:xfrm>
          <a:prstGeom prst="rect">
            <a:avLst/>
          </a:prstGeom>
          <a:solidFill>
            <a:schemeClr val="accent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800" dirty="0" smtClean="0"/>
              <a:t>(b)</a:t>
            </a:r>
            <a:r>
              <a:rPr lang="en-US" altLang="zh-CN" sz="1800" b="1" dirty="0" smtClean="0"/>
              <a:t>  </a:t>
            </a:r>
            <a:r>
              <a:rPr lang="zh-CN" altLang="en-US" sz="1800" b="1" dirty="0" smtClean="0"/>
              <a:t>树</a:t>
            </a:r>
            <a:r>
              <a:rPr lang="en-US" altLang="zh-CN" sz="1800" b="1" dirty="0" smtClean="0"/>
              <a:t>T</a:t>
            </a:r>
            <a:endParaRPr lang="zh-CN" altLang="en-US" sz="1800" b="1" dirty="0"/>
          </a:p>
        </p:txBody>
      </p:sp>
      <p:sp>
        <p:nvSpPr>
          <p:cNvPr id="9" name="Rectangle 24"/>
          <p:cNvSpPr>
            <a:spLocks noChangeArrowheads="1"/>
          </p:cNvSpPr>
          <p:nvPr/>
        </p:nvSpPr>
        <p:spPr bwMode="auto">
          <a:xfrm>
            <a:off x="6858000" y="5715000"/>
            <a:ext cx="1926463" cy="662322"/>
          </a:xfrm>
          <a:prstGeom prst="rect">
            <a:avLst/>
          </a:prstGeom>
          <a:solidFill>
            <a:schemeClr val="accent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marL="342900" indent="-342900" algn="ctr" eaLnBrk="1" hangingPunct="1">
              <a:spcBef>
                <a:spcPct val="0"/>
              </a:spcBef>
              <a:buClrTx/>
              <a:buSzTx/>
              <a:buFontTx/>
              <a:buAutoNum type="alphaLcParenBoth" startAt="3"/>
            </a:pPr>
            <a:r>
              <a:rPr lang="zh-CN" altLang="en-US" sz="1800" b="1" dirty="0" smtClean="0"/>
              <a:t>树</a:t>
            </a:r>
            <a:r>
              <a:rPr lang="en-US" altLang="zh-CN" sz="1800" b="1" dirty="0" smtClean="0"/>
              <a:t>T</a:t>
            </a:r>
            <a:r>
              <a:rPr lang="zh-CN" altLang="en-US" sz="1800" dirty="0" smtClean="0"/>
              <a:t>的</a:t>
            </a:r>
            <a:r>
              <a:rPr lang="zh-CN" altLang="en-US" sz="1800" dirty="0">
                <a:solidFill>
                  <a:srgbClr val="7030A0"/>
                </a:solidFill>
              </a:rPr>
              <a:t>孩子</a:t>
            </a:r>
            <a:r>
              <a:rPr lang="zh-CN" altLang="en-US" sz="1800" dirty="0" smtClean="0">
                <a:solidFill>
                  <a:srgbClr val="7030A0"/>
                </a:solidFill>
              </a:rPr>
              <a:t>兄弟</a:t>
            </a:r>
            <a:endParaRPr lang="en-US" altLang="zh-CN" sz="1800" dirty="0" smtClean="0">
              <a:solidFill>
                <a:srgbClr val="7030A0"/>
              </a:solidFill>
            </a:endParaRPr>
          </a:p>
          <a:p>
            <a:pPr algn="ctr" eaLnBrk="1" hangingPunct="1">
              <a:spcBef>
                <a:spcPct val="0"/>
              </a:spcBef>
              <a:buClrTx/>
              <a:buSzTx/>
              <a:buNone/>
            </a:pPr>
            <a:r>
              <a:rPr lang="zh-CN" altLang="en-US" sz="1800" dirty="0" smtClean="0"/>
              <a:t>表示法</a:t>
            </a:r>
            <a:endParaRPr lang="zh-CN" altLang="en-US" sz="1800" b="1" dirty="0"/>
          </a:p>
        </p:txBody>
      </p:sp>
      <p:pic>
        <p:nvPicPr>
          <p:cNvPr id="10" name="图片 9"/>
          <p:cNvPicPr>
            <a:picLocks noChangeAspect="1"/>
          </p:cNvPicPr>
          <p:nvPr/>
        </p:nvPicPr>
        <p:blipFill>
          <a:blip r:embed="rId3"/>
          <a:stretch>
            <a:fillRect/>
          </a:stretch>
        </p:blipFill>
        <p:spPr>
          <a:xfrm>
            <a:off x="4098344" y="2371723"/>
            <a:ext cx="2276190" cy="1561905"/>
          </a:xfrm>
          <a:prstGeom prst="rect">
            <a:avLst/>
          </a:prstGeom>
        </p:spPr>
      </p:pic>
      <p:pic>
        <p:nvPicPr>
          <p:cNvPr id="12" name="图片 11"/>
          <p:cNvPicPr>
            <a:picLocks noChangeAspect="1"/>
          </p:cNvPicPr>
          <p:nvPr/>
        </p:nvPicPr>
        <p:blipFill>
          <a:blip r:embed="rId4"/>
          <a:stretch>
            <a:fillRect/>
          </a:stretch>
        </p:blipFill>
        <p:spPr>
          <a:xfrm>
            <a:off x="6504259" y="2286000"/>
            <a:ext cx="2258741" cy="3283632"/>
          </a:xfrm>
          <a:prstGeom prst="rect">
            <a:avLst/>
          </a:prstGeom>
        </p:spPr>
      </p:pic>
    </p:spTree>
    <p:extLst>
      <p:ext uri="{BB962C8B-B14F-4D97-AF65-F5344CB8AC3E}">
        <p14:creationId xmlns:p14="http://schemas.microsoft.com/office/powerpoint/2010/main" val="2928203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outHorizontal)">
                                      <p:cBhvr>
                                        <p:cTn id="7" dur="500"/>
                                        <p:tgtEl>
                                          <p:spTgt spid="8"/>
                                        </p:tgtEl>
                                      </p:cBhvr>
                                    </p:animEffect>
                                  </p:childTnLst>
                                </p:cTn>
                              </p:par>
                              <p:par>
                                <p:cTn id="8" presetID="16" presetClass="entr" presetSubtype="42"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outHorizontal)">
                                      <p:cBhvr>
                                        <p:cTn id="10" dur="500"/>
                                        <p:tgtEl>
                                          <p:spTgt spid="9"/>
                                        </p:tgtEl>
                                      </p:cBhvr>
                                    </p:animEffect>
                                  </p:childTnLst>
                                </p:cTn>
                              </p:par>
                              <p:par>
                                <p:cTn id="11" presetID="16" presetClass="entr" presetSubtype="21"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arn(inVertical)">
                                      <p:cBhvr>
                                        <p:cTn id="13" dur="500"/>
                                        <p:tgtEl>
                                          <p:spTgt spid="12"/>
                                        </p:tgtEl>
                                      </p:cBhvr>
                                    </p:animEffect>
                                  </p:childTnLst>
                                </p:cTn>
                              </p:par>
                              <p:par>
                                <p:cTn id="14" presetID="16" presetClass="entr" presetSubtype="42"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arn(outHorizontal)">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7.2 </a:t>
            </a:r>
            <a:r>
              <a:rPr lang="zh-CN" altLang="en-US" dirty="0" smtClean="0"/>
              <a:t>森林</a:t>
            </a:r>
            <a:r>
              <a:rPr lang="zh-CN" altLang="en-US" dirty="0"/>
              <a:t>与二叉树的转换</a:t>
            </a:r>
          </a:p>
        </p:txBody>
      </p:sp>
      <p:sp>
        <p:nvSpPr>
          <p:cNvPr id="3" name="内容占位符 2"/>
          <p:cNvSpPr>
            <a:spLocks noGrp="1"/>
          </p:cNvSpPr>
          <p:nvPr>
            <p:ph idx="1"/>
          </p:nvPr>
        </p:nvSpPr>
        <p:spPr/>
        <p:txBody>
          <a:bodyPr/>
          <a:lstStyle/>
          <a:p>
            <a:r>
              <a:rPr lang="zh-CN" altLang="en-US" dirty="0"/>
              <a:t>由于</a:t>
            </a:r>
            <a:r>
              <a:rPr lang="zh-CN" altLang="en-US" b="1" dirty="0"/>
              <a:t>二叉树</a:t>
            </a:r>
            <a:r>
              <a:rPr lang="zh-CN" altLang="en-US" dirty="0"/>
              <a:t>和</a:t>
            </a:r>
            <a:r>
              <a:rPr lang="zh-CN" altLang="en-US" b="1" dirty="0"/>
              <a:t>树</a:t>
            </a:r>
            <a:r>
              <a:rPr lang="zh-CN" altLang="en-US" dirty="0"/>
              <a:t>都可用二叉链表作为存储</a:t>
            </a:r>
            <a:r>
              <a:rPr lang="zh-CN" altLang="en-US" dirty="0" smtClean="0"/>
              <a:t>结构（</a:t>
            </a:r>
            <a:r>
              <a:rPr lang="en-US" altLang="zh-CN" dirty="0"/>
              <a:t>6.1c. </a:t>
            </a:r>
            <a:r>
              <a:rPr lang="zh-CN" altLang="en-US" dirty="0"/>
              <a:t>孩子兄弟表示法</a:t>
            </a:r>
            <a:r>
              <a:rPr lang="zh-CN" altLang="en-US" dirty="0" smtClean="0"/>
              <a:t>）</a:t>
            </a:r>
            <a:endParaRPr lang="en-US" altLang="zh-CN" dirty="0" smtClean="0"/>
          </a:p>
          <a:p>
            <a:r>
              <a:rPr lang="zh-CN" altLang="en-US" dirty="0" smtClean="0"/>
              <a:t>因而，以</a:t>
            </a:r>
            <a:r>
              <a:rPr lang="zh-CN" altLang="en-US" dirty="0"/>
              <a:t>二叉链表作为媒介可以</a:t>
            </a:r>
            <a:r>
              <a:rPr lang="zh-CN" altLang="en-US" u="sng" dirty="0"/>
              <a:t>导出</a:t>
            </a:r>
            <a:r>
              <a:rPr lang="zh-CN" altLang="en-US" b="1" u="sng" dirty="0"/>
              <a:t>树</a:t>
            </a:r>
            <a:r>
              <a:rPr lang="zh-CN" altLang="en-US" u="sng" dirty="0"/>
              <a:t>和</a:t>
            </a:r>
            <a:r>
              <a:rPr lang="zh-CN" altLang="en-US" b="1" u="sng" dirty="0"/>
              <a:t>二叉树</a:t>
            </a:r>
            <a:r>
              <a:rPr lang="zh-CN" altLang="en-US" u="sng" dirty="0"/>
              <a:t>之间的一个对应关系</a:t>
            </a:r>
            <a:r>
              <a:rPr lang="zh-CN" altLang="en-US" dirty="0"/>
              <a:t>。</a:t>
            </a:r>
          </a:p>
          <a:p>
            <a:pPr lvl="1"/>
            <a:r>
              <a:rPr lang="zh-CN" altLang="en-US" dirty="0"/>
              <a:t>从</a:t>
            </a:r>
            <a:r>
              <a:rPr lang="zh-CN" altLang="en-US" b="1" dirty="0">
                <a:solidFill>
                  <a:schemeClr val="accent6"/>
                </a:solidFill>
              </a:rPr>
              <a:t>物理结构</a:t>
            </a:r>
            <a:r>
              <a:rPr lang="zh-CN" altLang="en-US" dirty="0"/>
              <a:t>来看，树和二叉树的二叉链表是相同的，只是</a:t>
            </a:r>
            <a:r>
              <a:rPr lang="zh-CN" altLang="en-US" u="sng" dirty="0">
                <a:solidFill>
                  <a:srgbClr val="0070C0"/>
                </a:solidFill>
              </a:rPr>
              <a:t>对指针的逻辑解释不同而已</a:t>
            </a:r>
            <a:r>
              <a:rPr lang="zh-CN" altLang="en-US" dirty="0" smtClean="0"/>
              <a:t>。</a:t>
            </a:r>
            <a:endParaRPr lang="en-US" altLang="zh-CN" dirty="0" smtClean="0"/>
          </a:p>
          <a:p>
            <a:pPr lvl="1"/>
            <a:r>
              <a:rPr lang="zh-CN" altLang="en-US" dirty="0" smtClean="0"/>
              <a:t>从</a:t>
            </a:r>
            <a:r>
              <a:rPr lang="zh-CN" altLang="en-US" b="1" dirty="0">
                <a:solidFill>
                  <a:schemeClr val="accent6"/>
                </a:solidFill>
              </a:rPr>
              <a:t>树的二叉链表表示的定义</a:t>
            </a:r>
            <a:r>
              <a:rPr lang="zh-CN" altLang="en-US" dirty="0"/>
              <a:t>可知，任何一棵和树对应的二叉树，其</a:t>
            </a:r>
            <a:r>
              <a:rPr lang="zh-CN" altLang="en-US" dirty="0">
                <a:solidFill>
                  <a:srgbClr val="C00000"/>
                </a:solidFill>
              </a:rPr>
              <a:t>右子树一定为空</a:t>
            </a:r>
            <a:r>
              <a:rPr lang="zh-CN" altLang="en-US" dirty="0"/>
              <a:t>。</a:t>
            </a:r>
          </a:p>
          <a:p>
            <a:r>
              <a:rPr lang="zh-CN" altLang="en-US" dirty="0"/>
              <a:t>下</a:t>
            </a:r>
            <a:r>
              <a:rPr lang="zh-CN" altLang="en-US" dirty="0" smtClean="0"/>
              <a:t>图直观</a:t>
            </a:r>
            <a:r>
              <a:rPr lang="zh-CN" altLang="en-US" dirty="0"/>
              <a:t>地展示了树和二叉树之间的对应关系。</a:t>
            </a:r>
          </a:p>
          <a:p>
            <a:endParaRPr lang="zh-CN" altLang="en-US" dirty="0"/>
          </a:p>
        </p:txBody>
      </p:sp>
      <p:sp>
        <p:nvSpPr>
          <p:cNvPr id="4" name="动作按钮: 开始 3">
            <a:hlinkClick r:id="" action="ppaction://noaction" highlightClick="1"/>
          </p:cNvPr>
          <p:cNvSpPr/>
          <p:nvPr/>
        </p:nvSpPr>
        <p:spPr>
          <a:xfrm>
            <a:off x="8820472" y="6580188"/>
            <a:ext cx="323528" cy="277812"/>
          </a:xfrm>
          <a:prstGeom prst="actionButtonBeginning">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val="3160143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wipe(left)">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arn(inVertical)">
                                      <p:cBhvr>
                                        <p:cTn id="1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3">
      <a:dk1>
        <a:srgbClr val="000000"/>
      </a:dk1>
      <a:lt1>
        <a:srgbClr val="FFFFFF"/>
      </a:lt1>
      <a:dk2>
        <a:srgbClr val="003366"/>
      </a:dk2>
      <a:lt2>
        <a:srgbClr val="C0C0C0"/>
      </a:lt2>
      <a:accent1>
        <a:srgbClr val="4EA7EA"/>
      </a:accent1>
      <a:accent2>
        <a:srgbClr val="93C052"/>
      </a:accent2>
      <a:accent3>
        <a:srgbClr val="FFFFFF"/>
      </a:accent3>
      <a:accent4>
        <a:srgbClr val="000000"/>
      </a:accent4>
      <a:accent5>
        <a:srgbClr val="B2D0F3"/>
      </a:accent5>
      <a:accent6>
        <a:srgbClr val="85AE49"/>
      </a:accent6>
      <a:hlink>
        <a:srgbClr val="9999FF"/>
      </a:hlink>
      <a:folHlink>
        <a:srgbClr val="855ADA"/>
      </a:folHlink>
    </a:clrScheme>
    <a:fontScheme name="Default Design">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tx2"/>
          </a:buClr>
          <a:buSzTx/>
          <a:buFont typeface="Wingdings" pitchFamily="2" charset="2"/>
          <a:buNone/>
          <a:tabLst/>
          <a:defRPr kumimoji="0" lang="zh-CN" altLang="en-US" sz="2600" b="1" i="0" u="none" strike="noStrike" cap="none" normalizeH="0" baseline="0" smtClean="0">
            <a:ln>
              <a:noFill/>
            </a:ln>
            <a:solidFill>
              <a:srgbClr val="006600"/>
            </a:solidFill>
            <a:effectLst/>
            <a:latin typeface="Arial" charset="0"/>
            <a:ea typeface="微软雅黑" pitchFamily="34"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tx2"/>
          </a:buClr>
          <a:buSzTx/>
          <a:buFont typeface="Wingdings" pitchFamily="2" charset="2"/>
          <a:buNone/>
          <a:tabLst/>
          <a:defRPr kumimoji="0" lang="zh-CN" altLang="en-US" sz="2600" b="1" i="0" u="none" strike="noStrike" cap="none" normalizeH="0" baseline="0" smtClean="0">
            <a:ln>
              <a:noFill/>
            </a:ln>
            <a:solidFill>
              <a:srgbClr val="006600"/>
            </a:solidFill>
            <a:effectLst/>
            <a:latin typeface="Arial" charset="0"/>
            <a:ea typeface="微软雅黑" pitchFamily="34" charset="-122"/>
          </a:defRPr>
        </a:defPPr>
      </a:lstStyle>
    </a:lnDef>
  </a:objectDefaults>
  <a:extraClrSchemeLst>
    <a:extraClrScheme>
      <a:clrScheme name="Default Design 1">
        <a:dk1>
          <a:srgbClr val="000000"/>
        </a:dk1>
        <a:lt1>
          <a:srgbClr val="FFFFFF"/>
        </a:lt1>
        <a:dk2>
          <a:srgbClr val="193583"/>
        </a:dk2>
        <a:lt2>
          <a:srgbClr val="C0C0C0"/>
        </a:lt2>
        <a:accent1>
          <a:srgbClr val="E46C22"/>
        </a:accent1>
        <a:accent2>
          <a:srgbClr val="14CAEE"/>
        </a:accent2>
        <a:accent3>
          <a:srgbClr val="FFFFFF"/>
        </a:accent3>
        <a:accent4>
          <a:srgbClr val="000000"/>
        </a:accent4>
        <a:accent5>
          <a:srgbClr val="EFBAAB"/>
        </a:accent5>
        <a:accent6>
          <a:srgbClr val="11B7D8"/>
        </a:accent6>
        <a:hlink>
          <a:srgbClr val="6A6AE2"/>
        </a:hlink>
        <a:folHlink>
          <a:srgbClr val="66A444"/>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3366"/>
        </a:dk2>
        <a:lt2>
          <a:srgbClr val="C0C0C0"/>
        </a:lt2>
        <a:accent1>
          <a:srgbClr val="76CA2A"/>
        </a:accent1>
        <a:accent2>
          <a:srgbClr val="E5772D"/>
        </a:accent2>
        <a:accent3>
          <a:srgbClr val="FFFFFF"/>
        </a:accent3>
        <a:accent4>
          <a:srgbClr val="000000"/>
        </a:accent4>
        <a:accent5>
          <a:srgbClr val="BDE1AC"/>
        </a:accent5>
        <a:accent6>
          <a:srgbClr val="CF6B28"/>
        </a:accent6>
        <a:hlink>
          <a:srgbClr val="1A50B2"/>
        </a:hlink>
        <a:folHlink>
          <a:srgbClr val="855ADA"/>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3366"/>
        </a:dk2>
        <a:lt2>
          <a:srgbClr val="C0C0C0"/>
        </a:lt2>
        <a:accent1>
          <a:srgbClr val="4EA7EA"/>
        </a:accent1>
        <a:accent2>
          <a:srgbClr val="93C052"/>
        </a:accent2>
        <a:accent3>
          <a:srgbClr val="FFFFFF"/>
        </a:accent3>
        <a:accent4>
          <a:srgbClr val="000000"/>
        </a:accent4>
        <a:accent5>
          <a:srgbClr val="B2D0F3"/>
        </a:accent5>
        <a:accent6>
          <a:srgbClr val="85AE49"/>
        </a:accent6>
        <a:hlink>
          <a:srgbClr val="9999FF"/>
        </a:hlink>
        <a:folHlink>
          <a:srgbClr val="855AD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自定义 1">
      <a:dk1>
        <a:srgbClr val="000000"/>
      </a:dk1>
      <a:lt1>
        <a:srgbClr val="FFFFFF"/>
      </a:lt1>
      <a:dk2>
        <a:srgbClr val="003366"/>
      </a:dk2>
      <a:lt2>
        <a:srgbClr val="C0C0C0"/>
      </a:lt2>
      <a:accent1>
        <a:srgbClr val="4EA7EA"/>
      </a:accent1>
      <a:accent2>
        <a:srgbClr val="93C052"/>
      </a:accent2>
      <a:accent3>
        <a:srgbClr val="FFFFFF"/>
      </a:accent3>
      <a:accent4>
        <a:srgbClr val="000000"/>
      </a:accent4>
      <a:accent5>
        <a:srgbClr val="B2D0F3"/>
      </a:accent5>
      <a:accent6>
        <a:srgbClr val="85AE49"/>
      </a:accent6>
      <a:hlink>
        <a:srgbClr val="0000CC"/>
      </a:hlink>
      <a:folHlink>
        <a:srgbClr val="855ADA"/>
      </a:folHlink>
    </a:clrScheme>
    <a:fontScheme name="Default Design">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193583"/>
        </a:dk2>
        <a:lt2>
          <a:srgbClr val="C0C0C0"/>
        </a:lt2>
        <a:accent1>
          <a:srgbClr val="E46C22"/>
        </a:accent1>
        <a:accent2>
          <a:srgbClr val="14CAEE"/>
        </a:accent2>
        <a:accent3>
          <a:srgbClr val="FFFFFF"/>
        </a:accent3>
        <a:accent4>
          <a:srgbClr val="000000"/>
        </a:accent4>
        <a:accent5>
          <a:srgbClr val="EFBAAB"/>
        </a:accent5>
        <a:accent6>
          <a:srgbClr val="11B7D8"/>
        </a:accent6>
        <a:hlink>
          <a:srgbClr val="6A6AE2"/>
        </a:hlink>
        <a:folHlink>
          <a:srgbClr val="66A444"/>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3366"/>
        </a:dk2>
        <a:lt2>
          <a:srgbClr val="C0C0C0"/>
        </a:lt2>
        <a:accent1>
          <a:srgbClr val="76CA2A"/>
        </a:accent1>
        <a:accent2>
          <a:srgbClr val="E5772D"/>
        </a:accent2>
        <a:accent3>
          <a:srgbClr val="FFFFFF"/>
        </a:accent3>
        <a:accent4>
          <a:srgbClr val="000000"/>
        </a:accent4>
        <a:accent5>
          <a:srgbClr val="BDE1AC"/>
        </a:accent5>
        <a:accent6>
          <a:srgbClr val="CF6B28"/>
        </a:accent6>
        <a:hlink>
          <a:srgbClr val="1A50B2"/>
        </a:hlink>
        <a:folHlink>
          <a:srgbClr val="855ADA"/>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3366"/>
        </a:dk2>
        <a:lt2>
          <a:srgbClr val="C0C0C0"/>
        </a:lt2>
        <a:accent1>
          <a:srgbClr val="4EA7EA"/>
        </a:accent1>
        <a:accent2>
          <a:srgbClr val="93C052"/>
        </a:accent2>
        <a:accent3>
          <a:srgbClr val="FFFFFF"/>
        </a:accent3>
        <a:accent4>
          <a:srgbClr val="000000"/>
        </a:accent4>
        <a:accent5>
          <a:srgbClr val="B2D0F3"/>
        </a:accent5>
        <a:accent6>
          <a:srgbClr val="85AE49"/>
        </a:accent6>
        <a:hlink>
          <a:srgbClr val="9999FF"/>
        </a:hlink>
        <a:folHlink>
          <a:srgbClr val="855AD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第x章 标题1.pot [兼容模式]" id="{2AE36AE5-71B4-44F1-87D3-646BA9B97CA1}" vid="{4A8FBFA4-462D-4003-B4A5-5A80720345A9}"/>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12825</TotalTime>
  <Words>2034</Words>
  <Application>Microsoft Office PowerPoint</Application>
  <PresentationFormat>全屏显示(4:3)</PresentationFormat>
  <Paragraphs>173</Paragraphs>
  <Slides>20</Slides>
  <Notes>3</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20</vt:i4>
      </vt:variant>
    </vt:vector>
  </HeadingPairs>
  <TitlesOfParts>
    <vt:vector size="28" baseType="lpstr">
      <vt:lpstr>等线</vt:lpstr>
      <vt:lpstr>宋体</vt:lpstr>
      <vt:lpstr>微软雅黑</vt:lpstr>
      <vt:lpstr>Arial</vt:lpstr>
      <vt:lpstr>Times New Roman</vt:lpstr>
      <vt:lpstr>Wingdings</vt:lpstr>
      <vt:lpstr>Default Design</vt:lpstr>
      <vt:lpstr>1_Default Design</vt:lpstr>
      <vt:lpstr>7. 树与森林</vt:lpstr>
      <vt:lpstr>7.1  树的存储结构</vt:lpstr>
      <vt:lpstr>7.1a. 双亲表示法(顺序存储结构)（1/2）</vt:lpstr>
      <vt:lpstr>7.1a. 双亲表示法(顺序存储结构)（2/2）</vt:lpstr>
      <vt:lpstr>7.1b. 孩子链表表示法（1/3）</vt:lpstr>
      <vt:lpstr>7.1b. 孩子链表表示法（2/3）</vt:lpstr>
      <vt:lpstr>7.1b. 孩子链表表示法（3/3）</vt:lpstr>
      <vt:lpstr>7.1c. 孩子兄弟表示法(二叉树表示法)</vt:lpstr>
      <vt:lpstr>7.2 森林与二叉树的转换</vt:lpstr>
      <vt:lpstr>PowerPoint 演示文稿</vt:lpstr>
      <vt:lpstr>7.2a 树转换成二叉树（1/2）</vt:lpstr>
      <vt:lpstr>7.2a 树转换成二叉树（2/2）</vt:lpstr>
      <vt:lpstr>7.2b 二叉树转换成树（1/2）</vt:lpstr>
      <vt:lpstr>7.2b 二叉树转换成树（2/2）</vt:lpstr>
      <vt:lpstr>7.2c 森林转换成二叉树（1/2）</vt:lpstr>
      <vt:lpstr>7.2c 森林转换成二叉树（2/2）</vt:lpstr>
      <vt:lpstr>7.2d 二叉树转换成森林（1/2）</vt:lpstr>
      <vt:lpstr>7.2d 二叉树转换成森林（2/2）</vt:lpstr>
      <vt:lpstr>7.3 树和森林的遍历</vt:lpstr>
      <vt:lpstr>7.3 树和森林的遍历</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JasoneLIN</dc:creator>
  <cp:lastModifiedBy>JasoneLIN</cp:lastModifiedBy>
  <cp:revision>2793</cp:revision>
  <cp:lastPrinted>1601-01-01T00:00:00Z</cp:lastPrinted>
  <dcterms:created xsi:type="dcterms:W3CDTF">1601-01-01T00:00:00Z</dcterms:created>
  <dcterms:modified xsi:type="dcterms:W3CDTF">2022-10-24T09:30:07Z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