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notesSlides/notesSlide4.xml" ContentType="application/vnd.openxmlformats-officedocument.presentationml.notesSlide+xml"/>
  <Override PartName="/ppt/activeX/activeX2.xml" ContentType="application/vnd.ms-office.activeX+xml"/>
  <Override PartName="/ppt/notesSlides/notesSlide5.xml" ContentType="application/vnd.openxmlformats-officedocument.presentationml.notesSlide+xml"/>
  <Override PartName="/ppt/activeX/activeX3.xml" ContentType="application/vnd.ms-office.activeX+xml"/>
  <Override PartName="/ppt/notesSlides/notesSlide6.xml" ContentType="application/vnd.openxmlformats-officedocument.presentationml.notesSlide+xml"/>
  <Override PartName="/ppt/activeX/activeX4.xml" ContentType="application/vnd.ms-office.activeX+xml"/>
  <Override PartName="/ppt/notesSlides/notesSlide7.xml" ContentType="application/vnd.openxmlformats-officedocument.presentationml.notesSlide+xml"/>
  <Override PartName="/ppt/activeX/activeX5.xml" ContentType="application/vnd.ms-office.activeX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ctiveX/activeX6.xml" ContentType="application/vnd.ms-office.activeX+xml"/>
  <Override PartName="/ppt/activeX/activeX7.xml" ContentType="application/vnd.ms-office.activeX+xml"/>
  <Override PartName="/ppt/notesSlides/notesSlide10.xml" ContentType="application/vnd.openxmlformats-officedocument.presentationml.notesSlide+xml"/>
  <Override PartName="/ppt/activeX/activeX8.xml" ContentType="application/vnd.ms-office.activeX+xml"/>
  <Override PartName="/ppt/notesSlides/notesSlide11.xml" ContentType="application/vnd.openxmlformats-officedocument.presentationml.notesSlide+xml"/>
  <Override PartName="/ppt/activeX/activeX9.xml" ContentType="application/vnd.ms-office.activeX+xml"/>
  <Override PartName="/ppt/notesSlides/notesSlide12.xml" ContentType="application/vnd.openxmlformats-officedocument.presentationml.notesSlide+xml"/>
  <Override PartName="/ppt/activeX/activeX10.xml" ContentType="application/vnd.ms-office.activeX+xml"/>
  <Override PartName="/ppt/notesSlides/notesSlide13.xml" ContentType="application/vnd.openxmlformats-officedocument.presentationml.notesSlide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4" r:id="rId2"/>
  </p:sldMasterIdLst>
  <p:notesMasterIdLst>
    <p:notesMasterId r:id="rId53"/>
  </p:notesMasterIdLst>
  <p:sldIdLst>
    <p:sldId id="612" r:id="rId3"/>
    <p:sldId id="260" r:id="rId4"/>
    <p:sldId id="373" r:id="rId5"/>
    <p:sldId id="431" r:id="rId6"/>
    <p:sldId id="469" r:id="rId7"/>
    <p:sldId id="622" r:id="rId8"/>
    <p:sldId id="472" r:id="rId9"/>
    <p:sldId id="473" r:id="rId10"/>
    <p:sldId id="476" r:id="rId11"/>
    <p:sldId id="478" r:id="rId12"/>
    <p:sldId id="485" r:id="rId13"/>
    <p:sldId id="486" r:id="rId14"/>
    <p:sldId id="487" r:id="rId15"/>
    <p:sldId id="488" r:id="rId16"/>
    <p:sldId id="489" r:id="rId17"/>
    <p:sldId id="495" r:id="rId18"/>
    <p:sldId id="491" r:id="rId19"/>
    <p:sldId id="492" r:id="rId20"/>
    <p:sldId id="496" r:id="rId21"/>
    <p:sldId id="493" r:id="rId22"/>
    <p:sldId id="494" r:id="rId23"/>
    <p:sldId id="497" r:id="rId24"/>
    <p:sldId id="498" r:id="rId25"/>
    <p:sldId id="500" r:id="rId26"/>
    <p:sldId id="505" r:id="rId27"/>
    <p:sldId id="504" r:id="rId28"/>
    <p:sldId id="502" r:id="rId29"/>
    <p:sldId id="506" r:id="rId30"/>
    <p:sldId id="508" r:id="rId31"/>
    <p:sldId id="509" r:id="rId32"/>
    <p:sldId id="512" r:id="rId33"/>
    <p:sldId id="513" r:id="rId34"/>
    <p:sldId id="514" r:id="rId35"/>
    <p:sldId id="515" r:id="rId36"/>
    <p:sldId id="475" r:id="rId37"/>
    <p:sldId id="516" r:id="rId38"/>
    <p:sldId id="510" r:id="rId39"/>
    <p:sldId id="517" r:id="rId40"/>
    <p:sldId id="520" r:id="rId41"/>
    <p:sldId id="521" r:id="rId42"/>
    <p:sldId id="522" r:id="rId43"/>
    <p:sldId id="523" r:id="rId44"/>
    <p:sldId id="507" r:id="rId45"/>
    <p:sldId id="525" r:id="rId46"/>
    <p:sldId id="526" r:id="rId47"/>
    <p:sldId id="528" r:id="rId48"/>
    <p:sldId id="529" r:id="rId49"/>
    <p:sldId id="527" r:id="rId50"/>
    <p:sldId id="532" r:id="rId51"/>
    <p:sldId id="531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FF00FF"/>
    <a:srgbClr val="00FF00"/>
    <a:srgbClr val="FFCCFF"/>
    <a:srgbClr val="CC00FF"/>
    <a:srgbClr val="FFCCCC"/>
    <a:srgbClr val="FF9999"/>
    <a:srgbClr val="FFCC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165" autoAdjust="0"/>
  </p:normalViewPr>
  <p:slideViewPr>
    <p:cSldViewPr>
      <p:cViewPr varScale="1">
        <p:scale>
          <a:sx n="81" d="100"/>
          <a:sy n="81" d="100"/>
        </p:scale>
        <p:origin x="360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2C548-6109-4A10-A0DA-9D186979BFA1}" type="datetimeFigureOut">
              <a:rPr lang="zh-CN" altLang="en-US" smtClean="0"/>
              <a:pPr/>
              <a:t>2022/11/9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356D8-279D-4891-B3E0-CF476E29AE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rId3" action="ppaction://hlinksldjump"/>
              </a:rPr>
              <a:t>逻辑结构与基本运算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图的存储结构</a:t>
            </a:r>
            <a:r>
              <a:rPr lang="en-US" altLang="zh-CN" sz="1200" dirty="0" smtClean="0">
                <a:solidFill>
                  <a:srgbClr val="000066"/>
                </a:solidFill>
              </a:rPr>
              <a:t>(</a:t>
            </a:r>
            <a:r>
              <a:rPr lang="zh-CN" altLang="en-US" sz="1200" dirty="0" smtClean="0">
                <a:solidFill>
                  <a:srgbClr val="000066"/>
                </a:solidFill>
              </a:rPr>
              <a:t>邻接矩阵、邻接</a:t>
            </a:r>
            <a:r>
              <a:rPr lang="en-US" altLang="zh-CN" sz="1200" dirty="0" smtClean="0">
                <a:solidFill>
                  <a:srgbClr val="000066"/>
                </a:solidFill>
              </a:rPr>
              <a:t>[</a:t>
            </a:r>
            <a:r>
              <a:rPr lang="zh-CN" altLang="en-US" sz="1200" dirty="0" smtClean="0">
                <a:solidFill>
                  <a:srgbClr val="000066"/>
                </a:solidFill>
              </a:rPr>
              <a:t>链</a:t>
            </a:r>
            <a:r>
              <a:rPr lang="en-US" altLang="zh-CN" sz="1200" dirty="0" smtClean="0">
                <a:solidFill>
                  <a:srgbClr val="000066"/>
                </a:solidFill>
              </a:rPr>
              <a:t>]</a:t>
            </a:r>
            <a:r>
              <a:rPr lang="zh-CN" altLang="en-US" sz="1200" dirty="0" smtClean="0">
                <a:solidFill>
                  <a:srgbClr val="000066"/>
                </a:solidFill>
              </a:rPr>
              <a:t>表、十字</a:t>
            </a:r>
            <a:r>
              <a:rPr lang="en-US" altLang="zh-CN" sz="1200" dirty="0" smtClean="0">
                <a:solidFill>
                  <a:srgbClr val="000066"/>
                </a:solidFill>
              </a:rPr>
              <a:t>[</a:t>
            </a:r>
            <a:r>
              <a:rPr lang="zh-CN" altLang="en-US" sz="1200" dirty="0" smtClean="0">
                <a:solidFill>
                  <a:srgbClr val="000066"/>
                </a:solidFill>
              </a:rPr>
              <a:t>链</a:t>
            </a:r>
            <a:r>
              <a:rPr lang="en-US" altLang="zh-CN" sz="1200" dirty="0" smtClean="0">
                <a:solidFill>
                  <a:srgbClr val="000066"/>
                </a:solidFill>
              </a:rPr>
              <a:t>]</a:t>
            </a:r>
            <a:r>
              <a:rPr lang="zh-CN" altLang="en-US" sz="1200" dirty="0" smtClean="0">
                <a:solidFill>
                  <a:srgbClr val="000066"/>
                </a:solidFill>
              </a:rPr>
              <a:t>表、邻接多重表和边表</a:t>
            </a:r>
            <a:r>
              <a:rPr lang="en-US" altLang="zh-CN" sz="1200" dirty="0" smtClean="0">
                <a:solidFill>
                  <a:srgbClr val="000066"/>
                </a:solidFill>
              </a:rPr>
              <a:t>)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图的遍历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网的最短路径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最小生成树</a:t>
            </a:r>
            <a:endParaRPr lang="zh-CN" altLang="en-US" sz="1200" dirty="0" smtClean="0">
              <a:solidFill>
                <a:srgbClr val="000066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000066"/>
                </a:solidFill>
                <a:hlinkClick r:id="" action="ppaction://noaction"/>
              </a:rPr>
              <a:t>有向无环图及其应用</a:t>
            </a:r>
            <a:endParaRPr lang="zh-CN" altLang="en-US" sz="1200" dirty="0" smtClean="0">
              <a:solidFill>
                <a:srgbClr val="000066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78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基于上述定义的数据结构，可以方便地实现图的各种操作。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6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基于上述定义的数据结构，可以方便地实现图的各种操作。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75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基于上述定义的数据结构，可以方便地实现图的各种操作。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45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基于上述定义的数据结构，可以方便地实现图的各种操作。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4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0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430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000" dirty="0" smtClean="0"/>
              <a:t>无向图：</a:t>
            </a:r>
            <a:r>
              <a:rPr lang="en-US" altLang="zh-CN" sz="1000" dirty="0" smtClean="0"/>
              <a:t>AG</a:t>
            </a:r>
            <a:r>
              <a:rPr lang="zh-CN" altLang="en-US" sz="1000" dirty="0" smtClean="0"/>
              <a:t>（</a:t>
            </a:r>
            <a:r>
              <a:rPr lang="en-US" altLang="zh-CN" sz="1000" dirty="0" smtClean="0"/>
              <a:t>Adjacent Graph</a:t>
            </a:r>
            <a:r>
              <a:rPr lang="zh-CN" altLang="en-US" sz="1000" dirty="0" smtClean="0"/>
              <a:t>邻接图？</a:t>
            </a:r>
            <a:r>
              <a:rPr lang="en-US" altLang="zh-CN" sz="1000" dirty="0" smtClean="0"/>
              <a:t>Algebraic Graph </a:t>
            </a:r>
            <a:r>
              <a:rPr lang="zh-CN" altLang="en-US" sz="1000" dirty="0" smtClean="0"/>
              <a:t>代数图？常见翻译是</a:t>
            </a:r>
            <a:r>
              <a:rPr lang="en-US" altLang="zh-CN" sz="1000" dirty="0" smtClean="0"/>
              <a:t>: Undirected Graph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r>
              <a:rPr lang="zh-CN" altLang="en-US" sz="1000" b="1" dirty="0" smtClean="0"/>
              <a:t>有</a:t>
            </a:r>
            <a:r>
              <a:rPr lang="zh-CN" altLang="en-US" sz="1000" dirty="0" smtClean="0"/>
              <a:t>向图：</a:t>
            </a:r>
            <a:r>
              <a:rPr lang="en-US" altLang="zh-CN" sz="1000" dirty="0" smtClean="0"/>
              <a:t>DG</a:t>
            </a:r>
            <a:r>
              <a:rPr lang="zh-CN" altLang="en-US" sz="1000" dirty="0" smtClean="0"/>
              <a:t>（</a:t>
            </a:r>
            <a:r>
              <a:rPr lang="en-US" altLang="zh-CN" sz="1000" dirty="0" smtClean="0"/>
              <a:t>Directed Graph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r>
              <a:rPr lang="en-US" altLang="zh-CN" sz="1000" dirty="0" smtClean="0"/>
              <a:t>[</a:t>
            </a:r>
            <a:r>
              <a:rPr lang="zh-CN" altLang="en-US" sz="1000" dirty="0" smtClean="0"/>
              <a:t>带权</a:t>
            </a:r>
            <a:r>
              <a:rPr lang="en-US" altLang="zh-CN" sz="1000" dirty="0" smtClean="0"/>
              <a:t>]</a:t>
            </a:r>
            <a:r>
              <a:rPr lang="zh-CN" altLang="en-US" sz="1000" dirty="0" smtClean="0"/>
              <a:t>无向图：</a:t>
            </a:r>
            <a:r>
              <a:rPr lang="en-US" altLang="zh-CN" sz="1000" dirty="0" smtClean="0"/>
              <a:t>WAG</a:t>
            </a:r>
            <a:r>
              <a:rPr lang="zh-CN" altLang="en-US" sz="1000" dirty="0" smtClean="0"/>
              <a:t>（</a:t>
            </a:r>
            <a:r>
              <a:rPr lang="en-US" altLang="zh-CN" sz="1000" dirty="0" smtClean="0"/>
              <a:t>Weighted AG</a:t>
            </a:r>
            <a:r>
              <a:rPr lang="zh-CN" altLang="en-US" sz="1000" dirty="0" smtClean="0"/>
              <a:t>）</a:t>
            </a:r>
            <a:endParaRPr lang="en-US" altLang="zh-CN" sz="10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000" dirty="0" smtClean="0"/>
              <a:t>[</a:t>
            </a:r>
            <a:r>
              <a:rPr lang="zh-CN" altLang="en-US" sz="1000" dirty="0" smtClean="0"/>
              <a:t>带权</a:t>
            </a:r>
            <a:r>
              <a:rPr lang="en-US" altLang="zh-CN" sz="1000" dirty="0" smtClean="0"/>
              <a:t>]</a:t>
            </a:r>
            <a:r>
              <a:rPr lang="zh-CN" altLang="en-US" sz="1000" b="1" dirty="0" smtClean="0"/>
              <a:t>有</a:t>
            </a:r>
            <a:r>
              <a:rPr lang="zh-CN" altLang="en-US" sz="1000" dirty="0" smtClean="0"/>
              <a:t>向图：</a:t>
            </a:r>
            <a:r>
              <a:rPr lang="en-US" altLang="zh-CN" sz="1000" dirty="0" smtClean="0"/>
              <a:t>WDG</a:t>
            </a:r>
            <a:r>
              <a:rPr lang="zh-CN" altLang="en-US" sz="1000" dirty="0" smtClean="0"/>
              <a:t>（</a:t>
            </a:r>
            <a:r>
              <a:rPr lang="en-US" altLang="zh-CN" sz="1000" dirty="0" smtClean="0"/>
              <a:t>Weighted DG</a:t>
            </a:r>
            <a:r>
              <a:rPr lang="zh-CN" altLang="en-US" sz="1000" dirty="0" smtClean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68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基于上述定义的数据结构，可以方便地实现图的各种操作。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8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基于上述定义的数据结构，可以方便地实现图的各种操作。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55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基于上述定义的数据结构，可以方便地实现图的各种操作。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8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基于上述定义的数据结构，可以方便地实现图的各种操作。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16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6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97A43-D22B-40C6-B97C-CFBF53C435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4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59340-48DC-4986-861F-4C7DB446EF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7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457200"/>
            <a:ext cx="2047875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912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2EA26-27AD-4008-9386-1E4458D5AC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1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05350" y="1295400"/>
            <a:ext cx="40195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05350" y="3924300"/>
            <a:ext cx="40195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D07DD-3158-4151-BBE0-335DE8F3AA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23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AEF11-62E6-456A-A577-D0D778B087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651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3400" y="457200"/>
            <a:ext cx="81915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4D825-D18C-4581-9D44-8C75902D2D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80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E71EF-01C6-40BE-9979-F054F26F19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86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1pPr>
            <a:lvl2pPr marL="742950" indent="-285750">
              <a:lnSpc>
                <a:spcPct val="120000"/>
              </a:lnSpc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u"/>
              <a:defRPr/>
            </a:lvl3pPr>
            <a:lvl4pPr marL="16002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 sz="2200"/>
            </a:lvl4pPr>
            <a:lvl5pPr>
              <a:lnSpc>
                <a:spcPct val="120000"/>
              </a:lnSpc>
              <a:buClr>
                <a:srgbClr val="7030A0"/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C8D18-C7B2-4C28-9C37-30AAE0E2C3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077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A8D11-B64C-407F-AB56-37E2B42D89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894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37A6F-8B26-439E-9FDE-A2925B6146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114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9804A-B631-40EF-9284-53B84E3362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64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F1C94-0FA1-4C9B-98DC-A683738518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859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7"/>
            <a:ext cx="4040188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80727"/>
            <a:ext cx="4041775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2DAF5-AA5F-469A-9F38-1B847351D6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69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341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91F8D-A8A1-404D-8BCE-F419C231BD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0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68E80-2CD7-413B-A31F-31A5B6DDDB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4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1C186-91EF-4E0F-895C-4DC1B137AC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50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AD2DA-7B0F-43EE-A050-412E8A7D7D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96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C87B-8355-4426-9CAB-BB2EAF4689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4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F0ABC-8031-4E5C-A724-6DF71EB6E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86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97E3C-DAD2-436E-927E-10D1C51BEB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75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4BFE-7FBD-4112-A5BC-443C7B3CCF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7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542E43-A739-49FB-B7F9-17138EBAC4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457200"/>
            <a:ext cx="708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981075"/>
            <a:ext cx="81915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570663"/>
            <a:ext cx="674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fld id="{6AFA4003-D4B9-477F-8E84-3F68E394B7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277813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fontAlgn="base">
        <a:lnSpc>
          <a:spcPct val="12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p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ts val="12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ts val="12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ü"/>
        <a:defRPr sz="22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ts val="1200"/>
        </a:spcBef>
        <a:spcAft>
          <a:spcPct val="0"/>
        </a:spcAft>
        <a:buClr>
          <a:srgbClr val="7030A0"/>
        </a:buClr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Relationship Id="rId4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1.wmf"/><Relationship Id="rId4" Type="http://schemas.openxmlformats.org/officeDocument/2006/relationships/notesSlide" Target="../notesSlides/notesSlid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2.wmf"/><Relationship Id="rId4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3.wmf"/><Relationship Id="rId4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4.wmf"/><Relationship Id="rId4" Type="http://schemas.openxmlformats.org/officeDocument/2006/relationships/notesSlide" Target="../notesSlides/notesSlide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5.wmf"/><Relationship Id="rId4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3.wmf"/><Relationship Id="rId4" Type="http://schemas.openxmlformats.org/officeDocument/2006/relationships/notesSlide" Target="../notesSlides/notesSlide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4.wmf"/><Relationship Id="rId4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5.wmf"/><Relationship Id="rId4" Type="http://schemas.openxmlformats.org/officeDocument/2006/relationships/notesSlide" Target="../notesSlides/notesSlide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10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6.wmf"/><Relationship Id="rId4" Type="http://schemas.openxmlformats.org/officeDocument/2006/relationships/notesSlide" Target="../notesSlides/notesSlide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6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6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5.xml"/><Relationship Id="rId3" Type="http://schemas.openxmlformats.org/officeDocument/2006/relationships/slide" Target="slide7.xml"/><Relationship Id="rId7" Type="http://schemas.openxmlformats.org/officeDocument/2006/relationships/slide" Target="slide4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33.xml"/><Relationship Id="rId5" Type="http://schemas.openxmlformats.org/officeDocument/2006/relationships/slide" Target="slide22.xml"/><Relationship Id="rId4" Type="http://schemas.openxmlformats.org/officeDocument/2006/relationships/slide" Target="slide21.xml"/><Relationship Id="rId9" Type="http://schemas.openxmlformats.org/officeDocument/2006/relationships/slide" Target="slide4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71.wmf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331868" y="2962689"/>
            <a:ext cx="1828800" cy="533400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线性表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331868" y="3962109"/>
            <a:ext cx="1828800" cy="533400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树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331868" y="4943942"/>
            <a:ext cx="1828800" cy="533400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331868" y="1972089"/>
            <a:ext cx="1828800" cy="533400"/>
          </a:xfrm>
          <a:prstGeom prst="roundRect">
            <a:avLst>
              <a:gd name="adj" fmla="val 12125"/>
            </a:avLst>
          </a:prstGeom>
          <a:solidFill>
            <a:schemeClr val="bg1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1653179"/>
            <a:ext cx="3657600" cy="404890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057160" y="2197245"/>
            <a:ext cx="2193524" cy="597771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顺序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371600" y="1219200"/>
            <a:ext cx="25908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逻辑结构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057160" y="3455782"/>
            <a:ext cx="2193524" cy="874697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链式</a:t>
            </a: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endParaRPr lang="en-US" altLang="zh-CN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defRPr/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非顺序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52360" y="1750775"/>
            <a:ext cx="2743200" cy="2971801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5713520" y="1308755"/>
            <a:ext cx="282088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物理</a:t>
            </a:r>
            <a:r>
              <a:rPr lang="en-US" altLang="zh-CN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58" y="1983186"/>
            <a:ext cx="590476" cy="4476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25" y="3161574"/>
            <a:ext cx="1057143" cy="20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468" y="3791460"/>
            <a:ext cx="942857" cy="77142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325" y="4791594"/>
            <a:ext cx="1057143" cy="838095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4" idx="3"/>
            <a:endCxn id="10" idx="1"/>
          </p:cNvCxnSpPr>
          <p:nvPr/>
        </p:nvCxnSpPr>
        <p:spPr>
          <a:xfrm flipV="1">
            <a:off x="4160668" y="2496131"/>
            <a:ext cx="1896492" cy="733258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3"/>
            <a:endCxn id="12" idx="1"/>
          </p:cNvCxnSpPr>
          <p:nvPr/>
        </p:nvCxnSpPr>
        <p:spPr>
          <a:xfrm>
            <a:off x="4160668" y="3229389"/>
            <a:ext cx="1896492" cy="663742"/>
          </a:xfrm>
          <a:prstGeom prst="straightConnector1">
            <a:avLst/>
          </a:prstGeom>
          <a:ln w="28575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3"/>
            <a:endCxn id="10" idx="1"/>
          </p:cNvCxnSpPr>
          <p:nvPr/>
        </p:nvCxnSpPr>
        <p:spPr>
          <a:xfrm flipV="1">
            <a:off x="4160668" y="2496131"/>
            <a:ext cx="1896492" cy="1732678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3"/>
            <a:endCxn id="12" idx="1"/>
          </p:cNvCxnSpPr>
          <p:nvPr/>
        </p:nvCxnSpPr>
        <p:spPr>
          <a:xfrm flipV="1">
            <a:off x="4160668" y="3893131"/>
            <a:ext cx="1896492" cy="335678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6" idx="3"/>
            <a:endCxn id="10" idx="1"/>
          </p:cNvCxnSpPr>
          <p:nvPr/>
        </p:nvCxnSpPr>
        <p:spPr>
          <a:xfrm flipV="1">
            <a:off x="4160668" y="2496131"/>
            <a:ext cx="1896492" cy="271451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3"/>
            <a:endCxn id="12" idx="1"/>
          </p:cNvCxnSpPr>
          <p:nvPr/>
        </p:nvCxnSpPr>
        <p:spPr>
          <a:xfrm flipV="1">
            <a:off x="4160668" y="3893131"/>
            <a:ext cx="1896492" cy="1317511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任意多边形 37"/>
          <p:cNvSpPr/>
          <p:nvPr/>
        </p:nvSpPr>
        <p:spPr>
          <a:xfrm>
            <a:off x="2212059" y="4735863"/>
            <a:ext cx="5135732" cy="1599550"/>
          </a:xfrm>
          <a:custGeom>
            <a:avLst/>
            <a:gdLst>
              <a:gd name="connsiteX0" fmla="*/ 203769 w 6175738"/>
              <a:gd name="connsiteY0" fmla="*/ 960120 h 1596216"/>
              <a:gd name="connsiteX1" fmla="*/ 606105 w 6175738"/>
              <a:gd name="connsiteY1" fmla="*/ 1517904 h 1596216"/>
              <a:gd name="connsiteX2" fmla="*/ 5296977 w 6175738"/>
              <a:gd name="connsiteY2" fmla="*/ 1426464 h 1596216"/>
              <a:gd name="connsiteX3" fmla="*/ 6165657 w 6175738"/>
              <a:gd name="connsiteY3" fmla="*/ 0 h 1596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5738" h="1596216">
                <a:moveTo>
                  <a:pt x="203769" y="960120"/>
                </a:moveTo>
                <a:cubicBezTo>
                  <a:pt x="-19497" y="1200150"/>
                  <a:pt x="-242763" y="1440180"/>
                  <a:pt x="606105" y="1517904"/>
                </a:cubicBezTo>
                <a:cubicBezTo>
                  <a:pt x="1454973" y="1595628"/>
                  <a:pt x="4370385" y="1679448"/>
                  <a:pt x="5296977" y="1426464"/>
                </a:cubicBezTo>
                <a:cubicBezTo>
                  <a:pt x="6223569" y="1173480"/>
                  <a:pt x="6194613" y="586740"/>
                  <a:pt x="6165657" y="0"/>
                </a:cubicBezTo>
              </a:path>
            </a:pathLst>
          </a:custGeom>
          <a:noFill/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2277788" y="5935431"/>
            <a:ext cx="5799412" cy="617769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400" b="1" i="1" u="sng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物理结构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各</a:t>
            </a:r>
            <a:r>
              <a:rPr lang="zh-CN" altLang="en-US" sz="2400" b="1" i="1" u="sng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逻辑结构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数据元素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增</a:t>
            </a:r>
            <a:r>
              <a:rPr lang="zh-CN" altLang="en-US" sz="2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删</a:t>
            </a:r>
            <a:r>
              <a:rPr lang="zh-CN" altLang="en-US" sz="2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b="1" i="1" strike="sngStrike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改</a:t>
            </a:r>
            <a:r>
              <a:rPr lang="zh-CN" altLang="en-US" sz="2400" b="1" i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、查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，怎么实现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?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优缺点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381000" y="264324"/>
            <a:ext cx="77724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数据结构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DS 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D </a:t>
            </a:r>
            <a:r>
              <a:rPr lang="en-US" altLang="zh-CN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  DS = D + </a:t>
            </a:r>
            <a:r>
              <a:rPr lang="en-US" altLang="zh-CN" sz="28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S</a:t>
            </a:r>
            <a:r>
              <a:rPr lang="en-US" altLang="zh-CN" sz="28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 + </a:t>
            </a:r>
            <a:r>
              <a:rPr lang="en-US" altLang="zh-CN" sz="2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P</a:t>
            </a:r>
            <a:endParaRPr lang="zh-CN" altLang="en-US" sz="2800" b="1" i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 rot="5400000">
            <a:off x="3148070" y="51786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2304288" y="623723"/>
            <a:ext cx="2093828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{a</a:t>
            </a:r>
            <a:r>
              <a:rPr lang="en-US" altLang="zh-CN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,a</a:t>
            </a:r>
            <a:r>
              <a:rPr lang="en-US" altLang="zh-CN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,a</a:t>
            </a:r>
            <a:r>
              <a:rPr lang="en-US" altLang="zh-CN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,…,a</a:t>
            </a:r>
            <a:r>
              <a:rPr lang="en-US" altLang="zh-CN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 rot="5400000">
            <a:off x="7473182" y="53946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6135772" y="676275"/>
            <a:ext cx="2855828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此数据结构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的操作</a:t>
            </a:r>
            <a:r>
              <a:rPr lang="en-US" altLang="zh-C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zh-CN" altLang="en-US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216" y="844208"/>
            <a:ext cx="1920160" cy="2066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图的相关术语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3/13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5791200" cy="52578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00B0F0"/>
                </a:solidFill>
              </a:rPr>
              <a:t>完全无向图</a:t>
            </a:r>
            <a:r>
              <a:rPr lang="zh-CN" altLang="en-US" sz="2400" dirty="0"/>
              <a:t>：对于无向图，若图中顶点数为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n</a:t>
            </a:r>
            <a:r>
              <a:rPr lang="zh-CN" altLang="en-US" sz="2400" dirty="0" smtClean="0"/>
              <a:t>，用</a:t>
            </a:r>
            <a:r>
              <a:rPr lang="en-US" altLang="zh-CN" sz="2400" dirty="0"/>
              <a:t>e</a:t>
            </a:r>
            <a:r>
              <a:rPr lang="zh-CN" altLang="en-US" sz="2400" dirty="0"/>
              <a:t>表示边的数目，则</a:t>
            </a:r>
            <a:r>
              <a:rPr lang="en-US" altLang="zh-CN" sz="2400" dirty="0" smtClean="0">
                <a:solidFill>
                  <a:srgbClr val="7030A0"/>
                </a:solidFill>
              </a:rPr>
              <a:t>e</a:t>
            </a:r>
            <a:r>
              <a:rPr lang="en-US" altLang="zh-CN" sz="2400" dirty="0" smtClean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dirty="0" smtClean="0">
                <a:solidFill>
                  <a:srgbClr val="7030A0"/>
                </a:solidFill>
              </a:rPr>
              <a:t>[</a:t>
            </a:r>
            <a:r>
              <a:rPr lang="en-US" altLang="zh-CN" sz="2400" dirty="0">
                <a:solidFill>
                  <a:srgbClr val="0000CC"/>
                </a:solidFill>
              </a:rPr>
              <a:t>0</a:t>
            </a:r>
            <a:r>
              <a:rPr lang="zh-CN" altLang="en-US" sz="2400" dirty="0">
                <a:solidFill>
                  <a:srgbClr val="7030A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n(n-1)/2</a:t>
            </a:r>
            <a:r>
              <a:rPr lang="en-US" altLang="zh-CN" sz="2400" dirty="0">
                <a:solidFill>
                  <a:srgbClr val="7030A0"/>
                </a:solidFill>
              </a:rPr>
              <a:t>] </a:t>
            </a:r>
            <a:r>
              <a:rPr lang="zh-CN" altLang="en-US" sz="2400" dirty="0"/>
              <a:t>。</a:t>
            </a:r>
            <a:r>
              <a:rPr lang="zh-CN" altLang="en-US" sz="2400" u="sng" dirty="0">
                <a:solidFill>
                  <a:schemeClr val="accent6"/>
                </a:solidFill>
              </a:rPr>
              <a:t>具有</a:t>
            </a:r>
            <a:r>
              <a:rPr lang="en-US" altLang="zh-CN" sz="2400" u="sng" dirty="0">
                <a:solidFill>
                  <a:schemeClr val="accent6"/>
                </a:solidFill>
              </a:rPr>
              <a:t>n(n-1)/2</a:t>
            </a:r>
            <a:r>
              <a:rPr lang="zh-CN" altLang="en-US" sz="2400" u="sng" dirty="0">
                <a:solidFill>
                  <a:schemeClr val="accent6"/>
                </a:solidFill>
              </a:rPr>
              <a:t>条边的无向图</a:t>
            </a:r>
            <a:r>
              <a:rPr lang="zh-CN" altLang="en-US" sz="2400" dirty="0"/>
              <a:t>称为</a:t>
            </a:r>
            <a:r>
              <a:rPr lang="zh-CN" altLang="en-US" sz="2400" b="1" dirty="0"/>
              <a:t>完全无向图</a:t>
            </a:r>
            <a:r>
              <a:rPr lang="zh-CN" altLang="en-US" sz="2400" dirty="0"/>
              <a:t>。</a:t>
            </a:r>
          </a:p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zh-CN" altLang="en-US" sz="2400" dirty="0" smtClean="0"/>
              <a:t>另外，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完全无向图</a:t>
            </a:r>
            <a:r>
              <a:rPr lang="zh-CN" altLang="en-US" sz="2400" dirty="0" smtClean="0"/>
              <a:t>也定义为：</a:t>
            </a:r>
          </a:p>
          <a:p>
            <a:pPr lvl="1">
              <a:lnSpc>
                <a:spcPct val="125000"/>
              </a:lnSpc>
            </a:pPr>
            <a:r>
              <a:rPr lang="zh-CN" altLang="en-US" sz="2400" dirty="0" smtClean="0"/>
              <a:t>对于无向图</a:t>
            </a:r>
            <a:r>
              <a:rPr lang="en-US" altLang="zh-CN" sz="2400" dirty="0" smtClean="0"/>
              <a:t>G=(V, E)</a:t>
            </a:r>
            <a:r>
              <a:rPr lang="zh-CN" altLang="en-US" sz="2400" dirty="0" smtClean="0"/>
              <a:t>，若</a:t>
            </a:r>
            <a:r>
              <a:rPr lang="zh-CN" altLang="en-US" sz="2400" b="1" dirty="0" smtClean="0">
                <a:sym typeface="Symbol" panose="05050102010706020507" pitchFamily="18" charset="2"/>
              </a:rPr>
              <a:t> 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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当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≠v</a:t>
            </a:r>
            <a:r>
              <a:rPr lang="en-US" altLang="zh-CN" sz="2400" baseline="-25000" dirty="0" err="1" smtClean="0"/>
              <a:t>j</a:t>
            </a:r>
            <a:r>
              <a:rPr lang="zh-CN" altLang="en-US" sz="2400" dirty="0" smtClean="0"/>
              <a:t>时，有</a:t>
            </a:r>
            <a:r>
              <a:rPr lang="en-US" altLang="zh-CN" sz="2400" dirty="0" smtClean="0"/>
              <a:t>(v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)</a:t>
            </a:r>
            <a:r>
              <a:rPr lang="en-US" altLang="zh-CN" sz="2400" dirty="0" smtClean="0">
                <a:sym typeface="Symbol" panose="05050102010706020507" pitchFamily="18" charset="2"/>
              </a:rPr>
              <a:t>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，即图中</a:t>
            </a:r>
            <a:r>
              <a:rPr lang="zh-CN" altLang="en-US" sz="2400" dirty="0" smtClean="0">
                <a:solidFill>
                  <a:schemeClr val="accent6"/>
                </a:solidFill>
              </a:rPr>
              <a:t>任意</a:t>
            </a:r>
            <a:r>
              <a:rPr lang="zh-CN" altLang="en-US" sz="2400" i="1" dirty="0" smtClean="0">
                <a:solidFill>
                  <a:srgbClr val="7030A0"/>
                </a:solidFill>
              </a:rPr>
              <a:t>两个不同的顶点</a:t>
            </a:r>
            <a:r>
              <a:rPr lang="zh-CN" altLang="en-US" sz="2400" dirty="0" smtClean="0">
                <a:solidFill>
                  <a:schemeClr val="accent6"/>
                </a:solidFill>
              </a:rPr>
              <a:t>间都有一条无向边</a:t>
            </a:r>
            <a:r>
              <a:rPr lang="zh-CN" altLang="en-US" sz="2400" dirty="0" smtClean="0"/>
              <a:t>，这样的无向图称为</a:t>
            </a:r>
            <a:r>
              <a:rPr lang="zh-CN" altLang="en-US" sz="2400" b="1" dirty="0" smtClean="0"/>
              <a:t>完全无向图</a:t>
            </a:r>
            <a:r>
              <a:rPr lang="zh-CN" altLang="en-US" sz="2400" dirty="0" smtClean="0"/>
              <a:t>。</a:t>
            </a:r>
          </a:p>
          <a:p>
            <a:pPr>
              <a:lnSpc>
                <a:spcPct val="125000"/>
              </a:lnSpc>
            </a:pP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629400" y="2911133"/>
            <a:ext cx="21597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 2" panose="05020102010507070707" pitchFamily="18" charset="2"/>
              </a:rPr>
              <a:t>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个顶点的</a:t>
            </a:r>
            <a:r>
              <a:rPr lang="zh-CN" altLang="en-US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无向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无环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endParaRPr lang="en-US" altLang="zh-CN" sz="2000" dirty="0" smtClean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最多有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条边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最少有</a:t>
            </a: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条边</a:t>
            </a:r>
            <a:r>
              <a:rPr lang="en-US" altLang="zh-CN" sz="20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759" y="4578635"/>
            <a:ext cx="1600200" cy="17417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34882" y="58050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chemeClr val="tx2"/>
                </a:solidFill>
              </a:rPr>
              <a:t>完全</a:t>
            </a:r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07893" y="632035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</a:t>
            </a:r>
            <a:r>
              <a:rPr lang="en-US" altLang="zh-CN" sz="1800" dirty="0">
                <a:solidFill>
                  <a:schemeClr val="tx2"/>
                </a:solidFill>
              </a:rPr>
              <a:t>b</a:t>
            </a:r>
            <a:r>
              <a:rPr lang="en-US" altLang="zh-CN" sz="1800" dirty="0" smtClean="0">
                <a:solidFill>
                  <a:schemeClr val="tx2"/>
                </a:solidFill>
              </a:rPr>
              <a:t>) </a:t>
            </a:r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8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图的相关术语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4/13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5791200" cy="5419725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完全有向图</a:t>
            </a:r>
            <a:r>
              <a:rPr lang="zh-CN" altLang="en-US" sz="2400" dirty="0"/>
              <a:t>：对于有向图，若图中顶点数为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，用</a:t>
            </a:r>
            <a:r>
              <a:rPr lang="en-US" altLang="zh-CN" sz="2400" dirty="0"/>
              <a:t>e</a:t>
            </a:r>
            <a:r>
              <a:rPr lang="zh-CN" altLang="en-US" sz="2400" dirty="0"/>
              <a:t>表示弧的数目，则</a:t>
            </a:r>
            <a:r>
              <a:rPr lang="en-US" altLang="zh-CN" sz="2400" dirty="0" smtClean="0"/>
              <a:t>e</a:t>
            </a:r>
            <a:r>
              <a:rPr lang="en-US" altLang="zh-CN" sz="2400" dirty="0" smtClean="0">
                <a:solidFill>
                  <a:srgbClr val="7030A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dirty="0" smtClean="0">
                <a:solidFill>
                  <a:srgbClr val="FF0000"/>
                </a:solidFill>
              </a:rPr>
              <a:t>[</a:t>
            </a:r>
            <a:r>
              <a:rPr lang="en-US" altLang="zh-CN" sz="2400" dirty="0">
                <a:solidFill>
                  <a:srgbClr val="0000CC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n(n-1)]</a:t>
            </a:r>
            <a:r>
              <a:rPr lang="en-US" altLang="zh-CN" sz="2400" dirty="0"/>
              <a:t> </a:t>
            </a:r>
            <a:r>
              <a:rPr lang="zh-CN" altLang="en-US" sz="2400" dirty="0"/>
              <a:t>。具有</a:t>
            </a:r>
            <a:r>
              <a:rPr lang="en-US" altLang="zh-CN" sz="2400" dirty="0"/>
              <a:t>n(n-1)</a:t>
            </a:r>
            <a:r>
              <a:rPr lang="zh-CN" altLang="en-US" sz="2400" dirty="0"/>
              <a:t>条边的有向图称为</a:t>
            </a:r>
            <a:r>
              <a:rPr lang="zh-CN" altLang="en-US" sz="2400" b="1" dirty="0"/>
              <a:t>完全有向图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pPr>
              <a:spcBef>
                <a:spcPts val="2400"/>
              </a:spcBef>
            </a:pPr>
            <a:r>
              <a:rPr lang="zh-CN" altLang="en-US" sz="2400" dirty="0" smtClean="0"/>
              <a:t>另外，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完全有向图</a:t>
            </a:r>
            <a:r>
              <a:rPr lang="zh-CN" altLang="en-US" sz="2400" dirty="0" smtClean="0"/>
              <a:t>也定义为：</a:t>
            </a:r>
            <a:endParaRPr lang="zh-CN" altLang="en-US" sz="2400" dirty="0"/>
          </a:p>
          <a:p>
            <a:pPr lvl="1"/>
            <a:r>
              <a:rPr lang="zh-CN" altLang="en-US" sz="2400" dirty="0"/>
              <a:t>对于有向图</a:t>
            </a:r>
            <a:r>
              <a:rPr lang="en-US" altLang="zh-CN" sz="2400" dirty="0"/>
              <a:t>G=(</a:t>
            </a:r>
            <a:r>
              <a:rPr lang="en-US" altLang="zh-CN" sz="2400" dirty="0" smtClean="0"/>
              <a:t>V, E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若</a:t>
            </a:r>
            <a:r>
              <a:rPr lang="zh-CN" altLang="en-US" sz="2400" b="1" dirty="0" smtClean="0">
                <a:sym typeface="Symbol" panose="05050102010706020507" pitchFamily="18" charset="2"/>
              </a:rPr>
              <a:t> 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,v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>
                <a:sym typeface="Symbol" panose="05050102010706020507" pitchFamily="18" charset="2"/>
              </a:rPr>
              <a:t> 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当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/>
              <a:t>≠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时，有</a:t>
            </a:r>
            <a:r>
              <a:rPr lang="en-US" altLang="zh-CN" sz="2400" dirty="0"/>
              <a:t>&lt;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&gt;</a:t>
            </a:r>
            <a:r>
              <a:rPr lang="en-US" altLang="zh-CN" sz="2400" dirty="0" smtClean="0">
                <a:sym typeface="Symbol" panose="05050102010706020507" pitchFamily="18" charset="2"/>
              </a:rPr>
              <a:t></a:t>
            </a:r>
            <a:r>
              <a:rPr lang="en-US" altLang="zh-CN" sz="2400" dirty="0" smtClean="0"/>
              <a:t>E ∩ &lt;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&gt;</a:t>
            </a:r>
            <a:r>
              <a:rPr lang="en-US" altLang="zh-CN" sz="2400" dirty="0" smtClean="0">
                <a:sym typeface="Symbol" panose="05050102010706020507" pitchFamily="18" charset="2"/>
              </a:rPr>
              <a:t>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即图中任意两个不同的顶点间都有一条弧，这样的有向图称为</a:t>
            </a:r>
            <a:r>
              <a:rPr lang="zh-CN" altLang="en-US" sz="2400" b="1" dirty="0"/>
              <a:t>完全有向图</a:t>
            </a:r>
            <a:r>
              <a:rPr lang="zh-CN" altLang="en-US" sz="2400" dirty="0" smtClean="0"/>
              <a:t>。</a:t>
            </a:r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6738184" y="3073400"/>
            <a:ext cx="21597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个顶点的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完全</a:t>
            </a: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en-US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&amp;</a:t>
            </a:r>
            <a:r>
              <a:rPr lang="zh-CN" altLang="en-US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无环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1)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最多有</a:t>
            </a:r>
            <a:r>
              <a:rPr lang="en-US" altLang="zh-CN" sz="20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条边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2)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最少有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条边</a:t>
            </a:r>
            <a:r>
              <a:rPr lang="en-US" altLang="zh-CN" sz="2000" dirty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en-US" sz="20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201" y="4648200"/>
            <a:ext cx="1600200" cy="17417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5768" y="67705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chemeClr val="tx2"/>
                </a:solidFill>
              </a:rPr>
              <a:t>完全</a:t>
            </a:r>
            <a:r>
              <a:rPr lang="zh-CN" altLang="en-US" sz="1800" dirty="0" smtClean="0">
                <a:solidFill>
                  <a:srgbClr val="0070C0"/>
                </a:solidFill>
              </a:rPr>
              <a:t>有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07892" y="6412468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</a:t>
            </a:r>
            <a:r>
              <a:rPr lang="en-US" altLang="zh-CN" sz="1800" dirty="0">
                <a:solidFill>
                  <a:schemeClr val="tx2"/>
                </a:solidFill>
              </a:rPr>
              <a:t>b</a:t>
            </a:r>
            <a:r>
              <a:rPr lang="en-US" altLang="zh-CN" sz="1800" dirty="0" smtClean="0">
                <a:solidFill>
                  <a:schemeClr val="tx2"/>
                </a:solidFill>
              </a:rPr>
              <a:t>) </a:t>
            </a:r>
            <a:r>
              <a:rPr lang="zh-CN" altLang="en-US" sz="1800" dirty="0">
                <a:solidFill>
                  <a:srgbClr val="0070C0"/>
                </a:solidFill>
              </a:rPr>
              <a:t>有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066800"/>
            <a:ext cx="1766289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5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图的相关术语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5/13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F0"/>
                </a:solidFill>
              </a:rPr>
              <a:t>稀疏</a:t>
            </a:r>
            <a:r>
              <a:rPr lang="zh-CN" altLang="en-US" b="1" dirty="0" smtClean="0">
                <a:solidFill>
                  <a:srgbClr val="00B0F0"/>
                </a:solidFill>
              </a:rPr>
              <a:t>图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00B0F0"/>
                </a:solidFill>
              </a:rPr>
              <a:t>稠密图</a:t>
            </a:r>
            <a:r>
              <a:rPr lang="zh-CN" altLang="en-US" dirty="0"/>
              <a:t>：</a:t>
            </a:r>
            <a:r>
              <a:rPr lang="zh-CN" altLang="en-US" dirty="0" smtClean="0"/>
              <a:t>有</a:t>
            </a:r>
            <a:r>
              <a:rPr lang="zh-CN" altLang="en-US" dirty="0">
                <a:solidFill>
                  <a:schemeClr val="accent6"/>
                </a:solidFill>
              </a:rPr>
              <a:t>很少</a:t>
            </a:r>
            <a:r>
              <a:rPr lang="zh-CN" altLang="en-US" dirty="0"/>
              <a:t>边或弧的图（</a:t>
            </a:r>
            <a:r>
              <a:rPr lang="en-US" altLang="zh-CN" dirty="0"/>
              <a:t>e&lt;</a:t>
            </a:r>
            <a:r>
              <a:rPr lang="en-US" altLang="zh-CN" i="1" dirty="0" err="1">
                <a:solidFill>
                  <a:srgbClr val="C00000"/>
                </a:solidFill>
              </a:rPr>
              <a:t>n</a:t>
            </a:r>
            <a:r>
              <a:rPr lang="en-US" altLang="zh-CN" dirty="0" err="1"/>
              <a:t>㏒</a:t>
            </a:r>
            <a:r>
              <a:rPr lang="en-US" altLang="zh-CN" i="1" dirty="0" err="1">
                <a:solidFill>
                  <a:srgbClr val="C00000"/>
                </a:solidFill>
              </a:rPr>
              <a:t>n</a:t>
            </a:r>
            <a:r>
              <a:rPr lang="zh-CN" altLang="en-US" dirty="0" smtClean="0"/>
              <a:t>）称为</a:t>
            </a:r>
            <a:r>
              <a:rPr lang="zh-CN" altLang="en-US" b="1" dirty="0"/>
              <a:t>稀疏图</a:t>
            </a:r>
            <a:r>
              <a:rPr lang="zh-CN" altLang="en-US" dirty="0"/>
              <a:t>，反之称为</a:t>
            </a:r>
            <a:r>
              <a:rPr lang="zh-CN" altLang="en-US" b="1" dirty="0"/>
              <a:t>稠密图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00B0F0"/>
                </a:solidFill>
              </a:rPr>
              <a:t>权</a:t>
            </a:r>
            <a:r>
              <a:rPr lang="en-US" altLang="zh-CN" b="1" dirty="0"/>
              <a:t>(Weight)</a:t>
            </a:r>
            <a:r>
              <a:rPr lang="zh-CN" altLang="en-US" dirty="0"/>
              <a:t>：与图的边和弧相关的数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权</a:t>
            </a:r>
            <a:r>
              <a:rPr lang="zh-CN" altLang="en-US" dirty="0"/>
              <a:t>可以表示从一个顶点到另一个顶点的</a:t>
            </a:r>
            <a:r>
              <a:rPr lang="zh-CN" altLang="en-US" b="1" dirty="0"/>
              <a:t>距离</a:t>
            </a:r>
            <a:r>
              <a:rPr lang="zh-CN" altLang="en-US" dirty="0"/>
              <a:t>或</a:t>
            </a:r>
            <a:r>
              <a:rPr lang="zh-CN" altLang="en-US" b="1" dirty="0"/>
              <a:t>耗费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>
                <a:solidFill>
                  <a:srgbClr val="00B0F0"/>
                </a:solidFill>
              </a:rPr>
              <a:t>子图</a:t>
            </a:r>
            <a:r>
              <a:rPr lang="zh-CN" altLang="en-US" dirty="0" smtClean="0"/>
              <a:t>、</a:t>
            </a:r>
            <a:r>
              <a:rPr lang="zh-CN" altLang="en-US" b="1" dirty="0" smtClean="0">
                <a:solidFill>
                  <a:srgbClr val="00B0F0"/>
                </a:solidFill>
              </a:rPr>
              <a:t>生成子图</a:t>
            </a:r>
            <a:r>
              <a:rPr lang="zh-CN" altLang="en-US" dirty="0"/>
              <a:t>：设有图</a:t>
            </a:r>
            <a:r>
              <a:rPr lang="en-US" altLang="zh-CN" dirty="0"/>
              <a:t>G=(V</a:t>
            </a:r>
            <a:r>
              <a:rPr lang="zh-CN" altLang="en-US" dirty="0"/>
              <a:t>，</a:t>
            </a:r>
            <a:r>
              <a:rPr lang="en-US" altLang="zh-CN" dirty="0"/>
              <a:t>E)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</a:t>
            </a:r>
            <a:r>
              <a:rPr lang="en-US" altLang="zh-CN" dirty="0"/>
              <a:t>’=(</a:t>
            </a:r>
            <a:r>
              <a:rPr lang="en-US" altLang="zh-CN" dirty="0">
                <a:solidFill>
                  <a:srgbClr val="00B050"/>
                </a:solidFill>
              </a:rPr>
              <a:t>V’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00B050"/>
                </a:solidFill>
              </a:rPr>
              <a:t>E’</a:t>
            </a:r>
            <a:r>
              <a:rPr lang="en-US" altLang="zh-CN" dirty="0"/>
              <a:t>)</a:t>
            </a:r>
            <a:r>
              <a:rPr lang="zh-CN" altLang="en-US" dirty="0"/>
              <a:t>，若</a:t>
            </a:r>
            <a:r>
              <a:rPr lang="en-US" altLang="zh-CN" dirty="0"/>
              <a:t>V</a:t>
            </a:r>
            <a:r>
              <a:rPr lang="en-US" altLang="zh-CN" dirty="0" smtClean="0"/>
              <a:t>’</a:t>
            </a:r>
            <a:r>
              <a:rPr lang="zh-CN" altLang="en-US" dirty="0" smtClean="0"/>
              <a:t>⊆</a:t>
            </a:r>
            <a:r>
              <a:rPr lang="en-US" altLang="zh-CN" dirty="0" smtClean="0"/>
              <a:t>V</a:t>
            </a:r>
            <a:r>
              <a:rPr lang="zh-CN" altLang="en-US" dirty="0"/>
              <a:t>且</a:t>
            </a:r>
            <a:r>
              <a:rPr lang="en-US" altLang="zh-CN" dirty="0"/>
              <a:t>E</a:t>
            </a:r>
            <a:r>
              <a:rPr lang="en-US" altLang="zh-CN" dirty="0" smtClean="0"/>
              <a:t>’</a:t>
            </a:r>
            <a:r>
              <a:rPr lang="zh-CN" altLang="en-US" dirty="0" smtClean="0"/>
              <a:t>⊆</a:t>
            </a:r>
            <a:r>
              <a:rPr lang="en-US" altLang="zh-CN" dirty="0" smtClean="0"/>
              <a:t>E</a:t>
            </a:r>
            <a:r>
              <a:rPr lang="zh-CN" altLang="en-US" dirty="0" smtClean="0"/>
              <a:t>，</a:t>
            </a:r>
            <a:r>
              <a:rPr lang="zh-CN" altLang="en-US" dirty="0"/>
              <a:t>则称图</a:t>
            </a:r>
            <a:r>
              <a:rPr lang="en-US" altLang="zh-CN" dirty="0"/>
              <a:t>G’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B050"/>
                </a:solidFill>
              </a:rPr>
              <a:t>子图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 smtClean="0"/>
              <a:t>若</a:t>
            </a:r>
            <a:r>
              <a:rPr lang="en-US" altLang="zh-CN" sz="2400" dirty="0">
                <a:solidFill>
                  <a:srgbClr val="FFC000"/>
                </a:solidFill>
              </a:rPr>
              <a:t>V’=V</a:t>
            </a:r>
            <a:r>
              <a:rPr lang="zh-CN" altLang="en-US" sz="2400" dirty="0"/>
              <a:t>且</a:t>
            </a:r>
            <a:r>
              <a:rPr lang="en-US" altLang="zh-CN" sz="2400" dirty="0"/>
              <a:t>E</a:t>
            </a:r>
            <a:r>
              <a:rPr lang="en-US" altLang="zh-CN" sz="2400" dirty="0" smtClean="0"/>
              <a:t>’</a:t>
            </a:r>
            <a:r>
              <a:rPr lang="en-US" altLang="zh-CN" sz="2400" b="1" dirty="0" smtClean="0">
                <a:ea typeface="楷体_GB2312" pitchFamily="49" charset="-122"/>
                <a:sym typeface="Symbol" panose="05050102010706020507" pitchFamily="18" charset="2"/>
              </a:rPr>
              <a:t></a:t>
            </a:r>
            <a:r>
              <a:rPr lang="en-US" altLang="zh-CN" sz="2400" dirty="0" smtClean="0"/>
              <a:t>E</a:t>
            </a:r>
            <a:r>
              <a:rPr lang="zh-CN" altLang="en-US" sz="2400" dirty="0"/>
              <a:t>，则称图</a:t>
            </a:r>
            <a:r>
              <a:rPr lang="en-US" altLang="zh-CN" sz="2400" dirty="0"/>
              <a:t>G’</a:t>
            </a:r>
            <a:r>
              <a:rPr lang="zh-CN" altLang="en-US" sz="2400" dirty="0"/>
              <a:t>是</a:t>
            </a:r>
            <a:r>
              <a:rPr lang="en-US" altLang="zh-CN" sz="2400" dirty="0"/>
              <a:t>G</a:t>
            </a:r>
            <a:r>
              <a:rPr lang="zh-CN" altLang="en-US" sz="2400" dirty="0"/>
              <a:t>的一个</a:t>
            </a:r>
            <a:r>
              <a:rPr lang="zh-CN" altLang="en-US" sz="2400" b="1" dirty="0">
                <a:solidFill>
                  <a:srgbClr val="FFC000"/>
                </a:solidFill>
              </a:rPr>
              <a:t>生成</a:t>
            </a:r>
            <a:r>
              <a:rPr lang="zh-CN" altLang="en-US" sz="2400" b="1" dirty="0">
                <a:solidFill>
                  <a:srgbClr val="00B050"/>
                </a:solidFill>
              </a:rPr>
              <a:t>子图</a:t>
            </a:r>
            <a:r>
              <a:rPr lang="zh-CN" altLang="en-US" sz="2400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538514"/>
            <a:ext cx="1847619" cy="12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81" y="5017008"/>
            <a:ext cx="1419048" cy="1276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53171" y="623620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chemeClr val="tx2"/>
                </a:solidFill>
              </a:rPr>
              <a:t>子图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781" y="5009751"/>
            <a:ext cx="1847619" cy="12666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81" y="4982085"/>
            <a:ext cx="1847619" cy="12761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713076" y="623620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chemeClr val="tx2"/>
                </a:solidFill>
              </a:rPr>
              <a:t>生成子图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70283" y="6236208"/>
            <a:ext cx="122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(c) </a:t>
            </a:r>
            <a:r>
              <a:rPr lang="zh-CN" altLang="en-US" sz="1800" dirty="0" smtClean="0">
                <a:solidFill>
                  <a:srgbClr val="FF0000"/>
                </a:solidFill>
              </a:rPr>
              <a:t>非</a:t>
            </a:r>
            <a:r>
              <a:rPr lang="zh-CN" altLang="en-US" sz="1800" dirty="0" smtClean="0">
                <a:solidFill>
                  <a:schemeClr val="tx2"/>
                </a:solidFill>
              </a:rPr>
              <a:t>子图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43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图的相关术语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6/13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B0F0"/>
                </a:solidFill>
              </a:rPr>
              <a:t>顶点的</a:t>
            </a:r>
            <a:r>
              <a:rPr lang="zh-CN" altLang="en-US" b="1" dirty="0">
                <a:solidFill>
                  <a:srgbClr val="00B0F0"/>
                </a:solidFill>
              </a:rPr>
              <a:t>邻接</a:t>
            </a:r>
            <a:r>
              <a:rPr lang="en-US" altLang="zh-CN" b="1" dirty="0"/>
              <a:t>(Adjacent)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对于</a:t>
            </a:r>
            <a:r>
              <a:rPr lang="zh-CN" altLang="en-US" b="1" i="1" dirty="0" smtClean="0">
                <a:solidFill>
                  <a:srgbClr val="7030A0"/>
                </a:solidFill>
              </a:rPr>
              <a:t>无 </a:t>
            </a:r>
            <a:r>
              <a:rPr lang="zh-CN" altLang="en-US" dirty="0" smtClean="0"/>
              <a:t>向图</a:t>
            </a:r>
            <a:r>
              <a:rPr lang="en-US" altLang="zh-CN" dirty="0"/>
              <a:t>G=(V</a:t>
            </a:r>
            <a:r>
              <a:rPr lang="zh-CN" altLang="en-US" dirty="0"/>
              <a:t>，</a:t>
            </a:r>
            <a:r>
              <a:rPr lang="en-US" altLang="zh-CN" dirty="0"/>
              <a:t>E)</a:t>
            </a:r>
            <a:r>
              <a:rPr lang="zh-CN" altLang="en-US" dirty="0"/>
              <a:t>，若边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/>
              <a:t>v</a:t>
            </a:r>
            <a:r>
              <a:rPr lang="en-US" altLang="zh-CN" dirty="0" smtClean="0"/>
              <a:t>, w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E</a:t>
            </a:r>
            <a:r>
              <a:rPr lang="zh-CN" altLang="en-US" dirty="0"/>
              <a:t>，则称顶点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 smtClean="0"/>
              <a:t>w</a:t>
            </a:r>
            <a:r>
              <a:rPr lang="zh-CN" altLang="en-US" b="1" dirty="0" smtClean="0">
                <a:solidFill>
                  <a:schemeClr val="accent6"/>
                </a:solidFill>
              </a:rPr>
              <a:t>互</a:t>
            </a:r>
            <a:r>
              <a:rPr lang="zh-CN" altLang="en-US" b="1" dirty="0">
                <a:solidFill>
                  <a:schemeClr val="accent6"/>
                </a:solidFill>
              </a:rPr>
              <a:t>为</a:t>
            </a:r>
            <a:r>
              <a:rPr lang="zh-CN" altLang="en-US" b="1" dirty="0"/>
              <a:t>邻接点</a:t>
            </a:r>
            <a:r>
              <a:rPr lang="zh-CN" altLang="en-US" dirty="0"/>
              <a:t>，即</a:t>
            </a:r>
            <a:r>
              <a:rPr lang="en-US" altLang="zh-CN" b="1" dirty="0"/>
              <a:t>v</a:t>
            </a:r>
            <a:r>
              <a:rPr lang="zh-CN" altLang="en-US" b="1" dirty="0"/>
              <a:t>和</a:t>
            </a:r>
            <a:r>
              <a:rPr lang="en-US" altLang="zh-CN" b="1" dirty="0"/>
              <a:t>w</a:t>
            </a:r>
            <a:r>
              <a:rPr lang="zh-CN" altLang="en-US" b="1" dirty="0"/>
              <a:t>相邻接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2">
              <a:spcBef>
                <a:spcPts val="600"/>
              </a:spcBef>
            </a:pPr>
            <a:r>
              <a:rPr lang="zh-CN" altLang="en-US" i="1" u="sng" dirty="0" smtClean="0"/>
              <a:t>边</a:t>
            </a:r>
            <a:r>
              <a:rPr lang="en-US" altLang="zh-CN" i="1" u="sng" dirty="0">
                <a:solidFill>
                  <a:srgbClr val="FF0000"/>
                </a:solidFill>
              </a:rPr>
              <a:t>(</a:t>
            </a:r>
            <a:r>
              <a:rPr lang="en-US" altLang="zh-CN" i="1" u="sng" dirty="0"/>
              <a:t>v</a:t>
            </a:r>
            <a:r>
              <a:rPr lang="en-US" altLang="zh-CN" i="1" u="sng" dirty="0" smtClean="0"/>
              <a:t>, w</a:t>
            </a:r>
            <a:r>
              <a:rPr lang="en-US" altLang="zh-CN" i="1" u="sng" dirty="0">
                <a:solidFill>
                  <a:srgbClr val="FF0000"/>
                </a:solidFill>
              </a:rPr>
              <a:t>)</a:t>
            </a:r>
            <a:r>
              <a:rPr lang="zh-CN" altLang="en-US" i="1" u="sng" dirty="0">
                <a:solidFill>
                  <a:schemeClr val="accent6"/>
                </a:solidFill>
              </a:rPr>
              <a:t>依附</a:t>
            </a:r>
            <a:r>
              <a:rPr lang="en-US" altLang="zh-CN" i="1" u="sng" dirty="0">
                <a:solidFill>
                  <a:schemeClr val="accent6"/>
                </a:solidFill>
              </a:rPr>
              <a:t>(incident</a:t>
            </a:r>
            <a:r>
              <a:rPr lang="en-US" altLang="zh-CN" i="1" u="sng" dirty="0" smtClean="0">
                <a:solidFill>
                  <a:schemeClr val="accent6"/>
                </a:solidFill>
              </a:rPr>
              <a:t>)</a:t>
            </a:r>
            <a:r>
              <a:rPr lang="zh-CN" altLang="en-US" i="1" u="sng" dirty="0" smtClean="0"/>
              <a:t>于 </a:t>
            </a:r>
            <a:r>
              <a:rPr lang="zh-CN" altLang="en-US" u="sng" dirty="0" smtClean="0"/>
              <a:t>顶点 </a:t>
            </a:r>
            <a:r>
              <a:rPr lang="en-US" altLang="zh-CN" u="sng" dirty="0" smtClean="0"/>
              <a:t>v</a:t>
            </a:r>
            <a:r>
              <a:rPr lang="zh-CN" altLang="en-US" u="sng" dirty="0"/>
              <a:t>和</a:t>
            </a:r>
            <a:r>
              <a:rPr lang="en-US" altLang="zh-CN" u="sng" dirty="0"/>
              <a:t>w 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对于</a:t>
            </a:r>
            <a:r>
              <a:rPr lang="zh-CN" altLang="en-US" b="1" i="1" dirty="0">
                <a:solidFill>
                  <a:srgbClr val="7030A0"/>
                </a:solidFill>
              </a:rPr>
              <a:t>有</a:t>
            </a:r>
            <a:r>
              <a:rPr lang="zh-CN" altLang="en-US" dirty="0"/>
              <a:t>向图</a:t>
            </a:r>
            <a:r>
              <a:rPr lang="en-US" altLang="zh-CN" dirty="0"/>
              <a:t>G=(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</a:t>
            </a:r>
            <a:r>
              <a:rPr lang="en-US" altLang="zh-CN" dirty="0"/>
              <a:t>E)</a:t>
            </a:r>
            <a:r>
              <a:rPr lang="zh-CN" altLang="en-US" dirty="0"/>
              <a:t>，若有向弧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en-US" altLang="zh-CN" dirty="0"/>
              <a:t>v</a:t>
            </a:r>
            <a:r>
              <a:rPr lang="en-US" altLang="zh-CN" dirty="0" smtClean="0"/>
              <a:t>, w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E</a:t>
            </a:r>
            <a:r>
              <a:rPr lang="zh-CN" altLang="en-US" dirty="0"/>
              <a:t>，则称</a:t>
            </a:r>
            <a:r>
              <a:rPr lang="zh-CN" altLang="en-US" b="1" dirty="0"/>
              <a:t>顶点</a:t>
            </a:r>
            <a:r>
              <a:rPr lang="en-US" altLang="zh-CN" b="1" dirty="0"/>
              <a:t>v </a:t>
            </a:r>
            <a:r>
              <a:rPr lang="en-US" altLang="zh-CN" b="1" dirty="0">
                <a:solidFill>
                  <a:srgbClr val="0070C0"/>
                </a:solidFill>
              </a:rPr>
              <a:t>“</a:t>
            </a:r>
            <a:r>
              <a:rPr lang="zh-CN" altLang="en-US" b="1" dirty="0">
                <a:solidFill>
                  <a:srgbClr val="0070C0"/>
                </a:solidFill>
              </a:rPr>
              <a:t>邻接</a:t>
            </a:r>
            <a:r>
              <a:rPr lang="zh-CN" altLang="en-US" b="1" dirty="0">
                <a:solidFill>
                  <a:schemeClr val="accent6"/>
                </a:solidFill>
              </a:rPr>
              <a:t>到</a:t>
            </a:r>
            <a:r>
              <a:rPr lang="zh-CN" altLang="en-US" b="1" dirty="0">
                <a:solidFill>
                  <a:srgbClr val="0070C0"/>
                </a:solidFill>
              </a:rPr>
              <a:t>”</a:t>
            </a:r>
            <a:r>
              <a:rPr lang="zh-CN" altLang="en-US" b="1" dirty="0"/>
              <a:t>顶点</a:t>
            </a:r>
            <a:r>
              <a:rPr lang="en-US" altLang="zh-CN" b="1" dirty="0"/>
              <a:t>w</a:t>
            </a:r>
            <a:r>
              <a:rPr lang="zh-CN" altLang="en-US" dirty="0"/>
              <a:t>，</a:t>
            </a:r>
            <a:r>
              <a:rPr lang="zh-CN" altLang="en-US" b="1" dirty="0"/>
              <a:t>顶点</a:t>
            </a:r>
            <a:r>
              <a:rPr lang="en-US" altLang="zh-CN" b="1" dirty="0"/>
              <a:t>w </a:t>
            </a:r>
            <a:r>
              <a:rPr lang="en-US" altLang="zh-CN" b="1" dirty="0">
                <a:solidFill>
                  <a:srgbClr val="0070C0"/>
                </a:solidFill>
              </a:rPr>
              <a:t>“</a:t>
            </a:r>
            <a:r>
              <a:rPr lang="zh-CN" altLang="en-US" b="1" dirty="0">
                <a:solidFill>
                  <a:srgbClr val="0070C0"/>
                </a:solidFill>
              </a:rPr>
              <a:t>邻接</a:t>
            </a:r>
            <a:r>
              <a:rPr lang="zh-CN" altLang="en-US" b="1" dirty="0">
                <a:solidFill>
                  <a:schemeClr val="accent6"/>
                </a:solidFill>
              </a:rPr>
              <a:t>自</a:t>
            </a:r>
            <a:r>
              <a:rPr lang="zh-CN" altLang="en-US" b="1" dirty="0">
                <a:solidFill>
                  <a:srgbClr val="0070C0"/>
                </a:solidFill>
              </a:rPr>
              <a:t>”</a:t>
            </a:r>
            <a:r>
              <a:rPr lang="zh-CN" altLang="en-US" b="1" dirty="0"/>
              <a:t>顶点</a:t>
            </a:r>
            <a:r>
              <a:rPr lang="en-US" altLang="zh-CN" b="1" dirty="0" smtClean="0"/>
              <a:t>v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lvl="2">
              <a:spcBef>
                <a:spcPts val="600"/>
              </a:spcBef>
            </a:pPr>
            <a:r>
              <a:rPr lang="zh-CN" altLang="en-US" u="sng" dirty="0" smtClean="0"/>
              <a:t>弧</a:t>
            </a:r>
            <a:r>
              <a:rPr lang="en-US" altLang="zh-CN" u="sng" dirty="0">
                <a:solidFill>
                  <a:srgbClr val="FF0000"/>
                </a:solidFill>
              </a:rPr>
              <a:t>&lt;</a:t>
            </a:r>
            <a:r>
              <a:rPr lang="en-US" altLang="zh-CN" u="sng" dirty="0"/>
              <a:t>v</a:t>
            </a:r>
            <a:r>
              <a:rPr lang="en-US" altLang="zh-CN" u="sng" dirty="0" smtClean="0"/>
              <a:t>, w</a:t>
            </a:r>
            <a:r>
              <a:rPr lang="en-US" altLang="zh-CN" u="sng" dirty="0">
                <a:solidFill>
                  <a:srgbClr val="FF0000"/>
                </a:solidFill>
              </a:rPr>
              <a:t>&gt;</a:t>
            </a:r>
            <a:r>
              <a:rPr lang="en-US" altLang="zh-CN" u="sng" dirty="0"/>
              <a:t> </a:t>
            </a:r>
            <a:r>
              <a:rPr lang="zh-CN" altLang="en-US" u="sng" dirty="0" smtClean="0"/>
              <a:t>与 顶点</a:t>
            </a:r>
            <a:r>
              <a:rPr lang="en-US" altLang="zh-CN" u="sng" dirty="0"/>
              <a:t>v</a:t>
            </a:r>
            <a:r>
              <a:rPr lang="zh-CN" altLang="en-US" u="sng" dirty="0"/>
              <a:t>和</a:t>
            </a:r>
            <a:r>
              <a:rPr lang="en-US" altLang="zh-CN" u="sng" dirty="0" smtClean="0"/>
              <a:t>w </a:t>
            </a:r>
            <a:r>
              <a:rPr lang="en-US" altLang="zh-CN" i="1" u="sng" dirty="0" smtClean="0"/>
              <a:t> </a:t>
            </a:r>
            <a:r>
              <a:rPr lang="en-US" altLang="zh-CN" i="1" u="sng" dirty="0"/>
              <a:t>“</a:t>
            </a:r>
            <a:r>
              <a:rPr lang="zh-CN" altLang="en-US" i="1" u="sng" dirty="0">
                <a:solidFill>
                  <a:schemeClr val="accent6"/>
                </a:solidFill>
              </a:rPr>
              <a:t>相关联</a:t>
            </a:r>
            <a:r>
              <a:rPr lang="zh-CN" altLang="en-US" i="1" u="sng" dirty="0"/>
              <a:t>”</a:t>
            </a:r>
            <a:r>
              <a:rPr lang="zh-CN" altLang="en-US" u="sng" dirty="0"/>
              <a:t> 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155" y="4906742"/>
            <a:ext cx="1757649" cy="15453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21795" y="5943600"/>
            <a:ext cx="122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93363" y="5943600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rgbClr val="0070C0"/>
                </a:solidFill>
              </a:rPr>
              <a:t>有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18" y="4937834"/>
            <a:ext cx="1955782" cy="153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83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图的相关术语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7/13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00" y="981075"/>
            <a:ext cx="8191500" cy="5419725"/>
          </a:xfrm>
        </p:spPr>
        <p:txBody>
          <a:bodyPr/>
          <a:lstStyle/>
          <a:p>
            <a:r>
              <a:rPr lang="zh-CN" altLang="en-US" sz="2600" b="1" dirty="0"/>
              <a:t>顶点的</a:t>
            </a:r>
            <a:r>
              <a:rPr lang="zh-CN" altLang="en-US" sz="2600" b="1" dirty="0" smtClean="0">
                <a:solidFill>
                  <a:srgbClr val="00B0F0"/>
                </a:solidFill>
              </a:rPr>
              <a:t>度</a:t>
            </a:r>
            <a:r>
              <a:rPr lang="en-US" altLang="zh-CN" sz="2600" b="1" dirty="0"/>
              <a:t>(degree)</a:t>
            </a:r>
            <a:r>
              <a:rPr lang="zh-CN" altLang="en-US" sz="2600" b="1" dirty="0" smtClean="0"/>
              <a:t>、</a:t>
            </a:r>
            <a:r>
              <a:rPr lang="zh-CN" altLang="en-US" sz="2600" b="1" dirty="0">
                <a:solidFill>
                  <a:srgbClr val="00B0F0"/>
                </a:solidFill>
              </a:rPr>
              <a:t>入度</a:t>
            </a:r>
            <a:r>
              <a:rPr lang="zh-CN" altLang="en-US" sz="2600" b="1" dirty="0"/>
              <a:t>、</a:t>
            </a:r>
            <a:r>
              <a:rPr lang="zh-CN" altLang="en-US" sz="2600" b="1" dirty="0">
                <a:solidFill>
                  <a:srgbClr val="00B0F0"/>
                </a:solidFill>
              </a:rPr>
              <a:t>出度</a:t>
            </a:r>
            <a:r>
              <a:rPr lang="zh-CN" altLang="en-US" sz="2600" dirty="0" smtClean="0"/>
              <a:t>：</a:t>
            </a:r>
            <a:endParaRPr lang="en-US" altLang="zh-CN" sz="2600" dirty="0" smtClean="0"/>
          </a:p>
          <a:p>
            <a:pPr lvl="1"/>
            <a:r>
              <a:rPr lang="zh-CN" altLang="en-US" sz="2400" dirty="0" smtClean="0"/>
              <a:t>对于</a:t>
            </a:r>
            <a:r>
              <a:rPr lang="zh-CN" altLang="en-US" sz="2400" b="1" i="1" u="sng" dirty="0">
                <a:solidFill>
                  <a:srgbClr val="7030A0"/>
                </a:solidFill>
              </a:rPr>
              <a:t>无</a:t>
            </a:r>
            <a:r>
              <a:rPr lang="zh-CN" altLang="en-US" sz="2400" u="sng" dirty="0"/>
              <a:t>向图</a:t>
            </a:r>
            <a:r>
              <a:rPr lang="en-US" altLang="zh-CN" sz="2400" dirty="0"/>
              <a:t>G=(V</a:t>
            </a:r>
            <a:r>
              <a:rPr lang="zh-CN" altLang="en-US" sz="2400" dirty="0"/>
              <a:t>，</a:t>
            </a:r>
            <a:r>
              <a:rPr lang="en-US" altLang="zh-CN" sz="2400" dirty="0"/>
              <a:t>E)</a:t>
            </a:r>
            <a:r>
              <a:rPr lang="zh-CN" altLang="en-US" sz="2400" dirty="0"/>
              <a:t>， </a:t>
            </a:r>
            <a:r>
              <a:rPr lang="zh-CN" altLang="en-US" sz="24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400" dirty="0" err="1" smtClean="0"/>
              <a:t>V</a:t>
            </a:r>
            <a:r>
              <a:rPr lang="zh-CN" altLang="en-US" sz="2400" dirty="0"/>
              <a:t>，图</a:t>
            </a:r>
            <a:r>
              <a:rPr lang="en-US" altLang="zh-CN" sz="2400" dirty="0"/>
              <a:t>G</a:t>
            </a:r>
            <a:r>
              <a:rPr lang="zh-CN" altLang="en-US" sz="2400" dirty="0"/>
              <a:t>中依附</a:t>
            </a:r>
            <a:r>
              <a:rPr lang="zh-CN" altLang="en-US" sz="2400" dirty="0" smtClean="0"/>
              <a:t>于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边的数目称为</a:t>
            </a:r>
            <a:r>
              <a:rPr lang="zh-CN" altLang="en-US" sz="2400" b="1" dirty="0" smtClean="0"/>
              <a:t>顶点的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i</a:t>
            </a:r>
            <a:r>
              <a:rPr lang="zh-CN" altLang="en-US" sz="2400" b="1" dirty="0" smtClean="0"/>
              <a:t>度</a:t>
            </a:r>
            <a:r>
              <a:rPr lang="en-US" altLang="zh-CN" sz="2400" b="1" dirty="0"/>
              <a:t>(degree)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记为</a:t>
            </a:r>
            <a:r>
              <a:rPr lang="en-US" altLang="zh-CN" sz="2400" b="1" dirty="0" smtClean="0"/>
              <a:t>TD(v</a:t>
            </a:r>
            <a:r>
              <a:rPr lang="en-US" altLang="zh-CN" sz="2400" b="1" baseline="-25000" dirty="0" smtClean="0"/>
              <a:t>i</a:t>
            </a:r>
            <a:r>
              <a:rPr lang="en-US" altLang="zh-CN" sz="2400" b="1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/>
            <a:r>
              <a:rPr lang="zh-CN" altLang="en-US" sz="2200" dirty="0"/>
              <a:t>在无向图中，</a:t>
            </a:r>
            <a:r>
              <a:rPr lang="zh-CN" altLang="en-US" sz="2200" u="sng" dirty="0"/>
              <a:t>所有顶点度的和</a:t>
            </a:r>
            <a:r>
              <a:rPr lang="zh-CN" altLang="en-US" sz="2200" i="1" dirty="0" smtClean="0"/>
              <a:t>是 </a:t>
            </a:r>
            <a:r>
              <a:rPr lang="zh-CN" altLang="en-US" sz="2200" u="sng" dirty="0" smtClean="0"/>
              <a:t>图</a:t>
            </a:r>
            <a:r>
              <a:rPr lang="zh-CN" altLang="en-US" sz="2200" u="sng" dirty="0"/>
              <a:t>中边的</a:t>
            </a:r>
            <a:r>
              <a:rPr lang="en-US" altLang="zh-CN" sz="2200" u="sng" dirty="0"/>
              <a:t>2</a:t>
            </a:r>
            <a:r>
              <a:rPr lang="zh-CN" altLang="en-US" sz="2200" u="sng" dirty="0"/>
              <a:t>倍</a:t>
            </a:r>
            <a:r>
              <a:rPr lang="zh-CN" altLang="en-US" sz="2200" dirty="0"/>
              <a:t>。即   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∑</a:t>
            </a:r>
            <a:r>
              <a:rPr lang="en-US" altLang="zh-CN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TD(</a:t>
            </a:r>
            <a:r>
              <a:rPr lang="en-US" altLang="zh-CN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200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2e      </a:t>
            </a:r>
            <a:r>
              <a:rPr lang="en-US" altLang="zh-CN" sz="2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=1, 2, …, 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为图的边数</a:t>
            </a:r>
            <a:r>
              <a:rPr lang="zh-CN" altLang="en-US" sz="2200" dirty="0" smtClean="0"/>
              <a:t>。 </a:t>
            </a:r>
            <a:endParaRPr lang="zh-CN" altLang="en-US" sz="2200" dirty="0"/>
          </a:p>
          <a:p>
            <a:pPr lvl="1"/>
            <a:r>
              <a:rPr lang="zh-CN" altLang="en-US" sz="2400" dirty="0"/>
              <a:t>对</a:t>
            </a:r>
            <a:r>
              <a:rPr lang="zh-CN" altLang="en-US" sz="2400" b="1" i="1" u="sng" dirty="0">
                <a:solidFill>
                  <a:srgbClr val="7030A0"/>
                </a:solidFill>
              </a:rPr>
              <a:t>有</a:t>
            </a:r>
            <a:r>
              <a:rPr lang="zh-CN" altLang="en-US" sz="2400" u="sng" dirty="0"/>
              <a:t>向图</a:t>
            </a:r>
            <a:r>
              <a:rPr lang="en-US" altLang="zh-CN" sz="2400" dirty="0"/>
              <a:t>G=(V</a:t>
            </a:r>
            <a:r>
              <a:rPr lang="zh-CN" altLang="en-US" sz="2400" dirty="0"/>
              <a:t>，</a:t>
            </a:r>
            <a:r>
              <a:rPr lang="en-US" altLang="zh-CN" sz="2400" dirty="0"/>
              <a:t>E)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若</a:t>
            </a:r>
            <a:r>
              <a:rPr lang="zh-CN" altLang="en-US" sz="24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400" dirty="0" err="1" smtClean="0"/>
              <a:t>V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图</a:t>
            </a:r>
            <a:r>
              <a:rPr lang="en-US" altLang="zh-CN" sz="2400" dirty="0"/>
              <a:t>G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以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 smtClean="0"/>
              <a:t>作为</a:t>
            </a:r>
            <a:r>
              <a:rPr lang="zh-CN" altLang="en-US" sz="2400" dirty="0"/>
              <a:t>起点的有向边</a:t>
            </a:r>
            <a:r>
              <a:rPr lang="en-US" altLang="zh-CN" sz="2400" dirty="0"/>
              <a:t>(</a:t>
            </a:r>
            <a:r>
              <a:rPr lang="zh-CN" altLang="en-US" sz="2400" dirty="0"/>
              <a:t>弧</a:t>
            </a:r>
            <a:r>
              <a:rPr lang="en-US" altLang="zh-CN" sz="2400" dirty="0"/>
              <a:t>)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数目 称为</a:t>
            </a:r>
            <a:r>
              <a:rPr lang="zh-CN" altLang="en-US" sz="2400" b="1" dirty="0" smtClean="0"/>
              <a:t>顶点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i</a:t>
            </a:r>
            <a:r>
              <a:rPr lang="zh-CN" altLang="en-US" sz="2400" b="1" dirty="0" smtClean="0"/>
              <a:t>的</a:t>
            </a:r>
            <a:r>
              <a:rPr lang="zh-CN" altLang="en-US" sz="2400" b="1" dirty="0">
                <a:solidFill>
                  <a:srgbClr val="0070C0"/>
                </a:solidFill>
              </a:rPr>
              <a:t>出度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Outdegree</a:t>
            </a:r>
            <a:r>
              <a:rPr lang="en-US" altLang="zh-CN" sz="2400" b="1" dirty="0"/>
              <a:t>)</a:t>
            </a:r>
            <a:r>
              <a:rPr lang="zh-CN" altLang="en-US" sz="2400" dirty="0"/>
              <a:t>，记为</a:t>
            </a:r>
            <a:r>
              <a:rPr lang="en-US" altLang="zh-CN" sz="2400" b="1" dirty="0" smtClean="0"/>
              <a:t>OD(v</a:t>
            </a:r>
            <a:r>
              <a:rPr lang="en-US" altLang="zh-CN" sz="2400" b="1" baseline="-25000" dirty="0" smtClean="0"/>
              <a:t>i</a:t>
            </a:r>
            <a:r>
              <a:rPr lang="en-US" altLang="zh-CN" sz="2400" b="1" dirty="0" smtClean="0"/>
              <a:t>)</a:t>
            </a:r>
            <a:r>
              <a:rPr lang="zh-CN" altLang="en-US" sz="2400" dirty="0" smtClean="0"/>
              <a:t>；以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 smtClean="0"/>
              <a:t>作为</a:t>
            </a:r>
            <a:r>
              <a:rPr lang="zh-CN" altLang="en-US" sz="2400" dirty="0"/>
              <a:t>终点的有向边</a:t>
            </a:r>
            <a:r>
              <a:rPr lang="en-US" altLang="zh-CN" sz="2400" dirty="0"/>
              <a:t>(</a:t>
            </a:r>
            <a:r>
              <a:rPr lang="zh-CN" altLang="en-US" sz="2400" dirty="0"/>
              <a:t>弧</a:t>
            </a:r>
            <a:r>
              <a:rPr lang="en-US" altLang="zh-CN" sz="2400" dirty="0"/>
              <a:t>)</a:t>
            </a:r>
            <a:r>
              <a:rPr lang="zh-CN" altLang="en-US" sz="2400" dirty="0"/>
              <a:t>的数目称为</a:t>
            </a:r>
            <a:r>
              <a:rPr lang="zh-CN" altLang="en-US" sz="2400" b="1" dirty="0" smtClean="0"/>
              <a:t>顶点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i</a:t>
            </a:r>
            <a:r>
              <a:rPr lang="zh-CN" altLang="en-US" sz="2400" b="1" dirty="0" smtClean="0"/>
              <a:t>的</a:t>
            </a:r>
            <a:r>
              <a:rPr lang="zh-CN" altLang="en-US" sz="2400" b="1" dirty="0">
                <a:solidFill>
                  <a:srgbClr val="0070C0"/>
                </a:solidFill>
              </a:rPr>
              <a:t>入度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Indegree</a:t>
            </a:r>
            <a:r>
              <a:rPr lang="en-US" altLang="zh-CN" sz="2400" b="1" dirty="0"/>
              <a:t>)</a:t>
            </a:r>
            <a:r>
              <a:rPr lang="zh-CN" altLang="en-US" sz="2400" dirty="0"/>
              <a:t>，记为</a:t>
            </a:r>
            <a:r>
              <a:rPr lang="en-US" altLang="zh-CN" sz="2400" b="1" dirty="0" smtClean="0"/>
              <a:t>ID(v</a:t>
            </a:r>
            <a:r>
              <a:rPr lang="en-US" altLang="zh-CN" sz="2400" b="1" baseline="-25000" dirty="0" smtClean="0"/>
              <a:t>i</a:t>
            </a:r>
            <a:r>
              <a:rPr lang="en-US" altLang="zh-CN" sz="2400" b="1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/>
            <a:r>
              <a:rPr lang="zh-CN" altLang="en-US" sz="2200" dirty="0" smtClean="0"/>
              <a:t>顶点</a:t>
            </a:r>
            <a:r>
              <a:rPr lang="en-US" altLang="zh-CN" sz="2200" dirty="0"/>
              <a:t>v</a:t>
            </a:r>
            <a:r>
              <a:rPr lang="en-US" altLang="zh-CN" sz="2200" baseline="-25000" dirty="0"/>
              <a:t>i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出度与入度之和</a:t>
            </a:r>
            <a:r>
              <a:rPr lang="zh-CN" altLang="en-US" sz="2200" dirty="0" smtClean="0"/>
              <a:t>称为</a:t>
            </a:r>
            <a:r>
              <a:rPr lang="en-US" altLang="zh-CN" sz="2200" b="1" dirty="0" smtClean="0">
                <a:solidFill>
                  <a:srgbClr val="0070C0"/>
                </a:solidFill>
              </a:rPr>
              <a:t>v</a:t>
            </a:r>
            <a:r>
              <a:rPr lang="en-US" altLang="zh-CN" sz="2200" b="1" baseline="-25000" dirty="0" smtClean="0">
                <a:solidFill>
                  <a:srgbClr val="0070C0"/>
                </a:solidFill>
              </a:rPr>
              <a:t>i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的</a:t>
            </a:r>
            <a:r>
              <a:rPr lang="zh-CN" altLang="en-US" sz="2200" b="1" dirty="0">
                <a:solidFill>
                  <a:srgbClr val="0070C0"/>
                </a:solidFill>
              </a:rPr>
              <a:t>度</a:t>
            </a:r>
            <a:r>
              <a:rPr lang="zh-CN" altLang="en-US" sz="2200" dirty="0"/>
              <a:t>，记为</a:t>
            </a:r>
            <a:r>
              <a:rPr lang="en-US" altLang="zh-CN" sz="2200" b="1" dirty="0" smtClean="0"/>
              <a:t>TD(</a:t>
            </a:r>
            <a:r>
              <a:rPr lang="en-US" altLang="zh-CN" sz="2200" b="1" dirty="0"/>
              <a:t>v</a:t>
            </a:r>
            <a:r>
              <a:rPr lang="en-US" altLang="zh-CN" sz="2200" b="1" baseline="-25000" dirty="0"/>
              <a:t>i</a:t>
            </a:r>
            <a:r>
              <a:rPr lang="en-US" altLang="zh-CN" sz="2200" b="1" dirty="0" smtClean="0"/>
              <a:t>)</a:t>
            </a:r>
            <a:r>
              <a:rPr lang="en-US" altLang="zh-CN" sz="2200" dirty="0" smtClean="0"/>
              <a:t> </a:t>
            </a:r>
            <a:r>
              <a:rPr lang="zh-CN" altLang="en-US" sz="2200" dirty="0"/>
              <a:t>。</a:t>
            </a:r>
            <a:r>
              <a:rPr lang="zh-CN" altLang="en-US" sz="2200" dirty="0" smtClean="0"/>
              <a:t>即：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TD(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2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= OD(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2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 + ID(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2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7" y="4191000"/>
            <a:ext cx="1300054" cy="1143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337" y="5498068"/>
            <a:ext cx="123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rgbClr val="0070C0"/>
                </a:solidFill>
              </a:rPr>
              <a:t>有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161" y="3095270"/>
            <a:ext cx="122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37" y="1916356"/>
            <a:ext cx="1424863" cy="112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图的相关术语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8/13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5000"/>
              </a:lnSpc>
              <a:spcBef>
                <a:spcPts val="1800"/>
              </a:spcBef>
            </a:pPr>
            <a:r>
              <a:rPr lang="zh-CN" altLang="en-US" sz="2400" b="1" dirty="0">
                <a:solidFill>
                  <a:srgbClr val="00B0F0"/>
                </a:solidFill>
              </a:rPr>
              <a:t>路径</a:t>
            </a:r>
            <a:r>
              <a:rPr lang="en-US" altLang="zh-CN" sz="2400" b="1" dirty="0"/>
              <a:t>(Path)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B0F0"/>
                </a:solidFill>
              </a:rPr>
              <a:t>路径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长度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35000"/>
              </a:lnSpc>
              <a:spcBef>
                <a:spcPts val="1800"/>
              </a:spcBef>
            </a:pPr>
            <a:r>
              <a:rPr lang="zh-CN" altLang="en-US" sz="2400" dirty="0" smtClean="0"/>
              <a:t>对</a:t>
            </a:r>
            <a:r>
              <a:rPr lang="zh-CN" altLang="en-US" sz="2400" u="sng" dirty="0">
                <a:solidFill>
                  <a:schemeClr val="accent6"/>
                </a:solidFill>
              </a:rPr>
              <a:t>无</a:t>
            </a:r>
            <a:r>
              <a:rPr lang="zh-CN" altLang="en-US" sz="2400" u="sng" dirty="0"/>
              <a:t>向图</a:t>
            </a:r>
            <a:r>
              <a:rPr lang="en-US" altLang="zh-CN" sz="2400" dirty="0"/>
              <a:t>G=(V</a:t>
            </a:r>
            <a:r>
              <a:rPr lang="zh-CN" altLang="en-US" sz="2400" dirty="0"/>
              <a:t>，</a:t>
            </a:r>
            <a:r>
              <a:rPr lang="en-US" altLang="zh-CN" sz="2400" dirty="0"/>
              <a:t>E)</a:t>
            </a:r>
            <a:r>
              <a:rPr lang="zh-CN" altLang="en-US" sz="2400" dirty="0"/>
              <a:t>，若从顶点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i </a:t>
            </a:r>
            <a:r>
              <a:rPr lang="zh-CN" altLang="en-US" sz="2400" i="1" dirty="0" smtClean="0">
                <a:solidFill>
                  <a:schemeClr val="accent6"/>
                </a:solidFill>
              </a:rPr>
              <a:t>经过</a:t>
            </a:r>
            <a:r>
              <a:rPr lang="zh-CN" altLang="en-US" sz="2400" i="1" dirty="0">
                <a:solidFill>
                  <a:schemeClr val="accent6"/>
                </a:solidFill>
              </a:rPr>
              <a:t>若干条边</a:t>
            </a:r>
            <a:r>
              <a:rPr lang="zh-CN" altLang="en-US" sz="2400" dirty="0"/>
              <a:t>能到达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，称顶点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是</a:t>
            </a:r>
            <a:r>
              <a:rPr lang="zh-CN" altLang="en-US" sz="2400" b="1" dirty="0"/>
              <a:t>连通的</a:t>
            </a:r>
            <a:r>
              <a:rPr lang="zh-CN" altLang="en-US" sz="2400" dirty="0"/>
              <a:t>，又称</a:t>
            </a:r>
            <a:r>
              <a:rPr lang="zh-CN" altLang="en-US" sz="2400" b="1" dirty="0"/>
              <a:t>顶点</a:t>
            </a:r>
            <a:r>
              <a:rPr lang="en-US" altLang="zh-CN" sz="2400" b="1" dirty="0"/>
              <a:t>v</a:t>
            </a:r>
            <a:r>
              <a:rPr lang="en-US" altLang="zh-CN" sz="2400" b="1" baseline="-25000" dirty="0"/>
              <a:t>i</a:t>
            </a:r>
            <a:r>
              <a:rPr lang="zh-CN" altLang="en-US" sz="2400" b="1" dirty="0"/>
              <a:t>到</a:t>
            </a:r>
            <a:r>
              <a:rPr lang="en-US" altLang="zh-CN" sz="2400" b="1" dirty="0" err="1"/>
              <a:t>v</a:t>
            </a:r>
            <a:r>
              <a:rPr lang="en-US" altLang="zh-CN" sz="2400" b="1" baseline="-25000" dirty="0" err="1"/>
              <a:t>j</a:t>
            </a:r>
            <a:r>
              <a:rPr lang="zh-CN" altLang="en-US" sz="2400" b="1" dirty="0"/>
              <a:t>有</a:t>
            </a:r>
            <a:r>
              <a:rPr lang="zh-CN" altLang="en-US" sz="2400" b="1" dirty="0">
                <a:solidFill>
                  <a:srgbClr val="0070C0"/>
                </a:solidFill>
              </a:rPr>
              <a:t>路径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35000"/>
              </a:lnSpc>
              <a:spcBef>
                <a:spcPts val="1800"/>
              </a:spcBef>
            </a:pPr>
            <a:r>
              <a:rPr lang="zh-CN" altLang="en-US" sz="2400" dirty="0" smtClean="0"/>
              <a:t>对</a:t>
            </a:r>
            <a:r>
              <a:rPr lang="zh-CN" altLang="en-US" sz="2400" u="sng" dirty="0">
                <a:solidFill>
                  <a:schemeClr val="accent6"/>
                </a:solidFill>
              </a:rPr>
              <a:t>有</a:t>
            </a:r>
            <a:r>
              <a:rPr lang="zh-CN" altLang="en-US" sz="2400" u="sng" dirty="0"/>
              <a:t>向图</a:t>
            </a:r>
            <a:r>
              <a:rPr lang="en-US" altLang="zh-CN" sz="2400" dirty="0"/>
              <a:t>G=(V</a:t>
            </a:r>
            <a:r>
              <a:rPr lang="zh-CN" altLang="en-US" sz="2400" dirty="0"/>
              <a:t>，</a:t>
            </a:r>
            <a:r>
              <a:rPr lang="en-US" altLang="zh-CN" sz="2400" dirty="0"/>
              <a:t>E)</a:t>
            </a:r>
            <a:r>
              <a:rPr lang="zh-CN" altLang="en-US" sz="2400" dirty="0"/>
              <a:t>，从顶点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i </a:t>
            </a:r>
            <a:r>
              <a:rPr lang="zh-CN" altLang="en-US" sz="2400" dirty="0" smtClean="0"/>
              <a:t>到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j</a:t>
            </a:r>
            <a:r>
              <a:rPr lang="en-US" altLang="zh-CN" sz="2400" baseline="-25000" dirty="0" smtClean="0"/>
              <a:t> </a:t>
            </a:r>
            <a:r>
              <a:rPr lang="zh-CN" altLang="en-US" sz="2400" dirty="0" smtClean="0"/>
              <a:t>有</a:t>
            </a:r>
            <a:r>
              <a:rPr lang="zh-CN" altLang="en-US" sz="2400" b="1" dirty="0">
                <a:solidFill>
                  <a:srgbClr val="0070C0"/>
                </a:solidFill>
              </a:rPr>
              <a:t>有向路径</a:t>
            </a:r>
            <a:r>
              <a:rPr lang="zh-CN" altLang="en-US" sz="2400" dirty="0"/>
              <a:t>，指的是</a:t>
            </a:r>
            <a:r>
              <a:rPr lang="zh-CN" altLang="en-US" sz="2400" i="1" u="sng" dirty="0"/>
              <a:t>从顶点</a:t>
            </a:r>
            <a:r>
              <a:rPr lang="en-US" altLang="zh-CN" sz="2400" i="1" u="sng" dirty="0" smtClean="0"/>
              <a:t>v</a:t>
            </a:r>
            <a:r>
              <a:rPr lang="en-US" altLang="zh-CN" sz="2400" i="1" u="sng" baseline="-25000" dirty="0" smtClean="0"/>
              <a:t>i </a:t>
            </a:r>
            <a:r>
              <a:rPr lang="zh-CN" altLang="en-US" sz="2400" i="1" u="sng" dirty="0" smtClean="0">
                <a:solidFill>
                  <a:schemeClr val="accent6"/>
                </a:solidFill>
              </a:rPr>
              <a:t>经过</a:t>
            </a:r>
            <a:r>
              <a:rPr lang="zh-CN" altLang="en-US" sz="2400" i="1" u="sng" dirty="0">
                <a:solidFill>
                  <a:schemeClr val="accent6"/>
                </a:solidFill>
              </a:rPr>
              <a:t>若干条有向边</a:t>
            </a:r>
            <a:r>
              <a:rPr lang="en-US" altLang="zh-CN" sz="2400" i="1" u="sng" dirty="0">
                <a:solidFill>
                  <a:schemeClr val="accent6"/>
                </a:solidFill>
              </a:rPr>
              <a:t>(</a:t>
            </a:r>
            <a:r>
              <a:rPr lang="zh-CN" altLang="en-US" sz="2400" i="1" u="sng" dirty="0">
                <a:solidFill>
                  <a:schemeClr val="accent6"/>
                </a:solidFill>
              </a:rPr>
              <a:t>弧</a:t>
            </a:r>
            <a:r>
              <a:rPr lang="en-US" altLang="zh-CN" sz="2400" i="1" u="sng" dirty="0">
                <a:solidFill>
                  <a:schemeClr val="accent6"/>
                </a:solidFill>
              </a:rPr>
              <a:t>)</a:t>
            </a:r>
            <a:r>
              <a:rPr lang="zh-CN" altLang="en-US" sz="2400" i="1" u="sng" dirty="0"/>
              <a:t>能到达</a:t>
            </a:r>
            <a:r>
              <a:rPr lang="en-US" altLang="zh-CN" sz="2400" i="1" u="sng" dirty="0" err="1"/>
              <a:t>v</a:t>
            </a:r>
            <a:r>
              <a:rPr lang="en-US" altLang="zh-CN" sz="2400" i="1" u="sng" baseline="-25000" dirty="0" err="1"/>
              <a:t>j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35000"/>
              </a:lnSpc>
              <a:spcBef>
                <a:spcPts val="1800"/>
              </a:spcBef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或</a:t>
            </a:r>
            <a:r>
              <a:rPr lang="en-US" altLang="zh-CN" sz="2400" dirty="0" smtClean="0"/>
              <a:t>: </a:t>
            </a:r>
            <a:r>
              <a:rPr lang="zh-CN" altLang="en-US" sz="2400" b="1" u="sng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路径</a:t>
            </a:r>
            <a:r>
              <a:rPr lang="zh-CN" altLang="en-US" sz="2400" dirty="0"/>
              <a:t>是图</a:t>
            </a:r>
            <a:r>
              <a:rPr lang="en-US" altLang="zh-CN" sz="2400" dirty="0"/>
              <a:t>G</a:t>
            </a:r>
            <a:r>
              <a:rPr lang="zh-CN" altLang="en-US" sz="2400" dirty="0"/>
              <a:t>中</a:t>
            </a:r>
            <a:r>
              <a:rPr lang="zh-CN" altLang="en-US" sz="2400" u="sng" dirty="0"/>
              <a:t>连接两顶点之间所经过的顶点序列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如</a:t>
            </a:r>
            <a:r>
              <a:rPr lang="en-US" altLang="zh-CN" sz="2400" dirty="0" smtClean="0"/>
              <a:t>:</a:t>
            </a:r>
          </a:p>
          <a:p>
            <a:pPr marL="800100" lvl="2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Path=v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i0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i1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ij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且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ij-1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ij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E,  j=1,2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…,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  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:</a:t>
            </a:r>
          </a:p>
          <a:p>
            <a:pPr marL="800100" lvl="2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Path=v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i0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i1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…v</a:t>
            </a:r>
            <a:r>
              <a:rPr lang="en-US" altLang="zh-CN" sz="20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 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ij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且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ij-1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2000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ij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Symbol" panose="05050102010706020507" pitchFamily="18" charset="2"/>
              </a:rPr>
              <a:t>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E,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j=1,2, …,m</a:t>
            </a:r>
          </a:p>
          <a:p>
            <a:pPr lvl="1">
              <a:lnSpc>
                <a:spcPct val="135000"/>
              </a:lnSpc>
            </a:pPr>
            <a:r>
              <a:rPr lang="zh-CN" altLang="en-US" sz="2400" u="sng" dirty="0" smtClean="0"/>
              <a:t>路径</a:t>
            </a:r>
            <a:r>
              <a:rPr lang="zh-CN" altLang="en-US" sz="2400" u="sng" dirty="0"/>
              <a:t>上边或有向边</a:t>
            </a:r>
            <a:r>
              <a:rPr lang="en-US" altLang="zh-CN" sz="2400" u="sng" dirty="0"/>
              <a:t>(</a:t>
            </a:r>
            <a:r>
              <a:rPr lang="zh-CN" altLang="en-US" sz="2400" u="sng" dirty="0"/>
              <a:t>弧</a:t>
            </a:r>
            <a:r>
              <a:rPr lang="en-US" altLang="zh-CN" sz="2400" u="sng" dirty="0"/>
              <a:t>)</a:t>
            </a:r>
            <a:r>
              <a:rPr lang="zh-CN" altLang="en-US" sz="2400" u="sng" dirty="0"/>
              <a:t>的</a:t>
            </a:r>
            <a:r>
              <a:rPr lang="zh-CN" altLang="en-US" sz="2400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数目</a:t>
            </a:r>
            <a:r>
              <a:rPr lang="zh-CN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2400" dirty="0" smtClean="0"/>
              <a:t>称为</a:t>
            </a:r>
            <a:r>
              <a:rPr lang="zh-CN" altLang="en-US" sz="2400" b="1" u="sng" dirty="0"/>
              <a:t>该</a:t>
            </a:r>
            <a:r>
              <a:rPr lang="zh-CN" altLang="en-US" sz="2400" b="1" u="sng" dirty="0">
                <a:solidFill>
                  <a:srgbClr val="0070C0"/>
                </a:solidFill>
              </a:rPr>
              <a:t>路径的长度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35000"/>
              </a:lnSpc>
              <a:spcBef>
                <a:spcPts val="1800"/>
              </a:spcBef>
            </a:pPr>
            <a:endParaRPr lang="zh-CN" altLang="en-US" sz="2400" dirty="0"/>
          </a:p>
          <a:p>
            <a:pPr>
              <a:lnSpc>
                <a:spcPct val="135000"/>
              </a:lnSpc>
              <a:spcBef>
                <a:spcPts val="1800"/>
              </a:spcBef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605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图的相关术语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9/13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5105400" cy="5419725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B0F0"/>
                </a:solidFill>
              </a:rPr>
              <a:t>回路</a:t>
            </a:r>
            <a:r>
              <a:rPr lang="en-US" altLang="zh-CN" b="1" dirty="0"/>
              <a:t>(Cycle</a:t>
            </a:r>
            <a:r>
              <a:rPr lang="en-US" altLang="zh-CN" b="1" dirty="0" smtClean="0"/>
              <a:t>)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/>
              <a:t>在一条路径中，若</a:t>
            </a:r>
            <a:r>
              <a:rPr lang="zh-CN" altLang="en-US" u="sng" dirty="0">
                <a:solidFill>
                  <a:schemeClr val="accent6"/>
                </a:solidFill>
              </a:rPr>
              <a:t>没有重复相同的</a:t>
            </a:r>
            <a:r>
              <a:rPr lang="zh-CN" altLang="en-US" dirty="0">
                <a:solidFill>
                  <a:schemeClr val="accent6"/>
                </a:solidFill>
              </a:rPr>
              <a:t>顶点</a:t>
            </a:r>
            <a:r>
              <a:rPr lang="zh-CN" altLang="en-US" dirty="0"/>
              <a:t>，该路径称为</a:t>
            </a:r>
            <a:r>
              <a:rPr lang="zh-CN" altLang="en-US" b="1" dirty="0">
                <a:solidFill>
                  <a:srgbClr val="0070C0"/>
                </a:solidFill>
              </a:rPr>
              <a:t>简单路径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u="sng" dirty="0" smtClean="0"/>
              <a:t>第一</a:t>
            </a:r>
            <a:r>
              <a:rPr lang="zh-CN" altLang="en-US" u="sng" dirty="0"/>
              <a:t>个顶点</a:t>
            </a:r>
            <a:r>
              <a:rPr lang="zh-CN" altLang="en-US" dirty="0"/>
              <a:t>和</a:t>
            </a:r>
            <a:r>
              <a:rPr lang="zh-CN" altLang="en-US" u="sng" dirty="0"/>
              <a:t>最后一个顶点</a:t>
            </a:r>
            <a:r>
              <a:rPr lang="zh-CN" altLang="en-US" b="1" i="1" dirty="0"/>
              <a:t>相同</a:t>
            </a:r>
            <a:r>
              <a:rPr lang="zh-CN" altLang="en-US" dirty="0"/>
              <a:t>的路径称为</a:t>
            </a:r>
            <a:r>
              <a:rPr lang="zh-CN" altLang="en-US" b="1" dirty="0">
                <a:solidFill>
                  <a:srgbClr val="0070C0"/>
                </a:solidFill>
              </a:rPr>
              <a:t>回路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zh-CN" altLang="en-US" b="1" dirty="0">
                <a:solidFill>
                  <a:srgbClr val="0070C0"/>
                </a:solidFill>
              </a:rPr>
              <a:t>环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zh-CN" altLang="en-US" dirty="0"/>
              <a:t>一个回路中，若除</a:t>
            </a:r>
            <a:r>
              <a:rPr lang="zh-CN" altLang="en-US" u="sng" dirty="0"/>
              <a:t>第一个</a:t>
            </a:r>
            <a:r>
              <a:rPr lang="zh-CN" altLang="en-US" dirty="0"/>
              <a:t>与</a:t>
            </a:r>
            <a:r>
              <a:rPr lang="zh-CN" altLang="en-US" u="sng" dirty="0"/>
              <a:t>最后一个</a:t>
            </a:r>
            <a:r>
              <a:rPr lang="zh-CN" altLang="en-US" dirty="0"/>
              <a:t>顶点外，其余顶点不重复出现的回路称为</a:t>
            </a:r>
            <a:r>
              <a:rPr lang="zh-CN" altLang="en-US" b="1" dirty="0">
                <a:solidFill>
                  <a:srgbClr val="0070C0"/>
                </a:solidFill>
              </a:rPr>
              <a:t>简单回路</a:t>
            </a:r>
            <a:r>
              <a:rPr lang="en-US" altLang="zh-CN" b="1" dirty="0"/>
              <a:t>(</a:t>
            </a:r>
            <a:r>
              <a:rPr lang="zh-CN" altLang="en-US" b="1" dirty="0">
                <a:solidFill>
                  <a:srgbClr val="0070C0"/>
                </a:solidFill>
              </a:rPr>
              <a:t>简单环</a:t>
            </a:r>
            <a:r>
              <a:rPr lang="en-US" altLang="zh-CN" b="1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638800" y="3048000"/>
            <a:ext cx="3352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顶点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到顶点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有路径：</a:t>
            </a:r>
            <a:endParaRPr lang="en-US" altLang="zh-CN" sz="2000" dirty="0" smtClean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1)1-3-6: 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2)1-2-5-6: 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3)1-2-4-5-6: 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路径</a:t>
            </a:r>
            <a:endParaRPr lang="en-US" altLang="zh-CN" sz="2000" dirty="0" smtClean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1)</a:t>
            </a:r>
            <a:r>
              <a:rPr lang="en-US" altLang="zh-CN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-5-6-</a:t>
            </a:r>
            <a:r>
              <a:rPr lang="en-US" altLang="zh-CN" sz="2000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回路</a:t>
            </a:r>
            <a:endParaRPr lang="en-US" altLang="zh-CN" sz="2000" dirty="0" smtClean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2)</a:t>
            </a:r>
            <a:r>
              <a:rPr lang="en-US" altLang="zh-CN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-4-5-2-</a:t>
            </a:r>
            <a:r>
              <a:rPr lang="en-US" altLang="zh-CN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简单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回路</a:t>
            </a:r>
            <a:endParaRPr lang="zh-CN" altLang="en-US" sz="20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143000"/>
            <a:ext cx="2312192" cy="181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85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5410200"/>
            <a:ext cx="8153400" cy="990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图的相关术语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10/13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81075"/>
            <a:ext cx="8610600" cy="54197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00B0F0"/>
                </a:solidFill>
              </a:rPr>
              <a:t>连通图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B0F0"/>
                </a:solidFill>
              </a:rPr>
              <a:t>图的连通分量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lnSpc>
                <a:spcPct val="130000"/>
              </a:lnSpc>
            </a:pPr>
            <a:r>
              <a:rPr lang="zh-CN" altLang="en-US" sz="2400" dirty="0" smtClean="0"/>
              <a:t>对</a:t>
            </a:r>
            <a:r>
              <a:rPr lang="zh-CN" altLang="en-US" sz="2400" u="sng" dirty="0">
                <a:solidFill>
                  <a:schemeClr val="accent6"/>
                </a:solidFill>
              </a:rPr>
              <a:t>无</a:t>
            </a:r>
            <a:r>
              <a:rPr lang="zh-CN" altLang="en-US" sz="2400" u="sng" dirty="0"/>
              <a:t>向图</a:t>
            </a:r>
            <a:r>
              <a:rPr lang="en-US" altLang="zh-CN" sz="2400" dirty="0"/>
              <a:t>G=(V</a:t>
            </a:r>
            <a:r>
              <a:rPr lang="zh-CN" altLang="en-US" sz="2400" dirty="0"/>
              <a:t>，</a:t>
            </a:r>
            <a:r>
              <a:rPr lang="en-US" altLang="zh-CN" sz="2400" dirty="0"/>
              <a:t>E)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若</a:t>
            </a:r>
            <a:r>
              <a:rPr lang="zh-CN" altLang="en-US" sz="2400" b="1" dirty="0" smtClean="0">
                <a:solidFill>
                  <a:srgbClr val="7030A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dirty="0" smtClean="0"/>
              <a:t>v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v</a:t>
            </a:r>
            <a:r>
              <a:rPr lang="en-US" altLang="zh-CN" sz="2400" baseline="-25000" dirty="0" err="1" smtClean="0"/>
              <a:t>j</a:t>
            </a:r>
            <a:r>
              <a:rPr lang="en-US" altLang="zh-CN" sz="2400" b="1" dirty="0" err="1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 smtClean="0"/>
              <a:t>V</a:t>
            </a:r>
            <a:r>
              <a:rPr lang="zh-CN" altLang="en-US" sz="2400" dirty="0"/>
              <a:t>，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j</a:t>
            </a:r>
            <a:r>
              <a:rPr lang="zh-CN" altLang="en-US" sz="2400" dirty="0"/>
              <a:t>都是连通的，则称</a:t>
            </a:r>
            <a:r>
              <a:rPr lang="zh-CN" altLang="en-US" sz="2400" b="1" dirty="0"/>
              <a:t>图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0070C0"/>
                </a:solidFill>
              </a:rPr>
              <a:t>连通图</a:t>
            </a:r>
            <a:r>
              <a:rPr lang="zh-CN" altLang="en-US" sz="2400" dirty="0"/>
              <a:t>，否则称为</a:t>
            </a:r>
            <a:r>
              <a:rPr lang="zh-CN" altLang="en-US" sz="2400" b="1" dirty="0">
                <a:solidFill>
                  <a:srgbClr val="0070C0"/>
                </a:solidFill>
              </a:rPr>
              <a:t>非连通图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>
              <a:lnSpc>
                <a:spcPct val="130000"/>
              </a:lnSpc>
            </a:pPr>
            <a:r>
              <a:rPr lang="zh-CN" altLang="en-US" sz="2000" dirty="0" smtClean="0"/>
              <a:t>若</a:t>
            </a:r>
            <a:r>
              <a:rPr lang="en-US" altLang="zh-CN" sz="2000" dirty="0"/>
              <a:t>G</a:t>
            </a:r>
            <a:r>
              <a:rPr lang="zh-CN" altLang="en-US" sz="2000" dirty="0"/>
              <a:t>是</a:t>
            </a:r>
            <a:r>
              <a:rPr lang="zh-CN" altLang="en-US" sz="2000" i="1" dirty="0">
                <a:solidFill>
                  <a:srgbClr val="7030A0"/>
                </a:solidFill>
              </a:rPr>
              <a:t>非连通图</a:t>
            </a:r>
            <a:r>
              <a:rPr lang="zh-CN" altLang="en-US" sz="2000" dirty="0"/>
              <a:t>，则</a:t>
            </a:r>
            <a:r>
              <a:rPr lang="zh-CN" altLang="en-US" sz="2000" b="1" i="1" dirty="0">
                <a:solidFill>
                  <a:srgbClr val="7030A0"/>
                </a:solidFill>
              </a:rPr>
              <a:t>极大</a:t>
            </a:r>
            <a:r>
              <a:rPr lang="zh-CN" altLang="en-US" sz="2000" i="1" dirty="0">
                <a:solidFill>
                  <a:srgbClr val="7030A0"/>
                </a:solidFill>
              </a:rPr>
              <a:t>的连通子图</a:t>
            </a:r>
            <a:r>
              <a:rPr lang="zh-CN" altLang="en-US" sz="2000" dirty="0"/>
              <a:t>称为</a:t>
            </a:r>
            <a:r>
              <a:rPr lang="en-US" altLang="zh-CN" sz="2000" b="1" dirty="0">
                <a:solidFill>
                  <a:srgbClr val="0070C0"/>
                </a:solidFill>
              </a:rPr>
              <a:t>G</a:t>
            </a:r>
            <a:r>
              <a:rPr lang="zh-CN" altLang="en-US" sz="2000" b="1" dirty="0">
                <a:solidFill>
                  <a:srgbClr val="0070C0"/>
                </a:solidFill>
              </a:rPr>
              <a:t>的连通分量</a:t>
            </a:r>
            <a:r>
              <a:rPr lang="zh-CN" altLang="en-US" sz="2000" dirty="0"/>
              <a:t>。 </a:t>
            </a:r>
          </a:p>
          <a:p>
            <a:pPr lvl="1">
              <a:lnSpc>
                <a:spcPct val="130000"/>
              </a:lnSpc>
            </a:pPr>
            <a:r>
              <a:rPr lang="zh-CN" altLang="en-US" sz="2400" dirty="0" smtClean="0"/>
              <a:t>对</a:t>
            </a:r>
            <a:r>
              <a:rPr lang="zh-CN" altLang="en-US" sz="2400" u="sng" dirty="0">
                <a:solidFill>
                  <a:schemeClr val="accent6"/>
                </a:solidFill>
              </a:rPr>
              <a:t>有</a:t>
            </a:r>
            <a:r>
              <a:rPr lang="zh-CN" altLang="en-US" sz="2400" u="sng" dirty="0"/>
              <a:t>向图</a:t>
            </a:r>
            <a:r>
              <a:rPr lang="en-US" altLang="zh-CN" sz="2400" dirty="0"/>
              <a:t>G=(V</a:t>
            </a:r>
            <a:r>
              <a:rPr lang="zh-CN" altLang="en-US" sz="2400" dirty="0"/>
              <a:t>，</a:t>
            </a:r>
            <a:r>
              <a:rPr lang="en-US" altLang="zh-CN" sz="2400" dirty="0"/>
              <a:t>E)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若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v</a:t>
            </a:r>
            <a:r>
              <a:rPr lang="en-US" altLang="zh-CN" sz="2400" baseline="-25000" dirty="0" err="1"/>
              <a:t>j</a:t>
            </a:r>
            <a:r>
              <a:rPr lang="en-US" altLang="zh-CN" sz="2400" b="1" dirty="0" err="1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dirty="0" err="1" smtClean="0"/>
              <a:t>V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都有</a:t>
            </a:r>
            <a:r>
              <a:rPr lang="zh-CN" altLang="en-US" sz="2400" u="sng" dirty="0"/>
              <a:t>以</a:t>
            </a:r>
            <a:r>
              <a:rPr lang="en-US" altLang="zh-CN" sz="2400" u="sng" dirty="0"/>
              <a:t>v</a:t>
            </a:r>
            <a:r>
              <a:rPr lang="en-US" altLang="zh-CN" sz="2400" u="sng" baseline="-25000" dirty="0"/>
              <a:t>i</a:t>
            </a:r>
            <a:r>
              <a:rPr lang="zh-CN" altLang="en-US" sz="2400" u="sng" dirty="0"/>
              <a:t>为起点， </a:t>
            </a:r>
            <a:r>
              <a:rPr lang="en-US" altLang="zh-CN" sz="2400" u="sng" dirty="0" err="1" smtClean="0"/>
              <a:t>v</a:t>
            </a:r>
            <a:r>
              <a:rPr lang="en-US" altLang="zh-CN" sz="2400" u="sng" baseline="-25000" dirty="0" err="1" smtClean="0"/>
              <a:t>j</a:t>
            </a:r>
            <a:r>
              <a:rPr lang="zh-CN" altLang="en-US" sz="2400" u="sng" dirty="0" smtClean="0"/>
              <a:t>为终点</a:t>
            </a:r>
            <a:r>
              <a:rPr lang="zh-CN" altLang="en-US" sz="2400" dirty="0" smtClean="0"/>
              <a:t> </a:t>
            </a:r>
            <a:r>
              <a:rPr lang="zh-CN" altLang="en-US" sz="2400" b="1" i="1" dirty="0" smtClean="0"/>
              <a:t>以及</a:t>
            </a:r>
            <a:r>
              <a:rPr lang="zh-CN" altLang="en-US" sz="2400" dirty="0" smtClean="0"/>
              <a:t> </a:t>
            </a:r>
            <a:r>
              <a:rPr lang="zh-CN" altLang="en-US" sz="2400" u="sng" dirty="0" smtClean="0"/>
              <a:t>以</a:t>
            </a:r>
            <a:r>
              <a:rPr lang="en-US" altLang="zh-CN" sz="2400" u="sng" dirty="0" err="1"/>
              <a:t>v</a:t>
            </a:r>
            <a:r>
              <a:rPr lang="en-US" altLang="zh-CN" sz="2400" u="sng" baseline="-25000" dirty="0" err="1"/>
              <a:t>j</a:t>
            </a:r>
            <a:r>
              <a:rPr lang="zh-CN" altLang="en-US" sz="2400" u="sng" dirty="0"/>
              <a:t>为起点，</a:t>
            </a:r>
            <a:r>
              <a:rPr lang="en-US" altLang="zh-CN" sz="2400" u="sng" dirty="0"/>
              <a:t>v</a:t>
            </a:r>
            <a:r>
              <a:rPr lang="en-US" altLang="zh-CN" sz="2400" u="sng" baseline="-25000" dirty="0"/>
              <a:t>i</a:t>
            </a:r>
            <a:r>
              <a:rPr lang="zh-CN" altLang="en-US" sz="2400" u="sng" dirty="0"/>
              <a:t>为终点</a:t>
            </a:r>
            <a:r>
              <a:rPr lang="zh-CN" altLang="en-US" sz="2400" dirty="0"/>
              <a:t>的有向路径，称</a:t>
            </a:r>
            <a:r>
              <a:rPr lang="zh-CN" altLang="en-US" sz="2400" b="1" dirty="0"/>
              <a:t>图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0070C0"/>
                </a:solidFill>
              </a:rPr>
              <a:t>强连通图</a:t>
            </a:r>
            <a:r>
              <a:rPr lang="zh-CN" altLang="en-US" sz="2400" dirty="0"/>
              <a:t>，否则称为</a:t>
            </a:r>
            <a:r>
              <a:rPr lang="zh-CN" altLang="en-US" sz="2400" b="1" dirty="0">
                <a:solidFill>
                  <a:srgbClr val="0070C0"/>
                </a:solidFill>
              </a:rPr>
              <a:t>非强连通图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>
              <a:lnSpc>
                <a:spcPct val="130000"/>
              </a:lnSpc>
            </a:pPr>
            <a:r>
              <a:rPr lang="zh-CN" altLang="en-US" sz="2000" dirty="0" smtClean="0"/>
              <a:t>若</a:t>
            </a:r>
            <a:r>
              <a:rPr lang="en-US" altLang="zh-CN" sz="2000" dirty="0"/>
              <a:t>G</a:t>
            </a:r>
            <a:r>
              <a:rPr lang="zh-CN" altLang="en-US" sz="2000" dirty="0"/>
              <a:t>是</a:t>
            </a:r>
            <a:r>
              <a:rPr lang="zh-CN" altLang="en-US" sz="2000" i="1" dirty="0">
                <a:solidFill>
                  <a:schemeClr val="accent6"/>
                </a:solidFill>
              </a:rPr>
              <a:t>非强连通图</a:t>
            </a:r>
            <a:r>
              <a:rPr lang="zh-CN" altLang="en-US" sz="2000" dirty="0"/>
              <a:t>，则</a:t>
            </a:r>
            <a:r>
              <a:rPr lang="zh-CN" altLang="en-US" sz="2000" b="1" i="1" u="sng" dirty="0">
                <a:solidFill>
                  <a:srgbClr val="7030A0"/>
                </a:solidFill>
              </a:rPr>
              <a:t>极大</a:t>
            </a:r>
            <a:r>
              <a:rPr lang="zh-CN" altLang="en-US" sz="2000" i="1" u="sng" dirty="0">
                <a:solidFill>
                  <a:srgbClr val="7030A0"/>
                </a:solidFill>
              </a:rPr>
              <a:t>的强连通子图</a:t>
            </a:r>
            <a:r>
              <a:rPr lang="zh-CN" altLang="en-US" sz="2000" dirty="0"/>
              <a:t>称为</a:t>
            </a:r>
            <a:r>
              <a:rPr lang="en-US" altLang="zh-CN" sz="2000" b="1" dirty="0">
                <a:solidFill>
                  <a:srgbClr val="0070C0"/>
                </a:solidFill>
              </a:rPr>
              <a:t>G</a:t>
            </a:r>
            <a:r>
              <a:rPr lang="zh-CN" altLang="en-US" sz="2000" b="1" dirty="0">
                <a:solidFill>
                  <a:srgbClr val="0070C0"/>
                </a:solidFill>
              </a:rPr>
              <a:t>的强连通分量</a:t>
            </a:r>
            <a:r>
              <a:rPr lang="zh-CN" altLang="en-US" sz="2000" dirty="0"/>
              <a:t>。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 smtClean="0"/>
              <a:t>“极大”</a:t>
            </a:r>
            <a:r>
              <a:rPr lang="zh-CN" altLang="en-US" sz="2200" dirty="0"/>
              <a:t>的含义：指的是</a:t>
            </a:r>
            <a:r>
              <a:rPr lang="zh-CN" altLang="en-US" sz="2200" i="1" u="sng" dirty="0"/>
              <a:t>对子图再增加图</a:t>
            </a:r>
            <a:r>
              <a:rPr lang="en-US" altLang="zh-CN" sz="2200" i="1" u="sng" dirty="0"/>
              <a:t>G</a:t>
            </a:r>
            <a:r>
              <a:rPr lang="zh-CN" altLang="en-US" sz="2200" i="1" u="sng" dirty="0"/>
              <a:t>中的其它顶点，子图就不再</a:t>
            </a:r>
            <a:r>
              <a:rPr lang="zh-CN" altLang="en-US" sz="2200" i="1" u="sng" dirty="0" smtClean="0"/>
              <a:t>连通</a:t>
            </a:r>
            <a:r>
              <a:rPr lang="zh-CN" altLang="en-US" sz="2200" dirty="0" smtClean="0"/>
              <a:t>！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9353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图的相关术语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11/13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8191500" cy="1533525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生成树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B0F0"/>
                </a:solidFill>
              </a:rPr>
              <a:t>生成森林</a:t>
            </a:r>
            <a:r>
              <a:rPr lang="zh-CN" altLang="en-US" sz="2400" dirty="0"/>
              <a:t>：一个连通图</a:t>
            </a:r>
            <a:r>
              <a:rPr lang="en-US" altLang="zh-CN" sz="2400" dirty="0"/>
              <a:t>(</a:t>
            </a:r>
            <a:r>
              <a:rPr lang="zh-CN" altLang="en-US" sz="2400" u="sng" dirty="0">
                <a:solidFill>
                  <a:schemeClr val="accent6"/>
                </a:solidFill>
              </a:rPr>
              <a:t>无</a:t>
            </a:r>
            <a:r>
              <a:rPr lang="zh-CN" altLang="en-US" sz="2400" u="sng" dirty="0"/>
              <a:t>向图</a:t>
            </a:r>
            <a:r>
              <a:rPr lang="en-US" altLang="zh-CN" sz="2400" dirty="0"/>
              <a:t>)</a:t>
            </a:r>
            <a:r>
              <a:rPr lang="zh-CN" altLang="en-US" sz="2400" dirty="0"/>
              <a:t>的生成树是一个</a:t>
            </a:r>
            <a:r>
              <a:rPr lang="zh-CN" altLang="en-US" sz="2400" b="1" dirty="0">
                <a:solidFill>
                  <a:srgbClr val="0070C0"/>
                </a:solidFill>
              </a:rPr>
              <a:t>极小连通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子图</a:t>
            </a:r>
            <a:r>
              <a:rPr lang="zh-CN" altLang="en-US" sz="2400" dirty="0" smtClean="0"/>
              <a:t>。它</a:t>
            </a:r>
            <a:r>
              <a:rPr lang="zh-CN" altLang="en-US" sz="2400" i="1" dirty="0">
                <a:solidFill>
                  <a:schemeClr val="accent6"/>
                </a:solidFill>
              </a:rPr>
              <a:t>含有图中全部</a:t>
            </a:r>
            <a:r>
              <a:rPr lang="en-US" altLang="zh-CN" sz="2400" i="1" dirty="0">
                <a:solidFill>
                  <a:schemeClr val="accent6"/>
                </a:solidFill>
              </a:rPr>
              <a:t>n</a:t>
            </a:r>
            <a:r>
              <a:rPr lang="zh-CN" altLang="en-US" sz="2400" i="1" dirty="0">
                <a:solidFill>
                  <a:schemeClr val="accent6"/>
                </a:solidFill>
              </a:rPr>
              <a:t>个</a:t>
            </a:r>
            <a:r>
              <a:rPr lang="zh-CN" altLang="en-US" sz="2400" i="1" dirty="0" smtClean="0">
                <a:solidFill>
                  <a:schemeClr val="accent6"/>
                </a:solidFill>
              </a:rPr>
              <a:t>顶点 </a:t>
            </a:r>
            <a:r>
              <a:rPr lang="zh-CN" altLang="en-US" sz="2400" dirty="0" smtClean="0"/>
              <a:t>和 </a:t>
            </a:r>
            <a:r>
              <a:rPr lang="zh-CN" altLang="en-US" sz="2400" dirty="0" smtClean="0">
                <a:solidFill>
                  <a:schemeClr val="accent6"/>
                </a:solidFill>
              </a:rPr>
              <a:t>只有</a:t>
            </a:r>
            <a:r>
              <a:rPr lang="zh-CN" altLang="en-US" sz="2400" dirty="0">
                <a:solidFill>
                  <a:schemeClr val="accent6"/>
                </a:solidFill>
              </a:rPr>
              <a:t>足以构成一棵树的</a:t>
            </a:r>
            <a:r>
              <a:rPr lang="en-US" altLang="zh-CN" sz="2400" i="1" dirty="0">
                <a:solidFill>
                  <a:srgbClr val="7030A0"/>
                </a:solidFill>
              </a:rPr>
              <a:t>n-1</a:t>
            </a:r>
            <a:r>
              <a:rPr lang="zh-CN" altLang="en-US" sz="2400" i="1" dirty="0">
                <a:solidFill>
                  <a:srgbClr val="7030A0"/>
                </a:solidFill>
              </a:rPr>
              <a:t>条边</a:t>
            </a:r>
            <a:r>
              <a:rPr lang="zh-CN" altLang="en-US" sz="2400" dirty="0"/>
              <a:t>，称为</a:t>
            </a:r>
            <a:r>
              <a:rPr lang="zh-CN" altLang="en-US" sz="2400" b="1" dirty="0"/>
              <a:t>图的</a:t>
            </a:r>
            <a:r>
              <a:rPr lang="zh-CN" altLang="en-US" sz="2400" b="1" dirty="0">
                <a:solidFill>
                  <a:srgbClr val="0070C0"/>
                </a:solidFill>
              </a:rPr>
              <a:t>生成树</a:t>
            </a:r>
            <a:r>
              <a:rPr lang="zh-CN" altLang="en-US" sz="2400" dirty="0"/>
              <a:t>，如</a:t>
            </a:r>
            <a:r>
              <a:rPr lang="zh-CN" altLang="en-US" sz="2400" dirty="0" smtClean="0"/>
              <a:t>图所</a:t>
            </a:r>
            <a:r>
              <a:rPr lang="zh-CN" altLang="en-US" sz="2400" dirty="0"/>
              <a:t>示。</a:t>
            </a:r>
          </a:p>
          <a:p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274" y="2534653"/>
            <a:ext cx="1485714" cy="13047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12424" y="3839415"/>
            <a:ext cx="122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737" y="4743091"/>
            <a:ext cx="1476190" cy="12571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45106" y="603146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chemeClr val="tx2"/>
                </a:solidFill>
              </a:rPr>
              <a:t>图</a:t>
            </a:r>
            <a:r>
              <a:rPr lang="en-US" altLang="zh-CN" sz="1800" dirty="0" smtClean="0">
                <a:solidFill>
                  <a:schemeClr val="tx2"/>
                </a:solidFill>
              </a:rPr>
              <a:t>(a)</a:t>
            </a:r>
            <a:r>
              <a:rPr lang="zh-CN" altLang="en-US" sz="1800" dirty="0" smtClean="0">
                <a:solidFill>
                  <a:schemeClr val="tx2"/>
                </a:solidFill>
              </a:rPr>
              <a:t>的一棵生成树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gray">
          <a:xfrm>
            <a:off x="557463" y="2514600"/>
            <a:ext cx="561473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0" kern="0" dirty="0"/>
              <a:t>关于</a:t>
            </a:r>
            <a:r>
              <a:rPr lang="zh-CN" altLang="en-US" sz="2400" b="0" u="sng" kern="0" dirty="0"/>
              <a:t>无向图</a:t>
            </a:r>
            <a:r>
              <a:rPr lang="zh-CN" altLang="en-US" sz="2400" b="0" kern="0" dirty="0"/>
              <a:t>的生成树的几个</a:t>
            </a:r>
            <a:r>
              <a:rPr lang="zh-CN" altLang="en-US" sz="2400" b="0" kern="0" dirty="0" smtClean="0"/>
              <a:t>结论：</a:t>
            </a:r>
            <a:endParaRPr lang="en-US" altLang="zh-CN" sz="2400" b="0" kern="0" dirty="0" smtClean="0"/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200" b="0" kern="0" dirty="0"/>
              <a:t>一棵有</a:t>
            </a:r>
            <a:r>
              <a:rPr lang="en-US" altLang="zh-CN" sz="2200" b="0" i="1" kern="0" dirty="0"/>
              <a:t>n</a:t>
            </a:r>
            <a:r>
              <a:rPr lang="zh-CN" altLang="en-US" sz="2200" b="0" kern="0" dirty="0"/>
              <a:t>个顶点的生成树有且仅有</a:t>
            </a:r>
            <a:r>
              <a:rPr lang="en-US" altLang="zh-CN" sz="2200" b="0" i="1" kern="0" dirty="0"/>
              <a:t>n-1</a:t>
            </a:r>
            <a:r>
              <a:rPr lang="zh-CN" altLang="en-US" sz="2200" b="0" kern="0" dirty="0"/>
              <a:t>条边；</a:t>
            </a: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200" b="0" kern="0" dirty="0" smtClean="0"/>
              <a:t>如果</a:t>
            </a:r>
            <a:r>
              <a:rPr lang="zh-CN" altLang="en-US" sz="2200" b="0" kern="0" dirty="0"/>
              <a:t>一个图有</a:t>
            </a:r>
            <a:r>
              <a:rPr lang="en-US" altLang="zh-CN" sz="2200" b="0" i="1" kern="0" dirty="0"/>
              <a:t>n</a:t>
            </a:r>
            <a:r>
              <a:rPr lang="zh-CN" altLang="en-US" sz="2200" b="0" kern="0" dirty="0"/>
              <a:t>个顶点和小于</a:t>
            </a:r>
            <a:r>
              <a:rPr lang="en-US" altLang="zh-CN" sz="2200" b="0" i="1" kern="0" dirty="0"/>
              <a:t>n-1</a:t>
            </a:r>
            <a:r>
              <a:rPr lang="zh-CN" altLang="en-US" sz="2200" b="0" kern="0" dirty="0"/>
              <a:t>条边，则是</a:t>
            </a:r>
            <a:r>
              <a:rPr lang="zh-CN" altLang="en-US" sz="2200" b="0" kern="0" dirty="0">
                <a:solidFill>
                  <a:srgbClr val="C00000"/>
                </a:solidFill>
              </a:rPr>
              <a:t>非连通图</a:t>
            </a:r>
            <a:r>
              <a:rPr lang="zh-CN" altLang="en-US" sz="2200" b="0" kern="0" dirty="0"/>
              <a:t>；</a:t>
            </a:r>
          </a:p>
          <a:p>
            <a:pPr marL="914400" lvl="1" indent="-457200" eaLnBrk="1" hangingPunct="1">
              <a:spcBef>
                <a:spcPts val="2400"/>
              </a:spcBef>
              <a:buFont typeface="+mj-ea"/>
              <a:buAutoNum type="circleNumDbPlain"/>
            </a:pPr>
            <a:r>
              <a:rPr lang="zh-CN" altLang="en-US" sz="2200" b="0" kern="0" dirty="0"/>
              <a:t>如果多于</a:t>
            </a:r>
            <a:r>
              <a:rPr lang="en-US" altLang="zh-CN" sz="2200" b="0" i="1" kern="0" dirty="0"/>
              <a:t>n-1</a:t>
            </a:r>
            <a:r>
              <a:rPr lang="zh-CN" altLang="en-US" sz="2200" b="0" kern="0" dirty="0"/>
              <a:t>条边，则</a:t>
            </a:r>
            <a:r>
              <a:rPr lang="zh-CN" altLang="en-US" sz="2200" b="0" kern="0" dirty="0">
                <a:solidFill>
                  <a:srgbClr val="C00000"/>
                </a:solidFill>
              </a:rPr>
              <a:t>一定有环</a:t>
            </a:r>
            <a:r>
              <a:rPr lang="zh-CN" altLang="en-US" sz="2200" b="0" kern="0" dirty="0"/>
              <a:t>；</a:t>
            </a: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200" b="0" kern="0" dirty="0" smtClean="0"/>
              <a:t>有</a:t>
            </a:r>
            <a:r>
              <a:rPr lang="en-US" altLang="zh-CN" sz="2200" b="0" i="1" kern="0" dirty="0"/>
              <a:t>n-1</a:t>
            </a:r>
            <a:r>
              <a:rPr lang="zh-CN" altLang="en-US" sz="2200" b="0" kern="0" dirty="0"/>
              <a:t>条边的图</a:t>
            </a:r>
            <a:r>
              <a:rPr lang="zh-CN" altLang="en-US" sz="2200" b="0" kern="0" dirty="0">
                <a:solidFill>
                  <a:srgbClr val="C00000"/>
                </a:solidFill>
              </a:rPr>
              <a:t>不一定</a:t>
            </a:r>
            <a:r>
              <a:rPr lang="zh-CN" altLang="en-US" sz="2200" b="0" kern="0" dirty="0"/>
              <a:t>是生成</a:t>
            </a:r>
            <a:r>
              <a:rPr lang="zh-CN" altLang="en-US" sz="2200" b="0" kern="0" dirty="0" smtClean="0"/>
              <a:t>树；</a:t>
            </a:r>
          </a:p>
          <a:p>
            <a:pPr eaLnBrk="1" hangingPunct="1"/>
            <a:endParaRPr lang="zh-CN" altLang="en-US" sz="2400" b="0" kern="0" dirty="0"/>
          </a:p>
        </p:txBody>
      </p:sp>
    </p:spTree>
    <p:extLst>
      <p:ext uri="{BB962C8B-B14F-4D97-AF65-F5344CB8AC3E}">
        <p14:creationId xmlns:p14="http://schemas.microsoft.com/office/powerpoint/2010/main" val="356522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743200"/>
            <a:ext cx="2828571" cy="1200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图的相关术语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12/13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8191500" cy="1990725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生成树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rgbClr val="00B0F0"/>
                </a:solidFill>
              </a:rPr>
              <a:t>生成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森林</a:t>
            </a:r>
            <a:r>
              <a:rPr lang="zh-CN" altLang="en-US" sz="2400" dirty="0" smtClean="0"/>
              <a:t>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续</a:t>
            </a:r>
            <a:r>
              <a:rPr lang="en-US" altLang="zh-CN" sz="1800" dirty="0" smtClean="0"/>
              <a:t>)</a:t>
            </a:r>
            <a:r>
              <a:rPr lang="zh-CN" altLang="en-US" sz="1800" dirty="0"/>
              <a:t> </a:t>
            </a:r>
            <a:r>
              <a:rPr lang="zh-CN" altLang="en-US" sz="2400" dirty="0"/>
              <a:t>：</a:t>
            </a:r>
            <a:r>
              <a:rPr lang="zh-CN" altLang="en-US" sz="2400" u="sng" dirty="0" smtClean="0">
                <a:solidFill>
                  <a:schemeClr val="accent6"/>
                </a:solidFill>
              </a:rPr>
              <a:t>有</a:t>
            </a:r>
            <a:r>
              <a:rPr lang="zh-CN" altLang="en-US" sz="2400" u="sng" dirty="0" smtClean="0"/>
              <a:t>向图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生成森林</a:t>
            </a:r>
            <a:r>
              <a:rPr lang="zh-CN" altLang="en-US" sz="2400" dirty="0"/>
              <a:t>是这样一个</a:t>
            </a:r>
            <a:r>
              <a:rPr lang="zh-CN" altLang="en-US" sz="2400" dirty="0" smtClean="0"/>
              <a:t>子图：</a:t>
            </a:r>
            <a:r>
              <a:rPr lang="en-US" altLang="zh-CN" sz="2400" dirty="0" smtClean="0"/>
              <a:t>a)</a:t>
            </a:r>
            <a:r>
              <a:rPr lang="zh-CN" altLang="en-US" sz="2400" dirty="0" smtClean="0">
                <a:solidFill>
                  <a:schemeClr val="accent6"/>
                </a:solidFill>
              </a:rPr>
              <a:t>由</a:t>
            </a:r>
            <a:r>
              <a:rPr lang="zh-CN" altLang="en-US" sz="2400" dirty="0">
                <a:solidFill>
                  <a:schemeClr val="accent6"/>
                </a:solidFill>
              </a:rPr>
              <a:t>若干棵</a:t>
            </a:r>
            <a:r>
              <a:rPr lang="zh-CN" altLang="en-US" sz="2400" b="1" i="1" dirty="0">
                <a:solidFill>
                  <a:schemeClr val="accent6"/>
                </a:solidFill>
              </a:rPr>
              <a:t>有向树</a:t>
            </a:r>
            <a:r>
              <a:rPr lang="zh-CN" altLang="en-US" sz="2400" dirty="0">
                <a:solidFill>
                  <a:schemeClr val="accent6"/>
                </a:solidFill>
              </a:rPr>
              <a:t>组成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b)</a:t>
            </a:r>
            <a:r>
              <a:rPr lang="zh-CN" altLang="en-US" sz="2400" i="1" dirty="0" smtClean="0">
                <a:solidFill>
                  <a:schemeClr val="accent6"/>
                </a:solidFill>
              </a:rPr>
              <a:t>含有</a:t>
            </a:r>
            <a:r>
              <a:rPr lang="zh-CN" altLang="en-US" sz="2400" i="1" dirty="0">
                <a:solidFill>
                  <a:schemeClr val="accent6"/>
                </a:solidFill>
              </a:rPr>
              <a:t>图中全部顶点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200" b="1" dirty="0" smtClean="0">
                <a:solidFill>
                  <a:srgbClr val="0070C0"/>
                </a:solidFill>
              </a:rPr>
              <a:t>有向树</a:t>
            </a:r>
            <a:r>
              <a:rPr lang="zh-CN" altLang="en-US" sz="2200" dirty="0" smtClean="0"/>
              <a:t>：是</a:t>
            </a:r>
            <a:r>
              <a:rPr lang="zh-CN" altLang="en-US" sz="2200" u="sng" dirty="0" smtClean="0"/>
              <a:t>只有</a:t>
            </a:r>
            <a:r>
              <a:rPr lang="zh-CN" altLang="en-US" sz="2200" u="sng" dirty="0"/>
              <a:t>一个顶点的入度为</a:t>
            </a:r>
            <a:r>
              <a:rPr lang="en-US" altLang="zh-CN" sz="2200" u="sng" dirty="0"/>
              <a:t>0 </a:t>
            </a:r>
            <a:r>
              <a:rPr lang="zh-CN" altLang="en-US" sz="2200" dirty="0"/>
              <a:t>，</a:t>
            </a:r>
            <a:r>
              <a:rPr lang="zh-CN" altLang="en-US" sz="2200" u="sng" dirty="0"/>
              <a:t>其余顶点的入度均为</a:t>
            </a:r>
            <a:r>
              <a:rPr lang="en-US" altLang="zh-CN" sz="2200" u="sng" dirty="0"/>
              <a:t>1</a:t>
            </a:r>
            <a:r>
              <a:rPr lang="zh-CN" altLang="en-US" sz="2200" dirty="0"/>
              <a:t>的有向图，如</a:t>
            </a:r>
            <a:r>
              <a:rPr lang="zh-CN" altLang="en-US" sz="2200" dirty="0" smtClean="0"/>
              <a:t>图所</a:t>
            </a:r>
            <a:r>
              <a:rPr lang="zh-CN" altLang="en-US" sz="2200" dirty="0"/>
              <a:t>示</a:t>
            </a:r>
            <a:r>
              <a:rPr lang="zh-CN" altLang="en-US" sz="2200" dirty="0" smtClean="0"/>
              <a:t>。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824588" y="55742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0070C0"/>
                </a:solidFill>
              </a:rPr>
              <a:t>有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76074" y="4166512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chemeClr val="tx2"/>
                </a:solidFill>
              </a:rPr>
              <a:t>图</a:t>
            </a:r>
            <a:r>
              <a:rPr lang="en-US" altLang="zh-CN" sz="1800" dirty="0" smtClean="0">
                <a:solidFill>
                  <a:schemeClr val="tx2"/>
                </a:solidFill>
              </a:rPr>
              <a:t>(a)</a:t>
            </a:r>
            <a:r>
              <a:rPr lang="zh-CN" altLang="en-US" sz="1800" dirty="0" smtClean="0">
                <a:solidFill>
                  <a:schemeClr val="tx2"/>
                </a:solidFill>
              </a:rPr>
              <a:t>的一个生成森林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480047"/>
            <a:ext cx="3098901" cy="196263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077" y="4810200"/>
            <a:ext cx="2790476" cy="120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181600" y="609989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chemeClr val="tx2"/>
                </a:solidFill>
              </a:rPr>
              <a:t>图</a:t>
            </a:r>
            <a:r>
              <a:rPr lang="en-US" altLang="zh-CN" sz="1800" dirty="0" smtClean="0">
                <a:solidFill>
                  <a:schemeClr val="tx2"/>
                </a:solidFill>
              </a:rPr>
              <a:t>(a)</a:t>
            </a:r>
            <a:r>
              <a:rPr lang="zh-CN" altLang="en-US" sz="1800" dirty="0" smtClean="0">
                <a:solidFill>
                  <a:schemeClr val="tx2"/>
                </a:solidFill>
              </a:rPr>
              <a:t>的</a:t>
            </a:r>
            <a:r>
              <a:rPr lang="zh-CN" altLang="en-US" sz="1800" dirty="0" smtClean="0">
                <a:solidFill>
                  <a:srgbClr val="7030A0"/>
                </a:solidFill>
              </a:rPr>
              <a:t>另</a:t>
            </a:r>
            <a:r>
              <a:rPr lang="zh-CN" altLang="en-US" sz="1800" dirty="0" smtClean="0">
                <a:solidFill>
                  <a:schemeClr val="tx2"/>
                </a:solidFill>
              </a:rPr>
              <a:t>一个生成森林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14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ChangeArrowheads="1"/>
          </p:cNvSpPr>
          <p:nvPr/>
        </p:nvSpPr>
        <p:spPr bwMode="gray">
          <a:xfrm>
            <a:off x="609600" y="685800"/>
            <a:ext cx="79930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rgbClr val="000066"/>
                </a:solidFill>
                <a:latin typeface="微软雅黑" panose="020B0503020204020204" pitchFamily="34" charset="-122"/>
              </a:rPr>
              <a:t>第七章  图 </a:t>
            </a:r>
            <a:r>
              <a:rPr lang="en-US" altLang="zh-CN" sz="3200" dirty="0">
                <a:solidFill>
                  <a:srgbClr val="000066"/>
                </a:solidFill>
                <a:latin typeface="微软雅黑" panose="020B0503020204020204" pitchFamily="34" charset="-122"/>
              </a:rPr>
              <a:t>(Graph)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1752600" y="6412468"/>
            <a:ext cx="701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altLang="zh-CN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College </a:t>
            </a:r>
            <a:r>
              <a:rPr lang="en-US" altLang="zh-CN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of Computer &amp; Information </a:t>
            </a:r>
            <a:r>
              <a:rPr lang="en-US" altLang="zh-CN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Sciences, </a:t>
            </a:r>
            <a:r>
              <a:rPr lang="en-US" altLang="zh-CN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FAFU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8" y="1828800"/>
            <a:ext cx="8648102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图的相关术语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13/13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B0F0"/>
                </a:solidFill>
              </a:rPr>
              <a:t>网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边</a:t>
            </a:r>
            <a:r>
              <a:rPr lang="en-US" altLang="zh-CN" dirty="0"/>
              <a:t>(</a:t>
            </a:r>
            <a:r>
              <a:rPr lang="zh-CN" altLang="en-US" dirty="0"/>
              <a:t>或弧</a:t>
            </a:r>
            <a:r>
              <a:rPr lang="en-US" altLang="zh-CN" dirty="0"/>
              <a:t>)</a:t>
            </a:r>
            <a:r>
              <a:rPr lang="zh-CN" altLang="en-US" dirty="0"/>
              <a:t>都</a:t>
            </a:r>
            <a:r>
              <a:rPr lang="zh-CN" altLang="en-US" dirty="0">
                <a:solidFill>
                  <a:srgbClr val="7030A0"/>
                </a:solidFill>
              </a:rPr>
              <a:t>附加一个权值</a:t>
            </a:r>
            <a:r>
              <a:rPr lang="zh-CN" altLang="en-US" dirty="0"/>
              <a:t>的图，称为</a:t>
            </a:r>
            <a:r>
              <a:rPr lang="zh-CN" altLang="en-US" b="1" dirty="0">
                <a:solidFill>
                  <a:srgbClr val="0070C0"/>
                </a:solidFill>
              </a:rPr>
              <a:t>带权图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带</a:t>
            </a:r>
            <a:r>
              <a:rPr lang="zh-CN" altLang="en-US" b="1" dirty="0"/>
              <a:t>权的</a:t>
            </a:r>
            <a:r>
              <a:rPr lang="zh-CN" altLang="en-US" b="1" i="1" u="sng" dirty="0" smtClean="0"/>
              <a:t>连通</a:t>
            </a:r>
            <a:r>
              <a:rPr lang="zh-CN" altLang="en-US" b="1" i="1" dirty="0" smtClean="0"/>
              <a:t> </a:t>
            </a:r>
            <a:r>
              <a:rPr lang="zh-CN" altLang="en-US" b="1" dirty="0" smtClean="0"/>
              <a:t>图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7030A0"/>
                </a:solidFill>
              </a:rPr>
              <a:t>包括弱连通的有向图</a:t>
            </a:r>
            <a:r>
              <a:rPr lang="en-US" altLang="zh-CN" dirty="0"/>
              <a:t>)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0070C0"/>
                </a:solidFill>
              </a:rPr>
              <a:t>网</a:t>
            </a:r>
            <a:r>
              <a:rPr lang="zh-CN" altLang="en-US" dirty="0"/>
              <a:t>或</a:t>
            </a:r>
            <a:r>
              <a:rPr lang="zh-CN" altLang="en-US" b="1" dirty="0">
                <a:solidFill>
                  <a:srgbClr val="0070C0"/>
                </a:solidFill>
              </a:rPr>
              <a:t>网络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spcBef>
                <a:spcPts val="2400"/>
              </a:spcBef>
              <a:buFont typeface="Arial" panose="020B0604020202020204" pitchFamily="34" charset="0"/>
              <a:buChar char="☺"/>
            </a:pPr>
            <a:r>
              <a:rPr lang="zh-CN" altLang="en-US" dirty="0" smtClean="0"/>
              <a:t> </a:t>
            </a:r>
            <a:r>
              <a:rPr lang="zh-CN" altLang="en-US" b="1" dirty="0" smtClean="0"/>
              <a:t>网络</a:t>
            </a:r>
            <a:r>
              <a:rPr lang="zh-CN" altLang="en-US" dirty="0"/>
              <a:t>是工程上常用的一个概念，用来表示</a:t>
            </a:r>
            <a:r>
              <a:rPr lang="zh-CN" altLang="en-US" u="sng" dirty="0"/>
              <a:t>一个工程</a:t>
            </a:r>
            <a:r>
              <a:rPr lang="zh-CN" altLang="en-US" dirty="0"/>
              <a:t>或</a:t>
            </a:r>
            <a:r>
              <a:rPr lang="zh-CN" altLang="en-US" i="1" u="sng" dirty="0"/>
              <a:t>某种流程</a:t>
            </a:r>
            <a:r>
              <a:rPr lang="zh-CN" altLang="en-US" dirty="0"/>
              <a:t>，如</a:t>
            </a:r>
            <a:r>
              <a:rPr lang="zh-CN" altLang="en-US" dirty="0" smtClean="0"/>
              <a:t>图所</a:t>
            </a:r>
            <a:r>
              <a:rPr lang="zh-CN" altLang="en-US" dirty="0"/>
              <a:t>示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48" y="4156930"/>
            <a:ext cx="2632415" cy="1679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4448" y="6107668"/>
            <a:ext cx="18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chemeClr val="tx2"/>
                </a:solidFill>
              </a:rPr>
              <a:t>带权有向图</a:t>
            </a:r>
            <a:r>
              <a:rPr lang="en-US" altLang="zh-CN" sz="1800" dirty="0" smtClean="0">
                <a:solidFill>
                  <a:schemeClr val="tx2"/>
                </a:solidFill>
              </a:rPr>
              <a:t>1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256" y="4028680"/>
            <a:ext cx="2923944" cy="197894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62600" y="6107668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chemeClr val="tx2"/>
                </a:solidFill>
              </a:rPr>
              <a:t>带权有向图</a:t>
            </a:r>
            <a:r>
              <a:rPr lang="en-US" altLang="zh-CN" sz="1800" dirty="0" smtClean="0">
                <a:solidFill>
                  <a:schemeClr val="tx2"/>
                </a:solidFill>
              </a:rPr>
              <a:t>2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" name="动作按钮: 第一张 7">
            <a:hlinkClick r:id="rId4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8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/>
              <a:t>图</a:t>
            </a:r>
            <a:r>
              <a:rPr lang="zh-CN" altLang="en-US" dirty="0" smtClean="0"/>
              <a:t>的存储结构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zh-CN" altLang="en-US" dirty="0"/>
              <a:t>的存储结构比较复杂，其</a:t>
            </a:r>
            <a:r>
              <a:rPr lang="zh-CN" altLang="en-US" b="1" i="1" dirty="0">
                <a:solidFill>
                  <a:schemeClr val="tx2"/>
                </a:solidFill>
              </a:rPr>
              <a:t>复杂性</a:t>
            </a:r>
            <a:r>
              <a:rPr lang="zh-CN" altLang="en-US" dirty="0"/>
              <a:t>主要表现在：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0070C0"/>
                </a:solidFill>
              </a:rPr>
              <a:t>任意</a:t>
            </a:r>
            <a:r>
              <a:rPr lang="zh-CN" altLang="en-US" dirty="0">
                <a:solidFill>
                  <a:srgbClr val="0070C0"/>
                </a:solidFill>
              </a:rPr>
              <a:t>顶点之间可能存在联系</a:t>
            </a:r>
            <a:r>
              <a:rPr lang="zh-CN" altLang="en-US" dirty="0"/>
              <a:t>，无法以数据元素在存储区中的物理位置来表示元素之间的关系。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dirty="0" smtClean="0">
                <a:solidFill>
                  <a:srgbClr val="0070C0"/>
                </a:solidFill>
              </a:rPr>
              <a:t>各顶点</a:t>
            </a:r>
            <a:r>
              <a:rPr lang="zh-CN" altLang="en-US" dirty="0">
                <a:solidFill>
                  <a:srgbClr val="0070C0"/>
                </a:solidFill>
              </a:rPr>
              <a:t>的</a:t>
            </a:r>
            <a:r>
              <a:rPr lang="zh-CN" altLang="en-US" b="1" dirty="0">
                <a:solidFill>
                  <a:srgbClr val="0070C0"/>
                </a:solidFill>
              </a:rPr>
              <a:t>度</a:t>
            </a:r>
            <a:r>
              <a:rPr lang="zh-CN" altLang="en-US" dirty="0">
                <a:solidFill>
                  <a:srgbClr val="0070C0"/>
                </a:solidFill>
              </a:rPr>
              <a:t>不一样</a:t>
            </a:r>
            <a:r>
              <a:rPr lang="zh-CN" altLang="en-US" dirty="0"/>
              <a:t>，有的可能相差很大，若按度数最大的顶点设计结构，则会浪费很多存储单元，反之按每个顶点自己的度设计不同的结构，又会影响操作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图的常用的存储结构有：</a:t>
            </a:r>
            <a:r>
              <a:rPr lang="zh-CN" altLang="en-US" b="1" dirty="0">
                <a:solidFill>
                  <a:srgbClr val="C00000"/>
                </a:solidFill>
              </a:rPr>
              <a:t>邻接矩阵</a:t>
            </a:r>
            <a:r>
              <a:rPr lang="zh-CN" altLang="en-US" dirty="0"/>
              <a:t>、</a:t>
            </a:r>
            <a:r>
              <a:rPr lang="zh-CN" altLang="en-US" b="1" dirty="0" smtClean="0">
                <a:solidFill>
                  <a:srgbClr val="C00000"/>
                </a:solidFill>
              </a:rPr>
              <a:t>邻接</a:t>
            </a:r>
            <a:r>
              <a:rPr lang="en-US" altLang="zh-CN" b="1" dirty="0" smtClean="0">
                <a:solidFill>
                  <a:srgbClr val="C00000"/>
                </a:solidFill>
              </a:rPr>
              <a:t>[</a:t>
            </a:r>
            <a:r>
              <a:rPr lang="zh-CN" altLang="en-US" b="1" dirty="0" smtClean="0">
                <a:solidFill>
                  <a:srgbClr val="C00000"/>
                </a:solidFill>
              </a:rPr>
              <a:t>链</a:t>
            </a:r>
            <a:r>
              <a:rPr lang="en-US" altLang="zh-CN" b="1" dirty="0" smtClean="0">
                <a:solidFill>
                  <a:srgbClr val="C00000"/>
                </a:solidFill>
              </a:rPr>
              <a:t>]</a:t>
            </a:r>
            <a:r>
              <a:rPr lang="zh-CN" altLang="en-US" b="1" dirty="0" smtClean="0">
                <a:solidFill>
                  <a:srgbClr val="C00000"/>
                </a:solidFill>
              </a:rPr>
              <a:t>表</a:t>
            </a:r>
            <a:r>
              <a:rPr lang="zh-CN" altLang="en-US" dirty="0"/>
              <a:t>、</a:t>
            </a:r>
            <a:r>
              <a:rPr lang="zh-CN" altLang="en-US" b="1" dirty="0" smtClean="0">
                <a:solidFill>
                  <a:schemeClr val="accent6"/>
                </a:solidFill>
              </a:rPr>
              <a:t>十字</a:t>
            </a:r>
            <a:r>
              <a:rPr lang="en-US" altLang="zh-CN" b="1" dirty="0" smtClean="0">
                <a:solidFill>
                  <a:schemeClr val="accent6"/>
                </a:solidFill>
              </a:rPr>
              <a:t>[</a:t>
            </a:r>
            <a:r>
              <a:rPr lang="zh-CN" altLang="en-US" b="1" dirty="0" smtClean="0">
                <a:solidFill>
                  <a:schemeClr val="accent6"/>
                </a:solidFill>
              </a:rPr>
              <a:t>链</a:t>
            </a:r>
            <a:r>
              <a:rPr lang="en-US" altLang="zh-CN" b="1" dirty="0" smtClean="0">
                <a:solidFill>
                  <a:schemeClr val="accent6"/>
                </a:solidFill>
              </a:rPr>
              <a:t>]</a:t>
            </a:r>
            <a:r>
              <a:rPr lang="zh-CN" altLang="en-US" b="1" dirty="0" smtClean="0">
                <a:solidFill>
                  <a:schemeClr val="accent6"/>
                </a:solidFill>
              </a:rPr>
              <a:t>表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chemeClr val="accent6"/>
                </a:solidFill>
              </a:rPr>
              <a:t>邻接多重表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chemeClr val="accent6"/>
                </a:solidFill>
              </a:rPr>
              <a:t>边表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动作按钮: 开始 3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9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en-US" dirty="0"/>
              <a:t>邻接矩阵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表示法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52736"/>
            <a:ext cx="6120680" cy="51149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基本思想：</a:t>
            </a:r>
            <a:r>
              <a:rPr lang="zh-CN" altLang="en-US" sz="2400" u="sng" dirty="0"/>
              <a:t>对于有</a:t>
            </a:r>
            <a:r>
              <a:rPr lang="en-US" altLang="zh-CN" sz="2400" u="sng" dirty="0"/>
              <a:t>n</a:t>
            </a:r>
            <a:r>
              <a:rPr lang="zh-CN" altLang="en-US" sz="2400" u="sng" dirty="0"/>
              <a:t>个顶点的</a:t>
            </a:r>
            <a:r>
              <a:rPr lang="zh-CN" altLang="en-US" sz="2400" u="sng" dirty="0" smtClean="0"/>
              <a:t>图</a:t>
            </a:r>
            <a:r>
              <a:rPr lang="en-US" altLang="zh-CN" sz="2400" b="1" u="sng" dirty="0" smtClean="0"/>
              <a:t>G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用</a:t>
            </a:r>
            <a:r>
              <a:rPr lang="zh-CN" altLang="en-US" sz="2400" dirty="0">
                <a:solidFill>
                  <a:srgbClr val="C00000"/>
                </a:solidFill>
              </a:rPr>
              <a:t>一</a:t>
            </a:r>
            <a:r>
              <a:rPr lang="zh-CN" altLang="en-US" sz="2400" dirty="0"/>
              <a:t>维数组</a:t>
            </a:r>
            <a:r>
              <a:rPr lang="en-US" altLang="zh-CN" sz="2400" b="1" dirty="0" err="1">
                <a:solidFill>
                  <a:srgbClr val="006600"/>
                </a:solidFill>
              </a:rPr>
              <a:t>vexs</a:t>
            </a:r>
            <a:r>
              <a:rPr lang="en-US" altLang="zh-CN" sz="2400" b="1" dirty="0"/>
              <a:t>[</a:t>
            </a:r>
            <a:r>
              <a:rPr lang="en-US" altLang="zh-CN" sz="2400" b="1" i="1" dirty="0">
                <a:solidFill>
                  <a:srgbClr val="FFC000"/>
                </a:solidFill>
              </a:rPr>
              <a:t>n</a:t>
            </a:r>
            <a:r>
              <a:rPr lang="en-US" altLang="zh-CN" sz="2400" b="1" dirty="0"/>
              <a:t>]</a:t>
            </a:r>
            <a:r>
              <a:rPr lang="zh-CN" altLang="en-US" sz="2400" dirty="0" smtClean="0"/>
              <a:t>存储：</a:t>
            </a:r>
            <a:r>
              <a:rPr lang="zh-CN" altLang="en-US" sz="2400" dirty="0" smtClean="0">
                <a:solidFill>
                  <a:srgbClr val="0070C0"/>
                </a:solidFill>
              </a:rPr>
              <a:t>顶点</a:t>
            </a:r>
            <a:r>
              <a:rPr lang="zh-CN" altLang="en-US" sz="2400" dirty="0">
                <a:solidFill>
                  <a:srgbClr val="0070C0"/>
                </a:solidFill>
              </a:rPr>
              <a:t>信息</a:t>
            </a:r>
            <a:r>
              <a:rPr lang="zh-CN" altLang="en-US" sz="2400" dirty="0"/>
              <a:t>，用</a:t>
            </a:r>
            <a:r>
              <a:rPr lang="zh-CN" altLang="en-US" sz="2400" dirty="0">
                <a:solidFill>
                  <a:srgbClr val="C00000"/>
                </a:solidFill>
              </a:rPr>
              <a:t>二</a:t>
            </a:r>
            <a:r>
              <a:rPr lang="zh-CN" altLang="en-US" sz="2400" dirty="0"/>
              <a:t>维数组</a:t>
            </a:r>
            <a:r>
              <a:rPr lang="en-US" altLang="zh-CN" sz="2400" b="1" dirty="0">
                <a:solidFill>
                  <a:srgbClr val="006600"/>
                </a:solidFill>
              </a:rPr>
              <a:t>A</a:t>
            </a:r>
            <a:r>
              <a:rPr lang="en-US" altLang="zh-CN" sz="2400" b="1" dirty="0"/>
              <a:t>[</a:t>
            </a:r>
            <a:r>
              <a:rPr lang="en-US" altLang="zh-CN" sz="2400" b="1" i="1" dirty="0">
                <a:solidFill>
                  <a:srgbClr val="FFC000"/>
                </a:solidFill>
              </a:rPr>
              <a:t>n</a:t>
            </a:r>
            <a:r>
              <a:rPr lang="en-US" altLang="zh-CN" sz="2400" b="1" dirty="0"/>
              <a:t>][</a:t>
            </a:r>
            <a:r>
              <a:rPr lang="en-US" altLang="zh-CN" sz="2400" b="1" i="1" dirty="0">
                <a:solidFill>
                  <a:srgbClr val="FFC000"/>
                </a:solidFill>
              </a:rPr>
              <a:t>n</a:t>
            </a:r>
            <a:r>
              <a:rPr lang="en-US" altLang="zh-CN" sz="2400" b="1" dirty="0"/>
              <a:t>]</a:t>
            </a:r>
            <a:r>
              <a:rPr lang="zh-CN" altLang="en-US" sz="2400" dirty="0" smtClean="0"/>
              <a:t>存储：</a:t>
            </a:r>
            <a:r>
              <a:rPr lang="zh-CN" altLang="en-US" sz="2400" dirty="0" smtClean="0">
                <a:solidFill>
                  <a:srgbClr val="0070C0"/>
                </a:solidFill>
              </a:rPr>
              <a:t>顶点</a:t>
            </a:r>
            <a:r>
              <a:rPr lang="zh-CN" altLang="en-US" sz="2400" dirty="0">
                <a:solidFill>
                  <a:srgbClr val="0070C0"/>
                </a:solidFill>
              </a:rPr>
              <a:t>之间关系的信息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 eaLnBrk="1" hangingPunct="1">
              <a:lnSpc>
                <a:spcPct val="150000"/>
              </a:lnSpc>
              <a:spcBef>
                <a:spcPts val="1800"/>
              </a:spcBef>
            </a:pPr>
            <a:r>
              <a:rPr lang="zh-CN" altLang="en-US" sz="2400" dirty="0"/>
              <a:t>该二维数组</a:t>
            </a:r>
            <a:r>
              <a:rPr lang="zh-CN" altLang="en-US" sz="2400" dirty="0" smtClean="0"/>
              <a:t>称为：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邻接矩阵</a:t>
            </a:r>
            <a:r>
              <a:rPr lang="en-US" altLang="zh-CN" sz="24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pPr lvl="2">
              <a:lnSpc>
                <a:spcPct val="125000"/>
              </a:lnSpc>
              <a:spcBef>
                <a:spcPts val="1800"/>
              </a:spcBef>
              <a:buFont typeface="Wingdings" panose="05000000000000000000" pitchFamily="2" charset="2"/>
              <a:buChar char="n"/>
            </a:pPr>
            <a:r>
              <a:rPr lang="zh-CN" altLang="en-US" sz="2200" dirty="0"/>
              <a:t>在邻接矩阵中，以顶点在</a:t>
            </a:r>
            <a:r>
              <a:rPr lang="en-US" altLang="zh-CN" sz="2200" b="1" dirty="0" err="1">
                <a:solidFill>
                  <a:srgbClr val="006600"/>
                </a:solidFill>
              </a:rPr>
              <a:t>vexs</a:t>
            </a:r>
            <a:r>
              <a:rPr lang="zh-CN" altLang="en-US" sz="2200" dirty="0"/>
              <a:t>数组中的</a:t>
            </a:r>
            <a:r>
              <a:rPr lang="zh-CN" altLang="en-US" sz="2200" b="1" i="1" u="sng" dirty="0">
                <a:solidFill>
                  <a:srgbClr val="0070C0"/>
                </a:solidFill>
              </a:rPr>
              <a:t>下标</a:t>
            </a:r>
            <a:r>
              <a:rPr lang="zh-CN" altLang="en-US" sz="2200" u="sng" dirty="0"/>
              <a:t>代表</a:t>
            </a:r>
            <a:r>
              <a:rPr lang="zh-CN" altLang="en-US" sz="2200" u="sng" dirty="0" smtClean="0"/>
              <a:t>顶点</a:t>
            </a:r>
            <a:r>
              <a:rPr lang="zh-CN" altLang="en-US" sz="2200" dirty="0" smtClean="0"/>
              <a:t>；</a:t>
            </a:r>
            <a:endParaRPr lang="en-US" altLang="zh-CN" sz="2200" dirty="0"/>
          </a:p>
          <a:p>
            <a:pPr lvl="2">
              <a:lnSpc>
                <a:spcPct val="125000"/>
              </a:lnSpc>
              <a:spcBef>
                <a:spcPts val="1800"/>
              </a:spcBef>
              <a:buFont typeface="Wingdings" panose="05000000000000000000" pitchFamily="2" charset="2"/>
              <a:buChar char="n"/>
            </a:pPr>
            <a:r>
              <a:rPr lang="zh-CN" altLang="en-US" sz="2200" dirty="0"/>
              <a:t>邻接矩阵中的元素</a:t>
            </a:r>
            <a:r>
              <a:rPr lang="en-US" altLang="zh-CN" sz="2200" b="1" i="1" dirty="0">
                <a:solidFill>
                  <a:srgbClr val="006600"/>
                </a:solidFill>
              </a:rPr>
              <a:t>A</a:t>
            </a:r>
            <a:r>
              <a:rPr lang="en-US" altLang="zh-CN" sz="2200" dirty="0"/>
              <a:t>[</a:t>
            </a:r>
            <a:r>
              <a:rPr lang="en-US" altLang="zh-CN" sz="2200" i="1" dirty="0" err="1">
                <a:solidFill>
                  <a:srgbClr val="7030A0"/>
                </a:solidFill>
              </a:rPr>
              <a:t>i</a:t>
            </a:r>
            <a:r>
              <a:rPr lang="en-US" altLang="zh-CN" sz="2200" dirty="0"/>
              <a:t>][</a:t>
            </a:r>
            <a:r>
              <a:rPr lang="en-US" altLang="zh-CN" sz="2200" i="1" dirty="0">
                <a:solidFill>
                  <a:srgbClr val="7030A0"/>
                </a:solidFill>
              </a:rPr>
              <a:t>j</a:t>
            </a:r>
            <a:r>
              <a:rPr lang="en-US" altLang="zh-CN" sz="2200" dirty="0"/>
              <a:t>]</a:t>
            </a:r>
            <a:r>
              <a:rPr lang="zh-CN" altLang="en-US" sz="2200" dirty="0"/>
              <a:t>存放的是：</a:t>
            </a:r>
            <a:r>
              <a:rPr lang="zh-CN" altLang="en-US" sz="2200" i="1" u="sng" dirty="0" smtClean="0"/>
              <a:t>顶点 </a:t>
            </a:r>
            <a:r>
              <a:rPr lang="en-US" altLang="zh-CN" sz="2200" i="1" u="sng" dirty="0" err="1" smtClean="0">
                <a:solidFill>
                  <a:srgbClr val="7030A0"/>
                </a:solidFill>
              </a:rPr>
              <a:t>i</a:t>
            </a:r>
            <a:r>
              <a:rPr lang="en-US" altLang="zh-CN" sz="2200" i="1" u="sng" dirty="0" smtClean="0">
                <a:solidFill>
                  <a:srgbClr val="7030A0"/>
                </a:solidFill>
              </a:rPr>
              <a:t> </a:t>
            </a:r>
            <a:r>
              <a:rPr lang="zh-CN" altLang="en-US" sz="2200" i="1" u="sng" dirty="0" smtClean="0"/>
              <a:t>到</a:t>
            </a:r>
            <a:r>
              <a:rPr lang="zh-CN" altLang="en-US" sz="2200" i="1" u="sng" dirty="0" smtClean="0"/>
              <a:t>顶点 </a:t>
            </a:r>
            <a:r>
              <a:rPr lang="en-US" altLang="zh-CN" sz="2200" i="1" u="sng" dirty="0" smtClean="0">
                <a:solidFill>
                  <a:srgbClr val="7030A0"/>
                </a:solidFill>
              </a:rPr>
              <a:t>j </a:t>
            </a:r>
            <a:r>
              <a:rPr lang="zh-CN" altLang="en-US" sz="2200" b="1" i="1" u="sng" dirty="0" smtClean="0">
                <a:solidFill>
                  <a:srgbClr val="0070C0"/>
                </a:solidFill>
              </a:rPr>
              <a:t>之间</a:t>
            </a:r>
            <a:r>
              <a:rPr lang="zh-CN" altLang="en-US" sz="2200" b="1" i="1" u="sng" dirty="0">
                <a:solidFill>
                  <a:srgbClr val="0070C0"/>
                </a:solidFill>
              </a:rPr>
              <a:t>关系</a:t>
            </a:r>
            <a:r>
              <a:rPr lang="zh-CN" altLang="en-US" sz="2200" dirty="0"/>
              <a:t>的信息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90" y="1628800"/>
            <a:ext cx="2304256" cy="6684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28184" y="2500345"/>
            <a:ext cx="27478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a</a:t>
            </a:r>
            <a:r>
              <a:rPr lang="zh-CN" altLang="en-US" sz="2000" dirty="0" smtClean="0"/>
              <a:t>）顶点数组</a:t>
            </a:r>
            <a:r>
              <a:rPr lang="en-US" altLang="zh-CN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vexs</a:t>
            </a:r>
            <a:r>
              <a:rPr lang="en-US" altLang="zh-CN" sz="2000" dirty="0" smtClean="0"/>
              <a:t>[..]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06" y="3501008"/>
            <a:ext cx="2016224" cy="20162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257840" y="5604738"/>
            <a:ext cx="2688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）邻接关系</a:t>
            </a:r>
            <a:r>
              <a:rPr lang="en-US" altLang="zh-CN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000" dirty="0" smtClean="0"/>
              <a:t>[..][..]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846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邻接矩阵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zh-CN" altLang="en-US" dirty="0" smtClean="0"/>
              <a:t>法</a:t>
            </a:r>
            <a:r>
              <a:rPr lang="en-US" altLang="zh-CN" dirty="0" smtClean="0"/>
              <a:t>: </a:t>
            </a:r>
            <a:r>
              <a:rPr lang="en-US" altLang="zh-CN" sz="2400" dirty="0" smtClean="0"/>
              <a:t>a</a:t>
            </a:r>
            <a:r>
              <a:rPr lang="zh-CN" altLang="en-US" sz="2400" dirty="0" smtClean="0">
                <a:solidFill>
                  <a:schemeClr val="accent6"/>
                </a:solidFill>
              </a:rPr>
              <a:t>无</a:t>
            </a:r>
            <a:r>
              <a:rPr lang="zh-CN" altLang="en-US" sz="2400" dirty="0" smtClean="0"/>
              <a:t>向图</a:t>
            </a:r>
            <a:r>
              <a:rPr lang="en-US" altLang="zh-CN" sz="2400" dirty="0" smtClean="0"/>
              <a:t>-</a:t>
            </a:r>
            <a:r>
              <a:rPr lang="zh-CN" altLang="en-US" sz="2400" dirty="0" smtClean="0">
                <a:solidFill>
                  <a:srgbClr val="7030A0"/>
                </a:solidFill>
              </a:rPr>
              <a:t>无权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2187"/>
            <a:ext cx="8191500" cy="5419725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/>
              <a:t>[</a:t>
            </a:r>
            <a:r>
              <a:rPr lang="zh-CN" altLang="en-US" dirty="0" smtClean="0">
                <a:solidFill>
                  <a:srgbClr val="7030A0"/>
                </a:solidFill>
              </a:rPr>
              <a:t>无</a:t>
            </a:r>
            <a:r>
              <a:rPr lang="zh-CN" altLang="en-US" dirty="0" smtClean="0">
                <a:solidFill>
                  <a:schemeClr val="tx2"/>
                </a:solidFill>
              </a:rPr>
              <a:t>向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7030A0"/>
                </a:solidFill>
              </a:rPr>
              <a:t>无</a:t>
            </a:r>
            <a:r>
              <a:rPr lang="zh-CN" altLang="en-US" dirty="0" smtClean="0">
                <a:solidFill>
                  <a:schemeClr val="tx2"/>
                </a:solidFill>
              </a:rPr>
              <a:t>权</a:t>
            </a:r>
            <a:r>
              <a:rPr lang="zh-CN" altLang="en-US" dirty="0" smtClean="0"/>
              <a:t>图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</a:t>
            </a:r>
            <a:r>
              <a:rPr lang="zh-CN" altLang="en-US" b="1" dirty="0"/>
              <a:t>邻接矩阵</a:t>
            </a:r>
          </a:p>
          <a:p>
            <a:pPr lvl="1"/>
            <a:r>
              <a:rPr lang="zh-CN" altLang="en-US" sz="2400" b="1" dirty="0" smtClean="0">
                <a:solidFill>
                  <a:srgbClr val="7030A0"/>
                </a:solidFill>
              </a:rPr>
              <a:t>无</a:t>
            </a:r>
            <a:r>
              <a:rPr lang="zh-CN" altLang="en-US" sz="2400" b="1" dirty="0"/>
              <a:t>向</a:t>
            </a:r>
            <a:r>
              <a:rPr lang="zh-CN" altLang="en-US" sz="2400" b="1" dirty="0">
                <a:solidFill>
                  <a:srgbClr val="7030A0"/>
                </a:solidFill>
              </a:rPr>
              <a:t>无</a:t>
            </a:r>
            <a:r>
              <a:rPr lang="zh-CN" altLang="en-US" sz="2400" b="1" dirty="0"/>
              <a:t>权图</a:t>
            </a:r>
            <a:r>
              <a:rPr lang="en-US" altLang="zh-CN" sz="2400" b="1" dirty="0"/>
              <a:t>G</a:t>
            </a:r>
            <a:r>
              <a:rPr lang="en-US" altLang="zh-CN" sz="2400" dirty="0"/>
              <a:t>=(V</a:t>
            </a:r>
            <a:r>
              <a:rPr lang="zh-CN" altLang="en-US" sz="2400" dirty="0"/>
              <a:t>，</a:t>
            </a:r>
            <a:r>
              <a:rPr lang="en-US" altLang="zh-CN" sz="2400" dirty="0"/>
              <a:t>E)</a:t>
            </a:r>
            <a:r>
              <a:rPr lang="zh-CN" altLang="en-US" sz="2400" dirty="0"/>
              <a:t>有</a:t>
            </a:r>
            <a:r>
              <a:rPr lang="en-US" altLang="zh-CN" sz="2400" i="1" dirty="0"/>
              <a:t>n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≧1)</a:t>
            </a:r>
            <a:r>
              <a:rPr lang="zh-CN" altLang="en-US" sz="2400" dirty="0"/>
              <a:t>个顶点，其邻接矩阵是</a:t>
            </a:r>
            <a:r>
              <a:rPr lang="en-US" altLang="zh-CN" sz="2400" b="1" u="sng" dirty="0"/>
              <a:t>n</a:t>
            </a:r>
            <a:r>
              <a:rPr lang="zh-CN" altLang="en-US" sz="2400" b="1" u="sng" dirty="0"/>
              <a:t>阶</a:t>
            </a:r>
            <a:r>
              <a:rPr lang="zh-CN" altLang="en-US" sz="2400" b="1" u="sng" dirty="0">
                <a:solidFill>
                  <a:srgbClr val="0070C0"/>
                </a:solidFill>
              </a:rPr>
              <a:t>对称</a:t>
            </a:r>
            <a:r>
              <a:rPr lang="zh-CN" altLang="en-US" sz="2400" b="1" u="sng" dirty="0"/>
              <a:t>方阵</a:t>
            </a:r>
            <a:r>
              <a:rPr lang="zh-CN" altLang="en-US" sz="2400" dirty="0" smtClean="0"/>
              <a:t>，其</a:t>
            </a:r>
            <a:r>
              <a:rPr lang="zh-CN" altLang="en-US" sz="2400" dirty="0"/>
              <a:t>元素的定义如下：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67437" y="2708920"/>
            <a:ext cx="6551612" cy="1001713"/>
            <a:chOff x="431" y="1797"/>
            <a:chExt cx="4127" cy="631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31" y="1797"/>
              <a:ext cx="4127" cy="631"/>
              <a:chOff x="114" y="2160"/>
              <a:chExt cx="4127" cy="631"/>
            </a:xfrm>
          </p:grpSpPr>
          <p:sp>
            <p:nvSpPr>
              <p:cNvPr id="42" name="Rectangle 5"/>
              <p:cNvSpPr>
                <a:spLocks noChangeArrowheads="1"/>
              </p:cNvSpPr>
              <p:nvPr/>
            </p:nvSpPr>
            <p:spPr bwMode="auto">
              <a:xfrm>
                <a:off x="1021" y="2160"/>
                <a:ext cx="31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1   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若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(v</a:t>
                </a:r>
                <a:r>
                  <a:rPr lang="en-US" altLang="zh-CN" sz="2400" b="1" baseline="-18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, </a:t>
                </a:r>
                <a:r>
                  <a:rPr lang="en-US" altLang="zh-CN" sz="24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E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, </a:t>
                </a:r>
                <a:r>
                  <a:rPr lang="en-US" altLang="zh-CN" sz="24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邻接</a:t>
                </a:r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021" y="2496"/>
                <a:ext cx="3220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0   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若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(v</a:t>
                </a:r>
                <a:r>
                  <a:rPr lang="en-US" altLang="zh-CN" sz="2400" b="1" baseline="-18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, </a:t>
                </a:r>
                <a:r>
                  <a:rPr lang="en-US" altLang="zh-CN" sz="24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E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, </a:t>
                </a:r>
                <a:r>
                  <a:rPr lang="en-US" altLang="zh-CN" sz="24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不邻接</a:t>
                </a:r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14" y="2328"/>
                <a:ext cx="74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A[</a:t>
                </a:r>
                <a:r>
                  <a:rPr lang="en-US" altLang="zh-CN" sz="2400" b="1" i="1" dirty="0" err="1">
                    <a:solidFill>
                      <a:schemeClr val="accent2"/>
                    </a:solidFill>
                  </a:rPr>
                  <a:t>i</a:t>
                </a:r>
                <a:r>
                  <a:rPr lang="en-US" altLang="zh-CN" sz="2400" b="1" dirty="0"/>
                  <a:t>][</a:t>
                </a:r>
                <a:r>
                  <a:rPr lang="en-US" altLang="zh-CN" sz="2400" b="1" i="1" dirty="0">
                    <a:solidFill>
                      <a:schemeClr val="accent2"/>
                    </a:solidFill>
                  </a:rPr>
                  <a:t>j</a:t>
                </a:r>
                <a:r>
                  <a:rPr lang="en-US" altLang="zh-CN" sz="2400" b="1" dirty="0"/>
                  <a:t>]=</a:t>
                </a:r>
              </a:p>
            </p:txBody>
          </p:sp>
          <p:sp>
            <p:nvSpPr>
              <p:cNvPr id="45" name="AutoShape 8"/>
              <p:cNvSpPr>
                <a:spLocks/>
              </p:cNvSpPr>
              <p:nvPr/>
            </p:nvSpPr>
            <p:spPr bwMode="auto">
              <a:xfrm>
                <a:off x="928" y="2208"/>
                <a:ext cx="91" cy="499"/>
              </a:xfrm>
              <a:prstGeom prst="leftBrace">
                <a:avLst>
                  <a:gd name="adj1" fmla="val 4569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/>
              </a:p>
            </p:txBody>
          </p:sp>
        </p:grpSp>
        <p:sp>
          <p:nvSpPr>
            <p:cNvPr id="7" name="Line 44"/>
            <p:cNvSpPr>
              <a:spLocks noChangeShapeType="1"/>
            </p:cNvSpPr>
            <p:nvPr/>
          </p:nvSpPr>
          <p:spPr bwMode="auto">
            <a:xfrm flipH="1">
              <a:off x="2435" y="2221"/>
              <a:ext cx="45" cy="182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16" y="4251912"/>
            <a:ext cx="2415001" cy="148445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584200" y="6047602"/>
            <a:ext cx="1685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7030A0"/>
                </a:solidFill>
              </a:rPr>
              <a:t>无</a:t>
            </a:r>
            <a:r>
              <a:rPr lang="zh-CN" altLang="en-US" sz="1800" dirty="0">
                <a:solidFill>
                  <a:schemeClr val="tx2"/>
                </a:solidFill>
              </a:rPr>
              <a:t>向</a:t>
            </a:r>
            <a:r>
              <a:rPr lang="zh-CN" altLang="en-US" sz="1800" dirty="0" smtClean="0">
                <a:solidFill>
                  <a:srgbClr val="7030A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权图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319671" y="604760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chemeClr val="tx2"/>
                </a:solidFill>
              </a:rPr>
              <a:t>顶点数组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vexs</a:t>
            </a:r>
            <a:r>
              <a:rPr lang="en-US" altLang="zh-CN" sz="1800" dirty="0" smtClean="0">
                <a:solidFill>
                  <a:schemeClr val="tx2"/>
                </a:solidFill>
              </a:rPr>
              <a:t>[5]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147032" y="6047602"/>
            <a:ext cx="219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(c) </a:t>
            </a:r>
            <a:r>
              <a:rPr lang="zh-CN" altLang="en-US" sz="1800" dirty="0" smtClean="0">
                <a:solidFill>
                  <a:schemeClr val="tx2"/>
                </a:solidFill>
              </a:rPr>
              <a:t>邻接矩阵</a:t>
            </a:r>
            <a:r>
              <a:rPr lang="en-US" altLang="zh-CN" sz="1800" dirty="0" smtClean="0">
                <a:solidFill>
                  <a:schemeClr val="tx2"/>
                </a:solidFill>
              </a:rPr>
              <a:t>A[5][5]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124" y="4597123"/>
            <a:ext cx="2766453" cy="8024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542" y="3642414"/>
            <a:ext cx="2378874" cy="237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6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邻接矩阵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zh-CN" altLang="en-US" dirty="0" smtClean="0"/>
              <a:t>法</a:t>
            </a:r>
            <a:r>
              <a:rPr lang="en-US" altLang="zh-CN" dirty="0" smtClean="0"/>
              <a:t>: </a:t>
            </a:r>
            <a:r>
              <a:rPr lang="en-US" altLang="zh-CN" sz="2400" dirty="0" smtClean="0"/>
              <a:t>a</a:t>
            </a:r>
            <a:r>
              <a:rPr lang="zh-CN" altLang="en-US" sz="2400" dirty="0" smtClean="0">
                <a:solidFill>
                  <a:schemeClr val="accent6"/>
                </a:solidFill>
              </a:rPr>
              <a:t>无</a:t>
            </a:r>
            <a:r>
              <a:rPr lang="zh-CN" altLang="en-US" sz="2400" dirty="0" smtClean="0"/>
              <a:t>向图</a:t>
            </a:r>
            <a:r>
              <a:rPr lang="en-US" altLang="zh-CN" sz="2400" dirty="0" smtClean="0"/>
              <a:t>-</a:t>
            </a:r>
            <a:r>
              <a:rPr lang="zh-CN" altLang="en-US" sz="2400" dirty="0" smtClean="0">
                <a:solidFill>
                  <a:srgbClr val="7030A0"/>
                </a:solidFill>
              </a:rPr>
              <a:t>带权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2187"/>
            <a:ext cx="8191500" cy="5419725"/>
          </a:xfrm>
        </p:spPr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en-US" altLang="zh-CN" dirty="0"/>
              <a:t>[</a:t>
            </a:r>
            <a:r>
              <a:rPr lang="zh-CN" altLang="en-US" dirty="0" smtClean="0">
                <a:solidFill>
                  <a:srgbClr val="7030A0"/>
                </a:solidFill>
              </a:rPr>
              <a:t>无</a:t>
            </a:r>
            <a:r>
              <a:rPr lang="zh-CN" altLang="en-US" dirty="0" smtClean="0">
                <a:solidFill>
                  <a:schemeClr val="tx2"/>
                </a:solidFill>
              </a:rPr>
              <a:t>向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7030A0"/>
                </a:solidFill>
              </a:rPr>
              <a:t>带</a:t>
            </a:r>
            <a:r>
              <a:rPr lang="zh-CN" altLang="en-US" dirty="0" smtClean="0">
                <a:solidFill>
                  <a:schemeClr val="tx2"/>
                </a:solidFill>
              </a:rPr>
              <a:t>权</a:t>
            </a:r>
            <a:r>
              <a:rPr lang="zh-CN" altLang="en-US" dirty="0" smtClean="0"/>
              <a:t>图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</a:t>
            </a:r>
            <a:r>
              <a:rPr lang="zh-CN" altLang="en-US" b="1" dirty="0"/>
              <a:t>邻接矩阵</a:t>
            </a:r>
          </a:p>
          <a:p>
            <a:pPr lvl="1"/>
            <a:r>
              <a:rPr lang="zh-CN" altLang="en-US" sz="2400" b="1" dirty="0" smtClean="0">
                <a:solidFill>
                  <a:srgbClr val="7030A0"/>
                </a:solidFill>
              </a:rPr>
              <a:t>无</a:t>
            </a:r>
            <a:r>
              <a:rPr lang="zh-CN" altLang="en-US" sz="2400" b="1" dirty="0" smtClean="0"/>
              <a:t>向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带</a:t>
            </a:r>
            <a:r>
              <a:rPr lang="zh-CN" altLang="en-US" sz="2400" b="1" dirty="0" smtClean="0"/>
              <a:t>权</a:t>
            </a:r>
            <a:r>
              <a:rPr lang="zh-CN" altLang="en-US" sz="2400" b="1" dirty="0"/>
              <a:t>图</a:t>
            </a:r>
            <a:r>
              <a:rPr lang="en-US" altLang="zh-CN" sz="2400" b="1" dirty="0"/>
              <a:t>G</a:t>
            </a:r>
            <a:r>
              <a:rPr lang="en-US" altLang="zh-CN" sz="2400" dirty="0"/>
              <a:t>=(V</a:t>
            </a:r>
            <a:r>
              <a:rPr lang="zh-CN" altLang="en-US" sz="2400" dirty="0"/>
              <a:t>，</a:t>
            </a:r>
            <a:r>
              <a:rPr lang="en-US" altLang="zh-CN" sz="2400" dirty="0"/>
              <a:t>E)</a:t>
            </a:r>
            <a:r>
              <a:rPr lang="zh-CN" altLang="en-US" sz="2400" dirty="0"/>
              <a:t>有</a:t>
            </a:r>
            <a:r>
              <a:rPr lang="en-US" altLang="zh-CN" sz="2400" dirty="0"/>
              <a:t>n(n≧1)</a:t>
            </a:r>
            <a:r>
              <a:rPr lang="zh-CN" altLang="en-US" sz="2400" dirty="0"/>
              <a:t>个顶点，其邻接矩阵是</a:t>
            </a:r>
            <a:r>
              <a:rPr lang="en-US" altLang="zh-CN" sz="2400" b="1" u="sng" dirty="0"/>
              <a:t>n</a:t>
            </a:r>
            <a:r>
              <a:rPr lang="zh-CN" altLang="en-US" sz="2400" b="1" u="sng" dirty="0"/>
              <a:t>阶</a:t>
            </a:r>
            <a:r>
              <a:rPr lang="zh-CN" altLang="en-US" sz="2400" b="1" u="sng" dirty="0">
                <a:solidFill>
                  <a:srgbClr val="0070C0"/>
                </a:solidFill>
              </a:rPr>
              <a:t>对称</a:t>
            </a:r>
            <a:r>
              <a:rPr lang="zh-CN" altLang="en-US" sz="2400" b="1" u="sng" dirty="0"/>
              <a:t>方阵</a:t>
            </a:r>
            <a:r>
              <a:rPr lang="zh-CN" altLang="en-US" sz="2400" dirty="0" smtClean="0"/>
              <a:t>，其</a:t>
            </a:r>
            <a:r>
              <a:rPr lang="zh-CN" altLang="en-US" sz="2400" dirty="0"/>
              <a:t>元素的定义如下：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95400" y="2667000"/>
            <a:ext cx="7314116" cy="1077913"/>
            <a:chOff x="431" y="1749"/>
            <a:chExt cx="4113" cy="67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31" y="1749"/>
              <a:ext cx="4113" cy="679"/>
              <a:chOff x="114" y="2112"/>
              <a:chExt cx="4113" cy="679"/>
            </a:xfrm>
          </p:grpSpPr>
          <p:sp>
            <p:nvSpPr>
              <p:cNvPr id="42" name="Rectangle 5"/>
              <p:cNvSpPr>
                <a:spLocks noChangeArrowheads="1"/>
              </p:cNvSpPr>
              <p:nvPr/>
            </p:nvSpPr>
            <p:spPr bwMode="auto">
              <a:xfrm>
                <a:off x="906" y="2112"/>
                <a:ext cx="3256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err="1" smtClean="0"/>
                  <a:t>w</a:t>
                </a:r>
                <a:r>
                  <a:rPr lang="en-US" altLang="zh-CN" sz="2400" b="1" baseline="-25000" dirty="0" err="1" smtClean="0"/>
                  <a:t>ij</a:t>
                </a:r>
                <a:r>
                  <a:rPr lang="en-US" altLang="zh-CN" sz="2400" b="1" dirty="0" smtClean="0"/>
                  <a:t>   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若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(v</a:t>
                </a:r>
                <a:r>
                  <a:rPr lang="en-US" altLang="zh-CN" sz="2400" b="1" baseline="-18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, </a:t>
                </a:r>
                <a:r>
                  <a:rPr lang="en-US" altLang="zh-CN" sz="24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E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, </a:t>
                </a:r>
                <a:r>
                  <a:rPr lang="en-US" altLang="zh-CN" sz="24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邻接，权值为</a:t>
                </a:r>
                <a:r>
                  <a:rPr lang="en-US" altLang="zh-CN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ij</a:t>
                </a:r>
                <a:r>
                  <a:rPr lang="en-US" altLang="zh-C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endPara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906" y="2496"/>
                <a:ext cx="3321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</a:rPr>
                  <a:t>∞</a:t>
                </a:r>
                <a:r>
                  <a:rPr lang="en-US" altLang="zh-CN" sz="2400" b="1" dirty="0" smtClean="0"/>
                  <a:t>   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若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(v</a:t>
                </a:r>
                <a:r>
                  <a:rPr lang="en-US" altLang="zh-CN" sz="2400" b="1" baseline="-18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, </a:t>
                </a:r>
                <a:r>
                  <a:rPr lang="en-US" altLang="zh-CN" sz="24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E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，即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, </a:t>
                </a:r>
                <a:r>
                  <a:rPr lang="en-US" altLang="zh-CN" sz="24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不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邻接</a:t>
                </a:r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14" y="2328"/>
                <a:ext cx="74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A[</a:t>
                </a:r>
                <a:r>
                  <a:rPr lang="en-US" altLang="zh-CN" sz="2400" b="1" i="1" dirty="0" err="1">
                    <a:solidFill>
                      <a:schemeClr val="accent2"/>
                    </a:solidFill>
                  </a:rPr>
                  <a:t>i</a:t>
                </a:r>
                <a:r>
                  <a:rPr lang="en-US" altLang="zh-CN" sz="2400" b="1" dirty="0"/>
                  <a:t>][</a:t>
                </a:r>
                <a:r>
                  <a:rPr lang="en-US" altLang="zh-CN" sz="2400" b="1" i="1" dirty="0">
                    <a:solidFill>
                      <a:schemeClr val="accent2"/>
                    </a:solidFill>
                  </a:rPr>
                  <a:t>j</a:t>
                </a:r>
                <a:r>
                  <a:rPr lang="en-US" altLang="zh-CN" sz="2400" b="1" dirty="0"/>
                  <a:t>]=</a:t>
                </a:r>
              </a:p>
            </p:txBody>
          </p:sp>
          <p:sp>
            <p:nvSpPr>
              <p:cNvPr id="45" name="AutoShape 8"/>
              <p:cNvSpPr>
                <a:spLocks/>
              </p:cNvSpPr>
              <p:nvPr/>
            </p:nvSpPr>
            <p:spPr bwMode="auto">
              <a:xfrm>
                <a:off x="815" y="2208"/>
                <a:ext cx="91" cy="499"/>
              </a:xfrm>
              <a:prstGeom prst="leftBrace">
                <a:avLst>
                  <a:gd name="adj1" fmla="val 4569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/>
              </a:p>
            </p:txBody>
          </p:sp>
        </p:grpSp>
        <p:sp>
          <p:nvSpPr>
            <p:cNvPr id="7" name="Line 44"/>
            <p:cNvSpPr>
              <a:spLocks noChangeShapeType="1"/>
            </p:cNvSpPr>
            <p:nvPr/>
          </p:nvSpPr>
          <p:spPr bwMode="auto">
            <a:xfrm flipH="1">
              <a:off x="2274" y="2221"/>
              <a:ext cx="45" cy="182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29" y="4217987"/>
            <a:ext cx="2311472" cy="142081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96701" y="59552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7030A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</a:t>
            </a:r>
            <a:r>
              <a:rPr lang="zh-CN" altLang="en-US" sz="1800" dirty="0" smtClean="0">
                <a:solidFill>
                  <a:srgbClr val="7030A0"/>
                </a:solidFill>
              </a:rPr>
              <a:t>带</a:t>
            </a:r>
            <a:r>
              <a:rPr lang="zh-CN" altLang="en-US" sz="1800" dirty="0" smtClean="0">
                <a:solidFill>
                  <a:schemeClr val="tx2"/>
                </a:solidFill>
              </a:rPr>
              <a:t>权</a:t>
            </a:r>
            <a:r>
              <a:rPr lang="zh-CN" altLang="en-US" sz="1800" dirty="0">
                <a:solidFill>
                  <a:schemeClr val="tx2"/>
                </a:solidFill>
              </a:rPr>
              <a:t>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532172" y="59552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chemeClr val="tx2"/>
                </a:solidFill>
              </a:rPr>
              <a:t>顶点数组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vexs</a:t>
            </a:r>
            <a:r>
              <a:rPr lang="en-US" altLang="zh-CN" sz="1800" dirty="0" smtClean="0">
                <a:solidFill>
                  <a:schemeClr val="tx2"/>
                </a:solidFill>
              </a:rPr>
              <a:t>[5]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37031" y="5955268"/>
            <a:ext cx="219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(c) </a:t>
            </a:r>
            <a:r>
              <a:rPr lang="zh-CN" altLang="en-US" sz="1800" dirty="0" smtClean="0">
                <a:solidFill>
                  <a:schemeClr val="tx2"/>
                </a:solidFill>
              </a:rPr>
              <a:t>邻接矩阵</a:t>
            </a:r>
            <a:r>
              <a:rPr lang="en-US" altLang="zh-CN" sz="1800" dirty="0" smtClean="0">
                <a:solidFill>
                  <a:schemeClr val="tx2"/>
                </a:solidFill>
              </a:rPr>
              <a:t>A[5][5]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444" y="4754885"/>
            <a:ext cx="2784489" cy="807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859" y="3746773"/>
            <a:ext cx="2391589" cy="21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8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邻接矩阵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zh-CN" altLang="en-US" dirty="0" smtClean="0"/>
              <a:t>法</a:t>
            </a:r>
            <a:r>
              <a:rPr lang="en-US" altLang="zh-CN" dirty="0" smtClean="0"/>
              <a:t>: </a:t>
            </a:r>
            <a:r>
              <a:rPr lang="en-US" altLang="zh-CN" sz="2400" dirty="0" smtClean="0"/>
              <a:t>a</a:t>
            </a:r>
            <a:r>
              <a:rPr lang="zh-CN" altLang="en-US" sz="2400" dirty="0" smtClean="0">
                <a:solidFill>
                  <a:schemeClr val="accent6"/>
                </a:solidFill>
              </a:rPr>
              <a:t>有</a:t>
            </a:r>
            <a:r>
              <a:rPr lang="zh-CN" altLang="en-US" sz="2400" dirty="0" smtClean="0"/>
              <a:t>向图</a:t>
            </a:r>
            <a:r>
              <a:rPr lang="en-US" altLang="zh-CN" sz="2400" dirty="0" smtClean="0"/>
              <a:t>-</a:t>
            </a:r>
            <a:r>
              <a:rPr lang="zh-CN" altLang="en-US" sz="2400" dirty="0" smtClean="0">
                <a:solidFill>
                  <a:srgbClr val="7030A0"/>
                </a:solidFill>
              </a:rPr>
              <a:t>无权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2187"/>
            <a:ext cx="8191500" cy="5419725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en-US" altLang="zh-CN" dirty="0" smtClean="0"/>
              <a:t>[</a:t>
            </a:r>
            <a:r>
              <a:rPr lang="zh-CN" altLang="en-US" dirty="0" smtClean="0">
                <a:solidFill>
                  <a:srgbClr val="7030A0"/>
                </a:solidFill>
              </a:rPr>
              <a:t>有</a:t>
            </a:r>
            <a:r>
              <a:rPr lang="zh-CN" altLang="en-US" dirty="0" smtClean="0">
                <a:solidFill>
                  <a:schemeClr val="tx2"/>
                </a:solidFill>
              </a:rPr>
              <a:t>向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7030A0"/>
                </a:solidFill>
              </a:rPr>
              <a:t>无</a:t>
            </a:r>
            <a:r>
              <a:rPr lang="zh-CN" altLang="en-US" dirty="0" smtClean="0">
                <a:solidFill>
                  <a:schemeClr val="tx2"/>
                </a:solidFill>
              </a:rPr>
              <a:t>权</a:t>
            </a:r>
            <a:r>
              <a:rPr lang="zh-CN" altLang="en-US" dirty="0" smtClean="0"/>
              <a:t>图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</a:t>
            </a:r>
            <a:r>
              <a:rPr lang="zh-CN" altLang="en-US" b="1" dirty="0"/>
              <a:t>邻接矩阵</a:t>
            </a:r>
          </a:p>
          <a:p>
            <a:pPr lvl="1"/>
            <a:r>
              <a:rPr lang="zh-CN" altLang="en-US" sz="2400" b="1" dirty="0" smtClean="0">
                <a:solidFill>
                  <a:srgbClr val="7030A0"/>
                </a:solidFill>
              </a:rPr>
              <a:t>有</a:t>
            </a:r>
            <a:r>
              <a:rPr lang="zh-CN" altLang="en-US" sz="2400" b="1" dirty="0" smtClean="0"/>
              <a:t>向</a:t>
            </a:r>
            <a:r>
              <a:rPr lang="zh-CN" altLang="en-US" sz="2400" b="1" dirty="0">
                <a:solidFill>
                  <a:srgbClr val="7030A0"/>
                </a:solidFill>
              </a:rPr>
              <a:t>无</a:t>
            </a:r>
            <a:r>
              <a:rPr lang="zh-CN" altLang="en-US" sz="2400" b="1" dirty="0"/>
              <a:t>权图</a:t>
            </a:r>
            <a:r>
              <a:rPr lang="en-US" altLang="zh-CN" sz="2400" b="1" dirty="0"/>
              <a:t>G</a:t>
            </a:r>
            <a:r>
              <a:rPr lang="en-US" altLang="zh-CN" sz="2400" dirty="0"/>
              <a:t>=(V</a:t>
            </a:r>
            <a:r>
              <a:rPr lang="zh-CN" altLang="en-US" sz="2400" dirty="0"/>
              <a:t>，</a:t>
            </a:r>
            <a:r>
              <a:rPr lang="en-US" altLang="zh-CN" sz="2400" dirty="0"/>
              <a:t>E)</a:t>
            </a:r>
            <a:r>
              <a:rPr lang="zh-CN" altLang="en-US" sz="2400" dirty="0"/>
              <a:t>有</a:t>
            </a:r>
            <a:r>
              <a:rPr lang="en-US" altLang="zh-CN" sz="2400" dirty="0"/>
              <a:t>n(n≧1)</a:t>
            </a:r>
            <a:r>
              <a:rPr lang="zh-CN" altLang="en-US" sz="2400" dirty="0"/>
              <a:t>个顶点，其邻接矩阵是</a:t>
            </a:r>
            <a:r>
              <a:rPr lang="en-US" altLang="zh-CN" sz="2400" b="1" u="sng" dirty="0"/>
              <a:t>n</a:t>
            </a:r>
            <a:r>
              <a:rPr lang="zh-CN" altLang="en-US" sz="2400" b="1" u="sng" dirty="0" smtClean="0"/>
              <a:t>阶方阵</a:t>
            </a:r>
            <a:r>
              <a:rPr lang="zh-CN" altLang="en-US" sz="2400" dirty="0" smtClean="0"/>
              <a:t>，其</a:t>
            </a:r>
            <a:r>
              <a:rPr lang="zh-CN" altLang="en-US" sz="2400" dirty="0"/>
              <a:t>元素的定义如下：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467437" y="2666465"/>
            <a:ext cx="6551612" cy="1058863"/>
            <a:chOff x="431" y="1761"/>
            <a:chExt cx="4127" cy="667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31" y="1761"/>
              <a:ext cx="4127" cy="667"/>
              <a:chOff x="114" y="2124"/>
              <a:chExt cx="4127" cy="667"/>
            </a:xfrm>
          </p:grpSpPr>
          <p:sp>
            <p:nvSpPr>
              <p:cNvPr id="42" name="Rectangle 5"/>
              <p:cNvSpPr>
                <a:spLocks noChangeArrowheads="1"/>
              </p:cNvSpPr>
              <p:nvPr/>
            </p:nvSpPr>
            <p:spPr bwMode="auto">
              <a:xfrm>
                <a:off x="1021" y="2124"/>
                <a:ext cx="3129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1   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若</a:t>
                </a:r>
                <a:r>
                  <a:rPr lang="en-US" altLang="zh-CN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E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，从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到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有弧</a:t>
                </a:r>
                <a:endPara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1021" y="2496"/>
                <a:ext cx="3220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0   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若</a:t>
                </a:r>
                <a:r>
                  <a:rPr lang="en-US" altLang="zh-CN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E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</a:t>
                </a:r>
                <a:r>
                  <a:rPr lang="zh-CN" altLang="en-US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从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带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zh-CN" altLang="en-US" sz="2400" b="1" dirty="0" smtClean="0">
                    <a:solidFill>
                      <a:srgbClr val="C00000"/>
                    </a:solidFill>
                  </a:rPr>
                  <a:t>没有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弧</a:t>
                </a:r>
                <a:endPara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14" y="2328"/>
                <a:ext cx="74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A[</a:t>
                </a:r>
                <a:r>
                  <a:rPr lang="en-US" altLang="zh-CN" sz="2400" b="1" i="1" dirty="0" err="1">
                    <a:solidFill>
                      <a:schemeClr val="accent2"/>
                    </a:solidFill>
                  </a:rPr>
                  <a:t>i</a:t>
                </a:r>
                <a:r>
                  <a:rPr lang="en-US" altLang="zh-CN" sz="2400" b="1" dirty="0"/>
                  <a:t>][</a:t>
                </a:r>
                <a:r>
                  <a:rPr lang="en-US" altLang="zh-CN" sz="2400" b="1" i="1" dirty="0">
                    <a:solidFill>
                      <a:schemeClr val="accent2"/>
                    </a:solidFill>
                  </a:rPr>
                  <a:t>j</a:t>
                </a:r>
                <a:r>
                  <a:rPr lang="en-US" altLang="zh-CN" sz="2400" b="1" dirty="0"/>
                  <a:t>]=</a:t>
                </a:r>
              </a:p>
            </p:txBody>
          </p:sp>
          <p:sp>
            <p:nvSpPr>
              <p:cNvPr id="45" name="AutoShape 8"/>
              <p:cNvSpPr>
                <a:spLocks/>
              </p:cNvSpPr>
              <p:nvPr/>
            </p:nvSpPr>
            <p:spPr bwMode="auto">
              <a:xfrm>
                <a:off x="928" y="2208"/>
                <a:ext cx="91" cy="499"/>
              </a:xfrm>
              <a:prstGeom prst="leftBrace">
                <a:avLst>
                  <a:gd name="adj1" fmla="val 4569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/>
              </a:p>
            </p:txBody>
          </p:sp>
        </p:grpSp>
        <p:sp>
          <p:nvSpPr>
            <p:cNvPr id="7" name="Line 44"/>
            <p:cNvSpPr>
              <a:spLocks noChangeShapeType="1"/>
            </p:cNvSpPr>
            <p:nvPr/>
          </p:nvSpPr>
          <p:spPr bwMode="auto">
            <a:xfrm flipH="1">
              <a:off x="2510" y="2213"/>
              <a:ext cx="45" cy="182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796701" y="6029025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7030A0"/>
                </a:solidFill>
              </a:rPr>
              <a:t>有</a:t>
            </a:r>
            <a:r>
              <a:rPr lang="zh-CN" altLang="en-US" sz="1800" dirty="0" smtClean="0">
                <a:solidFill>
                  <a:schemeClr val="tx2"/>
                </a:solidFill>
              </a:rPr>
              <a:t>向</a:t>
            </a:r>
            <a:r>
              <a:rPr lang="zh-CN" altLang="en-US" sz="1800" dirty="0" smtClean="0">
                <a:solidFill>
                  <a:srgbClr val="7030A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权图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532172" y="602902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chemeClr val="tx2"/>
                </a:solidFill>
              </a:rPr>
              <a:t>顶点数组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vexs</a:t>
            </a:r>
            <a:r>
              <a:rPr lang="en-US" altLang="zh-CN" sz="1800" dirty="0" smtClean="0">
                <a:solidFill>
                  <a:schemeClr val="tx2"/>
                </a:solidFill>
              </a:rPr>
              <a:t>[5]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37031" y="6029025"/>
            <a:ext cx="219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(c) </a:t>
            </a:r>
            <a:r>
              <a:rPr lang="zh-CN" altLang="en-US" sz="1800" dirty="0" smtClean="0">
                <a:solidFill>
                  <a:schemeClr val="tx2"/>
                </a:solidFill>
              </a:rPr>
              <a:t>邻接矩阵</a:t>
            </a:r>
            <a:r>
              <a:rPr lang="en-US" altLang="zh-CN" sz="1800" dirty="0" smtClean="0">
                <a:solidFill>
                  <a:schemeClr val="tx2"/>
                </a:solidFill>
              </a:rPr>
              <a:t>A[5][5]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25" y="4578546"/>
            <a:ext cx="2766453" cy="80248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8" y="4159902"/>
            <a:ext cx="2288564" cy="146032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3724245"/>
            <a:ext cx="2232248" cy="225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3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邻接矩阵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表示</a:t>
            </a:r>
            <a:r>
              <a:rPr lang="zh-CN" altLang="en-US" dirty="0" smtClean="0"/>
              <a:t>法</a:t>
            </a:r>
            <a:r>
              <a:rPr lang="en-US" altLang="zh-CN" dirty="0" smtClean="0"/>
              <a:t>: </a:t>
            </a:r>
            <a:r>
              <a:rPr lang="en-US" altLang="zh-CN" sz="2400" dirty="0" smtClean="0"/>
              <a:t>a</a:t>
            </a:r>
            <a:r>
              <a:rPr lang="zh-CN" altLang="en-US" sz="2400" dirty="0" smtClean="0">
                <a:solidFill>
                  <a:schemeClr val="accent6"/>
                </a:solidFill>
              </a:rPr>
              <a:t>有</a:t>
            </a:r>
            <a:r>
              <a:rPr lang="zh-CN" altLang="en-US" sz="2400" dirty="0" smtClean="0"/>
              <a:t>向图</a:t>
            </a:r>
            <a:r>
              <a:rPr lang="en-US" altLang="zh-CN" sz="2400" dirty="0" smtClean="0"/>
              <a:t>-</a:t>
            </a:r>
            <a:r>
              <a:rPr lang="zh-CN" altLang="en-US" sz="2400" dirty="0" smtClean="0">
                <a:solidFill>
                  <a:srgbClr val="7030A0"/>
                </a:solidFill>
              </a:rPr>
              <a:t>带权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2187"/>
            <a:ext cx="8191500" cy="5419725"/>
          </a:xfrm>
        </p:spPr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en-US" altLang="zh-CN" dirty="0" smtClean="0"/>
              <a:t>[</a:t>
            </a:r>
            <a:r>
              <a:rPr lang="zh-CN" altLang="en-US" dirty="0" smtClean="0">
                <a:solidFill>
                  <a:srgbClr val="7030A0"/>
                </a:solidFill>
              </a:rPr>
              <a:t>有</a:t>
            </a:r>
            <a:r>
              <a:rPr lang="zh-CN" altLang="en-US" dirty="0" smtClean="0">
                <a:solidFill>
                  <a:schemeClr val="tx2"/>
                </a:solidFill>
              </a:rPr>
              <a:t>向</a:t>
            </a:r>
            <a:r>
              <a:rPr lang="en-US" altLang="zh-CN" dirty="0" smtClean="0"/>
              <a:t>+</a:t>
            </a:r>
            <a:r>
              <a:rPr lang="zh-CN" altLang="en-US" dirty="0" smtClean="0">
                <a:solidFill>
                  <a:srgbClr val="7030A0"/>
                </a:solidFill>
              </a:rPr>
              <a:t>带</a:t>
            </a:r>
            <a:r>
              <a:rPr lang="zh-CN" altLang="en-US" dirty="0" smtClean="0">
                <a:solidFill>
                  <a:schemeClr val="tx2"/>
                </a:solidFill>
              </a:rPr>
              <a:t>权</a:t>
            </a:r>
            <a:r>
              <a:rPr lang="zh-CN" altLang="en-US" dirty="0" smtClean="0"/>
              <a:t>图</a:t>
            </a:r>
            <a:r>
              <a:rPr lang="en-US" altLang="zh-CN" dirty="0" smtClean="0"/>
              <a:t>]</a:t>
            </a:r>
            <a:r>
              <a:rPr lang="zh-CN" altLang="en-US" dirty="0" smtClean="0"/>
              <a:t>的</a:t>
            </a:r>
            <a:r>
              <a:rPr lang="zh-CN" altLang="en-US" b="1" dirty="0"/>
              <a:t>邻接矩阵</a:t>
            </a:r>
          </a:p>
          <a:p>
            <a:pPr lvl="1"/>
            <a:r>
              <a:rPr lang="zh-CN" altLang="en-US" sz="2400" b="1" dirty="0" smtClean="0">
                <a:solidFill>
                  <a:srgbClr val="7030A0"/>
                </a:solidFill>
              </a:rPr>
              <a:t>有</a:t>
            </a:r>
            <a:r>
              <a:rPr lang="zh-CN" altLang="en-US" sz="2400" b="1" dirty="0" smtClean="0"/>
              <a:t>向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带</a:t>
            </a:r>
            <a:r>
              <a:rPr lang="zh-CN" altLang="en-US" sz="2400" b="1" dirty="0" smtClean="0"/>
              <a:t>权</a:t>
            </a:r>
            <a:r>
              <a:rPr lang="zh-CN" altLang="en-US" sz="2400" b="1" dirty="0"/>
              <a:t>图</a:t>
            </a:r>
            <a:r>
              <a:rPr lang="en-US" altLang="zh-CN" sz="2400" b="1" dirty="0"/>
              <a:t>G</a:t>
            </a:r>
            <a:r>
              <a:rPr lang="en-US" altLang="zh-CN" sz="2400" dirty="0"/>
              <a:t>=(V</a:t>
            </a:r>
            <a:r>
              <a:rPr lang="zh-CN" altLang="en-US" sz="2400" dirty="0"/>
              <a:t>，</a:t>
            </a:r>
            <a:r>
              <a:rPr lang="en-US" altLang="zh-CN" sz="2400" dirty="0"/>
              <a:t>E)</a:t>
            </a:r>
            <a:r>
              <a:rPr lang="zh-CN" altLang="en-US" sz="2400" dirty="0"/>
              <a:t>有</a:t>
            </a:r>
            <a:r>
              <a:rPr lang="en-US" altLang="zh-CN" sz="2400" dirty="0"/>
              <a:t>n(n≧1)</a:t>
            </a:r>
            <a:r>
              <a:rPr lang="zh-CN" altLang="en-US" sz="2400" dirty="0"/>
              <a:t>个顶点，其邻接矩阵是</a:t>
            </a:r>
            <a:r>
              <a:rPr lang="en-US" altLang="zh-CN" sz="2400" b="1" u="sng" dirty="0"/>
              <a:t>n</a:t>
            </a:r>
            <a:r>
              <a:rPr lang="zh-CN" altLang="en-US" sz="2400" b="1" u="sng" dirty="0" smtClean="0"/>
              <a:t>阶方阵</a:t>
            </a:r>
            <a:r>
              <a:rPr lang="zh-CN" altLang="en-US" sz="2400" dirty="0" smtClean="0"/>
              <a:t>，其</a:t>
            </a:r>
            <a:r>
              <a:rPr lang="zh-CN" altLang="en-US" sz="2400" dirty="0"/>
              <a:t>元素的定义如下：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295400" y="2667000"/>
            <a:ext cx="7314116" cy="1077913"/>
            <a:chOff x="431" y="1749"/>
            <a:chExt cx="4113" cy="679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431" y="1749"/>
              <a:ext cx="4113" cy="679"/>
              <a:chOff x="114" y="2112"/>
              <a:chExt cx="4113" cy="679"/>
            </a:xfrm>
          </p:grpSpPr>
          <p:sp>
            <p:nvSpPr>
              <p:cNvPr id="42" name="Rectangle 5"/>
              <p:cNvSpPr>
                <a:spLocks noChangeArrowheads="1"/>
              </p:cNvSpPr>
              <p:nvPr/>
            </p:nvSpPr>
            <p:spPr bwMode="auto">
              <a:xfrm>
                <a:off x="906" y="2112"/>
                <a:ext cx="3256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 err="1" smtClean="0"/>
                  <a:t>w</a:t>
                </a:r>
                <a:r>
                  <a:rPr lang="en-US" altLang="zh-CN" sz="2400" b="1" baseline="-25000" dirty="0" err="1" smtClean="0"/>
                  <a:t>ij</a:t>
                </a:r>
                <a:r>
                  <a:rPr lang="en-US" altLang="zh-CN" sz="2400" b="1" dirty="0" smtClean="0"/>
                  <a:t>   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若</a:t>
                </a:r>
                <a:r>
                  <a:rPr lang="en-US" altLang="zh-CN" sz="2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E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，即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altLang="zh-CN" sz="24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邻接，权值为</a:t>
                </a:r>
                <a:r>
                  <a:rPr lang="en-US" altLang="zh-CN" sz="24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ij</a:t>
                </a:r>
                <a:r>
                  <a:rPr lang="en-US" altLang="zh-CN" sz="2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endPara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906" y="2496"/>
                <a:ext cx="3321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</a:rPr>
                  <a:t>∞</a:t>
                </a:r>
                <a:r>
                  <a:rPr lang="en-US" altLang="zh-CN" sz="2400" b="1" dirty="0" smtClean="0"/>
                  <a:t>   </a:t>
                </a:r>
                <a:r>
                  <a:rPr lang="zh-CN" altLang="en-US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若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&lt;v</a:t>
                </a:r>
                <a:r>
                  <a:rPr lang="en-US" altLang="zh-CN" sz="2400" b="1" baseline="-18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altLang="zh-CN" sz="2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&gt;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楷体_GB2312" pitchFamily="49" charset="-122"/>
                    <a:ea typeface="楷体_GB2312" pitchFamily="49" charset="-122"/>
                    <a:sym typeface="Symbol" panose="05050102010706020507" pitchFamily="18" charset="2"/>
                  </a:rPr>
                  <a:t></a:t>
                </a:r>
                <a:r>
                  <a:rPr lang="en-US" altLang="zh-CN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E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，即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</a:t>
                </a:r>
                <a:r>
                  <a:rPr lang="en-US" altLang="zh-CN" sz="2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en-US" altLang="zh-CN" sz="24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</a:t>
                </a:r>
                <a:r>
                  <a:rPr lang="en-US" altLang="zh-CN" sz="2400" b="1" baseline="-180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不</a:t>
                </a:r>
                <a:r>
                  <a:rPr lang="zh-CN" altLang="en-US" sz="2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邻接</a:t>
                </a:r>
              </a:p>
            </p:txBody>
          </p:sp>
          <p:sp>
            <p:nvSpPr>
              <p:cNvPr id="44" name="Rectangle 7"/>
              <p:cNvSpPr>
                <a:spLocks noChangeArrowheads="1"/>
              </p:cNvSpPr>
              <p:nvPr/>
            </p:nvSpPr>
            <p:spPr bwMode="auto">
              <a:xfrm>
                <a:off x="114" y="2328"/>
                <a:ext cx="74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 dirty="0"/>
                  <a:t>A[</a:t>
                </a:r>
                <a:r>
                  <a:rPr lang="en-US" altLang="zh-CN" sz="2400" b="1" i="1" dirty="0" err="1">
                    <a:solidFill>
                      <a:schemeClr val="accent2"/>
                    </a:solidFill>
                  </a:rPr>
                  <a:t>i</a:t>
                </a:r>
                <a:r>
                  <a:rPr lang="en-US" altLang="zh-CN" sz="2400" b="1" dirty="0"/>
                  <a:t>][</a:t>
                </a:r>
                <a:r>
                  <a:rPr lang="en-US" altLang="zh-CN" sz="2400" b="1" i="1" dirty="0">
                    <a:solidFill>
                      <a:schemeClr val="accent2"/>
                    </a:solidFill>
                  </a:rPr>
                  <a:t>j</a:t>
                </a:r>
                <a:r>
                  <a:rPr lang="en-US" altLang="zh-CN" sz="2400" b="1" dirty="0"/>
                  <a:t>]=</a:t>
                </a:r>
              </a:p>
            </p:txBody>
          </p:sp>
          <p:sp>
            <p:nvSpPr>
              <p:cNvPr id="45" name="AutoShape 8"/>
              <p:cNvSpPr>
                <a:spLocks/>
              </p:cNvSpPr>
              <p:nvPr/>
            </p:nvSpPr>
            <p:spPr bwMode="auto">
              <a:xfrm>
                <a:off x="815" y="2208"/>
                <a:ext cx="91" cy="499"/>
              </a:xfrm>
              <a:prstGeom prst="leftBrace">
                <a:avLst>
                  <a:gd name="adj1" fmla="val 45696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000"/>
              </a:p>
            </p:txBody>
          </p:sp>
        </p:grpSp>
        <p:sp>
          <p:nvSpPr>
            <p:cNvPr id="7" name="Line 44"/>
            <p:cNvSpPr>
              <a:spLocks noChangeShapeType="1"/>
            </p:cNvSpPr>
            <p:nvPr/>
          </p:nvSpPr>
          <p:spPr bwMode="auto">
            <a:xfrm flipH="1">
              <a:off x="2316" y="2221"/>
              <a:ext cx="45" cy="182"/>
            </a:xfrm>
            <a:prstGeom prst="lin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24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96701" y="595526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7030A0"/>
                </a:solidFill>
              </a:rPr>
              <a:t>有</a:t>
            </a:r>
            <a:r>
              <a:rPr lang="zh-CN" altLang="en-US" sz="1800" dirty="0" smtClean="0">
                <a:solidFill>
                  <a:schemeClr val="tx2"/>
                </a:solidFill>
              </a:rPr>
              <a:t>向</a:t>
            </a:r>
            <a:r>
              <a:rPr lang="zh-CN" altLang="en-US" sz="1800" dirty="0" smtClean="0">
                <a:solidFill>
                  <a:srgbClr val="7030A0"/>
                </a:solidFill>
              </a:rPr>
              <a:t>带</a:t>
            </a:r>
            <a:r>
              <a:rPr lang="zh-CN" altLang="en-US" sz="1800" dirty="0" smtClean="0">
                <a:solidFill>
                  <a:schemeClr val="tx2"/>
                </a:solidFill>
              </a:rPr>
              <a:t>权</a:t>
            </a:r>
            <a:r>
              <a:rPr lang="zh-CN" altLang="en-US" sz="1800" dirty="0">
                <a:solidFill>
                  <a:schemeClr val="tx2"/>
                </a:solidFill>
              </a:rPr>
              <a:t>图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532172" y="595526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chemeClr val="tx2"/>
                </a:solidFill>
              </a:rPr>
              <a:t>顶点数组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vexs</a:t>
            </a:r>
            <a:r>
              <a:rPr lang="en-US" altLang="zh-CN" sz="1800" dirty="0" smtClean="0">
                <a:solidFill>
                  <a:schemeClr val="tx2"/>
                </a:solidFill>
              </a:rPr>
              <a:t>[5]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337031" y="5955268"/>
            <a:ext cx="219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(c) </a:t>
            </a:r>
            <a:r>
              <a:rPr lang="zh-CN" altLang="en-US" sz="1800" dirty="0" smtClean="0">
                <a:solidFill>
                  <a:schemeClr val="tx2"/>
                </a:solidFill>
              </a:rPr>
              <a:t>邻接矩阵</a:t>
            </a:r>
            <a:r>
              <a:rPr lang="en-US" altLang="zh-CN" sz="1800" dirty="0" smtClean="0">
                <a:solidFill>
                  <a:schemeClr val="tx2"/>
                </a:solidFill>
              </a:rPr>
              <a:t>A[5][5]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44" y="4754885"/>
            <a:ext cx="2784489" cy="80771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4182675"/>
            <a:ext cx="2401730" cy="1532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184" y="3717032"/>
            <a:ext cx="2391076" cy="21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1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邻接矩阵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表示法</a:t>
            </a:r>
            <a:r>
              <a:rPr lang="en-US" altLang="zh-CN" dirty="0" smtClean="0"/>
              <a:t>: </a:t>
            </a:r>
            <a:r>
              <a:rPr lang="zh-CN" altLang="en-US" sz="2000" dirty="0">
                <a:solidFill>
                  <a:srgbClr val="7030A0"/>
                </a:solidFill>
              </a:rPr>
              <a:t>特性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u="sng" dirty="0">
                <a:solidFill>
                  <a:schemeClr val="accent6"/>
                </a:solidFill>
              </a:rPr>
              <a:t>无</a:t>
            </a:r>
            <a:r>
              <a:rPr lang="zh-CN" altLang="en-US" u="sng" dirty="0">
                <a:solidFill>
                  <a:schemeClr val="accent6"/>
                </a:solidFill>
              </a:rPr>
              <a:t>向图</a:t>
            </a:r>
            <a:r>
              <a:rPr lang="zh-CN" altLang="en-US" dirty="0" smtClean="0"/>
              <a:t>邻接矩阵的</a:t>
            </a:r>
            <a:r>
              <a:rPr lang="zh-CN" altLang="en-US" b="1" dirty="0" smtClean="0"/>
              <a:t>特性</a:t>
            </a:r>
            <a:endParaRPr lang="en-US" altLang="zh-CN" b="1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/>
              <a:t>邻接矩阵是</a:t>
            </a:r>
            <a:r>
              <a:rPr lang="zh-CN" altLang="en-US" sz="2400" b="1" dirty="0">
                <a:solidFill>
                  <a:srgbClr val="0070C0"/>
                </a:solidFill>
              </a:rPr>
              <a:t>对称方阵</a:t>
            </a:r>
            <a:r>
              <a:rPr lang="zh-CN" altLang="en-US" sz="2400" dirty="0"/>
              <a:t>；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顶点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，其</a:t>
            </a:r>
            <a:r>
              <a:rPr lang="zh-CN" altLang="en-US" sz="2400" b="1" dirty="0">
                <a:solidFill>
                  <a:srgbClr val="0070C0"/>
                </a:solidFill>
              </a:rPr>
              <a:t>度数</a:t>
            </a:r>
            <a:r>
              <a:rPr lang="zh-CN" altLang="en-US" sz="2400" dirty="0"/>
              <a:t>是第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行的非</a:t>
            </a:r>
            <a:r>
              <a:rPr lang="en-US" altLang="zh-CN" sz="2400" dirty="0"/>
              <a:t>0</a:t>
            </a:r>
            <a:r>
              <a:rPr lang="zh-CN" altLang="en-US" sz="2400" dirty="0"/>
              <a:t>元素的个数；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无向图</a:t>
            </a:r>
            <a:r>
              <a:rPr lang="zh-CN" altLang="en-US" sz="2400" dirty="0"/>
              <a:t>的</a:t>
            </a:r>
            <a:r>
              <a:rPr lang="zh-CN" altLang="en-US" sz="2400" b="1" dirty="0"/>
              <a:t>边数</a:t>
            </a:r>
            <a:r>
              <a:rPr lang="zh-CN" altLang="en-US" sz="2400" dirty="0"/>
              <a:t>是</a:t>
            </a:r>
            <a:r>
              <a:rPr lang="zh-CN" altLang="en-US" sz="2400" b="1" i="1" dirty="0"/>
              <a:t>上</a:t>
            </a:r>
            <a:r>
              <a:rPr lang="en-US" altLang="zh-CN" sz="2400" dirty="0"/>
              <a:t>(</a:t>
            </a:r>
            <a:r>
              <a:rPr lang="zh-CN" altLang="en-US" sz="2400" dirty="0"/>
              <a:t>或</a:t>
            </a:r>
            <a:r>
              <a:rPr lang="zh-CN" altLang="en-US" sz="2400" b="1" i="1" dirty="0"/>
              <a:t>下</a:t>
            </a:r>
            <a:r>
              <a:rPr lang="en-US" altLang="zh-CN" sz="2400" dirty="0"/>
              <a:t>)</a:t>
            </a:r>
            <a:r>
              <a:rPr lang="zh-CN" altLang="en-US" sz="2400" b="1" i="1" dirty="0"/>
              <a:t>三角形矩阵</a:t>
            </a:r>
            <a:r>
              <a:rPr lang="zh-CN" altLang="en-US" sz="2400" dirty="0"/>
              <a:t>中</a:t>
            </a:r>
            <a:r>
              <a:rPr lang="zh-CN" altLang="en-US" sz="2400" b="1" dirty="0">
                <a:solidFill>
                  <a:srgbClr val="0070C0"/>
                </a:solidFill>
              </a:rPr>
              <a:t>非</a:t>
            </a:r>
            <a:r>
              <a:rPr lang="en-US" altLang="zh-CN" sz="2400" b="1" dirty="0">
                <a:solidFill>
                  <a:srgbClr val="0070C0"/>
                </a:solidFill>
              </a:rPr>
              <a:t>0</a:t>
            </a:r>
            <a:r>
              <a:rPr lang="zh-CN" altLang="en-US" sz="2400" b="1" dirty="0">
                <a:solidFill>
                  <a:srgbClr val="0070C0"/>
                </a:solidFill>
              </a:rPr>
              <a:t>元素个数</a:t>
            </a:r>
            <a:r>
              <a:rPr lang="zh-CN" altLang="en-US" sz="2400" dirty="0"/>
              <a:t>。</a:t>
            </a:r>
          </a:p>
          <a:p>
            <a:pPr>
              <a:spcBef>
                <a:spcPts val="2400"/>
              </a:spcBef>
            </a:pPr>
            <a:r>
              <a:rPr lang="zh-CN" altLang="en-US" b="1" u="sng" dirty="0">
                <a:solidFill>
                  <a:schemeClr val="accent6"/>
                </a:solidFill>
              </a:rPr>
              <a:t>有</a:t>
            </a:r>
            <a:r>
              <a:rPr lang="zh-CN" altLang="en-US" u="sng" dirty="0">
                <a:solidFill>
                  <a:schemeClr val="accent6"/>
                </a:solidFill>
              </a:rPr>
              <a:t>向图</a:t>
            </a:r>
            <a:r>
              <a:rPr lang="zh-CN" altLang="en-US" dirty="0"/>
              <a:t>邻接矩阵的</a:t>
            </a:r>
            <a:r>
              <a:rPr lang="zh-CN" altLang="en-US" b="1" dirty="0"/>
              <a:t>特性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顶点</a:t>
            </a:r>
            <a:r>
              <a:rPr lang="en-US" altLang="zh-CN" sz="2400" dirty="0"/>
              <a:t>v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</a:t>
            </a:r>
            <a:r>
              <a:rPr lang="zh-CN" altLang="en-US" sz="2400" i="1" u="sng" dirty="0">
                <a:solidFill>
                  <a:srgbClr val="0070C0"/>
                </a:solidFill>
              </a:rPr>
              <a:t>第</a:t>
            </a:r>
            <a:r>
              <a:rPr lang="en-US" altLang="zh-CN" sz="2400" i="1" u="sng" dirty="0" err="1">
                <a:solidFill>
                  <a:srgbClr val="0070C0"/>
                </a:solidFill>
              </a:rPr>
              <a:t>i</a:t>
            </a:r>
            <a:r>
              <a:rPr lang="zh-CN" altLang="en-US" sz="2400" i="1" u="sng" dirty="0">
                <a:solidFill>
                  <a:srgbClr val="0070C0"/>
                </a:solidFill>
              </a:rPr>
              <a:t>行</a:t>
            </a:r>
            <a:r>
              <a:rPr lang="zh-CN" altLang="en-US" sz="2400" dirty="0"/>
              <a:t>的非</a:t>
            </a:r>
            <a:r>
              <a:rPr lang="en-US" altLang="zh-CN" sz="2400" dirty="0"/>
              <a:t>0</a:t>
            </a:r>
            <a:r>
              <a:rPr lang="zh-CN" altLang="en-US" sz="2400" dirty="0"/>
              <a:t>元素的个数是其</a:t>
            </a:r>
            <a:r>
              <a:rPr lang="zh-CN" altLang="en-US" sz="2400" b="1" dirty="0">
                <a:solidFill>
                  <a:srgbClr val="0070C0"/>
                </a:solidFill>
              </a:rPr>
              <a:t>出度</a:t>
            </a:r>
            <a:r>
              <a:rPr lang="en-US" altLang="zh-CN" sz="2400" b="1" dirty="0">
                <a:solidFill>
                  <a:srgbClr val="0070C0"/>
                </a:solidFill>
              </a:rPr>
              <a:t>OD(v</a:t>
            </a:r>
            <a:r>
              <a:rPr lang="en-US" altLang="zh-CN" sz="2400" b="1" baseline="-25000" dirty="0">
                <a:solidFill>
                  <a:srgbClr val="0070C0"/>
                </a:solidFill>
              </a:rPr>
              <a:t>i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  <a:r>
              <a:rPr lang="zh-CN" altLang="en-US" sz="2400" dirty="0"/>
              <a:t>；</a:t>
            </a:r>
            <a:r>
              <a:rPr lang="zh-CN" altLang="en-US" sz="2400" i="1" u="sng" dirty="0">
                <a:solidFill>
                  <a:srgbClr val="0070C0"/>
                </a:solidFill>
              </a:rPr>
              <a:t>第</a:t>
            </a:r>
            <a:r>
              <a:rPr lang="en-US" altLang="zh-CN" sz="2400" i="1" u="sng" dirty="0" err="1">
                <a:solidFill>
                  <a:srgbClr val="0070C0"/>
                </a:solidFill>
              </a:rPr>
              <a:t>i</a:t>
            </a:r>
            <a:r>
              <a:rPr lang="zh-CN" altLang="en-US" sz="2400" i="1" u="sng" dirty="0">
                <a:solidFill>
                  <a:srgbClr val="0070C0"/>
                </a:solidFill>
              </a:rPr>
              <a:t>列</a:t>
            </a:r>
            <a:r>
              <a:rPr lang="zh-CN" altLang="en-US" sz="2400" dirty="0"/>
              <a:t>的非</a:t>
            </a:r>
            <a:r>
              <a:rPr lang="en-US" altLang="zh-CN" sz="2400" dirty="0"/>
              <a:t>0</a:t>
            </a:r>
            <a:r>
              <a:rPr lang="zh-CN" altLang="en-US" sz="2400" dirty="0"/>
              <a:t>元素的个数是其</a:t>
            </a:r>
            <a:r>
              <a:rPr lang="zh-CN" altLang="en-US" sz="2400" b="1" dirty="0">
                <a:solidFill>
                  <a:srgbClr val="0070C0"/>
                </a:solidFill>
              </a:rPr>
              <a:t>入度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ID(</a:t>
            </a:r>
            <a:r>
              <a:rPr lang="en-US" altLang="zh-CN" sz="2400" b="1" dirty="0">
                <a:solidFill>
                  <a:srgbClr val="0070C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70C0"/>
                </a:solidFill>
              </a:rPr>
              <a:t>i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) </a:t>
            </a:r>
            <a:r>
              <a:rPr lang="zh-CN" altLang="en-US" sz="2400" dirty="0"/>
              <a:t>。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/>
              <a:t>邻接矩阵</a:t>
            </a:r>
            <a:r>
              <a:rPr lang="zh-CN" altLang="en-US" sz="2400" dirty="0"/>
              <a:t>中</a:t>
            </a:r>
            <a:r>
              <a:rPr lang="zh-CN" altLang="en-US" sz="2400" b="1" dirty="0">
                <a:solidFill>
                  <a:srgbClr val="0070C0"/>
                </a:solidFill>
              </a:rPr>
              <a:t>非</a:t>
            </a:r>
            <a:r>
              <a:rPr lang="en-US" altLang="zh-CN" sz="2400" b="1" dirty="0">
                <a:solidFill>
                  <a:srgbClr val="0070C0"/>
                </a:solidFill>
              </a:rPr>
              <a:t>0</a:t>
            </a:r>
            <a:r>
              <a:rPr lang="zh-CN" altLang="en-US" sz="2400" b="1" dirty="0">
                <a:solidFill>
                  <a:srgbClr val="0070C0"/>
                </a:solidFill>
              </a:rPr>
              <a:t>元素的个数</a:t>
            </a:r>
            <a:r>
              <a:rPr lang="zh-CN" altLang="en-US" sz="2400" dirty="0"/>
              <a:t>就是图的弧的数目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7938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467600" cy="487362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邻接矩阵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表示法</a:t>
            </a:r>
            <a:r>
              <a:rPr lang="en-US" altLang="zh-CN" dirty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存储结构的形式</a:t>
            </a:r>
            <a:r>
              <a:rPr lang="zh-CN" altLang="en-US" sz="2000" dirty="0">
                <a:solidFill>
                  <a:srgbClr val="7030A0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图的邻接矩阵的</a:t>
            </a:r>
            <a:r>
              <a:rPr lang="zh-CN" altLang="en-US" sz="2400" u="sng" dirty="0"/>
              <a:t>实现比较</a:t>
            </a:r>
            <a:r>
              <a:rPr lang="zh-CN" altLang="en-US" sz="2400" u="sng" dirty="0" smtClean="0"/>
              <a:t>容易</a:t>
            </a:r>
            <a:r>
              <a:rPr lang="zh-CN" altLang="en-US" sz="2400" dirty="0" smtClean="0"/>
              <a:t>，定义</a:t>
            </a:r>
            <a:r>
              <a:rPr lang="zh-CN" altLang="en-US" sz="2400" dirty="0"/>
              <a:t>两个数组分别存储</a:t>
            </a:r>
            <a:r>
              <a:rPr lang="zh-CN" altLang="en-US" sz="2400" b="1" dirty="0">
                <a:solidFill>
                  <a:srgbClr val="0070C0"/>
                </a:solidFill>
              </a:rPr>
              <a:t>顶点信息</a:t>
            </a:r>
            <a:r>
              <a:rPr lang="en-US" altLang="zh-CN" sz="2400" dirty="0"/>
              <a:t>(</a:t>
            </a:r>
            <a:r>
              <a:rPr lang="zh-CN" altLang="en-US" sz="2400" dirty="0"/>
              <a:t>数据元素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0070C0"/>
                </a:solidFill>
              </a:rPr>
              <a:t>边或弧的信息</a:t>
            </a:r>
            <a:r>
              <a:rPr lang="en-US" altLang="zh-CN" sz="2400" dirty="0"/>
              <a:t>(</a:t>
            </a:r>
            <a:r>
              <a:rPr lang="zh-CN" altLang="en-US" sz="2400" dirty="0"/>
              <a:t>数据元素之间的关系</a:t>
            </a:r>
            <a:r>
              <a:rPr lang="en-US" altLang="zh-CN" sz="2400" dirty="0"/>
              <a:t>)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zh-CN" altLang="en-US" sz="2400" dirty="0" smtClean="0"/>
              <a:t>存储</a:t>
            </a:r>
            <a:r>
              <a:rPr lang="zh-CN" altLang="en-US" sz="2400" dirty="0"/>
              <a:t>结构</a:t>
            </a:r>
            <a:r>
              <a:rPr lang="zh-CN" altLang="en-US" sz="2400" u="sng" dirty="0"/>
              <a:t>形式定义</a:t>
            </a:r>
            <a:r>
              <a:rPr lang="zh-CN" altLang="en-US" sz="2400" dirty="0"/>
              <a:t>如下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1905" name="TextBox1" r:id="rId2" imgW="7917120" imgH="4221360"/>
        </mc:Choice>
        <mc:Fallback>
          <p:control name="TextBox1" r:id="rId2" imgW="7917120" imgH="422136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60400" y="2362200"/>
                  <a:ext cx="7912100" cy="4216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9859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77813"/>
            <a:ext cx="7467600" cy="487362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邻接矩阵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表示法</a:t>
            </a:r>
            <a:r>
              <a:rPr lang="en-US" altLang="zh-CN" dirty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邻接</a:t>
            </a:r>
            <a:r>
              <a:rPr lang="zh-CN" altLang="en-US" sz="2000" dirty="0" smtClean="0">
                <a:solidFill>
                  <a:schemeClr val="accent6"/>
                </a:solidFill>
              </a:rPr>
              <a:t>矩阵</a:t>
            </a:r>
            <a:r>
              <a:rPr lang="zh-CN" altLang="en-US" sz="2000" dirty="0" smtClean="0">
                <a:solidFill>
                  <a:srgbClr val="7030A0"/>
                </a:solidFill>
              </a:rPr>
              <a:t>的操作</a:t>
            </a:r>
            <a:r>
              <a:rPr lang="zh-CN" altLang="en-US" sz="1400" dirty="0" smtClean="0">
                <a:solidFill>
                  <a:srgbClr val="7030A0"/>
                </a:solidFill>
              </a:rPr>
              <a:t>（</a:t>
            </a:r>
            <a:r>
              <a:rPr lang="en-US" altLang="zh-CN" sz="1400" dirty="0" smtClean="0">
                <a:solidFill>
                  <a:srgbClr val="7030A0"/>
                </a:solidFill>
              </a:rPr>
              <a:t>1/4</a:t>
            </a:r>
            <a:r>
              <a:rPr lang="zh-CN" altLang="en-US" sz="1400" dirty="0" smtClean="0">
                <a:solidFill>
                  <a:srgbClr val="7030A0"/>
                </a:solidFill>
              </a:rPr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400" dirty="0"/>
              <a:t>图的</a:t>
            </a:r>
            <a:r>
              <a:rPr lang="zh-CN" altLang="en-US" sz="2400" b="1" dirty="0" smtClean="0"/>
              <a:t>创建</a:t>
            </a:r>
            <a:endParaRPr lang="en-US" altLang="zh-CN" sz="2400" b="1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2928" name="TextBox1" r:id="rId2" imgW="7917120" imgH="4724280"/>
        </mc:Choice>
        <mc:Fallback>
          <p:control name="TextBox1" r:id="rId2" imgW="7917120" imgH="472428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60400" y="1524000"/>
                  <a:ext cx="7912100" cy="4724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5174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398463"/>
            <a:ext cx="9144000" cy="645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77813"/>
            <a:ext cx="7467600" cy="487362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邻接矩阵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表示法</a:t>
            </a:r>
            <a:r>
              <a:rPr lang="en-US" altLang="zh-CN" dirty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邻接</a:t>
            </a:r>
            <a:r>
              <a:rPr lang="zh-CN" altLang="en-US" sz="2000" dirty="0" smtClean="0">
                <a:solidFill>
                  <a:schemeClr val="accent6"/>
                </a:solidFill>
              </a:rPr>
              <a:t>矩阵</a:t>
            </a:r>
            <a:r>
              <a:rPr lang="zh-CN" altLang="en-US" sz="2000" dirty="0" smtClean="0">
                <a:solidFill>
                  <a:srgbClr val="7030A0"/>
                </a:solidFill>
              </a:rPr>
              <a:t>的操作</a:t>
            </a:r>
            <a:r>
              <a:rPr lang="zh-CN" altLang="en-US" sz="1400" dirty="0" smtClean="0">
                <a:solidFill>
                  <a:srgbClr val="7030A0"/>
                </a:solidFill>
              </a:rPr>
              <a:t>（</a:t>
            </a:r>
            <a:r>
              <a:rPr lang="en-US" altLang="zh-CN" sz="1400" dirty="0" smtClean="0">
                <a:solidFill>
                  <a:srgbClr val="7030A0"/>
                </a:solidFill>
              </a:rPr>
              <a:t>2/4</a:t>
            </a:r>
            <a:r>
              <a:rPr lang="zh-CN" altLang="en-US" sz="1400" dirty="0" smtClean="0">
                <a:solidFill>
                  <a:srgbClr val="7030A0"/>
                </a:solidFill>
              </a:rPr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ea"/>
              <a:buAutoNum type="circleNumDbPlain" startAt="2"/>
            </a:pPr>
            <a:r>
              <a:rPr lang="zh-CN" altLang="en-US" sz="2400" dirty="0" smtClean="0"/>
              <a:t>图</a:t>
            </a:r>
            <a:r>
              <a:rPr lang="zh-CN" altLang="en-US" sz="2400" dirty="0"/>
              <a:t>的</a:t>
            </a:r>
            <a:r>
              <a:rPr lang="zh-CN" altLang="en-US" sz="2400" b="1" dirty="0"/>
              <a:t>顶点</a:t>
            </a:r>
            <a:r>
              <a:rPr lang="zh-CN" altLang="en-US" sz="2400" b="1" dirty="0" smtClean="0"/>
              <a:t>定位</a:t>
            </a:r>
          </a:p>
          <a:p>
            <a:pPr lvl="1">
              <a:lnSpc>
                <a:spcPct val="100000"/>
              </a:lnSpc>
            </a:pPr>
            <a:r>
              <a:rPr lang="zh-CN" altLang="en-US" sz="2200" b="1" dirty="0"/>
              <a:t>原理</a:t>
            </a:r>
            <a:r>
              <a:rPr lang="zh-CN" altLang="en-US" sz="2200" dirty="0"/>
              <a:t>：</a:t>
            </a:r>
            <a:r>
              <a:rPr lang="zh-CN" altLang="en-US" sz="2200" dirty="0" smtClean="0"/>
              <a:t>图</a:t>
            </a:r>
            <a:r>
              <a:rPr lang="zh-CN" altLang="en-US" sz="2200" dirty="0"/>
              <a:t>的顶点定位操作实际上</a:t>
            </a:r>
            <a:r>
              <a:rPr lang="zh-CN" altLang="en-US" sz="2200" dirty="0" smtClean="0"/>
              <a:t>是 </a:t>
            </a:r>
            <a:r>
              <a:rPr lang="zh-CN" altLang="en-US" sz="2200" u="sng" dirty="0" smtClean="0">
                <a:solidFill>
                  <a:srgbClr val="0070C0"/>
                </a:solidFill>
              </a:rPr>
              <a:t>确定</a:t>
            </a:r>
            <a:r>
              <a:rPr lang="zh-CN" altLang="en-US" sz="2200" u="sng" dirty="0">
                <a:solidFill>
                  <a:srgbClr val="0070C0"/>
                </a:solidFill>
              </a:rPr>
              <a:t>一个顶点在</a:t>
            </a:r>
            <a:r>
              <a:rPr lang="en-US" altLang="zh-CN" sz="2200" u="sng" dirty="0" err="1">
                <a:solidFill>
                  <a:srgbClr val="0070C0"/>
                </a:solidFill>
              </a:rPr>
              <a:t>vexs</a:t>
            </a:r>
            <a:r>
              <a:rPr lang="zh-CN" altLang="en-US" sz="2200" u="sng" dirty="0">
                <a:solidFill>
                  <a:srgbClr val="0070C0"/>
                </a:solidFill>
              </a:rPr>
              <a:t>数组中的位置</a:t>
            </a:r>
            <a:r>
              <a:rPr lang="en-US" altLang="zh-CN" sz="2200" u="sng" dirty="0">
                <a:solidFill>
                  <a:srgbClr val="0070C0"/>
                </a:solidFill>
              </a:rPr>
              <a:t>(</a:t>
            </a:r>
            <a:r>
              <a:rPr lang="zh-CN" altLang="en-US" sz="2200" u="sng" dirty="0">
                <a:solidFill>
                  <a:srgbClr val="0070C0"/>
                </a:solidFill>
              </a:rPr>
              <a:t>下标</a:t>
            </a:r>
            <a:r>
              <a:rPr lang="en-US" altLang="zh-CN" sz="2200" u="sng" dirty="0">
                <a:solidFill>
                  <a:srgbClr val="0070C0"/>
                </a:solidFill>
              </a:rPr>
              <a:t>) </a:t>
            </a:r>
            <a:r>
              <a:rPr lang="zh-CN" altLang="en-US" sz="2200" dirty="0"/>
              <a:t>，其</a:t>
            </a:r>
            <a:r>
              <a:rPr lang="zh-CN" altLang="en-US" sz="2200" u="sng" dirty="0">
                <a:solidFill>
                  <a:schemeClr val="accent6"/>
                </a:solidFill>
              </a:rPr>
              <a:t>过程完全等同于在顺序存储的线性表中查找一个数据元素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3946" name="TextBox1" r:id="rId2" imgW="7909560" imgH="3505320"/>
        </mc:Choice>
        <mc:Fallback>
          <p:control name="TextBox1" r:id="rId2" imgW="7909560" imgH="350532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60400" y="2743200"/>
                  <a:ext cx="7912100" cy="3505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81795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77813"/>
            <a:ext cx="7467600" cy="487362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邻接矩阵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表示法</a:t>
            </a:r>
            <a:r>
              <a:rPr lang="en-US" altLang="zh-CN" dirty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邻接</a:t>
            </a:r>
            <a:r>
              <a:rPr lang="zh-CN" altLang="en-US" sz="2000" dirty="0" smtClean="0">
                <a:solidFill>
                  <a:schemeClr val="accent6"/>
                </a:solidFill>
              </a:rPr>
              <a:t>矩阵</a:t>
            </a:r>
            <a:r>
              <a:rPr lang="zh-CN" altLang="en-US" sz="2000" dirty="0" smtClean="0">
                <a:solidFill>
                  <a:srgbClr val="7030A0"/>
                </a:solidFill>
              </a:rPr>
              <a:t>的操作</a:t>
            </a:r>
            <a:r>
              <a:rPr lang="zh-CN" altLang="en-US" sz="1400" dirty="0" smtClean="0">
                <a:solidFill>
                  <a:srgbClr val="7030A0"/>
                </a:solidFill>
              </a:rPr>
              <a:t>（</a:t>
            </a:r>
            <a:r>
              <a:rPr lang="en-US" altLang="zh-CN" sz="1400" dirty="0" smtClean="0">
                <a:solidFill>
                  <a:srgbClr val="7030A0"/>
                </a:solidFill>
              </a:rPr>
              <a:t>3/4</a:t>
            </a:r>
            <a:r>
              <a:rPr lang="zh-CN" altLang="en-US" sz="1400" dirty="0" smtClean="0">
                <a:solidFill>
                  <a:srgbClr val="7030A0"/>
                </a:solidFill>
              </a:rPr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ea"/>
              <a:buAutoNum type="circleNumDbPlain" startAt="3"/>
            </a:pPr>
            <a:r>
              <a:rPr lang="zh-CN" altLang="en-US" sz="2400" dirty="0" smtClean="0"/>
              <a:t>向</a:t>
            </a:r>
            <a:r>
              <a:rPr lang="zh-CN" altLang="en-US" sz="2400" dirty="0"/>
              <a:t>图中</a:t>
            </a:r>
            <a:r>
              <a:rPr lang="zh-CN" altLang="en-US" sz="2400" b="1" i="1" u="sng" dirty="0" smtClean="0"/>
              <a:t>增加一个顶点</a:t>
            </a:r>
          </a:p>
          <a:p>
            <a:pPr lvl="1">
              <a:lnSpc>
                <a:spcPct val="100000"/>
              </a:lnSpc>
            </a:pPr>
            <a:r>
              <a:rPr lang="zh-CN" altLang="en-US" sz="2200" b="1" dirty="0"/>
              <a:t>原理</a:t>
            </a:r>
            <a:r>
              <a:rPr lang="zh-CN" altLang="en-US" sz="2200" dirty="0"/>
              <a:t>：</a:t>
            </a:r>
            <a:r>
              <a:rPr lang="zh-CN" altLang="en-US" sz="2200" dirty="0" smtClean="0"/>
              <a:t>向</a:t>
            </a:r>
            <a:r>
              <a:rPr lang="zh-CN" altLang="en-US" sz="2200" dirty="0"/>
              <a:t>图中增加一个顶点的操作</a:t>
            </a:r>
            <a:r>
              <a:rPr lang="zh-CN" altLang="en-US" sz="2200" dirty="0" smtClean="0"/>
              <a:t>，</a:t>
            </a:r>
            <a:r>
              <a:rPr lang="zh-CN" altLang="en-US" sz="2200" i="1" dirty="0"/>
              <a:t>类似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在</a:t>
            </a:r>
            <a:r>
              <a:rPr lang="zh-CN" altLang="en-US" sz="2200" u="sng" dirty="0">
                <a:solidFill>
                  <a:schemeClr val="accent6"/>
                </a:solidFill>
              </a:rPr>
              <a:t>顺序存储的线性表的末尾增加一个数据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元素</a:t>
            </a:r>
            <a:r>
              <a:rPr lang="zh-CN" altLang="en-US" sz="2200" dirty="0" smtClean="0"/>
              <a:t>，且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邻接矩阵增加</a:t>
            </a:r>
            <a:r>
              <a:rPr lang="en-US" altLang="zh-CN" sz="2200" u="sng" dirty="0" smtClean="0">
                <a:solidFill>
                  <a:schemeClr val="accent6"/>
                </a:solidFill>
              </a:rPr>
              <a:t>1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行</a:t>
            </a:r>
            <a:r>
              <a:rPr lang="en-US" altLang="zh-CN" sz="2200" u="sng" dirty="0" smtClean="0">
                <a:solidFill>
                  <a:schemeClr val="accent6"/>
                </a:solidFill>
              </a:rPr>
              <a:t>1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列</a:t>
            </a:r>
            <a:r>
              <a:rPr lang="zh-CN" altLang="en-US" sz="2200" dirty="0" smtClean="0"/>
              <a:t>！</a:t>
            </a:r>
            <a:endParaRPr lang="en-US" altLang="zh-CN" sz="2200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5986" name="TextBox1" r:id="rId2" imgW="7917120" imgH="3886200"/>
        </mc:Choice>
        <mc:Fallback>
          <p:control name="TextBox1" r:id="rId2" imgW="7917120" imgH="388620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60400" y="2362200"/>
                  <a:ext cx="7912100" cy="3886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6567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77813"/>
            <a:ext cx="7467600" cy="487362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邻接矩阵</a:t>
            </a:r>
            <a:r>
              <a:rPr lang="en-US" altLang="zh-CN" dirty="0"/>
              <a:t>(</a:t>
            </a:r>
            <a:r>
              <a:rPr lang="zh-CN" altLang="en-US" dirty="0"/>
              <a:t>数组</a:t>
            </a:r>
            <a:r>
              <a:rPr lang="en-US" altLang="zh-CN" dirty="0"/>
              <a:t>)</a:t>
            </a:r>
            <a:r>
              <a:rPr lang="zh-CN" altLang="en-US" dirty="0"/>
              <a:t>表示法</a:t>
            </a:r>
            <a:r>
              <a:rPr lang="en-US" altLang="zh-CN" dirty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邻接</a:t>
            </a:r>
            <a:r>
              <a:rPr lang="zh-CN" altLang="en-US" sz="2000" dirty="0" smtClean="0">
                <a:solidFill>
                  <a:schemeClr val="accent6"/>
                </a:solidFill>
              </a:rPr>
              <a:t>矩阵</a:t>
            </a:r>
            <a:r>
              <a:rPr lang="zh-CN" altLang="en-US" sz="2000" dirty="0" smtClean="0">
                <a:solidFill>
                  <a:srgbClr val="7030A0"/>
                </a:solidFill>
              </a:rPr>
              <a:t>的操作</a:t>
            </a:r>
            <a:r>
              <a:rPr lang="zh-CN" altLang="en-US" sz="1400" dirty="0" smtClean="0">
                <a:solidFill>
                  <a:srgbClr val="7030A0"/>
                </a:solidFill>
              </a:rPr>
              <a:t>（</a:t>
            </a:r>
            <a:r>
              <a:rPr lang="en-US" altLang="zh-CN" sz="1400" dirty="0" smtClean="0">
                <a:solidFill>
                  <a:srgbClr val="7030A0"/>
                </a:solidFill>
              </a:rPr>
              <a:t>4/4</a:t>
            </a:r>
            <a:r>
              <a:rPr lang="zh-CN" altLang="en-US" sz="1400" dirty="0" smtClean="0">
                <a:solidFill>
                  <a:srgbClr val="7030A0"/>
                </a:solidFill>
              </a:rPr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ea"/>
              <a:buAutoNum type="circleNumDbPlain" startAt="4"/>
            </a:pPr>
            <a:r>
              <a:rPr lang="zh-CN" altLang="en-US" sz="2400" dirty="0" smtClean="0"/>
              <a:t>向图</a:t>
            </a:r>
            <a:r>
              <a:rPr lang="zh-CN" altLang="en-US" sz="2400" b="1" i="1" u="sng" dirty="0" smtClean="0"/>
              <a:t>增加</a:t>
            </a:r>
            <a:r>
              <a:rPr lang="zh-CN" altLang="en-US" sz="2400" b="1" i="1" u="sng" dirty="0"/>
              <a:t>一条</a:t>
            </a:r>
            <a:r>
              <a:rPr lang="zh-CN" altLang="en-US" sz="2400" b="1" i="1" u="sng" dirty="0" smtClean="0"/>
              <a:t>弧</a:t>
            </a:r>
            <a:endParaRPr lang="zh-CN" altLang="en-US" sz="2400" b="1" dirty="0" smtClean="0"/>
          </a:p>
          <a:p>
            <a:pPr lvl="1">
              <a:lnSpc>
                <a:spcPct val="100000"/>
              </a:lnSpc>
            </a:pPr>
            <a:r>
              <a:rPr lang="zh-CN" altLang="en-US" sz="2200" b="1" dirty="0" smtClean="0"/>
              <a:t>原理</a:t>
            </a:r>
            <a:r>
              <a:rPr lang="zh-CN" altLang="en-US" sz="2200" dirty="0" smtClean="0"/>
              <a:t>：</a:t>
            </a:r>
            <a:r>
              <a:rPr lang="zh-CN" altLang="en-US" sz="2200" i="1" dirty="0" smtClean="0"/>
              <a:t>根据</a:t>
            </a:r>
            <a:r>
              <a:rPr lang="zh-CN" altLang="en-US" sz="2200" i="1" dirty="0"/>
              <a:t>给定的</a:t>
            </a:r>
            <a:r>
              <a:rPr lang="zh-CN" altLang="en-US" sz="2200" i="1" u="sng" dirty="0"/>
              <a:t>弧或边</a:t>
            </a:r>
            <a:r>
              <a:rPr lang="zh-CN" altLang="en-US" sz="2200" i="1" dirty="0"/>
              <a:t>所依附的顶点</a:t>
            </a:r>
            <a:r>
              <a:rPr lang="zh-CN" altLang="en-US" sz="2200" dirty="0"/>
              <a:t>，</a:t>
            </a:r>
            <a:r>
              <a:rPr lang="zh-CN" altLang="en-US" sz="2200" u="sng" dirty="0">
                <a:solidFill>
                  <a:schemeClr val="accent6"/>
                </a:solidFill>
              </a:rPr>
              <a:t>修改邻接矩阵中所对应的数组元素</a:t>
            </a:r>
            <a:r>
              <a:rPr lang="zh-CN" altLang="en-US" sz="2200" dirty="0"/>
              <a:t>。</a:t>
            </a:r>
            <a:endParaRPr lang="en-US" altLang="zh-CN" sz="2200" dirty="0" smtClean="0"/>
          </a:p>
        </p:txBody>
      </p:sp>
      <p:sp>
        <p:nvSpPr>
          <p:cNvPr id="6" name="动作按钮: 开始 5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7008" name="TextBox1" r:id="rId2" imgW="7917120" imgH="3886200"/>
        </mc:Choice>
        <mc:Fallback>
          <p:control name="TextBox1" r:id="rId2" imgW="7917120" imgH="388620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60400" y="2362200"/>
                  <a:ext cx="7912100" cy="3886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8989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en-US" dirty="0" smtClean="0"/>
              <a:t>邻接</a:t>
            </a:r>
            <a:r>
              <a:rPr lang="en-US" altLang="zh-CN" dirty="0" smtClean="0"/>
              <a:t>[</a:t>
            </a:r>
            <a:r>
              <a:rPr lang="zh-CN" altLang="en-US" dirty="0" smtClean="0"/>
              <a:t>链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</a:t>
            </a:r>
            <a:r>
              <a:rPr lang="zh-CN" altLang="en-US" dirty="0"/>
              <a:t>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04876"/>
            <a:ext cx="8458200" cy="435292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b="1" dirty="0" smtClean="0"/>
              <a:t>基本</a:t>
            </a:r>
            <a:r>
              <a:rPr lang="zh-CN" altLang="en-US" sz="2400" b="1" dirty="0"/>
              <a:t>思想</a:t>
            </a:r>
            <a:r>
              <a:rPr lang="zh-CN" altLang="en-US" sz="2400" dirty="0"/>
              <a:t>：对</a:t>
            </a:r>
            <a:r>
              <a:rPr lang="zh-CN" altLang="en-US" sz="2400" dirty="0">
                <a:solidFill>
                  <a:schemeClr val="accent6"/>
                </a:solidFill>
              </a:rPr>
              <a:t>图的每个顶点建立一个单链表</a:t>
            </a:r>
            <a:r>
              <a:rPr lang="zh-CN" altLang="en-US" sz="2400" dirty="0"/>
              <a:t>，存储该顶点所有邻接顶点及其相关信息。</a:t>
            </a:r>
            <a:r>
              <a:rPr lang="zh-CN" altLang="en-US" sz="2400" dirty="0">
                <a:solidFill>
                  <a:schemeClr val="accent6"/>
                </a:solidFill>
              </a:rPr>
              <a:t>每一个单链表设一个</a:t>
            </a:r>
            <a:r>
              <a:rPr lang="zh-CN" altLang="en-US" sz="2400" b="1" u="sng" dirty="0">
                <a:solidFill>
                  <a:schemeClr val="accent6"/>
                </a:solidFill>
              </a:rPr>
              <a:t>表头结点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70C0"/>
                </a:solidFill>
              </a:rPr>
              <a:t>第 </a:t>
            </a:r>
            <a:r>
              <a:rPr lang="en-US" altLang="zh-CN" sz="2000" b="1" dirty="0" err="1" smtClean="0">
                <a:solidFill>
                  <a:srgbClr val="0070C0"/>
                </a:solidFill>
              </a:rPr>
              <a:t>i</a:t>
            </a:r>
            <a:r>
              <a:rPr lang="en-US" altLang="zh-CN" sz="20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个</a:t>
            </a:r>
            <a:r>
              <a:rPr lang="zh-CN" altLang="en-US" sz="2000" b="1" u="sng" dirty="0">
                <a:solidFill>
                  <a:srgbClr val="0070C0"/>
                </a:solidFill>
              </a:rPr>
              <a:t>单</a:t>
            </a:r>
            <a:r>
              <a:rPr lang="zh-CN" altLang="en-US" sz="2000" b="1" u="sng" dirty="0" smtClean="0">
                <a:solidFill>
                  <a:srgbClr val="0070C0"/>
                </a:solidFill>
              </a:rPr>
              <a:t>链表</a:t>
            </a:r>
            <a:r>
              <a:rPr lang="zh-CN" altLang="en-US" sz="2000" dirty="0" smtClean="0"/>
              <a:t>：表示</a:t>
            </a:r>
            <a:r>
              <a:rPr lang="zh-CN" altLang="en-US" sz="2000" dirty="0"/>
              <a:t>依附于顶点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边</a:t>
            </a:r>
            <a:endParaRPr lang="en-US" altLang="zh-CN" sz="20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对于</a:t>
            </a:r>
            <a:r>
              <a:rPr lang="zh-CN" alt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有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向图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是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以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顶点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18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头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或尾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弧！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 dirty="0"/>
              <a:t>所有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顶点</a:t>
            </a:r>
            <a:r>
              <a:rPr lang="en-US" altLang="zh-CN" sz="2000" b="1" u="sng" dirty="0" smtClean="0"/>
              <a:t>(</a:t>
            </a:r>
            <a:r>
              <a:rPr lang="zh-CN" altLang="en-US" sz="2000" b="1" u="sng" dirty="0" smtClean="0">
                <a:solidFill>
                  <a:srgbClr val="7030A0"/>
                </a:solidFill>
              </a:rPr>
              <a:t>表头</a:t>
            </a:r>
            <a:r>
              <a:rPr lang="en-US" altLang="zh-CN" sz="2000" b="1" u="sng" dirty="0" smtClean="0"/>
              <a:t>)</a:t>
            </a:r>
            <a:r>
              <a:rPr lang="zh-CN" altLang="en-US" sz="2000" b="1" u="sng" dirty="0" smtClean="0">
                <a:solidFill>
                  <a:srgbClr val="0070C0"/>
                </a:solidFill>
              </a:rPr>
              <a:t>结点</a:t>
            </a:r>
            <a:r>
              <a:rPr lang="zh-CN" altLang="en-US" sz="2000" dirty="0"/>
              <a:t>用</a:t>
            </a:r>
            <a:r>
              <a:rPr lang="zh-CN" altLang="en-US" sz="2000" u="sng" dirty="0"/>
              <a:t>一个</a:t>
            </a:r>
            <a:r>
              <a:rPr lang="zh-CN" altLang="en-US" sz="2000" u="sng" dirty="0" smtClean="0"/>
              <a:t>向量以</a:t>
            </a:r>
            <a:r>
              <a:rPr lang="zh-CN" altLang="en-US" sz="2000" u="sng" dirty="0"/>
              <a:t>顺序结构形式存储</a:t>
            </a:r>
            <a:r>
              <a:rPr lang="zh-CN" altLang="en-US" sz="2000" dirty="0"/>
              <a:t>，可以随机访问任意顶点的链表，该向量称为</a:t>
            </a: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表头向量</a:t>
            </a:r>
            <a:r>
              <a:rPr lang="zh-CN" altLang="en-US" sz="2000" dirty="0"/>
              <a:t>，</a:t>
            </a:r>
            <a:r>
              <a:rPr lang="zh-CN" altLang="en-US" sz="2000" u="sng" dirty="0"/>
              <a:t>向量的下标</a:t>
            </a:r>
            <a:r>
              <a:rPr lang="zh-CN" altLang="en-US" sz="2000" dirty="0"/>
              <a:t>指示</a:t>
            </a:r>
            <a:r>
              <a:rPr lang="zh-CN" altLang="en-US" sz="2000" u="sng" dirty="0"/>
              <a:t>顶点的</a:t>
            </a:r>
            <a:r>
              <a:rPr lang="zh-CN" altLang="en-US" sz="2000" i="1" u="sng" dirty="0" smtClean="0"/>
              <a:t>序号</a:t>
            </a:r>
            <a:r>
              <a:rPr lang="en-US" altLang="zh-CN" sz="2000" i="1" u="sng" dirty="0" smtClean="0"/>
              <a:t>ID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863444"/>
            <a:ext cx="2752381" cy="189523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961" y="58679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7030A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95562" y="626006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u="sng" dirty="0" smtClean="0">
                <a:solidFill>
                  <a:srgbClr val="7030A0"/>
                </a:solidFill>
              </a:rPr>
              <a:t>无</a:t>
            </a:r>
            <a:r>
              <a:rPr lang="zh-CN" altLang="en-US" sz="1800" u="sng" dirty="0" smtClean="0">
                <a:solidFill>
                  <a:schemeClr val="tx2"/>
                </a:solidFill>
              </a:rPr>
              <a:t>向图</a:t>
            </a:r>
            <a:r>
              <a:rPr lang="zh-CN" altLang="en-US" sz="1100" dirty="0" smtClean="0">
                <a:solidFill>
                  <a:schemeClr val="tx2"/>
                </a:solidFill>
              </a:rPr>
              <a:t>的</a:t>
            </a:r>
            <a:r>
              <a:rPr lang="zh-CN" altLang="en-US" sz="1800" dirty="0" smtClean="0">
                <a:solidFill>
                  <a:srgbClr val="0070C0"/>
                </a:solidFill>
              </a:rPr>
              <a:t>邻接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链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1800" dirty="0" smtClean="0">
                <a:solidFill>
                  <a:srgbClr val="0070C0"/>
                </a:solidFill>
              </a:rPr>
              <a:t>表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8" name="下箭头 7"/>
          <p:cNvSpPr/>
          <p:nvPr/>
        </p:nvSpPr>
        <p:spPr>
          <a:xfrm rot="2647821">
            <a:off x="5310874" y="3038024"/>
            <a:ext cx="152400" cy="604206"/>
          </a:xfrm>
          <a:prstGeom prst="downArrow">
            <a:avLst>
              <a:gd name="adj1" fmla="val 39089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621" y="3573016"/>
            <a:ext cx="4229556" cy="2676186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3779912" y="4636953"/>
            <a:ext cx="779765" cy="520239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Rectangle 24"/>
          <p:cNvSpPr>
            <a:spLocks noChangeArrowheads="1"/>
          </p:cNvSpPr>
          <p:nvPr/>
        </p:nvSpPr>
        <p:spPr bwMode="auto">
          <a:xfrm>
            <a:off x="6751167" y="5859621"/>
            <a:ext cx="2069305" cy="360363"/>
          </a:xfrm>
          <a:prstGeom prst="rect">
            <a:avLst/>
          </a:prstGeom>
          <a:solidFill>
            <a:srgbClr val="FF9999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 smtClean="0">
                <a:solidFill>
                  <a:srgbClr val="C00000"/>
                </a:solidFill>
              </a:rPr>
              <a:t>总</a:t>
            </a:r>
            <a:r>
              <a:rPr lang="zh-CN" altLang="en-US" sz="1500" dirty="0" smtClean="0">
                <a:solidFill>
                  <a:srgbClr val="002060"/>
                </a:solidFill>
              </a:rPr>
              <a:t>链表结点数</a:t>
            </a:r>
            <a:r>
              <a:rPr lang="en-US" altLang="zh-CN" sz="1500" dirty="0" smtClean="0">
                <a:solidFill>
                  <a:srgbClr val="002060"/>
                </a:solidFill>
              </a:rPr>
              <a:t>=</a:t>
            </a:r>
            <a:r>
              <a:rPr lang="zh-CN" altLang="en-US" sz="1500" dirty="0" smtClean="0">
                <a:solidFill>
                  <a:srgbClr val="002060"/>
                </a:solidFill>
              </a:rPr>
              <a:t>边数</a:t>
            </a:r>
            <a:r>
              <a:rPr lang="en-US" altLang="zh-CN" sz="1500" dirty="0" smtClean="0">
                <a:solidFill>
                  <a:srgbClr val="002060"/>
                </a:solidFill>
              </a:rPr>
              <a:t>×2</a:t>
            </a:r>
            <a:endParaRPr lang="zh-CN" altLang="en-US" sz="1500" dirty="0">
              <a:solidFill>
                <a:srgbClr val="002060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495781" y="3789040"/>
            <a:ext cx="2822482" cy="1890826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>
            <a:endCxn id="12" idx="1"/>
          </p:cNvCxnSpPr>
          <p:nvPr/>
        </p:nvCxnSpPr>
        <p:spPr>
          <a:xfrm rot="16200000" flipH="1">
            <a:off x="6448727" y="5737363"/>
            <a:ext cx="359938" cy="244942"/>
          </a:xfrm>
          <a:prstGeom prst="curvedConnector2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5546108" y="3878232"/>
            <a:ext cx="2302745" cy="379807"/>
          </a:xfrm>
          <a:prstGeom prst="roundRect">
            <a:avLst/>
          </a:prstGeom>
          <a:noFill/>
          <a:ln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6892685" y="3249659"/>
            <a:ext cx="1999795" cy="360363"/>
          </a:xfrm>
          <a:prstGeom prst="rect">
            <a:avLst/>
          </a:prstGeom>
          <a:solidFill>
            <a:srgbClr val="99FF66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 smtClean="0">
                <a:solidFill>
                  <a:srgbClr val="002060"/>
                </a:solidFill>
              </a:rPr>
              <a:t>链表结点数</a:t>
            </a:r>
            <a:r>
              <a:rPr lang="en-US" altLang="zh-CN" sz="1500" dirty="0" smtClean="0">
                <a:solidFill>
                  <a:srgbClr val="002060"/>
                </a:solidFill>
              </a:rPr>
              <a:t>=</a:t>
            </a:r>
            <a:r>
              <a:rPr lang="zh-CN" altLang="en-US" sz="1500" dirty="0" smtClean="0">
                <a:solidFill>
                  <a:srgbClr val="002060"/>
                </a:solidFill>
              </a:rPr>
              <a:t>顶点的度</a:t>
            </a:r>
            <a:endParaRPr lang="zh-CN" altLang="en-US" sz="1500" dirty="0">
              <a:solidFill>
                <a:srgbClr val="002060"/>
              </a:solidFill>
            </a:endParaRPr>
          </a:p>
        </p:txBody>
      </p:sp>
      <p:cxnSp>
        <p:nvCxnSpPr>
          <p:cNvPr id="35" name="曲线连接符 34"/>
          <p:cNvCxnSpPr>
            <a:endCxn id="34" idx="1"/>
          </p:cNvCxnSpPr>
          <p:nvPr/>
        </p:nvCxnSpPr>
        <p:spPr>
          <a:xfrm flipV="1">
            <a:off x="6037665" y="3429841"/>
            <a:ext cx="855020" cy="448391"/>
          </a:xfrm>
          <a:prstGeom prst="curvedConnector3">
            <a:avLst>
              <a:gd name="adj1" fmla="val 7668"/>
            </a:avLst>
          </a:prstGeom>
          <a:ln w="19050">
            <a:solidFill>
              <a:srgbClr val="00FF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0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1" grpId="0" animBg="1"/>
      <p:bldP spid="12" grpId="0" animBg="1"/>
      <p:bldP spid="20" grpId="0" animBg="1"/>
      <p:bldP spid="31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2" y="6192688"/>
            <a:ext cx="1077566" cy="5486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 smtClean="0"/>
              <a:t>邻接</a:t>
            </a:r>
            <a:r>
              <a:rPr lang="en-US" altLang="zh-CN" dirty="0" smtClean="0"/>
              <a:t>[</a:t>
            </a:r>
            <a:r>
              <a:rPr lang="zh-CN" altLang="en-US" dirty="0" smtClean="0"/>
              <a:t>链</a:t>
            </a:r>
            <a:r>
              <a:rPr lang="en-US" altLang="zh-CN" dirty="0" smtClean="0"/>
              <a:t>]</a:t>
            </a:r>
            <a:r>
              <a:rPr lang="zh-CN" altLang="en-US" dirty="0" smtClean="0"/>
              <a:t>表法</a:t>
            </a:r>
            <a:r>
              <a:rPr lang="zh-CN" altLang="en-US" sz="2000" dirty="0" smtClean="0"/>
              <a:t>（续）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5931836" cy="54197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600" dirty="0"/>
              <a:t>用</a:t>
            </a:r>
            <a:r>
              <a:rPr lang="zh-CN" altLang="en-US" sz="2600" b="1" dirty="0"/>
              <a:t>邻接链表</a:t>
            </a:r>
            <a:r>
              <a:rPr lang="zh-CN" altLang="en-US" sz="2600" dirty="0"/>
              <a:t>存储图</a:t>
            </a:r>
            <a:r>
              <a:rPr lang="zh-CN" altLang="en-US" sz="2600" dirty="0" smtClean="0"/>
              <a:t>时</a:t>
            </a:r>
            <a:r>
              <a:rPr lang="en-US" altLang="zh-CN" sz="1800" dirty="0">
                <a:solidFill>
                  <a:schemeClr val="accent6"/>
                </a:solidFill>
              </a:rPr>
              <a:t>(</a:t>
            </a:r>
            <a:r>
              <a:rPr lang="zh-CN" altLang="en-US" sz="1800" dirty="0">
                <a:solidFill>
                  <a:schemeClr val="accent6"/>
                </a:solidFill>
              </a:rPr>
              <a:t>不考虑邻接点顺序</a:t>
            </a:r>
            <a:r>
              <a:rPr lang="en-US" altLang="zh-CN" sz="1800" dirty="0" smtClean="0">
                <a:solidFill>
                  <a:schemeClr val="accent6"/>
                </a:solidFill>
              </a:rPr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dirty="0" smtClean="0"/>
              <a:t>对</a:t>
            </a:r>
            <a:r>
              <a:rPr lang="zh-CN" altLang="en-US" sz="2000" dirty="0"/>
              <a:t>无向图，其</a:t>
            </a:r>
            <a:r>
              <a:rPr lang="zh-CN" altLang="en-US" sz="2000" b="1" dirty="0"/>
              <a:t>邻接链表</a:t>
            </a:r>
            <a:r>
              <a:rPr lang="zh-CN" altLang="en-US" sz="2000" dirty="0">
                <a:solidFill>
                  <a:srgbClr val="7030A0"/>
                </a:solidFill>
              </a:rPr>
              <a:t>是唯一</a:t>
            </a:r>
            <a:r>
              <a:rPr lang="zh-CN" altLang="en-US" sz="2000" dirty="0" smtClean="0">
                <a:solidFill>
                  <a:srgbClr val="7030A0"/>
                </a:solidFill>
              </a:rPr>
              <a:t>的</a:t>
            </a:r>
            <a:r>
              <a:rPr lang="zh-CN" altLang="en-US" sz="2000" dirty="0" smtClean="0"/>
              <a:t>，如</a:t>
            </a:r>
            <a:r>
              <a:rPr lang="zh-CN" altLang="en-US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前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述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dirty="0" smtClean="0"/>
              <a:t>对</a:t>
            </a:r>
            <a:r>
              <a:rPr lang="zh-CN" altLang="en-US" sz="2000" dirty="0"/>
              <a:t>有向图，其</a:t>
            </a:r>
            <a:r>
              <a:rPr lang="zh-CN" altLang="en-US" sz="2000" b="1" dirty="0"/>
              <a:t>邻接链表</a:t>
            </a:r>
            <a:r>
              <a:rPr lang="zh-CN" altLang="en-US" sz="2000" dirty="0" smtClean="0">
                <a:solidFill>
                  <a:srgbClr val="7030A0"/>
                </a:solidFill>
              </a:rPr>
              <a:t>有</a:t>
            </a:r>
            <a:r>
              <a:rPr lang="en-US" altLang="zh-CN" sz="2000" dirty="0" smtClean="0">
                <a:solidFill>
                  <a:srgbClr val="7030A0"/>
                </a:solidFill>
              </a:rPr>
              <a:t>2</a:t>
            </a:r>
            <a:r>
              <a:rPr lang="zh-CN" altLang="en-US" sz="2000" dirty="0" smtClean="0">
                <a:solidFill>
                  <a:srgbClr val="7030A0"/>
                </a:solidFill>
              </a:rPr>
              <a:t>种形式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图为例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476672"/>
            <a:ext cx="2339280" cy="16276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67701" y="2082103"/>
            <a:ext cx="1109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</a:rPr>
              <a:t>(a) </a:t>
            </a:r>
            <a:r>
              <a:rPr lang="zh-CN" altLang="en-US" sz="1600" dirty="0" smtClean="0">
                <a:solidFill>
                  <a:srgbClr val="0070C0"/>
                </a:solidFill>
              </a:rPr>
              <a:t>有</a:t>
            </a:r>
            <a:r>
              <a:rPr lang="zh-CN" altLang="en-US" sz="1600" dirty="0" smtClean="0">
                <a:solidFill>
                  <a:schemeClr val="tx2"/>
                </a:solidFill>
              </a:rPr>
              <a:t>向图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1501" y="5820541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en-US" altLang="zh-CN" sz="1800" dirty="0" smtClean="0">
                <a:solidFill>
                  <a:srgbClr val="0070C0"/>
                </a:solidFill>
              </a:rPr>
              <a:t>[</a:t>
            </a:r>
            <a:r>
              <a:rPr lang="zh-CN" altLang="en-US" sz="1800" dirty="0" smtClean="0">
                <a:solidFill>
                  <a:srgbClr val="7030A0"/>
                </a:solidFill>
              </a:rPr>
              <a:t>正</a:t>
            </a:r>
            <a:r>
              <a:rPr lang="en-US" altLang="zh-CN" sz="1800" dirty="0" smtClean="0">
                <a:solidFill>
                  <a:srgbClr val="0070C0"/>
                </a:solidFill>
              </a:rPr>
              <a:t>]</a:t>
            </a:r>
            <a:r>
              <a:rPr lang="zh-CN" altLang="en-US" sz="1800" dirty="0" smtClean="0">
                <a:solidFill>
                  <a:srgbClr val="0070C0"/>
                </a:solidFill>
              </a:rPr>
              <a:t>邻接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链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1800" dirty="0" smtClean="0">
                <a:solidFill>
                  <a:srgbClr val="0070C0"/>
                </a:solidFill>
              </a:rPr>
              <a:t>表</a:t>
            </a:r>
            <a:r>
              <a:rPr lang="en-US" altLang="zh-CN" sz="1800" dirty="0" smtClean="0">
                <a:solidFill>
                  <a:schemeClr val="tx2"/>
                </a:solidFill>
              </a:rPr>
              <a:t>, </a:t>
            </a:r>
            <a:r>
              <a:rPr lang="zh-CN" altLang="en-US" sz="1200" dirty="0" smtClean="0">
                <a:solidFill>
                  <a:schemeClr val="tx2"/>
                </a:solidFill>
              </a:rPr>
              <a:t>简称</a:t>
            </a:r>
            <a:r>
              <a:rPr lang="zh-CN" alt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邻接表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83785" y="616331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(c) </a:t>
            </a:r>
            <a:r>
              <a:rPr lang="en-US" altLang="zh-CN" sz="1800" dirty="0" smtClean="0">
                <a:solidFill>
                  <a:srgbClr val="0070C0"/>
                </a:solidFill>
              </a:rPr>
              <a:t>[</a:t>
            </a:r>
            <a:r>
              <a:rPr lang="zh-CN" altLang="en-US" sz="1800" dirty="0" smtClean="0">
                <a:solidFill>
                  <a:srgbClr val="7030A0"/>
                </a:solidFill>
              </a:rPr>
              <a:t>逆</a:t>
            </a:r>
            <a:r>
              <a:rPr lang="en-US" altLang="zh-CN" sz="1800" dirty="0" smtClean="0">
                <a:solidFill>
                  <a:srgbClr val="0070C0"/>
                </a:solidFill>
              </a:rPr>
              <a:t>]</a:t>
            </a:r>
            <a:r>
              <a:rPr lang="zh-CN" altLang="en-US" sz="1800" dirty="0" smtClean="0">
                <a:solidFill>
                  <a:srgbClr val="0070C0"/>
                </a:solidFill>
              </a:rPr>
              <a:t>邻接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链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1800" dirty="0" smtClean="0">
                <a:solidFill>
                  <a:srgbClr val="0070C0"/>
                </a:solidFill>
              </a:rPr>
              <a:t>表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420" y="2627902"/>
            <a:ext cx="4320480" cy="308468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016" y="2980281"/>
            <a:ext cx="3528392" cy="3095756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436105" y="2934180"/>
            <a:ext cx="400631" cy="2345201"/>
          </a:xfrm>
          <a:prstGeom prst="ellipse">
            <a:avLst/>
          </a:prstGeom>
          <a:noFill/>
          <a:ln w="3810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曲线连接符 13"/>
          <p:cNvCxnSpPr/>
          <p:nvPr/>
        </p:nvCxnSpPr>
        <p:spPr>
          <a:xfrm rot="10800000">
            <a:off x="920878" y="2308678"/>
            <a:ext cx="698794" cy="688209"/>
          </a:xfrm>
          <a:prstGeom prst="curvedConnector3">
            <a:avLst>
              <a:gd name="adj1" fmla="val 50000"/>
            </a:avLst>
          </a:prstGeom>
          <a:ln w="28575">
            <a:solidFill>
              <a:srgbClr val="FF00FF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243041" y="2996886"/>
            <a:ext cx="1882651" cy="504122"/>
          </a:xfrm>
          <a:prstGeom prst="roundRect">
            <a:avLst/>
          </a:prstGeom>
          <a:noFill/>
          <a:ln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3923928" y="2447828"/>
            <a:ext cx="2193947" cy="360363"/>
          </a:xfrm>
          <a:prstGeom prst="rect">
            <a:avLst/>
          </a:prstGeom>
          <a:solidFill>
            <a:srgbClr val="99FF66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 smtClean="0">
                <a:solidFill>
                  <a:srgbClr val="002060"/>
                </a:solidFill>
              </a:rPr>
              <a:t>链表结点数</a:t>
            </a:r>
            <a:r>
              <a:rPr lang="en-US" altLang="zh-CN" sz="1500" dirty="0" smtClean="0">
                <a:solidFill>
                  <a:srgbClr val="002060"/>
                </a:solidFill>
              </a:rPr>
              <a:t>=</a:t>
            </a:r>
            <a:r>
              <a:rPr lang="zh-CN" altLang="en-US" sz="1500" dirty="0" smtClean="0">
                <a:solidFill>
                  <a:srgbClr val="002060"/>
                </a:solidFill>
              </a:rPr>
              <a:t>顶点的</a:t>
            </a:r>
            <a:r>
              <a:rPr lang="zh-CN" altLang="en-US" sz="1500" dirty="0">
                <a:solidFill>
                  <a:srgbClr val="C00000"/>
                </a:solidFill>
              </a:rPr>
              <a:t>出</a:t>
            </a:r>
            <a:r>
              <a:rPr lang="zh-CN" altLang="en-US" sz="1500" dirty="0" smtClean="0">
                <a:solidFill>
                  <a:srgbClr val="002060"/>
                </a:solidFill>
              </a:rPr>
              <a:t>度</a:t>
            </a:r>
            <a:endParaRPr lang="zh-CN" altLang="en-US" sz="1500" dirty="0">
              <a:solidFill>
                <a:srgbClr val="002060"/>
              </a:solidFill>
            </a:endParaRPr>
          </a:p>
        </p:txBody>
      </p:sp>
      <p:cxnSp>
        <p:nvCxnSpPr>
          <p:cNvPr id="17" name="曲线连接符 16"/>
          <p:cNvCxnSpPr>
            <a:stCxn id="15" idx="0"/>
            <a:endCxn id="16" idx="1"/>
          </p:cNvCxnSpPr>
          <p:nvPr/>
        </p:nvCxnSpPr>
        <p:spPr>
          <a:xfrm rot="5400000" flipH="1" flipV="1">
            <a:off x="3369709" y="2442668"/>
            <a:ext cx="368876" cy="739561"/>
          </a:xfrm>
          <a:prstGeom prst="curvedConnector2">
            <a:avLst/>
          </a:prstGeom>
          <a:ln w="19050">
            <a:solidFill>
              <a:srgbClr val="00FF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198113" y="2308677"/>
            <a:ext cx="1210588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C00000"/>
                </a:solidFill>
              </a:rPr>
              <a:t>出度</a:t>
            </a:r>
            <a:r>
              <a:rPr lang="zh-CN" altLang="en-US" sz="2000" dirty="0">
                <a:solidFill>
                  <a:schemeClr val="tx2"/>
                </a:solidFill>
              </a:rPr>
              <a:t>直观</a:t>
            </a:r>
          </a:p>
        </p:txBody>
      </p:sp>
      <p:sp>
        <p:nvSpPr>
          <p:cNvPr id="19" name="矩形 18"/>
          <p:cNvSpPr/>
          <p:nvPr/>
        </p:nvSpPr>
        <p:spPr>
          <a:xfrm>
            <a:off x="7338249" y="2492896"/>
            <a:ext cx="1210588" cy="400110"/>
          </a:xfrm>
          <a:prstGeom prst="rect">
            <a:avLst/>
          </a:prstGeom>
          <a:solidFill>
            <a:srgbClr val="FF9999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C00000"/>
                </a:solidFill>
              </a:rPr>
              <a:t>入度</a:t>
            </a:r>
            <a:r>
              <a:rPr lang="zh-CN" altLang="en-US" sz="2000" dirty="0">
                <a:solidFill>
                  <a:schemeClr val="tx2"/>
                </a:solidFill>
              </a:rPr>
              <a:t>直观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732241" y="3739051"/>
            <a:ext cx="1694284" cy="510011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7889311" y="3020255"/>
            <a:ext cx="1219193" cy="517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 smtClean="0">
                <a:solidFill>
                  <a:srgbClr val="002060"/>
                </a:solidFill>
              </a:rPr>
              <a:t>链表结点数</a:t>
            </a:r>
            <a:endParaRPr lang="en-US" altLang="zh-CN" sz="1500" dirty="0" smtClean="0">
              <a:solidFill>
                <a:srgbClr val="00206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500" dirty="0" smtClean="0">
                <a:solidFill>
                  <a:srgbClr val="002060"/>
                </a:solidFill>
              </a:rPr>
              <a:t>=</a:t>
            </a:r>
            <a:r>
              <a:rPr lang="zh-CN" altLang="en-US" sz="1500" dirty="0" smtClean="0">
                <a:solidFill>
                  <a:srgbClr val="002060"/>
                </a:solidFill>
              </a:rPr>
              <a:t>顶点的</a:t>
            </a:r>
            <a:r>
              <a:rPr lang="zh-CN" altLang="en-US" sz="1500" dirty="0" smtClean="0">
                <a:solidFill>
                  <a:srgbClr val="C00000"/>
                </a:solidFill>
              </a:rPr>
              <a:t>入</a:t>
            </a:r>
            <a:r>
              <a:rPr lang="zh-CN" altLang="en-US" sz="1500" dirty="0" smtClean="0">
                <a:solidFill>
                  <a:srgbClr val="002060"/>
                </a:solidFill>
              </a:rPr>
              <a:t>度</a:t>
            </a:r>
            <a:endParaRPr lang="zh-CN" altLang="en-US" sz="1500" dirty="0">
              <a:solidFill>
                <a:srgbClr val="002060"/>
              </a:solidFill>
            </a:endParaRPr>
          </a:p>
        </p:txBody>
      </p:sp>
      <p:cxnSp>
        <p:nvCxnSpPr>
          <p:cNvPr id="30" name="曲线连接符 29"/>
          <p:cNvCxnSpPr>
            <a:stCxn id="28" idx="0"/>
            <a:endCxn id="29" idx="1"/>
          </p:cNvCxnSpPr>
          <p:nvPr/>
        </p:nvCxnSpPr>
        <p:spPr>
          <a:xfrm rot="5400000" flipH="1" flipV="1">
            <a:off x="7504227" y="3353967"/>
            <a:ext cx="460240" cy="309928"/>
          </a:xfrm>
          <a:prstGeom prst="curvedConnector2">
            <a:avLst/>
          </a:prstGeom>
          <a:ln w="19050">
            <a:solidFill>
              <a:srgbClr val="00B05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3160759" y="5444901"/>
            <a:ext cx="1843290" cy="360363"/>
          </a:xfrm>
          <a:prstGeom prst="rect">
            <a:avLst/>
          </a:prstGeom>
          <a:solidFill>
            <a:srgbClr val="FF9999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500" dirty="0" smtClean="0">
                <a:solidFill>
                  <a:srgbClr val="C00000"/>
                </a:solidFill>
              </a:rPr>
              <a:t>总</a:t>
            </a:r>
            <a:r>
              <a:rPr lang="zh-CN" altLang="en-US" sz="1500" dirty="0" smtClean="0">
                <a:solidFill>
                  <a:srgbClr val="002060"/>
                </a:solidFill>
              </a:rPr>
              <a:t>链表结点数</a:t>
            </a:r>
            <a:r>
              <a:rPr lang="en-US" altLang="zh-CN" sz="1500" dirty="0" smtClean="0">
                <a:solidFill>
                  <a:srgbClr val="002060"/>
                </a:solidFill>
              </a:rPr>
              <a:t>=</a:t>
            </a:r>
            <a:r>
              <a:rPr lang="zh-CN" altLang="en-US" sz="15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边数</a:t>
            </a:r>
            <a:endParaRPr lang="zh-CN" altLang="en-US" sz="15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2163233" y="2848437"/>
            <a:ext cx="2429795" cy="2430944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曲线连接符 38"/>
          <p:cNvCxnSpPr>
            <a:endCxn id="37" idx="1"/>
          </p:cNvCxnSpPr>
          <p:nvPr/>
        </p:nvCxnSpPr>
        <p:spPr>
          <a:xfrm rot="16200000" flipH="1">
            <a:off x="2858318" y="5322642"/>
            <a:ext cx="359938" cy="244944"/>
          </a:xfrm>
          <a:prstGeom prst="curvedConnector2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6664242" y="3313743"/>
            <a:ext cx="1884595" cy="2087448"/>
          </a:xfrm>
          <a:prstGeom prst="round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曲线连接符 40"/>
          <p:cNvCxnSpPr>
            <a:stCxn id="40" idx="2"/>
            <a:endCxn id="37" idx="2"/>
          </p:cNvCxnSpPr>
          <p:nvPr/>
        </p:nvCxnSpPr>
        <p:spPr>
          <a:xfrm rot="5400000">
            <a:off x="5642436" y="3841159"/>
            <a:ext cx="404073" cy="3524136"/>
          </a:xfrm>
          <a:prstGeom prst="curvedConnector3">
            <a:avLst>
              <a:gd name="adj1" fmla="val 156574"/>
            </a:avLst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1357" y="1980821"/>
            <a:ext cx="849521" cy="1077218"/>
          </a:xfrm>
          <a:prstGeom prst="rect">
            <a:avLst/>
          </a:prstGeom>
          <a:solidFill>
            <a:srgbClr val="FFCC99"/>
          </a:solidFill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0" dirty="0" smtClean="0">
                <a:solidFill>
                  <a:schemeClr val="tx1"/>
                </a:solidFill>
              </a:rPr>
              <a:t>在头结点中保存</a:t>
            </a:r>
            <a:r>
              <a:rPr lang="zh-CN" altLang="en-US" sz="1600" i="1" dirty="0" smtClean="0">
                <a:solidFill>
                  <a:srgbClr val="C00000"/>
                </a:solidFill>
              </a:rPr>
              <a:t>度</a:t>
            </a:r>
            <a:r>
              <a:rPr lang="zh-CN" altLang="en-US" sz="1600" i="1" dirty="0" smtClean="0">
                <a:solidFill>
                  <a:srgbClr val="002060"/>
                </a:solidFill>
              </a:rPr>
              <a:t>信息</a:t>
            </a:r>
            <a:endParaRPr lang="zh-CN" altLang="en-US" sz="1600" i="1" dirty="0">
              <a:solidFill>
                <a:srgbClr val="002060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542912" y="4465087"/>
            <a:ext cx="824484" cy="594030"/>
          </a:xfrm>
          <a:prstGeom prst="ellipse">
            <a:avLst/>
          </a:prstGeom>
          <a:noFill/>
          <a:ln w="3810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曲线连接符 58"/>
          <p:cNvCxnSpPr>
            <a:stCxn id="58" idx="4"/>
            <a:endCxn id="60" idx="0"/>
          </p:cNvCxnSpPr>
          <p:nvPr/>
        </p:nvCxnSpPr>
        <p:spPr>
          <a:xfrm rot="16200000" flipH="1">
            <a:off x="7835940" y="5178331"/>
            <a:ext cx="562731" cy="324302"/>
          </a:xfrm>
          <a:prstGeom prst="curvedConnector3">
            <a:avLst>
              <a:gd name="adj1" fmla="val 50000"/>
            </a:avLst>
          </a:prstGeom>
          <a:ln w="28575">
            <a:solidFill>
              <a:srgbClr val="FF00FF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631408" y="5621848"/>
            <a:ext cx="1296096" cy="584775"/>
          </a:xfrm>
          <a:prstGeom prst="rect">
            <a:avLst/>
          </a:prstGeom>
          <a:solidFill>
            <a:srgbClr val="FFCC99"/>
          </a:solidFill>
          <a:ln>
            <a:solidFill>
              <a:srgbClr val="FF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0" dirty="0" smtClean="0">
                <a:solidFill>
                  <a:schemeClr val="tx1"/>
                </a:solidFill>
              </a:rPr>
              <a:t>在</a:t>
            </a:r>
            <a:r>
              <a:rPr lang="zh-CN" altLang="en-US" sz="1600" b="0" dirty="0">
                <a:solidFill>
                  <a:schemeClr val="tx1"/>
                </a:solidFill>
              </a:rPr>
              <a:t>边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结点中保存</a:t>
            </a:r>
            <a:r>
              <a:rPr lang="zh-CN" altLang="en-US" sz="1600" i="1" dirty="0" smtClean="0">
                <a:solidFill>
                  <a:srgbClr val="C00000"/>
                </a:solidFill>
              </a:rPr>
              <a:t>权重</a:t>
            </a:r>
            <a:endParaRPr lang="zh-CN" altLang="en-US" sz="1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3" grpId="0" animBg="1"/>
      <p:bldP spid="15" grpId="0" animBg="1"/>
      <p:bldP spid="16" grpId="0" animBg="1"/>
      <p:bldP spid="18" grpId="0" animBg="1"/>
      <p:bldP spid="19" grpId="0" animBg="1"/>
      <p:bldP spid="28" grpId="0" animBg="1"/>
      <p:bldP spid="29" grpId="0" animBg="1"/>
      <p:bldP spid="37" grpId="0" animBg="1"/>
      <p:bldP spid="38" grpId="0" animBg="1"/>
      <p:bldP spid="40" grpId="0" animBg="1"/>
      <p:bldP spid="54" grpId="0" animBg="1"/>
      <p:bldP spid="58" grpId="0" animBg="1"/>
      <p:bldP spid="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邻接链表</a:t>
            </a:r>
            <a:r>
              <a:rPr lang="zh-CN" altLang="en-US" dirty="0" smtClean="0"/>
              <a:t>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特点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b="1" dirty="0"/>
              <a:t>表头向量</a:t>
            </a:r>
            <a:r>
              <a:rPr lang="zh-CN" altLang="en-US" sz="2400" dirty="0"/>
              <a:t>中</a:t>
            </a:r>
            <a:r>
              <a:rPr lang="zh-CN" altLang="en-US" sz="2400" dirty="0">
                <a:solidFill>
                  <a:srgbClr val="0070C0"/>
                </a:solidFill>
              </a:rPr>
              <a:t>每个分量</a:t>
            </a:r>
            <a:r>
              <a:rPr lang="zh-CN" altLang="en-US" sz="2400" dirty="0" smtClean="0"/>
              <a:t>就是 </a:t>
            </a:r>
            <a:r>
              <a:rPr lang="zh-CN" altLang="en-US" sz="2400" u="sng" dirty="0" smtClean="0"/>
              <a:t>一</a:t>
            </a:r>
            <a:r>
              <a:rPr lang="zh-CN" altLang="en-US" sz="2400" u="sng" dirty="0"/>
              <a:t>个单链表的头结点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70C0"/>
                </a:solidFill>
              </a:rPr>
              <a:t>分量个数</a:t>
            </a:r>
            <a:r>
              <a:rPr lang="zh-CN" altLang="en-US" sz="2400" dirty="0" smtClean="0"/>
              <a:t>就是 </a:t>
            </a:r>
            <a:r>
              <a:rPr lang="zh-CN" altLang="en-US" sz="2400" u="sng" dirty="0" smtClean="0"/>
              <a:t>图</a:t>
            </a:r>
            <a:r>
              <a:rPr lang="zh-CN" altLang="en-US" sz="2400" u="sng" dirty="0"/>
              <a:t>中的顶点数目</a:t>
            </a:r>
            <a:r>
              <a:rPr lang="zh-CN" altLang="en-US" sz="2400" dirty="0"/>
              <a:t>；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dirty="0" smtClean="0"/>
              <a:t>在</a:t>
            </a:r>
            <a:r>
              <a:rPr lang="zh-CN" altLang="en-US" sz="2400" i="1" u="sng" dirty="0">
                <a:solidFill>
                  <a:schemeClr val="tx2"/>
                </a:solidFill>
              </a:rPr>
              <a:t>边或弧稀疏</a:t>
            </a:r>
            <a:r>
              <a:rPr lang="zh-CN" altLang="en-US" sz="2400" dirty="0"/>
              <a:t>的条件下，用</a:t>
            </a:r>
            <a:r>
              <a:rPr lang="zh-CN" altLang="en-US" sz="2400" i="1" u="sng" dirty="0" smtClean="0"/>
              <a:t>邻接</a:t>
            </a:r>
            <a:r>
              <a:rPr lang="en-US" altLang="zh-CN" sz="2400" i="1" u="sng" dirty="0" smtClean="0"/>
              <a:t>[</a:t>
            </a:r>
            <a:r>
              <a:rPr lang="zh-CN" altLang="en-US" sz="2400" i="1" u="sng" dirty="0" smtClean="0"/>
              <a:t>链</a:t>
            </a:r>
            <a:r>
              <a:rPr lang="en-US" altLang="zh-CN" sz="2400" i="1" u="sng" dirty="0" smtClean="0"/>
              <a:t>]</a:t>
            </a:r>
            <a:r>
              <a:rPr lang="zh-CN" altLang="en-US" sz="2400" i="1" u="sng" dirty="0" smtClean="0"/>
              <a:t>表</a:t>
            </a:r>
            <a:r>
              <a:rPr lang="zh-CN" altLang="en-US" sz="2400" i="1" dirty="0" smtClean="0"/>
              <a:t> </a:t>
            </a:r>
            <a:r>
              <a:rPr lang="zh-CN" altLang="en-US" sz="2400" dirty="0" smtClean="0"/>
              <a:t>表示</a:t>
            </a:r>
            <a:r>
              <a:rPr lang="zh-CN" altLang="en-US" sz="2400" dirty="0"/>
              <a:t>比</a:t>
            </a:r>
            <a:r>
              <a:rPr lang="zh-CN" altLang="en-US" sz="2400" dirty="0" smtClean="0"/>
              <a:t>用</a:t>
            </a:r>
            <a:r>
              <a:rPr lang="zh-CN" altLang="en-US" sz="2400" i="1" u="sng" dirty="0" smtClean="0"/>
              <a:t>邻接矩阵</a:t>
            </a:r>
            <a:r>
              <a:rPr lang="zh-CN" altLang="en-US" sz="2400" i="1" dirty="0" smtClean="0"/>
              <a:t> </a:t>
            </a:r>
            <a:r>
              <a:rPr lang="zh-CN" altLang="en-US" sz="2400" dirty="0" smtClean="0"/>
              <a:t>表示</a:t>
            </a:r>
            <a:r>
              <a:rPr lang="zh-CN" altLang="en-US" sz="2400" dirty="0">
                <a:solidFill>
                  <a:schemeClr val="accent6"/>
                </a:solidFill>
              </a:rPr>
              <a:t>节省存储空间</a:t>
            </a:r>
            <a:r>
              <a:rPr lang="zh-CN" altLang="en-US" sz="2400" dirty="0"/>
              <a:t>；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dirty="0" smtClean="0"/>
              <a:t>对无向图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70C0"/>
                </a:solidFill>
              </a:rPr>
              <a:t>顶点</a:t>
            </a:r>
            <a:r>
              <a:rPr lang="en-US" altLang="zh-CN" sz="2400" i="1" dirty="0">
                <a:solidFill>
                  <a:srgbClr val="0070C0"/>
                </a:solidFill>
              </a:rPr>
              <a:t>V</a:t>
            </a:r>
            <a:r>
              <a:rPr lang="en-US" altLang="zh-CN" sz="2400" i="1" baseline="-25000" dirty="0">
                <a:solidFill>
                  <a:srgbClr val="0070C0"/>
                </a:solidFill>
              </a:rPr>
              <a:t>i</a:t>
            </a:r>
            <a:r>
              <a:rPr lang="zh-CN" altLang="en-US" sz="2400" dirty="0">
                <a:solidFill>
                  <a:srgbClr val="0070C0"/>
                </a:solidFill>
              </a:rPr>
              <a:t>的度</a:t>
            </a:r>
            <a:r>
              <a:rPr lang="zh-CN" altLang="en-US" sz="2400" dirty="0"/>
              <a:t>是</a:t>
            </a:r>
            <a:r>
              <a:rPr lang="zh-CN" altLang="en-US" sz="2400" u="sng" dirty="0"/>
              <a:t>第</a:t>
            </a:r>
            <a:r>
              <a:rPr lang="en-US" altLang="zh-CN" sz="2400" i="1" u="sng" dirty="0" err="1"/>
              <a:t>i</a:t>
            </a:r>
            <a:r>
              <a:rPr lang="zh-CN" altLang="en-US" sz="2400" u="sng" dirty="0"/>
              <a:t>个链表的结点数</a:t>
            </a:r>
            <a:r>
              <a:rPr lang="zh-CN" altLang="en-US" sz="2400" dirty="0"/>
              <a:t>；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dirty="0" smtClean="0"/>
              <a:t>对有向图，可以建立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[</a:t>
            </a:r>
            <a:r>
              <a:rPr lang="zh-CN" altLang="en-US" sz="2400" b="1" dirty="0"/>
              <a:t>正</a:t>
            </a:r>
            <a:r>
              <a:rPr lang="en-US" altLang="zh-CN" sz="2400" b="1" dirty="0" smtClean="0"/>
              <a:t>]</a:t>
            </a:r>
            <a:r>
              <a:rPr lang="zh-CN" altLang="en-US" sz="2400" b="1" dirty="0" smtClean="0"/>
              <a:t>邻接</a:t>
            </a:r>
            <a:r>
              <a:rPr lang="zh-CN" altLang="en-US" sz="2400" b="1" dirty="0"/>
              <a:t>表</a:t>
            </a:r>
            <a:r>
              <a:rPr lang="zh-CN" altLang="en-US" sz="2400" dirty="0"/>
              <a:t>或</a:t>
            </a:r>
            <a:r>
              <a:rPr lang="zh-CN" altLang="en-US" sz="2400" b="1" dirty="0"/>
              <a:t>逆邻接表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257300" lvl="2" indent="-457200">
              <a:lnSpc>
                <a:spcPct val="110000"/>
              </a:lnSpc>
              <a:spcBef>
                <a:spcPts val="600"/>
              </a:spcBef>
            </a:pPr>
            <a:r>
              <a:rPr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CN" altLang="en-US" sz="1800" b="1" dirty="0">
                <a:solidFill>
                  <a:srgbClr val="FFC000"/>
                </a:solidFill>
              </a:rPr>
              <a:t>正</a:t>
            </a:r>
            <a:r>
              <a:rPr lang="en-US" altLang="zh-CN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邻接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表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是以顶点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18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zh-CN" altLang="en-US" sz="1800" b="1" dirty="0">
                <a:solidFill>
                  <a:srgbClr val="FFC000"/>
                </a:solidFill>
              </a:rPr>
              <a:t>出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度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即为弧的起点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而建立的邻接表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257300" lvl="2" indent="-457200">
              <a:lnSpc>
                <a:spcPct val="110000"/>
              </a:lnSpc>
              <a:spcBef>
                <a:spcPts val="600"/>
              </a:spcBef>
            </a:pPr>
            <a:r>
              <a:rPr lang="zh-CN" altLang="en-US" sz="1800" b="1" dirty="0" smtClean="0">
                <a:solidFill>
                  <a:srgbClr val="7030A0"/>
                </a:solidFill>
              </a:rPr>
              <a:t>逆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邻接表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是以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顶点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altLang="zh-CN" sz="18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zh-CN" altLang="en-US" sz="1800" b="1" dirty="0">
                <a:solidFill>
                  <a:srgbClr val="7030A0"/>
                </a:solidFill>
              </a:rPr>
              <a:t>入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度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即为弧的终点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而建立的邻接表；</a:t>
            </a:r>
          </a:p>
          <a:p>
            <a:pPr marL="857250" lvl="1" indent="-457200">
              <a:lnSpc>
                <a:spcPct val="110000"/>
              </a:lnSpc>
              <a:spcBef>
                <a:spcPts val="600"/>
              </a:spcBef>
            </a:pPr>
            <a:r>
              <a:rPr lang="zh-CN" altLang="en-US" sz="2000" dirty="0" smtClean="0"/>
              <a:t>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个链表中的</a:t>
            </a:r>
            <a:r>
              <a:rPr lang="zh-CN" altLang="en-US" sz="2000" i="1" dirty="0"/>
              <a:t>结点数</a:t>
            </a:r>
            <a:r>
              <a:rPr lang="zh-CN" altLang="en-US" sz="2000" dirty="0"/>
              <a:t>是</a:t>
            </a:r>
            <a:r>
              <a:rPr lang="zh-CN" altLang="en-US" sz="2000" u="sng" dirty="0" smtClean="0"/>
              <a:t>顶点</a:t>
            </a:r>
            <a:r>
              <a:rPr lang="en-US" altLang="zh-CN" sz="2000" u="sng" dirty="0"/>
              <a:t>V</a:t>
            </a:r>
            <a:r>
              <a:rPr lang="en-US" altLang="zh-CN" sz="2000" u="sng" baseline="-25000" dirty="0"/>
              <a:t>i</a:t>
            </a:r>
            <a:r>
              <a:rPr lang="zh-CN" altLang="en-US" sz="2000" u="sng" dirty="0" smtClean="0"/>
              <a:t>的</a:t>
            </a:r>
            <a:r>
              <a:rPr lang="zh-CN" altLang="en-US" sz="2000" u="sng" dirty="0">
                <a:solidFill>
                  <a:srgbClr val="FFC000"/>
                </a:solidFill>
              </a:rPr>
              <a:t>出</a:t>
            </a:r>
            <a:r>
              <a:rPr lang="zh-CN" altLang="en-US" sz="2000" u="sng" dirty="0"/>
              <a:t> </a:t>
            </a:r>
            <a:r>
              <a:rPr lang="en-US" altLang="zh-CN" sz="2000" u="sng" dirty="0"/>
              <a:t>(</a:t>
            </a:r>
            <a:r>
              <a:rPr lang="zh-CN" altLang="en-US" sz="2000" u="sng" dirty="0"/>
              <a:t>或</a:t>
            </a:r>
            <a:r>
              <a:rPr lang="zh-CN" altLang="en-US" sz="2000" u="sng" dirty="0">
                <a:solidFill>
                  <a:srgbClr val="7030A0"/>
                </a:solidFill>
              </a:rPr>
              <a:t>入</a:t>
            </a:r>
            <a:r>
              <a:rPr lang="en-US" altLang="zh-CN" sz="2000" u="sng" dirty="0"/>
              <a:t>)</a:t>
            </a:r>
            <a:r>
              <a:rPr lang="zh-CN" altLang="en-US" sz="2000" u="sng" dirty="0" smtClean="0"/>
              <a:t>度</a:t>
            </a:r>
            <a:r>
              <a:rPr lang="zh-CN" altLang="en-US" sz="2000" dirty="0" smtClean="0"/>
              <a:t>，若</a:t>
            </a:r>
            <a:r>
              <a:rPr lang="zh-CN" altLang="en-US" sz="2000" dirty="0" smtClean="0">
                <a:solidFill>
                  <a:schemeClr val="accent6"/>
                </a:solidFill>
              </a:rPr>
              <a:t>求</a:t>
            </a:r>
            <a:r>
              <a:rPr lang="zh-CN" altLang="en-US" sz="2000" dirty="0" smtClean="0">
                <a:solidFill>
                  <a:srgbClr val="7030A0"/>
                </a:solidFill>
              </a:rPr>
              <a:t>入</a:t>
            </a:r>
            <a:r>
              <a:rPr lang="en-US" altLang="zh-CN" sz="2000" dirty="0" smtClean="0">
                <a:solidFill>
                  <a:schemeClr val="accent6"/>
                </a:solidFill>
              </a:rPr>
              <a:t>(</a:t>
            </a:r>
            <a:r>
              <a:rPr lang="zh-CN" altLang="en-US" sz="1400" dirty="0">
                <a:solidFill>
                  <a:schemeClr val="accent6"/>
                </a:solidFill>
              </a:rPr>
              <a:t>或</a:t>
            </a:r>
            <a:r>
              <a:rPr lang="zh-CN" altLang="en-US" sz="2000" dirty="0">
                <a:solidFill>
                  <a:srgbClr val="FFC000"/>
                </a:solidFill>
              </a:rPr>
              <a:t>出</a:t>
            </a:r>
            <a:r>
              <a:rPr lang="en-US" altLang="zh-CN" sz="2000" dirty="0">
                <a:solidFill>
                  <a:schemeClr val="accent6"/>
                </a:solidFill>
              </a:rPr>
              <a:t>)</a:t>
            </a:r>
            <a:r>
              <a:rPr lang="zh-CN" altLang="en-US" sz="2000" dirty="0">
                <a:solidFill>
                  <a:schemeClr val="accent6"/>
                </a:solidFill>
              </a:rPr>
              <a:t>度，须遍历整个邻接</a:t>
            </a:r>
            <a:r>
              <a:rPr lang="zh-CN" altLang="en-US" sz="2000" dirty="0" smtClean="0">
                <a:solidFill>
                  <a:schemeClr val="accent6"/>
                </a:solidFill>
              </a:rPr>
              <a:t>表，时间复杂度为</a:t>
            </a:r>
            <a:r>
              <a:rPr lang="en-US" altLang="zh-CN" sz="2000" dirty="0" smtClean="0">
                <a:solidFill>
                  <a:schemeClr val="accent6"/>
                </a:solidFill>
              </a:rPr>
              <a:t>O(</a:t>
            </a:r>
            <a:r>
              <a:rPr lang="en-US" altLang="zh-CN" sz="2000" i="1" dirty="0" err="1" smtClean="0">
                <a:solidFill>
                  <a:schemeClr val="accent6"/>
                </a:solidFill>
              </a:rPr>
              <a:t>n</a:t>
            </a:r>
            <a:r>
              <a:rPr lang="en-US" altLang="zh-CN" sz="2000" dirty="0" err="1" smtClean="0">
                <a:solidFill>
                  <a:schemeClr val="accent6"/>
                </a:solidFill>
              </a:rPr>
              <a:t>+</a:t>
            </a:r>
            <a:r>
              <a:rPr lang="en-US" altLang="zh-CN" sz="2000" i="1" dirty="0" err="1" smtClean="0">
                <a:solidFill>
                  <a:schemeClr val="accent6"/>
                </a:solidFill>
              </a:rPr>
              <a:t>e</a:t>
            </a:r>
            <a:r>
              <a:rPr lang="en-US" altLang="zh-CN" sz="2000" dirty="0" smtClean="0">
                <a:solidFill>
                  <a:schemeClr val="accent6"/>
                </a:solidFill>
              </a:rPr>
              <a:t>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dirty="0"/>
              <a:t>在邻接表上</a:t>
            </a:r>
            <a:r>
              <a:rPr lang="zh-CN" alt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容易找出任一顶点</a:t>
            </a:r>
            <a:r>
              <a:rPr lang="zh-CN" altLang="en-US" sz="2400" u="sng" dirty="0"/>
              <a:t>的</a:t>
            </a:r>
            <a:r>
              <a:rPr lang="zh-CN" altLang="en-US" sz="2400" i="1" u="sng" dirty="0">
                <a:solidFill>
                  <a:srgbClr val="0070C0"/>
                </a:solidFill>
              </a:rPr>
              <a:t>第一个邻接点</a:t>
            </a:r>
            <a:r>
              <a:rPr lang="zh-CN" altLang="en-US" sz="2400" u="sng" dirty="0"/>
              <a:t>和</a:t>
            </a:r>
            <a:r>
              <a:rPr lang="zh-CN" altLang="en-US" sz="2400" i="1" u="sng" dirty="0">
                <a:solidFill>
                  <a:srgbClr val="0070C0"/>
                </a:solidFill>
              </a:rPr>
              <a:t>下一个邻接点</a:t>
            </a:r>
            <a:r>
              <a:rPr lang="zh-CN" altLang="en-US" sz="2400" dirty="0"/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89325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467600" cy="487362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邻接链表法</a:t>
            </a:r>
            <a:r>
              <a:rPr lang="en-US" altLang="zh-CN" dirty="0" smtClean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结点及其类型定义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邻接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链表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存储结构的</a:t>
            </a:r>
            <a:r>
              <a:rPr lang="zh-CN" altLang="en-US" sz="24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节点</a:t>
            </a:r>
            <a:r>
              <a:rPr lang="zh-CN" altLang="en-US" sz="12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及其</a:t>
            </a:r>
            <a:r>
              <a:rPr lang="zh-CN" altLang="en-US" sz="24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类型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定义如下：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7938" name="TextBox1" r:id="rId2" imgW="7917120" imgH="5059800"/>
        </mc:Choice>
        <mc:Fallback>
          <p:control name="TextBox1" r:id="rId2" imgW="7917120" imgH="505980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60400" y="1524000"/>
                  <a:ext cx="7912100" cy="5054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4871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77813"/>
            <a:ext cx="7827168" cy="487362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邻接链表法</a:t>
            </a:r>
            <a:r>
              <a:rPr lang="en-US" altLang="zh-CN" dirty="0" smtClean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邻接</a:t>
            </a:r>
            <a:r>
              <a:rPr lang="zh-CN" altLang="en-US" sz="2000" dirty="0" smtClean="0">
                <a:solidFill>
                  <a:schemeClr val="accent6"/>
                </a:solidFill>
              </a:rPr>
              <a:t>链表</a:t>
            </a:r>
            <a:r>
              <a:rPr lang="zh-CN" altLang="en-US" sz="2000" dirty="0" smtClean="0">
                <a:solidFill>
                  <a:srgbClr val="7030A0"/>
                </a:solidFill>
              </a:rPr>
              <a:t>的操作</a:t>
            </a:r>
            <a:r>
              <a:rPr lang="zh-CN" altLang="en-US" sz="1400" dirty="0" smtClean="0">
                <a:solidFill>
                  <a:srgbClr val="7030A0"/>
                </a:solidFill>
              </a:rPr>
              <a:t>（</a:t>
            </a:r>
            <a:r>
              <a:rPr lang="en-US" altLang="zh-CN" sz="1400" dirty="0" smtClean="0">
                <a:solidFill>
                  <a:srgbClr val="7030A0"/>
                </a:solidFill>
              </a:rPr>
              <a:t>1/4</a:t>
            </a:r>
            <a:r>
              <a:rPr lang="zh-CN" altLang="en-US" sz="1400" dirty="0" smtClean="0">
                <a:solidFill>
                  <a:srgbClr val="7030A0"/>
                </a:solidFill>
              </a:rPr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400" dirty="0"/>
              <a:t>图的</a:t>
            </a:r>
            <a:r>
              <a:rPr lang="zh-CN" altLang="en-US" sz="2400" b="1" dirty="0" smtClean="0"/>
              <a:t>创建</a:t>
            </a:r>
            <a:endParaRPr lang="en-US" altLang="zh-CN" sz="2400" b="1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4970" name="TextBox1" r:id="rId2" imgW="7917120" imgH="4724280"/>
        </mc:Choice>
        <mc:Fallback>
          <p:control name="TextBox1" r:id="rId2" imgW="7917120" imgH="472428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60400" y="1524000"/>
                  <a:ext cx="7912100" cy="4724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79050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77813"/>
            <a:ext cx="7827168" cy="487362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邻接链表法</a:t>
            </a:r>
            <a:r>
              <a:rPr lang="en-US" altLang="zh-CN" dirty="0" smtClean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邻接</a:t>
            </a:r>
            <a:r>
              <a:rPr lang="zh-CN" altLang="en-US" sz="2000" dirty="0" smtClean="0">
                <a:solidFill>
                  <a:schemeClr val="accent6"/>
                </a:solidFill>
              </a:rPr>
              <a:t>链表</a:t>
            </a:r>
            <a:r>
              <a:rPr lang="zh-CN" altLang="en-US" sz="2000" dirty="0" smtClean="0">
                <a:solidFill>
                  <a:srgbClr val="7030A0"/>
                </a:solidFill>
              </a:rPr>
              <a:t>的操作</a:t>
            </a:r>
            <a:r>
              <a:rPr lang="zh-CN" altLang="en-US" sz="1400" dirty="0" smtClean="0">
                <a:solidFill>
                  <a:srgbClr val="7030A0"/>
                </a:solidFill>
              </a:rPr>
              <a:t>（</a:t>
            </a:r>
            <a:r>
              <a:rPr lang="en-US" altLang="zh-CN" sz="1400" dirty="0" smtClean="0">
                <a:solidFill>
                  <a:srgbClr val="7030A0"/>
                </a:solidFill>
              </a:rPr>
              <a:t>2/4</a:t>
            </a:r>
            <a:r>
              <a:rPr lang="zh-CN" altLang="en-US" sz="1400" dirty="0" smtClean="0">
                <a:solidFill>
                  <a:srgbClr val="7030A0"/>
                </a:solidFill>
              </a:rPr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ea"/>
              <a:buAutoNum type="circleNumDbPlain" startAt="2"/>
            </a:pPr>
            <a:r>
              <a:rPr lang="zh-CN" altLang="en-US" sz="2400" dirty="0" smtClean="0"/>
              <a:t>图</a:t>
            </a:r>
            <a:r>
              <a:rPr lang="zh-CN" altLang="en-US" sz="2400" dirty="0"/>
              <a:t>的</a:t>
            </a:r>
            <a:r>
              <a:rPr lang="zh-CN" altLang="en-US" sz="2400" b="1" dirty="0"/>
              <a:t>顶点定位</a:t>
            </a:r>
          </a:p>
          <a:p>
            <a:pPr marL="857250" lvl="1" indent="-457200">
              <a:lnSpc>
                <a:spcPct val="100000"/>
              </a:lnSpc>
            </a:pPr>
            <a:r>
              <a:rPr lang="zh-CN" altLang="en-US" sz="2200" b="1" dirty="0"/>
              <a:t>原理</a:t>
            </a:r>
            <a:r>
              <a:rPr lang="zh-CN" altLang="en-US" sz="2200" dirty="0"/>
              <a:t>：</a:t>
            </a:r>
            <a:r>
              <a:rPr lang="zh-CN" altLang="en-US" sz="2200" dirty="0" smtClean="0"/>
              <a:t>图</a:t>
            </a:r>
            <a:r>
              <a:rPr lang="zh-CN" altLang="en-US" sz="2200" dirty="0"/>
              <a:t>的顶点</a:t>
            </a:r>
            <a:r>
              <a:rPr lang="zh-CN" altLang="en-US" sz="2200" dirty="0" smtClean="0"/>
              <a:t>定位实际上是</a:t>
            </a:r>
            <a:r>
              <a:rPr lang="zh-CN" altLang="en-US" sz="2200" dirty="0"/>
              <a:t>：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确定</a:t>
            </a:r>
            <a:r>
              <a:rPr lang="zh-CN" altLang="en-US" sz="2200" u="sng" dirty="0">
                <a:solidFill>
                  <a:schemeClr val="accent6"/>
                </a:solidFill>
              </a:rPr>
              <a:t>一个顶点在</a:t>
            </a:r>
            <a:r>
              <a:rPr lang="en-US" altLang="zh-CN" sz="2200" u="sng" dirty="0" err="1">
                <a:solidFill>
                  <a:schemeClr val="accent6"/>
                </a:solidFill>
              </a:rPr>
              <a:t>AdjList</a:t>
            </a:r>
            <a:r>
              <a:rPr lang="zh-CN" altLang="en-US" sz="2200" u="sng" dirty="0">
                <a:solidFill>
                  <a:schemeClr val="accent6"/>
                </a:solidFill>
              </a:rPr>
              <a:t>数组中的某个元素的</a:t>
            </a:r>
            <a:r>
              <a:rPr lang="en-US" altLang="zh-CN" sz="2200" u="sng" dirty="0">
                <a:solidFill>
                  <a:schemeClr val="accent6"/>
                </a:solidFill>
              </a:rPr>
              <a:t>data</a:t>
            </a:r>
            <a:r>
              <a:rPr lang="zh-CN" altLang="en-US" sz="2200" u="sng" dirty="0">
                <a:solidFill>
                  <a:schemeClr val="accent6"/>
                </a:solidFill>
              </a:rPr>
              <a:t>域内容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8950" name="TextBox1" r:id="rId2" imgW="7917120" imgH="3962520"/>
        </mc:Choice>
        <mc:Fallback>
          <p:control name="TextBox1" r:id="rId2" imgW="7917120" imgH="396252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60400" y="2286000"/>
                  <a:ext cx="7912100" cy="396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488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77813"/>
            <a:ext cx="7827168" cy="487362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邻接链表法</a:t>
            </a:r>
            <a:r>
              <a:rPr lang="en-US" altLang="zh-CN" dirty="0" smtClean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邻接</a:t>
            </a:r>
            <a:r>
              <a:rPr lang="zh-CN" altLang="en-US" sz="2000" dirty="0" smtClean="0">
                <a:solidFill>
                  <a:schemeClr val="accent6"/>
                </a:solidFill>
              </a:rPr>
              <a:t>链表</a:t>
            </a:r>
            <a:r>
              <a:rPr lang="zh-CN" altLang="en-US" sz="2000" dirty="0" smtClean="0">
                <a:solidFill>
                  <a:srgbClr val="7030A0"/>
                </a:solidFill>
              </a:rPr>
              <a:t>的操作</a:t>
            </a:r>
            <a:r>
              <a:rPr lang="zh-CN" altLang="en-US" sz="1400" dirty="0" smtClean="0">
                <a:solidFill>
                  <a:srgbClr val="7030A0"/>
                </a:solidFill>
              </a:rPr>
              <a:t>（</a:t>
            </a:r>
            <a:r>
              <a:rPr lang="en-US" altLang="zh-CN" sz="1400" dirty="0" smtClean="0">
                <a:solidFill>
                  <a:srgbClr val="7030A0"/>
                </a:solidFill>
              </a:rPr>
              <a:t>3/4</a:t>
            </a:r>
            <a:r>
              <a:rPr lang="zh-CN" altLang="en-US" sz="1400" dirty="0" smtClean="0">
                <a:solidFill>
                  <a:srgbClr val="7030A0"/>
                </a:solidFill>
              </a:rPr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ea"/>
              <a:buAutoNum type="circleNumDbPlain" startAt="3"/>
            </a:pPr>
            <a:r>
              <a:rPr lang="zh-CN" altLang="en-US" sz="2400" dirty="0"/>
              <a:t>向图中</a:t>
            </a:r>
            <a:r>
              <a:rPr lang="zh-CN" altLang="en-US" sz="2400" b="1" dirty="0"/>
              <a:t>增加顶点</a:t>
            </a:r>
          </a:p>
          <a:p>
            <a:pPr marL="857250" lvl="1" indent="-457200">
              <a:lnSpc>
                <a:spcPct val="100000"/>
              </a:lnSpc>
            </a:pPr>
            <a:r>
              <a:rPr lang="zh-CN" altLang="en-US" sz="2200" b="1" dirty="0" smtClean="0"/>
              <a:t>原理</a:t>
            </a:r>
            <a:r>
              <a:rPr lang="zh-CN" altLang="en-US" sz="2200" dirty="0"/>
              <a:t>：向图中增加一个顶点的操作</a:t>
            </a:r>
            <a:r>
              <a:rPr lang="zh-CN" altLang="en-US" sz="2200" dirty="0" smtClean="0"/>
              <a:t>，实现方法是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在</a:t>
            </a:r>
            <a:r>
              <a:rPr lang="en-US" altLang="zh-CN" sz="2200" u="sng" dirty="0" err="1">
                <a:solidFill>
                  <a:schemeClr val="accent6"/>
                </a:solidFill>
              </a:rPr>
              <a:t>AdjList</a:t>
            </a:r>
            <a:r>
              <a:rPr lang="zh-CN" altLang="en-US" sz="2200" u="sng" dirty="0">
                <a:solidFill>
                  <a:schemeClr val="accent6"/>
                </a:solidFill>
              </a:rPr>
              <a:t>数组的末尾增加一个数据元素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9967" name="TextBox1" r:id="rId2" imgW="8061840" imgH="3962520"/>
        </mc:Choice>
        <mc:Fallback>
          <p:control name="TextBox1" r:id="rId2" imgW="8061840" imgH="396252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60400" y="2286000"/>
                  <a:ext cx="8064500" cy="396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841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2400"/>
            <a:ext cx="5715000" cy="457200"/>
          </a:xfrm>
        </p:spPr>
        <p:txBody>
          <a:bodyPr/>
          <a:lstStyle/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66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006600"/>
                </a:solidFill>
              </a:rPr>
              <a:t>】</a:t>
            </a:r>
            <a:r>
              <a:rPr lang="zh-CN" altLang="en-US" sz="2400" b="1" dirty="0" smtClean="0">
                <a:solidFill>
                  <a:srgbClr val="006600"/>
                </a:solidFill>
              </a:rPr>
              <a:t>铁路客运线路与站点</a:t>
            </a:r>
          </a:p>
          <a:p>
            <a:pPr>
              <a:spcAft>
                <a:spcPct val="20000"/>
              </a:spcAft>
              <a:buFont typeface="Wingdings" panose="05000000000000000000" pitchFamily="2" charset="2"/>
              <a:buNone/>
            </a:pPr>
            <a:endParaRPr lang="en-US" altLang="zh-CN" sz="2400" b="1" dirty="0" smtClean="0">
              <a:solidFill>
                <a:srgbClr val="006600"/>
              </a:solidFill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gray">
          <a:xfrm>
            <a:off x="76200" y="3429000"/>
            <a:ext cx="3352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	</a:t>
            </a:r>
            <a:r>
              <a:rPr lang="zh-CN" altLang="en-US" sz="2400">
                <a:solidFill>
                  <a:srgbClr val="006600"/>
                </a:solidFill>
              </a:rPr>
              <a:t>问题</a:t>
            </a:r>
            <a:r>
              <a:rPr lang="en-US" altLang="zh-CN" sz="2400" dirty="0">
                <a:solidFill>
                  <a:srgbClr val="006600"/>
                </a:solidFill>
              </a:rPr>
              <a:t>1</a:t>
            </a:r>
            <a:r>
              <a:rPr lang="zh-CN" altLang="en-US" sz="2400">
                <a:solidFill>
                  <a:srgbClr val="006600"/>
                </a:solidFill>
              </a:rPr>
              <a:t>：如何存储线路图和站点信息？如何确定两点间的最短路径？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277813"/>
            <a:ext cx="7827168" cy="487362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邻接链表法</a:t>
            </a:r>
            <a:r>
              <a:rPr lang="en-US" altLang="zh-CN" dirty="0" smtClean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邻接</a:t>
            </a:r>
            <a:r>
              <a:rPr lang="zh-CN" altLang="en-US" sz="2000" dirty="0" smtClean="0">
                <a:solidFill>
                  <a:schemeClr val="accent6"/>
                </a:solidFill>
              </a:rPr>
              <a:t>链表</a:t>
            </a:r>
            <a:r>
              <a:rPr lang="zh-CN" altLang="en-US" sz="2000" dirty="0" smtClean="0">
                <a:solidFill>
                  <a:srgbClr val="7030A0"/>
                </a:solidFill>
              </a:rPr>
              <a:t>的操作</a:t>
            </a:r>
            <a:r>
              <a:rPr lang="zh-CN" altLang="en-US" sz="1400" dirty="0" smtClean="0">
                <a:solidFill>
                  <a:srgbClr val="7030A0"/>
                </a:solidFill>
              </a:rPr>
              <a:t>（</a:t>
            </a:r>
            <a:r>
              <a:rPr lang="en-US" altLang="zh-CN" sz="1400" dirty="0" smtClean="0">
                <a:solidFill>
                  <a:srgbClr val="7030A0"/>
                </a:solidFill>
              </a:rPr>
              <a:t>4/4</a:t>
            </a:r>
            <a:r>
              <a:rPr lang="zh-CN" altLang="en-US" sz="1400" dirty="0" smtClean="0">
                <a:solidFill>
                  <a:srgbClr val="7030A0"/>
                </a:solidFill>
              </a:rPr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ea"/>
              <a:buAutoNum type="circleNumDbPlain" startAt="4"/>
            </a:pPr>
            <a:r>
              <a:rPr lang="zh-CN" altLang="en-US" sz="2400" dirty="0"/>
              <a:t>向图中</a:t>
            </a:r>
            <a:r>
              <a:rPr lang="zh-CN" altLang="en-US" sz="2400" b="1" dirty="0"/>
              <a:t>增加一条</a:t>
            </a:r>
            <a:r>
              <a:rPr lang="zh-CN" altLang="en-US" sz="2400" b="1" dirty="0" smtClean="0"/>
              <a:t>弧</a:t>
            </a:r>
          </a:p>
          <a:p>
            <a:pPr marL="857250" lvl="1" indent="-457200">
              <a:lnSpc>
                <a:spcPct val="100000"/>
              </a:lnSpc>
            </a:pPr>
            <a:r>
              <a:rPr lang="zh-CN" altLang="en-US" sz="2200" b="1" dirty="0" smtClean="0"/>
              <a:t>原理</a:t>
            </a:r>
            <a:r>
              <a:rPr lang="zh-CN" altLang="en-US" sz="2200" dirty="0"/>
              <a:t>：根据给定的</a:t>
            </a:r>
            <a:r>
              <a:rPr lang="zh-CN" altLang="en-US" sz="2200" i="1" dirty="0"/>
              <a:t>弧或</a:t>
            </a:r>
            <a:r>
              <a:rPr lang="zh-CN" altLang="en-US" sz="2200" i="1" dirty="0" smtClean="0"/>
              <a:t>边 </a:t>
            </a:r>
            <a:r>
              <a:rPr lang="zh-CN" altLang="en-US" sz="2200" dirty="0" smtClean="0"/>
              <a:t>所</a:t>
            </a:r>
            <a:r>
              <a:rPr lang="zh-CN" altLang="en-US" sz="2200" dirty="0"/>
              <a:t>依附的顶点，</a:t>
            </a:r>
            <a:r>
              <a:rPr lang="zh-CN" altLang="en-US" sz="2200" u="sng" dirty="0"/>
              <a:t>修改单链表</a:t>
            </a:r>
            <a:r>
              <a:rPr lang="zh-CN" altLang="en-US" sz="2200" u="sng" dirty="0" smtClean="0"/>
              <a:t>：</a:t>
            </a:r>
            <a:r>
              <a:rPr lang="en-US" altLang="zh-CN" sz="2200" u="sng" dirty="0" smtClean="0"/>
              <a:t>a)</a:t>
            </a:r>
            <a:r>
              <a:rPr lang="zh-CN" altLang="en-US" sz="2200" b="1" u="sng" dirty="0" smtClean="0">
                <a:solidFill>
                  <a:schemeClr val="accent6"/>
                </a:solidFill>
              </a:rPr>
              <a:t>无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向图</a:t>
            </a:r>
            <a:r>
              <a:rPr lang="zh-CN" altLang="en-US" sz="2200" u="sng" dirty="0"/>
              <a:t>修改</a:t>
            </a:r>
            <a:r>
              <a:rPr lang="zh-CN" altLang="en-US" sz="2200" u="sng" dirty="0">
                <a:solidFill>
                  <a:srgbClr val="C00000"/>
                </a:solidFill>
              </a:rPr>
              <a:t>两</a:t>
            </a:r>
            <a:r>
              <a:rPr lang="zh-CN" altLang="en-US" sz="2200" u="sng" dirty="0"/>
              <a:t>个单链表</a:t>
            </a:r>
            <a:r>
              <a:rPr lang="zh-CN" altLang="en-US" sz="2200" u="sng" dirty="0" smtClean="0"/>
              <a:t>；</a:t>
            </a:r>
            <a:r>
              <a:rPr lang="en-US" altLang="zh-CN" sz="2200" u="sng" dirty="0" smtClean="0"/>
              <a:t>b)</a:t>
            </a:r>
            <a:r>
              <a:rPr lang="zh-CN" altLang="en-US" sz="2200" b="1" u="sng" dirty="0" smtClean="0">
                <a:solidFill>
                  <a:schemeClr val="accent6"/>
                </a:solidFill>
              </a:rPr>
              <a:t>有</a:t>
            </a:r>
            <a:r>
              <a:rPr lang="zh-CN" altLang="en-US" sz="2200" u="sng" dirty="0" smtClean="0">
                <a:solidFill>
                  <a:schemeClr val="accent6"/>
                </a:solidFill>
              </a:rPr>
              <a:t>向图</a:t>
            </a:r>
            <a:r>
              <a:rPr lang="zh-CN" altLang="en-US" sz="2200" u="sng" dirty="0"/>
              <a:t>修改</a:t>
            </a:r>
            <a:r>
              <a:rPr lang="zh-CN" altLang="en-US" sz="2200" u="sng" dirty="0">
                <a:solidFill>
                  <a:srgbClr val="C00000"/>
                </a:solidFill>
              </a:rPr>
              <a:t>一</a:t>
            </a:r>
            <a:r>
              <a:rPr lang="zh-CN" altLang="en-US" sz="2200" u="sng" dirty="0"/>
              <a:t>个单链表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</p:txBody>
      </p:sp>
      <p:sp>
        <p:nvSpPr>
          <p:cNvPr id="6" name="动作按钮: 开始 5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0991" name="TextBox1" r:id="rId2" imgW="8359200" imgH="3962520"/>
        </mc:Choice>
        <mc:Fallback>
          <p:control name="TextBox1" r:id="rId2" imgW="8359200" imgH="396252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33400" y="2286000"/>
                  <a:ext cx="8359080" cy="3962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0403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019" y="1905000"/>
            <a:ext cx="6152381" cy="28190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2.3 </a:t>
            </a:r>
            <a:r>
              <a:rPr lang="zh-CN" altLang="en-US" dirty="0" smtClean="0"/>
              <a:t>十字</a:t>
            </a:r>
            <a:r>
              <a:rPr lang="zh-CN" altLang="en-US" dirty="0"/>
              <a:t>链表</a:t>
            </a:r>
            <a:r>
              <a:rPr lang="zh-CN" altLang="en-US" dirty="0" smtClean="0"/>
              <a:t>法</a:t>
            </a:r>
            <a:r>
              <a:rPr lang="en-US" altLang="zh-CN" dirty="0"/>
              <a:t>(Orthogonal List)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十字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链表</a:t>
            </a:r>
            <a:r>
              <a:rPr lang="zh-CN" altLang="en-US" sz="2400" dirty="0" smtClean="0"/>
              <a:t>是</a:t>
            </a:r>
            <a:r>
              <a:rPr lang="zh-CN" altLang="en-US" sz="2400" b="1" u="sng" dirty="0">
                <a:solidFill>
                  <a:schemeClr val="accent6"/>
                </a:solidFill>
              </a:rPr>
              <a:t>有</a:t>
            </a:r>
            <a:r>
              <a:rPr lang="zh-CN" altLang="en-US" sz="2400" dirty="0">
                <a:solidFill>
                  <a:schemeClr val="accent6"/>
                </a:solidFill>
              </a:rPr>
              <a:t>向图</a:t>
            </a:r>
            <a:r>
              <a:rPr lang="zh-CN" altLang="en-US" sz="2400" dirty="0"/>
              <a:t>的</a:t>
            </a:r>
            <a:r>
              <a:rPr lang="zh-CN" altLang="en-US" sz="2400" i="1" u="sng" dirty="0"/>
              <a:t>另一种链式存储结构</a:t>
            </a:r>
            <a:r>
              <a:rPr lang="zh-CN" altLang="en-US" sz="2400" dirty="0"/>
              <a:t>，是将有向图的</a:t>
            </a:r>
            <a:r>
              <a:rPr lang="zh-CN" altLang="en-US" sz="2400" b="1" u="sng" dirty="0">
                <a:solidFill>
                  <a:srgbClr val="0070C0"/>
                </a:solidFill>
              </a:rPr>
              <a:t>正</a:t>
            </a:r>
            <a:r>
              <a:rPr lang="zh-CN" altLang="en-US" sz="2400" b="1" u="sng" dirty="0"/>
              <a:t>邻接表</a:t>
            </a:r>
            <a:r>
              <a:rPr lang="zh-CN" altLang="en-US" sz="2400" u="sng" dirty="0"/>
              <a:t>和</a:t>
            </a:r>
            <a:r>
              <a:rPr lang="zh-CN" altLang="en-US" sz="2400" b="1" u="sng" dirty="0">
                <a:solidFill>
                  <a:srgbClr val="0070C0"/>
                </a:solidFill>
              </a:rPr>
              <a:t>逆</a:t>
            </a:r>
            <a:r>
              <a:rPr lang="zh-CN" altLang="en-US" sz="2400" b="1" u="sng" dirty="0"/>
              <a:t>邻接表</a:t>
            </a:r>
            <a:r>
              <a:rPr lang="zh-CN" altLang="en-US" sz="2400" u="sng" dirty="0"/>
              <a:t>结合起来</a:t>
            </a:r>
            <a:r>
              <a:rPr lang="zh-CN" altLang="en-US" sz="2400" dirty="0"/>
              <a:t>得到的一种链表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endParaRPr lang="en-US" altLang="zh-CN" sz="2200" u="sng" dirty="0" smtClean="0"/>
          </a:p>
          <a:p>
            <a:pPr lvl="1"/>
            <a:endParaRPr lang="en-US" altLang="zh-CN" sz="2200" u="sng" dirty="0"/>
          </a:p>
          <a:p>
            <a:pPr lvl="1"/>
            <a:endParaRPr lang="en-US" altLang="zh-CN" sz="2200" u="sng" dirty="0" smtClean="0"/>
          </a:p>
          <a:p>
            <a:pPr lvl="1"/>
            <a:endParaRPr lang="en-US" altLang="zh-CN" sz="2200" u="sng" dirty="0"/>
          </a:p>
          <a:p>
            <a:pPr lvl="1"/>
            <a:endParaRPr lang="en-US" altLang="zh-CN" sz="2200" u="sng" dirty="0" smtClean="0"/>
          </a:p>
          <a:p>
            <a:pPr lvl="2"/>
            <a:endParaRPr lang="en-US" altLang="zh-CN" sz="2000" u="sng" dirty="0" smtClean="0"/>
          </a:p>
          <a:p>
            <a:pPr lvl="1"/>
            <a:r>
              <a:rPr lang="zh-CN" altLang="en-US" sz="2200" u="sng" dirty="0" smtClean="0"/>
              <a:t>每条弧的</a:t>
            </a:r>
            <a:r>
              <a:rPr lang="zh-CN" altLang="en-US" sz="2200" b="1" u="sng" dirty="0" smtClean="0"/>
              <a:t>弧头结点</a:t>
            </a:r>
            <a:r>
              <a:rPr lang="zh-CN" altLang="en-US" sz="2200" u="sng" dirty="0" smtClean="0"/>
              <a:t>和</a:t>
            </a:r>
            <a:r>
              <a:rPr lang="zh-CN" altLang="en-US" sz="2200" b="1" u="sng" dirty="0" smtClean="0"/>
              <a:t>弧尾结点</a:t>
            </a:r>
            <a:r>
              <a:rPr lang="zh-CN" altLang="en-US" sz="2200" u="sng" dirty="0" smtClean="0"/>
              <a:t>都存放在链表中</a:t>
            </a:r>
            <a:r>
              <a:rPr lang="zh-CN" altLang="en-US" sz="2200" dirty="0" smtClean="0"/>
              <a:t>，并将</a:t>
            </a:r>
            <a:r>
              <a:rPr lang="zh-CN" altLang="en-US" sz="2200" b="1" dirty="0" smtClean="0">
                <a:solidFill>
                  <a:srgbClr val="7030A0"/>
                </a:solidFill>
              </a:rPr>
              <a:t>弧结点</a:t>
            </a:r>
            <a:r>
              <a:rPr lang="zh-CN" altLang="en-US" sz="2200" dirty="0" smtClean="0"/>
              <a:t>分别组织到</a:t>
            </a:r>
            <a:r>
              <a:rPr lang="en-US" altLang="zh-CN" sz="2200" dirty="0" smtClean="0"/>
              <a:t>(1)</a:t>
            </a:r>
            <a:r>
              <a:rPr lang="zh-CN" altLang="en-US" sz="2200" b="1" i="1" u="sng" dirty="0" smtClean="0">
                <a:solidFill>
                  <a:srgbClr val="0070C0"/>
                </a:solidFill>
              </a:rPr>
              <a:t>以</a:t>
            </a:r>
            <a:r>
              <a:rPr lang="zh-CN" altLang="en-US" sz="2200" b="1" i="1" u="sng" dirty="0" smtClean="0">
                <a:solidFill>
                  <a:schemeClr val="accent6"/>
                </a:solidFill>
              </a:rPr>
              <a:t>弧尾</a:t>
            </a:r>
            <a:r>
              <a:rPr lang="zh-CN" altLang="en-US" sz="2200" b="1" i="1" u="sng" dirty="0" smtClean="0">
                <a:solidFill>
                  <a:srgbClr val="0070C0"/>
                </a:solidFill>
              </a:rPr>
              <a:t>结点为</a:t>
            </a:r>
            <a:r>
              <a:rPr lang="zh-CN" altLang="en-US" sz="2200" b="1" i="1" u="sng" dirty="0" smtClean="0">
                <a:solidFill>
                  <a:srgbClr val="7030A0"/>
                </a:solidFill>
              </a:rPr>
              <a:t>头</a:t>
            </a:r>
            <a:r>
              <a:rPr lang="en-US" altLang="zh-CN" sz="2200" b="1" i="1" u="sng" dirty="0" smtClean="0">
                <a:solidFill>
                  <a:srgbClr val="0070C0"/>
                </a:solidFill>
              </a:rPr>
              <a:t>(</a:t>
            </a:r>
            <a:r>
              <a:rPr lang="zh-CN" altLang="en-US" sz="2200" b="1" i="1" u="sng" dirty="0" smtClean="0">
                <a:solidFill>
                  <a:srgbClr val="7030A0"/>
                </a:solidFill>
              </a:rPr>
              <a:t>顶点</a:t>
            </a:r>
            <a:r>
              <a:rPr lang="en-US" altLang="zh-CN" sz="2200" b="1" i="1" u="sng" dirty="0" smtClean="0">
                <a:solidFill>
                  <a:srgbClr val="0070C0"/>
                </a:solidFill>
              </a:rPr>
              <a:t>)</a:t>
            </a:r>
            <a:r>
              <a:rPr lang="zh-CN" altLang="en-US" sz="2200" b="1" i="1" u="sng" dirty="0" smtClean="0">
                <a:solidFill>
                  <a:srgbClr val="0070C0"/>
                </a:solidFill>
              </a:rPr>
              <a:t>结点</a:t>
            </a:r>
            <a:r>
              <a:rPr lang="zh-CN" altLang="en-US" sz="2200" b="1" i="1" dirty="0" smtClean="0">
                <a:solidFill>
                  <a:srgbClr val="0070C0"/>
                </a:solidFill>
              </a:rPr>
              <a:t> </a:t>
            </a:r>
            <a:r>
              <a:rPr lang="zh-CN" altLang="en-US" sz="2200" dirty="0" smtClean="0"/>
              <a:t>和 </a:t>
            </a:r>
            <a:r>
              <a:rPr lang="en-US" altLang="zh-CN" sz="2200" dirty="0" smtClean="0"/>
              <a:t>(2)</a:t>
            </a:r>
            <a:r>
              <a:rPr lang="zh-CN" altLang="en-US" sz="2200" b="1" i="1" u="sng" dirty="0" smtClean="0">
                <a:solidFill>
                  <a:srgbClr val="0070C0"/>
                </a:solidFill>
              </a:rPr>
              <a:t>以</a:t>
            </a:r>
            <a:r>
              <a:rPr lang="zh-CN" altLang="en-US" sz="2200" b="1" i="1" u="sng" dirty="0" smtClean="0">
                <a:solidFill>
                  <a:schemeClr val="accent6"/>
                </a:solidFill>
              </a:rPr>
              <a:t>弧头</a:t>
            </a:r>
            <a:r>
              <a:rPr lang="zh-CN" altLang="en-US" sz="2200" b="1" i="1" u="sng" dirty="0" smtClean="0">
                <a:solidFill>
                  <a:srgbClr val="0070C0"/>
                </a:solidFill>
              </a:rPr>
              <a:t>结点为</a:t>
            </a:r>
            <a:r>
              <a:rPr lang="zh-CN" altLang="en-US" sz="2200" b="1" i="1" u="sng" dirty="0" smtClean="0">
                <a:solidFill>
                  <a:srgbClr val="7030A0"/>
                </a:solidFill>
              </a:rPr>
              <a:t>头</a:t>
            </a:r>
            <a:r>
              <a:rPr lang="en-US" altLang="zh-CN" sz="2200" b="1" i="1" u="sng" dirty="0" smtClean="0">
                <a:solidFill>
                  <a:srgbClr val="0070C0"/>
                </a:solidFill>
              </a:rPr>
              <a:t>(</a:t>
            </a:r>
            <a:r>
              <a:rPr lang="zh-CN" altLang="en-US" sz="2200" b="1" i="1" u="sng" dirty="0" smtClean="0">
                <a:solidFill>
                  <a:srgbClr val="7030A0"/>
                </a:solidFill>
              </a:rPr>
              <a:t>顶点</a:t>
            </a:r>
            <a:r>
              <a:rPr lang="en-US" altLang="zh-CN" sz="2200" b="1" i="1" u="sng" dirty="0" smtClean="0">
                <a:solidFill>
                  <a:srgbClr val="0070C0"/>
                </a:solidFill>
              </a:rPr>
              <a:t>)</a:t>
            </a:r>
            <a:r>
              <a:rPr lang="zh-CN" altLang="en-US" sz="2200" b="1" i="1" u="sng" dirty="0" smtClean="0">
                <a:solidFill>
                  <a:srgbClr val="0070C0"/>
                </a:solidFill>
              </a:rPr>
              <a:t>结点</a:t>
            </a:r>
            <a:r>
              <a:rPr lang="zh-CN" altLang="en-US" sz="2200" b="1" i="1" dirty="0" smtClean="0">
                <a:solidFill>
                  <a:srgbClr val="0070C0"/>
                </a:solidFill>
              </a:rPr>
              <a:t> </a:t>
            </a:r>
            <a:r>
              <a:rPr lang="zh-CN" altLang="en-US" sz="2200" dirty="0" smtClean="0"/>
              <a:t>的链表中。</a:t>
            </a:r>
            <a:endParaRPr lang="zh-CN" altLang="en-US" sz="2200" dirty="0"/>
          </a:p>
        </p:txBody>
      </p:sp>
      <p:sp>
        <p:nvSpPr>
          <p:cNvPr id="5" name="文本框 4"/>
          <p:cNvSpPr txBox="1"/>
          <p:nvPr/>
        </p:nvSpPr>
        <p:spPr>
          <a:xfrm>
            <a:off x="643488" y="427886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chemeClr val="tx2"/>
                </a:solidFill>
              </a:rPr>
              <a:t>有向图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85790" y="4772528"/>
            <a:ext cx="517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chemeClr val="tx2"/>
                </a:solidFill>
              </a:rPr>
              <a:t>有向图</a:t>
            </a:r>
            <a:r>
              <a:rPr lang="en-US" altLang="zh-CN" sz="1800" dirty="0" smtClean="0">
                <a:solidFill>
                  <a:schemeClr val="tx2"/>
                </a:solidFill>
              </a:rPr>
              <a:t>(a)</a:t>
            </a:r>
            <a:r>
              <a:rPr lang="zh-CN" altLang="en-US" sz="1800" dirty="0" smtClean="0">
                <a:solidFill>
                  <a:schemeClr val="tx2"/>
                </a:solidFill>
              </a:rPr>
              <a:t>的</a:t>
            </a:r>
            <a:r>
              <a:rPr lang="zh-CN" altLang="en-US" sz="1800" dirty="0" smtClean="0">
                <a:solidFill>
                  <a:srgbClr val="0070C0"/>
                </a:solidFill>
              </a:rPr>
              <a:t>十字链表结构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（略去弧的</a:t>
            </a:r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域）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78" y="2236875"/>
            <a:ext cx="1783182" cy="191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9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2.3 </a:t>
            </a:r>
            <a:r>
              <a:rPr lang="zh-CN" altLang="en-US" dirty="0" smtClean="0"/>
              <a:t>十字</a:t>
            </a:r>
            <a:r>
              <a:rPr lang="zh-CN" altLang="en-US" dirty="0"/>
              <a:t>链表</a:t>
            </a:r>
            <a:r>
              <a:rPr lang="zh-CN" altLang="en-US" dirty="0" smtClean="0"/>
              <a:t>法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7030A0"/>
                </a:solidFill>
              </a:rPr>
              <a:t>结点的逻辑结构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7275"/>
            <a:ext cx="8001000" cy="5419725"/>
          </a:xfrm>
        </p:spPr>
        <p:txBody>
          <a:bodyPr/>
          <a:lstStyle/>
          <a:p>
            <a:r>
              <a:rPr lang="zh-CN" altLang="en-US" sz="2400" dirty="0"/>
              <a:t>十字链表</a:t>
            </a:r>
            <a:r>
              <a:rPr lang="zh-CN" altLang="en-US" sz="2400" b="1" dirty="0" smtClean="0"/>
              <a:t>结点的</a:t>
            </a:r>
            <a:r>
              <a:rPr lang="zh-CN" altLang="en-US" sz="2400" b="1" dirty="0" smtClean="0">
                <a:solidFill>
                  <a:schemeClr val="accent6"/>
                </a:solidFill>
              </a:rPr>
              <a:t>逻辑</a:t>
            </a:r>
            <a:r>
              <a:rPr lang="zh-CN" altLang="en-US" sz="2400" b="1" dirty="0" smtClean="0"/>
              <a:t>结构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7030A0"/>
                </a:solidFill>
              </a:rPr>
              <a:t>顶点</a:t>
            </a:r>
            <a:r>
              <a:rPr lang="zh-CN" altLang="en-US" sz="2400" dirty="0" smtClean="0"/>
              <a:t>结点 </a:t>
            </a:r>
            <a:r>
              <a:rPr lang="en-US" altLang="zh-CN" sz="2400" dirty="0" smtClean="0"/>
              <a:t>+ </a:t>
            </a:r>
            <a:r>
              <a:rPr lang="zh-CN" altLang="en-US" sz="2400" dirty="0" smtClean="0">
                <a:solidFill>
                  <a:srgbClr val="7030A0"/>
                </a:solidFill>
              </a:rPr>
              <a:t>弧</a:t>
            </a:r>
            <a:r>
              <a:rPr lang="en-US" altLang="zh-CN" sz="2400" dirty="0">
                <a:solidFill>
                  <a:schemeClr val="tx2"/>
                </a:solidFill>
              </a:rPr>
              <a:t>(</a:t>
            </a:r>
            <a:r>
              <a:rPr lang="zh-CN" altLang="en-US" sz="2400" dirty="0">
                <a:solidFill>
                  <a:srgbClr val="7030A0"/>
                </a:solidFill>
              </a:rPr>
              <a:t>边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  <a:r>
              <a:rPr lang="zh-CN" altLang="en-US" sz="2400" dirty="0" smtClean="0">
                <a:solidFill>
                  <a:schemeClr val="tx2"/>
                </a:solidFill>
              </a:rPr>
              <a:t>结点</a:t>
            </a:r>
            <a:endParaRPr lang="en-US" altLang="zh-CN" sz="2400" dirty="0" smtClean="0"/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sz="2200" b="1" dirty="0">
                <a:solidFill>
                  <a:srgbClr val="0070C0"/>
                </a:solidFill>
              </a:rPr>
              <a:t>data</a:t>
            </a:r>
            <a:r>
              <a:rPr lang="zh-CN" altLang="en-US" sz="2200" b="1" dirty="0"/>
              <a:t>域</a:t>
            </a:r>
            <a:r>
              <a:rPr lang="zh-CN" altLang="en-US" sz="2200" dirty="0"/>
              <a:t>：存储和顶点相关的信息；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zh-CN" altLang="en-US" sz="2200" b="1" dirty="0" smtClean="0"/>
              <a:t>指针域 </a:t>
            </a:r>
            <a:r>
              <a:rPr lang="en-US" altLang="zh-CN" sz="2200" b="1" dirty="0" err="1" smtClean="0"/>
              <a:t>first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in</a:t>
            </a:r>
            <a:r>
              <a:rPr lang="zh-CN" altLang="en-US" sz="2200" dirty="0"/>
              <a:t>：指向以</a:t>
            </a:r>
            <a:r>
              <a:rPr lang="zh-CN" altLang="en-US" sz="2200" u="sng" dirty="0">
                <a:solidFill>
                  <a:schemeClr val="accent6"/>
                </a:solidFill>
              </a:rPr>
              <a:t>该顶点为弧</a:t>
            </a:r>
            <a:r>
              <a:rPr lang="zh-CN" altLang="en-US" sz="2200" b="1" u="sng" dirty="0">
                <a:solidFill>
                  <a:srgbClr val="7030A0"/>
                </a:solidFill>
              </a:rPr>
              <a:t>头</a:t>
            </a:r>
            <a:r>
              <a:rPr lang="zh-CN" altLang="en-US" sz="2200" dirty="0"/>
              <a:t>的第一条弧所对应的弧结点；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zh-CN" altLang="en-US" sz="2200" b="1" dirty="0" smtClean="0"/>
              <a:t>指针域 </a:t>
            </a:r>
            <a:r>
              <a:rPr lang="en-US" altLang="zh-CN" sz="2200" b="1" dirty="0" err="1" smtClean="0"/>
              <a:t>first</a:t>
            </a:r>
            <a:r>
              <a:rPr lang="en-US" altLang="zh-CN" sz="2200" b="1" dirty="0" err="1" smtClean="0">
                <a:solidFill>
                  <a:srgbClr val="C00000"/>
                </a:solidFill>
              </a:rPr>
              <a:t>out</a:t>
            </a:r>
            <a:r>
              <a:rPr lang="zh-CN" altLang="en-US" sz="2200" dirty="0"/>
              <a:t>：指向以</a:t>
            </a:r>
            <a:r>
              <a:rPr lang="zh-CN" altLang="en-US" sz="2200" u="sng" dirty="0">
                <a:solidFill>
                  <a:schemeClr val="accent6"/>
                </a:solidFill>
              </a:rPr>
              <a:t>该顶点为弧</a:t>
            </a:r>
            <a:r>
              <a:rPr lang="zh-CN" altLang="en-US" sz="2200" b="1" u="sng" dirty="0">
                <a:solidFill>
                  <a:srgbClr val="7030A0"/>
                </a:solidFill>
              </a:rPr>
              <a:t>尾</a:t>
            </a:r>
            <a:r>
              <a:rPr lang="zh-CN" altLang="en-US" sz="2200" dirty="0"/>
              <a:t>的第一条弧所对应的弧结点；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zh-CN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尾域 </a:t>
            </a:r>
            <a:r>
              <a:rPr lang="en-US" altLang="zh-CN" sz="2200" b="1" dirty="0" err="1" smtClean="0">
                <a:solidFill>
                  <a:srgbClr val="0000CC"/>
                </a:solidFill>
              </a:rPr>
              <a:t>tail</a:t>
            </a:r>
            <a:r>
              <a:rPr lang="en-US" altLang="zh-CN" sz="2200" b="1" dirty="0" err="1" smtClean="0"/>
              <a:t>vex</a:t>
            </a:r>
            <a:r>
              <a:rPr lang="zh-CN" altLang="en-US" sz="2200" dirty="0"/>
              <a:t>：指示</a:t>
            </a:r>
            <a:r>
              <a:rPr lang="zh-CN" altLang="en-US" sz="2200" u="sng" dirty="0">
                <a:solidFill>
                  <a:schemeClr val="accent6"/>
                </a:solidFill>
              </a:rPr>
              <a:t>弧</a:t>
            </a:r>
            <a:r>
              <a:rPr lang="zh-CN" altLang="en-US" sz="2200" b="1" u="sng" dirty="0">
                <a:solidFill>
                  <a:srgbClr val="7030A0"/>
                </a:solidFill>
              </a:rPr>
              <a:t>尾</a:t>
            </a:r>
            <a:r>
              <a:rPr lang="zh-CN" altLang="en-US" sz="2200" u="sng" dirty="0">
                <a:solidFill>
                  <a:schemeClr val="accent6"/>
                </a:solidFill>
              </a:rPr>
              <a:t>顶点</a:t>
            </a:r>
            <a:r>
              <a:rPr lang="zh-CN" altLang="en-US" sz="2200" dirty="0"/>
              <a:t>在图中的</a:t>
            </a:r>
            <a:r>
              <a:rPr lang="zh-CN" altLang="en-US" sz="2200" dirty="0" smtClean="0"/>
              <a:t>位置（下标）；</a:t>
            </a:r>
            <a:endParaRPr lang="zh-CN" altLang="en-US" sz="22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zh-CN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头域 </a:t>
            </a:r>
            <a:r>
              <a:rPr lang="en-US" altLang="zh-CN" sz="2200" b="1" dirty="0" err="1" smtClean="0">
                <a:solidFill>
                  <a:srgbClr val="0000CC"/>
                </a:solidFill>
              </a:rPr>
              <a:t>head</a:t>
            </a:r>
            <a:r>
              <a:rPr lang="en-US" altLang="zh-CN" sz="2200" b="1" dirty="0" err="1" smtClean="0"/>
              <a:t>vex</a:t>
            </a:r>
            <a:r>
              <a:rPr lang="zh-CN" altLang="en-US" sz="2200" dirty="0"/>
              <a:t>：指示</a:t>
            </a:r>
            <a:r>
              <a:rPr lang="zh-CN" altLang="en-US" sz="2200" u="sng" dirty="0">
                <a:solidFill>
                  <a:schemeClr val="accent6"/>
                </a:solidFill>
              </a:rPr>
              <a:t>弧</a:t>
            </a:r>
            <a:r>
              <a:rPr lang="zh-CN" altLang="en-US" sz="2200" b="1" u="sng" dirty="0">
                <a:solidFill>
                  <a:srgbClr val="7030A0"/>
                </a:solidFill>
              </a:rPr>
              <a:t>头</a:t>
            </a:r>
            <a:r>
              <a:rPr lang="zh-CN" altLang="en-US" sz="2200" u="sng" dirty="0">
                <a:solidFill>
                  <a:schemeClr val="accent6"/>
                </a:solidFill>
              </a:rPr>
              <a:t>顶点</a:t>
            </a:r>
            <a:r>
              <a:rPr lang="zh-CN" altLang="en-US" sz="2200" dirty="0"/>
              <a:t>在图中的</a:t>
            </a:r>
            <a:r>
              <a:rPr lang="zh-CN" altLang="en-US" sz="2200" dirty="0" smtClean="0"/>
              <a:t>位置</a:t>
            </a:r>
            <a:r>
              <a:rPr lang="zh-CN" altLang="en-US" sz="2200" dirty="0"/>
              <a:t>（下标） </a:t>
            </a:r>
            <a:r>
              <a:rPr lang="zh-CN" altLang="en-US" sz="2200" dirty="0" smtClean="0"/>
              <a:t>；</a:t>
            </a:r>
            <a:endParaRPr lang="zh-CN" altLang="en-US" sz="22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zh-CN" altLang="en-US" sz="2200" b="1" dirty="0" smtClean="0"/>
              <a:t>指针域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h</a:t>
            </a:r>
            <a:r>
              <a:rPr lang="en-US" altLang="zh-CN" sz="2200" b="1" dirty="0" err="1" smtClean="0"/>
              <a:t>link</a:t>
            </a:r>
            <a:r>
              <a:rPr lang="zh-CN" altLang="en-US" sz="2200" dirty="0"/>
              <a:t>：指向</a:t>
            </a:r>
            <a:r>
              <a:rPr lang="zh-CN" altLang="en-US" sz="2200" u="sng" dirty="0">
                <a:solidFill>
                  <a:schemeClr val="accent6"/>
                </a:solidFill>
              </a:rPr>
              <a:t>弧</a:t>
            </a:r>
            <a:r>
              <a:rPr lang="zh-CN" altLang="en-US" sz="2200" b="1" u="sng" dirty="0">
                <a:solidFill>
                  <a:srgbClr val="7030A0"/>
                </a:solidFill>
              </a:rPr>
              <a:t>头</a:t>
            </a:r>
            <a:r>
              <a:rPr lang="zh-CN" altLang="en-US" sz="2200" u="sng" dirty="0">
                <a:solidFill>
                  <a:schemeClr val="accent6"/>
                </a:solidFill>
              </a:rPr>
              <a:t>相同的</a:t>
            </a:r>
            <a:r>
              <a:rPr lang="zh-CN" altLang="en-US" sz="2200" dirty="0"/>
              <a:t>下一条弧；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zh-CN" altLang="en-US" sz="2200" b="1" dirty="0" smtClean="0"/>
              <a:t>指针域 </a:t>
            </a:r>
            <a:r>
              <a:rPr lang="en-US" altLang="zh-CN" sz="2200" b="1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2200" b="1" dirty="0" err="1" smtClean="0"/>
              <a:t>link</a:t>
            </a:r>
            <a:r>
              <a:rPr lang="zh-CN" altLang="en-US" sz="2200" dirty="0"/>
              <a:t>：指向</a:t>
            </a:r>
            <a:r>
              <a:rPr lang="zh-CN" altLang="en-US" sz="2200" u="sng" dirty="0">
                <a:solidFill>
                  <a:schemeClr val="accent6"/>
                </a:solidFill>
              </a:rPr>
              <a:t>弧</a:t>
            </a:r>
            <a:r>
              <a:rPr lang="zh-CN" altLang="en-US" sz="2200" b="1" u="sng" dirty="0">
                <a:solidFill>
                  <a:srgbClr val="7030A0"/>
                </a:solidFill>
              </a:rPr>
              <a:t>尾</a:t>
            </a:r>
            <a:r>
              <a:rPr lang="zh-CN" altLang="en-US" sz="2200" u="sng" dirty="0">
                <a:solidFill>
                  <a:schemeClr val="accent6"/>
                </a:solidFill>
              </a:rPr>
              <a:t>相同的</a:t>
            </a:r>
            <a:r>
              <a:rPr lang="zh-CN" altLang="en-US" sz="2200" dirty="0"/>
              <a:t>下一条弧；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altLang="zh-CN" sz="2200" b="1" dirty="0" smtClean="0">
                <a:solidFill>
                  <a:srgbClr val="0070C0"/>
                </a:solidFill>
              </a:rPr>
              <a:t>info</a:t>
            </a:r>
            <a:r>
              <a:rPr lang="zh-CN" altLang="en-US" sz="2200" b="1" dirty="0"/>
              <a:t>域</a:t>
            </a:r>
            <a:r>
              <a:rPr lang="zh-CN" altLang="en-US" sz="2200" dirty="0"/>
              <a:t>：指向该弧的相关信息</a:t>
            </a:r>
            <a:r>
              <a:rPr lang="zh-CN" altLang="en-US" sz="2200" dirty="0" smtClean="0"/>
              <a:t>；</a:t>
            </a:r>
            <a:endParaRPr lang="zh-CN" altLang="en-US" sz="2200" dirty="0"/>
          </a:p>
        </p:txBody>
      </p:sp>
      <p:sp>
        <p:nvSpPr>
          <p:cNvPr id="5" name="文本框 4"/>
          <p:cNvSpPr txBox="1"/>
          <p:nvPr/>
        </p:nvSpPr>
        <p:spPr>
          <a:xfrm>
            <a:off x="1475697" y="225693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7030A0"/>
                </a:solidFill>
              </a:rPr>
              <a:t>顶点</a:t>
            </a:r>
            <a:r>
              <a:rPr lang="zh-CN" altLang="en-US" sz="1800" dirty="0" smtClean="0">
                <a:solidFill>
                  <a:schemeClr val="tx2"/>
                </a:solidFill>
              </a:rPr>
              <a:t>结点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90624" y="225693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rgbClr val="7030A0"/>
                </a:solidFill>
              </a:rPr>
              <a:t>表 </a:t>
            </a:r>
            <a:r>
              <a:rPr lang="en-US" altLang="zh-CN" sz="1800" dirty="0" smtClean="0">
                <a:solidFill>
                  <a:schemeClr val="tx2"/>
                </a:solidFill>
              </a:rPr>
              <a:t>(</a:t>
            </a:r>
            <a:r>
              <a:rPr lang="zh-CN" altLang="en-US" sz="1800" dirty="0" smtClean="0">
                <a:solidFill>
                  <a:srgbClr val="7030A0"/>
                </a:solidFill>
              </a:rPr>
              <a:t>弧</a:t>
            </a:r>
            <a:r>
              <a:rPr lang="en-US" altLang="zh-CN" sz="1800" dirty="0" smtClean="0">
                <a:solidFill>
                  <a:schemeClr val="tx2"/>
                </a:solidFill>
              </a:rPr>
              <a:t>/</a:t>
            </a:r>
            <a:r>
              <a:rPr lang="zh-CN" altLang="en-US" sz="1800" dirty="0" smtClean="0">
                <a:solidFill>
                  <a:srgbClr val="7030A0"/>
                </a:solidFill>
              </a:rPr>
              <a:t>边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  <a:r>
              <a:rPr lang="zh-CN" altLang="en-US" sz="1800" dirty="0" smtClean="0">
                <a:solidFill>
                  <a:schemeClr val="tx2"/>
                </a:solidFill>
              </a:rPr>
              <a:t>结点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1579"/>
            <a:ext cx="2938371" cy="5294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001" y="1672795"/>
            <a:ext cx="4861599" cy="5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2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2.3 </a:t>
            </a:r>
            <a:r>
              <a:rPr lang="zh-CN" altLang="en-US" dirty="0"/>
              <a:t>十字链表法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7030A0"/>
                </a:solidFill>
              </a:rPr>
              <a:t>结点</a:t>
            </a:r>
            <a:r>
              <a:rPr lang="zh-CN" altLang="en-US" sz="2000" dirty="0" smtClean="0">
                <a:solidFill>
                  <a:srgbClr val="7030A0"/>
                </a:solidFill>
              </a:rPr>
              <a:t>的类型定义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十字链表</a:t>
            </a:r>
            <a:r>
              <a:rPr lang="zh-CN" altLang="en-US" sz="2400" dirty="0" smtClean="0"/>
              <a:t>法的</a:t>
            </a:r>
            <a:r>
              <a:rPr lang="zh-CN" altLang="en-US" sz="2400" b="1" dirty="0" smtClean="0"/>
              <a:t>结点</a:t>
            </a:r>
            <a:r>
              <a:rPr lang="zh-CN" altLang="en-US" sz="2400" b="1" dirty="0"/>
              <a:t>类型</a:t>
            </a:r>
            <a:r>
              <a:rPr lang="zh-CN" altLang="en-US" sz="2400" dirty="0" smtClean="0"/>
              <a:t>定义</a:t>
            </a:r>
            <a:endParaRPr lang="zh-CN" altLang="en-US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2983" name="TextBox1" r:id="rId2" imgW="7917120" imgH="4648320"/>
        </mc:Choice>
        <mc:Fallback>
          <p:control name="TextBox1" r:id="rId2" imgW="7917120" imgH="464832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60400" y="1600200"/>
                  <a:ext cx="7912100" cy="4648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280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2.3 </a:t>
            </a:r>
            <a:r>
              <a:rPr lang="zh-CN" altLang="en-US" dirty="0"/>
              <a:t>十字链表法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solidFill>
                  <a:srgbClr val="7030A0"/>
                </a:solidFill>
              </a:rPr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942" y="4447675"/>
            <a:ext cx="8191500" cy="202932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/>
              <a:t>从这种存储结构图可以</a:t>
            </a:r>
            <a:r>
              <a:rPr lang="zh-CN" altLang="en-US" sz="2400" dirty="0" smtClean="0"/>
              <a:t>看出：</a:t>
            </a:r>
            <a:endParaRPr lang="en-US" altLang="zh-CN" sz="2400" dirty="0" smtClean="0"/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200" dirty="0" smtClean="0"/>
              <a:t>从</a:t>
            </a:r>
            <a:r>
              <a:rPr lang="zh-CN" altLang="en-US" sz="2200" dirty="0"/>
              <a:t>一个顶点结点的</a:t>
            </a:r>
            <a:r>
              <a:rPr lang="en-US" altLang="zh-CN" sz="2200" b="1" dirty="0" err="1">
                <a:solidFill>
                  <a:schemeClr val="accent6"/>
                </a:solidFill>
              </a:rPr>
              <a:t>first</a:t>
            </a:r>
            <a:r>
              <a:rPr lang="en-US" altLang="zh-CN" sz="2200" b="1" dirty="0" err="1">
                <a:solidFill>
                  <a:srgbClr val="C00000"/>
                </a:solidFill>
              </a:rPr>
              <a:t>out</a:t>
            </a:r>
            <a:r>
              <a:rPr lang="zh-CN" altLang="en-US" sz="2200" dirty="0"/>
              <a:t>出发，沿表结点的</a:t>
            </a:r>
            <a:r>
              <a:rPr lang="en-US" altLang="zh-CN" sz="2200" b="1" dirty="0" err="1">
                <a:solidFill>
                  <a:srgbClr val="FF0000"/>
                </a:solidFill>
              </a:rPr>
              <a:t>t</a:t>
            </a:r>
            <a:r>
              <a:rPr lang="en-US" altLang="zh-CN" sz="2200" b="1" dirty="0" err="1">
                <a:solidFill>
                  <a:schemeClr val="accent6"/>
                </a:solidFill>
              </a:rPr>
              <a:t>link</a:t>
            </a:r>
            <a:r>
              <a:rPr lang="zh-CN" altLang="en-US" sz="2200" dirty="0"/>
              <a:t>指针构成了</a:t>
            </a:r>
            <a:r>
              <a:rPr lang="zh-CN" altLang="en-US" sz="2200" b="1" u="sng" dirty="0">
                <a:solidFill>
                  <a:srgbClr val="7030A0"/>
                </a:solidFill>
              </a:rPr>
              <a:t>正</a:t>
            </a:r>
            <a:r>
              <a:rPr lang="zh-CN" altLang="en-US" sz="2200" b="1" u="sng" dirty="0"/>
              <a:t>邻接表的链表</a:t>
            </a:r>
            <a:r>
              <a:rPr lang="zh-CN" altLang="en-US" sz="2200" b="1" u="sng" dirty="0" smtClean="0"/>
              <a:t>结构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200" dirty="0" smtClean="0"/>
              <a:t>而</a:t>
            </a:r>
            <a:r>
              <a:rPr lang="zh-CN" altLang="en-US" sz="2200" dirty="0"/>
              <a:t>从一个顶点结点的</a:t>
            </a:r>
            <a:r>
              <a:rPr lang="en-US" altLang="zh-CN" sz="2200" b="1" dirty="0" err="1">
                <a:solidFill>
                  <a:schemeClr val="accent6"/>
                </a:solidFill>
              </a:rPr>
              <a:t>first</a:t>
            </a:r>
            <a:r>
              <a:rPr lang="en-US" altLang="zh-CN" sz="2200" b="1" dirty="0" err="1">
                <a:solidFill>
                  <a:srgbClr val="C00000"/>
                </a:solidFill>
              </a:rPr>
              <a:t>in</a:t>
            </a:r>
            <a:r>
              <a:rPr lang="zh-CN" altLang="en-US" sz="2200" dirty="0"/>
              <a:t>出发，沿表结点的</a:t>
            </a:r>
            <a:r>
              <a:rPr lang="en-US" altLang="zh-CN" sz="2200" b="1" dirty="0" err="1">
                <a:solidFill>
                  <a:srgbClr val="FF0000"/>
                </a:solidFill>
              </a:rPr>
              <a:t>h</a:t>
            </a:r>
            <a:r>
              <a:rPr lang="en-US" altLang="zh-CN" sz="2200" b="1" dirty="0" err="1">
                <a:solidFill>
                  <a:schemeClr val="accent6"/>
                </a:solidFill>
              </a:rPr>
              <a:t>link</a:t>
            </a:r>
            <a:r>
              <a:rPr lang="zh-CN" altLang="en-US" sz="2200" dirty="0"/>
              <a:t>指针构成了</a:t>
            </a:r>
            <a:r>
              <a:rPr lang="zh-CN" altLang="en-US" sz="2200" b="1" u="sng" dirty="0">
                <a:solidFill>
                  <a:srgbClr val="7030A0"/>
                </a:solidFill>
              </a:rPr>
              <a:t>逆</a:t>
            </a:r>
            <a:r>
              <a:rPr lang="zh-CN" altLang="en-US" sz="2200" b="1" u="sng" dirty="0"/>
              <a:t>邻接表的链表结构</a:t>
            </a:r>
            <a:r>
              <a:rPr lang="zh-CN" altLang="en-US" sz="2200" dirty="0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43488" y="348040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0070C0"/>
                </a:solidFill>
              </a:rPr>
              <a:t>有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85790" y="3974069"/>
            <a:ext cx="5173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rgbClr val="0070C0"/>
                </a:solidFill>
              </a:rPr>
              <a:t>有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r>
              <a:rPr lang="en-US" altLang="zh-CN" sz="1800" dirty="0" smtClean="0">
                <a:solidFill>
                  <a:schemeClr val="tx2"/>
                </a:solidFill>
              </a:rPr>
              <a:t>(a)</a:t>
            </a:r>
            <a:r>
              <a:rPr lang="zh-CN" altLang="en-US" sz="1800" dirty="0" smtClean="0">
                <a:solidFill>
                  <a:schemeClr val="tx2"/>
                </a:solidFill>
              </a:rPr>
              <a:t>的</a:t>
            </a:r>
            <a:r>
              <a:rPr lang="zh-CN" altLang="en-US" sz="1800" dirty="0" smtClean="0">
                <a:solidFill>
                  <a:srgbClr val="0070C0"/>
                </a:solidFill>
              </a:rPr>
              <a:t>十字链表结构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（略去弧的</a:t>
            </a:r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域）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78" y="1438416"/>
            <a:ext cx="1783182" cy="19120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050747"/>
            <a:ext cx="6152381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467600" cy="48736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2.4 </a:t>
            </a:r>
            <a:r>
              <a:rPr lang="zh-CN" altLang="en-US" dirty="0" smtClean="0"/>
              <a:t>邻接多重表（</a:t>
            </a:r>
            <a:r>
              <a:rPr lang="en-US" altLang="zh-CN" dirty="0" smtClean="0"/>
              <a:t>Adjacency </a:t>
            </a:r>
            <a:r>
              <a:rPr lang="en-US" altLang="zh-CN" dirty="0" err="1" smtClean="0"/>
              <a:t>Multilist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b="1" dirty="0">
                <a:solidFill>
                  <a:srgbClr val="00B0F0"/>
                </a:solidFill>
              </a:rPr>
              <a:t>邻接多重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表</a:t>
            </a:r>
            <a:r>
              <a:rPr lang="zh-CN" altLang="en-US" sz="2400" dirty="0" smtClean="0"/>
              <a:t>是</a:t>
            </a:r>
            <a:r>
              <a:rPr lang="zh-CN" altLang="en-US" sz="2400" b="1" u="sng" dirty="0">
                <a:solidFill>
                  <a:schemeClr val="accent6"/>
                </a:solidFill>
              </a:rPr>
              <a:t>无</a:t>
            </a:r>
            <a:r>
              <a:rPr lang="zh-CN" altLang="en-US" sz="2400" dirty="0">
                <a:solidFill>
                  <a:schemeClr val="accent6"/>
                </a:solidFill>
              </a:rPr>
              <a:t>向图</a:t>
            </a:r>
            <a:r>
              <a:rPr lang="zh-CN" altLang="en-US" sz="2400" dirty="0"/>
              <a:t>的另一种</a:t>
            </a:r>
            <a:r>
              <a:rPr lang="zh-CN" altLang="en-US" sz="2400" b="1" dirty="0">
                <a:solidFill>
                  <a:srgbClr val="7030A0"/>
                </a:solidFill>
              </a:rPr>
              <a:t>链式</a:t>
            </a:r>
            <a:r>
              <a:rPr lang="zh-CN" altLang="en-US" sz="2400" dirty="0">
                <a:solidFill>
                  <a:srgbClr val="7030A0"/>
                </a:solidFill>
              </a:rPr>
              <a:t>存储</a:t>
            </a:r>
            <a:r>
              <a:rPr lang="zh-CN" altLang="en-US" sz="2400" dirty="0" smtClean="0">
                <a:solidFill>
                  <a:srgbClr val="7030A0"/>
                </a:solidFill>
              </a:rPr>
              <a:t>结构</a:t>
            </a:r>
            <a:r>
              <a:rPr lang="zh-CN" altLang="en-US" sz="2400" dirty="0" smtClean="0"/>
              <a:t>，</a:t>
            </a:r>
            <a:endParaRPr lang="zh-CN" altLang="en-US" sz="2400" dirty="0"/>
          </a:p>
          <a:p>
            <a:pPr lvl="1">
              <a:lnSpc>
                <a:spcPct val="100000"/>
              </a:lnSpc>
            </a:pPr>
            <a:r>
              <a:rPr lang="zh-CN" altLang="en-US" sz="2400" b="1" dirty="0" smtClean="0"/>
              <a:t>邻接</a:t>
            </a:r>
            <a:r>
              <a:rPr lang="en-US" altLang="zh-CN" sz="2400" b="1" dirty="0" smtClean="0"/>
              <a:t>[</a:t>
            </a:r>
            <a:r>
              <a:rPr lang="zh-CN" altLang="en-US" sz="2400" b="1" dirty="0" smtClean="0"/>
              <a:t>链</a:t>
            </a:r>
            <a:r>
              <a:rPr lang="en-US" altLang="zh-CN" sz="2400" b="1" dirty="0" smtClean="0"/>
              <a:t>]</a:t>
            </a:r>
            <a:r>
              <a:rPr lang="zh-CN" altLang="en-US" sz="2400" b="1" dirty="0" smtClean="0"/>
              <a:t>表</a:t>
            </a:r>
            <a:r>
              <a:rPr lang="zh-CN" altLang="en-US" sz="2400" dirty="0"/>
              <a:t>是无向图的一种有效的存储结构</a:t>
            </a:r>
            <a:r>
              <a:rPr lang="zh-CN" altLang="en-US" sz="2400" dirty="0" smtClean="0"/>
              <a:t>，在其中，</a:t>
            </a:r>
            <a:r>
              <a:rPr lang="zh-CN" altLang="en-US" sz="2400" dirty="0">
                <a:solidFill>
                  <a:srgbClr val="0070C0"/>
                </a:solidFill>
              </a:rPr>
              <a:t>一条边</a:t>
            </a:r>
            <a:r>
              <a:rPr lang="en-US" altLang="zh-CN" sz="2400" dirty="0">
                <a:solidFill>
                  <a:srgbClr val="0070C0"/>
                </a:solidFill>
              </a:rPr>
              <a:t>(v</a:t>
            </a:r>
            <a:r>
              <a:rPr lang="en-US" altLang="zh-CN" sz="2400" dirty="0" smtClean="0">
                <a:solidFill>
                  <a:srgbClr val="0070C0"/>
                </a:solidFill>
              </a:rPr>
              <a:t>, w</a:t>
            </a:r>
            <a:r>
              <a:rPr lang="en-US" altLang="zh-CN" sz="2400" dirty="0">
                <a:solidFill>
                  <a:srgbClr val="0070C0"/>
                </a:solidFill>
              </a:rPr>
              <a:t>)</a:t>
            </a:r>
            <a:r>
              <a:rPr lang="zh-CN" altLang="en-US" sz="2400" dirty="0">
                <a:solidFill>
                  <a:srgbClr val="0070C0"/>
                </a:solidFill>
              </a:rPr>
              <a:t>的两个表结点</a:t>
            </a:r>
            <a:r>
              <a:rPr lang="zh-CN" altLang="en-US" sz="2400" dirty="0" smtClean="0">
                <a:solidFill>
                  <a:srgbClr val="0070C0"/>
                </a:solidFill>
              </a:rPr>
              <a:t>分别出现在“以</a:t>
            </a:r>
            <a:r>
              <a:rPr lang="en-US" altLang="zh-CN" sz="2400" dirty="0">
                <a:solidFill>
                  <a:srgbClr val="0070C0"/>
                </a:solidFill>
              </a:rPr>
              <a:t>v</a:t>
            </a:r>
            <a:r>
              <a:rPr lang="zh-CN" altLang="en-US" sz="2400" dirty="0">
                <a:solidFill>
                  <a:srgbClr val="0070C0"/>
                </a:solidFill>
              </a:rPr>
              <a:t>和</a:t>
            </a:r>
            <a:r>
              <a:rPr lang="en-US" altLang="zh-CN" sz="2400" dirty="0">
                <a:solidFill>
                  <a:srgbClr val="0070C0"/>
                </a:solidFill>
              </a:rPr>
              <a:t>w</a:t>
            </a:r>
            <a:r>
              <a:rPr lang="zh-CN" altLang="en-US" sz="2400" dirty="0">
                <a:solidFill>
                  <a:srgbClr val="0070C0"/>
                </a:solidFill>
              </a:rPr>
              <a:t>为头结点的</a:t>
            </a:r>
            <a:r>
              <a:rPr lang="zh-CN" altLang="en-US" sz="2400" dirty="0" smtClean="0">
                <a:solidFill>
                  <a:srgbClr val="0070C0"/>
                </a:solidFill>
              </a:rPr>
              <a:t>链表中”，</a:t>
            </a:r>
            <a:r>
              <a:rPr lang="zh-CN" altLang="en-US" sz="2400" dirty="0">
                <a:solidFill>
                  <a:srgbClr val="0070C0"/>
                </a:solidFill>
              </a:rPr>
              <a:t>很容易求得顶点和边的信息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但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涉及</a:t>
            </a:r>
            <a:r>
              <a:rPr lang="zh-CN" altLang="en-US" sz="2400" i="1" dirty="0">
                <a:solidFill>
                  <a:srgbClr val="C00000"/>
                </a:solidFill>
              </a:rPr>
              <a:t>到边的</a:t>
            </a:r>
            <a:r>
              <a:rPr lang="zh-CN" altLang="en-US" sz="2400" i="1" dirty="0" smtClean="0">
                <a:solidFill>
                  <a:srgbClr val="C00000"/>
                </a:solidFill>
              </a:rPr>
              <a:t>操作</a:t>
            </a:r>
            <a:r>
              <a:rPr lang="zh-CN" altLang="en-US" sz="2400" dirty="0" smtClean="0"/>
              <a:t>较为复杂、不便</a:t>
            </a:r>
            <a:r>
              <a:rPr lang="zh-CN" altLang="en-US" sz="2400" dirty="0"/>
              <a:t>。</a:t>
            </a:r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962400"/>
            <a:ext cx="1590476" cy="15809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6388" y="565090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29000" y="5911486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r>
              <a:rPr lang="en-US" altLang="zh-CN" sz="1800" dirty="0" smtClean="0">
                <a:solidFill>
                  <a:schemeClr val="tx2"/>
                </a:solidFill>
              </a:rPr>
              <a:t>(a)</a:t>
            </a:r>
            <a:r>
              <a:rPr lang="zh-CN" altLang="en-US" sz="1800" dirty="0" smtClean="0">
                <a:solidFill>
                  <a:schemeClr val="tx2"/>
                </a:solidFill>
              </a:rPr>
              <a:t>的</a:t>
            </a:r>
            <a:r>
              <a:rPr lang="zh-CN" altLang="en-US" sz="1800" dirty="0" smtClean="0">
                <a:solidFill>
                  <a:srgbClr val="0070C0"/>
                </a:solidFill>
              </a:rPr>
              <a:t>邻接多重表结构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（略去弧的</a:t>
            </a:r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域）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212" y="3188597"/>
            <a:ext cx="5955452" cy="2602907"/>
          </a:xfrm>
          <a:prstGeom prst="rect">
            <a:avLst/>
          </a:prstGeom>
        </p:spPr>
      </p:pic>
      <p:sp>
        <p:nvSpPr>
          <p:cNvPr id="8" name="动作按钮: 开始 7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7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467600" cy="487362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2.4 </a:t>
            </a:r>
            <a:r>
              <a:rPr lang="zh-CN" altLang="en-US" dirty="0" smtClean="0"/>
              <a:t>邻接多重表</a:t>
            </a:r>
            <a:r>
              <a:rPr lang="en-US" altLang="zh-CN" sz="2000" dirty="0" smtClean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结点</a:t>
            </a:r>
            <a:r>
              <a:rPr lang="zh-CN" altLang="en-US" sz="2000" dirty="0">
                <a:solidFill>
                  <a:srgbClr val="7030A0"/>
                </a:solidFill>
              </a:rPr>
              <a:t>的逻辑结构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 smtClean="0"/>
              <a:t>邻接</a:t>
            </a:r>
            <a:r>
              <a:rPr lang="zh-CN" altLang="en-US" sz="2400" dirty="0"/>
              <a:t>多重表的</a:t>
            </a:r>
            <a:r>
              <a:rPr lang="zh-CN" altLang="en-US" sz="2400" dirty="0" smtClean="0"/>
              <a:t>结构 </a:t>
            </a:r>
            <a:r>
              <a:rPr lang="zh-CN" altLang="en-US" sz="2400" i="1" dirty="0" smtClean="0">
                <a:solidFill>
                  <a:srgbClr val="0070C0"/>
                </a:solidFill>
              </a:rPr>
              <a:t>和十字</a:t>
            </a:r>
            <a:r>
              <a:rPr lang="zh-CN" altLang="en-US" sz="2400" i="1" dirty="0">
                <a:solidFill>
                  <a:srgbClr val="0070C0"/>
                </a:solidFill>
              </a:rPr>
              <a:t>链表类似</a:t>
            </a:r>
            <a:r>
              <a:rPr lang="zh-CN" altLang="en-US" sz="2400" dirty="0"/>
              <a:t>，每条边用一个</a:t>
            </a:r>
            <a:r>
              <a:rPr lang="zh-CN" altLang="en-US" sz="2400" dirty="0" smtClean="0"/>
              <a:t>结点（表结点）表示，邻接</a:t>
            </a:r>
            <a:r>
              <a:rPr lang="zh-CN" altLang="en-US" sz="2400" dirty="0"/>
              <a:t>多重表</a:t>
            </a:r>
            <a:r>
              <a:rPr lang="zh-CN" altLang="en-US" sz="2400" dirty="0" smtClean="0"/>
              <a:t>中：</a:t>
            </a:r>
            <a:endParaRPr lang="en-US" altLang="zh-CN" sz="2400" dirty="0" smtClean="0"/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2200" b="1" dirty="0" smtClean="0">
                <a:solidFill>
                  <a:srgbClr val="7030A0"/>
                </a:solidFill>
              </a:rPr>
              <a:t>顶点</a:t>
            </a:r>
            <a:r>
              <a:rPr lang="zh-CN" altLang="en-US" sz="2200" b="1" dirty="0" smtClean="0"/>
              <a:t>结点</a:t>
            </a:r>
            <a:r>
              <a:rPr lang="zh-CN" altLang="en-US" sz="2200" dirty="0" smtClean="0"/>
              <a:t>的结构 </a:t>
            </a:r>
            <a:r>
              <a:rPr lang="zh-CN" altLang="en-US" sz="2200" i="1" u="sng" dirty="0" smtClean="0">
                <a:solidFill>
                  <a:srgbClr val="0070C0"/>
                </a:solidFill>
              </a:rPr>
              <a:t>与</a:t>
            </a:r>
            <a:r>
              <a:rPr lang="zh-CN" altLang="en-US" sz="2200" i="1" u="sng" dirty="0">
                <a:solidFill>
                  <a:srgbClr val="0070C0"/>
                </a:solidFill>
              </a:rPr>
              <a:t>邻接表中的完全相同</a:t>
            </a:r>
            <a:r>
              <a:rPr lang="zh-CN" altLang="en-US" sz="2200" dirty="0" smtClean="0"/>
              <a:t>，</a:t>
            </a:r>
            <a:endParaRPr lang="en-US" altLang="zh-CN" sz="22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b="1" dirty="0">
                <a:solidFill>
                  <a:srgbClr val="0070C0"/>
                </a:solidFill>
              </a:rPr>
              <a:t>data</a:t>
            </a:r>
            <a:r>
              <a:rPr lang="zh-CN" altLang="en-US" sz="1600" b="1" dirty="0"/>
              <a:t>域</a:t>
            </a:r>
            <a:r>
              <a:rPr lang="zh-CN" altLang="en-US" sz="1600" dirty="0"/>
              <a:t>：存储</a:t>
            </a:r>
            <a:r>
              <a:rPr lang="zh-CN" altLang="en-US" sz="1600" dirty="0">
                <a:solidFill>
                  <a:schemeClr val="accent6"/>
                </a:solidFill>
              </a:rPr>
              <a:t>和顶点相关</a:t>
            </a:r>
            <a:r>
              <a:rPr lang="zh-CN" altLang="en-US" sz="1600" dirty="0"/>
              <a:t>的信息；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/>
              <a:t>指针域</a:t>
            </a:r>
            <a:r>
              <a:rPr lang="en-US" altLang="zh-CN" sz="1600" b="1" dirty="0" err="1"/>
              <a:t>first</a:t>
            </a:r>
            <a:r>
              <a:rPr lang="en-US" altLang="zh-CN" sz="1600" b="1" dirty="0" err="1">
                <a:solidFill>
                  <a:srgbClr val="C00000"/>
                </a:solidFill>
              </a:rPr>
              <a:t>edge</a:t>
            </a:r>
            <a:r>
              <a:rPr lang="zh-CN" altLang="en-US" sz="1600" dirty="0"/>
              <a:t>：指向</a:t>
            </a:r>
            <a:r>
              <a:rPr lang="zh-CN" altLang="en-US" sz="1600" i="1" u="sng" dirty="0">
                <a:solidFill>
                  <a:schemeClr val="accent6"/>
                </a:solidFill>
              </a:rPr>
              <a:t>依附于该顶点的第一条边</a:t>
            </a:r>
            <a:r>
              <a:rPr lang="zh-CN" altLang="en-US" sz="1600" dirty="0">
                <a:solidFill>
                  <a:schemeClr val="accent6"/>
                </a:solidFill>
              </a:rPr>
              <a:t>所对应的表结点</a:t>
            </a:r>
            <a:r>
              <a:rPr lang="zh-CN" altLang="en-US" sz="1600" dirty="0" smtClean="0"/>
              <a:t>；</a:t>
            </a:r>
            <a:endParaRPr lang="en-US" altLang="zh-CN" sz="2200" dirty="0" smtClean="0"/>
          </a:p>
          <a:p>
            <a:pPr marL="914400" lvl="1" indent="-457200">
              <a:lnSpc>
                <a:spcPct val="100000"/>
              </a:lnSpc>
              <a:buFont typeface="+mj-lt"/>
              <a:buAutoNum type="alphaLcParenR"/>
            </a:pPr>
            <a:r>
              <a:rPr lang="zh-CN" altLang="en-US" sz="2200" dirty="0" smtClean="0"/>
              <a:t>而</a:t>
            </a:r>
            <a:r>
              <a:rPr lang="zh-CN" altLang="en-US" sz="2200" b="1" i="1" dirty="0" smtClean="0">
                <a:solidFill>
                  <a:srgbClr val="7030A0"/>
                </a:solidFill>
              </a:rPr>
              <a:t>表</a:t>
            </a:r>
            <a:r>
              <a:rPr lang="en-US" altLang="zh-CN" sz="2200" b="1" i="1" dirty="0" smtClean="0"/>
              <a:t>(</a:t>
            </a:r>
            <a:r>
              <a:rPr lang="zh-CN" altLang="en-US" sz="2200" b="1" i="1" dirty="0" smtClean="0">
                <a:solidFill>
                  <a:srgbClr val="7030A0"/>
                </a:solidFill>
              </a:rPr>
              <a:t>边</a:t>
            </a:r>
            <a:r>
              <a:rPr lang="en-US" altLang="zh-CN" sz="2200" b="1" i="1" dirty="0" smtClean="0"/>
              <a:t>)</a:t>
            </a:r>
            <a:r>
              <a:rPr lang="zh-CN" altLang="en-US" sz="2200" b="1" i="1" dirty="0" smtClean="0"/>
              <a:t>结点</a:t>
            </a:r>
            <a:r>
              <a:rPr lang="zh-CN" altLang="en-US" sz="2200" i="1" dirty="0" smtClean="0"/>
              <a:t>的结构 </a:t>
            </a:r>
            <a:r>
              <a:rPr lang="zh-CN" altLang="en-US" sz="2200" dirty="0" smtClean="0"/>
              <a:t>包括</a:t>
            </a:r>
            <a:r>
              <a:rPr lang="en-US" altLang="zh-CN" sz="2200" dirty="0" smtClean="0"/>
              <a:t>6</a:t>
            </a:r>
            <a:r>
              <a:rPr lang="zh-CN" altLang="en-US" sz="2200" dirty="0" smtClean="0"/>
              <a:t>个域，如图所</a:t>
            </a:r>
            <a:r>
              <a:rPr lang="zh-CN" altLang="en-US" sz="2200" dirty="0"/>
              <a:t>示。</a:t>
            </a:r>
          </a:p>
          <a:p>
            <a:pPr>
              <a:lnSpc>
                <a:spcPct val="100000"/>
              </a:lnSpc>
            </a:pPr>
            <a:endParaRPr lang="en-US" altLang="zh-CN" sz="2400" dirty="0" smtClean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dirty="0" smtClean="0"/>
              <a:t>标志</a:t>
            </a:r>
            <a:r>
              <a:rPr lang="zh-CN" altLang="en-US" sz="1800" b="1" dirty="0"/>
              <a:t>域</a:t>
            </a:r>
            <a:r>
              <a:rPr lang="en-US" altLang="zh-CN" sz="1800" b="1" dirty="0"/>
              <a:t>mark</a:t>
            </a:r>
            <a:r>
              <a:rPr lang="zh-CN" altLang="en-US" sz="1800" dirty="0"/>
              <a:t>：用以标识该条边</a:t>
            </a:r>
            <a:r>
              <a:rPr lang="zh-CN" altLang="en-US" sz="1800" i="1" dirty="0">
                <a:solidFill>
                  <a:schemeClr val="accent6"/>
                </a:solidFill>
              </a:rPr>
              <a:t>是否被访问过</a:t>
            </a:r>
            <a:r>
              <a:rPr lang="zh-CN" altLang="en-US" sz="1800" dirty="0"/>
              <a:t>；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b="1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1800" b="1" dirty="0" err="1" smtClean="0"/>
              <a:t>vex</a:t>
            </a:r>
            <a:r>
              <a:rPr lang="zh-CN" altLang="en-US" sz="1800" dirty="0"/>
              <a:t>和</a:t>
            </a:r>
            <a:r>
              <a:rPr lang="en-US" altLang="zh-CN" sz="1800" b="1" dirty="0" err="1">
                <a:solidFill>
                  <a:srgbClr val="C00000"/>
                </a:solidFill>
              </a:rPr>
              <a:t>j</a:t>
            </a:r>
            <a:r>
              <a:rPr lang="en-US" altLang="zh-CN" sz="1800" b="1" dirty="0" err="1"/>
              <a:t>vex</a:t>
            </a:r>
            <a:r>
              <a:rPr lang="zh-CN" altLang="en-US" sz="1800" b="1" dirty="0"/>
              <a:t>域</a:t>
            </a:r>
            <a:r>
              <a:rPr lang="zh-CN" altLang="en-US" sz="1800" dirty="0"/>
              <a:t>：分别保存该边所依附</a:t>
            </a:r>
            <a:r>
              <a:rPr lang="zh-CN" altLang="en-US" sz="1800" dirty="0" smtClean="0"/>
              <a:t>的</a:t>
            </a:r>
            <a:r>
              <a:rPr lang="zh-CN" altLang="en-US" sz="1800" i="1" dirty="0" smtClean="0">
                <a:solidFill>
                  <a:schemeClr val="accent6"/>
                </a:solidFill>
              </a:rPr>
              <a:t>两个顶点在图中的位置</a:t>
            </a:r>
            <a:r>
              <a:rPr lang="zh-CN" altLang="en-US" sz="1800" dirty="0" smtClean="0"/>
              <a:t>；</a:t>
            </a:r>
            <a:endParaRPr lang="zh-CN" alt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b="1" dirty="0" smtClean="0">
                <a:solidFill>
                  <a:srgbClr val="0070C0"/>
                </a:solidFill>
              </a:rPr>
              <a:t>info</a:t>
            </a:r>
            <a:r>
              <a:rPr lang="zh-CN" altLang="en-US" sz="1800" b="1" dirty="0"/>
              <a:t>域</a:t>
            </a:r>
            <a:r>
              <a:rPr lang="zh-CN" altLang="en-US" sz="1800" dirty="0"/>
              <a:t>：保存</a:t>
            </a:r>
            <a:r>
              <a:rPr lang="zh-CN" altLang="en-US" sz="1800" dirty="0">
                <a:solidFill>
                  <a:schemeClr val="accent6"/>
                </a:solidFill>
              </a:rPr>
              <a:t>该边的相关信息</a:t>
            </a:r>
            <a:r>
              <a:rPr lang="zh-CN" altLang="en-US" sz="1800" dirty="0" smtClean="0"/>
              <a:t>；</a:t>
            </a:r>
            <a:endParaRPr lang="zh-CN" alt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dirty="0" smtClean="0"/>
              <a:t>指针</a:t>
            </a:r>
            <a:r>
              <a:rPr lang="zh-CN" altLang="en-US" sz="1800" b="1" dirty="0"/>
              <a:t>域</a:t>
            </a:r>
            <a:r>
              <a:rPr lang="en-US" altLang="zh-CN" sz="1800" b="1" dirty="0" err="1">
                <a:solidFill>
                  <a:srgbClr val="C00000"/>
                </a:solidFill>
              </a:rPr>
              <a:t>i</a:t>
            </a:r>
            <a:r>
              <a:rPr lang="en-US" altLang="zh-CN" sz="1800" b="1" dirty="0" err="1"/>
              <a:t>link</a:t>
            </a:r>
            <a:r>
              <a:rPr lang="zh-CN" altLang="en-US" sz="1800" dirty="0"/>
              <a:t>：指向</a:t>
            </a:r>
            <a:r>
              <a:rPr lang="zh-CN" altLang="en-US" sz="1800" i="1" dirty="0">
                <a:solidFill>
                  <a:schemeClr val="accent6"/>
                </a:solidFill>
              </a:rPr>
              <a:t>下一条依附于顶点</a:t>
            </a:r>
            <a:r>
              <a:rPr lang="en-US" altLang="zh-CN" sz="1800" i="1" dirty="0" err="1">
                <a:solidFill>
                  <a:srgbClr val="C00000"/>
                </a:solidFill>
              </a:rPr>
              <a:t>i</a:t>
            </a:r>
            <a:r>
              <a:rPr lang="en-US" altLang="zh-CN" sz="1800" i="1" dirty="0" err="1">
                <a:solidFill>
                  <a:schemeClr val="accent6"/>
                </a:solidFill>
              </a:rPr>
              <a:t>vex</a:t>
            </a:r>
            <a:r>
              <a:rPr lang="zh-CN" altLang="en-US" sz="1800" i="1" dirty="0">
                <a:solidFill>
                  <a:schemeClr val="accent6"/>
                </a:solidFill>
              </a:rPr>
              <a:t>的边</a:t>
            </a:r>
            <a:r>
              <a:rPr lang="zh-CN" altLang="en-US" sz="1800" dirty="0"/>
              <a:t>；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dirty="0" smtClean="0"/>
              <a:t>指针</a:t>
            </a:r>
            <a:r>
              <a:rPr lang="zh-CN" altLang="en-US" sz="1800" b="1" dirty="0"/>
              <a:t>域</a:t>
            </a:r>
            <a:r>
              <a:rPr lang="en-US" altLang="zh-CN" sz="1800" b="1" dirty="0" err="1">
                <a:solidFill>
                  <a:srgbClr val="C00000"/>
                </a:solidFill>
              </a:rPr>
              <a:t>j</a:t>
            </a:r>
            <a:r>
              <a:rPr lang="en-US" altLang="zh-CN" sz="1800" b="1" dirty="0" err="1"/>
              <a:t>link</a:t>
            </a:r>
            <a:r>
              <a:rPr lang="zh-CN" altLang="en-US" sz="1800" dirty="0"/>
              <a:t>：指向</a:t>
            </a:r>
            <a:r>
              <a:rPr lang="zh-CN" altLang="en-US" sz="1800" i="1" dirty="0">
                <a:solidFill>
                  <a:schemeClr val="accent6"/>
                </a:solidFill>
              </a:rPr>
              <a:t>下一条依附于顶点</a:t>
            </a:r>
            <a:r>
              <a:rPr lang="en-US" altLang="zh-CN" sz="1800" i="1" dirty="0" err="1">
                <a:solidFill>
                  <a:srgbClr val="C00000"/>
                </a:solidFill>
              </a:rPr>
              <a:t>j</a:t>
            </a:r>
            <a:r>
              <a:rPr lang="en-US" altLang="zh-CN" sz="1800" i="1" dirty="0" err="1">
                <a:solidFill>
                  <a:schemeClr val="accent6"/>
                </a:solidFill>
              </a:rPr>
              <a:t>vex</a:t>
            </a:r>
            <a:r>
              <a:rPr lang="zh-CN" altLang="en-US" sz="1800" i="1" dirty="0">
                <a:solidFill>
                  <a:schemeClr val="accent6"/>
                </a:solidFill>
              </a:rPr>
              <a:t>的边</a:t>
            </a:r>
            <a:r>
              <a:rPr lang="zh-CN" altLang="en-US" sz="1800" dirty="0" smtClean="0"/>
              <a:t>；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495" y="3537501"/>
            <a:ext cx="1561905" cy="380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29132" y="399577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7030A0"/>
                </a:solidFill>
              </a:rPr>
              <a:t>顶点</a:t>
            </a:r>
            <a:r>
              <a:rPr lang="zh-CN" altLang="en-US" sz="1800" dirty="0" smtClean="0">
                <a:solidFill>
                  <a:schemeClr val="tx2"/>
                </a:solidFill>
              </a:rPr>
              <a:t>结点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010" y="3537501"/>
            <a:ext cx="4276190" cy="3809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237043" y="399301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rgbClr val="7030A0"/>
                </a:solidFill>
              </a:rPr>
              <a:t>表</a:t>
            </a:r>
            <a:r>
              <a:rPr lang="en-US" altLang="zh-CN" sz="1800" dirty="0" smtClean="0">
                <a:solidFill>
                  <a:schemeClr val="tx2"/>
                </a:solidFill>
              </a:rPr>
              <a:t>(</a:t>
            </a:r>
            <a:r>
              <a:rPr lang="zh-CN" altLang="en-US" sz="1800" dirty="0">
                <a:solidFill>
                  <a:srgbClr val="7030A0"/>
                </a:solidFill>
              </a:rPr>
              <a:t>边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  <a:r>
              <a:rPr lang="zh-CN" altLang="en-US" sz="1800" dirty="0" smtClean="0">
                <a:solidFill>
                  <a:schemeClr val="tx2"/>
                </a:solidFill>
              </a:rPr>
              <a:t>结点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5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2.4 </a:t>
            </a:r>
            <a:r>
              <a:rPr lang="zh-CN" altLang="en-US" dirty="0" smtClean="0"/>
              <a:t>邻接</a:t>
            </a:r>
            <a:r>
              <a:rPr lang="zh-CN" altLang="en-US" dirty="0"/>
              <a:t>多重表</a:t>
            </a:r>
            <a:r>
              <a:rPr lang="en-US" altLang="zh-CN" sz="2000" dirty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结点的类型定义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i="1" dirty="0" smtClean="0"/>
              <a:t>邻接</a:t>
            </a:r>
            <a:r>
              <a:rPr lang="zh-CN" altLang="en-US" sz="2400" i="1" dirty="0"/>
              <a:t>多重</a:t>
            </a:r>
            <a:r>
              <a:rPr lang="zh-CN" altLang="en-US" sz="2400" i="1" dirty="0" smtClean="0"/>
              <a:t>表 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/>
              <a:t>结点</a:t>
            </a:r>
            <a:r>
              <a:rPr lang="zh-CN" altLang="en-US" sz="2400" b="1" dirty="0"/>
              <a:t>类型</a:t>
            </a:r>
            <a:r>
              <a:rPr lang="zh-CN" altLang="en-US" sz="2400" dirty="0" smtClean="0"/>
              <a:t>定义</a:t>
            </a:r>
            <a:endParaRPr lang="zh-CN" altLang="en-US" sz="24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6019" name="TextBox1" r:id="rId2" imgW="7917120" imgH="4648320"/>
        </mc:Choice>
        <mc:Fallback>
          <p:control name="TextBox1" r:id="rId2" imgW="7917120" imgH="464832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60400" y="1524000"/>
                  <a:ext cx="7912100" cy="4648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5555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2.4 </a:t>
            </a:r>
            <a:r>
              <a:rPr lang="zh-CN" altLang="en-US" dirty="0"/>
              <a:t>邻接多重</a:t>
            </a:r>
            <a:r>
              <a:rPr lang="zh-CN" altLang="en-US" dirty="0" smtClean="0"/>
              <a:t>表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7030A0"/>
                </a:solidFill>
              </a:rPr>
              <a:t>说明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6248400" cy="54197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b="1" dirty="0"/>
              <a:t>邻接多重表</a:t>
            </a:r>
            <a:r>
              <a:rPr lang="zh-CN" altLang="en-US" sz="2400" dirty="0"/>
              <a:t>与</a:t>
            </a:r>
            <a:r>
              <a:rPr lang="zh-CN" altLang="en-US" sz="2400" b="1" dirty="0"/>
              <a:t>邻接表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0070C0"/>
                </a:solidFill>
              </a:rPr>
              <a:t>区别</a:t>
            </a:r>
            <a:r>
              <a:rPr lang="zh-CN" altLang="en-US" sz="2400" dirty="0"/>
              <a:t>：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 smtClean="0"/>
              <a:t>后者</a:t>
            </a:r>
            <a:r>
              <a:rPr lang="zh-CN" altLang="en-US" sz="2200" dirty="0"/>
              <a:t>的同一条边用</a:t>
            </a:r>
            <a:r>
              <a:rPr lang="zh-CN" altLang="en-US" sz="22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</a:t>
            </a:r>
            <a:r>
              <a:rPr lang="zh-CN" altLang="en-US" sz="2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</a:t>
            </a:r>
            <a:r>
              <a:rPr lang="zh-CN" altLang="en-US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</a:t>
            </a:r>
            <a:r>
              <a:rPr lang="en-US" altLang="zh-CN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CN" altLang="en-US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边</a:t>
            </a:r>
            <a:r>
              <a:rPr lang="en-US" altLang="zh-CN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结点</a:t>
            </a:r>
            <a:r>
              <a:rPr lang="zh-CN" altLang="en-US" sz="2200" dirty="0"/>
              <a:t>表示，而前者只用</a:t>
            </a:r>
            <a:r>
              <a:rPr lang="zh-CN" altLang="en-US" sz="2200" b="1" u="sng" dirty="0">
                <a:solidFill>
                  <a:srgbClr val="7030A0"/>
                </a:solidFill>
              </a:rPr>
              <a:t>一</a:t>
            </a:r>
            <a:r>
              <a:rPr lang="zh-CN" altLang="en-US" sz="2200" u="sng" dirty="0"/>
              <a:t>个</a:t>
            </a:r>
            <a:r>
              <a:rPr lang="zh-CN" altLang="en-US" sz="2200" b="1" u="sng" dirty="0"/>
              <a:t>表结点</a:t>
            </a:r>
            <a:r>
              <a:rPr lang="zh-CN" altLang="en-US" sz="2200" dirty="0"/>
              <a:t>表示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lvl="1">
              <a:lnSpc>
                <a:spcPct val="100000"/>
              </a:lnSpc>
            </a:pPr>
            <a:r>
              <a:rPr lang="zh-CN" altLang="en-US" sz="2200" dirty="0" smtClean="0"/>
              <a:t>除</a:t>
            </a:r>
            <a:r>
              <a:rPr lang="zh-CN" altLang="en-US" sz="2200" dirty="0"/>
              <a:t>标志域外，邻接多重表与邻接表</a:t>
            </a:r>
            <a:r>
              <a:rPr lang="zh-CN" altLang="en-US" sz="2200" dirty="0">
                <a:solidFill>
                  <a:schemeClr val="accent6"/>
                </a:solidFill>
              </a:rPr>
              <a:t>表达的信息是相同的</a:t>
            </a:r>
            <a:r>
              <a:rPr lang="zh-CN" altLang="en-US" sz="2200" dirty="0"/>
              <a:t>，因此，</a:t>
            </a:r>
            <a:r>
              <a:rPr lang="zh-CN" altLang="en-US" sz="2200" dirty="0">
                <a:solidFill>
                  <a:srgbClr val="7030A0"/>
                </a:solidFill>
              </a:rPr>
              <a:t>操作的实现也基本相似</a:t>
            </a:r>
            <a:r>
              <a:rPr lang="zh-CN" altLang="en-US" sz="2200" dirty="0"/>
              <a:t>。</a:t>
            </a:r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962" y="801270"/>
            <a:ext cx="1590476" cy="158095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65494" y="250220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5617701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r>
              <a:rPr lang="en-US" altLang="zh-CN" sz="1800" dirty="0" smtClean="0">
                <a:solidFill>
                  <a:schemeClr val="tx2"/>
                </a:solidFill>
              </a:rPr>
              <a:t>(a)</a:t>
            </a:r>
            <a:r>
              <a:rPr lang="zh-CN" altLang="en-US" sz="1800" dirty="0" smtClean="0">
                <a:solidFill>
                  <a:schemeClr val="tx2"/>
                </a:solidFill>
              </a:rPr>
              <a:t>的</a:t>
            </a:r>
            <a:r>
              <a:rPr lang="zh-CN" altLang="en-US" sz="1800" dirty="0" smtClean="0">
                <a:solidFill>
                  <a:srgbClr val="0070C0"/>
                </a:solidFill>
              </a:rPr>
              <a:t>邻接多重表结构</a:t>
            </a:r>
            <a:endParaRPr lang="en-US" altLang="zh-CN" sz="1800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（略去弧的</a:t>
            </a:r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域）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352800"/>
            <a:ext cx="4881677" cy="2133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52945" y="561369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(c) </a:t>
            </a:r>
            <a:r>
              <a:rPr lang="zh-CN" altLang="en-US" sz="1800" dirty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r>
              <a:rPr lang="en-US" altLang="zh-CN" sz="1800" dirty="0" smtClean="0">
                <a:solidFill>
                  <a:schemeClr val="tx2"/>
                </a:solidFill>
              </a:rPr>
              <a:t>(a)</a:t>
            </a:r>
            <a:r>
              <a:rPr lang="zh-CN" altLang="en-US" sz="1800" dirty="0" smtClean="0">
                <a:solidFill>
                  <a:schemeClr val="tx2"/>
                </a:solidFill>
              </a:rPr>
              <a:t>的</a:t>
            </a:r>
            <a:r>
              <a:rPr lang="zh-CN" altLang="en-US" sz="1800" dirty="0" smtClean="0">
                <a:solidFill>
                  <a:srgbClr val="0070C0"/>
                </a:solidFill>
              </a:rPr>
              <a:t>邻接</a:t>
            </a:r>
            <a:r>
              <a:rPr lang="en-US" altLang="zh-CN" sz="1800" dirty="0" smtClean="0">
                <a:solidFill>
                  <a:srgbClr val="0070C0"/>
                </a:solidFill>
              </a:rPr>
              <a:t>[</a:t>
            </a:r>
            <a:r>
              <a:rPr lang="zh-CN" altLang="en-US" sz="1800" dirty="0" smtClean="0">
                <a:solidFill>
                  <a:srgbClr val="0070C0"/>
                </a:solidFill>
              </a:rPr>
              <a:t>链</a:t>
            </a:r>
            <a:r>
              <a:rPr lang="en-US" altLang="zh-CN" sz="1800" dirty="0" smtClean="0">
                <a:solidFill>
                  <a:srgbClr val="0070C0"/>
                </a:solidFill>
              </a:rPr>
              <a:t>]</a:t>
            </a:r>
            <a:r>
              <a:rPr lang="zh-CN" altLang="en-US" sz="1800" dirty="0" smtClean="0">
                <a:solidFill>
                  <a:srgbClr val="0070C0"/>
                </a:solidFill>
              </a:rPr>
              <a:t>表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978" y="3816696"/>
            <a:ext cx="3209524" cy="1780952"/>
          </a:xfrm>
          <a:prstGeom prst="rect">
            <a:avLst/>
          </a:prstGeom>
        </p:spPr>
      </p:pic>
      <p:sp>
        <p:nvSpPr>
          <p:cNvPr id="10" name="动作按钮: 开始 9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2.5 </a:t>
            </a:r>
            <a:r>
              <a:rPr lang="zh-CN" altLang="en-US" dirty="0" smtClean="0"/>
              <a:t>图</a:t>
            </a:r>
            <a:r>
              <a:rPr lang="zh-CN" altLang="en-US" dirty="0"/>
              <a:t>的边表存储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在某些应用中，有时主要考察图中</a:t>
            </a:r>
            <a:r>
              <a:rPr lang="zh-CN" altLang="en-US" sz="2400" b="1" dirty="0">
                <a:solidFill>
                  <a:srgbClr val="0070C0"/>
                </a:solidFill>
              </a:rPr>
              <a:t>各个边的权值</a:t>
            </a:r>
            <a:r>
              <a:rPr lang="zh-CN" altLang="en-US" sz="2400" dirty="0"/>
              <a:t>以及</a:t>
            </a:r>
            <a:r>
              <a:rPr lang="zh-CN" altLang="en-US" sz="2400" b="1" dirty="0">
                <a:solidFill>
                  <a:srgbClr val="0070C0"/>
                </a:solidFill>
              </a:rPr>
              <a:t>所依附的两个顶点</a:t>
            </a:r>
            <a:r>
              <a:rPr lang="zh-CN" altLang="en-US" sz="2400" dirty="0"/>
              <a:t>，即</a:t>
            </a:r>
            <a:r>
              <a:rPr lang="zh-CN" altLang="en-US" sz="2400" u="sng" dirty="0">
                <a:solidFill>
                  <a:schemeClr val="accent6"/>
                </a:solidFill>
              </a:rPr>
              <a:t>图的结构</a:t>
            </a:r>
            <a:r>
              <a:rPr lang="zh-CN" altLang="en-US" sz="2400" b="1" u="sng" dirty="0">
                <a:solidFill>
                  <a:schemeClr val="accent6"/>
                </a:solidFill>
              </a:rPr>
              <a:t>主要由边来表示</a:t>
            </a:r>
            <a:r>
              <a:rPr lang="zh-CN" altLang="en-US" sz="2400" dirty="0"/>
              <a:t>，称为</a:t>
            </a:r>
            <a:r>
              <a:rPr lang="zh-CN" altLang="en-US" sz="2400" b="1" dirty="0">
                <a:solidFill>
                  <a:srgbClr val="00B0F0"/>
                </a:solidFill>
              </a:rPr>
              <a:t>边表存储结构</a:t>
            </a:r>
            <a:r>
              <a:rPr lang="zh-CN" altLang="en-US" sz="2400" dirty="0"/>
              <a:t>。</a:t>
            </a:r>
          </a:p>
          <a:p>
            <a:pPr lvl="1">
              <a:lnSpc>
                <a:spcPct val="100000"/>
              </a:lnSpc>
            </a:pPr>
            <a:r>
              <a:rPr lang="zh-CN" altLang="en-US" sz="2200" dirty="0" smtClean="0"/>
              <a:t>在</a:t>
            </a:r>
            <a:r>
              <a:rPr lang="zh-CN" altLang="en-US" sz="2200" dirty="0"/>
              <a:t>边表结构中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）边</a:t>
            </a:r>
            <a:r>
              <a:rPr lang="zh-CN" altLang="en-US" sz="2200" dirty="0"/>
              <a:t>采用</a:t>
            </a:r>
            <a:r>
              <a:rPr lang="zh-CN" altLang="en-US" sz="2200" dirty="0">
                <a:solidFill>
                  <a:srgbClr val="7030A0"/>
                </a:solidFill>
              </a:rPr>
              <a:t>顺序</a:t>
            </a:r>
            <a:r>
              <a:rPr lang="zh-CN" altLang="en-US" sz="2200" dirty="0"/>
              <a:t>存储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）每个</a:t>
            </a:r>
            <a:r>
              <a:rPr lang="zh-CN" altLang="en-US" sz="2200" dirty="0"/>
              <a:t>边元素由三部分组成：</a:t>
            </a:r>
            <a:r>
              <a:rPr lang="zh-CN" altLang="en-US" sz="2200" u="sng" dirty="0"/>
              <a:t>边所依附的两个顶点</a:t>
            </a:r>
            <a:r>
              <a:rPr lang="zh-CN" altLang="en-US" sz="2200" dirty="0"/>
              <a:t>和</a:t>
            </a:r>
            <a:r>
              <a:rPr lang="zh-CN" altLang="en-US" sz="2200" u="sng" dirty="0"/>
              <a:t>边的权值</a:t>
            </a:r>
            <a:r>
              <a:rPr lang="zh-CN" altLang="en-US" sz="2200" dirty="0" smtClean="0"/>
              <a:t>；</a:t>
            </a:r>
            <a:r>
              <a:rPr lang="en-US" altLang="zh-CN" sz="2200" dirty="0" smtClean="0"/>
              <a:t>3</a:t>
            </a:r>
            <a:r>
              <a:rPr lang="zh-CN" altLang="en-US" sz="2200" dirty="0" smtClean="0"/>
              <a:t>）图</a:t>
            </a:r>
            <a:r>
              <a:rPr lang="zh-CN" altLang="en-US" sz="2200" dirty="0"/>
              <a:t>的顶点用另一个顺序结构的顶点表存储。如</a:t>
            </a:r>
            <a:r>
              <a:rPr lang="zh-CN" altLang="en-US" sz="2200" dirty="0" smtClean="0"/>
              <a:t>图所</a:t>
            </a:r>
            <a:r>
              <a:rPr lang="zh-CN" altLang="en-US" sz="2200" dirty="0"/>
              <a:t>示。</a:t>
            </a:r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650102" y="577294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(a) </a:t>
            </a:r>
            <a:r>
              <a:rPr lang="zh-CN" altLang="en-US" sz="1800" dirty="0" smtClean="0">
                <a:solidFill>
                  <a:srgbClr val="0070C0"/>
                </a:solidFill>
              </a:rPr>
              <a:t>无</a:t>
            </a:r>
            <a:r>
              <a:rPr lang="zh-CN" altLang="en-US" sz="1800" dirty="0" smtClean="0">
                <a:solidFill>
                  <a:schemeClr val="tx2"/>
                </a:solidFill>
              </a:rPr>
              <a:t>向图</a:t>
            </a:r>
            <a:r>
              <a:rPr lang="en-US" altLang="zh-CN" sz="1800" dirty="0" smtClean="0">
                <a:solidFill>
                  <a:schemeClr val="tx2"/>
                </a:solidFill>
              </a:rPr>
              <a:t>G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76" y="3429000"/>
            <a:ext cx="1895238" cy="20571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14800" y="576281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(b) </a:t>
            </a:r>
            <a:r>
              <a:rPr lang="zh-CN" altLang="en-US" sz="1800" dirty="0" smtClean="0">
                <a:solidFill>
                  <a:srgbClr val="0070C0"/>
                </a:solidFill>
              </a:rPr>
              <a:t>顶点</a:t>
            </a:r>
            <a:r>
              <a:rPr lang="zh-CN" altLang="en-US" sz="1800" dirty="0" smtClean="0">
                <a:solidFill>
                  <a:schemeClr val="tx2"/>
                </a:solidFill>
              </a:rPr>
              <a:t>表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40316" y="57628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2"/>
                </a:solidFill>
              </a:rPr>
              <a:t>(c) </a:t>
            </a:r>
            <a:r>
              <a:rPr lang="zh-CN" altLang="en-US" sz="1800" dirty="0" smtClean="0">
                <a:solidFill>
                  <a:srgbClr val="0070C0"/>
                </a:solidFill>
              </a:rPr>
              <a:t>边</a:t>
            </a:r>
            <a:r>
              <a:rPr lang="zh-CN" altLang="en-US" sz="1800" dirty="0" smtClean="0">
                <a:solidFill>
                  <a:schemeClr val="tx2"/>
                </a:solidFill>
              </a:rPr>
              <a:t>表</a:t>
            </a:r>
            <a:endParaRPr lang="zh-CN" altLang="en-US" sz="1800" dirty="0">
              <a:solidFill>
                <a:schemeClr val="tx2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226" y="3505200"/>
            <a:ext cx="648230" cy="22303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258" y="3390900"/>
            <a:ext cx="1028571" cy="2800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47700" y="6228012"/>
            <a:ext cx="2435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tx2"/>
                </a:solidFill>
              </a:rPr>
              <a:t>图</a:t>
            </a:r>
            <a:r>
              <a:rPr lang="en-US" altLang="zh-CN" sz="2000" dirty="0" smtClean="0">
                <a:solidFill>
                  <a:schemeClr val="tx2"/>
                </a:solidFill>
              </a:rPr>
              <a:t>G</a:t>
            </a:r>
            <a:r>
              <a:rPr lang="zh-CN" altLang="en-US" sz="2000" dirty="0" smtClean="0">
                <a:solidFill>
                  <a:schemeClr val="tx2"/>
                </a:solidFill>
              </a:rPr>
              <a:t>的边表存储结构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4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1899457" y="749301"/>
            <a:ext cx="2824943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图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概念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术语</a:t>
            </a:r>
            <a:r>
              <a:rPr lang="en-US" altLang="zh-CN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1899457" y="2397541"/>
            <a:ext cx="2824943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图的遍历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899457" y="4045781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最小生成树</a:t>
            </a:r>
            <a:endParaRPr lang="zh-CN" altLang="en-US" sz="2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1899457" y="1573421"/>
            <a:ext cx="2824943" cy="533685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图的存储结构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899457" y="3221661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图的连通性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圆角矩形 88"/>
          <p:cNvSpPr/>
          <p:nvPr/>
        </p:nvSpPr>
        <p:spPr>
          <a:xfrm>
            <a:off x="1899458" y="4869901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有向无环</a:t>
            </a:r>
            <a:r>
              <a:rPr lang="zh-CN" altLang="en-US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图及其应用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864860" y="5694023"/>
            <a:ext cx="3485342" cy="533685"/>
          </a:xfrm>
          <a:prstGeom prst="roundRect">
            <a:avLst>
              <a:gd name="adj" fmla="val 12125"/>
            </a:avLst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最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短路径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34" name="标题 1"/>
          <p:cNvSpPr>
            <a:spLocks noGrp="1"/>
          </p:cNvSpPr>
          <p:nvPr>
            <p:ph type="title"/>
          </p:nvPr>
        </p:nvSpPr>
        <p:spPr>
          <a:xfrm>
            <a:off x="1841499" y="126543"/>
            <a:ext cx="7086600" cy="487363"/>
          </a:xfrm>
        </p:spPr>
        <p:txBody>
          <a:bodyPr/>
          <a:lstStyle/>
          <a:p>
            <a:pPr algn="r"/>
            <a:r>
              <a:rPr lang="zh-CN" altLang="en-US" smtClean="0"/>
              <a:t>内 容 提 纲</a:t>
            </a: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gray">
          <a:xfrm>
            <a:off x="533400" y="1676400"/>
            <a:ext cx="626320" cy="3677579"/>
          </a:xfrm>
          <a:prstGeom prst="roundRect">
            <a:avLst>
              <a:gd name="adj" fmla="val 14583"/>
            </a:avLst>
          </a:prstGeom>
          <a:solidFill>
            <a:schemeClr val="bg2"/>
          </a:solidFill>
          <a:ln w="12700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b="0" dirty="0" smtClean="0"/>
              <a:t>︵</a:t>
            </a:r>
          </a:p>
          <a:p>
            <a:pPr>
              <a:defRPr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网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b="0" dirty="0" smtClean="0"/>
              <a:t>︶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9" name="直接箭头连接符 18"/>
          <p:cNvCxnSpPr>
            <a:stCxn id="18" idx="3"/>
            <a:endCxn id="49" idx="1"/>
          </p:cNvCxnSpPr>
          <p:nvPr/>
        </p:nvCxnSpPr>
        <p:spPr>
          <a:xfrm flipV="1">
            <a:off x="1159720" y="1016144"/>
            <a:ext cx="739737" cy="24990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3"/>
            <a:endCxn id="52" idx="1"/>
          </p:cNvCxnSpPr>
          <p:nvPr/>
        </p:nvCxnSpPr>
        <p:spPr>
          <a:xfrm>
            <a:off x="1159720" y="3515190"/>
            <a:ext cx="739737" cy="7974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  <a:endCxn id="50" idx="1"/>
          </p:cNvCxnSpPr>
          <p:nvPr/>
        </p:nvCxnSpPr>
        <p:spPr>
          <a:xfrm flipV="1">
            <a:off x="1159720" y="2664384"/>
            <a:ext cx="739737" cy="850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8" idx="3"/>
            <a:endCxn id="89" idx="1"/>
          </p:cNvCxnSpPr>
          <p:nvPr/>
        </p:nvCxnSpPr>
        <p:spPr>
          <a:xfrm>
            <a:off x="1159720" y="3515190"/>
            <a:ext cx="739738" cy="1621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动作按钮: 帮助 166">
            <a:hlinkClick r:id="" action="ppaction://noaction" highlightClick="1"/>
          </p:cNvPr>
          <p:cNvSpPr/>
          <p:nvPr/>
        </p:nvSpPr>
        <p:spPr>
          <a:xfrm>
            <a:off x="8775192" y="6489192"/>
            <a:ext cx="374650" cy="376238"/>
          </a:xfrm>
          <a:prstGeom prst="actionButtonHelp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4684776" y="254544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5329982" y="2133601"/>
            <a:ext cx="1335993" cy="324322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深度优先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8" name="直接箭头连接符 57"/>
          <p:cNvCxnSpPr>
            <a:stCxn id="56" idx="6"/>
            <a:endCxn id="57" idx="1"/>
          </p:cNvCxnSpPr>
          <p:nvPr/>
        </p:nvCxnSpPr>
        <p:spPr>
          <a:xfrm flipV="1">
            <a:off x="4913376" y="2295762"/>
            <a:ext cx="416606" cy="36398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11"/>
          <p:cNvSpPr>
            <a:spLocks noChangeArrowheads="1"/>
          </p:cNvSpPr>
          <p:nvPr/>
        </p:nvSpPr>
        <p:spPr bwMode="auto">
          <a:xfrm>
            <a:off x="4665663" y="1718927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5293406" y="685800"/>
            <a:ext cx="14732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邻接矩阵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5" name="直接箭头连接符 64"/>
          <p:cNvCxnSpPr>
            <a:stCxn id="63" idx="6"/>
          </p:cNvCxnSpPr>
          <p:nvPr/>
        </p:nvCxnSpPr>
        <p:spPr>
          <a:xfrm flipV="1">
            <a:off x="4894263" y="876300"/>
            <a:ext cx="511628" cy="95692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5323886" y="418355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8" name="圆角矩形 67"/>
          <p:cNvSpPr/>
          <p:nvPr/>
        </p:nvSpPr>
        <p:spPr>
          <a:xfrm>
            <a:off x="5969093" y="3752662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Prim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算法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9" name="直接箭头连接符 68"/>
          <p:cNvCxnSpPr>
            <a:stCxn id="67" idx="6"/>
            <a:endCxn id="68" idx="1"/>
          </p:cNvCxnSpPr>
          <p:nvPr/>
        </p:nvCxnSpPr>
        <p:spPr>
          <a:xfrm flipV="1">
            <a:off x="5552486" y="3937167"/>
            <a:ext cx="416607" cy="36068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圆角矩形 82"/>
          <p:cNvSpPr/>
          <p:nvPr/>
        </p:nvSpPr>
        <p:spPr>
          <a:xfrm>
            <a:off x="5969093" y="4089272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Kruskal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算法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87" name="直接箭头连接符 86"/>
          <p:cNvCxnSpPr>
            <a:stCxn id="67" idx="6"/>
            <a:endCxn id="83" idx="1"/>
          </p:cNvCxnSpPr>
          <p:nvPr/>
        </p:nvCxnSpPr>
        <p:spPr>
          <a:xfrm flipV="1">
            <a:off x="5552486" y="4273777"/>
            <a:ext cx="416607" cy="240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圆角矩形 89"/>
          <p:cNvSpPr/>
          <p:nvPr/>
        </p:nvSpPr>
        <p:spPr>
          <a:xfrm>
            <a:off x="5293406" y="1015607"/>
            <a:ext cx="14732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邻接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链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圆角矩形 90"/>
          <p:cNvSpPr/>
          <p:nvPr/>
        </p:nvSpPr>
        <p:spPr>
          <a:xfrm>
            <a:off x="5293406" y="1345414"/>
            <a:ext cx="2936193" cy="381000"/>
          </a:xfrm>
          <a:prstGeom prst="roundRect">
            <a:avLst>
              <a:gd name="adj" fmla="val 3291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7" action="ppaction://hlinksldjump"/>
              </a:rPr>
              <a:t>十字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7" action="ppaction://hlinksldjump"/>
              </a:rPr>
              <a:t>[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7" action="ppaction://hlinksldjump"/>
              </a:rPr>
              <a:t>链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7" action="ppaction://hlinksldjump"/>
              </a:rPr>
              <a:t>]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7" action="ppaction://hlinksldjump"/>
              </a:rPr>
              <a:t>表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8" action="ppaction://hlinksldjump"/>
              </a:rPr>
              <a:t>邻接多重表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圆角矩形 91"/>
          <p:cNvSpPr/>
          <p:nvPr/>
        </p:nvSpPr>
        <p:spPr>
          <a:xfrm>
            <a:off x="5293406" y="1675220"/>
            <a:ext cx="754187" cy="381000"/>
          </a:xfrm>
          <a:prstGeom prst="roundRect">
            <a:avLst>
              <a:gd name="adj" fmla="val 32911"/>
            </a:avLst>
          </a:prstGeom>
          <a:solidFill>
            <a:schemeClr val="bg1">
              <a:lumMod val="75000"/>
            </a:schemeClr>
          </a:solidFill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9" action="ppaction://hlinksldjump"/>
              </a:rPr>
              <a:t>边表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93" name="直接箭头连接符 92"/>
          <p:cNvCxnSpPr>
            <a:stCxn id="63" idx="6"/>
          </p:cNvCxnSpPr>
          <p:nvPr/>
        </p:nvCxnSpPr>
        <p:spPr>
          <a:xfrm flipV="1">
            <a:off x="4894263" y="1210190"/>
            <a:ext cx="490536" cy="62303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63" idx="6"/>
          </p:cNvCxnSpPr>
          <p:nvPr/>
        </p:nvCxnSpPr>
        <p:spPr>
          <a:xfrm flipV="1">
            <a:off x="4894263" y="1575537"/>
            <a:ext cx="480786" cy="25769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3" idx="6"/>
          </p:cNvCxnSpPr>
          <p:nvPr/>
        </p:nvCxnSpPr>
        <p:spPr>
          <a:xfrm>
            <a:off x="4894263" y="1833227"/>
            <a:ext cx="511628" cy="5260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8" idx="3"/>
            <a:endCxn id="62" idx="1"/>
          </p:cNvCxnSpPr>
          <p:nvPr/>
        </p:nvCxnSpPr>
        <p:spPr>
          <a:xfrm flipV="1">
            <a:off x="1159720" y="1840264"/>
            <a:ext cx="739737" cy="1674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8" idx="3"/>
            <a:endCxn id="66" idx="1"/>
          </p:cNvCxnSpPr>
          <p:nvPr/>
        </p:nvCxnSpPr>
        <p:spPr>
          <a:xfrm flipV="1">
            <a:off x="1159720" y="3488504"/>
            <a:ext cx="739737" cy="26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8" idx="3"/>
            <a:endCxn id="36" idx="1"/>
          </p:cNvCxnSpPr>
          <p:nvPr/>
        </p:nvCxnSpPr>
        <p:spPr>
          <a:xfrm>
            <a:off x="1159720" y="3515190"/>
            <a:ext cx="705140" cy="2445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5329982" y="2462784"/>
            <a:ext cx="1335993" cy="420604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广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度优先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2" name="直接箭头连接符 41"/>
          <p:cNvCxnSpPr>
            <a:stCxn id="56" idx="6"/>
            <a:endCxn id="41" idx="1"/>
          </p:cNvCxnSpPr>
          <p:nvPr/>
        </p:nvCxnSpPr>
        <p:spPr>
          <a:xfrm>
            <a:off x="4913376" y="2659743"/>
            <a:ext cx="416606" cy="1334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11"/>
          <p:cNvSpPr>
            <a:spLocks noChangeArrowheads="1"/>
          </p:cNvSpPr>
          <p:nvPr/>
        </p:nvSpPr>
        <p:spPr bwMode="auto">
          <a:xfrm>
            <a:off x="5334000" y="4983071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979207" y="4552180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拓扑排序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4" name="直接箭头连接符 53"/>
          <p:cNvCxnSpPr>
            <a:stCxn id="48" idx="6"/>
            <a:endCxn id="51" idx="1"/>
          </p:cNvCxnSpPr>
          <p:nvPr/>
        </p:nvCxnSpPr>
        <p:spPr>
          <a:xfrm flipV="1">
            <a:off x="5562600" y="4736685"/>
            <a:ext cx="416607" cy="36068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5979207" y="4866890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AOV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网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59" name="直接箭头连接符 58"/>
          <p:cNvCxnSpPr>
            <a:stCxn id="48" idx="6"/>
            <a:endCxn id="55" idx="1"/>
          </p:cNvCxnSpPr>
          <p:nvPr/>
        </p:nvCxnSpPr>
        <p:spPr>
          <a:xfrm flipV="1">
            <a:off x="5562600" y="5051395"/>
            <a:ext cx="416607" cy="4597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圆角矩形 59"/>
          <p:cNvSpPr/>
          <p:nvPr/>
        </p:nvSpPr>
        <p:spPr>
          <a:xfrm>
            <a:off x="5979207" y="5181600"/>
            <a:ext cx="1693863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AOE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网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61" name="直接箭头连接符 60"/>
          <p:cNvCxnSpPr>
            <a:stCxn id="48" idx="6"/>
            <a:endCxn id="60" idx="1"/>
          </p:cNvCxnSpPr>
          <p:nvPr/>
        </p:nvCxnSpPr>
        <p:spPr>
          <a:xfrm>
            <a:off x="5562600" y="5097371"/>
            <a:ext cx="416607" cy="26873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5320554" y="5841091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1" name="圆角矩形 70"/>
          <p:cNvSpPr/>
          <p:nvPr/>
        </p:nvSpPr>
        <p:spPr>
          <a:xfrm>
            <a:off x="5965760" y="5542780"/>
            <a:ext cx="2416239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Dijkstra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算法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源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2" name="直接箭头连接符 71"/>
          <p:cNvCxnSpPr>
            <a:stCxn id="70" idx="6"/>
            <a:endCxn id="71" idx="1"/>
          </p:cNvCxnSpPr>
          <p:nvPr/>
        </p:nvCxnSpPr>
        <p:spPr>
          <a:xfrm flipV="1">
            <a:off x="5549154" y="5727285"/>
            <a:ext cx="416606" cy="22810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72"/>
          <p:cNvSpPr/>
          <p:nvPr/>
        </p:nvSpPr>
        <p:spPr>
          <a:xfrm>
            <a:off x="5965761" y="5879390"/>
            <a:ext cx="2035239" cy="36901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Floyd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" action="ppaction://noaction"/>
              </a:rPr>
              <a:t>算法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18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多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源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18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74" name="直接箭头连接符 73"/>
          <p:cNvCxnSpPr>
            <a:stCxn id="70" idx="6"/>
            <a:endCxn id="73" idx="1"/>
          </p:cNvCxnSpPr>
          <p:nvPr/>
        </p:nvCxnSpPr>
        <p:spPr>
          <a:xfrm>
            <a:off x="5549154" y="5955391"/>
            <a:ext cx="416607" cy="108504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5343145" y="336842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5988350" y="3273572"/>
            <a:ext cx="2698449" cy="420604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[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强</a:t>
            </a:r>
            <a:r>
              <a:rPr lang="en-US" altLang="zh-CN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连通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分量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生成树</a:t>
            </a:r>
          </a:p>
        </p:txBody>
      </p:sp>
      <p:cxnSp>
        <p:nvCxnSpPr>
          <p:cNvPr id="77" name="直接箭头连接符 76"/>
          <p:cNvCxnSpPr>
            <a:stCxn id="75" idx="6"/>
            <a:endCxn id="76" idx="1"/>
          </p:cNvCxnSpPr>
          <p:nvPr/>
        </p:nvCxnSpPr>
        <p:spPr>
          <a:xfrm>
            <a:off x="5571745" y="3482723"/>
            <a:ext cx="416605" cy="1151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 smtClean="0"/>
              <a:t>2.5 </a:t>
            </a:r>
            <a:r>
              <a:rPr lang="zh-CN" altLang="en-US" dirty="0" smtClean="0"/>
              <a:t>图</a:t>
            </a:r>
            <a:r>
              <a:rPr lang="zh-CN" altLang="en-US" dirty="0"/>
              <a:t>的边表存储结构</a:t>
            </a:r>
            <a:r>
              <a:rPr lang="en-US" altLang="zh-CN" sz="2000" dirty="0" smtClean="0"/>
              <a:t>: </a:t>
            </a:r>
            <a:r>
              <a:rPr lang="zh-CN" altLang="en-US" sz="2000" dirty="0" smtClean="0">
                <a:solidFill>
                  <a:srgbClr val="7030A0"/>
                </a:solidFill>
              </a:rPr>
              <a:t>类型</a:t>
            </a:r>
            <a:r>
              <a:rPr lang="zh-CN" altLang="en-US" sz="2000" dirty="0">
                <a:solidFill>
                  <a:srgbClr val="7030A0"/>
                </a:solidFill>
              </a:rPr>
              <a:t>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i="1" dirty="0"/>
              <a:t>边表存储结构 </a:t>
            </a:r>
            <a:r>
              <a:rPr lang="zh-CN" altLang="en-US" sz="2400" dirty="0"/>
              <a:t>的</a:t>
            </a:r>
            <a:r>
              <a:rPr lang="zh-CN" altLang="en-US" sz="2400" b="1" dirty="0"/>
              <a:t>形式描述</a:t>
            </a:r>
          </a:p>
        </p:txBody>
      </p:sp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6987" name="TextBox1" r:id="rId2" imgW="7917120" imgH="4648320"/>
        </mc:Choice>
        <mc:Fallback>
          <p:control name="TextBox1" r:id="rId2" imgW="7917120" imgH="464832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660400" y="1524000"/>
                  <a:ext cx="7912100" cy="4648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8728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sz="2000" dirty="0" smtClean="0"/>
              <a:t>——</a:t>
            </a:r>
            <a:r>
              <a:rPr lang="zh-CN" altLang="en-US" sz="2000" dirty="0" smtClean="0"/>
              <a:t>概述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14400"/>
            <a:ext cx="8191500" cy="5419725"/>
          </a:xfrm>
        </p:spPr>
        <p:txBody>
          <a:bodyPr/>
          <a:lstStyle/>
          <a:p>
            <a:pPr marL="457200" indent="-457200">
              <a:lnSpc>
                <a:spcPct val="114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线性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结构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sz="1800" dirty="0" smtClean="0"/>
              <a:t>是研究数据元素之间的</a:t>
            </a:r>
            <a:r>
              <a:rPr lang="zh-CN" altLang="en-US" sz="1800" b="1" i="1" dirty="0" smtClean="0">
                <a:solidFill>
                  <a:srgbClr val="0070C0"/>
                </a:solidFill>
              </a:rPr>
              <a:t>一对一</a:t>
            </a:r>
            <a:r>
              <a:rPr lang="zh-CN" altLang="en-US" sz="1800" dirty="0" smtClean="0"/>
              <a:t>关系。在这种结构中，除第一个和最后一个元素外，任何一个元素都有唯一的一个直接前驱和直接后继。</a:t>
            </a:r>
          </a:p>
          <a:p>
            <a:pPr marL="457200" indent="-457200">
              <a:lnSpc>
                <a:spcPct val="114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树</a:t>
            </a:r>
            <a:r>
              <a:rPr lang="en-US" altLang="zh-CN" sz="2400" b="1" dirty="0" smtClean="0">
                <a:solidFill>
                  <a:schemeClr val="tx2"/>
                </a:solidFill>
              </a:rPr>
              <a:t>(Tree)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结构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sz="1800" dirty="0" smtClean="0"/>
              <a:t>是</a:t>
            </a:r>
            <a:r>
              <a:rPr lang="zh-CN" altLang="en-US" sz="1800" dirty="0"/>
              <a:t>研究数据元素之间的</a:t>
            </a:r>
            <a:r>
              <a:rPr lang="zh-CN" altLang="en-US" sz="1800" b="1" dirty="0">
                <a:solidFill>
                  <a:srgbClr val="0070C0"/>
                </a:solidFill>
              </a:rPr>
              <a:t>一对多</a:t>
            </a:r>
            <a:r>
              <a:rPr lang="zh-CN" altLang="en-US" sz="1800" dirty="0"/>
              <a:t>的关系。在这种结构中，每个元素对下</a:t>
            </a:r>
            <a:r>
              <a:rPr lang="en-US" altLang="zh-CN" sz="1800" dirty="0"/>
              <a:t>(</a:t>
            </a:r>
            <a:r>
              <a:rPr lang="zh-CN" altLang="en-US" sz="1800" dirty="0"/>
              <a:t>层</a:t>
            </a:r>
            <a:r>
              <a:rPr lang="en-US" altLang="zh-CN" sz="1800" dirty="0"/>
              <a:t>)</a:t>
            </a:r>
            <a:r>
              <a:rPr lang="zh-CN" altLang="en-US" sz="1800" dirty="0"/>
              <a:t>可以有</a:t>
            </a:r>
            <a:r>
              <a:rPr lang="en-US" altLang="zh-CN" sz="1800" dirty="0"/>
              <a:t>0</a:t>
            </a:r>
            <a:r>
              <a:rPr lang="zh-CN" altLang="en-US" sz="1800" dirty="0"/>
              <a:t>个或多个元素相联系，对上</a:t>
            </a:r>
            <a:r>
              <a:rPr lang="en-US" altLang="zh-CN" sz="1800" dirty="0"/>
              <a:t>(</a:t>
            </a:r>
            <a:r>
              <a:rPr lang="zh-CN" altLang="en-US" sz="1800" dirty="0"/>
              <a:t>层</a:t>
            </a:r>
            <a:r>
              <a:rPr lang="en-US" altLang="zh-CN" sz="1800" dirty="0"/>
              <a:t>)</a:t>
            </a:r>
            <a:r>
              <a:rPr lang="zh-CN" altLang="en-US" sz="1800" dirty="0"/>
              <a:t>只有唯一的一个元素相关，数据元素之间有明显的层次关系。</a:t>
            </a:r>
          </a:p>
          <a:p>
            <a:pPr marL="457200" indent="-457200">
              <a:lnSpc>
                <a:spcPct val="114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400" b="1" dirty="0" smtClean="0">
                <a:solidFill>
                  <a:srgbClr val="7030A0"/>
                </a:solidFill>
              </a:rPr>
              <a:t>图</a:t>
            </a:r>
            <a:r>
              <a:rPr lang="en-US" altLang="zh-CN" sz="2400" b="1" dirty="0"/>
              <a:t>(Graph)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结构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sz="2000" dirty="0" smtClean="0"/>
              <a:t>是</a:t>
            </a:r>
            <a:r>
              <a:rPr lang="zh-CN" altLang="en-US" sz="2000" dirty="0"/>
              <a:t>研究数据元素之间的</a:t>
            </a:r>
            <a:r>
              <a:rPr lang="zh-CN" altLang="en-US" sz="2000" b="1" dirty="0">
                <a:solidFill>
                  <a:srgbClr val="0070C0"/>
                </a:solidFill>
              </a:rPr>
              <a:t>多对多</a:t>
            </a:r>
            <a:r>
              <a:rPr lang="zh-CN" altLang="en-US" sz="2000" dirty="0"/>
              <a:t>的关系。在这种结构中，任意两个元素之间可能存在关系。即结点之间的关系可以是任意的，图中任意元素之间都可能相关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sz="2000" dirty="0" smtClean="0"/>
              <a:t>图是</a:t>
            </a:r>
            <a:r>
              <a:rPr lang="zh-CN" altLang="en-US" sz="2000" dirty="0"/>
              <a:t>一种比线性表和树</a:t>
            </a:r>
            <a:r>
              <a:rPr lang="zh-CN" altLang="en-US" sz="2000" dirty="0">
                <a:solidFill>
                  <a:schemeClr val="accent6"/>
                </a:solidFill>
              </a:rPr>
              <a:t>更为复杂</a:t>
            </a:r>
            <a:r>
              <a:rPr lang="zh-CN" altLang="en-US" sz="2000" dirty="0"/>
              <a:t>的数据结构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sz="2000" dirty="0"/>
              <a:t>图的</a:t>
            </a:r>
            <a:r>
              <a:rPr lang="zh-CN" altLang="en-US" sz="2000" dirty="0">
                <a:solidFill>
                  <a:schemeClr val="accent6"/>
                </a:solidFill>
              </a:rPr>
              <a:t>应用极为广泛</a:t>
            </a:r>
            <a:r>
              <a:rPr lang="zh-CN" altLang="en-US" sz="2000" dirty="0"/>
              <a:t>，已渗入到诸如语言学、逻辑学、物理、化学、电讯、计算机科学以及数学的其它分支</a:t>
            </a:r>
            <a:r>
              <a:rPr lang="zh-CN" altLang="en-US" sz="2000" dirty="0" smtClean="0"/>
              <a:t>。</a:t>
            </a:r>
            <a:endParaRPr lang="zh-CN" altLang="en-US" sz="2400" dirty="0"/>
          </a:p>
          <a:p>
            <a:pPr>
              <a:lnSpc>
                <a:spcPct val="114000"/>
              </a:lnSpc>
              <a:spcBef>
                <a:spcPts val="600"/>
              </a:spcBef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980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(Graph)</a:t>
            </a:r>
            <a:r>
              <a:rPr lang="zh-CN" altLang="en-US" dirty="0" smtClean="0"/>
              <a:t>的</a:t>
            </a:r>
            <a:r>
              <a:rPr lang="zh-CN" altLang="en-US" dirty="0"/>
              <a:t>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81075"/>
            <a:ext cx="8077200" cy="5419725"/>
          </a:xfrm>
        </p:spPr>
        <p:txBody>
          <a:bodyPr/>
          <a:lstStyle/>
          <a:p>
            <a:r>
              <a:rPr lang="zh-CN" altLang="en-US" sz="2400" dirty="0" smtClean="0"/>
              <a:t>一</a:t>
            </a:r>
            <a:r>
              <a:rPr lang="zh-CN" altLang="en-US" sz="2400" dirty="0"/>
              <a:t>个</a:t>
            </a:r>
            <a:r>
              <a:rPr lang="zh-CN" altLang="en-US" sz="2400" b="1" dirty="0">
                <a:solidFill>
                  <a:srgbClr val="00B0F0"/>
                </a:solidFill>
              </a:rPr>
              <a:t>图</a:t>
            </a:r>
            <a:r>
              <a:rPr lang="en-US" altLang="zh-CN" sz="2400" b="1" dirty="0">
                <a:solidFill>
                  <a:srgbClr val="00B0F0"/>
                </a:solidFill>
              </a:rPr>
              <a:t>(G)</a:t>
            </a:r>
            <a:r>
              <a:rPr lang="zh-CN" altLang="en-US" sz="2400" dirty="0"/>
              <a:t>定义为一个</a:t>
            </a:r>
            <a:r>
              <a:rPr lang="zh-CN" altLang="en-US" sz="2400" dirty="0">
                <a:solidFill>
                  <a:srgbClr val="FF0000"/>
                </a:solidFill>
              </a:rPr>
              <a:t>偶对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00CC"/>
                </a:solidFill>
              </a:rPr>
              <a:t>V</a:t>
            </a:r>
            <a:r>
              <a:rPr lang="en-US" altLang="zh-CN" sz="2400" dirty="0" smtClean="0"/>
              <a:t>, </a:t>
            </a:r>
            <a:r>
              <a:rPr lang="en-US" altLang="zh-CN" sz="2400" dirty="0" smtClean="0">
                <a:solidFill>
                  <a:srgbClr val="00B050"/>
                </a:solidFill>
              </a:rPr>
              <a:t>E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记为</a:t>
            </a:r>
            <a:r>
              <a:rPr lang="en-US" altLang="zh-CN" sz="2400" b="1" dirty="0">
                <a:solidFill>
                  <a:srgbClr val="00B0F0"/>
                </a:solidFill>
              </a:rPr>
              <a:t>G=(V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, E)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其中： 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V</a:t>
            </a:r>
            <a:r>
              <a:rPr lang="zh-CN" altLang="en-US" sz="2200" dirty="0"/>
              <a:t>是顶点</a:t>
            </a:r>
            <a:r>
              <a:rPr lang="en-US" altLang="zh-CN" sz="2200" dirty="0"/>
              <a:t>(Vertex)</a:t>
            </a:r>
            <a:r>
              <a:rPr lang="zh-CN" altLang="en-US" sz="2200" dirty="0"/>
              <a:t>的</a:t>
            </a:r>
            <a:r>
              <a:rPr lang="zh-CN" altLang="en-US" sz="2200" dirty="0">
                <a:solidFill>
                  <a:schemeClr val="accent6"/>
                </a:solidFill>
              </a:rPr>
              <a:t>非空有限集合</a:t>
            </a:r>
            <a:r>
              <a:rPr lang="zh-CN" altLang="en-US" sz="2200" dirty="0"/>
              <a:t>，记为</a:t>
            </a:r>
            <a:r>
              <a:rPr lang="en-US" altLang="zh-CN" sz="2200" dirty="0"/>
              <a:t>V(G)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E</a:t>
            </a:r>
            <a:r>
              <a:rPr lang="zh-CN" altLang="en-US" sz="2200" dirty="0"/>
              <a:t>是</a:t>
            </a:r>
            <a:r>
              <a:rPr lang="zh-CN" altLang="en-US" sz="2200" dirty="0">
                <a:solidFill>
                  <a:schemeClr val="accent6"/>
                </a:solidFill>
              </a:rPr>
              <a:t>无序集</a:t>
            </a:r>
            <a:r>
              <a:rPr lang="en-US" altLang="zh-CN" sz="2200" dirty="0">
                <a:solidFill>
                  <a:schemeClr val="accent6"/>
                </a:solidFill>
              </a:rPr>
              <a:t>V&amp;V</a:t>
            </a:r>
            <a:r>
              <a:rPr lang="zh-CN" altLang="en-US" sz="2200" dirty="0">
                <a:solidFill>
                  <a:schemeClr val="accent6"/>
                </a:solidFill>
              </a:rPr>
              <a:t>的一个子集</a:t>
            </a:r>
            <a:r>
              <a:rPr lang="zh-CN" altLang="en-US" sz="2200" dirty="0"/>
              <a:t>，记为</a:t>
            </a:r>
            <a:r>
              <a:rPr lang="en-US" altLang="zh-CN" sz="2200" dirty="0"/>
              <a:t>E(G) </a:t>
            </a:r>
            <a:r>
              <a:rPr lang="zh-CN" altLang="en-US" sz="2200" dirty="0"/>
              <a:t>，其元素是图的弧</a:t>
            </a:r>
            <a:r>
              <a:rPr lang="en-US" altLang="zh-CN" sz="2200" dirty="0"/>
              <a:t>(Arc)</a:t>
            </a:r>
            <a:r>
              <a:rPr lang="zh-CN" altLang="en-US" sz="2200" dirty="0"/>
              <a:t>。</a:t>
            </a:r>
          </a:p>
          <a:p>
            <a:r>
              <a:rPr lang="zh-CN" altLang="en-US" sz="2600" dirty="0" smtClean="0"/>
              <a:t>图的形式化定义为：</a:t>
            </a:r>
            <a:r>
              <a:rPr lang="en-US" altLang="zh-CN" sz="2400" b="1" dirty="0" smtClean="0"/>
              <a:t>G</a:t>
            </a:r>
            <a:r>
              <a:rPr lang="en-US" altLang="zh-CN" sz="2400" b="1" dirty="0"/>
              <a:t>=(</a:t>
            </a:r>
            <a:r>
              <a:rPr lang="en-US" altLang="zh-CN" sz="2400" b="1" dirty="0" smtClean="0"/>
              <a:t>V, E</a:t>
            </a:r>
            <a:r>
              <a:rPr lang="en-US" altLang="zh-CN" sz="2400" b="1" dirty="0"/>
              <a:t>)</a:t>
            </a:r>
          </a:p>
          <a:p>
            <a:pPr lvl="1"/>
            <a:r>
              <a:rPr lang="en-US" altLang="zh-CN" sz="2400" dirty="0"/>
              <a:t>V</a:t>
            </a:r>
            <a:r>
              <a:rPr lang="en-US" altLang="zh-CN" sz="2400" dirty="0" smtClean="0"/>
              <a:t>={ v | </a:t>
            </a:r>
            <a:r>
              <a:rPr lang="en-US" altLang="zh-CN" sz="2400" dirty="0" err="1" smtClean="0"/>
              <a:t>v</a:t>
            </a:r>
            <a:r>
              <a:rPr lang="en-US" altLang="zh-CN" sz="2400" dirty="0" err="1" smtClean="0">
                <a:sym typeface="Symbol" panose="05050102010706020507" pitchFamily="18" charset="2"/>
              </a:rPr>
              <a:t></a:t>
            </a:r>
            <a:r>
              <a:rPr lang="en-US" altLang="zh-CN" sz="2400" dirty="0" err="1" smtClean="0"/>
              <a:t>data</a:t>
            </a:r>
            <a:r>
              <a:rPr lang="en-US" altLang="zh-CN" sz="2400" dirty="0" smtClean="0"/>
              <a:t> object }</a:t>
            </a:r>
            <a:endParaRPr lang="en-US" altLang="zh-CN" sz="2400" dirty="0"/>
          </a:p>
          <a:p>
            <a:pPr lvl="1"/>
            <a:r>
              <a:rPr lang="en-US" altLang="zh-CN" sz="2400" dirty="0"/>
              <a:t>E</a:t>
            </a:r>
            <a:r>
              <a:rPr lang="en-US" altLang="zh-CN" sz="2400" dirty="0" smtClean="0"/>
              <a:t>={ &lt;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, w&gt; | 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, w</a:t>
            </a:r>
            <a:r>
              <a:rPr lang="en-US" altLang="zh-CN" sz="2400" dirty="0">
                <a:sym typeface="Symbol" panose="05050102010706020507" pitchFamily="18" charset="2"/>
              </a:rPr>
              <a:t>  </a:t>
            </a:r>
            <a:r>
              <a:rPr lang="en-US" altLang="zh-CN" sz="2400" dirty="0" smtClean="0"/>
              <a:t>V ∩ </a:t>
            </a:r>
            <a:r>
              <a:rPr lang="en-US" altLang="zh-CN" sz="2400" dirty="0" smtClean="0">
                <a:solidFill>
                  <a:srgbClr val="00B050"/>
                </a:solidFill>
              </a:rPr>
              <a:t>p</a:t>
            </a:r>
            <a:r>
              <a:rPr lang="en-US" altLang="zh-CN" sz="2400" dirty="0" smtClean="0"/>
              <a:t>(v, w) }</a:t>
            </a:r>
            <a:endParaRPr lang="en-US" altLang="zh-CN" sz="2400" dirty="0"/>
          </a:p>
          <a:p>
            <a:pPr lvl="2"/>
            <a:r>
              <a:rPr lang="en-US" altLang="zh-CN" sz="2200" dirty="0" smtClean="0"/>
              <a:t>p(v, w</a:t>
            </a:r>
            <a:r>
              <a:rPr lang="en-US" altLang="zh-CN" sz="2200" dirty="0"/>
              <a:t>)</a:t>
            </a:r>
            <a:r>
              <a:rPr lang="zh-CN" altLang="en-US" sz="2200" dirty="0" smtClean="0"/>
              <a:t>表示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从</a:t>
            </a:r>
            <a:r>
              <a:rPr lang="zh-CN" altLang="en-US" sz="2200" dirty="0"/>
              <a:t>顶点</a:t>
            </a:r>
            <a:r>
              <a:rPr lang="en-US" altLang="zh-CN" sz="2200" dirty="0"/>
              <a:t>v</a:t>
            </a:r>
            <a:r>
              <a:rPr lang="zh-CN" altLang="en-US" sz="2200" dirty="0"/>
              <a:t>到顶点</a:t>
            </a:r>
            <a:r>
              <a:rPr lang="en-US" altLang="zh-CN" sz="2200" dirty="0"/>
              <a:t>w</a:t>
            </a:r>
            <a:r>
              <a:rPr lang="zh-CN" altLang="en-US" sz="2200" dirty="0"/>
              <a:t>有一条直接通路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r>
              <a:rPr lang="zh-CN" altLang="en-US" sz="2600" dirty="0" smtClean="0"/>
              <a:t>顶点</a:t>
            </a:r>
            <a:r>
              <a:rPr lang="zh-CN" altLang="en-US" sz="2600" dirty="0"/>
              <a:t>集合为空（</a:t>
            </a:r>
            <a:r>
              <a:rPr lang="en-US" altLang="zh-CN" sz="2600" dirty="0"/>
              <a:t>V=null</a:t>
            </a:r>
            <a:r>
              <a:rPr lang="zh-CN" altLang="en-US" sz="2600" dirty="0"/>
              <a:t>）的图称为</a:t>
            </a:r>
            <a:r>
              <a:rPr lang="zh-CN" altLang="en-US" sz="2600" b="1" dirty="0">
                <a:solidFill>
                  <a:srgbClr val="00B0F0"/>
                </a:solidFill>
              </a:rPr>
              <a:t>空图</a:t>
            </a:r>
            <a:r>
              <a:rPr lang="zh-CN" altLang="en-US" sz="2600" dirty="0" smtClean="0"/>
              <a:t>。</a:t>
            </a:r>
            <a:endParaRPr lang="zh-CN" altLang="en-US" sz="2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248" y="2667000"/>
            <a:ext cx="1704690" cy="1921387"/>
          </a:xfrm>
          <a:prstGeom prst="rect">
            <a:avLst/>
          </a:prstGeom>
        </p:spPr>
      </p:pic>
      <p:sp>
        <p:nvSpPr>
          <p:cNvPr id="5" name="动作按钮: 开始 4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3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图</a:t>
            </a:r>
            <a:r>
              <a:rPr lang="zh-CN" altLang="en-US" dirty="0"/>
              <a:t>的</a:t>
            </a:r>
            <a:r>
              <a:rPr lang="zh-CN" altLang="en-US" dirty="0" smtClean="0"/>
              <a:t>相关术语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1/13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2971800"/>
            <a:ext cx="8229600" cy="3505200"/>
          </a:xfrm>
        </p:spPr>
        <p:txBody>
          <a:bodyPr/>
          <a:lstStyle/>
          <a:p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无向图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Undigraph</a:t>
            </a:r>
            <a:r>
              <a:rPr lang="en-US" altLang="zh-CN" sz="2400" b="1" dirty="0"/>
              <a:t>)</a:t>
            </a:r>
            <a:r>
              <a:rPr lang="zh-CN" altLang="en-US" sz="2400" dirty="0"/>
              <a:t>： 若图</a:t>
            </a:r>
            <a:r>
              <a:rPr lang="en-US" altLang="zh-CN" sz="2400" dirty="0"/>
              <a:t>G</a:t>
            </a:r>
            <a:r>
              <a:rPr lang="zh-CN" altLang="en-US" sz="2400" dirty="0"/>
              <a:t>的关系集合</a:t>
            </a:r>
            <a:r>
              <a:rPr lang="en-US" altLang="zh-CN" sz="2400" dirty="0"/>
              <a:t>E(G)</a:t>
            </a:r>
            <a:r>
              <a:rPr lang="zh-CN" altLang="en-US" sz="2400" dirty="0"/>
              <a:t>中，顶点偶</a:t>
            </a:r>
            <a:r>
              <a:rPr lang="zh-CN" altLang="en-US" sz="2400" dirty="0" smtClean="0"/>
              <a:t>对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smtClean="0"/>
              <a:t>v, w</a:t>
            </a:r>
            <a:r>
              <a:rPr lang="en-US" altLang="zh-CN" sz="2400" dirty="0" smtClean="0">
                <a:solidFill>
                  <a:srgbClr val="FF0000"/>
                </a:solidFill>
              </a:rPr>
              <a:t>)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的</a:t>
            </a:r>
            <a:r>
              <a:rPr lang="en-US" altLang="zh-CN" sz="2400" dirty="0">
                <a:solidFill>
                  <a:schemeClr val="accent6"/>
                </a:solidFill>
              </a:rPr>
              <a:t>v</a:t>
            </a:r>
            <a:r>
              <a:rPr lang="zh-CN" altLang="en-US" sz="2400" dirty="0">
                <a:solidFill>
                  <a:schemeClr val="accent6"/>
                </a:solidFill>
              </a:rPr>
              <a:t>和</a:t>
            </a:r>
            <a:r>
              <a:rPr lang="en-US" altLang="zh-CN" sz="2400" dirty="0">
                <a:solidFill>
                  <a:schemeClr val="accent6"/>
                </a:solidFill>
              </a:rPr>
              <a:t>w</a:t>
            </a:r>
            <a:r>
              <a:rPr lang="zh-CN" altLang="en-US" sz="2400" dirty="0">
                <a:solidFill>
                  <a:schemeClr val="accent6"/>
                </a:solidFill>
              </a:rPr>
              <a:t>之间是</a:t>
            </a:r>
            <a:r>
              <a:rPr lang="zh-CN" altLang="en-US" sz="2400" u="sng" dirty="0">
                <a:solidFill>
                  <a:schemeClr val="accent6"/>
                </a:solidFill>
              </a:rPr>
              <a:t>无序的</a:t>
            </a:r>
            <a:r>
              <a:rPr lang="zh-CN" altLang="en-US" sz="2400" dirty="0"/>
              <a:t>，称</a:t>
            </a:r>
            <a:r>
              <a:rPr lang="zh-CN" altLang="en-US" sz="2400" b="1" u="sng" dirty="0"/>
              <a:t>图</a:t>
            </a:r>
            <a:r>
              <a:rPr lang="en-US" altLang="zh-CN" sz="2400" b="1" u="sng" dirty="0"/>
              <a:t>G</a:t>
            </a:r>
            <a:r>
              <a:rPr lang="zh-CN" altLang="en-US" sz="2400" b="1" u="sng" dirty="0"/>
              <a:t>是无向图</a:t>
            </a:r>
            <a:r>
              <a:rPr lang="zh-CN" altLang="en-US" sz="2400" dirty="0"/>
              <a:t>。 </a:t>
            </a:r>
          </a:p>
          <a:p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有向图</a:t>
            </a:r>
            <a:r>
              <a:rPr lang="en-US" altLang="zh-CN" sz="2400" b="1" dirty="0"/>
              <a:t>(Digraph)</a:t>
            </a:r>
            <a:r>
              <a:rPr lang="zh-CN" altLang="en-US" sz="2400" dirty="0"/>
              <a:t>： 若图</a:t>
            </a:r>
            <a:r>
              <a:rPr lang="en-US" altLang="zh-CN" sz="2400" dirty="0"/>
              <a:t>G</a:t>
            </a:r>
            <a:r>
              <a:rPr lang="zh-CN" altLang="en-US" sz="2400" dirty="0"/>
              <a:t>的关系集合</a:t>
            </a:r>
            <a:r>
              <a:rPr lang="en-US" altLang="zh-CN" sz="2400" dirty="0"/>
              <a:t>E(G)</a:t>
            </a:r>
            <a:r>
              <a:rPr lang="zh-CN" altLang="en-US" sz="2400" dirty="0"/>
              <a:t>中，顶点偶对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, w</a:t>
            </a:r>
            <a:r>
              <a:rPr lang="en-US" altLang="zh-CN" sz="2400" dirty="0">
                <a:solidFill>
                  <a:srgbClr val="FF0000"/>
                </a:solidFill>
              </a:rPr>
              <a:t>&gt;</a:t>
            </a:r>
            <a:r>
              <a:rPr lang="zh-CN" altLang="en-US" sz="2400" dirty="0"/>
              <a:t>的</a:t>
            </a:r>
            <a:r>
              <a:rPr lang="en-US" altLang="zh-CN" sz="2400" dirty="0">
                <a:solidFill>
                  <a:schemeClr val="accent6"/>
                </a:solidFill>
              </a:rPr>
              <a:t>v</a:t>
            </a:r>
            <a:r>
              <a:rPr lang="zh-CN" altLang="en-US" sz="2400" dirty="0">
                <a:solidFill>
                  <a:schemeClr val="accent6"/>
                </a:solidFill>
              </a:rPr>
              <a:t>和</a:t>
            </a:r>
            <a:r>
              <a:rPr lang="en-US" altLang="zh-CN" sz="2400" dirty="0">
                <a:solidFill>
                  <a:schemeClr val="accent6"/>
                </a:solidFill>
              </a:rPr>
              <a:t>w</a:t>
            </a:r>
            <a:r>
              <a:rPr lang="zh-CN" altLang="en-US" sz="2400" dirty="0">
                <a:solidFill>
                  <a:schemeClr val="accent6"/>
                </a:solidFill>
              </a:rPr>
              <a:t>之间是</a:t>
            </a:r>
            <a:r>
              <a:rPr lang="zh-CN" altLang="en-US" sz="2400" u="sng" dirty="0">
                <a:solidFill>
                  <a:schemeClr val="accent6"/>
                </a:solidFill>
              </a:rPr>
              <a:t>有序的</a:t>
            </a:r>
            <a:r>
              <a:rPr lang="zh-CN" altLang="en-US" sz="2400" dirty="0"/>
              <a:t>，称</a:t>
            </a:r>
            <a:r>
              <a:rPr lang="zh-CN" altLang="en-US" sz="2400" b="1" u="sng" dirty="0"/>
              <a:t>图</a:t>
            </a:r>
            <a:r>
              <a:rPr lang="en-US" altLang="zh-CN" sz="2400" b="1" u="sng" dirty="0"/>
              <a:t>G</a:t>
            </a:r>
            <a:r>
              <a:rPr lang="zh-CN" altLang="en-US" sz="2400" b="1" u="sng" dirty="0"/>
              <a:t>是有向图</a:t>
            </a:r>
            <a:r>
              <a:rPr lang="zh-CN" altLang="en-US" sz="2400" dirty="0"/>
              <a:t>。</a:t>
            </a:r>
          </a:p>
          <a:p>
            <a:pPr lvl="1"/>
            <a:r>
              <a:rPr lang="zh-CN" altLang="en-US" sz="2200" dirty="0" smtClean="0"/>
              <a:t>有向图</a:t>
            </a:r>
            <a:r>
              <a:rPr lang="zh-CN" altLang="en-US" sz="2200" dirty="0"/>
              <a:t>中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&lt;</a:t>
            </a:r>
            <a:r>
              <a:rPr lang="en-US" altLang="zh-CN" sz="2200" dirty="0"/>
              <a:t>v</a:t>
            </a:r>
            <a:r>
              <a:rPr lang="en-US" altLang="zh-CN" sz="2200" dirty="0" smtClean="0"/>
              <a:t>, w&gt;</a:t>
            </a:r>
            <a:r>
              <a:rPr lang="en-US" altLang="zh-CN" sz="2200" dirty="0" smtClean="0">
                <a:sym typeface="Symbol" panose="05050102010706020507" pitchFamily="18" charset="2"/>
              </a:rPr>
              <a:t></a:t>
            </a:r>
            <a:r>
              <a:rPr lang="en-US" altLang="zh-CN" sz="2200" dirty="0" smtClean="0"/>
              <a:t>E(G</a:t>
            </a:r>
            <a:r>
              <a:rPr lang="en-US" altLang="zh-CN" sz="2200" dirty="0"/>
              <a:t>) </a:t>
            </a:r>
            <a:r>
              <a:rPr lang="zh-CN" altLang="en-US" sz="2200" dirty="0"/>
              <a:t>，表示从顶点</a:t>
            </a:r>
            <a:r>
              <a:rPr lang="en-US" altLang="zh-CN" sz="2200" dirty="0"/>
              <a:t>v</a:t>
            </a:r>
            <a:r>
              <a:rPr lang="zh-CN" altLang="en-US" sz="2200" dirty="0"/>
              <a:t>到顶点</a:t>
            </a:r>
            <a:r>
              <a:rPr lang="en-US" altLang="zh-CN" sz="2200" dirty="0"/>
              <a:t>w</a:t>
            </a:r>
            <a:r>
              <a:rPr lang="zh-CN" altLang="en-US" sz="2200" dirty="0"/>
              <a:t>有一条弧</a:t>
            </a:r>
            <a:r>
              <a:rPr lang="zh-CN" altLang="en-US" sz="2200" dirty="0" smtClean="0"/>
              <a:t>。其中</a:t>
            </a:r>
            <a:r>
              <a:rPr lang="zh-CN" altLang="en-US" sz="2200" dirty="0"/>
              <a:t>：</a:t>
            </a:r>
            <a:r>
              <a:rPr lang="en-US" altLang="zh-CN" sz="2200" dirty="0"/>
              <a:t>v</a:t>
            </a:r>
            <a:r>
              <a:rPr lang="zh-CN" altLang="en-US" sz="2200" dirty="0"/>
              <a:t>称为</a:t>
            </a:r>
            <a:r>
              <a:rPr lang="zh-CN" altLang="en-US" sz="2200" b="1" dirty="0">
                <a:solidFill>
                  <a:srgbClr val="0070C0"/>
                </a:solidFill>
              </a:rPr>
              <a:t>弧尾</a:t>
            </a:r>
            <a:r>
              <a:rPr lang="en-US" altLang="zh-CN" sz="2200" b="1" dirty="0"/>
              <a:t>(tail)</a:t>
            </a:r>
            <a:r>
              <a:rPr lang="zh-CN" altLang="en-US" sz="2200" dirty="0"/>
              <a:t>或</a:t>
            </a:r>
            <a:r>
              <a:rPr lang="zh-CN" altLang="en-US" sz="2200" b="1" dirty="0">
                <a:solidFill>
                  <a:srgbClr val="0070C0"/>
                </a:solidFill>
              </a:rPr>
              <a:t>始点</a:t>
            </a:r>
            <a:r>
              <a:rPr lang="en-US" altLang="zh-CN" sz="2200" b="1" dirty="0"/>
              <a:t>(initial node)</a:t>
            </a:r>
            <a:r>
              <a:rPr lang="zh-CN" altLang="en-US" sz="2200" dirty="0"/>
              <a:t>，</a:t>
            </a:r>
            <a:r>
              <a:rPr lang="en-US" altLang="zh-CN" sz="2200" dirty="0"/>
              <a:t>w</a:t>
            </a:r>
            <a:r>
              <a:rPr lang="zh-CN" altLang="en-US" sz="2200" dirty="0"/>
              <a:t>称为</a:t>
            </a:r>
            <a:r>
              <a:rPr lang="zh-CN" altLang="en-US" sz="2200" b="1" dirty="0">
                <a:solidFill>
                  <a:srgbClr val="0070C0"/>
                </a:solidFill>
              </a:rPr>
              <a:t>弧头</a:t>
            </a:r>
            <a:r>
              <a:rPr lang="en-US" altLang="zh-CN" sz="2200" b="1" dirty="0"/>
              <a:t>(head)</a:t>
            </a:r>
            <a:r>
              <a:rPr lang="zh-CN" altLang="en-US" sz="2200" dirty="0"/>
              <a:t>或</a:t>
            </a:r>
            <a:r>
              <a:rPr lang="zh-CN" altLang="en-US" sz="2200" b="1" dirty="0">
                <a:solidFill>
                  <a:srgbClr val="0070C0"/>
                </a:solidFill>
              </a:rPr>
              <a:t>终点</a:t>
            </a:r>
            <a:r>
              <a:rPr lang="en-US" altLang="zh-CN" sz="2200" b="1" dirty="0"/>
              <a:t>(terminal node) 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gray">
          <a:xfrm>
            <a:off x="525379" y="1066799"/>
            <a:ext cx="4884821" cy="18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kern="0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弧</a:t>
            </a:r>
            <a:r>
              <a:rPr lang="en-US" altLang="zh-CN" sz="2400" b="1" kern="0" dirty="0" smtClean="0"/>
              <a:t>(Arc)</a:t>
            </a:r>
            <a:r>
              <a:rPr lang="zh-CN" altLang="en-US" sz="2400" b="0" kern="0" dirty="0" smtClean="0"/>
              <a:t>：表示两个顶点</a:t>
            </a:r>
            <a:r>
              <a:rPr lang="en-US" altLang="zh-CN" sz="2400" b="0" kern="0" dirty="0" smtClean="0"/>
              <a:t>v</a:t>
            </a:r>
            <a:r>
              <a:rPr lang="zh-CN" altLang="en-US" sz="2400" b="0" kern="0" dirty="0" smtClean="0"/>
              <a:t>和</a:t>
            </a:r>
            <a:r>
              <a:rPr lang="en-US" altLang="zh-CN" sz="2400" b="0" kern="0" dirty="0" smtClean="0"/>
              <a:t>w</a:t>
            </a:r>
            <a:r>
              <a:rPr lang="zh-CN" altLang="en-US" sz="2400" b="0" kern="0" dirty="0" smtClean="0"/>
              <a:t>之间存在一个关系，用顶点偶对</a:t>
            </a:r>
            <a:r>
              <a:rPr lang="en-US" altLang="zh-CN" sz="2400" b="0" kern="0" dirty="0" smtClean="0"/>
              <a:t>&lt;v, w&gt;</a:t>
            </a:r>
            <a:r>
              <a:rPr lang="zh-CN" altLang="en-US" sz="2400" b="0" kern="0" dirty="0" smtClean="0"/>
              <a:t>表示。</a:t>
            </a:r>
            <a:r>
              <a:rPr lang="zh-CN" altLang="en-US" sz="24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通常根据图的顶点偶对将图分为</a:t>
            </a:r>
            <a:r>
              <a:rPr lang="zh-CN" altLang="en-US" sz="2400" kern="0" dirty="0" smtClean="0"/>
              <a:t>有向图</a:t>
            </a:r>
            <a:r>
              <a:rPr lang="zh-CN" altLang="en-US" sz="24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zh-CN" altLang="en-US" sz="2400" kern="0" dirty="0" smtClean="0"/>
              <a:t>无向图</a:t>
            </a:r>
            <a:r>
              <a:rPr lang="zh-CN" altLang="en-US" sz="24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zh-CN" altLang="en-US" sz="2400" b="0" kern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74072" y="2492201"/>
            <a:ext cx="13484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r>
              <a:rPr lang="zh-CN" altLang="en-US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向图</a:t>
            </a:r>
            <a:endParaRPr lang="zh-CN" altLang="en-US" sz="20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99041" y="2492201"/>
            <a:ext cx="1348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</a:t>
            </a:r>
            <a:r>
              <a:rPr lang="zh-CN" altLang="en-US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向图</a:t>
            </a:r>
            <a:endParaRPr lang="zh-CN" altLang="en-US" sz="20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72" y="990611"/>
            <a:ext cx="1476190" cy="14761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978" y="990611"/>
            <a:ext cx="1428571" cy="1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9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5"/>
          <p:cNvSpPr txBox="1">
            <a:spLocks/>
          </p:cNvSpPr>
          <p:nvPr/>
        </p:nvSpPr>
        <p:spPr>
          <a:xfrm>
            <a:off x="914400" y="3042928"/>
            <a:ext cx="7366000" cy="17545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fontAlgn="base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200" b="0" kern="0" dirty="0" smtClean="0"/>
              <a:t>G</a:t>
            </a:r>
            <a:r>
              <a:rPr lang="en-US" altLang="zh-CN" sz="2200" b="0" kern="0" baseline="-25000" dirty="0" smtClean="0"/>
              <a:t>1</a:t>
            </a:r>
            <a:r>
              <a:rPr lang="en-US" altLang="zh-CN" sz="2200" b="0" kern="0" dirty="0" smtClean="0"/>
              <a:t>=(V</a:t>
            </a:r>
            <a:r>
              <a:rPr lang="en-US" altLang="zh-CN" sz="2200" b="0" kern="0" baseline="-25000" dirty="0" smtClean="0"/>
              <a:t>1</a:t>
            </a:r>
            <a:r>
              <a:rPr lang="en-US" altLang="zh-CN" sz="2200" b="0" kern="0" dirty="0" smtClean="0"/>
              <a:t>,  E</a:t>
            </a:r>
            <a:r>
              <a:rPr lang="en-US" altLang="zh-CN" sz="2200" b="0" kern="0" baseline="-25000" dirty="0" smtClean="0"/>
              <a:t>1</a:t>
            </a:r>
            <a:r>
              <a:rPr lang="en-US" altLang="zh-CN" sz="2200" b="0" kern="0" dirty="0" smtClean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200" b="0" kern="0" dirty="0" smtClean="0"/>
              <a:t>V</a:t>
            </a:r>
            <a:r>
              <a:rPr lang="en-US" altLang="zh-CN" sz="2200" b="0" kern="0" baseline="-25000" dirty="0" smtClean="0"/>
              <a:t>1</a:t>
            </a:r>
            <a:r>
              <a:rPr lang="en-US" altLang="zh-CN" sz="2200" b="0" kern="0" dirty="0" smtClean="0"/>
              <a:t>={a, b, c, d, e}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200" b="0" kern="0" dirty="0" smtClean="0"/>
              <a:t>E</a:t>
            </a:r>
            <a:r>
              <a:rPr lang="en-US" altLang="zh-CN" sz="2200" b="0" kern="0" baseline="-25000" dirty="0" smtClean="0"/>
              <a:t>1</a:t>
            </a:r>
            <a:r>
              <a:rPr lang="en-US" altLang="zh-CN" sz="2200" b="0" kern="0" dirty="0" smtClean="0"/>
              <a:t>={</a:t>
            </a:r>
            <a:r>
              <a:rPr lang="en-US" altLang="zh-CN" sz="2200" b="0" kern="0" dirty="0" smtClean="0">
                <a:solidFill>
                  <a:srgbClr val="FF0000"/>
                </a:solidFill>
              </a:rPr>
              <a:t>&lt;</a:t>
            </a:r>
            <a:r>
              <a:rPr lang="en-US" altLang="zh-CN" sz="2200" b="0" kern="0" dirty="0" err="1" smtClean="0"/>
              <a:t>a,b</a:t>
            </a:r>
            <a:r>
              <a:rPr lang="en-US" altLang="zh-CN" sz="2200" b="0" kern="0" dirty="0" smtClean="0">
                <a:solidFill>
                  <a:srgbClr val="FF0000"/>
                </a:solidFill>
              </a:rPr>
              <a:t>&gt;</a:t>
            </a:r>
            <a:r>
              <a:rPr lang="en-US" altLang="zh-CN" sz="2200" b="0" kern="0" dirty="0" smtClean="0"/>
              <a:t>,</a:t>
            </a:r>
            <a:r>
              <a:rPr lang="en-US" altLang="zh-CN" sz="2200" b="0" kern="0" dirty="0" smtClean="0">
                <a:solidFill>
                  <a:srgbClr val="FF0000"/>
                </a:solidFill>
              </a:rPr>
              <a:t>&lt;</a:t>
            </a:r>
            <a:r>
              <a:rPr lang="en-US" altLang="zh-CN" sz="2200" b="0" kern="0" dirty="0" err="1" smtClean="0"/>
              <a:t>a,e</a:t>
            </a:r>
            <a:r>
              <a:rPr lang="en-US" altLang="zh-CN" sz="2200" b="0" kern="0" dirty="0" smtClean="0">
                <a:solidFill>
                  <a:srgbClr val="FF0000"/>
                </a:solidFill>
              </a:rPr>
              <a:t>&gt;</a:t>
            </a:r>
            <a:r>
              <a:rPr lang="en-US" altLang="zh-CN" sz="2200" b="0" kern="0" dirty="0" smtClean="0"/>
              <a:t>, &lt;</a:t>
            </a:r>
            <a:r>
              <a:rPr lang="en-US" altLang="zh-CN" sz="2200" b="0" kern="0" dirty="0" err="1" smtClean="0"/>
              <a:t>b,e</a:t>
            </a:r>
            <a:r>
              <a:rPr lang="en-US" altLang="zh-CN" sz="2200" b="0" kern="0" dirty="0" smtClean="0"/>
              <a:t>&gt;,&lt;</a:t>
            </a:r>
            <a:r>
              <a:rPr lang="en-US" altLang="zh-CN" sz="2200" b="0" kern="0" dirty="0" err="1" smtClean="0"/>
              <a:t>c,b</a:t>
            </a:r>
            <a:r>
              <a:rPr lang="en-US" altLang="zh-CN" sz="2200" b="0" kern="0" dirty="0" smtClean="0"/>
              <a:t>&gt;,&lt;</a:t>
            </a:r>
            <a:r>
              <a:rPr lang="en-US" altLang="zh-CN" sz="2200" b="0" kern="0" dirty="0" err="1" smtClean="0"/>
              <a:t>c,a</a:t>
            </a:r>
            <a:r>
              <a:rPr lang="en-US" altLang="zh-CN" sz="2200" b="0" kern="0" dirty="0" smtClean="0"/>
              <a:t>&gt; ,&lt;</a:t>
            </a:r>
            <a:r>
              <a:rPr lang="en-US" altLang="zh-CN" sz="2200" b="0" kern="0" dirty="0" err="1" smtClean="0"/>
              <a:t>d,a</a:t>
            </a:r>
            <a:r>
              <a:rPr lang="en-US" altLang="zh-CN" sz="2200" b="0" kern="0" dirty="0" smtClean="0"/>
              <a:t>&gt;,&lt;</a:t>
            </a:r>
            <a:r>
              <a:rPr lang="en-US" altLang="zh-CN" sz="2200" b="0" kern="0" dirty="0" err="1" smtClean="0"/>
              <a:t>d,c</a:t>
            </a:r>
            <a:r>
              <a:rPr lang="en-US" altLang="zh-CN" sz="2200" b="0" kern="0" dirty="0" smtClean="0"/>
              <a:t>&gt;,&lt;</a:t>
            </a:r>
            <a:r>
              <a:rPr lang="en-US" altLang="zh-CN" sz="2200" b="0" kern="0" dirty="0" err="1" smtClean="0"/>
              <a:t>e,c</a:t>
            </a:r>
            <a:r>
              <a:rPr lang="en-US" altLang="zh-CN" sz="2200" b="0" kern="0" dirty="0" smtClean="0"/>
              <a:t>&gt;}</a:t>
            </a:r>
            <a:endParaRPr lang="zh-CN" altLang="en-US" sz="2200" b="0" kern="0" dirty="0"/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914400" y="4916833"/>
            <a:ext cx="7366000" cy="1664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342900" indent="-342900" algn="l" rtl="0" fontAlgn="base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 sz="2200" b="0" kern="0" dirty="0" smtClean="0"/>
              <a:t>G</a:t>
            </a:r>
            <a:r>
              <a:rPr lang="pt-BR" altLang="zh-CN" sz="2200" b="0" kern="0" baseline="-25000" dirty="0" smtClean="0"/>
              <a:t>2</a:t>
            </a:r>
            <a:r>
              <a:rPr lang="pt-BR" altLang="zh-CN" sz="2200" b="0" kern="0" dirty="0" smtClean="0"/>
              <a:t>=(V</a:t>
            </a:r>
            <a:r>
              <a:rPr lang="pt-BR" altLang="zh-CN" sz="2200" b="0" kern="0" baseline="-25000" dirty="0" smtClean="0"/>
              <a:t>2</a:t>
            </a:r>
            <a:r>
              <a:rPr lang="pt-BR" altLang="zh-CN" sz="2200" b="0" kern="0" dirty="0" smtClean="0"/>
              <a:t> </a:t>
            </a:r>
            <a:r>
              <a:rPr lang="zh-CN" altLang="pt-BR" sz="2200" b="0" kern="0" dirty="0" smtClean="0"/>
              <a:t>，</a:t>
            </a:r>
            <a:r>
              <a:rPr lang="pt-BR" altLang="zh-CN" sz="2200" b="0" kern="0" dirty="0" smtClean="0"/>
              <a:t>E</a:t>
            </a:r>
            <a:r>
              <a:rPr lang="pt-BR" altLang="zh-CN" sz="2200" b="0" kern="0" baseline="-25000" dirty="0" smtClean="0"/>
              <a:t>2</a:t>
            </a:r>
            <a:r>
              <a:rPr lang="pt-BR" altLang="zh-CN" sz="2200" b="0" kern="0" dirty="0" smtClean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 sz="2200" b="0" kern="0" dirty="0" smtClean="0"/>
              <a:t>V</a:t>
            </a:r>
            <a:r>
              <a:rPr lang="pt-BR" altLang="zh-CN" sz="2200" b="0" kern="0" baseline="-25000" dirty="0" smtClean="0"/>
              <a:t>2</a:t>
            </a:r>
            <a:r>
              <a:rPr lang="pt-BR" altLang="zh-CN" sz="2200" b="0" kern="0" dirty="0" smtClean="0"/>
              <a:t>={a, b, c, d}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zh-CN" sz="2200" b="0" kern="0" dirty="0" smtClean="0"/>
              <a:t>E</a:t>
            </a:r>
            <a:r>
              <a:rPr lang="pt-BR" altLang="zh-CN" sz="2200" b="0" kern="0" baseline="-25000" dirty="0" smtClean="0"/>
              <a:t>2</a:t>
            </a:r>
            <a:r>
              <a:rPr lang="pt-BR" altLang="zh-CN" sz="2200" b="0" kern="0" dirty="0" smtClean="0"/>
              <a:t>={</a:t>
            </a:r>
            <a:r>
              <a:rPr lang="pt-BR" altLang="zh-CN" sz="2200" b="0" kern="0" dirty="0" smtClean="0">
                <a:solidFill>
                  <a:srgbClr val="FF0000"/>
                </a:solidFill>
              </a:rPr>
              <a:t>(</a:t>
            </a:r>
            <a:r>
              <a:rPr lang="pt-BR" altLang="zh-CN" sz="2200" b="0" kern="0" dirty="0" smtClean="0"/>
              <a:t>a,b</a:t>
            </a:r>
            <a:r>
              <a:rPr lang="pt-BR" altLang="zh-CN" sz="2200" b="0" kern="0" dirty="0" smtClean="0">
                <a:solidFill>
                  <a:srgbClr val="FF0000"/>
                </a:solidFill>
              </a:rPr>
              <a:t>)</a:t>
            </a:r>
            <a:r>
              <a:rPr lang="pt-BR" altLang="zh-CN" sz="2200" b="0" kern="0" dirty="0" smtClean="0"/>
              <a:t>, (a,c), (a,d), (b,d), (b,c), (c,d)}</a:t>
            </a:r>
            <a:endParaRPr lang="pt-BR" altLang="zh-CN" sz="2200" b="0" kern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图的相关术语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2/13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6"/>
            <a:ext cx="8191500" cy="1464754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zh-CN" altLang="en-US" sz="2400" dirty="0" smtClean="0"/>
              <a:t>无向图</a:t>
            </a:r>
            <a:r>
              <a:rPr lang="en-US" altLang="zh-CN" sz="2400" dirty="0" smtClean="0"/>
              <a:t>G</a:t>
            </a:r>
            <a:r>
              <a:rPr lang="zh-CN" altLang="en-US" sz="2400" dirty="0" smtClean="0"/>
              <a:t>中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若</a:t>
            </a:r>
            <a:r>
              <a:rPr lang="zh-CN" altLang="en-US" sz="2400" b="1" dirty="0" smtClean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dirty="0" smtClean="0"/>
              <a:t>&lt;</a:t>
            </a:r>
            <a:r>
              <a:rPr lang="en-US" altLang="zh-CN" sz="2400" dirty="0"/>
              <a:t>v</a:t>
            </a:r>
            <a:r>
              <a:rPr lang="en-US" altLang="zh-CN" sz="2400" dirty="0" smtClean="0"/>
              <a:t>, w&gt;</a:t>
            </a:r>
            <a:r>
              <a:rPr lang="en-US" altLang="zh-CN" sz="2400" dirty="0" smtClean="0">
                <a:sym typeface="Symbol" panose="05050102010706020507" pitchFamily="18" charset="2"/>
              </a:rPr>
              <a:t></a:t>
            </a:r>
            <a:r>
              <a:rPr lang="en-US" altLang="zh-CN" sz="2400" dirty="0" smtClean="0"/>
              <a:t>E(G</a:t>
            </a:r>
            <a:r>
              <a:rPr lang="en-US" altLang="zh-CN" sz="2400" dirty="0"/>
              <a:t>) </a:t>
            </a:r>
            <a:r>
              <a:rPr lang="zh-CN" altLang="en-US" sz="2400" dirty="0"/>
              <a:t>，有</a:t>
            </a:r>
            <a:r>
              <a:rPr lang="en-US" altLang="zh-CN" sz="2400" dirty="0"/>
              <a:t>&lt;w</a:t>
            </a:r>
            <a:r>
              <a:rPr lang="en-US" altLang="zh-CN" sz="2400" dirty="0" smtClean="0"/>
              <a:t>, v&gt;</a:t>
            </a:r>
            <a:r>
              <a:rPr lang="en-US" altLang="zh-CN" sz="2400" dirty="0" smtClean="0">
                <a:sym typeface="Symbol" panose="05050102010706020507" pitchFamily="18" charset="2"/>
              </a:rPr>
              <a:t></a:t>
            </a:r>
            <a:r>
              <a:rPr lang="en-US" altLang="zh-CN" sz="2400" dirty="0" smtClean="0"/>
              <a:t>E(G</a:t>
            </a:r>
            <a:r>
              <a:rPr lang="en-US" altLang="zh-CN" sz="2400" dirty="0"/>
              <a:t>) </a:t>
            </a:r>
            <a:r>
              <a:rPr lang="zh-CN" altLang="en-US" sz="2400" dirty="0"/>
              <a:t>，即</a:t>
            </a:r>
            <a:r>
              <a:rPr lang="en-US" altLang="zh-CN" sz="2400" dirty="0"/>
              <a:t>E(G)</a:t>
            </a:r>
            <a:r>
              <a:rPr lang="zh-CN" altLang="en-US" sz="2400" dirty="0"/>
              <a:t>是</a:t>
            </a:r>
            <a:r>
              <a:rPr lang="zh-CN" altLang="en-US" sz="2400" b="1" dirty="0"/>
              <a:t>对称</a:t>
            </a:r>
            <a:r>
              <a:rPr lang="zh-CN" altLang="en-US" sz="2400" dirty="0"/>
              <a:t>，则用无序对</a:t>
            </a:r>
            <a:r>
              <a:rPr lang="en-US" altLang="zh-CN" sz="2400" dirty="0"/>
              <a:t>(v</a:t>
            </a:r>
            <a:r>
              <a:rPr lang="en-US" altLang="zh-CN" sz="2400" dirty="0" smtClean="0"/>
              <a:t>, w</a:t>
            </a:r>
            <a:r>
              <a:rPr lang="en-US" altLang="zh-CN" sz="2400" dirty="0"/>
              <a:t>) </a:t>
            </a:r>
            <a:r>
              <a:rPr lang="zh-CN" altLang="en-US" sz="2400" dirty="0"/>
              <a:t>表示</a:t>
            </a:r>
            <a:r>
              <a:rPr lang="en-US" altLang="zh-CN" sz="2400" dirty="0"/>
              <a:t>v</a:t>
            </a:r>
            <a:r>
              <a:rPr lang="zh-CN" altLang="en-US" sz="2400" dirty="0"/>
              <a:t>和</a:t>
            </a:r>
            <a:r>
              <a:rPr lang="en-US" altLang="zh-CN" sz="2400" dirty="0"/>
              <a:t>w</a:t>
            </a:r>
            <a:r>
              <a:rPr lang="zh-CN" altLang="en-US" sz="2400" dirty="0"/>
              <a:t>之间的一条边</a:t>
            </a:r>
            <a:r>
              <a:rPr lang="en-US" altLang="zh-CN" sz="2400" dirty="0"/>
              <a:t>(Edge)</a:t>
            </a:r>
            <a:r>
              <a:rPr lang="zh-CN" altLang="en-US" sz="2400" dirty="0"/>
              <a:t>，因此</a:t>
            </a:r>
            <a:r>
              <a:rPr lang="en-US" altLang="zh-CN" sz="2400" dirty="0">
                <a:solidFill>
                  <a:schemeClr val="accent6"/>
                </a:solidFill>
              </a:rPr>
              <a:t>(v</a:t>
            </a:r>
            <a:r>
              <a:rPr lang="en-US" altLang="zh-CN" sz="2400" dirty="0" smtClean="0">
                <a:solidFill>
                  <a:schemeClr val="accent6"/>
                </a:solidFill>
              </a:rPr>
              <a:t>, w</a:t>
            </a:r>
            <a:r>
              <a:rPr lang="en-US" altLang="zh-CN" sz="2400" dirty="0">
                <a:solidFill>
                  <a:schemeClr val="accent6"/>
                </a:solidFill>
              </a:rPr>
              <a:t>) </a:t>
            </a:r>
            <a:r>
              <a:rPr lang="zh-CN" altLang="en-US" sz="2400" dirty="0" smtClean="0">
                <a:solidFill>
                  <a:schemeClr val="accent6"/>
                </a:solidFill>
              </a:rPr>
              <a:t>和 </a:t>
            </a:r>
            <a:r>
              <a:rPr lang="en-US" altLang="zh-CN" sz="2400" dirty="0" smtClean="0">
                <a:solidFill>
                  <a:schemeClr val="accent6"/>
                </a:solidFill>
              </a:rPr>
              <a:t>(</a:t>
            </a:r>
            <a:r>
              <a:rPr lang="en-US" altLang="zh-CN" sz="2400" dirty="0">
                <a:solidFill>
                  <a:schemeClr val="accent6"/>
                </a:solidFill>
              </a:rPr>
              <a:t>w</a:t>
            </a:r>
            <a:r>
              <a:rPr lang="en-US" altLang="zh-CN" sz="2400" dirty="0" smtClean="0">
                <a:solidFill>
                  <a:schemeClr val="accent6"/>
                </a:solidFill>
              </a:rPr>
              <a:t>, v) </a:t>
            </a:r>
            <a:r>
              <a:rPr lang="zh-CN" altLang="en-US" sz="2400" dirty="0" smtClean="0">
                <a:solidFill>
                  <a:schemeClr val="accent6"/>
                </a:solidFill>
              </a:rPr>
              <a:t>代表</a:t>
            </a:r>
            <a:r>
              <a:rPr lang="zh-CN" altLang="en-US" sz="2400" dirty="0">
                <a:solidFill>
                  <a:schemeClr val="accent6"/>
                </a:solidFill>
              </a:rPr>
              <a:t>的是同一条边</a:t>
            </a:r>
            <a:r>
              <a:rPr lang="zh-CN" altLang="en-US" sz="2400" dirty="0"/>
              <a:t>。</a:t>
            </a:r>
          </a:p>
          <a:p>
            <a:pPr marL="0" indent="0"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1】 </a:t>
            </a:r>
            <a:r>
              <a:rPr lang="zh-CN" altLang="en-US" sz="2400" dirty="0" smtClean="0"/>
              <a:t>设有</a:t>
            </a:r>
            <a:r>
              <a:rPr lang="zh-CN" altLang="en-US" sz="2400" u="sng" dirty="0"/>
              <a:t>有向图</a:t>
            </a:r>
            <a:r>
              <a:rPr lang="en-US" altLang="zh-CN" sz="2400" u="sng" dirty="0">
                <a:solidFill>
                  <a:srgbClr val="FF0000"/>
                </a:solidFill>
              </a:rPr>
              <a:t>G</a:t>
            </a:r>
            <a:r>
              <a:rPr lang="en-US" altLang="zh-CN" sz="2400" u="sng" baseline="-25000" dirty="0">
                <a:solidFill>
                  <a:srgbClr val="FF0000"/>
                </a:solidFill>
              </a:rPr>
              <a:t>1</a:t>
            </a:r>
            <a:r>
              <a:rPr lang="zh-CN" altLang="en-US" sz="2400" dirty="0"/>
              <a:t>和</a:t>
            </a:r>
            <a:r>
              <a:rPr lang="zh-CN" altLang="en-US" sz="2400" u="sng" dirty="0"/>
              <a:t>无向图</a:t>
            </a:r>
            <a:r>
              <a:rPr lang="en-US" altLang="zh-CN" sz="2400" u="sng" dirty="0"/>
              <a:t>G</a:t>
            </a:r>
            <a:r>
              <a:rPr lang="en-US" altLang="zh-CN" sz="2400" u="sng" baseline="-25000" dirty="0"/>
              <a:t>2</a:t>
            </a:r>
            <a:r>
              <a:rPr lang="zh-CN" altLang="en-US" sz="2400" dirty="0"/>
              <a:t>，形式化定义分别是：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	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2984499"/>
            <a:ext cx="1419048" cy="12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942232"/>
            <a:ext cx="1485714" cy="13047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299470" y="5394558"/>
            <a:ext cx="1608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(b)</a:t>
            </a:r>
            <a:r>
              <a:rPr lang="zh-CN" altLang="en-US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向图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000" baseline="-25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000" baseline="-250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20106" y="3424126"/>
            <a:ext cx="160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(a)</a:t>
            </a:r>
            <a:r>
              <a:rPr lang="zh-CN" altLang="en-US" sz="2000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zh-CN" altLang="en-US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向图</a:t>
            </a:r>
            <a:r>
              <a:rPr lang="en-US" altLang="zh-CN" sz="2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sz="2000" baseline="-25000" dirty="0" smtClean="0">
                <a:solidFill>
                  <a:srgbClr val="00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en-US" sz="2000" baseline="-25000" dirty="0">
              <a:solidFill>
                <a:srgbClr val="00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6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自定义 5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0000CC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T]第x章 标题1.pot [兼容模式]" id="{2AE36AE5-71B4-44F1-87D3-646BA9B97CA1}" vid="{4A8FBFA4-462D-4003-B4A5-5A80720345A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27662</TotalTime>
  <Words>5284</Words>
  <Application>Microsoft Office PowerPoint</Application>
  <PresentationFormat>全屏显示(4:3)</PresentationFormat>
  <Paragraphs>393</Paragraphs>
  <Slides>50</Slides>
  <Notes>13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Arial Unicode MS</vt:lpstr>
      <vt:lpstr>等线</vt:lpstr>
      <vt:lpstr>楷体</vt:lpstr>
      <vt:lpstr>楷体_GB2312</vt:lpstr>
      <vt:lpstr>宋体</vt:lpstr>
      <vt:lpstr>微软雅黑</vt:lpstr>
      <vt:lpstr>Arial</vt:lpstr>
      <vt:lpstr>Symbol</vt:lpstr>
      <vt:lpstr>Times New Roman</vt:lpstr>
      <vt:lpstr>Wingdings</vt:lpstr>
      <vt:lpstr>Wingdings 2</vt:lpstr>
      <vt:lpstr>Default Design</vt:lpstr>
      <vt:lpstr>1_Default Design</vt:lpstr>
      <vt:lpstr>PowerPoint 演示文稿</vt:lpstr>
      <vt:lpstr>PowerPoint 演示文稿</vt:lpstr>
      <vt:lpstr>PowerPoint 演示文稿</vt:lpstr>
      <vt:lpstr>PowerPoint 演示文稿</vt:lpstr>
      <vt:lpstr>内 容 提 纲</vt:lpstr>
      <vt:lpstr>图——概述</vt:lpstr>
      <vt:lpstr>1. 图(Graph)的定义</vt:lpstr>
      <vt:lpstr>1.1 图的相关术语（1/13）</vt:lpstr>
      <vt:lpstr>1.1 图的相关术语（2/13）</vt:lpstr>
      <vt:lpstr>1.1 图的相关术语（3/13）</vt:lpstr>
      <vt:lpstr>1.1 图的相关术语（4/13）</vt:lpstr>
      <vt:lpstr>1.1 图的相关术语（5/13）</vt:lpstr>
      <vt:lpstr>1.1 图的相关术语（6/13）</vt:lpstr>
      <vt:lpstr>1.1 图的相关术语（7/13）</vt:lpstr>
      <vt:lpstr>1.1 图的相关术语（8/13）</vt:lpstr>
      <vt:lpstr>1.1 图的相关术语（9/13）</vt:lpstr>
      <vt:lpstr>1.1 图的相关术语（10/13）</vt:lpstr>
      <vt:lpstr>1.1 图的相关术语（11/13）</vt:lpstr>
      <vt:lpstr>1.1 图的相关术语（12/13）</vt:lpstr>
      <vt:lpstr>1.1 图的相关术语（13/13）</vt:lpstr>
      <vt:lpstr>2. 图的存储结构</vt:lpstr>
      <vt:lpstr>2.1 邻接矩阵(数组)表示法</vt:lpstr>
      <vt:lpstr>2.1 邻接矩阵(数组)表示法: a无向图-无权</vt:lpstr>
      <vt:lpstr>2.1 邻接矩阵(数组)表示法: a无向图-带权</vt:lpstr>
      <vt:lpstr>2.1 邻接矩阵(数组)表示法: a有向图-无权</vt:lpstr>
      <vt:lpstr>2.1 邻接矩阵(数组)表示法: a有向图-带权</vt:lpstr>
      <vt:lpstr>2.1 邻接矩阵(数组)表示法: 特性</vt:lpstr>
      <vt:lpstr>2.1 邻接矩阵(数组)表示法: 存储结构的形式定义</vt:lpstr>
      <vt:lpstr>2.1 邻接矩阵(数组)表示法: 邻接矩阵的操作（1/4）</vt:lpstr>
      <vt:lpstr>2.1 邻接矩阵(数组)表示法: 邻接矩阵的操作（2/4）</vt:lpstr>
      <vt:lpstr>2.1 邻接矩阵(数组)表示法: 邻接矩阵的操作（3/4）</vt:lpstr>
      <vt:lpstr>2.1 邻接矩阵(数组)表示法: 邻接矩阵的操作（4/4）</vt:lpstr>
      <vt:lpstr>2.2 邻接[链]表法</vt:lpstr>
      <vt:lpstr>2.2 邻接[链]表法（续）</vt:lpstr>
      <vt:lpstr>2.2 邻接链表法：特点</vt:lpstr>
      <vt:lpstr>2.2 邻接链表法: 结点及其类型定义</vt:lpstr>
      <vt:lpstr>2.2 邻接链表法: 邻接链表的操作（1/4）</vt:lpstr>
      <vt:lpstr>2.2 邻接链表法: 邻接链表的操作（2/4）</vt:lpstr>
      <vt:lpstr>2.2 邻接链表法: 邻接链表的操作（3/4）</vt:lpstr>
      <vt:lpstr>2.2 邻接链表法: 邻接链表的操作（4/4）</vt:lpstr>
      <vt:lpstr>*2.3 十字链表法(Orthogonal List)</vt:lpstr>
      <vt:lpstr>*2.3 十字链表法：结点的逻辑结构</vt:lpstr>
      <vt:lpstr>*2.3 十字链表法：结点的类型定义</vt:lpstr>
      <vt:lpstr>*2.3 十字链表法：说明</vt:lpstr>
      <vt:lpstr>*2.4 邻接多重表（Adjacency Multilist）</vt:lpstr>
      <vt:lpstr>*2.4 邻接多重表: 结点的逻辑结构</vt:lpstr>
      <vt:lpstr>*2.4 邻接多重表: 结点的类型定义</vt:lpstr>
      <vt:lpstr>*2.4 邻接多重表：说明</vt:lpstr>
      <vt:lpstr>*2.5 图的边表存储结构</vt:lpstr>
      <vt:lpstr>*2.5 图的边表存储结构: 类型定义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JasoneLIN</dc:creator>
  <cp:lastModifiedBy>JasoneLIN</cp:lastModifiedBy>
  <cp:revision>4243</cp:revision>
  <cp:lastPrinted>1601-01-01T00:00:00Z</cp:lastPrinted>
  <dcterms:created xsi:type="dcterms:W3CDTF">1601-01-01T00:00:00Z</dcterms:created>
  <dcterms:modified xsi:type="dcterms:W3CDTF">2022-11-09T01:32:57Z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