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notesSlides/notesSlide4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31"/>
  </p:notesMasterIdLst>
  <p:sldIdLst>
    <p:sldId id="469" r:id="rId3"/>
    <p:sldId id="524" r:id="rId4"/>
    <p:sldId id="533" r:id="rId5"/>
    <p:sldId id="614" r:id="rId6"/>
    <p:sldId id="537" r:id="rId7"/>
    <p:sldId id="615" r:id="rId8"/>
    <p:sldId id="535" r:id="rId9"/>
    <p:sldId id="607" r:id="rId10"/>
    <p:sldId id="536" r:id="rId11"/>
    <p:sldId id="534" r:id="rId12"/>
    <p:sldId id="538" r:id="rId13"/>
    <p:sldId id="539" r:id="rId14"/>
    <p:sldId id="606" r:id="rId15"/>
    <p:sldId id="540" r:id="rId16"/>
    <p:sldId id="542" r:id="rId17"/>
    <p:sldId id="543" r:id="rId18"/>
    <p:sldId id="608" r:id="rId19"/>
    <p:sldId id="552" r:id="rId20"/>
    <p:sldId id="545" r:id="rId21"/>
    <p:sldId id="544" r:id="rId22"/>
    <p:sldId id="546" r:id="rId23"/>
    <p:sldId id="548" r:id="rId24"/>
    <p:sldId id="547" r:id="rId25"/>
    <p:sldId id="550" r:id="rId26"/>
    <p:sldId id="551" r:id="rId27"/>
    <p:sldId id="555" r:id="rId28"/>
    <p:sldId id="554" r:id="rId29"/>
    <p:sldId id="553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00FF00"/>
    <a:srgbClr val="FFCCFF"/>
    <a:srgbClr val="CC00FF"/>
    <a:srgbClr val="FFCCCC"/>
    <a:srgbClr val="FF9999"/>
    <a:srgbClr val="FFCC99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911" autoAdjust="0"/>
  </p:normalViewPr>
  <p:slideViewPr>
    <p:cSldViewPr>
      <p:cViewPr varScale="1">
        <p:scale>
          <a:sx n="77" d="100"/>
          <a:sy n="77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C548-6109-4A10-A0DA-9D186979BFA1}" type="datetimeFigureOut">
              <a:rPr lang="zh-CN" altLang="en-US" smtClean="0"/>
              <a:pPr/>
              <a:t>2022/2/11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356D8-279D-4891-B3E0-CF476E29AE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rId3" action="ppaction://hlinksldjump"/>
              </a:rPr>
              <a:t>逻辑结构与基本运算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图的存储结构</a:t>
            </a:r>
            <a:r>
              <a:rPr lang="en-US" altLang="zh-CN" sz="1200" dirty="0" smtClean="0">
                <a:solidFill>
                  <a:srgbClr val="000066"/>
                </a:solidFill>
              </a:rPr>
              <a:t>(</a:t>
            </a:r>
            <a:r>
              <a:rPr lang="zh-CN" altLang="en-US" sz="1200" dirty="0" smtClean="0">
                <a:solidFill>
                  <a:srgbClr val="000066"/>
                </a:solidFill>
              </a:rPr>
              <a:t>邻接矩阵、邻接</a:t>
            </a:r>
            <a:r>
              <a:rPr lang="en-US" altLang="zh-CN" sz="1200" dirty="0" smtClean="0">
                <a:solidFill>
                  <a:srgbClr val="000066"/>
                </a:solidFill>
              </a:rPr>
              <a:t>[</a:t>
            </a:r>
            <a:r>
              <a:rPr lang="zh-CN" altLang="en-US" sz="1200" dirty="0" smtClean="0">
                <a:solidFill>
                  <a:srgbClr val="000066"/>
                </a:solidFill>
              </a:rPr>
              <a:t>链</a:t>
            </a:r>
            <a:r>
              <a:rPr lang="en-US" altLang="zh-CN" sz="1200" dirty="0" smtClean="0">
                <a:solidFill>
                  <a:srgbClr val="000066"/>
                </a:solidFill>
              </a:rPr>
              <a:t>]</a:t>
            </a:r>
            <a:r>
              <a:rPr lang="zh-CN" altLang="en-US" sz="1200" dirty="0" smtClean="0">
                <a:solidFill>
                  <a:srgbClr val="000066"/>
                </a:solidFill>
              </a:rPr>
              <a:t>表、十字</a:t>
            </a:r>
            <a:r>
              <a:rPr lang="en-US" altLang="zh-CN" sz="1200" dirty="0" smtClean="0">
                <a:solidFill>
                  <a:srgbClr val="000066"/>
                </a:solidFill>
              </a:rPr>
              <a:t>[</a:t>
            </a:r>
            <a:r>
              <a:rPr lang="zh-CN" altLang="en-US" sz="1200" dirty="0" smtClean="0">
                <a:solidFill>
                  <a:srgbClr val="000066"/>
                </a:solidFill>
              </a:rPr>
              <a:t>链</a:t>
            </a:r>
            <a:r>
              <a:rPr lang="en-US" altLang="zh-CN" sz="1200" dirty="0" smtClean="0">
                <a:solidFill>
                  <a:srgbClr val="000066"/>
                </a:solidFill>
              </a:rPr>
              <a:t>]</a:t>
            </a:r>
            <a:r>
              <a:rPr lang="zh-CN" altLang="en-US" sz="1200" dirty="0" smtClean="0">
                <a:solidFill>
                  <a:srgbClr val="000066"/>
                </a:solidFill>
              </a:rPr>
              <a:t>表、邻接多重表和边表</a:t>
            </a:r>
            <a:r>
              <a:rPr lang="en-US" altLang="zh-CN" sz="1200" dirty="0" smtClean="0">
                <a:solidFill>
                  <a:srgbClr val="000066"/>
                </a:solidFill>
              </a:rPr>
              <a:t>)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图的遍历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网的最短路径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最小生成树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有向无环图及其应用</a:t>
            </a:r>
            <a:endParaRPr lang="zh-CN" altLang="en-US" sz="1200" dirty="0" smtClean="0">
              <a:solidFill>
                <a:srgbClr val="00006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7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12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12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12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答案：不唯一！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401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12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en-US" altLang="zh-CN" sz="12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12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答案：不唯一！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74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 smtClean="0"/>
              <a:t>出发点</a:t>
            </a:r>
            <a:r>
              <a:rPr lang="en-US" altLang="zh-CN" sz="1000" dirty="0" smtClean="0"/>
              <a:t>A”</a:t>
            </a:r>
            <a:r>
              <a:rPr lang="zh-CN" altLang="en-US" sz="1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</a:t>
            </a:r>
            <a:r>
              <a:rPr lang="en-US" altLang="zh-CN" sz="1000" dirty="0" smtClean="0"/>
              <a:t>”</a:t>
            </a:r>
            <a:r>
              <a:rPr lang="zh-CN" altLang="en-US" sz="1000" dirty="0" smtClean="0"/>
              <a:t>一下，然后进队列。然后，</a:t>
            </a:r>
            <a:endParaRPr lang="en-US" altLang="zh-CN" sz="1000" dirty="0" smtClean="0"/>
          </a:p>
          <a:p>
            <a:endParaRPr lang="en-US" altLang="zh-CN" sz="1000" dirty="0" smtClean="0"/>
          </a:p>
          <a:p>
            <a:r>
              <a:rPr lang="zh-CN" altLang="en-US" sz="1000" dirty="0" smtClean="0"/>
              <a:t>判断队列是否为空？若不为空，则“循环”以下过程：</a:t>
            </a:r>
            <a:endParaRPr lang="en-US" altLang="zh-CN" sz="1000" dirty="0" smtClean="0"/>
          </a:p>
          <a:p>
            <a:r>
              <a:rPr lang="zh-CN" altLang="en-US" sz="1000" dirty="0" smtClean="0"/>
              <a:t>（</a:t>
            </a:r>
            <a:r>
              <a:rPr lang="en-US" altLang="zh-CN" sz="1000" dirty="0" smtClean="0"/>
              <a:t>1</a:t>
            </a:r>
            <a:r>
              <a:rPr lang="zh-CN" altLang="en-US" sz="1000" dirty="0" smtClean="0"/>
              <a:t>）</a:t>
            </a:r>
            <a:r>
              <a:rPr lang="en-US" altLang="zh-CN" sz="1000" dirty="0" smtClean="0"/>
              <a:t>【</a:t>
            </a:r>
            <a:r>
              <a:rPr lang="zh-CN" altLang="en-US" sz="1000" dirty="0" smtClean="0"/>
              <a:t>队头元素</a:t>
            </a:r>
            <a:r>
              <a:rPr lang="en-US" altLang="zh-CN" sz="1000" dirty="0" smtClean="0"/>
              <a:t>】</a:t>
            </a:r>
            <a:r>
              <a:rPr lang="zh-CN" altLang="en-US" sz="1000" dirty="0" smtClean="0"/>
              <a:t>出队</a:t>
            </a:r>
            <a:endParaRPr lang="en-US" altLang="zh-CN" sz="1000" dirty="0" smtClean="0"/>
          </a:p>
          <a:p>
            <a:r>
              <a:rPr lang="zh-CN" altLang="en-US" sz="1000" dirty="0" smtClean="0"/>
              <a:t>（</a:t>
            </a:r>
            <a:r>
              <a:rPr lang="en-US" altLang="zh-CN" sz="1000" dirty="0" smtClean="0"/>
              <a:t>2</a:t>
            </a:r>
            <a:r>
              <a:rPr lang="zh-CN" altLang="en-US" sz="1000" dirty="0" smtClean="0"/>
              <a:t>）有没有</a:t>
            </a:r>
            <a:r>
              <a:rPr lang="zh-CN" altLang="en-US" sz="1000" i="1" u="sng" dirty="0" smtClean="0">
                <a:solidFill>
                  <a:srgbClr val="00B050"/>
                </a:solidFill>
              </a:rPr>
              <a:t>和</a:t>
            </a:r>
            <a:r>
              <a:rPr lang="en-US" altLang="zh-CN" sz="1000" i="1" u="sng" dirty="0" smtClean="0">
                <a:solidFill>
                  <a:srgbClr val="00B050"/>
                </a:solidFill>
              </a:rPr>
              <a:t>【</a:t>
            </a:r>
            <a:r>
              <a:rPr lang="zh-CN" altLang="en-US" sz="1000" i="1" u="sng" dirty="0" smtClean="0">
                <a:solidFill>
                  <a:srgbClr val="00B050"/>
                </a:solidFill>
              </a:rPr>
              <a:t>队头元素</a:t>
            </a:r>
            <a:r>
              <a:rPr lang="en-US" altLang="zh-CN" sz="1000" i="1" u="sng" dirty="0" smtClean="0">
                <a:solidFill>
                  <a:srgbClr val="00B050"/>
                </a:solidFill>
              </a:rPr>
              <a:t>】</a:t>
            </a:r>
            <a:r>
              <a:rPr lang="zh-CN" altLang="en-US" sz="1000" i="1" u="sng" dirty="0" smtClean="0">
                <a:solidFill>
                  <a:srgbClr val="00B050"/>
                </a:solidFill>
              </a:rPr>
              <a:t>邻接</a:t>
            </a:r>
            <a:r>
              <a:rPr lang="zh-CN" altLang="en-US" sz="1000" i="1" dirty="0" smtClean="0"/>
              <a:t> </a:t>
            </a:r>
            <a:r>
              <a:rPr lang="zh-CN" altLang="en-US" sz="1000" dirty="0" smtClean="0"/>
              <a:t>且 </a:t>
            </a:r>
            <a:r>
              <a:rPr lang="zh-CN" altLang="en-US" sz="1000" i="1" u="sng" dirty="0" smtClean="0"/>
              <a:t>没</a:t>
            </a:r>
            <a:r>
              <a:rPr lang="zh-CN" altLang="en-US" sz="1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</a:t>
            </a:r>
            <a:r>
              <a:rPr lang="zh-CN" altLang="en-US" sz="1000" i="1" u="sng" dirty="0" smtClean="0"/>
              <a:t>过</a:t>
            </a:r>
            <a:r>
              <a:rPr lang="zh-CN" altLang="en-US" sz="1000" dirty="0" smtClean="0"/>
              <a:t>的结点？</a:t>
            </a:r>
            <a:endParaRPr lang="en-US" altLang="zh-CN" sz="1000" dirty="0" smtClean="0"/>
          </a:p>
          <a:p>
            <a:r>
              <a:rPr lang="en-US" altLang="zh-CN" sz="1000" baseline="0" dirty="0" smtClean="0"/>
              <a:t>     </a:t>
            </a:r>
            <a:r>
              <a:rPr lang="zh-CN" altLang="en-US" sz="1000" baseline="0" dirty="0" smtClean="0"/>
              <a:t>没有，则什么都不做；</a:t>
            </a:r>
            <a:endParaRPr lang="en-US" altLang="zh-CN" sz="1000" baseline="0" dirty="0" smtClean="0"/>
          </a:p>
          <a:p>
            <a:r>
              <a:rPr lang="en-US" altLang="zh-CN" sz="1000" baseline="0" dirty="0" smtClean="0"/>
              <a:t>     </a:t>
            </a:r>
            <a:r>
              <a:rPr lang="zh-CN" altLang="en-US" sz="1000" baseline="0" dirty="0" smtClean="0"/>
              <a:t>有，则把结点</a:t>
            </a:r>
            <a:r>
              <a:rPr lang="en-US" altLang="zh-CN" sz="1000" baseline="0" dirty="0" smtClean="0"/>
              <a:t>&lt;</a:t>
            </a:r>
            <a:r>
              <a:rPr lang="zh-CN" altLang="en-US" sz="1000" b="1" i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</a:t>
            </a:r>
            <a:r>
              <a:rPr lang="en-US" altLang="zh-CN" sz="1000" baseline="0" dirty="0" smtClean="0"/>
              <a:t>&gt;</a:t>
            </a:r>
            <a:r>
              <a:rPr lang="zh-CN" altLang="en-US" sz="1000" baseline="0" dirty="0" smtClean="0"/>
              <a:t>一下，</a:t>
            </a:r>
            <a:r>
              <a:rPr lang="en-US" altLang="zh-CN" sz="1000" baseline="0" dirty="0" smtClean="0"/>
              <a:t> </a:t>
            </a:r>
            <a:r>
              <a:rPr lang="zh-CN" altLang="en-US" sz="1000" baseline="0" dirty="0" smtClean="0"/>
              <a:t>并进队；</a:t>
            </a:r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4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97A43-D22B-40C6-B97C-CFBF53C435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4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59340-48DC-4986-861F-4C7DB446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7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EA26-27AD-4008-9386-1E4458D5AC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1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5350" y="12954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05350" y="39243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D07DD-3158-4151-BBE0-335DE8F3AA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23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AEF11-62E6-456A-A577-D0D778B08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65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457200"/>
            <a:ext cx="81915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D825-D18C-4581-9D44-8C75902D2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80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E71EF-01C6-40BE-9979-F054F26F1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86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8D18-C7B2-4C28-9C37-30AAE0E2C3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077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A8D11-B64C-407F-AB56-37E2B42D8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894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37A6F-8B26-439E-9FDE-A2925B614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114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9804A-B631-40EF-9284-53B84E336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64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F1C94-0FA1-4C9B-98DC-A683738518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59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DAF5-AA5F-469A-9F38-1B847351D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6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91F8D-A8A1-404D-8BCE-F419C231BD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0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8E80-2CD7-413B-A31F-31A5B6DDDB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1C186-91EF-4E0F-895C-4DC1B137A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D2DA-7B0F-43EE-A050-412E8A7D7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9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C87B-8355-4426-9CAB-BB2EAF4689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4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0ABC-8031-4E5C-A724-6DF71EB6E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8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97E3C-DAD2-436E-927E-10D1C51BEB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7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4BFE-7FBD-4112-A5BC-443C7B3CCF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7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542E43-A739-49FB-B7F9-17138EBAC4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fld id="{6AFA4003-D4B9-477F-8E84-3F68E394B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7.xml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15.xml"/><Relationship Id="rId5" Type="http://schemas.openxmlformats.org/officeDocument/2006/relationships/slide" Target="slide21.xml"/><Relationship Id="rId4" Type="http://schemas.openxmlformats.org/officeDocument/2006/relationships/slide" Target="slide2.xml"/><Relationship Id="rId9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5.wmf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1899457" y="74930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术语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899457" y="239754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图的遍历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899457" y="404578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最小生成树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899457" y="157342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图的存储结构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899457" y="322166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图的连通性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899458" y="486990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有向无环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图及其应用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864860" y="5694023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最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短路径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4" name="标题 1"/>
          <p:cNvSpPr>
            <a:spLocks noGrp="1"/>
          </p:cNvSpPr>
          <p:nvPr>
            <p:ph type="title"/>
          </p:nvPr>
        </p:nvSpPr>
        <p:spPr>
          <a:xfrm>
            <a:off x="1841499" y="126543"/>
            <a:ext cx="7086600" cy="487363"/>
          </a:xfrm>
        </p:spPr>
        <p:txBody>
          <a:bodyPr/>
          <a:lstStyle/>
          <a:p>
            <a:pPr algn="r"/>
            <a:r>
              <a:rPr lang="zh-CN" altLang="en-US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533400" y="1676400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b="0" dirty="0" smtClean="0"/>
              <a:t>︵</a:t>
            </a:r>
          </a:p>
          <a:p>
            <a:pPr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b="0" dirty="0" smtClean="0"/>
              <a:t>︶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18" idx="3"/>
            <a:endCxn id="49" idx="1"/>
          </p:cNvCxnSpPr>
          <p:nvPr/>
        </p:nvCxnSpPr>
        <p:spPr>
          <a:xfrm flipV="1">
            <a:off x="1159720" y="1016144"/>
            <a:ext cx="739737" cy="2499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3"/>
            <a:endCxn id="52" idx="1"/>
          </p:cNvCxnSpPr>
          <p:nvPr/>
        </p:nvCxnSpPr>
        <p:spPr>
          <a:xfrm>
            <a:off x="1159720" y="3515190"/>
            <a:ext cx="739737" cy="79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50" idx="1"/>
          </p:cNvCxnSpPr>
          <p:nvPr/>
        </p:nvCxnSpPr>
        <p:spPr>
          <a:xfrm flipV="1">
            <a:off x="1159720" y="2664384"/>
            <a:ext cx="739737" cy="850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89" idx="1"/>
          </p:cNvCxnSpPr>
          <p:nvPr/>
        </p:nvCxnSpPr>
        <p:spPr>
          <a:xfrm>
            <a:off x="1159720" y="3515190"/>
            <a:ext cx="739738" cy="1621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" action="ppaction://noaction" highlightClick="1"/>
          </p:cNvPr>
          <p:cNvSpPr/>
          <p:nvPr/>
        </p:nvSpPr>
        <p:spPr>
          <a:xfrm>
            <a:off x="8775192" y="6489192"/>
            <a:ext cx="374650" cy="376238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4684776" y="254544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329982" y="2133601"/>
            <a:ext cx="1335993" cy="324322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深度优先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8" name="直接箭头连接符 57"/>
          <p:cNvCxnSpPr>
            <a:stCxn id="56" idx="6"/>
            <a:endCxn id="57" idx="1"/>
          </p:cNvCxnSpPr>
          <p:nvPr/>
        </p:nvCxnSpPr>
        <p:spPr>
          <a:xfrm flipV="1">
            <a:off x="4913376" y="2295762"/>
            <a:ext cx="416606" cy="36398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4665663" y="1718927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293406" y="685800"/>
            <a:ext cx="14732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邻接矩阵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5" name="直接箭头连接符 64"/>
          <p:cNvCxnSpPr>
            <a:stCxn id="63" idx="6"/>
          </p:cNvCxnSpPr>
          <p:nvPr/>
        </p:nvCxnSpPr>
        <p:spPr>
          <a:xfrm flipV="1">
            <a:off x="4894263" y="876300"/>
            <a:ext cx="511628" cy="9569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5323886" y="418355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9093" y="375266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Prim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直接箭头连接符 68"/>
          <p:cNvCxnSpPr>
            <a:stCxn id="67" idx="6"/>
            <a:endCxn id="68" idx="1"/>
          </p:cNvCxnSpPr>
          <p:nvPr/>
        </p:nvCxnSpPr>
        <p:spPr>
          <a:xfrm flipV="1">
            <a:off x="5552486" y="3937167"/>
            <a:ext cx="416607" cy="360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5969093" y="408927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Kruskal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>
            <a:stCxn id="67" idx="6"/>
            <a:endCxn id="83" idx="1"/>
          </p:cNvCxnSpPr>
          <p:nvPr/>
        </p:nvCxnSpPr>
        <p:spPr>
          <a:xfrm flipV="1">
            <a:off x="5552486" y="4273777"/>
            <a:ext cx="416607" cy="240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5293406" y="1015607"/>
            <a:ext cx="14732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邻接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链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5293406" y="1345414"/>
            <a:ext cx="2936193" cy="381000"/>
          </a:xfrm>
          <a:prstGeom prst="roundRect">
            <a:avLst>
              <a:gd name="adj" fmla="val 3291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十字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链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]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表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邻接多重表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5293406" y="1675220"/>
            <a:ext cx="754187" cy="381000"/>
          </a:xfrm>
          <a:prstGeom prst="roundRect">
            <a:avLst>
              <a:gd name="adj" fmla="val 3291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边表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3" name="直接箭头连接符 92"/>
          <p:cNvCxnSpPr>
            <a:stCxn id="63" idx="6"/>
          </p:cNvCxnSpPr>
          <p:nvPr/>
        </p:nvCxnSpPr>
        <p:spPr>
          <a:xfrm flipV="1">
            <a:off x="4894263" y="1210190"/>
            <a:ext cx="490536" cy="6230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3" idx="6"/>
          </p:cNvCxnSpPr>
          <p:nvPr/>
        </p:nvCxnSpPr>
        <p:spPr>
          <a:xfrm flipV="1">
            <a:off x="4894263" y="1575537"/>
            <a:ext cx="480786" cy="257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3" idx="6"/>
          </p:cNvCxnSpPr>
          <p:nvPr/>
        </p:nvCxnSpPr>
        <p:spPr>
          <a:xfrm>
            <a:off x="4894263" y="1833227"/>
            <a:ext cx="511628" cy="52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3"/>
            <a:endCxn id="62" idx="1"/>
          </p:cNvCxnSpPr>
          <p:nvPr/>
        </p:nvCxnSpPr>
        <p:spPr>
          <a:xfrm flipV="1">
            <a:off x="1159720" y="1840264"/>
            <a:ext cx="739737" cy="1674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  <a:endCxn id="66" idx="1"/>
          </p:cNvCxnSpPr>
          <p:nvPr/>
        </p:nvCxnSpPr>
        <p:spPr>
          <a:xfrm flipV="1">
            <a:off x="1159720" y="3488504"/>
            <a:ext cx="739737" cy="26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3"/>
            <a:endCxn id="36" idx="1"/>
          </p:cNvCxnSpPr>
          <p:nvPr/>
        </p:nvCxnSpPr>
        <p:spPr>
          <a:xfrm>
            <a:off x="1159720" y="3515190"/>
            <a:ext cx="705140" cy="2445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329982" y="2462784"/>
            <a:ext cx="1335993" cy="420604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广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度优先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2" name="直接箭头连接符 41"/>
          <p:cNvCxnSpPr>
            <a:stCxn id="56" idx="6"/>
            <a:endCxn id="41" idx="1"/>
          </p:cNvCxnSpPr>
          <p:nvPr/>
        </p:nvCxnSpPr>
        <p:spPr>
          <a:xfrm>
            <a:off x="4913376" y="2659743"/>
            <a:ext cx="416606" cy="1334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5334000" y="498307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79207" y="455218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拓扑排序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8" idx="6"/>
            <a:endCxn id="51" idx="1"/>
          </p:cNvCxnSpPr>
          <p:nvPr/>
        </p:nvCxnSpPr>
        <p:spPr>
          <a:xfrm flipV="1">
            <a:off x="5562600" y="4736685"/>
            <a:ext cx="416607" cy="360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979207" y="486689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AOV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网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9" name="直接箭头连接符 58"/>
          <p:cNvCxnSpPr>
            <a:stCxn id="48" idx="6"/>
            <a:endCxn id="55" idx="1"/>
          </p:cNvCxnSpPr>
          <p:nvPr/>
        </p:nvCxnSpPr>
        <p:spPr>
          <a:xfrm flipV="1">
            <a:off x="5562600" y="5051395"/>
            <a:ext cx="416607" cy="459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979207" y="518160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AOE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网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1" name="直接箭头连接符 60"/>
          <p:cNvCxnSpPr>
            <a:stCxn id="48" idx="6"/>
            <a:endCxn id="60" idx="1"/>
          </p:cNvCxnSpPr>
          <p:nvPr/>
        </p:nvCxnSpPr>
        <p:spPr>
          <a:xfrm>
            <a:off x="5562600" y="5097371"/>
            <a:ext cx="416607" cy="268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5320554" y="584109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965760" y="5542780"/>
            <a:ext cx="2416239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Dijkstra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2" name="直接箭头连接符 71"/>
          <p:cNvCxnSpPr>
            <a:stCxn id="70" idx="6"/>
            <a:endCxn id="71" idx="1"/>
          </p:cNvCxnSpPr>
          <p:nvPr/>
        </p:nvCxnSpPr>
        <p:spPr>
          <a:xfrm flipV="1">
            <a:off x="5549154" y="5727285"/>
            <a:ext cx="416606" cy="2281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965761" y="5879390"/>
            <a:ext cx="2035239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Floyd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4" name="直接箭头连接符 73"/>
          <p:cNvCxnSpPr>
            <a:stCxn id="70" idx="6"/>
            <a:endCxn id="73" idx="1"/>
          </p:cNvCxnSpPr>
          <p:nvPr/>
        </p:nvCxnSpPr>
        <p:spPr>
          <a:xfrm>
            <a:off x="5549154" y="5955391"/>
            <a:ext cx="416607" cy="1085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5343145" y="336842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5988350" y="3273572"/>
            <a:ext cx="2698449" cy="420604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强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连通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分量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生成树</a:t>
            </a:r>
          </a:p>
        </p:txBody>
      </p:sp>
      <p:cxnSp>
        <p:nvCxnSpPr>
          <p:cNvPr id="77" name="直接箭头连接符 76"/>
          <p:cNvCxnSpPr>
            <a:stCxn id="75" idx="6"/>
            <a:endCxn id="76" idx="1"/>
          </p:cNvCxnSpPr>
          <p:nvPr/>
        </p:nvCxnSpPr>
        <p:spPr>
          <a:xfrm>
            <a:off x="5571745" y="3482723"/>
            <a:ext cx="416605" cy="11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591" y="2740808"/>
            <a:ext cx="3001825" cy="3523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solidFill>
                  <a:srgbClr val="0070C0"/>
                </a:solidFill>
              </a:rPr>
              <a:t>广度优先</a:t>
            </a:r>
            <a:r>
              <a:rPr lang="zh-CN" altLang="en-US" dirty="0" smtClean="0"/>
              <a:t>搜索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808530"/>
            <a:ext cx="7128792" cy="17513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zh-CN" altLang="en-US" sz="2200" b="1" dirty="0">
                <a:solidFill>
                  <a:srgbClr val="00B0F0"/>
                </a:solidFill>
              </a:rPr>
              <a:t>广度优先搜索</a:t>
            </a:r>
            <a:r>
              <a:rPr lang="en-US" altLang="zh-CN" sz="2200" dirty="0"/>
              <a:t>(</a:t>
            </a:r>
            <a:r>
              <a:rPr lang="en-US" altLang="zh-CN" sz="2200" b="1" dirty="0">
                <a:solidFill>
                  <a:srgbClr val="00B0F0"/>
                </a:solidFill>
              </a:rPr>
              <a:t>B</a:t>
            </a:r>
            <a:r>
              <a:rPr lang="en-US" altLang="zh-CN" sz="2200" dirty="0"/>
              <a:t>readth </a:t>
            </a:r>
            <a:r>
              <a:rPr lang="en-US" altLang="zh-CN" sz="2200" b="1" dirty="0">
                <a:solidFill>
                  <a:srgbClr val="00B0F0"/>
                </a:solidFill>
              </a:rPr>
              <a:t>F</a:t>
            </a:r>
            <a:r>
              <a:rPr lang="en-US" altLang="zh-CN" sz="2200" dirty="0"/>
              <a:t>irst 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S</a:t>
            </a:r>
            <a:r>
              <a:rPr lang="en-US" altLang="zh-CN" sz="2200" dirty="0" smtClean="0"/>
              <a:t>earch</a:t>
            </a:r>
            <a:r>
              <a:rPr lang="zh-CN" altLang="en-US" sz="2200" dirty="0" smtClean="0"/>
              <a:t>，</a:t>
            </a:r>
            <a:r>
              <a:rPr lang="en-US" altLang="zh-CN" sz="2200" b="1" dirty="0" smtClean="0">
                <a:solidFill>
                  <a:srgbClr val="00B0F0"/>
                </a:solidFill>
              </a:rPr>
              <a:t>BFS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遍历，</a:t>
            </a:r>
            <a:r>
              <a:rPr lang="zh-CN" altLang="en-US" sz="2200" i="1" dirty="0" smtClean="0"/>
              <a:t>类似</a:t>
            </a:r>
            <a:r>
              <a:rPr lang="zh-CN" altLang="en-US" sz="2200" i="1" u="sng" dirty="0"/>
              <a:t>树的按</a:t>
            </a:r>
            <a:r>
              <a:rPr lang="zh-CN" altLang="en-US" sz="2200" i="1" u="sng" dirty="0">
                <a:solidFill>
                  <a:schemeClr val="accent6"/>
                </a:solidFill>
              </a:rPr>
              <a:t>层次</a:t>
            </a:r>
            <a:r>
              <a:rPr lang="zh-CN" altLang="en-US" sz="2200" i="1" u="sng" dirty="0"/>
              <a:t>遍历</a:t>
            </a:r>
            <a:r>
              <a:rPr lang="zh-CN" altLang="en-US" sz="2200" i="1" dirty="0"/>
              <a:t>的</a:t>
            </a:r>
            <a:r>
              <a:rPr lang="zh-CN" altLang="en-US" sz="2200" i="1" dirty="0" smtClean="0"/>
              <a:t>过程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1">
              <a:lnSpc>
                <a:spcPct val="100000"/>
              </a:lnSpc>
              <a:spcBef>
                <a:spcPts val="900"/>
              </a:spcBef>
            </a:pPr>
            <a:r>
              <a:rPr lang="zh-CN" altLang="en-US" sz="2000" dirty="0">
                <a:solidFill>
                  <a:schemeClr val="tx1"/>
                </a:solidFill>
              </a:rPr>
              <a:t>以图</a:t>
            </a:r>
            <a:r>
              <a:rPr lang="en-US" altLang="zh-CN" sz="2000" dirty="0">
                <a:solidFill>
                  <a:schemeClr val="tx1"/>
                </a:solidFill>
              </a:rPr>
              <a:t>G</a:t>
            </a:r>
            <a:r>
              <a:rPr lang="en-US" altLang="zh-CN" sz="2000" dirty="0" smtClean="0">
                <a:solidFill>
                  <a:schemeClr val="tx1"/>
                </a:solidFill>
              </a:rPr>
              <a:t>’</a:t>
            </a:r>
            <a:r>
              <a:rPr lang="zh-CN" altLang="en-US" sz="2000" dirty="0" smtClean="0">
                <a:solidFill>
                  <a:schemeClr val="tx1"/>
                </a:solidFill>
              </a:rPr>
              <a:t> 为例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zh-CN" altLang="en-US" sz="2000" dirty="0" smtClean="0">
                <a:solidFill>
                  <a:schemeClr val="tx1"/>
                </a:solidFill>
              </a:rPr>
              <a:t>顶点</a:t>
            </a:r>
            <a:r>
              <a:rPr lang="en-US" altLang="zh-CN" sz="2000" b="1" i="1" dirty="0">
                <a:solidFill>
                  <a:srgbClr val="FFC000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出发</a:t>
            </a:r>
            <a:r>
              <a:rPr lang="zh-CN" altLang="en-US" sz="2000" dirty="0" smtClean="0"/>
              <a:t>的</a:t>
            </a:r>
            <a:r>
              <a:rPr lang="en-US" altLang="zh-CN" sz="2000" b="1" dirty="0"/>
              <a:t>BFS</a:t>
            </a:r>
            <a:r>
              <a:rPr lang="zh-CN" altLang="en-US" sz="2000" dirty="0" smtClean="0"/>
              <a:t>遍历 如</a:t>
            </a:r>
            <a:r>
              <a:rPr lang="zh-CN" altLang="en-US" sz="2000" dirty="0" smtClean="0">
                <a:solidFill>
                  <a:srgbClr val="FF0000"/>
                </a:solidFill>
              </a:rPr>
              <a:t>红色虚线弧</a:t>
            </a:r>
            <a:r>
              <a:rPr lang="zh-CN" altLang="en-US" sz="2000" dirty="0" smtClean="0"/>
              <a:t>所示</a:t>
            </a:r>
            <a:r>
              <a:rPr lang="en-US" altLang="zh-CN" sz="2000" dirty="0" smtClean="0"/>
              <a:t>:</a:t>
            </a:r>
          </a:p>
          <a:p>
            <a:pPr lvl="2">
              <a:lnSpc>
                <a:spcPct val="100000"/>
              </a:lnSpc>
              <a:spcBef>
                <a:spcPts val="900"/>
              </a:spcBef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zh-CN" altLang="en-US" sz="18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某种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”遍历序列为：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A→ B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  </a:t>
            </a:r>
            <a:r>
              <a:rPr lang="en-US" altLang="zh-CN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 C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→ F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977" y="4750614"/>
            <a:ext cx="1327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(a) </a:t>
            </a:r>
            <a:r>
              <a:rPr lang="zh-CN" altLang="en-US" sz="1600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dirty="0" smtClean="0">
                <a:solidFill>
                  <a:schemeClr val="tx2"/>
                </a:solidFill>
              </a:rPr>
              <a:t>向图</a:t>
            </a:r>
            <a:r>
              <a:rPr lang="en-US" altLang="zh-CN" sz="1600" dirty="0" smtClean="0">
                <a:solidFill>
                  <a:schemeClr val="tx2"/>
                </a:solidFill>
              </a:rPr>
              <a:t>G’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50876" y="619844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en-US" altLang="zh-CN" sz="1100" dirty="0" smtClean="0">
                <a:solidFill>
                  <a:srgbClr val="0070C0"/>
                </a:solidFill>
              </a:rPr>
              <a:t>[</a:t>
            </a:r>
            <a:r>
              <a:rPr lang="zh-CN" altLang="en-US" sz="1100" dirty="0" smtClean="0">
                <a:solidFill>
                  <a:srgbClr val="0070C0"/>
                </a:solidFill>
              </a:rPr>
              <a:t>正</a:t>
            </a:r>
            <a:r>
              <a:rPr lang="en-US" altLang="zh-CN" sz="1100" dirty="0" smtClean="0">
                <a:solidFill>
                  <a:srgbClr val="0070C0"/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</a:t>
            </a:r>
            <a:r>
              <a:rPr lang="en-US" altLang="zh-CN" sz="1100" dirty="0" smtClean="0">
                <a:solidFill>
                  <a:srgbClr val="0070C0"/>
                </a:solidFill>
              </a:rPr>
              <a:t>[</a:t>
            </a:r>
            <a:r>
              <a:rPr lang="zh-CN" altLang="en-US" sz="1100" dirty="0" smtClean="0">
                <a:solidFill>
                  <a:srgbClr val="0070C0"/>
                </a:solidFill>
              </a:rPr>
              <a:t>链</a:t>
            </a:r>
            <a:r>
              <a:rPr lang="en-US" altLang="zh-CN" sz="1100" dirty="0" smtClean="0">
                <a:solidFill>
                  <a:srgbClr val="0070C0"/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表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52320" y="2060848"/>
            <a:ext cx="1531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0" dirty="0" smtClean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层</a:t>
            </a:r>
            <a:r>
              <a:rPr lang="zh-CN" altLang="en-US" sz="1600" b="0" dirty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次</a:t>
            </a:r>
            <a:r>
              <a:rPr lang="zh-CN" altLang="en-US" sz="1600" b="0" dirty="0" smtClean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序</a:t>
            </a:r>
            <a:r>
              <a:rPr lang="zh-CN" altLang="en-US" sz="16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序列</a:t>
            </a:r>
            <a:r>
              <a:rPr lang="en-US" altLang="zh-CN" sz="16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  <a:p>
            <a:r>
              <a:rPr lang="en-US" altLang="zh-CN" sz="14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A-</a:t>
            </a:r>
            <a:r>
              <a:rPr lang="en-US" altLang="zh-CN" sz="1400" b="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B-C</a:t>
            </a:r>
            <a:r>
              <a:rPr lang="en-US" altLang="zh-CN" sz="14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sz="1400" b="0" dirty="0" smtClean="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D-E-F</a:t>
            </a:r>
            <a:r>
              <a:rPr lang="en-US" altLang="zh-CN" sz="14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sz="14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I-J</a:t>
            </a:r>
            <a:endParaRPr lang="zh-CN" altLang="en-US" sz="1400" b="0" dirty="0">
              <a:solidFill>
                <a:srgbClr val="00B05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798" y="363044"/>
            <a:ext cx="1604953" cy="1625796"/>
          </a:xfrm>
          <a:prstGeom prst="rect">
            <a:avLst/>
          </a:prstGeom>
        </p:spPr>
      </p:pic>
      <p:sp>
        <p:nvSpPr>
          <p:cNvPr id="14" name="椭圆 13"/>
          <p:cNvSpPr/>
          <p:nvPr/>
        </p:nvSpPr>
        <p:spPr>
          <a:xfrm>
            <a:off x="828530" y="2905429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903296" y="2905429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290519" y="2905429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20238" y="4113777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895004" y="4113777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282227" y="4113777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9"/>
          <p:cNvCxnSpPr>
            <a:stCxn id="14" idx="6"/>
            <a:endCxn id="15" idx="2"/>
          </p:cNvCxnSpPr>
          <p:nvPr/>
        </p:nvCxnSpPr>
        <p:spPr>
          <a:xfrm>
            <a:off x="1207570" y="3094949"/>
            <a:ext cx="695726" cy="0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7" idx="6"/>
            <a:endCxn id="18" idx="2"/>
          </p:cNvCxnSpPr>
          <p:nvPr/>
        </p:nvCxnSpPr>
        <p:spPr>
          <a:xfrm>
            <a:off x="1199278" y="4303297"/>
            <a:ext cx="695726" cy="0"/>
          </a:xfrm>
          <a:prstGeom prst="line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4"/>
            <a:endCxn id="17" idx="0"/>
          </p:cNvCxnSpPr>
          <p:nvPr/>
        </p:nvCxnSpPr>
        <p:spPr>
          <a:xfrm flipH="1">
            <a:off x="1009758" y="3284469"/>
            <a:ext cx="8292" cy="82930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5" idx="4"/>
            <a:endCxn id="18" idx="0"/>
          </p:cNvCxnSpPr>
          <p:nvPr/>
        </p:nvCxnSpPr>
        <p:spPr>
          <a:xfrm flipH="1">
            <a:off x="2084524" y="3284469"/>
            <a:ext cx="8292" cy="82930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5" idx="3"/>
            <a:endCxn id="17" idx="7"/>
          </p:cNvCxnSpPr>
          <p:nvPr/>
        </p:nvCxnSpPr>
        <p:spPr>
          <a:xfrm flipH="1">
            <a:off x="1143769" y="3228960"/>
            <a:ext cx="815036" cy="940326"/>
          </a:xfrm>
          <a:prstGeom prst="line">
            <a:avLst/>
          </a:prstGeom>
          <a:ln w="19050"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3"/>
            <a:endCxn id="18" idx="7"/>
          </p:cNvCxnSpPr>
          <p:nvPr/>
        </p:nvCxnSpPr>
        <p:spPr>
          <a:xfrm flipH="1">
            <a:off x="2218535" y="3228960"/>
            <a:ext cx="1127493" cy="940326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4"/>
            <a:endCxn id="19" idx="0"/>
          </p:cNvCxnSpPr>
          <p:nvPr/>
        </p:nvCxnSpPr>
        <p:spPr>
          <a:xfrm flipH="1">
            <a:off x="3471747" y="3284469"/>
            <a:ext cx="8292" cy="829308"/>
          </a:xfrm>
          <a:prstGeom prst="line">
            <a:avLst/>
          </a:prstGeom>
          <a:ln w="1905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820238" y="2911793"/>
            <a:ext cx="379040" cy="3790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8" name="曲线连接符 27"/>
          <p:cNvCxnSpPr>
            <a:stCxn id="14" idx="0"/>
            <a:endCxn id="31" idx="0"/>
          </p:cNvCxnSpPr>
          <p:nvPr/>
        </p:nvCxnSpPr>
        <p:spPr>
          <a:xfrm rot="5400000" flipH="1" flipV="1">
            <a:off x="1543954" y="2371159"/>
            <a:ext cx="8366" cy="1060174"/>
          </a:xfrm>
          <a:prstGeom prst="curvedConnector3">
            <a:avLst>
              <a:gd name="adj1" fmla="val 2832489"/>
            </a:avLst>
          </a:prstGeom>
          <a:ln w="1905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4" idx="2"/>
            <a:endCxn id="33" idx="2"/>
          </p:cNvCxnSpPr>
          <p:nvPr/>
        </p:nvCxnSpPr>
        <p:spPr>
          <a:xfrm rot="10800000" flipV="1">
            <a:off x="820776" y="3094949"/>
            <a:ext cx="7754" cy="1214626"/>
          </a:xfrm>
          <a:prstGeom prst="curvedConnector3">
            <a:avLst>
              <a:gd name="adj1" fmla="val 3048156"/>
            </a:avLst>
          </a:prstGeom>
          <a:ln w="1905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15" idx="6"/>
            <a:endCxn id="34" idx="7"/>
          </p:cNvCxnSpPr>
          <p:nvPr/>
        </p:nvCxnSpPr>
        <p:spPr>
          <a:xfrm flipH="1">
            <a:off x="2227670" y="3094949"/>
            <a:ext cx="54666" cy="1068265"/>
          </a:xfrm>
          <a:prstGeom prst="curvedConnector4">
            <a:avLst>
              <a:gd name="adj1" fmla="val -418176"/>
              <a:gd name="adj2" fmla="val 56272"/>
            </a:avLst>
          </a:prstGeom>
          <a:ln w="1905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1888704" y="2897063"/>
            <a:ext cx="379040" cy="379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0756" y="2908061"/>
            <a:ext cx="379040" cy="379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20776" y="4120055"/>
            <a:ext cx="379040" cy="379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1904139" y="4107705"/>
            <a:ext cx="379040" cy="379040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3282548" y="4101011"/>
            <a:ext cx="379040" cy="37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曲线连接符 36"/>
          <p:cNvCxnSpPr>
            <a:stCxn id="32" idx="6"/>
            <a:endCxn id="35" idx="6"/>
          </p:cNvCxnSpPr>
          <p:nvPr/>
        </p:nvCxnSpPr>
        <p:spPr>
          <a:xfrm flipH="1">
            <a:off x="3661588" y="3097581"/>
            <a:ext cx="8208" cy="1192950"/>
          </a:xfrm>
          <a:prstGeom prst="curvedConnector3">
            <a:avLst>
              <a:gd name="adj1" fmla="val -2785088"/>
            </a:avLst>
          </a:prstGeom>
          <a:ln w="1905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3" idx="7"/>
            <a:endCxn id="31" idx="4"/>
          </p:cNvCxnSpPr>
          <p:nvPr/>
        </p:nvCxnSpPr>
        <p:spPr>
          <a:xfrm rot="5400000" flipH="1" flipV="1">
            <a:off x="1161535" y="3258876"/>
            <a:ext cx="899461" cy="933917"/>
          </a:xfrm>
          <a:prstGeom prst="curvedConnector3">
            <a:avLst>
              <a:gd name="adj1" fmla="val 9336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1430575" y="3591733"/>
            <a:ext cx="7040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④</a:t>
            </a:r>
            <a:r>
              <a:rPr lang="en-US" altLang="zh-CN" sz="1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r>
              <a:rPr lang="zh-CN" altLang="en-U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走过</a:t>
            </a:r>
            <a:r>
              <a:rPr lang="en-US" altLang="zh-CN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</a:p>
          <a:p>
            <a:r>
              <a:rPr lang="zh-CN" altLang="en-U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不走</a:t>
            </a:r>
            <a:r>
              <a:rPr lang="en-US" altLang="zh-CN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  <a:endParaRPr lang="zh-CN" altLang="en-US" sz="1000" b="0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15846" y="242146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14185" y="349361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221234" y="32989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③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32824" y="3628944"/>
            <a:ext cx="313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⑧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63" name="曲线连接符 62"/>
          <p:cNvCxnSpPr>
            <a:stCxn id="34" idx="4"/>
          </p:cNvCxnSpPr>
          <p:nvPr/>
        </p:nvCxnSpPr>
        <p:spPr>
          <a:xfrm rot="16200000" flipH="1">
            <a:off x="2070224" y="4510180"/>
            <a:ext cx="343724" cy="29685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2323919" y="4612192"/>
            <a:ext cx="11849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⑤</a:t>
            </a:r>
            <a:r>
              <a:rPr lang="en-US" altLang="zh-CN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没路走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</a:p>
          <a:p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分支</a:t>
            </a:r>
            <a:r>
              <a:rPr lang="zh-CN" altLang="en-US" sz="12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遍历结束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915816" y="2420888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⑥挑选</a:t>
            </a:r>
            <a:r>
              <a:rPr lang="en-US" altLang="zh-CN" sz="1200" b="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zh-CN" altLang="en-US" sz="1200" b="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</a:t>
            </a:r>
            <a:r>
              <a:rPr lang="zh-CN" altLang="en-US" sz="12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zh-CN" altLang="en-US" sz="1200" b="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r>
              <a:rPr lang="zh-CN" altLang="en-US" sz="1200" b="0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200" b="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</a:p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新起点</a:t>
            </a:r>
            <a:r>
              <a:rPr lang="en-US" altLang="zh-CN" sz="12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曲线连接符 70"/>
          <p:cNvCxnSpPr>
            <a:stCxn id="32" idx="3"/>
            <a:endCxn id="18" idx="6"/>
          </p:cNvCxnSpPr>
          <p:nvPr/>
        </p:nvCxnSpPr>
        <p:spPr>
          <a:xfrm rot="5400000">
            <a:off x="2274303" y="3231334"/>
            <a:ext cx="1071705" cy="1072221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639287" y="3723569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⑦</a:t>
            </a:r>
            <a:r>
              <a:rPr lang="en-US" altLang="zh-CN" sz="100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zh-CN" altLang="en-U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走过</a:t>
            </a:r>
            <a:r>
              <a:rPr lang="en-US" altLang="zh-CN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</a:p>
          <a:p>
            <a:r>
              <a:rPr lang="zh-CN" altLang="en-U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不走！</a:t>
            </a:r>
            <a:endParaRPr lang="zh-CN" altLang="en-US" sz="1000" b="0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45" name="曲线连接符 44"/>
          <p:cNvCxnSpPr>
            <a:stCxn id="35" idx="4"/>
            <a:endCxn id="46" idx="1"/>
          </p:cNvCxnSpPr>
          <p:nvPr/>
        </p:nvCxnSpPr>
        <p:spPr>
          <a:xfrm rot="16200000" flipH="1">
            <a:off x="3420154" y="4531964"/>
            <a:ext cx="429558" cy="325731"/>
          </a:xfrm>
          <a:prstGeom prst="curvedConnector2">
            <a:avLst/>
          </a:prstGeom>
          <a:ln w="19050">
            <a:solidFill>
              <a:srgbClr val="7030A0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797799" y="4647999"/>
            <a:ext cx="1261884" cy="523220"/>
          </a:xfrm>
          <a:prstGeom prst="rect">
            <a:avLst/>
          </a:prstGeom>
          <a:solidFill>
            <a:srgbClr val="FFCCCC"/>
          </a:solidFill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200" b="0" i="1" dirty="0" smtClean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结点都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访问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了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</a:p>
          <a:p>
            <a:r>
              <a:rPr lang="zh-CN" alt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结束</a:t>
            </a:r>
            <a:r>
              <a:rPr lang="en-US" altLang="zh-CN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347840" y="3053441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endParaRPr lang="zh-CN" altLang="en-US" sz="11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138479" y="3114546"/>
            <a:ext cx="767447" cy="234999"/>
          </a:xfrm>
          <a:custGeom>
            <a:avLst/>
            <a:gdLst>
              <a:gd name="connsiteX0" fmla="*/ 0 w 1447800"/>
              <a:gd name="connsiteY0" fmla="*/ 696802 h 696802"/>
              <a:gd name="connsiteX1" fmla="*/ 693420 w 1447800"/>
              <a:gd name="connsiteY1" fmla="*/ 11002 h 696802"/>
              <a:gd name="connsiteX2" fmla="*/ 1447800 w 1447800"/>
              <a:gd name="connsiteY2" fmla="*/ 338662 h 69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7800" h="696802">
                <a:moveTo>
                  <a:pt x="0" y="696802"/>
                </a:moveTo>
                <a:cubicBezTo>
                  <a:pt x="226060" y="383747"/>
                  <a:pt x="452120" y="70692"/>
                  <a:pt x="693420" y="11002"/>
                </a:cubicBezTo>
                <a:cubicBezTo>
                  <a:pt x="934720" y="-48688"/>
                  <a:pt x="1191260" y="144987"/>
                  <a:pt x="1447800" y="33866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6960540" y="2744434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endParaRPr lang="zh-CN" altLang="en-US" sz="11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6134100" y="2784926"/>
            <a:ext cx="1714500" cy="560254"/>
          </a:xfrm>
          <a:custGeom>
            <a:avLst/>
            <a:gdLst>
              <a:gd name="connsiteX0" fmla="*/ 0 w 1714500"/>
              <a:gd name="connsiteY0" fmla="*/ 560254 h 560254"/>
              <a:gd name="connsiteX1" fmla="*/ 914400 w 1714500"/>
              <a:gd name="connsiteY1" fmla="*/ 3994 h 560254"/>
              <a:gd name="connsiteX2" fmla="*/ 1714500 w 1714500"/>
              <a:gd name="connsiteY2" fmla="*/ 354514 h 5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560254">
                <a:moveTo>
                  <a:pt x="0" y="560254"/>
                </a:moveTo>
                <a:cubicBezTo>
                  <a:pt x="314325" y="299269"/>
                  <a:pt x="628650" y="38284"/>
                  <a:pt x="914400" y="3994"/>
                </a:cubicBezTo>
                <a:cubicBezTo>
                  <a:pt x="1200150" y="-30296"/>
                  <a:pt x="1457325" y="162109"/>
                  <a:pt x="1714500" y="35451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6181725" y="3586396"/>
            <a:ext cx="685800" cy="242654"/>
          </a:xfrm>
          <a:custGeom>
            <a:avLst/>
            <a:gdLst>
              <a:gd name="connsiteX0" fmla="*/ 0 w 685800"/>
              <a:gd name="connsiteY0" fmla="*/ 242654 h 242654"/>
              <a:gd name="connsiteX1" fmla="*/ 352425 w 685800"/>
              <a:gd name="connsiteY1" fmla="*/ 4529 h 242654"/>
              <a:gd name="connsiteX2" fmla="*/ 685800 w 685800"/>
              <a:gd name="connsiteY2" fmla="*/ 109304 h 24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242654">
                <a:moveTo>
                  <a:pt x="0" y="242654"/>
                </a:moveTo>
                <a:cubicBezTo>
                  <a:pt x="119062" y="134704"/>
                  <a:pt x="238125" y="26754"/>
                  <a:pt x="352425" y="4529"/>
                </a:cubicBezTo>
                <a:cubicBezTo>
                  <a:pt x="466725" y="-17696"/>
                  <a:pt x="576262" y="45804"/>
                  <a:pt x="685800" y="10930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6191250" y="4566508"/>
            <a:ext cx="638175" cy="215042"/>
          </a:xfrm>
          <a:custGeom>
            <a:avLst/>
            <a:gdLst>
              <a:gd name="connsiteX0" fmla="*/ 0 w 638175"/>
              <a:gd name="connsiteY0" fmla="*/ 215042 h 215042"/>
              <a:gd name="connsiteX1" fmla="*/ 314325 w 638175"/>
              <a:gd name="connsiteY1" fmla="*/ 5492 h 215042"/>
              <a:gd name="connsiteX2" fmla="*/ 638175 w 638175"/>
              <a:gd name="connsiteY2" fmla="*/ 81692 h 21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215042">
                <a:moveTo>
                  <a:pt x="0" y="215042"/>
                </a:moveTo>
                <a:cubicBezTo>
                  <a:pt x="103981" y="121379"/>
                  <a:pt x="207963" y="27717"/>
                  <a:pt x="314325" y="5492"/>
                </a:cubicBezTo>
                <a:cubicBezTo>
                  <a:pt x="420688" y="-16733"/>
                  <a:pt x="529431" y="32479"/>
                  <a:pt x="638175" y="81692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65"/>
          <p:cNvSpPr/>
          <p:nvPr/>
        </p:nvSpPr>
        <p:spPr>
          <a:xfrm>
            <a:off x="6154044" y="5042073"/>
            <a:ext cx="638175" cy="215042"/>
          </a:xfrm>
          <a:custGeom>
            <a:avLst/>
            <a:gdLst>
              <a:gd name="connsiteX0" fmla="*/ 0 w 638175"/>
              <a:gd name="connsiteY0" fmla="*/ 215042 h 215042"/>
              <a:gd name="connsiteX1" fmla="*/ 314325 w 638175"/>
              <a:gd name="connsiteY1" fmla="*/ 5492 h 215042"/>
              <a:gd name="connsiteX2" fmla="*/ 638175 w 638175"/>
              <a:gd name="connsiteY2" fmla="*/ 81692 h 21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215042">
                <a:moveTo>
                  <a:pt x="0" y="215042"/>
                </a:moveTo>
                <a:cubicBezTo>
                  <a:pt x="103981" y="121379"/>
                  <a:pt x="207963" y="27717"/>
                  <a:pt x="314325" y="5492"/>
                </a:cubicBezTo>
                <a:cubicBezTo>
                  <a:pt x="420688" y="-16733"/>
                  <a:pt x="529431" y="32479"/>
                  <a:pt x="638175" y="81692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6154043" y="4118904"/>
            <a:ext cx="638175" cy="215042"/>
          </a:xfrm>
          <a:custGeom>
            <a:avLst/>
            <a:gdLst>
              <a:gd name="connsiteX0" fmla="*/ 0 w 638175"/>
              <a:gd name="connsiteY0" fmla="*/ 215042 h 215042"/>
              <a:gd name="connsiteX1" fmla="*/ 314325 w 638175"/>
              <a:gd name="connsiteY1" fmla="*/ 5492 h 215042"/>
              <a:gd name="connsiteX2" fmla="*/ 638175 w 638175"/>
              <a:gd name="connsiteY2" fmla="*/ 81692 h 21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8175" h="215042">
                <a:moveTo>
                  <a:pt x="0" y="215042"/>
                </a:moveTo>
                <a:cubicBezTo>
                  <a:pt x="103981" y="121379"/>
                  <a:pt x="207963" y="27717"/>
                  <a:pt x="314325" y="5492"/>
                </a:cubicBezTo>
                <a:cubicBezTo>
                  <a:pt x="420688" y="-16733"/>
                  <a:pt x="529431" y="32479"/>
                  <a:pt x="638175" y="81692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6134100" y="3747366"/>
            <a:ext cx="1714500" cy="560254"/>
          </a:xfrm>
          <a:custGeom>
            <a:avLst/>
            <a:gdLst>
              <a:gd name="connsiteX0" fmla="*/ 0 w 1714500"/>
              <a:gd name="connsiteY0" fmla="*/ 560254 h 560254"/>
              <a:gd name="connsiteX1" fmla="*/ 914400 w 1714500"/>
              <a:gd name="connsiteY1" fmla="*/ 3994 h 560254"/>
              <a:gd name="connsiteX2" fmla="*/ 1714500 w 1714500"/>
              <a:gd name="connsiteY2" fmla="*/ 354514 h 5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560254">
                <a:moveTo>
                  <a:pt x="0" y="560254"/>
                </a:moveTo>
                <a:cubicBezTo>
                  <a:pt x="314325" y="299269"/>
                  <a:pt x="628650" y="38284"/>
                  <a:pt x="914400" y="3994"/>
                </a:cubicBezTo>
                <a:cubicBezTo>
                  <a:pt x="1200150" y="-30296"/>
                  <a:pt x="1457325" y="162109"/>
                  <a:pt x="1714500" y="354514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347840" y="3548360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③</a:t>
            </a:r>
            <a:endParaRPr lang="zh-CN" altLang="en-US" sz="11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355277" y="4470163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361957" y="4941168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339716" y="400251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endParaRPr lang="zh-CN" altLang="en-US" sz="1600" dirty="0">
              <a:solidFill>
                <a:schemeClr val="accent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926230" y="3711126"/>
            <a:ext cx="3257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④</a:t>
            </a:r>
            <a:endParaRPr lang="zh-CN" altLang="en-US" sz="11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16693"/>
              </p:ext>
            </p:extLst>
          </p:nvPr>
        </p:nvGraphicFramePr>
        <p:xfrm>
          <a:off x="505644" y="5707264"/>
          <a:ext cx="4016358" cy="644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62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49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78036" y="6463292"/>
            <a:ext cx="6197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0" dirty="0" smtClean="0">
                <a:solidFill>
                  <a:schemeClr val="tx1"/>
                </a:solidFill>
              </a:rPr>
              <a:t>与树的</a:t>
            </a:r>
            <a:r>
              <a:rPr lang="zh-CN" altLang="en-US" sz="1200" i="1" dirty="0" smtClean="0">
                <a:solidFill>
                  <a:srgbClr val="00B050"/>
                </a:solidFill>
              </a:rPr>
              <a:t>层次</a:t>
            </a:r>
            <a:r>
              <a:rPr lang="zh-CN" altLang="en-US" sz="1200" i="1" dirty="0">
                <a:solidFill>
                  <a:srgbClr val="00B050"/>
                </a:solidFill>
              </a:rPr>
              <a:t>序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遍历类似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 BFS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借助“</a:t>
            </a:r>
            <a:r>
              <a:rPr lang="zh-CN" altLang="en-US" sz="1200" dirty="0" smtClean="0">
                <a:solidFill>
                  <a:srgbClr val="0070C0"/>
                </a:solidFill>
              </a:rPr>
              <a:t>队列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”实现</a:t>
            </a:r>
            <a:r>
              <a:rPr lang="en-US" altLang="zh-CN" sz="12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但结点的</a:t>
            </a:r>
            <a:r>
              <a:rPr lang="zh-CN" altLang="en-US" sz="14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</a:t>
            </a:r>
            <a:r>
              <a:rPr lang="zh-CN" altLang="en-US" sz="1400" i="1" dirty="0" smtClean="0">
                <a:solidFill>
                  <a:srgbClr val="002060"/>
                </a:solidFill>
              </a:rPr>
              <a:t>时机不同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（</a:t>
            </a:r>
            <a:r>
              <a:rPr lang="zh-CN" altLang="en-US" sz="12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入队前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访问）</a:t>
            </a:r>
            <a:endParaRPr lang="zh-CN" altLang="en-US" sz="1200" b="0" dirty="0">
              <a:solidFill>
                <a:schemeClr val="tx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55317" y="5265803"/>
            <a:ext cx="542136" cy="434402"/>
            <a:chOff x="8826474" y="6211669"/>
            <a:chExt cx="542136" cy="434402"/>
          </a:xfrm>
        </p:grpSpPr>
        <p:sp>
          <p:nvSpPr>
            <p:cNvPr id="77" name="文本框 76"/>
            <p:cNvSpPr txBox="1"/>
            <p:nvPr/>
          </p:nvSpPr>
          <p:spPr>
            <a:xfrm>
              <a:off x="8826474" y="6211669"/>
              <a:ext cx="542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0" i="1" dirty="0" smtClean="0">
                  <a:solidFill>
                    <a:srgbClr val="CC00FF"/>
                  </a:solidFill>
                </a:rPr>
                <a:t>front</a:t>
              </a:r>
              <a:endParaRPr lang="zh-CN" altLang="en-US" sz="1400" b="0" i="1" dirty="0">
                <a:solidFill>
                  <a:srgbClr val="CC00FF"/>
                </a:solidFill>
              </a:endParaRPr>
            </a:p>
          </p:txBody>
        </p:sp>
        <p:cxnSp>
          <p:nvCxnSpPr>
            <p:cNvPr id="78" name="直接箭头连接符 77"/>
            <p:cNvCxnSpPr/>
            <p:nvPr/>
          </p:nvCxnSpPr>
          <p:spPr>
            <a:xfrm flipH="1">
              <a:off x="9101220" y="6454746"/>
              <a:ext cx="527" cy="191325"/>
            </a:xfrm>
            <a:prstGeom prst="straightConnector1">
              <a:avLst/>
            </a:prstGeom>
            <a:ln>
              <a:solidFill>
                <a:srgbClr val="CC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471154" y="6118549"/>
            <a:ext cx="502061" cy="389460"/>
            <a:chOff x="9505760" y="6449869"/>
            <a:chExt cx="502061" cy="389460"/>
          </a:xfrm>
        </p:grpSpPr>
        <p:sp>
          <p:nvSpPr>
            <p:cNvPr id="80" name="文本框 79"/>
            <p:cNvSpPr txBox="1"/>
            <p:nvPr/>
          </p:nvSpPr>
          <p:spPr>
            <a:xfrm>
              <a:off x="9505760" y="653155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0" i="1" dirty="0" smtClean="0">
                  <a:solidFill>
                    <a:srgbClr val="0070C0"/>
                  </a:solidFill>
                </a:rPr>
                <a:t>rear</a:t>
              </a:r>
              <a:endParaRPr lang="zh-CN" altLang="en-US" sz="1400" b="0" i="1" dirty="0">
                <a:solidFill>
                  <a:srgbClr val="0070C0"/>
                </a:solidFill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>
            <a:xfrm flipV="1">
              <a:off x="9763800" y="6449869"/>
              <a:ext cx="1" cy="1896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椭圆 81"/>
          <p:cNvSpPr/>
          <p:nvPr/>
        </p:nvSpPr>
        <p:spPr>
          <a:xfrm>
            <a:off x="583726" y="5751560"/>
            <a:ext cx="290936" cy="29093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25674" y="5754878"/>
            <a:ext cx="290936" cy="29093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2370143" y="5751560"/>
            <a:ext cx="290936" cy="29093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490836" y="5758108"/>
            <a:ext cx="290936" cy="2909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1911263" y="5754878"/>
            <a:ext cx="290936" cy="290936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2815504" y="5752080"/>
            <a:ext cx="290936" cy="29093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 rot="21515467">
            <a:off x="3775820" y="5747637"/>
            <a:ext cx="1223550" cy="7386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⑴ </a:t>
            </a:r>
            <a:r>
              <a:rPr lang="en-US" altLang="zh-CN" sz="1400" dirty="0" smtClean="0">
                <a:solidFill>
                  <a:schemeClr val="accent1"/>
                </a:solidFill>
              </a:rPr>
              <a:t>T</a:t>
            </a:r>
            <a:r>
              <a:rPr lang="en-US" altLang="zh-CN" sz="1400" dirty="0" smtClean="0">
                <a:solidFill>
                  <a:schemeClr val="tx2"/>
                </a:solidFill>
              </a:rPr>
              <a:t>=</a:t>
            </a:r>
            <a:r>
              <a:rPr lang="en-US" altLang="zh-CN" sz="1400" i="1" dirty="0" smtClean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en-US" altLang="zh-CN" sz="1400" dirty="0" smtClean="0">
                <a:solidFill>
                  <a:schemeClr val="tx2"/>
                </a:solidFill>
              </a:rPr>
              <a:t>6</a:t>
            </a:r>
            <a:r>
              <a:rPr lang="en-US" altLang="zh-CN" sz="1400" dirty="0" smtClean="0">
                <a:solidFill>
                  <a:schemeClr val="accent1"/>
                </a:solidFill>
              </a:rPr>
              <a:t>) </a:t>
            </a:r>
          </a:p>
          <a:p>
            <a:r>
              <a:rPr lang="zh-CN" altLang="en-US" sz="1400" dirty="0" smtClean="0">
                <a:solidFill>
                  <a:srgbClr val="7030A0"/>
                </a:solidFill>
              </a:rPr>
              <a:t>⑵ </a:t>
            </a:r>
            <a:r>
              <a:rPr lang="zh-CN" altLang="en-US" sz="1400" b="0" dirty="0" smtClean="0">
                <a:solidFill>
                  <a:srgbClr val="002060"/>
                </a:solidFill>
              </a:rPr>
              <a:t>队列为</a:t>
            </a:r>
            <a:r>
              <a:rPr lang="zh-CN" altLang="en-US" sz="1400" dirty="0" smtClean="0">
                <a:solidFill>
                  <a:srgbClr val="002060"/>
                </a:solidFill>
              </a:rPr>
              <a:t>空</a:t>
            </a:r>
            <a:endParaRPr lang="en-US" altLang="zh-CN" sz="1400" dirty="0" smtClean="0">
              <a:solidFill>
                <a:srgbClr val="002060"/>
              </a:solidFill>
            </a:endParaRPr>
          </a:p>
          <a:p>
            <a:pPr algn="ctr"/>
            <a:r>
              <a:rPr lang="zh-CN" altLang="en-US" sz="1400" b="0" dirty="0" smtClean="0">
                <a:solidFill>
                  <a:schemeClr val="tx1"/>
                </a:solidFill>
              </a:rPr>
              <a:t>遍历结束！</a:t>
            </a:r>
            <a:endParaRPr lang="zh-CN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9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0.05018 -0.00023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96296E-6 L 0.04931 -0.0004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17 -0.00023 L 0.09879 -0.00023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7000"/>
                            </p:stCondLst>
                            <p:childTnLst>
                              <p:par>
                                <p:cTn id="1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09 -1.85185E-6 L 0.14462 -0.00023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31 -0.00047 L 0.09896 0.00046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3500"/>
                            </p:stCondLst>
                            <p:childTnLst>
                              <p:par>
                                <p:cTn id="1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500"/>
                            </p:stCondLst>
                            <p:childTnLst>
                              <p:par>
                                <p:cTn id="1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45 -1.85185E-6 L 0.19271 -0.0002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4 2.96296E-6 L 0.14358 0.0004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35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97 2.96296E-6 L 0.19531 0.00046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3000"/>
                            </p:stCondLst>
                            <p:childTnLst>
                              <p:par>
                                <p:cTn id="2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1000"/>
                            </p:stCondLst>
                            <p:childTnLst>
                              <p:par>
                                <p:cTn id="2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2000"/>
                            </p:stCondLst>
                            <p:childTnLst>
                              <p:par>
                                <p:cTn id="2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71 -1.85185E-6 L 0.24323 -0.00023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53 2.96296E-6 L 0.24427 0.0004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3000"/>
                            </p:stCondLst>
                            <p:childTnLst>
                              <p:par>
                                <p:cTn id="2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500"/>
                            </p:stCondLst>
                            <p:childTnLst>
                              <p:par>
                                <p:cTn id="2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-1.85185E-6 L 0.29184 -0.00023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323 2.96296E-6 L 0.29149 0.00046 " pathEditMode="relative" rAng="0" ptsTypes="AA">
                                      <p:cBhvr>
                                        <p:cTn id="28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000"/>
                            </p:stCondLst>
                            <p:childTnLst>
                              <p:par>
                                <p:cTn id="2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00"/>
                            </p:stCondLst>
                            <p:childTnLst>
                              <p:par>
                                <p:cTn id="3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500"/>
                            </p:stCondLst>
                            <p:childTnLst>
                              <p:par>
                                <p:cTn id="3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500"/>
                            </p:stCondLst>
                            <p:childTnLst>
                              <p:par>
                                <p:cTn id="3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500"/>
                            </p:stCondLst>
                            <p:childTnLst>
                              <p:par>
                                <p:cTn id="3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1" grpId="0"/>
      <p:bldP spid="42" grpId="0"/>
      <p:bldP spid="44" grpId="0"/>
      <p:bldP spid="64" grpId="0"/>
      <p:bldP spid="70" grpId="0"/>
      <p:bldP spid="72" grpId="0"/>
      <p:bldP spid="46" grpId="0" animBg="1"/>
      <p:bldP spid="49" grpId="0"/>
      <p:bldP spid="9" grpId="0" animBg="1"/>
      <p:bldP spid="55" grpId="0"/>
      <p:bldP spid="52" grpId="0" animBg="1"/>
      <p:bldP spid="59" grpId="0" animBg="1"/>
      <p:bldP spid="60" grpId="0" animBg="1"/>
      <p:bldP spid="66" grpId="0" animBg="1"/>
      <p:bldP spid="67" grpId="0" animBg="1"/>
      <p:bldP spid="68" grpId="0" animBg="1"/>
      <p:bldP spid="69" grpId="0"/>
      <p:bldP spid="73" grpId="0"/>
      <p:bldP spid="74" grpId="0"/>
      <p:bldP spid="75" grpId="0"/>
      <p:bldP spid="76" grpId="0"/>
      <p:bldP spid="62" grpId="0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solidFill>
                  <a:srgbClr val="0070C0"/>
                </a:solidFill>
              </a:rPr>
              <a:t>广度优先</a:t>
            </a:r>
            <a:r>
              <a:rPr lang="zh-CN" altLang="en-US" dirty="0" smtClean="0"/>
              <a:t>搜索算法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思想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81075"/>
            <a:ext cx="7924800" cy="5419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算法</a:t>
            </a:r>
            <a:r>
              <a:rPr lang="zh-CN" altLang="en-US" sz="2400" b="1" dirty="0" smtClean="0"/>
              <a:t>思想</a:t>
            </a:r>
            <a:r>
              <a:rPr lang="zh-CN" altLang="en-US" sz="2400" dirty="0" smtClean="0"/>
              <a:t>：初始时刻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令</a:t>
            </a:r>
            <a:r>
              <a:rPr lang="zh-CN" altLang="en-US" sz="2400" dirty="0" smtClean="0">
                <a:solidFill>
                  <a:schemeClr val="accent6"/>
                </a:solidFill>
              </a:rPr>
              <a:t>图</a:t>
            </a:r>
            <a:r>
              <a:rPr lang="zh-CN" altLang="en-US" sz="2400" dirty="0">
                <a:solidFill>
                  <a:schemeClr val="accent6"/>
                </a:solidFill>
              </a:rPr>
              <a:t>中的所有顶点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未被</a:t>
            </a:r>
            <a:r>
              <a:rPr lang="zh-CN" altLang="en-US" sz="2400" b="1" i="1" u="sng" dirty="0" smtClean="0">
                <a:solidFill>
                  <a:schemeClr val="accent6"/>
                </a:solidFill>
              </a:rPr>
              <a:t>访问</a:t>
            </a:r>
            <a:r>
              <a:rPr lang="zh-CN" altLang="en-US" sz="2400" dirty="0" smtClean="0"/>
              <a:t>：</a:t>
            </a:r>
            <a:endParaRPr lang="zh-CN" altLang="en-US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/>
              <a:t>从</a:t>
            </a:r>
            <a:r>
              <a:rPr lang="zh-CN" altLang="en-US" sz="2200" dirty="0"/>
              <a:t>图中某个顶点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 </a:t>
            </a:r>
            <a:r>
              <a:rPr lang="zh-CN" altLang="en-US" sz="2200" dirty="0" smtClean="0"/>
              <a:t>出发</a:t>
            </a:r>
            <a:r>
              <a:rPr lang="zh-CN" altLang="en-US" sz="2200" dirty="0"/>
              <a:t>，</a:t>
            </a:r>
            <a:r>
              <a:rPr lang="zh-CN" altLang="en-US" sz="2200" b="1" dirty="0" smtClean="0"/>
              <a:t>访问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</a:t>
            </a:r>
            <a:r>
              <a:rPr lang="zh-CN" altLang="en-US" sz="2200" dirty="0" smtClean="0"/>
              <a:t>；</a:t>
            </a:r>
            <a:endParaRPr lang="zh-CN" altLang="en-US" sz="22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/>
              <a:t>访问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 </a:t>
            </a:r>
            <a:r>
              <a:rPr lang="zh-CN" altLang="en-US" sz="2200" dirty="0" smtClean="0"/>
              <a:t>的所有“</a:t>
            </a:r>
            <a:r>
              <a:rPr lang="zh-CN" altLang="en-US" sz="2200" u="sng" dirty="0" smtClean="0"/>
              <a:t>相邻接</a:t>
            </a:r>
            <a:r>
              <a:rPr lang="zh-CN" altLang="en-US" sz="2200" dirty="0" smtClean="0"/>
              <a:t> 且 </a:t>
            </a:r>
            <a:r>
              <a:rPr lang="zh-CN" altLang="en-US" sz="2200" u="sng" dirty="0" smtClean="0"/>
              <a:t>未</a:t>
            </a:r>
            <a:r>
              <a:rPr lang="zh-CN" altLang="en-US" sz="2200" u="sng" dirty="0"/>
              <a:t>被</a:t>
            </a:r>
            <a:r>
              <a:rPr lang="zh-CN" altLang="en-US" sz="2200" b="1" u="sng" dirty="0"/>
              <a:t>访问</a:t>
            </a:r>
            <a:r>
              <a:rPr lang="zh-CN" altLang="en-US" sz="2200" u="sng" dirty="0" smtClean="0"/>
              <a:t>的</a:t>
            </a:r>
            <a:r>
              <a:rPr lang="zh-CN" altLang="en-US" sz="2200" dirty="0" smtClean="0"/>
              <a:t> 所有顶点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i1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i2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…</a:t>
            </a:r>
            <a:r>
              <a:rPr lang="zh-CN" altLang="en-US" sz="2200" dirty="0" smtClean="0"/>
              <a:t>，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im</a:t>
            </a:r>
            <a:r>
              <a:rPr lang="zh-CN" altLang="en-US" sz="2200" dirty="0" smtClean="0"/>
              <a:t>“；</a:t>
            </a:r>
            <a:endParaRPr lang="zh-CN" altLang="en-US" sz="2200" dirty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/>
              <a:t>以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i1</a:t>
            </a:r>
            <a:r>
              <a:rPr lang="zh-CN" altLang="en-US" sz="2200" dirty="0"/>
              <a:t>，</a:t>
            </a:r>
            <a:r>
              <a:rPr lang="en-US" altLang="zh-CN" sz="2200" dirty="0"/>
              <a:t> v</a:t>
            </a:r>
            <a:r>
              <a:rPr lang="en-US" altLang="zh-CN" sz="2200" baseline="-25000" dirty="0"/>
              <a:t>i2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dirty="0"/>
              <a:t> v</a:t>
            </a:r>
            <a:r>
              <a:rPr lang="en-US" altLang="zh-CN" sz="2200" baseline="-25000" dirty="0"/>
              <a:t>im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次序，以</a:t>
            </a:r>
            <a:r>
              <a:rPr lang="en-US" altLang="zh-CN" sz="2200" dirty="0" err="1"/>
              <a:t>v</a:t>
            </a:r>
            <a:r>
              <a:rPr lang="en-US" altLang="zh-CN" sz="2200" baseline="-25000" dirty="0" err="1"/>
              <a:t>ij</a:t>
            </a:r>
            <a:r>
              <a:rPr lang="en-US" altLang="zh-CN" sz="2200" dirty="0"/>
              <a:t>(1≦j≦m)</a:t>
            </a:r>
            <a:r>
              <a:rPr lang="zh-CN" altLang="en-US" sz="2200" dirty="0" smtClean="0"/>
              <a:t>依次作为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</a:t>
            </a:r>
            <a:r>
              <a:rPr lang="zh-CN" altLang="en-US" sz="2200" dirty="0" smtClean="0"/>
              <a:t>，转</a:t>
            </a:r>
            <a:r>
              <a:rPr lang="en-US" altLang="zh-CN" sz="2200" dirty="0" smtClean="0"/>
              <a:t>(A)</a:t>
            </a:r>
            <a:r>
              <a:rPr lang="zh-CN" altLang="en-US" sz="2200" dirty="0" smtClean="0"/>
              <a:t>； </a:t>
            </a:r>
            <a:endParaRPr lang="en-US" altLang="zh-CN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/>
              <a:t>继续</a:t>
            </a:r>
            <a:r>
              <a:rPr lang="zh-CN" altLang="en-US" sz="2200" dirty="0"/>
              <a:t>选取图中</a:t>
            </a:r>
            <a:r>
              <a:rPr lang="zh-CN" altLang="en-US" sz="2200" u="sng" dirty="0"/>
              <a:t>未被</a:t>
            </a:r>
            <a:r>
              <a:rPr lang="zh-CN" altLang="en-US" sz="2200" u="sng" dirty="0" smtClean="0"/>
              <a:t>访问的</a:t>
            </a:r>
            <a:r>
              <a:rPr lang="zh-CN" altLang="en-US" sz="2200" dirty="0" smtClean="0"/>
              <a:t>顶点</a:t>
            </a:r>
            <a:r>
              <a:rPr lang="en-US" altLang="zh-CN" sz="2200" dirty="0" err="1" smtClean="0"/>
              <a:t>v</a:t>
            </a:r>
            <a:r>
              <a:rPr lang="en-US" altLang="zh-CN" sz="2200" baseline="-25000" dirty="0" err="1" smtClean="0"/>
              <a:t>k</a:t>
            </a:r>
            <a:r>
              <a:rPr lang="en-US" altLang="zh-CN" sz="2200" baseline="-25000" dirty="0" smtClean="0"/>
              <a:t> </a:t>
            </a:r>
            <a:r>
              <a:rPr lang="zh-CN" altLang="en-US" sz="2200" dirty="0" smtClean="0"/>
              <a:t>作为</a:t>
            </a:r>
            <a:r>
              <a:rPr lang="zh-CN" altLang="en-US" sz="2200" dirty="0"/>
              <a:t>起始顶点，</a:t>
            </a:r>
            <a:r>
              <a:rPr lang="zh-CN" altLang="en-US" sz="2200" dirty="0" smtClean="0"/>
              <a:t>转</a:t>
            </a:r>
            <a:r>
              <a:rPr lang="en-US" altLang="zh-CN" sz="2200" dirty="0" smtClean="0"/>
              <a:t>(A)</a:t>
            </a:r>
            <a:r>
              <a:rPr lang="zh-CN" altLang="en-US" sz="2200" dirty="0" smtClean="0"/>
              <a:t>，</a:t>
            </a:r>
            <a:r>
              <a:rPr lang="zh-CN" altLang="en-US" sz="2200" b="1" i="1" dirty="0" smtClean="0"/>
              <a:t>直到</a:t>
            </a:r>
            <a:r>
              <a:rPr lang="zh-CN" altLang="en-US" sz="2200" b="1" dirty="0" smtClean="0"/>
              <a:t>：</a:t>
            </a:r>
            <a:r>
              <a:rPr lang="zh-CN" altLang="en-US" sz="2200" dirty="0" smtClean="0"/>
              <a:t>图</a:t>
            </a:r>
            <a:r>
              <a:rPr lang="zh-CN" altLang="en-US" sz="2200" dirty="0"/>
              <a:t>中</a:t>
            </a:r>
            <a:r>
              <a:rPr lang="zh-CN" altLang="en-US" sz="2200" dirty="0">
                <a:solidFill>
                  <a:schemeClr val="accent6"/>
                </a:solidFill>
              </a:rPr>
              <a:t>所有顶点</a:t>
            </a:r>
            <a:r>
              <a:rPr lang="zh-CN" altLang="en-US" sz="2200" i="1" u="sng" dirty="0">
                <a:solidFill>
                  <a:schemeClr val="accent6"/>
                </a:solidFill>
              </a:rPr>
              <a:t>都被</a:t>
            </a:r>
            <a:r>
              <a:rPr lang="zh-CN" altLang="en-US" sz="2200" i="1" u="sng" dirty="0" smtClean="0">
                <a:solidFill>
                  <a:schemeClr val="accent6"/>
                </a:solidFill>
              </a:rPr>
              <a:t>访问过</a:t>
            </a:r>
            <a:r>
              <a:rPr lang="zh-CN" altLang="en-US" sz="2200" dirty="0" smtClean="0">
                <a:solidFill>
                  <a:schemeClr val="accent6"/>
                </a:solidFill>
              </a:rPr>
              <a:t>为止</a:t>
            </a:r>
            <a:r>
              <a:rPr lang="zh-CN" altLang="en-US" sz="22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219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solidFill>
                  <a:srgbClr val="0070C0"/>
                </a:solidFill>
              </a:rPr>
              <a:t>广度优先</a:t>
            </a:r>
            <a:r>
              <a:rPr lang="zh-CN" altLang="en-US" dirty="0" smtClean="0"/>
              <a:t>搜索算法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>
                <a:solidFill>
                  <a:srgbClr val="7030A0"/>
                </a:solidFill>
              </a:rPr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>
                <a:solidFill>
                  <a:srgbClr val="002080"/>
                </a:solidFill>
              </a:rPr>
              <a:t>算法</a:t>
            </a:r>
            <a:r>
              <a:rPr lang="en-US" altLang="zh-CN" sz="2000" dirty="0" smtClean="0">
                <a:solidFill>
                  <a:srgbClr val="002080"/>
                </a:solidFill>
              </a:rPr>
              <a:t>Ⅰ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————</a:t>
            </a:r>
            <a:r>
              <a:rPr lang="zh-CN" altLang="en-US" sz="1600" i="1" u="sng" dirty="0">
                <a:solidFill>
                  <a:srgbClr val="00B0F0"/>
                </a:solidFill>
              </a:rPr>
              <a:t>访问</a:t>
            </a:r>
            <a:r>
              <a:rPr lang="zh-CN" altLang="en-US" sz="1600" b="1" i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顶点地址入队，</a:t>
            </a:r>
            <a:r>
              <a:rPr lang="en-US" altLang="zh-CN" sz="16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！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dirty="0" smtClean="0"/>
              <a:t>为了标记</a:t>
            </a:r>
            <a:r>
              <a:rPr lang="zh-CN" altLang="en-US" sz="1800" dirty="0"/>
              <a:t>图中顶点是否被访问过，同样</a:t>
            </a:r>
            <a:r>
              <a:rPr lang="zh-CN" altLang="en-US" sz="1800" dirty="0">
                <a:solidFill>
                  <a:schemeClr val="accent6"/>
                </a:solidFill>
              </a:rPr>
              <a:t>需要一</a:t>
            </a:r>
            <a:r>
              <a:rPr lang="zh-CN" altLang="en-US" sz="1800" dirty="0" smtClean="0">
                <a:solidFill>
                  <a:schemeClr val="accent6"/>
                </a:solidFill>
              </a:rPr>
              <a:t>个顶点访问</a:t>
            </a:r>
            <a:r>
              <a:rPr lang="zh-CN" altLang="en-US" sz="1800" dirty="0">
                <a:solidFill>
                  <a:schemeClr val="accent6"/>
                </a:solidFill>
              </a:rPr>
              <a:t>标记数组</a:t>
            </a:r>
            <a:r>
              <a:rPr lang="zh-CN" altLang="en-US" sz="1800" dirty="0"/>
              <a:t>；其次，为了依此访问与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i </a:t>
            </a:r>
            <a:r>
              <a:rPr lang="zh-CN" altLang="en-US" sz="1800" dirty="0" smtClean="0"/>
              <a:t>相</a:t>
            </a:r>
            <a:r>
              <a:rPr lang="zh-CN" altLang="en-US" sz="1800" dirty="0"/>
              <a:t>邻接的各个顶点，</a:t>
            </a:r>
            <a:r>
              <a:rPr lang="zh-CN" altLang="en-US" sz="1800" u="sng" dirty="0">
                <a:solidFill>
                  <a:schemeClr val="accent6"/>
                </a:solidFill>
              </a:rPr>
              <a:t>需要附加一个队列</a:t>
            </a:r>
            <a:r>
              <a:rPr lang="zh-CN" altLang="en-US" sz="1800" u="sng" dirty="0"/>
              <a:t>来保存</a:t>
            </a:r>
            <a:r>
              <a:rPr lang="zh-CN" altLang="en-US" sz="1800" u="sng" dirty="0" smtClean="0"/>
              <a:t>访问</a:t>
            </a:r>
            <a:r>
              <a:rPr lang="en-US" altLang="zh-CN" sz="1800" u="sng" dirty="0" smtClean="0"/>
              <a:t>v</a:t>
            </a:r>
            <a:r>
              <a:rPr lang="en-US" altLang="zh-CN" sz="1800" u="sng" baseline="-25000" dirty="0" smtClean="0"/>
              <a:t>i </a:t>
            </a:r>
            <a:r>
              <a:rPr lang="zh-CN" altLang="en-US" sz="1800" u="sng" dirty="0" smtClean="0"/>
              <a:t>的</a:t>
            </a:r>
            <a:r>
              <a:rPr lang="zh-CN" altLang="en-US" sz="1800" u="sng" dirty="0"/>
              <a:t>相邻接的顶点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zh-CN" altLang="en-US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6179" name="TextBox1" r:id="rId2" imgW="8161200" imgH="4290120"/>
        </mc:Choice>
        <mc:Fallback>
          <p:control name="TextBox1" r:id="rId2" imgW="8161200" imgH="42901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57225" y="2452688"/>
                  <a:ext cx="8162925" cy="39036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0053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solidFill>
                  <a:srgbClr val="0070C0"/>
                </a:solidFill>
              </a:rPr>
              <a:t>广度优先</a:t>
            </a:r>
            <a:r>
              <a:rPr lang="zh-CN" altLang="en-US" dirty="0" smtClean="0"/>
              <a:t>搜索算法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>
                <a:solidFill>
                  <a:srgbClr val="7030A0"/>
                </a:solidFill>
              </a:rPr>
              <a:t>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>
                <a:solidFill>
                  <a:srgbClr val="002080"/>
                </a:solidFill>
              </a:rPr>
              <a:t>算法</a:t>
            </a:r>
            <a:r>
              <a:rPr lang="en-US" altLang="zh-CN" sz="2000" dirty="0">
                <a:solidFill>
                  <a:srgbClr val="002080"/>
                </a:solidFill>
              </a:rPr>
              <a:t>Ⅱ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600" b="1" i="1" u="sng" dirty="0" smtClean="0">
                <a:solidFill>
                  <a:srgbClr val="00B0F0"/>
                </a:solidFill>
              </a:rPr>
              <a:t>待</a:t>
            </a:r>
            <a:r>
              <a:rPr lang="zh-CN" altLang="en-US" sz="1600" i="1" u="sng" dirty="0">
                <a:solidFill>
                  <a:srgbClr val="00B0F0"/>
                </a:solidFill>
              </a:rPr>
              <a:t>访问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顶点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入队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，有</a:t>
            </a:r>
            <a:r>
              <a:rPr lang="en-US" altLang="zh-CN" sz="1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BUG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！！！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48" y="460587"/>
            <a:ext cx="1372651" cy="1168213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spid="93154" name="TextBox1" r:id="rId2" imgW="8161200" imgH="4915080"/>
        </mc:Choice>
        <mc:Fallback>
          <p:control name="TextBox1" r:id="rId2" imgW="8161200" imgH="49150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1628800"/>
                  <a:ext cx="8160072" cy="4911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248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zh-CN" altLang="en-US" dirty="0" smtClean="0">
                <a:solidFill>
                  <a:srgbClr val="0070C0"/>
                </a:solidFill>
              </a:rPr>
              <a:t>广度优先</a:t>
            </a:r>
            <a:r>
              <a:rPr lang="zh-CN" altLang="en-US" dirty="0" smtClean="0"/>
              <a:t>搜索算法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分析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b="1" dirty="0">
                <a:solidFill>
                  <a:srgbClr val="0070C0"/>
                </a:solidFill>
              </a:rPr>
              <a:t>广度优先</a:t>
            </a:r>
            <a:r>
              <a:rPr lang="zh-CN" altLang="en-US" dirty="0"/>
              <a:t>搜索算法遍历图与</a:t>
            </a:r>
            <a:r>
              <a:rPr lang="zh-CN" altLang="en-US" b="1" dirty="0">
                <a:solidFill>
                  <a:srgbClr val="0070C0"/>
                </a:solidFill>
              </a:rPr>
              <a:t>深度优先</a:t>
            </a:r>
            <a:r>
              <a:rPr lang="zh-CN" altLang="en-US" dirty="0"/>
              <a:t>搜索算法遍历图的</a:t>
            </a:r>
            <a:r>
              <a:rPr lang="zh-CN" altLang="en-US" b="1" dirty="0">
                <a:solidFill>
                  <a:srgbClr val="7030A0"/>
                </a:solidFill>
              </a:rPr>
              <a:t>唯一区别</a:t>
            </a:r>
            <a:r>
              <a:rPr lang="zh-CN" altLang="en-US" dirty="0" smtClean="0"/>
              <a:t>是： </a:t>
            </a:r>
            <a:r>
              <a:rPr lang="zh-CN" altLang="en-US" u="sng" dirty="0" smtClean="0">
                <a:solidFill>
                  <a:srgbClr val="FF0000"/>
                </a:solidFill>
              </a:rPr>
              <a:t>邻接</a:t>
            </a:r>
            <a:r>
              <a:rPr lang="zh-CN" altLang="en-US" u="sng" dirty="0">
                <a:solidFill>
                  <a:srgbClr val="FF0000"/>
                </a:solidFill>
              </a:rPr>
              <a:t>点搜索次序</a:t>
            </a:r>
            <a:r>
              <a:rPr lang="zh-CN" altLang="en-US" u="sng" dirty="0" smtClean="0"/>
              <a:t>不同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因此，基于</a:t>
            </a:r>
            <a:r>
              <a:rPr lang="zh-CN" altLang="en-US" dirty="0" smtClean="0">
                <a:solidFill>
                  <a:srgbClr val="00B050"/>
                </a:solidFill>
              </a:rPr>
              <a:t>邻接表</a:t>
            </a:r>
            <a:r>
              <a:rPr lang="en-US" altLang="zh-CN" dirty="0" smtClean="0"/>
              <a:t>BFS</a:t>
            </a:r>
            <a:r>
              <a:rPr lang="zh-CN" altLang="en-US" dirty="0" smtClean="0"/>
              <a:t>遍历</a:t>
            </a:r>
            <a:r>
              <a:rPr lang="zh-CN" altLang="en-US" dirty="0"/>
              <a:t>图的总时间复杂度</a:t>
            </a:r>
            <a:r>
              <a:rPr lang="zh-CN" altLang="en-US" dirty="0" smtClean="0"/>
              <a:t>为：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n+e</a:t>
            </a:r>
            <a:r>
              <a:rPr lang="en-US" altLang="zh-CN" dirty="0"/>
              <a:t>)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/>
              <a:t>图</a:t>
            </a:r>
            <a:r>
              <a:rPr lang="zh-CN" altLang="en-US" dirty="0"/>
              <a:t>的遍历可以系统地访问图中的每个顶点，因此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</a:t>
            </a:r>
            <a:r>
              <a:rPr lang="zh-CN" altLang="en-US" dirty="0"/>
              <a:t>的遍历算法是图的</a:t>
            </a:r>
            <a:r>
              <a:rPr lang="zh-CN" altLang="en-US" u="sng" dirty="0"/>
              <a:t>最基本</a:t>
            </a:r>
            <a:r>
              <a:rPr lang="zh-CN" altLang="en-US" dirty="0"/>
              <a:t>、</a:t>
            </a:r>
            <a:r>
              <a:rPr lang="zh-CN" altLang="en-US" u="sng" dirty="0"/>
              <a:t>最重要</a:t>
            </a:r>
            <a:r>
              <a:rPr lang="zh-CN" altLang="en-US" dirty="0"/>
              <a:t>的算法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许多</a:t>
            </a:r>
            <a:r>
              <a:rPr lang="zh-CN" altLang="en-US" dirty="0"/>
              <a:t>有关图的操作都是</a:t>
            </a:r>
            <a:r>
              <a:rPr lang="zh-CN" altLang="en-US" i="1" u="sng" dirty="0"/>
              <a:t>在图的遍历基础之上加以变化</a:t>
            </a:r>
            <a:r>
              <a:rPr lang="zh-CN" altLang="en-US" dirty="0"/>
              <a:t>来实现的。</a:t>
            </a:r>
          </a:p>
          <a:p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475656" y="3284984"/>
            <a:ext cx="6408712" cy="20162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图的连通性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dirty="0"/>
              <a:t>图</a:t>
            </a:r>
            <a:r>
              <a:rPr lang="zh-CN" altLang="en-US" sz="2600" dirty="0" smtClean="0"/>
              <a:t>的</a:t>
            </a:r>
            <a:r>
              <a:rPr lang="zh-CN" altLang="en-US" sz="2400" dirty="0"/>
              <a:t>遍历算法的</a:t>
            </a:r>
            <a:r>
              <a:rPr lang="zh-CN" altLang="en-US" b="1" dirty="0"/>
              <a:t>具体</a:t>
            </a:r>
            <a:r>
              <a:rPr lang="zh-CN" altLang="en-US" b="1" dirty="0" smtClean="0"/>
              <a:t>应用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/>
            <a:r>
              <a:rPr lang="zh-CN" altLang="en-US" sz="2400" b="1" i="1" dirty="0" smtClean="0">
                <a:solidFill>
                  <a:srgbClr val="0070C0"/>
                </a:solidFill>
              </a:rPr>
              <a:t>连通性判定</a:t>
            </a:r>
            <a:endParaRPr lang="en-US" altLang="zh-CN" sz="2400" dirty="0" smtClean="0"/>
          </a:p>
          <a:p>
            <a:pPr lvl="1"/>
            <a:r>
              <a:rPr lang="zh-CN" altLang="en-US" sz="2400" b="1" i="1" dirty="0" smtClean="0">
                <a:solidFill>
                  <a:srgbClr val="0070C0"/>
                </a:solidFill>
              </a:rPr>
              <a:t>连通</a:t>
            </a:r>
            <a:r>
              <a:rPr lang="zh-CN" altLang="en-US" sz="2400" b="1" i="1" dirty="0">
                <a:solidFill>
                  <a:srgbClr val="0070C0"/>
                </a:solidFill>
              </a:rPr>
              <a:t>分量数的</a:t>
            </a:r>
            <a:r>
              <a:rPr lang="zh-CN" altLang="en-US" sz="2400" b="1" i="1" dirty="0" smtClean="0">
                <a:solidFill>
                  <a:srgbClr val="0070C0"/>
                </a:solidFill>
              </a:rPr>
              <a:t>计算</a:t>
            </a:r>
            <a:endParaRPr lang="en-US" altLang="zh-CN" sz="2400" dirty="0" smtClean="0"/>
          </a:p>
          <a:p>
            <a:r>
              <a:rPr lang="zh-CN" altLang="en-US" sz="2600" dirty="0" smtClean="0"/>
              <a:t>包括：</a:t>
            </a:r>
            <a:endParaRPr lang="en-US" altLang="zh-CN" sz="26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b="1" u="sng" dirty="0" smtClean="0">
                <a:solidFill>
                  <a:schemeClr val="accent6"/>
                </a:solidFill>
              </a:rPr>
              <a:t>无</a:t>
            </a:r>
            <a:r>
              <a:rPr lang="zh-CN" altLang="en-US" dirty="0" smtClean="0">
                <a:solidFill>
                  <a:schemeClr val="accent6"/>
                </a:solidFill>
              </a:rPr>
              <a:t>向图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连通分量</a:t>
            </a:r>
            <a:r>
              <a:rPr lang="zh-CN" altLang="en-US" dirty="0" smtClean="0"/>
              <a:t>与</a:t>
            </a:r>
            <a:r>
              <a:rPr lang="zh-CN" altLang="en-US" b="1" dirty="0" smtClean="0"/>
              <a:t>生成树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371600" lvl="2" indent="-514350"/>
            <a:r>
              <a:rPr lang="zh-CN" altLang="en-US" b="1" dirty="0" smtClean="0">
                <a:solidFill>
                  <a:srgbClr val="7030A0"/>
                </a:solidFill>
              </a:rPr>
              <a:t>无</a:t>
            </a:r>
            <a:r>
              <a:rPr lang="zh-CN" altLang="en-US" b="1" dirty="0" smtClean="0"/>
              <a:t>向 连通图 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生成</a:t>
            </a:r>
            <a:r>
              <a:rPr lang="zh-CN" altLang="en-US" b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树</a:t>
            </a:r>
            <a:endParaRPr lang="en-US" altLang="zh-CN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1371600" lvl="2" indent="-514350"/>
            <a:r>
              <a:rPr lang="zh-CN" altLang="en-US" b="1" dirty="0">
                <a:solidFill>
                  <a:srgbClr val="7030A0"/>
                </a:solidFill>
              </a:rPr>
              <a:t>无</a:t>
            </a:r>
            <a:r>
              <a:rPr lang="zh-CN" altLang="en-US" b="1" dirty="0" smtClean="0"/>
              <a:t>向 </a:t>
            </a:r>
            <a:r>
              <a:rPr lang="zh-CN" altLang="en-US" b="1" dirty="0" smtClean="0">
                <a:solidFill>
                  <a:srgbClr val="7030A0"/>
                </a:solidFill>
              </a:rPr>
              <a:t>非</a:t>
            </a:r>
            <a:r>
              <a:rPr lang="zh-CN" altLang="en-US" b="1" dirty="0" smtClean="0"/>
              <a:t>连通图 </a:t>
            </a:r>
            <a:r>
              <a:rPr lang="en-US" altLang="zh-CN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生成</a:t>
            </a:r>
            <a:r>
              <a:rPr lang="zh-CN" altLang="en-US" b="1" dirty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森林</a:t>
            </a:r>
            <a:endParaRPr lang="en-US" altLang="zh-CN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971550" lvl="1" indent="-514350">
              <a:spcBef>
                <a:spcPts val="2400"/>
              </a:spcBef>
              <a:buFont typeface="+mj-ea"/>
              <a:buAutoNum type="circleNumDbPlain"/>
            </a:pPr>
            <a:r>
              <a:rPr lang="zh-CN" altLang="en-US" b="1" u="sng" dirty="0" smtClean="0">
                <a:solidFill>
                  <a:schemeClr val="accent6"/>
                </a:solidFill>
              </a:rPr>
              <a:t>有</a:t>
            </a:r>
            <a:r>
              <a:rPr lang="zh-CN" altLang="en-US" dirty="0" smtClean="0">
                <a:solidFill>
                  <a:schemeClr val="accent6"/>
                </a:solidFill>
              </a:rPr>
              <a:t>向图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强连通分量</a:t>
            </a:r>
            <a:r>
              <a:rPr lang="zh-CN" altLang="en-US" dirty="0" smtClean="0"/>
              <a:t>；</a:t>
            </a:r>
          </a:p>
          <a:p>
            <a:endParaRPr lang="zh-CN" altLang="en-US" dirty="0"/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3851920" y="1772816"/>
            <a:ext cx="288032" cy="8640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58093" y="1943254"/>
            <a:ext cx="37289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sym typeface="Wingdings" panose="05000000000000000000" pitchFamily="2" charset="2"/>
              </a:rPr>
              <a:t>生成树 </a:t>
            </a:r>
            <a:r>
              <a:rPr lang="en-US" altLang="zh-CN" sz="2800" dirty="0">
                <a:sym typeface="Wingdings" panose="05000000000000000000" pitchFamily="2" charset="2"/>
              </a:rPr>
              <a:t>&amp; </a:t>
            </a:r>
            <a:r>
              <a:rPr lang="zh-CN" altLang="en-US" sz="2800" dirty="0">
                <a:sym typeface="Wingdings" panose="05000000000000000000" pitchFamily="2" charset="2"/>
              </a:rPr>
              <a:t>生成</a:t>
            </a:r>
            <a:r>
              <a:rPr lang="zh-CN" altLang="en-US" sz="2800" dirty="0" smtClean="0">
                <a:sym typeface="Wingdings" panose="05000000000000000000" pitchFamily="2" charset="2"/>
              </a:rPr>
              <a:t>森林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67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4.0 </a:t>
            </a:r>
            <a:r>
              <a:rPr lang="zh-CN" altLang="en-US" dirty="0" smtClean="0">
                <a:solidFill>
                  <a:srgbClr val="002060"/>
                </a:solidFill>
              </a:rPr>
              <a:t>连通</a:t>
            </a:r>
            <a:r>
              <a:rPr lang="zh-CN" altLang="en-US" dirty="0">
                <a:solidFill>
                  <a:srgbClr val="002060"/>
                </a:solidFill>
              </a:rPr>
              <a:t>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 smtClean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示例</a:t>
            </a:r>
            <a:r>
              <a:rPr lang="zh-CN" altLang="en-US" sz="2000" dirty="0">
                <a:solidFill>
                  <a:srgbClr val="002060"/>
                </a:solidFill>
              </a:rPr>
              <a:t>（</a:t>
            </a:r>
            <a:r>
              <a:rPr lang="zh-CN" altLang="en-US" sz="2000" dirty="0" smtClean="0">
                <a:solidFill>
                  <a:srgbClr val="002060"/>
                </a:solidFill>
              </a:rPr>
              <a:t>无向图）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(a)</a:t>
            </a:r>
            <a:r>
              <a:rPr lang="zh-CN" altLang="en-US" sz="2400" dirty="0" smtClean="0"/>
              <a:t>所示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无向图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是</a:t>
            </a:r>
            <a:r>
              <a:rPr lang="zh-CN" altLang="en-US" sz="2400" b="1" dirty="0" smtClean="0"/>
              <a:t>非</a:t>
            </a:r>
            <a:r>
              <a:rPr lang="zh-CN" altLang="en-US" sz="2400" b="1" dirty="0"/>
              <a:t>连通图</a:t>
            </a:r>
            <a:r>
              <a:rPr lang="zh-CN" altLang="en-US" sz="2400" dirty="0"/>
              <a:t>，按</a:t>
            </a:r>
            <a:r>
              <a:rPr lang="zh-CN" altLang="en-US" sz="2400" dirty="0" smtClean="0"/>
              <a:t>图</a:t>
            </a:r>
            <a:r>
              <a:rPr lang="en-US" altLang="zh-CN" sz="2400" dirty="0" smtClean="0"/>
              <a:t>(b)</a:t>
            </a:r>
            <a:r>
              <a:rPr lang="zh-CN" altLang="en-US" sz="2400" dirty="0" smtClean="0"/>
              <a:t>给定</a:t>
            </a:r>
            <a:r>
              <a:rPr lang="zh-CN" altLang="en-US" sz="2400" dirty="0"/>
              <a:t>的</a:t>
            </a:r>
            <a:r>
              <a:rPr lang="zh-CN" altLang="en-US" sz="2400" b="1" dirty="0"/>
              <a:t>邻接表</a:t>
            </a:r>
            <a:r>
              <a:rPr lang="zh-CN" altLang="en-US" sz="2400" dirty="0"/>
              <a:t>进行</a:t>
            </a:r>
            <a:r>
              <a:rPr lang="zh-CN" altLang="en-US" sz="2400" b="1" dirty="0">
                <a:solidFill>
                  <a:srgbClr val="7030A0"/>
                </a:solidFill>
              </a:rPr>
              <a:t>深度优先</a:t>
            </a:r>
            <a:r>
              <a:rPr lang="zh-CN" altLang="en-US" sz="2400" dirty="0"/>
              <a:t>搜索遍历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两</a:t>
            </a:r>
            <a:r>
              <a:rPr lang="zh-CN" altLang="en-US" sz="2400" dirty="0" smtClean="0"/>
              <a:t>次调用</a:t>
            </a:r>
            <a:r>
              <a:rPr lang="en-US" altLang="zh-CN" sz="2400" b="1" dirty="0">
                <a:solidFill>
                  <a:srgbClr val="0070C0"/>
                </a:solidFill>
              </a:rPr>
              <a:t>DFS</a:t>
            </a:r>
            <a:r>
              <a:rPr lang="zh-CN" altLang="en-US" sz="2400" dirty="0"/>
              <a:t>所得到的顶点访问序列集是： </a:t>
            </a:r>
            <a:r>
              <a:rPr lang="en-US" altLang="zh-CN" sz="2400" dirty="0"/>
              <a:t>{ 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,v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 }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{ 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,v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 }</a:t>
            </a:r>
          </a:p>
          <a:p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654452" y="515625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85646" y="560178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邻接</a:t>
            </a:r>
            <a:r>
              <a:rPr lang="en-US" altLang="zh-CN" sz="1100" dirty="0" smtClean="0">
                <a:solidFill>
                  <a:schemeClr val="tx2"/>
                </a:solidFill>
              </a:rPr>
              <a:t>[</a:t>
            </a:r>
            <a:r>
              <a:rPr lang="zh-CN" altLang="en-US" sz="1100" dirty="0" smtClean="0">
                <a:solidFill>
                  <a:schemeClr val="tx2"/>
                </a:solidFill>
              </a:rPr>
              <a:t>链</a:t>
            </a:r>
            <a:r>
              <a:rPr lang="en-US" altLang="zh-CN" sz="1100" dirty="0" smtClean="0">
                <a:solidFill>
                  <a:schemeClr val="tx2"/>
                </a:solidFill>
              </a:rPr>
              <a:t>]</a:t>
            </a:r>
            <a:r>
              <a:rPr lang="zh-CN" altLang="en-US" sz="1800" dirty="0" smtClean="0">
                <a:solidFill>
                  <a:schemeClr val="tx2"/>
                </a:solidFill>
              </a:rPr>
              <a:t>表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82732"/>
            <a:ext cx="3123809" cy="27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2685714" cy="22857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40" y="3043430"/>
            <a:ext cx="2409524" cy="18761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668762" y="5463289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rgbClr val="7030A0"/>
                </a:solidFill>
              </a:rPr>
              <a:t>深度优先</a:t>
            </a:r>
            <a:r>
              <a:rPr lang="zh-CN" altLang="en-US" sz="1800" dirty="0" smtClean="0">
                <a:solidFill>
                  <a:schemeClr val="tx2"/>
                </a:solidFill>
              </a:rPr>
              <a:t>遍历</a:t>
            </a:r>
            <a:r>
              <a:rPr lang="en-US" altLang="zh-CN" sz="1800" dirty="0" smtClean="0">
                <a:solidFill>
                  <a:schemeClr val="tx2"/>
                </a:solidFill>
              </a:rPr>
              <a:t>G, </a:t>
            </a: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生成的森林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</a:t>
            </a:r>
            <a:r>
              <a:rPr lang="zh-CN" altLang="en-US" dirty="0" smtClean="0"/>
              <a:t>连通性判定</a:t>
            </a:r>
            <a:r>
              <a:rPr lang="en-US" altLang="zh-CN" dirty="0" smtClean="0"/>
              <a:t>+</a:t>
            </a:r>
            <a:r>
              <a:rPr lang="zh-CN" altLang="en-US" dirty="0" smtClean="0"/>
              <a:t>连通</a:t>
            </a:r>
            <a:r>
              <a:rPr lang="zh-CN" altLang="en-US" dirty="0"/>
              <a:t>分量</a:t>
            </a:r>
            <a:r>
              <a:rPr lang="zh-CN" altLang="en-US" dirty="0" smtClean="0"/>
              <a:t>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基于</a:t>
            </a:r>
            <a:r>
              <a:rPr lang="zh-CN" altLang="en-US" sz="2000" dirty="0" smtClean="0"/>
              <a:t>“图遍历”的</a:t>
            </a:r>
            <a:r>
              <a:rPr lang="en-US" altLang="zh-CN" sz="2000" dirty="0" smtClean="0"/>
              <a:t>【</a:t>
            </a:r>
            <a:r>
              <a:rPr lang="zh-CN" altLang="en-US" sz="2000" dirty="0"/>
              <a:t>连通分量数计算</a:t>
            </a:r>
            <a:r>
              <a:rPr lang="en-US" altLang="zh-CN" sz="2000" dirty="0" smtClean="0"/>
              <a:t>】+【</a:t>
            </a:r>
            <a:r>
              <a:rPr lang="zh-CN" altLang="en-US" sz="2000" dirty="0"/>
              <a:t>连通性判定</a:t>
            </a:r>
            <a:r>
              <a:rPr lang="en-US" altLang="zh-CN" sz="2000" dirty="0" smtClean="0"/>
              <a:t>】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无向图为例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lvl="1"/>
            <a:endParaRPr lang="en-US" altLang="zh-CN" sz="1800" dirty="0" smtClean="0"/>
          </a:p>
          <a:p>
            <a:pPr marL="457200" lvl="1" indent="0">
              <a:buNone/>
            </a:pPr>
            <a:r>
              <a:rPr lang="zh-CN" altLang="en-US" sz="2000" b="1" dirty="0" smtClean="0">
                <a:solidFill>
                  <a:srgbClr val="0070C0"/>
                </a:solidFill>
              </a:rPr>
              <a:t>⑴</a:t>
            </a:r>
            <a:r>
              <a:rPr lang="zh-CN" altLang="en-US" sz="1800" dirty="0" smtClean="0"/>
              <a:t>连通分量数</a:t>
            </a:r>
            <a:r>
              <a:rPr lang="en-US" altLang="zh-CN" sz="1800" dirty="0" smtClean="0"/>
              <a:t>=1</a:t>
            </a:r>
            <a:r>
              <a:rPr lang="zh-CN" altLang="en-US" sz="1800" dirty="0" smtClean="0"/>
              <a:t>，为连通图；          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⑵</a:t>
            </a:r>
            <a:r>
              <a:rPr lang="zh-CN" altLang="en-US" sz="1800" dirty="0"/>
              <a:t>连通分量</a:t>
            </a:r>
            <a:r>
              <a:rPr lang="zh-CN" altLang="en-US" sz="1800" dirty="0" smtClean="0"/>
              <a:t>数 </a:t>
            </a:r>
            <a:r>
              <a:rPr lang="en-US" altLang="zh-CN" sz="1800" dirty="0" smtClean="0"/>
              <a:t>&gt;1</a:t>
            </a:r>
            <a:r>
              <a:rPr lang="zh-CN" altLang="en-US" sz="1800" dirty="0" smtClean="0"/>
              <a:t>，为非连通图！</a:t>
            </a:r>
            <a:endParaRPr lang="zh-CN" altLang="en-US" sz="1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8204" name="TextBox1" r:id="rId2" imgW="8191440" imgH="4579560"/>
        </mc:Choice>
        <mc:Fallback>
          <p:control name="TextBox1" r:id="rId2" imgW="8191440" imgH="45795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3400" y="1516627"/>
                  <a:ext cx="8191500" cy="4576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022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543800" cy="487362"/>
          </a:xfrm>
        </p:spPr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>
                <a:solidFill>
                  <a:schemeClr val="accent6"/>
                </a:solidFill>
              </a:rPr>
              <a:t>无</a:t>
            </a:r>
            <a:r>
              <a:rPr lang="zh-CN" altLang="en-US" dirty="0"/>
              <a:t>向图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002060"/>
                </a:solidFill>
              </a:rPr>
              <a:t>连通分量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连通</a:t>
            </a:r>
            <a:r>
              <a:rPr lang="en-US" altLang="zh-CN" sz="2000" dirty="0" smtClean="0">
                <a:solidFill>
                  <a:srgbClr val="002060"/>
                </a:solidFill>
              </a:rPr>
              <a:t>&amp;</a:t>
            </a:r>
            <a:r>
              <a:rPr lang="zh-CN" altLang="en-US" sz="2000" dirty="0" smtClean="0">
                <a:solidFill>
                  <a:srgbClr val="7030A0"/>
                </a:solidFill>
              </a:rPr>
              <a:t>非连通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/>
              <a:t>对于</a:t>
            </a:r>
            <a:r>
              <a:rPr lang="zh-CN" altLang="en-US" b="1" u="sng" dirty="0">
                <a:solidFill>
                  <a:schemeClr val="accent6"/>
                </a:solidFill>
              </a:rPr>
              <a:t>无</a:t>
            </a:r>
            <a:r>
              <a:rPr lang="zh-CN" altLang="en-US" b="1" u="sng" dirty="0"/>
              <a:t>向图</a:t>
            </a:r>
            <a:r>
              <a:rPr lang="zh-CN" altLang="en-US" dirty="0"/>
              <a:t>，对其进行遍历时：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/>
              <a:t>若是</a:t>
            </a:r>
            <a:r>
              <a:rPr lang="zh-CN" altLang="en-US" b="1" dirty="0">
                <a:solidFill>
                  <a:srgbClr val="0070C0"/>
                </a:solidFill>
              </a:rPr>
              <a:t>连通图</a:t>
            </a:r>
            <a:r>
              <a:rPr lang="zh-CN" altLang="en-US" dirty="0"/>
              <a:t>：仅需从图中</a:t>
            </a:r>
            <a:r>
              <a:rPr lang="zh-CN" altLang="en-US" u="sng" dirty="0">
                <a:solidFill>
                  <a:schemeClr val="accent6"/>
                </a:solidFill>
              </a:rPr>
              <a:t>任一顶点出发</a:t>
            </a:r>
            <a:r>
              <a:rPr lang="zh-CN" altLang="en-US" dirty="0"/>
              <a:t>，就能访问图中的所有顶点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marL="971550" lvl="1" indent="-514350">
              <a:lnSpc>
                <a:spcPct val="150000"/>
              </a:lnSpc>
              <a:spcBef>
                <a:spcPts val="3000"/>
              </a:spcBef>
              <a:buFont typeface="+mj-ea"/>
              <a:buAutoNum type="circleNumDbPlain"/>
            </a:pPr>
            <a:r>
              <a:rPr lang="zh-CN" altLang="en-US" dirty="0" smtClean="0"/>
              <a:t>若是</a:t>
            </a:r>
            <a:r>
              <a:rPr lang="zh-CN" altLang="en-US" b="1" dirty="0">
                <a:solidFill>
                  <a:srgbClr val="0070C0"/>
                </a:solidFill>
              </a:rPr>
              <a:t>非连通图</a:t>
            </a:r>
            <a:r>
              <a:rPr lang="zh-CN" altLang="en-US" dirty="0"/>
              <a:t>：需从图中</a:t>
            </a:r>
            <a:r>
              <a:rPr lang="zh-CN" altLang="en-US" u="sng" dirty="0">
                <a:solidFill>
                  <a:schemeClr val="accent6"/>
                </a:solidFill>
              </a:rPr>
              <a:t>多个顶点出发</a:t>
            </a:r>
            <a:r>
              <a:rPr lang="zh-CN" altLang="en-US" dirty="0"/>
              <a:t>。每次从一个</a:t>
            </a:r>
            <a:r>
              <a:rPr lang="zh-CN" altLang="en-US" i="1" dirty="0">
                <a:solidFill>
                  <a:srgbClr val="FFC000"/>
                </a:solidFill>
              </a:rPr>
              <a:t>新</a:t>
            </a:r>
            <a:r>
              <a:rPr lang="zh-CN" altLang="en-US" i="1" dirty="0"/>
              <a:t>顶点</a:t>
            </a:r>
            <a:r>
              <a:rPr lang="zh-CN" altLang="en-US" dirty="0"/>
              <a:t>出发所访问的顶点集</a:t>
            </a:r>
            <a:r>
              <a:rPr lang="zh-CN" altLang="en-US" dirty="0" smtClean="0"/>
              <a:t>序列，</a:t>
            </a:r>
            <a:r>
              <a:rPr lang="zh-CN" altLang="en-US" b="1" i="1" dirty="0" smtClean="0"/>
              <a:t>恰好是 </a:t>
            </a:r>
            <a:r>
              <a:rPr lang="zh-CN" altLang="en-US" u="sng" dirty="0" smtClean="0"/>
              <a:t>各个</a:t>
            </a:r>
            <a:r>
              <a:rPr lang="zh-CN" altLang="en-US" u="sng" dirty="0"/>
              <a:t>连通分量的顶点集</a:t>
            </a:r>
            <a:r>
              <a:rPr lang="zh-CN" altLang="en-US" dirty="0"/>
              <a:t>；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2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4.2a </a:t>
            </a:r>
            <a:r>
              <a:rPr lang="zh-CN" altLang="en-US" dirty="0">
                <a:solidFill>
                  <a:schemeClr val="accent6"/>
                </a:solidFill>
              </a:rPr>
              <a:t>无</a:t>
            </a:r>
            <a:r>
              <a:rPr lang="zh-CN" altLang="en-US" dirty="0"/>
              <a:t>向图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002060"/>
                </a:solidFill>
              </a:rPr>
              <a:t>连通分量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连通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zh-CN" altLang="en-US" sz="2400" dirty="0" smtClean="0"/>
              <a:t>若</a:t>
            </a:r>
            <a:r>
              <a:rPr lang="en-US" altLang="zh-CN" sz="2400" dirty="0" smtClean="0"/>
              <a:t>G=(V,E)</a:t>
            </a:r>
            <a:r>
              <a:rPr lang="zh-CN" altLang="en-US" sz="2400" dirty="0" smtClean="0"/>
              <a:t>是</a:t>
            </a:r>
            <a:r>
              <a:rPr lang="zh-CN" altLang="en-US" sz="2400" b="1" u="sng" dirty="0" smtClean="0">
                <a:solidFill>
                  <a:schemeClr val="accent6"/>
                </a:solidFill>
              </a:rPr>
              <a:t>无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向</a:t>
            </a:r>
            <a:r>
              <a:rPr lang="zh-CN" altLang="en-US" sz="2400" b="1" u="sng" dirty="0" smtClean="0">
                <a:solidFill>
                  <a:srgbClr val="7030A0"/>
                </a:solidFill>
              </a:rPr>
              <a:t>连通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图</a:t>
            </a:r>
            <a:r>
              <a:rPr lang="zh-CN" altLang="en-US" sz="2400" dirty="0" smtClean="0"/>
              <a:t>， 顶点集和边集分别是</a:t>
            </a:r>
            <a:r>
              <a:rPr lang="en-US" altLang="zh-CN" sz="2400" dirty="0" smtClean="0"/>
              <a:t>V(G) 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E(G) </a:t>
            </a:r>
            <a:r>
              <a:rPr lang="zh-CN" altLang="en-US" sz="2400" dirty="0" smtClean="0"/>
              <a:t>。若从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</a:t>
            </a:r>
            <a:r>
              <a:rPr lang="zh-CN" altLang="en-US" sz="2400" dirty="0" smtClean="0">
                <a:solidFill>
                  <a:srgbClr val="FFC000"/>
                </a:solidFill>
              </a:rPr>
              <a:t>任意</a:t>
            </a:r>
            <a:r>
              <a:rPr lang="zh-CN" altLang="en-US" sz="2400" dirty="0">
                <a:solidFill>
                  <a:srgbClr val="FFC000"/>
                </a:solidFill>
              </a:rPr>
              <a:t>顶</a:t>
            </a:r>
            <a:r>
              <a:rPr lang="zh-CN" altLang="en-US" sz="2400" dirty="0" smtClean="0">
                <a:solidFill>
                  <a:srgbClr val="FFC000"/>
                </a:solidFill>
              </a:rPr>
              <a:t>点</a:t>
            </a:r>
            <a:r>
              <a:rPr lang="zh-CN" altLang="en-US" sz="2400" dirty="0" smtClean="0"/>
              <a:t>出发遍历时，</a:t>
            </a:r>
            <a:r>
              <a:rPr lang="en-US" altLang="zh-CN" sz="2400" dirty="0" smtClean="0"/>
              <a:t>E(G)</a:t>
            </a:r>
            <a:r>
              <a:rPr lang="zh-CN" altLang="en-US" sz="2400" dirty="0" smtClean="0"/>
              <a:t>被分成两个互不相交的集合：</a:t>
            </a:r>
          </a:p>
          <a:p>
            <a:pPr lvl="2"/>
            <a:r>
              <a:rPr lang="en-US" altLang="zh-CN" sz="2000" dirty="0" smtClean="0"/>
              <a:t>T(G</a:t>
            </a:r>
            <a:r>
              <a:rPr lang="en-US" altLang="zh-CN" sz="2000" dirty="0"/>
              <a:t>) </a:t>
            </a:r>
            <a:r>
              <a:rPr lang="zh-CN" altLang="en-US" sz="2000" dirty="0" smtClean="0"/>
              <a:t>：遍历过程中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所经过的边</a:t>
            </a:r>
            <a:r>
              <a:rPr lang="zh-CN" altLang="en-US" sz="2000" u="sng" dirty="0" smtClean="0"/>
              <a:t>的集合</a:t>
            </a:r>
            <a:r>
              <a:rPr lang="zh-CN" altLang="en-US" sz="2000" dirty="0" smtClean="0"/>
              <a:t>；</a:t>
            </a:r>
          </a:p>
          <a:p>
            <a:pPr lvl="2"/>
            <a:r>
              <a:rPr lang="en-US" altLang="zh-CN" sz="2000" dirty="0" smtClean="0"/>
              <a:t>B(G) </a:t>
            </a:r>
            <a:r>
              <a:rPr lang="zh-CN" altLang="en-US" sz="2000" dirty="0" smtClean="0"/>
              <a:t>：遍历过程中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未经过的边</a:t>
            </a:r>
            <a:r>
              <a:rPr lang="zh-CN" altLang="en-US" sz="2000" u="sng" dirty="0" smtClean="0"/>
              <a:t>的集合</a:t>
            </a:r>
            <a:r>
              <a:rPr lang="zh-CN" altLang="en-US" sz="2000" dirty="0" smtClean="0"/>
              <a:t>；</a:t>
            </a:r>
          </a:p>
          <a:p>
            <a:pPr lvl="1"/>
            <a:r>
              <a:rPr lang="zh-CN" altLang="en-US" sz="2400" dirty="0" smtClean="0"/>
              <a:t>显然</a:t>
            </a:r>
            <a:r>
              <a:rPr lang="zh-CN" altLang="en-US" sz="2400" dirty="0"/>
              <a:t>： </a:t>
            </a:r>
            <a:r>
              <a:rPr lang="en-US" altLang="zh-CN" sz="2400" dirty="0"/>
              <a:t>E(G)=T(G)∪B(G) </a:t>
            </a:r>
            <a:r>
              <a:rPr lang="zh-CN" altLang="en-US" sz="2400" dirty="0"/>
              <a:t>，</a:t>
            </a:r>
            <a:r>
              <a:rPr lang="en-US" altLang="zh-CN" sz="2400" dirty="0"/>
              <a:t>T(G)∩B(G)=Ø</a:t>
            </a:r>
          </a:p>
          <a:p>
            <a:pPr lvl="1"/>
            <a:r>
              <a:rPr lang="zh-CN" altLang="en-US" sz="2200" dirty="0"/>
              <a:t>且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图</a:t>
            </a:r>
            <a:r>
              <a:rPr lang="en-US" altLang="zh-CN" sz="2200" dirty="0"/>
              <a:t>G’=(V, T(G))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</a:t>
            </a:r>
            <a:r>
              <a:rPr lang="zh-CN" altLang="en-US" sz="2200" b="1" u="sng" dirty="0">
                <a:solidFill>
                  <a:srgbClr val="7030A0"/>
                </a:solidFill>
              </a:rPr>
              <a:t>极小</a:t>
            </a:r>
            <a:r>
              <a:rPr lang="zh-CN" altLang="en-US" sz="2200" b="1" u="sng" dirty="0">
                <a:solidFill>
                  <a:srgbClr val="0070C0"/>
                </a:solidFill>
              </a:rPr>
              <a:t>连通子图</a:t>
            </a:r>
            <a:r>
              <a:rPr lang="zh-CN" altLang="en-US" sz="2200" dirty="0"/>
              <a:t>，且</a:t>
            </a:r>
            <a:r>
              <a:rPr lang="en-US" altLang="zh-CN" sz="2200" i="1" u="sng" dirty="0"/>
              <a:t>G’</a:t>
            </a:r>
            <a:r>
              <a:rPr lang="zh-CN" altLang="en-US" sz="2200" i="1" u="sng" dirty="0"/>
              <a:t>是</a:t>
            </a:r>
            <a:r>
              <a:rPr lang="zh-CN" altLang="en-US" sz="2200" b="1" i="1" u="sng" dirty="0"/>
              <a:t>一棵树</a:t>
            </a:r>
            <a:r>
              <a:rPr lang="zh-CN" altLang="en-US" sz="2200" dirty="0"/>
              <a:t>。</a:t>
            </a:r>
            <a:r>
              <a:rPr lang="en-US" altLang="zh-CN" sz="2200" dirty="0"/>
              <a:t>G’</a:t>
            </a:r>
            <a:r>
              <a:rPr lang="zh-CN" altLang="en-US" sz="2200" dirty="0"/>
              <a:t>称为</a:t>
            </a:r>
            <a:r>
              <a:rPr lang="zh-CN" altLang="en-US" sz="2200" b="1" u="sng" dirty="0">
                <a:solidFill>
                  <a:srgbClr val="0070C0"/>
                </a:solidFill>
              </a:rPr>
              <a:t>图</a:t>
            </a:r>
            <a:r>
              <a:rPr lang="en-US" altLang="zh-CN" sz="2200" b="1" u="sng" dirty="0">
                <a:solidFill>
                  <a:srgbClr val="0070C0"/>
                </a:solidFill>
              </a:rPr>
              <a:t>G</a:t>
            </a:r>
            <a:r>
              <a:rPr lang="zh-CN" altLang="en-US" sz="2200" b="1" u="sng" dirty="0">
                <a:solidFill>
                  <a:srgbClr val="0070C0"/>
                </a:solidFill>
              </a:rPr>
              <a:t>的一棵生成树</a:t>
            </a:r>
            <a:r>
              <a:rPr lang="zh-CN" altLang="en-US" sz="2200" dirty="0"/>
              <a:t>。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 smtClean="0"/>
              <a:t>从</a:t>
            </a:r>
            <a:r>
              <a:rPr lang="zh-CN" altLang="en-US" sz="2400" dirty="0"/>
              <a:t>任意点</a:t>
            </a:r>
            <a:r>
              <a:rPr lang="zh-CN" altLang="en-US" sz="2400" dirty="0" smtClean="0"/>
              <a:t>出发，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按</a:t>
            </a:r>
            <a:r>
              <a:rPr lang="en-US" altLang="zh-CN" sz="2400" i="1" u="sng" dirty="0">
                <a:solidFill>
                  <a:schemeClr val="accent6"/>
                </a:solidFill>
              </a:rPr>
              <a:t>DFS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算法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 </a:t>
            </a:r>
            <a:r>
              <a:rPr lang="zh-CN" altLang="en-US" sz="2400" dirty="0" smtClean="0"/>
              <a:t>得到</a:t>
            </a:r>
            <a:r>
              <a:rPr lang="zh-CN" altLang="en-US" sz="2400" dirty="0"/>
              <a:t>生成树</a:t>
            </a:r>
            <a:r>
              <a:rPr lang="en-US" altLang="zh-CN" sz="2400" dirty="0"/>
              <a:t>G</a:t>
            </a:r>
            <a:r>
              <a:rPr lang="en-US" altLang="zh-CN" sz="2400" dirty="0" smtClean="0"/>
              <a:t>’</a:t>
            </a:r>
            <a:r>
              <a:rPr lang="zh-CN" altLang="en-US" sz="2400" dirty="0" smtClean="0"/>
              <a:t>，称为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深度优先生成树</a:t>
            </a:r>
            <a:r>
              <a:rPr lang="zh-CN" altLang="en-US" sz="2400" dirty="0"/>
              <a:t>；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按</a:t>
            </a:r>
            <a:r>
              <a:rPr lang="en-US" altLang="zh-CN" sz="2400" i="1" u="sng" dirty="0">
                <a:solidFill>
                  <a:schemeClr val="accent6"/>
                </a:solidFill>
              </a:rPr>
              <a:t>BFS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算法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得到</a:t>
            </a:r>
            <a:r>
              <a:rPr lang="zh-CN" altLang="en-US" sz="2400" dirty="0"/>
              <a:t>的</a:t>
            </a:r>
            <a:r>
              <a:rPr lang="en-US" altLang="zh-CN" sz="2400" dirty="0"/>
              <a:t>G’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广度优先生成树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514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图的遍历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305800" cy="5419725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图</a:t>
            </a:r>
            <a:r>
              <a:rPr lang="zh-CN" altLang="en-US" sz="2400" b="1" dirty="0">
                <a:solidFill>
                  <a:srgbClr val="00B0F0"/>
                </a:solidFill>
              </a:rPr>
              <a:t>的遍历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Traversing </a:t>
            </a:r>
            <a:r>
              <a:rPr lang="en-US" altLang="zh-CN" sz="2400" b="1" dirty="0"/>
              <a:t>Graph</a:t>
            </a:r>
            <a:r>
              <a:rPr lang="en-US" altLang="zh-CN" sz="2400" dirty="0"/>
              <a:t>)</a:t>
            </a:r>
            <a:r>
              <a:rPr lang="zh-CN" altLang="en-US" sz="2400" dirty="0"/>
              <a:t>：从图的某一顶点出发，访遍图中的其余顶点，且</a:t>
            </a:r>
            <a:r>
              <a:rPr lang="zh-CN" altLang="en-US" sz="2400" u="sng" dirty="0">
                <a:solidFill>
                  <a:schemeClr val="accent6"/>
                </a:solidFill>
              </a:rPr>
              <a:t>每个顶点仅被访问一次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图的遍历算法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0000CC"/>
                </a:solidFill>
              </a:rPr>
              <a:t>各种图的操作的基础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b="1" dirty="0" smtClean="0">
                <a:solidFill>
                  <a:srgbClr val="C00000"/>
                </a:solidFill>
              </a:rPr>
              <a:t>复杂性</a:t>
            </a:r>
            <a:r>
              <a:rPr lang="zh-CN" altLang="en-US" sz="2400" dirty="0" smtClean="0"/>
              <a:t>：图的任意顶点可能和其余的顶点相邻接，</a:t>
            </a:r>
            <a:r>
              <a:rPr lang="zh-CN" altLang="en-US" sz="2400" u="sng" dirty="0" smtClean="0"/>
              <a:t>可能在访问了某个顶点后，沿某条路径搜索后又回到原顶点</a:t>
            </a:r>
            <a:r>
              <a:rPr lang="zh-CN" altLang="en-US" sz="2400" dirty="0" smtClean="0"/>
              <a:t>。</a:t>
            </a:r>
          </a:p>
          <a:p>
            <a:pPr lvl="1"/>
            <a:r>
              <a:rPr lang="zh-CN" altLang="en-US" sz="2400" b="1" dirty="0" smtClean="0">
                <a:solidFill>
                  <a:srgbClr val="7030A0"/>
                </a:solidFill>
              </a:rPr>
              <a:t>解决办法</a:t>
            </a:r>
            <a:r>
              <a:rPr lang="zh-CN" altLang="en-US" sz="2400" dirty="0" smtClean="0"/>
              <a:t>：在</a:t>
            </a:r>
            <a:r>
              <a:rPr lang="zh-CN" altLang="en-US" sz="2400" u="sng" dirty="0" smtClean="0"/>
              <a:t>遍历过程中记下已被访问过的顶点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设置一个辅助向量</a:t>
            </a:r>
            <a:r>
              <a:rPr lang="en-US" altLang="zh-CN" sz="2200" dirty="0" smtClean="0"/>
              <a:t>Visited[1…n](n</a:t>
            </a:r>
            <a:r>
              <a:rPr lang="zh-CN" altLang="en-US" sz="2200" dirty="0" smtClean="0"/>
              <a:t>为顶点数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，其初值为</a:t>
            </a:r>
            <a:r>
              <a:rPr lang="en-US" altLang="zh-CN" sz="2200" dirty="0" smtClean="0"/>
              <a:t>0</a:t>
            </a:r>
            <a:r>
              <a:rPr lang="zh-CN" altLang="en-US" sz="2200" dirty="0" smtClean="0"/>
              <a:t>，一旦访问了顶点</a:t>
            </a:r>
            <a:r>
              <a:rPr lang="en-US" altLang="zh-CN" sz="2200" dirty="0" smtClean="0"/>
              <a:t>v</a:t>
            </a:r>
            <a:r>
              <a:rPr lang="en-US" altLang="zh-CN" sz="2200" baseline="-25000" dirty="0" smtClean="0"/>
              <a:t>i</a:t>
            </a:r>
            <a:r>
              <a:rPr lang="zh-CN" altLang="en-US" sz="2200" dirty="0" smtClean="0"/>
              <a:t>后，使</a:t>
            </a:r>
            <a:r>
              <a:rPr lang="en-US" altLang="zh-CN" sz="2200" dirty="0" smtClean="0"/>
              <a:t>Visited[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</a:t>
            </a:r>
            <a:r>
              <a:rPr lang="zh-CN" altLang="en-US" sz="2200" i="1" dirty="0" smtClean="0">
                <a:solidFill>
                  <a:srgbClr val="7030A0"/>
                </a:solidFill>
              </a:rPr>
              <a:t>为</a:t>
            </a:r>
            <a:r>
              <a:rPr lang="en-US" altLang="zh-CN" sz="2200" i="1" dirty="0" smtClean="0">
                <a:solidFill>
                  <a:srgbClr val="7030A0"/>
                </a:solidFill>
              </a:rPr>
              <a:t>1 </a:t>
            </a:r>
            <a:r>
              <a:rPr lang="zh-CN" altLang="en-US" sz="2200" dirty="0" smtClean="0"/>
              <a:t>或</a:t>
            </a:r>
            <a:r>
              <a:rPr lang="zh-CN" altLang="en-US" sz="2200" i="1" dirty="0" smtClean="0">
                <a:solidFill>
                  <a:srgbClr val="7030A0"/>
                </a:solidFill>
              </a:rPr>
              <a:t>为访问的次序号</a:t>
            </a:r>
            <a:r>
              <a:rPr lang="zh-CN" altLang="en-US" sz="2200" dirty="0" smtClean="0"/>
              <a:t>。</a:t>
            </a:r>
          </a:p>
          <a:p>
            <a:r>
              <a:rPr lang="zh-CN" altLang="en-US" sz="2400" dirty="0" smtClean="0"/>
              <a:t>图</a:t>
            </a:r>
            <a:r>
              <a:rPr lang="zh-CN" altLang="en-US" sz="2400" dirty="0"/>
              <a:t>的遍历算法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: </a:t>
            </a:r>
            <a:r>
              <a:rPr lang="zh-CN" altLang="en-US" sz="2400" b="1" u="sng" dirty="0" smtClean="0">
                <a:solidFill>
                  <a:srgbClr val="0070C0"/>
                </a:solidFill>
              </a:rPr>
              <a:t>深度优先</a:t>
            </a:r>
            <a:r>
              <a:rPr lang="zh-CN" altLang="en-US" sz="2400" b="1" u="sng" dirty="0" smtClean="0">
                <a:solidFill>
                  <a:schemeClr val="tx2"/>
                </a:solidFill>
              </a:rPr>
              <a:t>搜索</a:t>
            </a:r>
            <a:r>
              <a:rPr lang="zh-CN" altLang="en-US" sz="2400" b="1" u="sng" dirty="0">
                <a:solidFill>
                  <a:schemeClr val="tx2"/>
                </a:solidFill>
              </a:rPr>
              <a:t>算法</a:t>
            </a:r>
            <a:r>
              <a:rPr lang="zh-CN" altLang="en-US" sz="2400" dirty="0"/>
              <a:t>和</a:t>
            </a:r>
            <a:r>
              <a:rPr lang="zh-CN" altLang="en-US" sz="2400" b="1" u="sng" dirty="0">
                <a:solidFill>
                  <a:srgbClr val="0070C0"/>
                </a:solidFill>
              </a:rPr>
              <a:t>广度优先</a:t>
            </a:r>
            <a:r>
              <a:rPr lang="zh-CN" altLang="en-US" sz="2400" b="1" u="sng" dirty="0"/>
              <a:t>搜索算法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算法讲解采用的</a:t>
            </a:r>
            <a:r>
              <a:rPr lang="zh-CN" altLang="en-US" sz="2200" i="1" u="sng" dirty="0" smtClean="0"/>
              <a:t>图数据结构</a:t>
            </a:r>
            <a:r>
              <a:rPr lang="zh-CN" altLang="en-US" sz="2200" dirty="0" smtClean="0"/>
              <a:t>：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[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正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]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邻接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[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链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]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表</a:t>
            </a:r>
            <a:r>
              <a:rPr lang="zh-CN" altLang="en-US" sz="2200" dirty="0"/>
              <a:t>。</a:t>
            </a:r>
          </a:p>
          <a:p>
            <a:endParaRPr lang="zh-CN" altLang="en-US" sz="2400" dirty="0"/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9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4.2b </a:t>
            </a:r>
            <a:r>
              <a:rPr lang="zh-CN" altLang="en-US" dirty="0">
                <a:solidFill>
                  <a:schemeClr val="accent6"/>
                </a:solidFill>
              </a:rPr>
              <a:t>无</a:t>
            </a:r>
            <a:r>
              <a:rPr lang="zh-CN" altLang="en-US" dirty="0"/>
              <a:t>向图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002060"/>
                </a:solidFill>
              </a:rPr>
              <a:t>连通分量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非</a:t>
            </a:r>
            <a:r>
              <a:rPr lang="zh-CN" altLang="en-US" sz="2000" dirty="0">
                <a:solidFill>
                  <a:srgbClr val="7030A0"/>
                </a:solidFill>
              </a:rPr>
              <a:t>连通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 startAt="2"/>
            </a:pPr>
            <a:r>
              <a:rPr lang="zh-CN" altLang="en-US" sz="2400" dirty="0" smtClean="0"/>
              <a:t>若</a:t>
            </a:r>
            <a:r>
              <a:rPr lang="en-US" altLang="zh-CN" sz="2400" dirty="0"/>
              <a:t>G=(V,E)</a:t>
            </a:r>
            <a:r>
              <a:rPr lang="zh-CN" altLang="en-US" sz="2400" dirty="0"/>
              <a:t>是</a:t>
            </a:r>
            <a:r>
              <a:rPr lang="zh-CN" altLang="en-US" sz="2400" b="1" u="sng" dirty="0">
                <a:solidFill>
                  <a:schemeClr val="accent6"/>
                </a:solidFill>
              </a:rPr>
              <a:t>无</a:t>
            </a:r>
            <a:r>
              <a:rPr lang="zh-CN" altLang="en-US" sz="2400" b="1" u="sng" dirty="0">
                <a:solidFill>
                  <a:srgbClr val="0070C0"/>
                </a:solidFill>
              </a:rPr>
              <a:t>向</a:t>
            </a:r>
            <a:r>
              <a:rPr lang="zh-CN" altLang="en-US" sz="2400" b="1" u="sng" dirty="0">
                <a:solidFill>
                  <a:srgbClr val="7030A0"/>
                </a:solidFill>
              </a:rPr>
              <a:t>非连通</a:t>
            </a:r>
            <a:r>
              <a:rPr lang="zh-CN" altLang="en-US" sz="2400" b="1" u="sng" dirty="0">
                <a:solidFill>
                  <a:srgbClr val="0070C0"/>
                </a:solidFill>
              </a:rPr>
              <a:t>图</a:t>
            </a:r>
            <a:r>
              <a:rPr lang="zh-CN" altLang="en-US" sz="2400" dirty="0"/>
              <a:t>，对图进行遍历时得到若干个连通分量的顶点集：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(G</a:t>
            </a:r>
            <a:r>
              <a:rPr lang="en-US" altLang="zh-CN" sz="2400" dirty="0" smtClean="0"/>
              <a:t>), V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(G), …, 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(G) </a:t>
            </a:r>
            <a:r>
              <a:rPr lang="zh-CN" altLang="en-US" sz="2400" dirty="0" smtClean="0"/>
              <a:t>和 相应</a:t>
            </a:r>
            <a:r>
              <a:rPr lang="zh-CN" altLang="en-US" sz="2400" dirty="0"/>
              <a:t>所经过的边集：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(G</a:t>
            </a:r>
            <a:r>
              <a:rPr lang="en-US" altLang="zh-CN" sz="2400" dirty="0" smtClean="0"/>
              <a:t>), T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(G), …, </a:t>
            </a:r>
            <a:r>
              <a:rPr lang="en-US" altLang="zh-CN" sz="2400" dirty="0" err="1" smtClean="0"/>
              <a:t>T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(G)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则，对应</a:t>
            </a:r>
            <a:r>
              <a:rPr lang="zh-CN" altLang="en-US" sz="2200" dirty="0"/>
              <a:t>的顶点集和边集的二元组：</a:t>
            </a:r>
            <a:r>
              <a:rPr lang="en-US" altLang="zh-CN" sz="2200" dirty="0" err="1"/>
              <a:t>G</a:t>
            </a:r>
            <a:r>
              <a:rPr lang="en-US" altLang="zh-CN" sz="2200" baseline="-25000" dirty="0" err="1"/>
              <a:t>i</a:t>
            </a:r>
            <a:r>
              <a:rPr lang="en-US" altLang="zh-CN" sz="2200" dirty="0"/>
              <a:t>=(V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(G</a:t>
            </a:r>
            <a:r>
              <a:rPr lang="en-US" altLang="zh-CN" sz="2200" dirty="0" smtClean="0"/>
              <a:t>), </a:t>
            </a:r>
            <a:r>
              <a:rPr lang="en-US" altLang="zh-CN" sz="2200" dirty="0" err="1" smtClean="0"/>
              <a:t>T</a:t>
            </a:r>
            <a:r>
              <a:rPr lang="en-US" altLang="zh-CN" sz="2200" baseline="-25000" dirty="0" err="1" smtClean="0"/>
              <a:t>i</a:t>
            </a:r>
            <a:r>
              <a:rPr lang="en-US" altLang="zh-CN" sz="2200" dirty="0" smtClean="0"/>
              <a:t>(G))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1≦i≦n)</a:t>
            </a:r>
            <a:r>
              <a:rPr lang="zh-CN" altLang="en-US" sz="2400" dirty="0"/>
              <a:t>是</a:t>
            </a:r>
            <a:r>
              <a:rPr lang="zh-CN" altLang="en-US" sz="2400" i="1" u="sng" dirty="0">
                <a:solidFill>
                  <a:schemeClr val="accent6"/>
                </a:solidFill>
              </a:rPr>
              <a:t>对应分量的</a:t>
            </a:r>
            <a:r>
              <a:rPr lang="zh-CN" altLang="en-US" sz="2400" b="1" u="sng" dirty="0">
                <a:solidFill>
                  <a:srgbClr val="0070C0"/>
                </a:solidFill>
              </a:rPr>
              <a:t>生成树</a:t>
            </a:r>
            <a:r>
              <a:rPr lang="zh-CN" altLang="en-US" sz="2400" dirty="0"/>
              <a:t>，所有这些生成树构成了</a:t>
            </a:r>
            <a:r>
              <a:rPr lang="zh-CN" altLang="en-US" sz="2400" i="1" u="sng" dirty="0"/>
              <a:t>原来非连通图的</a:t>
            </a:r>
            <a:r>
              <a:rPr lang="zh-CN" altLang="en-US" sz="2400" b="1" u="sng" dirty="0">
                <a:solidFill>
                  <a:srgbClr val="0070C0"/>
                </a:solidFill>
              </a:rPr>
              <a:t>生成森林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200" b="1" dirty="0"/>
              <a:t>说明</a:t>
            </a:r>
            <a:r>
              <a:rPr lang="zh-CN" altLang="en-US" sz="2000" dirty="0" smtClean="0"/>
              <a:t>：当</a:t>
            </a:r>
            <a:r>
              <a:rPr lang="zh-CN" altLang="en-US" sz="2000" dirty="0"/>
              <a:t>给定无向图要求画出其对应的生成树或生成森林时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首先，</a:t>
            </a:r>
            <a:r>
              <a:rPr lang="zh-CN" altLang="en-US" sz="1800" i="1" dirty="0" smtClean="0">
                <a:solidFill>
                  <a:srgbClr val="7030A0"/>
                </a:solidFill>
              </a:rPr>
              <a:t>必须</a:t>
            </a:r>
            <a:r>
              <a:rPr lang="zh-CN" altLang="en-US" sz="1800" i="1" dirty="0">
                <a:solidFill>
                  <a:srgbClr val="7030A0"/>
                </a:solidFill>
              </a:rPr>
              <a:t>先给出相应的</a:t>
            </a:r>
            <a:r>
              <a:rPr lang="zh-CN" altLang="en-US" sz="1800" i="1" dirty="0" smtClean="0">
                <a:solidFill>
                  <a:srgbClr val="7030A0"/>
                </a:solidFill>
              </a:rPr>
              <a:t>邻接表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然后，</a:t>
            </a:r>
            <a:r>
              <a:rPr lang="zh-CN" altLang="en-US" sz="1800" dirty="0" smtClean="0">
                <a:solidFill>
                  <a:srgbClr val="C00000"/>
                </a:solidFill>
              </a:rPr>
              <a:t>才能</a:t>
            </a:r>
            <a:r>
              <a:rPr lang="zh-CN" altLang="en-US" sz="1800" u="sng" dirty="0"/>
              <a:t>根据邻接表画出其对应的生成树或生成森林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811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>
                <a:solidFill>
                  <a:schemeClr val="accent6"/>
                </a:solidFill>
              </a:rPr>
              <a:t>无</a:t>
            </a:r>
            <a:r>
              <a:rPr lang="zh-CN" altLang="en-US" dirty="0"/>
              <a:t>向图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002060"/>
                </a:solidFill>
              </a:rPr>
              <a:t>连通分量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</a:t>
            </a:r>
            <a:r>
              <a:rPr lang="en-US" altLang="zh-CN" sz="2000" dirty="0" smtClean="0">
                <a:solidFill>
                  <a:srgbClr val="002060"/>
                </a:solidFill>
              </a:rPr>
              <a:t>(1/4)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</a:pPr>
            <a:r>
              <a:rPr lang="zh-CN" altLang="en-US" dirty="0"/>
              <a:t>对图的深度优先搜索遍历</a:t>
            </a:r>
            <a:r>
              <a:rPr lang="en-US" altLang="zh-CN" b="1" dirty="0">
                <a:solidFill>
                  <a:srgbClr val="0070C0"/>
                </a:solidFill>
              </a:rPr>
              <a:t>DFS</a:t>
            </a:r>
            <a:r>
              <a:rPr lang="en-US" altLang="zh-CN" dirty="0"/>
              <a:t>(</a:t>
            </a:r>
            <a:r>
              <a:rPr lang="zh-CN" altLang="en-US" dirty="0"/>
              <a:t>或</a:t>
            </a:r>
            <a:r>
              <a:rPr lang="en-US" altLang="zh-CN" b="1" dirty="0">
                <a:solidFill>
                  <a:srgbClr val="0070C0"/>
                </a:solidFill>
              </a:rPr>
              <a:t>BFS</a:t>
            </a:r>
            <a:r>
              <a:rPr lang="en-US" altLang="zh-CN" dirty="0"/>
              <a:t>)</a:t>
            </a:r>
            <a:r>
              <a:rPr lang="zh-CN" altLang="en-US" dirty="0"/>
              <a:t>算法稍作修改，就可</a:t>
            </a:r>
            <a:r>
              <a:rPr lang="zh-CN" altLang="en-US" dirty="0" smtClean="0"/>
              <a:t>得到 </a:t>
            </a:r>
            <a:r>
              <a:rPr lang="zh-CN" altLang="en-US" b="1" i="1" dirty="0" smtClean="0"/>
              <a:t>图</a:t>
            </a:r>
            <a:r>
              <a:rPr lang="zh-CN" altLang="en-US" b="1" i="1" dirty="0"/>
              <a:t>的</a:t>
            </a:r>
            <a:r>
              <a:rPr lang="en-US" altLang="zh-CN" b="1" i="1" dirty="0"/>
              <a:t>DFS</a:t>
            </a:r>
            <a:r>
              <a:rPr lang="zh-CN" altLang="en-US" b="1" i="1" dirty="0"/>
              <a:t>生成树</a:t>
            </a:r>
            <a:r>
              <a:rPr lang="zh-CN" altLang="en-US" dirty="0"/>
              <a:t>算法。 </a:t>
            </a:r>
            <a:endParaRPr lang="en-US" altLang="zh-CN" dirty="0" smtClean="0"/>
          </a:p>
          <a:p>
            <a:pPr lvl="1">
              <a:lnSpc>
                <a:spcPct val="135000"/>
              </a:lnSpc>
            </a:pPr>
            <a:r>
              <a:rPr lang="zh-CN" altLang="en-US" sz="2400" dirty="0" smtClean="0"/>
              <a:t>图的</a:t>
            </a:r>
            <a:r>
              <a:rPr lang="en-US" altLang="zh-CN" sz="2400" dirty="0" smtClean="0"/>
              <a:t>(</a:t>
            </a:r>
            <a:r>
              <a:rPr lang="en-US" altLang="zh-CN" sz="2400" b="1" dirty="0" smtClean="0"/>
              <a:t>DFS </a:t>
            </a:r>
            <a:r>
              <a:rPr lang="en-US" altLang="zh-CN" sz="2400" dirty="0" smtClean="0"/>
              <a:t>&amp; </a:t>
            </a:r>
            <a:r>
              <a:rPr lang="en-US" altLang="zh-CN" sz="2400" b="1" i="1" dirty="0" smtClean="0"/>
              <a:t>BFS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遍历生成树中</a:t>
            </a:r>
            <a:r>
              <a:rPr lang="en-US" altLang="zh-CN" sz="2400" dirty="0" smtClean="0"/>
              <a:t>, </a:t>
            </a:r>
            <a:r>
              <a:rPr lang="zh-CN" altLang="en-US" sz="2400" i="1" u="sng" dirty="0" smtClean="0"/>
              <a:t>生成树</a:t>
            </a:r>
            <a:r>
              <a:rPr lang="zh-CN" altLang="en-US" sz="2400" i="1" u="sng" dirty="0"/>
              <a:t>的存储</a:t>
            </a:r>
            <a:r>
              <a:rPr lang="zh-CN" altLang="en-US" sz="2400" i="1" u="sng" dirty="0" smtClean="0"/>
              <a:t>结构</a:t>
            </a:r>
            <a:r>
              <a:rPr lang="zh-CN" altLang="en-US" sz="2400" i="1" dirty="0" smtClean="0"/>
              <a:t>  </a:t>
            </a:r>
            <a:r>
              <a:rPr lang="zh-CN" altLang="en-US" sz="2400" dirty="0" smtClean="0"/>
              <a:t>使用：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孩子兄弟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二叉树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表示法</a:t>
            </a:r>
            <a:endParaRPr lang="en-US" altLang="zh-CN" sz="2400" dirty="0" smtClean="0"/>
          </a:p>
          <a:p>
            <a:pPr marL="1371600" lvl="2" indent="-514350">
              <a:lnSpc>
                <a:spcPct val="135000"/>
              </a:lnSpc>
              <a:buFont typeface="+mj-lt"/>
              <a:buAutoNum type="alphaLcParenR"/>
            </a:pPr>
            <a:r>
              <a:rPr lang="zh-CN" altLang="en-US" dirty="0" smtClean="0"/>
              <a:t>首先，建立</a:t>
            </a:r>
            <a:r>
              <a:rPr lang="zh-CN" altLang="en-US" dirty="0"/>
              <a:t>从某个顶点</a:t>
            </a:r>
            <a:r>
              <a:rPr lang="en-US" altLang="zh-CN" dirty="0" smtClean="0">
                <a:solidFill>
                  <a:srgbClr val="00B050"/>
                </a:solidFill>
              </a:rPr>
              <a:t>V</a:t>
            </a:r>
            <a:r>
              <a:rPr lang="zh-CN" altLang="en-US" dirty="0" smtClean="0"/>
              <a:t>出发</a:t>
            </a:r>
            <a:r>
              <a:rPr lang="zh-CN" altLang="en-US" dirty="0"/>
              <a:t>，建立一个树</a:t>
            </a:r>
            <a:r>
              <a:rPr lang="zh-CN" altLang="en-US" dirty="0" smtClean="0"/>
              <a:t>结点；</a:t>
            </a:r>
            <a:endParaRPr lang="en-US" altLang="zh-CN" dirty="0" smtClean="0"/>
          </a:p>
          <a:p>
            <a:pPr marL="1371600" lvl="2" indent="-514350">
              <a:lnSpc>
                <a:spcPct val="135000"/>
              </a:lnSpc>
              <a:buFont typeface="+mj-lt"/>
              <a:buAutoNum type="alphaLcParenR"/>
            </a:pPr>
            <a:r>
              <a:rPr lang="zh-CN" altLang="en-US" dirty="0" smtClean="0"/>
              <a:t>然后，再</a:t>
            </a:r>
            <a:r>
              <a:rPr lang="zh-CN" altLang="en-US" dirty="0"/>
              <a:t>分别以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/>
              <a:t>的邻接点为起始点，建立相应的子生成树，并将其作为</a:t>
            </a:r>
            <a:r>
              <a:rPr lang="en-US" altLang="zh-CN" dirty="0" smtClean="0">
                <a:solidFill>
                  <a:srgbClr val="00B050"/>
                </a:solidFill>
              </a:rPr>
              <a:t>V</a:t>
            </a:r>
            <a:r>
              <a:rPr lang="zh-CN" altLang="en-US" dirty="0" smtClean="0"/>
              <a:t>结点</a:t>
            </a:r>
            <a:r>
              <a:rPr lang="zh-CN" altLang="en-US" dirty="0"/>
              <a:t>的子</a:t>
            </a:r>
            <a:r>
              <a:rPr lang="zh-CN" altLang="en-US" dirty="0" smtClean="0"/>
              <a:t>树，链接到</a:t>
            </a:r>
            <a:r>
              <a:rPr lang="en-US" altLang="zh-CN" dirty="0">
                <a:solidFill>
                  <a:srgbClr val="00B050"/>
                </a:solidFill>
              </a:rPr>
              <a:t>V</a:t>
            </a:r>
            <a:r>
              <a:rPr lang="zh-CN" altLang="en-US" dirty="0"/>
              <a:t>结点上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lnSpc>
                <a:spcPct val="135000"/>
              </a:lnSpc>
            </a:pPr>
            <a:r>
              <a:rPr lang="zh-CN" altLang="en-US" dirty="0"/>
              <a:t>可见</a:t>
            </a:r>
            <a:r>
              <a:rPr lang="zh-CN" altLang="en-US" dirty="0" smtClean="0"/>
              <a:t>，</a:t>
            </a:r>
            <a:r>
              <a:rPr lang="zh-CN" altLang="en-US" dirty="0"/>
              <a:t>算法是一个</a:t>
            </a:r>
            <a:r>
              <a:rPr lang="zh-CN" altLang="en-US" b="1" dirty="0">
                <a:solidFill>
                  <a:srgbClr val="7030A0"/>
                </a:solidFill>
              </a:rPr>
              <a:t>递归</a:t>
            </a:r>
            <a:r>
              <a:rPr lang="zh-CN" altLang="en-US" b="1" dirty="0"/>
              <a:t>算法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>
                <a:solidFill>
                  <a:schemeClr val="accent6"/>
                </a:solidFill>
              </a:rPr>
              <a:t>无</a:t>
            </a:r>
            <a:r>
              <a:rPr lang="zh-CN" altLang="en-US" dirty="0"/>
              <a:t>向图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002060"/>
                </a:solidFill>
              </a:rPr>
              <a:t>连通分量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</a:t>
            </a:r>
            <a:r>
              <a:rPr lang="en-US" altLang="zh-CN" sz="2000" dirty="0" smtClean="0">
                <a:solidFill>
                  <a:srgbClr val="002060"/>
                </a:solidFill>
              </a:rPr>
              <a:t>(</a:t>
            </a:r>
            <a:r>
              <a:rPr lang="en-US" altLang="zh-CN" sz="2000" dirty="0">
                <a:solidFill>
                  <a:srgbClr val="002060"/>
                </a:solidFill>
              </a:rPr>
              <a:t>2</a:t>
            </a:r>
            <a:r>
              <a:rPr lang="en-US" altLang="zh-CN" sz="2000" dirty="0" smtClean="0">
                <a:solidFill>
                  <a:srgbClr val="002060"/>
                </a:solidFill>
              </a:rPr>
              <a:t>/4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US" altLang="zh-CN" sz="2000" b="1" dirty="0" err="1">
                <a:solidFill>
                  <a:srgbClr val="0070C0"/>
                </a:solidFill>
              </a:rPr>
              <a:t>DFS</a:t>
            </a:r>
            <a:r>
              <a:rPr lang="en-US" altLang="zh-CN" sz="2000" b="1" dirty="0" err="1"/>
              <a:t>tree</a:t>
            </a:r>
            <a:r>
              <a:rPr lang="zh-CN" altLang="en-US" sz="2000" dirty="0" smtClean="0"/>
              <a:t>算法（深度优先</a:t>
            </a:r>
            <a:r>
              <a:rPr lang="en-US" altLang="zh-CN" sz="2000" dirty="0" smtClean="0"/>
              <a:t>【</a:t>
            </a:r>
            <a:r>
              <a:rPr lang="zh-CN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递归</a:t>
            </a:r>
            <a:r>
              <a:rPr lang="en-US" altLang="zh-CN" sz="2000" dirty="0" smtClean="0"/>
              <a:t>】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从第</a:t>
            </a:r>
            <a:r>
              <a:rPr lang="en-US" altLang="zh-CN" sz="1800" dirty="0" smtClean="0"/>
              <a:t>v</a:t>
            </a:r>
            <a:r>
              <a:rPr lang="zh-CN" altLang="en-US" sz="1800" dirty="0" smtClean="0"/>
              <a:t>个顶点开始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只是图</a:t>
            </a:r>
            <a:r>
              <a:rPr lang="en-US" altLang="zh-CN" sz="1800" dirty="0" smtClean="0"/>
              <a:t>v</a:t>
            </a:r>
            <a:r>
              <a:rPr lang="zh-CN" altLang="en-US" sz="1800" dirty="0" smtClean="0"/>
              <a:t>所在连通分支的</a:t>
            </a:r>
            <a:r>
              <a:rPr lang="en-US" altLang="zh-C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zh-CN" alt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一棵</a:t>
            </a:r>
            <a:r>
              <a:rPr lang="en-US" altLang="zh-CN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zh-CN" alt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生成树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未必所有顶点</a:t>
            </a:r>
            <a:r>
              <a:rPr lang="en-US" altLang="zh-CN" sz="1800" dirty="0" smtClean="0"/>
              <a:t>!</a:t>
            </a:r>
            <a:endParaRPr lang="zh-CN" altLang="en-US" sz="1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1213" name="TextBox1" r:id="rId2" imgW="8061840" imgH="4770000"/>
        </mc:Choice>
        <mc:Fallback>
          <p:control name="TextBox1" r:id="rId2" imgW="8061840" imgH="47700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0400" y="1772816"/>
                  <a:ext cx="8064500" cy="47676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949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>
                <a:solidFill>
                  <a:schemeClr val="accent6"/>
                </a:solidFill>
              </a:rPr>
              <a:t>无</a:t>
            </a:r>
            <a:r>
              <a:rPr lang="zh-CN" altLang="en-US" dirty="0"/>
              <a:t>向图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002060"/>
                </a:solidFill>
              </a:rPr>
              <a:t>连通分量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</a:t>
            </a:r>
            <a:r>
              <a:rPr lang="en-US" altLang="zh-CN" sz="2000" dirty="0" smtClean="0">
                <a:solidFill>
                  <a:srgbClr val="002060"/>
                </a:solidFill>
              </a:rPr>
              <a:t>(3/4)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 startAt="2"/>
            </a:pPr>
            <a:r>
              <a:rPr lang="en-US" altLang="zh-CN" sz="2000" b="1" dirty="0" err="1" smtClean="0">
                <a:solidFill>
                  <a:srgbClr val="0070C0"/>
                </a:solidFill>
              </a:rPr>
              <a:t>BFS</a:t>
            </a:r>
            <a:r>
              <a:rPr lang="en-US" altLang="zh-CN" sz="2000" b="1" dirty="0" err="1" smtClean="0"/>
              <a:t>tree</a:t>
            </a:r>
            <a:r>
              <a:rPr lang="zh-CN" altLang="en-US" sz="2000" dirty="0" smtClean="0"/>
              <a:t>算法（广度）</a:t>
            </a:r>
            <a:endParaRPr lang="en-US" altLang="zh-CN" sz="2000" dirty="0" smtClean="0"/>
          </a:p>
          <a:p>
            <a:pPr marL="857250" lvl="1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从第</a:t>
            </a:r>
            <a:r>
              <a:rPr lang="en-US" altLang="zh-CN" sz="1800" dirty="0"/>
              <a:t>v</a:t>
            </a:r>
            <a:r>
              <a:rPr lang="zh-CN" altLang="en-US" sz="1800" dirty="0"/>
              <a:t>个顶点开始</a:t>
            </a:r>
            <a:r>
              <a:rPr lang="en-US" altLang="zh-CN" sz="1800" dirty="0"/>
              <a:t>, </a:t>
            </a:r>
            <a:r>
              <a:rPr lang="zh-CN" altLang="en-US" sz="1800" dirty="0"/>
              <a:t>只是图</a:t>
            </a:r>
            <a:r>
              <a:rPr lang="en-US" altLang="zh-CN" sz="1800" dirty="0"/>
              <a:t>v</a:t>
            </a:r>
            <a:r>
              <a:rPr lang="zh-CN" altLang="en-US" sz="1800" dirty="0"/>
              <a:t>所在连通分支的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zh-CN" alt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一棵</a:t>
            </a:r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zh-CN" alt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生成树</a:t>
            </a:r>
            <a:r>
              <a:rPr lang="en-US" altLang="zh-CN" sz="1800" dirty="0"/>
              <a:t>, </a:t>
            </a:r>
            <a:r>
              <a:rPr lang="zh-CN" altLang="en-US" sz="1800" dirty="0"/>
              <a:t>未必所有顶点</a:t>
            </a:r>
            <a:r>
              <a:rPr lang="en-US" altLang="zh-CN" sz="1800" dirty="0" smtClean="0"/>
              <a:t>!</a:t>
            </a:r>
            <a:endParaRPr lang="zh-CN" altLang="en-US" sz="18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237" name="TextBox1" r:id="rId2" imgW="7909560" imgH="4549320"/>
        </mc:Choice>
        <mc:Fallback>
          <p:control name="TextBox1" r:id="rId2" imgW="7909560" imgH="45493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12800" y="1852146"/>
                  <a:ext cx="7912100" cy="45486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846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</a:t>
            </a:r>
            <a:r>
              <a:rPr lang="zh-CN" altLang="en-US" dirty="0">
                <a:solidFill>
                  <a:schemeClr val="accent6"/>
                </a:solidFill>
              </a:rPr>
              <a:t>无</a:t>
            </a:r>
            <a:r>
              <a:rPr lang="zh-CN" altLang="en-US" dirty="0"/>
              <a:t>向图的</a:t>
            </a:r>
            <a:r>
              <a:rPr lang="zh-CN" altLang="en-US" dirty="0">
                <a:solidFill>
                  <a:srgbClr val="002060"/>
                </a:solidFill>
              </a:rPr>
              <a:t>连通分量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2060"/>
                </a:solidFill>
              </a:rPr>
              <a:t>生成树</a:t>
            </a:r>
            <a:r>
              <a:rPr lang="zh-CN" altLang="en-US" sz="2000" dirty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</a:t>
            </a:r>
            <a:r>
              <a:rPr lang="en-US" altLang="zh-CN" sz="2000" dirty="0" smtClean="0">
                <a:solidFill>
                  <a:srgbClr val="002060"/>
                </a:solidFill>
              </a:rPr>
              <a:t>(4/4)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 startAt="3"/>
            </a:pPr>
            <a:r>
              <a:rPr lang="zh-CN" altLang="en-US" sz="2400" dirty="0"/>
              <a:t>图的</a:t>
            </a:r>
            <a:r>
              <a:rPr lang="zh-CN" altLang="en-US" sz="2400" b="1" dirty="0">
                <a:solidFill>
                  <a:srgbClr val="0070C0"/>
                </a:solidFill>
              </a:rPr>
              <a:t>生成森林</a:t>
            </a:r>
            <a:r>
              <a:rPr lang="zh-CN" altLang="en-US" sz="2400" dirty="0" smtClean="0"/>
              <a:t>算法（</a:t>
            </a:r>
            <a:r>
              <a:rPr lang="en-US" altLang="zh-CN" sz="1600" dirty="0" smtClean="0"/>
              <a:t>10.1-</a:t>
            </a:r>
            <a:r>
              <a:rPr lang="zh-CN" altLang="en-US" sz="1600" b="1" i="1" dirty="0" smtClean="0"/>
              <a:t>深度</a:t>
            </a:r>
            <a:r>
              <a:rPr lang="zh-CN" altLang="en-US" sz="1600" dirty="0" smtClean="0"/>
              <a:t>优先，</a:t>
            </a:r>
            <a:r>
              <a:rPr lang="en-US" altLang="zh-CN" sz="1600" dirty="0" smtClean="0"/>
              <a:t>10.2-</a:t>
            </a:r>
            <a:r>
              <a:rPr lang="zh-CN" altLang="en-US" sz="1600" b="1" i="1" dirty="0" smtClean="0"/>
              <a:t>广度</a:t>
            </a:r>
            <a:r>
              <a:rPr lang="zh-CN" altLang="en-US" sz="1600" dirty="0" smtClean="0"/>
              <a:t>优先</a:t>
            </a:r>
            <a:r>
              <a:rPr lang="zh-CN" altLang="en-US" sz="2400" dirty="0" smtClean="0"/>
              <a:t>）</a:t>
            </a:r>
            <a:endParaRPr lang="en-US" altLang="zh-CN" sz="2400" dirty="0"/>
          </a:p>
          <a:p>
            <a:pPr marL="857250" lvl="1" indent="-457200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 smtClean="0"/>
              <a:t>树使用</a:t>
            </a:r>
            <a:r>
              <a:rPr lang="en-US" altLang="zh-CN" sz="2000" dirty="0" smtClean="0"/>
              <a:t>: </a:t>
            </a:r>
            <a:r>
              <a:rPr lang="zh-CN" altLang="en-US" sz="2000" b="1" i="1" dirty="0" smtClean="0"/>
              <a:t>孩子</a:t>
            </a:r>
            <a:r>
              <a:rPr lang="en-US" altLang="zh-CN" sz="2000" b="1" i="1" dirty="0" smtClean="0"/>
              <a:t>-</a:t>
            </a:r>
            <a:r>
              <a:rPr lang="zh-CN" altLang="en-US" sz="2000" b="1" i="1" dirty="0" smtClean="0"/>
              <a:t>兄弟</a:t>
            </a:r>
            <a:r>
              <a:rPr lang="zh-CN" altLang="en-US" sz="2000" b="1" i="1" dirty="0"/>
              <a:t>表示</a:t>
            </a:r>
            <a:r>
              <a:rPr lang="zh-CN" altLang="en-US" sz="2000" b="1" i="1" dirty="0" smtClean="0"/>
              <a:t>法</a:t>
            </a:r>
            <a:r>
              <a:rPr lang="en-US" altLang="zh-CN" sz="2000" dirty="0" smtClean="0"/>
              <a:t>, </a:t>
            </a:r>
            <a:r>
              <a:rPr lang="zh-CN" altLang="en-US" sz="2000" i="1" u="sng" dirty="0" smtClean="0"/>
              <a:t>第</a:t>
            </a:r>
            <a:r>
              <a:rPr lang="en-US" altLang="zh-CN" sz="2000" i="1" u="sng" dirty="0" smtClean="0">
                <a:solidFill>
                  <a:srgbClr val="C00000"/>
                </a:solidFill>
              </a:rPr>
              <a:t>n</a:t>
            </a:r>
            <a:r>
              <a:rPr lang="zh-CN" altLang="en-US" sz="2000" i="1" u="sng" dirty="0" smtClean="0"/>
              <a:t>棵树</a:t>
            </a:r>
            <a:r>
              <a:rPr lang="en-US" altLang="zh-CN" sz="2000" dirty="0" smtClean="0"/>
              <a:t>’</a:t>
            </a:r>
            <a:r>
              <a:rPr lang="zh-CN" altLang="en-US" sz="2000" dirty="0" smtClean="0">
                <a:solidFill>
                  <a:srgbClr val="0070C0"/>
                </a:solidFill>
              </a:rPr>
              <a:t>接驳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为</a:t>
            </a:r>
            <a:r>
              <a:rPr lang="zh-CN" altLang="en-US" sz="2000" i="1" u="sng" dirty="0" smtClean="0"/>
              <a:t>第</a:t>
            </a:r>
            <a:r>
              <a:rPr lang="en-US" altLang="zh-CN" sz="2000" i="1" u="sng" dirty="0" smtClean="0">
                <a:solidFill>
                  <a:srgbClr val="C00000"/>
                </a:solidFill>
              </a:rPr>
              <a:t>n-1</a:t>
            </a:r>
            <a:r>
              <a:rPr lang="zh-CN" altLang="en-US" sz="2000" i="1" u="sng" dirty="0" smtClean="0"/>
              <a:t>棵树</a:t>
            </a:r>
            <a:r>
              <a:rPr lang="zh-CN" altLang="en-US" sz="2000" dirty="0" smtClean="0"/>
              <a:t>的右子树</a:t>
            </a:r>
            <a:r>
              <a:rPr lang="en-US" altLang="zh-CN" sz="2000" dirty="0" smtClean="0"/>
              <a:t>;</a:t>
            </a:r>
            <a:endParaRPr lang="zh-CN" altLang="en-US" sz="2000" dirty="0"/>
          </a:p>
          <a:p>
            <a:pPr marL="857250" lvl="1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 startAt="3"/>
            </a:pPr>
            <a:endParaRPr lang="zh-CN" altLang="en-US" sz="2200" dirty="0"/>
          </a:p>
        </p:txBody>
      </p:sp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260" name="TextBox1" r:id="rId2" imgW="8161200" imgH="4625280"/>
        </mc:Choice>
        <mc:Fallback>
          <p:control name="TextBox1" r:id="rId2" imgW="8161200" imgH="46252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0400" y="1916832"/>
                  <a:ext cx="8160072" cy="46236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1321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4.4 </a:t>
            </a:r>
            <a:r>
              <a:rPr lang="zh-CN" altLang="en-US" dirty="0" smtClean="0">
                <a:solidFill>
                  <a:schemeClr val="accent6"/>
                </a:solidFill>
              </a:rPr>
              <a:t>有</a:t>
            </a:r>
            <a:r>
              <a:rPr lang="zh-CN" altLang="en-US" dirty="0" smtClean="0"/>
              <a:t>向图的</a:t>
            </a:r>
            <a:r>
              <a:rPr lang="zh-CN" altLang="en-US" dirty="0" smtClean="0">
                <a:solidFill>
                  <a:srgbClr val="002060"/>
                </a:solidFill>
              </a:rPr>
              <a:t>强连通分量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81075"/>
            <a:ext cx="8382000" cy="5419725"/>
          </a:xfrm>
        </p:spPr>
        <p:txBody>
          <a:bodyPr/>
          <a:lstStyle/>
          <a:p>
            <a:r>
              <a:rPr lang="zh-CN" altLang="en-US" b="1" dirty="0" smtClean="0"/>
              <a:t>定义</a:t>
            </a:r>
            <a:r>
              <a:rPr lang="zh-CN" altLang="en-US" dirty="0" smtClean="0"/>
              <a:t>：对于</a:t>
            </a:r>
            <a:r>
              <a:rPr lang="zh-CN" altLang="en-US" dirty="0"/>
              <a:t>有向图，在其每一个</a:t>
            </a:r>
            <a:r>
              <a:rPr lang="zh-CN" altLang="en-US" u="sng" dirty="0"/>
              <a:t>强连通分量</a:t>
            </a:r>
            <a:r>
              <a:rPr lang="zh-CN" altLang="en-US" dirty="0"/>
              <a:t>中，</a:t>
            </a:r>
            <a:r>
              <a:rPr lang="zh-CN" altLang="en-US" u="sng" dirty="0">
                <a:solidFill>
                  <a:srgbClr val="7030A0"/>
                </a:solidFill>
              </a:rPr>
              <a:t>任何两个顶点都是可达的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因此，</a:t>
            </a:r>
            <a:r>
              <a:rPr lang="zh-CN" altLang="en-US" b="1" dirty="0" smtClean="0">
                <a:sym typeface="Symbol" panose="05050102010706020507" pitchFamily="18" charset="2"/>
              </a:rPr>
              <a:t> </a:t>
            </a:r>
            <a:r>
              <a:rPr lang="en-US" altLang="zh-CN" dirty="0" smtClean="0"/>
              <a:t>v</a:t>
            </a:r>
            <a:r>
              <a:rPr lang="en-US" altLang="zh-CN" b="1" dirty="0" smtClean="0">
                <a:sym typeface="Symbol" panose="05050102010706020507" pitchFamily="18" charset="2"/>
              </a:rPr>
              <a:t> </a:t>
            </a:r>
            <a:r>
              <a:rPr lang="en-US" altLang="zh-CN" dirty="0" smtClean="0"/>
              <a:t>G</a:t>
            </a:r>
            <a:r>
              <a:rPr lang="zh-CN" altLang="en-US" dirty="0"/>
              <a:t>，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v </a:t>
            </a:r>
            <a:r>
              <a:rPr lang="zh-CN" altLang="en-US" dirty="0" smtClean="0"/>
              <a:t>可</a:t>
            </a:r>
            <a:r>
              <a:rPr lang="zh-CN" altLang="en-US" dirty="0"/>
              <a:t>相互到达的所有</a:t>
            </a:r>
            <a:r>
              <a:rPr lang="zh-CN" altLang="en-US" dirty="0" smtClean="0"/>
              <a:t>顶点，就是</a:t>
            </a:r>
            <a:r>
              <a:rPr lang="zh-CN" altLang="en-US" b="1" u="sng" dirty="0" smtClean="0"/>
              <a:t>包含</a:t>
            </a:r>
            <a:r>
              <a:rPr lang="en-US" altLang="zh-CN" b="1" u="sng" dirty="0" smtClean="0"/>
              <a:t>v</a:t>
            </a:r>
            <a:r>
              <a:rPr lang="zh-CN" altLang="en-US" b="1" u="sng" dirty="0" smtClean="0"/>
              <a:t>的</a:t>
            </a:r>
            <a:r>
              <a:rPr lang="zh-CN" altLang="en-US" b="1" u="sng" dirty="0"/>
              <a:t>强连通分量的</a:t>
            </a:r>
            <a:r>
              <a:rPr lang="zh-CN" altLang="en-US" b="1" dirty="0"/>
              <a:t>所有顶点</a:t>
            </a:r>
            <a:r>
              <a:rPr lang="zh-CN" altLang="en-US" dirty="0"/>
              <a:t>。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假设：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从</a:t>
            </a:r>
            <a:r>
              <a:rPr lang="en-US" altLang="zh-CN" dirty="0" smtClean="0"/>
              <a:t>v</a:t>
            </a:r>
            <a:r>
              <a:rPr lang="zh-CN" altLang="en-US" dirty="0" smtClean="0"/>
              <a:t>可</a:t>
            </a:r>
            <a:r>
              <a:rPr lang="zh-CN" altLang="en-US" dirty="0"/>
              <a:t>到达 </a:t>
            </a:r>
            <a:r>
              <a:rPr lang="en-US" altLang="zh-CN" dirty="0"/>
              <a:t>(</a:t>
            </a:r>
            <a:r>
              <a:rPr lang="zh-CN" altLang="en-US" i="1" dirty="0" smtClean="0">
                <a:solidFill>
                  <a:srgbClr val="0070C0"/>
                </a:solidFill>
              </a:rPr>
              <a:t>以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zh-CN" altLang="en-US" i="1" dirty="0" smtClean="0">
                <a:solidFill>
                  <a:srgbClr val="0070C0"/>
                </a:solidFill>
              </a:rPr>
              <a:t>为</a:t>
            </a:r>
            <a:r>
              <a:rPr lang="zh-CN" altLang="en-US" i="1" dirty="0">
                <a:solidFill>
                  <a:srgbClr val="0070C0"/>
                </a:solidFill>
              </a:rPr>
              <a:t>起点的所有有向路径的终点</a:t>
            </a:r>
            <a:r>
              <a:rPr lang="en-US" altLang="zh-CN" dirty="0"/>
              <a:t>)</a:t>
            </a:r>
            <a:r>
              <a:rPr lang="zh-CN" altLang="en-US" dirty="0"/>
              <a:t>的顶点集合为</a:t>
            </a: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(G)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dirty="0" smtClean="0"/>
              <a:t>而到达</a:t>
            </a:r>
            <a:r>
              <a:rPr lang="en-US" altLang="zh-CN" dirty="0" smtClean="0"/>
              <a:t>v </a:t>
            </a:r>
            <a:r>
              <a:rPr lang="en-US" altLang="zh-CN" dirty="0"/>
              <a:t>(</a:t>
            </a:r>
            <a:r>
              <a:rPr lang="zh-CN" altLang="en-US" dirty="0" smtClean="0">
                <a:solidFill>
                  <a:srgbClr val="0070C0"/>
                </a:solidFill>
              </a:rPr>
              <a:t>以</a:t>
            </a:r>
            <a:r>
              <a:rPr lang="en-US" altLang="zh-CN" dirty="0" smtClean="0">
                <a:solidFill>
                  <a:srgbClr val="0070C0"/>
                </a:solidFill>
              </a:rPr>
              <a:t>v</a:t>
            </a:r>
            <a:r>
              <a:rPr lang="zh-CN" altLang="en-US" dirty="0" smtClean="0">
                <a:solidFill>
                  <a:srgbClr val="0070C0"/>
                </a:solidFill>
              </a:rPr>
              <a:t>为</a:t>
            </a:r>
            <a:r>
              <a:rPr lang="zh-CN" altLang="en-US" dirty="0">
                <a:solidFill>
                  <a:srgbClr val="0070C0"/>
                </a:solidFill>
              </a:rPr>
              <a:t>终点的所有有向路径的起点</a:t>
            </a:r>
            <a:r>
              <a:rPr lang="en-US" altLang="zh-CN" dirty="0"/>
              <a:t>)</a:t>
            </a:r>
            <a:r>
              <a:rPr lang="zh-CN" altLang="en-US" dirty="0"/>
              <a:t>的顶点集合为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(G)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dirty="0" smtClean="0"/>
              <a:t>则</a:t>
            </a:r>
            <a:r>
              <a:rPr lang="zh-CN" altLang="en-US" dirty="0"/>
              <a:t>包含</a:t>
            </a:r>
            <a:r>
              <a:rPr lang="en-US" altLang="zh-CN" dirty="0"/>
              <a:t>V</a:t>
            </a:r>
            <a:r>
              <a:rPr lang="zh-CN" altLang="en-US" dirty="0"/>
              <a:t>的强连通分量的顶点集合是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(G</a:t>
            </a:r>
            <a:r>
              <a:rPr lang="en-US" altLang="zh-CN" dirty="0"/>
              <a:t>)∩T</a:t>
            </a:r>
            <a:r>
              <a:rPr lang="en-US" altLang="zh-CN" baseline="-25000" dirty="0"/>
              <a:t>2</a:t>
            </a:r>
            <a:r>
              <a:rPr lang="en-US" altLang="zh-CN" dirty="0"/>
              <a:t>(G)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0685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4.4 </a:t>
            </a:r>
            <a:r>
              <a:rPr lang="zh-CN" altLang="en-US" dirty="0">
                <a:solidFill>
                  <a:schemeClr val="accent6"/>
                </a:solidFill>
              </a:rPr>
              <a:t>有</a:t>
            </a:r>
            <a:r>
              <a:rPr lang="zh-CN" altLang="en-US" dirty="0"/>
              <a:t>向图的</a:t>
            </a:r>
            <a:r>
              <a:rPr lang="zh-CN" altLang="en-US" dirty="0">
                <a:solidFill>
                  <a:srgbClr val="002060"/>
                </a:solidFill>
              </a:rPr>
              <a:t>强连通分量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基本步骤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求有向图</a:t>
            </a:r>
            <a:r>
              <a:rPr lang="en-US" altLang="zh-CN" dirty="0"/>
              <a:t>G</a:t>
            </a:r>
            <a:r>
              <a:rPr lang="zh-CN" altLang="en-US" dirty="0"/>
              <a:t>的强连通分量的</a:t>
            </a:r>
            <a:r>
              <a:rPr lang="zh-CN" altLang="en-US" b="1" dirty="0"/>
              <a:t>基本步骤</a:t>
            </a:r>
            <a:r>
              <a:rPr lang="zh-CN" altLang="en-US" dirty="0"/>
              <a:t>是：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2400" dirty="0" smtClean="0"/>
              <a:t>对</a:t>
            </a:r>
            <a:r>
              <a:rPr lang="en-US" altLang="zh-CN" sz="2400" dirty="0"/>
              <a:t>G</a:t>
            </a:r>
            <a:r>
              <a:rPr lang="zh-CN" altLang="en-US" sz="2400" dirty="0"/>
              <a:t>进行</a:t>
            </a:r>
            <a:r>
              <a:rPr lang="zh-CN" altLang="en-US" sz="2400" b="1" dirty="0"/>
              <a:t>深度优先</a:t>
            </a:r>
            <a:r>
              <a:rPr lang="zh-CN" altLang="en-US" sz="2400" dirty="0"/>
              <a:t>遍历，</a:t>
            </a:r>
            <a:r>
              <a:rPr lang="zh-CN" altLang="en-US" sz="2400" i="1" u="sng" dirty="0">
                <a:solidFill>
                  <a:schemeClr val="accent6"/>
                </a:solidFill>
              </a:rPr>
              <a:t>生成</a:t>
            </a:r>
            <a:r>
              <a:rPr lang="en-US" altLang="zh-CN" sz="2400" i="1" u="sng" dirty="0">
                <a:solidFill>
                  <a:schemeClr val="accent6"/>
                </a:solidFill>
              </a:rPr>
              <a:t>G</a:t>
            </a:r>
            <a:r>
              <a:rPr lang="zh-CN" altLang="en-US" sz="2400" i="1" u="sng" dirty="0">
                <a:solidFill>
                  <a:schemeClr val="accent6"/>
                </a:solidFill>
              </a:rPr>
              <a:t>的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深度优先生成森林</a:t>
            </a:r>
            <a:r>
              <a:rPr lang="en-US" altLang="zh-CN" sz="2400" b="1" i="1" u="sng" dirty="0">
                <a:solidFill>
                  <a:schemeClr val="accent6"/>
                </a:solidFill>
              </a:rPr>
              <a:t>T</a:t>
            </a:r>
            <a:r>
              <a:rPr lang="zh-CN" altLang="en-US" sz="2400" dirty="0"/>
              <a:t>。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2400" dirty="0" smtClean="0"/>
              <a:t>对</a:t>
            </a:r>
            <a:r>
              <a:rPr lang="zh-CN" altLang="en-US" sz="2400" dirty="0"/>
              <a:t>森林</a:t>
            </a:r>
            <a:r>
              <a:rPr lang="en-US" altLang="zh-CN" sz="2400" dirty="0"/>
              <a:t>T</a:t>
            </a:r>
            <a:r>
              <a:rPr lang="zh-CN" altLang="en-US" sz="2400" dirty="0"/>
              <a:t>的顶点</a:t>
            </a:r>
            <a:r>
              <a:rPr lang="zh-CN" altLang="en-US" sz="2400" u="sng" dirty="0"/>
              <a:t>按</a:t>
            </a:r>
            <a:r>
              <a:rPr lang="zh-CN" altLang="en-US" sz="2400" b="1" u="sng" dirty="0"/>
              <a:t>中序遍历顺序</a:t>
            </a:r>
            <a:r>
              <a:rPr lang="zh-CN" altLang="en-US" sz="2400" u="sng" dirty="0"/>
              <a:t>进行编号</a:t>
            </a:r>
            <a:r>
              <a:rPr lang="zh-CN" altLang="en-US" sz="2400" dirty="0"/>
              <a:t>。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2400" u="sng" dirty="0" smtClean="0">
                <a:solidFill>
                  <a:schemeClr val="accent6"/>
                </a:solidFill>
              </a:rPr>
              <a:t>改变</a:t>
            </a:r>
            <a:r>
              <a:rPr lang="en-US" altLang="zh-CN" sz="2400" u="sng" dirty="0">
                <a:solidFill>
                  <a:schemeClr val="accent6"/>
                </a:solidFill>
              </a:rPr>
              <a:t>G</a:t>
            </a:r>
            <a:r>
              <a:rPr lang="zh-CN" altLang="en-US" sz="2400" u="sng" dirty="0">
                <a:solidFill>
                  <a:schemeClr val="accent6"/>
                </a:solidFill>
              </a:rPr>
              <a:t>中每一条弧的方向</a:t>
            </a:r>
            <a:r>
              <a:rPr lang="zh-CN" altLang="en-US" sz="2400" dirty="0"/>
              <a:t>，构成一个新的有向图</a:t>
            </a:r>
            <a:r>
              <a:rPr lang="en-US" altLang="zh-CN" sz="2400" dirty="0"/>
              <a:t>G’</a:t>
            </a:r>
            <a:r>
              <a:rPr lang="zh-CN" altLang="en-US" sz="2400" dirty="0"/>
              <a:t>。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2400" dirty="0" smtClean="0"/>
              <a:t>按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b) </a:t>
            </a:r>
            <a:r>
              <a:rPr lang="zh-CN" altLang="en-US" sz="2400" dirty="0" smtClean="0"/>
              <a:t>中标</a:t>
            </a:r>
            <a:r>
              <a:rPr lang="zh-CN" altLang="en-US" sz="2400" dirty="0"/>
              <a:t>出的顶点编号，从编号最大的顶点开始对</a:t>
            </a:r>
            <a:r>
              <a:rPr lang="en-US" altLang="zh-CN" sz="2400" b="1" i="1" dirty="0">
                <a:solidFill>
                  <a:srgbClr val="0070C0"/>
                </a:solidFill>
              </a:rPr>
              <a:t>G’</a:t>
            </a:r>
            <a:r>
              <a:rPr lang="zh-CN" altLang="en-US" sz="2400" dirty="0"/>
              <a:t>进行</a:t>
            </a:r>
            <a:r>
              <a:rPr lang="zh-CN" altLang="en-US" sz="2400" b="1" dirty="0"/>
              <a:t>深度优先</a:t>
            </a:r>
            <a:r>
              <a:rPr lang="zh-CN" altLang="en-US" sz="2400" dirty="0"/>
              <a:t>搜索，</a:t>
            </a:r>
            <a:r>
              <a:rPr lang="zh-CN" altLang="en-US" sz="2400" u="sng" dirty="0">
                <a:solidFill>
                  <a:schemeClr val="accent6"/>
                </a:solidFill>
              </a:rPr>
              <a:t>得到一棵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深度优先生成树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314450" lvl="2" indent="-457200">
              <a:lnSpc>
                <a:spcPct val="100000"/>
              </a:lnSpc>
            </a:pPr>
            <a:r>
              <a:rPr lang="zh-CN" altLang="en-US" sz="2200" dirty="0" smtClean="0"/>
              <a:t>若</a:t>
            </a:r>
            <a:r>
              <a:rPr lang="zh-CN" altLang="en-US" sz="2200" dirty="0"/>
              <a:t>一次完整的搜索过程没有遍历</a:t>
            </a:r>
            <a:r>
              <a:rPr lang="en-US" altLang="zh-CN" sz="2200" dirty="0"/>
              <a:t>G’</a:t>
            </a:r>
            <a:r>
              <a:rPr lang="zh-CN" altLang="en-US" sz="2200" dirty="0"/>
              <a:t>的所有顶点，则</a:t>
            </a:r>
            <a:r>
              <a:rPr lang="zh-CN" altLang="en-US" sz="2200" i="1" u="sng" dirty="0"/>
              <a:t>从未访问的顶点</a:t>
            </a:r>
            <a:r>
              <a:rPr lang="zh-CN" altLang="en-US" sz="2200" i="1" u="sng" dirty="0" smtClean="0"/>
              <a:t>中</a:t>
            </a:r>
            <a:r>
              <a:rPr lang="zh-CN" altLang="en-US" sz="2200" i="1" dirty="0" smtClean="0"/>
              <a:t> </a:t>
            </a:r>
            <a:r>
              <a:rPr lang="zh-CN" altLang="en-US" sz="2200" dirty="0" smtClean="0"/>
              <a:t>选择</a:t>
            </a:r>
            <a:r>
              <a:rPr lang="zh-CN" altLang="en-US" sz="2200" dirty="0"/>
              <a:t>一个</a:t>
            </a:r>
            <a:r>
              <a:rPr lang="zh-CN" altLang="en-US" sz="2200" i="1" u="sng" dirty="0"/>
              <a:t>编号最大</a:t>
            </a:r>
            <a:r>
              <a:rPr lang="zh-CN" altLang="en-US" sz="2200" i="1" u="sng" dirty="0" smtClean="0"/>
              <a:t>的 </a:t>
            </a:r>
            <a:r>
              <a:rPr lang="zh-CN" altLang="en-US" sz="2200" dirty="0" smtClean="0"/>
              <a:t>顶点</a:t>
            </a:r>
            <a:r>
              <a:rPr lang="zh-CN" altLang="en-US" sz="2200" dirty="0"/>
              <a:t>，由它开始再进行</a:t>
            </a:r>
            <a:r>
              <a:rPr lang="zh-CN" altLang="en-US" sz="2200" b="1" dirty="0"/>
              <a:t>深度优先</a:t>
            </a:r>
            <a:r>
              <a:rPr lang="zh-CN" altLang="en-US" sz="2200" dirty="0"/>
              <a:t>搜索，并</a:t>
            </a:r>
            <a:r>
              <a:rPr lang="zh-CN" altLang="en-US" sz="2200" u="sng" dirty="0"/>
              <a:t>得到另一棵深度优先生成树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1314450" lvl="2" indent="-457200">
              <a:lnSpc>
                <a:spcPct val="100000"/>
              </a:lnSpc>
            </a:pPr>
            <a:r>
              <a:rPr lang="zh-CN" altLang="en-US" sz="2200" dirty="0" smtClean="0"/>
              <a:t>在</a:t>
            </a:r>
            <a:r>
              <a:rPr lang="zh-CN" altLang="en-US" sz="2200" dirty="0"/>
              <a:t>该步骤中，每一次</a:t>
            </a:r>
            <a:r>
              <a:rPr lang="zh-CN" altLang="en-US" sz="2200" b="1" dirty="0"/>
              <a:t>深度优先</a:t>
            </a:r>
            <a:r>
              <a:rPr lang="zh-CN" altLang="en-US" sz="2200" dirty="0"/>
              <a:t>搜索所得到的生成树中的顶点</a:t>
            </a:r>
            <a:r>
              <a:rPr lang="zh-CN" altLang="en-US" sz="2200" dirty="0" smtClean="0"/>
              <a:t>就是“</a:t>
            </a:r>
            <a:r>
              <a:rPr lang="en-US" altLang="zh-CN" sz="2200" dirty="0" smtClean="0"/>
              <a:t>G</a:t>
            </a:r>
            <a:r>
              <a:rPr lang="zh-CN" altLang="en-US" sz="2200" dirty="0"/>
              <a:t>的一个强连通分量的所有</a:t>
            </a:r>
            <a:r>
              <a:rPr lang="zh-CN" altLang="en-US" sz="2200" dirty="0" smtClean="0"/>
              <a:t>顶点”。 </a:t>
            </a:r>
            <a:endParaRPr lang="zh-CN" altLang="en-US" sz="2200" dirty="0"/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2400" dirty="0" smtClean="0">
                <a:solidFill>
                  <a:schemeClr val="accent6"/>
                </a:solidFill>
              </a:rPr>
              <a:t>重复步骤 </a:t>
            </a:r>
            <a:r>
              <a:rPr lang="en-US" altLang="zh-CN" sz="2400" dirty="0" smtClean="0">
                <a:solidFill>
                  <a:schemeClr val="accent6"/>
                </a:solidFill>
              </a:rPr>
              <a:t>d)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直到</a:t>
            </a:r>
            <a:r>
              <a:rPr lang="en-US" altLang="zh-CN" sz="2400" dirty="0"/>
              <a:t>G’</a:t>
            </a:r>
            <a:r>
              <a:rPr lang="zh-CN" altLang="en-US" sz="2400" dirty="0"/>
              <a:t>中的所有顶点都被访问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69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4.4 </a:t>
            </a:r>
            <a:r>
              <a:rPr lang="zh-CN" altLang="en-US" dirty="0">
                <a:solidFill>
                  <a:schemeClr val="accent6"/>
                </a:solidFill>
              </a:rPr>
              <a:t>有</a:t>
            </a:r>
            <a:r>
              <a:rPr lang="zh-CN" altLang="en-US" dirty="0"/>
              <a:t>向图的</a:t>
            </a:r>
            <a:r>
              <a:rPr lang="zh-CN" altLang="en-US" dirty="0">
                <a:solidFill>
                  <a:srgbClr val="002060"/>
                </a:solidFill>
              </a:rPr>
              <a:t>强连通分量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示例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图示是求有向图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zh-CN" altLang="en-US" dirty="0"/>
              <a:t>强连通</a:t>
            </a:r>
            <a:r>
              <a:rPr lang="zh-CN" altLang="en-US" dirty="0" smtClean="0"/>
              <a:t>分量的过程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1308224" y="5594511"/>
            <a:ext cx="68199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 smtClean="0"/>
              <a:t>图</a:t>
            </a:r>
            <a:r>
              <a:rPr lang="en-US" altLang="zh-CN" sz="2400" b="1" dirty="0" smtClean="0"/>
              <a:t>  </a:t>
            </a:r>
            <a:r>
              <a:rPr lang="zh-CN" altLang="en-US" sz="2400" b="1" dirty="0"/>
              <a:t>利用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深度优先</a:t>
            </a:r>
            <a:r>
              <a:rPr lang="zh-CN" altLang="en-US" sz="2400" b="1" dirty="0" smtClean="0"/>
              <a:t>搜索</a:t>
            </a:r>
            <a:r>
              <a:rPr lang="zh-CN" altLang="en-US" sz="2400" dirty="0"/>
              <a:t>，</a:t>
            </a:r>
            <a:r>
              <a:rPr lang="zh-CN" altLang="en-US" sz="2400" b="1" dirty="0" smtClean="0"/>
              <a:t>求</a:t>
            </a:r>
            <a:r>
              <a:rPr lang="zh-CN" altLang="en-US" sz="2400" b="1" dirty="0"/>
              <a:t>有向图的</a:t>
            </a:r>
            <a:r>
              <a:rPr lang="zh-CN" alt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强连通分量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5" y="2162143"/>
            <a:ext cx="1904762" cy="2076190"/>
          </a:xfrm>
          <a:prstGeom prst="rect">
            <a:avLst/>
          </a:prstGeom>
        </p:spPr>
      </p:pic>
      <p:sp>
        <p:nvSpPr>
          <p:cNvPr id="78" name="文本框 77"/>
          <p:cNvSpPr txBox="1"/>
          <p:nvPr/>
        </p:nvSpPr>
        <p:spPr>
          <a:xfrm>
            <a:off x="589086" y="456380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(1)</a:t>
            </a:r>
          </a:p>
          <a:p>
            <a:pPr algn="ctr"/>
            <a:r>
              <a:rPr lang="zh-CN" altLang="en-US" sz="18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79" name="图片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12" y="1905000"/>
            <a:ext cx="1942857" cy="2590476"/>
          </a:xfrm>
          <a:prstGeom prst="rect">
            <a:avLst/>
          </a:prstGeom>
        </p:spPr>
      </p:pic>
      <p:sp>
        <p:nvSpPr>
          <p:cNvPr id="80" name="文本框 79"/>
          <p:cNvSpPr txBox="1"/>
          <p:nvPr/>
        </p:nvSpPr>
        <p:spPr>
          <a:xfrm>
            <a:off x="2619412" y="456380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(2)</a:t>
            </a: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执行</a:t>
            </a:r>
            <a:r>
              <a:rPr lang="zh-CN" altLang="en-US" sz="1800" dirty="0">
                <a:solidFill>
                  <a:schemeClr val="tx2"/>
                </a:solidFill>
              </a:rPr>
              <a:t>步骤</a:t>
            </a:r>
            <a:r>
              <a:rPr lang="en-US" altLang="zh-CN" sz="1800" dirty="0">
                <a:solidFill>
                  <a:schemeClr val="tx2"/>
                </a:solidFill>
              </a:rPr>
              <a:t>a)</a:t>
            </a:r>
            <a:r>
              <a:rPr lang="zh-CN" altLang="en-US" sz="1800" dirty="0">
                <a:solidFill>
                  <a:schemeClr val="tx2"/>
                </a:solidFill>
              </a:rPr>
              <a:t>和</a:t>
            </a:r>
            <a:r>
              <a:rPr lang="en-US" altLang="zh-CN" sz="1800" dirty="0">
                <a:solidFill>
                  <a:schemeClr val="tx2"/>
                </a:solidFill>
              </a:rPr>
              <a:t>b)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864" y="2049204"/>
            <a:ext cx="1904762" cy="2038095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2257381"/>
            <a:ext cx="1228571" cy="1885714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5407655" y="456380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(3)</a:t>
            </a: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执行步骤</a:t>
            </a:r>
            <a:r>
              <a:rPr lang="en-US" altLang="zh-CN" sz="1800" dirty="0" smtClean="0">
                <a:solidFill>
                  <a:schemeClr val="tx2"/>
                </a:solidFill>
              </a:rPr>
              <a:t>c)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333479" y="456380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(4)</a:t>
            </a:r>
          </a:p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执行步骤</a:t>
            </a:r>
            <a:r>
              <a:rPr lang="en-US" altLang="zh-CN" sz="1800" dirty="0" smtClean="0">
                <a:solidFill>
                  <a:schemeClr val="tx2"/>
                </a:solidFill>
              </a:rPr>
              <a:t>d)</a:t>
            </a:r>
            <a:r>
              <a:rPr lang="zh-CN" altLang="en-US" sz="1800" dirty="0" smtClean="0">
                <a:solidFill>
                  <a:schemeClr val="tx2"/>
                </a:solidFill>
              </a:rPr>
              <a:t>和</a:t>
            </a:r>
            <a:r>
              <a:rPr lang="en-US" altLang="zh-CN" sz="1800" dirty="0" smtClean="0">
                <a:solidFill>
                  <a:schemeClr val="tx2"/>
                </a:solidFill>
              </a:rPr>
              <a:t>e)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46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4.4 </a:t>
            </a:r>
            <a:r>
              <a:rPr lang="zh-CN" altLang="en-US" dirty="0" smtClean="0">
                <a:solidFill>
                  <a:schemeClr val="accent6"/>
                </a:solidFill>
              </a:rPr>
              <a:t>有</a:t>
            </a:r>
            <a:r>
              <a:rPr lang="zh-CN" altLang="en-US" dirty="0" smtClean="0"/>
              <a:t>向图的</a:t>
            </a:r>
            <a:r>
              <a:rPr lang="zh-CN" altLang="en-US" dirty="0" smtClean="0">
                <a:solidFill>
                  <a:srgbClr val="002060"/>
                </a:solidFill>
              </a:rPr>
              <a:t>强连通分量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算法实现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419725"/>
          </a:xfrm>
        </p:spPr>
        <p:txBody>
          <a:bodyPr/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accent6"/>
                </a:solidFill>
              </a:rPr>
              <a:t>有</a:t>
            </a:r>
            <a:r>
              <a:rPr lang="zh-CN" altLang="en-US" sz="2400" dirty="0"/>
              <a:t>向图的</a:t>
            </a:r>
            <a:r>
              <a:rPr lang="zh-CN" altLang="en-US" sz="2400" b="1" i="1" dirty="0"/>
              <a:t>强连通</a:t>
            </a:r>
            <a:r>
              <a:rPr lang="zh-CN" altLang="en-US" sz="2400" b="1" i="1" dirty="0" smtClean="0"/>
              <a:t>分量</a:t>
            </a:r>
            <a:r>
              <a:rPr lang="zh-CN" altLang="en-US" sz="2400" dirty="0" smtClean="0"/>
              <a:t>算法实现</a:t>
            </a:r>
            <a:r>
              <a:rPr lang="en-US" altLang="zh-CN" sz="1800" dirty="0" smtClean="0"/>
              <a:t>——</a:t>
            </a:r>
            <a:r>
              <a:rPr lang="zh-CN" altLang="en-US" sz="1800" i="1" u="sng" dirty="0" smtClean="0"/>
              <a:t>图</a:t>
            </a:r>
            <a:r>
              <a:rPr lang="zh-CN" altLang="en-US" sz="1800" i="1" u="sng" dirty="0"/>
              <a:t>采用</a:t>
            </a:r>
            <a:r>
              <a:rPr lang="en-US" altLang="zh-CN" sz="1800" i="1" u="sng" dirty="0"/>
              <a:t>【</a:t>
            </a:r>
            <a:r>
              <a:rPr lang="zh-CN" altLang="en-US" sz="1800" i="1" u="sng" dirty="0"/>
              <a:t>十字</a:t>
            </a:r>
            <a:r>
              <a:rPr lang="zh-CN" altLang="en-US" sz="1800" i="1" u="sng" dirty="0" smtClean="0"/>
              <a:t>链</a:t>
            </a:r>
            <a:r>
              <a:rPr lang="zh-CN" altLang="en-US" sz="1800" i="1" u="sng" dirty="0"/>
              <a:t>表</a:t>
            </a:r>
            <a:r>
              <a:rPr lang="en-US" altLang="zh-CN" sz="1800" i="1" u="sng" dirty="0" smtClean="0"/>
              <a:t>】</a:t>
            </a:r>
            <a:r>
              <a:rPr lang="zh-CN" altLang="en-US" sz="1800" i="1" u="sng" dirty="0" smtClean="0"/>
              <a:t>存储</a:t>
            </a:r>
            <a:r>
              <a:rPr lang="zh-CN" altLang="en-US" sz="1800" i="1" u="sng" dirty="0"/>
              <a:t>结构</a:t>
            </a:r>
            <a:r>
              <a:rPr lang="zh-CN" altLang="en-US" sz="1800" i="1" u="sng" dirty="0">
                <a:solidFill>
                  <a:srgbClr val="C00000"/>
                </a:solidFill>
              </a:rPr>
              <a:t>最</a:t>
            </a:r>
            <a:r>
              <a:rPr lang="zh-CN" altLang="en-US" sz="1800" i="1" u="sng" dirty="0" smtClean="0">
                <a:solidFill>
                  <a:srgbClr val="C00000"/>
                </a:solidFill>
              </a:rPr>
              <a:t>合适</a:t>
            </a:r>
            <a:r>
              <a:rPr lang="zh-CN" altLang="en-US" sz="1800" dirty="0" smtClean="0">
                <a:solidFill>
                  <a:srgbClr val="C00000"/>
                </a:solidFill>
              </a:rPr>
              <a:t>！</a:t>
            </a:r>
            <a:endParaRPr lang="zh-CN" altLang="en-US" sz="22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建立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</a:t>
            </a:r>
            <a:r>
              <a:rPr lang="zh-CN" altLang="en-US" sz="1800" b="1" dirty="0"/>
              <a:t>数组</a:t>
            </a:r>
            <a:r>
              <a:rPr lang="en-US" altLang="zh-CN" sz="1800" b="1" dirty="0" err="1"/>
              <a:t>in_order</a:t>
            </a:r>
            <a:r>
              <a:rPr lang="en-US" altLang="zh-CN" sz="1800" b="1" dirty="0"/>
              <a:t>[n]</a:t>
            </a:r>
            <a:r>
              <a:rPr lang="zh-CN" altLang="en-US" sz="1800" dirty="0"/>
              <a:t>存放深度优先生成森林的中序遍历序列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对</a:t>
            </a:r>
            <a:r>
              <a:rPr lang="zh-CN" altLang="en-US" sz="1800" dirty="0"/>
              <a:t>每个顶点</a:t>
            </a:r>
            <a:r>
              <a:rPr lang="en-US" altLang="zh-CN" sz="1800" dirty="0"/>
              <a:t>v</a:t>
            </a:r>
            <a:r>
              <a:rPr lang="zh-CN" altLang="en-US" sz="1800" dirty="0"/>
              <a:t>，在调用</a:t>
            </a:r>
            <a:r>
              <a:rPr lang="en-US" altLang="zh-CN" sz="1800" dirty="0"/>
              <a:t>DFS</a:t>
            </a:r>
            <a:r>
              <a:rPr lang="zh-CN" altLang="en-US" sz="1800" dirty="0"/>
              <a:t>函数结束时，</a:t>
            </a:r>
            <a:r>
              <a:rPr lang="zh-CN" altLang="en-US" sz="1800" dirty="0">
                <a:solidFill>
                  <a:schemeClr val="accent6"/>
                </a:solidFill>
              </a:rPr>
              <a:t>将顶点依次存放在数组</a:t>
            </a:r>
            <a:r>
              <a:rPr lang="en-US" altLang="zh-CN" sz="1800" dirty="0" err="1">
                <a:solidFill>
                  <a:schemeClr val="accent6"/>
                </a:solidFill>
              </a:rPr>
              <a:t>in_order</a:t>
            </a:r>
            <a:r>
              <a:rPr lang="en-US" altLang="zh-CN" sz="1800" dirty="0">
                <a:solidFill>
                  <a:schemeClr val="accent6"/>
                </a:solidFill>
              </a:rPr>
              <a:t>[n]</a:t>
            </a:r>
            <a:r>
              <a:rPr lang="zh-CN" altLang="en-US" sz="1800" dirty="0">
                <a:solidFill>
                  <a:schemeClr val="accent6"/>
                </a:solidFill>
              </a:rPr>
              <a:t>中</a:t>
            </a:r>
            <a:r>
              <a:rPr lang="zh-CN" altLang="en-US" sz="1800" dirty="0" smtClean="0"/>
              <a:t>。</a:t>
            </a:r>
            <a:endParaRPr lang="zh-CN" altLang="en-US" sz="2200" dirty="0"/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4263" name="TextBox1" r:id="rId2" imgW="8298360" imgH="4404240"/>
        </mc:Choice>
        <mc:Fallback>
          <p:control name="TextBox1" r:id="rId2" imgW="8298360" imgH="44042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39552" y="2132856"/>
                  <a:ext cx="8299648" cy="44076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972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" y="1562263"/>
            <a:ext cx="1443425" cy="15637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16632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rgbClr val="0070C0"/>
                </a:solidFill>
              </a:rPr>
              <a:t>深度优先</a:t>
            </a:r>
            <a:r>
              <a:rPr lang="zh-CN" altLang="en-US" dirty="0" smtClean="0"/>
              <a:t>搜索</a:t>
            </a:r>
            <a:r>
              <a:rPr lang="en-US" altLang="zh-CN" dirty="0" smtClean="0"/>
              <a:t>(DFS)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972" y="705289"/>
            <a:ext cx="8191500" cy="1715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00B0F0"/>
                </a:solidFill>
              </a:rPr>
              <a:t>深度优先搜索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00B0F0"/>
                </a:solidFill>
              </a:rPr>
              <a:t>D</a:t>
            </a:r>
            <a:r>
              <a:rPr lang="en-US" altLang="zh-CN" sz="2400" dirty="0"/>
              <a:t>epth </a:t>
            </a:r>
            <a:r>
              <a:rPr lang="en-US" altLang="zh-CN" sz="2400" b="1" dirty="0">
                <a:solidFill>
                  <a:srgbClr val="00B0F0"/>
                </a:solidFill>
              </a:rPr>
              <a:t>F</a:t>
            </a:r>
            <a:r>
              <a:rPr lang="en-US" altLang="zh-CN" sz="2400" dirty="0"/>
              <a:t>irst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S</a:t>
            </a:r>
            <a:r>
              <a:rPr lang="en-US" altLang="zh-CN" sz="2400" dirty="0" smtClean="0"/>
              <a:t>earch, 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DFS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遍历</a:t>
            </a:r>
            <a:r>
              <a:rPr lang="zh-CN" altLang="en-US" sz="2400" dirty="0"/>
              <a:t>，</a:t>
            </a:r>
            <a:r>
              <a:rPr lang="zh-CN" altLang="en-US" sz="2400" u="sng" dirty="0" smtClean="0"/>
              <a:t>类似</a:t>
            </a:r>
            <a:r>
              <a:rPr lang="zh-CN" altLang="en-US" sz="2400" i="1" u="sng" dirty="0"/>
              <a:t>树的</a:t>
            </a:r>
            <a:r>
              <a:rPr lang="zh-CN" altLang="en-US" sz="2400" i="1" u="sng" dirty="0">
                <a:solidFill>
                  <a:schemeClr val="accent6"/>
                </a:solidFill>
              </a:rPr>
              <a:t>先序</a:t>
            </a:r>
            <a:r>
              <a:rPr lang="zh-CN" altLang="en-US" sz="2400" i="1" u="sng" dirty="0" smtClean="0"/>
              <a:t>遍历</a:t>
            </a:r>
            <a:r>
              <a:rPr lang="zh-CN" altLang="en-US" sz="2400" dirty="0" smtClean="0"/>
              <a:t>（</a:t>
            </a:r>
            <a:r>
              <a:rPr lang="zh-CN" altLang="en-US" sz="1600" dirty="0" smtClean="0"/>
              <a:t>树</a:t>
            </a:r>
            <a:r>
              <a:rPr lang="zh-CN" altLang="en-US" sz="1600" dirty="0"/>
              <a:t>的</a:t>
            </a:r>
            <a:r>
              <a:rPr lang="zh-CN" altLang="en-US" sz="1600" i="1" dirty="0">
                <a:solidFill>
                  <a:schemeClr val="tx1"/>
                </a:solidFill>
              </a:rPr>
              <a:t>先序</a:t>
            </a:r>
            <a:r>
              <a:rPr lang="zh-CN" altLang="en-US" sz="1600" dirty="0"/>
              <a:t>遍历的</a:t>
            </a:r>
            <a:r>
              <a:rPr lang="zh-CN" altLang="en-US" sz="1600" i="1" dirty="0" smtClean="0"/>
              <a:t>推广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</a:t>
            </a:r>
            <a:r>
              <a:rPr lang="zh-CN" altLang="en-US" sz="2400" b="1" dirty="0" smtClean="0"/>
              <a:t>思想</a:t>
            </a:r>
            <a:r>
              <a:rPr lang="en-US" altLang="zh-CN" sz="2400" dirty="0" smtClean="0"/>
              <a:t>: 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有</a:t>
            </a:r>
            <a:r>
              <a:rPr lang="zh-CN" altLang="en-US" sz="2400" dirty="0" smtClean="0">
                <a:solidFill>
                  <a:srgbClr val="7030A0"/>
                </a:solidFill>
              </a:rPr>
              <a:t>路就走</a:t>
            </a:r>
            <a:r>
              <a:rPr lang="en-US" altLang="zh-CN" sz="2400" dirty="0" smtClean="0">
                <a:solidFill>
                  <a:srgbClr val="7030A0"/>
                </a:solidFill>
              </a:rPr>
              <a:t>, 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没</a:t>
            </a:r>
            <a:r>
              <a:rPr lang="zh-CN" altLang="en-US" sz="2400" dirty="0" smtClean="0">
                <a:solidFill>
                  <a:srgbClr val="7030A0"/>
                </a:solidFill>
              </a:rPr>
              <a:t>路就回头</a:t>
            </a:r>
            <a:r>
              <a:rPr lang="en-US" altLang="zh-CN" sz="2400" dirty="0" smtClean="0"/>
              <a:t>!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对无向图</a:t>
            </a:r>
            <a:r>
              <a:rPr lang="en-US" altLang="zh-CN" sz="2000" dirty="0" smtClean="0">
                <a:solidFill>
                  <a:schemeClr val="tx1"/>
                </a:solidFill>
              </a:rPr>
              <a:t>G, </a:t>
            </a:r>
            <a:r>
              <a:rPr lang="zh-CN" altLang="en-US" sz="2000" dirty="0" smtClean="0">
                <a:solidFill>
                  <a:schemeClr val="tx1"/>
                </a:solidFill>
              </a:rPr>
              <a:t>进行</a:t>
            </a:r>
            <a:r>
              <a:rPr lang="zh-CN" altLang="en-US" sz="2000" i="1" u="sng" dirty="0" smtClean="0">
                <a:solidFill>
                  <a:schemeClr val="tx1"/>
                </a:solidFill>
              </a:rPr>
              <a:t>深度优先搜索 </a:t>
            </a:r>
            <a:r>
              <a:rPr lang="en-US" altLang="zh-CN" sz="2000" dirty="0" smtClean="0">
                <a:solidFill>
                  <a:schemeClr val="tx1"/>
                </a:solidFill>
              </a:rPr>
              <a:t>DFS</a:t>
            </a:r>
            <a:r>
              <a:rPr lang="zh-CN" altLang="en-US" sz="2000" dirty="0" smtClean="0">
                <a:solidFill>
                  <a:schemeClr val="tx1"/>
                </a:solidFill>
              </a:rPr>
              <a:t>遍历（以顶点</a:t>
            </a:r>
            <a:r>
              <a:rPr lang="en-US" altLang="zh-CN" sz="2000" b="1" i="1" dirty="0">
                <a:solidFill>
                  <a:srgbClr val="FFC000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出发 为例）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</a:p>
          <a:p>
            <a:pPr lvl="2">
              <a:lnSpc>
                <a:spcPct val="100000"/>
              </a:lnSpc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zh-CN" altLang="en-US" sz="1600" b="1" dirty="0" smtClean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某种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”遍历序列：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A→B→E→D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C→F,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如</a:t>
            </a:r>
            <a:r>
              <a:rPr lang="zh-CN" altLang="en-US" sz="1600" dirty="0" smtClean="0">
                <a:solidFill>
                  <a:srgbClr val="FF0000"/>
                </a:solidFill>
              </a:rPr>
              <a:t>红色虚线弧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所示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zh-CN" altLang="en-US" sz="1600" baseline="-25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184" y="622802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05439" y="3871883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580205" y="3871883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654971" y="3871883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7147" y="5080231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571913" y="5080231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46679" y="5080231"/>
            <a:ext cx="379040" cy="379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>
            <a:stCxn id="4" idx="6"/>
            <a:endCxn id="10" idx="2"/>
          </p:cNvCxnSpPr>
          <p:nvPr/>
        </p:nvCxnSpPr>
        <p:spPr>
          <a:xfrm>
            <a:off x="884479" y="4061403"/>
            <a:ext cx="695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6"/>
            <a:endCxn id="13" idx="2"/>
          </p:cNvCxnSpPr>
          <p:nvPr/>
        </p:nvCxnSpPr>
        <p:spPr>
          <a:xfrm>
            <a:off x="876187" y="5269751"/>
            <a:ext cx="6957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4"/>
            <a:endCxn id="12" idx="0"/>
          </p:cNvCxnSpPr>
          <p:nvPr/>
        </p:nvCxnSpPr>
        <p:spPr>
          <a:xfrm flipH="1">
            <a:off x="686667" y="4250923"/>
            <a:ext cx="8292" cy="829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4"/>
            <a:endCxn id="13" idx="0"/>
          </p:cNvCxnSpPr>
          <p:nvPr/>
        </p:nvCxnSpPr>
        <p:spPr>
          <a:xfrm flipH="1">
            <a:off x="1761433" y="4250923"/>
            <a:ext cx="8292" cy="829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3"/>
            <a:endCxn id="12" idx="7"/>
          </p:cNvCxnSpPr>
          <p:nvPr/>
        </p:nvCxnSpPr>
        <p:spPr>
          <a:xfrm flipH="1">
            <a:off x="820678" y="4195414"/>
            <a:ext cx="815036" cy="940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1" idx="3"/>
            <a:endCxn id="13" idx="7"/>
          </p:cNvCxnSpPr>
          <p:nvPr/>
        </p:nvCxnSpPr>
        <p:spPr>
          <a:xfrm flipH="1">
            <a:off x="1895444" y="4195414"/>
            <a:ext cx="815036" cy="9403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1" idx="4"/>
            <a:endCxn id="14" idx="0"/>
          </p:cNvCxnSpPr>
          <p:nvPr/>
        </p:nvCxnSpPr>
        <p:spPr>
          <a:xfrm flipH="1">
            <a:off x="2836199" y="4250923"/>
            <a:ext cx="8292" cy="8293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508614" y="3869172"/>
            <a:ext cx="379040" cy="3790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6" name="曲线连接符 35"/>
          <p:cNvCxnSpPr>
            <a:stCxn id="4" idx="0"/>
            <a:endCxn id="10" idx="0"/>
          </p:cNvCxnSpPr>
          <p:nvPr/>
        </p:nvCxnSpPr>
        <p:spPr>
          <a:xfrm rot="5400000" flipH="1" flipV="1">
            <a:off x="1232342" y="3334500"/>
            <a:ext cx="12700" cy="1074766"/>
          </a:xfrm>
          <a:prstGeom prst="curvedConnector3">
            <a:avLst>
              <a:gd name="adj1" fmla="val 2800000"/>
            </a:avLst>
          </a:prstGeom>
          <a:ln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10" idx="6"/>
            <a:endCxn id="13" idx="7"/>
          </p:cNvCxnSpPr>
          <p:nvPr/>
        </p:nvCxnSpPr>
        <p:spPr>
          <a:xfrm flipH="1">
            <a:off x="1895444" y="4061403"/>
            <a:ext cx="63801" cy="1074337"/>
          </a:xfrm>
          <a:prstGeom prst="curvedConnector4">
            <a:avLst>
              <a:gd name="adj1" fmla="val -235136"/>
              <a:gd name="adj2" fmla="val 50474"/>
            </a:avLst>
          </a:prstGeom>
          <a:ln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58" idx="3"/>
            <a:endCxn id="12" idx="5"/>
          </p:cNvCxnSpPr>
          <p:nvPr/>
        </p:nvCxnSpPr>
        <p:spPr>
          <a:xfrm rot="5400000">
            <a:off x="1216599" y="4998317"/>
            <a:ext cx="9525" cy="801365"/>
          </a:xfrm>
          <a:prstGeom prst="curvedConnector3">
            <a:avLst>
              <a:gd name="adj1" fmla="val 2332766"/>
            </a:avLst>
          </a:prstGeom>
          <a:ln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1584613" y="3865533"/>
            <a:ext cx="379040" cy="379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645446" y="3859844"/>
            <a:ext cx="379040" cy="3790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91928" y="5089756"/>
            <a:ext cx="379040" cy="379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1566534" y="5070706"/>
            <a:ext cx="379040" cy="379040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2645446" y="5080231"/>
            <a:ext cx="379040" cy="37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0" name="曲线连接符 59"/>
          <p:cNvCxnSpPr>
            <a:stCxn id="13" idx="6"/>
            <a:endCxn id="11" idx="3"/>
          </p:cNvCxnSpPr>
          <p:nvPr/>
        </p:nvCxnSpPr>
        <p:spPr>
          <a:xfrm flipV="1">
            <a:off x="1950953" y="4195414"/>
            <a:ext cx="759527" cy="1074337"/>
          </a:xfrm>
          <a:prstGeom prst="curvedConnector2">
            <a:avLst/>
          </a:prstGeom>
          <a:ln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11" idx="6"/>
            <a:endCxn id="14" idx="6"/>
          </p:cNvCxnSpPr>
          <p:nvPr/>
        </p:nvCxnSpPr>
        <p:spPr>
          <a:xfrm flipH="1">
            <a:off x="3025719" y="4061403"/>
            <a:ext cx="8292" cy="1208348"/>
          </a:xfrm>
          <a:prstGeom prst="curvedConnector3">
            <a:avLst>
              <a:gd name="adj1" fmla="val -2756874"/>
            </a:avLst>
          </a:prstGeom>
          <a:ln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12" idx="4"/>
            <a:endCxn id="58" idx="4"/>
          </p:cNvCxnSpPr>
          <p:nvPr/>
        </p:nvCxnSpPr>
        <p:spPr>
          <a:xfrm rot="5400000" flipH="1" flipV="1">
            <a:off x="1216597" y="4919815"/>
            <a:ext cx="9525" cy="1069387"/>
          </a:xfrm>
          <a:prstGeom prst="curvedConnector3">
            <a:avLst>
              <a:gd name="adj1" fmla="val -494999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77447" y="5857527"/>
            <a:ext cx="13516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④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没路走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</a:t>
            </a:r>
            <a:r>
              <a: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头</a:t>
            </a:r>
          </a:p>
        </p:txBody>
      </p:sp>
      <p:sp>
        <p:nvSpPr>
          <p:cNvPr id="80" name="矩形 79"/>
          <p:cNvSpPr/>
          <p:nvPr/>
        </p:nvSpPr>
        <p:spPr>
          <a:xfrm>
            <a:off x="1088465" y="327970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845477" y="425477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056181" y="537297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③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265509" y="4665577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⑤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024486" y="4534200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⑥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541754" y="2492896"/>
            <a:ext cx="5174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选择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什么结点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作为下一个遍历结点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633237" y="291565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⑴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与当前结点邻接 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</a:t>
            </a:r>
            <a:r>
              <a:rPr lang="zh-CN" alt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r>
              <a:rPr lang="zh-CN" altLang="en-US" sz="18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的结点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41754" y="4005064"/>
            <a:ext cx="4901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：遍历什么时候停止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 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停止条件是</a:t>
            </a: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33237" y="3347700"/>
            <a:ext cx="5266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⑵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当前顶点不存在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⑴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的结点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回退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en-US" sz="1800" b="0" i="1" u="sng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前一结点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91880" y="442471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当图</a:t>
            </a:r>
            <a:r>
              <a:rPr lang="en-US" altLang="zh-CN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的所有</a:t>
            </a:r>
            <a:r>
              <a:rPr lang="en-US" altLang="zh-CN" sz="1800" b="0" i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个顶点都</a:t>
            </a:r>
            <a:r>
              <a:rPr lang="zh-CN" altLang="en-US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r>
              <a:rPr lang="en-US" altLang="zh-CN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即可停止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85055" y="4813580"/>
            <a:ext cx="4538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因而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算法遍历过程中要记录</a:t>
            </a:r>
            <a:r>
              <a:rPr lang="zh-CN" alt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已访问过</a:t>
            </a:r>
            <a:r>
              <a:rPr lang="zh-CN" altLang="en-US" sz="14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的结点数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84405" y="2646547"/>
            <a:ext cx="162095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0" dirty="0" smtClean="0">
                <a:solidFill>
                  <a:schemeClr val="accent6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先序</a:t>
            </a:r>
            <a:r>
              <a:rPr lang="zh-CN" altLang="en-US" sz="16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序列</a:t>
            </a:r>
            <a:r>
              <a:rPr lang="en-US" altLang="zh-CN" sz="16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(DLR):</a:t>
            </a:r>
          </a:p>
          <a:p>
            <a:r>
              <a:rPr lang="en-US" altLang="zh-CN" sz="14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A-</a:t>
            </a:r>
            <a:r>
              <a:rPr lang="en-US" altLang="zh-CN" sz="1400" b="0" dirty="0" smtClean="0">
                <a:solidFill>
                  <a:srgbClr val="00B0F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B-D-E-I-J</a:t>
            </a:r>
            <a:r>
              <a:rPr lang="en-US" altLang="zh-CN" sz="1400" b="0" dirty="0" smtClean="0">
                <a:solidFill>
                  <a:srgbClr val="00206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en-US" altLang="zh-CN" sz="1400" b="0" dirty="0" smtClean="0">
                <a:solidFill>
                  <a:srgbClr val="CC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C-F</a:t>
            </a:r>
            <a:endParaRPr lang="zh-CN" altLang="en-US" sz="1600" b="0" dirty="0">
              <a:solidFill>
                <a:srgbClr val="CC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541754" y="5373216"/>
            <a:ext cx="49016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/>
            <a:r>
              <a:rPr lang="zh-CN" altLang="en-US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：从某个结点出发，</a:t>
            </a:r>
            <a:r>
              <a:rPr lang="zh-CN" altLang="en-US" sz="2000" i="1" u="sng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是否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可以遍历图的所有顶点？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491880" y="6021288"/>
            <a:ext cx="5006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不一定</a:t>
            </a:r>
            <a:r>
              <a:rPr lang="en-US" altLang="zh-CN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无向</a:t>
            </a:r>
            <a:r>
              <a: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连通图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可以； 无向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非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连通图</a:t>
            </a:r>
            <a:r>
              <a:rPr lang="en-US" altLang="zh-CN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不行</a:t>
            </a:r>
            <a:r>
              <a:rPr lang="en-US" altLang="zh-CN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61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500"/>
                            </p:stCondLst>
                            <p:childTnLst>
                              <p:par>
                                <p:cTn id="1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47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5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79" grpId="0"/>
      <p:bldP spid="80" grpId="0"/>
      <p:bldP spid="81" grpId="0"/>
      <p:bldP spid="82" grpId="0"/>
      <p:bldP spid="83" grpId="0"/>
      <p:bldP spid="85" grpId="0"/>
      <p:bldP spid="87" grpId="0"/>
      <p:bldP spid="88" grpId="0"/>
      <p:bldP spid="90" grpId="0"/>
      <p:bldP spid="91" grpId="0"/>
      <p:bldP spid="92" grpId="0"/>
      <p:bldP spid="93" grpId="0"/>
      <p:bldP spid="43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1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872" y="3907293"/>
            <a:ext cx="2940511" cy="25513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2073" y="44624"/>
            <a:ext cx="7086600" cy="487362"/>
          </a:xfrm>
        </p:spPr>
        <p:txBody>
          <a:bodyPr/>
          <a:lstStyle/>
          <a:p>
            <a:r>
              <a:rPr lang="en-US" altLang="zh-CN" sz="2800" dirty="0" smtClean="0"/>
              <a:t>3.1 </a:t>
            </a:r>
            <a:r>
              <a:rPr lang="zh-CN" altLang="en-US" sz="2800" dirty="0" smtClean="0">
                <a:solidFill>
                  <a:srgbClr val="0070C0"/>
                </a:solidFill>
              </a:rPr>
              <a:t>深度优先</a:t>
            </a:r>
            <a:r>
              <a:rPr lang="zh-CN" altLang="en-US" sz="2800" dirty="0" smtClean="0"/>
              <a:t>搜索</a:t>
            </a:r>
            <a:r>
              <a:rPr lang="en-US" altLang="zh-CN" sz="2800" dirty="0" smtClean="0"/>
              <a:t>(DFS)</a:t>
            </a:r>
            <a:r>
              <a:rPr lang="en-US" altLang="zh-CN" sz="1800" i="1" dirty="0" smtClean="0"/>
              <a:t>——</a:t>
            </a:r>
            <a:r>
              <a:rPr lang="zh-CN" altLang="en-US" sz="1800" i="1" dirty="0" smtClean="0">
                <a:solidFill>
                  <a:srgbClr val="7030A0"/>
                </a:solidFill>
              </a:rPr>
              <a:t>续</a:t>
            </a:r>
            <a:endParaRPr lang="zh-CN" altLang="en-US" sz="2800" i="1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0735" y="339119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347864" y="550208"/>
            <a:ext cx="38838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DFS</a:t>
            </a:r>
            <a:r>
              <a:rPr lang="zh-CN" altLang="en-US" sz="20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遍历序列</a:t>
            </a:r>
            <a:r>
              <a:rPr lang="zh-CN" altLang="en-US" sz="2000" b="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唯一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吗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439348" y="973722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不唯一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65287" y="3284984"/>
            <a:ext cx="4392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7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：怎么让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DFS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遍历序列</a:t>
            </a:r>
            <a:r>
              <a:rPr lang="zh-CN" altLang="en-US" sz="2000" b="0" dirty="0" smtClean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唯一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39782" y="361926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结合图的“存储结构”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95705" y="5157192"/>
            <a:ext cx="3456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zh-CN" altLang="en-US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DFS(BFS)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走过的路径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红色虚线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弧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),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有何特点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38564" y="5840516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连通图：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生成树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36616" y="6156012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非连通图：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生成森林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27606" y="4005064"/>
            <a:ext cx="29482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indent="-358775"/>
            <a:r>
              <a:rPr lang="zh-CN" altLang="en-US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问题</a:t>
            </a:r>
            <a:r>
              <a:rPr lang="en-US" altLang="zh-CN" sz="2000" b="0" dirty="0" smtClean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DFS(BFS)</a:t>
            </a:r>
            <a:r>
              <a:rPr lang="zh-CN" altLang="en-US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是否也适用于</a:t>
            </a:r>
            <a:r>
              <a:rPr lang="zh-CN" altLang="en-US" sz="2000" b="0" i="1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有</a:t>
            </a:r>
            <a:r>
              <a:rPr lang="zh-CN" altLang="en-US" sz="2000" b="0" i="1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向图</a:t>
            </a:r>
            <a:r>
              <a:rPr lang="en-US" altLang="zh-CN" sz="2000" b="0" dirty="0" smtClean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?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9089" y="468838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8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</a:t>
            </a:r>
            <a:r>
              <a:rPr lang="en-US" altLang="zh-CN" sz="18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825891" y="2539514"/>
            <a:ext cx="268029" cy="2680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4670328" y="1997739"/>
            <a:ext cx="268029" cy="26802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4670328" y="2945726"/>
            <a:ext cx="268029" cy="268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5536" y="476672"/>
            <a:ext cx="2871112" cy="2885599"/>
            <a:chOff x="395536" y="476672"/>
            <a:chExt cx="2871112" cy="2885599"/>
          </a:xfrm>
        </p:grpSpPr>
        <p:sp>
          <p:nvSpPr>
            <p:cNvPr id="4" name="椭圆 3"/>
            <p:cNvSpPr/>
            <p:nvPr/>
          </p:nvSpPr>
          <p:spPr>
            <a:xfrm>
              <a:off x="409047" y="1068850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3813" y="1068850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558579" y="1068850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00755" y="2277198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75521" y="2277198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2550287" y="2277198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连接符 14"/>
            <p:cNvCxnSpPr>
              <a:stCxn id="4" idx="6"/>
              <a:endCxn id="10" idx="2"/>
            </p:cNvCxnSpPr>
            <p:nvPr/>
          </p:nvCxnSpPr>
          <p:spPr>
            <a:xfrm>
              <a:off x="788087" y="1258370"/>
              <a:ext cx="695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6"/>
              <a:endCxn id="13" idx="2"/>
            </p:cNvCxnSpPr>
            <p:nvPr/>
          </p:nvCxnSpPr>
          <p:spPr>
            <a:xfrm>
              <a:off x="779795" y="2466718"/>
              <a:ext cx="695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4" idx="4"/>
              <a:endCxn id="12" idx="0"/>
            </p:cNvCxnSpPr>
            <p:nvPr/>
          </p:nvCxnSpPr>
          <p:spPr>
            <a:xfrm flipH="1">
              <a:off x="590275" y="1447890"/>
              <a:ext cx="8292" cy="829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4"/>
              <a:endCxn id="13" idx="0"/>
            </p:cNvCxnSpPr>
            <p:nvPr/>
          </p:nvCxnSpPr>
          <p:spPr>
            <a:xfrm flipH="1">
              <a:off x="1665041" y="1447890"/>
              <a:ext cx="8292" cy="829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3"/>
              <a:endCxn id="12" idx="7"/>
            </p:cNvCxnSpPr>
            <p:nvPr/>
          </p:nvCxnSpPr>
          <p:spPr>
            <a:xfrm flipH="1">
              <a:off x="724286" y="1392381"/>
              <a:ext cx="815036" cy="940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11" idx="3"/>
              <a:endCxn id="13" idx="7"/>
            </p:cNvCxnSpPr>
            <p:nvPr/>
          </p:nvCxnSpPr>
          <p:spPr>
            <a:xfrm flipH="1">
              <a:off x="1799052" y="1392381"/>
              <a:ext cx="815036" cy="940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11" idx="4"/>
              <a:endCxn id="14" idx="0"/>
            </p:cNvCxnSpPr>
            <p:nvPr/>
          </p:nvCxnSpPr>
          <p:spPr>
            <a:xfrm flipH="1">
              <a:off x="2739807" y="1447890"/>
              <a:ext cx="8292" cy="829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椭圆 33"/>
            <p:cNvSpPr/>
            <p:nvPr/>
          </p:nvSpPr>
          <p:spPr>
            <a:xfrm>
              <a:off x="412222" y="1066139"/>
              <a:ext cx="379040" cy="37904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曲线连接符 35"/>
            <p:cNvCxnSpPr>
              <a:stCxn id="4" idx="0"/>
              <a:endCxn id="10" idx="0"/>
            </p:cNvCxnSpPr>
            <p:nvPr/>
          </p:nvCxnSpPr>
          <p:spPr>
            <a:xfrm rot="5400000" flipH="1" flipV="1">
              <a:off x="1135950" y="531467"/>
              <a:ext cx="12700" cy="1074766"/>
            </a:xfrm>
            <a:prstGeom prst="curvedConnector3">
              <a:avLst>
                <a:gd name="adj1" fmla="val 2800000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曲线连接符 37"/>
            <p:cNvCxnSpPr>
              <a:stCxn id="10" idx="6"/>
              <a:endCxn id="13" idx="7"/>
            </p:cNvCxnSpPr>
            <p:nvPr/>
          </p:nvCxnSpPr>
          <p:spPr>
            <a:xfrm flipH="1">
              <a:off x="1799052" y="1258370"/>
              <a:ext cx="63801" cy="1074337"/>
            </a:xfrm>
            <a:prstGeom prst="curvedConnector4">
              <a:avLst>
                <a:gd name="adj1" fmla="val -235136"/>
                <a:gd name="adj2" fmla="val 50474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58" idx="3"/>
              <a:endCxn id="12" idx="5"/>
            </p:cNvCxnSpPr>
            <p:nvPr/>
          </p:nvCxnSpPr>
          <p:spPr>
            <a:xfrm rot="5400000">
              <a:off x="1120207" y="2195284"/>
              <a:ext cx="9525" cy="801365"/>
            </a:xfrm>
            <a:prstGeom prst="curvedConnector3">
              <a:avLst>
                <a:gd name="adj1" fmla="val 2332766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1488221" y="1062500"/>
              <a:ext cx="379040" cy="3790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2549054" y="1056811"/>
              <a:ext cx="379040" cy="3790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5536" y="2286723"/>
              <a:ext cx="379040" cy="3790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470142" y="2267673"/>
              <a:ext cx="379040" cy="37904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2549054" y="2277198"/>
              <a:ext cx="379040" cy="379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曲线连接符 59"/>
            <p:cNvCxnSpPr>
              <a:stCxn id="13" idx="6"/>
              <a:endCxn id="11" idx="3"/>
            </p:cNvCxnSpPr>
            <p:nvPr/>
          </p:nvCxnSpPr>
          <p:spPr>
            <a:xfrm flipV="1">
              <a:off x="1854561" y="1392381"/>
              <a:ext cx="759527" cy="1074337"/>
            </a:xfrm>
            <a:prstGeom prst="curvedConnector2">
              <a:avLst/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线连接符 62"/>
            <p:cNvCxnSpPr>
              <a:stCxn id="11" idx="6"/>
              <a:endCxn id="14" idx="6"/>
            </p:cNvCxnSpPr>
            <p:nvPr/>
          </p:nvCxnSpPr>
          <p:spPr>
            <a:xfrm flipH="1">
              <a:off x="2929327" y="1258370"/>
              <a:ext cx="8292" cy="1208348"/>
            </a:xfrm>
            <a:prstGeom prst="curvedConnector3">
              <a:avLst>
                <a:gd name="adj1" fmla="val -2756874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12" idx="4"/>
              <a:endCxn id="58" idx="4"/>
            </p:cNvCxnSpPr>
            <p:nvPr/>
          </p:nvCxnSpPr>
          <p:spPr>
            <a:xfrm rot="5400000" flipH="1" flipV="1">
              <a:off x="1120205" y="2116782"/>
              <a:ext cx="9525" cy="1069387"/>
            </a:xfrm>
            <a:prstGeom prst="curvedConnector3">
              <a:avLst>
                <a:gd name="adj1" fmla="val -494999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481055" y="3054494"/>
              <a:ext cx="1351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④</a:t>
              </a:r>
              <a:r>
                <a:rPr lang="zh-CN" altLang="en-US" sz="14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没路走</a:t>
              </a:r>
              <a:r>
                <a:rPr lang="en-US" altLang="zh-CN" sz="14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,</a:t>
              </a:r>
              <a:r>
                <a:rPr lang="zh-CN" altLang="en-US" sz="14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回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头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992073" y="476672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①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749085" y="1451744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②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959789" y="256993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③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169117" y="1862544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⑤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928094" y="173116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⑥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cxnSp>
        <p:nvCxnSpPr>
          <p:cNvPr id="17" name="直接箭头连接符 16"/>
          <p:cNvCxnSpPr>
            <a:stCxn id="54" idx="7"/>
            <a:endCxn id="61" idx="2"/>
          </p:cNvCxnSpPr>
          <p:nvPr/>
        </p:nvCxnSpPr>
        <p:spPr>
          <a:xfrm flipV="1">
            <a:off x="4054668" y="2131754"/>
            <a:ext cx="615660" cy="447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4" idx="5"/>
            <a:endCxn id="62" idx="2"/>
          </p:cNvCxnSpPr>
          <p:nvPr/>
        </p:nvCxnSpPr>
        <p:spPr>
          <a:xfrm>
            <a:off x="4054668" y="2768291"/>
            <a:ext cx="615660" cy="3114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5508104" y="1412470"/>
            <a:ext cx="268029" cy="2680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5527652" y="1943561"/>
            <a:ext cx="268029" cy="268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7268620" y="1971673"/>
            <a:ext cx="251057" cy="2510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550603" y="2513735"/>
            <a:ext cx="251057" cy="25105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8137367" y="2153695"/>
            <a:ext cx="251057" cy="2510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61" idx="6"/>
            <a:endCxn id="65" idx="2"/>
          </p:cNvCxnSpPr>
          <p:nvPr/>
        </p:nvCxnSpPr>
        <p:spPr>
          <a:xfrm flipV="1">
            <a:off x="4938357" y="1546485"/>
            <a:ext cx="569747" cy="5852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1" idx="6"/>
            <a:endCxn id="66" idx="2"/>
          </p:cNvCxnSpPr>
          <p:nvPr/>
        </p:nvCxnSpPr>
        <p:spPr>
          <a:xfrm flipV="1">
            <a:off x="4938357" y="2077576"/>
            <a:ext cx="589295" cy="541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1" idx="6"/>
            <a:endCxn id="70" idx="2"/>
          </p:cNvCxnSpPr>
          <p:nvPr/>
        </p:nvCxnSpPr>
        <p:spPr>
          <a:xfrm>
            <a:off x="4938357" y="2131754"/>
            <a:ext cx="612246" cy="5075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椭圆 83"/>
          <p:cNvSpPr/>
          <p:nvPr/>
        </p:nvSpPr>
        <p:spPr>
          <a:xfrm>
            <a:off x="6449134" y="1543668"/>
            <a:ext cx="268029" cy="2680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6449134" y="1865167"/>
            <a:ext cx="268029" cy="26802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457620" y="2186666"/>
            <a:ext cx="251057" cy="25105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96" name="直接箭头连接符 95"/>
          <p:cNvCxnSpPr>
            <a:stCxn id="66" idx="6"/>
            <a:endCxn id="84" idx="2"/>
          </p:cNvCxnSpPr>
          <p:nvPr/>
        </p:nvCxnSpPr>
        <p:spPr>
          <a:xfrm flipV="1">
            <a:off x="5795681" y="1677683"/>
            <a:ext cx="653453" cy="39989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66" idx="6"/>
            <a:endCxn id="94" idx="2"/>
          </p:cNvCxnSpPr>
          <p:nvPr/>
        </p:nvCxnSpPr>
        <p:spPr>
          <a:xfrm flipV="1">
            <a:off x="5795681" y="1999182"/>
            <a:ext cx="653453" cy="7839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6" idx="6"/>
            <a:endCxn id="95" idx="2"/>
          </p:cNvCxnSpPr>
          <p:nvPr/>
        </p:nvCxnSpPr>
        <p:spPr>
          <a:xfrm>
            <a:off x="5795681" y="2077576"/>
            <a:ext cx="661939" cy="2346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 rot="2224704">
            <a:off x="5063812" y="1578025"/>
            <a:ext cx="386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 rot="5400000">
            <a:off x="7708959" y="1767178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1" name="椭圆 100"/>
          <p:cNvSpPr/>
          <p:nvPr/>
        </p:nvSpPr>
        <p:spPr>
          <a:xfrm>
            <a:off x="7260134" y="1645635"/>
            <a:ext cx="268029" cy="26802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7260134" y="2280739"/>
            <a:ext cx="268029" cy="268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95" idx="6"/>
            <a:endCxn id="101" idx="2"/>
          </p:cNvCxnSpPr>
          <p:nvPr/>
        </p:nvCxnSpPr>
        <p:spPr>
          <a:xfrm flipV="1">
            <a:off x="6708677" y="1779650"/>
            <a:ext cx="551457" cy="53254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95" idx="6"/>
            <a:endCxn id="102" idx="2"/>
          </p:cNvCxnSpPr>
          <p:nvPr/>
        </p:nvCxnSpPr>
        <p:spPr>
          <a:xfrm>
            <a:off x="6708677" y="2312195"/>
            <a:ext cx="551457" cy="102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95" idx="6"/>
            <a:endCxn id="68" idx="2"/>
          </p:cNvCxnSpPr>
          <p:nvPr/>
        </p:nvCxnSpPr>
        <p:spPr>
          <a:xfrm flipV="1">
            <a:off x="6708677" y="2097202"/>
            <a:ext cx="559943" cy="21499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/>
          <p:cNvSpPr/>
          <p:nvPr/>
        </p:nvSpPr>
        <p:spPr>
          <a:xfrm>
            <a:off x="8137367" y="1764958"/>
            <a:ext cx="251057" cy="25105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1" name="直接箭头连接符 110"/>
          <p:cNvCxnSpPr>
            <a:stCxn id="68" idx="6"/>
            <a:endCxn id="71" idx="2"/>
          </p:cNvCxnSpPr>
          <p:nvPr/>
        </p:nvCxnSpPr>
        <p:spPr>
          <a:xfrm>
            <a:off x="7519677" y="2097202"/>
            <a:ext cx="617690" cy="18202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8" idx="6"/>
            <a:endCxn id="110" idx="2"/>
          </p:cNvCxnSpPr>
          <p:nvPr/>
        </p:nvCxnSpPr>
        <p:spPr>
          <a:xfrm flipV="1">
            <a:off x="7519677" y="1890487"/>
            <a:ext cx="617690" cy="2067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62" idx="6"/>
            <a:endCxn id="123" idx="1"/>
          </p:cNvCxnSpPr>
          <p:nvPr/>
        </p:nvCxnSpPr>
        <p:spPr>
          <a:xfrm>
            <a:off x="4938357" y="3079741"/>
            <a:ext cx="569747" cy="92145"/>
          </a:xfrm>
          <a:prstGeom prst="straightConnector1">
            <a:avLst/>
          </a:prstGeom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5508104" y="2971831"/>
            <a:ext cx="807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cxnSp>
        <p:nvCxnSpPr>
          <p:cNvPr id="128" name="直接箭头连接符 127"/>
          <p:cNvCxnSpPr>
            <a:endCxn id="129" idx="1"/>
          </p:cNvCxnSpPr>
          <p:nvPr/>
        </p:nvCxnSpPr>
        <p:spPr>
          <a:xfrm>
            <a:off x="5812523" y="2693793"/>
            <a:ext cx="424818" cy="174289"/>
          </a:xfrm>
          <a:prstGeom prst="straightConnector1">
            <a:avLst/>
          </a:prstGeom>
          <a:ln>
            <a:solidFill>
              <a:srgbClr val="FF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237341" y="2668027"/>
            <a:ext cx="8073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</a:t>
            </a:r>
            <a:endParaRPr lang="zh-CN" altLang="en-US" sz="2000" dirty="0">
              <a:solidFill>
                <a:srgbClr val="FF00FF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 rot="5400000">
            <a:off x="5994274" y="1628210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 rot="5400000">
            <a:off x="6048836" y="1793356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 rot="5400000">
            <a:off x="6863021" y="1749601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 rot="5400000">
            <a:off x="6856276" y="2146019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1" name="曲线连接符 140"/>
          <p:cNvCxnSpPr>
            <a:stCxn id="148" idx="0"/>
            <a:endCxn id="142" idx="0"/>
          </p:cNvCxnSpPr>
          <p:nvPr/>
        </p:nvCxnSpPr>
        <p:spPr>
          <a:xfrm rot="5400000" flipH="1" flipV="1">
            <a:off x="4606251" y="3868091"/>
            <a:ext cx="10013" cy="705332"/>
          </a:xfrm>
          <a:prstGeom prst="curvedConnector3">
            <a:avLst>
              <a:gd name="adj1" fmla="val 1812254"/>
            </a:avLst>
          </a:prstGeom>
          <a:ln w="1270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/>
          <p:cNvSpPr/>
          <p:nvPr/>
        </p:nvSpPr>
        <p:spPr>
          <a:xfrm>
            <a:off x="4779781" y="4215750"/>
            <a:ext cx="368283" cy="25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圆角矩形 147"/>
          <p:cNvSpPr/>
          <p:nvPr/>
        </p:nvSpPr>
        <p:spPr>
          <a:xfrm>
            <a:off x="4067944" y="4225763"/>
            <a:ext cx="381293" cy="21602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093139" y="4570955"/>
            <a:ext cx="252028" cy="2525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>
            <a:off x="4461049" y="393802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5197037" y="4395935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197863" y="548633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③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956619" y="5467621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⑤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234058" y="477041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⑥</a:t>
            </a:r>
            <a:endParaRPr lang="zh-CN" altLang="en-US" sz="1200" b="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4779780" y="4589293"/>
            <a:ext cx="356513" cy="25258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曲线连接符 164"/>
          <p:cNvCxnSpPr>
            <a:endCxn id="149" idx="7"/>
          </p:cNvCxnSpPr>
          <p:nvPr/>
        </p:nvCxnSpPr>
        <p:spPr>
          <a:xfrm rot="10800000" flipV="1">
            <a:off x="4308259" y="4398082"/>
            <a:ext cx="496223" cy="209861"/>
          </a:xfrm>
          <a:prstGeom prst="curvedConnector2">
            <a:avLst/>
          </a:prstGeom>
          <a:ln>
            <a:solidFill>
              <a:srgbClr val="0000CC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曲线连接符 170"/>
          <p:cNvCxnSpPr>
            <a:stCxn id="149" idx="6"/>
            <a:endCxn id="162" idx="1"/>
          </p:cNvCxnSpPr>
          <p:nvPr/>
        </p:nvCxnSpPr>
        <p:spPr>
          <a:xfrm flipV="1">
            <a:off x="4345167" y="4626282"/>
            <a:ext cx="486823" cy="70963"/>
          </a:xfrm>
          <a:prstGeom prst="curvedConnector4">
            <a:avLst>
              <a:gd name="adj1" fmla="val 40725"/>
              <a:gd name="adj2" fmla="val 113538"/>
            </a:avLst>
          </a:prstGeom>
          <a:ln w="12700">
            <a:solidFill>
              <a:srgbClr val="00B05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5505080" y="4565525"/>
            <a:ext cx="363064" cy="25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6" name="曲线连接符 185"/>
          <p:cNvCxnSpPr>
            <a:stCxn id="149" idx="6"/>
            <a:endCxn id="182" idx="1"/>
          </p:cNvCxnSpPr>
          <p:nvPr/>
        </p:nvCxnSpPr>
        <p:spPr>
          <a:xfrm flipV="1">
            <a:off x="4345167" y="4602514"/>
            <a:ext cx="1213082" cy="94731"/>
          </a:xfrm>
          <a:prstGeom prst="curvedConnector4">
            <a:avLst>
              <a:gd name="adj1" fmla="val 13888"/>
              <a:gd name="adj2" fmla="val 183287"/>
            </a:avLst>
          </a:prstGeom>
          <a:ln w="1270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曲线连接符 190"/>
          <p:cNvCxnSpPr>
            <a:endCxn id="194" idx="7"/>
          </p:cNvCxnSpPr>
          <p:nvPr/>
        </p:nvCxnSpPr>
        <p:spPr>
          <a:xfrm rot="10800000" flipV="1">
            <a:off x="4282764" y="4764348"/>
            <a:ext cx="1244890" cy="879871"/>
          </a:xfrm>
          <a:prstGeom prst="curvedConnector2">
            <a:avLst/>
          </a:prstGeom>
          <a:ln>
            <a:solidFill>
              <a:srgbClr val="0000CC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椭圆 193"/>
          <p:cNvSpPr/>
          <p:nvPr/>
        </p:nvSpPr>
        <p:spPr>
          <a:xfrm>
            <a:off x="4067645" y="5607231"/>
            <a:ext cx="252028" cy="2525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4775349" y="5627865"/>
            <a:ext cx="356513" cy="25258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曲线连接符 203"/>
          <p:cNvCxnSpPr>
            <a:stCxn id="194" idx="6"/>
            <a:endCxn id="203" idx="1"/>
          </p:cNvCxnSpPr>
          <p:nvPr/>
        </p:nvCxnSpPr>
        <p:spPr>
          <a:xfrm flipV="1">
            <a:off x="4319673" y="5664854"/>
            <a:ext cx="507886" cy="68667"/>
          </a:xfrm>
          <a:prstGeom prst="curvedConnector4">
            <a:avLst>
              <a:gd name="adj1" fmla="val 44860"/>
              <a:gd name="adj2" fmla="val 136754"/>
            </a:avLst>
          </a:prstGeom>
          <a:ln w="12700">
            <a:solidFill>
              <a:srgbClr val="00B05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椭圆 206"/>
          <p:cNvSpPr/>
          <p:nvPr/>
        </p:nvSpPr>
        <p:spPr>
          <a:xfrm>
            <a:off x="5500649" y="5621789"/>
            <a:ext cx="363064" cy="25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曲线连接符 207"/>
          <p:cNvCxnSpPr>
            <a:stCxn id="194" idx="6"/>
            <a:endCxn id="207" idx="1"/>
          </p:cNvCxnSpPr>
          <p:nvPr/>
        </p:nvCxnSpPr>
        <p:spPr>
          <a:xfrm flipV="1">
            <a:off x="4319673" y="5658778"/>
            <a:ext cx="1234145" cy="74743"/>
          </a:xfrm>
          <a:prstGeom prst="curvedConnector4">
            <a:avLst>
              <a:gd name="adj1" fmla="val 11727"/>
              <a:gd name="adj2" fmla="val 219940"/>
            </a:avLst>
          </a:prstGeom>
          <a:ln w="1270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椭圆 213"/>
          <p:cNvSpPr/>
          <p:nvPr/>
        </p:nvSpPr>
        <p:spPr>
          <a:xfrm>
            <a:off x="4775349" y="5276449"/>
            <a:ext cx="356513" cy="25258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5" name="曲线连接符 214"/>
          <p:cNvCxnSpPr>
            <a:stCxn id="220" idx="6"/>
            <a:endCxn id="214" idx="1"/>
          </p:cNvCxnSpPr>
          <p:nvPr/>
        </p:nvCxnSpPr>
        <p:spPr>
          <a:xfrm flipV="1">
            <a:off x="4319673" y="5313438"/>
            <a:ext cx="507886" cy="67415"/>
          </a:xfrm>
          <a:prstGeom prst="curvedConnector4">
            <a:avLst>
              <a:gd name="adj1" fmla="val 44860"/>
              <a:gd name="adj2" fmla="val 125165"/>
            </a:avLst>
          </a:prstGeom>
          <a:ln w="12700">
            <a:solidFill>
              <a:srgbClr val="00B05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椭圆 215"/>
          <p:cNvSpPr/>
          <p:nvPr/>
        </p:nvSpPr>
        <p:spPr>
          <a:xfrm>
            <a:off x="5507200" y="5279908"/>
            <a:ext cx="356513" cy="25258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7" name="曲线连接符 216"/>
          <p:cNvCxnSpPr>
            <a:stCxn id="220" idx="6"/>
            <a:endCxn id="216" idx="1"/>
          </p:cNvCxnSpPr>
          <p:nvPr/>
        </p:nvCxnSpPr>
        <p:spPr>
          <a:xfrm flipV="1">
            <a:off x="4319673" y="5316897"/>
            <a:ext cx="1239737" cy="63956"/>
          </a:xfrm>
          <a:prstGeom prst="curvedConnector4">
            <a:avLst>
              <a:gd name="adj1" fmla="val 17162"/>
              <a:gd name="adj2" fmla="val 227250"/>
            </a:avLst>
          </a:prstGeom>
          <a:ln w="12700">
            <a:solidFill>
              <a:srgbClr val="00B05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椭圆 217"/>
          <p:cNvSpPr/>
          <p:nvPr/>
        </p:nvSpPr>
        <p:spPr>
          <a:xfrm>
            <a:off x="6262062" y="5276449"/>
            <a:ext cx="356513" cy="25258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9" name="曲线连接符 218"/>
          <p:cNvCxnSpPr>
            <a:stCxn id="220" idx="6"/>
            <a:endCxn id="218" idx="1"/>
          </p:cNvCxnSpPr>
          <p:nvPr/>
        </p:nvCxnSpPr>
        <p:spPr>
          <a:xfrm flipV="1">
            <a:off x="4319673" y="5313438"/>
            <a:ext cx="1994599" cy="67415"/>
          </a:xfrm>
          <a:prstGeom prst="curvedConnector4">
            <a:avLst>
              <a:gd name="adj1" fmla="val 10870"/>
              <a:gd name="adj2" fmla="val 322970"/>
            </a:avLst>
          </a:prstGeom>
          <a:ln w="12700">
            <a:solidFill>
              <a:srgbClr val="00B05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椭圆 219"/>
          <p:cNvSpPr/>
          <p:nvPr/>
        </p:nvSpPr>
        <p:spPr>
          <a:xfrm>
            <a:off x="4067645" y="5254563"/>
            <a:ext cx="252028" cy="2525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9" name="曲线连接符 228"/>
          <p:cNvCxnSpPr>
            <a:stCxn id="207" idx="0"/>
            <a:endCxn id="220" idx="5"/>
          </p:cNvCxnSpPr>
          <p:nvPr/>
        </p:nvCxnSpPr>
        <p:spPr>
          <a:xfrm rot="16200000" flipV="1">
            <a:off x="4906656" y="4846263"/>
            <a:ext cx="151635" cy="1399417"/>
          </a:xfrm>
          <a:prstGeom prst="curvedConnector3">
            <a:avLst>
              <a:gd name="adj1" fmla="val 57538"/>
            </a:avLst>
          </a:prstGeom>
          <a:ln>
            <a:solidFill>
              <a:srgbClr val="0000CC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椭圆 232"/>
          <p:cNvSpPr/>
          <p:nvPr/>
        </p:nvSpPr>
        <p:spPr>
          <a:xfrm>
            <a:off x="6263031" y="5633941"/>
            <a:ext cx="363064" cy="25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曲线连接符 233"/>
          <p:cNvCxnSpPr>
            <a:stCxn id="194" idx="6"/>
            <a:endCxn id="233" idx="1"/>
          </p:cNvCxnSpPr>
          <p:nvPr/>
        </p:nvCxnSpPr>
        <p:spPr>
          <a:xfrm flipV="1">
            <a:off x="4319673" y="5670930"/>
            <a:ext cx="1996527" cy="62591"/>
          </a:xfrm>
          <a:prstGeom prst="curvedConnector4">
            <a:avLst>
              <a:gd name="adj1" fmla="val 5921"/>
              <a:gd name="adj2" fmla="val 360036"/>
            </a:avLst>
          </a:prstGeom>
          <a:ln w="1270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曲线连接符 242"/>
          <p:cNvCxnSpPr>
            <a:stCxn id="233" idx="3"/>
            <a:endCxn id="244" idx="5"/>
          </p:cNvCxnSpPr>
          <p:nvPr/>
        </p:nvCxnSpPr>
        <p:spPr>
          <a:xfrm rot="5400000" flipH="1">
            <a:off x="4932871" y="4466204"/>
            <a:ext cx="734391" cy="2032266"/>
          </a:xfrm>
          <a:prstGeom prst="curvedConnector3">
            <a:avLst>
              <a:gd name="adj1" fmla="val -21120"/>
            </a:avLst>
          </a:prstGeom>
          <a:ln>
            <a:solidFill>
              <a:srgbClr val="0000CC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椭圆 243"/>
          <p:cNvSpPr/>
          <p:nvPr/>
        </p:nvSpPr>
        <p:spPr>
          <a:xfrm>
            <a:off x="4068815" y="4899550"/>
            <a:ext cx="252028" cy="2525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4775349" y="4927997"/>
            <a:ext cx="356513" cy="25258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1" name="曲线连接符 250"/>
          <p:cNvCxnSpPr>
            <a:stCxn id="244" idx="6"/>
            <a:endCxn id="250" idx="1"/>
          </p:cNvCxnSpPr>
          <p:nvPr/>
        </p:nvCxnSpPr>
        <p:spPr>
          <a:xfrm flipV="1">
            <a:off x="4320843" y="4964986"/>
            <a:ext cx="506716" cy="60854"/>
          </a:xfrm>
          <a:prstGeom prst="curvedConnector4">
            <a:avLst>
              <a:gd name="adj1" fmla="val 44848"/>
              <a:gd name="adj2" fmla="val 138660"/>
            </a:avLst>
          </a:prstGeom>
          <a:ln w="12700">
            <a:solidFill>
              <a:srgbClr val="00B050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椭圆 253"/>
          <p:cNvSpPr/>
          <p:nvPr/>
        </p:nvSpPr>
        <p:spPr>
          <a:xfrm>
            <a:off x="5512079" y="4939427"/>
            <a:ext cx="363064" cy="252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5" name="曲线连接符 254"/>
          <p:cNvCxnSpPr>
            <a:stCxn id="244" idx="6"/>
            <a:endCxn id="254" idx="1"/>
          </p:cNvCxnSpPr>
          <p:nvPr/>
        </p:nvCxnSpPr>
        <p:spPr>
          <a:xfrm flipV="1">
            <a:off x="4320843" y="4976416"/>
            <a:ext cx="1244405" cy="49424"/>
          </a:xfrm>
          <a:prstGeom prst="curvedConnector4">
            <a:avLst>
              <a:gd name="adj1" fmla="val 15410"/>
              <a:gd name="adj2" fmla="val 309485"/>
            </a:avLst>
          </a:prstGeom>
          <a:ln w="12700"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曲线连接符 263"/>
          <p:cNvCxnSpPr>
            <a:stCxn id="220" idx="2"/>
            <a:endCxn id="194" idx="2"/>
          </p:cNvCxnSpPr>
          <p:nvPr/>
        </p:nvCxnSpPr>
        <p:spPr>
          <a:xfrm rot="10800000" flipV="1">
            <a:off x="4067645" y="5380853"/>
            <a:ext cx="12700" cy="352668"/>
          </a:xfrm>
          <a:prstGeom prst="curvedConnector3">
            <a:avLst>
              <a:gd name="adj1" fmla="val 2376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/>
          <p:cNvSpPr/>
          <p:nvPr/>
        </p:nvSpPr>
        <p:spPr>
          <a:xfrm>
            <a:off x="3568968" y="5375289"/>
            <a:ext cx="369332" cy="541174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11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④</a:t>
            </a:r>
            <a:r>
              <a:rPr lang="zh-CN" altLang="en-US" sz="12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回头</a:t>
            </a:r>
            <a:endParaRPr lang="zh-CN" altLang="en-US" sz="1200" b="0" dirty="0">
              <a:solidFill>
                <a:schemeClr val="tx1">
                  <a:lumMod val="50000"/>
                  <a:lumOff val="50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71" name="图片 2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222" y="4174177"/>
            <a:ext cx="2076499" cy="2293447"/>
          </a:xfrm>
          <a:prstGeom prst="rect">
            <a:avLst/>
          </a:prstGeom>
        </p:spPr>
      </p:pic>
      <p:sp>
        <p:nvSpPr>
          <p:cNvPr id="272" name="文本框 271"/>
          <p:cNvSpPr txBox="1"/>
          <p:nvPr/>
        </p:nvSpPr>
        <p:spPr>
          <a:xfrm>
            <a:off x="4616351" y="6453336"/>
            <a:ext cx="1343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70C0"/>
                </a:solidFill>
              </a:rPr>
              <a:t>(1) </a:t>
            </a:r>
            <a:r>
              <a:rPr lang="zh-CN" altLang="en-US" sz="1600" dirty="0" smtClean="0">
                <a:solidFill>
                  <a:schemeClr val="tx2"/>
                </a:solidFill>
              </a:rPr>
              <a:t>邻接</a:t>
            </a:r>
            <a:r>
              <a:rPr lang="en-US" altLang="zh-CN" sz="1100" dirty="0" smtClean="0">
                <a:solidFill>
                  <a:schemeClr val="tx2"/>
                </a:solidFill>
              </a:rPr>
              <a:t>[</a:t>
            </a:r>
            <a:r>
              <a:rPr lang="zh-CN" altLang="en-US" sz="1100" dirty="0" smtClean="0">
                <a:solidFill>
                  <a:schemeClr val="tx2"/>
                </a:solidFill>
              </a:rPr>
              <a:t>链</a:t>
            </a:r>
            <a:r>
              <a:rPr lang="en-US" altLang="zh-CN" sz="1100" dirty="0" smtClean="0">
                <a:solidFill>
                  <a:schemeClr val="tx2"/>
                </a:solidFill>
              </a:rPr>
              <a:t>]</a:t>
            </a:r>
            <a:r>
              <a:rPr lang="zh-CN" altLang="en-US" sz="1600" dirty="0">
                <a:solidFill>
                  <a:schemeClr val="tx2"/>
                </a:solidFill>
              </a:rPr>
              <a:t>表</a:t>
            </a:r>
          </a:p>
        </p:txBody>
      </p:sp>
      <p:sp>
        <p:nvSpPr>
          <p:cNvPr id="273" name="文本框 272"/>
          <p:cNvSpPr txBox="1"/>
          <p:nvPr/>
        </p:nvSpPr>
        <p:spPr>
          <a:xfrm>
            <a:off x="7289666" y="6469754"/>
            <a:ext cx="1314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rgbClr val="0070C0"/>
                </a:solidFill>
              </a:rPr>
              <a:t>(2) </a:t>
            </a:r>
            <a:r>
              <a:rPr lang="zh-CN" altLang="en-US" sz="1600" dirty="0" smtClean="0">
                <a:solidFill>
                  <a:schemeClr val="tx2"/>
                </a:solidFill>
              </a:rPr>
              <a:t>邻接矩阵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814260" y="877681"/>
            <a:ext cx="4329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借鉴“树的</a:t>
            </a:r>
            <a:r>
              <a:rPr lang="zh-CN" altLang="en-US" sz="1400" b="0" i="1" dirty="0" smtClean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先根</a:t>
            </a:r>
            <a:r>
              <a:rPr lang="zh-CN" alt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为何树唯一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而图不唯一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1400" b="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次序约定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DLR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 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400" b="0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</a:t>
            </a:r>
            <a:r>
              <a:rPr lang="zh-CN" altLang="en-US" sz="14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8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500"/>
                            </p:stCondLst>
                            <p:childTnLst>
                              <p:par>
                                <p:cTn id="36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500"/>
                            </p:stCondLst>
                            <p:childTnLst>
                              <p:par>
                                <p:cTn id="4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2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4" grpId="0" animBg="1"/>
      <p:bldP spid="61" grpId="0" animBg="1"/>
      <p:bldP spid="62" grpId="0" animBg="1"/>
      <p:bldP spid="65" grpId="0" animBg="1"/>
      <p:bldP spid="66" grpId="0" animBg="1"/>
      <p:bldP spid="68" grpId="0" animBg="1"/>
      <p:bldP spid="70" grpId="0" animBg="1"/>
      <p:bldP spid="71" grpId="0" animBg="1"/>
      <p:bldP spid="84" grpId="0" animBg="1"/>
      <p:bldP spid="94" grpId="0" animBg="1"/>
      <p:bldP spid="95" grpId="0" animBg="1"/>
      <p:bldP spid="43" grpId="0"/>
      <p:bldP spid="100" grpId="0"/>
      <p:bldP spid="101" grpId="0" animBg="1"/>
      <p:bldP spid="102" grpId="0" animBg="1"/>
      <p:bldP spid="110" grpId="0" animBg="1"/>
      <p:bldP spid="123" grpId="0"/>
      <p:bldP spid="129" grpId="0"/>
      <p:bldP spid="132" grpId="0"/>
      <p:bldP spid="133" grpId="0"/>
      <p:bldP spid="134" grpId="0"/>
      <p:bldP spid="135" grpId="0"/>
      <p:bldP spid="142" grpId="0" animBg="1"/>
      <p:bldP spid="148" grpId="0" animBg="1"/>
      <p:bldP spid="149" grpId="0" animBg="1"/>
      <p:bldP spid="156" grpId="0"/>
      <p:bldP spid="157" grpId="0"/>
      <p:bldP spid="158" grpId="0"/>
      <p:bldP spid="159" grpId="0"/>
      <p:bldP spid="160" grpId="0"/>
      <p:bldP spid="162" grpId="0" animBg="1"/>
      <p:bldP spid="162" grpId="1" animBg="1"/>
      <p:bldP spid="182" grpId="0" animBg="1"/>
      <p:bldP spid="194" grpId="0" animBg="1"/>
      <p:bldP spid="203" grpId="0" animBg="1"/>
      <p:bldP spid="203" grpId="1" animBg="1"/>
      <p:bldP spid="207" grpId="0" animBg="1"/>
      <p:bldP spid="214" grpId="0" animBg="1"/>
      <p:bldP spid="214" grpId="1" animBg="1"/>
      <p:bldP spid="216" grpId="0" animBg="1"/>
      <p:bldP spid="216" grpId="1" animBg="1"/>
      <p:bldP spid="218" grpId="0" animBg="1"/>
      <p:bldP spid="218" grpId="1" animBg="1"/>
      <p:bldP spid="220" grpId="0" animBg="1"/>
      <p:bldP spid="233" grpId="0" animBg="1"/>
      <p:bldP spid="244" grpId="0" animBg="1"/>
      <p:bldP spid="250" grpId="0" animBg="1"/>
      <p:bldP spid="250" grpId="1" animBg="1"/>
      <p:bldP spid="254" grpId="0" animBg="1"/>
      <p:bldP spid="270" grpId="0"/>
      <p:bldP spid="272" grpId="0"/>
      <p:bldP spid="273" grpId="0"/>
      <p:bldP spid="1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rgbClr val="0070C0"/>
                </a:solidFill>
              </a:rPr>
              <a:t>深度优先</a:t>
            </a:r>
            <a:r>
              <a:rPr lang="zh-CN" altLang="en-US" dirty="0" smtClean="0"/>
              <a:t>搜索</a:t>
            </a:r>
            <a:r>
              <a:rPr lang="en-US" altLang="zh-CN" dirty="0"/>
              <a:t>(DFS)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思想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229600" cy="5419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算法思想</a:t>
            </a:r>
            <a:r>
              <a:rPr lang="zh-CN" altLang="en-US" sz="2400" dirty="0" smtClean="0"/>
              <a:t>：</a:t>
            </a:r>
            <a:r>
              <a:rPr lang="zh-CN" altLang="en-US" sz="2200" dirty="0" smtClean="0"/>
              <a:t>初始时刻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令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图</a:t>
            </a:r>
            <a:r>
              <a:rPr lang="zh-CN" altLang="en-US" sz="2200" u="sng" dirty="0">
                <a:solidFill>
                  <a:schemeClr val="accent6"/>
                </a:solidFill>
              </a:rPr>
              <a:t>中的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所有结点</a:t>
            </a:r>
            <a:r>
              <a:rPr lang="zh-CN" altLang="en-US" sz="2200" i="1" u="sng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未</a:t>
            </a:r>
            <a:r>
              <a:rPr lang="zh-CN" altLang="en-US" sz="2200" i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被访问</a:t>
            </a:r>
            <a:r>
              <a:rPr lang="zh-CN" altLang="en-US" sz="2200" dirty="0"/>
              <a:t>，则：</a:t>
            </a: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zh-CN" altLang="en-US" sz="2200" dirty="0" smtClean="0"/>
              <a:t>从</a:t>
            </a:r>
            <a:r>
              <a:rPr lang="zh-CN" altLang="en-US" sz="2200" dirty="0"/>
              <a:t>图中</a:t>
            </a:r>
            <a:r>
              <a:rPr lang="zh-CN" altLang="en-US" sz="2200" dirty="0" smtClean="0"/>
              <a:t>某个结点</a:t>
            </a:r>
            <a:r>
              <a:rPr lang="en-US" altLang="zh-CN" sz="2200" b="1" i="1" dirty="0" smtClean="0">
                <a:solidFill>
                  <a:srgbClr val="FFC000"/>
                </a:solidFill>
              </a:rPr>
              <a:t>v</a:t>
            </a:r>
            <a:r>
              <a:rPr lang="en-US" altLang="zh-CN" sz="2200" b="1" i="1" baseline="-25000" dirty="0" smtClean="0">
                <a:solidFill>
                  <a:srgbClr val="FFC000"/>
                </a:solidFill>
              </a:rPr>
              <a:t>i</a:t>
            </a:r>
            <a:r>
              <a:rPr lang="en-US" altLang="zh-CN" sz="2200" i="1" baseline="-25000" dirty="0" smtClean="0"/>
              <a:t> </a:t>
            </a:r>
            <a:r>
              <a:rPr lang="zh-CN" altLang="en-US" sz="2200" dirty="0" smtClean="0"/>
              <a:t>出发</a:t>
            </a:r>
            <a:r>
              <a:rPr lang="zh-CN" altLang="en-US" sz="2200" dirty="0"/>
              <a:t>，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</a:t>
            </a:r>
            <a:r>
              <a:rPr lang="en-US" altLang="zh-CN" sz="2200" i="1" dirty="0" smtClean="0"/>
              <a:t>v</a:t>
            </a:r>
            <a:r>
              <a:rPr lang="en-US" altLang="zh-CN" sz="2200" i="1" baseline="-25000" dirty="0" smtClean="0"/>
              <a:t>i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/>
              <a:t>然后，找到</a:t>
            </a:r>
            <a:r>
              <a:rPr lang="en-US" altLang="zh-CN" sz="2200" i="1" dirty="0" smtClean="0">
                <a:solidFill>
                  <a:srgbClr val="FFC000"/>
                </a:solidFill>
              </a:rPr>
              <a:t>v</a:t>
            </a:r>
            <a:r>
              <a:rPr lang="en-US" altLang="zh-CN" sz="2200" i="1" baseline="-25000" dirty="0" smtClean="0">
                <a:solidFill>
                  <a:srgbClr val="FFC000"/>
                </a:solidFill>
              </a:rPr>
              <a:t>i</a:t>
            </a:r>
            <a:r>
              <a:rPr lang="en-US" altLang="zh-CN" sz="2200" i="1" baseline="-25000" dirty="0" smtClean="0"/>
              <a:t> 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一个</a:t>
            </a:r>
            <a:r>
              <a:rPr lang="zh-CN" altLang="en-US" sz="2200" dirty="0" smtClean="0">
                <a:solidFill>
                  <a:srgbClr val="C00000"/>
                </a:solidFill>
              </a:rPr>
              <a:t>邻接</a:t>
            </a:r>
            <a:r>
              <a:rPr lang="zh-CN" altLang="en-US" sz="2200" dirty="0" smtClean="0"/>
              <a:t>且</a:t>
            </a:r>
            <a:r>
              <a:rPr lang="zh-CN" altLang="en-US" sz="2200" dirty="0" smtClean="0">
                <a:solidFill>
                  <a:srgbClr val="C00000"/>
                </a:solidFill>
              </a:rPr>
              <a:t>未被</a:t>
            </a:r>
            <a:r>
              <a:rPr lang="zh-CN" altLang="en-US" sz="2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访问</a:t>
            </a:r>
            <a:r>
              <a:rPr lang="zh-CN" altLang="en-US" sz="2200" dirty="0">
                <a:solidFill>
                  <a:srgbClr val="C00000"/>
                </a:solidFill>
              </a:rPr>
              <a:t>过</a:t>
            </a:r>
            <a:r>
              <a:rPr lang="zh-CN" altLang="en-US" sz="2200" dirty="0" smtClean="0">
                <a:solidFill>
                  <a:srgbClr val="C00000"/>
                </a:solidFill>
              </a:rPr>
              <a:t>的</a:t>
            </a:r>
            <a:r>
              <a:rPr lang="zh-CN" altLang="en-US" sz="2200" dirty="0" smtClean="0"/>
              <a:t>结点</a:t>
            </a:r>
            <a:r>
              <a:rPr lang="en-US" altLang="zh-CN" sz="2200" i="1" dirty="0" err="1" smtClean="0">
                <a:solidFill>
                  <a:srgbClr val="FF00FF"/>
                </a:solidFill>
              </a:rPr>
              <a:t>v</a:t>
            </a:r>
            <a:r>
              <a:rPr lang="en-US" altLang="zh-CN" sz="2200" i="1" baseline="-25000" dirty="0" err="1" smtClean="0">
                <a:solidFill>
                  <a:srgbClr val="FF00FF"/>
                </a:solidFill>
              </a:rPr>
              <a:t>x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pPr marL="131445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/>
              <a:t>若能找到这样的结点</a:t>
            </a:r>
            <a:r>
              <a:rPr lang="en-US" altLang="zh-CN" sz="2000" i="1" dirty="0" err="1" smtClean="0">
                <a:solidFill>
                  <a:srgbClr val="FF00FF"/>
                </a:solidFill>
              </a:rPr>
              <a:t>v</a:t>
            </a:r>
            <a:r>
              <a:rPr lang="en-US" altLang="zh-CN" sz="2000" i="1" baseline="-25000" dirty="0" err="1" smtClean="0">
                <a:solidFill>
                  <a:srgbClr val="FF00FF"/>
                </a:solidFill>
              </a:rPr>
              <a:t>x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则转</a:t>
            </a:r>
            <a:r>
              <a:rPr lang="en-US" altLang="zh-CN" sz="2000" dirty="0"/>
              <a:t>(</a:t>
            </a:r>
            <a:r>
              <a:rPr lang="en-US" altLang="zh-CN" sz="2000" b="1" dirty="0"/>
              <a:t>A</a:t>
            </a:r>
            <a:r>
              <a:rPr lang="en-US" altLang="zh-CN" sz="2000" dirty="0" smtClean="0"/>
              <a:t>): </a:t>
            </a:r>
            <a:r>
              <a:rPr lang="zh-CN" altLang="en-US" sz="2000" dirty="0" smtClean="0"/>
              <a:t>从</a:t>
            </a:r>
            <a:r>
              <a:rPr lang="en-US" altLang="zh-CN" sz="2000" i="1" dirty="0" err="1" smtClean="0">
                <a:solidFill>
                  <a:srgbClr val="FF00FF"/>
                </a:solidFill>
              </a:rPr>
              <a:t>v</a:t>
            </a:r>
            <a:r>
              <a:rPr lang="en-US" altLang="zh-CN" sz="2000" i="1" baseline="-25000" dirty="0" err="1" smtClean="0">
                <a:solidFill>
                  <a:srgbClr val="FF00FF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FF00FF"/>
                </a:solidFill>
              </a:rPr>
              <a:t> </a:t>
            </a:r>
            <a:r>
              <a:rPr lang="zh-CN" altLang="en-US" sz="2000" dirty="0" smtClean="0"/>
              <a:t>出发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进行</a:t>
            </a:r>
            <a:r>
              <a:rPr lang="en-US" altLang="zh-CN" sz="2000" dirty="0" smtClean="0"/>
              <a:t>DFS</a:t>
            </a:r>
            <a:r>
              <a:rPr lang="zh-CN" altLang="en-US" sz="2000" dirty="0" smtClean="0"/>
              <a:t>；</a:t>
            </a:r>
            <a:endParaRPr lang="zh-CN" altLang="en-US" sz="2000" dirty="0"/>
          </a:p>
          <a:p>
            <a:pPr marL="1314450" lvl="2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000" dirty="0" smtClean="0"/>
              <a:t>否则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和</a:t>
            </a:r>
            <a:r>
              <a:rPr lang="en-US" altLang="zh-CN" sz="2000" i="1" dirty="0" smtClean="0">
                <a:solidFill>
                  <a:srgbClr val="FFC000"/>
                </a:solidFill>
              </a:rPr>
              <a:t>v</a:t>
            </a:r>
            <a:r>
              <a:rPr lang="en-US" altLang="zh-CN" sz="2000" i="1" baseline="-25000" dirty="0" smtClean="0">
                <a:solidFill>
                  <a:srgbClr val="FFC000"/>
                </a:solidFill>
              </a:rPr>
              <a:t>i</a:t>
            </a:r>
            <a:r>
              <a:rPr lang="en-US" altLang="zh-CN" sz="2000" baseline="-25000" dirty="0" smtClean="0">
                <a:solidFill>
                  <a:srgbClr val="FFC000"/>
                </a:solidFill>
              </a:rPr>
              <a:t> </a:t>
            </a:r>
            <a:r>
              <a:rPr lang="zh-CN" altLang="en-US" sz="2000" dirty="0" smtClean="0"/>
              <a:t>相</a:t>
            </a:r>
            <a:r>
              <a:rPr lang="zh-CN" altLang="en-US" sz="2000" dirty="0"/>
              <a:t>邻接的所有</a:t>
            </a:r>
            <a:r>
              <a:rPr lang="zh-CN" altLang="en-US" sz="2000" dirty="0" smtClean="0"/>
              <a:t>顶点都</a:t>
            </a:r>
            <a:r>
              <a:rPr lang="zh-CN" altLang="en-US" sz="2000" i="1" u="sng" dirty="0" smtClean="0"/>
              <a:t>已被访问</a:t>
            </a:r>
            <a:r>
              <a:rPr lang="zh-CN" altLang="en-US" sz="2000" dirty="0" smtClean="0"/>
              <a:t>（</a:t>
            </a:r>
            <a:r>
              <a:rPr lang="en-US" altLang="zh-CN" sz="2000" i="1" dirty="0" smtClean="0">
                <a:solidFill>
                  <a:srgbClr val="FFC000"/>
                </a:solidFill>
              </a:rPr>
              <a:t>v</a:t>
            </a:r>
            <a:r>
              <a:rPr lang="en-US" altLang="zh-CN" sz="2000" i="1" baseline="-25000" dirty="0" smtClean="0">
                <a:solidFill>
                  <a:srgbClr val="FFC000"/>
                </a:solidFill>
              </a:rPr>
              <a:t>i</a:t>
            </a:r>
            <a:r>
              <a:rPr lang="en-US" altLang="zh-CN" sz="2000" i="1" baseline="-25000" dirty="0" smtClean="0"/>
              <a:t> </a:t>
            </a:r>
            <a:r>
              <a:rPr lang="zh-CN" altLang="en-US" sz="2000" i="1" dirty="0" smtClean="0"/>
              <a:t>所在连通分支已访问完毕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回退到</a:t>
            </a:r>
            <a:r>
              <a:rPr lang="zh-CN" altLang="en-US" sz="2000" dirty="0"/>
              <a:t>访问</a:t>
            </a:r>
            <a:r>
              <a:rPr lang="en-US" altLang="zh-CN" sz="2000" i="1" dirty="0" smtClean="0">
                <a:solidFill>
                  <a:srgbClr val="FFC000"/>
                </a:solidFill>
              </a:rPr>
              <a:t>v</a:t>
            </a:r>
            <a:r>
              <a:rPr lang="en-US" altLang="zh-CN" sz="2000" i="1" baseline="-25000" dirty="0" smtClean="0">
                <a:solidFill>
                  <a:srgbClr val="FFC000"/>
                </a:solidFill>
              </a:rPr>
              <a:t>i </a:t>
            </a:r>
            <a:r>
              <a:rPr lang="zh-CN" altLang="en-US" sz="2000" dirty="0" smtClean="0"/>
              <a:t>之前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访问过的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2000" dirty="0" smtClean="0"/>
              <a:t>结点；</a:t>
            </a:r>
            <a:endParaRPr lang="en-US" altLang="zh-CN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UcPeriod"/>
            </a:pPr>
            <a:r>
              <a:rPr lang="zh-CN" altLang="en-US" sz="2200" dirty="0" smtClean="0"/>
              <a:t>继续</a:t>
            </a:r>
            <a:r>
              <a:rPr lang="zh-CN" altLang="en-US" sz="2200" dirty="0"/>
              <a:t>选取图中</a:t>
            </a:r>
            <a:r>
              <a:rPr lang="zh-CN" altLang="en-US" sz="2200" i="1" u="sng" dirty="0"/>
              <a:t>未被</a:t>
            </a:r>
            <a:r>
              <a:rPr lang="zh-CN" altLang="en-US" sz="2200" i="1" u="sng" dirty="0" smtClean="0"/>
              <a:t>访问的</a:t>
            </a:r>
            <a:r>
              <a:rPr lang="zh-CN" altLang="en-US" sz="2200" i="1" dirty="0" smtClean="0"/>
              <a:t> </a:t>
            </a:r>
            <a:r>
              <a:rPr lang="zh-CN" altLang="en-US" sz="2200" dirty="0" smtClean="0"/>
              <a:t>顶点</a:t>
            </a:r>
            <a:r>
              <a:rPr lang="en-US" altLang="zh-CN" sz="2200" i="1" dirty="0" err="1" smtClean="0">
                <a:solidFill>
                  <a:srgbClr val="00B0F0"/>
                </a:solidFill>
              </a:rPr>
              <a:t>v</a:t>
            </a:r>
            <a:r>
              <a:rPr lang="en-US" altLang="zh-CN" sz="2200" i="1" baseline="-25000" dirty="0" err="1" smtClean="0">
                <a:solidFill>
                  <a:srgbClr val="00B0F0"/>
                </a:solidFill>
              </a:rPr>
              <a:t>j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作为</a:t>
            </a:r>
            <a:r>
              <a:rPr lang="zh-CN" altLang="en-US" sz="2200" i="1" u="sng" dirty="0" smtClean="0"/>
              <a:t>新的</a:t>
            </a:r>
            <a:r>
              <a:rPr lang="zh-CN" altLang="en-US" sz="2200" dirty="0" smtClean="0"/>
              <a:t>起始</a:t>
            </a:r>
            <a:r>
              <a:rPr lang="zh-CN" altLang="en-US" sz="2200" dirty="0"/>
              <a:t>顶点，转</a:t>
            </a:r>
            <a:r>
              <a:rPr lang="en-US" altLang="zh-CN" sz="2200" dirty="0" smtClean="0"/>
              <a:t>(</a:t>
            </a:r>
            <a:r>
              <a:rPr lang="en-US" altLang="zh-CN" sz="2200" b="1" dirty="0" smtClean="0"/>
              <a:t>A</a:t>
            </a:r>
            <a:r>
              <a:rPr lang="en-US" altLang="zh-CN" sz="2200" dirty="0" smtClean="0"/>
              <a:t>)</a:t>
            </a:r>
            <a:r>
              <a:rPr lang="zh-CN" altLang="en-US" sz="2200" dirty="0"/>
              <a:t>，</a:t>
            </a:r>
            <a:r>
              <a:rPr lang="zh-CN" altLang="en-US" sz="2200" b="1" i="1" dirty="0" smtClean="0"/>
              <a:t>直到</a:t>
            </a:r>
            <a:r>
              <a:rPr lang="en-US" altLang="zh-CN" sz="2200" b="1" dirty="0" smtClean="0"/>
              <a:t>: </a:t>
            </a:r>
            <a:r>
              <a:rPr lang="zh-CN" altLang="en-US" sz="2200" dirty="0" smtClean="0"/>
              <a:t>图</a:t>
            </a:r>
            <a:r>
              <a:rPr lang="zh-CN" altLang="en-US" sz="2200" dirty="0"/>
              <a:t>中</a:t>
            </a:r>
            <a:r>
              <a:rPr lang="zh-CN" altLang="en-US" sz="2200" dirty="0">
                <a:solidFill>
                  <a:schemeClr val="accent6"/>
                </a:solidFill>
              </a:rPr>
              <a:t>所有顶点都被</a:t>
            </a:r>
            <a:r>
              <a:rPr lang="zh-CN" altLang="en-US" sz="2200" dirty="0" smtClean="0">
                <a:solidFill>
                  <a:schemeClr val="accent6"/>
                </a:solidFill>
              </a:rPr>
              <a:t>访问</a:t>
            </a:r>
            <a:r>
              <a:rPr lang="zh-CN" altLang="en-US" sz="2200" dirty="0">
                <a:solidFill>
                  <a:schemeClr val="accent6"/>
                </a:solidFill>
              </a:rPr>
              <a:t>过</a:t>
            </a:r>
            <a:r>
              <a:rPr lang="zh-CN" altLang="en-US" sz="2200" dirty="0" smtClean="0">
                <a:solidFill>
                  <a:schemeClr val="accent6"/>
                </a:solidFill>
              </a:rPr>
              <a:t>为止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985838" lvl="2" indent="-23812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或：计算已访问过结点数目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==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图的顶点数？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85838" lvl="2" indent="-238125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每个连通分量，都有一个结点被选为“起始顶点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！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2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rgbClr val="0070C0"/>
                </a:solidFill>
              </a:rPr>
              <a:t>深度优先</a:t>
            </a:r>
            <a:r>
              <a:rPr lang="zh-CN" altLang="en-US" dirty="0" smtClean="0"/>
              <a:t>搜索</a:t>
            </a:r>
            <a:r>
              <a:rPr lang="en-US" altLang="zh-CN" dirty="0"/>
              <a:t>(DFS)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实现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64705"/>
            <a:ext cx="8568952" cy="48914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zh-CN" altLang="en-US" sz="2200" dirty="0" smtClean="0"/>
              <a:t>由</a:t>
            </a:r>
            <a:r>
              <a:rPr lang="en-US" altLang="zh-CN" sz="2400" dirty="0" smtClean="0"/>
              <a:t>DFS</a:t>
            </a:r>
            <a:r>
              <a:rPr lang="zh-CN" altLang="en-US" sz="2200" dirty="0" smtClean="0"/>
              <a:t>的思想可知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其是</a:t>
            </a:r>
            <a:r>
              <a:rPr lang="zh-CN" altLang="en-US" sz="2200" dirty="0"/>
              <a:t>一个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递归</a:t>
            </a:r>
            <a:r>
              <a:rPr lang="zh-CN" altLang="en-US" sz="2200" dirty="0" smtClean="0"/>
              <a:t>的过程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可</a:t>
            </a:r>
            <a:r>
              <a:rPr lang="zh-CN" altLang="en-US" sz="2200" i="1" dirty="0" smtClean="0">
                <a:solidFill>
                  <a:schemeClr val="accent6"/>
                </a:solidFill>
              </a:rPr>
              <a:t>递归</a:t>
            </a:r>
            <a:r>
              <a:rPr lang="en-US" altLang="zh-CN" sz="2200" dirty="0" smtClean="0"/>
              <a:t>&amp;</a:t>
            </a:r>
            <a:r>
              <a:rPr lang="zh-CN" altLang="en-US" sz="2200" i="1" dirty="0" smtClean="0">
                <a:solidFill>
                  <a:schemeClr val="accent6"/>
                </a:solidFill>
              </a:rPr>
              <a:t>非递归</a:t>
            </a:r>
            <a:r>
              <a:rPr lang="zh-CN" altLang="en-US" sz="2400" dirty="0"/>
              <a:t>实现</a:t>
            </a:r>
            <a:endParaRPr lang="zh-CN" altLang="en-US" sz="2200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310675" y="1124744"/>
            <a:ext cx="2871112" cy="2885599"/>
            <a:chOff x="395536" y="476672"/>
            <a:chExt cx="2871112" cy="2885599"/>
          </a:xfrm>
        </p:grpSpPr>
        <p:sp>
          <p:nvSpPr>
            <p:cNvPr id="6" name="椭圆 5"/>
            <p:cNvSpPr/>
            <p:nvPr/>
          </p:nvSpPr>
          <p:spPr>
            <a:xfrm>
              <a:off x="409047" y="1068850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483813" y="1068850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558579" y="1068850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00755" y="2277198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75521" y="2277198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550287" y="2277198"/>
              <a:ext cx="379040" cy="379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连接符 11"/>
            <p:cNvCxnSpPr>
              <a:stCxn id="6" idx="6"/>
              <a:endCxn id="7" idx="2"/>
            </p:cNvCxnSpPr>
            <p:nvPr/>
          </p:nvCxnSpPr>
          <p:spPr>
            <a:xfrm>
              <a:off x="788087" y="1258370"/>
              <a:ext cx="695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6"/>
              <a:endCxn id="10" idx="2"/>
            </p:cNvCxnSpPr>
            <p:nvPr/>
          </p:nvCxnSpPr>
          <p:spPr>
            <a:xfrm>
              <a:off x="779795" y="2466718"/>
              <a:ext cx="695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4"/>
              <a:endCxn id="9" idx="0"/>
            </p:cNvCxnSpPr>
            <p:nvPr/>
          </p:nvCxnSpPr>
          <p:spPr>
            <a:xfrm flipH="1">
              <a:off x="590275" y="1447890"/>
              <a:ext cx="8292" cy="829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4"/>
              <a:endCxn id="10" idx="0"/>
            </p:cNvCxnSpPr>
            <p:nvPr/>
          </p:nvCxnSpPr>
          <p:spPr>
            <a:xfrm flipH="1">
              <a:off x="1665041" y="1447890"/>
              <a:ext cx="8292" cy="829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7" idx="3"/>
              <a:endCxn id="9" idx="7"/>
            </p:cNvCxnSpPr>
            <p:nvPr/>
          </p:nvCxnSpPr>
          <p:spPr>
            <a:xfrm flipH="1">
              <a:off x="724286" y="1392381"/>
              <a:ext cx="815036" cy="940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8" idx="3"/>
              <a:endCxn id="10" idx="7"/>
            </p:cNvCxnSpPr>
            <p:nvPr/>
          </p:nvCxnSpPr>
          <p:spPr>
            <a:xfrm flipH="1">
              <a:off x="1799052" y="1392381"/>
              <a:ext cx="815036" cy="940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4"/>
              <a:endCxn id="11" idx="0"/>
            </p:cNvCxnSpPr>
            <p:nvPr/>
          </p:nvCxnSpPr>
          <p:spPr>
            <a:xfrm flipH="1">
              <a:off x="2739807" y="1447890"/>
              <a:ext cx="8292" cy="8293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412222" y="1066139"/>
              <a:ext cx="379040" cy="37904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曲线连接符 19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1135950" y="531467"/>
              <a:ext cx="12700" cy="1074766"/>
            </a:xfrm>
            <a:prstGeom prst="curvedConnector3">
              <a:avLst>
                <a:gd name="adj1" fmla="val 2800000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曲线连接符 20"/>
            <p:cNvCxnSpPr>
              <a:stCxn id="7" idx="6"/>
              <a:endCxn id="10" idx="7"/>
            </p:cNvCxnSpPr>
            <p:nvPr/>
          </p:nvCxnSpPr>
          <p:spPr>
            <a:xfrm flipH="1">
              <a:off x="1799052" y="1258370"/>
              <a:ext cx="63801" cy="1074337"/>
            </a:xfrm>
            <a:prstGeom prst="curvedConnector4">
              <a:avLst>
                <a:gd name="adj1" fmla="val -235136"/>
                <a:gd name="adj2" fmla="val 50474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曲线连接符 21"/>
            <p:cNvCxnSpPr>
              <a:stCxn id="26" idx="3"/>
              <a:endCxn id="9" idx="5"/>
            </p:cNvCxnSpPr>
            <p:nvPr/>
          </p:nvCxnSpPr>
          <p:spPr>
            <a:xfrm rot="5400000">
              <a:off x="1120207" y="2195284"/>
              <a:ext cx="9525" cy="801365"/>
            </a:xfrm>
            <a:prstGeom prst="curvedConnector3">
              <a:avLst>
                <a:gd name="adj1" fmla="val 2332766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488221" y="1062500"/>
              <a:ext cx="379040" cy="37904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2549054" y="1056811"/>
              <a:ext cx="379040" cy="37904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C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5536" y="2286723"/>
              <a:ext cx="379040" cy="3790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70142" y="2267673"/>
              <a:ext cx="379040" cy="379040"/>
            </a:xfrm>
            <a:prstGeom prst="ellipse">
              <a:avLst/>
            </a:prstGeom>
            <a:solidFill>
              <a:schemeClr val="accent5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E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549054" y="2277198"/>
              <a:ext cx="379040" cy="37904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F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曲线连接符 27"/>
            <p:cNvCxnSpPr>
              <a:stCxn id="10" idx="6"/>
              <a:endCxn id="8" idx="3"/>
            </p:cNvCxnSpPr>
            <p:nvPr/>
          </p:nvCxnSpPr>
          <p:spPr>
            <a:xfrm flipV="1">
              <a:off x="1854561" y="1392381"/>
              <a:ext cx="759527" cy="1074337"/>
            </a:xfrm>
            <a:prstGeom prst="curvedConnector2">
              <a:avLst/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8" idx="6"/>
              <a:endCxn id="11" idx="6"/>
            </p:cNvCxnSpPr>
            <p:nvPr/>
          </p:nvCxnSpPr>
          <p:spPr>
            <a:xfrm flipH="1">
              <a:off x="2929327" y="1258370"/>
              <a:ext cx="8292" cy="1208348"/>
            </a:xfrm>
            <a:prstGeom prst="curvedConnector3">
              <a:avLst>
                <a:gd name="adj1" fmla="val -2756874"/>
              </a:avLst>
            </a:prstGeom>
            <a:ln>
              <a:solidFill>
                <a:srgbClr val="FF0000"/>
              </a:solidFill>
              <a:prstDash val="dash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9" idx="4"/>
              <a:endCxn id="26" idx="4"/>
            </p:cNvCxnSpPr>
            <p:nvPr/>
          </p:nvCxnSpPr>
          <p:spPr>
            <a:xfrm rot="5400000" flipH="1" flipV="1">
              <a:off x="1120205" y="2116782"/>
              <a:ext cx="9525" cy="1069387"/>
            </a:xfrm>
            <a:prstGeom prst="curvedConnector3">
              <a:avLst>
                <a:gd name="adj1" fmla="val -4949995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81055" y="3054494"/>
              <a:ext cx="13516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④</a:t>
              </a:r>
              <a:r>
                <a:rPr lang="zh-CN" altLang="en-US" sz="14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没路走</a:t>
              </a:r>
              <a:r>
                <a:rPr lang="en-US" altLang="zh-CN" sz="14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,</a:t>
              </a:r>
              <a:r>
                <a:rPr lang="zh-CN" altLang="en-US" sz="1400" b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回</a:t>
              </a:r>
              <a:r>
                <a:rPr lang="zh-CN" altLang="en-US" sz="1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头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992073" y="476672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①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749085" y="1451744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②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59789" y="256993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③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169117" y="1862544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⑤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928094" y="1731167"/>
              <a:ext cx="338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 b="0" dirty="0" smtClean="0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⑥</a:t>
              </a:r>
              <a:endParaRPr lang="zh-CN" altLang="en-US" sz="12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5" y="4206106"/>
            <a:ext cx="2940511" cy="2551326"/>
          </a:xfrm>
          <a:prstGeom prst="rect">
            <a:avLst/>
          </a:prstGeom>
        </p:spPr>
      </p:pic>
      <p:sp>
        <p:nvSpPr>
          <p:cNvPr id="39" name="椭圆 38"/>
          <p:cNvSpPr/>
          <p:nvPr/>
        </p:nvSpPr>
        <p:spPr>
          <a:xfrm>
            <a:off x="4185931" y="2590740"/>
            <a:ext cx="268029" cy="2680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030368" y="2048965"/>
            <a:ext cx="268029" cy="26802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030368" y="3074793"/>
            <a:ext cx="268029" cy="268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39" idx="7"/>
            <a:endCxn id="40" idx="2"/>
          </p:cNvCxnSpPr>
          <p:nvPr/>
        </p:nvCxnSpPr>
        <p:spPr>
          <a:xfrm flipV="1">
            <a:off x="4414708" y="2182980"/>
            <a:ext cx="615660" cy="4470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9" idx="5"/>
            <a:endCxn id="41" idx="2"/>
          </p:cNvCxnSpPr>
          <p:nvPr/>
        </p:nvCxnSpPr>
        <p:spPr>
          <a:xfrm>
            <a:off x="4414708" y="2819517"/>
            <a:ext cx="615660" cy="3892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5868144" y="1463696"/>
            <a:ext cx="268029" cy="2680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868144" y="2728923"/>
            <a:ext cx="268029" cy="268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876630" y="2097823"/>
            <a:ext cx="251057" cy="25105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40" idx="6"/>
            <a:endCxn id="44" idx="2"/>
          </p:cNvCxnSpPr>
          <p:nvPr/>
        </p:nvCxnSpPr>
        <p:spPr>
          <a:xfrm flipV="1">
            <a:off x="5298397" y="1597711"/>
            <a:ext cx="569747" cy="5852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40" idx="6"/>
            <a:endCxn id="45" idx="2"/>
          </p:cNvCxnSpPr>
          <p:nvPr/>
        </p:nvCxnSpPr>
        <p:spPr>
          <a:xfrm>
            <a:off x="5298397" y="2182980"/>
            <a:ext cx="569747" cy="6799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0" idx="6"/>
            <a:endCxn id="47" idx="2"/>
          </p:cNvCxnSpPr>
          <p:nvPr/>
        </p:nvCxnSpPr>
        <p:spPr>
          <a:xfrm>
            <a:off x="5298397" y="2182980"/>
            <a:ext cx="578233" cy="403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 rot="2224704">
            <a:off x="5423852" y="1629251"/>
            <a:ext cx="3866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/>
          <p:cNvCxnSpPr>
            <a:stCxn id="41" idx="5"/>
            <a:endCxn id="69" idx="1"/>
          </p:cNvCxnSpPr>
          <p:nvPr/>
        </p:nvCxnSpPr>
        <p:spPr>
          <a:xfrm>
            <a:off x="5259145" y="3303570"/>
            <a:ext cx="295538" cy="258063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 rot="2279099">
            <a:off x="5480724" y="3576462"/>
            <a:ext cx="698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0" name="直接箭头连接符 69"/>
          <p:cNvCxnSpPr>
            <a:stCxn id="45" idx="5"/>
            <a:endCxn id="71" idx="1"/>
          </p:cNvCxnSpPr>
          <p:nvPr/>
        </p:nvCxnSpPr>
        <p:spPr>
          <a:xfrm>
            <a:off x="6096921" y="2957700"/>
            <a:ext cx="365351" cy="362923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 rot="2793788">
            <a:off x="6352692" y="3375236"/>
            <a:ext cx="7014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chemeClr val="accent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……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cxnSp>
        <p:nvCxnSpPr>
          <p:cNvPr id="78" name="直接箭头连接符 77"/>
          <p:cNvCxnSpPr>
            <a:stCxn id="40" idx="4"/>
            <a:endCxn id="41" idx="0"/>
          </p:cNvCxnSpPr>
          <p:nvPr/>
        </p:nvCxnSpPr>
        <p:spPr>
          <a:xfrm>
            <a:off x="5164383" y="2316994"/>
            <a:ext cx="0" cy="75779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098064" y="2475091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105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05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</a:t>
            </a:r>
            <a:endParaRPr lang="zh-CN" altLang="en-US" sz="105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7904371" y="1412776"/>
            <a:ext cx="268029" cy="268029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904371" y="1936835"/>
            <a:ext cx="268029" cy="26802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7912857" y="2457863"/>
            <a:ext cx="251057" cy="25105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直接箭头连接符 86"/>
          <p:cNvCxnSpPr>
            <a:stCxn id="109" idx="6"/>
            <a:endCxn id="84" idx="2"/>
          </p:cNvCxnSpPr>
          <p:nvPr/>
        </p:nvCxnSpPr>
        <p:spPr>
          <a:xfrm flipV="1">
            <a:off x="6948264" y="1546791"/>
            <a:ext cx="956107" cy="74008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109" idx="6"/>
            <a:endCxn id="85" idx="2"/>
          </p:cNvCxnSpPr>
          <p:nvPr/>
        </p:nvCxnSpPr>
        <p:spPr>
          <a:xfrm flipV="1">
            <a:off x="6948264" y="2070850"/>
            <a:ext cx="956107" cy="2160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09" idx="6"/>
            <a:endCxn id="86" idx="2"/>
          </p:cNvCxnSpPr>
          <p:nvPr/>
        </p:nvCxnSpPr>
        <p:spPr>
          <a:xfrm>
            <a:off x="6948264" y="2286874"/>
            <a:ext cx="964593" cy="29651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 rot="5400000">
            <a:off x="7210623" y="1706825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 rot="5400000">
            <a:off x="7231000" y="1978807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6688721" y="2745895"/>
            <a:ext cx="251057" cy="25105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6680235" y="1566013"/>
            <a:ext cx="268029" cy="26802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6680235" y="2152859"/>
            <a:ext cx="268029" cy="26802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47" idx="6"/>
            <a:endCxn id="108" idx="2"/>
          </p:cNvCxnSpPr>
          <p:nvPr/>
        </p:nvCxnSpPr>
        <p:spPr>
          <a:xfrm flipV="1">
            <a:off x="6127687" y="1700028"/>
            <a:ext cx="552548" cy="5233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47" idx="6"/>
            <a:endCxn id="109" idx="2"/>
          </p:cNvCxnSpPr>
          <p:nvPr/>
        </p:nvCxnSpPr>
        <p:spPr>
          <a:xfrm>
            <a:off x="6127687" y="2223352"/>
            <a:ext cx="552548" cy="635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47" idx="6"/>
            <a:endCxn id="105" idx="2"/>
          </p:cNvCxnSpPr>
          <p:nvPr/>
        </p:nvCxnSpPr>
        <p:spPr>
          <a:xfrm>
            <a:off x="6127687" y="2223352"/>
            <a:ext cx="561034" cy="6480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 rot="5400000">
            <a:off x="6283122" y="1669979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7687249" y="3970031"/>
            <a:ext cx="251057" cy="2510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 rot="5400000">
            <a:off x="7175240" y="2984413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687249" y="3284984"/>
            <a:ext cx="251057" cy="251057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1" name="直接箭头连接符 120"/>
          <p:cNvCxnSpPr>
            <a:stCxn id="105" idx="5"/>
            <a:endCxn id="118" idx="2"/>
          </p:cNvCxnSpPr>
          <p:nvPr/>
        </p:nvCxnSpPr>
        <p:spPr>
          <a:xfrm>
            <a:off x="6903012" y="2960186"/>
            <a:ext cx="784237" cy="113537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20" idx="2"/>
          </p:cNvCxnSpPr>
          <p:nvPr/>
        </p:nvCxnSpPr>
        <p:spPr>
          <a:xfrm>
            <a:off x="6917935" y="2968909"/>
            <a:ext cx="769314" cy="4416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圆角矩形 134"/>
          <p:cNvSpPr/>
          <p:nvPr/>
        </p:nvSpPr>
        <p:spPr>
          <a:xfrm>
            <a:off x="7596336" y="1244837"/>
            <a:ext cx="936104" cy="1761966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6" name="直接箭头连接符 135"/>
          <p:cNvCxnSpPr>
            <a:stCxn id="84" idx="4"/>
            <a:endCxn id="85" idx="0"/>
          </p:cNvCxnSpPr>
          <p:nvPr/>
        </p:nvCxnSpPr>
        <p:spPr>
          <a:xfrm>
            <a:off x="8038386" y="1680805"/>
            <a:ext cx="0" cy="25603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7982318" y="1649933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0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</a:t>
            </a:r>
            <a:r>
              <a:rPr lang="zh-CN" altLang="en-US" sz="1050" b="0" dirty="0" smtClean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endParaRPr lang="zh-CN" altLang="en-US" sz="1050" b="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989284" y="2199332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0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</a:t>
            </a:r>
            <a:r>
              <a:rPr lang="zh-CN" altLang="en-US" sz="1050" b="0" dirty="0" smtClean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endParaRPr lang="zh-CN" altLang="en-US" sz="1050" b="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1" name="直接箭头连接符 140"/>
          <p:cNvCxnSpPr>
            <a:stCxn id="85" idx="4"/>
            <a:endCxn id="86" idx="0"/>
          </p:cNvCxnSpPr>
          <p:nvPr/>
        </p:nvCxnSpPr>
        <p:spPr>
          <a:xfrm>
            <a:off x="8038386" y="2204864"/>
            <a:ext cx="0" cy="25299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7988126" y="2715270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0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</a:t>
            </a:r>
            <a:r>
              <a:rPr lang="zh-CN" altLang="en-US" sz="1050" b="0" dirty="0" smtClean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endParaRPr lang="zh-CN" altLang="en-US" sz="1050" b="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5" name="直接箭头连接符 144"/>
          <p:cNvCxnSpPr>
            <a:stCxn id="86" idx="4"/>
          </p:cNvCxnSpPr>
          <p:nvPr/>
        </p:nvCxnSpPr>
        <p:spPr>
          <a:xfrm flipH="1">
            <a:off x="8037228" y="2708920"/>
            <a:ext cx="1158" cy="26488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曲线连接符 146"/>
          <p:cNvCxnSpPr>
            <a:endCxn id="109" idx="5"/>
          </p:cNvCxnSpPr>
          <p:nvPr/>
        </p:nvCxnSpPr>
        <p:spPr>
          <a:xfrm rot="10800000">
            <a:off x="6909012" y="2381637"/>
            <a:ext cx="687324" cy="424105"/>
          </a:xfrm>
          <a:prstGeom prst="curvedConnector2">
            <a:avLst/>
          </a:prstGeom>
          <a:ln>
            <a:solidFill>
              <a:srgbClr val="FF0000"/>
            </a:solidFill>
            <a:prstDash val="dash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/>
          <p:cNvSpPr/>
          <p:nvPr/>
        </p:nvSpPr>
        <p:spPr>
          <a:xfrm rot="5400000">
            <a:off x="7237347" y="2223876"/>
            <a:ext cx="39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×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52" name="直接箭头连接符 151"/>
          <p:cNvCxnSpPr>
            <a:stCxn id="108" idx="4"/>
            <a:endCxn id="109" idx="0"/>
          </p:cNvCxnSpPr>
          <p:nvPr/>
        </p:nvCxnSpPr>
        <p:spPr>
          <a:xfrm>
            <a:off x="6814250" y="1834042"/>
            <a:ext cx="0" cy="31881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6590867" y="1842781"/>
            <a:ext cx="45135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0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</a:t>
            </a:r>
            <a:r>
              <a:rPr lang="zh-CN" altLang="en-US" sz="1050" b="0" dirty="0" smtClean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endParaRPr lang="zh-CN" altLang="en-US" sz="1050" b="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6" name="直接箭头连接符 155"/>
          <p:cNvCxnSpPr>
            <a:stCxn id="109" idx="3"/>
            <a:endCxn id="105" idx="1"/>
          </p:cNvCxnSpPr>
          <p:nvPr/>
        </p:nvCxnSpPr>
        <p:spPr>
          <a:xfrm>
            <a:off x="6719487" y="2381636"/>
            <a:ext cx="6000" cy="40102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6652913" y="23897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90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9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</a:t>
            </a:r>
            <a:endParaRPr lang="zh-CN" altLang="en-US" sz="9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2" name="直接箭头连接符 161"/>
          <p:cNvCxnSpPr>
            <a:stCxn id="47" idx="4"/>
            <a:endCxn id="45" idx="0"/>
          </p:cNvCxnSpPr>
          <p:nvPr/>
        </p:nvCxnSpPr>
        <p:spPr>
          <a:xfrm>
            <a:off x="6002159" y="2348880"/>
            <a:ext cx="0" cy="38004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5940399" y="2309628"/>
            <a:ext cx="3257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1050" b="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05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待</a:t>
            </a:r>
            <a:endParaRPr lang="zh-CN" altLang="en-US" sz="105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8" name="直接箭头连接符 167"/>
          <p:cNvCxnSpPr>
            <a:stCxn id="109" idx="4"/>
            <a:endCxn id="105" idx="0"/>
          </p:cNvCxnSpPr>
          <p:nvPr/>
        </p:nvCxnSpPr>
        <p:spPr>
          <a:xfrm>
            <a:off x="6814250" y="2420888"/>
            <a:ext cx="0" cy="325007"/>
          </a:xfrm>
          <a:prstGeom prst="straightConnector1">
            <a:avLst/>
          </a:prstGeom>
          <a:ln>
            <a:solidFill>
              <a:srgbClr val="FF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6747625" y="2396909"/>
            <a:ext cx="285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900" b="0" dirty="0" smtClean="0">
                <a:solidFill>
                  <a:srgbClr val="FF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zh-CN" altLang="en-US" sz="900" b="0" dirty="0">
              <a:solidFill>
                <a:srgbClr val="FF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0" name="直接箭头连接符 169"/>
          <p:cNvCxnSpPr>
            <a:stCxn id="44" idx="4"/>
            <a:endCxn id="47" idx="0"/>
          </p:cNvCxnSpPr>
          <p:nvPr/>
        </p:nvCxnSpPr>
        <p:spPr>
          <a:xfrm>
            <a:off x="6002159" y="1731725"/>
            <a:ext cx="0" cy="366098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170"/>
          <p:cNvSpPr/>
          <p:nvPr/>
        </p:nvSpPr>
        <p:spPr>
          <a:xfrm>
            <a:off x="5780785" y="1738833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0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</a:t>
            </a:r>
            <a:r>
              <a:rPr lang="zh-CN" altLang="en-US" sz="1050" b="0" dirty="0" smtClean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endParaRPr lang="zh-CN" altLang="en-US" sz="1050" b="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79" name="直接箭头连接符 178"/>
          <p:cNvCxnSpPr>
            <a:stCxn id="120" idx="4"/>
            <a:endCxn id="118" idx="0"/>
          </p:cNvCxnSpPr>
          <p:nvPr/>
        </p:nvCxnSpPr>
        <p:spPr>
          <a:xfrm>
            <a:off x="7812778" y="3536041"/>
            <a:ext cx="0" cy="4339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7759958" y="3573016"/>
            <a:ext cx="4539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50" b="0" dirty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</a:t>
            </a:r>
            <a:r>
              <a:rPr lang="zh-CN" altLang="en-US" sz="1050" b="0" dirty="0" smtClean="0">
                <a:solidFill>
                  <a:schemeClr val="bg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</a:t>
            </a:r>
            <a:endParaRPr lang="zh-CN" altLang="en-US" sz="1050" b="0" dirty="0">
              <a:solidFill>
                <a:schemeClr val="bg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3" name="单圆角矩形 182"/>
          <p:cNvSpPr/>
          <p:nvPr/>
        </p:nvSpPr>
        <p:spPr>
          <a:xfrm>
            <a:off x="3563888" y="1918061"/>
            <a:ext cx="390300" cy="1438931"/>
          </a:xfrm>
          <a:prstGeom prst="snipRound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 smtClean="0">
                <a:solidFill>
                  <a:schemeClr val="tx1"/>
                </a:solidFill>
              </a:rPr>
              <a:t>递 归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4" name="单圆角矩形 183"/>
          <p:cNvSpPr/>
          <p:nvPr/>
        </p:nvSpPr>
        <p:spPr>
          <a:xfrm>
            <a:off x="3579085" y="5015815"/>
            <a:ext cx="390300" cy="1438931"/>
          </a:xfrm>
          <a:prstGeom prst="snipRoundRect">
            <a:avLst/>
          </a:prstGeom>
          <a:solidFill>
            <a:srgbClr val="FFFF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2400" dirty="0" smtClean="0">
                <a:solidFill>
                  <a:srgbClr val="7030A0"/>
                </a:solidFill>
              </a:rPr>
              <a:t>非</a:t>
            </a:r>
            <a:r>
              <a:rPr lang="zh-CN" altLang="en-US" sz="2400" dirty="0" smtClean="0">
                <a:solidFill>
                  <a:schemeClr val="tx1"/>
                </a:solidFill>
              </a:rPr>
              <a:t>递归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925505" y="2220833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zh-CN" altLang="en-US" sz="700" b="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700" b="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3440662" y="414908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b="0" i="1" u="sng" dirty="0" smtClean="0">
                <a:solidFill>
                  <a:srgbClr val="0070C0"/>
                </a:solidFill>
              </a:rPr>
              <a:t>已访问</a:t>
            </a:r>
            <a:r>
              <a:rPr lang="zh-CN" altLang="en-US" sz="1800" dirty="0" smtClean="0">
                <a:solidFill>
                  <a:schemeClr val="tx2"/>
                </a:solidFill>
              </a:rPr>
              <a:t>顶点数</a:t>
            </a:r>
            <a:r>
              <a:rPr lang="en-US" altLang="zh-CN" sz="1800" i="1" dirty="0" smtClean="0">
                <a:solidFill>
                  <a:srgbClr val="0070C0"/>
                </a:solidFill>
              </a:rPr>
              <a:t>T </a:t>
            </a:r>
            <a:r>
              <a:rPr lang="en-US" altLang="zh-CN" sz="1800" dirty="0" smtClean="0">
                <a:solidFill>
                  <a:schemeClr val="tx2"/>
                </a:solidFill>
              </a:rPr>
              <a:t>=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5195198" y="414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5206057" y="41488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2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5204040" y="4145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6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5743760" y="2220833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zh-CN" altLang="en-US" sz="700" b="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700" b="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2" name="文本框 191"/>
          <p:cNvSpPr txBox="1"/>
          <p:nvPr/>
        </p:nvSpPr>
        <p:spPr>
          <a:xfrm>
            <a:off x="5211644" y="41486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3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6559649" y="2262014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zh-CN" altLang="en-US" sz="700" b="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700" b="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5202187" y="4132573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4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549367" y="2889958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zh-CN" altLang="en-US" sz="700" b="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700" b="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3" name="矩形 112"/>
          <p:cNvSpPr/>
          <p:nvPr/>
        </p:nvSpPr>
        <p:spPr>
          <a:xfrm rot="1636916">
            <a:off x="7042355" y="2538585"/>
            <a:ext cx="44114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" b="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en-US" altLang="zh-CN" sz="800" i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endParaRPr lang="zh-CN" altLang="en-US" sz="800" i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5200470" y="41646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5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7542869" y="4073975"/>
            <a:ext cx="543739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zh-CN" altLang="en-US" sz="700" b="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700" b="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5204623" y="41486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6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cxnSp>
        <p:nvCxnSpPr>
          <p:cNvPr id="123" name="直接箭头连接符 122"/>
          <p:cNvCxnSpPr>
            <a:stCxn id="118" idx="6"/>
            <a:endCxn id="124" idx="1"/>
          </p:cNvCxnSpPr>
          <p:nvPr/>
        </p:nvCxnSpPr>
        <p:spPr>
          <a:xfrm>
            <a:off x="7938306" y="4095560"/>
            <a:ext cx="329197" cy="32525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 rot="21515467">
            <a:off x="8267388" y="4165263"/>
            <a:ext cx="758811" cy="4924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1"/>
                </a:solidFill>
              </a:rPr>
              <a:t>T</a:t>
            </a:r>
            <a:r>
              <a:rPr lang="en-US" altLang="zh-CN" sz="1400" dirty="0" smtClean="0">
                <a:solidFill>
                  <a:schemeClr val="tx2"/>
                </a:solidFill>
              </a:rPr>
              <a:t>=</a:t>
            </a:r>
            <a:r>
              <a:rPr lang="en-US" altLang="zh-CN" sz="1400" i="1" dirty="0" smtClean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en-US" altLang="zh-CN" sz="1200" dirty="0" smtClean="0">
                <a:solidFill>
                  <a:schemeClr val="tx2"/>
                </a:solidFill>
              </a:rPr>
              <a:t>6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zh-CN" altLang="en-US" sz="1100" b="0" dirty="0" smtClean="0">
                <a:solidFill>
                  <a:schemeClr val="tx1"/>
                </a:solidFill>
              </a:rPr>
              <a:t>遍历结束</a:t>
            </a:r>
            <a:endParaRPr lang="zh-CN" altLang="en-US" sz="1100" b="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364088" y="3614827"/>
            <a:ext cx="15953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或者</a:t>
            </a:r>
            <a:r>
              <a:rPr lang="zh-CN" altLang="en-US" sz="10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10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递归完</a:t>
            </a:r>
            <a:r>
              <a:rPr lang="en-US" altLang="zh-CN" sz="10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整个过程</a:t>
            </a:r>
            <a:r>
              <a:rPr lang="en-US" altLang="zh-CN" sz="1000" b="0" dirty="0" smtClean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endParaRPr lang="zh-CN" altLang="en-US" sz="1000" i="1" dirty="0">
              <a:solidFill>
                <a:srgbClr val="00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067944" y="2780928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00" b="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进入</a:t>
            </a:r>
            <a:r>
              <a:rPr lang="zh-CN" altLang="en-US" sz="700" b="0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endParaRPr lang="en-US" altLang="zh-CN" sz="700" b="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700" dirty="0" smtClean="0">
                <a:solidFill>
                  <a:srgbClr val="FF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访问</a:t>
            </a:r>
            <a:r>
              <a:rPr lang="zh-CN" altLang="en-US" sz="700" b="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</a:t>
            </a:r>
            <a:endParaRPr lang="en-US" altLang="zh-CN" sz="700" b="0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73828"/>
              </p:ext>
            </p:extLst>
          </p:nvPr>
        </p:nvGraphicFramePr>
        <p:xfrm>
          <a:off x="4247130" y="5479470"/>
          <a:ext cx="4645350" cy="82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6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217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7" name="文本框 136"/>
          <p:cNvSpPr txBox="1"/>
          <p:nvPr/>
        </p:nvSpPr>
        <p:spPr>
          <a:xfrm>
            <a:off x="4211960" y="6304002"/>
            <a:ext cx="954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0" dirty="0">
                <a:solidFill>
                  <a:schemeClr val="tx1"/>
                </a:solidFill>
              </a:rPr>
              <a:t>借助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“</a:t>
            </a:r>
            <a:r>
              <a:rPr lang="zh-CN" altLang="en-US" sz="1200" dirty="0" smtClean="0">
                <a:solidFill>
                  <a:schemeClr val="tx1"/>
                </a:solidFill>
              </a:rPr>
              <a:t>栈</a:t>
            </a:r>
            <a:r>
              <a:rPr lang="zh-CN" altLang="en-US" sz="1200" b="0" dirty="0" smtClean="0">
                <a:solidFill>
                  <a:schemeClr val="tx1"/>
                </a:solidFill>
              </a:rPr>
              <a:t>”</a:t>
            </a:r>
            <a:endParaRPr lang="zh-CN" altLang="en-US" sz="1200" b="0" dirty="0">
              <a:solidFill>
                <a:schemeClr val="tx1"/>
              </a:solidFill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4289406" y="5044730"/>
            <a:ext cx="433132" cy="434402"/>
            <a:chOff x="8880977" y="6211669"/>
            <a:chExt cx="433132" cy="434402"/>
          </a:xfrm>
        </p:grpSpPr>
        <p:sp>
          <p:nvSpPr>
            <p:cNvPr id="138" name="文本框 137"/>
            <p:cNvSpPr txBox="1"/>
            <p:nvPr/>
          </p:nvSpPr>
          <p:spPr>
            <a:xfrm>
              <a:off x="8880977" y="6211669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0" i="1" dirty="0" smtClean="0">
                  <a:solidFill>
                    <a:schemeClr val="tx2"/>
                  </a:solidFill>
                </a:rPr>
                <a:t>top</a:t>
              </a:r>
              <a:endParaRPr lang="zh-CN" altLang="en-US" sz="1400" b="0" i="1" dirty="0">
                <a:solidFill>
                  <a:schemeClr val="tx2"/>
                </a:solidFill>
              </a:endParaRPr>
            </a:p>
          </p:txBody>
        </p:sp>
        <p:cxnSp>
          <p:nvCxnSpPr>
            <p:cNvPr id="142" name="直接箭头连接符 141"/>
            <p:cNvCxnSpPr/>
            <p:nvPr/>
          </p:nvCxnSpPr>
          <p:spPr>
            <a:xfrm flipH="1">
              <a:off x="9101220" y="6454746"/>
              <a:ext cx="527" cy="191325"/>
            </a:xfrm>
            <a:prstGeom prst="straightConnector1">
              <a:avLst/>
            </a:prstGeom>
            <a:ln>
              <a:solidFill>
                <a:srgbClr val="00206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椭圆 142"/>
          <p:cNvSpPr/>
          <p:nvPr/>
        </p:nvSpPr>
        <p:spPr>
          <a:xfrm>
            <a:off x="4829135" y="5568647"/>
            <a:ext cx="379040" cy="37904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5343907" y="5568647"/>
            <a:ext cx="379040" cy="37904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6387108" y="5538507"/>
            <a:ext cx="379040" cy="37904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6388728" y="5545760"/>
            <a:ext cx="379040" cy="379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5873956" y="5545760"/>
            <a:ext cx="379040" cy="379040"/>
          </a:xfrm>
          <a:prstGeom prst="ellipse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6880705" y="5539484"/>
            <a:ext cx="379040" cy="3790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5216473" y="41569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5214985" y="4148156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2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59" name="文本框 158"/>
          <p:cNvSpPr txBox="1"/>
          <p:nvPr/>
        </p:nvSpPr>
        <p:spPr>
          <a:xfrm>
            <a:off x="5202769" y="41452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3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5207372" y="41490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4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61" name="文本框 160"/>
          <p:cNvSpPr txBox="1"/>
          <p:nvPr/>
        </p:nvSpPr>
        <p:spPr>
          <a:xfrm>
            <a:off x="5205380" y="415588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5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 rot="21515467">
            <a:off x="5359160" y="6291316"/>
            <a:ext cx="930648" cy="4770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⑴ </a:t>
            </a:r>
            <a:r>
              <a:rPr lang="en-US" altLang="zh-CN" sz="1400" dirty="0" smtClean="0">
                <a:solidFill>
                  <a:schemeClr val="accent1"/>
                </a:solidFill>
              </a:rPr>
              <a:t>T</a:t>
            </a:r>
            <a:r>
              <a:rPr lang="en-US" altLang="zh-CN" sz="1400" dirty="0" smtClean="0">
                <a:solidFill>
                  <a:schemeClr val="tx2"/>
                </a:solidFill>
              </a:rPr>
              <a:t>=</a:t>
            </a:r>
            <a:r>
              <a:rPr lang="en-US" altLang="zh-CN" sz="1400" i="1" dirty="0" smtClean="0">
                <a:solidFill>
                  <a:schemeClr val="tx1"/>
                </a:solidFill>
              </a:rPr>
              <a:t>n</a:t>
            </a:r>
            <a:r>
              <a:rPr lang="en-US" altLang="zh-CN" sz="1400" dirty="0" smtClean="0">
                <a:solidFill>
                  <a:schemeClr val="accent1"/>
                </a:solidFill>
              </a:rPr>
              <a:t>(</a:t>
            </a:r>
            <a:r>
              <a:rPr lang="en-US" altLang="zh-CN" sz="1200" dirty="0" smtClean="0">
                <a:solidFill>
                  <a:schemeClr val="tx2"/>
                </a:solidFill>
              </a:rPr>
              <a:t>6</a:t>
            </a:r>
            <a:r>
              <a:rPr lang="en-US" altLang="zh-CN" sz="1400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zh-CN" altLang="en-US" sz="1100" b="0" dirty="0" smtClean="0">
                <a:solidFill>
                  <a:schemeClr val="tx1"/>
                </a:solidFill>
              </a:rPr>
              <a:t>遍历结束！</a:t>
            </a:r>
            <a:endParaRPr lang="zh-CN" altLang="en-US" sz="1100" b="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 rot="21515467">
            <a:off x="6692166" y="6245993"/>
            <a:ext cx="1827656" cy="4770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7030A0"/>
                </a:solidFill>
              </a:rPr>
              <a:t>⑵ </a:t>
            </a:r>
            <a:r>
              <a:rPr lang="en-US" altLang="zh-CN" sz="1100" b="0" dirty="0" smtClean="0">
                <a:solidFill>
                  <a:schemeClr val="tx1"/>
                </a:solidFill>
              </a:rPr>
              <a:t>F-C-E-B-A, </a:t>
            </a:r>
            <a:r>
              <a:rPr lang="zh-CN" altLang="en-US" sz="1100" b="0" dirty="0" smtClean="0">
                <a:solidFill>
                  <a:schemeClr val="tx1"/>
                </a:solidFill>
              </a:rPr>
              <a:t>依次出栈</a:t>
            </a:r>
            <a:r>
              <a:rPr lang="en-US" altLang="zh-CN" sz="11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100" dirty="0" smtClean="0">
                <a:solidFill>
                  <a:schemeClr val="tx1"/>
                </a:solidFill>
              </a:rPr>
              <a:t>直到</a:t>
            </a:r>
            <a:r>
              <a:rPr lang="zh-CN" altLang="en-US" sz="1100" b="0" dirty="0" smtClean="0">
                <a:solidFill>
                  <a:schemeClr val="tx1"/>
                </a:solidFill>
              </a:rPr>
              <a:t>：栈空</a:t>
            </a:r>
            <a:r>
              <a:rPr lang="en-US" altLang="zh-CN" sz="11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1100" b="0" dirty="0" smtClean="0">
                <a:solidFill>
                  <a:schemeClr val="tx1"/>
                </a:solidFill>
              </a:rPr>
              <a:t>遍历结束！</a:t>
            </a:r>
            <a:endParaRPr lang="zh-CN" altLang="en-US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6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000"/>
                            </p:stCondLst>
                            <p:childTnLst>
                              <p:par>
                                <p:cTn id="2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8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xit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2" presetClass="exit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1000"/>
                            </p:stCondLst>
                            <p:childTnLst>
                              <p:par>
                                <p:cTn id="2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500"/>
                            </p:stCondLst>
                            <p:childTnLst>
                              <p:par>
                                <p:cTn id="2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3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500"/>
                            </p:stCondLst>
                            <p:childTnLst>
                              <p:par>
                                <p:cTn id="3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000"/>
                            </p:stCondLst>
                            <p:childTnLst>
                              <p:par>
                                <p:cTn id="3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0.05729 -0.00046 " pathEditMode="relative" rAng="0" ptsTypes="AA">
                                      <p:cBhvr>
                                        <p:cTn id="38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3000"/>
                            </p:stCondLst>
                            <p:childTnLst>
                              <p:par>
                                <p:cTn id="3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000"/>
                            </p:stCondLst>
                            <p:childTnLst>
                              <p:par>
                                <p:cTn id="4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1 3.7037E-7 L 0.11285 -0.00046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3000"/>
                            </p:stCondLst>
                            <p:childTnLst>
                              <p:par>
                                <p:cTn id="40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4000"/>
                            </p:stCondLst>
                            <p:childTnLst>
                              <p:par>
                                <p:cTn id="4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11 3.7037E-7 L 0.1684 -0.00046 " pathEditMode="relative" rAng="0" ptsTypes="AA">
                                      <p:cBhvr>
                                        <p:cTn id="4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000"/>
                            </p:stCondLst>
                            <p:childTnLst>
                              <p:par>
                                <p:cTn id="429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1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4000"/>
                            </p:stCondLst>
                            <p:childTnLst>
                              <p:par>
                                <p:cTn id="4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35 3.7037E-7 L 0.22535 -0.00046 " pathEditMode="relative" rAng="0" ptsTypes="AA">
                                      <p:cBhvr>
                                        <p:cTn id="44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0" fill="hold">
                            <p:stCondLst>
                              <p:cond delay="3000"/>
                            </p:stCondLst>
                            <p:childTnLst>
                              <p:par>
                                <p:cTn id="451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00"/>
                            </p:stCondLst>
                            <p:childTnLst>
                              <p:par>
                                <p:cTn id="4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" presetClass="exit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78 3.7037E-7 L 0.17136 3.33333E-6 " pathEditMode="relative" rAng="0" ptsTypes="AA">
                                      <p:cBhvr>
                                        <p:cTn id="47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1000"/>
                            </p:stCondLst>
                            <p:childTnLst>
                              <p:par>
                                <p:cTn id="47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74 3.7037E-7 L 0.22777 3.33333E-6 " pathEditMode="relative" rAng="0" ptsTypes="AA">
                                      <p:cBhvr>
                                        <p:cTn id="48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3000"/>
                            </p:stCondLst>
                            <p:childTnLst>
                              <p:par>
                                <p:cTn id="482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4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1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000"/>
                            </p:stCondLst>
                            <p:childTnLst>
                              <p:par>
                                <p:cTn id="50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78 3.7037E-7 L 0.2809 -0.00046 " pathEditMode="relative" rAng="0" ptsTypes="AA">
                                      <p:cBhvr>
                                        <p:cTn id="50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3000"/>
                            </p:stCondLst>
                            <p:childTnLst>
                              <p:par>
                                <p:cTn id="504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5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6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4000"/>
                            </p:stCondLst>
                            <p:childTnLst>
                              <p:par>
                                <p:cTn id="5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4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500"/>
                            </p:stCondLst>
                            <p:childTnLst>
                              <p:par>
                                <p:cTn id="5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4" grpId="0" animBg="1"/>
      <p:bldP spid="45" grpId="0" animBg="1"/>
      <p:bldP spid="47" grpId="0" animBg="1"/>
      <p:bldP spid="58" grpId="0"/>
      <p:bldP spid="69" grpId="0"/>
      <p:bldP spid="71" grpId="0"/>
      <p:bldP spid="79" grpId="0"/>
      <p:bldP spid="84" grpId="0" animBg="1"/>
      <p:bldP spid="85" grpId="0" animBg="1"/>
      <p:bldP spid="86" grpId="0" animBg="1"/>
      <p:bldP spid="99" grpId="0"/>
      <p:bldP spid="100" grpId="0"/>
      <p:bldP spid="105" grpId="0" animBg="1"/>
      <p:bldP spid="108" grpId="0" animBg="1"/>
      <p:bldP spid="109" grpId="0" animBg="1"/>
      <p:bldP spid="116" grpId="0"/>
      <p:bldP spid="118" grpId="0" animBg="1"/>
      <p:bldP spid="119" grpId="0"/>
      <p:bldP spid="120" grpId="0" animBg="1"/>
      <p:bldP spid="135" grpId="0" animBg="1"/>
      <p:bldP spid="139" grpId="0"/>
      <p:bldP spid="140" grpId="0"/>
      <p:bldP spid="144" grpId="0"/>
      <p:bldP spid="148" grpId="0"/>
      <p:bldP spid="153" grpId="0"/>
      <p:bldP spid="157" grpId="0"/>
      <p:bldP spid="157" grpId="1"/>
      <p:bldP spid="163" grpId="0"/>
      <p:bldP spid="169" grpId="0"/>
      <p:bldP spid="171" grpId="0"/>
      <p:bldP spid="180" grpId="0"/>
      <p:bldP spid="183" grpId="0" animBg="1"/>
      <p:bldP spid="184" grpId="0" animBg="1"/>
      <p:bldP spid="185" grpId="0"/>
      <p:bldP spid="187" grpId="0"/>
      <p:bldP spid="188" grpId="0"/>
      <p:bldP spid="188" grpId="1"/>
      <p:bldP spid="189" grpId="0"/>
      <p:bldP spid="189" grpId="1"/>
      <p:bldP spid="190" grpId="0"/>
      <p:bldP spid="191" grpId="0"/>
      <p:bldP spid="192" grpId="0"/>
      <p:bldP spid="192" grpId="1"/>
      <p:bldP spid="193" grpId="0"/>
      <p:bldP spid="194" grpId="0"/>
      <p:bldP spid="194" grpId="1"/>
      <p:bldP spid="197" grpId="0"/>
      <p:bldP spid="113" grpId="0"/>
      <p:bldP spid="114" grpId="0"/>
      <p:bldP spid="114" grpId="1"/>
      <p:bldP spid="115" grpId="0"/>
      <p:bldP spid="117" grpId="0"/>
      <p:bldP spid="117" grpId="1"/>
      <p:bldP spid="124" grpId="0" animBg="1"/>
      <p:bldP spid="130" grpId="0"/>
      <p:bldP spid="131" grpId="0"/>
      <p:bldP spid="137" grpId="0"/>
      <p:bldP spid="143" grpId="0" animBg="1"/>
      <p:bldP spid="146" grpId="0" animBg="1"/>
      <p:bldP spid="149" grpId="0" animBg="1"/>
      <p:bldP spid="150" grpId="0" animBg="1"/>
      <p:bldP spid="150" grpId="1" animBg="1"/>
      <p:bldP spid="151" grpId="0" animBg="1"/>
      <p:bldP spid="154" grpId="0" animBg="1"/>
      <p:bldP spid="155" grpId="0"/>
      <p:bldP spid="155" grpId="1"/>
      <p:bldP spid="158" grpId="0"/>
      <p:bldP spid="158" grpId="1"/>
      <p:bldP spid="159" grpId="0"/>
      <p:bldP spid="159" grpId="1"/>
      <p:bldP spid="160" grpId="0"/>
      <p:bldP spid="160" grpId="1"/>
      <p:bldP spid="161" grpId="0"/>
      <p:bldP spid="161" grpId="1"/>
      <p:bldP spid="164" grpId="0" animBg="1"/>
      <p:bldP spid="1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rgbClr val="0070C0"/>
                </a:solidFill>
              </a:rPr>
              <a:t>深度优先</a:t>
            </a:r>
            <a:r>
              <a:rPr lang="zh-CN" altLang="en-US" dirty="0" smtClean="0"/>
              <a:t>搜索</a:t>
            </a:r>
            <a:r>
              <a:rPr lang="en-US" altLang="zh-CN" dirty="0"/>
              <a:t>(DFS)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实现</a:t>
            </a:r>
            <a:r>
              <a:rPr lang="zh-CN" altLang="en-US" sz="2000" dirty="0" smtClean="0">
                <a:solidFill>
                  <a:srgbClr val="002060"/>
                </a:solidFill>
              </a:rPr>
              <a:t>（</a:t>
            </a:r>
            <a:r>
              <a:rPr lang="zh-CN" altLang="en-US" sz="2000" i="1" dirty="0" smtClean="0">
                <a:solidFill>
                  <a:srgbClr val="C00000"/>
                </a:solidFill>
              </a:rPr>
              <a:t>递归</a:t>
            </a:r>
            <a:r>
              <a:rPr lang="zh-CN" altLang="en-US" sz="2000" dirty="0" smtClean="0">
                <a:solidFill>
                  <a:srgbClr val="002060"/>
                </a:solidFill>
              </a:rPr>
              <a:t>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1075"/>
            <a:ext cx="8568952" cy="5419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zh-CN" altLang="en-US" sz="2200" dirty="0" smtClean="0"/>
              <a:t>由算法的思想可知</a:t>
            </a:r>
            <a:r>
              <a:rPr lang="en-US" altLang="zh-CN" sz="2200" dirty="0" smtClean="0"/>
              <a:t>, </a:t>
            </a:r>
            <a:r>
              <a:rPr lang="en-US" altLang="zh-CN" sz="2000" dirty="0" smtClean="0"/>
              <a:t>DFS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一个</a:t>
            </a:r>
            <a:r>
              <a:rPr lang="zh-CN" altLang="en-US" sz="2200" b="1" dirty="0">
                <a:solidFill>
                  <a:schemeClr val="accent6"/>
                </a:solidFill>
              </a:rPr>
              <a:t>递归</a:t>
            </a:r>
            <a:r>
              <a:rPr lang="zh-CN" altLang="en-US" sz="2200" dirty="0"/>
              <a:t>过程。因此</a:t>
            </a:r>
            <a:r>
              <a:rPr lang="zh-CN" altLang="en-US" sz="2200" dirty="0" smtClean="0"/>
              <a:t>，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先</a:t>
            </a:r>
            <a:r>
              <a:rPr lang="zh-CN" altLang="en-US" sz="1800" dirty="0" smtClean="0"/>
              <a:t>设计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个从顶点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 </a:t>
            </a:r>
            <a:r>
              <a:rPr lang="zh-CN" altLang="en-US" sz="1800" dirty="0" smtClean="0"/>
              <a:t>开始的</a:t>
            </a:r>
            <a:r>
              <a:rPr lang="zh-CN" altLang="en-US" sz="1800" b="1" i="1" dirty="0" smtClean="0">
                <a:solidFill>
                  <a:srgbClr val="C00000"/>
                </a:solidFill>
              </a:rPr>
              <a:t>递归</a:t>
            </a:r>
            <a:r>
              <a:rPr lang="zh-CN" altLang="en-US" sz="1800" b="1" dirty="0" smtClean="0"/>
              <a:t>函数</a:t>
            </a:r>
            <a:r>
              <a:rPr lang="en-US" altLang="zh-CN" sz="1600" i="1" dirty="0"/>
              <a:t>DFS _</a:t>
            </a:r>
            <a:r>
              <a:rPr lang="en-US" altLang="zh-CN" sz="1600" i="1" dirty="0" err="1"/>
              <a:t>ByRecure</a:t>
            </a:r>
            <a:r>
              <a:rPr lang="en-US" altLang="zh-CN" sz="1600" i="1" dirty="0"/>
              <a:t>(</a:t>
            </a:r>
            <a:r>
              <a:rPr lang="en-US" altLang="zh-CN" sz="1600" i="1" dirty="0" err="1"/>
              <a:t>G,v</a:t>
            </a:r>
            <a:r>
              <a:rPr lang="en-US" altLang="zh-CN" sz="1600" i="1" dirty="0" smtClean="0"/>
              <a:t>), </a:t>
            </a:r>
            <a:r>
              <a:rPr lang="zh-CN" altLang="en-US" sz="1800" dirty="0" smtClean="0"/>
              <a:t>便于调用</a:t>
            </a:r>
            <a:r>
              <a:rPr lang="en-US" altLang="zh-CN" sz="1800" dirty="0" smtClean="0"/>
              <a:t>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进而，在遍历整个图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连通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&amp; 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非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连通</a:t>
            </a:r>
            <a:r>
              <a:rPr lang="zh-CN" altLang="en-US" sz="1800" dirty="0" smtClean="0"/>
              <a:t>）时，对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中的</a:t>
            </a:r>
            <a:r>
              <a:rPr lang="zh-CN" altLang="en-US" sz="1800" i="1" u="sng" dirty="0" smtClean="0"/>
              <a:t>每一个未访问的顶点</a:t>
            </a:r>
            <a:r>
              <a:rPr lang="zh-CN" altLang="en-US" sz="1800" i="1" dirty="0" smtClean="0"/>
              <a:t> </a:t>
            </a:r>
            <a:r>
              <a:rPr lang="zh-CN" altLang="en-US" sz="1800" dirty="0" smtClean="0"/>
              <a:t>执行所定义的函数</a:t>
            </a:r>
            <a:r>
              <a:rPr lang="en-US" altLang="zh-CN" sz="1600" i="1" dirty="0" err="1" smtClean="0"/>
              <a:t>DFS_ByRecure</a:t>
            </a:r>
            <a:r>
              <a:rPr lang="en-US" altLang="zh-CN" sz="1600" i="1" dirty="0" smtClean="0"/>
              <a:t>(…)</a:t>
            </a:r>
            <a:r>
              <a:rPr lang="zh-CN" altLang="en-US" sz="1800" dirty="0" smtClean="0"/>
              <a:t>。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169" name="TextBox1" r:id="rId2" imgW="8290440" imgH="4053960"/>
        </mc:Choice>
        <mc:Fallback>
          <p:control name="TextBox1" r:id="rId2" imgW="8290440" imgH="40539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3400" y="2420889"/>
                  <a:ext cx="8287072" cy="40577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27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rgbClr val="0070C0"/>
                </a:solidFill>
              </a:rPr>
              <a:t>深度优先</a:t>
            </a:r>
            <a:r>
              <a:rPr lang="zh-CN" altLang="en-US" dirty="0" smtClean="0"/>
              <a:t>搜索</a:t>
            </a:r>
            <a:r>
              <a:rPr lang="en-US" altLang="zh-CN" dirty="0"/>
              <a:t>(DFS)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实现</a:t>
            </a:r>
            <a:r>
              <a:rPr lang="zh-CN" altLang="en-US" sz="2000" dirty="0" smtClean="0">
                <a:solidFill>
                  <a:srgbClr val="002060"/>
                </a:solidFill>
              </a:rPr>
              <a:t>（</a:t>
            </a:r>
            <a:r>
              <a:rPr lang="zh-CN" altLang="en-US" sz="2000" i="1" dirty="0" smtClean="0">
                <a:solidFill>
                  <a:srgbClr val="00B050"/>
                </a:solidFill>
              </a:rPr>
              <a:t>非递归</a:t>
            </a:r>
            <a:r>
              <a:rPr lang="zh-CN" altLang="en-US" sz="2000" dirty="0" smtClean="0">
                <a:solidFill>
                  <a:srgbClr val="002060"/>
                </a:solidFill>
              </a:rPr>
              <a:t>）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zh-CN" altLang="en-US" sz="2200" dirty="0" smtClean="0"/>
              <a:t>鉴于</a:t>
            </a:r>
            <a:r>
              <a:rPr lang="en-US" altLang="zh-CN" sz="2000" dirty="0" smtClean="0"/>
              <a:t>DFS</a:t>
            </a:r>
            <a:r>
              <a:rPr lang="zh-CN" altLang="en-US" sz="2200" dirty="0" smtClean="0"/>
              <a:t>是</a:t>
            </a:r>
            <a:r>
              <a:rPr lang="zh-CN" altLang="en-US" sz="2200" dirty="0"/>
              <a:t>一个</a:t>
            </a:r>
            <a:r>
              <a:rPr lang="zh-CN" altLang="en-US" sz="2200" b="1" dirty="0">
                <a:solidFill>
                  <a:schemeClr val="accent6"/>
                </a:solidFill>
              </a:rPr>
              <a:t>递归</a:t>
            </a:r>
            <a:r>
              <a:rPr lang="zh-CN" altLang="en-US" sz="2200" dirty="0" smtClean="0"/>
              <a:t>过程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借助</a:t>
            </a:r>
            <a:r>
              <a:rPr lang="zh-CN" altLang="en-US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r>
              <a:rPr lang="en-US" altLang="zh-CN" sz="22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(Stack)</a:t>
            </a:r>
            <a:r>
              <a:rPr lang="zh-CN" altLang="en-US" sz="2200" dirty="0" smtClean="0"/>
              <a:t>进行算法实现。</a:t>
            </a:r>
            <a:endParaRPr lang="en-US" altLang="zh-CN" sz="2200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zh-CN" altLang="en-US" sz="2000" dirty="0" smtClean="0"/>
              <a:t>设计的从</a:t>
            </a:r>
            <a:r>
              <a:rPr lang="zh-CN" altLang="en-US" sz="2000" dirty="0"/>
              <a:t>顶点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 </a:t>
            </a:r>
            <a:r>
              <a:rPr lang="zh-CN" altLang="en-US" sz="2000" dirty="0" smtClean="0"/>
              <a:t>开始的</a:t>
            </a:r>
            <a:r>
              <a:rPr lang="zh-CN" altLang="en-US" sz="1800" b="1" i="1" dirty="0" smtClean="0">
                <a:solidFill>
                  <a:srgbClr val="00B050"/>
                </a:solidFill>
              </a:rPr>
              <a:t>非递归</a:t>
            </a:r>
            <a:r>
              <a:rPr lang="zh-CN" altLang="en-US" sz="2000" b="1" dirty="0" smtClean="0"/>
              <a:t>函数</a:t>
            </a:r>
            <a:r>
              <a:rPr lang="en-US" altLang="zh-CN" sz="1800" i="1" dirty="0"/>
              <a:t>DFS _</a:t>
            </a:r>
            <a:r>
              <a:rPr lang="en-US" altLang="zh-CN" sz="1800" i="1" dirty="0" err="1"/>
              <a:t>ByRecure</a:t>
            </a:r>
            <a:r>
              <a:rPr lang="en-US" altLang="zh-CN" sz="1800" i="1" dirty="0"/>
              <a:t>(</a:t>
            </a:r>
            <a:r>
              <a:rPr lang="en-US" altLang="zh-CN" sz="1800" i="1" dirty="0" err="1"/>
              <a:t>G,v</a:t>
            </a:r>
            <a:r>
              <a:rPr lang="en-US" altLang="zh-CN" sz="1800" i="1" dirty="0"/>
              <a:t>), </a:t>
            </a:r>
            <a:r>
              <a:rPr lang="zh-CN" altLang="en-US" sz="2000" dirty="0"/>
              <a:t>便于调用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5169" name="TextBox1" r:id="rId2" imgW="8290440" imgH="4632840"/>
        </mc:Choice>
        <mc:Fallback>
          <p:control name="TextBox1" r:id="rId2" imgW="8290440" imgH="46328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3400" y="1844824"/>
                  <a:ext cx="8287072" cy="46337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5310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>
                <a:solidFill>
                  <a:srgbClr val="0070C0"/>
                </a:solidFill>
              </a:rPr>
              <a:t>深度优先</a:t>
            </a:r>
            <a:r>
              <a:rPr lang="zh-CN" altLang="en-US" dirty="0" smtClean="0"/>
              <a:t>搜索算法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chemeClr val="tx2"/>
                </a:solidFill>
              </a:rPr>
              <a:t>算法</a:t>
            </a:r>
            <a:r>
              <a:rPr lang="zh-CN" altLang="en-US" sz="2000" dirty="0" smtClean="0">
                <a:solidFill>
                  <a:srgbClr val="7030A0"/>
                </a:solidFill>
              </a:rPr>
              <a:t>分析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/>
              <a:t>遍历时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schemeClr val="accent6"/>
                </a:solidFill>
              </a:rPr>
              <a:t>对图的每个顶点 </a:t>
            </a:r>
            <a:r>
              <a:rPr lang="zh-CN" altLang="en-US" sz="2400" b="1" i="1" dirty="0" smtClean="0">
                <a:solidFill>
                  <a:srgbClr val="0070C0"/>
                </a:solidFill>
              </a:rPr>
              <a:t>至多</a:t>
            </a:r>
            <a:r>
              <a:rPr lang="zh-CN" altLang="en-US" sz="2400" dirty="0" smtClean="0">
                <a:solidFill>
                  <a:schemeClr val="accent6"/>
                </a:solidFill>
              </a:rPr>
              <a:t>调用一次</a:t>
            </a:r>
            <a:r>
              <a:rPr lang="en-US" altLang="zh-CN" sz="2400" dirty="0" smtClean="0">
                <a:solidFill>
                  <a:schemeClr val="accent6"/>
                </a:solidFill>
              </a:rPr>
              <a:t>DFS</a:t>
            </a:r>
            <a:r>
              <a:rPr lang="zh-CN" altLang="en-US" sz="2400" dirty="0" smtClean="0">
                <a:solidFill>
                  <a:schemeClr val="accent6"/>
                </a:solidFill>
              </a:rPr>
              <a:t>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en-US" altLang="zh-CN" sz="2400" dirty="0" smtClean="0"/>
              <a:t>DFS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实质</a:t>
            </a:r>
            <a:r>
              <a:rPr lang="zh-CN" altLang="en-US" sz="2400" dirty="0" smtClean="0"/>
              <a:t>是：</a:t>
            </a:r>
            <a:r>
              <a:rPr lang="zh-CN" altLang="en-US" sz="2400" u="sng" dirty="0" smtClean="0"/>
              <a:t>对</a:t>
            </a:r>
            <a:r>
              <a:rPr lang="zh-CN" altLang="en-US" sz="2400" u="sng" dirty="0"/>
              <a:t>每个</a:t>
            </a:r>
            <a:r>
              <a:rPr lang="zh-CN" altLang="en-US" sz="2400" u="sng" dirty="0" smtClean="0"/>
              <a:t>顶点</a:t>
            </a:r>
            <a:r>
              <a:rPr lang="zh-CN" altLang="en-US" sz="2400" u="sng" dirty="0" smtClean="0">
                <a:solidFill>
                  <a:srgbClr val="7030A0"/>
                </a:solidFill>
              </a:rPr>
              <a:t>查找</a:t>
            </a:r>
            <a:r>
              <a:rPr lang="zh-CN" altLang="en-US" sz="2400" u="sng" dirty="0">
                <a:solidFill>
                  <a:srgbClr val="7030A0"/>
                </a:solidFill>
              </a:rPr>
              <a:t>邻接</a:t>
            </a:r>
            <a:r>
              <a:rPr lang="zh-CN" altLang="en-US" sz="2400" u="sng" dirty="0" smtClean="0">
                <a:solidFill>
                  <a:srgbClr val="7030A0"/>
                </a:solidFill>
              </a:rPr>
              <a:t>顶点</a:t>
            </a:r>
            <a:r>
              <a:rPr lang="zh-CN" altLang="en-US" sz="2400" dirty="0" smtClean="0"/>
              <a:t>，算法效率</a:t>
            </a:r>
            <a:r>
              <a:rPr lang="zh-CN" altLang="en-US" sz="2400" u="sng" dirty="0" smtClean="0"/>
              <a:t>取决于图的</a:t>
            </a:r>
            <a:r>
              <a:rPr lang="zh-CN" altLang="en-US" sz="2400" i="1" u="sng" dirty="0" smtClean="0"/>
              <a:t>存储</a:t>
            </a:r>
            <a:r>
              <a:rPr lang="zh-CN" altLang="en-US" sz="2400" i="1" u="sng" dirty="0"/>
              <a:t>结构</a:t>
            </a:r>
            <a:r>
              <a:rPr lang="zh-CN" altLang="en-US" sz="2400" dirty="0"/>
              <a:t>。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若图有</a:t>
            </a:r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个顶点、</a:t>
            </a:r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条边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时间复杂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度 为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5576" y="511941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35896" y="5577429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邻接</a:t>
            </a:r>
            <a:r>
              <a:rPr lang="en-US" altLang="zh-CN" sz="1100" dirty="0" smtClean="0">
                <a:solidFill>
                  <a:schemeClr val="tx2"/>
                </a:solidFill>
              </a:rPr>
              <a:t>[</a:t>
            </a:r>
            <a:r>
              <a:rPr lang="zh-CN" altLang="en-US" sz="1100" dirty="0" smtClean="0">
                <a:solidFill>
                  <a:schemeClr val="tx2"/>
                </a:solidFill>
              </a:rPr>
              <a:t>链</a:t>
            </a:r>
            <a:r>
              <a:rPr lang="en-US" altLang="zh-CN" sz="1100" dirty="0" smtClean="0">
                <a:solidFill>
                  <a:schemeClr val="tx2"/>
                </a:solidFill>
              </a:rPr>
              <a:t>]</a:t>
            </a:r>
            <a:r>
              <a:rPr lang="zh-CN" altLang="en-US" sz="1800" dirty="0" smtClean="0">
                <a:solidFill>
                  <a:schemeClr val="tx2"/>
                </a:solidFill>
              </a:rPr>
              <a:t>表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0" name="动作按钮: 开始 9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16" y="3078211"/>
            <a:ext cx="2782828" cy="24145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4" y="3501008"/>
            <a:ext cx="2508826" cy="140250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48264" y="558059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chemeClr val="tx2"/>
                </a:solidFill>
              </a:rPr>
              <a:t>邻接矩阵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67" y="2845043"/>
            <a:ext cx="2430505" cy="268443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866638" y="2363048"/>
            <a:ext cx="293830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1637" lvl="1" indent="0">
              <a:lnSpc>
                <a:spcPct val="100000"/>
              </a:lnSpc>
              <a:buNone/>
            </a:pPr>
            <a:r>
              <a:rPr lang="zh-CN" altLang="en-US" sz="2200" dirty="0">
                <a:solidFill>
                  <a:srgbClr val="0070C0"/>
                </a:solidFill>
              </a:rPr>
              <a:t>⑵</a:t>
            </a:r>
            <a:r>
              <a:rPr lang="zh-CN" altLang="en-US" sz="2200" dirty="0" smtClean="0"/>
              <a:t>邻接矩阵</a:t>
            </a:r>
            <a:r>
              <a:rPr lang="en-US" altLang="zh-CN" sz="2200" dirty="0" smtClean="0"/>
              <a:t>: </a:t>
            </a:r>
            <a:r>
              <a:rPr lang="en-US" altLang="zh-CN" sz="2200" dirty="0"/>
              <a:t>O(</a:t>
            </a:r>
            <a:r>
              <a:rPr lang="en-US" altLang="zh-CN" sz="2200" i="1" dirty="0"/>
              <a:t>n</a:t>
            </a:r>
            <a:r>
              <a:rPr lang="en-US" altLang="zh-CN" sz="2200" baseline="30000" dirty="0"/>
              <a:t>2</a:t>
            </a:r>
            <a:r>
              <a:rPr lang="en-US" altLang="zh-CN" sz="2200" dirty="0"/>
              <a:t>) </a:t>
            </a:r>
            <a:endParaRPr lang="zh-CN" altLang="en-US" sz="2200" dirty="0"/>
          </a:p>
        </p:txBody>
      </p:sp>
      <p:sp>
        <p:nvSpPr>
          <p:cNvPr id="14" name="矩形 13"/>
          <p:cNvSpPr/>
          <p:nvPr/>
        </p:nvSpPr>
        <p:spPr>
          <a:xfrm>
            <a:off x="2867502" y="2400646"/>
            <a:ext cx="2904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70C0"/>
                </a:solidFill>
              </a:rPr>
              <a:t>⑴</a:t>
            </a:r>
            <a:r>
              <a:rPr lang="zh-CN" altLang="en-US" sz="2400" dirty="0"/>
              <a:t>邻接</a:t>
            </a:r>
            <a:r>
              <a:rPr lang="en-US" altLang="zh-CN" sz="1100" dirty="0"/>
              <a:t>[</a:t>
            </a:r>
            <a:r>
              <a:rPr lang="zh-CN" altLang="en-US" sz="1100" dirty="0"/>
              <a:t>链</a:t>
            </a:r>
            <a:r>
              <a:rPr lang="en-US" altLang="zh-CN" sz="1100" dirty="0"/>
              <a:t>]</a:t>
            </a:r>
            <a:r>
              <a:rPr lang="zh-CN" altLang="en-US" sz="2400" dirty="0" smtClean="0"/>
              <a:t>表</a:t>
            </a:r>
            <a:r>
              <a:rPr lang="en-US" altLang="zh-CN" sz="2400" dirty="0" smtClean="0"/>
              <a:t>: O(</a:t>
            </a:r>
            <a:r>
              <a:rPr lang="en-US" altLang="zh-CN" sz="2400" i="1" dirty="0" err="1" smtClean="0"/>
              <a:t>n</a:t>
            </a:r>
            <a:r>
              <a:rPr lang="en-US" altLang="zh-CN" sz="2400" dirty="0" err="1" smtClean="0"/>
              <a:t>+</a:t>
            </a:r>
            <a:r>
              <a:rPr lang="en-US" altLang="zh-CN" sz="2400" i="1" dirty="0" err="1" smtClean="0"/>
              <a:t>e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3085316" y="6011426"/>
            <a:ext cx="1915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</a:t>
            </a:r>
            <a:r>
              <a:rPr lang="zh-CN" altLang="en-US" sz="1800" b="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个表头结点</a:t>
            </a:r>
            <a:endParaRPr lang="en-US" altLang="zh-CN" sz="1800" b="0" dirty="0" smtClean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1800" b="0" i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sz="1800" b="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1800" b="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或</a:t>
            </a:r>
            <a:r>
              <a:rPr lang="en-US" altLang="zh-CN" sz="1800" b="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en-US" altLang="zh-CN" sz="1800" b="0" i="1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</a:t>
            </a:r>
            <a:r>
              <a:rPr lang="en-US" altLang="zh-CN" sz="1800" b="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1800" b="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个表结点</a:t>
            </a:r>
            <a:endParaRPr lang="zh-CN" altLang="en-US" sz="1800" b="0" dirty="0">
              <a:solidFill>
                <a:srgbClr val="7030A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93251" y="6149925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矩阵规模</a:t>
            </a:r>
            <a:r>
              <a:rPr lang="en-US" altLang="zh-CN" sz="1800" b="0" dirty="0" smtClean="0">
                <a:solidFill>
                  <a:srgbClr val="7030A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r>
              <a:rPr lang="en-US" altLang="zh-CN" sz="1800" b="0" i="1" dirty="0" err="1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n×n</a:t>
            </a:r>
            <a:endParaRPr lang="zh-CN" altLang="en-US" sz="1800" b="0" i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81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5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27586</TotalTime>
  <Words>3150</Words>
  <Application>Microsoft Office PowerPoint</Application>
  <PresentationFormat>全屏显示(4:3)</PresentationFormat>
  <Paragraphs>444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楷体</vt:lpstr>
      <vt:lpstr>隶书</vt:lpstr>
      <vt:lpstr>宋体</vt:lpstr>
      <vt:lpstr>微软雅黑</vt:lpstr>
      <vt:lpstr>Arial</vt:lpstr>
      <vt:lpstr>Symbol</vt:lpstr>
      <vt:lpstr>Times New Roman</vt:lpstr>
      <vt:lpstr>Wingdings</vt:lpstr>
      <vt:lpstr>Default Design</vt:lpstr>
      <vt:lpstr>1_Default Design</vt:lpstr>
      <vt:lpstr>内 容 提 纲</vt:lpstr>
      <vt:lpstr>3. 图的遍历</vt:lpstr>
      <vt:lpstr>3.1 深度优先搜索(DFS)</vt:lpstr>
      <vt:lpstr>3.1 深度优先搜索(DFS)——续</vt:lpstr>
      <vt:lpstr>3.1 深度优先搜索(DFS)：算法思想</vt:lpstr>
      <vt:lpstr>3.1 深度优先搜索(DFS)：算法实现</vt:lpstr>
      <vt:lpstr>3.1 深度优先搜索(DFS)：算法实现（递归）</vt:lpstr>
      <vt:lpstr>3.1 深度优先搜索(DFS)：算法实现（非递归）</vt:lpstr>
      <vt:lpstr>3.1 深度优先搜索算法：算法分析</vt:lpstr>
      <vt:lpstr>3.2 广度优先搜索算法</vt:lpstr>
      <vt:lpstr>3.2 广度优先搜索算法：算法思想</vt:lpstr>
      <vt:lpstr>3.2 广度优先搜索算法：算法实现</vt:lpstr>
      <vt:lpstr>3.2 广度优先搜索算法：算法实现</vt:lpstr>
      <vt:lpstr>3.2 广度优先搜索算法：算法分析</vt:lpstr>
      <vt:lpstr>4. 图的连通性问题</vt:lpstr>
      <vt:lpstr>4.0 连通分量与生成树：示例（无向图）</vt:lpstr>
      <vt:lpstr>4.1 连通性判定+连通分量数计算</vt:lpstr>
      <vt:lpstr>4.2 无向图的连通分量与生成树：连通&amp;非连通</vt:lpstr>
      <vt:lpstr>4.2a 无向图的连通分量与生成树：连通</vt:lpstr>
      <vt:lpstr>4.2b 无向图的连通分量与生成树：非连通</vt:lpstr>
      <vt:lpstr>4.3 无向图的连通分量与生成树：算法(1/4)</vt:lpstr>
      <vt:lpstr>4.3 无向图的连通分量与生成树：算法(2/4)</vt:lpstr>
      <vt:lpstr>4.3 无向图的连通分量与生成树：算法(3/4)</vt:lpstr>
      <vt:lpstr>4.3 无向图的连通分量与生成树：算法(4/4)</vt:lpstr>
      <vt:lpstr>*4.4 有向图的强连通分量</vt:lpstr>
      <vt:lpstr>*4.4 有向图的强连通分量：基本步骤</vt:lpstr>
      <vt:lpstr>*4.4 有向图的强连通分量：示例</vt:lpstr>
      <vt:lpstr>*4.4 有向图的强连通分量：算法实现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JasoneLIN</cp:lastModifiedBy>
  <cp:revision>4223</cp:revision>
  <cp:lastPrinted>1601-01-01T00:00:00Z</cp:lastPrinted>
  <dcterms:created xsi:type="dcterms:W3CDTF">1601-01-01T00:00:00Z</dcterms:created>
  <dcterms:modified xsi:type="dcterms:W3CDTF">2022-02-11T09:45:19Z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