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4" r:id="rId2"/>
  </p:sldMasterIdLst>
  <p:notesMasterIdLst>
    <p:notesMasterId r:id="rId20"/>
  </p:notesMasterIdLst>
  <p:sldIdLst>
    <p:sldId id="469" r:id="rId3"/>
    <p:sldId id="556" r:id="rId4"/>
    <p:sldId id="616" r:id="rId5"/>
    <p:sldId id="549" r:id="rId6"/>
    <p:sldId id="557" r:id="rId7"/>
    <p:sldId id="558" r:id="rId8"/>
    <p:sldId id="568" r:id="rId9"/>
    <p:sldId id="565" r:id="rId10"/>
    <p:sldId id="559" r:id="rId11"/>
    <p:sldId id="605" r:id="rId12"/>
    <p:sldId id="567" r:id="rId13"/>
    <p:sldId id="566" r:id="rId14"/>
    <p:sldId id="561" r:id="rId15"/>
    <p:sldId id="569" r:id="rId16"/>
    <p:sldId id="570" r:id="rId17"/>
    <p:sldId id="562" r:id="rId18"/>
    <p:sldId id="563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FF"/>
    <a:srgbClr val="00FF00"/>
    <a:srgbClr val="FFCCFF"/>
    <a:srgbClr val="CC00FF"/>
    <a:srgbClr val="FFCCCC"/>
    <a:srgbClr val="FF9999"/>
    <a:srgbClr val="FFCC99"/>
    <a:srgbClr val="99FF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911" autoAdjust="0"/>
  </p:normalViewPr>
  <p:slideViewPr>
    <p:cSldViewPr>
      <p:cViewPr varScale="1">
        <p:scale>
          <a:sx n="77" d="100"/>
          <a:sy n="77" d="100"/>
        </p:scale>
        <p:origin x="1291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2C548-6109-4A10-A0DA-9D186979BFA1}" type="datetimeFigureOut">
              <a:rPr lang="zh-CN" altLang="en-US" smtClean="0"/>
              <a:pPr/>
              <a:t>2022/1/24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356D8-279D-4891-B3E0-CF476E29AE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4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  <a:hlinkClick r:id="rId3" action="ppaction://hlinksldjump"/>
              </a:rPr>
              <a:t>逻辑结构与基本运算</a:t>
            </a:r>
            <a:endParaRPr lang="zh-CN" altLang="en-US" sz="1200" dirty="0" smtClean="0">
              <a:solidFill>
                <a:srgbClr val="0000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  <a:hlinkClick r:id="" action="ppaction://noaction"/>
              </a:rPr>
              <a:t>图的存储结构</a:t>
            </a:r>
            <a:r>
              <a:rPr lang="en-US" altLang="zh-CN" sz="1200" dirty="0" smtClean="0">
                <a:solidFill>
                  <a:srgbClr val="000066"/>
                </a:solidFill>
              </a:rPr>
              <a:t>(</a:t>
            </a:r>
            <a:r>
              <a:rPr lang="zh-CN" altLang="en-US" sz="1200" dirty="0" smtClean="0">
                <a:solidFill>
                  <a:srgbClr val="000066"/>
                </a:solidFill>
              </a:rPr>
              <a:t>邻接矩阵、邻接</a:t>
            </a:r>
            <a:r>
              <a:rPr lang="en-US" altLang="zh-CN" sz="1200" dirty="0" smtClean="0">
                <a:solidFill>
                  <a:srgbClr val="000066"/>
                </a:solidFill>
              </a:rPr>
              <a:t>[</a:t>
            </a:r>
            <a:r>
              <a:rPr lang="zh-CN" altLang="en-US" sz="1200" dirty="0" smtClean="0">
                <a:solidFill>
                  <a:srgbClr val="000066"/>
                </a:solidFill>
              </a:rPr>
              <a:t>链</a:t>
            </a:r>
            <a:r>
              <a:rPr lang="en-US" altLang="zh-CN" sz="1200" dirty="0" smtClean="0">
                <a:solidFill>
                  <a:srgbClr val="000066"/>
                </a:solidFill>
              </a:rPr>
              <a:t>]</a:t>
            </a:r>
            <a:r>
              <a:rPr lang="zh-CN" altLang="en-US" sz="1200" dirty="0" smtClean="0">
                <a:solidFill>
                  <a:srgbClr val="000066"/>
                </a:solidFill>
              </a:rPr>
              <a:t>表、十字</a:t>
            </a:r>
            <a:r>
              <a:rPr lang="en-US" altLang="zh-CN" sz="1200" dirty="0" smtClean="0">
                <a:solidFill>
                  <a:srgbClr val="000066"/>
                </a:solidFill>
              </a:rPr>
              <a:t>[</a:t>
            </a:r>
            <a:r>
              <a:rPr lang="zh-CN" altLang="en-US" sz="1200" dirty="0" smtClean="0">
                <a:solidFill>
                  <a:srgbClr val="000066"/>
                </a:solidFill>
              </a:rPr>
              <a:t>链</a:t>
            </a:r>
            <a:r>
              <a:rPr lang="en-US" altLang="zh-CN" sz="1200" dirty="0" smtClean="0">
                <a:solidFill>
                  <a:srgbClr val="000066"/>
                </a:solidFill>
              </a:rPr>
              <a:t>]</a:t>
            </a:r>
            <a:r>
              <a:rPr lang="zh-CN" altLang="en-US" sz="1200" dirty="0" smtClean="0">
                <a:solidFill>
                  <a:srgbClr val="000066"/>
                </a:solidFill>
              </a:rPr>
              <a:t>表、邻接多重表和边表</a:t>
            </a:r>
            <a:r>
              <a:rPr lang="en-US" altLang="zh-CN" sz="1200" dirty="0" smtClean="0">
                <a:solidFill>
                  <a:srgbClr val="000066"/>
                </a:solidFill>
              </a:rPr>
              <a:t>)</a:t>
            </a:r>
            <a:endParaRPr lang="zh-CN" altLang="en-US" sz="1200" dirty="0" smtClean="0">
              <a:solidFill>
                <a:srgbClr val="0000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  <a:hlinkClick r:id="" action="ppaction://noaction"/>
              </a:rPr>
              <a:t>图的遍历</a:t>
            </a:r>
            <a:endParaRPr lang="zh-CN" altLang="en-US" sz="1200" dirty="0" smtClean="0">
              <a:solidFill>
                <a:srgbClr val="0000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  <a:hlinkClick r:id="" action="ppaction://noaction"/>
              </a:rPr>
              <a:t>网的最短路径</a:t>
            </a:r>
            <a:endParaRPr lang="zh-CN" altLang="en-US" sz="1200" dirty="0" smtClean="0">
              <a:solidFill>
                <a:srgbClr val="0000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  <a:hlinkClick r:id="" action="ppaction://noaction"/>
              </a:rPr>
              <a:t>最小生成树</a:t>
            </a:r>
            <a:endParaRPr lang="zh-CN" altLang="en-US" sz="1200" dirty="0" smtClean="0">
              <a:solidFill>
                <a:srgbClr val="0000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  <a:hlinkClick r:id="" action="ppaction://noaction"/>
              </a:rPr>
              <a:t>有向无环图及其应用</a:t>
            </a:r>
            <a:endParaRPr lang="zh-CN" altLang="en-US" sz="1200" dirty="0" smtClean="0">
              <a:solidFill>
                <a:srgbClr val="000066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7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10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从连通网</a:t>
            </a:r>
            <a:r>
              <a:rPr lang="en-US" altLang="zh-CN" dirty="0" smtClean="0"/>
              <a:t>N=(U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E)</a:t>
            </a:r>
            <a:r>
              <a:rPr lang="zh-CN" altLang="en-US" dirty="0" smtClean="0"/>
              <a:t>中找最小生成树</a:t>
            </a:r>
            <a:r>
              <a:rPr lang="en-US" altLang="zh-CN" dirty="0" smtClean="0"/>
              <a:t>T=(U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TE)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1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97A43-D22B-40C6-B97C-CFBF53C435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4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59340-48DC-4986-861F-4C7DB446EF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71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457200"/>
            <a:ext cx="2047875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91225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2EA26-27AD-4008-9386-1E4458D5AC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11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05350" y="1295400"/>
            <a:ext cx="401955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05350" y="3924300"/>
            <a:ext cx="401955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D07DD-3158-4151-BBE0-335DE8F3AA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23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AEF11-62E6-456A-A577-D0D778B087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651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3400" y="457200"/>
            <a:ext cx="81915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4D825-D18C-4581-9D44-8C75902D2D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80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E71EF-01C6-40BE-9979-F054F26F19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86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1pPr>
            <a:lvl2pPr marL="742950" indent="-285750">
              <a:lnSpc>
                <a:spcPct val="120000"/>
              </a:lnSpc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u"/>
              <a:defRPr/>
            </a:lvl3pPr>
            <a:lvl4pPr marL="16002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 sz="2200"/>
            </a:lvl4pPr>
            <a:lvl5pPr>
              <a:lnSpc>
                <a:spcPct val="120000"/>
              </a:lnSpc>
              <a:buClr>
                <a:srgbClr val="7030A0"/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C8D18-C7B2-4C28-9C37-30AAE0E2C3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077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A8D11-B64C-407F-AB56-37E2B42D89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894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37A6F-8B26-439E-9FDE-A2925B6146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114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9804A-B631-40EF-9284-53B84E3362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64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F1C94-0FA1-4C9B-98DC-A683738518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859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7"/>
            <a:ext cx="4040188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20490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980727"/>
            <a:ext cx="4041775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20490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2DAF5-AA5F-469A-9F38-1B847351D6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469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7341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91F8D-A8A1-404D-8BCE-F419C231BD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03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68E80-2CD7-413B-A31F-31A5B6DDDB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48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1C186-91EF-4E0F-895C-4DC1B137AC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50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AD2DA-7B0F-43EE-A050-412E8A7D7D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96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CC87B-8355-4426-9CAB-BB2EAF4689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4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F0ABC-8031-4E5C-A724-6DF71EB6E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86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97E3C-DAD2-436E-927E-10D1C51BEB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775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4BFE-7FBD-4112-A5BC-443C7B3CCF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79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0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D542E43-A739-49FB-B7F9-17138EBAC4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457200"/>
            <a:ext cx="7086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0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981075"/>
            <a:ext cx="81915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570663"/>
            <a:ext cx="6746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fld id="{6AFA4003-D4B9-477F-8E84-3F68E394B7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277813"/>
            <a:ext cx="708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fontAlgn="base">
        <a:lnSpc>
          <a:spcPct val="125000"/>
        </a:lnSpc>
        <a:spcBef>
          <a:spcPts val="12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p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12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ts val="12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u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ts val="12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ü"/>
        <a:defRPr sz="2200"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ts val="1200"/>
        </a:spcBef>
        <a:spcAft>
          <a:spcPct val="0"/>
        </a:spcAft>
        <a:buClr>
          <a:srgbClr val="7030A0"/>
        </a:buClr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7.xml"/><Relationship Id="rId7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3.xml"/><Relationship Id="rId11" Type="http://schemas.openxmlformats.org/officeDocument/2006/relationships/slide" Target="slide10.xml"/><Relationship Id="rId5" Type="http://schemas.openxmlformats.org/officeDocument/2006/relationships/slide" Target="slide15.xml"/><Relationship Id="rId10" Type="http://schemas.openxmlformats.org/officeDocument/2006/relationships/slide" Target="slide14.xml"/><Relationship Id="rId4" Type="http://schemas.openxmlformats.org/officeDocument/2006/relationships/slide" Target="slide2.xml"/><Relationship Id="rId9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1899457" y="749301"/>
            <a:ext cx="2824943" cy="533685"/>
          </a:xfrm>
          <a:prstGeom prst="roundRect">
            <a:avLst>
              <a:gd name="adj" fmla="val 12125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图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概念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术语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899457" y="2397541"/>
            <a:ext cx="2824943" cy="533685"/>
          </a:xfrm>
          <a:prstGeom prst="roundRect">
            <a:avLst>
              <a:gd name="adj" fmla="val 12125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4" action="ppaction://hlinksldjump"/>
              </a:rPr>
              <a:t>图的遍历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899457" y="4045781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4" action="ppaction://hlinksldjump"/>
              </a:rPr>
              <a:t>最小生成树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899457" y="1573421"/>
            <a:ext cx="2824943" cy="533685"/>
          </a:xfrm>
          <a:prstGeom prst="roundRect">
            <a:avLst>
              <a:gd name="adj" fmla="val 12125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图的存储结构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1899457" y="3221661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5" action="ppaction://hlinksldjump"/>
              </a:rPr>
              <a:t>图的连通性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899458" y="4869901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有向无环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图及其应用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864860" y="5694023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最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短路径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34" name="标题 1"/>
          <p:cNvSpPr>
            <a:spLocks noGrp="1"/>
          </p:cNvSpPr>
          <p:nvPr>
            <p:ph type="title"/>
          </p:nvPr>
        </p:nvSpPr>
        <p:spPr>
          <a:xfrm>
            <a:off x="1841499" y="126543"/>
            <a:ext cx="7086600" cy="487363"/>
          </a:xfrm>
        </p:spPr>
        <p:txBody>
          <a:bodyPr/>
          <a:lstStyle/>
          <a:p>
            <a:pPr algn="r"/>
            <a:r>
              <a:rPr lang="zh-CN" altLang="en-US" smtClean="0"/>
              <a:t>内 容 提 纲</a:t>
            </a: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gray">
          <a:xfrm>
            <a:off x="533400" y="1676400"/>
            <a:ext cx="626320" cy="3677579"/>
          </a:xfrm>
          <a:prstGeom prst="roundRect">
            <a:avLst>
              <a:gd name="adj" fmla="val 14583"/>
            </a:avLst>
          </a:prstGeom>
          <a:solidFill>
            <a:schemeClr val="bg2"/>
          </a:solidFill>
          <a:ln w="12700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defRPr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b="0" dirty="0" smtClean="0"/>
              <a:t>︵</a:t>
            </a:r>
          </a:p>
          <a:p>
            <a:pPr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网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b="0" dirty="0" smtClean="0"/>
              <a:t>︶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9" name="直接箭头连接符 18"/>
          <p:cNvCxnSpPr>
            <a:stCxn id="18" idx="3"/>
            <a:endCxn id="49" idx="1"/>
          </p:cNvCxnSpPr>
          <p:nvPr/>
        </p:nvCxnSpPr>
        <p:spPr>
          <a:xfrm flipV="1">
            <a:off x="1159720" y="1016144"/>
            <a:ext cx="739737" cy="2499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3"/>
            <a:endCxn id="52" idx="1"/>
          </p:cNvCxnSpPr>
          <p:nvPr/>
        </p:nvCxnSpPr>
        <p:spPr>
          <a:xfrm>
            <a:off x="1159720" y="3515190"/>
            <a:ext cx="739737" cy="797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3"/>
            <a:endCxn id="50" idx="1"/>
          </p:cNvCxnSpPr>
          <p:nvPr/>
        </p:nvCxnSpPr>
        <p:spPr>
          <a:xfrm flipV="1">
            <a:off x="1159720" y="2664384"/>
            <a:ext cx="739737" cy="850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3"/>
            <a:endCxn id="89" idx="1"/>
          </p:cNvCxnSpPr>
          <p:nvPr/>
        </p:nvCxnSpPr>
        <p:spPr>
          <a:xfrm>
            <a:off x="1159720" y="3515190"/>
            <a:ext cx="739738" cy="1621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动作按钮: 帮助 166">
            <a:hlinkClick r:id="" action="ppaction://noaction" highlightClick="1"/>
          </p:cNvPr>
          <p:cNvSpPr/>
          <p:nvPr/>
        </p:nvSpPr>
        <p:spPr>
          <a:xfrm>
            <a:off x="8775192" y="6489192"/>
            <a:ext cx="374650" cy="376238"/>
          </a:xfrm>
          <a:prstGeom prst="actionButtonHelp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6" name="Oval 11"/>
          <p:cNvSpPr>
            <a:spLocks noChangeArrowheads="1"/>
          </p:cNvSpPr>
          <p:nvPr/>
        </p:nvSpPr>
        <p:spPr bwMode="auto">
          <a:xfrm>
            <a:off x="4684776" y="2545443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329982" y="2133601"/>
            <a:ext cx="1335993" cy="324322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6" action="ppaction://hlinksldjump"/>
              </a:rPr>
              <a:t>深度优先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8" name="直接箭头连接符 57"/>
          <p:cNvCxnSpPr>
            <a:stCxn id="56" idx="6"/>
            <a:endCxn id="57" idx="1"/>
          </p:cNvCxnSpPr>
          <p:nvPr/>
        </p:nvCxnSpPr>
        <p:spPr>
          <a:xfrm flipV="1">
            <a:off x="4913376" y="2295762"/>
            <a:ext cx="416606" cy="36398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11"/>
          <p:cNvSpPr>
            <a:spLocks noChangeArrowheads="1"/>
          </p:cNvSpPr>
          <p:nvPr/>
        </p:nvSpPr>
        <p:spPr bwMode="auto">
          <a:xfrm>
            <a:off x="4665663" y="1718927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5293406" y="685800"/>
            <a:ext cx="147320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邻接矩阵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5" name="直接箭头连接符 64"/>
          <p:cNvCxnSpPr>
            <a:stCxn id="63" idx="6"/>
          </p:cNvCxnSpPr>
          <p:nvPr/>
        </p:nvCxnSpPr>
        <p:spPr>
          <a:xfrm flipV="1">
            <a:off x="4894263" y="876300"/>
            <a:ext cx="511628" cy="95692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5323886" y="4183553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969093" y="3752662"/>
            <a:ext cx="1693863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7" action="ppaction://hlinksldjump"/>
              </a:rPr>
              <a:t>Prim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7" action="ppaction://hlinksldjump"/>
              </a:rPr>
              <a:t>算法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9" name="直接箭头连接符 68"/>
          <p:cNvCxnSpPr>
            <a:stCxn id="67" idx="6"/>
            <a:endCxn id="68" idx="1"/>
          </p:cNvCxnSpPr>
          <p:nvPr/>
        </p:nvCxnSpPr>
        <p:spPr>
          <a:xfrm flipV="1">
            <a:off x="5552486" y="3937167"/>
            <a:ext cx="416607" cy="36068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5969093" y="4089272"/>
            <a:ext cx="1693863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8" action="ppaction://hlinksldjump"/>
              </a:rPr>
              <a:t>Kruskal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8" action="ppaction://hlinksldjump"/>
              </a:rPr>
              <a:t>算法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7" name="直接箭头连接符 86"/>
          <p:cNvCxnSpPr>
            <a:stCxn id="67" idx="6"/>
            <a:endCxn id="83" idx="1"/>
          </p:cNvCxnSpPr>
          <p:nvPr/>
        </p:nvCxnSpPr>
        <p:spPr>
          <a:xfrm flipV="1">
            <a:off x="5552486" y="4273777"/>
            <a:ext cx="416607" cy="240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5293406" y="1015607"/>
            <a:ext cx="147320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9" action="ppaction://hlinksldjump"/>
              </a:rPr>
              <a:t>邻接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9" action="ppaction://hlinksldjump"/>
              </a:rPr>
              <a:t>[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9" action="ppaction://hlinksldjump"/>
              </a:rPr>
              <a:t>链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9" action="ppaction://hlinksldjump"/>
              </a:rPr>
              <a:t>]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9" action="ppaction://hlinksldjump"/>
              </a:rPr>
              <a:t>表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5293406" y="1345414"/>
            <a:ext cx="2936193" cy="381000"/>
          </a:xfrm>
          <a:prstGeom prst="roundRect">
            <a:avLst>
              <a:gd name="adj" fmla="val 3291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10" action="ppaction://hlinksldjump"/>
              </a:rPr>
              <a:t>十字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10" action="ppaction://hlinksldjump"/>
              </a:rPr>
              <a:t>[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10" action="ppaction://hlinksldjump"/>
              </a:rPr>
              <a:t>链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10" action="ppaction://hlinksldjump"/>
              </a:rPr>
              <a:t>]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10" action="ppaction://hlinksldjump"/>
              </a:rPr>
              <a:t>表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邻接多重表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5293406" y="1675220"/>
            <a:ext cx="754187" cy="381000"/>
          </a:xfrm>
          <a:prstGeom prst="roundRect">
            <a:avLst>
              <a:gd name="adj" fmla="val 3291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边表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93" name="直接箭头连接符 92"/>
          <p:cNvCxnSpPr>
            <a:stCxn id="63" idx="6"/>
          </p:cNvCxnSpPr>
          <p:nvPr/>
        </p:nvCxnSpPr>
        <p:spPr>
          <a:xfrm flipV="1">
            <a:off x="4894263" y="1210190"/>
            <a:ext cx="490536" cy="62303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3" idx="6"/>
          </p:cNvCxnSpPr>
          <p:nvPr/>
        </p:nvCxnSpPr>
        <p:spPr>
          <a:xfrm flipV="1">
            <a:off x="4894263" y="1575537"/>
            <a:ext cx="480786" cy="2576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3" idx="6"/>
          </p:cNvCxnSpPr>
          <p:nvPr/>
        </p:nvCxnSpPr>
        <p:spPr>
          <a:xfrm>
            <a:off x="4894263" y="1833227"/>
            <a:ext cx="511628" cy="52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8" idx="3"/>
            <a:endCxn id="62" idx="1"/>
          </p:cNvCxnSpPr>
          <p:nvPr/>
        </p:nvCxnSpPr>
        <p:spPr>
          <a:xfrm flipV="1">
            <a:off x="1159720" y="1840264"/>
            <a:ext cx="739737" cy="1674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8" idx="3"/>
            <a:endCxn id="66" idx="1"/>
          </p:cNvCxnSpPr>
          <p:nvPr/>
        </p:nvCxnSpPr>
        <p:spPr>
          <a:xfrm flipV="1">
            <a:off x="1159720" y="3488504"/>
            <a:ext cx="739737" cy="26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8" idx="3"/>
            <a:endCxn id="36" idx="1"/>
          </p:cNvCxnSpPr>
          <p:nvPr/>
        </p:nvCxnSpPr>
        <p:spPr>
          <a:xfrm>
            <a:off x="1159720" y="3515190"/>
            <a:ext cx="705140" cy="2445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329982" y="2462784"/>
            <a:ext cx="1335993" cy="420604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11" action="ppaction://hlinksldjump"/>
              </a:rPr>
              <a:t>广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11" action="ppaction://hlinksldjump"/>
              </a:rPr>
              <a:t>度优先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2" name="直接箭头连接符 41"/>
          <p:cNvCxnSpPr>
            <a:stCxn id="56" idx="6"/>
            <a:endCxn id="41" idx="1"/>
          </p:cNvCxnSpPr>
          <p:nvPr/>
        </p:nvCxnSpPr>
        <p:spPr>
          <a:xfrm>
            <a:off x="4913376" y="2659743"/>
            <a:ext cx="416606" cy="1334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11"/>
          <p:cNvSpPr>
            <a:spLocks noChangeArrowheads="1"/>
          </p:cNvSpPr>
          <p:nvPr/>
        </p:nvSpPr>
        <p:spPr bwMode="auto">
          <a:xfrm>
            <a:off x="5334000" y="4983071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979207" y="4552180"/>
            <a:ext cx="1693863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拓扑排序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4" name="直接箭头连接符 53"/>
          <p:cNvCxnSpPr>
            <a:stCxn id="48" idx="6"/>
            <a:endCxn id="51" idx="1"/>
          </p:cNvCxnSpPr>
          <p:nvPr/>
        </p:nvCxnSpPr>
        <p:spPr>
          <a:xfrm flipV="1">
            <a:off x="5562600" y="4736685"/>
            <a:ext cx="416607" cy="36068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5979207" y="4866890"/>
            <a:ext cx="1693863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AOV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网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9" name="直接箭头连接符 58"/>
          <p:cNvCxnSpPr>
            <a:stCxn id="48" idx="6"/>
            <a:endCxn id="55" idx="1"/>
          </p:cNvCxnSpPr>
          <p:nvPr/>
        </p:nvCxnSpPr>
        <p:spPr>
          <a:xfrm flipV="1">
            <a:off x="5562600" y="5051395"/>
            <a:ext cx="416607" cy="459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5979207" y="5181600"/>
            <a:ext cx="1693863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AOE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网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1" name="直接箭头连接符 60"/>
          <p:cNvCxnSpPr>
            <a:stCxn id="48" idx="6"/>
            <a:endCxn id="60" idx="1"/>
          </p:cNvCxnSpPr>
          <p:nvPr/>
        </p:nvCxnSpPr>
        <p:spPr>
          <a:xfrm>
            <a:off x="5562600" y="5097371"/>
            <a:ext cx="416607" cy="26873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5320554" y="5841091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5965760" y="5542780"/>
            <a:ext cx="2416239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Dijkstra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算法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源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2" name="直接箭头连接符 71"/>
          <p:cNvCxnSpPr>
            <a:stCxn id="70" idx="6"/>
            <a:endCxn id="71" idx="1"/>
          </p:cNvCxnSpPr>
          <p:nvPr/>
        </p:nvCxnSpPr>
        <p:spPr>
          <a:xfrm flipV="1">
            <a:off x="5549154" y="5727285"/>
            <a:ext cx="416606" cy="2281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5965761" y="5879390"/>
            <a:ext cx="2035239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Floyd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算法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多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源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4" name="直接箭头连接符 73"/>
          <p:cNvCxnSpPr>
            <a:stCxn id="70" idx="6"/>
            <a:endCxn id="73" idx="1"/>
          </p:cNvCxnSpPr>
          <p:nvPr/>
        </p:nvCxnSpPr>
        <p:spPr>
          <a:xfrm>
            <a:off x="5549154" y="5955391"/>
            <a:ext cx="416607" cy="1085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11"/>
          <p:cNvSpPr>
            <a:spLocks noChangeArrowheads="1"/>
          </p:cNvSpPr>
          <p:nvPr/>
        </p:nvSpPr>
        <p:spPr bwMode="auto">
          <a:xfrm>
            <a:off x="5343145" y="3368423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5988350" y="3273572"/>
            <a:ext cx="2698449" cy="420604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强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连通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分量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生成树</a:t>
            </a:r>
          </a:p>
        </p:txBody>
      </p:sp>
      <p:cxnSp>
        <p:nvCxnSpPr>
          <p:cNvPr id="77" name="直接箭头连接符 76"/>
          <p:cNvCxnSpPr>
            <a:stCxn id="75" idx="6"/>
            <a:endCxn id="76" idx="1"/>
          </p:cNvCxnSpPr>
          <p:nvPr/>
        </p:nvCxnSpPr>
        <p:spPr>
          <a:xfrm>
            <a:off x="5571745" y="3482723"/>
            <a:ext cx="416605" cy="115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509" y="65265"/>
            <a:ext cx="1418891" cy="12519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709" y="295275"/>
            <a:ext cx="6362700" cy="487362"/>
          </a:xfrm>
        </p:spPr>
        <p:txBody>
          <a:bodyPr/>
          <a:lstStyle/>
          <a:p>
            <a:r>
              <a:rPr lang="en-US" altLang="zh-CN" sz="2800" dirty="0" smtClean="0"/>
              <a:t>5.1 </a:t>
            </a:r>
            <a:r>
              <a:rPr lang="zh-CN" altLang="en-US" sz="2800" dirty="0" smtClean="0"/>
              <a:t>普</a:t>
            </a:r>
            <a:r>
              <a:rPr lang="zh-CN" altLang="en-US" sz="2800" dirty="0"/>
              <a:t>里姆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Prim)</a:t>
            </a:r>
            <a:r>
              <a:rPr lang="zh-CN" altLang="en-US" sz="2800" dirty="0" smtClean="0"/>
              <a:t>算法</a:t>
            </a:r>
            <a:r>
              <a:rPr lang="zh-CN" altLang="en-US" sz="1800" dirty="0" smtClean="0"/>
              <a:t>：</a:t>
            </a:r>
            <a:r>
              <a:rPr lang="zh-CN" altLang="en-US" sz="1800" dirty="0" smtClean="0">
                <a:solidFill>
                  <a:srgbClr val="7030A0"/>
                </a:solidFill>
              </a:rPr>
              <a:t>算法实现</a:t>
            </a:r>
            <a:r>
              <a:rPr lang="en-US" altLang="zh-CN" sz="1800" dirty="0" smtClean="0">
                <a:solidFill>
                  <a:srgbClr val="0070C0"/>
                </a:solidFill>
              </a:rPr>
              <a:t>-</a:t>
            </a:r>
            <a:r>
              <a:rPr lang="zh-CN" altLang="en-US" sz="1800" dirty="0" smtClean="0">
                <a:solidFill>
                  <a:srgbClr val="0070C0"/>
                </a:solidFill>
              </a:rPr>
              <a:t>步骤：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示例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191500" cy="5419725"/>
          </a:xfrm>
        </p:spPr>
        <p:txBody>
          <a:bodyPr/>
          <a:lstStyle/>
          <a:p>
            <a:r>
              <a:rPr lang="en-US" altLang="zh-CN" sz="2000" i="1" dirty="0" smtClean="0"/>
              <a:t>V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起始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MST</a:t>
            </a:r>
            <a:r>
              <a:rPr lang="zh-CN" altLang="en-US" sz="1600" dirty="0" smtClean="0"/>
              <a:t>构造，辅</a:t>
            </a:r>
            <a:r>
              <a:rPr lang="zh-CN" altLang="en-US" sz="1600" dirty="0"/>
              <a:t>组数组</a:t>
            </a:r>
            <a:r>
              <a:rPr lang="en-US" altLang="zh-CN" sz="1600" i="1" dirty="0" err="1">
                <a:solidFill>
                  <a:srgbClr val="7030A0"/>
                </a:solidFill>
              </a:rPr>
              <a:t>closedge</a:t>
            </a:r>
            <a:r>
              <a:rPr lang="zh-CN" altLang="en-US" sz="1600" dirty="0"/>
              <a:t>中各分</a:t>
            </a:r>
            <a:r>
              <a:rPr lang="zh-CN" altLang="en-US" sz="1600" dirty="0" smtClean="0"/>
              <a:t>量值</a:t>
            </a:r>
            <a:r>
              <a:rPr lang="zh-CN" altLang="en-US" sz="1600" dirty="0"/>
              <a:t>的变化</a:t>
            </a:r>
            <a:r>
              <a:rPr lang="zh-CN" altLang="en-US" sz="1600" dirty="0" smtClean="0"/>
              <a:t>情况</a:t>
            </a:r>
            <a:r>
              <a:rPr lang="zh-CN" altLang="en-US" sz="1800" dirty="0" smtClean="0"/>
              <a:t>。</a:t>
            </a:r>
            <a:endParaRPr lang="zh-CN" altLang="en-US" sz="2400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14572"/>
              </p:ext>
            </p:extLst>
          </p:nvPr>
        </p:nvGraphicFramePr>
        <p:xfrm>
          <a:off x="411162" y="1328736"/>
          <a:ext cx="8435981" cy="5242724"/>
        </p:xfrm>
        <a:graphic>
          <a:graphicData uri="http://schemas.openxmlformats.org/drawingml/2006/table">
            <a:tbl>
              <a:tblPr/>
              <a:tblGrid>
                <a:gridCol w="1136502">
                  <a:extLst>
                    <a:ext uri="{9D8B030D-6E8A-4147-A177-3AD203B41FA5}">
                      <a16:colId xmlns:a16="http://schemas.microsoft.com/office/drawing/2014/main" val="3140813007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468775482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1958529205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1736271464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1493826476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768221221"/>
                    </a:ext>
                  </a:extLst>
                </a:gridCol>
                <a:gridCol w="1741142">
                  <a:extLst>
                    <a:ext uri="{9D8B030D-6E8A-4147-A177-3AD203B41FA5}">
                      <a16:colId xmlns:a16="http://schemas.microsoft.com/office/drawing/2014/main" val="1071245188"/>
                    </a:ext>
                  </a:extLst>
                </a:gridCol>
                <a:gridCol w="1741142">
                  <a:extLst>
                    <a:ext uri="{9D8B030D-6E8A-4147-A177-3AD203B41FA5}">
                      <a16:colId xmlns:a16="http://schemas.microsoft.com/office/drawing/2014/main" val="426915675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860475045"/>
                    </a:ext>
                  </a:extLst>
                </a:gridCol>
              </a:tblGrid>
              <a:tr h="7321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1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closedge</a:t>
                      </a:r>
                      <a:endParaRPr kumimoji="1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V-U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533082"/>
                  </a:ext>
                </a:extLst>
              </a:tr>
              <a:tr h="896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adjvex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lowcost</a:t>
                      </a:r>
                      <a:endParaRPr kumimoji="1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426957"/>
                  </a:ext>
                </a:extLst>
              </a:tr>
              <a:tr h="896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adjvex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lowcost</a:t>
                      </a:r>
                      <a:endParaRPr kumimoji="1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  <a:endParaRPr kumimoji="1" lang="en-US" altLang="zh-CN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18973"/>
                  </a:ext>
                </a:extLst>
              </a:tr>
              <a:tr h="896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adjvex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lowcost</a:t>
                      </a:r>
                      <a:endParaRPr kumimoji="1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622343"/>
                  </a:ext>
                </a:extLst>
              </a:tr>
              <a:tr h="896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adjvex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lowcost</a:t>
                      </a:r>
                      <a:endParaRPr kumimoji="1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  <a:endParaRPr kumimoji="1" lang="en-US" altLang="zh-CN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560581"/>
                  </a:ext>
                </a:extLst>
              </a:tr>
              <a:tr h="896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adjvex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lowcost</a:t>
                      </a:r>
                      <a:endParaRPr kumimoji="1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51506"/>
                  </a:ext>
                </a:extLst>
              </a:tr>
            </a:tbl>
          </a:graphicData>
        </a:graphic>
      </p:graphicFrame>
      <p:sp>
        <p:nvSpPr>
          <p:cNvPr id="6" name="Line 76"/>
          <p:cNvSpPr>
            <a:spLocks noChangeShapeType="1"/>
          </p:cNvSpPr>
          <p:nvPr/>
        </p:nvSpPr>
        <p:spPr bwMode="auto">
          <a:xfrm>
            <a:off x="411162" y="1331977"/>
            <a:ext cx="1136502" cy="728871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19563" y="1704271"/>
            <a:ext cx="534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V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9535" y="1704271"/>
            <a:ext cx="534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V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37042" y="1704271"/>
            <a:ext cx="534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V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13632" y="1704271"/>
            <a:ext cx="534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V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4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1787" y="1704271"/>
            <a:ext cx="534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V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5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82181" y="2132856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29121" y="4173221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CC00FF"/>
                </a:solidFill>
              </a:rPr>
              <a:t>2</a:t>
            </a:r>
            <a:endParaRPr lang="zh-CN" altLang="en-US" sz="2000" baseline="-25000" dirty="0">
              <a:solidFill>
                <a:srgbClr val="CC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13344" y="325469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CC00FF"/>
                </a:solidFill>
              </a:rPr>
              <a:t>5</a:t>
            </a:r>
            <a:endParaRPr lang="zh-CN" altLang="en-US" sz="2000" baseline="-25000" dirty="0">
              <a:solidFill>
                <a:srgbClr val="CC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29121" y="231994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rgbClr val="CC00FF"/>
                </a:solidFill>
              </a:rPr>
              <a:t>4</a:t>
            </a:r>
            <a:endParaRPr lang="zh-CN" altLang="en-US" sz="2000" baseline="-25000" dirty="0">
              <a:solidFill>
                <a:srgbClr val="CC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29121" y="503870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CC00FF"/>
                </a:solidFill>
              </a:rPr>
              <a:t>3</a:t>
            </a:r>
            <a:endParaRPr lang="zh-CN" altLang="en-US" sz="2000" baseline="-25000" dirty="0">
              <a:solidFill>
                <a:srgbClr val="CC00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57123" y="2066976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1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1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16202" y="2066976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1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1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∞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85189" y="2066976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1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1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4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42746" y="2066976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1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1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∞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57722" y="2631686"/>
            <a:ext cx="264541" cy="234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243673" y="2972799"/>
            <a:ext cx="575799" cy="923330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4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4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13615" y="2982324"/>
            <a:ext cx="575799" cy="923330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4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4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11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71954" y="2982324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37804" y="2982324"/>
            <a:ext cx="575799" cy="923330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4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4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51784" y="5683020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21726" y="5683020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0065" y="5683020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45915" y="5683020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45414" y="3882820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4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4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915356" y="3882820"/>
            <a:ext cx="575799" cy="923330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5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5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6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73695" y="3882820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39545" y="3882820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256300" y="4768688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26242" y="4768688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5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5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6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84581" y="4768688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50431" y="4768688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678162" y="2066976"/>
            <a:ext cx="4171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※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82181" y="3028890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76057" y="3933056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76057" y="4829090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76057" y="5732536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49628" y="2159840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4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24316" y="2159840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36972" y="2159840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3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36897" y="2553576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5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957651" y="5254674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53543" y="3933056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490422" y="4829090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492949" y="5732536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914796" y="4829090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937096" y="5731384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096574" y="6120510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2290484" y="2570272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2948474" y="2564904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3631810" y="2564904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4273190" y="2564904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863773" y="3430800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5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863773" y="3072218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241366" y="3082375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3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287210" y="3484121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948474" y="3484121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4252534" y="3484121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077354" y="5329516"/>
            <a:ext cx="264541" cy="234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382228" y="3538994"/>
            <a:ext cx="264541" cy="234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873632" y="3945792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2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274417" y="3945792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3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2287210" y="4377804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949832" y="4377804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416500" y="4439682"/>
            <a:ext cx="264541" cy="234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7312507" y="4868327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3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3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3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0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11822 -2.96296E-6 C -0.17135 -2.96296E-6 -0.23645 0.03588 -0.23645 0.06505 L -0.23645 0.13033 " pathEditMode="relative" rAng="0" ptsTypes="AAAA">
                                      <p:cBhvr>
                                        <p:cTn id="11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5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50" autoRev="1" fill="remov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9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0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250" autoRev="1" fill="remov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3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4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0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-0.05486 1.85185E-6 C -0.07952 1.85185E-6 -0.10955 0.02037 -0.10955 0.03773 L -0.10955 0.07569 " pathEditMode="relative" rAng="0" ptsTypes="AAAA">
                                      <p:cBhvr>
                                        <p:cTn id="20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4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5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8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9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250" autoRev="1" fill="remov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00"/>
                            </p:stCondLst>
                            <p:childTnLst>
                              <p:par>
                                <p:cTn id="2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-0.0974 3.7037E-7 C -0.14097 3.7037E-7 -0.19462 0.05185 -0.19462 0.09421 L -0.19462 0.18843 " pathEditMode="relative" rAng="0" ptsTypes="AAAA">
                                      <p:cBhvr>
                                        <p:cTn id="27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40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0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1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2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3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4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-0.09931 -3.7037E-7 C -0.14393 -3.7037E-7 -0.19844 0.05 -0.19844 0.09074 L -0.19844 0.18148 " pathEditMode="relative" rAng="0" ptsTypes="AAAA">
                                      <p:cBhvr>
                                        <p:cTn id="32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1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500"/>
                            </p:stCondLst>
                            <p:childTnLst>
                              <p:par>
                                <p:cTn id="3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" grpId="0" animBg="1"/>
      <p:bldP spid="29" grpId="0" animBg="1"/>
      <p:bldP spid="30" grpId="0" animBg="1"/>
      <p:bldP spid="32" grpId="0"/>
      <p:bldP spid="33" grpId="0" animBg="1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2" grpId="1"/>
      <p:bldP spid="52" grpId="2"/>
      <p:bldP spid="53" grpId="0"/>
      <p:bldP spid="53" grpId="1"/>
      <p:bldP spid="54" grpId="0"/>
      <p:bldP spid="54" grpId="1"/>
      <p:bldP spid="55" grpId="0"/>
      <p:bldP spid="55" grpId="1"/>
      <p:bldP spid="56" grpId="0" animBg="1"/>
      <p:bldP spid="67" grpId="0"/>
      <p:bldP spid="68" grpId="0"/>
      <p:bldP spid="69" grpId="0"/>
      <p:bldP spid="72" grpId="0"/>
      <p:bldP spid="73" grpId="0"/>
      <p:bldP spid="74" grpId="0"/>
      <p:bldP spid="75" grpId="0" animBg="1"/>
      <p:bldP spid="76" grpId="0" animBg="1"/>
      <p:bldP spid="77" grpId="0" animBg="1"/>
      <p:bldP spid="78" grpId="0" animBg="1"/>
      <p:bldP spid="79" grpId="0"/>
      <p:bldP spid="79" grpId="1"/>
      <p:bldP spid="79" grpId="2"/>
      <p:bldP spid="80" grpId="0"/>
      <p:bldP spid="80" grpId="1"/>
      <p:bldP spid="81" grpId="0"/>
      <p:bldP spid="81" grpId="1"/>
      <p:bldP spid="61" grpId="0" animBg="1"/>
      <p:bldP spid="62" grpId="0" animBg="1"/>
      <p:bldP spid="63" grpId="0" animBg="1"/>
      <p:bldP spid="64" grpId="0" animBg="1"/>
      <p:bldP spid="65" grpId="0" animBg="1"/>
      <p:bldP spid="71" grpId="0"/>
      <p:bldP spid="71" grpId="1"/>
      <p:bldP spid="71" grpId="2"/>
      <p:bldP spid="82" grpId="0"/>
      <p:bldP spid="82" grpId="1"/>
      <p:bldP spid="83" grpId="0" animBg="1"/>
      <p:bldP spid="84" grpId="0" animBg="1"/>
      <p:bldP spid="85" grpId="0" animBg="1"/>
      <p:bldP spid="86" grpId="0"/>
      <p:bldP spid="86" grpId="1"/>
      <p:bldP spid="86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509" y="65265"/>
            <a:ext cx="1418891" cy="12519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709" y="295275"/>
            <a:ext cx="6362700" cy="487362"/>
          </a:xfrm>
        </p:spPr>
        <p:txBody>
          <a:bodyPr/>
          <a:lstStyle/>
          <a:p>
            <a:r>
              <a:rPr lang="en-US" altLang="zh-CN" sz="2800" dirty="0" smtClean="0"/>
              <a:t>5.1 </a:t>
            </a:r>
            <a:r>
              <a:rPr lang="zh-CN" altLang="en-US" sz="2800" dirty="0" smtClean="0"/>
              <a:t>普</a:t>
            </a:r>
            <a:r>
              <a:rPr lang="zh-CN" altLang="en-US" sz="2800" dirty="0"/>
              <a:t>里姆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Prim)</a:t>
            </a:r>
            <a:r>
              <a:rPr lang="zh-CN" altLang="en-US" sz="2800" dirty="0" smtClean="0"/>
              <a:t>算法</a:t>
            </a:r>
            <a:r>
              <a:rPr lang="zh-CN" altLang="en-US" sz="1800" dirty="0" smtClean="0"/>
              <a:t>：</a:t>
            </a:r>
            <a:r>
              <a:rPr lang="zh-CN" altLang="en-US" sz="1800" dirty="0" smtClean="0">
                <a:solidFill>
                  <a:srgbClr val="7030A0"/>
                </a:solidFill>
              </a:rPr>
              <a:t>算法实现</a:t>
            </a:r>
            <a:r>
              <a:rPr lang="en-US" altLang="zh-CN" sz="1800" dirty="0" smtClean="0">
                <a:solidFill>
                  <a:srgbClr val="0070C0"/>
                </a:solidFill>
              </a:rPr>
              <a:t>-</a:t>
            </a:r>
            <a:r>
              <a:rPr lang="zh-CN" altLang="en-US" sz="1800" dirty="0" smtClean="0">
                <a:solidFill>
                  <a:srgbClr val="0070C0"/>
                </a:solidFill>
              </a:rPr>
              <a:t>步骤：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示例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191500" cy="5419725"/>
          </a:xfrm>
        </p:spPr>
        <p:txBody>
          <a:bodyPr/>
          <a:lstStyle/>
          <a:p>
            <a:r>
              <a:rPr lang="en-US" altLang="zh-CN" sz="2000" i="1" dirty="0" smtClean="0"/>
              <a:t>V</a:t>
            </a:r>
            <a:r>
              <a:rPr lang="en-US" altLang="zh-CN" sz="2000" baseline="-25000" dirty="0" smtClean="0"/>
              <a:t>2</a:t>
            </a:r>
            <a:r>
              <a:rPr lang="zh-CN" altLang="en-US" sz="2000" dirty="0" smtClean="0"/>
              <a:t>起始</a:t>
            </a:r>
            <a:r>
              <a:rPr lang="zh-CN" altLang="en-US" sz="1600" dirty="0"/>
              <a:t>的</a:t>
            </a:r>
            <a:r>
              <a:rPr lang="en-US" altLang="zh-CN" sz="1600" dirty="0"/>
              <a:t>MST</a:t>
            </a:r>
            <a:r>
              <a:rPr lang="zh-CN" altLang="en-US" sz="1600" dirty="0"/>
              <a:t>构造，辅组数组</a:t>
            </a:r>
            <a:r>
              <a:rPr lang="en-US" altLang="zh-CN" sz="1600" i="1" dirty="0" err="1">
                <a:solidFill>
                  <a:srgbClr val="7030A0"/>
                </a:solidFill>
              </a:rPr>
              <a:t>closedge</a:t>
            </a:r>
            <a:r>
              <a:rPr lang="zh-CN" altLang="en-US" sz="1600" dirty="0"/>
              <a:t>中各分量值的变化情况</a:t>
            </a:r>
            <a:r>
              <a:rPr lang="zh-CN" altLang="en-US" sz="1800" dirty="0"/>
              <a:t>。</a:t>
            </a:r>
            <a:endParaRPr lang="zh-CN" altLang="en-US" sz="2400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51670"/>
              </p:ext>
            </p:extLst>
          </p:nvPr>
        </p:nvGraphicFramePr>
        <p:xfrm>
          <a:off x="411162" y="1328736"/>
          <a:ext cx="8435981" cy="5242724"/>
        </p:xfrm>
        <a:graphic>
          <a:graphicData uri="http://schemas.openxmlformats.org/drawingml/2006/table">
            <a:tbl>
              <a:tblPr/>
              <a:tblGrid>
                <a:gridCol w="1136502">
                  <a:extLst>
                    <a:ext uri="{9D8B030D-6E8A-4147-A177-3AD203B41FA5}">
                      <a16:colId xmlns:a16="http://schemas.microsoft.com/office/drawing/2014/main" val="3140813007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468775482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1958529205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1736271464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1493826476"/>
                    </a:ext>
                  </a:extLst>
                </a:gridCol>
                <a:gridCol w="662474">
                  <a:extLst>
                    <a:ext uri="{9D8B030D-6E8A-4147-A177-3AD203B41FA5}">
                      <a16:colId xmlns:a16="http://schemas.microsoft.com/office/drawing/2014/main" val="2768221221"/>
                    </a:ext>
                  </a:extLst>
                </a:gridCol>
                <a:gridCol w="1741142">
                  <a:extLst>
                    <a:ext uri="{9D8B030D-6E8A-4147-A177-3AD203B41FA5}">
                      <a16:colId xmlns:a16="http://schemas.microsoft.com/office/drawing/2014/main" val="1071245188"/>
                    </a:ext>
                  </a:extLst>
                </a:gridCol>
                <a:gridCol w="1741142">
                  <a:extLst>
                    <a:ext uri="{9D8B030D-6E8A-4147-A177-3AD203B41FA5}">
                      <a16:colId xmlns:a16="http://schemas.microsoft.com/office/drawing/2014/main" val="426915675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860475045"/>
                    </a:ext>
                  </a:extLst>
                </a:gridCol>
              </a:tblGrid>
              <a:tr h="7321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closedge</a:t>
                      </a:r>
                      <a:endParaRPr kumimoji="1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V-U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533082"/>
                  </a:ext>
                </a:extLst>
              </a:tr>
              <a:tr h="896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adjvex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lowcost</a:t>
                      </a:r>
                      <a:endParaRPr kumimoji="1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426957"/>
                  </a:ext>
                </a:extLst>
              </a:tr>
              <a:tr h="896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adjvex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lowcost</a:t>
                      </a:r>
                      <a:endParaRPr kumimoji="1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  <a:endParaRPr kumimoji="1" lang="en-US" altLang="zh-CN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18973"/>
                  </a:ext>
                </a:extLst>
              </a:tr>
              <a:tr h="896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adjvex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lowcost</a:t>
                      </a:r>
                      <a:endParaRPr kumimoji="1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622343"/>
                  </a:ext>
                </a:extLst>
              </a:tr>
              <a:tr h="896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adjvex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lowcost</a:t>
                      </a:r>
                      <a:endParaRPr kumimoji="1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  <a:endParaRPr kumimoji="1" lang="en-US" altLang="zh-CN" sz="4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560581"/>
                  </a:ext>
                </a:extLst>
              </a:tr>
              <a:tr h="896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adjvex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lowcost</a:t>
                      </a:r>
                      <a:endParaRPr kumimoji="1" lang="en-US" altLang="zh-CN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       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451506"/>
                  </a:ext>
                </a:extLst>
              </a:tr>
            </a:tbl>
          </a:graphicData>
        </a:graphic>
      </p:graphicFrame>
      <p:sp>
        <p:nvSpPr>
          <p:cNvPr id="6" name="Line 76"/>
          <p:cNvSpPr>
            <a:spLocks noChangeShapeType="1"/>
          </p:cNvSpPr>
          <p:nvPr/>
        </p:nvSpPr>
        <p:spPr bwMode="auto">
          <a:xfrm>
            <a:off x="411162" y="1331977"/>
            <a:ext cx="1136502" cy="728871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19563" y="1704271"/>
            <a:ext cx="534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V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9535" y="1704271"/>
            <a:ext cx="534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V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37042" y="1704271"/>
            <a:ext cx="534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V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13632" y="1704271"/>
            <a:ext cx="534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V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4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1787" y="1704271"/>
            <a:ext cx="5341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V</a:t>
            </a:r>
            <a:r>
              <a:rPr lang="en-US" altLang="zh-CN" sz="1600" baseline="-25000" dirty="0" smtClean="0">
                <a:solidFill>
                  <a:schemeClr val="tx1"/>
                </a:solidFill>
              </a:rPr>
              <a:t>5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82180" y="2132856"/>
            <a:ext cx="450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29121" y="4173221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CC00FF"/>
                </a:solidFill>
              </a:rPr>
              <a:t>1</a:t>
            </a:r>
            <a:endParaRPr lang="zh-CN" altLang="en-US" sz="2000" baseline="-25000" dirty="0">
              <a:solidFill>
                <a:srgbClr val="CC00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13344" y="325469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CC00FF"/>
                </a:solidFill>
              </a:rPr>
              <a:t>5</a:t>
            </a:r>
            <a:endParaRPr lang="zh-CN" altLang="en-US" sz="2000" baseline="-25000" dirty="0">
              <a:solidFill>
                <a:srgbClr val="CC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29121" y="231994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CC00FF"/>
                </a:solidFill>
              </a:rPr>
              <a:t>4</a:t>
            </a:r>
            <a:endParaRPr lang="zh-CN" altLang="en-US" sz="2000" baseline="-25000" dirty="0">
              <a:solidFill>
                <a:srgbClr val="CC00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29121" y="503870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CC00FF"/>
                </a:solidFill>
              </a:rPr>
              <a:t>3</a:t>
            </a:r>
            <a:endParaRPr lang="zh-CN" altLang="en-US" sz="2000" baseline="-25000" dirty="0">
              <a:solidFill>
                <a:srgbClr val="CC00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98723" y="2066976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8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16202" y="2066976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85189" y="2066976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5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242746" y="2066976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12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45050" y="2612202"/>
            <a:ext cx="264541" cy="234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85273" y="2972799"/>
            <a:ext cx="575799" cy="923330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4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4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4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913615" y="2982324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571954" y="2982324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37804" y="2982324"/>
            <a:ext cx="575799" cy="923330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4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4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93384" y="5683020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21726" y="5683020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80065" y="5683020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245915" y="5683020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587014" y="3882820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4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4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4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915356" y="3882820"/>
            <a:ext cx="575799" cy="923330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5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5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6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73695" y="3882820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39545" y="3882820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597900" y="4768688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26242" y="4768688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B050"/>
                </a:solidFill>
              </a:rPr>
              <a:t>5</a:t>
            </a:r>
            <a:r>
              <a:rPr lang="en-US" altLang="zh-CN" sz="1200" dirty="0" smtClean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V</a:t>
            </a:r>
            <a:r>
              <a:rPr lang="en-US" altLang="zh-CN" sz="1200" baseline="-25000" dirty="0" smtClean="0">
                <a:solidFill>
                  <a:srgbClr val="00B050"/>
                </a:solidFill>
              </a:rPr>
              <a:t>5</a:t>
            </a:r>
            <a:r>
              <a:rPr lang="en-US" altLang="zh-CN" sz="1200" dirty="0" smtClean="0">
                <a:solidFill>
                  <a:schemeClr val="tx1"/>
                </a:solidFill>
              </a:rPr>
              <a:t>)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6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84581" y="4768688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50431" y="4768688"/>
            <a:ext cx="575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25303" y="2064597"/>
            <a:ext cx="4171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※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82180" y="3028890"/>
            <a:ext cx="450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76056" y="3933056"/>
            <a:ext cx="450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076056" y="4829090"/>
            <a:ext cx="450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76056" y="5732536"/>
            <a:ext cx="450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49628" y="2159840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4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24316" y="2159840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1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236972" y="2159840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3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836897" y="2553576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</a:rPr>
              <a:t>5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628762" y="2570925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939344" y="2563019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623610" y="2555225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274220" y="2577545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390353" y="3551208"/>
            <a:ext cx="264541" cy="215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748465" y="4445426"/>
            <a:ext cx="264541" cy="234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3083323" y="5326738"/>
            <a:ext cx="264541" cy="234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628762" y="3485185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628762" y="4388585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2946765" y="3485185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4274220" y="3485185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86332" y="3933056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523211" y="4829090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525738" y="5732536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968177" y="5255775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2946765" y="4388585"/>
            <a:ext cx="503948" cy="357794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914796" y="4829090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937096" y="5731384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096574" y="6120510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zh-CN" altLang="en-US" sz="20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8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3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-0.12152 -2.96296E-6 C -0.17604 -2.96296E-6 -0.24288 0.03588 -0.24288 0.06505 L -0.24288 0.13033 " pathEditMode="relative" rAng="0" ptsTypes="AAAA">
                                      <p:cBhvr>
                                        <p:cTn id="11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3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-0.00087 0.1303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0035 0.1303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00156 0.1312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0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4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5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12315 L -0.05122 0.12315 C -0.07483 0.12315 -0.10313 0.14398 -0.10313 0.16134 L -0.10313 0.20023 " pathEditMode="relative" rAng="0" ptsTypes="AAAA">
                                      <p:cBhvr>
                                        <p:cTn id="20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3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0.13033 L 0.01059 0.26435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13033 L -0.00122 0.26435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7" presetClass="emph" presetSubtype="0" fill="remove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7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8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9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25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7" presetClass="emph" presetSubtype="0" fill="remove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5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37 0.26991 L -0.08802 0.26991 C -0.13368 0.26991 -0.18941 0.31667 -0.18941 0.35486 L -0.18941 0.44005 " pathEditMode="relative" rAng="0" ptsTypes="AAAA">
                                      <p:cBhvr>
                                        <p:cTn id="28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000"/>
                            </p:stCondLst>
                            <p:childTnLst>
                              <p:par>
                                <p:cTn id="2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26435 L 0.00364 0.41135 " pathEditMode="relative" rAng="0" ptsTypes="AA">
                                      <p:cBhvr>
                                        <p:cTn id="29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7" presetClass="emph" presetSubtype="0" fill="remove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5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0.41135 L -0.09063 0.41135 C -0.13316 0.41135 -0.1849 0.45672 -0.1849 0.49375 L -0.1849 0.57639 " pathEditMode="relative" rAng="0" ptsTypes="AAAA">
                                      <p:cBhvr>
                                        <p:cTn id="3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4" grpId="0" animBg="1"/>
      <p:bldP spid="29" grpId="0" animBg="1"/>
      <p:bldP spid="30" grpId="0"/>
      <p:bldP spid="32" grpId="0"/>
      <p:bldP spid="33" grpId="0" animBg="1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/>
      <p:bldP spid="52" grpId="1"/>
      <p:bldP spid="52" grpId="2"/>
      <p:bldP spid="53" grpId="0"/>
      <p:bldP spid="53" grpId="1"/>
      <p:bldP spid="53" grpId="2"/>
      <p:bldP spid="53" grpId="3"/>
      <p:bldP spid="53" grpId="4"/>
      <p:bldP spid="53" grpId="5"/>
      <p:bldP spid="53" grpId="6"/>
      <p:bldP spid="54" grpId="0"/>
      <p:bldP spid="54" grpId="1"/>
      <p:bldP spid="54" grpId="2"/>
      <p:bldP spid="54" grpId="3"/>
      <p:bldP spid="54" grpId="4"/>
      <p:bldP spid="54" grpId="5"/>
      <p:bldP spid="54" grpId="6"/>
      <p:bldP spid="54" grpId="7"/>
      <p:bldP spid="54" grpId="8"/>
      <p:bldP spid="55" grpId="0"/>
      <p:bldP spid="55" grpId="1"/>
      <p:bldP spid="55" grpId="2"/>
      <p:bldP spid="55" grpId="3"/>
      <p:bldP spid="55" grpId="4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 animBg="1"/>
      <p:bldP spid="71" grpId="0" animBg="1"/>
      <p:bldP spid="72" grpId="0"/>
      <p:bldP spid="73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普</a:t>
            </a:r>
            <a:r>
              <a:rPr lang="zh-CN" altLang="en-US" dirty="0"/>
              <a:t>里姆</a:t>
            </a:r>
            <a:r>
              <a:rPr lang="en-US" altLang="zh-CN" dirty="0"/>
              <a:t>(</a:t>
            </a:r>
            <a:r>
              <a:rPr lang="en-US" altLang="zh-CN" dirty="0" smtClean="0"/>
              <a:t>Prim)</a:t>
            </a:r>
            <a:r>
              <a:rPr lang="zh-CN" altLang="en-US" dirty="0" smtClean="0"/>
              <a:t>算法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算法实现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029201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/>
              <a:t>设</a:t>
            </a:r>
            <a:r>
              <a:rPr lang="zh-CN" altLang="en-US" sz="2000" b="1" dirty="0">
                <a:solidFill>
                  <a:schemeClr val="tx2"/>
                </a:solidFill>
              </a:rPr>
              <a:t>带权连通图</a:t>
            </a:r>
            <a:r>
              <a:rPr lang="zh-CN" altLang="en-US" sz="2000" dirty="0"/>
              <a:t>有</a:t>
            </a:r>
            <a:r>
              <a:rPr lang="en-US" altLang="zh-CN" sz="2000" i="1" dirty="0">
                <a:solidFill>
                  <a:schemeClr val="accent6"/>
                </a:solidFill>
              </a:rPr>
              <a:t>n</a:t>
            </a:r>
            <a:r>
              <a:rPr lang="zh-CN" altLang="en-US" sz="2000" dirty="0"/>
              <a:t>个顶点，则算法</a:t>
            </a:r>
            <a:r>
              <a:rPr lang="zh-CN" altLang="en-US" sz="2000" dirty="0" smtClean="0"/>
              <a:t>的</a:t>
            </a:r>
            <a:r>
              <a:rPr lang="zh-CN" altLang="en-US" sz="2000" u="sng" dirty="0" smtClean="0">
                <a:solidFill>
                  <a:schemeClr val="accent6"/>
                </a:solidFill>
              </a:rPr>
              <a:t>主要时间开销是</a:t>
            </a:r>
            <a:r>
              <a:rPr lang="zh-CN" altLang="en-US" sz="2000" b="1" i="1" u="sng" dirty="0">
                <a:solidFill>
                  <a:schemeClr val="accent6"/>
                </a:solidFill>
              </a:rPr>
              <a:t>二重</a:t>
            </a:r>
            <a:r>
              <a:rPr lang="zh-CN" altLang="en-US" sz="2000" b="1" i="1" u="sng" dirty="0" smtClean="0">
                <a:solidFill>
                  <a:schemeClr val="accent6"/>
                </a:solidFill>
              </a:rPr>
              <a:t>循环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遍历获得</a:t>
            </a:r>
            <a:r>
              <a:rPr lang="en-US" altLang="zh-CN" sz="2000" b="1" i="1" dirty="0" err="1" smtClean="0">
                <a:solidFill>
                  <a:srgbClr val="0000CC"/>
                </a:solidFill>
              </a:rPr>
              <a:t>closedge</a:t>
            </a:r>
            <a:r>
              <a:rPr lang="zh-CN" altLang="en-US" sz="2000" dirty="0" smtClean="0"/>
              <a:t>中权</a:t>
            </a:r>
            <a:r>
              <a:rPr lang="zh-CN" altLang="en-US" sz="2000" dirty="0"/>
              <a:t>值最小的边，频度为</a:t>
            </a:r>
            <a:r>
              <a:rPr lang="en-US" altLang="zh-CN" sz="2000" i="1" dirty="0" smtClean="0">
                <a:solidFill>
                  <a:schemeClr val="accent6"/>
                </a:solidFill>
              </a:rPr>
              <a:t>n-1</a:t>
            </a:r>
            <a:r>
              <a:rPr lang="en-US" altLang="zh-CN" sz="2000" dirty="0" smtClean="0"/>
              <a:t>; </a:t>
            </a:r>
            <a:r>
              <a:rPr lang="zh-CN" altLang="en-US" sz="2000" dirty="0" smtClean="0"/>
              <a:t>修改</a:t>
            </a:r>
            <a:r>
              <a:rPr lang="en-US" altLang="zh-CN" sz="2000" b="1" i="1" dirty="0" err="1">
                <a:solidFill>
                  <a:srgbClr val="0000CC"/>
                </a:solidFill>
              </a:rPr>
              <a:t>closedge</a:t>
            </a:r>
            <a:r>
              <a:rPr lang="zh-CN" altLang="en-US" sz="2000" dirty="0"/>
              <a:t>数组，频度为</a:t>
            </a:r>
            <a:r>
              <a:rPr lang="en-US" altLang="zh-CN" sz="2000" i="1" dirty="0">
                <a:solidFill>
                  <a:schemeClr val="accent6"/>
                </a:solidFill>
              </a:rPr>
              <a:t>n</a:t>
            </a:r>
            <a:r>
              <a:rPr lang="en-US" altLang="zh-CN" sz="2000" dirty="0"/>
              <a:t> </a:t>
            </a:r>
            <a:r>
              <a:rPr lang="zh-CN" altLang="en-US" sz="2000" dirty="0"/>
              <a:t>。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/>
              <a:t>因此，</a:t>
            </a:r>
            <a:r>
              <a:rPr lang="zh-CN" altLang="en-US" sz="2000" dirty="0" smtClean="0"/>
              <a:t>整个</a:t>
            </a:r>
            <a:r>
              <a:rPr lang="en-US" altLang="zh-CN" sz="2000" dirty="0" smtClean="0"/>
              <a:t>Prim</a:t>
            </a:r>
            <a:r>
              <a:rPr lang="zh-CN" altLang="en-US" sz="2000" dirty="0" smtClean="0"/>
              <a:t>算法</a:t>
            </a:r>
            <a:r>
              <a:rPr lang="zh-CN" altLang="en-US" sz="2000" dirty="0"/>
              <a:t>的时间复杂度是</a:t>
            </a:r>
            <a:r>
              <a:rPr lang="en-US" altLang="zh-CN" sz="2000" i="1" dirty="0">
                <a:solidFill>
                  <a:srgbClr val="C00000"/>
                </a:solidFill>
              </a:rPr>
              <a:t>O(n</a:t>
            </a:r>
            <a:r>
              <a:rPr lang="en-US" altLang="zh-CN" sz="2000" i="1" baseline="30000" dirty="0">
                <a:solidFill>
                  <a:srgbClr val="C00000"/>
                </a:solidFill>
              </a:rPr>
              <a:t>2</a:t>
            </a:r>
            <a:r>
              <a:rPr lang="en-US" altLang="zh-CN" sz="2000" i="1" dirty="0">
                <a:solidFill>
                  <a:srgbClr val="C00000"/>
                </a:solidFill>
              </a:rPr>
              <a:t>)</a:t>
            </a:r>
            <a:r>
              <a:rPr lang="zh-CN" altLang="en-US" sz="2000" dirty="0"/>
              <a:t>，</a:t>
            </a:r>
            <a:r>
              <a:rPr lang="zh-CN" altLang="en-US" sz="20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与边的数目无关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5" name="动作按钮: 开始 4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7182" name="TextBox1" r:id="rId2" imgW="8161200" imgH="4251960"/>
        </mc:Choice>
        <mc:Fallback>
          <p:control name="TextBox1" r:id="rId2" imgW="8161200" imgH="425196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44376" y="990600"/>
                  <a:ext cx="8160072" cy="4254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6814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05334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克鲁斯卡尔</a:t>
            </a:r>
            <a:r>
              <a:rPr lang="en-US" altLang="zh-CN" dirty="0"/>
              <a:t>(Kruskal)</a:t>
            </a:r>
            <a:r>
              <a:rPr lang="zh-CN" altLang="en-US" dirty="0" smtClean="0"/>
              <a:t>算法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构建示例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28326"/>
            <a:ext cx="3991716" cy="480367"/>
          </a:xfrm>
        </p:spPr>
        <p:txBody>
          <a:bodyPr/>
          <a:lstStyle/>
          <a:p>
            <a:r>
              <a:rPr lang="en-US" altLang="zh-CN" sz="2200" dirty="0" err="1" smtClean="0">
                <a:solidFill>
                  <a:srgbClr val="0070C0"/>
                </a:solidFill>
              </a:rPr>
              <a:t>kruskal</a:t>
            </a:r>
            <a:r>
              <a:rPr lang="zh-CN" altLang="en-US" sz="2200" dirty="0"/>
              <a:t>算法</a:t>
            </a:r>
            <a:r>
              <a:rPr lang="zh-CN" altLang="en-US" sz="2200" dirty="0" smtClean="0"/>
              <a:t>构造</a:t>
            </a:r>
            <a:r>
              <a:rPr lang="en-US" altLang="zh-CN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MST</a:t>
            </a:r>
            <a:r>
              <a:rPr lang="zh-CN" altLang="en-US" sz="2200" dirty="0" smtClean="0"/>
              <a:t>的过程</a:t>
            </a:r>
            <a:r>
              <a:rPr lang="en-US" altLang="zh-CN" sz="2200" dirty="0" smtClean="0"/>
              <a:t>:</a:t>
            </a:r>
            <a:endParaRPr lang="zh-CN" altLang="en-US" sz="2200" dirty="0"/>
          </a:p>
        </p:txBody>
      </p:sp>
      <p:sp>
        <p:nvSpPr>
          <p:cNvPr id="5" name="文本框 4"/>
          <p:cNvSpPr txBox="1"/>
          <p:nvPr/>
        </p:nvSpPr>
        <p:spPr>
          <a:xfrm>
            <a:off x="843224" y="35014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0070C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</a:t>
            </a:r>
            <a:r>
              <a:rPr lang="zh-CN" altLang="en-US" sz="1800" dirty="0" smtClean="0">
                <a:solidFill>
                  <a:srgbClr val="7030A0"/>
                </a:solidFill>
              </a:rPr>
              <a:t>带</a:t>
            </a:r>
            <a:r>
              <a:rPr lang="zh-CN" altLang="en-US" sz="1800" dirty="0" smtClean="0">
                <a:solidFill>
                  <a:schemeClr val="tx2"/>
                </a:solidFill>
              </a:rPr>
              <a:t>权图</a:t>
            </a:r>
            <a:r>
              <a:rPr lang="en-US" altLang="zh-CN" sz="1800" dirty="0" smtClean="0">
                <a:solidFill>
                  <a:schemeClr val="tx2"/>
                </a:solidFill>
              </a:rPr>
              <a:t>G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61596" y="3362926"/>
            <a:ext cx="2595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</a:t>
            </a:r>
            <a:r>
              <a:rPr lang="zh-CN" altLang="en-US" sz="1800" dirty="0" smtClean="0">
                <a:solidFill>
                  <a:schemeClr val="tx2"/>
                </a:solidFill>
              </a:rPr>
              <a:t>尝试插入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sz="1800" i="1" u="sng" dirty="0" smtClean="0">
                <a:solidFill>
                  <a:schemeClr val="tx2"/>
                </a:solidFill>
              </a:rPr>
              <a:t>当前</a:t>
            </a:r>
            <a:r>
              <a:rPr lang="zh-CN" altLang="en-US" sz="1800" dirty="0">
                <a:solidFill>
                  <a:schemeClr val="tx2"/>
                </a:solidFill>
              </a:rPr>
              <a:t>权</a:t>
            </a:r>
            <a:r>
              <a:rPr lang="zh-CN" altLang="en-US" sz="1800" dirty="0" smtClean="0">
                <a:solidFill>
                  <a:schemeClr val="tx2"/>
                </a:solidFill>
              </a:rPr>
              <a:t>最小</a:t>
            </a:r>
            <a:r>
              <a:rPr lang="zh-CN" altLang="en-US" sz="1050" dirty="0" smtClean="0">
                <a:solidFill>
                  <a:schemeClr val="tx2"/>
                </a:solidFill>
              </a:rPr>
              <a:t>的</a:t>
            </a:r>
            <a:r>
              <a:rPr lang="zh-CN" altLang="en-US" sz="1800" dirty="0" smtClean="0">
                <a:solidFill>
                  <a:schemeClr val="tx2"/>
                </a:solidFill>
              </a:rPr>
              <a:t>边</a:t>
            </a:r>
            <a:r>
              <a:rPr lang="en-US" altLang="zh-CN" sz="1800" dirty="0" smtClean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4</a:t>
            </a:r>
            <a:r>
              <a:rPr lang="en-US" altLang="zh-CN" sz="1800" dirty="0" smtClean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5</a:t>
            </a:r>
            <a:r>
              <a:rPr lang="en-US" altLang="zh-CN" sz="1800" dirty="0" smtClean="0">
                <a:solidFill>
                  <a:schemeClr val="tx2"/>
                </a:solidFill>
              </a:rPr>
              <a:t>: </a:t>
            </a:r>
            <a:r>
              <a:rPr lang="en-US" altLang="zh-CN" sz="1800" dirty="0" smtClean="0">
                <a:solidFill>
                  <a:srgbClr val="0000CC"/>
                </a:solidFill>
                <a:sym typeface="Wingdings 2" panose="05020102010507070707" pitchFamily="18" charset="2"/>
              </a:rPr>
              <a:t></a:t>
            </a:r>
            <a:endParaRPr lang="zh-CN" altLang="en-US" sz="1800" dirty="0">
              <a:solidFill>
                <a:srgbClr val="0000CC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84777" y="3362926"/>
            <a:ext cx="2595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</a:t>
            </a:r>
            <a:r>
              <a:rPr lang="zh-CN" altLang="en-US" sz="1800" dirty="0" smtClean="0">
                <a:solidFill>
                  <a:schemeClr val="tx2"/>
                </a:solidFill>
              </a:rPr>
              <a:t>尝试插入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sz="1800" i="1" u="sng" dirty="0" smtClean="0">
                <a:solidFill>
                  <a:schemeClr val="tx2"/>
                </a:solidFill>
              </a:rPr>
              <a:t>当前</a:t>
            </a:r>
            <a:r>
              <a:rPr lang="zh-CN" altLang="en-US" sz="1800" dirty="0">
                <a:solidFill>
                  <a:schemeClr val="tx2"/>
                </a:solidFill>
              </a:rPr>
              <a:t>权</a:t>
            </a:r>
            <a:r>
              <a:rPr lang="zh-CN" altLang="en-US" sz="1800" dirty="0" smtClean="0">
                <a:solidFill>
                  <a:schemeClr val="tx2"/>
                </a:solidFill>
              </a:rPr>
              <a:t>最小</a:t>
            </a:r>
            <a:r>
              <a:rPr lang="zh-CN" altLang="en-US" sz="1050" dirty="0">
                <a:solidFill>
                  <a:schemeClr val="tx2"/>
                </a:solidFill>
              </a:rPr>
              <a:t>的</a:t>
            </a:r>
            <a:r>
              <a:rPr lang="zh-CN" altLang="en-US" sz="1800" dirty="0" smtClean="0">
                <a:solidFill>
                  <a:schemeClr val="tx2"/>
                </a:solidFill>
              </a:rPr>
              <a:t>边</a:t>
            </a:r>
            <a:r>
              <a:rPr lang="en-US" altLang="zh-CN" sz="1800" dirty="0" smtClean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1</a:t>
            </a:r>
            <a:r>
              <a:rPr lang="en-US" altLang="zh-CN" sz="1800" dirty="0" smtClean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4</a:t>
            </a:r>
            <a:r>
              <a:rPr lang="en-US" altLang="zh-CN" sz="1800" dirty="0">
                <a:solidFill>
                  <a:schemeClr val="tx2"/>
                </a:solidFill>
              </a:rPr>
              <a:t>: </a:t>
            </a:r>
            <a:r>
              <a:rPr lang="en-US" altLang="zh-CN" sz="1800" dirty="0" smtClean="0">
                <a:solidFill>
                  <a:srgbClr val="0000CC"/>
                </a:solidFill>
                <a:sym typeface="Wingdings 2" panose="05020102010507070707" pitchFamily="18" charset="2"/>
              </a:rPr>
              <a:t></a:t>
            </a:r>
            <a:endParaRPr lang="zh-CN" altLang="en-US" sz="1800" dirty="0">
              <a:solidFill>
                <a:srgbClr val="0000CC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7658" y="6059966"/>
            <a:ext cx="2595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(c)</a:t>
            </a:r>
            <a:r>
              <a:rPr lang="zh-CN" altLang="en-US" sz="1800" dirty="0" smtClean="0">
                <a:solidFill>
                  <a:schemeClr val="tx2"/>
                </a:solidFill>
              </a:rPr>
              <a:t>尝试插入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sz="1800" i="1" u="sng" dirty="0" smtClean="0">
                <a:solidFill>
                  <a:schemeClr val="tx2"/>
                </a:solidFill>
              </a:rPr>
              <a:t>当前</a:t>
            </a:r>
            <a:r>
              <a:rPr lang="zh-CN" altLang="en-US" sz="1800" dirty="0">
                <a:solidFill>
                  <a:schemeClr val="tx2"/>
                </a:solidFill>
              </a:rPr>
              <a:t>权</a:t>
            </a:r>
            <a:r>
              <a:rPr lang="zh-CN" altLang="en-US" sz="1800" dirty="0" smtClean="0">
                <a:solidFill>
                  <a:schemeClr val="tx2"/>
                </a:solidFill>
              </a:rPr>
              <a:t>最小</a:t>
            </a:r>
            <a:r>
              <a:rPr lang="zh-CN" altLang="en-US" sz="1050" dirty="0" smtClean="0">
                <a:solidFill>
                  <a:schemeClr val="tx2"/>
                </a:solidFill>
              </a:rPr>
              <a:t>的</a:t>
            </a:r>
            <a:r>
              <a:rPr lang="zh-CN" altLang="en-US" sz="1800" dirty="0" smtClean="0">
                <a:solidFill>
                  <a:schemeClr val="tx2"/>
                </a:solidFill>
              </a:rPr>
              <a:t>边</a:t>
            </a:r>
            <a:r>
              <a:rPr lang="en-US" altLang="zh-CN" sz="1800" dirty="0" smtClean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2</a:t>
            </a:r>
            <a:r>
              <a:rPr lang="en-US" altLang="zh-CN" sz="1800" dirty="0" smtClean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4</a:t>
            </a:r>
            <a:r>
              <a:rPr lang="en-US" altLang="zh-CN" sz="1800" dirty="0">
                <a:solidFill>
                  <a:schemeClr val="tx2"/>
                </a:solidFill>
              </a:rPr>
              <a:t>: </a:t>
            </a:r>
            <a:r>
              <a:rPr lang="en-US" altLang="zh-CN" sz="1800" dirty="0" smtClean="0">
                <a:solidFill>
                  <a:srgbClr val="0000CC"/>
                </a:solidFill>
                <a:sym typeface="Wingdings 2" panose="05020102010507070707" pitchFamily="18" charset="2"/>
              </a:rPr>
              <a:t></a:t>
            </a:r>
            <a:endParaRPr lang="zh-CN" altLang="en-US" sz="1800" dirty="0">
              <a:solidFill>
                <a:srgbClr val="0000CC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96897" y="6059966"/>
            <a:ext cx="2595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(e)</a:t>
            </a:r>
            <a:r>
              <a:rPr lang="zh-CN" altLang="en-US" sz="1800" dirty="0" smtClean="0">
                <a:solidFill>
                  <a:schemeClr val="tx2"/>
                </a:solidFill>
              </a:rPr>
              <a:t>尝试插入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sz="1800" i="1" u="sng" dirty="0" smtClean="0">
                <a:solidFill>
                  <a:schemeClr val="tx2"/>
                </a:solidFill>
              </a:rPr>
              <a:t>当前</a:t>
            </a:r>
            <a:r>
              <a:rPr lang="zh-CN" altLang="en-US" sz="1800" dirty="0">
                <a:solidFill>
                  <a:schemeClr val="tx2"/>
                </a:solidFill>
              </a:rPr>
              <a:t>权</a:t>
            </a:r>
            <a:r>
              <a:rPr lang="zh-CN" altLang="en-US" sz="1800" dirty="0" smtClean="0">
                <a:solidFill>
                  <a:schemeClr val="tx2"/>
                </a:solidFill>
              </a:rPr>
              <a:t>最小</a:t>
            </a:r>
            <a:r>
              <a:rPr lang="zh-CN" altLang="en-US" sz="1050" dirty="0" smtClean="0">
                <a:solidFill>
                  <a:schemeClr val="tx2"/>
                </a:solidFill>
              </a:rPr>
              <a:t>的</a:t>
            </a:r>
            <a:r>
              <a:rPr lang="zh-CN" altLang="en-US" sz="1800" dirty="0" smtClean="0">
                <a:solidFill>
                  <a:schemeClr val="tx2"/>
                </a:solidFill>
              </a:rPr>
              <a:t>边</a:t>
            </a:r>
            <a:r>
              <a:rPr lang="en-US" altLang="zh-CN" sz="1800" dirty="0" smtClean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3</a:t>
            </a:r>
            <a:r>
              <a:rPr lang="en-US" altLang="zh-CN" sz="1800" dirty="0" smtClean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5</a:t>
            </a:r>
            <a:r>
              <a:rPr lang="en-US" altLang="zh-CN" sz="1800" dirty="0">
                <a:solidFill>
                  <a:schemeClr val="tx2"/>
                </a:solidFill>
              </a:rPr>
              <a:t>: </a:t>
            </a:r>
            <a:r>
              <a:rPr lang="en-US" altLang="zh-CN" sz="1800" dirty="0" smtClean="0">
                <a:solidFill>
                  <a:srgbClr val="0000CC"/>
                </a:solidFill>
                <a:sym typeface="Wingdings 2" panose="05020102010507070707" pitchFamily="18" charset="2"/>
              </a:rPr>
              <a:t></a:t>
            </a:r>
            <a:endParaRPr lang="zh-CN" altLang="en-US" sz="1800" dirty="0">
              <a:solidFill>
                <a:srgbClr val="0000CC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42337" y="6059966"/>
            <a:ext cx="3057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(d)</a:t>
            </a:r>
            <a:r>
              <a:rPr lang="zh-CN" altLang="en-US" sz="1800" dirty="0" smtClean="0">
                <a:solidFill>
                  <a:schemeClr val="tx2"/>
                </a:solidFill>
              </a:rPr>
              <a:t>尝试插入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sz="1800" i="1" u="sng" dirty="0" smtClean="0">
                <a:solidFill>
                  <a:schemeClr val="tx2"/>
                </a:solidFill>
              </a:rPr>
              <a:t>当前</a:t>
            </a:r>
            <a:r>
              <a:rPr lang="zh-CN" altLang="en-US" sz="1800" dirty="0">
                <a:solidFill>
                  <a:schemeClr val="tx2"/>
                </a:solidFill>
              </a:rPr>
              <a:t>权</a:t>
            </a:r>
            <a:r>
              <a:rPr lang="zh-CN" altLang="en-US" sz="1800" dirty="0" smtClean="0">
                <a:solidFill>
                  <a:schemeClr val="tx2"/>
                </a:solidFill>
              </a:rPr>
              <a:t>最小</a:t>
            </a:r>
            <a:r>
              <a:rPr lang="zh-CN" altLang="en-US" sz="1050" dirty="0">
                <a:solidFill>
                  <a:schemeClr val="tx2"/>
                </a:solidFill>
              </a:rPr>
              <a:t>的</a:t>
            </a:r>
            <a:r>
              <a:rPr lang="zh-CN" altLang="en-US" sz="1800" dirty="0" smtClean="0">
                <a:solidFill>
                  <a:schemeClr val="tx2"/>
                </a:solidFill>
              </a:rPr>
              <a:t>边</a:t>
            </a:r>
            <a:r>
              <a:rPr lang="en-US" altLang="zh-CN" sz="1800" dirty="0" smtClean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1</a:t>
            </a:r>
            <a:r>
              <a:rPr lang="en-US" altLang="zh-CN" sz="1800" dirty="0" smtClean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2</a:t>
            </a:r>
            <a:r>
              <a:rPr lang="en-US" altLang="zh-CN" sz="1800" dirty="0">
                <a:solidFill>
                  <a:schemeClr val="tx2"/>
                </a:solidFill>
              </a:rPr>
              <a:t>: </a:t>
            </a:r>
            <a:r>
              <a:rPr lang="en-US" altLang="zh-CN" sz="1800" dirty="0" smtClean="0">
                <a:solidFill>
                  <a:srgbClr val="FF00FF"/>
                </a:solidFill>
                <a:sym typeface="Wingdings 2" panose="05020102010507070707" pitchFamily="18" charset="2"/>
              </a:rPr>
              <a:t>×</a:t>
            </a:r>
            <a:r>
              <a:rPr lang="zh-CN" altLang="en-US" sz="1800" dirty="0" smtClean="0">
                <a:solidFill>
                  <a:srgbClr val="FF00FF"/>
                </a:solidFill>
                <a:sym typeface="Wingdings 2" panose="05020102010507070707" pitchFamily="18" charset="2"/>
              </a:rPr>
              <a:t>放弃</a:t>
            </a:r>
            <a:endParaRPr lang="zh-CN" altLang="en-US" sz="1800" dirty="0">
              <a:solidFill>
                <a:srgbClr val="FF00FF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11560" y="1946615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402010" y="1412776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195736" y="1946615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30868" y="2786816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873151" y="2786816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/>
          <p:cNvCxnSpPr>
            <a:stCxn id="22" idx="6"/>
            <a:endCxn id="24" idx="0"/>
          </p:cNvCxnSpPr>
          <p:nvPr/>
        </p:nvCxnSpPr>
        <p:spPr>
          <a:xfrm>
            <a:off x="1826888" y="1625215"/>
            <a:ext cx="581287" cy="321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2" idx="5"/>
            <a:endCxn id="28" idx="0"/>
          </p:cNvCxnSpPr>
          <p:nvPr/>
        </p:nvCxnSpPr>
        <p:spPr>
          <a:xfrm>
            <a:off x="1764666" y="1775432"/>
            <a:ext cx="320924" cy="10113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2" idx="3"/>
            <a:endCxn id="27" idx="0"/>
          </p:cNvCxnSpPr>
          <p:nvPr/>
        </p:nvCxnSpPr>
        <p:spPr>
          <a:xfrm flipH="1">
            <a:off x="1143307" y="1775432"/>
            <a:ext cx="320925" cy="10113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4" idx="4"/>
            <a:endCxn id="28" idx="7"/>
          </p:cNvCxnSpPr>
          <p:nvPr/>
        </p:nvCxnSpPr>
        <p:spPr>
          <a:xfrm flipH="1">
            <a:off x="2235807" y="2371493"/>
            <a:ext cx="172368" cy="4775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7" idx="5"/>
            <a:endCxn id="28" idx="3"/>
          </p:cNvCxnSpPr>
          <p:nvPr/>
        </p:nvCxnSpPr>
        <p:spPr>
          <a:xfrm>
            <a:off x="1293524" y="3149472"/>
            <a:ext cx="64184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7" idx="4"/>
            <a:endCxn id="27" idx="1"/>
          </p:cNvCxnSpPr>
          <p:nvPr/>
        </p:nvCxnSpPr>
        <p:spPr>
          <a:xfrm>
            <a:off x="823999" y="2371493"/>
            <a:ext cx="169091" cy="4775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2" idx="2"/>
            <a:endCxn id="17" idx="0"/>
          </p:cNvCxnSpPr>
          <p:nvPr/>
        </p:nvCxnSpPr>
        <p:spPr>
          <a:xfrm flipH="1">
            <a:off x="823999" y="1625215"/>
            <a:ext cx="578011" cy="321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4" idx="3"/>
            <a:endCxn id="27" idx="7"/>
          </p:cNvCxnSpPr>
          <p:nvPr/>
        </p:nvCxnSpPr>
        <p:spPr>
          <a:xfrm flipH="1">
            <a:off x="1293524" y="2309271"/>
            <a:ext cx="964434" cy="5397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92859" y="1535528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5.5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013977" y="15398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289924" y="24931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462615" y="31051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3146" y="24958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263830" y="21285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54117" y="19034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50902" y="2646997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571058" y="1946615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361508" y="1412776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155234" y="1946615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890366" y="2786816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832649" y="2786816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/>
          <p:cNvCxnSpPr>
            <a:stCxn id="49" idx="5"/>
            <a:endCxn id="50" idx="3"/>
          </p:cNvCxnSpPr>
          <p:nvPr/>
        </p:nvCxnSpPr>
        <p:spPr>
          <a:xfrm>
            <a:off x="4253022" y="3149472"/>
            <a:ext cx="6418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422113" y="31051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rgbClr val="FF0000"/>
                </a:solidFill>
              </a:rPr>
              <a:t>3</a:t>
            </a:r>
            <a:endParaRPr lang="zh-CN" altLang="en-US" sz="1400" b="0" dirty="0">
              <a:solidFill>
                <a:srgbClr val="FF0000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6414418" y="1946615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7204868" y="1412776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7998594" y="1946615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733726" y="2786816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676009" y="2786816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连接符 71"/>
          <p:cNvCxnSpPr>
            <a:stCxn id="70" idx="5"/>
            <a:endCxn id="71" idx="3"/>
          </p:cNvCxnSpPr>
          <p:nvPr/>
        </p:nvCxnSpPr>
        <p:spPr>
          <a:xfrm>
            <a:off x="7096382" y="3149472"/>
            <a:ext cx="64184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265473" y="31051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rgbClr val="00B050"/>
                </a:solidFill>
              </a:rPr>
              <a:t>3</a:t>
            </a:r>
            <a:endParaRPr lang="zh-CN" altLang="en-US" sz="1400" b="0" dirty="0">
              <a:solidFill>
                <a:srgbClr val="00B050"/>
              </a:solidFill>
            </a:endParaRPr>
          </a:p>
        </p:txBody>
      </p:sp>
      <p:cxnSp>
        <p:nvCxnSpPr>
          <p:cNvPr id="74" name="直接连接符 73"/>
          <p:cNvCxnSpPr>
            <a:stCxn id="67" idx="4"/>
            <a:endCxn id="70" idx="1"/>
          </p:cNvCxnSpPr>
          <p:nvPr/>
        </p:nvCxnSpPr>
        <p:spPr>
          <a:xfrm>
            <a:off x="6626857" y="2371493"/>
            <a:ext cx="169091" cy="477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6449468" y="249585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rgbClr val="FF0000"/>
                </a:solidFill>
              </a:rPr>
              <a:t>4</a:t>
            </a:r>
            <a:endParaRPr lang="zh-CN" altLang="en-US" sz="1400" b="0" dirty="0">
              <a:solidFill>
                <a:srgbClr val="FF0000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711614" y="4554983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502064" y="4021144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2295790" y="4554983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1030922" y="5395184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973205" y="5395184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连接符 81"/>
          <p:cNvCxnSpPr>
            <a:stCxn id="80" idx="5"/>
            <a:endCxn id="81" idx="3"/>
          </p:cNvCxnSpPr>
          <p:nvPr/>
        </p:nvCxnSpPr>
        <p:spPr>
          <a:xfrm>
            <a:off x="1393578" y="5757840"/>
            <a:ext cx="64184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562669" y="57135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rgbClr val="00B050"/>
                </a:solidFill>
              </a:rPr>
              <a:t>3</a:t>
            </a:r>
            <a:endParaRPr lang="zh-CN" altLang="en-US" sz="1400" b="0" dirty="0">
              <a:solidFill>
                <a:srgbClr val="00B050"/>
              </a:solidFill>
            </a:endParaRPr>
          </a:p>
        </p:txBody>
      </p:sp>
      <p:cxnSp>
        <p:nvCxnSpPr>
          <p:cNvPr id="84" name="直接连接符 83"/>
          <p:cNvCxnSpPr>
            <a:stCxn id="77" idx="4"/>
            <a:endCxn id="80" idx="1"/>
          </p:cNvCxnSpPr>
          <p:nvPr/>
        </p:nvCxnSpPr>
        <p:spPr>
          <a:xfrm>
            <a:off x="924053" y="4979861"/>
            <a:ext cx="169091" cy="47754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46664" y="5104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rgbClr val="00B050"/>
                </a:solidFill>
              </a:rPr>
              <a:t>4</a:t>
            </a:r>
            <a:endParaRPr lang="zh-CN" altLang="en-US" sz="1400" b="0" dirty="0">
              <a:solidFill>
                <a:srgbClr val="00B050"/>
              </a:solidFill>
            </a:endParaRPr>
          </a:p>
        </p:txBody>
      </p:sp>
      <p:cxnSp>
        <p:nvCxnSpPr>
          <p:cNvPr id="86" name="直接连接符 85"/>
          <p:cNvCxnSpPr>
            <a:stCxn id="78" idx="3"/>
            <a:endCxn id="80" idx="0"/>
          </p:cNvCxnSpPr>
          <p:nvPr/>
        </p:nvCxnSpPr>
        <p:spPr>
          <a:xfrm flipH="1">
            <a:off x="1243361" y="4383800"/>
            <a:ext cx="320925" cy="10113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376700" y="47820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rgbClr val="FF0000"/>
                </a:solidFill>
              </a:rPr>
              <a:t>5</a:t>
            </a:r>
            <a:endParaRPr lang="zh-CN" altLang="en-US" sz="1400" b="0" dirty="0">
              <a:solidFill>
                <a:srgbClr val="FF0000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3643066" y="4650001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433516" y="4116162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5227242" y="4650001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3962374" y="5490202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4904657" y="5490202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接连接符 92"/>
          <p:cNvCxnSpPr>
            <a:stCxn id="91" idx="5"/>
            <a:endCxn id="92" idx="3"/>
          </p:cNvCxnSpPr>
          <p:nvPr/>
        </p:nvCxnSpPr>
        <p:spPr>
          <a:xfrm>
            <a:off x="4325030" y="5852858"/>
            <a:ext cx="64184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4494121" y="58085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rgbClr val="00B050"/>
                </a:solidFill>
              </a:rPr>
              <a:t>3</a:t>
            </a:r>
            <a:endParaRPr lang="zh-CN" altLang="en-US" sz="1400" b="0" dirty="0">
              <a:solidFill>
                <a:srgbClr val="00B050"/>
              </a:solidFill>
            </a:endParaRPr>
          </a:p>
        </p:txBody>
      </p:sp>
      <p:cxnSp>
        <p:nvCxnSpPr>
          <p:cNvPr id="95" name="直接连接符 94"/>
          <p:cNvCxnSpPr>
            <a:stCxn id="88" idx="4"/>
            <a:endCxn id="91" idx="1"/>
          </p:cNvCxnSpPr>
          <p:nvPr/>
        </p:nvCxnSpPr>
        <p:spPr>
          <a:xfrm>
            <a:off x="3855505" y="5074879"/>
            <a:ext cx="169091" cy="47754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3678116" y="51992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rgbClr val="00B050"/>
                </a:solidFill>
              </a:rPr>
              <a:t>4</a:t>
            </a:r>
            <a:endParaRPr lang="zh-CN" altLang="en-US" sz="1400" b="0" dirty="0">
              <a:solidFill>
                <a:srgbClr val="00B050"/>
              </a:solidFill>
            </a:endParaRPr>
          </a:p>
        </p:txBody>
      </p:sp>
      <p:cxnSp>
        <p:nvCxnSpPr>
          <p:cNvPr id="97" name="直接连接符 96"/>
          <p:cNvCxnSpPr>
            <a:stCxn id="89" idx="3"/>
            <a:endCxn id="91" idx="0"/>
          </p:cNvCxnSpPr>
          <p:nvPr/>
        </p:nvCxnSpPr>
        <p:spPr>
          <a:xfrm flipH="1">
            <a:off x="4174813" y="4478818"/>
            <a:ext cx="320925" cy="10113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308152" y="48770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rgbClr val="00B050"/>
                </a:solidFill>
              </a:rPr>
              <a:t>5</a:t>
            </a:r>
            <a:endParaRPr lang="zh-CN" altLang="en-US" sz="1400" b="0" dirty="0">
              <a:solidFill>
                <a:srgbClr val="00B050"/>
              </a:solidFill>
            </a:endParaRPr>
          </a:p>
        </p:txBody>
      </p:sp>
      <p:cxnSp>
        <p:nvCxnSpPr>
          <p:cNvPr id="99" name="直接连接符 98"/>
          <p:cNvCxnSpPr>
            <a:stCxn id="89" idx="2"/>
            <a:endCxn id="88" idx="0"/>
          </p:cNvCxnSpPr>
          <p:nvPr/>
        </p:nvCxnSpPr>
        <p:spPr>
          <a:xfrm flipH="1">
            <a:off x="3855505" y="4328601"/>
            <a:ext cx="578011" cy="321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793283" y="425165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5.5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6481168" y="4682919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7271618" y="4149080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8065344" y="4682919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6800476" y="5523120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742759" y="5523120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连接符 105"/>
          <p:cNvCxnSpPr>
            <a:stCxn id="104" idx="5"/>
            <a:endCxn id="105" idx="3"/>
          </p:cNvCxnSpPr>
          <p:nvPr/>
        </p:nvCxnSpPr>
        <p:spPr>
          <a:xfrm>
            <a:off x="7163132" y="5885776"/>
            <a:ext cx="64184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332223" y="58414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rgbClr val="00B050"/>
                </a:solidFill>
              </a:rPr>
              <a:t>3</a:t>
            </a:r>
            <a:endParaRPr lang="zh-CN" altLang="en-US" sz="1400" b="0" dirty="0">
              <a:solidFill>
                <a:srgbClr val="00B050"/>
              </a:solidFill>
            </a:endParaRPr>
          </a:p>
        </p:txBody>
      </p:sp>
      <p:cxnSp>
        <p:nvCxnSpPr>
          <p:cNvPr id="108" name="直接连接符 107"/>
          <p:cNvCxnSpPr>
            <a:stCxn id="101" idx="4"/>
            <a:endCxn id="104" idx="1"/>
          </p:cNvCxnSpPr>
          <p:nvPr/>
        </p:nvCxnSpPr>
        <p:spPr>
          <a:xfrm>
            <a:off x="6693607" y="5107797"/>
            <a:ext cx="169091" cy="47754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6516218" y="52321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rgbClr val="00B050"/>
                </a:solidFill>
              </a:rPr>
              <a:t>4</a:t>
            </a:r>
            <a:endParaRPr lang="zh-CN" altLang="en-US" sz="1400" b="0" dirty="0">
              <a:solidFill>
                <a:srgbClr val="00B050"/>
              </a:solidFill>
            </a:endParaRPr>
          </a:p>
        </p:txBody>
      </p:sp>
      <p:cxnSp>
        <p:nvCxnSpPr>
          <p:cNvPr id="110" name="直接连接符 109"/>
          <p:cNvCxnSpPr>
            <a:stCxn id="102" idx="3"/>
            <a:endCxn id="104" idx="0"/>
          </p:cNvCxnSpPr>
          <p:nvPr/>
        </p:nvCxnSpPr>
        <p:spPr>
          <a:xfrm flipH="1">
            <a:off x="7012915" y="4511736"/>
            <a:ext cx="320925" cy="10113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7146254" y="49099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rgbClr val="00B050"/>
                </a:solidFill>
              </a:rPr>
              <a:t>5</a:t>
            </a:r>
            <a:endParaRPr lang="zh-CN" altLang="en-US" sz="1400" b="0" dirty="0">
              <a:solidFill>
                <a:srgbClr val="00B050"/>
              </a:solidFill>
            </a:endParaRPr>
          </a:p>
        </p:txBody>
      </p:sp>
      <p:cxnSp>
        <p:nvCxnSpPr>
          <p:cNvPr id="112" name="直接连接符 111"/>
          <p:cNvCxnSpPr>
            <a:stCxn id="103" idx="4"/>
            <a:endCxn id="105" idx="7"/>
          </p:cNvCxnSpPr>
          <p:nvPr/>
        </p:nvCxnSpPr>
        <p:spPr>
          <a:xfrm flipH="1">
            <a:off x="8105415" y="5107797"/>
            <a:ext cx="172368" cy="4775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8175828" y="52118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rgbClr val="FF0000"/>
                </a:solidFill>
              </a:rPr>
              <a:t>6</a:t>
            </a:r>
            <a:endParaRPr lang="zh-CN" altLang="en-US" sz="1400" b="0" dirty="0">
              <a:solidFill>
                <a:srgbClr val="FF0000"/>
              </a:solidFill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3052686" y="1960866"/>
            <a:ext cx="3443062" cy="3554834"/>
            <a:chOff x="9985922" y="3546574"/>
            <a:chExt cx="3443062" cy="3554834"/>
          </a:xfrm>
        </p:grpSpPr>
        <p:sp>
          <p:nvSpPr>
            <p:cNvPr id="114" name="矩形 113"/>
            <p:cNvSpPr/>
            <p:nvPr/>
          </p:nvSpPr>
          <p:spPr>
            <a:xfrm>
              <a:off x="9985922" y="3546574"/>
              <a:ext cx="3443062" cy="35548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0770551" y="6372036"/>
              <a:ext cx="20649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2"/>
                  </a:solidFill>
                </a:rPr>
                <a:t>(</a:t>
              </a:r>
              <a:r>
                <a:rPr lang="zh-CN" altLang="en-US" sz="2400" dirty="0" smtClean="0">
                  <a:solidFill>
                    <a:schemeClr val="tx2"/>
                  </a:solidFill>
                </a:rPr>
                <a:t>*</a:t>
              </a:r>
              <a:r>
                <a:rPr lang="en-US" altLang="zh-CN" sz="2400" dirty="0" smtClean="0">
                  <a:solidFill>
                    <a:schemeClr val="tx2"/>
                  </a:solidFill>
                </a:rPr>
                <a:t>) </a:t>
              </a:r>
              <a:r>
                <a:rPr lang="zh-CN" altLang="en-US" sz="2400" dirty="0" smtClean="0">
                  <a:solidFill>
                    <a:schemeClr val="tx2"/>
                  </a:solidFill>
                </a:rPr>
                <a:t>最终</a:t>
              </a:r>
              <a:r>
                <a:rPr lang="zh-CN" altLang="en-US" sz="1400" dirty="0" smtClean="0">
                  <a:solidFill>
                    <a:schemeClr val="tx2"/>
                  </a:solidFill>
                </a:rPr>
                <a:t>的</a:t>
              </a:r>
              <a:r>
                <a:rPr lang="en-US" altLang="zh-CN" sz="2400" dirty="0" smtClean="0">
                  <a:solidFill>
                    <a:schemeClr val="tx2"/>
                  </a:solidFill>
                </a:rPr>
                <a:t>MST</a:t>
              </a:r>
              <a:endParaRPr lang="zh-CN" alt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10718126" y="4682919"/>
              <a:ext cx="424878" cy="4248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11508576" y="4149080"/>
              <a:ext cx="424878" cy="4248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2302302" y="4682919"/>
              <a:ext cx="424878" cy="4248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11037434" y="5523120"/>
              <a:ext cx="424878" cy="4248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11979717" y="5523120"/>
              <a:ext cx="424878" cy="4248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0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连接符 120"/>
            <p:cNvCxnSpPr>
              <a:stCxn id="119" idx="5"/>
              <a:endCxn id="120" idx="3"/>
            </p:cNvCxnSpPr>
            <p:nvPr/>
          </p:nvCxnSpPr>
          <p:spPr>
            <a:xfrm>
              <a:off x="11400090" y="5885776"/>
              <a:ext cx="64184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/>
            <p:cNvSpPr txBox="1"/>
            <p:nvPr/>
          </p:nvSpPr>
          <p:spPr>
            <a:xfrm>
              <a:off x="11569181" y="584144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0" dirty="0" smtClean="0">
                  <a:solidFill>
                    <a:srgbClr val="00B050"/>
                  </a:solidFill>
                </a:rPr>
                <a:t>3</a:t>
              </a:r>
              <a:endParaRPr lang="zh-CN" altLang="en-US" sz="1400" b="0" dirty="0">
                <a:solidFill>
                  <a:srgbClr val="00B050"/>
                </a:solidFill>
              </a:endParaRPr>
            </a:p>
          </p:txBody>
        </p:sp>
        <p:cxnSp>
          <p:nvCxnSpPr>
            <p:cNvPr id="123" name="直接连接符 122"/>
            <p:cNvCxnSpPr>
              <a:stCxn id="116" idx="4"/>
              <a:endCxn id="119" idx="1"/>
            </p:cNvCxnSpPr>
            <p:nvPr/>
          </p:nvCxnSpPr>
          <p:spPr>
            <a:xfrm>
              <a:off x="10930565" y="5107797"/>
              <a:ext cx="169091" cy="47754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10753176" y="52321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0" dirty="0" smtClean="0">
                  <a:solidFill>
                    <a:srgbClr val="00B050"/>
                  </a:solidFill>
                </a:rPr>
                <a:t>4</a:t>
              </a:r>
              <a:endParaRPr lang="zh-CN" altLang="en-US" sz="1400" b="0" dirty="0">
                <a:solidFill>
                  <a:srgbClr val="00B050"/>
                </a:solidFill>
              </a:endParaRPr>
            </a:p>
          </p:txBody>
        </p:sp>
        <p:cxnSp>
          <p:nvCxnSpPr>
            <p:cNvPr id="125" name="直接连接符 124"/>
            <p:cNvCxnSpPr>
              <a:stCxn id="117" idx="3"/>
              <a:endCxn id="119" idx="0"/>
            </p:cNvCxnSpPr>
            <p:nvPr/>
          </p:nvCxnSpPr>
          <p:spPr>
            <a:xfrm flipH="1">
              <a:off x="11249873" y="4511736"/>
              <a:ext cx="320925" cy="101138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11383212" y="490999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0" dirty="0" smtClean="0">
                  <a:solidFill>
                    <a:srgbClr val="00B050"/>
                  </a:solidFill>
                </a:rPr>
                <a:t>5</a:t>
              </a:r>
              <a:endParaRPr lang="zh-CN" altLang="en-US" sz="1400" b="0" dirty="0">
                <a:solidFill>
                  <a:srgbClr val="00B050"/>
                </a:solidFill>
              </a:endParaRPr>
            </a:p>
          </p:txBody>
        </p:sp>
        <p:cxnSp>
          <p:nvCxnSpPr>
            <p:cNvPr id="127" name="直接连接符 126"/>
            <p:cNvCxnSpPr>
              <a:stCxn id="118" idx="4"/>
              <a:endCxn id="120" idx="7"/>
            </p:cNvCxnSpPr>
            <p:nvPr/>
          </p:nvCxnSpPr>
          <p:spPr>
            <a:xfrm flipH="1">
              <a:off x="12342373" y="5107797"/>
              <a:ext cx="172368" cy="477545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12412786" y="521188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0" dirty="0" smtClean="0">
                  <a:solidFill>
                    <a:srgbClr val="00B050"/>
                  </a:solidFill>
                </a:rPr>
                <a:t>6</a:t>
              </a:r>
              <a:endParaRPr lang="zh-CN" altLang="en-US" sz="1400" b="0" dirty="0">
                <a:solidFill>
                  <a:srgbClr val="00B050"/>
                </a:solidFill>
              </a:endParaRPr>
            </a:p>
          </p:txBody>
        </p:sp>
      </p:grpSp>
      <p:sp>
        <p:nvSpPr>
          <p:cNvPr id="130" name="内容占位符 2"/>
          <p:cNvSpPr txBox="1">
            <a:spLocks/>
          </p:cNvSpPr>
          <p:nvPr/>
        </p:nvSpPr>
        <p:spPr bwMode="gray">
          <a:xfrm>
            <a:off x="4349184" y="894122"/>
            <a:ext cx="4687312" cy="40511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1500" b="0" kern="0" dirty="0" smtClean="0"/>
              <a:t>(1)</a:t>
            </a:r>
            <a:r>
              <a:rPr lang="zh-CN" altLang="en-US" sz="1500" b="0" kern="0" dirty="0" smtClean="0"/>
              <a:t>图</a:t>
            </a:r>
            <a:r>
              <a:rPr lang="en-US" altLang="zh-CN" sz="1500" b="0" kern="0" dirty="0" smtClean="0"/>
              <a:t>G</a:t>
            </a:r>
            <a:r>
              <a:rPr lang="zh-CN" altLang="en-US" sz="1500" b="0" kern="0" dirty="0" smtClean="0"/>
              <a:t>的</a:t>
            </a:r>
            <a:r>
              <a:rPr lang="zh-CN" altLang="en-US" sz="1500" b="0" i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每个顶点</a:t>
            </a:r>
            <a:r>
              <a:rPr lang="zh-CN" altLang="en-US" sz="1500" b="0" kern="0" dirty="0" smtClean="0"/>
              <a:t>为</a:t>
            </a:r>
            <a:r>
              <a:rPr lang="en-US" altLang="zh-CN" sz="1500" b="0" i="1" u="sng" kern="0" dirty="0" smtClean="0"/>
              <a:t>1</a:t>
            </a:r>
            <a:r>
              <a:rPr lang="zh-CN" altLang="en-US" sz="1500" b="0" i="1" u="sng" kern="0" dirty="0" smtClean="0"/>
              <a:t>个连通分支</a:t>
            </a:r>
            <a:r>
              <a:rPr lang="en-US" altLang="zh-CN" sz="1500" b="0" kern="0" dirty="0" smtClean="0"/>
              <a:t>; (2)</a:t>
            </a:r>
            <a:r>
              <a:rPr lang="zh-CN" altLang="en-US" sz="1500" b="0" kern="0" dirty="0" smtClean="0"/>
              <a:t>边按</a:t>
            </a:r>
            <a:r>
              <a:rPr lang="zh-CN" altLang="en-US" sz="1500" i="1" kern="0" dirty="0" smtClean="0">
                <a:solidFill>
                  <a:srgbClr val="C00000"/>
                </a:solidFill>
              </a:rPr>
              <a:t>权</a:t>
            </a:r>
            <a:r>
              <a:rPr lang="zh-CN" altLang="en-US" sz="1500" b="0" i="1" kern="0" dirty="0" smtClean="0">
                <a:solidFill>
                  <a:srgbClr val="7030A0"/>
                </a:solidFill>
              </a:rPr>
              <a:t>升序</a:t>
            </a:r>
            <a:r>
              <a:rPr lang="zh-CN" altLang="en-US" sz="1500" b="0" kern="0" dirty="0" smtClean="0"/>
              <a:t>排列</a:t>
            </a:r>
            <a:r>
              <a:rPr lang="en-US" altLang="zh-CN" sz="1500" b="0" kern="0" dirty="0" smtClean="0"/>
              <a:t>!</a:t>
            </a:r>
            <a:endParaRPr lang="zh-CN" altLang="en-US" sz="1500" b="0" kern="0" dirty="0"/>
          </a:p>
        </p:txBody>
      </p:sp>
    </p:spTree>
    <p:extLst>
      <p:ext uri="{BB962C8B-B14F-4D97-AF65-F5344CB8AC3E}">
        <p14:creationId xmlns:p14="http://schemas.microsoft.com/office/powerpoint/2010/main" val="100189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0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3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6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9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5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8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1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8" grpId="0"/>
      <p:bldP spid="46" grpId="0" animBg="1"/>
      <p:bldP spid="47" grpId="0" animBg="1"/>
      <p:bldP spid="48" grpId="0" animBg="1"/>
      <p:bldP spid="49" grpId="0" animBg="1"/>
      <p:bldP spid="50" grpId="0" animBg="1"/>
      <p:bldP spid="62" grpId="0"/>
      <p:bldP spid="67" grpId="0" animBg="1"/>
      <p:bldP spid="68" grpId="0" animBg="1"/>
      <p:bldP spid="69" grpId="0" animBg="1"/>
      <p:bldP spid="70" grpId="0" animBg="1"/>
      <p:bldP spid="71" grpId="0" animBg="1"/>
      <p:bldP spid="73" grpId="0"/>
      <p:bldP spid="75" grpId="0"/>
      <p:bldP spid="77" grpId="0" animBg="1"/>
      <p:bldP spid="78" grpId="0" animBg="1"/>
      <p:bldP spid="79" grpId="0" animBg="1"/>
      <p:bldP spid="80" grpId="0" animBg="1"/>
      <p:bldP spid="81" grpId="0" animBg="1"/>
      <p:bldP spid="83" grpId="0"/>
      <p:bldP spid="85" grpId="0"/>
      <p:bldP spid="87" grpId="0"/>
      <p:bldP spid="88" grpId="0" animBg="1"/>
      <p:bldP spid="89" grpId="0" animBg="1"/>
      <p:bldP spid="90" grpId="0" animBg="1"/>
      <p:bldP spid="91" grpId="0" animBg="1"/>
      <p:bldP spid="92" grpId="0" animBg="1"/>
      <p:bldP spid="94" grpId="0"/>
      <p:bldP spid="96" grpId="0"/>
      <p:bldP spid="98" grpId="0"/>
      <p:bldP spid="100" grpId="0"/>
      <p:bldP spid="101" grpId="0" animBg="1"/>
      <p:bldP spid="102" grpId="0" animBg="1"/>
      <p:bldP spid="103" grpId="0" animBg="1"/>
      <p:bldP spid="104" grpId="0" animBg="1"/>
      <p:bldP spid="105" grpId="0" animBg="1"/>
      <p:bldP spid="107" grpId="0"/>
      <p:bldP spid="109" grpId="0"/>
      <p:bldP spid="111" grpId="0"/>
      <p:bldP spid="113" grpId="0"/>
      <p:bldP spid="1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克鲁斯卡尔</a:t>
            </a:r>
            <a:r>
              <a:rPr lang="en-US" altLang="zh-CN" dirty="0"/>
              <a:t>(Kruskal)</a:t>
            </a:r>
            <a:r>
              <a:rPr lang="zh-CN" altLang="en-US" dirty="0" smtClean="0"/>
              <a:t>算法</a:t>
            </a:r>
            <a:r>
              <a:rPr lang="zh-CN" altLang="en-US" sz="2000" dirty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算法</a:t>
            </a:r>
            <a:r>
              <a:rPr lang="zh-CN" altLang="en-US" b="1" dirty="0" smtClean="0"/>
              <a:t>思想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设</a:t>
            </a:r>
            <a:r>
              <a:rPr lang="en-US" altLang="zh-CN" dirty="0"/>
              <a:t>G=(V, E)</a:t>
            </a:r>
            <a:r>
              <a:rPr lang="zh-CN" altLang="en-US" dirty="0"/>
              <a:t>是具有</a:t>
            </a:r>
            <a:r>
              <a:rPr lang="en-US" altLang="zh-CN" dirty="0"/>
              <a:t>n</a:t>
            </a:r>
            <a:r>
              <a:rPr lang="zh-CN" altLang="en-US" dirty="0"/>
              <a:t>个顶点的</a:t>
            </a:r>
            <a:r>
              <a:rPr lang="zh-CN" altLang="en-US" b="1" dirty="0"/>
              <a:t>连通网</a:t>
            </a:r>
            <a:r>
              <a:rPr lang="zh-CN" altLang="en-US" dirty="0"/>
              <a:t>，</a:t>
            </a:r>
            <a:r>
              <a:rPr lang="en-US" altLang="zh-CN" dirty="0"/>
              <a:t>T=(</a:t>
            </a:r>
            <a:r>
              <a:rPr lang="en-US" altLang="zh-CN" b="1" i="1" dirty="0"/>
              <a:t>U</a:t>
            </a:r>
            <a:r>
              <a:rPr lang="en-US" altLang="zh-CN" dirty="0"/>
              <a:t>, </a:t>
            </a:r>
            <a:r>
              <a:rPr lang="en-US" altLang="zh-CN" b="1" i="1" dirty="0"/>
              <a:t>TE</a:t>
            </a:r>
            <a:r>
              <a:rPr lang="en-US" altLang="zh-CN" dirty="0"/>
              <a:t>)</a:t>
            </a:r>
            <a:r>
              <a:rPr lang="zh-CN" altLang="en-US" dirty="0"/>
              <a:t>是其最小生成树。初值：</a:t>
            </a:r>
            <a:r>
              <a:rPr lang="en-US" altLang="zh-CN" b="1" i="1" dirty="0"/>
              <a:t>U</a:t>
            </a:r>
            <a:r>
              <a:rPr lang="en-US" altLang="zh-CN" dirty="0"/>
              <a:t>=V</a:t>
            </a:r>
            <a:r>
              <a:rPr lang="zh-CN" altLang="en-US" dirty="0"/>
              <a:t>，</a:t>
            </a:r>
            <a:r>
              <a:rPr lang="en-US" altLang="zh-CN" b="1" i="1" dirty="0"/>
              <a:t>TE</a:t>
            </a:r>
            <a:r>
              <a:rPr lang="en-US" altLang="zh-CN" dirty="0" smtClean="0"/>
              <a:t>={ } </a:t>
            </a:r>
            <a:r>
              <a:rPr lang="zh-CN" altLang="en-US" dirty="0"/>
              <a:t>。</a:t>
            </a:r>
          </a:p>
          <a:p>
            <a:pPr marL="1371600" lvl="2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对</a:t>
            </a:r>
            <a:r>
              <a:rPr lang="en-US" altLang="zh-CN" dirty="0"/>
              <a:t>G</a:t>
            </a:r>
            <a:r>
              <a:rPr lang="zh-CN" altLang="en-US" dirty="0"/>
              <a:t>中的边按权值大小</a:t>
            </a:r>
            <a:r>
              <a:rPr lang="zh-CN" altLang="en-US" i="1" u="sng" dirty="0">
                <a:solidFill>
                  <a:schemeClr val="accent6"/>
                </a:solidFill>
              </a:rPr>
              <a:t>从小到大</a:t>
            </a:r>
            <a:r>
              <a:rPr lang="zh-CN" altLang="en-US" dirty="0">
                <a:solidFill>
                  <a:srgbClr val="0070C0"/>
                </a:solidFill>
              </a:rPr>
              <a:t>依次</a:t>
            </a:r>
            <a:r>
              <a:rPr lang="zh-CN" altLang="en-US" dirty="0"/>
              <a:t>选取。</a:t>
            </a:r>
          </a:p>
          <a:p>
            <a:pPr marL="1371600" lvl="2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/>
              <a:t>选取</a:t>
            </a:r>
            <a:r>
              <a:rPr lang="zh-CN" altLang="en-US" dirty="0"/>
              <a:t>权值最小的</a:t>
            </a:r>
            <a:r>
              <a:rPr lang="zh-CN" altLang="en-US" dirty="0" smtClean="0"/>
              <a:t>边 </a:t>
            </a:r>
            <a:r>
              <a:rPr lang="en-US" altLang="zh-CN" dirty="0" smtClean="0"/>
              <a:t>(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i="1" dirty="0"/>
              <a:t>若</a:t>
            </a:r>
            <a:r>
              <a:rPr lang="zh-CN" altLang="en-US" i="1" dirty="0" smtClean="0"/>
              <a:t>边 </a:t>
            </a:r>
            <a:r>
              <a:rPr lang="en-US" altLang="zh-CN" i="1" dirty="0" smtClean="0"/>
              <a:t>(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i</a:t>
            </a:r>
            <a:r>
              <a:rPr lang="zh-CN" altLang="en-US" i="1" dirty="0"/>
              <a:t>，</a:t>
            </a:r>
            <a:r>
              <a:rPr lang="en-US" altLang="zh-CN" i="1" dirty="0" err="1"/>
              <a:t>v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)</a:t>
            </a:r>
            <a:r>
              <a:rPr lang="zh-CN" altLang="en-US" i="1" dirty="0"/>
              <a:t>加入到</a:t>
            </a:r>
            <a:r>
              <a:rPr lang="en-US" altLang="zh-CN" b="1" i="1" dirty="0"/>
              <a:t>TE</a:t>
            </a:r>
            <a:r>
              <a:rPr lang="zh-CN" altLang="en-US" i="1" dirty="0"/>
              <a:t>后</a:t>
            </a:r>
            <a:r>
              <a:rPr lang="zh-CN" altLang="en-US" i="1" u="sng" dirty="0">
                <a:solidFill>
                  <a:schemeClr val="accent6"/>
                </a:solidFill>
              </a:rPr>
              <a:t>形成回路</a:t>
            </a:r>
            <a:r>
              <a:rPr lang="zh-CN" altLang="en-US" i="1" dirty="0"/>
              <a:t>，则舍弃该</a:t>
            </a:r>
            <a:r>
              <a:rPr lang="zh-CN" altLang="en-US" i="1" dirty="0" smtClean="0"/>
              <a:t>边</a:t>
            </a:r>
            <a:r>
              <a:rPr lang="en-US" altLang="zh-CN" i="1" dirty="0" smtClean="0"/>
              <a:t> (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i</a:t>
            </a:r>
            <a:r>
              <a:rPr lang="zh-CN" altLang="en-US" i="1" dirty="0"/>
              <a:t>，</a:t>
            </a:r>
            <a:r>
              <a:rPr lang="en-US" altLang="zh-CN" i="1" dirty="0" err="1"/>
              <a:t>v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) </a:t>
            </a:r>
            <a:r>
              <a:rPr lang="zh-CN" altLang="en-US" dirty="0"/>
              <a:t>；否则，</a:t>
            </a:r>
            <a:r>
              <a:rPr lang="zh-CN" altLang="en-US" u="sng" dirty="0"/>
              <a:t>将该边并入到</a:t>
            </a:r>
            <a:r>
              <a:rPr lang="en-US" altLang="zh-CN" b="1" i="1" u="sng" dirty="0"/>
              <a:t>TE</a:t>
            </a:r>
            <a:r>
              <a:rPr lang="zh-CN" altLang="en-US" u="sng" dirty="0"/>
              <a:t>中，即</a:t>
            </a:r>
            <a:r>
              <a:rPr lang="en-US" altLang="zh-CN" b="1" i="1" u="sng" dirty="0"/>
              <a:t>TE</a:t>
            </a:r>
            <a:r>
              <a:rPr lang="en-US" altLang="zh-CN" u="sng" dirty="0"/>
              <a:t>=</a:t>
            </a:r>
            <a:r>
              <a:rPr lang="en-US" altLang="zh-CN" b="1" i="1" u="sng" dirty="0"/>
              <a:t>TE</a:t>
            </a:r>
            <a:r>
              <a:rPr lang="en-US" altLang="zh-CN" u="sng" dirty="0"/>
              <a:t>∪{(v</a:t>
            </a:r>
            <a:r>
              <a:rPr lang="en-US" altLang="zh-CN" u="sng" baseline="-25000" dirty="0"/>
              <a:t>i</a:t>
            </a:r>
            <a:r>
              <a:rPr lang="zh-CN" altLang="en-US" u="sng" dirty="0"/>
              <a:t>，</a:t>
            </a:r>
            <a:r>
              <a:rPr lang="en-US" altLang="zh-CN" u="sng" dirty="0" err="1"/>
              <a:t>v</a:t>
            </a:r>
            <a:r>
              <a:rPr lang="en-US" altLang="zh-CN" u="sng" baseline="-25000" dirty="0" err="1"/>
              <a:t>j</a:t>
            </a:r>
            <a:r>
              <a:rPr lang="en-US" altLang="zh-CN" u="sng" dirty="0"/>
              <a:t>)} </a:t>
            </a:r>
            <a:r>
              <a:rPr lang="zh-CN" altLang="en-US" dirty="0"/>
              <a:t>。</a:t>
            </a:r>
          </a:p>
          <a:p>
            <a:pPr marL="1371600" lvl="2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1" dirty="0" smtClean="0"/>
              <a:t>重复</a:t>
            </a:r>
            <a:r>
              <a:rPr lang="zh-CN" altLang="en-US" sz="2600" b="1" dirty="0" smtClean="0">
                <a:solidFill>
                  <a:schemeClr val="accent6"/>
                </a:solidFill>
              </a:rPr>
              <a:t>②</a:t>
            </a:r>
            <a:r>
              <a:rPr lang="zh-CN" altLang="en-US" dirty="0" smtClean="0"/>
              <a:t>，</a:t>
            </a:r>
            <a:r>
              <a:rPr lang="zh-CN" altLang="en-US" dirty="0"/>
              <a:t>直到</a:t>
            </a:r>
            <a:r>
              <a:rPr lang="en-US" altLang="zh-CN" b="1" i="1" dirty="0"/>
              <a:t>TE</a:t>
            </a:r>
            <a:r>
              <a:rPr lang="zh-CN" altLang="en-US" dirty="0"/>
              <a:t>中</a:t>
            </a:r>
            <a:r>
              <a:rPr lang="zh-CN" altLang="en-US" i="1" u="sng" dirty="0"/>
              <a:t>包含有</a:t>
            </a:r>
            <a:r>
              <a:rPr lang="en-US" altLang="zh-CN" i="1" u="sng" dirty="0"/>
              <a:t>n-1</a:t>
            </a:r>
            <a:r>
              <a:rPr lang="zh-CN" altLang="en-US" i="1" u="sng" dirty="0"/>
              <a:t>条</a:t>
            </a:r>
            <a:r>
              <a:rPr lang="zh-CN" altLang="en-US" i="1" u="sng" dirty="0" smtClean="0"/>
              <a:t>边</a:t>
            </a:r>
            <a:r>
              <a:rPr lang="zh-CN" altLang="en-US" i="1" dirty="0" smtClean="0"/>
              <a:t> </a:t>
            </a:r>
            <a:r>
              <a:rPr lang="zh-CN" altLang="en-US" dirty="0" smtClean="0"/>
              <a:t>为止。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4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467600" cy="487362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克鲁斯卡尔</a:t>
            </a:r>
            <a:r>
              <a:rPr lang="en-US" altLang="zh-CN" dirty="0"/>
              <a:t>(Kruskal)</a:t>
            </a:r>
            <a:r>
              <a:rPr lang="zh-CN" altLang="en-US" dirty="0" smtClean="0"/>
              <a:t>算法</a:t>
            </a:r>
            <a:r>
              <a:rPr lang="zh-CN" altLang="en-US" sz="2000" dirty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算法实现说明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305800" cy="54197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200" dirty="0" smtClean="0"/>
              <a:t>Kruskal</a:t>
            </a:r>
            <a:r>
              <a:rPr lang="zh-CN" altLang="en-US" sz="2200" dirty="0"/>
              <a:t>算法实现的</a:t>
            </a:r>
            <a:r>
              <a:rPr lang="zh-CN" altLang="en-US" sz="2200" b="1" dirty="0" smtClean="0">
                <a:solidFill>
                  <a:srgbClr val="7030A0"/>
                </a:solidFill>
              </a:rPr>
              <a:t>关键</a:t>
            </a:r>
            <a:r>
              <a:rPr lang="zh-CN" altLang="en-US" sz="2200" dirty="0" smtClean="0"/>
              <a:t>：</a:t>
            </a:r>
            <a:endParaRPr lang="en-US" altLang="zh-CN" sz="2200" dirty="0" smtClean="0"/>
          </a:p>
          <a:p>
            <a:pPr lvl="1">
              <a:spcBef>
                <a:spcPts val="600"/>
              </a:spcBef>
            </a:pPr>
            <a:r>
              <a:rPr lang="zh-CN" altLang="en-US" sz="2000" dirty="0" smtClean="0"/>
              <a:t>当</a:t>
            </a:r>
            <a:r>
              <a:rPr lang="zh-CN" altLang="en-US" sz="2000" dirty="0"/>
              <a:t>一条边加入</a:t>
            </a:r>
            <a:r>
              <a:rPr lang="zh-CN" altLang="en-US" sz="2000" dirty="0" smtClean="0"/>
              <a:t>到</a:t>
            </a:r>
            <a:r>
              <a:rPr lang="en-US" altLang="zh-CN" sz="2000" b="1" i="1" dirty="0" smtClean="0"/>
              <a:t>MST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边</a:t>
            </a:r>
            <a:r>
              <a:rPr lang="zh-CN" altLang="en-US" sz="2000" dirty="0" smtClean="0"/>
              <a:t>集合</a:t>
            </a:r>
            <a:r>
              <a:rPr lang="zh-CN" altLang="en-US" sz="2000" dirty="0"/>
              <a:t>后，如何判断</a:t>
            </a:r>
            <a:r>
              <a:rPr lang="zh-CN" altLang="en-US" sz="2000" i="1" u="sng" dirty="0">
                <a:solidFill>
                  <a:schemeClr val="accent6"/>
                </a:solidFill>
              </a:rPr>
              <a:t>是否构成回路</a:t>
            </a:r>
            <a:r>
              <a:rPr lang="en-US" altLang="zh-CN" sz="2000" dirty="0"/>
              <a:t>?</a:t>
            </a:r>
          </a:p>
          <a:p>
            <a:pPr>
              <a:spcBef>
                <a:spcPts val="600"/>
              </a:spcBef>
            </a:pPr>
            <a:r>
              <a:rPr lang="zh-CN" altLang="en-US" sz="2200" b="1" dirty="0" smtClean="0">
                <a:solidFill>
                  <a:srgbClr val="0000CC"/>
                </a:solidFill>
              </a:rPr>
              <a:t>解决</a:t>
            </a:r>
            <a:r>
              <a:rPr lang="zh-CN" altLang="en-US" sz="2200" b="1" dirty="0">
                <a:solidFill>
                  <a:srgbClr val="0000CC"/>
                </a:solidFill>
              </a:rPr>
              <a:t>方法</a:t>
            </a:r>
            <a:r>
              <a:rPr lang="zh-CN" altLang="en-US" sz="2200" dirty="0"/>
              <a:t>是：定义一个一维数</a:t>
            </a:r>
            <a:r>
              <a:rPr lang="zh-CN" altLang="en-US" sz="2200" dirty="0" smtClean="0"/>
              <a:t>组</a:t>
            </a:r>
            <a:r>
              <a:rPr lang="en-US" altLang="zh-CN" sz="2200" dirty="0" err="1" smtClean="0">
                <a:solidFill>
                  <a:srgbClr val="0070C0"/>
                </a:solidFill>
              </a:rPr>
              <a:t>vset</a:t>
            </a:r>
            <a:r>
              <a:rPr lang="en-US" altLang="zh-CN" sz="2200" dirty="0" smtClean="0"/>
              <a:t>[n</a:t>
            </a:r>
            <a:r>
              <a:rPr lang="en-US" altLang="zh-CN" sz="2200" dirty="0"/>
              <a:t>] </a:t>
            </a:r>
            <a:r>
              <a:rPr lang="zh-CN" altLang="en-US" sz="2200" dirty="0"/>
              <a:t>，存放图</a:t>
            </a:r>
            <a:r>
              <a:rPr lang="en-US" altLang="zh-CN" sz="2200" b="1" i="1" dirty="0"/>
              <a:t>T</a:t>
            </a:r>
            <a:r>
              <a:rPr lang="zh-CN" altLang="en-US" sz="2200" dirty="0"/>
              <a:t>中每个顶点所在的连通分量的编号。</a:t>
            </a:r>
          </a:p>
          <a:p>
            <a:pPr lvl="1">
              <a:spcBef>
                <a:spcPts val="600"/>
              </a:spcBef>
            </a:pPr>
            <a:r>
              <a:rPr lang="zh-CN" altLang="en-US" sz="2000" b="1" dirty="0" smtClean="0"/>
              <a:t>初值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vset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/>
              <a:t>]=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，表示</a:t>
            </a:r>
            <a:r>
              <a:rPr lang="zh-CN" altLang="en-US" sz="2000" u="sng" dirty="0"/>
              <a:t>每个顶点各自组成一个连通分量</a:t>
            </a:r>
            <a:r>
              <a:rPr lang="zh-CN" altLang="en-US" sz="2000" dirty="0"/>
              <a:t>，连通分量的编号简单地使用顶点在图中的位置</a:t>
            </a:r>
            <a:r>
              <a:rPr lang="en-US" altLang="zh-CN" sz="2000" dirty="0"/>
              <a:t>(</a:t>
            </a:r>
            <a:r>
              <a:rPr lang="zh-CN" altLang="en-US" sz="2000" dirty="0"/>
              <a:t>编号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  <a:p>
            <a:pPr marL="914400" lvl="1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dirty="0" smtClean="0"/>
              <a:t>当</a:t>
            </a:r>
            <a:r>
              <a:rPr lang="zh-CN" altLang="en-US" sz="2000" dirty="0"/>
              <a:t>往</a:t>
            </a:r>
            <a:r>
              <a:rPr lang="en-US" altLang="zh-CN" sz="2000" dirty="0"/>
              <a:t>T</a:t>
            </a:r>
            <a:r>
              <a:rPr lang="zh-CN" altLang="en-US" sz="2000" dirty="0"/>
              <a:t>中增加一条边</a:t>
            </a:r>
            <a:r>
              <a:rPr lang="en-US" altLang="zh-CN" sz="2000" dirty="0"/>
              <a:t>(v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j</a:t>
            </a:r>
            <a:r>
              <a:rPr lang="en-US" altLang="zh-CN" sz="2000" dirty="0"/>
              <a:t>) </a:t>
            </a:r>
            <a:r>
              <a:rPr lang="zh-CN" altLang="en-US" sz="2000" dirty="0"/>
              <a:t>时，先</a:t>
            </a:r>
            <a:r>
              <a:rPr lang="zh-CN" altLang="en-US" sz="2000" dirty="0" smtClean="0"/>
              <a:t>检查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vset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 </a:t>
            </a:r>
            <a:r>
              <a:rPr lang="zh-CN" altLang="en-US" sz="2000" dirty="0" smtClean="0"/>
              <a:t>和 </a:t>
            </a:r>
            <a:r>
              <a:rPr lang="en-US" altLang="zh-CN" sz="2000" dirty="0" err="1">
                <a:solidFill>
                  <a:srgbClr val="0070C0"/>
                </a:solidFill>
              </a:rPr>
              <a:t>v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set</a:t>
            </a:r>
            <a:r>
              <a:rPr lang="en-US" altLang="zh-CN" sz="2000" dirty="0" smtClean="0"/>
              <a:t>[j] </a:t>
            </a:r>
            <a:r>
              <a:rPr lang="zh-CN" altLang="en-US" sz="2000" dirty="0" smtClean="0"/>
              <a:t>值</a:t>
            </a:r>
            <a:r>
              <a:rPr lang="zh-CN" altLang="en-US" sz="2000" dirty="0"/>
              <a:t>：</a:t>
            </a:r>
          </a:p>
          <a:p>
            <a:pPr marL="1257300" lvl="2" indent="-3429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1800" dirty="0" smtClean="0"/>
              <a:t>若</a:t>
            </a:r>
            <a:r>
              <a:rPr lang="en-US" altLang="zh-CN" sz="1800" dirty="0" err="1" smtClean="0">
                <a:solidFill>
                  <a:schemeClr val="accent6"/>
                </a:solidFill>
              </a:rPr>
              <a:t>vset</a:t>
            </a:r>
            <a:r>
              <a:rPr lang="en-US" altLang="zh-CN" sz="1800" dirty="0" smtClean="0">
                <a:solidFill>
                  <a:schemeClr val="accent6"/>
                </a:solidFill>
              </a:rPr>
              <a:t>[</a:t>
            </a:r>
            <a:r>
              <a:rPr lang="en-US" altLang="zh-CN" sz="1800" dirty="0" err="1" smtClean="0">
                <a:solidFill>
                  <a:schemeClr val="accent6"/>
                </a:solidFill>
              </a:rPr>
              <a:t>i</a:t>
            </a:r>
            <a:r>
              <a:rPr lang="en-US" altLang="zh-CN" sz="1800" dirty="0" smtClean="0">
                <a:solidFill>
                  <a:schemeClr val="accent6"/>
                </a:solidFill>
              </a:rPr>
              <a:t>] </a:t>
            </a:r>
            <a:r>
              <a:rPr lang="en-US" altLang="zh-CN" sz="1800" dirty="0" smtClean="0">
                <a:solidFill>
                  <a:srgbClr val="C00000"/>
                </a:solidFill>
              </a:rPr>
              <a:t>=</a:t>
            </a:r>
            <a:r>
              <a:rPr lang="en-US" altLang="zh-CN" sz="1800" dirty="0" smtClean="0">
                <a:solidFill>
                  <a:schemeClr val="accent6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accent6"/>
                </a:solidFill>
              </a:rPr>
              <a:t>vset</a:t>
            </a:r>
            <a:r>
              <a:rPr lang="en-US" altLang="zh-CN" sz="1800" dirty="0" smtClean="0">
                <a:solidFill>
                  <a:schemeClr val="accent6"/>
                </a:solidFill>
              </a:rPr>
              <a:t>[j</a:t>
            </a:r>
            <a:r>
              <a:rPr lang="en-US" altLang="zh-CN" sz="1800" dirty="0">
                <a:solidFill>
                  <a:schemeClr val="accent6"/>
                </a:solidFill>
              </a:rPr>
              <a:t>]</a:t>
            </a:r>
            <a:r>
              <a:rPr lang="zh-CN" altLang="en-US" sz="1800" dirty="0"/>
              <a:t>：表明</a:t>
            </a:r>
            <a:r>
              <a:rPr lang="en-US" altLang="zh-CN" sz="1800" dirty="0" smtClean="0"/>
              <a:t>v</a:t>
            </a:r>
            <a:r>
              <a:rPr lang="en-US" altLang="zh-CN" sz="1800" baseline="-25000" dirty="0" smtClean="0"/>
              <a:t>i </a:t>
            </a:r>
            <a:r>
              <a:rPr lang="zh-CN" altLang="en-US" sz="1800" dirty="0" smtClean="0"/>
              <a:t>和</a:t>
            </a:r>
            <a:r>
              <a:rPr lang="en-US" altLang="zh-CN" sz="1800" dirty="0" err="1" smtClean="0"/>
              <a:t>v</a:t>
            </a:r>
            <a:r>
              <a:rPr lang="en-US" altLang="zh-CN" sz="1800" baseline="-25000" dirty="0" err="1" smtClean="0"/>
              <a:t>j</a:t>
            </a:r>
            <a:r>
              <a:rPr lang="en-US" altLang="zh-CN" sz="1800" baseline="-25000" dirty="0" smtClean="0"/>
              <a:t> </a:t>
            </a:r>
            <a:r>
              <a:rPr lang="zh-CN" altLang="en-US" sz="1800" dirty="0" smtClean="0"/>
              <a:t>处在</a:t>
            </a:r>
            <a:r>
              <a:rPr lang="zh-CN" altLang="en-US" sz="1800" dirty="0"/>
              <a:t>同一个连通分量中，</a:t>
            </a:r>
            <a:r>
              <a:rPr lang="zh-CN" altLang="en-US" sz="1800" u="sng" dirty="0"/>
              <a:t>加入此边会形成</a:t>
            </a:r>
            <a:r>
              <a:rPr lang="zh-CN" altLang="en-US" sz="1800" u="sng" dirty="0" smtClean="0"/>
              <a:t>回路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—— </a:t>
            </a:r>
            <a:r>
              <a:rPr lang="zh-CN" altLang="en-US" sz="1800" dirty="0" smtClean="0"/>
              <a:t>舍弃此边！</a:t>
            </a:r>
            <a:endParaRPr lang="en-US" altLang="zh-CN" sz="1800" dirty="0" smtClean="0"/>
          </a:p>
          <a:p>
            <a:pPr marL="1257300" lvl="2" indent="-342900">
              <a:spcBef>
                <a:spcPts val="600"/>
              </a:spcBef>
              <a:buFont typeface="+mj-lt"/>
              <a:buAutoNum type="alphaUcPeriod"/>
            </a:pPr>
            <a:r>
              <a:rPr lang="zh-CN" altLang="en-US" sz="1800" dirty="0" smtClean="0"/>
              <a:t>若</a:t>
            </a:r>
            <a:r>
              <a:rPr lang="en-US" altLang="zh-CN" sz="1800" dirty="0" err="1" smtClean="0">
                <a:solidFill>
                  <a:schemeClr val="accent6"/>
                </a:solidFill>
              </a:rPr>
              <a:t>vset</a:t>
            </a:r>
            <a:r>
              <a:rPr lang="en-US" altLang="zh-CN" sz="1800" dirty="0" smtClean="0">
                <a:solidFill>
                  <a:schemeClr val="accent6"/>
                </a:solidFill>
              </a:rPr>
              <a:t>[</a:t>
            </a:r>
            <a:r>
              <a:rPr lang="en-US" altLang="zh-CN" sz="1800" dirty="0" err="1" smtClean="0">
                <a:solidFill>
                  <a:schemeClr val="accent6"/>
                </a:solidFill>
              </a:rPr>
              <a:t>i</a:t>
            </a:r>
            <a:r>
              <a:rPr lang="en-US" altLang="zh-CN" sz="1800" dirty="0" smtClean="0">
                <a:solidFill>
                  <a:schemeClr val="accent6"/>
                </a:solidFill>
              </a:rPr>
              <a:t>] </a:t>
            </a:r>
            <a:r>
              <a:rPr lang="en-US" altLang="zh-CN" sz="1800" dirty="0" smtClean="0">
                <a:solidFill>
                  <a:srgbClr val="C00000"/>
                </a:solidFill>
              </a:rPr>
              <a:t>≠</a:t>
            </a:r>
            <a:r>
              <a:rPr lang="en-US" altLang="zh-CN" sz="1800" dirty="0" smtClean="0">
                <a:solidFill>
                  <a:schemeClr val="accent6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accent6"/>
                </a:solidFill>
              </a:rPr>
              <a:t>vset</a:t>
            </a:r>
            <a:r>
              <a:rPr lang="en-US" altLang="zh-CN" sz="1800" dirty="0" smtClean="0">
                <a:solidFill>
                  <a:schemeClr val="accent6"/>
                </a:solidFill>
              </a:rPr>
              <a:t>[j]</a:t>
            </a:r>
            <a:r>
              <a:rPr lang="zh-CN" altLang="en-US" sz="1800" dirty="0" smtClean="0"/>
              <a:t>，则</a:t>
            </a:r>
            <a:r>
              <a:rPr lang="zh-CN" altLang="en-US" sz="1800" u="sng" dirty="0" smtClean="0"/>
              <a:t>加入此边</a:t>
            </a:r>
            <a:r>
              <a:rPr lang="zh-CN" altLang="en-US" sz="1800" u="sng" dirty="0" smtClean="0">
                <a:solidFill>
                  <a:srgbClr val="FF0000"/>
                </a:solidFill>
              </a:rPr>
              <a:t>不会</a:t>
            </a:r>
            <a:r>
              <a:rPr lang="zh-CN" altLang="en-US" sz="1800" u="sng" dirty="0" smtClean="0"/>
              <a:t>形成回路</a:t>
            </a:r>
            <a:r>
              <a:rPr lang="zh-CN" altLang="en-US" sz="1800" dirty="0" smtClean="0"/>
              <a:t>，将此边加入到生成树的边集中。</a:t>
            </a:r>
          </a:p>
          <a:p>
            <a:pPr marL="914400" lvl="1" indent="-457200"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dirty="0" smtClean="0"/>
              <a:t>加入</a:t>
            </a:r>
            <a:r>
              <a:rPr lang="zh-CN" altLang="en-US" sz="2000" dirty="0"/>
              <a:t>一条新边后，</a:t>
            </a:r>
            <a:r>
              <a:rPr lang="zh-CN" altLang="en-US" sz="2000" dirty="0">
                <a:solidFill>
                  <a:srgbClr val="0070C0"/>
                </a:solidFill>
              </a:rPr>
              <a:t>将两个不同的连通分量合并</a:t>
            </a:r>
            <a:r>
              <a:rPr lang="zh-CN" altLang="en-US" sz="2000" dirty="0"/>
              <a:t>：</a:t>
            </a:r>
            <a:r>
              <a:rPr lang="zh-CN" altLang="en-US" sz="2000" i="1" u="sng" dirty="0"/>
              <a:t>将一个连通分量的编号</a:t>
            </a:r>
            <a:r>
              <a:rPr lang="zh-CN" altLang="en-US" sz="2000" b="1" i="1" u="sng" dirty="0"/>
              <a:t>换成</a:t>
            </a:r>
            <a:r>
              <a:rPr lang="zh-CN" altLang="en-US" sz="2000" i="1" u="sng" dirty="0"/>
              <a:t>另一个连通分量的编号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825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克鲁斯卡尔</a:t>
            </a:r>
            <a:r>
              <a:rPr lang="en-US" altLang="zh-CN" dirty="0"/>
              <a:t>(Kruskal)</a:t>
            </a:r>
            <a:r>
              <a:rPr lang="zh-CN" altLang="en-US" dirty="0" smtClean="0"/>
              <a:t>算法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7030A0"/>
                </a:solidFill>
              </a:rPr>
              <a:t>算法实现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i="1" dirty="0" smtClean="0"/>
              <a:t>MST</a:t>
            </a:r>
            <a:r>
              <a:rPr lang="zh-CN" altLang="en-US" sz="2000" dirty="0" smtClean="0"/>
              <a:t>构建的</a:t>
            </a:r>
            <a:r>
              <a:rPr lang="en-US" altLang="zh-CN" sz="2000" b="1" dirty="0" smtClean="0"/>
              <a:t>Kruskal</a:t>
            </a:r>
            <a:r>
              <a:rPr lang="zh-CN" altLang="en-US" sz="2000" b="1" dirty="0" smtClean="0"/>
              <a:t>算法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8063" name="TextBox1" r:id="rId2" imgW="7909560" imgH="4823640"/>
        </mc:Choice>
        <mc:Fallback>
          <p:control name="TextBox1" r:id="rId2" imgW="7909560" imgH="482364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77850" y="1279475"/>
                  <a:ext cx="7912100" cy="48229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457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88640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克鲁斯卡尔</a:t>
            </a:r>
            <a:r>
              <a:rPr lang="en-US" altLang="zh-CN" dirty="0"/>
              <a:t>(Kruskal)</a:t>
            </a:r>
            <a:r>
              <a:rPr lang="zh-CN" altLang="en-US" dirty="0" smtClean="0"/>
              <a:t>算法</a:t>
            </a:r>
            <a:r>
              <a:rPr lang="zh-CN" altLang="en-US" sz="2000" dirty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</a:t>
            </a:r>
            <a:r>
              <a:rPr lang="zh-CN" altLang="en-US" sz="2000" dirty="0" smtClean="0">
                <a:solidFill>
                  <a:srgbClr val="0070C0"/>
                </a:solidFill>
              </a:rPr>
              <a:t>分析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764704"/>
            <a:ext cx="8191500" cy="5788496"/>
          </a:xfrm>
        </p:spPr>
        <p:txBody>
          <a:bodyPr/>
          <a:lstStyle/>
          <a:p>
            <a:r>
              <a:rPr lang="zh-CN" altLang="en-US" sz="2400" dirty="0"/>
              <a:t>设带权</a:t>
            </a:r>
            <a:r>
              <a:rPr lang="zh-CN" altLang="en-US" sz="2400" dirty="0" smtClean="0"/>
              <a:t>连通图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中有 </a:t>
            </a:r>
            <a:r>
              <a:rPr lang="en-US" altLang="zh-CN" sz="2400" i="1" dirty="0" smtClean="0"/>
              <a:t>n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顶点</a:t>
            </a:r>
            <a:r>
              <a:rPr lang="zh-CN" altLang="en-US" sz="2400" dirty="0"/>
              <a:t>、</a:t>
            </a:r>
            <a:r>
              <a:rPr lang="en-US" altLang="zh-CN" sz="2400" i="1" dirty="0" smtClean="0"/>
              <a:t>e</a:t>
            </a:r>
            <a:r>
              <a:rPr lang="zh-CN" altLang="en-US" sz="2400" dirty="0"/>
              <a:t>条边，</a:t>
            </a:r>
            <a:r>
              <a:rPr lang="zh-CN" altLang="en-US" sz="2400" dirty="0" smtClean="0"/>
              <a:t>则</a:t>
            </a:r>
            <a:r>
              <a:rPr lang="en-US" altLang="zh-CN" sz="2400" dirty="0" err="1" smtClean="0"/>
              <a:t>Kruskal</a:t>
            </a:r>
            <a:r>
              <a:rPr lang="zh-CN" altLang="en-US" sz="2400" dirty="0" smtClean="0"/>
              <a:t>算法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主要计算任务在于：</a:t>
            </a:r>
            <a:endParaRPr lang="zh-CN" altLang="en-US" sz="2400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sz="2400" dirty="0" err="1" smtClean="0">
                <a:solidFill>
                  <a:srgbClr val="0070C0"/>
                </a:solidFill>
              </a:rPr>
              <a:t>vset</a:t>
            </a:r>
            <a:r>
              <a:rPr lang="zh-CN" altLang="en-US" sz="2400" dirty="0">
                <a:solidFill>
                  <a:srgbClr val="0070C0"/>
                </a:solidFill>
              </a:rPr>
              <a:t>数组初始化</a:t>
            </a:r>
            <a:r>
              <a:rPr lang="zh-CN" altLang="en-US" sz="2400" dirty="0"/>
              <a:t>：时间复杂度是</a:t>
            </a:r>
            <a:r>
              <a:rPr lang="en-US" altLang="zh-CN" sz="2400" dirty="0">
                <a:solidFill>
                  <a:schemeClr val="accent6"/>
                </a:solidFill>
              </a:rPr>
              <a:t>O(</a:t>
            </a:r>
            <a:r>
              <a:rPr lang="en-US" altLang="zh-CN" sz="2400" i="1" dirty="0">
                <a:solidFill>
                  <a:schemeClr val="accent6"/>
                </a:solidFill>
              </a:rPr>
              <a:t>n</a:t>
            </a:r>
            <a:r>
              <a:rPr lang="en-US" altLang="zh-CN" sz="2400" dirty="0" smtClean="0">
                <a:solidFill>
                  <a:schemeClr val="accent6"/>
                </a:solidFill>
              </a:rPr>
              <a:t>)</a:t>
            </a:r>
            <a:r>
              <a:rPr lang="zh-CN" altLang="en-US" sz="2400" dirty="0" smtClean="0"/>
              <a:t>；</a:t>
            </a:r>
            <a:endParaRPr lang="zh-CN" altLang="en-US" sz="2400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>
                <a:solidFill>
                  <a:srgbClr val="0070C0"/>
                </a:solidFill>
              </a:rPr>
              <a:t>边表</a:t>
            </a:r>
            <a:r>
              <a:rPr lang="zh-CN" altLang="en-US" sz="2400" dirty="0">
                <a:solidFill>
                  <a:srgbClr val="0070C0"/>
                </a:solidFill>
              </a:rPr>
              <a:t>按权值</a:t>
            </a:r>
            <a:r>
              <a:rPr lang="zh-CN" altLang="en-US" sz="2400" dirty="0" smtClean="0">
                <a:solidFill>
                  <a:srgbClr val="0070C0"/>
                </a:solidFill>
              </a:rPr>
              <a:t>排序</a:t>
            </a:r>
            <a:r>
              <a:rPr lang="zh-CN" altLang="en-US" sz="2400" dirty="0" smtClean="0"/>
              <a:t>（从小到大）：</a:t>
            </a:r>
            <a:r>
              <a:rPr lang="zh-CN" altLang="en-US" sz="2400" dirty="0"/>
              <a:t>若采用</a:t>
            </a:r>
            <a:r>
              <a:rPr lang="zh-CN" altLang="en-US" sz="2400" b="1" dirty="0"/>
              <a:t>堆排序</a:t>
            </a:r>
            <a:r>
              <a:rPr lang="zh-CN" altLang="en-US" sz="2400" dirty="0"/>
              <a:t>或</a:t>
            </a:r>
            <a:r>
              <a:rPr lang="zh-CN" altLang="en-US" sz="2400" b="1" dirty="0"/>
              <a:t>快速排序</a:t>
            </a:r>
            <a:r>
              <a:rPr lang="zh-CN" altLang="en-US" sz="2400" dirty="0"/>
              <a:t>，时间复杂度是</a:t>
            </a:r>
            <a:r>
              <a:rPr lang="en-US" altLang="zh-CN" sz="2400" dirty="0">
                <a:solidFill>
                  <a:schemeClr val="accent6"/>
                </a:solidFill>
              </a:rPr>
              <a:t>O(</a:t>
            </a:r>
            <a:r>
              <a:rPr lang="en-US" altLang="zh-CN" sz="2400" i="1" dirty="0" err="1">
                <a:solidFill>
                  <a:schemeClr val="accent6"/>
                </a:solidFill>
              </a:rPr>
              <a:t>e</a:t>
            </a:r>
            <a:r>
              <a:rPr lang="en-US" altLang="zh-CN" sz="2400" dirty="0" err="1">
                <a:solidFill>
                  <a:schemeClr val="accent6"/>
                </a:solidFill>
              </a:rPr>
              <a:t>㏒</a:t>
            </a:r>
            <a:r>
              <a:rPr lang="en-US" altLang="zh-CN" sz="2400" i="1" dirty="0" err="1">
                <a:solidFill>
                  <a:schemeClr val="accent6"/>
                </a:solidFill>
              </a:rPr>
              <a:t>e</a:t>
            </a:r>
            <a:r>
              <a:rPr lang="en-US" altLang="zh-CN" sz="2400" dirty="0" smtClean="0">
                <a:solidFill>
                  <a:schemeClr val="accent6"/>
                </a:solidFill>
              </a:rPr>
              <a:t>)</a:t>
            </a:r>
            <a:r>
              <a:rPr lang="zh-CN" altLang="en-US" sz="2400" dirty="0" smtClean="0"/>
              <a:t>；</a:t>
            </a:r>
            <a:endParaRPr lang="zh-CN" altLang="en-US" sz="2400" dirty="0"/>
          </a:p>
          <a:p>
            <a:pPr lvl="1"/>
            <a:r>
              <a:rPr lang="en-US" altLang="zh-CN" sz="2400" dirty="0" smtClean="0">
                <a:solidFill>
                  <a:srgbClr val="0070C0"/>
                </a:solidFill>
              </a:rPr>
              <a:t>while</a:t>
            </a:r>
            <a:r>
              <a:rPr lang="zh-CN" altLang="en-US" sz="2400" dirty="0">
                <a:solidFill>
                  <a:srgbClr val="0070C0"/>
                </a:solidFill>
              </a:rPr>
              <a:t>循环</a:t>
            </a:r>
            <a:r>
              <a:rPr lang="zh-CN" altLang="en-US" sz="2400" dirty="0" smtClean="0"/>
              <a:t>：执行频度在</a:t>
            </a:r>
            <a:r>
              <a:rPr lang="en-US" altLang="zh-CN" sz="2400" dirty="0" smtClean="0">
                <a:solidFill>
                  <a:schemeClr val="accent6"/>
                </a:solidFill>
              </a:rPr>
              <a:t>O(</a:t>
            </a:r>
            <a:r>
              <a:rPr lang="en-US" altLang="zh-CN" sz="2400" i="1" dirty="0" smtClean="0">
                <a:solidFill>
                  <a:schemeClr val="accent6"/>
                </a:solidFill>
              </a:rPr>
              <a:t>n</a:t>
            </a:r>
            <a:r>
              <a:rPr lang="en-US" altLang="zh-CN" sz="2400" dirty="0" smtClean="0">
                <a:solidFill>
                  <a:schemeClr val="accent6"/>
                </a:solidFill>
              </a:rPr>
              <a:t>-1)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~ </a:t>
            </a:r>
            <a:r>
              <a:rPr lang="en-US" altLang="zh-CN" sz="2400" dirty="0" smtClean="0">
                <a:solidFill>
                  <a:schemeClr val="accent6"/>
                </a:solidFill>
              </a:rPr>
              <a:t>O(</a:t>
            </a:r>
            <a:r>
              <a:rPr lang="en-US" altLang="zh-CN" sz="2400" i="1" dirty="0" smtClean="0">
                <a:solidFill>
                  <a:schemeClr val="accent6"/>
                </a:solidFill>
              </a:rPr>
              <a:t>e</a:t>
            </a:r>
            <a:r>
              <a:rPr lang="en-US" altLang="zh-CN" sz="2400" dirty="0" smtClean="0">
                <a:solidFill>
                  <a:schemeClr val="accent6"/>
                </a:solidFill>
              </a:rPr>
              <a:t>)</a:t>
            </a:r>
            <a:r>
              <a:rPr lang="zh-CN" altLang="en-US" sz="2400" dirty="0" smtClean="0"/>
              <a:t> 范围内，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其中，包含修改</a:t>
            </a:r>
            <a:r>
              <a:rPr lang="en-US" altLang="zh-CN" sz="2000" dirty="0" err="1" smtClean="0"/>
              <a:t>vset</a:t>
            </a:r>
            <a:r>
              <a:rPr lang="zh-CN" altLang="en-US" sz="2000" dirty="0" smtClean="0"/>
              <a:t>数组（共</a:t>
            </a:r>
            <a:r>
              <a:rPr lang="zh-CN" altLang="en-US" sz="2000" dirty="0"/>
              <a:t>执行</a:t>
            </a:r>
            <a:r>
              <a:rPr lang="en-US" altLang="zh-CN" sz="2000" dirty="0"/>
              <a:t>n-1</a:t>
            </a:r>
            <a:r>
              <a:rPr lang="zh-CN" altLang="en-US" sz="2000" dirty="0"/>
              <a:t>次</a:t>
            </a:r>
            <a:r>
              <a:rPr lang="zh-CN" altLang="en-US" sz="2000" dirty="0" smtClean="0"/>
              <a:t>）；</a:t>
            </a:r>
            <a:endParaRPr lang="en-US" altLang="zh-CN" sz="2000" dirty="0" smtClean="0"/>
          </a:p>
          <a:p>
            <a:pPr lvl="2"/>
            <a:r>
              <a:rPr lang="en-US" altLang="zh-CN" sz="2000" dirty="0" err="1"/>
              <a:t>Kruskal</a:t>
            </a:r>
            <a:r>
              <a:rPr lang="zh-CN" altLang="en-US" sz="2000" dirty="0" smtClean="0"/>
              <a:t>算法使用贪心策略</a:t>
            </a:r>
            <a:r>
              <a:rPr lang="en-US" altLang="zh-CN" sz="2000" dirty="0" smtClean="0"/>
              <a:t>, while</a:t>
            </a:r>
            <a:r>
              <a:rPr lang="zh-CN" altLang="en-US" sz="2000" dirty="0" smtClean="0"/>
              <a:t>循环的执行次数在 </a:t>
            </a:r>
            <a:r>
              <a:rPr lang="en-US" altLang="zh-CN" sz="2000" i="1" dirty="0" smtClean="0">
                <a:solidFill>
                  <a:schemeClr val="accent6"/>
                </a:solidFill>
              </a:rPr>
              <a:t>n</a:t>
            </a:r>
            <a:r>
              <a:rPr lang="zh-CN" altLang="en-US" sz="2000" dirty="0" smtClean="0"/>
              <a:t>这个量级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不可能达到最差的 </a:t>
            </a:r>
            <a:r>
              <a:rPr lang="en-US" altLang="zh-CN" sz="2000" i="1" dirty="0" smtClean="0">
                <a:solidFill>
                  <a:schemeClr val="accent6"/>
                </a:solidFill>
              </a:rPr>
              <a:t>e</a:t>
            </a:r>
            <a:r>
              <a:rPr lang="en-US" altLang="zh-CN" sz="2000" dirty="0" smtClean="0"/>
              <a:t>=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-1)/2 </a:t>
            </a:r>
            <a:r>
              <a:rPr lang="zh-CN" altLang="en-US" sz="2000" dirty="0" smtClean="0"/>
              <a:t>这个量级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所有边都测试过</a:t>
            </a:r>
            <a:r>
              <a:rPr lang="en-US" altLang="zh-CN" sz="2000" dirty="0" smtClean="0"/>
              <a:t>)!</a:t>
            </a:r>
          </a:p>
          <a:p>
            <a:pPr lvl="2"/>
            <a:r>
              <a:rPr lang="zh-CN" altLang="en-US" sz="2000" dirty="0" smtClean="0"/>
              <a:t>因而，时间</a:t>
            </a:r>
            <a:r>
              <a:rPr lang="zh-CN" altLang="en-US" sz="2000" dirty="0"/>
              <a:t>复杂</a:t>
            </a:r>
            <a:r>
              <a:rPr lang="zh-CN" altLang="en-US" sz="2000" dirty="0" smtClean="0"/>
              <a:t>度大致为</a:t>
            </a:r>
            <a:r>
              <a:rPr lang="en-US" altLang="zh-CN" sz="2000" dirty="0" smtClean="0">
                <a:solidFill>
                  <a:schemeClr val="accent6"/>
                </a:solidFill>
              </a:rPr>
              <a:t>O(n</a:t>
            </a:r>
            <a:r>
              <a:rPr lang="en-US" altLang="zh-CN" sz="2000" baseline="30000" dirty="0" smtClean="0">
                <a:solidFill>
                  <a:schemeClr val="accent6"/>
                </a:solidFill>
              </a:rPr>
              <a:t>2</a:t>
            </a:r>
            <a:r>
              <a:rPr lang="en-US" altLang="zh-CN" sz="2000" dirty="0">
                <a:solidFill>
                  <a:schemeClr val="accent6"/>
                </a:solidFill>
              </a:rPr>
              <a:t>)</a:t>
            </a:r>
            <a:r>
              <a:rPr lang="en-US" altLang="zh-CN" sz="2000" dirty="0"/>
              <a:t> </a:t>
            </a:r>
            <a:r>
              <a:rPr lang="zh-CN" altLang="en-US" sz="2000" dirty="0"/>
              <a:t>；</a:t>
            </a:r>
          </a:p>
          <a:p>
            <a:r>
              <a:rPr lang="zh-CN" altLang="en-US" sz="2400" dirty="0" smtClean="0"/>
              <a:t>整个</a:t>
            </a:r>
            <a:r>
              <a:rPr lang="zh-CN" altLang="en-US" sz="2400" dirty="0"/>
              <a:t>算法的时间复杂度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: 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O(</a:t>
            </a:r>
            <a:r>
              <a:rPr lang="en-US" altLang="zh-CN" sz="2400" b="1" i="1" dirty="0" smtClean="0">
                <a:solidFill>
                  <a:srgbClr val="7030A0"/>
                </a:solidFill>
              </a:rPr>
              <a:t>e</a:t>
            </a:r>
            <a:r>
              <a:rPr lang="en-US" altLang="zh-CN" sz="2400" b="1" dirty="0">
                <a:solidFill>
                  <a:srgbClr val="7030A0"/>
                </a:solidFill>
              </a:rPr>
              <a:t>㏒</a:t>
            </a:r>
            <a:r>
              <a:rPr lang="en-US" altLang="zh-CN" sz="2400" b="1" i="1" dirty="0">
                <a:solidFill>
                  <a:srgbClr val="7030A0"/>
                </a:solidFill>
              </a:rPr>
              <a:t>e</a:t>
            </a:r>
            <a:r>
              <a:rPr lang="en-US" altLang="zh-CN" sz="2400" b="1" dirty="0">
                <a:solidFill>
                  <a:srgbClr val="7030A0"/>
                </a:solidFill>
              </a:rPr>
              <a:t>+</a:t>
            </a:r>
            <a:r>
              <a:rPr lang="en-US" altLang="zh-CN" sz="2400" b="1" i="1" dirty="0">
                <a:solidFill>
                  <a:srgbClr val="7030A0"/>
                </a:solidFill>
              </a:rPr>
              <a:t>n</a:t>
            </a:r>
            <a:r>
              <a:rPr lang="en-US" altLang="zh-CN" sz="2400" b="1" baseline="30000" dirty="0">
                <a:solidFill>
                  <a:srgbClr val="7030A0"/>
                </a:solidFill>
              </a:rPr>
              <a:t>2</a:t>
            </a:r>
            <a:r>
              <a:rPr lang="en-US" altLang="zh-CN" sz="2400" b="1" dirty="0">
                <a:solidFill>
                  <a:srgbClr val="7030A0"/>
                </a:solidFill>
              </a:rPr>
              <a:t>)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8839200" y="6553200"/>
            <a:ext cx="304800" cy="3048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最小生成树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zh-CN" altLang="en-US" sz="2400" dirty="0"/>
              <a:t>如果</a:t>
            </a:r>
            <a:r>
              <a:rPr lang="zh-CN" altLang="en-US" sz="2400" b="1" u="sng" dirty="0"/>
              <a:t>连通图</a:t>
            </a:r>
            <a:r>
              <a:rPr lang="zh-CN" altLang="en-US" sz="2400" u="sng" dirty="0"/>
              <a:t>是一个带权图</a:t>
            </a:r>
            <a:r>
              <a:rPr lang="zh-CN" altLang="en-US" sz="2400" dirty="0"/>
              <a:t>，则其生成树中的边也带权，生成树中</a:t>
            </a:r>
            <a:r>
              <a:rPr lang="zh-CN" altLang="en-US" sz="2400" u="sng" dirty="0">
                <a:solidFill>
                  <a:schemeClr val="accent6"/>
                </a:solidFill>
              </a:rPr>
              <a:t>所有边的权值之和</a:t>
            </a:r>
            <a:r>
              <a:rPr lang="zh-CN" altLang="en-US" sz="2400" dirty="0"/>
              <a:t>称为</a:t>
            </a:r>
            <a:r>
              <a:rPr lang="zh-CN" altLang="en-US" sz="2400" b="1" dirty="0">
                <a:solidFill>
                  <a:srgbClr val="00B0F0"/>
                </a:solidFill>
              </a:rPr>
              <a:t>生成树</a:t>
            </a:r>
            <a:r>
              <a:rPr lang="zh-CN" altLang="en-US" sz="1200" b="1" dirty="0">
                <a:solidFill>
                  <a:srgbClr val="00B0F0"/>
                </a:solidFill>
              </a:rPr>
              <a:t>的</a:t>
            </a:r>
            <a:r>
              <a:rPr lang="zh-CN" altLang="en-US" sz="2400" b="1" dirty="0">
                <a:solidFill>
                  <a:srgbClr val="00B0F0"/>
                </a:solidFill>
              </a:rPr>
              <a:t>代价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zh-CN" altLang="en-US" sz="2400" b="1" dirty="0" smtClean="0">
                <a:solidFill>
                  <a:srgbClr val="00B0F0"/>
                </a:solidFill>
              </a:rPr>
              <a:t>最小生成树</a:t>
            </a:r>
            <a:r>
              <a:rPr lang="en-US" altLang="zh-CN" sz="2400" dirty="0"/>
              <a:t>(</a:t>
            </a:r>
            <a:r>
              <a:rPr lang="en-US" altLang="zh-CN" sz="2400" b="1" dirty="0">
                <a:solidFill>
                  <a:srgbClr val="00B0F0"/>
                </a:solidFill>
              </a:rPr>
              <a:t>M</a:t>
            </a:r>
            <a:r>
              <a:rPr lang="en-US" altLang="zh-CN" sz="2400" dirty="0"/>
              <a:t>inimum </a:t>
            </a:r>
            <a:r>
              <a:rPr lang="en-US" altLang="zh-CN" sz="2400" b="1" dirty="0">
                <a:solidFill>
                  <a:srgbClr val="00B0F0"/>
                </a:solidFill>
              </a:rPr>
              <a:t>S</a:t>
            </a:r>
            <a:r>
              <a:rPr lang="en-US" altLang="zh-CN" sz="2400" dirty="0"/>
              <a:t>panning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T</a:t>
            </a:r>
            <a:r>
              <a:rPr lang="en-US" altLang="zh-CN" sz="2400" dirty="0" smtClean="0"/>
              <a:t>ree,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MST</a:t>
            </a:r>
            <a:r>
              <a:rPr lang="en-US" altLang="zh-CN" sz="2400" dirty="0" smtClean="0"/>
              <a:t>): </a:t>
            </a:r>
            <a:r>
              <a:rPr lang="zh-CN" altLang="en-US" sz="2400" dirty="0" smtClean="0"/>
              <a:t>带</a:t>
            </a:r>
            <a:r>
              <a:rPr lang="zh-CN" altLang="en-US" sz="2400" dirty="0"/>
              <a:t>权连通图中</a:t>
            </a:r>
            <a:r>
              <a:rPr lang="zh-CN" altLang="en-US" sz="2400" u="sng" dirty="0">
                <a:solidFill>
                  <a:schemeClr val="accent6"/>
                </a:solidFill>
              </a:rPr>
              <a:t>代价最小的生成树</a:t>
            </a:r>
            <a:r>
              <a:rPr lang="zh-CN" altLang="en-US" sz="2400" dirty="0"/>
              <a:t>称为</a:t>
            </a:r>
            <a:r>
              <a:rPr lang="zh-CN" alt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最小生成树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zh-CN" altLang="en-US" sz="2400" dirty="0"/>
              <a:t>最小生成树</a:t>
            </a:r>
            <a:r>
              <a:rPr lang="zh-CN" altLang="en-US" sz="2400" i="1" u="sng" dirty="0"/>
              <a:t>在实际中具有重要用途</a:t>
            </a:r>
            <a:r>
              <a:rPr lang="zh-CN" altLang="en-US" sz="2400" dirty="0" smtClean="0"/>
              <a:t>，</a:t>
            </a:r>
            <a:r>
              <a:rPr lang="zh-CN" altLang="en-US" sz="2200" dirty="0" smtClean="0"/>
              <a:t>如设计“通信网”，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900"/>
              </a:spcBef>
            </a:pPr>
            <a:r>
              <a:rPr lang="zh-CN" altLang="en-US" sz="2200" dirty="0" smtClean="0"/>
              <a:t>设</a:t>
            </a:r>
            <a:r>
              <a:rPr lang="zh-CN" altLang="en-US" sz="2200" dirty="0"/>
              <a:t>图的</a:t>
            </a:r>
            <a:r>
              <a:rPr lang="zh-CN" altLang="en-US" sz="2200" b="1" dirty="0">
                <a:solidFill>
                  <a:srgbClr val="0070C0"/>
                </a:solidFill>
              </a:rPr>
              <a:t>顶点</a:t>
            </a:r>
            <a:r>
              <a:rPr lang="zh-CN" altLang="en-US" sz="2200" dirty="0"/>
              <a:t>表示</a:t>
            </a:r>
            <a:r>
              <a:rPr lang="zh-CN" altLang="en-US" sz="2200" dirty="0">
                <a:solidFill>
                  <a:srgbClr val="7030A0"/>
                </a:solidFill>
              </a:rPr>
              <a:t>城市</a:t>
            </a:r>
            <a:r>
              <a:rPr lang="zh-CN" altLang="en-US" sz="2200" dirty="0"/>
              <a:t>，</a:t>
            </a:r>
            <a:r>
              <a:rPr lang="zh-CN" altLang="en-US" sz="2200" b="1" dirty="0">
                <a:solidFill>
                  <a:srgbClr val="0070C0"/>
                </a:solidFill>
              </a:rPr>
              <a:t>边</a:t>
            </a:r>
            <a:r>
              <a:rPr lang="zh-CN" altLang="en-US" sz="2200" dirty="0"/>
              <a:t>表示</a:t>
            </a:r>
            <a:r>
              <a:rPr lang="zh-CN" altLang="en-US" sz="2200" dirty="0">
                <a:solidFill>
                  <a:srgbClr val="7030A0"/>
                </a:solidFill>
              </a:rPr>
              <a:t>两个城市之间的通信线路</a:t>
            </a:r>
            <a:r>
              <a:rPr lang="zh-CN" altLang="en-US" sz="2200" dirty="0"/>
              <a:t>，</a:t>
            </a:r>
            <a:r>
              <a:rPr lang="zh-CN" altLang="en-US" sz="2200" b="1" dirty="0">
                <a:solidFill>
                  <a:srgbClr val="0070C0"/>
                </a:solidFill>
              </a:rPr>
              <a:t>边的权值</a:t>
            </a:r>
            <a:r>
              <a:rPr lang="zh-CN" altLang="en-US" sz="2200" dirty="0"/>
              <a:t>表示</a:t>
            </a:r>
            <a:r>
              <a:rPr lang="zh-CN" altLang="en-US" sz="2200" dirty="0">
                <a:solidFill>
                  <a:srgbClr val="7030A0"/>
                </a:solidFill>
              </a:rPr>
              <a:t>建造通信线路的费用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900"/>
              </a:spcBef>
            </a:pPr>
            <a:r>
              <a:rPr lang="en-US" altLang="zh-CN" sz="2200" dirty="0" smtClean="0"/>
              <a:t>n</a:t>
            </a:r>
            <a:r>
              <a:rPr lang="zh-CN" altLang="en-US" sz="2200" dirty="0"/>
              <a:t>个城市之间最多可以建</a:t>
            </a:r>
            <a:r>
              <a:rPr lang="en-US" altLang="zh-CN" sz="2200" dirty="0" smtClean="0"/>
              <a:t>n</a:t>
            </a:r>
            <a:r>
              <a:rPr lang="en-US" altLang="zh-CN" sz="2200" b="1" dirty="0" smtClean="0">
                <a:sym typeface="Symbol" panose="05050102010706020507" pitchFamily="18" charset="2"/>
              </a:rPr>
              <a:t></a:t>
            </a:r>
            <a:r>
              <a:rPr lang="en-US" altLang="zh-CN" sz="2200" dirty="0" smtClean="0"/>
              <a:t>(</a:t>
            </a:r>
            <a:r>
              <a:rPr lang="en-US" altLang="zh-CN" sz="2200" dirty="0"/>
              <a:t>n-1)/2</a:t>
            </a:r>
            <a:r>
              <a:rPr lang="zh-CN" altLang="en-US" sz="2200" dirty="0"/>
              <a:t>条线路，如何选择其中的</a:t>
            </a:r>
            <a:r>
              <a:rPr lang="en-US" altLang="zh-CN" sz="2200" dirty="0"/>
              <a:t>n-1</a:t>
            </a:r>
            <a:r>
              <a:rPr lang="zh-CN" altLang="en-US" sz="2200" dirty="0"/>
              <a:t>条，使总的建造费用最低</a:t>
            </a:r>
            <a:r>
              <a:rPr lang="en-US" altLang="zh-CN" sz="2200" dirty="0" smtClean="0"/>
              <a:t>?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87919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 smtClean="0"/>
              <a:t>最小生成树</a:t>
            </a:r>
            <a:r>
              <a:rPr lang="zh-CN" altLang="en-US" sz="2000" dirty="0" smtClean="0"/>
              <a:t>（续）</a:t>
            </a:r>
            <a:endParaRPr lang="zh-CN" altLang="en-US" dirty="0"/>
          </a:p>
        </p:txBody>
      </p:sp>
      <p:sp>
        <p:nvSpPr>
          <p:cNvPr id="4" name="动作按钮: 开始 3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构造最小生成树的算法有许多，</a:t>
            </a:r>
            <a:r>
              <a:rPr lang="zh-CN" altLang="en-US" sz="2400" b="1" dirty="0"/>
              <a:t>基本原则</a:t>
            </a:r>
            <a:r>
              <a:rPr lang="zh-CN" altLang="en-US" sz="2400" dirty="0"/>
              <a:t>是：</a:t>
            </a:r>
            <a:endParaRPr lang="en-US" altLang="zh-CN" sz="2400" dirty="0"/>
          </a:p>
          <a:p>
            <a:pPr lvl="1"/>
            <a:r>
              <a:rPr lang="zh-CN" altLang="en-US" sz="2200" dirty="0"/>
              <a:t>尽可能选取</a:t>
            </a:r>
            <a:r>
              <a:rPr lang="zh-CN" altLang="en-US" sz="2200" dirty="0">
                <a:solidFill>
                  <a:schemeClr val="accent6"/>
                </a:solidFill>
              </a:rPr>
              <a:t>权值最小的边</a:t>
            </a:r>
            <a:r>
              <a:rPr lang="zh-CN" altLang="en-US" sz="2200" dirty="0"/>
              <a:t>，但</a:t>
            </a:r>
            <a:r>
              <a:rPr lang="zh-CN" altLang="en-US" sz="2200" dirty="0" smtClean="0">
                <a:solidFill>
                  <a:schemeClr val="accent6"/>
                </a:solidFill>
              </a:rPr>
              <a:t>不能“构成回路</a:t>
            </a:r>
            <a:r>
              <a:rPr lang="zh-CN" altLang="en-US" sz="2200" dirty="0">
                <a:solidFill>
                  <a:schemeClr val="accent6"/>
                </a:solidFill>
              </a:rPr>
              <a:t>”</a:t>
            </a:r>
            <a:r>
              <a:rPr lang="zh-CN" altLang="en-US" sz="2200" dirty="0" smtClean="0"/>
              <a:t>；</a:t>
            </a:r>
            <a:endParaRPr lang="zh-CN" altLang="en-US" sz="2200" dirty="0"/>
          </a:p>
          <a:p>
            <a:pPr lvl="1"/>
            <a:r>
              <a:rPr lang="zh-CN" altLang="en-US" sz="2200" dirty="0" smtClean="0"/>
              <a:t>选择 </a:t>
            </a:r>
            <a:r>
              <a:rPr lang="en-US" altLang="zh-CN" sz="2200" i="1" dirty="0" smtClean="0">
                <a:solidFill>
                  <a:schemeClr val="accent6"/>
                </a:solidFill>
              </a:rPr>
              <a:t>n-1</a:t>
            </a:r>
            <a:r>
              <a:rPr lang="zh-CN" altLang="en-US" sz="2200" dirty="0">
                <a:solidFill>
                  <a:schemeClr val="accent6"/>
                </a:solidFill>
              </a:rPr>
              <a:t>条边</a:t>
            </a:r>
            <a:r>
              <a:rPr lang="zh-CN" altLang="en-US" sz="2200" dirty="0"/>
              <a:t>构成最小生成树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363538" indent="-363538">
              <a:spcBef>
                <a:spcPts val="1800"/>
              </a:spcBef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个出名的</a:t>
            </a:r>
            <a:r>
              <a:rPr lang="en-US" altLang="zh-CN" sz="2400" dirty="0" smtClean="0"/>
              <a:t>MST</a:t>
            </a:r>
            <a:r>
              <a:rPr lang="zh-CN" altLang="en-US" sz="2400" dirty="0" smtClean="0"/>
              <a:t>构建算法</a:t>
            </a:r>
            <a:endParaRPr lang="en-US" altLang="zh-CN" sz="24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200" dirty="0"/>
              <a:t>普里姆</a:t>
            </a:r>
            <a:r>
              <a:rPr lang="en-US" altLang="zh-CN" sz="2200" dirty="0"/>
              <a:t>(Prim)</a:t>
            </a:r>
            <a:r>
              <a:rPr lang="zh-CN" altLang="en-US" sz="2200" dirty="0" smtClean="0"/>
              <a:t>算法</a:t>
            </a:r>
            <a:endParaRPr lang="en-US" altLang="zh-CN" sz="2200" dirty="0" smtClean="0"/>
          </a:p>
          <a:p>
            <a:pPr marL="857250" lvl="2" indent="0">
              <a:buNone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核心操作：选“</a:t>
            </a:r>
            <a:r>
              <a:rPr lang="zh-CN" altLang="en-US" sz="2000" b="1" i="1" dirty="0" smtClean="0">
                <a:solidFill>
                  <a:srgbClr val="0070C0"/>
                </a:solidFill>
              </a:rPr>
              <a:t>点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”，即每次选择</a:t>
            </a:r>
            <a:r>
              <a:rPr lang="zh-CN" altLang="en-US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一个离当前</a:t>
            </a:r>
            <a:r>
              <a:rPr lang="en-US" altLang="zh-CN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MST</a:t>
            </a:r>
            <a:r>
              <a:rPr lang="zh-CN" altLang="en-US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最近的点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71550" lvl="1" indent="-514350">
              <a:spcBef>
                <a:spcPts val="2400"/>
              </a:spcBef>
              <a:buFont typeface="+mj-ea"/>
              <a:buAutoNum type="circleNumDbPlain" startAt="2"/>
            </a:pPr>
            <a:r>
              <a:rPr lang="zh-CN" altLang="en-US" sz="2200" dirty="0"/>
              <a:t>克鲁斯卡尔</a:t>
            </a:r>
            <a:r>
              <a:rPr lang="en-US" altLang="zh-CN" sz="2200" dirty="0"/>
              <a:t>(</a:t>
            </a:r>
            <a:r>
              <a:rPr lang="en-US" altLang="zh-CN" sz="2200" dirty="0" err="1"/>
              <a:t>Kruskal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算法</a:t>
            </a:r>
            <a:endParaRPr lang="en-US" altLang="zh-CN" sz="2200" dirty="0" smtClean="0"/>
          </a:p>
          <a:p>
            <a:pPr marL="1339850" lvl="2" indent="-446088">
              <a:buNone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核心操作：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选“</a:t>
            </a:r>
            <a:r>
              <a:rPr lang="zh-CN" altLang="en-US" sz="2000" b="1" i="1" dirty="0" smtClean="0">
                <a:solidFill>
                  <a:srgbClr val="0070C0"/>
                </a:solidFill>
              </a:rPr>
              <a:t>边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，即每次选择</a:t>
            </a:r>
            <a:r>
              <a:rPr lang="zh-CN" altLang="en-US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一条权重最小的边</a:t>
            </a:r>
            <a:r>
              <a:rPr lang="zh-CN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尝试</a:t>
            </a:r>
            <a:r>
              <a:rPr lang="zh-CN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加入当前的</a:t>
            </a:r>
            <a:r>
              <a:rPr lang="en-US" altLang="zh-CN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MST</a:t>
            </a:r>
            <a:r>
              <a:rPr lang="zh-CN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中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258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88640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普</a:t>
            </a:r>
            <a:r>
              <a:rPr lang="zh-CN" altLang="en-US" dirty="0"/>
              <a:t>里姆</a:t>
            </a:r>
            <a:r>
              <a:rPr lang="en-US" altLang="zh-CN" dirty="0"/>
              <a:t>(</a:t>
            </a:r>
            <a:r>
              <a:rPr lang="en-US" altLang="zh-CN" dirty="0" smtClean="0"/>
              <a:t>Prim)</a:t>
            </a:r>
            <a:r>
              <a:rPr lang="zh-CN" altLang="en-US" dirty="0" smtClean="0"/>
              <a:t>算法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构建示例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1" y="747539"/>
            <a:ext cx="7422976" cy="542397"/>
          </a:xfrm>
        </p:spPr>
        <p:txBody>
          <a:bodyPr/>
          <a:lstStyle/>
          <a:p>
            <a:r>
              <a:rPr lang="zh-CN" altLang="en-US" sz="2400" dirty="0" smtClean="0"/>
              <a:t>图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为例，</a:t>
            </a:r>
            <a:r>
              <a:rPr lang="zh-CN" altLang="en-US" sz="2400" u="sng" dirty="0" smtClean="0">
                <a:solidFill>
                  <a:schemeClr val="accent6"/>
                </a:solidFill>
              </a:rPr>
              <a:t>从</a:t>
            </a:r>
            <a:r>
              <a:rPr lang="en-US" altLang="zh-CN" sz="2400" u="sng" dirty="0" smtClean="0">
                <a:solidFill>
                  <a:schemeClr val="accent6"/>
                </a:solidFill>
              </a:rPr>
              <a:t>V</a:t>
            </a:r>
            <a:r>
              <a:rPr lang="en-US" altLang="zh-CN" sz="2400" u="sng" baseline="-25000" dirty="0" smtClean="0">
                <a:solidFill>
                  <a:schemeClr val="accent6"/>
                </a:solidFill>
              </a:rPr>
              <a:t>2</a:t>
            </a:r>
            <a:r>
              <a:rPr lang="zh-CN" altLang="en-US" sz="2400" u="sng" dirty="0" smtClean="0">
                <a:solidFill>
                  <a:schemeClr val="accent6"/>
                </a:solidFill>
              </a:rPr>
              <a:t>出发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solidFill>
                  <a:srgbClr val="0070C0"/>
                </a:solidFill>
              </a:rPr>
              <a:t>Prim</a:t>
            </a:r>
            <a:r>
              <a:rPr lang="zh-CN" altLang="en-US" sz="2400" dirty="0" smtClean="0"/>
              <a:t>算法构建</a:t>
            </a:r>
            <a:r>
              <a:rPr lang="en-US" altLang="zh-CN" sz="2400" dirty="0" smtClean="0"/>
              <a:t>MST</a:t>
            </a:r>
            <a:r>
              <a:rPr lang="zh-CN" altLang="en-US" sz="2400" dirty="0" smtClean="0"/>
              <a:t>的过程：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31875" y="336565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0070C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</a:t>
            </a:r>
            <a:r>
              <a:rPr lang="zh-CN" altLang="en-US" sz="1800" dirty="0" smtClean="0">
                <a:solidFill>
                  <a:srgbClr val="7030A0"/>
                </a:solidFill>
              </a:rPr>
              <a:t>带</a:t>
            </a:r>
            <a:r>
              <a:rPr lang="zh-CN" altLang="en-US" sz="1800" dirty="0" smtClean="0">
                <a:solidFill>
                  <a:schemeClr val="tx2"/>
                </a:solidFill>
              </a:rPr>
              <a:t>权图</a:t>
            </a:r>
            <a:r>
              <a:rPr lang="en-US" altLang="zh-CN" sz="1800" dirty="0" smtClean="0">
                <a:solidFill>
                  <a:schemeClr val="tx2"/>
                </a:solidFill>
              </a:rPr>
              <a:t>G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1256" y="3365651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</a:t>
            </a:r>
            <a:r>
              <a:rPr lang="zh-CN" altLang="en-US" sz="1800" dirty="0">
                <a:solidFill>
                  <a:schemeClr val="tx2"/>
                </a:solidFill>
              </a:rPr>
              <a:t>从</a:t>
            </a:r>
            <a:r>
              <a:rPr lang="en-US" altLang="zh-CN" sz="1800" dirty="0">
                <a:solidFill>
                  <a:schemeClr val="tx2"/>
                </a:solidFill>
              </a:rPr>
              <a:t>U={V</a:t>
            </a:r>
            <a:r>
              <a:rPr lang="en-US" altLang="zh-CN" sz="1800" baseline="-25000" dirty="0">
                <a:solidFill>
                  <a:schemeClr val="tx2"/>
                </a:solidFill>
              </a:rPr>
              <a:t>2</a:t>
            </a:r>
            <a:r>
              <a:rPr lang="en-US" altLang="zh-CN" sz="1800" dirty="0">
                <a:solidFill>
                  <a:schemeClr val="tx2"/>
                </a:solidFill>
              </a:rPr>
              <a:t>}</a:t>
            </a:r>
            <a:r>
              <a:rPr lang="zh-CN" altLang="en-US" sz="1800" dirty="0" smtClean="0">
                <a:solidFill>
                  <a:schemeClr val="tx2"/>
                </a:solidFill>
              </a:rPr>
              <a:t>开始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01480" y="3365651"/>
            <a:ext cx="2258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4</a:t>
            </a:r>
            <a:r>
              <a:rPr lang="zh-CN" altLang="en-US" sz="1800" dirty="0">
                <a:solidFill>
                  <a:schemeClr val="tx2"/>
                </a:solidFill>
              </a:rPr>
              <a:t>离</a:t>
            </a:r>
            <a:r>
              <a:rPr lang="en-US" altLang="zh-CN" sz="1800" dirty="0">
                <a:solidFill>
                  <a:schemeClr val="tx2"/>
                </a:solidFill>
              </a:rPr>
              <a:t>U={V</a:t>
            </a:r>
            <a:r>
              <a:rPr lang="en-US" altLang="zh-CN" sz="1800" baseline="-25000" dirty="0">
                <a:solidFill>
                  <a:schemeClr val="tx2"/>
                </a:solidFill>
              </a:rPr>
              <a:t>2</a:t>
            </a:r>
            <a:r>
              <a:rPr lang="en-US" altLang="zh-CN" sz="1800" dirty="0" smtClean="0">
                <a:solidFill>
                  <a:schemeClr val="tx2"/>
                </a:solidFill>
              </a:rPr>
              <a:t>}</a:t>
            </a:r>
            <a:r>
              <a:rPr lang="zh-CN" altLang="en-US" sz="1800" dirty="0" smtClean="0">
                <a:solidFill>
                  <a:schemeClr val="tx2"/>
                </a:solidFill>
              </a:rPr>
              <a:t>最近</a:t>
            </a:r>
            <a:r>
              <a:rPr lang="en-US" altLang="zh-CN" sz="1800" dirty="0" smtClean="0">
                <a:solidFill>
                  <a:schemeClr val="tx2"/>
                </a:solidFill>
              </a:rPr>
              <a:t>, </a:t>
            </a:r>
          </a:p>
          <a:p>
            <a:pPr algn="ctr"/>
            <a:r>
              <a:rPr lang="zh-CN" altLang="en-US" sz="1800" dirty="0" smtClean="0">
                <a:solidFill>
                  <a:schemeClr val="tx2"/>
                </a:solidFill>
              </a:rPr>
              <a:t>最小</a:t>
            </a:r>
            <a:r>
              <a:rPr lang="zh-CN" altLang="en-US" sz="1800" dirty="0">
                <a:solidFill>
                  <a:schemeClr val="tx2"/>
                </a:solidFill>
              </a:rPr>
              <a:t>权边</a:t>
            </a:r>
            <a:r>
              <a:rPr lang="en-US" altLang="zh-CN" sz="1800" dirty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>
                <a:solidFill>
                  <a:schemeClr val="tx2"/>
                </a:solidFill>
              </a:rPr>
              <a:t>4</a:t>
            </a:r>
            <a:r>
              <a:rPr lang="en-US" altLang="zh-CN" sz="1800" dirty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>
                <a:solidFill>
                  <a:schemeClr val="tx2"/>
                </a:solidFill>
              </a:rPr>
              <a:t>2</a:t>
            </a:r>
            <a:r>
              <a:rPr lang="en-US" altLang="zh-CN" sz="1800" dirty="0">
                <a:solidFill>
                  <a:schemeClr val="tx2"/>
                </a:solidFill>
              </a:rPr>
              <a:t>=5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3528" y="5999483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(c)</a:t>
            </a:r>
            <a:r>
              <a:rPr lang="zh-CN" altLang="en-US" sz="1800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 smtClean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5</a:t>
            </a:r>
            <a:r>
              <a:rPr lang="zh-CN" altLang="en-US" sz="1800" dirty="0" smtClean="0">
                <a:solidFill>
                  <a:schemeClr val="tx2"/>
                </a:solidFill>
              </a:rPr>
              <a:t>离</a:t>
            </a:r>
            <a:r>
              <a:rPr lang="en-US" altLang="zh-CN" sz="1800" dirty="0">
                <a:solidFill>
                  <a:schemeClr val="tx2"/>
                </a:solidFill>
              </a:rPr>
              <a:t>U</a:t>
            </a:r>
            <a:r>
              <a:rPr lang="en-US" altLang="zh-CN" sz="1800" dirty="0" smtClean="0">
                <a:solidFill>
                  <a:schemeClr val="tx2"/>
                </a:solidFill>
              </a:rPr>
              <a:t>={V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2</a:t>
            </a:r>
            <a:r>
              <a:rPr lang="en-US" altLang="zh-CN" sz="1800" dirty="0" smtClean="0">
                <a:solidFill>
                  <a:schemeClr val="tx2"/>
                </a:solidFill>
              </a:rPr>
              <a:t>,V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4</a:t>
            </a:r>
            <a:r>
              <a:rPr lang="en-US" altLang="zh-CN" sz="1800" dirty="0" smtClean="0">
                <a:solidFill>
                  <a:schemeClr val="tx2"/>
                </a:solidFill>
              </a:rPr>
              <a:t>}</a:t>
            </a:r>
            <a:r>
              <a:rPr lang="zh-CN" altLang="en-US" sz="1800" dirty="0">
                <a:solidFill>
                  <a:schemeClr val="tx2"/>
                </a:solidFill>
              </a:rPr>
              <a:t>最近</a:t>
            </a:r>
            <a:r>
              <a:rPr lang="en-US" altLang="zh-CN" sz="1800" dirty="0">
                <a:solidFill>
                  <a:schemeClr val="tx2"/>
                </a:solidFill>
              </a:rPr>
              <a:t>, 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sz="1800" dirty="0" smtClean="0">
                <a:solidFill>
                  <a:schemeClr val="tx2"/>
                </a:solidFill>
              </a:rPr>
              <a:t>最小</a:t>
            </a:r>
            <a:r>
              <a:rPr lang="zh-CN" altLang="en-US" sz="1800" dirty="0">
                <a:solidFill>
                  <a:schemeClr val="tx2"/>
                </a:solidFill>
              </a:rPr>
              <a:t>权边</a:t>
            </a:r>
            <a:r>
              <a:rPr lang="en-US" altLang="zh-CN" sz="1800" dirty="0" smtClean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5</a:t>
            </a:r>
            <a:r>
              <a:rPr lang="en-US" altLang="zh-CN" sz="1800" dirty="0" smtClean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4</a:t>
            </a:r>
            <a:r>
              <a:rPr lang="en-US" altLang="zh-CN" sz="1800" dirty="0" smtClean="0">
                <a:solidFill>
                  <a:schemeClr val="tx2"/>
                </a:solidFill>
              </a:rPr>
              <a:t>=3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32492" y="6023029"/>
            <a:ext cx="286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(d)V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1</a:t>
            </a:r>
            <a:r>
              <a:rPr lang="zh-CN" altLang="en-US" sz="1800" dirty="0" smtClean="0">
                <a:solidFill>
                  <a:schemeClr val="tx2"/>
                </a:solidFill>
              </a:rPr>
              <a:t>离</a:t>
            </a:r>
            <a:r>
              <a:rPr lang="en-US" altLang="zh-CN" sz="1800" dirty="0">
                <a:solidFill>
                  <a:schemeClr val="tx2"/>
                </a:solidFill>
              </a:rPr>
              <a:t>U</a:t>
            </a:r>
            <a:r>
              <a:rPr lang="en-US" altLang="zh-CN" sz="1800" dirty="0" smtClean="0">
                <a:solidFill>
                  <a:schemeClr val="tx2"/>
                </a:solidFill>
              </a:rPr>
              <a:t>={V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2</a:t>
            </a:r>
            <a:r>
              <a:rPr lang="en-US" altLang="zh-CN" sz="1800" dirty="0" smtClean="0">
                <a:solidFill>
                  <a:schemeClr val="tx2"/>
                </a:solidFill>
              </a:rPr>
              <a:t>,V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4</a:t>
            </a:r>
            <a:r>
              <a:rPr lang="en-US" altLang="zh-CN" sz="1800" dirty="0" smtClean="0">
                <a:solidFill>
                  <a:schemeClr val="tx2"/>
                </a:solidFill>
              </a:rPr>
              <a:t>,V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5</a:t>
            </a:r>
            <a:r>
              <a:rPr lang="en-US" altLang="zh-CN" sz="1800" dirty="0" smtClean="0">
                <a:solidFill>
                  <a:schemeClr val="tx2"/>
                </a:solidFill>
              </a:rPr>
              <a:t>}</a:t>
            </a:r>
            <a:r>
              <a:rPr lang="zh-CN" altLang="en-US" sz="1800" dirty="0">
                <a:solidFill>
                  <a:schemeClr val="tx2"/>
                </a:solidFill>
              </a:rPr>
              <a:t>最近</a:t>
            </a:r>
            <a:r>
              <a:rPr lang="en-US" altLang="zh-CN" sz="1800" dirty="0">
                <a:solidFill>
                  <a:schemeClr val="tx2"/>
                </a:solidFill>
              </a:rPr>
              <a:t>, 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sz="1800" dirty="0" smtClean="0">
                <a:solidFill>
                  <a:schemeClr val="tx2"/>
                </a:solidFill>
              </a:rPr>
              <a:t>最小</a:t>
            </a:r>
            <a:r>
              <a:rPr lang="zh-CN" altLang="en-US" sz="1800" dirty="0">
                <a:solidFill>
                  <a:schemeClr val="tx2"/>
                </a:solidFill>
              </a:rPr>
              <a:t>权边</a:t>
            </a:r>
            <a:r>
              <a:rPr lang="en-US" altLang="zh-CN" sz="1800" dirty="0" smtClean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1</a:t>
            </a:r>
            <a:r>
              <a:rPr lang="en-US" altLang="zh-CN" sz="1800" dirty="0" smtClean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4</a:t>
            </a:r>
            <a:r>
              <a:rPr lang="en-US" altLang="zh-CN" sz="1800" dirty="0" smtClean="0">
                <a:solidFill>
                  <a:schemeClr val="tx2"/>
                </a:solidFill>
              </a:rPr>
              <a:t>=4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32229" y="5999483"/>
            <a:ext cx="25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(e)V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3</a:t>
            </a:r>
            <a:r>
              <a:rPr lang="zh-CN" altLang="en-US" sz="1800" dirty="0" smtClean="0">
                <a:solidFill>
                  <a:schemeClr val="tx2"/>
                </a:solidFill>
              </a:rPr>
              <a:t>离</a:t>
            </a:r>
            <a:r>
              <a:rPr lang="en-US" altLang="zh-CN" sz="1800" dirty="0">
                <a:solidFill>
                  <a:schemeClr val="tx2"/>
                </a:solidFill>
              </a:rPr>
              <a:t>U</a:t>
            </a:r>
            <a:r>
              <a:rPr lang="en-US" altLang="zh-CN" sz="1800" dirty="0" smtClean="0">
                <a:solidFill>
                  <a:schemeClr val="tx2"/>
                </a:solidFill>
              </a:rPr>
              <a:t>={V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2</a:t>
            </a:r>
            <a:r>
              <a:rPr lang="en-US" altLang="zh-CN" sz="1800" dirty="0" smtClean="0">
                <a:solidFill>
                  <a:schemeClr val="tx2"/>
                </a:solidFill>
              </a:rPr>
              <a:t>,V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4</a:t>
            </a:r>
            <a:r>
              <a:rPr lang="en-US" altLang="zh-CN" sz="1800" dirty="0" smtClean="0">
                <a:solidFill>
                  <a:schemeClr val="tx2"/>
                </a:solidFill>
              </a:rPr>
              <a:t>,V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5</a:t>
            </a:r>
            <a:r>
              <a:rPr lang="en-US" altLang="zh-CN" sz="1800" dirty="0" smtClean="0">
                <a:solidFill>
                  <a:schemeClr val="tx2"/>
                </a:solidFill>
              </a:rPr>
              <a:t>,V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1</a:t>
            </a:r>
            <a:r>
              <a:rPr lang="en-US" altLang="zh-CN" sz="1800" dirty="0" smtClean="0">
                <a:solidFill>
                  <a:schemeClr val="tx2"/>
                </a:solidFill>
              </a:rPr>
              <a:t>}</a:t>
            </a:r>
          </a:p>
          <a:p>
            <a:pPr algn="ctr"/>
            <a:r>
              <a:rPr lang="zh-CN" altLang="en-US" sz="1800" dirty="0" smtClean="0">
                <a:solidFill>
                  <a:schemeClr val="tx2"/>
                </a:solidFill>
              </a:rPr>
              <a:t>最近</a:t>
            </a:r>
            <a:r>
              <a:rPr lang="en-US" altLang="zh-CN" sz="1800" dirty="0" smtClean="0">
                <a:solidFill>
                  <a:schemeClr val="tx2"/>
                </a:solidFill>
              </a:rPr>
              <a:t>, </a:t>
            </a:r>
            <a:r>
              <a:rPr lang="zh-CN" altLang="en-US" sz="1800" dirty="0" smtClean="0">
                <a:solidFill>
                  <a:schemeClr val="tx2"/>
                </a:solidFill>
              </a:rPr>
              <a:t>最小</a:t>
            </a:r>
            <a:r>
              <a:rPr lang="zh-CN" altLang="en-US" sz="1800" dirty="0">
                <a:solidFill>
                  <a:schemeClr val="tx2"/>
                </a:solidFill>
              </a:rPr>
              <a:t>权边</a:t>
            </a:r>
            <a:r>
              <a:rPr lang="en-US" altLang="zh-CN" sz="1800" dirty="0" smtClean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3</a:t>
            </a:r>
            <a:r>
              <a:rPr lang="en-US" altLang="zh-CN" sz="1800" dirty="0" smtClean="0">
                <a:solidFill>
                  <a:schemeClr val="tx2"/>
                </a:solidFill>
              </a:rPr>
              <a:t>V</a:t>
            </a:r>
            <a:r>
              <a:rPr lang="en-US" altLang="zh-CN" sz="1800" baseline="-25000" dirty="0" smtClean="0">
                <a:solidFill>
                  <a:schemeClr val="tx2"/>
                </a:solidFill>
              </a:rPr>
              <a:t>5</a:t>
            </a:r>
            <a:r>
              <a:rPr lang="en-US" altLang="zh-CN" sz="1800" dirty="0" smtClean="0">
                <a:solidFill>
                  <a:schemeClr val="tx2"/>
                </a:solidFill>
              </a:rPr>
              <a:t>=6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74714" y="1946615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265164" y="1412776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058890" y="1946615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94022" y="2786816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736305" y="2786816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/>
          <p:cNvCxnSpPr>
            <a:stCxn id="17" idx="6"/>
            <a:endCxn id="18" idx="0"/>
          </p:cNvCxnSpPr>
          <p:nvPr/>
        </p:nvCxnSpPr>
        <p:spPr>
          <a:xfrm>
            <a:off x="1690042" y="1625215"/>
            <a:ext cx="581287" cy="321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7" idx="5"/>
            <a:endCxn id="20" idx="0"/>
          </p:cNvCxnSpPr>
          <p:nvPr/>
        </p:nvCxnSpPr>
        <p:spPr>
          <a:xfrm>
            <a:off x="1627820" y="1775432"/>
            <a:ext cx="320924" cy="10113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7" idx="3"/>
            <a:endCxn id="19" idx="0"/>
          </p:cNvCxnSpPr>
          <p:nvPr/>
        </p:nvCxnSpPr>
        <p:spPr>
          <a:xfrm flipH="1">
            <a:off x="1006461" y="1775432"/>
            <a:ext cx="320925" cy="10113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4"/>
            <a:endCxn id="20" idx="7"/>
          </p:cNvCxnSpPr>
          <p:nvPr/>
        </p:nvCxnSpPr>
        <p:spPr>
          <a:xfrm flipH="1">
            <a:off x="2098961" y="2371493"/>
            <a:ext cx="172368" cy="4775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9" idx="5"/>
            <a:endCxn id="20" idx="3"/>
          </p:cNvCxnSpPr>
          <p:nvPr/>
        </p:nvCxnSpPr>
        <p:spPr>
          <a:xfrm>
            <a:off x="1156678" y="3149472"/>
            <a:ext cx="64184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" idx="4"/>
            <a:endCxn id="19" idx="1"/>
          </p:cNvCxnSpPr>
          <p:nvPr/>
        </p:nvCxnSpPr>
        <p:spPr>
          <a:xfrm>
            <a:off x="687153" y="2371493"/>
            <a:ext cx="169091" cy="4775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7" idx="2"/>
            <a:endCxn id="4" idx="0"/>
          </p:cNvCxnSpPr>
          <p:nvPr/>
        </p:nvCxnSpPr>
        <p:spPr>
          <a:xfrm flipH="1">
            <a:off x="687153" y="1625215"/>
            <a:ext cx="578011" cy="321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8" idx="3"/>
            <a:endCxn id="19" idx="7"/>
          </p:cNvCxnSpPr>
          <p:nvPr/>
        </p:nvCxnSpPr>
        <p:spPr>
          <a:xfrm flipH="1">
            <a:off x="1156678" y="2309271"/>
            <a:ext cx="964434" cy="5397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85652" y="15471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77131" y="15398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153078" y="24931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325769" y="31051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26300" y="24958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126984" y="21285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617271" y="19034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314056" y="2646997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419872" y="1962695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210322" y="1428856"/>
            <a:ext cx="424878" cy="42487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5004048" y="1962695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739180" y="2802896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681463" y="2802896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连接符 64"/>
          <p:cNvCxnSpPr>
            <a:stCxn id="61" idx="6"/>
            <a:endCxn id="62" idx="0"/>
          </p:cNvCxnSpPr>
          <p:nvPr/>
        </p:nvCxnSpPr>
        <p:spPr>
          <a:xfrm>
            <a:off x="4635200" y="1641295"/>
            <a:ext cx="581287" cy="321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1" idx="5"/>
            <a:endCxn id="64" idx="0"/>
          </p:cNvCxnSpPr>
          <p:nvPr/>
        </p:nvCxnSpPr>
        <p:spPr>
          <a:xfrm>
            <a:off x="4572978" y="1791512"/>
            <a:ext cx="320924" cy="10113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1" idx="3"/>
            <a:endCxn id="63" idx="0"/>
          </p:cNvCxnSpPr>
          <p:nvPr/>
        </p:nvCxnSpPr>
        <p:spPr>
          <a:xfrm flipH="1">
            <a:off x="3951619" y="1791512"/>
            <a:ext cx="320925" cy="10113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1" idx="2"/>
            <a:endCxn id="60" idx="0"/>
          </p:cNvCxnSpPr>
          <p:nvPr/>
        </p:nvCxnSpPr>
        <p:spPr>
          <a:xfrm flipH="1">
            <a:off x="3632311" y="1641295"/>
            <a:ext cx="578011" cy="321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3730810" y="15631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822289" y="15559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072142" y="21446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5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562429" y="191949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379370" y="1946615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169820" y="1412776"/>
            <a:ext cx="424878" cy="42487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7963546" y="1946615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698678" y="2786816"/>
            <a:ext cx="424878" cy="42487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640961" y="2786816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接连接符 85"/>
          <p:cNvCxnSpPr>
            <a:stCxn id="82" idx="6"/>
            <a:endCxn id="83" idx="0"/>
          </p:cNvCxnSpPr>
          <p:nvPr/>
        </p:nvCxnSpPr>
        <p:spPr>
          <a:xfrm>
            <a:off x="7594698" y="1625215"/>
            <a:ext cx="581287" cy="321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82" idx="5"/>
            <a:endCxn id="85" idx="0"/>
          </p:cNvCxnSpPr>
          <p:nvPr/>
        </p:nvCxnSpPr>
        <p:spPr>
          <a:xfrm>
            <a:off x="7532476" y="1775432"/>
            <a:ext cx="320924" cy="10113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82" idx="3"/>
            <a:endCxn id="84" idx="0"/>
          </p:cNvCxnSpPr>
          <p:nvPr/>
        </p:nvCxnSpPr>
        <p:spPr>
          <a:xfrm flipH="1">
            <a:off x="6911117" y="1775432"/>
            <a:ext cx="320925" cy="101138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2" idx="2"/>
            <a:endCxn id="81" idx="0"/>
          </p:cNvCxnSpPr>
          <p:nvPr/>
        </p:nvCxnSpPr>
        <p:spPr>
          <a:xfrm flipH="1">
            <a:off x="6591809" y="1625215"/>
            <a:ext cx="578011" cy="321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6690308" y="15471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781787" y="15398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031640" y="21285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5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521927" y="19034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  <a:endParaRPr lang="zh-CN" altLang="en-US" sz="1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4" name="直接连接符 93"/>
          <p:cNvCxnSpPr>
            <a:endCxn id="84" idx="1"/>
          </p:cNvCxnSpPr>
          <p:nvPr/>
        </p:nvCxnSpPr>
        <p:spPr>
          <a:xfrm>
            <a:off x="6622446" y="2361243"/>
            <a:ext cx="138454" cy="4877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6307406" y="2440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rgbClr val="0000CC"/>
                </a:solidFill>
              </a:rPr>
              <a:t>4</a:t>
            </a:r>
            <a:endParaRPr lang="zh-CN" altLang="en-US" sz="1400" b="0" dirty="0">
              <a:solidFill>
                <a:srgbClr val="0000CC"/>
              </a:solidFill>
            </a:endParaRPr>
          </a:p>
        </p:txBody>
      </p:sp>
      <p:cxnSp>
        <p:nvCxnSpPr>
          <p:cNvPr id="98" name="直接连接符 97"/>
          <p:cNvCxnSpPr>
            <a:stCxn id="84" idx="5"/>
            <a:endCxn id="85" idx="3"/>
          </p:cNvCxnSpPr>
          <p:nvPr/>
        </p:nvCxnSpPr>
        <p:spPr>
          <a:xfrm>
            <a:off x="7061334" y="3149472"/>
            <a:ext cx="64184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7243510" y="30901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rgbClr val="0000CC"/>
                </a:solidFill>
              </a:rPr>
              <a:t>3</a:t>
            </a:r>
            <a:endParaRPr lang="zh-CN" altLang="en-US" sz="1400" b="0" dirty="0">
              <a:solidFill>
                <a:srgbClr val="0000CC"/>
              </a:solidFill>
            </a:endParaRPr>
          </a:p>
        </p:txBody>
      </p:sp>
      <p:cxnSp>
        <p:nvCxnSpPr>
          <p:cNvPr id="102" name="直接连接符 101"/>
          <p:cNvCxnSpPr>
            <a:stCxn id="83" idx="3"/>
            <a:endCxn id="84" idx="7"/>
          </p:cNvCxnSpPr>
          <p:nvPr/>
        </p:nvCxnSpPr>
        <p:spPr>
          <a:xfrm flipH="1">
            <a:off x="7061334" y="2309271"/>
            <a:ext cx="964434" cy="53976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7309946" y="2300220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rgbClr val="0000CC"/>
                </a:solidFill>
              </a:rPr>
              <a:t>11</a:t>
            </a:r>
            <a:endParaRPr lang="zh-CN" altLang="en-US" sz="1400" b="0" dirty="0">
              <a:solidFill>
                <a:srgbClr val="0000CC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253670" y="30901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467544" y="4569960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1257994" y="4036121"/>
            <a:ext cx="424878" cy="42487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051720" y="4569960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786852" y="5410161"/>
            <a:ext cx="424878" cy="42487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1729135" y="5410161"/>
            <a:ext cx="424878" cy="42487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直接连接符 111"/>
          <p:cNvCxnSpPr>
            <a:stCxn id="108" idx="6"/>
            <a:endCxn id="109" idx="0"/>
          </p:cNvCxnSpPr>
          <p:nvPr/>
        </p:nvCxnSpPr>
        <p:spPr>
          <a:xfrm>
            <a:off x="1682872" y="4248560"/>
            <a:ext cx="581287" cy="321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08" idx="3"/>
            <a:endCxn id="110" idx="0"/>
          </p:cNvCxnSpPr>
          <p:nvPr/>
        </p:nvCxnSpPr>
        <p:spPr>
          <a:xfrm flipH="1">
            <a:off x="999291" y="4398777"/>
            <a:ext cx="320925" cy="101138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1869961" y="41632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119814" y="47519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5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1331684" y="57135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3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117" name="直接连接符 116"/>
          <p:cNvCxnSpPr>
            <a:stCxn id="111" idx="3"/>
            <a:endCxn id="110" idx="5"/>
          </p:cNvCxnSpPr>
          <p:nvPr/>
        </p:nvCxnSpPr>
        <p:spPr>
          <a:xfrm flipH="1">
            <a:off x="1149508" y="5772817"/>
            <a:ext cx="64184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7" idx="4"/>
            <a:endCxn id="110" idx="1"/>
          </p:cNvCxnSpPr>
          <p:nvPr/>
        </p:nvCxnSpPr>
        <p:spPr>
          <a:xfrm>
            <a:off x="679983" y="4994838"/>
            <a:ext cx="169091" cy="4775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505882" y="51023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0" name="直接连接符 119"/>
          <p:cNvCxnSpPr>
            <a:stCxn id="109" idx="4"/>
            <a:endCxn id="111" idx="7"/>
          </p:cNvCxnSpPr>
          <p:nvPr/>
        </p:nvCxnSpPr>
        <p:spPr>
          <a:xfrm flipH="1">
            <a:off x="2091791" y="4994838"/>
            <a:ext cx="172368" cy="47754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2164240" y="50906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rgbClr val="0000CC"/>
                </a:solidFill>
              </a:rPr>
              <a:t>6</a:t>
            </a:r>
            <a:endParaRPr lang="zh-CN" altLang="en-US" sz="1400" b="0" dirty="0">
              <a:solidFill>
                <a:srgbClr val="0000CC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98105" y="508105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3347864" y="4569960"/>
            <a:ext cx="424878" cy="42487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138314" y="4036121"/>
            <a:ext cx="424878" cy="42487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4932040" y="4569960"/>
            <a:ext cx="424878" cy="424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3667172" y="5410161"/>
            <a:ext cx="424878" cy="42487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609455" y="5410161"/>
            <a:ext cx="424878" cy="42487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直接连接符 129"/>
          <p:cNvCxnSpPr>
            <a:stCxn id="129" idx="7"/>
            <a:endCxn id="127" idx="4"/>
          </p:cNvCxnSpPr>
          <p:nvPr/>
        </p:nvCxnSpPr>
        <p:spPr>
          <a:xfrm flipV="1">
            <a:off x="4972111" y="4994838"/>
            <a:ext cx="172368" cy="4775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26" idx="3"/>
            <a:endCxn id="128" idx="0"/>
          </p:cNvCxnSpPr>
          <p:nvPr/>
        </p:nvCxnSpPr>
        <p:spPr>
          <a:xfrm flipH="1">
            <a:off x="3879611" y="4398777"/>
            <a:ext cx="320925" cy="101138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5029397" y="51058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4000134" y="47519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5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4212004" y="57135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3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135" name="直接连接符 134"/>
          <p:cNvCxnSpPr>
            <a:stCxn id="129" idx="3"/>
            <a:endCxn id="128" idx="5"/>
          </p:cNvCxnSpPr>
          <p:nvPr/>
        </p:nvCxnSpPr>
        <p:spPr>
          <a:xfrm flipH="1">
            <a:off x="4029828" y="5772817"/>
            <a:ext cx="64184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3410086" y="51286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4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137" name="直接连接符 136"/>
          <p:cNvCxnSpPr>
            <a:stCxn id="125" idx="4"/>
            <a:endCxn id="128" idx="1"/>
          </p:cNvCxnSpPr>
          <p:nvPr/>
        </p:nvCxnSpPr>
        <p:spPr>
          <a:xfrm>
            <a:off x="3560303" y="4994838"/>
            <a:ext cx="169091" cy="4775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5025559" y="51127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</a:rPr>
              <a:t>6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6451378" y="4610911"/>
            <a:ext cx="424878" cy="42487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7241828" y="4077072"/>
            <a:ext cx="424878" cy="42487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8035554" y="4610911"/>
            <a:ext cx="424878" cy="42487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6770686" y="5451112"/>
            <a:ext cx="424878" cy="42487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712969" y="5451112"/>
            <a:ext cx="424878" cy="42487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接连接符 143"/>
          <p:cNvCxnSpPr>
            <a:stCxn id="140" idx="3"/>
            <a:endCxn id="142" idx="0"/>
          </p:cNvCxnSpPr>
          <p:nvPr/>
        </p:nvCxnSpPr>
        <p:spPr>
          <a:xfrm flipH="1">
            <a:off x="6983125" y="4439728"/>
            <a:ext cx="320925" cy="101138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7103648" y="479288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5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7315518" y="57544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3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147" name="直接连接符 146"/>
          <p:cNvCxnSpPr>
            <a:stCxn id="143" idx="3"/>
            <a:endCxn id="142" idx="5"/>
          </p:cNvCxnSpPr>
          <p:nvPr/>
        </p:nvCxnSpPr>
        <p:spPr>
          <a:xfrm flipH="1">
            <a:off x="7133342" y="5813768"/>
            <a:ext cx="64184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/>
          <p:cNvSpPr txBox="1"/>
          <p:nvPr/>
        </p:nvSpPr>
        <p:spPr>
          <a:xfrm>
            <a:off x="6513600" y="516964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4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149" name="直接连接符 148"/>
          <p:cNvCxnSpPr>
            <a:stCxn id="139" idx="4"/>
            <a:endCxn id="142" idx="1"/>
          </p:cNvCxnSpPr>
          <p:nvPr/>
        </p:nvCxnSpPr>
        <p:spPr>
          <a:xfrm>
            <a:off x="6663817" y="5035789"/>
            <a:ext cx="169091" cy="4775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1" idx="4"/>
            <a:endCxn id="143" idx="7"/>
          </p:cNvCxnSpPr>
          <p:nvPr/>
        </p:nvCxnSpPr>
        <p:spPr>
          <a:xfrm flipH="1">
            <a:off x="8075625" y="5035789"/>
            <a:ext cx="172368" cy="4775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8130641" y="51456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00B050"/>
                </a:solidFill>
              </a:rPr>
              <a:t>6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4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" presetClass="exit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" presetClass="exit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00"/>
                            </p:stCondLst>
                            <p:childTnLst>
                              <p:par>
                                <p:cTn id="4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5" grpId="0"/>
      <p:bldP spid="60" grpId="0" animBg="1"/>
      <p:bldP spid="61" grpId="0" animBg="1"/>
      <p:bldP spid="62" grpId="0" animBg="1"/>
      <p:bldP spid="63" grpId="0" animBg="1"/>
      <p:bldP spid="64" grpId="0" animBg="1"/>
      <p:bldP spid="73" grpId="0"/>
      <p:bldP spid="74" grpId="0"/>
      <p:bldP spid="78" grpId="0"/>
      <p:bldP spid="79" grpId="0"/>
      <p:bldP spid="81" grpId="0" animBg="1"/>
      <p:bldP spid="82" grpId="0" animBg="1"/>
      <p:bldP spid="83" grpId="0" animBg="1"/>
      <p:bldP spid="84" grpId="0" animBg="1"/>
      <p:bldP spid="85" grpId="0" animBg="1"/>
      <p:bldP spid="90" grpId="0"/>
      <p:bldP spid="90" grpId="1"/>
      <p:bldP spid="91" grpId="0"/>
      <p:bldP spid="92" grpId="0"/>
      <p:bldP spid="93" grpId="0"/>
      <p:bldP spid="93" grpId="1"/>
      <p:bldP spid="97" grpId="0"/>
      <p:bldP spid="99" grpId="0"/>
      <p:bldP spid="99" grpId="1"/>
      <p:bldP spid="103" grpId="0"/>
      <p:bldP spid="103" grpId="1"/>
      <p:bldP spid="106" grpId="0"/>
      <p:bldP spid="107" grpId="0" animBg="1"/>
      <p:bldP spid="107" grpId="1" animBg="1"/>
      <p:bldP spid="108" grpId="0" animBg="1"/>
      <p:bldP spid="109" grpId="0" animBg="1"/>
      <p:bldP spid="110" grpId="0" animBg="1"/>
      <p:bldP spid="111" grpId="0" animBg="1"/>
      <p:bldP spid="114" grpId="0"/>
      <p:bldP spid="114" grpId="1"/>
      <p:bldP spid="115" grpId="0"/>
      <p:bldP spid="116" grpId="0"/>
      <p:bldP spid="119" grpId="0"/>
      <p:bldP spid="119" grpId="1"/>
      <p:bldP spid="119" grpId="2"/>
      <p:bldP spid="121" grpId="2"/>
      <p:bldP spid="124" grpId="0"/>
      <p:bldP spid="125" grpId="0" animBg="1"/>
      <p:bldP spid="126" grpId="0" animBg="1"/>
      <p:bldP spid="127" grpId="0" animBg="1"/>
      <p:bldP spid="127" grpId="1" animBg="1"/>
      <p:bldP spid="128" grpId="0" animBg="1"/>
      <p:bldP spid="129" grpId="0" animBg="1"/>
      <p:bldP spid="132" grpId="0"/>
      <p:bldP spid="132" grpId="1"/>
      <p:bldP spid="132" grpId="2"/>
      <p:bldP spid="133" grpId="0"/>
      <p:bldP spid="134" grpId="0"/>
      <p:bldP spid="136" grpId="0"/>
      <p:bldP spid="138" grpId="0"/>
      <p:bldP spid="139" grpId="0" animBg="1"/>
      <p:bldP spid="140" grpId="0" animBg="1"/>
      <p:bldP spid="141" grpId="0" animBg="1"/>
      <p:bldP spid="142" grpId="0" animBg="1"/>
      <p:bldP spid="143" grpId="0" animBg="1"/>
      <p:bldP spid="145" grpId="0"/>
      <p:bldP spid="146" grpId="0"/>
      <p:bldP spid="148" grpId="0"/>
      <p:bldP spid="1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620689"/>
            <a:ext cx="8191500" cy="59595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/>
              <a:t>上述</a:t>
            </a:r>
            <a:r>
              <a:rPr lang="en-US" altLang="zh-CN" sz="2400" dirty="0" smtClean="0"/>
              <a:t>Prim</a:t>
            </a:r>
            <a:r>
              <a:rPr lang="zh-CN" altLang="en-US" sz="2400" dirty="0" smtClean="0"/>
              <a:t>算法构建过程，主要基于以下性质</a:t>
            </a:r>
            <a:r>
              <a:rPr lang="zh-CN" altLang="en-US" sz="2400" dirty="0"/>
              <a:t>：</a:t>
            </a:r>
          </a:p>
          <a:p>
            <a:pPr marL="446088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设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G=(V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E)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是一个带权连通图，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是顶点集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的一个非空子集。若</a:t>
            </a: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u∈</a:t>
            </a: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∈</a:t>
            </a: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V-U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且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(u, v)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</a:t>
            </a:r>
            <a:r>
              <a:rPr lang="en-US" altLang="zh-CN" sz="18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zh-CN" altLang="en-US" sz="18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</a:t>
            </a:r>
            <a:r>
              <a:rPr lang="zh-CN" altLang="en-US" sz="1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顶点</a:t>
            </a: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到</a:t>
            </a:r>
            <a:r>
              <a:rPr lang="en-US" altLang="zh-CN" sz="18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V-U</a:t>
            </a:r>
            <a:r>
              <a:rPr lang="zh-CN" altLang="en-US" sz="18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</a:t>
            </a:r>
            <a:r>
              <a:rPr lang="zh-CN" altLang="en-US" sz="18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顶点</a:t>
            </a:r>
            <a:r>
              <a:rPr lang="zh-CN" alt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之间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权值最小的边，则必存在一棵包含边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(u, v)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的最小生成树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46088" lvl="1">
              <a:lnSpc>
                <a:spcPct val="100000"/>
              </a:lnSpc>
              <a:spcBef>
                <a:spcPts val="600"/>
              </a:spcBef>
            </a:pPr>
            <a:endParaRPr lang="en-US" altLang="zh-CN" sz="2000" dirty="0" smtClean="0"/>
          </a:p>
          <a:p>
            <a:pPr marL="446088" lvl="1">
              <a:lnSpc>
                <a:spcPct val="100000"/>
              </a:lnSpc>
              <a:spcBef>
                <a:spcPts val="600"/>
              </a:spcBef>
            </a:pPr>
            <a:endParaRPr lang="en-US" altLang="zh-CN" sz="2000" dirty="0"/>
          </a:p>
          <a:p>
            <a:pPr marL="446088" lvl="1">
              <a:lnSpc>
                <a:spcPct val="100000"/>
              </a:lnSpc>
              <a:spcBef>
                <a:spcPts val="600"/>
              </a:spcBef>
            </a:pPr>
            <a:endParaRPr lang="en-US" altLang="zh-CN" sz="2000" dirty="0" smtClean="0"/>
          </a:p>
          <a:p>
            <a:pPr marL="446088" lvl="1">
              <a:lnSpc>
                <a:spcPct val="100000"/>
              </a:lnSpc>
              <a:spcBef>
                <a:spcPts val="600"/>
              </a:spcBef>
            </a:pPr>
            <a:endParaRPr lang="en-US" altLang="zh-CN" sz="2000" dirty="0" smtClean="0"/>
          </a:p>
          <a:p>
            <a:pPr marL="446088" lvl="1">
              <a:lnSpc>
                <a:spcPct val="100000"/>
              </a:lnSpc>
              <a:spcBef>
                <a:spcPts val="600"/>
              </a:spcBef>
            </a:pPr>
            <a:endParaRPr lang="en-US" altLang="zh-CN" sz="2000" dirty="0"/>
          </a:p>
          <a:p>
            <a:pPr marL="446088" lvl="1">
              <a:lnSpc>
                <a:spcPct val="100000"/>
              </a:lnSpc>
              <a:spcBef>
                <a:spcPts val="600"/>
              </a:spcBef>
            </a:pPr>
            <a:endParaRPr lang="en-US" altLang="zh-CN" sz="2000" dirty="0" smtClean="0"/>
          </a:p>
          <a:p>
            <a:pPr marL="446088" lvl="1">
              <a:lnSpc>
                <a:spcPct val="100000"/>
              </a:lnSpc>
              <a:spcBef>
                <a:spcPts val="600"/>
              </a:spcBef>
            </a:pPr>
            <a:endParaRPr lang="zh-CN" altLang="en-US" sz="2000" dirty="0"/>
          </a:p>
          <a:p>
            <a:pPr marL="446088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7030A0"/>
                </a:solidFill>
              </a:rPr>
              <a:t>反证法</a:t>
            </a:r>
            <a:r>
              <a:rPr lang="zh-CN" altLang="en-US" sz="2000" dirty="0" smtClean="0"/>
              <a:t>（文字描述）</a:t>
            </a:r>
            <a:endParaRPr lang="zh-CN" altLang="en-US" sz="2000" dirty="0"/>
          </a:p>
          <a:p>
            <a:pPr marL="539750" lvl="2" indent="-207963">
              <a:lnSpc>
                <a:spcPct val="10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设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图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的任何一棵最小生成树都不包含边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v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39750" lvl="2" indent="-207963">
              <a:lnSpc>
                <a:spcPct val="10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设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的一棵生成树，则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是连通的，从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到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必有一条路径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(u,…,v)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，当将边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v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加入到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中时就构成了回路。则路径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(u, …,v)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中必有一条边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’, v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’)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，满足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u’∈U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v’∈V-U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。删去边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’, v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’)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便可消除回路，同时得到另一棵生成树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T’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</a:p>
          <a:p>
            <a:pPr marL="539750" lvl="2" indent="-207963">
              <a:lnSpc>
                <a:spcPct val="100000"/>
              </a:lnSpc>
              <a:spcBef>
                <a:spcPts val="600"/>
              </a:spcBef>
              <a:buFont typeface="+mj-lt"/>
              <a:buAutoNum type="alphaLcParenR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由于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v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中顶点到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V-U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中顶点之间权值最小的边，故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v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的权值不会高于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’, v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’)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的权值，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T’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的代价也不会高于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T’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是包含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v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的一棵最小生成树，与假设矛盾。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61318"/>
            <a:ext cx="7086600" cy="487362"/>
          </a:xfrm>
        </p:spPr>
        <p:txBody>
          <a:bodyPr/>
          <a:lstStyle/>
          <a:p>
            <a:r>
              <a:rPr lang="en-US" altLang="zh-CN" sz="2800" dirty="0"/>
              <a:t>5.1 </a:t>
            </a:r>
            <a:r>
              <a:rPr lang="zh-CN" altLang="en-US" sz="2800" dirty="0"/>
              <a:t>普里姆</a:t>
            </a:r>
            <a:r>
              <a:rPr lang="en-US" altLang="zh-CN" sz="2800" dirty="0"/>
              <a:t>(Prim)</a:t>
            </a:r>
            <a:r>
              <a:rPr lang="zh-CN" altLang="en-US" sz="2800" dirty="0"/>
              <a:t>算法</a:t>
            </a:r>
            <a:r>
              <a:rPr lang="zh-CN" altLang="en-US" sz="1800" dirty="0" smtClean="0"/>
              <a:t>：</a:t>
            </a:r>
            <a:r>
              <a:rPr lang="zh-CN" altLang="en-US" sz="1800" dirty="0" smtClean="0">
                <a:solidFill>
                  <a:srgbClr val="7030A0"/>
                </a:solidFill>
              </a:rPr>
              <a:t>选“</a:t>
            </a:r>
            <a:r>
              <a:rPr lang="zh-CN" altLang="en-US" sz="18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点</a:t>
            </a:r>
            <a:r>
              <a:rPr lang="zh-CN" altLang="en-US" sz="1800" dirty="0" smtClean="0">
                <a:solidFill>
                  <a:srgbClr val="7030A0"/>
                </a:solidFill>
              </a:rPr>
              <a:t>”依据</a:t>
            </a:r>
            <a:endParaRPr lang="zh-CN" altLang="en-US" sz="2800" dirty="0"/>
          </a:p>
        </p:txBody>
      </p:sp>
      <p:sp>
        <p:nvSpPr>
          <p:cNvPr id="4" name="动作按钮: 开始 3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0947"/>
              </p:ext>
            </p:extLst>
          </p:nvPr>
        </p:nvGraphicFramePr>
        <p:xfrm>
          <a:off x="683568" y="1960132"/>
          <a:ext cx="4304992" cy="2548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496">
                  <a:extLst>
                    <a:ext uri="{9D8B030D-6E8A-4147-A177-3AD203B41FA5}">
                      <a16:colId xmlns:a16="http://schemas.microsoft.com/office/drawing/2014/main" val="4226522847"/>
                    </a:ext>
                  </a:extLst>
                </a:gridCol>
                <a:gridCol w="2152496">
                  <a:extLst>
                    <a:ext uri="{9D8B030D-6E8A-4147-A177-3AD203B41FA5}">
                      <a16:colId xmlns:a16="http://schemas.microsoft.com/office/drawing/2014/main" val="2519219016"/>
                    </a:ext>
                  </a:extLst>
                </a:gridCol>
              </a:tblGrid>
              <a:tr h="3719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U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：在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MST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中的点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V-U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：还没进入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MST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的点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222532"/>
                  </a:ext>
                </a:extLst>
              </a:tr>
              <a:tr h="217700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193549"/>
                  </a:ext>
                </a:extLst>
              </a:tr>
            </a:tbl>
          </a:graphicData>
        </a:graphic>
      </p:graphicFrame>
      <p:sp>
        <p:nvSpPr>
          <p:cNvPr id="7" name="椭圆 6"/>
          <p:cNvSpPr/>
          <p:nvPr/>
        </p:nvSpPr>
        <p:spPr>
          <a:xfrm>
            <a:off x="2071419" y="3053597"/>
            <a:ext cx="259773" cy="2389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v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749558" y="2708920"/>
            <a:ext cx="259773" cy="2389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00187" y="3721220"/>
            <a:ext cx="259773" cy="2389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 dirty="0" smtClean="0">
                <a:solidFill>
                  <a:srgbClr val="FF00FF"/>
                </a:solidFill>
              </a:rPr>
              <a:t>p</a:t>
            </a:r>
            <a:endParaRPr lang="zh-CN" altLang="en-US" i="1" dirty="0">
              <a:solidFill>
                <a:srgbClr val="FF00FF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15616" y="2828416"/>
            <a:ext cx="259773" cy="2389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03114" y="3490875"/>
            <a:ext cx="259773" cy="2389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87576" y="3197069"/>
            <a:ext cx="259773" cy="2389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193993" y="3770919"/>
            <a:ext cx="259773" cy="2389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006958" y="2726507"/>
            <a:ext cx="259773" cy="2389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549758" y="3876042"/>
            <a:ext cx="259773" cy="2389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i="1" dirty="0" smtClean="0">
                <a:solidFill>
                  <a:srgbClr val="FF00FF"/>
                </a:solidFill>
              </a:rPr>
              <a:t>q</a:t>
            </a:r>
            <a:endParaRPr lang="zh-CN" altLang="en-US" i="1" dirty="0">
              <a:solidFill>
                <a:srgbClr val="FF00FF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419872" y="2942168"/>
            <a:ext cx="259773" cy="2389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14092" y="3411811"/>
            <a:ext cx="259773" cy="2389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064107" y="3217164"/>
            <a:ext cx="259773" cy="23899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16" idx="2"/>
            <a:endCxn id="7" idx="6"/>
          </p:cNvCxnSpPr>
          <p:nvPr/>
        </p:nvCxnSpPr>
        <p:spPr>
          <a:xfrm flipH="1">
            <a:off x="2331192" y="3061664"/>
            <a:ext cx="1088680" cy="1114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072334" y="1844824"/>
            <a:ext cx="3764601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2"/>
                </a:solidFill>
              </a:rPr>
              <a:t>含义</a:t>
            </a:r>
            <a:r>
              <a:rPr lang="zh-CN" altLang="en-US" sz="1800" dirty="0" smtClean="0">
                <a:solidFill>
                  <a:schemeClr val="tx2"/>
                </a:solidFill>
              </a:rPr>
              <a:t>：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  <a:r>
              <a:rPr lang="zh-CN" altLang="en-US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还没进入</a:t>
            </a: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MST</a:t>
            </a:r>
            <a:r>
              <a:rPr lang="zh-CN" altLang="en-US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的点中</a:t>
            </a: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  <a:r>
              <a:rPr lang="zh-CN" altLang="en-US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若</a:t>
            </a:r>
            <a:r>
              <a:rPr lang="zh-CN" altLang="en-US" sz="17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</a:t>
            </a:r>
            <a:r>
              <a:rPr lang="en-US" altLang="zh-CN" sz="1700" i="1" dirty="0" smtClean="0">
                <a:solidFill>
                  <a:srgbClr val="0070C0"/>
                </a:solidFill>
              </a:rPr>
              <a:t>u</a:t>
            </a:r>
            <a:r>
              <a:rPr lang="zh-CN" altLang="en-US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离</a:t>
            </a: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MST</a:t>
            </a:r>
            <a:r>
              <a:rPr lang="zh-CN" altLang="en-US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中的点</a:t>
            </a:r>
            <a:r>
              <a:rPr lang="en-US" altLang="zh-CN" sz="1700" i="1" dirty="0" smtClean="0">
                <a:solidFill>
                  <a:srgbClr val="00B050"/>
                </a:solidFill>
              </a:rPr>
              <a:t>v</a:t>
            </a:r>
            <a:r>
              <a:rPr lang="zh-CN" altLang="en-US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具有最小距离</a:t>
            </a: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  <a:r>
              <a:rPr lang="zh-CN" altLang="en-US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则边</a:t>
            </a: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700" i="1" dirty="0" err="1" smtClean="0">
                <a:solidFill>
                  <a:srgbClr val="0070C0"/>
                </a:solidFill>
              </a:rPr>
              <a:t>u</a:t>
            </a:r>
            <a:r>
              <a:rPr lang="en-US" altLang="zh-CN" sz="17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zh-CN" sz="1700" i="1" dirty="0" err="1" smtClean="0">
                <a:solidFill>
                  <a:srgbClr val="00B050"/>
                </a:solidFill>
              </a:rPr>
              <a:t>v</a:t>
            </a: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zh-CN" altLang="en-US" sz="1700" b="0" i="1" u="sng" dirty="0" smtClean="0">
                <a:solidFill>
                  <a:srgbClr val="FF0000"/>
                </a:solidFill>
              </a:rPr>
              <a:t>下一条</a:t>
            </a:r>
            <a:r>
              <a:rPr lang="zh-CN" altLang="en-US" sz="1700" b="0" i="1" dirty="0" smtClean="0">
                <a:solidFill>
                  <a:srgbClr val="FF0000"/>
                </a:solidFill>
              </a:rPr>
              <a:t>选进</a:t>
            </a:r>
            <a:r>
              <a:rPr lang="en-US" altLang="zh-CN" sz="1700" b="0" i="1" dirty="0" smtClean="0">
                <a:solidFill>
                  <a:srgbClr val="FF0000"/>
                </a:solidFill>
              </a:rPr>
              <a:t>MST</a:t>
            </a:r>
            <a:r>
              <a:rPr lang="zh-CN" altLang="en-US" sz="1700" b="0" i="1" dirty="0" smtClean="0">
                <a:solidFill>
                  <a:srgbClr val="FF0000"/>
                </a:solidFill>
              </a:rPr>
              <a:t>的边</a:t>
            </a: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zh-CN" altLang="en-US" sz="17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068343" y="3284984"/>
            <a:ext cx="3764601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 smtClean="0">
                <a:solidFill>
                  <a:schemeClr val="tx2"/>
                </a:solidFill>
              </a:rPr>
              <a:t>证明</a:t>
            </a:r>
            <a:r>
              <a:rPr lang="en-US" altLang="zh-CN" sz="1200" dirty="0" smtClean="0">
                <a:solidFill>
                  <a:schemeClr val="tx2"/>
                </a:solidFill>
              </a:rPr>
              <a:t>(</a:t>
            </a:r>
            <a:r>
              <a:rPr lang="zh-CN" altLang="en-US" sz="1200" dirty="0" smtClean="0">
                <a:solidFill>
                  <a:srgbClr val="7030A0"/>
                </a:solidFill>
              </a:rPr>
              <a:t>反证法</a:t>
            </a:r>
            <a:r>
              <a:rPr lang="en-US" altLang="zh-CN" sz="1200" dirty="0" smtClean="0">
                <a:solidFill>
                  <a:schemeClr val="tx2"/>
                </a:solidFill>
              </a:rPr>
              <a:t>)</a:t>
            </a:r>
            <a:r>
              <a:rPr lang="zh-CN" altLang="en-US" sz="1800" dirty="0" smtClean="0">
                <a:solidFill>
                  <a:schemeClr val="tx2"/>
                </a:solidFill>
              </a:rPr>
              <a:t>：</a:t>
            </a:r>
            <a:r>
              <a:rPr lang="zh-CN" altLang="en-US" sz="1200" dirty="0" smtClean="0">
                <a:solidFill>
                  <a:schemeClr val="tx2"/>
                </a:solidFill>
              </a:rPr>
              <a:t>若</a:t>
            </a:r>
            <a:r>
              <a:rPr lang="en-US" altLang="zh-CN" sz="1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200" i="1" dirty="0" err="1">
                <a:solidFill>
                  <a:srgbClr val="0070C0"/>
                </a:solidFill>
              </a:rPr>
              <a:t>u</a:t>
            </a:r>
            <a:r>
              <a:rPr lang="en-US" altLang="zh-CN" sz="12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zh-CN" sz="1200" i="1" dirty="0" err="1">
                <a:solidFill>
                  <a:srgbClr val="00B050"/>
                </a:solidFill>
              </a:rPr>
              <a:t>v</a:t>
            </a:r>
            <a:r>
              <a:rPr lang="en-US" altLang="zh-CN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没被选</a:t>
            </a:r>
            <a:r>
              <a:rPr lang="en-US" altLang="zh-CN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,….</a:t>
            </a:r>
            <a:endParaRPr lang="en-US" altLang="zh-CN" sz="1200" dirty="0" smtClean="0">
              <a:solidFill>
                <a:schemeClr val="tx2"/>
              </a:solidFill>
            </a:endParaRPr>
          </a:p>
          <a:p>
            <a:pPr marL="263525" indent="-263525">
              <a:lnSpc>
                <a:spcPct val="120000"/>
              </a:lnSpc>
            </a:pP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(1)</a:t>
            </a:r>
            <a:r>
              <a:rPr lang="zh-CN" altLang="en-US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最后的</a:t>
            </a: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MST</a:t>
            </a:r>
            <a:r>
              <a:rPr lang="zh-CN" altLang="en-US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zh-CN" altLang="en-US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应该有一条边</a:t>
            </a: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700" b="0" i="1" dirty="0" err="1" smtClean="0">
                <a:solidFill>
                  <a:srgbClr val="FF00FF"/>
                </a:solidFill>
              </a:rPr>
              <a:t>p</a:t>
            </a:r>
            <a:r>
              <a:rPr lang="en-US" altLang="zh-CN" sz="17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zh-CN" sz="1700" b="0" i="1" dirty="0" err="1" smtClean="0">
                <a:solidFill>
                  <a:srgbClr val="FF00FF"/>
                </a:solidFill>
              </a:rPr>
              <a:t>q</a:t>
            </a: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能连接左右</a:t>
            </a:r>
            <a:r>
              <a:rPr lang="zh-CN" altLang="en-US" sz="17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两</a:t>
            </a:r>
            <a:r>
              <a:rPr lang="zh-CN" altLang="en-US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个部分</a:t>
            </a: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263525" indent="-263525">
              <a:lnSpc>
                <a:spcPct val="120000"/>
              </a:lnSpc>
            </a:pP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  <a:r>
              <a:rPr lang="zh-CN" altLang="en-US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</a:t>
            </a:r>
            <a:r>
              <a:rPr lang="en-US" altLang="zh-CN" sz="17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700" i="1" dirty="0" err="1">
                <a:solidFill>
                  <a:srgbClr val="0070C0"/>
                </a:solidFill>
              </a:rPr>
              <a:t>u</a:t>
            </a:r>
            <a:r>
              <a:rPr lang="en-US" altLang="zh-CN" sz="17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zh-CN" sz="1700" i="1" dirty="0" err="1">
                <a:solidFill>
                  <a:srgbClr val="00B050"/>
                </a:solidFill>
              </a:rPr>
              <a:t>v</a:t>
            </a: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替换</a:t>
            </a:r>
            <a:r>
              <a:rPr lang="en-US" altLang="zh-CN" sz="17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700" b="0" i="1" dirty="0" err="1">
                <a:solidFill>
                  <a:srgbClr val="FF00FF"/>
                </a:solidFill>
              </a:rPr>
              <a:t>p</a:t>
            </a:r>
            <a:r>
              <a:rPr lang="en-US" altLang="zh-CN" sz="17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altLang="zh-CN" sz="1700" b="0" i="1" dirty="0" err="1">
                <a:solidFill>
                  <a:srgbClr val="FF00FF"/>
                </a:solidFill>
              </a:rPr>
              <a:t>q</a:t>
            </a: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等得到更小权值</a:t>
            </a:r>
            <a:r>
              <a:rPr lang="en-US" altLang="zh-CN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zh-CN" altLang="en-US" sz="17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与最小生成树定义相违背！</a:t>
            </a:r>
            <a:endParaRPr lang="en-US" altLang="zh-CN" sz="1700" b="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直接连接符 24"/>
          <p:cNvCxnSpPr>
            <a:stCxn id="9" idx="6"/>
          </p:cNvCxnSpPr>
          <p:nvPr/>
        </p:nvCxnSpPr>
        <p:spPr>
          <a:xfrm>
            <a:off x="2059960" y="3840716"/>
            <a:ext cx="1489798" cy="169194"/>
          </a:xfrm>
          <a:prstGeom prst="line">
            <a:avLst/>
          </a:prstGeom>
          <a:ln>
            <a:solidFill>
              <a:srgbClr val="FF00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6" idx="6"/>
          </p:cNvCxnSpPr>
          <p:nvPr/>
        </p:nvCxnSpPr>
        <p:spPr>
          <a:xfrm>
            <a:off x="3679645" y="3061664"/>
            <a:ext cx="384462" cy="1701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15" idx="7"/>
          </p:cNvCxnSpPr>
          <p:nvPr/>
        </p:nvCxnSpPr>
        <p:spPr>
          <a:xfrm flipH="1">
            <a:off x="3771488" y="3490875"/>
            <a:ext cx="439677" cy="4201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2" idx="5"/>
            <a:endCxn id="9" idx="0"/>
          </p:cNvCxnSpPr>
          <p:nvPr/>
        </p:nvCxnSpPr>
        <p:spPr>
          <a:xfrm>
            <a:off x="1809306" y="3401061"/>
            <a:ext cx="120768" cy="3201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7" idx="2"/>
            <a:endCxn id="12" idx="7"/>
          </p:cNvCxnSpPr>
          <p:nvPr/>
        </p:nvCxnSpPr>
        <p:spPr>
          <a:xfrm flipH="1">
            <a:off x="1809306" y="3173093"/>
            <a:ext cx="262113" cy="589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0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普</a:t>
            </a:r>
            <a:r>
              <a:rPr lang="zh-CN" altLang="en-US" dirty="0"/>
              <a:t>里姆</a:t>
            </a:r>
            <a:r>
              <a:rPr lang="en-US" altLang="zh-CN" dirty="0"/>
              <a:t>(</a:t>
            </a:r>
            <a:r>
              <a:rPr lang="en-US" altLang="zh-CN" dirty="0" smtClean="0"/>
              <a:t>Prim)</a:t>
            </a:r>
            <a:r>
              <a:rPr lang="zh-CN" altLang="en-US" dirty="0" smtClean="0"/>
              <a:t>算法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算法思想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普里姆</a:t>
            </a:r>
            <a:r>
              <a:rPr lang="en-US" altLang="zh-CN" dirty="0"/>
              <a:t>(</a:t>
            </a:r>
            <a:r>
              <a:rPr lang="en-US" altLang="zh-CN" dirty="0" smtClean="0"/>
              <a:t>Prim)</a:t>
            </a:r>
            <a:r>
              <a:rPr lang="zh-CN" altLang="en-US" dirty="0" smtClean="0"/>
              <a:t>算法思想：</a:t>
            </a:r>
            <a:endParaRPr lang="en-US" altLang="zh-CN" dirty="0" smtClean="0"/>
          </a:p>
          <a:p>
            <a:pPr marL="971550" lvl="1" indent="-51435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 smtClean="0"/>
              <a:t>若</a:t>
            </a:r>
            <a:r>
              <a:rPr lang="zh-CN" altLang="en-US" dirty="0"/>
              <a:t>从顶点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出发构造，</a:t>
            </a:r>
            <a:r>
              <a:rPr lang="en-US" altLang="zh-CN" dirty="0"/>
              <a:t>U={v</a:t>
            </a:r>
            <a:r>
              <a:rPr lang="en-US" altLang="zh-CN" baseline="-25000" dirty="0"/>
              <a:t>0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TE</a:t>
            </a:r>
            <a:r>
              <a:rPr lang="en-US" altLang="zh-CN" dirty="0" smtClean="0"/>
              <a:t>={ }</a:t>
            </a:r>
            <a:r>
              <a:rPr lang="zh-CN" altLang="en-US" dirty="0"/>
              <a:t>；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 smtClean="0"/>
              <a:t>寻找权</a:t>
            </a:r>
            <a:r>
              <a:rPr lang="zh-CN" altLang="en-US" dirty="0"/>
              <a:t>值最小的边</a:t>
            </a:r>
            <a:r>
              <a:rPr lang="en-US" altLang="zh-CN" dirty="0"/>
              <a:t>(</a:t>
            </a:r>
            <a:r>
              <a:rPr lang="en-US" altLang="zh-CN" i="1" dirty="0" smtClean="0">
                <a:solidFill>
                  <a:srgbClr val="7030A0"/>
                </a:solidFill>
              </a:rPr>
              <a:t>u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7030A0"/>
                </a:solidFill>
              </a:rPr>
              <a:t>v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其中 </a:t>
            </a:r>
            <a:r>
              <a:rPr lang="en-US" altLang="zh-CN" i="1" u="sng" dirty="0" err="1" smtClean="0">
                <a:solidFill>
                  <a:srgbClr val="7030A0"/>
                </a:solidFill>
              </a:rPr>
              <a:t>u</a:t>
            </a:r>
            <a:r>
              <a:rPr lang="en-US" altLang="zh-CN" u="sng" dirty="0" err="1">
                <a:solidFill>
                  <a:schemeClr val="accent6"/>
                </a:solidFill>
              </a:rPr>
              <a:t>∈</a:t>
            </a:r>
            <a:r>
              <a:rPr lang="en-US" altLang="zh-CN" b="1" u="sng" dirty="0" err="1" smtClean="0">
                <a:solidFill>
                  <a:schemeClr val="accent6"/>
                </a:solidFill>
              </a:rPr>
              <a:t>U</a:t>
            </a:r>
            <a:r>
              <a:rPr lang="en-US" altLang="zh-CN" u="sng" dirty="0" smtClean="0">
                <a:solidFill>
                  <a:schemeClr val="accent6"/>
                </a:solidFill>
              </a:rPr>
              <a:t> </a:t>
            </a:r>
            <a:r>
              <a:rPr lang="zh-CN" altLang="en-US" u="sng" dirty="0" smtClean="0">
                <a:solidFill>
                  <a:schemeClr val="accent6"/>
                </a:solidFill>
              </a:rPr>
              <a:t>且 </a:t>
            </a:r>
            <a:r>
              <a:rPr lang="en-US" altLang="zh-CN" i="1" u="sng" dirty="0" err="1" smtClean="0">
                <a:solidFill>
                  <a:srgbClr val="7030A0"/>
                </a:solidFill>
              </a:rPr>
              <a:t>v</a:t>
            </a:r>
            <a:r>
              <a:rPr lang="en-US" altLang="zh-CN" u="sng" dirty="0" err="1">
                <a:solidFill>
                  <a:schemeClr val="accent6"/>
                </a:solidFill>
              </a:rPr>
              <a:t>∈</a:t>
            </a:r>
            <a:r>
              <a:rPr lang="en-US" altLang="zh-CN" b="1" u="sng" dirty="0" err="1">
                <a:solidFill>
                  <a:schemeClr val="accent6"/>
                </a:solidFill>
              </a:rPr>
              <a:t>V-U</a:t>
            </a:r>
            <a:r>
              <a:rPr lang="zh-CN" altLang="en-US" dirty="0"/>
              <a:t>，并且</a:t>
            </a:r>
            <a:r>
              <a:rPr lang="zh-CN" altLang="en-US" u="sng" dirty="0">
                <a:solidFill>
                  <a:schemeClr val="accent6"/>
                </a:solidFill>
              </a:rPr>
              <a:t>子图</a:t>
            </a:r>
            <a:r>
              <a:rPr lang="zh-CN" altLang="en-US" i="1" u="sng" dirty="0">
                <a:solidFill>
                  <a:schemeClr val="accent6"/>
                </a:solidFill>
              </a:rPr>
              <a:t>不构成环</a:t>
            </a:r>
            <a:r>
              <a:rPr lang="zh-CN" altLang="en-US" dirty="0"/>
              <a:t>，则</a:t>
            </a:r>
            <a:r>
              <a:rPr lang="en-US" altLang="zh-CN" b="1" i="1" dirty="0"/>
              <a:t>U</a:t>
            </a:r>
            <a:r>
              <a:rPr lang="en-US" altLang="zh-CN" dirty="0"/>
              <a:t>= </a:t>
            </a:r>
            <a:r>
              <a:rPr lang="en-US" altLang="zh-CN" b="1" i="1" dirty="0"/>
              <a:t>U</a:t>
            </a:r>
            <a:r>
              <a:rPr lang="en-US" altLang="zh-CN" dirty="0"/>
              <a:t>∪</a:t>
            </a:r>
            <a:r>
              <a:rPr lang="en-US" altLang="zh-CN" dirty="0">
                <a:solidFill>
                  <a:srgbClr val="7030A0"/>
                </a:solidFill>
              </a:rPr>
              <a:t>{v}</a:t>
            </a:r>
            <a:r>
              <a:rPr lang="zh-CN" altLang="en-US" dirty="0"/>
              <a:t>，</a:t>
            </a:r>
            <a:r>
              <a:rPr lang="en-US" altLang="zh-CN" b="1" i="1" dirty="0"/>
              <a:t>TE</a:t>
            </a:r>
            <a:r>
              <a:rPr lang="en-US" altLang="zh-CN" dirty="0"/>
              <a:t>=</a:t>
            </a:r>
            <a:r>
              <a:rPr lang="en-US" altLang="zh-CN" b="1" i="1" dirty="0"/>
              <a:t>TE</a:t>
            </a:r>
            <a:r>
              <a:rPr lang="en-US" altLang="zh-CN" dirty="0"/>
              <a:t>∪</a:t>
            </a:r>
            <a:r>
              <a:rPr lang="en-US" altLang="zh-CN" dirty="0">
                <a:solidFill>
                  <a:srgbClr val="7030A0"/>
                </a:solidFill>
              </a:rPr>
              <a:t>{(u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v)</a:t>
            </a:r>
            <a:r>
              <a:rPr lang="en-US" altLang="zh-CN" dirty="0"/>
              <a:t>} </a:t>
            </a:r>
            <a:r>
              <a:rPr lang="zh-CN" altLang="en-US" dirty="0"/>
              <a:t>；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arenR"/>
            </a:pPr>
            <a:r>
              <a:rPr lang="zh-CN" altLang="en-US" dirty="0" smtClean="0"/>
              <a:t>重复 </a:t>
            </a:r>
            <a:r>
              <a:rPr lang="en-US" altLang="zh-CN" dirty="0" smtClean="0">
                <a:solidFill>
                  <a:srgbClr val="0070C0"/>
                </a:solidFill>
              </a:rPr>
              <a:t>b)</a:t>
            </a:r>
            <a:r>
              <a:rPr lang="zh-CN" altLang="en-US" dirty="0" smtClean="0"/>
              <a:t>，</a:t>
            </a:r>
            <a:r>
              <a:rPr lang="zh-CN" altLang="en-US" dirty="0"/>
              <a:t>直到</a:t>
            </a:r>
            <a:r>
              <a:rPr lang="en-US" altLang="zh-CN" b="1" dirty="0"/>
              <a:t>U</a:t>
            </a:r>
            <a:r>
              <a:rPr lang="en-US" altLang="zh-CN" dirty="0"/>
              <a:t>=</a:t>
            </a:r>
            <a:r>
              <a:rPr lang="en-US" altLang="zh-CN" b="1" dirty="0"/>
              <a:t>V</a:t>
            </a:r>
            <a:r>
              <a:rPr lang="zh-CN" altLang="en-US" dirty="0"/>
              <a:t>为止。则</a:t>
            </a:r>
            <a:r>
              <a:rPr lang="en-US" altLang="zh-CN" b="1" i="1" u="sng" dirty="0"/>
              <a:t>TE</a:t>
            </a:r>
            <a:r>
              <a:rPr lang="zh-CN" altLang="en-US" u="sng" dirty="0"/>
              <a:t>中必有</a:t>
            </a:r>
            <a:r>
              <a:rPr lang="en-US" altLang="zh-CN" u="sng" dirty="0"/>
              <a:t>n-1</a:t>
            </a:r>
            <a:r>
              <a:rPr lang="zh-CN" altLang="en-US" u="sng" dirty="0"/>
              <a:t>条边</a:t>
            </a:r>
            <a:r>
              <a:rPr lang="zh-CN" altLang="en-US" dirty="0"/>
              <a:t>， </a:t>
            </a:r>
            <a:r>
              <a:rPr lang="en-US" altLang="zh-CN" dirty="0"/>
              <a:t>T=(</a:t>
            </a:r>
            <a:r>
              <a:rPr lang="en-US" altLang="zh-CN" dirty="0" smtClean="0"/>
              <a:t>U, TE</a:t>
            </a:r>
            <a:r>
              <a:rPr lang="en-US" altLang="zh-CN" dirty="0"/>
              <a:t>)</a:t>
            </a:r>
            <a:r>
              <a:rPr lang="zh-CN" altLang="en-US" dirty="0"/>
              <a:t>就是</a:t>
            </a:r>
            <a:r>
              <a:rPr lang="zh-CN" altLang="en-US" b="1" i="1" dirty="0"/>
              <a:t>最小生成树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3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98984" y="5267300"/>
            <a:ext cx="7416824" cy="753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98736" y="2564904"/>
            <a:ext cx="7416824" cy="2016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普里姆</a:t>
            </a:r>
            <a:r>
              <a:rPr lang="en-US" altLang="zh-CN" dirty="0"/>
              <a:t>(</a:t>
            </a:r>
            <a:r>
              <a:rPr lang="en-US" altLang="zh-CN" dirty="0" smtClean="0"/>
              <a:t>Prim)</a:t>
            </a:r>
            <a:r>
              <a:rPr lang="zh-CN" altLang="en-US" dirty="0"/>
              <a:t>算法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7030A0"/>
                </a:solidFill>
              </a:rPr>
              <a:t>算法实现</a:t>
            </a:r>
            <a:r>
              <a:rPr lang="en-US" altLang="zh-CN" sz="2000" dirty="0">
                <a:solidFill>
                  <a:srgbClr val="0070C0"/>
                </a:solidFill>
              </a:rPr>
              <a:t>-</a:t>
            </a:r>
            <a:r>
              <a:rPr lang="zh-CN" altLang="en-US" sz="2000" dirty="0" smtClean="0">
                <a:solidFill>
                  <a:srgbClr val="0070C0"/>
                </a:solidFill>
              </a:rPr>
              <a:t>说明</a:t>
            </a:r>
            <a:r>
              <a:rPr lang="en-US" altLang="zh-CN" sz="1400" dirty="0" smtClean="0">
                <a:solidFill>
                  <a:srgbClr val="0070C0"/>
                </a:solidFill>
              </a:rPr>
              <a:t>(1</a:t>
            </a:r>
            <a:r>
              <a:rPr lang="en-US" altLang="zh-CN" sz="1400" dirty="0">
                <a:solidFill>
                  <a:srgbClr val="0070C0"/>
                </a:solidFill>
              </a:rPr>
              <a:t>/</a:t>
            </a:r>
            <a:r>
              <a:rPr lang="en-US" altLang="zh-CN" sz="1400" dirty="0" smtClean="0">
                <a:solidFill>
                  <a:srgbClr val="0070C0"/>
                </a:solidFill>
              </a:rPr>
              <a:t>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7650" indent="-247650">
              <a:buFont typeface="+mj-lt"/>
              <a:buAutoNum type="romanUcPeriod"/>
            </a:pPr>
            <a:r>
              <a:rPr lang="en-US" altLang="zh-CN" sz="2400" dirty="0" smtClean="0"/>
              <a:t>Prim</a:t>
            </a:r>
            <a:r>
              <a:rPr lang="zh-CN" altLang="en-US" sz="2400" dirty="0" smtClean="0"/>
              <a:t>算法</a:t>
            </a:r>
            <a:r>
              <a:rPr lang="zh-CN" altLang="en-US" sz="2400" i="1" dirty="0" smtClean="0">
                <a:solidFill>
                  <a:schemeClr val="accent6"/>
                </a:solidFill>
              </a:rPr>
              <a:t>采用</a:t>
            </a:r>
            <a:r>
              <a:rPr lang="zh-CN" altLang="en-US" sz="2400" b="1" i="1" u="sng" dirty="0">
                <a:solidFill>
                  <a:schemeClr val="accent6"/>
                </a:solidFill>
              </a:rPr>
              <a:t>邻接矩阵</a:t>
            </a:r>
            <a:r>
              <a:rPr lang="zh-CN" altLang="en-US" sz="2400" i="1" dirty="0" smtClean="0">
                <a:solidFill>
                  <a:schemeClr val="accent6"/>
                </a:solidFill>
              </a:rPr>
              <a:t>存储</a:t>
            </a:r>
            <a:r>
              <a:rPr lang="zh-CN" altLang="en-US" sz="2400" dirty="0"/>
              <a:t>图，两</a:t>
            </a:r>
            <a:r>
              <a:rPr lang="zh-CN" altLang="en-US" sz="2400" dirty="0" smtClean="0"/>
              <a:t>个不存在</a:t>
            </a:r>
            <a:r>
              <a:rPr lang="zh-CN" altLang="en-US" sz="2400" dirty="0"/>
              <a:t>邻接边的顶点</a:t>
            </a:r>
            <a:r>
              <a:rPr lang="zh-CN" altLang="en-US" sz="2400" dirty="0" smtClean="0"/>
              <a:t>之间的权</a:t>
            </a:r>
            <a:r>
              <a:rPr lang="zh-CN" altLang="en-US" sz="2400" dirty="0"/>
              <a:t>值</a:t>
            </a:r>
            <a:r>
              <a:rPr lang="zh-CN" altLang="en-US" sz="2400" dirty="0" smtClean="0"/>
              <a:t>为</a:t>
            </a:r>
            <a:r>
              <a:rPr lang="zh-CN" altLang="en-US" sz="2400" dirty="0" smtClean="0">
                <a:latin typeface="宋体" panose="02010600030101010101" pitchFamily="2" charset="-122"/>
              </a:rPr>
              <a:t>∞</a:t>
            </a:r>
            <a:r>
              <a:rPr lang="en-US" altLang="zh-CN" sz="2400" dirty="0" smtClean="0">
                <a:latin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</a:rPr>
              <a:t>无穷大</a:t>
            </a:r>
            <a:r>
              <a:rPr lang="en-US" altLang="zh-CN" sz="2400" dirty="0" smtClean="0">
                <a:latin typeface="宋体" panose="02010600030101010101" pitchFamily="2" charset="-122"/>
              </a:rPr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47650" indent="-247650">
              <a:buFont typeface="+mj-lt"/>
              <a:buAutoNum type="romanUcPeriod"/>
            </a:pPr>
            <a:r>
              <a:rPr lang="zh-CN" altLang="en-US" sz="2400" dirty="0" smtClean="0"/>
              <a:t>图边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MST</a:t>
            </a:r>
            <a:r>
              <a:rPr lang="zh-CN" altLang="en-US" sz="2400" i="1" dirty="0" smtClean="0"/>
              <a:t>边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</a:t>
            </a:r>
            <a:r>
              <a:rPr lang="zh-CN" altLang="en-US" sz="2400" b="1" i="1" dirty="0"/>
              <a:t>存储</a:t>
            </a:r>
            <a:r>
              <a:rPr lang="zh-CN" altLang="en-US" sz="2400" b="1" i="1" dirty="0" smtClean="0"/>
              <a:t>类型</a:t>
            </a:r>
            <a:r>
              <a:rPr lang="en-US" altLang="zh-CN" sz="2400" b="1" dirty="0" err="1" smtClean="0">
                <a:solidFill>
                  <a:srgbClr val="7030A0"/>
                </a:solidFill>
              </a:rPr>
              <a:t>ArcEdge</a:t>
            </a:r>
            <a:r>
              <a:rPr lang="zh-CN" altLang="en-US" sz="2400" i="1" dirty="0" smtClean="0"/>
              <a:t>定义</a:t>
            </a:r>
            <a:r>
              <a:rPr lang="zh-CN" altLang="en-US" sz="2400" dirty="0" smtClean="0"/>
              <a:t>如下：</a:t>
            </a:r>
            <a:endParaRPr lang="en-US" altLang="zh-CN" sz="2400" dirty="0" smtClean="0"/>
          </a:p>
          <a:p>
            <a:pPr marL="857250" lvl="2" indent="0">
              <a:spcBef>
                <a:spcPts val="600"/>
              </a:spcBef>
              <a:buNone/>
            </a:pPr>
            <a:r>
              <a:rPr lang="en-US" altLang="zh-CN" sz="2000" dirty="0" err="1" smtClean="0"/>
              <a:t>typedef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b="1" dirty="0" err="1" smtClean="0">
                <a:solidFill>
                  <a:srgbClr val="7030A0"/>
                </a:solidFill>
              </a:rPr>
              <a:t>arcedge</a:t>
            </a:r>
            <a:r>
              <a:rPr lang="en-US" altLang="zh-CN" sz="2000" dirty="0" smtClean="0"/>
              <a:t>{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VexType</a:t>
            </a:r>
            <a:r>
              <a:rPr lang="en-US" altLang="zh-CN" sz="2000" dirty="0" smtClean="0"/>
              <a:t> </a:t>
            </a:r>
            <a:r>
              <a:rPr lang="en-US" altLang="zh-CN" sz="2000" b="1" i="1" dirty="0" smtClean="0">
                <a:solidFill>
                  <a:srgbClr val="0070C0"/>
                </a:solidFill>
              </a:rPr>
              <a:t>vex1</a:t>
            </a:r>
            <a:r>
              <a:rPr lang="en-US" altLang="zh-CN" sz="2000" dirty="0"/>
              <a:t>, </a:t>
            </a:r>
            <a:r>
              <a:rPr lang="en-US" altLang="zh-CN" sz="2000" b="1" i="1" dirty="0">
                <a:solidFill>
                  <a:srgbClr val="0070C0"/>
                </a:solidFill>
              </a:rPr>
              <a:t>vex2</a:t>
            </a:r>
            <a:r>
              <a:rPr lang="en-US" altLang="zh-CN" sz="2000" dirty="0" smtClean="0"/>
              <a:t>;  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边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所依附的图中两个顶点 *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WeightType</a:t>
            </a:r>
            <a:r>
              <a:rPr lang="en-US" altLang="zh-CN" sz="2000" dirty="0"/>
              <a:t>  </a:t>
            </a:r>
            <a:r>
              <a:rPr lang="en-US" altLang="zh-CN" sz="2000" b="1" i="1" dirty="0" smtClean="0">
                <a:solidFill>
                  <a:srgbClr val="0070C0"/>
                </a:solidFill>
              </a:rPr>
              <a:t>weight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;    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边的权值  *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altLang="zh-CN" sz="2000" dirty="0" smtClean="0"/>
              <a:t>} </a:t>
            </a:r>
            <a:r>
              <a:rPr lang="en-US" altLang="zh-CN" sz="2000" b="1" dirty="0" err="1" smtClean="0">
                <a:solidFill>
                  <a:srgbClr val="7030A0"/>
                </a:solidFill>
              </a:rPr>
              <a:t>ArcEdge</a:t>
            </a:r>
            <a:r>
              <a:rPr lang="en-US" altLang="zh-CN" sz="2000" dirty="0" smtClean="0"/>
              <a:t> ;</a:t>
            </a:r>
          </a:p>
          <a:p>
            <a:pPr marL="266700" indent="-266700">
              <a:spcBef>
                <a:spcPts val="600"/>
              </a:spcBef>
              <a:buFont typeface="+mj-lt"/>
              <a:buAutoNum type="romanUcPeriod"/>
            </a:pPr>
            <a:endParaRPr lang="en-US" altLang="zh-CN" sz="2400" dirty="0" smtClean="0"/>
          </a:p>
          <a:p>
            <a:pPr marL="266700" indent="-266700">
              <a:spcBef>
                <a:spcPts val="600"/>
              </a:spcBef>
              <a:buFont typeface="+mj-lt"/>
              <a:buAutoNum type="romanUcPeriod"/>
            </a:pPr>
            <a:r>
              <a:rPr lang="zh-CN" altLang="en-US" sz="2400" dirty="0" smtClean="0"/>
              <a:t>生成的最小生成树</a:t>
            </a:r>
            <a:r>
              <a:rPr lang="zh-CN" altLang="en-US" sz="2400" i="1" dirty="0">
                <a:solidFill>
                  <a:schemeClr val="accent6"/>
                </a:solidFill>
              </a:rPr>
              <a:t>用</a:t>
            </a:r>
            <a:r>
              <a:rPr lang="zh-CN" altLang="en-US" sz="2400" b="1" i="1" u="sng" dirty="0">
                <a:solidFill>
                  <a:schemeClr val="accent6"/>
                </a:solidFill>
              </a:rPr>
              <a:t>一维数</a:t>
            </a:r>
            <a:r>
              <a:rPr lang="zh-CN" altLang="en-US" sz="2400" b="1" i="1" u="sng" dirty="0" smtClean="0">
                <a:solidFill>
                  <a:schemeClr val="accent6"/>
                </a:solidFill>
              </a:rPr>
              <a:t>组</a:t>
            </a:r>
            <a:r>
              <a:rPr lang="en-US" altLang="zh-CN" sz="2400" b="1" i="1" dirty="0" err="1" smtClean="0">
                <a:solidFill>
                  <a:srgbClr val="0070C0"/>
                </a:solidFill>
              </a:rPr>
              <a:t>mstEdges</a:t>
            </a:r>
            <a:r>
              <a:rPr lang="zh-CN" altLang="en-US" sz="2400" i="1" dirty="0" smtClean="0">
                <a:solidFill>
                  <a:schemeClr val="accent6"/>
                </a:solidFill>
              </a:rPr>
              <a:t>存储</a:t>
            </a:r>
            <a:r>
              <a:rPr lang="zh-CN" altLang="en-US" sz="2400" i="1" dirty="0">
                <a:solidFill>
                  <a:schemeClr val="accent6"/>
                </a:solidFill>
              </a:rPr>
              <a:t>其 </a:t>
            </a:r>
            <a:r>
              <a:rPr lang="en-US" altLang="zh-CN" sz="2400" i="1" dirty="0">
                <a:solidFill>
                  <a:schemeClr val="tx1"/>
                </a:solidFill>
              </a:rPr>
              <a:t>n-1</a:t>
            </a:r>
            <a:r>
              <a:rPr lang="zh-CN" altLang="en-US" sz="2400" i="1" dirty="0">
                <a:solidFill>
                  <a:schemeClr val="accent6"/>
                </a:solidFill>
              </a:rPr>
              <a:t>条</a:t>
            </a:r>
            <a:r>
              <a:rPr lang="zh-CN" altLang="en-US" sz="2400" i="1" dirty="0" smtClean="0">
                <a:solidFill>
                  <a:schemeClr val="accent6"/>
                </a:solidFill>
              </a:rPr>
              <a:t>边</a:t>
            </a:r>
            <a:r>
              <a:rPr lang="en-US" altLang="zh-CN" sz="2400" dirty="0" smtClean="0"/>
              <a:t>:</a:t>
            </a:r>
            <a:endParaRPr lang="zh-CN" altLang="en-US" sz="2400" dirty="0"/>
          </a:p>
          <a:p>
            <a:pPr marL="857250" lvl="2" indent="0">
              <a:spcBef>
                <a:spcPts val="600"/>
              </a:spcBef>
              <a:buNone/>
            </a:pPr>
            <a:r>
              <a:rPr lang="en-US" altLang="zh-CN" sz="2000" dirty="0" err="1" smtClean="0"/>
              <a:t>ArcEdge</a:t>
            </a:r>
            <a:r>
              <a:rPr lang="en-US" altLang="zh-CN" sz="2000" dirty="0" smtClean="0"/>
              <a:t> </a:t>
            </a:r>
            <a:r>
              <a:rPr lang="en-US" altLang="zh-CN" sz="2000" b="1" i="1" dirty="0" err="1" smtClean="0">
                <a:solidFill>
                  <a:srgbClr val="0070C0"/>
                </a:solidFill>
              </a:rPr>
              <a:t>mstEdges</a:t>
            </a:r>
            <a:r>
              <a:rPr lang="en-US" altLang="zh-CN" sz="2000" dirty="0" smtClean="0"/>
              <a:t>[</a:t>
            </a:r>
            <a:r>
              <a:rPr lang="en-US" altLang="zh-CN" sz="2000" dirty="0"/>
              <a:t>MAX_VEX</a:t>
            </a:r>
            <a:r>
              <a:rPr lang="en-US" altLang="zh-CN" sz="2000" dirty="0" smtClean="0"/>
              <a:t>];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存储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(n-1)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条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边的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数组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 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71600" y="5384981"/>
            <a:ext cx="7399080" cy="10253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31900" y="1912568"/>
            <a:ext cx="7399080" cy="13724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7813"/>
            <a:ext cx="7315200" cy="487362"/>
          </a:xfrm>
        </p:spPr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普</a:t>
            </a:r>
            <a:r>
              <a:rPr lang="zh-CN" altLang="en-US" dirty="0"/>
              <a:t>里姆</a:t>
            </a:r>
            <a:r>
              <a:rPr lang="en-US" altLang="zh-CN" dirty="0"/>
              <a:t>(</a:t>
            </a:r>
            <a:r>
              <a:rPr lang="en-US" altLang="zh-CN" dirty="0" smtClean="0"/>
              <a:t>Prim)</a:t>
            </a:r>
            <a:r>
              <a:rPr lang="zh-CN" altLang="en-US" dirty="0" smtClean="0"/>
              <a:t>算法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算法实现</a:t>
            </a:r>
            <a:r>
              <a:rPr lang="en-US" altLang="zh-CN" sz="2000" dirty="0" smtClean="0">
                <a:solidFill>
                  <a:srgbClr val="0070C0"/>
                </a:solidFill>
              </a:rPr>
              <a:t>-</a:t>
            </a:r>
            <a:r>
              <a:rPr lang="zh-CN" altLang="en-US" sz="2000" dirty="0" smtClean="0">
                <a:solidFill>
                  <a:srgbClr val="0070C0"/>
                </a:solidFill>
              </a:rPr>
              <a:t>说明</a:t>
            </a:r>
            <a:r>
              <a:rPr lang="en-US" altLang="zh-CN" sz="1400" dirty="0" smtClean="0">
                <a:solidFill>
                  <a:srgbClr val="0070C0"/>
                </a:solidFill>
              </a:rPr>
              <a:t>(2/2)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419725"/>
          </a:xfrm>
        </p:spPr>
        <p:txBody>
          <a:bodyPr/>
          <a:lstStyle/>
          <a:p>
            <a:pPr marL="514350" indent="-514350">
              <a:lnSpc>
                <a:spcPct val="125000"/>
              </a:lnSpc>
              <a:spcBef>
                <a:spcPts val="900"/>
              </a:spcBef>
              <a:buFont typeface="+mj-lt"/>
              <a:buAutoNum type="romanUcPeriod" startAt="3"/>
            </a:pPr>
            <a:r>
              <a:rPr lang="zh-CN" altLang="en-US" sz="2100" dirty="0"/>
              <a:t>为便于算法实现，设置一个一维数组</a:t>
            </a:r>
            <a:r>
              <a:rPr lang="en-US" altLang="zh-CN" sz="2100" b="1" dirty="0" err="1">
                <a:solidFill>
                  <a:srgbClr val="7030A0"/>
                </a:solidFill>
              </a:rPr>
              <a:t>closedge</a:t>
            </a:r>
            <a:r>
              <a:rPr lang="en-US" altLang="zh-CN" sz="2100" dirty="0"/>
              <a:t>[n]</a:t>
            </a:r>
            <a:r>
              <a:rPr lang="zh-CN" altLang="en-US" sz="2100" dirty="0"/>
              <a:t>，用来保存</a:t>
            </a:r>
            <a:r>
              <a:rPr lang="en-US" altLang="zh-CN" sz="2100" u="sng" dirty="0">
                <a:solidFill>
                  <a:schemeClr val="accent6"/>
                </a:solidFill>
              </a:rPr>
              <a:t>V-U</a:t>
            </a:r>
            <a:r>
              <a:rPr lang="zh-CN" altLang="en-US" sz="2100" u="sng" dirty="0">
                <a:solidFill>
                  <a:schemeClr val="accent6"/>
                </a:solidFill>
              </a:rPr>
              <a:t>中各顶点</a:t>
            </a:r>
            <a:r>
              <a:rPr lang="zh-CN" altLang="en-US" sz="2100" dirty="0"/>
              <a:t>到</a:t>
            </a:r>
            <a:r>
              <a:rPr lang="en-US" altLang="zh-CN" sz="2100" u="sng" dirty="0">
                <a:solidFill>
                  <a:schemeClr val="accent6"/>
                </a:solidFill>
              </a:rPr>
              <a:t>U</a:t>
            </a:r>
            <a:r>
              <a:rPr lang="zh-CN" altLang="en-US" sz="2100" u="sng" dirty="0">
                <a:solidFill>
                  <a:schemeClr val="accent6"/>
                </a:solidFill>
              </a:rPr>
              <a:t>中顶点</a:t>
            </a:r>
            <a:r>
              <a:rPr lang="zh-CN" altLang="en-US" sz="2100" dirty="0"/>
              <a:t>具有</a:t>
            </a:r>
            <a:r>
              <a:rPr lang="zh-CN" altLang="en-US" sz="2100" b="1" u="sng" dirty="0"/>
              <a:t>权值最小的边</a:t>
            </a:r>
            <a:r>
              <a:rPr lang="zh-CN" altLang="en-US" sz="2100" dirty="0"/>
              <a:t>。数组元素的类型</a:t>
            </a:r>
            <a:r>
              <a:rPr lang="zh-CN" altLang="en-US" sz="2100" dirty="0" smtClean="0"/>
              <a:t>定义</a:t>
            </a:r>
            <a:r>
              <a:rPr lang="en-US" altLang="zh-CN" sz="2100" dirty="0" smtClean="0"/>
              <a:t>:</a:t>
            </a:r>
            <a:endParaRPr lang="zh-CN" altLang="en-US" sz="2100" dirty="0"/>
          </a:p>
          <a:p>
            <a:pPr marL="914400" lvl="2" indent="0">
              <a:lnSpc>
                <a:spcPct val="125000"/>
              </a:lnSpc>
              <a:spcBef>
                <a:spcPts val="900"/>
              </a:spcBef>
              <a:buNone/>
            </a:pP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   </a:t>
            </a: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zh-CN" sz="1800" b="1" dirty="0" err="1">
                <a:solidFill>
                  <a:srgbClr val="0070C0"/>
                </a:solidFill>
              </a:rPr>
              <a:t>adjvex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; 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//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边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所依附于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中的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顶点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2" indent="0">
              <a:lnSpc>
                <a:spcPct val="125000"/>
              </a:lnSpc>
              <a:spcBef>
                <a:spcPts val="900"/>
              </a:spcBef>
              <a:buNone/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double  </a:t>
            </a:r>
            <a:r>
              <a:rPr lang="en-US" altLang="zh-CN" sz="1800" b="1" dirty="0" err="1">
                <a:solidFill>
                  <a:srgbClr val="0070C0"/>
                </a:solidFill>
              </a:rPr>
              <a:t>lowcost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; 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此顶点到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中顶点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的最小权值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(</a:t>
            </a:r>
            <a:r>
              <a:rPr lang="en-US" altLang="zh-CN" sz="1800" i="1" dirty="0" smtClean="0">
                <a:solidFill>
                  <a:srgbClr val="C00000"/>
                </a:solidFill>
              </a:rPr>
              <a:t>j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adjvex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2" indent="0">
              <a:lnSpc>
                <a:spcPct val="125000"/>
              </a:lnSpc>
              <a:spcBef>
                <a:spcPts val="900"/>
              </a:spcBef>
              <a:buNone/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} </a:t>
            </a:r>
            <a:r>
              <a:rPr lang="en-US" altLang="zh-CN" sz="1800" b="1" dirty="0" err="1" smtClean="0">
                <a:solidFill>
                  <a:srgbClr val="0000CC"/>
                </a:solidFill>
              </a:rPr>
              <a:t>closedge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altLang="zh-CN" sz="1800" b="1" i="1" dirty="0" smtClean="0">
                <a:solidFill>
                  <a:schemeClr val="tx1"/>
                </a:solidFill>
              </a:rPr>
              <a:t>MAX_EDGE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];</a:t>
            </a:r>
          </a:p>
          <a:p>
            <a:pPr marL="812800" lvl="1" indent="-266700">
              <a:lnSpc>
                <a:spcPct val="125000"/>
              </a:lnSpc>
              <a:spcBef>
                <a:spcPts val="900"/>
              </a:spcBef>
            </a:pPr>
            <a:r>
              <a:rPr lang="zh-CN" altLang="en-US" sz="1800" b="1" dirty="0" smtClean="0"/>
              <a:t>例如</a:t>
            </a:r>
            <a:r>
              <a:rPr lang="en-US" altLang="zh-CN" sz="1800" b="1" dirty="0" smtClean="0"/>
              <a:t>:</a:t>
            </a:r>
            <a:r>
              <a:rPr lang="zh-CN" altLang="en-US" sz="1800" dirty="0" smtClean="0"/>
              <a:t> </a:t>
            </a:r>
            <a:r>
              <a:rPr lang="en-US" altLang="zh-CN" sz="1800" dirty="0" err="1">
                <a:solidFill>
                  <a:srgbClr val="0000CC"/>
                </a:solidFill>
              </a:rPr>
              <a:t>closedge</a:t>
            </a:r>
            <a:r>
              <a:rPr lang="en-US" altLang="zh-CN" sz="1800" dirty="0"/>
              <a:t>[</a:t>
            </a:r>
            <a:r>
              <a:rPr lang="en-US" altLang="zh-CN" sz="1800" b="1" i="1" dirty="0">
                <a:solidFill>
                  <a:srgbClr val="C00000"/>
                </a:solidFill>
              </a:rPr>
              <a:t>j</a:t>
            </a:r>
            <a:r>
              <a:rPr lang="en-US" altLang="zh-CN" sz="1800" dirty="0"/>
              <a:t>].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adjvex</a:t>
            </a:r>
            <a:r>
              <a:rPr lang="en-US" altLang="zh-CN" sz="1800" dirty="0" smtClean="0"/>
              <a:t>=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k</a:t>
            </a:r>
            <a:r>
              <a:rPr lang="en-US" altLang="zh-CN" sz="1800" dirty="0" smtClean="0">
                <a:solidFill>
                  <a:srgbClr val="7030A0"/>
                </a:solidFill>
              </a:rPr>
              <a:t> </a:t>
            </a:r>
            <a:r>
              <a:rPr lang="zh-CN" altLang="en-US" sz="1800" dirty="0" smtClean="0"/>
              <a:t>表明</a:t>
            </a:r>
            <a:r>
              <a:rPr lang="en-US" altLang="zh-CN" sz="1800" dirty="0" smtClean="0"/>
              <a:t>: </a:t>
            </a:r>
            <a:r>
              <a:rPr lang="en-US" altLang="zh-CN" sz="1800" b="1" u="sng" dirty="0" smtClean="0"/>
              <a:t>V-U</a:t>
            </a:r>
            <a:r>
              <a:rPr lang="zh-CN" altLang="en-US" sz="1800" b="1" u="sng" dirty="0"/>
              <a:t>中顶点</a:t>
            </a:r>
            <a:r>
              <a:rPr lang="en-US" altLang="zh-CN" sz="1800" b="1" i="1" dirty="0" err="1" smtClean="0">
                <a:solidFill>
                  <a:srgbClr val="C00000"/>
                </a:solidFill>
              </a:rPr>
              <a:t>v</a:t>
            </a:r>
            <a:r>
              <a:rPr lang="en-US" altLang="zh-CN" sz="1800" b="1" i="1" baseline="-25000" dirty="0" err="1" smtClean="0">
                <a:solidFill>
                  <a:srgbClr val="C00000"/>
                </a:solidFill>
              </a:rPr>
              <a:t>j</a:t>
            </a:r>
            <a:r>
              <a:rPr lang="en-US" altLang="zh-CN" sz="1800" b="1" u="sng" baseline="-25000" dirty="0" smtClean="0">
                <a:solidFill>
                  <a:srgbClr val="C00000"/>
                </a:solidFill>
              </a:rPr>
              <a:t> </a:t>
            </a:r>
            <a:r>
              <a:rPr lang="zh-CN" altLang="en-US" sz="1800" dirty="0" smtClean="0"/>
              <a:t>到 </a:t>
            </a:r>
            <a:r>
              <a:rPr lang="en-US" altLang="zh-CN" sz="1800" b="1" u="sng" dirty="0" smtClean="0"/>
              <a:t>U</a:t>
            </a:r>
            <a:r>
              <a:rPr lang="zh-CN" altLang="en-US" sz="1800" b="1" u="sng" dirty="0" smtClean="0"/>
              <a:t>中顶点</a:t>
            </a:r>
            <a:r>
              <a:rPr lang="zh-CN" altLang="en-US" sz="1800" b="1" dirty="0" smtClean="0"/>
              <a:t> </a:t>
            </a:r>
            <a:r>
              <a:rPr lang="zh-CN" altLang="en-US" sz="1800" dirty="0" smtClean="0"/>
              <a:t>权</a:t>
            </a:r>
            <a:r>
              <a:rPr lang="zh-CN" altLang="en-US" sz="1800" dirty="0"/>
              <a:t>值最小的</a:t>
            </a:r>
            <a:r>
              <a:rPr lang="zh-CN" altLang="en-US" sz="1800" dirty="0" smtClean="0"/>
              <a:t>边为</a:t>
            </a:r>
            <a:r>
              <a:rPr lang="en-US" altLang="zh-CN" sz="1800" dirty="0" smtClean="0"/>
              <a:t>(</a:t>
            </a:r>
            <a:r>
              <a:rPr lang="en-US" altLang="zh-CN" sz="1800" b="1" i="1" dirty="0" err="1">
                <a:solidFill>
                  <a:srgbClr val="C00000"/>
                </a:solidFill>
              </a:rPr>
              <a:t>v</a:t>
            </a:r>
            <a:r>
              <a:rPr lang="en-US" altLang="zh-CN" sz="1800" b="1" i="1" baseline="-25000" dirty="0" err="1">
                <a:solidFill>
                  <a:srgbClr val="C00000"/>
                </a:solidFill>
              </a:rPr>
              <a:t>j</a:t>
            </a:r>
            <a:r>
              <a:rPr lang="en-US" altLang="zh-CN" sz="1800" dirty="0"/>
              <a:t>, </a:t>
            </a:r>
            <a:r>
              <a:rPr lang="en-US" altLang="zh-CN" sz="1800" b="1" i="1" dirty="0" err="1">
                <a:solidFill>
                  <a:srgbClr val="7030A0"/>
                </a:solidFill>
              </a:rPr>
              <a:t>v</a:t>
            </a:r>
            <a:r>
              <a:rPr lang="en-US" altLang="zh-CN" sz="1800" b="1" i="1" baseline="-25000" dirty="0" err="1">
                <a:solidFill>
                  <a:srgbClr val="7030A0"/>
                </a:solidFill>
              </a:rPr>
              <a:t>k</a:t>
            </a:r>
            <a:r>
              <a:rPr lang="en-US" altLang="zh-CN" sz="1800" dirty="0" smtClean="0"/>
              <a:t>),</a:t>
            </a:r>
            <a:r>
              <a:rPr lang="zh-CN" altLang="en-US" sz="1800" dirty="0" smtClean="0"/>
              <a:t> 且该</a:t>
            </a:r>
            <a:r>
              <a:rPr lang="zh-CN" altLang="en-US" sz="1800" dirty="0"/>
              <a:t>边所依附的</a:t>
            </a:r>
            <a:r>
              <a:rPr lang="en-US" altLang="zh-CN" sz="1800" u="sng" dirty="0"/>
              <a:t>U</a:t>
            </a:r>
            <a:r>
              <a:rPr lang="zh-CN" altLang="en-US" sz="1800" u="sng" dirty="0"/>
              <a:t>中的</a:t>
            </a:r>
            <a:r>
              <a:rPr lang="zh-CN" altLang="en-US" sz="1800" u="sng" dirty="0" smtClean="0"/>
              <a:t>顶点</a:t>
            </a:r>
            <a:r>
              <a:rPr lang="zh-CN" altLang="en-US" sz="1800" dirty="0" smtClean="0"/>
              <a:t>为</a:t>
            </a:r>
            <a:r>
              <a:rPr lang="en-US" altLang="zh-CN" sz="1800" b="1" i="1" dirty="0" err="1" smtClean="0">
                <a:solidFill>
                  <a:srgbClr val="7030A0"/>
                </a:solidFill>
              </a:rPr>
              <a:t>v</a:t>
            </a:r>
            <a:r>
              <a:rPr lang="en-US" altLang="zh-CN" sz="1800" b="1" i="1" baseline="-25000" dirty="0" err="1" smtClean="0">
                <a:solidFill>
                  <a:srgbClr val="7030A0"/>
                </a:solidFill>
              </a:rPr>
              <a:t>k</a:t>
            </a:r>
            <a:r>
              <a:rPr lang="zh-CN" altLang="en-US" sz="1800" dirty="0" smtClean="0"/>
              <a:t>。 </a:t>
            </a:r>
            <a:endParaRPr lang="zh-CN" altLang="en-US" sz="1800" dirty="0"/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zh-CN" altLang="en-US" sz="2100" dirty="0" smtClean="0"/>
              <a:t>若从</a:t>
            </a:r>
            <a:r>
              <a:rPr lang="zh-CN" altLang="en-US" sz="2100" dirty="0"/>
              <a:t>顶点</a:t>
            </a:r>
            <a:r>
              <a:rPr lang="en-US" altLang="zh-CN" sz="2100" dirty="0" err="1" smtClean="0"/>
              <a:t>v</a:t>
            </a:r>
            <a:r>
              <a:rPr lang="en-US" altLang="zh-CN" sz="2100" b="1" baseline="-25000" dirty="0" err="1" smtClean="0">
                <a:solidFill>
                  <a:srgbClr val="00B050"/>
                </a:solidFill>
              </a:rPr>
              <a:t>s</a:t>
            </a:r>
            <a:r>
              <a:rPr lang="zh-CN" altLang="en-US" sz="2100" dirty="0" smtClean="0"/>
              <a:t>开始（即</a:t>
            </a:r>
            <a:r>
              <a:rPr lang="en-US" altLang="zh-CN" sz="2100" dirty="0" smtClean="0"/>
              <a:t>U={v</a:t>
            </a:r>
            <a:r>
              <a:rPr lang="en-US" altLang="zh-CN" sz="2100" b="1" baseline="-25000" dirty="0" smtClean="0">
                <a:solidFill>
                  <a:srgbClr val="00B050"/>
                </a:solidFill>
              </a:rPr>
              <a:t>s</a:t>
            </a:r>
            <a:r>
              <a:rPr lang="en-US" altLang="zh-CN" sz="2100" dirty="0" smtClean="0"/>
              <a:t>}</a:t>
            </a:r>
            <a:r>
              <a:rPr lang="zh-CN" altLang="en-US" sz="2100" dirty="0" smtClean="0"/>
              <a:t>）构造</a:t>
            </a:r>
            <a:r>
              <a:rPr lang="en-US" altLang="zh-CN" sz="2100" dirty="0" smtClean="0"/>
              <a:t>MST, </a:t>
            </a:r>
            <a:r>
              <a:rPr lang="zh-CN" altLang="en-US" sz="2100" dirty="0" smtClean="0"/>
              <a:t>则起始时刻</a:t>
            </a:r>
            <a:r>
              <a:rPr lang="en-US" altLang="zh-CN" sz="2100" dirty="0" smtClean="0"/>
              <a:t>:</a:t>
            </a:r>
          </a:p>
          <a:p>
            <a:pPr marL="812800" lvl="1" defTabSz="901700">
              <a:lnSpc>
                <a:spcPct val="125000"/>
              </a:lnSpc>
              <a:spcBef>
                <a:spcPts val="900"/>
              </a:spcBef>
            </a:pPr>
            <a:r>
              <a:rPr lang="en-US" altLang="zh-CN" sz="1800" b="1" u="sng" dirty="0" smtClean="0"/>
              <a:t>V-U</a:t>
            </a:r>
            <a:r>
              <a:rPr lang="zh-CN" altLang="en-US" sz="1800" b="1" u="sng" dirty="0" smtClean="0"/>
              <a:t>中的各顶点</a:t>
            </a:r>
            <a:r>
              <a:rPr lang="en-US" altLang="zh-CN" sz="1800" b="1" i="1" u="sng" dirty="0" smtClean="0">
                <a:solidFill>
                  <a:srgbClr val="C00000"/>
                </a:solidFill>
              </a:rPr>
              <a:t>j</a:t>
            </a:r>
            <a:r>
              <a:rPr lang="en-US" altLang="zh-CN" sz="1800" b="1" u="sng" dirty="0" smtClean="0">
                <a:solidFill>
                  <a:srgbClr val="C00000"/>
                </a:solidFill>
              </a:rPr>
              <a:t> </a:t>
            </a:r>
            <a:r>
              <a:rPr lang="en-US" altLang="zh-CN" sz="1800" u="sng" dirty="0" smtClean="0"/>
              <a:t>(</a:t>
            </a:r>
            <a:r>
              <a:rPr lang="en-US" altLang="zh-CN" sz="1800" b="1" i="1" u="sng" dirty="0" smtClean="0">
                <a:solidFill>
                  <a:srgbClr val="C00000"/>
                </a:solidFill>
              </a:rPr>
              <a:t>j</a:t>
            </a:r>
            <a:r>
              <a:rPr lang="en-US" altLang="zh-CN" sz="1800" u="sng" dirty="0" smtClean="0"/>
              <a:t> ≠ </a:t>
            </a:r>
            <a:r>
              <a:rPr lang="en-US" altLang="zh-CN" sz="1800" u="sng" dirty="0" smtClean="0">
                <a:solidFill>
                  <a:srgbClr val="00B050"/>
                </a:solidFill>
              </a:rPr>
              <a:t>s</a:t>
            </a:r>
            <a:r>
              <a:rPr lang="en-US" altLang="zh-CN" sz="1800" u="sng" dirty="0" smtClean="0"/>
              <a:t>)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到</a:t>
            </a:r>
            <a:r>
              <a:rPr lang="en-US" altLang="zh-CN" sz="1800" b="1" u="sng" dirty="0" smtClean="0"/>
              <a:t>U=</a:t>
            </a:r>
            <a:r>
              <a:rPr lang="en-US" altLang="zh-CN" sz="1800" u="sng" dirty="0" smtClean="0"/>
              <a:t>{</a:t>
            </a:r>
            <a:r>
              <a:rPr lang="en-US" altLang="zh-CN" sz="1800" u="sng" dirty="0" err="1"/>
              <a:t>v</a:t>
            </a:r>
            <a:r>
              <a:rPr lang="en-US" altLang="zh-CN" sz="1800" b="1" u="sng" baseline="-25000" dirty="0" err="1">
                <a:solidFill>
                  <a:srgbClr val="00B050"/>
                </a:solidFill>
              </a:rPr>
              <a:t>s</a:t>
            </a:r>
            <a:r>
              <a:rPr lang="en-US" altLang="zh-CN" sz="1800" u="sng" dirty="0"/>
              <a:t>}</a:t>
            </a:r>
            <a:r>
              <a:rPr lang="zh-CN" altLang="en-US" sz="1800" b="1" u="sng" dirty="0" smtClean="0"/>
              <a:t>中顶点</a:t>
            </a:r>
            <a:r>
              <a:rPr lang="zh-CN" altLang="en-US" sz="1800" dirty="0" smtClean="0"/>
              <a:t>权值最小的边为</a:t>
            </a:r>
            <a:r>
              <a:rPr lang="en-US" altLang="zh-CN" sz="1800" dirty="0"/>
              <a:t>(</a:t>
            </a:r>
            <a:r>
              <a:rPr lang="en-US" altLang="zh-CN" sz="1800" dirty="0" err="1"/>
              <a:t>v</a:t>
            </a:r>
            <a:r>
              <a:rPr lang="en-US" altLang="zh-CN" sz="1800" i="1" baseline="-25000" dirty="0" err="1">
                <a:solidFill>
                  <a:srgbClr val="C00000"/>
                </a:solidFill>
              </a:rPr>
              <a:t>j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v</a:t>
            </a:r>
            <a:r>
              <a:rPr lang="en-US" altLang="zh-CN" sz="1800" baseline="-25000" dirty="0" err="1">
                <a:solidFill>
                  <a:srgbClr val="00B050"/>
                </a:solidFill>
              </a:rPr>
              <a:t>s</a:t>
            </a:r>
            <a:r>
              <a:rPr lang="en-US" altLang="zh-CN" sz="1800" dirty="0"/>
              <a:t>)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若</a:t>
            </a:r>
            <a:r>
              <a:rPr lang="en-US" altLang="zh-CN" sz="1800" dirty="0" smtClean="0"/>
              <a:t>cost(</a:t>
            </a:r>
            <a:r>
              <a:rPr lang="en-US" altLang="zh-CN" sz="1800" b="1" i="1" dirty="0" smtClean="0">
                <a:solidFill>
                  <a:srgbClr val="C00000"/>
                </a:solidFill>
              </a:rPr>
              <a:t>j</a:t>
            </a:r>
            <a:r>
              <a:rPr lang="en-US" altLang="zh-CN" sz="1800" dirty="0" smtClean="0"/>
              <a:t>, </a:t>
            </a:r>
            <a:r>
              <a:rPr lang="en-US" altLang="zh-CN" sz="1800" dirty="0" smtClean="0">
                <a:solidFill>
                  <a:srgbClr val="00B050"/>
                </a:solidFill>
              </a:rPr>
              <a:t>s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表示边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v</a:t>
            </a:r>
            <a:r>
              <a:rPr lang="en-US" altLang="zh-CN" sz="1800" i="1" baseline="-25000" dirty="0" err="1" smtClean="0">
                <a:solidFill>
                  <a:srgbClr val="C00000"/>
                </a:solidFill>
              </a:rPr>
              <a:t>j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v</a:t>
            </a:r>
            <a:r>
              <a:rPr lang="en-US" altLang="zh-CN" sz="1800" baseline="-25000" dirty="0" err="1" smtClean="0">
                <a:solidFill>
                  <a:srgbClr val="00B050"/>
                </a:solidFill>
              </a:rPr>
              <a:t>s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的权值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则</a:t>
            </a:r>
            <a:endParaRPr lang="zh-CN" altLang="en-US" sz="2000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206288" y="5398092"/>
            <a:ext cx="7170249" cy="826340"/>
            <a:chOff x="336" y="3137"/>
            <a:chExt cx="4668" cy="579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2" y="3137"/>
              <a:ext cx="4622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 err="1" smtClean="0">
                  <a:solidFill>
                    <a:srgbClr val="0000CC"/>
                  </a:solidFill>
                </a:rPr>
                <a:t>closedge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en-US" altLang="zh-CN" sz="2000" b="1" i="1" dirty="0" smtClean="0">
                  <a:solidFill>
                    <a:srgbClr val="C00000"/>
                  </a:solidFill>
                </a:rPr>
                <a:t>j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].</a:t>
              </a:r>
              <a:r>
                <a:rPr lang="en-US" altLang="zh-CN" sz="2000" b="1" dirty="0" err="1" smtClean="0">
                  <a:solidFill>
                    <a:srgbClr val="0070C0"/>
                  </a:solidFill>
                </a:rPr>
                <a:t>adjvex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altLang="zh-CN" sz="2000" b="1" dirty="0" smtClean="0">
                  <a:solidFill>
                    <a:srgbClr val="00B050"/>
                  </a:solidFill>
                </a:rPr>
                <a:t>s</a:t>
              </a:r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宋体" panose="02010600030101010101" pitchFamily="2" charset="-122"/>
                </a:rPr>
                <a:t>，</a:t>
              </a:r>
              <a:r>
                <a:rPr lang="en-US" altLang="zh-CN" sz="2000" b="1" dirty="0" err="1" smtClean="0">
                  <a:solidFill>
                    <a:srgbClr val="0000CC"/>
                  </a:solidFill>
                  <a:latin typeface="宋体" panose="02010600030101010101" pitchFamily="2" charset="-122"/>
                </a:rPr>
                <a:t>c</a:t>
              </a:r>
              <a:r>
                <a:rPr lang="en-US" altLang="zh-CN" sz="2000" b="1" dirty="0" err="1" smtClean="0">
                  <a:solidFill>
                    <a:srgbClr val="0000CC"/>
                  </a:solidFill>
                </a:rPr>
                <a:t>losedge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en-US" altLang="zh-CN" sz="2000" b="1" i="1" dirty="0" smtClean="0">
                  <a:solidFill>
                    <a:srgbClr val="C00000"/>
                  </a:solidFill>
                </a:rPr>
                <a:t>j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].</a:t>
              </a:r>
              <a:r>
                <a:rPr lang="en-US" altLang="zh-CN" sz="2000" b="1" dirty="0" err="1" smtClean="0">
                  <a:solidFill>
                    <a:srgbClr val="0070C0"/>
                  </a:solidFill>
                </a:rPr>
                <a:t>lowcost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</a:t>
              </a:r>
              <a:r>
                <a:rPr lang="en-US" altLang="zh-CN" sz="2000" b="1" dirty="0" smtClean="0">
                  <a:solidFill>
                    <a:srgbClr val="002060"/>
                  </a:solidFill>
                </a:rPr>
                <a:t>cost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en-US" altLang="zh-CN" sz="2000" b="1" i="1" dirty="0" smtClean="0">
                  <a:solidFill>
                    <a:srgbClr val="C00000"/>
                  </a:solidFill>
                </a:rPr>
                <a:t>j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</a:t>
              </a:r>
              <a:r>
                <a:rPr lang="en-US" altLang="zh-CN" sz="2000" dirty="0">
                  <a:solidFill>
                    <a:srgbClr val="00B050"/>
                  </a:solidFill>
                </a:rPr>
                <a:t>s</a:t>
              </a:r>
              <a:r>
                <a:rPr lang="en-US" altLang="zh-CN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 </a:t>
              </a:r>
              <a:r>
                <a:rPr lang="en-US" altLang="zh-CN" sz="2000" b="1" i="1" dirty="0" smtClean="0">
                  <a:solidFill>
                    <a:srgbClr val="C00000"/>
                  </a:solidFill>
                </a:rPr>
                <a:t>j</a:t>
              </a:r>
              <a:r>
                <a:rPr lang="en-US" altLang="zh-CN" sz="2000" dirty="0" smtClean="0">
                  <a:solidFill>
                    <a:srgbClr val="002060"/>
                  </a:solidFill>
                </a:rPr>
                <a:t>={</a:t>
              </a:r>
              <a:r>
                <a:rPr lang="en-US" altLang="zh-CN" sz="2000" dirty="0" smtClean="0">
                  <a:solidFill>
                    <a:srgbClr val="CC00FF"/>
                  </a:solidFill>
                </a:rPr>
                <a:t>1~n</a:t>
              </a:r>
              <a:r>
                <a:rPr lang="en-US" altLang="zh-CN" sz="2000" dirty="0" smtClean="0">
                  <a:solidFill>
                    <a:srgbClr val="002060"/>
                  </a:solidFill>
                </a:rPr>
                <a:t>}</a:t>
              </a:r>
              <a:r>
                <a:rPr lang="en-US" altLang="zh-CN" sz="2000" b="1" dirty="0" smtClean="0">
                  <a:solidFill>
                    <a:srgbClr val="002060"/>
                  </a:solidFill>
                </a:rPr>
                <a:t>/{</a:t>
              </a:r>
              <a:r>
                <a:rPr lang="en-US" altLang="zh-CN" sz="2000" b="1" dirty="0" smtClean="0">
                  <a:solidFill>
                    <a:srgbClr val="00B050"/>
                  </a:solidFill>
                </a:rPr>
                <a:t>s</a:t>
              </a:r>
              <a:r>
                <a:rPr lang="en-US" altLang="zh-CN" sz="2000" b="1" dirty="0" smtClean="0">
                  <a:solidFill>
                    <a:srgbClr val="002060"/>
                  </a:solidFill>
                </a:rPr>
                <a:t>}</a:t>
              </a:r>
              <a:r>
                <a:rPr lang="en-US" altLang="zh-CN" sz="1800" b="1" dirty="0" smtClean="0">
                  <a:solidFill>
                    <a:srgbClr val="002060"/>
                  </a:solidFill>
                </a:rPr>
                <a:t> </a:t>
              </a:r>
              <a:endParaRPr lang="en-US" altLang="zh-CN" sz="18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AutoShape 6"/>
            <p:cNvSpPr>
              <a:spLocks/>
            </p:cNvSpPr>
            <p:nvPr/>
          </p:nvSpPr>
          <p:spPr bwMode="auto">
            <a:xfrm>
              <a:off x="336" y="3285"/>
              <a:ext cx="91" cy="431"/>
            </a:xfrm>
            <a:prstGeom prst="leftBrace">
              <a:avLst>
                <a:gd name="adj1" fmla="val 39469"/>
                <a:gd name="adj2" fmla="val 50000"/>
              </a:avLst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270858" y="5960308"/>
            <a:ext cx="7091911" cy="42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 smtClean="0">
                <a:solidFill>
                  <a:srgbClr val="0000CC"/>
                </a:solidFill>
              </a:rPr>
              <a:t>closedge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s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].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lowcost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=0,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</a:rPr>
              <a:t>  表示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</a:rPr>
              <a:t>顶点</a:t>
            </a:r>
            <a:r>
              <a:rPr lang="en-US" altLang="zh-CN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="1" baseline="-14000" dirty="0" err="1" smtClean="0">
                <a:solidFill>
                  <a:srgbClr val="00B050"/>
                </a:solidFill>
              </a:rPr>
              <a:t>s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</a:rPr>
              <a:t>已经加入到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</a:rPr>
              <a:t>中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</a:rPr>
              <a:t>了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08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47664" y="4948216"/>
            <a:ext cx="6477000" cy="1001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普</a:t>
            </a:r>
            <a:r>
              <a:rPr lang="zh-CN" altLang="en-US" dirty="0"/>
              <a:t>里姆</a:t>
            </a:r>
            <a:r>
              <a:rPr lang="en-US" altLang="zh-CN" dirty="0"/>
              <a:t>(</a:t>
            </a:r>
            <a:r>
              <a:rPr lang="en-US" altLang="zh-CN" dirty="0" smtClean="0"/>
              <a:t>Prim)</a:t>
            </a:r>
            <a:r>
              <a:rPr lang="zh-CN" altLang="en-US" dirty="0" smtClean="0"/>
              <a:t>算法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算法实现</a:t>
            </a:r>
            <a:r>
              <a:rPr lang="en-US" altLang="zh-CN" sz="2000" dirty="0" smtClean="0">
                <a:solidFill>
                  <a:srgbClr val="0070C0"/>
                </a:solidFill>
              </a:rPr>
              <a:t>-</a:t>
            </a:r>
            <a:r>
              <a:rPr lang="zh-CN" altLang="en-US" sz="2000" dirty="0" smtClean="0">
                <a:solidFill>
                  <a:srgbClr val="0070C0"/>
                </a:solidFill>
              </a:rPr>
              <a:t>步骤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496944" cy="5419725"/>
          </a:xfrm>
        </p:spPr>
        <p:txBody>
          <a:bodyPr/>
          <a:lstStyle/>
          <a:p>
            <a:r>
              <a:rPr lang="zh-CN" altLang="en-US" sz="2400" b="1" dirty="0" smtClean="0"/>
              <a:t>算法步骤</a:t>
            </a:r>
            <a:endParaRPr lang="en-US" altLang="zh-CN" sz="2400" b="1" dirty="0" smtClean="0"/>
          </a:p>
          <a:p>
            <a:pPr marL="622300" lvl="1" indent="-279400">
              <a:buFont typeface="+mj-ea"/>
              <a:buAutoNum type="circleNumDbPlain"/>
            </a:pPr>
            <a:r>
              <a:rPr lang="zh-CN" altLang="en-US" sz="2400" dirty="0" smtClean="0"/>
              <a:t>从</a:t>
            </a:r>
            <a:r>
              <a:rPr lang="en-US" altLang="zh-CN" sz="2400" b="1" i="1" dirty="0" err="1" smtClean="0">
                <a:solidFill>
                  <a:srgbClr val="0000CC"/>
                </a:solidFill>
              </a:rPr>
              <a:t>closedge</a:t>
            </a:r>
            <a:r>
              <a:rPr lang="en-US" altLang="zh-CN" sz="2400" dirty="0" smtClean="0"/>
              <a:t>[n]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选择一条</a:t>
            </a:r>
            <a:r>
              <a:rPr lang="zh-CN" altLang="en-US" sz="2400" i="1" u="sng" dirty="0">
                <a:solidFill>
                  <a:schemeClr val="accent6"/>
                </a:solidFill>
              </a:rPr>
              <a:t>权</a:t>
            </a:r>
            <a:r>
              <a:rPr lang="zh-CN" altLang="en-US" sz="2400" i="1" u="sng" dirty="0" smtClean="0">
                <a:solidFill>
                  <a:schemeClr val="accent6"/>
                </a:solidFill>
              </a:rPr>
              <a:t>值 </a:t>
            </a:r>
            <a:r>
              <a:rPr lang="en-US" altLang="zh-CN" sz="1600" u="sng" dirty="0" smtClean="0">
                <a:solidFill>
                  <a:schemeClr val="accent6"/>
                </a:solidFill>
              </a:rPr>
              <a:t>(</a:t>
            </a:r>
            <a:r>
              <a:rPr lang="zh-CN" altLang="en-US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</a:t>
            </a:r>
            <a:r>
              <a:rPr lang="zh-CN" alt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en-US" altLang="zh-CN" sz="1600" u="sng" dirty="0" smtClean="0">
                <a:solidFill>
                  <a:schemeClr val="accent6"/>
                </a:solidFill>
              </a:rPr>
              <a:t>)</a:t>
            </a:r>
            <a:r>
              <a:rPr lang="zh-CN" altLang="en-US" sz="2400" i="1" u="sng" dirty="0" smtClean="0">
                <a:solidFill>
                  <a:schemeClr val="accent6"/>
                </a:solidFill>
              </a:rPr>
              <a:t>最小</a:t>
            </a:r>
            <a:r>
              <a:rPr lang="zh-CN" altLang="en-US" sz="2400" i="1" dirty="0" smtClean="0"/>
              <a:t>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边</a:t>
            </a:r>
            <a:r>
              <a:rPr lang="en-US" altLang="zh-CN" sz="2400" dirty="0"/>
              <a:t>(</a:t>
            </a:r>
            <a:r>
              <a:rPr lang="en-US" altLang="zh-CN" sz="2400" b="1" i="1" dirty="0" err="1" smtClean="0"/>
              <a:t>v</a:t>
            </a:r>
            <a:r>
              <a:rPr lang="en-US" altLang="zh-CN" sz="2400" b="1" i="1" baseline="-25000" dirty="0" err="1" smtClean="0">
                <a:solidFill>
                  <a:srgbClr val="C00000"/>
                </a:solidFill>
              </a:rPr>
              <a:t>j</a:t>
            </a:r>
            <a:r>
              <a:rPr lang="en-US" altLang="zh-CN" sz="2400" dirty="0" smtClean="0"/>
              <a:t>, </a:t>
            </a:r>
            <a:r>
              <a:rPr lang="en-US" altLang="zh-CN" sz="2400" b="1" i="1" dirty="0" err="1" smtClean="0"/>
              <a:t>v</a:t>
            </a:r>
            <a:r>
              <a:rPr lang="en-US" altLang="zh-CN" sz="2400" b="1" i="1" baseline="-25000" dirty="0" err="1" smtClean="0">
                <a:solidFill>
                  <a:srgbClr val="7030A0"/>
                </a:solidFill>
              </a:rPr>
              <a:t>k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然后</a:t>
            </a:r>
            <a:r>
              <a:rPr lang="zh-CN" altLang="en-US" sz="2400" dirty="0"/>
              <a:t>做：</a:t>
            </a:r>
          </a:p>
          <a:p>
            <a:pPr marL="990600" lvl="2" indent="-292100">
              <a:buFont typeface="+mj-lt"/>
              <a:buAutoNum type="alphaUcPeriod"/>
            </a:pPr>
            <a:r>
              <a:rPr lang="zh-CN" altLang="en-US" sz="2000" dirty="0" smtClean="0"/>
              <a:t>置</a:t>
            </a:r>
            <a:r>
              <a:rPr lang="en-US" altLang="zh-CN" sz="2000" b="1" dirty="0" err="1" smtClean="0">
                <a:solidFill>
                  <a:srgbClr val="0000CC"/>
                </a:solidFill>
              </a:rPr>
              <a:t>closedge</a:t>
            </a:r>
            <a:r>
              <a:rPr lang="en-US" altLang="zh-CN" sz="2000" dirty="0" smtClean="0"/>
              <a:t>[</a:t>
            </a:r>
            <a:r>
              <a:rPr lang="en-US" altLang="zh-CN" sz="2000" b="1" i="1" dirty="0" smtClean="0">
                <a:solidFill>
                  <a:srgbClr val="C00000"/>
                </a:solidFill>
              </a:rPr>
              <a:t>j</a:t>
            </a:r>
            <a:r>
              <a:rPr lang="en-US" altLang="zh-CN" sz="2000" dirty="0" smtClean="0"/>
              <a:t>].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lowcost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= 0</a:t>
            </a:r>
            <a:r>
              <a:rPr lang="zh-CN" altLang="en-US" sz="2000" dirty="0" smtClean="0"/>
              <a:t>，以表示</a:t>
            </a:r>
            <a:r>
              <a:rPr lang="en-US" altLang="zh-CN" sz="2000" dirty="0" smtClean="0"/>
              <a:t>: </a:t>
            </a:r>
            <a:r>
              <a:rPr lang="en-US" altLang="zh-CN" sz="2000" b="1" i="1" dirty="0" err="1" smtClean="0"/>
              <a:t>v</a:t>
            </a:r>
            <a:r>
              <a:rPr lang="en-US" altLang="zh-CN" sz="2000" b="1" i="1" baseline="-25000" dirty="0" err="1" smtClean="0">
                <a:solidFill>
                  <a:srgbClr val="C00000"/>
                </a:solidFill>
              </a:rPr>
              <a:t>j</a:t>
            </a:r>
            <a:r>
              <a:rPr lang="en-US" altLang="zh-CN" sz="2000" b="1" i="1" baseline="-25000" dirty="0" smtClean="0"/>
              <a:t> </a:t>
            </a:r>
            <a:r>
              <a:rPr lang="zh-CN" altLang="en-US" sz="2000" dirty="0" smtClean="0"/>
              <a:t>已</a:t>
            </a:r>
            <a:r>
              <a:rPr lang="zh-CN" altLang="en-US" sz="2000" dirty="0"/>
              <a:t>加入到</a:t>
            </a:r>
            <a:r>
              <a:rPr lang="en-US" altLang="zh-CN" sz="2000" b="1" dirty="0"/>
              <a:t>U</a:t>
            </a:r>
            <a:r>
              <a:rPr lang="zh-CN" altLang="en-US" sz="2000" dirty="0"/>
              <a:t>中。</a:t>
            </a:r>
          </a:p>
          <a:p>
            <a:pPr marL="990600" lvl="2" indent="-292100">
              <a:buFont typeface="+mj-lt"/>
              <a:buAutoNum type="alphaUcPeriod"/>
            </a:pPr>
            <a:r>
              <a:rPr lang="zh-CN" altLang="en-US" sz="2000" dirty="0" smtClean="0"/>
              <a:t>因</a:t>
            </a:r>
            <a:r>
              <a:rPr lang="en-US" altLang="zh-CN" sz="2000" b="1" dirty="0" err="1" smtClean="0"/>
              <a:t>v</a:t>
            </a:r>
            <a:r>
              <a:rPr lang="en-US" altLang="zh-CN" sz="2000" b="1" i="1" baseline="-25000" dirty="0" err="1" smtClean="0">
                <a:solidFill>
                  <a:srgbClr val="C00000"/>
                </a:solidFill>
              </a:rPr>
              <a:t>j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加入到</a:t>
            </a:r>
            <a:r>
              <a:rPr lang="en-US" altLang="zh-CN" sz="2000" b="1" dirty="0" smtClean="0"/>
              <a:t>U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可能影响</a:t>
            </a:r>
            <a:r>
              <a:rPr lang="en-US" altLang="zh-CN" sz="2000" b="1" i="1" u="sng" dirty="0" smtClean="0"/>
              <a:t>V-U</a:t>
            </a:r>
            <a:r>
              <a:rPr lang="zh-CN" altLang="en-US" sz="2000" i="1" u="sng" dirty="0" smtClean="0"/>
              <a:t>中的点</a:t>
            </a:r>
            <a:r>
              <a:rPr lang="zh-CN" altLang="en-US" sz="2000" dirty="0" smtClean="0"/>
              <a:t> 到 </a:t>
            </a:r>
            <a:r>
              <a:rPr lang="en-US" altLang="zh-CN" sz="2000" b="1" i="1" u="sng" dirty="0" smtClean="0"/>
              <a:t>U</a:t>
            </a:r>
            <a:r>
              <a:rPr lang="zh-CN" altLang="en-US" sz="2000" i="1" u="sng" dirty="0" smtClean="0"/>
              <a:t>中的点</a:t>
            </a:r>
            <a:r>
              <a:rPr lang="zh-CN" altLang="en-US" sz="2000" i="1" dirty="0" smtClean="0"/>
              <a:t> </a:t>
            </a:r>
            <a:r>
              <a:rPr lang="zh-CN" altLang="en-US" sz="2000" dirty="0" smtClean="0"/>
              <a:t>的最小距离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因而需检测</a:t>
            </a:r>
            <a:r>
              <a:rPr lang="en-US" altLang="zh-CN" sz="2000" b="1" dirty="0" err="1" smtClean="0">
                <a:solidFill>
                  <a:srgbClr val="0000CC"/>
                </a:solidFill>
              </a:rPr>
              <a:t>closedge</a:t>
            </a:r>
            <a:r>
              <a:rPr lang="en-US" altLang="zh-CN" sz="2000" dirty="0" smtClean="0"/>
              <a:t>[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中</a:t>
            </a:r>
            <a:r>
              <a:rPr lang="zh-CN" altLang="en-US" sz="2000" dirty="0"/>
              <a:t>、</a:t>
            </a:r>
            <a:r>
              <a:rPr lang="zh-CN" altLang="en-US" sz="2000" dirty="0" smtClean="0"/>
              <a:t>属于</a:t>
            </a:r>
            <a:r>
              <a:rPr lang="en-US" altLang="zh-CN" sz="2000" b="1" dirty="0" smtClean="0"/>
              <a:t>V-U</a:t>
            </a:r>
            <a:r>
              <a:rPr lang="zh-CN" altLang="en-US" sz="2000" dirty="0" smtClean="0"/>
              <a:t>的点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是否有更小的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lowcost</a:t>
            </a:r>
            <a:r>
              <a:rPr lang="zh-CN" altLang="en-US" sz="2000" dirty="0" smtClean="0">
                <a:solidFill>
                  <a:srgbClr val="002060"/>
                </a:solidFill>
              </a:rPr>
              <a:t>值</a:t>
            </a:r>
            <a:r>
              <a:rPr lang="en-US" altLang="zh-CN" sz="2000" dirty="0" smtClean="0">
                <a:solidFill>
                  <a:srgbClr val="002060"/>
                </a:solidFill>
              </a:rPr>
              <a:t>?</a:t>
            </a:r>
            <a:endParaRPr lang="zh-CN" altLang="en-US" sz="2000" dirty="0" smtClean="0"/>
          </a:p>
          <a:p>
            <a:pPr marL="1257300" lvl="3"/>
            <a:r>
              <a:rPr lang="zh-CN" altLang="en-US" sz="20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 </a:t>
            </a:r>
            <a:r>
              <a:rPr lang="en-US" altLang="zh-CN" sz="2000" b="1" i="1" dirty="0" err="1" smtClean="0"/>
              <a:t>v</a:t>
            </a:r>
            <a:r>
              <a:rPr lang="en-US" altLang="zh-CN" sz="2000" b="1" i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2000" dirty="0" err="1" smtClean="0"/>
              <a:t>∈</a:t>
            </a:r>
            <a:r>
              <a:rPr lang="en-US" altLang="zh-CN" sz="2000" b="1" dirty="0" err="1" smtClean="0"/>
              <a:t>V-U</a:t>
            </a:r>
            <a:r>
              <a:rPr lang="zh-CN" altLang="en-US" sz="2000" dirty="0" smtClean="0"/>
              <a:t>，若</a:t>
            </a:r>
            <a:r>
              <a:rPr lang="en-US" altLang="zh-CN" sz="2000" dirty="0" smtClean="0"/>
              <a:t>cost(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2000" dirty="0" smtClean="0"/>
              <a:t>, </a:t>
            </a:r>
            <a:r>
              <a:rPr lang="en-US" altLang="zh-CN" sz="2000" b="1" i="1" dirty="0" smtClean="0">
                <a:solidFill>
                  <a:srgbClr val="C00000"/>
                </a:solidFill>
              </a:rPr>
              <a:t>j</a:t>
            </a:r>
            <a:r>
              <a:rPr lang="en-US" altLang="zh-CN" sz="2000" dirty="0" smtClean="0"/>
              <a:t>) ≦ </a:t>
            </a:r>
            <a:r>
              <a:rPr lang="en-US" altLang="zh-CN" sz="2000" dirty="0" err="1" smtClean="0">
                <a:solidFill>
                  <a:srgbClr val="0000CC"/>
                </a:solidFill>
              </a:rPr>
              <a:t>colsedge</a:t>
            </a:r>
            <a:r>
              <a:rPr lang="en-US" altLang="zh-CN" sz="2000" dirty="0" smtClean="0"/>
              <a:t>[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2000" dirty="0" smtClean="0"/>
              <a:t>].</a:t>
            </a:r>
            <a:r>
              <a:rPr lang="en-US" altLang="zh-CN" sz="2000" i="1" dirty="0" err="1" smtClean="0">
                <a:solidFill>
                  <a:srgbClr val="0070C0"/>
                </a:solidFill>
              </a:rPr>
              <a:t>lowcost</a:t>
            </a:r>
            <a:r>
              <a:rPr lang="zh-CN" altLang="en-US" sz="2000" dirty="0" smtClean="0"/>
              <a:t>，表明</a:t>
            </a:r>
            <a:r>
              <a:rPr lang="en-US" altLang="zh-CN" sz="2000" dirty="0" smtClean="0"/>
              <a:t>: U</a:t>
            </a:r>
            <a:r>
              <a:rPr lang="zh-CN" altLang="en-US" sz="2000" dirty="0" smtClean="0"/>
              <a:t>中新加入顶点</a:t>
            </a:r>
            <a:r>
              <a:rPr lang="en-US" altLang="zh-CN" sz="2000" b="1" i="1" dirty="0" err="1" smtClean="0"/>
              <a:t>v</a:t>
            </a:r>
            <a:r>
              <a:rPr lang="en-US" altLang="zh-CN" sz="2000" b="1" i="1" baseline="-25000" dirty="0" err="1" smtClean="0">
                <a:solidFill>
                  <a:srgbClr val="C00000"/>
                </a:solidFill>
              </a:rPr>
              <a:t>j</a:t>
            </a:r>
            <a:r>
              <a:rPr lang="en-US" altLang="zh-CN" sz="2000" b="1" i="1" baseline="-25000" dirty="0" smtClean="0">
                <a:solidFill>
                  <a:srgbClr val="FF00FF"/>
                </a:solidFill>
              </a:rPr>
              <a:t> </a:t>
            </a:r>
            <a:r>
              <a:rPr lang="zh-CN" altLang="en-US" sz="2000" dirty="0" smtClean="0"/>
              <a:t>后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使得</a:t>
            </a:r>
            <a:r>
              <a:rPr lang="en-US" altLang="zh-CN" sz="2000" dirty="0" smtClean="0"/>
              <a:t>: </a:t>
            </a:r>
            <a:r>
              <a:rPr lang="en-US" altLang="zh-CN" sz="2000" b="1" i="1" dirty="0" smtClean="0"/>
              <a:t>v</a:t>
            </a:r>
            <a:r>
              <a:rPr lang="en-US" altLang="zh-CN" sz="2000" b="1" i="1" baseline="-25000" dirty="0" smtClean="0">
                <a:solidFill>
                  <a:srgbClr val="00B050"/>
                </a:solidFill>
              </a:rPr>
              <a:t>i</a:t>
            </a:r>
            <a:r>
              <a:rPr lang="en-US" altLang="zh-CN" sz="2000" b="1" i="1" baseline="-25000" dirty="0" smtClean="0"/>
              <a:t> </a:t>
            </a:r>
            <a:r>
              <a:rPr lang="zh-CN" altLang="en-US" sz="2000" dirty="0" smtClean="0"/>
              <a:t>到</a:t>
            </a:r>
            <a:r>
              <a:rPr lang="en-US" altLang="zh-CN" sz="2000" b="1" u="sng" dirty="0" smtClean="0"/>
              <a:t>U</a:t>
            </a:r>
            <a:r>
              <a:rPr lang="zh-CN" altLang="en-US" sz="2000" u="sng" dirty="0" smtClean="0"/>
              <a:t>中点</a:t>
            </a:r>
            <a:r>
              <a:rPr lang="zh-CN" altLang="en-US" sz="2000" dirty="0" smtClean="0"/>
              <a:t>权值最小的边变为</a:t>
            </a:r>
            <a:r>
              <a:rPr lang="en-US" altLang="zh-CN" sz="2000" dirty="0" smtClean="0"/>
              <a:t>(</a:t>
            </a:r>
            <a:r>
              <a:rPr lang="en-US" altLang="zh-CN" sz="2000" b="1" i="1" dirty="0"/>
              <a:t>v</a:t>
            </a:r>
            <a:r>
              <a:rPr lang="en-US" altLang="zh-CN" sz="2000" b="1" i="1" baseline="-25000" dirty="0">
                <a:solidFill>
                  <a:srgbClr val="00B050"/>
                </a:solidFill>
              </a:rPr>
              <a:t>i</a:t>
            </a:r>
            <a:r>
              <a:rPr lang="en-US" altLang="zh-CN" sz="2000" dirty="0"/>
              <a:t>, </a:t>
            </a:r>
            <a:r>
              <a:rPr lang="en-US" altLang="zh-CN" sz="2000" b="1" i="1" dirty="0" err="1"/>
              <a:t>v</a:t>
            </a:r>
            <a:r>
              <a:rPr lang="en-US" altLang="zh-CN" sz="2000" b="1" i="1" baseline="-25000" dirty="0" err="1">
                <a:solidFill>
                  <a:srgbClr val="C00000"/>
                </a:solidFill>
              </a:rPr>
              <a:t>j</a:t>
            </a:r>
            <a:r>
              <a:rPr lang="en-US" altLang="zh-CN" sz="2000" dirty="0" smtClean="0"/>
              <a:t>), </a:t>
            </a:r>
            <a:r>
              <a:rPr lang="zh-CN" altLang="en-US" sz="2000" dirty="0" smtClean="0"/>
              <a:t>则置</a:t>
            </a:r>
            <a:r>
              <a:rPr lang="en-US" altLang="zh-CN" sz="2000" dirty="0" smtClean="0"/>
              <a:t>:</a:t>
            </a:r>
            <a:endParaRPr lang="zh-CN" altLang="en-US" sz="2000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dirty="0"/>
          </a:p>
          <a:p>
            <a:pPr marL="723900" lvl="1" indent="-368300">
              <a:buFont typeface="+mj-ea"/>
              <a:buAutoNum type="circleNumDbPlain"/>
            </a:pPr>
            <a:r>
              <a:rPr lang="zh-CN" altLang="en-US" sz="2400" dirty="0" smtClean="0"/>
              <a:t>重复</a:t>
            </a:r>
            <a:r>
              <a:rPr lang="zh-CN" altLang="en-US" sz="2400" dirty="0" smtClean="0">
                <a:solidFill>
                  <a:srgbClr val="0070C0"/>
                </a:solidFill>
              </a:rPr>
              <a:t>①</a:t>
            </a:r>
            <a:r>
              <a:rPr lang="zh-CN" altLang="en-US" sz="2400" dirty="0" smtClean="0"/>
              <a:t> </a:t>
            </a:r>
            <a:r>
              <a:rPr lang="en-US" altLang="zh-CN" sz="2400" b="1" i="1" dirty="0" smtClean="0"/>
              <a:t>n-1</a:t>
            </a:r>
            <a:r>
              <a:rPr lang="zh-CN" altLang="en-US" sz="2400" b="1" i="1" dirty="0" smtClean="0"/>
              <a:t>次</a:t>
            </a:r>
            <a:r>
              <a:rPr lang="zh-CN" altLang="en-US" sz="2400" dirty="0" smtClean="0"/>
              <a:t>，即可得到</a:t>
            </a:r>
            <a:r>
              <a:rPr lang="zh-CN" altLang="en-US" sz="2400" i="1" u="sng" dirty="0" smtClean="0"/>
              <a:t>最终的最小生成树</a:t>
            </a:r>
            <a:r>
              <a:rPr lang="zh-CN" altLang="en-US" sz="2400" dirty="0"/>
              <a:t>。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081064" y="4931248"/>
            <a:ext cx="4724400" cy="957732"/>
            <a:chOff x="336" y="3194"/>
            <a:chExt cx="5174" cy="64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2" y="3194"/>
              <a:ext cx="507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 err="1" smtClean="0">
                  <a:solidFill>
                    <a:srgbClr val="0000CC"/>
                  </a:solidFill>
                </a:rPr>
                <a:t>closedge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[</a:t>
              </a:r>
              <a:r>
                <a:rPr lang="en-US" altLang="zh-CN" sz="2000" b="1" dirty="0" err="1" smtClean="0">
                  <a:solidFill>
                    <a:srgbClr val="00B050"/>
                  </a:solidFill>
                </a:rPr>
                <a:t>i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].</a:t>
              </a:r>
              <a:r>
                <a:rPr lang="en-US" altLang="zh-CN" sz="2000" b="1" i="1" dirty="0" err="1" smtClean="0">
                  <a:solidFill>
                    <a:srgbClr val="0070C0"/>
                  </a:solidFill>
                </a:rPr>
                <a:t>lowcost</a:t>
              </a:r>
              <a:r>
                <a:rPr lang="en-US" altLang="zh-CN" sz="2000" b="1" dirty="0" smtClean="0">
                  <a:solidFill>
                    <a:srgbClr val="002060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cost(</a:t>
              </a:r>
              <a:r>
                <a:rPr lang="en-US" altLang="zh-CN" sz="2000" b="1" dirty="0" err="1" smtClean="0">
                  <a:solidFill>
                    <a:srgbClr val="00B050"/>
                  </a:solidFill>
                </a:rPr>
                <a:t>i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 </a:t>
              </a:r>
              <a:r>
                <a:rPr lang="en-US" altLang="zh-CN" sz="2000" i="1" dirty="0">
                  <a:solidFill>
                    <a:srgbClr val="C00000"/>
                  </a:solidFill>
                </a:rPr>
                <a:t>j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32" y="3545"/>
              <a:ext cx="507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 err="1" smtClean="0">
                  <a:solidFill>
                    <a:srgbClr val="0000CC"/>
                  </a:solidFill>
                </a:rPr>
                <a:t>closedge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[</a:t>
              </a:r>
              <a:r>
                <a:rPr lang="en-US" altLang="zh-CN" sz="2000" b="1" dirty="0" err="1" smtClean="0">
                  <a:solidFill>
                    <a:srgbClr val="00B050"/>
                  </a:solidFill>
                </a:rPr>
                <a:t>i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].</a:t>
              </a:r>
              <a:r>
                <a:rPr lang="en-US" altLang="zh-CN" sz="2000" b="1" i="1" dirty="0" err="1" smtClean="0">
                  <a:solidFill>
                    <a:srgbClr val="0070C0"/>
                  </a:solidFill>
                </a:rPr>
                <a:t>adjvex</a:t>
              </a:r>
              <a:r>
                <a:rPr lang="en-US" altLang="zh-CN" sz="2000" b="1" dirty="0" smtClean="0">
                  <a:solidFill>
                    <a:srgbClr val="002060"/>
                  </a:solidFill>
                </a:rPr>
                <a:t> </a:t>
              </a:r>
              <a:r>
                <a:rPr lang="en-US" altLang="zh-CN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</a:t>
              </a:r>
              <a:r>
                <a:rPr lang="en-US" altLang="zh-CN" sz="2000" i="1" dirty="0">
                  <a:solidFill>
                    <a:srgbClr val="C00000"/>
                  </a:solidFill>
                </a:rPr>
                <a:t>j</a:t>
              </a:r>
              <a:r>
                <a:rPr lang="en-US" altLang="zh-CN" sz="1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AutoShape 6"/>
            <p:cNvSpPr>
              <a:spLocks/>
            </p:cNvSpPr>
            <p:nvPr/>
          </p:nvSpPr>
          <p:spPr bwMode="auto">
            <a:xfrm>
              <a:off x="336" y="3306"/>
              <a:ext cx="91" cy="474"/>
            </a:xfrm>
            <a:prstGeom prst="leftBrace">
              <a:avLst>
                <a:gd name="adj1" fmla="val 39469"/>
                <a:gd name="adj2" fmla="val 50000"/>
              </a:avLst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5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自定义 5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0000CC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[T]第x章 标题1.pot [兼容模式]" id="{2AE36AE5-71B4-44F1-87D3-646BA9B97CA1}" vid="{4A8FBFA4-462D-4003-B4A5-5A80720345A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27562</TotalTime>
  <Words>2650</Words>
  <Application>Microsoft Office PowerPoint</Application>
  <PresentationFormat>全屏显示(4:3)</PresentationFormat>
  <Paragraphs>504</Paragraphs>
  <Slides>17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楷体</vt:lpstr>
      <vt:lpstr>宋体</vt:lpstr>
      <vt:lpstr>微软雅黑</vt:lpstr>
      <vt:lpstr>Arial</vt:lpstr>
      <vt:lpstr>Symbol</vt:lpstr>
      <vt:lpstr>Times New Roman</vt:lpstr>
      <vt:lpstr>Wingdings</vt:lpstr>
      <vt:lpstr>Wingdings 2</vt:lpstr>
      <vt:lpstr>Default Design</vt:lpstr>
      <vt:lpstr>1_Default Design</vt:lpstr>
      <vt:lpstr>内 容 提 纲</vt:lpstr>
      <vt:lpstr>5. 最小生成树</vt:lpstr>
      <vt:lpstr>5. 最小生成树（续）</vt:lpstr>
      <vt:lpstr>5.1 普里姆(Prim)算法：构建示例</vt:lpstr>
      <vt:lpstr>5.1 普里姆(Prim)算法：选“点”依据</vt:lpstr>
      <vt:lpstr>5.1 普里姆(Prim)算法：算法思想</vt:lpstr>
      <vt:lpstr>5.1 普里姆(Prim)算法：算法实现-说明(1/2)</vt:lpstr>
      <vt:lpstr>5.1 普里姆(Prim)算法：算法实现-说明(2/2)</vt:lpstr>
      <vt:lpstr>5.1 普里姆(Prim)算法：算法实现-步骤</vt:lpstr>
      <vt:lpstr>5.1 普里姆(Prim)算法：算法实现-步骤：示例</vt:lpstr>
      <vt:lpstr>5.1 普里姆(Prim)算法：算法实现-步骤：示例</vt:lpstr>
      <vt:lpstr>5.1 普里姆(Prim)算法：算法实现</vt:lpstr>
      <vt:lpstr>5.2 克鲁斯卡尔(Kruskal)算法：构建示例</vt:lpstr>
      <vt:lpstr>5.2 克鲁斯卡尔(Kruskal)算法：算法思想</vt:lpstr>
      <vt:lpstr>5.2 克鲁斯卡尔(Kruskal)算法：算法实现说明</vt:lpstr>
      <vt:lpstr>5.2 克鲁斯卡尔(Kruskal)算法：算法实现</vt:lpstr>
      <vt:lpstr>5.2 克鲁斯卡尔(Kruskal)算法：算法分析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JasoneLIN</dc:creator>
  <cp:lastModifiedBy>JasoneLIN</cp:lastModifiedBy>
  <cp:revision>4225</cp:revision>
  <cp:lastPrinted>1601-01-01T00:00:00Z</cp:lastPrinted>
  <dcterms:created xsi:type="dcterms:W3CDTF">1601-01-01T00:00:00Z</dcterms:created>
  <dcterms:modified xsi:type="dcterms:W3CDTF">2022-01-24T03:43:29Z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