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2.xml" ContentType="application/vnd.openxmlformats-officedocument.presentationml.notesSlide+xml"/>
  <Override PartName="/ppt/activeX/activeX2.xml" ContentType="application/vnd.ms-office.activeX+xml"/>
  <Override PartName="/ppt/activeX/activeX2.bin" ContentType="application/vnd.ms-office.activeX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ctiveX/activeX3.xml" ContentType="application/vnd.ms-office.activeX+xml"/>
  <Override PartName="/ppt/activeX/activeX3.bin" ContentType="application/vnd.ms-office.activeX"/>
  <Override PartName="/ppt/notesSlides/notesSlide9.xml" ContentType="application/vnd.openxmlformats-officedocument.presentationml.notesSlide+xml"/>
  <Override PartName="/ppt/activeX/activeX4.xml" ContentType="application/vnd.ms-office.activeX+xml"/>
  <Override PartName="/ppt/activeX/activeX4.bin" ContentType="application/vnd.ms-office.activeX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4" r:id="rId2"/>
  </p:sldMasterIdLst>
  <p:notesMasterIdLst>
    <p:notesMasterId r:id="rId33"/>
  </p:notesMasterIdLst>
  <p:sldIdLst>
    <p:sldId id="564" r:id="rId3"/>
    <p:sldId id="610" r:id="rId4"/>
    <p:sldId id="611" r:id="rId5"/>
    <p:sldId id="591" r:id="rId6"/>
    <p:sldId id="622" r:id="rId7"/>
    <p:sldId id="623" r:id="rId8"/>
    <p:sldId id="592" r:id="rId9"/>
    <p:sldId id="593" r:id="rId10"/>
    <p:sldId id="594" r:id="rId11"/>
    <p:sldId id="595" r:id="rId12"/>
    <p:sldId id="596" r:id="rId13"/>
    <p:sldId id="620" r:id="rId14"/>
    <p:sldId id="617" r:id="rId15"/>
    <p:sldId id="621" r:id="rId16"/>
    <p:sldId id="624" r:id="rId17"/>
    <p:sldId id="626" r:id="rId18"/>
    <p:sldId id="625" r:id="rId19"/>
    <p:sldId id="632" r:id="rId20"/>
    <p:sldId id="633" r:id="rId21"/>
    <p:sldId id="635" r:id="rId22"/>
    <p:sldId id="634" r:id="rId23"/>
    <p:sldId id="603" r:id="rId24"/>
    <p:sldId id="600" r:id="rId25"/>
    <p:sldId id="601" r:id="rId26"/>
    <p:sldId id="628" r:id="rId27"/>
    <p:sldId id="604" r:id="rId28"/>
    <p:sldId id="631" r:id="rId29"/>
    <p:sldId id="630" r:id="rId30"/>
    <p:sldId id="636" r:id="rId31"/>
    <p:sldId id="629" r:id="rId3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9999"/>
    <a:srgbClr val="00FF00"/>
    <a:srgbClr val="0000CC"/>
    <a:srgbClr val="CC00FF"/>
    <a:srgbClr val="FFCCFF"/>
    <a:srgbClr val="FFCCCC"/>
    <a:srgbClr val="FFCC99"/>
    <a:srgbClr val="99FF66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3130" autoAdjust="0"/>
  </p:normalViewPr>
  <p:slideViewPr>
    <p:cSldViewPr>
      <p:cViewPr varScale="1">
        <p:scale>
          <a:sx n="75" d="100"/>
          <a:sy n="75" d="100"/>
        </p:scale>
        <p:origin x="1339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2C548-6109-4A10-A0DA-9D186979BFA1}" type="datetimeFigureOut">
              <a:rPr lang="zh-CN" altLang="en-US" smtClean="0"/>
              <a:pPr/>
              <a:t>2022/11/22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356D8-279D-4891-B3E0-CF476E29AE7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548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有些顶点，源点不可达：无所谓。其最短路径长度视为“无穷大”即可！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60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234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903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733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395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04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19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560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356D8-279D-4891-B3E0-CF476E29AE78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58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197A43-D22B-40C6-B97C-CFBF53C4351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44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959340-48DC-4986-861F-4C7DB446EF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371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2EA26-27AD-4008-9386-1E4458D5AC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011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05350" y="12954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05350" y="3924300"/>
            <a:ext cx="4019550" cy="24765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D07DD-3158-4151-BBE0-335DE8F3AA2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4236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8AEF11-62E6-456A-A577-D0D778B0877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16515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33400" y="457200"/>
            <a:ext cx="8191500" cy="5943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64D825-D18C-4581-9D44-8C75902D2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980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E71EF-01C6-40BE-9979-F054F26F199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6867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1C8D18-C7B2-4C28-9C37-30AAE0E2C3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1077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6A8D11-B64C-407F-AB56-37E2B42D89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8944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37A6F-8B26-439E-9FDE-A2925B6146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114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9804A-B631-40EF-9284-53B84E3362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8649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F1C94-0FA1-4C9B-98DC-A6837385187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6859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2DAF5-AA5F-469A-9F38-1B847351D6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691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91F8D-A8A1-404D-8BCE-F419C231BD6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0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68E80-2CD7-413B-A31F-31A5B6DDDB1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6489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1C186-91EF-4E0F-895C-4DC1B137AC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850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DAD2DA-7B0F-43EE-A050-412E8A7D7D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7968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CC87B-8355-4426-9CAB-BB2EAF4689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240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F0ABC-8031-4E5C-A724-6DF71EB6E7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869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497E3C-DAD2-436E-927E-10D1C51BEB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75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04BFE-7FBD-4112-A5BC-443C7B3CCF7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79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D542E43-A739-49FB-B7F9-17138EBAC43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smtClean="0"/>
            </a:lvl1pPr>
          </a:lstStyle>
          <a:p>
            <a:pPr>
              <a:defRPr/>
            </a:pPr>
            <a:fld id="{6AFA4003-D4B9-477F-8E84-3F68E394B7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fontAlgn="base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fontAlgn="base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fontAlgn="base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fontAlgn="base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wmf"/><Relationship Id="rId4" Type="http://schemas.openxmlformats.org/officeDocument/2006/relationships/slide" Target="sl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188640"/>
            <a:ext cx="3211584" cy="316835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最短路径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若用</a:t>
            </a:r>
            <a:r>
              <a:rPr lang="zh-CN" altLang="en-US" sz="2400" i="1" u="sng" dirty="0"/>
              <a:t>带权图</a:t>
            </a:r>
            <a:r>
              <a:rPr lang="zh-CN" altLang="en-US" sz="2400" dirty="0"/>
              <a:t>表示</a:t>
            </a:r>
            <a:r>
              <a:rPr lang="zh-CN" altLang="en-US" sz="2400" b="1" dirty="0"/>
              <a:t>交通网</a:t>
            </a:r>
            <a:r>
              <a:rPr lang="zh-CN" altLang="en-US" sz="2400" dirty="0"/>
              <a:t>，图</a:t>
            </a:r>
            <a:r>
              <a:rPr lang="zh-CN" altLang="en-US" sz="2400" dirty="0" smtClean="0"/>
              <a:t>中：</a:t>
            </a:r>
            <a:endParaRPr lang="en-US" altLang="zh-CN" sz="2400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顶点</a:t>
            </a:r>
            <a:r>
              <a:rPr lang="zh-CN" altLang="en-US" sz="2000" b="1" dirty="0"/>
              <a:t>：</a:t>
            </a:r>
            <a:r>
              <a:rPr lang="zh-CN" altLang="en-US" sz="2000" dirty="0" smtClean="0"/>
              <a:t>表示</a:t>
            </a:r>
            <a:r>
              <a:rPr lang="zh-CN" altLang="en-US" sz="2000" i="1" dirty="0">
                <a:solidFill>
                  <a:schemeClr val="accent6"/>
                </a:solidFill>
              </a:rPr>
              <a:t>地点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边</a:t>
            </a:r>
            <a:r>
              <a:rPr lang="en-US" altLang="zh-CN" sz="2000" b="1" dirty="0" smtClean="0"/>
              <a:t>(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弧</a:t>
            </a:r>
            <a:r>
              <a:rPr lang="en-US" altLang="zh-CN" sz="2000" b="1" dirty="0" smtClean="0"/>
              <a:t>)</a:t>
            </a:r>
            <a:r>
              <a:rPr lang="zh-CN" altLang="en-US" sz="2000" b="1" dirty="0" smtClean="0"/>
              <a:t>：</a:t>
            </a:r>
            <a:r>
              <a:rPr lang="zh-CN" altLang="en-US" sz="2000" dirty="0" smtClean="0"/>
              <a:t>代表</a:t>
            </a:r>
            <a:r>
              <a:rPr lang="zh-CN" altLang="en-US" sz="2000" dirty="0">
                <a:solidFill>
                  <a:schemeClr val="accent6"/>
                </a:solidFill>
              </a:rPr>
              <a:t>两地之间</a:t>
            </a:r>
            <a:r>
              <a:rPr lang="zh-CN" altLang="en-US" sz="2000" i="1" dirty="0">
                <a:solidFill>
                  <a:schemeClr val="accent6"/>
                </a:solidFill>
              </a:rPr>
              <a:t>有</a:t>
            </a:r>
            <a:r>
              <a:rPr lang="zh-CN" altLang="en-US" sz="2000" i="1" u="sng" dirty="0">
                <a:solidFill>
                  <a:schemeClr val="accent6"/>
                </a:solidFill>
              </a:rPr>
              <a:t>直接道路</a:t>
            </a:r>
            <a:r>
              <a:rPr lang="zh-CN" altLang="en-US" sz="2000" dirty="0" smtClean="0"/>
              <a:t>，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/>
              <a:t>边上</a:t>
            </a:r>
            <a:r>
              <a:rPr lang="zh-CN" altLang="en-US" sz="2000" b="1" dirty="0"/>
              <a:t>的权</a:t>
            </a:r>
            <a:r>
              <a:rPr lang="zh-CN" altLang="en-US" sz="2000" b="1" dirty="0" smtClean="0"/>
              <a:t>值：</a:t>
            </a:r>
            <a:r>
              <a:rPr lang="zh-CN" altLang="en-US" sz="2000" dirty="0" smtClean="0"/>
              <a:t>表示</a:t>
            </a:r>
            <a:r>
              <a:rPr lang="zh-CN" altLang="en-US" sz="2000" dirty="0">
                <a:solidFill>
                  <a:schemeClr val="accent6"/>
                </a:solidFill>
              </a:rPr>
              <a:t>路程</a:t>
            </a:r>
            <a:r>
              <a:rPr lang="en-US" altLang="zh-CN" sz="2000" dirty="0">
                <a:solidFill>
                  <a:schemeClr val="accent6"/>
                </a:solidFill>
              </a:rPr>
              <a:t>(</a:t>
            </a:r>
            <a:r>
              <a:rPr lang="zh-CN" altLang="en-US" sz="2000" dirty="0">
                <a:solidFill>
                  <a:srgbClr val="002060"/>
                </a:solidFill>
              </a:rPr>
              <a:t>或</a:t>
            </a:r>
            <a:r>
              <a:rPr lang="zh-CN" altLang="en-US" sz="2000" i="1" u="sng" dirty="0">
                <a:solidFill>
                  <a:schemeClr val="accent6"/>
                </a:solidFill>
              </a:rPr>
              <a:t>所花费用或时间</a:t>
            </a:r>
            <a:r>
              <a:rPr lang="en-US" altLang="zh-CN" sz="2000" dirty="0">
                <a:solidFill>
                  <a:schemeClr val="accent6"/>
                </a:solidFill>
              </a:rPr>
              <a:t>)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lvl="1">
              <a:lnSpc>
                <a:spcPct val="150000"/>
              </a:lnSpc>
            </a:pPr>
            <a:r>
              <a:rPr lang="zh-CN" altLang="en-US" sz="2000" dirty="0" smtClean="0"/>
              <a:t>从</a:t>
            </a:r>
            <a:r>
              <a:rPr lang="zh-CN" altLang="en-US" sz="2000" dirty="0"/>
              <a:t>一个地方到另一个地方的</a:t>
            </a:r>
            <a:r>
              <a:rPr lang="zh-CN" altLang="en-US" sz="2000" b="1" dirty="0"/>
              <a:t>路径</a:t>
            </a:r>
            <a:r>
              <a:rPr lang="zh-CN" altLang="en-US" sz="2000" b="1" dirty="0" smtClean="0"/>
              <a:t>长度</a:t>
            </a:r>
            <a:r>
              <a:rPr lang="en-US" altLang="zh-CN" sz="2000" dirty="0"/>
              <a:t>: </a:t>
            </a:r>
            <a:r>
              <a:rPr lang="zh-CN" altLang="en-US" sz="2000" dirty="0" smtClean="0"/>
              <a:t>为</a:t>
            </a:r>
            <a:r>
              <a:rPr lang="zh-CN" altLang="en-US" sz="2000" dirty="0" smtClean="0">
                <a:solidFill>
                  <a:schemeClr val="accent6"/>
                </a:solidFill>
              </a:rPr>
              <a:t>该</a:t>
            </a:r>
            <a:r>
              <a:rPr lang="zh-CN" altLang="en-US" sz="2000" dirty="0">
                <a:solidFill>
                  <a:schemeClr val="accent6"/>
                </a:solidFill>
              </a:rPr>
              <a:t>路径上各边的</a:t>
            </a:r>
            <a:r>
              <a:rPr lang="zh-CN" altLang="en-US" sz="2000" u="dbl" dirty="0">
                <a:solidFill>
                  <a:schemeClr val="accent6"/>
                </a:solidFill>
              </a:rPr>
              <a:t>权值之和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zh-CN" altLang="en-US" sz="2400" dirty="0" smtClean="0"/>
              <a:t>问题：</a:t>
            </a:r>
            <a:endParaRPr lang="en-US" altLang="zh-CN" sz="24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r>
              <a:rPr lang="zh-CN" altLang="en-US" sz="2000" u="sng" dirty="0" smtClean="0"/>
              <a:t>两地</a:t>
            </a:r>
            <a:r>
              <a:rPr lang="zh-CN" altLang="en-US" sz="2000" u="sng" dirty="0"/>
              <a:t>之间</a:t>
            </a:r>
            <a:r>
              <a:rPr lang="zh-CN" altLang="en-US" sz="2000" dirty="0">
                <a:solidFill>
                  <a:schemeClr val="accent6"/>
                </a:solidFill>
              </a:rPr>
              <a:t>是否有通路</a:t>
            </a:r>
            <a:r>
              <a:rPr lang="en-US" altLang="zh-CN" sz="2000" dirty="0"/>
              <a:t>?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）在</a:t>
            </a:r>
            <a:r>
              <a:rPr lang="zh-CN" altLang="en-US" sz="2000" u="sng" dirty="0"/>
              <a:t>有</a:t>
            </a:r>
            <a:r>
              <a:rPr lang="zh-CN" altLang="en-US" sz="2000" i="1" u="sng" dirty="0">
                <a:solidFill>
                  <a:srgbClr val="0070C0"/>
                </a:solidFill>
              </a:rPr>
              <a:t>多条</a:t>
            </a:r>
            <a:r>
              <a:rPr lang="zh-CN" altLang="en-US" sz="2000" u="sng" dirty="0"/>
              <a:t>通路的情况下</a:t>
            </a:r>
            <a:r>
              <a:rPr lang="zh-CN" altLang="en-US" sz="2000" dirty="0"/>
              <a:t>，</a:t>
            </a:r>
            <a:r>
              <a:rPr lang="zh-CN" altLang="en-US" sz="2000" dirty="0">
                <a:solidFill>
                  <a:schemeClr val="accent6"/>
                </a:solidFill>
              </a:rPr>
              <a:t>哪条</a:t>
            </a:r>
            <a:r>
              <a:rPr lang="zh-CN" altLang="en-US" sz="2000" i="1" dirty="0">
                <a:solidFill>
                  <a:srgbClr val="C00000"/>
                </a:solidFill>
              </a:rPr>
              <a:t>最短</a:t>
            </a:r>
            <a:r>
              <a:rPr lang="en-US" altLang="zh-CN" sz="2000" dirty="0" smtClean="0"/>
              <a:t>?</a:t>
            </a:r>
            <a:endParaRPr lang="zh-CN" altLang="en-US" sz="2400" dirty="0"/>
          </a:p>
        </p:txBody>
      </p:sp>
      <p:sp>
        <p:nvSpPr>
          <p:cNvPr id="4" name="动作按钮: 开始 3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实现代码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836713"/>
            <a:ext cx="8191500" cy="5564088"/>
          </a:xfrm>
        </p:spPr>
        <p:txBody>
          <a:bodyPr/>
          <a:lstStyle/>
          <a:p>
            <a:r>
              <a:rPr lang="en-US" altLang="zh-CN" sz="2000" dirty="0" err="1"/>
              <a:t>Dijkstra</a:t>
            </a:r>
            <a:r>
              <a:rPr lang="zh-CN" altLang="en-US" sz="2000" dirty="0" smtClean="0"/>
              <a:t>算法实现</a:t>
            </a:r>
            <a:r>
              <a:rPr lang="en-US" altLang="zh-CN" sz="1600" dirty="0" smtClean="0"/>
              <a:t>——</a:t>
            </a:r>
            <a:r>
              <a:rPr lang="zh-CN" altLang="en-US" sz="1600" dirty="0" smtClean="0"/>
              <a:t>伪代码（源点：</a:t>
            </a:r>
            <a:r>
              <a:rPr lang="en-US" altLang="zh-CN" sz="1600" i="1" dirty="0" smtClean="0">
                <a:solidFill>
                  <a:srgbClr val="0070C0"/>
                </a:solidFill>
              </a:rPr>
              <a:t>v</a:t>
            </a:r>
            <a:r>
              <a:rPr lang="zh-CN" altLang="en-US" sz="1600" dirty="0" smtClean="0"/>
              <a:t>）</a:t>
            </a:r>
            <a:endParaRPr lang="zh-CN" altLang="en-US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8204" name="TextBox1" r:id="rId2" imgW="8717400" imgH="5059800"/>
        </mc:Choice>
        <mc:Fallback>
          <p:control name="TextBox1" r:id="rId2" imgW="8717400" imgH="50598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51520" y="1340768"/>
                  <a:ext cx="8712968" cy="50600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016837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altLang="zh-CN" sz="2400" dirty="0"/>
              <a:t>Dijkstra</a:t>
            </a:r>
            <a:r>
              <a:rPr lang="zh-CN" altLang="en-US" sz="2400" dirty="0"/>
              <a:t>算法的</a:t>
            </a:r>
            <a:r>
              <a:rPr lang="zh-CN" altLang="en-US" sz="2400" b="1" dirty="0" smtClean="0"/>
              <a:t>主要时间花销</a:t>
            </a:r>
            <a:r>
              <a:rPr lang="zh-CN" altLang="en-US" sz="2400" dirty="0" smtClean="0"/>
              <a:t>是</a:t>
            </a:r>
            <a:r>
              <a:rPr lang="zh-CN" altLang="en-US" sz="2400" dirty="0"/>
              <a:t>：</a:t>
            </a:r>
          </a:p>
          <a:p>
            <a:pPr marL="971550" lvl="1" indent="-51435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2400" dirty="0" smtClean="0"/>
              <a:t>数组</a:t>
            </a:r>
            <a:r>
              <a:rPr lang="zh-CN" altLang="en-US" sz="2400" dirty="0"/>
              <a:t>变量的初始化：时间复杂度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00B050"/>
                </a:solidFill>
              </a:rPr>
              <a:t>O(n)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marL="971550" lvl="1" indent="-514350">
              <a:lnSpc>
                <a:spcPct val="250000"/>
              </a:lnSpc>
              <a:buFont typeface="+mj-ea"/>
              <a:buAutoNum type="circleNumDbPlain"/>
            </a:pPr>
            <a:r>
              <a:rPr lang="zh-CN" altLang="en-US" sz="2400" dirty="0" smtClean="0"/>
              <a:t>求</a:t>
            </a:r>
            <a:r>
              <a:rPr lang="zh-CN" altLang="en-US" sz="2400" dirty="0"/>
              <a:t>最短路径的二重循环：时间复杂度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: </a:t>
            </a:r>
            <a:r>
              <a:rPr lang="en-US" altLang="zh-CN" sz="2400" dirty="0" smtClean="0">
                <a:solidFill>
                  <a:srgbClr val="00B050"/>
                </a:solidFill>
              </a:rPr>
              <a:t>O(n</a:t>
            </a:r>
            <a:r>
              <a:rPr lang="en-US" altLang="zh-CN" sz="2400" baseline="30000" dirty="0" smtClean="0">
                <a:solidFill>
                  <a:srgbClr val="00B050"/>
                </a:solidFill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</a:rPr>
              <a:t>)</a:t>
            </a:r>
            <a:endParaRPr lang="zh-CN" altLang="en-US" sz="2400" dirty="0">
              <a:solidFill>
                <a:srgbClr val="00B050"/>
              </a:solidFill>
            </a:endParaRPr>
          </a:p>
          <a:p>
            <a:pPr lvl="1">
              <a:lnSpc>
                <a:spcPct val="250000"/>
              </a:lnSpc>
            </a:pPr>
            <a:r>
              <a:rPr lang="zh-CN" altLang="en-US" sz="2200" dirty="0" smtClean="0"/>
              <a:t>因此，算法</a:t>
            </a:r>
            <a:r>
              <a:rPr lang="zh-CN" altLang="en-US" sz="2200" dirty="0"/>
              <a:t>的时间复杂度</a:t>
            </a:r>
            <a:r>
              <a:rPr lang="zh-CN" altLang="en-US" sz="2200" dirty="0" smtClean="0"/>
              <a:t>是</a:t>
            </a:r>
            <a:r>
              <a:rPr lang="en-US" altLang="zh-CN" sz="2200" dirty="0" smtClean="0"/>
              <a:t>: </a:t>
            </a:r>
            <a:r>
              <a:rPr lang="en-US" altLang="zh-CN" sz="2200" dirty="0" smtClean="0">
                <a:solidFill>
                  <a:srgbClr val="C00000"/>
                </a:solidFill>
              </a:rPr>
              <a:t>O(n</a:t>
            </a:r>
            <a:r>
              <a:rPr lang="en-US" altLang="zh-CN" sz="2200" baseline="30000" dirty="0" smtClean="0">
                <a:solidFill>
                  <a:srgbClr val="C00000"/>
                </a:solidFill>
              </a:rPr>
              <a:t>2</a:t>
            </a:r>
            <a:r>
              <a:rPr lang="en-US" altLang="zh-CN" sz="2200" dirty="0" smtClean="0">
                <a:solidFill>
                  <a:srgbClr val="C00000"/>
                </a:solidFill>
              </a:rPr>
              <a:t>)</a:t>
            </a:r>
            <a:endParaRPr lang="zh-CN" altLang="en-US" sz="2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31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8304" y="252783"/>
            <a:ext cx="1595163" cy="1904772"/>
          </a:xfrm>
          <a:prstGeom prst="rect">
            <a:avLst/>
          </a:prstGeom>
        </p:spPr>
      </p:pic>
      <p:sp>
        <p:nvSpPr>
          <p:cNvPr id="101" name="标题 1"/>
          <p:cNvSpPr>
            <a:spLocks noGrp="1"/>
          </p:cNvSpPr>
          <p:nvPr>
            <p:ph type="title"/>
          </p:nvPr>
        </p:nvSpPr>
        <p:spPr>
          <a:xfrm>
            <a:off x="149698" y="81701"/>
            <a:ext cx="7086600" cy="487362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7.1d 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：输出某一终点的最短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路径及距离</a:t>
            </a:r>
            <a:endParaRPr lang="zh-CN" altLang="en-US" sz="2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13" y="2204864"/>
            <a:ext cx="7632849" cy="4314872"/>
          </a:xfrm>
          <a:prstGeom prst="rect">
            <a:avLst/>
          </a:prstGeom>
        </p:spPr>
      </p:pic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023371"/>
              </p:ext>
            </p:extLst>
          </p:nvPr>
        </p:nvGraphicFramePr>
        <p:xfrm>
          <a:off x="1043608" y="834112"/>
          <a:ext cx="612068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633499427"/>
                    </a:ext>
                  </a:extLst>
                </a:gridCol>
                <a:gridCol w="649622">
                  <a:extLst>
                    <a:ext uri="{9D8B030D-6E8A-4147-A177-3AD203B41FA5}">
                      <a16:colId xmlns:a16="http://schemas.microsoft.com/office/drawing/2014/main" val="109172220"/>
                    </a:ext>
                  </a:extLst>
                </a:gridCol>
                <a:gridCol w="921393">
                  <a:extLst>
                    <a:ext uri="{9D8B030D-6E8A-4147-A177-3AD203B41FA5}">
                      <a16:colId xmlns:a16="http://schemas.microsoft.com/office/drawing/2014/main" val="2403704998"/>
                    </a:ext>
                  </a:extLst>
                </a:gridCol>
                <a:gridCol w="921393">
                  <a:extLst>
                    <a:ext uri="{9D8B030D-6E8A-4147-A177-3AD203B41FA5}">
                      <a16:colId xmlns:a16="http://schemas.microsoft.com/office/drawing/2014/main" val="871209415"/>
                    </a:ext>
                  </a:extLst>
                </a:gridCol>
                <a:gridCol w="921393">
                  <a:extLst>
                    <a:ext uri="{9D8B030D-6E8A-4147-A177-3AD203B41FA5}">
                      <a16:colId xmlns:a16="http://schemas.microsoft.com/office/drawing/2014/main" val="591814159"/>
                    </a:ext>
                  </a:extLst>
                </a:gridCol>
                <a:gridCol w="921393">
                  <a:extLst>
                    <a:ext uri="{9D8B030D-6E8A-4147-A177-3AD203B41FA5}">
                      <a16:colId xmlns:a16="http://schemas.microsoft.com/office/drawing/2014/main" val="2669432752"/>
                    </a:ext>
                  </a:extLst>
                </a:gridCol>
                <a:gridCol w="921393">
                  <a:extLst>
                    <a:ext uri="{9D8B030D-6E8A-4147-A177-3AD203B41FA5}">
                      <a16:colId xmlns:a16="http://schemas.microsoft.com/office/drawing/2014/main" val="4036763144"/>
                    </a:ext>
                  </a:extLst>
                </a:gridCol>
              </a:tblGrid>
              <a:tr h="318239">
                <a:tc>
                  <a:txBody>
                    <a:bodyPr/>
                    <a:lstStyle/>
                    <a:p>
                      <a:pPr algn="ctr"/>
                      <a:endParaRPr lang="zh-CN" altLang="en-US" sz="14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0(</a:t>
                      </a: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en-US" altLang="zh-CN" sz="18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zh-CN" altLang="en-US" sz="1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1(B)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2(C)</a:t>
                      </a:r>
                      <a:endParaRPr lang="zh-CN" alt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3(D)</a:t>
                      </a:r>
                      <a:endParaRPr lang="zh-CN" alt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4(E)</a:t>
                      </a:r>
                      <a:endParaRPr lang="zh-CN" alt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5(F)</a:t>
                      </a:r>
                      <a:endParaRPr lang="zh-CN" altLang="en-US" sz="1800" b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469070"/>
                  </a:ext>
                </a:extLst>
              </a:tr>
              <a:tr h="4544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pre</a:t>
                      </a: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[..]</a:t>
                      </a:r>
                      <a:r>
                        <a:rPr lang="en-US" altLang="zh-CN" sz="1800" b="1" i="1" dirty="0" smtClean="0">
                          <a:solidFill>
                            <a:srgbClr val="7030A0"/>
                          </a:solidFill>
                        </a:rPr>
                        <a:t> 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2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0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zh-CN" altLang="en-US" sz="2400" b="0" dirty="0">
                        <a:solidFill>
                          <a:srgbClr val="7030A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935506"/>
                  </a:ext>
                </a:extLst>
              </a:tr>
              <a:tr h="4544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sz="1800" b="0" dirty="0" smtClean="0">
                          <a:solidFill>
                            <a:srgbClr val="002060"/>
                          </a:solidFill>
                        </a:rPr>
                        <a:t>[..]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20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45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85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10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i="1" dirty="0" smtClean="0">
                          <a:solidFill>
                            <a:srgbClr val="002060"/>
                          </a:solidFill>
                        </a:rPr>
                        <a:t>30</a:t>
                      </a:r>
                      <a:endParaRPr lang="zh-CN" altLang="en-US" sz="2400" b="1" i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23633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0" y="1164214"/>
            <a:ext cx="10631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err="1" smtClean="0"/>
              <a:t>Dijkstra</a:t>
            </a:r>
            <a:endParaRPr lang="en-US" altLang="zh-CN" sz="1600" dirty="0" smtClean="0"/>
          </a:p>
          <a:p>
            <a:r>
              <a:rPr lang="zh-CN" altLang="en-US" sz="1600" dirty="0" smtClean="0"/>
              <a:t>算法</a:t>
            </a:r>
            <a:endParaRPr lang="en-US" altLang="zh-CN" sz="1600" dirty="0" smtClean="0"/>
          </a:p>
          <a:p>
            <a:r>
              <a:rPr lang="zh-CN" altLang="en-US" sz="1600" dirty="0" smtClean="0"/>
              <a:t>执行后</a:t>
            </a:r>
            <a:r>
              <a:rPr lang="en-US" altLang="zh-CN" sz="1600" dirty="0" smtClean="0"/>
              <a:t>….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532997" y="2204864"/>
            <a:ext cx="32063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/>
              <a:t>以顶点</a:t>
            </a:r>
            <a:r>
              <a:rPr lang="en-US" altLang="zh-CN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800" dirty="0"/>
              <a:t>(</a:t>
            </a:r>
            <a:r>
              <a:rPr lang="zh-CN" altLang="en-US" sz="1800" dirty="0"/>
              <a:t>下标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altLang="zh-CN" sz="1800" dirty="0"/>
              <a:t>)</a:t>
            </a:r>
            <a:r>
              <a:rPr lang="zh-CN" altLang="en-US" sz="2400" dirty="0"/>
              <a:t>为</a:t>
            </a:r>
            <a:r>
              <a:rPr lang="zh-CN" altLang="en-US" sz="2400" dirty="0" smtClean="0"/>
              <a:t>例</a:t>
            </a:r>
            <a:r>
              <a:rPr lang="en-US" altLang="zh-CN" sz="2400" dirty="0" smtClean="0"/>
              <a:t>, </a:t>
            </a:r>
            <a:endParaRPr lang="zh-CN" altLang="en-US" sz="2400" dirty="0"/>
          </a:p>
        </p:txBody>
      </p:sp>
      <p:sp>
        <p:nvSpPr>
          <p:cNvPr id="17" name="矩形 16"/>
          <p:cNvSpPr/>
          <p:nvPr/>
        </p:nvSpPr>
        <p:spPr>
          <a:xfrm>
            <a:off x="3557333" y="2204864"/>
            <a:ext cx="55210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/>
              <a:t>其最短距离</a:t>
            </a:r>
            <a:r>
              <a:rPr lang="en-US" altLang="zh-CN" sz="2400" dirty="0" smtClean="0">
                <a:solidFill>
                  <a:schemeClr val="tx1"/>
                </a:solidFill>
              </a:rPr>
              <a:t>85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而前驱结点为</a:t>
            </a:r>
            <a:r>
              <a:rPr lang="en-US" altLang="zh-CN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800" dirty="0" smtClean="0"/>
              <a:t>)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8" name="矩形 17"/>
          <p:cNvSpPr/>
          <p:nvPr/>
        </p:nvSpPr>
        <p:spPr>
          <a:xfrm>
            <a:off x="1253077" y="2687724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ym typeface="Wingdings" panose="05000000000000000000" pitchFamily="2" charset="2"/>
              </a:rPr>
              <a:t>而</a:t>
            </a:r>
            <a:r>
              <a:rPr lang="en-US" altLang="zh-CN" sz="2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800" dirty="0"/>
              <a:t>(</a:t>
            </a:r>
            <a:r>
              <a:rPr lang="zh-CN" altLang="en-US" sz="1800" dirty="0"/>
              <a:t>下标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altLang="zh-CN" sz="1800" dirty="0" smtClean="0"/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</a:t>
            </a:r>
            <a:r>
              <a:rPr lang="zh-CN" altLang="en-US" sz="2400" dirty="0" smtClean="0"/>
              <a:t>前驱结点为</a:t>
            </a:r>
            <a:r>
              <a:rPr lang="en-US" altLang="zh-CN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800" dirty="0" smtClean="0"/>
              <a:t>)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1253077" y="315694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ym typeface="Wingdings" panose="05000000000000000000" pitchFamily="2" charset="2"/>
              </a:rPr>
              <a:t>而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US" altLang="zh-CN" sz="1800" dirty="0" smtClean="0"/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</a:t>
            </a:r>
            <a:r>
              <a:rPr lang="zh-CN" altLang="en-US" sz="2400" dirty="0" smtClean="0"/>
              <a:t>前驱结点为</a:t>
            </a:r>
            <a:r>
              <a:rPr lang="en-US" altLang="zh-CN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800" dirty="0" smtClean="0"/>
              <a:t>)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1253077" y="3626163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ym typeface="Wingdings" panose="05000000000000000000" pitchFamily="2" charset="2"/>
              </a:rPr>
              <a:t> </a:t>
            </a:r>
            <a:r>
              <a:rPr lang="zh-CN" altLang="en-US" sz="2400" dirty="0" smtClean="0">
                <a:sym typeface="Wingdings" panose="05000000000000000000" pitchFamily="2" charset="2"/>
              </a:rPr>
              <a:t>而</a:t>
            </a:r>
            <a:r>
              <a:rPr lang="en-US" altLang="zh-CN" sz="24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US" altLang="zh-CN" sz="1800" dirty="0" smtClean="0"/>
              <a:t>)</a:t>
            </a:r>
            <a:r>
              <a:rPr lang="zh-CN" altLang="en-US" sz="2400" dirty="0" smtClean="0">
                <a:sym typeface="Wingdings" panose="05000000000000000000" pitchFamily="2" charset="2"/>
              </a:rPr>
              <a:t>的</a:t>
            </a:r>
            <a:r>
              <a:rPr lang="zh-CN" altLang="en-US" sz="2400" dirty="0" smtClean="0"/>
              <a:t>前驱结点为</a:t>
            </a:r>
            <a:r>
              <a:rPr lang="en-US" altLang="zh-CN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下标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r>
              <a:rPr lang="en-US" altLang="zh-CN" sz="1800" dirty="0" smtClean="0"/>
              <a:t>)</a:t>
            </a:r>
            <a:r>
              <a:rPr lang="en-US" altLang="zh-CN" sz="2400" dirty="0" smtClean="0"/>
              <a:t> </a:t>
            </a:r>
            <a:endParaRPr lang="zh-CN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757759" y="4103982"/>
            <a:ext cx="74080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338" indent="-541338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——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已到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源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sym typeface="Wingdings" panose="05000000000000000000" pitchFamily="2" charset="2"/>
              </a:rPr>
              <a:t>点</a:t>
            </a:r>
            <a:r>
              <a:rPr lang="en-US" altLang="zh-CN" sz="20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∴ 结束</a:t>
            </a:r>
            <a:r>
              <a:rPr lang="zh-CN" altLang="en-US" sz="2000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路径回溯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得到</a:t>
            </a:r>
            <a:r>
              <a:rPr lang="zh-CN" altLang="en-US" sz="2000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逆序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en-US" altLang="zh-CN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-&gt;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80611"/>
              </p:ext>
            </p:extLst>
          </p:nvPr>
        </p:nvGraphicFramePr>
        <p:xfrm>
          <a:off x="2561741" y="5248470"/>
          <a:ext cx="4523984" cy="792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498">
                  <a:extLst>
                    <a:ext uri="{9D8B030D-6E8A-4147-A177-3AD203B41FA5}">
                      <a16:colId xmlns:a16="http://schemas.microsoft.com/office/drawing/2014/main" val="361363898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3599568700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1175825107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2656773796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2245521749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1422970784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2510713660"/>
                    </a:ext>
                  </a:extLst>
                </a:gridCol>
                <a:gridCol w="565498">
                  <a:extLst>
                    <a:ext uri="{9D8B030D-6E8A-4147-A177-3AD203B41FA5}">
                      <a16:colId xmlns:a16="http://schemas.microsoft.com/office/drawing/2014/main" val="732445437"/>
                    </a:ext>
                  </a:extLst>
                </a:gridCol>
              </a:tblGrid>
              <a:tr h="396044"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20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5994261"/>
                  </a:ext>
                </a:extLst>
              </a:tr>
              <a:tr h="39604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0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1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2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3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4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5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6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7</a:t>
                      </a:r>
                      <a:endParaRPr lang="zh-CN" altLang="en-US" sz="14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390009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1473559" y="5193926"/>
            <a:ext cx="10986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800" dirty="0" smtClean="0">
                <a:solidFill>
                  <a:schemeClr val="tx1"/>
                </a:solidFill>
              </a:rPr>
              <a:t>栈</a:t>
            </a:r>
            <a:r>
              <a:rPr lang="en-US" altLang="zh-CN" sz="1800" dirty="0" smtClean="0">
                <a:solidFill>
                  <a:schemeClr val="tx1"/>
                </a:solidFill>
              </a:rPr>
              <a:t>stack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49020" y="4712443"/>
            <a:ext cx="44644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因而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可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借助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’</a:t>
            </a:r>
            <a:r>
              <a:rPr lang="zh-CN" altLang="en-US" sz="2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栈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’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 </a:t>
            </a:r>
            <a:r>
              <a:rPr lang="zh-CN" altLang="en-US" sz="2000" dirty="0">
                <a:solidFill>
                  <a:srgbClr val="002060"/>
                </a:solidFill>
                <a:sym typeface="Wingdings" panose="05000000000000000000" pitchFamily="2" charset="2"/>
              </a:rPr>
              <a:t>实现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路径回溯及输出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. 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498694" y="5649345"/>
            <a:ext cx="678204" cy="571919"/>
            <a:chOff x="1425129" y="4873305"/>
            <a:chExt cx="678204" cy="571919"/>
          </a:xfrm>
        </p:grpSpPr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 flipV="1">
              <a:off x="1757817" y="4873305"/>
              <a:ext cx="0" cy="293885"/>
            </a:xfrm>
            <a:prstGeom prst="line">
              <a:avLst/>
            </a:prstGeom>
            <a:noFill/>
            <a:ln w="28575">
              <a:solidFill>
                <a:srgbClr val="7030A0"/>
              </a:solidFill>
              <a:miter lim="800000"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>
                <a:solidFill>
                  <a:srgbClr val="0070C0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25129" y="5106670"/>
              <a:ext cx="6782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7030A0"/>
                  </a:solidFill>
                </a:rPr>
                <a:t>top</a:t>
              </a:r>
              <a:endParaRPr lang="zh-CN" alt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8" name="矩形 27"/>
          <p:cNvSpPr/>
          <p:nvPr/>
        </p:nvSpPr>
        <p:spPr>
          <a:xfrm>
            <a:off x="3206791" y="5213231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473558" y="5796287"/>
            <a:ext cx="11328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初始时刻</a:t>
            </a:r>
            <a:r>
              <a:rPr lang="en-US" altLang="zh-CN" sz="2400" b="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zh-CN" altLang="en-US" sz="24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3807526" y="5226337"/>
            <a:ext cx="3706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374056" y="5233934"/>
            <a:ext cx="34176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906107" y="5223543"/>
            <a:ext cx="3561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469363" y="5203526"/>
            <a:ext cx="4074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400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24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49020" y="6309320"/>
            <a:ext cx="8071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回溯到源点</a:t>
            </a:r>
            <a:r>
              <a:rPr lang="en-US" altLang="zh-CN" sz="2000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以后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, A-&gt;E-&gt;F-&gt;C-&gt;D</a:t>
            </a:r>
            <a:r>
              <a:rPr lang="zh-CN" altLang="en-US" sz="2000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依次出栈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即为顶点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D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的</a:t>
            </a:r>
            <a:r>
              <a:rPr lang="zh-CN" altLang="en-US" sz="2000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最短路径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！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105505" y="4683636"/>
            <a:ext cx="23402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——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以结点</a:t>
            </a:r>
            <a:r>
              <a:rPr lang="en-US" altLang="zh-CN" sz="2400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D</a:t>
            </a:r>
            <a:r>
              <a:rPr lang="zh-CN" altLang="en-US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为例</a:t>
            </a:r>
            <a:r>
              <a:rPr lang="en-US" altLang="zh-CN" sz="2000" dirty="0" smtClean="0">
                <a:solidFill>
                  <a:srgbClr val="002060"/>
                </a:solidFill>
                <a:sym typeface="Wingdings" panose="05000000000000000000" pitchFamily="2" charset="2"/>
              </a:rPr>
              <a:t>:</a:t>
            </a:r>
            <a:endParaRPr lang="zh-CN" altLang="en-US" sz="2400" dirty="0">
              <a:solidFill>
                <a:srgbClr val="002060"/>
              </a:solidFill>
            </a:endParaRPr>
          </a:p>
        </p:txBody>
      </p:sp>
      <p:sp>
        <p:nvSpPr>
          <p:cNvPr id="5" name="椭圆 4"/>
          <p:cNvSpPr/>
          <p:nvPr/>
        </p:nvSpPr>
        <p:spPr>
          <a:xfrm>
            <a:off x="4572995" y="834112"/>
            <a:ext cx="576064" cy="1313565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3946967" y="859064"/>
            <a:ext cx="879676" cy="529898"/>
          </a:xfrm>
          <a:custGeom>
            <a:avLst/>
            <a:gdLst>
              <a:gd name="connsiteX0" fmla="*/ 879676 w 879676"/>
              <a:gd name="connsiteY0" fmla="*/ 529898 h 529898"/>
              <a:gd name="connsiteX1" fmla="*/ 567160 w 879676"/>
              <a:gd name="connsiteY1" fmla="*/ 20612 h 529898"/>
              <a:gd name="connsiteX2" fmla="*/ 0 w 879676"/>
              <a:gd name="connsiteY2" fmla="*/ 147933 h 529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9676" h="529898">
                <a:moveTo>
                  <a:pt x="879676" y="529898"/>
                </a:moveTo>
                <a:cubicBezTo>
                  <a:pt x="796724" y="307085"/>
                  <a:pt x="713773" y="84273"/>
                  <a:pt x="567160" y="20612"/>
                </a:cubicBezTo>
                <a:cubicBezTo>
                  <a:pt x="420547" y="-43049"/>
                  <a:pt x="210273" y="52442"/>
                  <a:pt x="0" y="1479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3557332" y="565350"/>
            <a:ext cx="3005513" cy="869911"/>
          </a:xfrm>
          <a:custGeom>
            <a:avLst/>
            <a:gdLst>
              <a:gd name="connsiteX0" fmla="*/ 390200 w 3098676"/>
              <a:gd name="connsiteY0" fmla="*/ 868122 h 868122"/>
              <a:gd name="connsiteX1" fmla="*/ 228154 w 3098676"/>
              <a:gd name="connsiteY1" fmla="*/ 11595 h 868122"/>
              <a:gd name="connsiteX2" fmla="*/ 3098676 w 3098676"/>
              <a:gd name="connsiteY2" fmla="*/ 451433 h 868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98676" h="868122">
                <a:moveTo>
                  <a:pt x="390200" y="868122"/>
                </a:moveTo>
                <a:cubicBezTo>
                  <a:pt x="83470" y="474582"/>
                  <a:pt x="-223259" y="81043"/>
                  <a:pt x="228154" y="11595"/>
                </a:cubicBezTo>
                <a:cubicBezTo>
                  <a:pt x="679567" y="-57853"/>
                  <a:pt x="1889121" y="196790"/>
                  <a:pt x="3098676" y="451433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5845215" y="1157468"/>
            <a:ext cx="775504" cy="220227"/>
          </a:xfrm>
          <a:custGeom>
            <a:avLst/>
            <a:gdLst>
              <a:gd name="connsiteX0" fmla="*/ 775504 w 775504"/>
              <a:gd name="connsiteY0" fmla="*/ 219919 h 220227"/>
              <a:gd name="connsiteX1" fmla="*/ 312517 w 775504"/>
              <a:gd name="connsiteY1" fmla="*/ 185195 h 220227"/>
              <a:gd name="connsiteX2" fmla="*/ 0 w 775504"/>
              <a:gd name="connsiteY2" fmla="*/ 0 h 220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75504" h="220227">
                <a:moveTo>
                  <a:pt x="775504" y="219919"/>
                </a:moveTo>
                <a:cubicBezTo>
                  <a:pt x="608636" y="220883"/>
                  <a:pt x="441768" y="221848"/>
                  <a:pt x="312517" y="185195"/>
                </a:cubicBezTo>
                <a:cubicBezTo>
                  <a:pt x="183266" y="148542"/>
                  <a:pt x="91633" y="74271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任意多边形 35"/>
          <p:cNvSpPr/>
          <p:nvPr/>
        </p:nvSpPr>
        <p:spPr>
          <a:xfrm>
            <a:off x="2268638" y="1145894"/>
            <a:ext cx="3507129" cy="599246"/>
          </a:xfrm>
          <a:custGeom>
            <a:avLst/>
            <a:gdLst>
              <a:gd name="connsiteX0" fmla="*/ 3507129 w 3507129"/>
              <a:gd name="connsiteY0" fmla="*/ 300941 h 599246"/>
              <a:gd name="connsiteX1" fmla="*/ 1307939 w 3507129"/>
              <a:gd name="connsiteY1" fmla="*/ 590309 h 599246"/>
              <a:gd name="connsiteX2" fmla="*/ 0 w 3507129"/>
              <a:gd name="connsiteY2" fmla="*/ 0 h 599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7129" h="599246">
                <a:moveTo>
                  <a:pt x="3507129" y="300941"/>
                </a:moveTo>
                <a:cubicBezTo>
                  <a:pt x="2699794" y="470703"/>
                  <a:pt x="1892460" y="640466"/>
                  <a:pt x="1307939" y="590309"/>
                </a:cubicBezTo>
                <a:cubicBezTo>
                  <a:pt x="723418" y="540152"/>
                  <a:pt x="361709" y="270076"/>
                  <a:pt x="0" y="0"/>
                </a:cubicBezTo>
              </a:path>
            </a:pathLst>
          </a:custGeom>
          <a:noFill/>
          <a:ln>
            <a:solidFill>
              <a:srgbClr val="FF0000"/>
            </a:solidFill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49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7.40741E-7 L 0.01754 0.04167 C 0.02118 0.05116 0.02657 0.05625 0.03229 0.05625 C 0.03889 0.05625 0.0441 0.05116 0.04775 0.04167 L 0.06545 7.40741E-7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4" y="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45 7.40741E-7 L 0.08177 0.04005 C 0.08525 0.04907 0.09028 0.05393 0.09566 0.05393 C 0.10174 0.05393 0.1066 0.04907 0.11007 0.04005 L 0.12657 7.40741E-7 " pathEditMode="relative" rAng="0" ptsTypes="AAAAA"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56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57 7.40741E-7 L 0.14445 0.04005 C 0.14827 0.04907 0.154 0.05393 0.15973 0.05393 C 0.1665 0.05393 0.17188 0.04907 0.1757 0.04005 L 0.19375 7.40741E-7 " pathEditMode="relative" rAng="0" ptsTypes="AAAAA">
                                      <p:cBhvr>
                                        <p:cTn id="1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1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907 7.40741E-7 L 0.20712 0.04005 C 0.21094 0.04907 0.2165 0.05393 0.2224 0.05393 C 0.22917 0.05393 0.23455 0.04907 0.23837 0.04005 L 0.2566 7.40741E-7 " pathEditMode="relative" rAng="0" ptsTypes="AAAAA">
                                      <p:cBhvr>
                                        <p:cTn id="12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8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052 7.40741E-7 L 0.26858 0.04005 C 0.2724 0.04907 0.27813 0.05393 0.28403 0.05393 C 0.2908 0.05393 0.29618 0.04907 0.3 0.04005 L 0.31823 7.40741E-7 " pathEditMode="relative" rAng="0" ptsTypes="AAAAA">
                                      <p:cBhvr>
                                        <p:cTn id="13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85" y="2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000"/>
                            </p:stCondLst>
                            <p:childTnLst>
                              <p:par>
                                <p:cTn id="14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5" grpId="0" animBg="1"/>
      <p:bldP spid="6" grpId="0" animBg="1"/>
      <p:bldP spid="7" grpId="0" animBg="1"/>
      <p:bldP spid="9" grpId="0" animBg="1"/>
      <p:bldP spid="3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1087" y="116632"/>
            <a:ext cx="75438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7.1d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：输出某一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en-US" altLang="zh-CN" sz="2000" i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路径及距离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92697"/>
            <a:ext cx="8191500" cy="5708104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/>
              <a:t>算法实现</a:t>
            </a:r>
            <a:r>
              <a:rPr lang="en-US" altLang="zh-CN" sz="2400" dirty="0" smtClean="0"/>
              <a:t>: </a:t>
            </a:r>
            <a:r>
              <a:rPr lang="zh-CN" altLang="en-US" sz="1800" dirty="0" smtClean="0"/>
              <a:t>输出</a:t>
            </a:r>
            <a:r>
              <a:rPr lang="zh-CN" altLang="en-US" sz="1800" dirty="0"/>
              <a:t>某</a:t>
            </a:r>
            <a:r>
              <a:rPr lang="zh-CN" altLang="en-US" sz="1800" dirty="0" smtClean="0"/>
              <a:t>一结点</a:t>
            </a:r>
            <a:r>
              <a:rPr lang="en-US" altLang="zh-CN" sz="2000" b="1" i="1" dirty="0" smtClean="0">
                <a:solidFill>
                  <a:srgbClr val="FFC000"/>
                </a:solidFill>
              </a:rPr>
              <a:t>t</a:t>
            </a:r>
            <a:r>
              <a:rPr lang="en-US" altLang="zh-CN" sz="1800" i="1" dirty="0" smtClean="0">
                <a:solidFill>
                  <a:srgbClr val="FFC000"/>
                </a:solidFill>
              </a:rPr>
              <a:t> </a:t>
            </a:r>
            <a:r>
              <a:rPr lang="zh-CN" altLang="en-US" sz="1800" dirty="0" smtClean="0"/>
              <a:t>的</a:t>
            </a:r>
            <a:r>
              <a:rPr lang="zh-CN" altLang="en-US" sz="1800" dirty="0"/>
              <a:t>最短路径及</a:t>
            </a:r>
            <a:r>
              <a:rPr lang="zh-CN" altLang="en-US" sz="1800" dirty="0" smtClean="0"/>
              <a:t>距离（源点为</a:t>
            </a:r>
            <a:r>
              <a:rPr lang="en-US" altLang="zh-CN" sz="2000" b="1" i="1" dirty="0" smtClean="0"/>
              <a:t>u</a:t>
            </a:r>
            <a:r>
              <a:rPr lang="zh-CN" altLang="en-US" sz="1800" dirty="0" smtClean="0"/>
              <a:t>）</a:t>
            </a:r>
            <a:endParaRPr lang="en-US" altLang="zh-CN" sz="18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1600" dirty="0"/>
              <a:t>思想</a:t>
            </a:r>
            <a:r>
              <a:rPr lang="en-US" altLang="zh-CN" sz="1600" dirty="0"/>
              <a:t>: </a:t>
            </a:r>
            <a:r>
              <a:rPr lang="zh-CN" altLang="en-US" sz="1600" dirty="0" smtClean="0"/>
              <a:t>从</a:t>
            </a:r>
            <a:r>
              <a:rPr lang="en-US" altLang="zh-CN" sz="1800" b="1" i="1" dirty="0" smtClean="0">
                <a:solidFill>
                  <a:srgbClr val="FFC000"/>
                </a:solidFill>
              </a:rPr>
              <a:t>t</a:t>
            </a:r>
            <a:r>
              <a:rPr lang="zh-CN" altLang="en-US" sz="1600" dirty="0" smtClean="0"/>
              <a:t>出发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递归获得</a:t>
            </a:r>
            <a:r>
              <a:rPr lang="zh-CN" altLang="en-US" sz="1600" b="1" i="1" dirty="0" smtClean="0"/>
              <a:t>前驱结点</a:t>
            </a:r>
            <a:r>
              <a:rPr lang="zh-CN" altLang="en-US" sz="1600" dirty="0" smtClean="0"/>
              <a:t>直到源点</a:t>
            </a:r>
            <a:r>
              <a:rPr lang="en-US" altLang="zh-CN" sz="1800" b="1" i="1" dirty="0" smtClean="0"/>
              <a:t>u</a:t>
            </a:r>
            <a:r>
              <a:rPr lang="zh-CN" altLang="en-US" sz="1600" dirty="0" smtClean="0"/>
              <a:t>（即回溯）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并用</a:t>
            </a:r>
            <a:r>
              <a:rPr lang="zh-CN" altLang="en-US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栈</a:t>
            </a:r>
            <a:r>
              <a:rPr lang="zh-CN" altLang="en-US" sz="1600" dirty="0" smtClean="0"/>
              <a:t>存储此</a:t>
            </a:r>
            <a:r>
              <a:rPr lang="zh-CN" altLang="en-US" sz="1600" i="1" u="sng" dirty="0" smtClean="0"/>
              <a:t>逆序路径</a:t>
            </a:r>
            <a:r>
              <a:rPr lang="en-US" altLang="zh-CN" sz="1600" dirty="0" smtClean="0"/>
              <a:t>, </a:t>
            </a:r>
            <a:r>
              <a:rPr lang="zh-CN" altLang="en-US" sz="1600" dirty="0" smtClean="0"/>
              <a:t>最后出栈</a:t>
            </a:r>
            <a:r>
              <a:rPr lang="zh-CN" altLang="en-US" sz="1200" dirty="0" smtClean="0"/>
              <a:t>并</a:t>
            </a:r>
            <a:r>
              <a:rPr lang="zh-CN" altLang="en-US" sz="1600" dirty="0" smtClean="0"/>
              <a:t>输出此路径</a:t>
            </a:r>
            <a:r>
              <a:rPr lang="en-US" altLang="zh-CN" sz="1600" dirty="0" smtClean="0"/>
              <a:t>+</a:t>
            </a:r>
            <a:r>
              <a:rPr lang="zh-CN" altLang="en-US" sz="1600" dirty="0" smtClean="0"/>
              <a:t>路径长度！</a:t>
            </a:r>
            <a:endParaRPr lang="zh-CN" altLang="en-US" sz="16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272" name="TextBox1" r:id="rId2" imgW="8260200" imgH="4770000"/>
        </mc:Choice>
        <mc:Fallback>
          <p:control name="TextBox1" r:id="rId2" imgW="8260200" imgH="477000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1772816"/>
                  <a:ext cx="8262937" cy="477187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908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72816"/>
            <a:ext cx="8191500" cy="4627984"/>
          </a:xfrm>
        </p:spPr>
        <p:txBody>
          <a:bodyPr/>
          <a:lstStyle/>
          <a:p>
            <a:r>
              <a:rPr lang="zh-CN" altLang="en-US" dirty="0" smtClean="0"/>
              <a:t>有时候，人们可能</a:t>
            </a:r>
            <a:r>
              <a:rPr lang="zh-CN" altLang="en-US" i="1" strike="dbl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只需要</a:t>
            </a:r>
            <a:r>
              <a:rPr lang="zh-CN" altLang="en-US" dirty="0" smtClean="0"/>
              <a:t>找到：从</a:t>
            </a:r>
            <a:r>
              <a:rPr lang="zh-CN" altLang="en-US" b="1" dirty="0" smtClean="0"/>
              <a:t>源点 </a:t>
            </a:r>
            <a:r>
              <a:rPr lang="zh-CN" altLang="en-US" dirty="0" smtClean="0"/>
              <a:t>到 </a:t>
            </a:r>
            <a:r>
              <a:rPr lang="zh-CN" altLang="en-US" b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某一个</a:t>
            </a:r>
            <a:r>
              <a:rPr lang="zh-CN" altLang="en-US" b="1" u="dbl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特定</a:t>
            </a:r>
            <a:r>
              <a:rPr lang="zh-CN" altLang="en-US" b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顶点</a:t>
            </a:r>
            <a:r>
              <a:rPr lang="zh-CN" altLang="en-US" dirty="0" smtClean="0"/>
              <a:t>的最短路径，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    ——</a:t>
            </a:r>
            <a:r>
              <a:rPr lang="zh-CN" altLang="en-US" dirty="0" smtClean="0"/>
              <a:t>这个问题</a:t>
            </a:r>
            <a:r>
              <a:rPr lang="zh-CN" altLang="en-US" sz="1800" dirty="0" smtClean="0"/>
              <a:t>的</a:t>
            </a:r>
            <a:r>
              <a:rPr lang="zh-CN" altLang="en-US" dirty="0" smtClean="0"/>
              <a:t>求解，</a:t>
            </a:r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r>
              <a:rPr lang="zh-CN" altLang="en-US" dirty="0" smtClean="0"/>
              <a:t>和求解：</a:t>
            </a:r>
            <a:r>
              <a:rPr lang="zh-CN" altLang="en-US" b="1" dirty="0" smtClean="0"/>
              <a:t>源点</a:t>
            </a:r>
            <a:r>
              <a:rPr lang="zh-CN" altLang="en-US" dirty="0" smtClean="0"/>
              <a:t> 到 </a:t>
            </a:r>
            <a:r>
              <a:rPr lang="zh-CN" altLang="en-US" b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其它</a:t>
            </a:r>
            <a:r>
              <a:rPr lang="zh-CN" altLang="en-US" b="1" u="dbl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所有</a:t>
            </a:r>
            <a:r>
              <a:rPr lang="zh-CN" altLang="en-US" b="1" u="db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顶点</a:t>
            </a:r>
            <a:r>
              <a:rPr lang="zh-CN" altLang="en-US" dirty="0" smtClean="0"/>
              <a:t>的最短路径</a:t>
            </a:r>
            <a:r>
              <a:rPr lang="zh-CN" altLang="en-US" i="1" dirty="0" smtClean="0">
                <a:solidFill>
                  <a:srgbClr val="0070C0"/>
                </a:solidFill>
              </a:rPr>
              <a:t>一样复杂</a:t>
            </a:r>
            <a:r>
              <a:rPr lang="zh-CN" altLang="en-US" dirty="0" smtClean="0"/>
              <a:t>，其时间复杂度 也是</a:t>
            </a:r>
            <a:r>
              <a:rPr lang="en-US" altLang="zh-CN" dirty="0" smtClean="0"/>
              <a:t>O(</a:t>
            </a:r>
            <a:r>
              <a:rPr lang="en-US" altLang="zh-CN" i="1" dirty="0" smtClean="0"/>
              <a:t>n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7.1e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：其它说明</a:t>
            </a:r>
            <a:endParaRPr lang="zh-CN" altLang="en-US" dirty="0"/>
          </a:p>
        </p:txBody>
      </p:sp>
      <p:sp>
        <p:nvSpPr>
          <p:cNvPr id="5" name="动作按钮: 开始 4">
            <a:hlinkClick r:id="" action="ppaction://noaction" highlightClick="1"/>
          </p:cNvPr>
          <p:cNvSpPr/>
          <p:nvPr/>
        </p:nvSpPr>
        <p:spPr>
          <a:xfrm>
            <a:off x="8820472" y="6580188"/>
            <a:ext cx="323528" cy="277812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2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7.2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多源</a:t>
            </a:r>
            <a:r>
              <a:rPr lang="zh-CN" altLang="en-US" dirty="0"/>
              <a:t>最短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5175"/>
            <a:ext cx="8191500" cy="5635625"/>
          </a:xfrm>
        </p:spPr>
        <p:txBody>
          <a:bodyPr/>
          <a:lstStyle/>
          <a:p>
            <a:r>
              <a:rPr lang="zh-CN" altLang="en-US" sz="2600" dirty="0">
                <a:solidFill>
                  <a:srgbClr val="C00000"/>
                </a:solidFill>
              </a:rPr>
              <a:t>多源</a:t>
            </a:r>
            <a:r>
              <a:rPr lang="zh-CN" altLang="en-US" sz="2600" dirty="0"/>
              <a:t>最短</a:t>
            </a:r>
            <a:r>
              <a:rPr lang="zh-CN" altLang="en-US" sz="2600" dirty="0" smtClean="0"/>
              <a:t>路径，即</a:t>
            </a:r>
            <a:r>
              <a:rPr lang="zh-CN" altLang="en-US" sz="2600" dirty="0" smtClean="0">
                <a:solidFill>
                  <a:srgbClr val="C00000"/>
                </a:solidFill>
              </a:rPr>
              <a:t>每</a:t>
            </a:r>
            <a:r>
              <a:rPr lang="zh-CN" altLang="en-US" sz="2600" dirty="0">
                <a:solidFill>
                  <a:srgbClr val="C00000"/>
                </a:solidFill>
              </a:rPr>
              <a:t>一对顶点间的</a:t>
            </a:r>
            <a:r>
              <a:rPr lang="zh-CN" altLang="en-US" sz="2600" dirty="0"/>
              <a:t>最</a:t>
            </a:r>
            <a:r>
              <a:rPr lang="zh-CN" altLang="en-US" sz="2600" dirty="0" smtClean="0"/>
              <a:t>短路径</a:t>
            </a:r>
            <a:r>
              <a:rPr lang="en-US" altLang="zh-CN" sz="2600" dirty="0" smtClean="0"/>
              <a:t>!</a:t>
            </a:r>
          </a:p>
          <a:p>
            <a:pPr lvl="1"/>
            <a:endParaRPr lang="en-US" altLang="zh-CN" sz="1800" dirty="0" smtClean="0"/>
          </a:p>
          <a:p>
            <a:pPr lvl="1"/>
            <a:endParaRPr lang="en-US" altLang="zh-CN" sz="1800" dirty="0" smtClean="0"/>
          </a:p>
          <a:p>
            <a:pPr>
              <a:spcBef>
                <a:spcPts val="2400"/>
              </a:spcBef>
            </a:pPr>
            <a:r>
              <a:rPr lang="zh-CN" altLang="en-US" sz="2600" dirty="0" smtClean="0"/>
              <a:t>问题的解决，有 </a:t>
            </a:r>
            <a:r>
              <a:rPr lang="en-US" altLang="zh-CN" sz="26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zh-CN" altLang="en-US" sz="2600" dirty="0" smtClean="0"/>
              <a:t>种常见的方法：</a:t>
            </a:r>
            <a:endParaRPr lang="en-US" altLang="zh-CN" sz="2600" dirty="0" smtClean="0"/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70C0"/>
                </a:solidFill>
              </a:rPr>
              <a:t>对图</a:t>
            </a:r>
            <a:r>
              <a:rPr lang="en-US" altLang="zh-CN" sz="2400" dirty="0" smtClean="0">
                <a:solidFill>
                  <a:srgbClr val="0070C0"/>
                </a:solidFill>
              </a:rPr>
              <a:t>G</a:t>
            </a:r>
            <a:r>
              <a:rPr lang="zh-CN" altLang="en-US" sz="2400" dirty="0" smtClean="0">
                <a:solidFill>
                  <a:srgbClr val="0070C0"/>
                </a:solidFill>
              </a:rPr>
              <a:t>的</a:t>
            </a:r>
            <a:r>
              <a:rPr lang="zh-CN" altLang="en-US" sz="2400" dirty="0" smtClean="0">
                <a:solidFill>
                  <a:srgbClr val="00B050"/>
                </a:solidFill>
              </a:rPr>
              <a:t>每个顶点 </a:t>
            </a:r>
            <a:r>
              <a:rPr lang="en-US" altLang="zh-CN" sz="2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=1,2,…,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solidFill>
                  <a:srgbClr val="0070C0"/>
                </a:solidFill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</a:rPr>
              <a:t>使用一次</a:t>
            </a:r>
            <a:r>
              <a:rPr lang="en-US" altLang="zh-CN" sz="2400" dirty="0" smtClean="0">
                <a:solidFill>
                  <a:srgbClr val="0070C0"/>
                </a:solidFill>
              </a:rPr>
              <a:t>: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单源</a:t>
            </a:r>
            <a:r>
              <a:rPr lang="zh-CN" altLang="en-US" sz="2400" dirty="0" smtClean="0">
                <a:solidFill>
                  <a:srgbClr val="0070C0"/>
                </a:solidFill>
              </a:rPr>
              <a:t>最短路径 </a:t>
            </a:r>
            <a:r>
              <a:rPr lang="en-US" altLang="zh-CN" sz="2400" i="1" dirty="0" err="1" smtClean="0">
                <a:solidFill>
                  <a:srgbClr val="0070C0"/>
                </a:solidFill>
              </a:rPr>
              <a:t>Dijkstra</a:t>
            </a:r>
            <a:r>
              <a:rPr lang="zh-CN" altLang="en-US" sz="2400" dirty="0" smtClean="0">
                <a:solidFill>
                  <a:srgbClr val="0070C0"/>
                </a:solidFill>
              </a:rPr>
              <a:t>算法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优点：在单源算法基础上，算法思想易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于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理解！</a:t>
            </a:r>
            <a:endParaRPr lang="en-US" altLang="zh-CN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971550" lvl="1" indent="-514350">
              <a:buFont typeface="+mj-ea"/>
              <a:buAutoNum type="circleNumDbPlain"/>
            </a:pPr>
            <a:r>
              <a:rPr lang="zh-CN" altLang="en-US" sz="2400" dirty="0" smtClean="0">
                <a:solidFill>
                  <a:srgbClr val="0070C0"/>
                </a:solidFill>
              </a:rPr>
              <a:t>使用</a:t>
            </a:r>
            <a:r>
              <a:rPr lang="zh-CN" altLang="en-US" sz="2400" dirty="0">
                <a:solidFill>
                  <a:srgbClr val="0070C0"/>
                </a:solidFill>
              </a:rPr>
              <a:t>：</a:t>
            </a:r>
            <a:r>
              <a:rPr lang="en-US" altLang="zh-CN" sz="2400" dirty="0" smtClean="0">
                <a:solidFill>
                  <a:srgbClr val="0070C0"/>
                </a:solidFill>
              </a:rPr>
              <a:t>Floyd(</a:t>
            </a:r>
            <a:r>
              <a:rPr lang="zh-CN" altLang="en-US" sz="2400" dirty="0" smtClean="0">
                <a:solidFill>
                  <a:srgbClr val="0070C0"/>
                </a:solidFill>
              </a:rPr>
              <a:t>弗洛伊德</a:t>
            </a:r>
            <a:r>
              <a:rPr lang="en-US" altLang="zh-CN" sz="2400" dirty="0" smtClean="0">
                <a:solidFill>
                  <a:srgbClr val="0070C0"/>
                </a:solidFill>
              </a:rPr>
              <a:t>)</a:t>
            </a:r>
            <a:r>
              <a:rPr lang="zh-CN" altLang="en-US" sz="2400" dirty="0" smtClean="0">
                <a:solidFill>
                  <a:srgbClr val="0070C0"/>
                </a:solidFill>
              </a:rPr>
              <a:t>算法</a:t>
            </a:r>
            <a:r>
              <a:rPr lang="en-US" altLang="zh-CN" sz="2400" dirty="0" smtClean="0">
                <a:solidFill>
                  <a:srgbClr val="0070C0"/>
                </a:solidFill>
              </a:rPr>
              <a:t>;</a:t>
            </a:r>
          </a:p>
          <a:p>
            <a:pPr marL="1371600" lvl="2" indent="-514350"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优点：</a:t>
            </a:r>
            <a:r>
              <a:rPr lang="zh-CN" altLang="en-US" sz="22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形式上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更为简明，</a:t>
            </a:r>
            <a:r>
              <a:rPr lang="zh-CN" altLang="en-US" sz="2200" i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步骤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更为简单！</a:t>
            </a:r>
            <a:endParaRPr lang="en-US" altLang="zh-CN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457200"/>
            <a:r>
              <a:rPr lang="zh-CN" altLang="en-US" sz="2600" dirty="0"/>
              <a:t>两种方法</a:t>
            </a:r>
            <a:r>
              <a:rPr lang="zh-CN" altLang="en-US" sz="2600" u="dbl" dirty="0" smtClean="0"/>
              <a:t>基于邻接矩阵</a:t>
            </a:r>
            <a:r>
              <a:rPr lang="en-US" altLang="zh-CN" sz="2600" dirty="0" smtClean="0"/>
              <a:t>, </a:t>
            </a:r>
            <a:r>
              <a:rPr lang="zh-CN" altLang="en-US" sz="2600" dirty="0" smtClean="0"/>
              <a:t>时间</a:t>
            </a:r>
            <a:r>
              <a:rPr lang="zh-CN" altLang="en-US" sz="2600" dirty="0"/>
              <a:t>复杂</a:t>
            </a:r>
            <a:r>
              <a:rPr lang="zh-CN" altLang="en-US" sz="2600" dirty="0" smtClean="0"/>
              <a:t>度都是</a:t>
            </a:r>
            <a:r>
              <a:rPr lang="en-US" altLang="zh-CN" sz="2600" dirty="0" smtClean="0">
                <a:solidFill>
                  <a:srgbClr val="FF00FF"/>
                </a:solidFill>
              </a:rPr>
              <a:t>O(</a:t>
            </a:r>
            <a:r>
              <a:rPr lang="en-US" altLang="zh-CN" sz="2600" i="1" dirty="0" smtClean="0">
                <a:solidFill>
                  <a:srgbClr val="FF00FF"/>
                </a:solidFill>
              </a:rPr>
              <a:t>n</a:t>
            </a:r>
            <a:r>
              <a:rPr lang="en-US" altLang="zh-CN" sz="2600" baseline="30000" dirty="0" smtClean="0">
                <a:solidFill>
                  <a:srgbClr val="FF00FF"/>
                </a:solidFill>
              </a:rPr>
              <a:t>3</a:t>
            </a:r>
            <a:r>
              <a:rPr lang="en-US" altLang="zh-CN" sz="2600" dirty="0" smtClean="0">
                <a:solidFill>
                  <a:srgbClr val="FF00FF"/>
                </a:solidFill>
              </a:rPr>
              <a:t>)</a:t>
            </a:r>
            <a:endParaRPr lang="zh-CN" altLang="en-US" sz="2600" dirty="0">
              <a:solidFill>
                <a:srgbClr val="FF00FF"/>
              </a:solidFill>
            </a:endParaRPr>
          </a:p>
        </p:txBody>
      </p:sp>
      <p:sp>
        <p:nvSpPr>
          <p:cNvPr id="4" name="Oval 15"/>
          <p:cNvSpPr>
            <a:spLocks noChangeArrowheads="1"/>
          </p:cNvSpPr>
          <p:nvPr/>
        </p:nvSpPr>
        <p:spPr bwMode="auto">
          <a:xfrm>
            <a:off x="1881860" y="1640497"/>
            <a:ext cx="297821" cy="297821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smtClean="0"/>
              <a:t>P</a:t>
            </a:r>
            <a:r>
              <a:rPr lang="en-US" altLang="zh-CN" sz="1400" baseline="-25000" dirty="0" smtClean="0"/>
              <a:t>1</a:t>
            </a:r>
            <a:endParaRPr lang="en-US" altLang="zh-CN" sz="1400" baseline="-25000" dirty="0"/>
          </a:p>
        </p:txBody>
      </p:sp>
      <p:sp>
        <p:nvSpPr>
          <p:cNvPr id="6" name="Oval 15"/>
          <p:cNvSpPr>
            <a:spLocks noChangeArrowheads="1"/>
          </p:cNvSpPr>
          <p:nvPr/>
        </p:nvSpPr>
        <p:spPr bwMode="auto">
          <a:xfrm>
            <a:off x="3131840" y="1404153"/>
            <a:ext cx="246133" cy="24613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smtClean="0"/>
              <a:t>P</a:t>
            </a:r>
            <a:r>
              <a:rPr lang="en-US" altLang="zh-CN" sz="1400" baseline="-25000" dirty="0" smtClean="0"/>
              <a:t>2</a:t>
            </a:r>
            <a:endParaRPr lang="en-US" altLang="zh-CN" sz="1400" baseline="-25000" dirty="0"/>
          </a:p>
        </p:txBody>
      </p:sp>
      <p:sp>
        <p:nvSpPr>
          <p:cNvPr id="7" name="Oval 15"/>
          <p:cNvSpPr>
            <a:spLocks noChangeArrowheads="1"/>
          </p:cNvSpPr>
          <p:nvPr/>
        </p:nvSpPr>
        <p:spPr bwMode="auto">
          <a:xfrm>
            <a:off x="3405074" y="1715850"/>
            <a:ext cx="246133" cy="24613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smtClean="0"/>
              <a:t>P</a:t>
            </a:r>
            <a:r>
              <a:rPr lang="en-US" altLang="zh-CN" sz="1400" baseline="-25000" dirty="0" smtClean="0"/>
              <a:t>3</a:t>
            </a:r>
            <a:endParaRPr lang="en-US" altLang="zh-CN" sz="1400" baseline="-25000" dirty="0"/>
          </a:p>
        </p:txBody>
      </p:sp>
      <p:sp>
        <p:nvSpPr>
          <p:cNvPr id="8" name="Oval 15"/>
          <p:cNvSpPr>
            <a:spLocks noChangeArrowheads="1"/>
          </p:cNvSpPr>
          <p:nvPr/>
        </p:nvSpPr>
        <p:spPr bwMode="auto">
          <a:xfrm>
            <a:off x="2771800" y="2082334"/>
            <a:ext cx="246133" cy="24613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err="1" smtClean="0"/>
              <a:t>P</a:t>
            </a:r>
            <a:r>
              <a:rPr lang="en-US" altLang="zh-CN" sz="1400" baseline="-25000" dirty="0" err="1" smtClean="0"/>
              <a:t>n</a:t>
            </a:r>
            <a:endParaRPr lang="en-US" altLang="zh-CN" sz="1400" baseline="-25000" dirty="0"/>
          </a:p>
        </p:txBody>
      </p:sp>
      <p:cxnSp>
        <p:nvCxnSpPr>
          <p:cNvPr id="10" name="直接箭头连接符 9"/>
          <p:cNvCxnSpPr>
            <a:stCxn id="4" idx="7"/>
            <a:endCxn id="6" idx="2"/>
          </p:cNvCxnSpPr>
          <p:nvPr/>
        </p:nvCxnSpPr>
        <p:spPr>
          <a:xfrm flipV="1">
            <a:off x="2136066" y="1527220"/>
            <a:ext cx="995774" cy="156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" idx="6"/>
            <a:endCxn id="7" idx="1"/>
          </p:cNvCxnSpPr>
          <p:nvPr/>
        </p:nvCxnSpPr>
        <p:spPr>
          <a:xfrm flipV="1">
            <a:off x="2179681" y="1751895"/>
            <a:ext cx="1261438" cy="3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8" idx="2"/>
          </p:cNvCxnSpPr>
          <p:nvPr/>
        </p:nvCxnSpPr>
        <p:spPr>
          <a:xfrm>
            <a:off x="2030771" y="1938318"/>
            <a:ext cx="741029" cy="26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3017933" y="1900099"/>
            <a:ext cx="510470" cy="152400"/>
          </a:xfrm>
          <a:prstGeom prst="ellipse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/>
              <a:t>……</a:t>
            </a:r>
            <a:endParaRPr lang="en-US" altLang="zh-CN" sz="1400" baseline="-25000" dirty="0"/>
          </a:p>
        </p:txBody>
      </p:sp>
      <p:cxnSp>
        <p:nvCxnSpPr>
          <p:cNvPr id="18" name="直接箭头连接符 17"/>
          <p:cNvCxnSpPr>
            <a:stCxn id="4" idx="5"/>
          </p:cNvCxnSpPr>
          <p:nvPr/>
        </p:nvCxnSpPr>
        <p:spPr>
          <a:xfrm>
            <a:off x="2136066" y="1894703"/>
            <a:ext cx="881867" cy="104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燕尾形箭头 21"/>
          <p:cNvSpPr/>
          <p:nvPr/>
        </p:nvSpPr>
        <p:spPr>
          <a:xfrm>
            <a:off x="4193691" y="1618862"/>
            <a:ext cx="875878" cy="555114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Oval 15"/>
          <p:cNvSpPr>
            <a:spLocks noChangeArrowheads="1"/>
          </p:cNvSpPr>
          <p:nvPr/>
        </p:nvSpPr>
        <p:spPr bwMode="auto">
          <a:xfrm>
            <a:off x="5735918" y="1674452"/>
            <a:ext cx="246133" cy="24613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err="1" smtClean="0"/>
              <a:t>P</a:t>
            </a:r>
            <a:r>
              <a:rPr lang="en-US" altLang="zh-CN" sz="1400" i="1" baseline="-25000" dirty="0" err="1" smtClean="0"/>
              <a:t>x</a:t>
            </a:r>
            <a:endParaRPr lang="en-US" altLang="zh-CN" sz="1400" i="1" baseline="-25000" dirty="0"/>
          </a:p>
        </p:txBody>
      </p:sp>
      <p:sp>
        <p:nvSpPr>
          <p:cNvPr id="24" name="Oval 15"/>
          <p:cNvSpPr>
            <a:spLocks noChangeArrowheads="1"/>
          </p:cNvSpPr>
          <p:nvPr/>
        </p:nvSpPr>
        <p:spPr bwMode="auto">
          <a:xfrm>
            <a:off x="6702131" y="1670606"/>
            <a:ext cx="246133" cy="246133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i="1" dirty="0" err="1" smtClean="0"/>
              <a:t>P</a:t>
            </a:r>
            <a:r>
              <a:rPr lang="en-US" altLang="zh-CN" sz="1400" i="1" baseline="-25000" dirty="0" err="1" smtClean="0"/>
              <a:t>y</a:t>
            </a:r>
            <a:endParaRPr lang="en-US" altLang="zh-CN" sz="1400" i="1" baseline="-25000" dirty="0"/>
          </a:p>
        </p:txBody>
      </p:sp>
      <p:cxnSp>
        <p:nvCxnSpPr>
          <p:cNvPr id="25" name="直接箭头连接符 24"/>
          <p:cNvCxnSpPr>
            <a:stCxn id="23" idx="6"/>
            <a:endCxn id="24" idx="2"/>
          </p:cNvCxnSpPr>
          <p:nvPr/>
        </p:nvCxnSpPr>
        <p:spPr>
          <a:xfrm flipV="1">
            <a:off x="5982051" y="1793673"/>
            <a:ext cx="720080" cy="3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67587" y="2010326"/>
            <a:ext cx="21307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[1,2,…,</a:t>
            </a:r>
            <a:r>
              <a:rPr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 </a:t>
            </a:r>
            <a:r>
              <a:rPr lang="zh-CN" altLang="en-US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 </a:t>
            </a:r>
            <a:r>
              <a:rPr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16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!=</a:t>
            </a:r>
            <a:r>
              <a:rPr lang="en-US" altLang="zh-CN" sz="16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endParaRPr lang="zh-CN" altLang="en-US" sz="1600" i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38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17" grpId="0"/>
      <p:bldP spid="22" grpId="0" animBg="1"/>
      <p:bldP spid="23" grpId="0" animBg="1"/>
      <p:bldP spid="24" grpId="0" animBg="1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45579"/>
            <a:ext cx="8191500" cy="5419725"/>
          </a:xfrm>
        </p:spPr>
        <p:txBody>
          <a:bodyPr/>
          <a:lstStyle/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400" i="1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有向图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出发，依次对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的每个顶点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4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探测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，因而要进行</a:t>
            </a:r>
            <a:r>
              <a:rPr lang="en-US" altLang="zh-CN" sz="12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探测！</a:t>
            </a:r>
            <a:endParaRPr lang="en-US" altLang="zh-CN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首先，对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，以路径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（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）为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比较：</a:t>
            </a:r>
            <a:r>
              <a:rPr lang="zh-CN" alt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路径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18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的长度，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短者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称为：从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16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00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中间顶点的序号不大于</a:t>
            </a:r>
            <a:r>
              <a:rPr lang="en-US" altLang="zh-CN" sz="1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600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然后，对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探测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，在路径</a:t>
            </a:r>
            <a:r>
              <a:rPr lang="en-US" altLang="zh-CN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0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</a:t>
            </a:r>
            <a:r>
              <a:rPr lang="zh-CN" altLang="en-US" sz="20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尝试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再增加一个点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1314450" lvl="2" indent="-457200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比较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路径</a:t>
            </a:r>
            <a:r>
              <a:rPr lang="en-US" altLang="zh-CN" sz="18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⊕</a:t>
            </a:r>
            <a:r>
              <a:rPr lang="en-US" altLang="zh-CN" sz="18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8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的长度，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6075" lvl="3" indent="-184150"/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较短者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称为：从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中间顶点的序号不</a:t>
            </a:r>
            <a:r>
              <a:rPr lang="zh-CN" altLang="en-US" sz="1600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1600" i="1" u="sng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i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16075" lvl="3" indent="-1841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n-US" altLang="zh-C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14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14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baseline="-25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400" i="1" baseline="-25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4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4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分别是</a:t>
            </a:r>
            <a:r>
              <a:rPr lang="zh-CN" altLang="en-US" sz="1400" u="dottedHeavy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之前找到的</a:t>
            </a:r>
            <a:r>
              <a:rPr lang="zh-CN" altLang="en-US" sz="14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中间顶点的序号不大于</a:t>
            </a:r>
            <a:r>
              <a:rPr lang="en-US" altLang="zh-CN" sz="1400" i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400" i="1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依次类推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,…,V</a:t>
            </a:r>
            <a:r>
              <a:rPr lang="en-US" altLang="zh-CN" sz="2000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zh-CN" altLang="en-US" sz="2000" u="sng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探测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（总共进行 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次探测）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最后求得的即为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到</a:t>
            </a:r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000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的最短路径。</a:t>
            </a:r>
            <a:endParaRPr lang="zh-CN" altLang="en-US" sz="2000" dirty="0">
              <a:solidFill>
                <a:srgbClr val="00206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7.2a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椭圆 5"/>
          <p:cNvSpPr/>
          <p:nvPr/>
        </p:nvSpPr>
        <p:spPr>
          <a:xfrm>
            <a:off x="343404" y="201497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89876" y="2806788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6" y="191683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600" dirty="0"/>
          </a:p>
        </p:txBody>
      </p:sp>
      <p:sp>
        <p:nvSpPr>
          <p:cNvPr id="9" name="矩形 8"/>
          <p:cNvSpPr/>
          <p:nvPr/>
        </p:nvSpPr>
        <p:spPr>
          <a:xfrm>
            <a:off x="746364" y="2529194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baseline="-25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6" idx="5"/>
            <a:endCxn id="7" idx="1"/>
          </p:cNvCxnSpPr>
          <p:nvPr/>
        </p:nvCxnSpPr>
        <p:spPr>
          <a:xfrm>
            <a:off x="466329" y="2137903"/>
            <a:ext cx="344638" cy="689976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08338" y="3641731"/>
            <a:ext cx="144016" cy="14401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0839" y="3530344"/>
            <a:ext cx="3665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zh-CN" altLang="en-US" sz="1600" dirty="0">
              <a:solidFill>
                <a:srgbClr val="FF00FF"/>
              </a:solidFill>
            </a:endParaRPr>
          </a:p>
        </p:txBody>
      </p:sp>
      <p:cxnSp>
        <p:nvCxnSpPr>
          <p:cNvPr id="15" name="直接箭头连接符 14"/>
          <p:cNvCxnSpPr>
            <a:stCxn id="7" idx="4"/>
            <a:endCxn id="11" idx="7"/>
          </p:cNvCxnSpPr>
          <p:nvPr/>
        </p:nvCxnSpPr>
        <p:spPr>
          <a:xfrm flipH="1">
            <a:off x="531263" y="2950804"/>
            <a:ext cx="330621" cy="712018"/>
          </a:xfrm>
          <a:prstGeom prst="straightConnector1">
            <a:avLst/>
          </a:prstGeom>
          <a:ln>
            <a:solidFill>
              <a:srgbClr val="0070C0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6" idx="4"/>
            <a:endCxn id="11" idx="1"/>
          </p:cNvCxnSpPr>
          <p:nvPr/>
        </p:nvCxnSpPr>
        <p:spPr>
          <a:xfrm>
            <a:off x="415412" y="2158994"/>
            <a:ext cx="14017" cy="150382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746364" y="6063694"/>
            <a:ext cx="8290132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按此方法，可</a:t>
            </a:r>
            <a:r>
              <a:rPr lang="zh-CN" altLang="en-US" sz="1800" i="1" u="dashHeavy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同时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求得 </a:t>
            </a:r>
            <a:r>
              <a:rPr lang="zh-CN" altLang="en-US" sz="18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各对顶点</a:t>
            </a:r>
            <a:r>
              <a:rPr lang="en-US" altLang="zh-C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=0,1,2,…,</a:t>
            </a:r>
            <a:r>
              <a:rPr lang="en-US" altLang="zh-CN" sz="18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 </a:t>
            </a:r>
            <a:r>
              <a:rPr lang="en-US" altLang="zh-CN" sz="18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1800" dirty="0" err="1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≠</a:t>
            </a:r>
            <a:r>
              <a:rPr lang="en-US" altLang="zh-CN" sz="18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间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的最短路径！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631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1" grpId="0" animBg="1"/>
      <p:bldP spid="12" grpId="0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7271021" y="933118"/>
            <a:ext cx="1730293" cy="1291733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271021" y="2283841"/>
            <a:ext cx="1730293" cy="129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1132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612667" y="1049295"/>
            <a:ext cx="1582739" cy="1062038"/>
            <a:chOff x="2963" y="2916"/>
            <a:chExt cx="997" cy="669"/>
          </a:xfrm>
        </p:grpSpPr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96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391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7334227" y="1063583"/>
            <a:ext cx="1584326" cy="1062038"/>
            <a:chOff x="2765" y="2916"/>
            <a:chExt cx="998" cy="669"/>
          </a:xfrm>
        </p:grpSpPr>
        <p:sp>
          <p:nvSpPr>
            <p:cNvPr id="66" name="AutoShape 30"/>
            <p:cNvSpPr>
              <a:spLocks/>
            </p:cNvSpPr>
            <p:nvPr/>
          </p:nvSpPr>
          <p:spPr bwMode="auto">
            <a:xfrm>
              <a:off x="276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31"/>
            <p:cNvSpPr>
              <a:spLocks/>
            </p:cNvSpPr>
            <p:nvPr/>
          </p:nvSpPr>
          <p:spPr bwMode="auto">
            <a:xfrm>
              <a:off x="3718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5617993" y="2390808"/>
            <a:ext cx="1570039" cy="1062038"/>
            <a:chOff x="2952" y="2916"/>
            <a:chExt cx="989" cy="669"/>
          </a:xfrm>
        </p:grpSpPr>
        <p:sp>
          <p:nvSpPr>
            <p:cNvPr id="45" name="AutoShape 51"/>
            <p:cNvSpPr>
              <a:spLocks/>
            </p:cNvSpPr>
            <p:nvPr/>
          </p:nvSpPr>
          <p:spPr bwMode="auto">
            <a:xfrm>
              <a:off x="2952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52"/>
            <p:cNvSpPr>
              <a:spLocks/>
            </p:cNvSpPr>
            <p:nvPr/>
          </p:nvSpPr>
          <p:spPr bwMode="auto">
            <a:xfrm>
              <a:off x="3896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7333558" y="2390808"/>
            <a:ext cx="1558926" cy="1062038"/>
            <a:chOff x="2757" y="2916"/>
            <a:chExt cx="982" cy="669"/>
          </a:xfrm>
        </p:grpSpPr>
        <p:sp>
          <p:nvSpPr>
            <p:cNvPr id="40" name="AutoShape 57"/>
            <p:cNvSpPr>
              <a:spLocks/>
            </p:cNvSpPr>
            <p:nvPr/>
          </p:nvSpPr>
          <p:spPr bwMode="auto">
            <a:xfrm>
              <a:off x="2757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58"/>
            <p:cNvSpPr>
              <a:spLocks/>
            </p:cNvSpPr>
            <p:nvPr/>
          </p:nvSpPr>
          <p:spPr bwMode="auto">
            <a:xfrm>
              <a:off x="3694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5900133" y="3527765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7417696" y="3527765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56509"/>
              </p:ext>
            </p:extLst>
          </p:nvPr>
        </p:nvGraphicFramePr>
        <p:xfrm>
          <a:off x="2240083" y="106054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286262"/>
              </p:ext>
            </p:extLst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193531"/>
              </p:ext>
            </p:extLst>
          </p:nvPr>
        </p:nvGraphicFramePr>
        <p:xfrm>
          <a:off x="5664323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33745"/>
              </p:ext>
            </p:extLst>
          </p:nvPr>
        </p:nvGraphicFramePr>
        <p:xfrm>
          <a:off x="7367790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422638"/>
              </p:ext>
            </p:extLst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427985"/>
              </p:ext>
            </p:extLst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118572"/>
              </p:ext>
            </p:extLst>
          </p:nvPr>
        </p:nvGraphicFramePr>
        <p:xfrm>
          <a:off x="5643204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568140"/>
              </p:ext>
            </p:extLst>
          </p:nvPr>
        </p:nvGraphicFramePr>
        <p:xfrm>
          <a:off x="7373599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/>
          </p:nvPr>
        </p:nvGraphicFramePr>
        <p:xfrm>
          <a:off x="2181351" y="4089301"/>
          <a:ext cx="6737201" cy="26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3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557068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中间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顶点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可能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受影响的</a:t>
                      </a:r>
                      <a:r>
                        <a:rPr lang="zh-CN" altLang="en-US" sz="1800" b="1" u="heavy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路径</a:t>
                      </a:r>
                      <a:endParaRPr lang="zh-CN" altLang="en-US" sz="1800" b="1" u="heavy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736336">
                <a:tc row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54220"/>
                  </a:ext>
                </a:extLst>
              </a:tr>
            </a:tbl>
          </a:graphicData>
        </a:graphic>
      </p:graphicFrame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2430889" y="5328224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064439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739032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3" name="Rectangle 69"/>
          <p:cNvSpPr>
            <a:spLocks noChangeArrowheads="1"/>
          </p:cNvSpPr>
          <p:nvPr/>
        </p:nvSpPr>
        <p:spPr bwMode="auto">
          <a:xfrm>
            <a:off x="3398992" y="4509185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Rectangle 69"/>
          <p:cNvSpPr>
            <a:spLocks noChangeArrowheads="1"/>
          </p:cNvSpPr>
          <p:nvPr/>
        </p:nvSpPr>
        <p:spPr bwMode="auto">
          <a:xfrm>
            <a:off x="3398992" y="5286840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3398992" y="5602888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+11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2=|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3398992" y="5996905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3398992" y="633395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|=3+4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</a:t>
            </a:r>
            <a:r>
              <a:rPr lang="zh-CN" altLang="en-US" sz="2000" b="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3398992" y="4863387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78216" y="4913873"/>
            <a:ext cx="28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探测点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69"/>
          <p:cNvSpPr>
            <a:spLocks noChangeArrowheads="1"/>
          </p:cNvSpPr>
          <p:nvPr/>
        </p:nvSpPr>
        <p:spPr bwMode="auto">
          <a:xfrm>
            <a:off x="2430889" y="5328224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3395219" y="4519714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Rectangle 69"/>
          <p:cNvSpPr>
            <a:spLocks noChangeArrowheads="1"/>
          </p:cNvSpPr>
          <p:nvPr/>
        </p:nvSpPr>
        <p:spPr bwMode="auto">
          <a:xfrm>
            <a:off x="3395219" y="526767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5" name="Rectangle 69"/>
          <p:cNvSpPr>
            <a:spLocks noChangeArrowheads="1"/>
          </p:cNvSpPr>
          <p:nvPr/>
        </p:nvSpPr>
        <p:spPr bwMode="auto">
          <a:xfrm>
            <a:off x="3395219" y="5614506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Rectangle 69"/>
          <p:cNvSpPr>
            <a:spLocks noChangeArrowheads="1"/>
          </p:cNvSpPr>
          <p:nvPr/>
        </p:nvSpPr>
        <p:spPr bwMode="auto">
          <a:xfrm>
            <a:off x="3394164" y="5985559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3394164" y="631803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Rectangle 69"/>
          <p:cNvSpPr>
            <a:spLocks noChangeArrowheads="1"/>
          </p:cNvSpPr>
          <p:nvPr/>
        </p:nvSpPr>
        <p:spPr bwMode="auto">
          <a:xfrm>
            <a:off x="3395219" y="4835368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|=4+2  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11=|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9" name="十二角星 128"/>
          <p:cNvSpPr/>
          <p:nvPr/>
        </p:nvSpPr>
        <p:spPr>
          <a:xfrm>
            <a:off x="6664550" y="1023703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十二角星 129"/>
          <p:cNvSpPr/>
          <p:nvPr/>
        </p:nvSpPr>
        <p:spPr>
          <a:xfrm>
            <a:off x="6632521" y="2318260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2429133" y="5315741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3402765" y="4515686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|=6+7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4=|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Rectangle 69"/>
          <p:cNvSpPr>
            <a:spLocks noChangeArrowheads="1"/>
          </p:cNvSpPr>
          <p:nvPr/>
        </p:nvSpPr>
        <p:spPr bwMode="auto">
          <a:xfrm>
            <a:off x="3402765" y="5278682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+3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rgbClr val="0000CC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Rectangle 69"/>
          <p:cNvSpPr>
            <a:spLocks noChangeArrowheads="1"/>
          </p:cNvSpPr>
          <p:nvPr/>
        </p:nvSpPr>
        <p:spPr bwMode="auto">
          <a:xfrm>
            <a:off x="3402765" y="5619016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3402765" y="5979862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Rectangle 69"/>
          <p:cNvSpPr>
            <a:spLocks noChangeArrowheads="1"/>
          </p:cNvSpPr>
          <p:nvPr/>
        </p:nvSpPr>
        <p:spPr bwMode="auto">
          <a:xfrm>
            <a:off x="3402765" y="6323911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Rectangle 69"/>
          <p:cNvSpPr>
            <a:spLocks noChangeArrowheads="1"/>
          </p:cNvSpPr>
          <p:nvPr/>
        </p:nvSpPr>
        <p:spPr bwMode="auto">
          <a:xfrm>
            <a:off x="3402765" y="4849477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8" name="十二角星 137"/>
          <p:cNvSpPr/>
          <p:nvPr/>
        </p:nvSpPr>
        <p:spPr>
          <a:xfrm>
            <a:off x="7377616" y="1363267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十二角星 138"/>
          <p:cNvSpPr/>
          <p:nvPr/>
        </p:nvSpPr>
        <p:spPr>
          <a:xfrm>
            <a:off x="7380312" y="2704124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内容占位符 2"/>
          <p:cNvSpPr>
            <a:spLocks noGrp="1"/>
          </p:cNvSpPr>
          <p:nvPr>
            <p:ph idx="1"/>
          </p:nvPr>
        </p:nvSpPr>
        <p:spPr>
          <a:xfrm>
            <a:off x="1907704" y="4077072"/>
            <a:ext cx="6935536" cy="24567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 smtClean="0"/>
              <a:t>得到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最终的</a:t>
            </a:r>
            <a:r>
              <a:rPr lang="zh-CN" altLang="en-US" sz="2000" dirty="0" smtClean="0"/>
              <a:t>中</a:t>
            </a:r>
            <a:r>
              <a:rPr lang="zh-CN" altLang="en-US" sz="2000" b="1" i="1" dirty="0" smtClean="0"/>
              <a:t>最短距离</a:t>
            </a:r>
            <a:r>
              <a:rPr lang="zh-CN" altLang="en-US" sz="20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000" dirty="0" smtClean="0"/>
              <a:t>和</a:t>
            </a:r>
            <a:r>
              <a:rPr lang="zh-CN" altLang="en-US" sz="2000" b="1" i="1" dirty="0" smtClean="0"/>
              <a:t>路径</a:t>
            </a:r>
            <a:r>
              <a:rPr lang="zh-CN" altLang="en-US" sz="20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</a:rPr>
              <a:t>Path</a:t>
            </a:r>
            <a:r>
              <a:rPr lang="zh-CN" altLang="en-US" sz="2000" dirty="0" smtClean="0"/>
              <a:t>，据此可得</a:t>
            </a:r>
            <a:r>
              <a:rPr lang="en-US" altLang="zh-CN" sz="2000" dirty="0" smtClean="0"/>
              <a:t>: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{0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1},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 smtClean="0"/>
              <a:t>是</a:t>
            </a:r>
            <a:r>
              <a:rPr lang="en-US" altLang="zh-CN" sz="1800" b="1" dirty="0" smtClean="0"/>
              <a:t>4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{0</a:t>
            </a:r>
            <a:r>
              <a:rPr lang="en-US" altLang="zh-CN" sz="1800" dirty="0"/>
              <a:t>, </a:t>
            </a:r>
            <a:r>
              <a:rPr lang="en-US" altLang="zh-CN" sz="1800" b="1" dirty="0">
                <a:solidFill>
                  <a:srgbClr val="FF00FF"/>
                </a:solidFill>
              </a:rPr>
              <a:t>1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2},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dirty="0" smtClean="0">
                <a:solidFill>
                  <a:srgbClr val="FF00FF"/>
                </a:solidFill>
              </a:rPr>
              <a:t>6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{1</a:t>
            </a:r>
            <a:r>
              <a:rPr lang="en-US" altLang="zh-CN" sz="1800" dirty="0"/>
              <a:t>, </a:t>
            </a:r>
            <a:r>
              <a:rPr lang="en-US" altLang="zh-CN" sz="1800" b="1" dirty="0">
                <a:solidFill>
                  <a:srgbClr val="00B050"/>
                </a:solidFill>
              </a:rPr>
              <a:t>2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0},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 smtClean="0"/>
              <a:t>是</a:t>
            </a:r>
            <a:r>
              <a:rPr lang="en-US" altLang="zh-CN" sz="1800" b="1" dirty="0" smtClean="0">
                <a:solidFill>
                  <a:srgbClr val="00B050"/>
                </a:solidFill>
              </a:rPr>
              <a:t>5</a:t>
            </a:r>
            <a:r>
              <a:rPr lang="en-US" altLang="zh-CN" sz="1800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{1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2},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 smtClean="0"/>
              <a:t>是</a:t>
            </a:r>
            <a:r>
              <a:rPr lang="en-US" altLang="zh-CN" sz="1800" b="1" dirty="0" smtClean="0"/>
              <a:t>2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{2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0},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 smtClean="0"/>
              <a:t>是</a:t>
            </a:r>
            <a:r>
              <a:rPr lang="en-US" altLang="zh-CN" sz="1800" b="1" dirty="0" smtClean="0"/>
              <a:t>3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{2</a:t>
            </a:r>
            <a:r>
              <a:rPr lang="en-US" altLang="zh-CN" sz="1800" dirty="0"/>
              <a:t>, </a:t>
            </a:r>
            <a:r>
              <a:rPr lang="en-US" altLang="zh-CN" sz="1800" dirty="0">
                <a:solidFill>
                  <a:srgbClr val="FF0000"/>
                </a:solidFill>
              </a:rPr>
              <a:t>0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1},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dirty="0" smtClean="0">
                <a:solidFill>
                  <a:srgbClr val="FF0000"/>
                </a:solidFill>
              </a:rPr>
              <a:t>7</a:t>
            </a:r>
            <a:r>
              <a:rPr lang="en-US" altLang="zh-CN" sz="1800" dirty="0" smtClean="0"/>
              <a:t>;</a:t>
            </a:r>
            <a:endParaRPr lang="zh-CN" altLang="en-US" sz="2000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337367"/>
              </p:ext>
            </p:extLst>
          </p:nvPr>
        </p:nvGraphicFramePr>
        <p:xfrm>
          <a:off x="108965" y="978322"/>
          <a:ext cx="1128300" cy="107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0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107504" y="945852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1190172" y="945852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3349" y="4635663"/>
            <a:ext cx="1505690" cy="1529641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3688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0" grpId="0" animBg="1"/>
      <p:bldP spid="28" grpId="0"/>
      <p:bldP spid="29" grpId="0"/>
      <p:bldP spid="30" grpId="0"/>
      <p:bldP spid="103" grpId="0"/>
      <p:bldP spid="103" grpId="1"/>
      <p:bldP spid="110" grpId="0"/>
      <p:bldP spid="111" grpId="0"/>
      <p:bldP spid="112" grpId="0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 animBg="1"/>
      <p:bldP spid="120" grpId="1" animBg="1"/>
      <p:bldP spid="121" grpId="0" animBg="1"/>
      <p:bldP spid="121" grpId="1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 animBg="1"/>
      <p:bldP spid="129" grpId="1" animBg="1"/>
      <p:bldP spid="130" grpId="0" animBg="1"/>
      <p:bldP spid="130" grpId="1" animBg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 animBg="1"/>
      <p:bldP spid="138" grpId="1" animBg="1"/>
      <p:bldP spid="139" grpId="0" animBg="1"/>
      <p:bldP spid="13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1132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240083" y="106054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/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/>
          </p:nvPr>
        </p:nvGraphicFramePr>
        <p:xfrm>
          <a:off x="2181351" y="4089301"/>
          <a:ext cx="6737201" cy="26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3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557068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中间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顶点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可能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受影响的</a:t>
                      </a:r>
                      <a:r>
                        <a:rPr lang="zh-CN" altLang="en-US" sz="1800" b="1" u="heavy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路径</a:t>
                      </a:r>
                      <a:endParaRPr lang="zh-CN" altLang="en-US" sz="1800" b="1" u="heavy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736336">
                <a:tc row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54220"/>
                  </a:ext>
                </a:extLst>
              </a:tr>
            </a:tbl>
          </a:graphicData>
        </a:graphic>
      </p:graphicFrame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2430889" y="5328224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3" name="Rectangle 69"/>
          <p:cNvSpPr>
            <a:spLocks noChangeArrowheads="1"/>
          </p:cNvSpPr>
          <p:nvPr/>
        </p:nvSpPr>
        <p:spPr bwMode="auto">
          <a:xfrm>
            <a:off x="3398992" y="4509185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Rectangle 69"/>
          <p:cNvSpPr>
            <a:spLocks noChangeArrowheads="1"/>
          </p:cNvSpPr>
          <p:nvPr/>
        </p:nvSpPr>
        <p:spPr bwMode="auto">
          <a:xfrm>
            <a:off x="3398992" y="5286840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3398992" y="5602888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+11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2=|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3398992" y="5996905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3398992" y="633395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|=3+4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</a:t>
            </a:r>
            <a:r>
              <a:rPr lang="zh-CN" altLang="en-US" sz="2000" b="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3398992" y="4863387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78216" y="4913873"/>
            <a:ext cx="28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探测点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/>
          </p:nvPr>
        </p:nvGraphicFramePr>
        <p:xfrm>
          <a:off x="108965" y="978322"/>
          <a:ext cx="1128300" cy="107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0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107504" y="945852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1190172" y="945852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3349" y="4635663"/>
            <a:ext cx="1505690" cy="1529641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3697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3" grpId="0"/>
      <p:bldP spid="110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 animBg="1"/>
      <p:bldP spid="1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1451132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612667" y="1049295"/>
            <a:ext cx="1582739" cy="1062038"/>
            <a:chOff x="2963" y="2916"/>
            <a:chExt cx="997" cy="669"/>
          </a:xfrm>
        </p:grpSpPr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96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391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5617993" y="2390808"/>
            <a:ext cx="1570039" cy="1062038"/>
            <a:chOff x="2952" y="2916"/>
            <a:chExt cx="989" cy="669"/>
          </a:xfrm>
        </p:grpSpPr>
        <p:sp>
          <p:nvSpPr>
            <p:cNvPr id="45" name="AutoShape 51"/>
            <p:cNvSpPr>
              <a:spLocks/>
            </p:cNvSpPr>
            <p:nvPr/>
          </p:nvSpPr>
          <p:spPr bwMode="auto">
            <a:xfrm>
              <a:off x="2952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52"/>
            <p:cNvSpPr>
              <a:spLocks/>
            </p:cNvSpPr>
            <p:nvPr/>
          </p:nvSpPr>
          <p:spPr bwMode="auto">
            <a:xfrm>
              <a:off x="3896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5900133" y="3527765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240083" y="106054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/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5664323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/>
          </p:nvPr>
        </p:nvGraphicFramePr>
        <p:xfrm>
          <a:off x="5643204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/>
          </p:nvPr>
        </p:nvGraphicFramePr>
        <p:xfrm>
          <a:off x="2181351" y="4089301"/>
          <a:ext cx="6737201" cy="26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3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557068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中间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顶点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可能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受影响的</a:t>
                      </a:r>
                      <a:r>
                        <a:rPr lang="zh-CN" altLang="en-US" sz="1800" b="1" u="heavy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路径</a:t>
                      </a:r>
                      <a:endParaRPr lang="zh-CN" altLang="en-US" sz="1800" b="1" u="heavy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736336">
                <a:tc row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54220"/>
                  </a:ext>
                </a:extLst>
              </a:tr>
            </a:tbl>
          </a:graphicData>
        </a:graphic>
      </p:graphicFrame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064439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78216" y="4913873"/>
            <a:ext cx="28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探测点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" name="Rectangle 69"/>
          <p:cNvSpPr>
            <a:spLocks noChangeArrowheads="1"/>
          </p:cNvSpPr>
          <p:nvPr/>
        </p:nvSpPr>
        <p:spPr bwMode="auto">
          <a:xfrm>
            <a:off x="2464068" y="5354173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3420927" y="4519714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Rectangle 69"/>
          <p:cNvSpPr>
            <a:spLocks noChangeArrowheads="1"/>
          </p:cNvSpPr>
          <p:nvPr/>
        </p:nvSpPr>
        <p:spPr bwMode="auto">
          <a:xfrm>
            <a:off x="3420927" y="526767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5" name="Rectangle 69"/>
          <p:cNvSpPr>
            <a:spLocks noChangeArrowheads="1"/>
          </p:cNvSpPr>
          <p:nvPr/>
        </p:nvSpPr>
        <p:spPr bwMode="auto">
          <a:xfrm>
            <a:off x="3420927" y="5614506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Rectangle 69"/>
          <p:cNvSpPr>
            <a:spLocks noChangeArrowheads="1"/>
          </p:cNvSpPr>
          <p:nvPr/>
        </p:nvSpPr>
        <p:spPr bwMode="auto">
          <a:xfrm>
            <a:off x="3419872" y="6008709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3=|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3419872" y="6341183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Rectangle 69"/>
          <p:cNvSpPr>
            <a:spLocks noChangeArrowheads="1"/>
          </p:cNvSpPr>
          <p:nvPr/>
        </p:nvSpPr>
        <p:spPr bwMode="auto">
          <a:xfrm>
            <a:off x="3420927" y="4835368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|=4+2  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11=|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9" name="十二角星 128"/>
          <p:cNvSpPr/>
          <p:nvPr/>
        </p:nvSpPr>
        <p:spPr>
          <a:xfrm>
            <a:off x="6664550" y="1035278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十二角星 129"/>
          <p:cNvSpPr/>
          <p:nvPr/>
        </p:nvSpPr>
        <p:spPr>
          <a:xfrm>
            <a:off x="6632521" y="2341410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/>
          </p:nvPr>
        </p:nvGraphicFramePr>
        <p:xfrm>
          <a:off x="108965" y="978322"/>
          <a:ext cx="1128300" cy="107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0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107504" y="945852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1190172" y="945852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3349" y="4635663"/>
            <a:ext cx="1505690" cy="1529641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315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11" grpId="0"/>
      <p:bldP spid="119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 animBg="1"/>
      <p:bldP spid="13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7. </a:t>
            </a:r>
            <a:r>
              <a:rPr lang="zh-CN" altLang="en-US" dirty="0" smtClean="0"/>
              <a:t>最</a:t>
            </a:r>
            <a:r>
              <a:rPr lang="zh-CN" altLang="en-US" dirty="0"/>
              <a:t>短</a:t>
            </a:r>
            <a:r>
              <a:rPr lang="zh-CN" altLang="en-US" dirty="0" smtClean="0"/>
              <a:t>路径</a:t>
            </a:r>
            <a:r>
              <a:rPr lang="zh-CN" altLang="en-US" sz="2400" dirty="0" smtClean="0"/>
              <a:t>：</a:t>
            </a:r>
            <a:r>
              <a:rPr lang="zh-CN" altLang="en-US" sz="2400" dirty="0" smtClean="0">
                <a:solidFill>
                  <a:srgbClr val="7030A0"/>
                </a:solidFill>
              </a:rPr>
              <a:t>约定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980728"/>
            <a:ext cx="7992888" cy="5419725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将</a:t>
            </a:r>
            <a:r>
              <a:rPr lang="zh-CN" altLang="en-US" sz="2400" i="1" dirty="0"/>
              <a:t>一个路径</a:t>
            </a:r>
            <a:r>
              <a:rPr lang="zh-CN" altLang="en-US" sz="2400" i="1" dirty="0" smtClean="0"/>
              <a:t>的 </a:t>
            </a:r>
            <a:r>
              <a:rPr lang="zh-CN" altLang="en-US" sz="2400" i="1" u="sng" dirty="0" smtClean="0"/>
              <a:t>起始</a:t>
            </a:r>
            <a:r>
              <a:rPr lang="zh-CN" altLang="en-US" sz="2400" i="1" u="sng" dirty="0"/>
              <a:t>顶点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70C0"/>
                </a:solidFill>
              </a:rPr>
              <a:t>源点</a:t>
            </a:r>
            <a:r>
              <a:rPr lang="zh-CN" altLang="en-US" sz="2400" dirty="0"/>
              <a:t>，</a:t>
            </a:r>
            <a:r>
              <a:rPr lang="zh-CN" altLang="en-US" sz="2400" i="1" u="sng" dirty="0"/>
              <a:t>最后一个顶点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0070C0"/>
                </a:solidFill>
              </a:rPr>
              <a:t>终点</a:t>
            </a:r>
            <a:r>
              <a:rPr lang="zh-CN" altLang="en-US" sz="2400" dirty="0"/>
              <a:t>。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en-US" altLang="zh-CN" sz="2400" dirty="0" smtClean="0"/>
              <a:t>【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单源 </a:t>
            </a:r>
            <a:r>
              <a:rPr lang="en-US" altLang="zh-CN" sz="2400" dirty="0" smtClean="0"/>
              <a:t>&amp;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多源</a:t>
            </a:r>
            <a:r>
              <a:rPr lang="en-US" altLang="zh-CN" sz="2400" dirty="0" smtClean="0"/>
              <a:t>】</a:t>
            </a:r>
            <a:r>
              <a:rPr lang="zh-CN" altLang="en-US" sz="2400" dirty="0" smtClean="0"/>
              <a:t>最短路径</a:t>
            </a:r>
            <a:endParaRPr lang="en-US" altLang="zh-CN" sz="2400" dirty="0" smtClean="0"/>
          </a:p>
          <a:p>
            <a:pPr marL="8572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200" b="1" dirty="0" smtClean="0"/>
              <a:t>起点</a:t>
            </a:r>
            <a:r>
              <a:rPr lang="zh-CN" altLang="en-US" sz="2200" dirty="0" smtClean="0"/>
              <a:t>：</a:t>
            </a:r>
            <a:r>
              <a:rPr lang="zh-CN" altLang="en-US" sz="2200" i="1" dirty="0" smtClean="0">
                <a:solidFill>
                  <a:srgbClr val="00B050"/>
                </a:solidFill>
              </a:rPr>
              <a:t>固定</a:t>
            </a:r>
            <a:r>
              <a:rPr lang="zh-CN" altLang="en-US" sz="2200" dirty="0" smtClean="0"/>
              <a:t>为某个顶点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200" baseline="-25000" dirty="0" smtClean="0"/>
              <a:t> </a:t>
            </a:r>
            <a:r>
              <a:rPr lang="en-US" altLang="zh-CN" sz="2200" dirty="0" smtClean="0"/>
              <a:t>—— 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单源</a:t>
            </a:r>
            <a:r>
              <a:rPr lang="en-US" altLang="zh-CN" sz="2200" dirty="0" smtClean="0"/>
              <a:t>【</a:t>
            </a:r>
            <a:r>
              <a:rPr lang="en-US" altLang="zh-CN" sz="2000" b="1" dirty="0"/>
              <a:t> </a:t>
            </a:r>
            <a:r>
              <a:rPr lang="en-US" altLang="zh-CN" sz="2000" b="1" dirty="0" err="1" smtClean="0"/>
              <a:t>Dijkstra</a:t>
            </a:r>
            <a:r>
              <a:rPr lang="zh-CN" altLang="en-US" sz="2000" b="1" dirty="0" smtClean="0"/>
              <a:t>算法</a:t>
            </a:r>
            <a:r>
              <a:rPr lang="en-US" altLang="zh-CN" sz="2200" dirty="0" smtClean="0"/>
              <a:t>】</a:t>
            </a:r>
          </a:p>
          <a:p>
            <a:pPr marL="857250" lvl="1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2200" b="1" dirty="0" smtClean="0"/>
              <a:t>起点</a:t>
            </a:r>
            <a:r>
              <a:rPr lang="zh-CN" altLang="en-US" sz="2200" dirty="0" smtClean="0"/>
              <a:t>：</a:t>
            </a:r>
            <a:r>
              <a:rPr lang="zh-CN" altLang="en-US" sz="2200" dirty="0" smtClean="0">
                <a:solidFill>
                  <a:srgbClr val="FFC000"/>
                </a:solidFill>
              </a:rPr>
              <a:t>可以是</a:t>
            </a:r>
            <a:r>
              <a:rPr lang="zh-CN" altLang="en-US" sz="2200" dirty="0" smtClean="0"/>
              <a:t>各个可能的顶点</a:t>
            </a:r>
            <a:r>
              <a:rPr lang="en-US" altLang="zh-C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/>
              <a:t>(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200" dirty="0" smtClean="0"/>
              <a:t>=0,1,2,…,</a:t>
            </a:r>
            <a:r>
              <a:rPr lang="en-US" altLang="zh-CN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/>
              <a:t>-1) ——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多源</a:t>
            </a:r>
            <a:r>
              <a:rPr lang="en-US" altLang="zh-CN" sz="2200" dirty="0"/>
              <a:t>【</a:t>
            </a:r>
            <a:r>
              <a:rPr lang="en-US" altLang="zh-CN" sz="2200" b="1" dirty="0"/>
              <a:t> </a:t>
            </a:r>
            <a:r>
              <a:rPr lang="en-US" altLang="zh-CN" sz="2200" b="1" dirty="0" smtClean="0"/>
              <a:t>Floyd</a:t>
            </a:r>
            <a:r>
              <a:rPr lang="zh-CN" altLang="en-US" sz="2200" b="1" dirty="0" smtClean="0"/>
              <a:t>算法</a:t>
            </a:r>
            <a:r>
              <a:rPr lang="en-US" altLang="zh-CN" sz="2200" dirty="0" smtClean="0"/>
              <a:t>】</a:t>
            </a:r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/>
              <a:t>考虑</a:t>
            </a:r>
            <a:r>
              <a:rPr lang="zh-CN" altLang="en-US" sz="2400" dirty="0"/>
              <a:t>到</a:t>
            </a:r>
            <a:r>
              <a:rPr lang="zh-CN" altLang="en-US" sz="2400" i="1" u="sng" dirty="0"/>
              <a:t>交通网的有向性</a:t>
            </a:r>
            <a:r>
              <a:rPr lang="zh-CN" altLang="en-US" sz="2400" dirty="0" smtClean="0"/>
              <a:t>，课程介绍的是“</a:t>
            </a:r>
            <a:r>
              <a:rPr lang="zh-CN" altLang="en-US" sz="2400" i="1" u="sng" dirty="0" smtClean="0">
                <a:solidFill>
                  <a:srgbClr val="7030A0"/>
                </a:solidFill>
              </a:rPr>
              <a:t>带</a:t>
            </a:r>
            <a:r>
              <a:rPr lang="zh-CN" altLang="en-US" sz="2400" i="1" u="sng" dirty="0">
                <a:solidFill>
                  <a:srgbClr val="7030A0"/>
                </a:solidFill>
              </a:rPr>
              <a:t>权有向图</a:t>
            </a:r>
            <a:r>
              <a:rPr lang="zh-CN" altLang="en-US" sz="2400" u="sng" dirty="0"/>
              <a:t>的</a:t>
            </a:r>
            <a:r>
              <a:rPr lang="zh-CN" altLang="en-US" sz="2400" b="1" u="sng" dirty="0"/>
              <a:t>最短</a:t>
            </a:r>
            <a:r>
              <a:rPr lang="zh-CN" altLang="en-US" sz="2400" b="1" u="sng" dirty="0" smtClean="0"/>
              <a:t>路径</a:t>
            </a:r>
            <a:r>
              <a:rPr lang="zh-CN" altLang="en-US" sz="2400" dirty="0"/>
              <a:t>”</a:t>
            </a:r>
            <a:r>
              <a:rPr lang="zh-CN" altLang="en-US" sz="2400" dirty="0" smtClean="0"/>
              <a:t>问题，对于“</a:t>
            </a:r>
            <a:r>
              <a:rPr lang="zh-CN" altLang="en-US" sz="2400" i="1" dirty="0" smtClean="0"/>
              <a:t>无向图”</a:t>
            </a:r>
            <a:r>
              <a:rPr lang="en-US" altLang="zh-CN" sz="2400" i="1" dirty="0" smtClean="0"/>
              <a:t>---</a:t>
            </a:r>
            <a:r>
              <a:rPr lang="zh-CN" altLang="en-US" sz="2400" i="1" dirty="0" smtClean="0"/>
              <a:t>算法也是适用的！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32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70746"/>
              </p:ext>
            </p:extLst>
          </p:nvPr>
        </p:nvGraphicFramePr>
        <p:xfrm>
          <a:off x="1451132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612667" y="1049295"/>
            <a:ext cx="1582739" cy="1062038"/>
            <a:chOff x="2963" y="2916"/>
            <a:chExt cx="997" cy="669"/>
          </a:xfrm>
        </p:grpSpPr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96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391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7322652" y="1063583"/>
            <a:ext cx="1584326" cy="1062038"/>
            <a:chOff x="2765" y="2916"/>
            <a:chExt cx="998" cy="669"/>
          </a:xfrm>
        </p:grpSpPr>
        <p:sp>
          <p:nvSpPr>
            <p:cNvPr id="66" name="AutoShape 30"/>
            <p:cNvSpPr>
              <a:spLocks/>
            </p:cNvSpPr>
            <p:nvPr/>
          </p:nvSpPr>
          <p:spPr bwMode="auto">
            <a:xfrm>
              <a:off x="276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31"/>
            <p:cNvSpPr>
              <a:spLocks/>
            </p:cNvSpPr>
            <p:nvPr/>
          </p:nvSpPr>
          <p:spPr bwMode="auto">
            <a:xfrm>
              <a:off x="3718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5617993" y="2390808"/>
            <a:ext cx="1570039" cy="1062038"/>
            <a:chOff x="2952" y="2916"/>
            <a:chExt cx="989" cy="669"/>
          </a:xfrm>
        </p:grpSpPr>
        <p:sp>
          <p:nvSpPr>
            <p:cNvPr id="45" name="AutoShape 51"/>
            <p:cNvSpPr>
              <a:spLocks/>
            </p:cNvSpPr>
            <p:nvPr/>
          </p:nvSpPr>
          <p:spPr bwMode="auto">
            <a:xfrm>
              <a:off x="2952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52"/>
            <p:cNvSpPr>
              <a:spLocks/>
            </p:cNvSpPr>
            <p:nvPr/>
          </p:nvSpPr>
          <p:spPr bwMode="auto">
            <a:xfrm>
              <a:off x="3896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7333558" y="2390808"/>
            <a:ext cx="1558926" cy="1062038"/>
            <a:chOff x="2757" y="2916"/>
            <a:chExt cx="982" cy="669"/>
          </a:xfrm>
        </p:grpSpPr>
        <p:sp>
          <p:nvSpPr>
            <p:cNvPr id="40" name="AutoShape 57"/>
            <p:cNvSpPr>
              <a:spLocks/>
            </p:cNvSpPr>
            <p:nvPr/>
          </p:nvSpPr>
          <p:spPr bwMode="auto">
            <a:xfrm>
              <a:off x="2757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58"/>
            <p:cNvSpPr>
              <a:spLocks/>
            </p:cNvSpPr>
            <p:nvPr/>
          </p:nvSpPr>
          <p:spPr bwMode="auto">
            <a:xfrm>
              <a:off x="3694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5900133" y="3527765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7417696" y="3527765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240083" y="106054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/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5664323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035962"/>
              </p:ext>
            </p:extLst>
          </p:nvPr>
        </p:nvGraphicFramePr>
        <p:xfrm>
          <a:off x="7356215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/>
          </p:nvPr>
        </p:nvGraphicFramePr>
        <p:xfrm>
          <a:off x="5643204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/>
          </p:nvPr>
        </p:nvGraphicFramePr>
        <p:xfrm>
          <a:off x="7373599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/>
          </p:nvPr>
        </p:nvGraphicFramePr>
        <p:xfrm>
          <a:off x="2181351" y="4089301"/>
          <a:ext cx="6737201" cy="26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3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557068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中间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顶点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可能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受影响的</a:t>
                      </a:r>
                      <a:r>
                        <a:rPr lang="zh-CN" altLang="en-US" sz="1800" b="1" u="heavy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路径</a:t>
                      </a:r>
                      <a:endParaRPr lang="zh-CN" altLang="en-US" sz="1800" b="1" u="heavy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736336">
                <a:tc row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54220"/>
                  </a:ext>
                </a:extLst>
              </a:tr>
            </a:tbl>
          </a:graphicData>
        </a:graphic>
      </p:graphicFrame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064439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739032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78216" y="4913873"/>
            <a:ext cx="28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探测点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十二角星 128"/>
          <p:cNvSpPr/>
          <p:nvPr/>
        </p:nvSpPr>
        <p:spPr>
          <a:xfrm>
            <a:off x="6664550" y="1023703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十二角星 129"/>
          <p:cNvSpPr/>
          <p:nvPr/>
        </p:nvSpPr>
        <p:spPr>
          <a:xfrm>
            <a:off x="6632521" y="2318260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2430889" y="5336181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3413272" y="4527261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|=6+7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4=|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Rectangle 69"/>
          <p:cNvSpPr>
            <a:spLocks noChangeArrowheads="1"/>
          </p:cNvSpPr>
          <p:nvPr/>
        </p:nvSpPr>
        <p:spPr bwMode="auto">
          <a:xfrm>
            <a:off x="3413272" y="5278682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+3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6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rgbClr val="0000CC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Rectangle 69"/>
          <p:cNvSpPr>
            <a:spLocks noChangeArrowheads="1"/>
          </p:cNvSpPr>
          <p:nvPr/>
        </p:nvSpPr>
        <p:spPr bwMode="auto">
          <a:xfrm>
            <a:off x="3413272" y="5619016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3413272" y="6003012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Rectangle 69"/>
          <p:cNvSpPr>
            <a:spLocks noChangeArrowheads="1"/>
          </p:cNvSpPr>
          <p:nvPr/>
        </p:nvSpPr>
        <p:spPr bwMode="auto">
          <a:xfrm>
            <a:off x="3413272" y="6347061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Rectangle 69"/>
          <p:cNvSpPr>
            <a:spLocks noChangeArrowheads="1"/>
          </p:cNvSpPr>
          <p:nvPr/>
        </p:nvSpPr>
        <p:spPr bwMode="auto">
          <a:xfrm>
            <a:off x="3413272" y="4861052"/>
            <a:ext cx="5407200" cy="30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8" name="十二角星 137"/>
          <p:cNvSpPr/>
          <p:nvPr/>
        </p:nvSpPr>
        <p:spPr>
          <a:xfrm>
            <a:off x="7366041" y="1363267"/>
            <a:ext cx="504056" cy="436844"/>
          </a:xfrm>
          <a:prstGeom prst="star12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十二角星 138"/>
          <p:cNvSpPr/>
          <p:nvPr/>
        </p:nvSpPr>
        <p:spPr>
          <a:xfrm>
            <a:off x="7380312" y="2704124"/>
            <a:ext cx="504056" cy="436844"/>
          </a:xfrm>
          <a:prstGeom prst="star12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/>
          </p:nvPr>
        </p:nvGraphicFramePr>
        <p:xfrm>
          <a:off x="108965" y="978322"/>
          <a:ext cx="1128300" cy="107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0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107504" y="945852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1190172" y="945852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3349" y="4635663"/>
            <a:ext cx="1505690" cy="1529641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62587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112" grpId="0"/>
      <p:bldP spid="119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 animBg="1"/>
      <p:bldP spid="13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7271021" y="933118"/>
            <a:ext cx="1730293" cy="1291733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7271021" y="2283841"/>
            <a:ext cx="1730293" cy="129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188325"/>
              </p:ext>
            </p:extLst>
          </p:nvPr>
        </p:nvGraphicFramePr>
        <p:xfrm>
          <a:off x="1462707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612667" y="1049295"/>
            <a:ext cx="1582739" cy="1062038"/>
            <a:chOff x="2963" y="2916"/>
            <a:chExt cx="997" cy="669"/>
          </a:xfrm>
        </p:grpSpPr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96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391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7334227" y="1063583"/>
            <a:ext cx="1584326" cy="1062038"/>
            <a:chOff x="2765" y="2916"/>
            <a:chExt cx="998" cy="669"/>
          </a:xfrm>
        </p:grpSpPr>
        <p:sp>
          <p:nvSpPr>
            <p:cNvPr id="66" name="AutoShape 30"/>
            <p:cNvSpPr>
              <a:spLocks/>
            </p:cNvSpPr>
            <p:nvPr/>
          </p:nvSpPr>
          <p:spPr bwMode="auto">
            <a:xfrm>
              <a:off x="276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31"/>
            <p:cNvSpPr>
              <a:spLocks/>
            </p:cNvSpPr>
            <p:nvPr/>
          </p:nvSpPr>
          <p:spPr bwMode="auto">
            <a:xfrm>
              <a:off x="3718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5617993" y="2390808"/>
            <a:ext cx="1570039" cy="1062038"/>
            <a:chOff x="2952" y="2916"/>
            <a:chExt cx="989" cy="669"/>
          </a:xfrm>
        </p:grpSpPr>
        <p:sp>
          <p:nvSpPr>
            <p:cNvPr id="45" name="AutoShape 51"/>
            <p:cNvSpPr>
              <a:spLocks/>
            </p:cNvSpPr>
            <p:nvPr/>
          </p:nvSpPr>
          <p:spPr bwMode="auto">
            <a:xfrm>
              <a:off x="2952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52"/>
            <p:cNvSpPr>
              <a:spLocks/>
            </p:cNvSpPr>
            <p:nvPr/>
          </p:nvSpPr>
          <p:spPr bwMode="auto">
            <a:xfrm>
              <a:off x="3896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7333558" y="2390808"/>
            <a:ext cx="1558926" cy="1062038"/>
            <a:chOff x="2757" y="2916"/>
            <a:chExt cx="982" cy="669"/>
          </a:xfrm>
        </p:grpSpPr>
        <p:sp>
          <p:nvSpPr>
            <p:cNvPr id="40" name="AutoShape 57"/>
            <p:cNvSpPr>
              <a:spLocks/>
            </p:cNvSpPr>
            <p:nvPr/>
          </p:nvSpPr>
          <p:spPr bwMode="auto">
            <a:xfrm>
              <a:off x="2757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58"/>
            <p:cNvSpPr>
              <a:spLocks/>
            </p:cNvSpPr>
            <p:nvPr/>
          </p:nvSpPr>
          <p:spPr bwMode="auto">
            <a:xfrm>
              <a:off x="3694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5900133" y="3527765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7417696" y="3527765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cs typeface="Times New Roman" panose="02020603050405020304" pitchFamily="18" charset="0"/>
              </a:rPr>
              <a:t>{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000" b="1" dirty="0">
                <a:cs typeface="Times New Roman" panose="02020603050405020304" pitchFamily="18" charset="0"/>
              </a:rPr>
              <a:t>, </a:t>
            </a:r>
            <a:r>
              <a:rPr lang="en-US" altLang="zh-CN" sz="20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0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/>
          </p:nvPr>
        </p:nvGraphicFramePr>
        <p:xfrm>
          <a:off x="2240083" y="106054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/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 smtClean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/>
          </p:nvPr>
        </p:nvGraphicFramePr>
        <p:xfrm>
          <a:off x="5664323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/>
          </p:nvPr>
        </p:nvGraphicFramePr>
        <p:xfrm>
          <a:off x="7367790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/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/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/>
          </p:nvPr>
        </p:nvGraphicFramePr>
        <p:xfrm>
          <a:off x="5643204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/>
          </p:nvPr>
        </p:nvGraphicFramePr>
        <p:xfrm>
          <a:off x="7373599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064439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739032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十二角星 128"/>
          <p:cNvSpPr/>
          <p:nvPr/>
        </p:nvSpPr>
        <p:spPr>
          <a:xfrm>
            <a:off x="6664550" y="1023703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十二角星 129"/>
          <p:cNvSpPr/>
          <p:nvPr/>
        </p:nvSpPr>
        <p:spPr>
          <a:xfrm>
            <a:off x="6632521" y="2318260"/>
            <a:ext cx="504056" cy="436844"/>
          </a:xfrm>
          <a:prstGeom prst="star12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十二角星 137"/>
          <p:cNvSpPr/>
          <p:nvPr/>
        </p:nvSpPr>
        <p:spPr>
          <a:xfrm>
            <a:off x="7377616" y="1363267"/>
            <a:ext cx="504056" cy="436844"/>
          </a:xfrm>
          <a:prstGeom prst="star12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9" name="十二角星 138"/>
          <p:cNvSpPr/>
          <p:nvPr/>
        </p:nvSpPr>
        <p:spPr>
          <a:xfrm>
            <a:off x="7380312" y="2704124"/>
            <a:ext cx="504056" cy="436844"/>
          </a:xfrm>
          <a:prstGeom prst="star12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内容占位符 2"/>
          <p:cNvSpPr>
            <a:spLocks noGrp="1"/>
          </p:cNvSpPr>
          <p:nvPr>
            <p:ph idx="1"/>
          </p:nvPr>
        </p:nvSpPr>
        <p:spPr>
          <a:xfrm>
            <a:off x="1799935" y="4065117"/>
            <a:ext cx="7092545" cy="245671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 smtClean="0"/>
              <a:t>依次探测</a:t>
            </a:r>
            <a:r>
              <a:rPr lang="en-US" altLang="zh-CN" sz="2000" b="1" i="1" dirty="0" smtClean="0"/>
              <a:t>n</a:t>
            </a:r>
            <a:r>
              <a:rPr lang="zh-CN" altLang="en-US" sz="2000" dirty="0" smtClean="0"/>
              <a:t>个顶点后</a:t>
            </a:r>
            <a:r>
              <a:rPr lang="en-US" altLang="zh-CN" sz="2000" dirty="0" smtClean="0"/>
              <a:t>, </a:t>
            </a:r>
            <a:r>
              <a:rPr lang="zh-CN" altLang="en-US" sz="2000" dirty="0" smtClean="0"/>
              <a:t>得到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</a:t>
            </a:r>
            <a:r>
              <a:rPr lang="zh-CN" altLang="en-US" sz="1100" b="1" dirty="0" smtClean="0"/>
              <a:t>的</a:t>
            </a:r>
            <a:r>
              <a:rPr lang="zh-CN" altLang="en-US" sz="2000" b="1" i="1" dirty="0" smtClean="0"/>
              <a:t>最短距离</a:t>
            </a:r>
            <a:r>
              <a:rPr lang="zh-CN" altLang="en-US" sz="9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000" dirty="0" smtClean="0"/>
              <a:t>和</a:t>
            </a:r>
            <a:r>
              <a:rPr lang="zh-CN" altLang="en-US" sz="2000" b="1" i="1" dirty="0" smtClean="0"/>
              <a:t>路径</a:t>
            </a:r>
            <a:r>
              <a:rPr lang="zh-CN" altLang="en-US" sz="11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</a:rPr>
              <a:t>Path</a:t>
            </a:r>
            <a:endParaRPr lang="en-US" altLang="zh-CN" sz="2000" dirty="0" smtClean="0"/>
          </a:p>
          <a:p>
            <a:pPr lvl="4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{0</a:t>
            </a:r>
            <a:r>
              <a:rPr lang="en-US" altLang="zh-CN" dirty="0"/>
              <a:t>, </a:t>
            </a:r>
            <a:r>
              <a:rPr lang="en-US" altLang="zh-CN" dirty="0" smtClean="0"/>
              <a:t>1},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4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4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{0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FF"/>
                </a:solidFill>
              </a:rPr>
              <a:t>1</a:t>
            </a:r>
            <a:r>
              <a:rPr lang="en-US" altLang="zh-CN" dirty="0"/>
              <a:t>, </a:t>
            </a:r>
            <a:r>
              <a:rPr lang="en-US" altLang="zh-CN" dirty="0" smtClean="0"/>
              <a:t>2},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/>
              <a:t>是</a:t>
            </a:r>
            <a:r>
              <a:rPr lang="en-US" altLang="zh-CN" b="1" dirty="0" smtClean="0">
                <a:solidFill>
                  <a:srgbClr val="FF00FF"/>
                </a:solidFill>
              </a:rPr>
              <a:t>6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4">
              <a:lnSpc>
                <a:spcPct val="100000"/>
              </a:lnSpc>
            </a:pP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{1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00B050"/>
                </a:solidFill>
              </a:rPr>
              <a:t>2</a:t>
            </a:r>
            <a:r>
              <a:rPr lang="en-US" altLang="zh-CN" dirty="0"/>
              <a:t>, </a:t>
            </a:r>
            <a:r>
              <a:rPr lang="en-US" altLang="zh-CN" dirty="0" smtClean="0"/>
              <a:t>0},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 smtClean="0"/>
              <a:t>是</a:t>
            </a:r>
            <a:r>
              <a:rPr lang="en-US" altLang="zh-CN" b="1" dirty="0" smtClean="0">
                <a:solidFill>
                  <a:srgbClr val="00B050"/>
                </a:solidFill>
              </a:rPr>
              <a:t>5</a:t>
            </a:r>
            <a:r>
              <a:rPr lang="en-US" altLang="zh-CN" dirty="0" smtClean="0"/>
              <a:t>;</a:t>
            </a:r>
          </a:p>
          <a:p>
            <a:pPr lvl="4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/>
              <a:t>V</a:t>
            </a:r>
            <a:r>
              <a:rPr lang="en-US" altLang="zh-CN" baseline="-25000" dirty="0"/>
              <a:t>1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{1</a:t>
            </a:r>
            <a:r>
              <a:rPr lang="en-US" altLang="zh-CN" dirty="0"/>
              <a:t>, </a:t>
            </a:r>
            <a:r>
              <a:rPr lang="en-US" altLang="zh-CN" dirty="0" smtClean="0"/>
              <a:t>2},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2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4">
              <a:lnSpc>
                <a:spcPct val="100000"/>
              </a:lnSpc>
            </a:pP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{2</a:t>
            </a:r>
            <a:r>
              <a:rPr lang="en-US" altLang="zh-CN" dirty="0"/>
              <a:t>, </a:t>
            </a:r>
            <a:r>
              <a:rPr lang="en-US" altLang="zh-CN" dirty="0" smtClean="0"/>
              <a:t>0},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 smtClean="0"/>
              <a:t>是</a:t>
            </a:r>
            <a:r>
              <a:rPr lang="en-US" altLang="zh-CN" b="1" dirty="0" smtClean="0"/>
              <a:t>3</a:t>
            </a:r>
            <a:r>
              <a:rPr lang="en-US" altLang="zh-CN" dirty="0" smtClean="0"/>
              <a:t>;</a:t>
            </a:r>
            <a:endParaRPr lang="zh-CN" altLang="en-US" dirty="0"/>
          </a:p>
          <a:p>
            <a:pPr lvl="4">
              <a:lnSpc>
                <a:spcPct val="100000"/>
              </a:lnSpc>
              <a:spcBef>
                <a:spcPts val="300"/>
              </a:spcBef>
            </a:pPr>
            <a:r>
              <a:rPr lang="en-US" altLang="zh-CN" dirty="0"/>
              <a:t>V</a:t>
            </a:r>
            <a:r>
              <a:rPr lang="en-US" altLang="zh-CN" baseline="-25000" dirty="0"/>
              <a:t>2</a:t>
            </a:r>
            <a:r>
              <a:rPr lang="zh-CN" altLang="en-US" dirty="0"/>
              <a:t>到</a:t>
            </a:r>
            <a:r>
              <a:rPr lang="en-US" altLang="zh-CN" dirty="0" smtClean="0"/>
              <a:t>V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: </a:t>
            </a:r>
            <a:r>
              <a:rPr lang="zh-CN" altLang="en-US" sz="1100" dirty="0" smtClean="0">
                <a:solidFill>
                  <a:srgbClr val="7030A0"/>
                </a:solidFill>
              </a:rPr>
              <a:t>最</a:t>
            </a:r>
            <a:r>
              <a:rPr lang="zh-CN" altLang="en-US" sz="1100" dirty="0">
                <a:solidFill>
                  <a:srgbClr val="7030A0"/>
                </a:solidFill>
              </a:rPr>
              <a:t>短路径</a:t>
            </a:r>
            <a:r>
              <a:rPr lang="zh-CN" altLang="en-US" dirty="0"/>
              <a:t>是</a:t>
            </a:r>
            <a:r>
              <a:rPr lang="en-US" altLang="zh-CN" dirty="0" smtClean="0"/>
              <a:t>{2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  <a:r>
              <a:rPr lang="en-US" altLang="zh-CN" dirty="0"/>
              <a:t>, </a:t>
            </a:r>
            <a:r>
              <a:rPr lang="en-US" altLang="zh-CN" dirty="0" smtClean="0"/>
              <a:t>1}, </a:t>
            </a:r>
            <a:r>
              <a:rPr lang="zh-CN" altLang="en-US" dirty="0" smtClean="0"/>
              <a:t> </a:t>
            </a:r>
            <a:r>
              <a:rPr lang="zh-CN" altLang="en-US" sz="1100" dirty="0" smtClean="0">
                <a:solidFill>
                  <a:srgbClr val="7030A0"/>
                </a:solidFill>
              </a:rPr>
              <a:t>长度</a:t>
            </a:r>
            <a:r>
              <a:rPr lang="zh-CN" altLang="en-US" dirty="0"/>
              <a:t>是</a:t>
            </a:r>
            <a:r>
              <a:rPr lang="en-US" altLang="zh-CN" b="1" dirty="0" smtClean="0">
                <a:solidFill>
                  <a:srgbClr val="FF0000"/>
                </a:solidFill>
              </a:rPr>
              <a:t>7</a:t>
            </a:r>
            <a:r>
              <a:rPr lang="en-US" altLang="zh-CN" dirty="0" smtClean="0"/>
              <a:t>;</a:t>
            </a:r>
            <a:endParaRPr lang="zh-CN" altLang="en-US" sz="2400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/>
          </p:nvPr>
        </p:nvGraphicFramePr>
        <p:xfrm>
          <a:off x="108965" y="978322"/>
          <a:ext cx="1128300" cy="10701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100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76100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5671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107504" y="945852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1190172" y="945852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33349" y="4635663"/>
            <a:ext cx="1505690" cy="1529641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7619680" y="476920"/>
            <a:ext cx="912760" cy="43180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终   态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95157" y="5238655"/>
            <a:ext cx="1295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spcBef>
                <a:spcPts val="600"/>
              </a:spcBef>
            </a:pPr>
            <a:r>
              <a:rPr lang="zh-CN" altLang="en-US" sz="2000" dirty="0"/>
              <a:t>据此可得</a:t>
            </a:r>
            <a:r>
              <a:rPr lang="en-US" altLang="zh-CN" sz="2000" dirty="0"/>
              <a:t>: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6746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0" grpId="0" animBg="1"/>
      <p:bldP spid="9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7271021" y="933118"/>
            <a:ext cx="1730293" cy="1291733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矩形 139"/>
          <p:cNvSpPr/>
          <p:nvPr/>
        </p:nvSpPr>
        <p:spPr>
          <a:xfrm>
            <a:off x="7271021" y="2283841"/>
            <a:ext cx="1730293" cy="129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20311"/>
              </p:ext>
            </p:extLst>
          </p:nvPr>
        </p:nvGraphicFramePr>
        <p:xfrm>
          <a:off x="1451132" y="491596"/>
          <a:ext cx="7513356" cy="3480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2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850612412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044488167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2342513684"/>
                    </a:ext>
                  </a:extLst>
                </a:gridCol>
                <a:gridCol w="1708584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初态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262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</a:t>
                      </a:r>
                      <a:endParaRPr lang="zh-CN" altLang="en-US" sz="1800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491670"/>
                  </a:ext>
                </a:extLst>
              </a:tr>
            </a:tbl>
          </a:graphicData>
        </a:graphic>
      </p:graphicFrame>
      <p:pic>
        <p:nvPicPr>
          <p:cNvPr id="85" name="图片 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7" y="4747446"/>
            <a:ext cx="1708652" cy="1459037"/>
          </a:xfrm>
          <a:prstGeom prst="rect">
            <a:avLst/>
          </a:prstGeom>
        </p:spPr>
      </p:pic>
      <p:grpSp>
        <p:nvGrpSpPr>
          <p:cNvPr id="59" name="Group 8"/>
          <p:cNvGrpSpPr>
            <a:grpSpLocks/>
          </p:cNvGrpSpPr>
          <p:nvPr/>
        </p:nvGrpSpPr>
        <p:grpSpPr bwMode="auto">
          <a:xfrm>
            <a:off x="2217711" y="1081045"/>
            <a:ext cx="1541464" cy="1066800"/>
            <a:chOff x="3334" y="2927"/>
            <a:chExt cx="971" cy="672"/>
          </a:xfrm>
        </p:grpSpPr>
        <p:sp>
          <p:nvSpPr>
            <p:cNvPr id="81" name="AutoShape 12"/>
            <p:cNvSpPr>
              <a:spLocks/>
            </p:cNvSpPr>
            <p:nvPr/>
          </p:nvSpPr>
          <p:spPr bwMode="auto">
            <a:xfrm>
              <a:off x="3334" y="2942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82" name="AutoShape 13"/>
            <p:cNvSpPr>
              <a:spLocks/>
            </p:cNvSpPr>
            <p:nvPr/>
          </p:nvSpPr>
          <p:spPr bwMode="auto">
            <a:xfrm>
              <a:off x="4260" y="2927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0" name="Group 14"/>
          <p:cNvGrpSpPr>
            <a:grpSpLocks/>
          </p:cNvGrpSpPr>
          <p:nvPr/>
        </p:nvGrpSpPr>
        <p:grpSpPr bwMode="auto">
          <a:xfrm>
            <a:off x="3893651" y="1049295"/>
            <a:ext cx="1573214" cy="1062038"/>
            <a:chOff x="3149" y="2916"/>
            <a:chExt cx="991" cy="669"/>
          </a:xfrm>
        </p:grpSpPr>
        <p:sp>
          <p:nvSpPr>
            <p:cNvPr id="76" name="AutoShape 18"/>
            <p:cNvSpPr>
              <a:spLocks/>
            </p:cNvSpPr>
            <p:nvPr/>
          </p:nvSpPr>
          <p:spPr bwMode="auto">
            <a:xfrm>
              <a:off x="3149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7" name="AutoShape 19"/>
            <p:cNvSpPr>
              <a:spLocks/>
            </p:cNvSpPr>
            <p:nvPr/>
          </p:nvSpPr>
          <p:spPr bwMode="auto">
            <a:xfrm>
              <a:off x="409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Group 20"/>
          <p:cNvGrpSpPr>
            <a:grpSpLocks/>
          </p:cNvGrpSpPr>
          <p:nvPr/>
        </p:nvGrpSpPr>
        <p:grpSpPr bwMode="auto">
          <a:xfrm>
            <a:off x="5612667" y="1049295"/>
            <a:ext cx="1582739" cy="1062038"/>
            <a:chOff x="2963" y="2916"/>
            <a:chExt cx="997" cy="669"/>
          </a:xfrm>
        </p:grpSpPr>
        <p:sp>
          <p:nvSpPr>
            <p:cNvPr id="71" name="AutoShape 24"/>
            <p:cNvSpPr>
              <a:spLocks/>
            </p:cNvSpPr>
            <p:nvPr/>
          </p:nvSpPr>
          <p:spPr bwMode="auto">
            <a:xfrm>
              <a:off x="296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72" name="AutoShape 25"/>
            <p:cNvSpPr>
              <a:spLocks/>
            </p:cNvSpPr>
            <p:nvPr/>
          </p:nvSpPr>
          <p:spPr bwMode="auto">
            <a:xfrm>
              <a:off x="3915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7334227" y="1063583"/>
            <a:ext cx="1584326" cy="1062038"/>
            <a:chOff x="2765" y="2916"/>
            <a:chExt cx="998" cy="669"/>
          </a:xfrm>
        </p:grpSpPr>
        <p:sp>
          <p:nvSpPr>
            <p:cNvPr id="66" name="AutoShape 30"/>
            <p:cNvSpPr>
              <a:spLocks/>
            </p:cNvSpPr>
            <p:nvPr/>
          </p:nvSpPr>
          <p:spPr bwMode="auto">
            <a:xfrm>
              <a:off x="276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31"/>
            <p:cNvSpPr>
              <a:spLocks/>
            </p:cNvSpPr>
            <p:nvPr/>
          </p:nvSpPr>
          <p:spPr bwMode="auto">
            <a:xfrm>
              <a:off x="3718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3" name="Group 35"/>
          <p:cNvGrpSpPr>
            <a:grpSpLocks/>
          </p:cNvGrpSpPr>
          <p:nvPr/>
        </p:nvGrpSpPr>
        <p:grpSpPr bwMode="auto">
          <a:xfrm>
            <a:off x="2230265" y="2390808"/>
            <a:ext cx="1528764" cy="1062038"/>
            <a:chOff x="3333" y="2916"/>
            <a:chExt cx="963" cy="669"/>
          </a:xfrm>
        </p:grpSpPr>
        <p:sp>
          <p:nvSpPr>
            <p:cNvPr id="55" name="AutoShape 39"/>
            <p:cNvSpPr>
              <a:spLocks/>
            </p:cNvSpPr>
            <p:nvPr/>
          </p:nvSpPr>
          <p:spPr bwMode="auto">
            <a:xfrm>
              <a:off x="3333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6" name="AutoShape 40"/>
            <p:cNvSpPr>
              <a:spLocks/>
            </p:cNvSpPr>
            <p:nvPr/>
          </p:nvSpPr>
          <p:spPr bwMode="auto">
            <a:xfrm>
              <a:off x="4251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Group 41"/>
          <p:cNvGrpSpPr>
            <a:grpSpLocks/>
          </p:cNvGrpSpPr>
          <p:nvPr/>
        </p:nvGrpSpPr>
        <p:grpSpPr bwMode="auto">
          <a:xfrm>
            <a:off x="3894946" y="2390808"/>
            <a:ext cx="1574800" cy="1062038"/>
            <a:chOff x="3145" y="2916"/>
            <a:chExt cx="992" cy="669"/>
          </a:xfrm>
        </p:grpSpPr>
        <p:sp>
          <p:nvSpPr>
            <p:cNvPr id="50" name="AutoShape 45"/>
            <p:cNvSpPr>
              <a:spLocks/>
            </p:cNvSpPr>
            <p:nvPr/>
          </p:nvSpPr>
          <p:spPr bwMode="auto">
            <a:xfrm>
              <a:off x="314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51" name="AutoShape 46"/>
            <p:cNvSpPr>
              <a:spLocks/>
            </p:cNvSpPr>
            <p:nvPr/>
          </p:nvSpPr>
          <p:spPr bwMode="auto">
            <a:xfrm>
              <a:off x="4092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47"/>
          <p:cNvGrpSpPr>
            <a:grpSpLocks/>
          </p:cNvGrpSpPr>
          <p:nvPr/>
        </p:nvGrpSpPr>
        <p:grpSpPr bwMode="auto">
          <a:xfrm>
            <a:off x="5617993" y="2390808"/>
            <a:ext cx="1570039" cy="1062038"/>
            <a:chOff x="2952" y="2916"/>
            <a:chExt cx="989" cy="669"/>
          </a:xfrm>
        </p:grpSpPr>
        <p:sp>
          <p:nvSpPr>
            <p:cNvPr id="45" name="AutoShape 51"/>
            <p:cNvSpPr>
              <a:spLocks/>
            </p:cNvSpPr>
            <p:nvPr/>
          </p:nvSpPr>
          <p:spPr bwMode="auto">
            <a:xfrm>
              <a:off x="2952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6" name="AutoShape 52"/>
            <p:cNvSpPr>
              <a:spLocks/>
            </p:cNvSpPr>
            <p:nvPr/>
          </p:nvSpPr>
          <p:spPr bwMode="auto">
            <a:xfrm>
              <a:off x="3896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7333558" y="2390808"/>
            <a:ext cx="1558926" cy="1062038"/>
            <a:chOff x="2757" y="2916"/>
            <a:chExt cx="982" cy="669"/>
          </a:xfrm>
        </p:grpSpPr>
        <p:sp>
          <p:nvSpPr>
            <p:cNvPr id="40" name="AutoShape 57"/>
            <p:cNvSpPr>
              <a:spLocks/>
            </p:cNvSpPr>
            <p:nvPr/>
          </p:nvSpPr>
          <p:spPr bwMode="auto">
            <a:xfrm>
              <a:off x="2757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58"/>
            <p:cNvSpPr>
              <a:spLocks/>
            </p:cNvSpPr>
            <p:nvPr/>
          </p:nvSpPr>
          <p:spPr bwMode="auto">
            <a:xfrm>
              <a:off x="3694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Rectangle 62"/>
          <p:cNvSpPr>
            <a:spLocks noChangeArrowheads="1"/>
          </p:cNvSpPr>
          <p:nvPr/>
        </p:nvSpPr>
        <p:spPr bwMode="auto">
          <a:xfrm>
            <a:off x="2686695" y="3527765"/>
            <a:ext cx="5984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cs typeface="Times New Roman" panose="02020603050405020304" pitchFamily="18" charset="0"/>
              </a:rPr>
              <a:t>{  </a:t>
            </a:r>
            <a:r>
              <a:rPr lang="en-US" altLang="zh-CN" sz="2400" b="1" dirty="0"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8" name="Rectangle 63"/>
          <p:cNvSpPr>
            <a:spLocks noChangeArrowheads="1"/>
          </p:cNvSpPr>
          <p:nvPr/>
        </p:nvSpPr>
        <p:spPr bwMode="auto">
          <a:xfrm>
            <a:off x="4313340" y="3527765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29" name="Rectangle 64"/>
          <p:cNvSpPr>
            <a:spLocks noChangeArrowheads="1"/>
          </p:cNvSpPr>
          <p:nvPr/>
        </p:nvSpPr>
        <p:spPr bwMode="auto">
          <a:xfrm>
            <a:off x="5900133" y="3527765"/>
            <a:ext cx="10795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30" name="Rectangle 65"/>
          <p:cNvSpPr>
            <a:spLocks noChangeArrowheads="1"/>
          </p:cNvSpPr>
          <p:nvPr/>
        </p:nvSpPr>
        <p:spPr bwMode="auto">
          <a:xfrm>
            <a:off x="7417696" y="3527765"/>
            <a:ext cx="14033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{ 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cs typeface="Times New Roman" panose="02020603050405020304" pitchFamily="18" charset="0"/>
              </a:rPr>
              <a:t>, </a:t>
            </a:r>
            <a:r>
              <a:rPr lang="en-US" altLang="zh-CN" sz="2400" b="1" dirty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86" name="文本框 85"/>
          <p:cNvSpPr txBox="1"/>
          <p:nvPr/>
        </p:nvSpPr>
        <p:spPr>
          <a:xfrm>
            <a:off x="179512" y="6316059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126859" y="332656"/>
            <a:ext cx="1081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endParaRPr lang="en-US" altLang="zh-CN" sz="1600" dirty="0" smtClean="0">
              <a:solidFill>
                <a:schemeClr val="tx2"/>
              </a:solidFill>
            </a:endParaRPr>
          </a:p>
          <a:p>
            <a:pPr algn="ctr"/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924723"/>
              </p:ext>
            </p:extLst>
          </p:nvPr>
        </p:nvGraphicFramePr>
        <p:xfrm>
          <a:off x="2245241" y="1056441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319697"/>
              </p:ext>
            </p:extLst>
          </p:nvPr>
        </p:nvGraphicFramePr>
        <p:xfrm>
          <a:off x="3943880" y="1051164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37820"/>
              </p:ext>
            </p:extLst>
          </p:nvPr>
        </p:nvGraphicFramePr>
        <p:xfrm>
          <a:off x="5664323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794851"/>
              </p:ext>
            </p:extLst>
          </p:nvPr>
        </p:nvGraphicFramePr>
        <p:xfrm>
          <a:off x="7367790" y="1049930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+mn-ea"/>
                          <a:ea typeface="+mn-ea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2" name="表格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040364"/>
              </p:ext>
            </p:extLst>
          </p:nvPr>
        </p:nvGraphicFramePr>
        <p:xfrm>
          <a:off x="3931772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017142"/>
              </p:ext>
            </p:extLst>
          </p:nvPr>
        </p:nvGraphicFramePr>
        <p:xfrm>
          <a:off x="2239253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4" name="表格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955187"/>
              </p:ext>
            </p:extLst>
          </p:nvPr>
        </p:nvGraphicFramePr>
        <p:xfrm>
          <a:off x="5643204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658240"/>
              </p:ext>
            </p:extLst>
          </p:nvPr>
        </p:nvGraphicFramePr>
        <p:xfrm>
          <a:off x="7373599" y="2373187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69632"/>
              </p:ext>
            </p:extLst>
          </p:nvPr>
        </p:nvGraphicFramePr>
        <p:xfrm>
          <a:off x="2181351" y="4089301"/>
          <a:ext cx="6737201" cy="2605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13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557068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7030A0"/>
                          </a:solidFill>
                          <a:latin typeface="+mn-ea"/>
                          <a:ea typeface="+mn-ea"/>
                        </a:rPr>
                        <a:t>中间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顶点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1" dirty="0" smtClean="0">
                          <a:solidFill>
                            <a:srgbClr val="FFC000"/>
                          </a:solidFill>
                          <a:latin typeface="+mn-ea"/>
                          <a:ea typeface="+mn-ea"/>
                        </a:rPr>
                        <a:t>可能</a:t>
                      </a: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受影响的</a:t>
                      </a:r>
                      <a:r>
                        <a:rPr lang="zh-CN" altLang="en-US" sz="1800" b="1" u="heavy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路径</a:t>
                      </a:r>
                      <a:endParaRPr lang="zh-CN" altLang="en-US" sz="1800" b="1" u="heavy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736336">
                <a:tc rowSpan="3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  <a:tr h="736336">
                <a:tc vMerge="1"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954220"/>
                  </a:ext>
                </a:extLst>
              </a:tr>
            </a:tbl>
          </a:graphicData>
        </a:graphic>
      </p:graphicFrame>
      <p:sp>
        <p:nvSpPr>
          <p:cNvPr id="103" name="Rectangle 69"/>
          <p:cNvSpPr>
            <a:spLocks noChangeArrowheads="1"/>
          </p:cNvSpPr>
          <p:nvPr/>
        </p:nvSpPr>
        <p:spPr bwMode="auto">
          <a:xfrm>
            <a:off x="2430889" y="5328224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0" name="Rectangle 69"/>
          <p:cNvSpPr>
            <a:spLocks noChangeArrowheads="1"/>
          </p:cNvSpPr>
          <p:nvPr/>
        </p:nvSpPr>
        <p:spPr bwMode="auto">
          <a:xfrm>
            <a:off x="4367115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1" name="Rectangle 69"/>
          <p:cNvSpPr>
            <a:spLocks noChangeArrowheads="1"/>
          </p:cNvSpPr>
          <p:nvPr/>
        </p:nvSpPr>
        <p:spPr bwMode="auto">
          <a:xfrm>
            <a:off x="6064439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2" name="Rectangle 69"/>
          <p:cNvSpPr>
            <a:spLocks noChangeArrowheads="1"/>
          </p:cNvSpPr>
          <p:nvPr/>
        </p:nvSpPr>
        <p:spPr bwMode="auto">
          <a:xfrm>
            <a:off x="7739032" y="476672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k</a:t>
            </a:r>
            <a:r>
              <a:rPr lang="en-US" altLang="zh-CN" sz="2400" b="1" dirty="0" smtClean="0"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3" name="Rectangle 69"/>
          <p:cNvSpPr>
            <a:spLocks noChangeArrowheads="1"/>
          </p:cNvSpPr>
          <p:nvPr/>
        </p:nvSpPr>
        <p:spPr bwMode="auto">
          <a:xfrm>
            <a:off x="3387834" y="4474460"/>
            <a:ext cx="3695845" cy="331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4" name="Rectangle 69"/>
          <p:cNvSpPr>
            <a:spLocks noChangeArrowheads="1"/>
          </p:cNvSpPr>
          <p:nvPr/>
        </p:nvSpPr>
        <p:spPr bwMode="auto">
          <a:xfrm>
            <a:off x="3387834" y="5236546"/>
            <a:ext cx="3695845" cy="33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5" name="Rectangle 69"/>
          <p:cNvSpPr>
            <a:spLocks noChangeArrowheads="1"/>
          </p:cNvSpPr>
          <p:nvPr/>
        </p:nvSpPr>
        <p:spPr bwMode="auto">
          <a:xfrm>
            <a:off x="3387834" y="5583429"/>
            <a:ext cx="5429530" cy="3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+8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4=|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6" name="Rectangle 69"/>
          <p:cNvSpPr>
            <a:spLocks noChangeArrowheads="1"/>
          </p:cNvSpPr>
          <p:nvPr/>
        </p:nvSpPr>
        <p:spPr bwMode="auto">
          <a:xfrm>
            <a:off x="3387834" y="5985331"/>
            <a:ext cx="3695845" cy="330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7" name="Rectangle 69"/>
          <p:cNvSpPr>
            <a:spLocks noChangeArrowheads="1"/>
          </p:cNvSpPr>
          <p:nvPr/>
        </p:nvSpPr>
        <p:spPr bwMode="auto">
          <a:xfrm>
            <a:off x="3387834" y="6316974"/>
            <a:ext cx="5429530" cy="334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|=5+2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</a:t>
            </a:r>
            <a:r>
              <a:rPr lang="zh-CN" altLang="en-US" sz="2000" b="0" dirty="0" smtClean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18" name="Rectangle 69"/>
          <p:cNvSpPr>
            <a:spLocks noChangeArrowheads="1"/>
          </p:cNvSpPr>
          <p:nvPr/>
        </p:nvSpPr>
        <p:spPr bwMode="auto">
          <a:xfrm>
            <a:off x="3387834" y="4828662"/>
            <a:ext cx="3695845" cy="32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2078216" y="4913873"/>
            <a:ext cx="28620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r>
              <a:rPr lang="zh-CN" altLang="en-US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探测点</a:t>
            </a:r>
            <a:r>
              <a:rPr lang="en-US" altLang="zh-CN" sz="1600" dirty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t>&gt;</a:t>
            </a:r>
            <a:endParaRPr lang="zh-CN" altLang="en-US" sz="16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0" name="十二角星 119"/>
          <p:cNvSpPr/>
          <p:nvPr/>
        </p:nvSpPr>
        <p:spPr>
          <a:xfrm>
            <a:off x="4450379" y="1723285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十二角星 120"/>
          <p:cNvSpPr/>
          <p:nvPr/>
        </p:nvSpPr>
        <p:spPr>
          <a:xfrm>
            <a:off x="4450379" y="3064164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Rectangle 69"/>
          <p:cNvSpPr>
            <a:spLocks noChangeArrowheads="1"/>
          </p:cNvSpPr>
          <p:nvPr/>
        </p:nvSpPr>
        <p:spPr bwMode="auto">
          <a:xfrm>
            <a:off x="2430889" y="5328224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FF00FF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3" name="Rectangle 69"/>
          <p:cNvSpPr>
            <a:spLocks noChangeArrowheads="1"/>
          </p:cNvSpPr>
          <p:nvPr/>
        </p:nvSpPr>
        <p:spPr bwMode="auto">
          <a:xfrm>
            <a:off x="3387834" y="4516223"/>
            <a:ext cx="5501538" cy="2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4" name="Rectangle 69"/>
          <p:cNvSpPr>
            <a:spLocks noChangeArrowheads="1"/>
          </p:cNvSpPr>
          <p:nvPr/>
        </p:nvSpPr>
        <p:spPr bwMode="auto">
          <a:xfrm>
            <a:off x="3387834" y="5278309"/>
            <a:ext cx="5573546" cy="2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b="0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125" name="Rectangle 69"/>
          <p:cNvSpPr>
            <a:spLocks noChangeArrowheads="1"/>
          </p:cNvSpPr>
          <p:nvPr/>
        </p:nvSpPr>
        <p:spPr bwMode="auto">
          <a:xfrm>
            <a:off x="3387834" y="5625192"/>
            <a:ext cx="5501538" cy="27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6" name="Rectangle 69"/>
          <p:cNvSpPr>
            <a:spLocks noChangeArrowheads="1"/>
          </p:cNvSpPr>
          <p:nvPr/>
        </p:nvSpPr>
        <p:spPr bwMode="auto">
          <a:xfrm>
            <a:off x="3387834" y="6025996"/>
            <a:ext cx="5501538" cy="24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7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5=|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7" name="Rectangle 69"/>
          <p:cNvSpPr>
            <a:spLocks noChangeArrowheads="1"/>
          </p:cNvSpPr>
          <p:nvPr/>
        </p:nvSpPr>
        <p:spPr bwMode="auto">
          <a:xfrm>
            <a:off x="3387834" y="6358738"/>
            <a:ext cx="5501538" cy="31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28" name="Rectangle 69"/>
          <p:cNvSpPr>
            <a:spLocks noChangeArrowheads="1"/>
          </p:cNvSpPr>
          <p:nvPr/>
        </p:nvSpPr>
        <p:spPr bwMode="auto">
          <a:xfrm>
            <a:off x="3387834" y="4870425"/>
            <a:ext cx="5501538" cy="25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|=2+4  </a:t>
            </a:r>
            <a:r>
              <a:rPr lang="en-US" altLang="zh-CN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8=|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29" name="十二角星 128"/>
          <p:cNvSpPr/>
          <p:nvPr/>
        </p:nvSpPr>
        <p:spPr>
          <a:xfrm>
            <a:off x="6664550" y="1023703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0" name="十二角星 129"/>
          <p:cNvSpPr/>
          <p:nvPr/>
        </p:nvSpPr>
        <p:spPr>
          <a:xfrm>
            <a:off x="6632521" y="2318260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Rectangle 69"/>
          <p:cNvSpPr>
            <a:spLocks noChangeArrowheads="1"/>
          </p:cNvSpPr>
          <p:nvPr/>
        </p:nvSpPr>
        <p:spPr bwMode="auto">
          <a:xfrm>
            <a:off x="2429133" y="5315741"/>
            <a:ext cx="7508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smtClean="0">
                <a:solidFill>
                  <a:srgbClr val="00B050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1800" b="1" baseline="-25000" dirty="0" smtClean="0">
                <a:cs typeface="Times New Roman" panose="02020603050405020304" pitchFamily="18" charset="0"/>
              </a:rPr>
              <a:t>2</a:t>
            </a:r>
            <a:r>
              <a:rPr lang="en-US" altLang="zh-CN" sz="1800" b="1" dirty="0" smtClean="0"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2" name="Rectangle 69"/>
          <p:cNvSpPr>
            <a:spLocks noChangeArrowheads="1"/>
          </p:cNvSpPr>
          <p:nvPr/>
        </p:nvSpPr>
        <p:spPr bwMode="auto">
          <a:xfrm>
            <a:off x="3387834" y="4499810"/>
            <a:ext cx="5501538" cy="2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|=6+7  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2=|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3" name="Rectangle 69"/>
          <p:cNvSpPr>
            <a:spLocks noChangeArrowheads="1"/>
          </p:cNvSpPr>
          <p:nvPr/>
        </p:nvSpPr>
        <p:spPr bwMode="auto">
          <a:xfrm>
            <a:off x="3387834" y="5261896"/>
            <a:ext cx="5573546" cy="263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⸪</a:t>
            </a:r>
            <a:r>
              <a:rPr lang="en-US" altLang="zh-CN" sz="2000" dirty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|+|</a:t>
            </a:r>
            <a:r>
              <a:rPr lang="en-US" altLang="zh-CN" sz="2000" i="1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solidFill>
                  <a:srgbClr val="FFC000"/>
                </a:solidFill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|=</a:t>
            </a:r>
            <a:r>
              <a:rPr lang="en-US" altLang="zh-CN" sz="2000" dirty="0" smtClean="0">
                <a:cs typeface="Times New Roman" panose="02020603050405020304" pitchFamily="18" charset="0"/>
              </a:rPr>
              <a:t>4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+5  </a:t>
            </a:r>
            <a:r>
              <a:rPr lang="en-US" altLang="zh-CN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&lt;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dirty="0" smtClean="0">
                <a:latin typeface="+mn-ea"/>
                <a:cs typeface="Times New Roman" panose="02020603050405020304" pitchFamily="18" charset="0"/>
              </a:rPr>
              <a:t>∞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=|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i="1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aseline="-25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dirty="0" smtClean="0"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|,  </a:t>
            </a:r>
            <a:r>
              <a:rPr lang="en-US" altLang="zh-CN" sz="20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⸫</a:t>
            </a:r>
            <a:r>
              <a:rPr lang="zh-CN" altLang="en-US" sz="2000" dirty="0" smtClean="0">
                <a:solidFill>
                  <a:srgbClr val="0000CC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更短</a:t>
            </a:r>
            <a:r>
              <a:rPr lang="en-US" altLang="zh-CN" sz="20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4" name="Rectangle 69"/>
          <p:cNvSpPr>
            <a:spLocks noChangeArrowheads="1"/>
          </p:cNvSpPr>
          <p:nvPr/>
        </p:nvSpPr>
        <p:spPr bwMode="auto">
          <a:xfrm>
            <a:off x="3387834" y="5608779"/>
            <a:ext cx="5501538" cy="273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zh-CN" sz="2400" dirty="0" smtClean="0"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不影响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5" name="Rectangle 69"/>
          <p:cNvSpPr>
            <a:spLocks noChangeArrowheads="1"/>
          </p:cNvSpPr>
          <p:nvPr/>
        </p:nvSpPr>
        <p:spPr bwMode="auto">
          <a:xfrm>
            <a:off x="3387834" y="6040063"/>
            <a:ext cx="5501538" cy="247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4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6" name="Rectangle 69"/>
          <p:cNvSpPr>
            <a:spLocks noChangeArrowheads="1"/>
          </p:cNvSpPr>
          <p:nvPr/>
        </p:nvSpPr>
        <p:spPr bwMode="auto">
          <a:xfrm>
            <a:off x="3387834" y="6342325"/>
            <a:ext cx="5501538" cy="314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 </a:t>
            </a:r>
            <a:r>
              <a:rPr lang="zh-CN" altLang="en-US" sz="2000" b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不</a:t>
            </a:r>
            <a:r>
              <a:rPr lang="zh-CN" altLang="en-US" sz="2000" b="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 </a:t>
            </a:r>
            <a:endParaRPr lang="en-US" altLang="zh-CN" sz="2800" dirty="0">
              <a:solidFill>
                <a:schemeClr val="tx1">
                  <a:lumMod val="50000"/>
                  <a:lumOff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137" name="Rectangle 69"/>
          <p:cNvSpPr>
            <a:spLocks noChangeArrowheads="1"/>
          </p:cNvSpPr>
          <p:nvPr/>
        </p:nvSpPr>
        <p:spPr bwMode="auto">
          <a:xfrm>
            <a:off x="3387834" y="4854012"/>
            <a:ext cx="5501538" cy="25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4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400" i="1" dirty="0" smtClean="0"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cs typeface="Times New Roman" panose="02020603050405020304" pitchFamily="18" charset="0"/>
              </a:rPr>
              <a:t>0</a:t>
            </a:r>
            <a:r>
              <a:rPr lang="en-US" altLang="zh-CN" sz="2400" i="1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cs typeface="Times New Roman" panose="02020603050405020304" pitchFamily="18" charset="0"/>
              </a:rPr>
              <a:t>  </a:t>
            </a:r>
            <a:r>
              <a:rPr lang="en-US" altLang="zh-CN" sz="1800" dirty="0" smtClean="0">
                <a:solidFill>
                  <a:srgbClr val="7030A0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 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不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影响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!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en-US" altLang="zh-CN" sz="2400" b="1" dirty="0">
              <a:cs typeface="Times New Roman" panose="02020603050405020304" pitchFamily="18" charset="0"/>
            </a:endParaRPr>
          </a:p>
        </p:txBody>
      </p:sp>
      <p:sp>
        <p:nvSpPr>
          <p:cNvPr id="138" name="十二角星 137"/>
          <p:cNvSpPr/>
          <p:nvPr/>
        </p:nvSpPr>
        <p:spPr>
          <a:xfrm>
            <a:off x="7377616" y="1363267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十二角星 138"/>
          <p:cNvSpPr/>
          <p:nvPr/>
        </p:nvSpPr>
        <p:spPr>
          <a:xfrm>
            <a:off x="7380312" y="2704124"/>
            <a:ext cx="504056" cy="436844"/>
          </a:xfrm>
          <a:prstGeom prst="star12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内容占位符 2"/>
          <p:cNvSpPr>
            <a:spLocks noGrp="1"/>
          </p:cNvSpPr>
          <p:nvPr>
            <p:ph idx="1"/>
          </p:nvPr>
        </p:nvSpPr>
        <p:spPr>
          <a:xfrm>
            <a:off x="1740042" y="4122792"/>
            <a:ext cx="6935536" cy="23129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zh-CN" altLang="en-US" sz="2000" dirty="0" smtClean="0"/>
              <a:t>得到</a:t>
            </a:r>
            <a:r>
              <a:rPr lang="zh-CN" alt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最终的</a:t>
            </a:r>
            <a:r>
              <a:rPr lang="zh-CN" altLang="en-US" sz="2000" dirty="0" smtClean="0"/>
              <a:t>中</a:t>
            </a:r>
            <a:r>
              <a:rPr lang="zh-CN" altLang="en-US" sz="2000" b="1" i="1" dirty="0" smtClean="0"/>
              <a:t>最短距离</a:t>
            </a:r>
            <a:r>
              <a:rPr lang="zh-CN" altLang="en-US" sz="20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zh-CN" altLang="en-US" sz="2000" dirty="0" smtClean="0"/>
              <a:t>和</a:t>
            </a:r>
            <a:r>
              <a:rPr lang="zh-CN" altLang="en-US" sz="2000" b="1" i="1" dirty="0" smtClean="0"/>
              <a:t>路径</a:t>
            </a:r>
            <a:r>
              <a:rPr lang="zh-CN" altLang="en-US" sz="2000" b="1" i="1" u="dbl" dirty="0" smtClean="0"/>
              <a:t>数组</a:t>
            </a:r>
            <a:r>
              <a:rPr lang="en-US" altLang="zh-CN" sz="2000" b="1" i="1" dirty="0" smtClean="0">
                <a:solidFill>
                  <a:srgbClr val="00B0F0"/>
                </a:solidFill>
              </a:rPr>
              <a:t>Path</a:t>
            </a:r>
            <a:r>
              <a:rPr lang="zh-CN" altLang="en-US" sz="2000" dirty="0" smtClean="0"/>
              <a:t>，据此可得</a:t>
            </a:r>
            <a:r>
              <a:rPr lang="en-US" altLang="zh-CN" sz="2000" dirty="0" smtClean="0"/>
              <a:t>:</a:t>
            </a:r>
            <a:endParaRPr lang="zh-CN" altLang="en-US" sz="20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{0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1},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dirty="0" smtClean="0"/>
              <a:t>2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0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{0</a:t>
            </a:r>
            <a:r>
              <a:rPr lang="en-US" altLang="zh-CN" sz="1800" dirty="0"/>
              <a:t>, </a:t>
            </a:r>
            <a:r>
              <a:rPr lang="en-US" altLang="zh-CN" sz="1800" i="1" dirty="0">
                <a:solidFill>
                  <a:srgbClr val="FF00FF"/>
                </a:solidFill>
              </a:rPr>
              <a:t>1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2},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i="1" dirty="0" smtClean="0">
                <a:solidFill>
                  <a:srgbClr val="FF00FF"/>
                </a:solidFill>
              </a:rPr>
              <a:t>6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{1</a:t>
            </a:r>
            <a:r>
              <a:rPr lang="en-US" altLang="zh-CN" sz="1800" dirty="0"/>
              <a:t>, </a:t>
            </a:r>
            <a:r>
              <a:rPr lang="en-US" altLang="zh-CN" sz="1800" b="1" i="1" dirty="0">
                <a:solidFill>
                  <a:srgbClr val="00B050"/>
                </a:solidFill>
              </a:rPr>
              <a:t>2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0},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i="1" dirty="0" smtClean="0">
                <a:solidFill>
                  <a:srgbClr val="00B050"/>
                </a:solidFill>
              </a:rPr>
              <a:t>9</a:t>
            </a:r>
            <a:r>
              <a:rPr lang="en-US" altLang="zh-CN" sz="1800" dirty="0" smtClean="0"/>
              <a:t>;</a:t>
            </a:r>
          </a:p>
          <a:p>
            <a:pPr lvl="1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u"/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1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2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{1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2},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dirty="0" smtClean="0"/>
              <a:t>4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0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{2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0},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b="1" dirty="0" smtClean="0"/>
              <a:t>5</a:t>
            </a:r>
            <a:r>
              <a:rPr lang="en-US" altLang="zh-CN" sz="1800" dirty="0" smtClean="0"/>
              <a:t>;</a:t>
            </a:r>
            <a:endParaRPr lang="zh-CN" altLang="en-US" sz="1800" dirty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altLang="zh-CN" sz="1800" dirty="0"/>
              <a:t>V</a:t>
            </a:r>
            <a:r>
              <a:rPr lang="en-US" altLang="zh-CN" sz="1800" baseline="-25000" dirty="0"/>
              <a:t>2</a:t>
            </a:r>
            <a:r>
              <a:rPr lang="zh-CN" altLang="en-US" sz="1800" dirty="0"/>
              <a:t>到</a:t>
            </a:r>
            <a:r>
              <a:rPr lang="en-US" altLang="zh-CN" sz="1800" dirty="0" smtClean="0"/>
              <a:t>V</a:t>
            </a:r>
            <a:r>
              <a:rPr lang="en-US" altLang="zh-CN" sz="1800" baseline="-25000" dirty="0" smtClean="0"/>
              <a:t>1</a:t>
            </a:r>
            <a:r>
              <a:rPr lang="en-US" altLang="zh-CN" sz="1800" dirty="0" smtClean="0"/>
              <a:t>: </a:t>
            </a:r>
            <a:r>
              <a:rPr lang="zh-CN" altLang="en-US" sz="1400" dirty="0" smtClean="0">
                <a:solidFill>
                  <a:srgbClr val="7030A0"/>
                </a:solidFill>
              </a:rPr>
              <a:t>最</a:t>
            </a:r>
            <a:r>
              <a:rPr lang="zh-CN" altLang="en-US" sz="1400" dirty="0">
                <a:solidFill>
                  <a:srgbClr val="7030A0"/>
                </a:solidFill>
              </a:rPr>
              <a:t>短路径</a:t>
            </a:r>
            <a:r>
              <a:rPr lang="zh-CN" altLang="en-US" sz="1800" dirty="0"/>
              <a:t>是</a:t>
            </a:r>
            <a:r>
              <a:rPr lang="en-US" altLang="zh-CN" sz="1800" dirty="0" smtClean="0"/>
              <a:t>{2</a:t>
            </a:r>
            <a:r>
              <a:rPr lang="en-US" altLang="zh-CN" sz="1800" dirty="0"/>
              <a:t>, </a:t>
            </a:r>
            <a:r>
              <a:rPr lang="en-US" altLang="zh-CN" sz="1800" i="1" dirty="0">
                <a:solidFill>
                  <a:srgbClr val="FF0000"/>
                </a:solidFill>
              </a:rPr>
              <a:t>0</a:t>
            </a:r>
            <a:r>
              <a:rPr lang="en-US" altLang="zh-CN" sz="1800" dirty="0"/>
              <a:t>, </a:t>
            </a:r>
            <a:r>
              <a:rPr lang="en-US" altLang="zh-CN" sz="1800" dirty="0" smtClean="0"/>
              <a:t>1}, </a:t>
            </a:r>
            <a:r>
              <a:rPr lang="zh-CN" altLang="en-US" sz="1800" dirty="0" smtClean="0"/>
              <a:t> </a:t>
            </a:r>
            <a:r>
              <a:rPr lang="zh-CN" altLang="en-US" sz="1400" dirty="0" smtClean="0">
                <a:solidFill>
                  <a:srgbClr val="7030A0"/>
                </a:solidFill>
              </a:rPr>
              <a:t>长度</a:t>
            </a:r>
            <a:r>
              <a:rPr lang="zh-CN" altLang="en-US" sz="1800" dirty="0"/>
              <a:t>是</a:t>
            </a:r>
            <a:r>
              <a:rPr lang="en-US" altLang="zh-CN" sz="1800" i="1" dirty="0" smtClean="0">
                <a:solidFill>
                  <a:srgbClr val="FF0000"/>
                </a:solidFill>
              </a:rPr>
              <a:t>7</a:t>
            </a:r>
            <a:r>
              <a:rPr lang="en-US" altLang="zh-CN" sz="1800" dirty="0" smtClean="0"/>
              <a:t>;</a:t>
            </a:r>
            <a:endParaRPr lang="zh-CN" altLang="en-US" sz="2000" dirty="0"/>
          </a:p>
        </p:txBody>
      </p:sp>
      <p:sp>
        <p:nvSpPr>
          <p:cNvPr id="80" name="矩形 79"/>
          <p:cNvSpPr/>
          <p:nvPr/>
        </p:nvSpPr>
        <p:spPr>
          <a:xfrm>
            <a:off x="2149104" y="4240"/>
            <a:ext cx="64553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7.2b </a:t>
            </a:r>
            <a:r>
              <a:rPr lang="zh-CN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1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1800" dirty="0"/>
          </a:p>
        </p:txBody>
      </p:sp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876911"/>
              </p:ext>
            </p:extLst>
          </p:nvPr>
        </p:nvGraphicFramePr>
        <p:xfrm>
          <a:off x="217132" y="982078"/>
          <a:ext cx="968661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887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322887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322887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90" name="AutoShape 12"/>
          <p:cNvSpPr>
            <a:spLocks/>
          </p:cNvSpPr>
          <p:nvPr/>
        </p:nvSpPr>
        <p:spPr bwMode="auto">
          <a:xfrm>
            <a:off x="145357" y="1009224"/>
            <a:ext cx="71438" cy="1042988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6" name="AutoShape 13"/>
          <p:cNvSpPr>
            <a:spLocks/>
          </p:cNvSpPr>
          <p:nvPr/>
        </p:nvSpPr>
        <p:spPr bwMode="auto">
          <a:xfrm>
            <a:off x="1150911" y="1009224"/>
            <a:ext cx="71438" cy="1042988"/>
          </a:xfrm>
          <a:prstGeom prst="rightBracket">
            <a:avLst>
              <a:gd name="adj" fmla="val 12166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22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6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7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2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000"/>
                            </p:stCondLst>
                            <p:childTnLst>
                              <p:par>
                                <p:cTn id="2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1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1000"/>
                            </p:stCondLst>
                            <p:childTnLst>
                              <p:par>
                                <p:cTn id="2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5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1000"/>
                            </p:stCondLst>
                            <p:childTnLst>
                              <p:par>
                                <p:cTn id="26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1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500"/>
                            </p:stCondLst>
                            <p:childTnLst>
                              <p:par>
                                <p:cTn id="29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1000"/>
                            </p:stCondLst>
                            <p:childTnLst>
                              <p:par>
                                <p:cTn id="30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>
                      <p:stCondLst>
                        <p:cond delay="indefinite"/>
                      </p:stCondLst>
                      <p:childTnLst>
                        <p:par>
                          <p:cTn id="307" fill="hold">
                            <p:stCondLst>
                              <p:cond delay="0"/>
                            </p:stCondLst>
                            <p:childTnLst>
                              <p:par>
                                <p:cTn id="30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0" dur="5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500"/>
                            </p:stCondLst>
                            <p:childTnLst>
                              <p:par>
                                <p:cTn id="312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1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2" dur="5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500"/>
                            </p:stCondLst>
                            <p:childTnLst>
                              <p:par>
                                <p:cTn id="3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6" dur="5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7" fill="hold">
                      <p:stCondLst>
                        <p:cond delay="indefinite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1" dur="500"/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5" dur="500"/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0" dur="500"/>
                                        <p:tgtEl>
                                          <p:spTgt spid="1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500"/>
                            </p:stCondLst>
                            <p:childTnLst>
                              <p:par>
                                <p:cTn id="3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4" dur="500"/>
                                        <p:tgtEl>
                                          <p:spTgt spid="1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0" grpId="0" animBg="1"/>
      <p:bldP spid="28" grpId="0"/>
      <p:bldP spid="29" grpId="0"/>
      <p:bldP spid="30" grpId="0"/>
      <p:bldP spid="103" grpId="0"/>
      <p:bldP spid="103" grpId="1"/>
      <p:bldP spid="110" grpId="0"/>
      <p:bldP spid="111" grpId="0"/>
      <p:bldP spid="112" grpId="0"/>
      <p:bldP spid="113" grpId="0"/>
      <p:bldP spid="113" grpId="1"/>
      <p:bldP spid="114" grpId="0"/>
      <p:bldP spid="114" grpId="1"/>
      <p:bldP spid="115" grpId="0"/>
      <p:bldP spid="115" grpId="1"/>
      <p:bldP spid="116" grpId="0"/>
      <p:bldP spid="116" grpId="1"/>
      <p:bldP spid="117" grpId="0"/>
      <p:bldP spid="117" grpId="1"/>
      <p:bldP spid="118" grpId="0"/>
      <p:bldP spid="118" grpId="1"/>
      <p:bldP spid="119" grpId="0"/>
      <p:bldP spid="119" grpId="1"/>
      <p:bldP spid="120" grpId="0" animBg="1"/>
      <p:bldP spid="120" grpId="1" animBg="1"/>
      <p:bldP spid="121" grpId="0" animBg="1"/>
      <p:bldP spid="121" grpId="1" animBg="1"/>
      <p:bldP spid="122" grpId="0"/>
      <p:bldP spid="122" grpId="1"/>
      <p:bldP spid="123" grpId="0"/>
      <p:bldP spid="123" grpId="1"/>
      <p:bldP spid="124" grpId="0"/>
      <p:bldP spid="124" grpId="1"/>
      <p:bldP spid="125" grpId="0"/>
      <p:bldP spid="125" grpId="1"/>
      <p:bldP spid="126" grpId="0"/>
      <p:bldP spid="126" grpId="1"/>
      <p:bldP spid="127" grpId="0"/>
      <p:bldP spid="127" grpId="1"/>
      <p:bldP spid="128" grpId="0"/>
      <p:bldP spid="128" grpId="1"/>
      <p:bldP spid="129" grpId="0" animBg="1"/>
      <p:bldP spid="129" grpId="1" animBg="1"/>
      <p:bldP spid="130" grpId="0" animBg="1"/>
      <p:bldP spid="130" grpId="1" animBg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 animBg="1"/>
      <p:bldP spid="138" grpId="1" animBg="1"/>
      <p:bldP spid="139" grpId="0" animBg="1"/>
      <p:bldP spid="13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2915816" y="4555976"/>
            <a:ext cx="5161384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为已探测过的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顶点集合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初始时刻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Ø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算法的思想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顶点序列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依次探测 </a:t>
            </a:r>
            <a:r>
              <a:rPr lang="zh-CN" altLang="en-US" sz="2000" dirty="0" smtClean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并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>
              <a:lnSpc>
                <a:spcPct val="150000"/>
              </a:lnSpc>
              <a:spcBef>
                <a:spcPts val="2400"/>
              </a:spcBef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令二维数组</a:t>
            </a:r>
            <a:r>
              <a:rPr lang="en-US" altLang="zh-CN" sz="2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每个元素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只经过</a:t>
            </a:r>
            <a:r>
              <a:rPr lang="en-US" altLang="zh-CN" sz="24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中的顶点</a:t>
            </a:r>
            <a:r>
              <a:rPr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4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i="1" u="sng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初始时刻为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1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548385" y="3910803"/>
            <a:ext cx="6242051" cy="1822453"/>
            <a:chOff x="299" y="864"/>
            <a:chExt cx="3932" cy="114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154" y="1269"/>
              <a:ext cx="3077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i="1" dirty="0" err="1" smtClean="0"/>
                <a:t>w</a:t>
              </a:r>
              <a:r>
                <a:rPr lang="en-US" altLang="zh-CN" sz="2000" b="1" i="1" baseline="-18000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i="1" baseline="-18000" dirty="0" err="1" smtClean="0">
                  <a:solidFill>
                    <a:srgbClr val="00B050"/>
                  </a:solidFill>
                </a:rPr>
                <a:t>j</a:t>
              </a:r>
              <a:r>
                <a:rPr lang="en-US" altLang="zh-CN" sz="2000" b="1" i="1" baseline="-18000" dirty="0" smtClean="0">
                  <a:solidFill>
                    <a:srgbClr val="00B050"/>
                  </a:solidFill>
                </a:rPr>
                <a:t> </a:t>
              </a:r>
              <a:r>
                <a:rPr lang="en-US" altLang="zh-CN" sz="2000" b="1" baseline="-18000" dirty="0" smtClean="0"/>
                <a:t>     </a:t>
              </a:r>
              <a:r>
                <a:rPr lang="en-US" altLang="zh-CN" sz="2000" b="1" dirty="0" smtClean="0"/>
                <a:t>     </a:t>
              </a:r>
              <a:r>
                <a:rPr lang="en-US" altLang="zh-CN" sz="2000" b="1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 smtClean="0"/>
                <a:t>≠ </a:t>
              </a:r>
              <a:r>
                <a:rPr lang="en-US" altLang="zh-CN" sz="2000" b="1" i="1" dirty="0" smtClean="0">
                  <a:solidFill>
                    <a:srgbClr val="00B050"/>
                  </a:solidFill>
                </a:rPr>
                <a:t>j</a:t>
              </a:r>
              <a:r>
                <a:rPr lang="zh-CN" altLang="en-US" sz="2000" b="1" dirty="0"/>
                <a:t>且</a:t>
              </a:r>
              <a:r>
                <a:rPr lang="en-US" altLang="zh-CN" sz="2000" b="1" dirty="0" smtClean="0"/>
                <a:t>&lt;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V</a:t>
              </a:r>
              <a:r>
                <a:rPr lang="en-US" altLang="zh-CN" sz="2000" b="1" i="1" baseline="-18000" dirty="0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dirty="0" smtClean="0"/>
                <a:t>, </a:t>
              </a:r>
              <a:r>
                <a:rPr lang="en-US" altLang="zh-CN" sz="2000" b="1" i="1" dirty="0" err="1" smtClean="0">
                  <a:solidFill>
                    <a:srgbClr val="00B050"/>
                  </a:solidFill>
                </a:rPr>
                <a:t>V</a:t>
              </a:r>
              <a:r>
                <a:rPr lang="en-US" altLang="zh-CN" sz="2000" b="1" i="1" baseline="-18000" dirty="0" err="1" smtClean="0">
                  <a:solidFill>
                    <a:srgbClr val="00B050"/>
                  </a:solidFill>
                </a:rPr>
                <a:t>j</a:t>
              </a:r>
              <a:r>
                <a:rPr lang="en-US" altLang="zh-CN" sz="2000" b="1" dirty="0"/>
                <a:t>&gt;∈</a:t>
              </a:r>
              <a:r>
                <a:rPr lang="en-US" altLang="zh-CN" sz="20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  <a:r>
                <a:rPr lang="zh-CN" altLang="en-US" sz="2000" b="1" dirty="0"/>
                <a:t>， </a:t>
              </a:r>
              <a:r>
                <a:rPr lang="en-US" altLang="zh-CN" sz="2000" b="1" i="1" dirty="0" err="1"/>
                <a:t>w</a:t>
              </a:r>
              <a:r>
                <a:rPr lang="en-US" altLang="zh-CN" sz="2000" b="1" i="1" baseline="-18000" dirty="0" err="1">
                  <a:solidFill>
                    <a:srgbClr val="C00000"/>
                  </a:solidFill>
                </a:rPr>
                <a:t>i</a:t>
              </a:r>
              <a:r>
                <a:rPr lang="en-US" altLang="zh-CN" sz="2000" b="1" i="1" baseline="-18000" dirty="0" err="1">
                  <a:solidFill>
                    <a:srgbClr val="00B050"/>
                  </a:solidFill>
                </a:rPr>
                <a:t>j</a:t>
              </a:r>
              <a:r>
                <a:rPr lang="zh-CN" altLang="en-US" sz="2000" b="1" dirty="0"/>
                <a:t>为弧上的权值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1154" y="1717"/>
              <a:ext cx="211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latin typeface="宋体" panose="02010600030101010101" pitchFamily="2" charset="-122"/>
                </a:rPr>
                <a:t>∞     </a:t>
              </a:r>
              <a:r>
                <a:rPr lang="en-US" altLang="zh-CN" sz="2000" b="1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 smtClean="0"/>
                <a:t>≠ </a:t>
              </a:r>
              <a:r>
                <a:rPr lang="en-US" altLang="zh-CN" sz="2000" b="1" i="1" dirty="0" smtClean="0">
                  <a:solidFill>
                    <a:srgbClr val="00B050"/>
                  </a:solidFill>
                </a:rPr>
                <a:t>j</a:t>
              </a:r>
              <a:r>
                <a:rPr lang="zh-CN" altLang="en-US" sz="2000" b="1" dirty="0"/>
                <a:t>且</a:t>
              </a:r>
              <a:r>
                <a:rPr lang="en-US" altLang="zh-CN" sz="2000" b="1" dirty="0" smtClean="0"/>
                <a:t>&lt;</a:t>
              </a:r>
              <a:r>
                <a:rPr lang="en-US" altLang="zh-CN" sz="2000" b="1" i="1" dirty="0" smtClean="0">
                  <a:solidFill>
                    <a:srgbClr val="C00000"/>
                  </a:solidFill>
                </a:rPr>
                <a:t>V</a:t>
              </a:r>
              <a:r>
                <a:rPr lang="en-US" altLang="zh-CN" sz="2000" b="1" i="1" baseline="-18000" dirty="0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dirty="0" smtClean="0"/>
                <a:t>, </a:t>
              </a:r>
              <a:r>
                <a:rPr lang="en-US" altLang="zh-CN" sz="2000" b="1" i="1" dirty="0" err="1" smtClean="0">
                  <a:solidFill>
                    <a:srgbClr val="00B050"/>
                  </a:solidFill>
                </a:rPr>
                <a:t>V</a:t>
              </a:r>
              <a:r>
                <a:rPr lang="en-US" altLang="zh-CN" sz="2000" b="1" i="1" baseline="-18000" dirty="0" err="1" smtClean="0">
                  <a:solidFill>
                    <a:srgbClr val="00B050"/>
                  </a:solidFill>
                </a:rPr>
                <a:t>j</a:t>
              </a:r>
              <a:r>
                <a:rPr lang="en-US" altLang="zh-CN" sz="2000" b="1" dirty="0"/>
                <a:t>&gt;</a:t>
              </a:r>
              <a:r>
                <a:rPr lang="zh-CN" altLang="en-US" sz="2000" b="1" dirty="0"/>
                <a:t>不属于</a:t>
              </a:r>
              <a:r>
                <a:rPr lang="en-US" altLang="zh-CN" sz="2000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E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299" y="1297"/>
              <a:ext cx="695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i="1" dirty="0">
                  <a:solidFill>
                    <a:srgbClr val="0070C0"/>
                  </a:solidFill>
                </a:rPr>
                <a:t>A</a:t>
              </a:r>
              <a:r>
                <a:rPr lang="en-US" altLang="zh-CN" sz="2400" b="1" dirty="0">
                  <a:solidFill>
                    <a:srgbClr val="002060"/>
                  </a:solidFill>
                </a:rPr>
                <a:t>[</a:t>
              </a:r>
              <a:r>
                <a:rPr lang="en-US" altLang="zh-CN" sz="2400" i="1" dirty="0" err="1">
                  <a:solidFill>
                    <a:srgbClr val="C00000"/>
                  </a:solidFill>
                </a:rPr>
                <a:t>i</a:t>
              </a:r>
              <a:r>
                <a:rPr lang="en-US" altLang="zh-CN" sz="2400" b="1" dirty="0">
                  <a:solidFill>
                    <a:srgbClr val="002060"/>
                  </a:solidFill>
                </a:rPr>
                <a:t>][</a:t>
              </a:r>
              <a:r>
                <a:rPr lang="en-US" altLang="zh-CN" sz="2400" i="1" dirty="0">
                  <a:solidFill>
                    <a:srgbClr val="00B050"/>
                  </a:solidFill>
                </a:rPr>
                <a:t>j</a:t>
              </a:r>
              <a:r>
                <a:rPr lang="en-US" altLang="zh-CN" sz="2400" b="1" dirty="0">
                  <a:solidFill>
                    <a:srgbClr val="002060"/>
                  </a:solidFill>
                </a:rPr>
                <a:t>]</a:t>
              </a:r>
              <a:r>
                <a:rPr lang="en-US" altLang="zh-CN" sz="2400" b="1" dirty="0"/>
                <a:t>=</a:t>
              </a:r>
            </a:p>
          </p:txBody>
        </p:sp>
        <p:sp>
          <p:nvSpPr>
            <p:cNvPr id="8" name="AutoShape 8"/>
            <p:cNvSpPr>
              <a:spLocks/>
            </p:cNvSpPr>
            <p:nvPr/>
          </p:nvSpPr>
          <p:spPr bwMode="auto">
            <a:xfrm>
              <a:off x="1058" y="960"/>
              <a:ext cx="96" cy="947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1192" y="864"/>
              <a:ext cx="115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b="1" dirty="0">
                  <a:latin typeface="宋体" panose="02010600030101010101" pitchFamily="2" charset="-122"/>
                </a:rPr>
                <a:t>0    </a:t>
              </a:r>
              <a:r>
                <a:rPr lang="en-US" altLang="zh-CN" sz="2000" b="1" dirty="0" smtClean="0">
                  <a:latin typeface="宋体" panose="02010600030101010101" pitchFamily="2" charset="-122"/>
                </a:rPr>
                <a:t> </a:t>
              </a:r>
              <a:r>
                <a:rPr lang="en-US" altLang="zh-CN" sz="2000" b="1" i="1" dirty="0" err="1" smtClean="0">
                  <a:solidFill>
                    <a:srgbClr val="C00000"/>
                  </a:solidFill>
                </a:rPr>
                <a:t>i</a:t>
              </a:r>
              <a:r>
                <a:rPr lang="en-US" altLang="zh-CN" sz="20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000" b="1" dirty="0" smtClean="0"/>
                <a:t>= </a:t>
              </a:r>
              <a:r>
                <a:rPr lang="en-US" altLang="zh-CN" sz="2000" b="1" i="1" dirty="0" smtClean="0">
                  <a:solidFill>
                    <a:srgbClr val="00B050"/>
                  </a:solidFill>
                </a:rPr>
                <a:t>j </a:t>
              </a:r>
              <a:r>
                <a:rPr lang="zh-CN" altLang="en-US" sz="2000" b="1" dirty="0" smtClean="0"/>
                <a:t>时</a:t>
              </a:r>
              <a:endParaRPr lang="zh-CN" altLang="en-US" sz="2000" b="1" dirty="0"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7.2c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实现说明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03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5696" y="981075"/>
            <a:ext cx="8352928" cy="5419725"/>
          </a:xfrm>
        </p:spPr>
        <p:txBody>
          <a:bodyPr/>
          <a:lstStyle/>
          <a:p>
            <a:pPr marL="457200" indent="-457200">
              <a:buFont typeface="+mj-ea"/>
              <a:buAutoNum type="circleNumDbPlain" startAt="3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令二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  <a:r>
              <a:rPr lang="en-US" altLang="zh-CN" sz="2400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400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顶点数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zh-CN" altLang="en-US" sz="24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u="sng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sng" baseline="-25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i="1" u="sng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400" b="1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所经过的</a:t>
            </a:r>
            <a:r>
              <a:rPr lang="zh-CN" altLang="en-US" sz="2400" b="1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序号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0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中间经过了</a:t>
            </a:r>
            <a:r>
              <a:rPr lang="en-US" altLang="zh-CN" sz="20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0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0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0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0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0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先到</a:t>
            </a:r>
            <a:r>
              <a:rPr lang="en-US" altLang="zh-CN" sz="20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再到</a:t>
            </a:r>
            <a:r>
              <a:rPr lang="en-US" altLang="zh-CN" sz="20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 </a:t>
            </a:r>
            <a:r>
              <a:rPr lang="zh-CN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18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子</a:t>
            </a:r>
            <a:r>
              <a:rPr lang="zh-CN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序列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18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b="1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800" u="sng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b="1" i="1" u="sng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="1" i="1" u="sng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zh-CN" altLang="en-US" sz="18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b="1" i="1" u="sng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b="1" i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u="sng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b="1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值，再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找到</a:t>
            </a:r>
            <a:r>
              <a:rPr lang="zh-CN" alt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该路径上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所经过的其它</a:t>
            </a:r>
            <a:r>
              <a:rPr lang="zh-CN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即路径</a:t>
            </a:r>
            <a:r>
              <a:rPr lang="en-US" altLang="zh-CN" sz="1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2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200" b="1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200" b="1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200" b="1" i="1" baseline="-25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0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2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2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2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200" b="1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2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中间经过了什么顶点？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b="1" dirty="0" smtClean="0">
                <a:solidFill>
                  <a:schemeClr val="tx1"/>
                </a:solidFill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依此类推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初始时刻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所有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均初始化为</a:t>
            </a:r>
            <a:r>
              <a:rPr lang="en-US" altLang="zh-CN" sz="2400" b="1" i="1" dirty="0" smtClean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b="1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</a:t>
            </a:r>
            <a:r>
              <a:rPr lang="en-US" altLang="zh-CN" sz="24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="1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  <a:r>
              <a:rPr lang="en-US" altLang="zh-CN" sz="24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中的任何</a:t>
            </a:r>
            <a:r>
              <a:rPr lang="en-US" altLang="zh-CN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</a:t>
            </a:r>
            <a:r>
              <a:rPr lang="en-US" altLang="zh-CN" sz="16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顶点（</a:t>
            </a:r>
            <a:r>
              <a:rPr lang="zh-CN" alt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 </a:t>
            </a:r>
            <a:r>
              <a:rPr lang="en-US" altLang="zh-CN" sz="14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⸪ </a:t>
            </a:r>
            <a:r>
              <a:rPr lang="zh-CN" altLang="en-US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初始时刻</a:t>
            </a:r>
            <a:r>
              <a:rPr lang="en-US" altLang="zh-CN" sz="1400" b="1" i="1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Ø</a:t>
            </a:r>
            <a:r>
              <a:rPr lang="en-US" altLang="zh-CN" sz="1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之后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20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加入到</a:t>
            </a:r>
            <a:r>
              <a:rPr lang="en-US" altLang="zh-CN" sz="20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zh-CN" altLang="en-US" sz="2000" b="1" dirty="0" smtClean="0">
                <a:latin typeface="华文彩云" panose="02010800040101010101" pitchFamily="2" charset="-122"/>
                <a:ea typeface="华文彩云" panose="02010800040101010101" pitchFamily="2" charset="-122"/>
                <a:cs typeface="Times New Roman" panose="02020603050405020304" pitchFamily="18" charset="0"/>
              </a:rPr>
              <a:t>且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使</a:t>
            </a:r>
            <a:r>
              <a:rPr lang="en-US" altLang="zh-CN" sz="20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变小时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则令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0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0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7.2c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实现说明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0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514350">
              <a:buFont typeface="+mj-ea"/>
              <a:buAutoNum type="circleNumDbPlain"/>
            </a:pPr>
            <a:r>
              <a:rPr lang="zh-CN" altLang="en-US" sz="2400" dirty="0" smtClean="0"/>
              <a:t>初始化</a:t>
            </a:r>
            <a:r>
              <a:rPr lang="en-US" altLang="zh-CN" sz="2400" b="1" i="1" dirty="0" smtClean="0">
                <a:solidFill>
                  <a:srgbClr val="0070C0"/>
                </a:solidFill>
              </a:rPr>
              <a:t>S</a:t>
            </a:r>
            <a:r>
              <a:rPr lang="en-US" altLang="zh-CN" sz="2400" dirty="0" smtClean="0"/>
              <a:t>, </a:t>
            </a:r>
            <a:r>
              <a:rPr lang="en-US" altLang="zh-CN" sz="2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2" panose="05020102010507070707" pitchFamily="18" charset="2"/>
              </a:rPr>
              <a:t></a:t>
            </a:r>
            <a:r>
              <a:rPr lang="en-US" altLang="zh-CN" sz="2400" b="1" i="1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 </a:t>
            </a:r>
            <a:r>
              <a:rPr lang="en-US" altLang="zh-CN" sz="2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sz="2400" dirty="0" smtClean="0"/>
              <a:t>:</a:t>
            </a:r>
          </a:p>
          <a:p>
            <a:pPr marL="571500" indent="-514350">
              <a:buFont typeface="+mj-ea"/>
              <a:buAutoNum type="circleNumDbPlain"/>
            </a:pPr>
            <a:endParaRPr lang="en-US" altLang="zh-CN" dirty="0" smtClean="0"/>
          </a:p>
          <a:p>
            <a:pPr marL="571500" indent="-514350">
              <a:buFont typeface="+mj-ea"/>
              <a:buAutoNum type="circleNumDbPlain"/>
            </a:pPr>
            <a:endParaRPr lang="en-US" altLang="zh-CN" dirty="0" smtClean="0"/>
          </a:p>
          <a:p>
            <a:pPr marL="571500" indent="-514350"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将图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,V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,…,V</a:t>
            </a:r>
            <a:r>
              <a:rPr lang="en-US" altLang="zh-CN" sz="2400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依次加入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以顶点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sz="2400" i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值是否受影响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是否需更新</a:t>
            </a:r>
            <a:r>
              <a:rPr lang="en-US" altLang="zh-CN" sz="18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 </a:t>
            </a: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</a:t>
            </a:r>
            <a:r>
              <a:rPr lang="en-US" altLang="zh-CN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</a:t>
            </a:r>
            <a:r>
              <a:rPr lang="en-US" altLang="zh-CN" sz="22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2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原因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000" b="1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u="sng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  <a:r>
              <a:rPr lang="en-US" altLang="zh-CN" sz="2000" i="1" u="sng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u="sng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200" b="1" i="1" u="sng" dirty="0">
                <a:solidFill>
                  <a:srgbClr val="0070C0"/>
                </a:solidFill>
              </a:rPr>
              <a:t>S</a:t>
            </a:r>
            <a:r>
              <a:rPr lang="zh-CN" alt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4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2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20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u="sng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比原来不经过</a:t>
            </a:r>
            <a:r>
              <a:rPr lang="en-US" altLang="zh-CN" sz="20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的路径</a:t>
            </a:r>
            <a:r>
              <a:rPr lang="zh-CN" altLang="en-US" sz="2000" i="1" u="sng" dirty="0">
                <a:solidFill>
                  <a:schemeClr val="tx1">
                    <a:lumMod val="50000"/>
                    <a:lumOff val="50000"/>
                  </a:schemeClr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更短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457200"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的所有顶点都加入到</a:t>
            </a:r>
            <a:r>
              <a:rPr lang="en-US" altLang="zh-CN" sz="2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zh-CN" altLang="en-US" sz="24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为止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endParaRPr lang="zh-CN" altLang="en-US" sz="2400" dirty="0"/>
          </a:p>
        </p:txBody>
      </p:sp>
      <p:sp>
        <p:nvSpPr>
          <p:cNvPr id="12" name="标题 1"/>
          <p:cNvSpPr>
            <a:spLocks noGrp="1"/>
          </p:cNvSpPr>
          <p:nvPr>
            <p:ph type="title"/>
          </p:nvPr>
        </p:nvSpPr>
        <p:spPr>
          <a:xfrm>
            <a:off x="990600" y="277813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7.2c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实现步骤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5616" y="1970977"/>
            <a:ext cx="104708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>
                <a:solidFill>
                  <a:srgbClr val="0070C0"/>
                </a:solidFill>
              </a:rPr>
              <a:t>S</a:t>
            </a:r>
            <a:r>
              <a:rPr lang="en-US" altLang="zh-CN" dirty="0">
                <a:solidFill>
                  <a:srgbClr val="002060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</a:rPr>
              <a:t>{ </a:t>
            </a:r>
            <a:r>
              <a:rPr lang="en-US" altLang="zh-CN" dirty="0" smtClean="0">
                <a:solidFill>
                  <a:schemeClr val="tx1"/>
                </a:solidFill>
              </a:rPr>
              <a:t>}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570609" y="1970977"/>
            <a:ext cx="601447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 smtClean="0">
                <a:solidFill>
                  <a:srgbClr val="002060"/>
                </a:solidFill>
              </a:rPr>
              <a:t>=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86333"/>
              </p:ext>
            </p:extLst>
          </p:nvPr>
        </p:nvGraphicFramePr>
        <p:xfrm>
          <a:off x="3125465" y="1626263"/>
          <a:ext cx="1806575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8" name="Equation" r:id="rId3" imgW="1434960" imgH="939600" progId="Equation.DSMT4">
                  <p:embed/>
                </p:oleObj>
              </mc:Choice>
              <mc:Fallback>
                <p:oleObj name="Equation" r:id="rId3" imgW="143496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5465" y="1626263"/>
                        <a:ext cx="1806575" cy="11826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5181038" y="1970977"/>
            <a:ext cx="1027845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altLang="zh-CN" dirty="0" smtClean="0">
                <a:solidFill>
                  <a:srgbClr val="002060"/>
                </a:solidFill>
              </a:rPr>
              <a:t>=</a:t>
            </a:r>
            <a:endParaRPr lang="zh-CN" altLang="en-US" dirty="0">
              <a:solidFill>
                <a:srgbClr val="002060"/>
              </a:solidFill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701554"/>
              </p:ext>
            </p:extLst>
          </p:nvPr>
        </p:nvGraphicFramePr>
        <p:xfrm>
          <a:off x="6146800" y="1634200"/>
          <a:ext cx="1679575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319" name="Equation" r:id="rId5" imgW="1333440" imgH="927000" progId="Equation.DSMT4">
                  <p:embed/>
                </p:oleObj>
              </mc:Choice>
              <mc:Fallback>
                <p:oleObj name="Equation" r:id="rId5" imgW="1333440" imgH="927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146800" y="1634200"/>
                        <a:ext cx="1679575" cy="1166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/>
          <p:cNvSpPr/>
          <p:nvPr/>
        </p:nvSpPr>
        <p:spPr>
          <a:xfrm>
            <a:off x="1115616" y="5445224"/>
            <a:ext cx="792088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通俗地说，源点 </a:t>
            </a:r>
            <a:r>
              <a:rPr lang="en-US" altLang="zh-CN" sz="1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绕道到</a:t>
            </a:r>
            <a:r>
              <a:rPr lang="en-US" altLang="zh-CN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后再到</a:t>
            </a:r>
            <a:r>
              <a:rPr lang="en-US" altLang="zh-CN" sz="1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，是否比原来</a:t>
            </a:r>
            <a:r>
              <a:rPr lang="en-US" altLang="zh-CN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600" i="1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的距离更近？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——Yes: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925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92696"/>
            <a:ext cx="8191500" cy="5635625"/>
          </a:xfrm>
        </p:spPr>
        <p:txBody>
          <a:bodyPr/>
          <a:lstStyle/>
          <a:p>
            <a:r>
              <a:rPr lang="en-US" altLang="zh-CN" sz="2400" dirty="0" smtClean="0"/>
              <a:t>Floyd</a:t>
            </a:r>
            <a:r>
              <a:rPr lang="zh-CN" altLang="en-US" sz="2400" dirty="0" smtClean="0"/>
              <a:t>算法实现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90600" y="133326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7.2c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1110" name="TextBox1" r:id="rId2" imgW="8176320" imgH="5280840"/>
        </mc:Choice>
        <mc:Fallback>
          <p:control name="TextBox1" r:id="rId2" imgW="8176320" imgH="52808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533400" y="1196753"/>
                  <a:ext cx="8178800" cy="5280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72060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效率分析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主要时间花销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初始化数组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A[][]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Path[][]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时间复杂度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循环：时间复杂度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400" i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30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371600" lvl="2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对图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 </a:t>
            </a:r>
            <a:r>
              <a:rPr lang="en-US" altLang="zh-CN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个顶点逐一进行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探测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。以顶点</a:t>
            </a:r>
            <a:r>
              <a:rPr lang="en-US" altLang="zh-CN" sz="2200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为例，判断其是否为</a:t>
            </a:r>
            <a:r>
              <a:rPr lang="zh-CN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2200" b="1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2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i,j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[0,1,…,</a:t>
            </a:r>
            <a:r>
              <a:rPr lang="en-US" altLang="zh-CN" sz="22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-1]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2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i≠j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中间顶点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1371600" lvl="2" indent="-5143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因此，算法的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总体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时间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baseline="30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2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12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7.2d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输出路径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0935" y="1015800"/>
            <a:ext cx="7305401" cy="5419725"/>
          </a:xfrm>
        </p:spPr>
        <p:txBody>
          <a:bodyPr/>
          <a:lstStyle/>
          <a:p>
            <a:r>
              <a:rPr lang="zh-CN" altLang="en-US" sz="2400" dirty="0" smtClean="0"/>
              <a:t>在</a:t>
            </a:r>
            <a:r>
              <a:rPr lang="en-US" altLang="zh-CN" sz="2400" dirty="0"/>
              <a:t>Floyd</a:t>
            </a:r>
            <a:r>
              <a:rPr lang="zh-CN" altLang="en-US" sz="2400" dirty="0" smtClean="0"/>
              <a:t>算法结束之后，输出</a:t>
            </a:r>
            <a:r>
              <a:rPr lang="zh-CN" altLang="en-US" sz="2400" i="1" u="sng" dirty="0" smtClean="0"/>
              <a:t>各</a:t>
            </a:r>
            <a:r>
              <a:rPr lang="zh-CN" altLang="en-US" sz="2400" i="1" u="sng" dirty="0"/>
              <a:t>顶点</a:t>
            </a:r>
            <a:r>
              <a:rPr lang="zh-CN" altLang="en-US" sz="2400" i="1" u="sng" dirty="0" smtClean="0"/>
              <a:t>对</a:t>
            </a:r>
            <a:r>
              <a:rPr lang="en-US" altLang="zh-CN" sz="24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i="1" u="sng" dirty="0" smtClean="0"/>
              <a:t>之间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[0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1, …, </a:t>
            </a:r>
            <a:r>
              <a:rPr lang="en-US" altLang="zh-CN" sz="2400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且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 smtClean="0"/>
              <a:t>最</a:t>
            </a:r>
            <a:r>
              <a:rPr lang="zh-CN" altLang="en-US" sz="2400" dirty="0"/>
              <a:t>短</a:t>
            </a:r>
            <a:r>
              <a:rPr lang="zh-CN" altLang="en-US" sz="2400" dirty="0" smtClean="0"/>
              <a:t>路径的策略是：</a:t>
            </a:r>
            <a:endParaRPr lang="en-US" altLang="zh-CN" sz="2400" dirty="0" smtClean="0"/>
          </a:p>
          <a:p>
            <a:pPr marL="715963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首先，输出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起点</a:t>
            </a:r>
            <a:r>
              <a:rPr lang="en-US" altLang="zh-CN" sz="20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715963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然后，输出</a:t>
            </a:r>
            <a:r>
              <a:rPr lang="en-US" altLang="zh-CN" sz="2200" dirty="0" smtClean="0"/>
              <a:t>: </a:t>
            </a:r>
            <a:r>
              <a:rPr lang="zh-CN" altLang="en-US" sz="2200" dirty="0" smtClean="0"/>
              <a:t>路径</a:t>
            </a:r>
            <a:r>
              <a:rPr lang="en-US" altLang="zh-CN" sz="20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u="sng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b="1" i="1" u="sng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u="sng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200" dirty="0" smtClean="0"/>
              <a:t>的</a:t>
            </a:r>
            <a:r>
              <a:rPr lang="zh-CN" altLang="en-US" sz="2200" b="1" i="1" dirty="0" smtClean="0"/>
              <a:t>中间结点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若</a:t>
            </a:r>
            <a:r>
              <a:rPr lang="zh-CN" altLang="en-US" sz="1400" b="1" u="dottedHeavy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无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则跳过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!)</a:t>
            </a:r>
            <a:r>
              <a:rPr lang="zh-CN" altLang="en-US" sz="2200" dirty="0" smtClean="0"/>
              <a:t>；</a:t>
            </a:r>
            <a:endParaRPr lang="en-US" altLang="zh-CN" sz="2200" dirty="0" smtClean="0"/>
          </a:p>
          <a:p>
            <a:pPr marL="1165225"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i="1" u="dbl" dirty="0" smtClean="0">
                <a:solidFill>
                  <a:schemeClr val="accent2"/>
                </a:solidFill>
              </a:rPr>
              <a:t>若存在</a:t>
            </a:r>
            <a:r>
              <a:rPr lang="zh-CN" altLang="en-US" sz="2000" dirty="0" smtClean="0">
                <a:solidFill>
                  <a:schemeClr val="accent2"/>
                </a:solidFill>
              </a:rPr>
              <a:t>中间结点</a:t>
            </a:r>
            <a:r>
              <a:rPr lang="en-US" altLang="zh-CN" sz="2000" dirty="0" smtClean="0">
                <a:solidFill>
                  <a:schemeClr val="accent2"/>
                </a:solidFill>
              </a:rPr>
              <a:t>(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譬如</a:t>
            </a:r>
            <a:r>
              <a:rPr lang="en-US" altLang="zh-CN" sz="20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solidFill>
                  <a:schemeClr val="accent2"/>
                </a:solidFill>
              </a:rPr>
              <a:t>)</a:t>
            </a:r>
            <a:r>
              <a:rPr lang="en-US" altLang="zh-CN" sz="2000" b="1" i="1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，</a:t>
            </a:r>
            <a:r>
              <a:rPr lang="zh-CN" altLang="en-US" sz="2000" dirty="0" smtClean="0">
                <a:solidFill>
                  <a:schemeClr val="accent2"/>
                </a:solidFill>
              </a:rPr>
              <a:t>则</a:t>
            </a:r>
            <a:r>
              <a:rPr lang="en-US" altLang="zh-CN" sz="2000" dirty="0"/>
              <a:t>[</a:t>
            </a:r>
            <a:r>
              <a:rPr lang="zh-CN" altLang="en-US" sz="2000" dirty="0">
                <a:latin typeface="华文琥珀" panose="02010800040101010101" pitchFamily="2" charset="-122"/>
                <a:ea typeface="华文琥珀" panose="02010800040101010101" pitchFamily="2" charset="-122"/>
              </a:rPr>
              <a:t>递归</a:t>
            </a:r>
            <a:r>
              <a:rPr lang="en-US" altLang="zh-CN" sz="2000" dirty="0" smtClean="0"/>
              <a:t>]</a:t>
            </a:r>
            <a:r>
              <a:rPr lang="zh-CN" altLang="en-US" sz="2000" dirty="0" smtClean="0">
                <a:solidFill>
                  <a:schemeClr val="accent2"/>
                </a:solidFill>
              </a:rPr>
              <a:t>输出</a:t>
            </a:r>
            <a:r>
              <a:rPr lang="en-US" altLang="zh-CN" sz="1400" dirty="0">
                <a:solidFill>
                  <a:schemeClr val="accent2"/>
                </a:solidFill>
              </a:rPr>
              <a:t>(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含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个子步骤</a:t>
            </a:r>
            <a:r>
              <a:rPr lang="en-US" altLang="zh-CN" sz="1400" dirty="0">
                <a:solidFill>
                  <a:schemeClr val="accent2"/>
                </a:solidFill>
              </a:rPr>
              <a:t>)</a:t>
            </a:r>
            <a:endParaRPr lang="en-US" altLang="zh-CN" sz="1400" dirty="0" smtClean="0">
              <a:solidFill>
                <a:schemeClr val="accent2"/>
              </a:solidFill>
            </a:endParaRPr>
          </a:p>
          <a:p>
            <a:pPr marL="1622425"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递归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输出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路径</a:t>
            </a:r>
            <a:r>
              <a:rPr lang="en-US" altLang="zh-CN" sz="1800" b="1" i="1" u="sng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18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b="1" i="1" u="sng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8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中间结点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622425" lvl="3" indent="-457200">
              <a:lnSpc>
                <a:spcPct val="150000"/>
              </a:lnSpc>
              <a:buFont typeface="+mj-lt"/>
              <a:buAutoNum type="alphaLcParenR"/>
            </a:pP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输出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结点</a:t>
            </a:r>
            <a:r>
              <a:rPr lang="en-US" altLang="zh-CN" sz="18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dirty="0" smtClean="0"/>
              <a:t>；</a:t>
            </a:r>
            <a:endParaRPr lang="en-US" altLang="zh-CN" sz="1800" dirty="0" smtClean="0"/>
          </a:p>
          <a:p>
            <a:pPr marL="1622425" lvl="3" indent="-457200">
              <a:lnSpc>
                <a:spcPct val="150000"/>
              </a:lnSpc>
              <a:buFont typeface="+mj-lt"/>
              <a:buAutoNum type="alphaLcParenR"/>
            </a:pP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华文彩云" panose="02010800040101010101" pitchFamily="2" charset="-122"/>
                <a:ea typeface="华文彩云" panose="02010800040101010101" pitchFamily="2" charset="-122"/>
              </a:rPr>
              <a:t>递归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输出</a:t>
            </a:r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路径</a:t>
            </a:r>
            <a:r>
              <a:rPr lang="en-US" altLang="zh-CN" sz="1800" b="1" i="1" u="sng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800" b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800" b="1" i="1" u="sng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</a:t>
            </a:r>
            <a:r>
              <a:rPr lang="zh-CN" altLang="en-US" sz="18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中间结点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1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15963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200" dirty="0" smtClean="0"/>
              <a:t>最后，输出终点</a:t>
            </a:r>
            <a:r>
              <a:rPr lang="en-US" altLang="zh-CN" sz="2000" b="1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b="1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b="1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/>
              <a:t>；</a:t>
            </a:r>
            <a:endParaRPr lang="zh-CN" altLang="en-US" sz="2200" dirty="0"/>
          </a:p>
        </p:txBody>
      </p:sp>
      <p:cxnSp>
        <p:nvCxnSpPr>
          <p:cNvPr id="5" name="直接连接符 4"/>
          <p:cNvCxnSpPr>
            <a:stCxn id="6" idx="4"/>
            <a:endCxn id="7" idx="0"/>
          </p:cNvCxnSpPr>
          <p:nvPr/>
        </p:nvCxnSpPr>
        <p:spPr>
          <a:xfrm>
            <a:off x="8532241" y="1660530"/>
            <a:ext cx="0" cy="2533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8471829" y="1529606"/>
            <a:ext cx="120824" cy="13092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7" name="椭圆 6"/>
          <p:cNvSpPr/>
          <p:nvPr/>
        </p:nvSpPr>
        <p:spPr>
          <a:xfrm>
            <a:off x="8471829" y="4193902"/>
            <a:ext cx="120824" cy="130924"/>
          </a:xfrm>
          <a:prstGeom prst="ellipse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椭圆 7"/>
          <p:cNvSpPr/>
          <p:nvPr/>
        </p:nvSpPr>
        <p:spPr>
          <a:xfrm>
            <a:off x="8471829" y="5512561"/>
            <a:ext cx="120824" cy="130924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cxnSp>
        <p:nvCxnSpPr>
          <p:cNvPr id="9" name="直接连接符 8"/>
          <p:cNvCxnSpPr>
            <a:stCxn id="7" idx="4"/>
            <a:endCxn id="8" idx="0"/>
          </p:cNvCxnSpPr>
          <p:nvPr/>
        </p:nvCxnSpPr>
        <p:spPr>
          <a:xfrm>
            <a:off x="8532241" y="4324826"/>
            <a:ext cx="0" cy="11877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565261" y="5377373"/>
            <a:ext cx="447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i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/>
          </a:p>
        </p:txBody>
      </p:sp>
      <p:sp>
        <p:nvSpPr>
          <p:cNvPr id="15" name="矩形 14"/>
          <p:cNvSpPr/>
          <p:nvPr/>
        </p:nvSpPr>
        <p:spPr>
          <a:xfrm>
            <a:off x="8565261" y="1361088"/>
            <a:ext cx="4305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8565261" y="402563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8051576" y="2938036"/>
            <a:ext cx="120824" cy="1309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079602" y="2884834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8095338" y="1649730"/>
            <a:ext cx="383818" cy="1280152"/>
          </a:xfrm>
          <a:custGeom>
            <a:avLst/>
            <a:gdLst>
              <a:gd name="connsiteX0" fmla="*/ 483311 w 483311"/>
              <a:gd name="connsiteY0" fmla="*/ 0 h 1310640"/>
              <a:gd name="connsiteX1" fmla="*/ 56591 w 483311"/>
              <a:gd name="connsiteY1" fmla="*/ 386080 h 1310640"/>
              <a:gd name="connsiteX2" fmla="*/ 5791 w 483311"/>
              <a:gd name="connsiteY2" fmla="*/ 1097280 h 1310640"/>
              <a:gd name="connsiteX3" fmla="*/ 66751 w 483311"/>
              <a:gd name="connsiteY3" fmla="*/ 1310640 h 1310640"/>
              <a:gd name="connsiteX0" fmla="*/ 480507 w 480507"/>
              <a:gd name="connsiteY0" fmla="*/ 0 h 1310640"/>
              <a:gd name="connsiteX1" fmla="*/ 155387 w 480507"/>
              <a:gd name="connsiteY1" fmla="*/ 436880 h 1310640"/>
              <a:gd name="connsiteX2" fmla="*/ 2987 w 480507"/>
              <a:gd name="connsiteY2" fmla="*/ 1097280 h 1310640"/>
              <a:gd name="connsiteX3" fmla="*/ 63947 w 480507"/>
              <a:gd name="connsiteY3" fmla="*/ 1310640 h 1310640"/>
              <a:gd name="connsiteX0" fmla="*/ 430491 w 430491"/>
              <a:gd name="connsiteY0" fmla="*/ 0 h 1310640"/>
              <a:gd name="connsiteX1" fmla="*/ 105371 w 430491"/>
              <a:gd name="connsiteY1" fmla="*/ 436880 h 1310640"/>
              <a:gd name="connsiteX2" fmla="*/ 24091 w 430491"/>
              <a:gd name="connsiteY2" fmla="*/ 1036320 h 1310640"/>
              <a:gd name="connsiteX3" fmla="*/ 13931 w 430491"/>
              <a:gd name="connsiteY3" fmla="*/ 1310640 h 1310640"/>
              <a:gd name="connsiteX0" fmla="*/ 439760 w 439760"/>
              <a:gd name="connsiteY0" fmla="*/ 0 h 1310640"/>
              <a:gd name="connsiteX1" fmla="*/ 114640 w 439760"/>
              <a:gd name="connsiteY1" fmla="*/ 436880 h 1310640"/>
              <a:gd name="connsiteX2" fmla="*/ 33360 w 439760"/>
              <a:gd name="connsiteY2" fmla="*/ 1036320 h 1310640"/>
              <a:gd name="connsiteX3" fmla="*/ 23200 w 439760"/>
              <a:gd name="connsiteY3" fmla="*/ 1310640 h 1310640"/>
              <a:gd name="connsiteX0" fmla="*/ 428400 w 428400"/>
              <a:gd name="connsiteY0" fmla="*/ 0 h 1310640"/>
              <a:gd name="connsiteX1" fmla="*/ 103280 w 428400"/>
              <a:gd name="connsiteY1" fmla="*/ 436880 h 1310640"/>
              <a:gd name="connsiteX2" fmla="*/ 22000 w 428400"/>
              <a:gd name="connsiteY2" fmla="*/ 1036320 h 1310640"/>
              <a:gd name="connsiteX3" fmla="*/ 11840 w 428400"/>
              <a:gd name="connsiteY3" fmla="*/ 1310640 h 1310640"/>
              <a:gd name="connsiteX0" fmla="*/ 410347 w 410347"/>
              <a:gd name="connsiteY0" fmla="*/ 0 h 1341120"/>
              <a:gd name="connsiteX1" fmla="*/ 85227 w 410347"/>
              <a:gd name="connsiteY1" fmla="*/ 436880 h 1341120"/>
              <a:gd name="connsiteX2" fmla="*/ 3947 w 410347"/>
              <a:gd name="connsiteY2" fmla="*/ 1036320 h 1341120"/>
              <a:gd name="connsiteX3" fmla="*/ 30363 w 410347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13954 w 413954"/>
              <a:gd name="connsiteY0" fmla="*/ 0 h 1366095"/>
              <a:gd name="connsiteX1" fmla="*/ 82738 w 413954"/>
              <a:gd name="connsiteY1" fmla="*/ 503936 h 1366095"/>
              <a:gd name="connsiteX2" fmla="*/ 7554 w 413954"/>
              <a:gd name="connsiteY2" fmla="*/ 1036320 h 1366095"/>
              <a:gd name="connsiteX3" fmla="*/ 22734 w 413954"/>
              <a:gd name="connsiteY3" fmla="*/ 1366095 h 1366095"/>
              <a:gd name="connsiteX0" fmla="*/ 408364 w 408364"/>
              <a:gd name="connsiteY0" fmla="*/ 0 h 1366095"/>
              <a:gd name="connsiteX1" fmla="*/ 77148 w 408364"/>
              <a:gd name="connsiteY1" fmla="*/ 503936 h 1366095"/>
              <a:gd name="connsiteX2" fmla="*/ 13200 w 408364"/>
              <a:gd name="connsiteY2" fmla="*/ 1030076 h 1366095"/>
              <a:gd name="connsiteX3" fmla="*/ 17144 w 408364"/>
              <a:gd name="connsiteY3" fmla="*/ 1366095 h 1366095"/>
              <a:gd name="connsiteX0" fmla="*/ 396724 w 396724"/>
              <a:gd name="connsiteY0" fmla="*/ 0 h 1341120"/>
              <a:gd name="connsiteX1" fmla="*/ 65508 w 396724"/>
              <a:gd name="connsiteY1" fmla="*/ 503936 h 1341120"/>
              <a:gd name="connsiteX2" fmla="*/ 1560 w 396724"/>
              <a:gd name="connsiteY2" fmla="*/ 1030076 h 1341120"/>
              <a:gd name="connsiteX3" fmla="*/ 33594 w 396724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71996 w 371996"/>
              <a:gd name="connsiteY0" fmla="*/ 0 h 1341120"/>
              <a:gd name="connsiteX1" fmla="*/ 57633 w 371996"/>
              <a:gd name="connsiteY1" fmla="*/ 472717 h 1341120"/>
              <a:gd name="connsiteX2" fmla="*/ 40835 w 371996"/>
              <a:gd name="connsiteY2" fmla="*/ 994510 h 1341120"/>
              <a:gd name="connsiteX3" fmla="*/ 8866 w 371996"/>
              <a:gd name="connsiteY3" fmla="*/ 1341120 h 1341120"/>
              <a:gd name="connsiteX0" fmla="*/ 372603 w 372603"/>
              <a:gd name="connsiteY0" fmla="*/ 0 h 1341120"/>
              <a:gd name="connsiteX1" fmla="*/ 90241 w 372603"/>
              <a:gd name="connsiteY1" fmla="*/ 496428 h 1341120"/>
              <a:gd name="connsiteX2" fmla="*/ 41442 w 372603"/>
              <a:gd name="connsiteY2" fmla="*/ 994510 h 1341120"/>
              <a:gd name="connsiteX3" fmla="*/ 9473 w 372603"/>
              <a:gd name="connsiteY3" fmla="*/ 1341120 h 1341120"/>
              <a:gd name="connsiteX0" fmla="*/ 384700 w 384700"/>
              <a:gd name="connsiteY0" fmla="*/ 0 h 1341120"/>
              <a:gd name="connsiteX1" fmla="*/ 102338 w 384700"/>
              <a:gd name="connsiteY1" fmla="*/ 496428 h 1341120"/>
              <a:gd name="connsiteX2" fmla="*/ 10871 w 384700"/>
              <a:gd name="connsiteY2" fmla="*/ 982654 h 1341120"/>
              <a:gd name="connsiteX3" fmla="*/ 21570 w 384700"/>
              <a:gd name="connsiteY3" fmla="*/ 1341120 h 1341120"/>
              <a:gd name="connsiteX0" fmla="*/ 380336 w 380336"/>
              <a:gd name="connsiteY0" fmla="*/ 0 h 1341120"/>
              <a:gd name="connsiteX1" fmla="*/ 97974 w 380336"/>
              <a:gd name="connsiteY1" fmla="*/ 496428 h 1341120"/>
              <a:gd name="connsiteX2" fmla="*/ 15870 w 380336"/>
              <a:gd name="connsiteY2" fmla="*/ 972248 h 1341120"/>
              <a:gd name="connsiteX3" fmla="*/ 17206 w 380336"/>
              <a:gd name="connsiteY3" fmla="*/ 1341120 h 1341120"/>
              <a:gd name="connsiteX0" fmla="*/ 380251 w 380251"/>
              <a:gd name="connsiteY0" fmla="*/ 0 h 1341120"/>
              <a:gd name="connsiteX1" fmla="*/ 97889 w 380251"/>
              <a:gd name="connsiteY1" fmla="*/ 496428 h 1341120"/>
              <a:gd name="connsiteX2" fmla="*/ 15785 w 380251"/>
              <a:gd name="connsiteY2" fmla="*/ 972248 h 1341120"/>
              <a:gd name="connsiteX3" fmla="*/ 17121 w 380251"/>
              <a:gd name="connsiteY3" fmla="*/ 1341120 h 1341120"/>
              <a:gd name="connsiteX0" fmla="*/ 390767 w 390767"/>
              <a:gd name="connsiteY0" fmla="*/ 0 h 1341120"/>
              <a:gd name="connsiteX1" fmla="*/ 108405 w 390767"/>
              <a:gd name="connsiteY1" fmla="*/ 496428 h 1341120"/>
              <a:gd name="connsiteX2" fmla="*/ 26301 w 390767"/>
              <a:gd name="connsiteY2" fmla="*/ 972248 h 1341120"/>
              <a:gd name="connsiteX3" fmla="*/ 27637 w 390767"/>
              <a:gd name="connsiteY3" fmla="*/ 1341120 h 1341120"/>
              <a:gd name="connsiteX0" fmla="*/ 364518 w 364518"/>
              <a:gd name="connsiteY0" fmla="*/ 0 h 1325510"/>
              <a:gd name="connsiteX1" fmla="*/ 82156 w 364518"/>
              <a:gd name="connsiteY1" fmla="*/ 496428 h 1325510"/>
              <a:gd name="connsiteX2" fmla="*/ 52 w 364518"/>
              <a:gd name="connsiteY2" fmla="*/ 972248 h 1325510"/>
              <a:gd name="connsiteX3" fmla="*/ 71612 w 364518"/>
              <a:gd name="connsiteY3" fmla="*/ 1325510 h 1325510"/>
              <a:gd name="connsiteX0" fmla="*/ 367740 w 367740"/>
              <a:gd name="connsiteY0" fmla="*/ 0 h 1335916"/>
              <a:gd name="connsiteX1" fmla="*/ 85378 w 367740"/>
              <a:gd name="connsiteY1" fmla="*/ 496428 h 1335916"/>
              <a:gd name="connsiteX2" fmla="*/ 3274 w 367740"/>
              <a:gd name="connsiteY2" fmla="*/ 972248 h 1335916"/>
              <a:gd name="connsiteX3" fmla="*/ 32700 w 367740"/>
              <a:gd name="connsiteY3" fmla="*/ 1335916 h 1335916"/>
              <a:gd name="connsiteX0" fmla="*/ 366429 w 366429"/>
              <a:gd name="connsiteY0" fmla="*/ 0 h 1335916"/>
              <a:gd name="connsiteX1" fmla="*/ 84067 w 366429"/>
              <a:gd name="connsiteY1" fmla="*/ 496428 h 1335916"/>
              <a:gd name="connsiteX2" fmla="*/ 1963 w 366429"/>
              <a:gd name="connsiteY2" fmla="*/ 972248 h 1335916"/>
              <a:gd name="connsiteX3" fmla="*/ 31389 w 366429"/>
              <a:gd name="connsiteY3" fmla="*/ 1335916 h 1335916"/>
              <a:gd name="connsiteX0" fmla="*/ 367178 w 367178"/>
              <a:gd name="connsiteY0" fmla="*/ 0 h 1335916"/>
              <a:gd name="connsiteX1" fmla="*/ 84816 w 367178"/>
              <a:gd name="connsiteY1" fmla="*/ 496428 h 1335916"/>
              <a:gd name="connsiteX2" fmla="*/ 2712 w 367178"/>
              <a:gd name="connsiteY2" fmla="*/ 972248 h 1335916"/>
              <a:gd name="connsiteX3" fmla="*/ 32138 w 367178"/>
              <a:gd name="connsiteY3" fmla="*/ 1335916 h 1335916"/>
              <a:gd name="connsiteX0" fmla="*/ 367178 w 367178"/>
              <a:gd name="connsiteY0" fmla="*/ 0 h 1335916"/>
              <a:gd name="connsiteX1" fmla="*/ 84816 w 367178"/>
              <a:gd name="connsiteY1" fmla="*/ 480819 h 1335916"/>
              <a:gd name="connsiteX2" fmla="*/ 2712 w 367178"/>
              <a:gd name="connsiteY2" fmla="*/ 972248 h 1335916"/>
              <a:gd name="connsiteX3" fmla="*/ 32138 w 367178"/>
              <a:gd name="connsiteY3" fmla="*/ 1335916 h 1335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178" h="1335916">
                <a:moveTo>
                  <a:pt x="367178" y="0"/>
                </a:moveTo>
                <a:cubicBezTo>
                  <a:pt x="193611" y="101600"/>
                  <a:pt x="145560" y="318778"/>
                  <a:pt x="84816" y="480819"/>
                </a:cubicBezTo>
                <a:cubicBezTo>
                  <a:pt x="24072" y="642860"/>
                  <a:pt x="11492" y="829732"/>
                  <a:pt x="2712" y="972248"/>
                </a:cubicBezTo>
                <a:cubicBezTo>
                  <a:pt x="-6068" y="1114764"/>
                  <a:pt x="7185" y="1228234"/>
                  <a:pt x="32138" y="1335916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8100392" y="3068960"/>
            <a:ext cx="371434" cy="1146901"/>
          </a:xfrm>
          <a:custGeom>
            <a:avLst/>
            <a:gdLst>
              <a:gd name="connsiteX0" fmla="*/ 0 w 375920"/>
              <a:gd name="connsiteY0" fmla="*/ 0 h 1137920"/>
              <a:gd name="connsiteX1" fmla="*/ 71120 w 375920"/>
              <a:gd name="connsiteY1" fmla="*/ 477520 h 1137920"/>
              <a:gd name="connsiteX2" fmla="*/ 375920 w 375920"/>
              <a:gd name="connsiteY2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1137920">
                <a:moveTo>
                  <a:pt x="0" y="0"/>
                </a:moveTo>
                <a:cubicBezTo>
                  <a:pt x="4233" y="143933"/>
                  <a:pt x="8467" y="287867"/>
                  <a:pt x="71120" y="477520"/>
                </a:cubicBezTo>
                <a:cubicBezTo>
                  <a:pt x="133773" y="667173"/>
                  <a:pt x="254846" y="902546"/>
                  <a:pt x="375920" y="1137920"/>
                </a:cubicBezTo>
              </a:path>
            </a:pathLst>
          </a:custGeom>
          <a:noFill/>
          <a:ln w="127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8028384" y="4835900"/>
            <a:ext cx="120824" cy="13092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8050762" y="471102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8096241" y="4294411"/>
            <a:ext cx="375585" cy="535239"/>
          </a:xfrm>
          <a:custGeom>
            <a:avLst/>
            <a:gdLst>
              <a:gd name="connsiteX0" fmla="*/ 483311 w 483311"/>
              <a:gd name="connsiteY0" fmla="*/ 0 h 1310640"/>
              <a:gd name="connsiteX1" fmla="*/ 56591 w 483311"/>
              <a:gd name="connsiteY1" fmla="*/ 386080 h 1310640"/>
              <a:gd name="connsiteX2" fmla="*/ 5791 w 483311"/>
              <a:gd name="connsiteY2" fmla="*/ 1097280 h 1310640"/>
              <a:gd name="connsiteX3" fmla="*/ 66751 w 483311"/>
              <a:gd name="connsiteY3" fmla="*/ 1310640 h 1310640"/>
              <a:gd name="connsiteX0" fmla="*/ 480507 w 480507"/>
              <a:gd name="connsiteY0" fmla="*/ 0 h 1310640"/>
              <a:gd name="connsiteX1" fmla="*/ 155387 w 480507"/>
              <a:gd name="connsiteY1" fmla="*/ 436880 h 1310640"/>
              <a:gd name="connsiteX2" fmla="*/ 2987 w 480507"/>
              <a:gd name="connsiteY2" fmla="*/ 1097280 h 1310640"/>
              <a:gd name="connsiteX3" fmla="*/ 63947 w 480507"/>
              <a:gd name="connsiteY3" fmla="*/ 1310640 h 1310640"/>
              <a:gd name="connsiteX0" fmla="*/ 430491 w 430491"/>
              <a:gd name="connsiteY0" fmla="*/ 0 h 1310640"/>
              <a:gd name="connsiteX1" fmla="*/ 105371 w 430491"/>
              <a:gd name="connsiteY1" fmla="*/ 436880 h 1310640"/>
              <a:gd name="connsiteX2" fmla="*/ 24091 w 430491"/>
              <a:gd name="connsiteY2" fmla="*/ 1036320 h 1310640"/>
              <a:gd name="connsiteX3" fmla="*/ 13931 w 430491"/>
              <a:gd name="connsiteY3" fmla="*/ 1310640 h 1310640"/>
              <a:gd name="connsiteX0" fmla="*/ 439760 w 439760"/>
              <a:gd name="connsiteY0" fmla="*/ 0 h 1310640"/>
              <a:gd name="connsiteX1" fmla="*/ 114640 w 439760"/>
              <a:gd name="connsiteY1" fmla="*/ 436880 h 1310640"/>
              <a:gd name="connsiteX2" fmla="*/ 33360 w 439760"/>
              <a:gd name="connsiteY2" fmla="*/ 1036320 h 1310640"/>
              <a:gd name="connsiteX3" fmla="*/ 23200 w 439760"/>
              <a:gd name="connsiteY3" fmla="*/ 1310640 h 1310640"/>
              <a:gd name="connsiteX0" fmla="*/ 428400 w 428400"/>
              <a:gd name="connsiteY0" fmla="*/ 0 h 1310640"/>
              <a:gd name="connsiteX1" fmla="*/ 103280 w 428400"/>
              <a:gd name="connsiteY1" fmla="*/ 436880 h 1310640"/>
              <a:gd name="connsiteX2" fmla="*/ 22000 w 428400"/>
              <a:gd name="connsiteY2" fmla="*/ 1036320 h 1310640"/>
              <a:gd name="connsiteX3" fmla="*/ 11840 w 428400"/>
              <a:gd name="connsiteY3" fmla="*/ 1310640 h 1310640"/>
              <a:gd name="connsiteX0" fmla="*/ 410347 w 410347"/>
              <a:gd name="connsiteY0" fmla="*/ 0 h 1341120"/>
              <a:gd name="connsiteX1" fmla="*/ 85227 w 410347"/>
              <a:gd name="connsiteY1" fmla="*/ 436880 h 1341120"/>
              <a:gd name="connsiteX2" fmla="*/ 3947 w 410347"/>
              <a:gd name="connsiteY2" fmla="*/ 1036320 h 1341120"/>
              <a:gd name="connsiteX3" fmla="*/ 30363 w 410347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13954 w 413954"/>
              <a:gd name="connsiteY0" fmla="*/ 0 h 1366095"/>
              <a:gd name="connsiteX1" fmla="*/ 82738 w 413954"/>
              <a:gd name="connsiteY1" fmla="*/ 503936 h 1366095"/>
              <a:gd name="connsiteX2" fmla="*/ 7554 w 413954"/>
              <a:gd name="connsiteY2" fmla="*/ 1036320 h 1366095"/>
              <a:gd name="connsiteX3" fmla="*/ 22734 w 413954"/>
              <a:gd name="connsiteY3" fmla="*/ 1366095 h 1366095"/>
              <a:gd name="connsiteX0" fmla="*/ 408364 w 408364"/>
              <a:gd name="connsiteY0" fmla="*/ 0 h 1366095"/>
              <a:gd name="connsiteX1" fmla="*/ 77148 w 408364"/>
              <a:gd name="connsiteY1" fmla="*/ 503936 h 1366095"/>
              <a:gd name="connsiteX2" fmla="*/ 13200 w 408364"/>
              <a:gd name="connsiteY2" fmla="*/ 1030076 h 1366095"/>
              <a:gd name="connsiteX3" fmla="*/ 17144 w 408364"/>
              <a:gd name="connsiteY3" fmla="*/ 1366095 h 1366095"/>
              <a:gd name="connsiteX0" fmla="*/ 396724 w 396724"/>
              <a:gd name="connsiteY0" fmla="*/ 0 h 1341120"/>
              <a:gd name="connsiteX1" fmla="*/ 65508 w 396724"/>
              <a:gd name="connsiteY1" fmla="*/ 503936 h 1341120"/>
              <a:gd name="connsiteX2" fmla="*/ 1560 w 396724"/>
              <a:gd name="connsiteY2" fmla="*/ 1030076 h 1341120"/>
              <a:gd name="connsiteX3" fmla="*/ 33594 w 396724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71996 w 371996"/>
              <a:gd name="connsiteY0" fmla="*/ 0 h 1341120"/>
              <a:gd name="connsiteX1" fmla="*/ 57633 w 371996"/>
              <a:gd name="connsiteY1" fmla="*/ 472717 h 1341120"/>
              <a:gd name="connsiteX2" fmla="*/ 40835 w 371996"/>
              <a:gd name="connsiteY2" fmla="*/ 994510 h 1341120"/>
              <a:gd name="connsiteX3" fmla="*/ 8866 w 371996"/>
              <a:gd name="connsiteY3" fmla="*/ 1341120 h 1341120"/>
              <a:gd name="connsiteX0" fmla="*/ 372603 w 372603"/>
              <a:gd name="connsiteY0" fmla="*/ 0 h 1341120"/>
              <a:gd name="connsiteX1" fmla="*/ 90241 w 372603"/>
              <a:gd name="connsiteY1" fmla="*/ 496428 h 1341120"/>
              <a:gd name="connsiteX2" fmla="*/ 41442 w 372603"/>
              <a:gd name="connsiteY2" fmla="*/ 994510 h 1341120"/>
              <a:gd name="connsiteX3" fmla="*/ 9473 w 372603"/>
              <a:gd name="connsiteY3" fmla="*/ 1341120 h 1341120"/>
              <a:gd name="connsiteX0" fmla="*/ 384700 w 384700"/>
              <a:gd name="connsiteY0" fmla="*/ 0 h 1341120"/>
              <a:gd name="connsiteX1" fmla="*/ 102338 w 384700"/>
              <a:gd name="connsiteY1" fmla="*/ 496428 h 1341120"/>
              <a:gd name="connsiteX2" fmla="*/ 10871 w 384700"/>
              <a:gd name="connsiteY2" fmla="*/ 982654 h 1341120"/>
              <a:gd name="connsiteX3" fmla="*/ 21570 w 384700"/>
              <a:gd name="connsiteY3" fmla="*/ 1341120 h 1341120"/>
              <a:gd name="connsiteX0" fmla="*/ 393948 w 393948"/>
              <a:gd name="connsiteY0" fmla="*/ 0 h 1341120"/>
              <a:gd name="connsiteX1" fmla="*/ 111586 w 393948"/>
              <a:gd name="connsiteY1" fmla="*/ 496428 h 1341120"/>
              <a:gd name="connsiteX2" fmla="*/ 20119 w 393948"/>
              <a:gd name="connsiteY2" fmla="*/ 982654 h 1341120"/>
              <a:gd name="connsiteX3" fmla="*/ 15921 w 393948"/>
              <a:gd name="connsiteY3" fmla="*/ 1341120 h 1341120"/>
              <a:gd name="connsiteX0" fmla="*/ 384701 w 384701"/>
              <a:gd name="connsiteY0" fmla="*/ 0 h 1205617"/>
              <a:gd name="connsiteX1" fmla="*/ 102339 w 384701"/>
              <a:gd name="connsiteY1" fmla="*/ 496428 h 1205617"/>
              <a:gd name="connsiteX2" fmla="*/ 10872 w 384701"/>
              <a:gd name="connsiteY2" fmla="*/ 982654 h 1205617"/>
              <a:gd name="connsiteX3" fmla="*/ 21571 w 384701"/>
              <a:gd name="connsiteY3" fmla="*/ 1205617 h 1205617"/>
              <a:gd name="connsiteX0" fmla="*/ 393949 w 393949"/>
              <a:gd name="connsiteY0" fmla="*/ 0 h 1316483"/>
              <a:gd name="connsiteX1" fmla="*/ 111587 w 393949"/>
              <a:gd name="connsiteY1" fmla="*/ 496428 h 1316483"/>
              <a:gd name="connsiteX2" fmla="*/ 20120 w 393949"/>
              <a:gd name="connsiteY2" fmla="*/ 982654 h 1316483"/>
              <a:gd name="connsiteX3" fmla="*/ 15921 w 393949"/>
              <a:gd name="connsiteY3" fmla="*/ 1316483 h 1316483"/>
              <a:gd name="connsiteX0" fmla="*/ 376560 w 376560"/>
              <a:gd name="connsiteY0" fmla="*/ 0 h 1180980"/>
              <a:gd name="connsiteX1" fmla="*/ 94198 w 376560"/>
              <a:gd name="connsiteY1" fmla="*/ 496428 h 1180980"/>
              <a:gd name="connsiteX2" fmla="*/ 2731 w 376560"/>
              <a:gd name="connsiteY2" fmla="*/ 982654 h 1180980"/>
              <a:gd name="connsiteX3" fmla="*/ 38258 w 376560"/>
              <a:gd name="connsiteY3" fmla="*/ 1180980 h 1180980"/>
              <a:gd name="connsiteX0" fmla="*/ 397569 w 397569"/>
              <a:gd name="connsiteY0" fmla="*/ 0 h 1365757"/>
              <a:gd name="connsiteX1" fmla="*/ 115207 w 397569"/>
              <a:gd name="connsiteY1" fmla="*/ 496428 h 1365757"/>
              <a:gd name="connsiteX2" fmla="*/ 23740 w 397569"/>
              <a:gd name="connsiteY2" fmla="*/ 982654 h 1365757"/>
              <a:gd name="connsiteX3" fmla="*/ 14575 w 397569"/>
              <a:gd name="connsiteY3" fmla="*/ 1365757 h 1365757"/>
              <a:gd name="connsiteX0" fmla="*/ 387748 w 387748"/>
              <a:gd name="connsiteY0" fmla="*/ 0 h 1365757"/>
              <a:gd name="connsiteX1" fmla="*/ 105386 w 387748"/>
              <a:gd name="connsiteY1" fmla="*/ 496428 h 1365757"/>
              <a:gd name="connsiteX2" fmla="*/ 13919 w 387748"/>
              <a:gd name="connsiteY2" fmla="*/ 982654 h 1365757"/>
              <a:gd name="connsiteX3" fmla="*/ 4754 w 387748"/>
              <a:gd name="connsiteY3" fmla="*/ 1365757 h 1365757"/>
              <a:gd name="connsiteX0" fmla="*/ 386951 w 386951"/>
              <a:gd name="connsiteY0" fmla="*/ 0 h 1365757"/>
              <a:gd name="connsiteX1" fmla="*/ 104589 w 386951"/>
              <a:gd name="connsiteY1" fmla="*/ 496428 h 1365757"/>
              <a:gd name="connsiteX2" fmla="*/ 13122 w 386951"/>
              <a:gd name="connsiteY2" fmla="*/ 982654 h 1365757"/>
              <a:gd name="connsiteX3" fmla="*/ 3957 w 386951"/>
              <a:gd name="connsiteY3" fmla="*/ 1365757 h 1365757"/>
              <a:gd name="connsiteX0" fmla="*/ 384653 w 384653"/>
              <a:gd name="connsiteY0" fmla="*/ 0 h 1365757"/>
              <a:gd name="connsiteX1" fmla="*/ 102291 w 384653"/>
              <a:gd name="connsiteY1" fmla="*/ 496428 h 1365757"/>
              <a:gd name="connsiteX2" fmla="*/ 10824 w 384653"/>
              <a:gd name="connsiteY2" fmla="*/ 982654 h 1365757"/>
              <a:gd name="connsiteX3" fmla="*/ 1659 w 384653"/>
              <a:gd name="connsiteY3" fmla="*/ 1365757 h 1365757"/>
              <a:gd name="connsiteX0" fmla="*/ 388698 w 388698"/>
              <a:gd name="connsiteY0" fmla="*/ 0 h 1333421"/>
              <a:gd name="connsiteX1" fmla="*/ 106336 w 388698"/>
              <a:gd name="connsiteY1" fmla="*/ 496428 h 1333421"/>
              <a:gd name="connsiteX2" fmla="*/ 14869 w 388698"/>
              <a:gd name="connsiteY2" fmla="*/ 982654 h 1333421"/>
              <a:gd name="connsiteX3" fmla="*/ 117 w 388698"/>
              <a:gd name="connsiteY3" fmla="*/ 1333421 h 1333421"/>
              <a:gd name="connsiteX0" fmla="*/ 388581 w 388581"/>
              <a:gd name="connsiteY0" fmla="*/ 0 h 1333421"/>
              <a:gd name="connsiteX1" fmla="*/ 106219 w 388581"/>
              <a:gd name="connsiteY1" fmla="*/ 496428 h 1333421"/>
              <a:gd name="connsiteX2" fmla="*/ 14752 w 388581"/>
              <a:gd name="connsiteY2" fmla="*/ 982654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06219 w 388581"/>
              <a:gd name="connsiteY1" fmla="*/ 496428 h 1333421"/>
              <a:gd name="connsiteX2" fmla="*/ 27787 w 388581"/>
              <a:gd name="connsiteY2" fmla="*/ 945698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06219 w 388581"/>
              <a:gd name="connsiteY1" fmla="*/ 496428 h 1333421"/>
              <a:gd name="connsiteX2" fmla="*/ 27787 w 388581"/>
              <a:gd name="connsiteY2" fmla="*/ 945698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06219 w 388581"/>
              <a:gd name="connsiteY1" fmla="*/ 496428 h 1333421"/>
              <a:gd name="connsiteX2" fmla="*/ 22200 w 388581"/>
              <a:gd name="connsiteY2" fmla="*/ 936459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34151 w 388581"/>
              <a:gd name="connsiteY1" fmla="*/ 427137 h 1333421"/>
              <a:gd name="connsiteX2" fmla="*/ 22200 w 388581"/>
              <a:gd name="connsiteY2" fmla="*/ 936459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41600 w 388581"/>
              <a:gd name="connsiteY1" fmla="*/ 394801 h 1333421"/>
              <a:gd name="connsiteX2" fmla="*/ 22200 w 388581"/>
              <a:gd name="connsiteY2" fmla="*/ 936459 h 1333421"/>
              <a:gd name="connsiteX3" fmla="*/ 0 w 388581"/>
              <a:gd name="connsiteY3" fmla="*/ 1333421 h 1333421"/>
              <a:gd name="connsiteX0" fmla="*/ 388581 w 388581"/>
              <a:gd name="connsiteY0" fmla="*/ 0 h 1333421"/>
              <a:gd name="connsiteX1" fmla="*/ 141600 w 388581"/>
              <a:gd name="connsiteY1" fmla="*/ 394801 h 1333421"/>
              <a:gd name="connsiteX2" fmla="*/ 22200 w 388581"/>
              <a:gd name="connsiteY2" fmla="*/ 936459 h 1333421"/>
              <a:gd name="connsiteX3" fmla="*/ 0 w 388581"/>
              <a:gd name="connsiteY3" fmla="*/ 1333421 h 133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8581" h="1333421">
                <a:moveTo>
                  <a:pt x="388581" y="0"/>
                </a:moveTo>
                <a:cubicBezTo>
                  <a:pt x="215014" y="101600"/>
                  <a:pt x="204526" y="238726"/>
                  <a:pt x="141600" y="394801"/>
                </a:cubicBezTo>
                <a:cubicBezTo>
                  <a:pt x="78674" y="550876"/>
                  <a:pt x="45800" y="780022"/>
                  <a:pt x="22200" y="936459"/>
                </a:cubicBezTo>
                <a:cubicBezTo>
                  <a:pt x="-1400" y="1092896"/>
                  <a:pt x="11333" y="1091293"/>
                  <a:pt x="0" y="1333421"/>
                </a:cubicBez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8100209" y="4966824"/>
            <a:ext cx="371619" cy="568804"/>
          </a:xfrm>
          <a:custGeom>
            <a:avLst/>
            <a:gdLst>
              <a:gd name="connsiteX0" fmla="*/ 0 w 375920"/>
              <a:gd name="connsiteY0" fmla="*/ 0 h 1137920"/>
              <a:gd name="connsiteX1" fmla="*/ 71120 w 375920"/>
              <a:gd name="connsiteY1" fmla="*/ 477520 h 1137920"/>
              <a:gd name="connsiteX2" fmla="*/ 375920 w 375920"/>
              <a:gd name="connsiteY2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1137920">
                <a:moveTo>
                  <a:pt x="0" y="0"/>
                </a:moveTo>
                <a:cubicBezTo>
                  <a:pt x="4233" y="143933"/>
                  <a:pt x="8467" y="287867"/>
                  <a:pt x="71120" y="477520"/>
                </a:cubicBezTo>
                <a:cubicBezTo>
                  <a:pt x="133773" y="667173"/>
                  <a:pt x="254846" y="902546"/>
                  <a:pt x="375920" y="1137920"/>
                </a:cubicBezTo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584326" y="2131250"/>
            <a:ext cx="120824" cy="130924"/>
          </a:xfrm>
          <a:prstGeom prst="ellipse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641429" y="2051154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zh-CN" altLang="en-US" sz="1800" dirty="0">
              <a:solidFill>
                <a:srgbClr val="FF00FF"/>
              </a:solidFill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7656729" y="1596390"/>
            <a:ext cx="801471" cy="550100"/>
          </a:xfrm>
          <a:custGeom>
            <a:avLst/>
            <a:gdLst>
              <a:gd name="connsiteX0" fmla="*/ 483311 w 483311"/>
              <a:gd name="connsiteY0" fmla="*/ 0 h 1310640"/>
              <a:gd name="connsiteX1" fmla="*/ 56591 w 483311"/>
              <a:gd name="connsiteY1" fmla="*/ 386080 h 1310640"/>
              <a:gd name="connsiteX2" fmla="*/ 5791 w 483311"/>
              <a:gd name="connsiteY2" fmla="*/ 1097280 h 1310640"/>
              <a:gd name="connsiteX3" fmla="*/ 66751 w 483311"/>
              <a:gd name="connsiteY3" fmla="*/ 1310640 h 1310640"/>
              <a:gd name="connsiteX0" fmla="*/ 480507 w 480507"/>
              <a:gd name="connsiteY0" fmla="*/ 0 h 1310640"/>
              <a:gd name="connsiteX1" fmla="*/ 155387 w 480507"/>
              <a:gd name="connsiteY1" fmla="*/ 436880 h 1310640"/>
              <a:gd name="connsiteX2" fmla="*/ 2987 w 480507"/>
              <a:gd name="connsiteY2" fmla="*/ 1097280 h 1310640"/>
              <a:gd name="connsiteX3" fmla="*/ 63947 w 480507"/>
              <a:gd name="connsiteY3" fmla="*/ 1310640 h 1310640"/>
              <a:gd name="connsiteX0" fmla="*/ 430491 w 430491"/>
              <a:gd name="connsiteY0" fmla="*/ 0 h 1310640"/>
              <a:gd name="connsiteX1" fmla="*/ 105371 w 430491"/>
              <a:gd name="connsiteY1" fmla="*/ 436880 h 1310640"/>
              <a:gd name="connsiteX2" fmla="*/ 24091 w 430491"/>
              <a:gd name="connsiteY2" fmla="*/ 1036320 h 1310640"/>
              <a:gd name="connsiteX3" fmla="*/ 13931 w 430491"/>
              <a:gd name="connsiteY3" fmla="*/ 1310640 h 1310640"/>
              <a:gd name="connsiteX0" fmla="*/ 439760 w 439760"/>
              <a:gd name="connsiteY0" fmla="*/ 0 h 1310640"/>
              <a:gd name="connsiteX1" fmla="*/ 114640 w 439760"/>
              <a:gd name="connsiteY1" fmla="*/ 436880 h 1310640"/>
              <a:gd name="connsiteX2" fmla="*/ 33360 w 439760"/>
              <a:gd name="connsiteY2" fmla="*/ 1036320 h 1310640"/>
              <a:gd name="connsiteX3" fmla="*/ 23200 w 439760"/>
              <a:gd name="connsiteY3" fmla="*/ 1310640 h 1310640"/>
              <a:gd name="connsiteX0" fmla="*/ 428400 w 428400"/>
              <a:gd name="connsiteY0" fmla="*/ 0 h 1310640"/>
              <a:gd name="connsiteX1" fmla="*/ 103280 w 428400"/>
              <a:gd name="connsiteY1" fmla="*/ 436880 h 1310640"/>
              <a:gd name="connsiteX2" fmla="*/ 22000 w 428400"/>
              <a:gd name="connsiteY2" fmla="*/ 1036320 h 1310640"/>
              <a:gd name="connsiteX3" fmla="*/ 11840 w 428400"/>
              <a:gd name="connsiteY3" fmla="*/ 1310640 h 1310640"/>
              <a:gd name="connsiteX0" fmla="*/ 410347 w 410347"/>
              <a:gd name="connsiteY0" fmla="*/ 0 h 1341120"/>
              <a:gd name="connsiteX1" fmla="*/ 85227 w 410347"/>
              <a:gd name="connsiteY1" fmla="*/ 436880 h 1341120"/>
              <a:gd name="connsiteX2" fmla="*/ 3947 w 410347"/>
              <a:gd name="connsiteY2" fmla="*/ 1036320 h 1341120"/>
              <a:gd name="connsiteX3" fmla="*/ 30363 w 410347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13954 w 413954"/>
              <a:gd name="connsiteY0" fmla="*/ 0 h 1366095"/>
              <a:gd name="connsiteX1" fmla="*/ 82738 w 413954"/>
              <a:gd name="connsiteY1" fmla="*/ 503936 h 1366095"/>
              <a:gd name="connsiteX2" fmla="*/ 7554 w 413954"/>
              <a:gd name="connsiteY2" fmla="*/ 1036320 h 1366095"/>
              <a:gd name="connsiteX3" fmla="*/ 22734 w 413954"/>
              <a:gd name="connsiteY3" fmla="*/ 1366095 h 1366095"/>
              <a:gd name="connsiteX0" fmla="*/ 408364 w 408364"/>
              <a:gd name="connsiteY0" fmla="*/ 0 h 1366095"/>
              <a:gd name="connsiteX1" fmla="*/ 77148 w 408364"/>
              <a:gd name="connsiteY1" fmla="*/ 503936 h 1366095"/>
              <a:gd name="connsiteX2" fmla="*/ 13200 w 408364"/>
              <a:gd name="connsiteY2" fmla="*/ 1030076 h 1366095"/>
              <a:gd name="connsiteX3" fmla="*/ 17144 w 408364"/>
              <a:gd name="connsiteY3" fmla="*/ 1366095 h 1366095"/>
              <a:gd name="connsiteX0" fmla="*/ 396724 w 396724"/>
              <a:gd name="connsiteY0" fmla="*/ 0 h 1341120"/>
              <a:gd name="connsiteX1" fmla="*/ 65508 w 396724"/>
              <a:gd name="connsiteY1" fmla="*/ 503936 h 1341120"/>
              <a:gd name="connsiteX2" fmla="*/ 1560 w 396724"/>
              <a:gd name="connsiteY2" fmla="*/ 1030076 h 1341120"/>
              <a:gd name="connsiteX3" fmla="*/ 33594 w 396724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71996 w 371996"/>
              <a:gd name="connsiteY0" fmla="*/ 0 h 1341120"/>
              <a:gd name="connsiteX1" fmla="*/ 57633 w 371996"/>
              <a:gd name="connsiteY1" fmla="*/ 472717 h 1341120"/>
              <a:gd name="connsiteX2" fmla="*/ 40835 w 371996"/>
              <a:gd name="connsiteY2" fmla="*/ 994510 h 1341120"/>
              <a:gd name="connsiteX3" fmla="*/ 8866 w 371996"/>
              <a:gd name="connsiteY3" fmla="*/ 1341120 h 1341120"/>
              <a:gd name="connsiteX0" fmla="*/ 372603 w 372603"/>
              <a:gd name="connsiteY0" fmla="*/ 0 h 1341120"/>
              <a:gd name="connsiteX1" fmla="*/ 90241 w 372603"/>
              <a:gd name="connsiteY1" fmla="*/ 496428 h 1341120"/>
              <a:gd name="connsiteX2" fmla="*/ 41442 w 372603"/>
              <a:gd name="connsiteY2" fmla="*/ 994510 h 1341120"/>
              <a:gd name="connsiteX3" fmla="*/ 9473 w 372603"/>
              <a:gd name="connsiteY3" fmla="*/ 1341120 h 1341120"/>
              <a:gd name="connsiteX0" fmla="*/ 384700 w 384700"/>
              <a:gd name="connsiteY0" fmla="*/ 0 h 1341120"/>
              <a:gd name="connsiteX1" fmla="*/ 102338 w 384700"/>
              <a:gd name="connsiteY1" fmla="*/ 496428 h 1341120"/>
              <a:gd name="connsiteX2" fmla="*/ 10871 w 384700"/>
              <a:gd name="connsiteY2" fmla="*/ 982654 h 1341120"/>
              <a:gd name="connsiteX3" fmla="*/ 21570 w 384700"/>
              <a:gd name="connsiteY3" fmla="*/ 1341120 h 1341120"/>
              <a:gd name="connsiteX0" fmla="*/ 385822 w 385822"/>
              <a:gd name="connsiteY0" fmla="*/ 0 h 1341120"/>
              <a:gd name="connsiteX1" fmla="*/ 120244 w 385822"/>
              <a:gd name="connsiteY1" fmla="*/ 281384 h 1341120"/>
              <a:gd name="connsiteX2" fmla="*/ 11993 w 385822"/>
              <a:gd name="connsiteY2" fmla="*/ 982654 h 1341120"/>
              <a:gd name="connsiteX3" fmla="*/ 22692 w 385822"/>
              <a:gd name="connsiteY3" fmla="*/ 1341120 h 1341120"/>
              <a:gd name="connsiteX0" fmla="*/ 392800 w 392800"/>
              <a:gd name="connsiteY0" fmla="*/ 0 h 1315821"/>
              <a:gd name="connsiteX1" fmla="*/ 127222 w 392800"/>
              <a:gd name="connsiteY1" fmla="*/ 281384 h 1315821"/>
              <a:gd name="connsiteX2" fmla="*/ 18971 w 392800"/>
              <a:gd name="connsiteY2" fmla="*/ 982654 h 1315821"/>
              <a:gd name="connsiteX3" fmla="*/ 17682 w 392800"/>
              <a:gd name="connsiteY3" fmla="*/ 1315821 h 1315821"/>
              <a:gd name="connsiteX0" fmla="*/ 399543 w 399543"/>
              <a:gd name="connsiteY0" fmla="*/ 0 h 1379070"/>
              <a:gd name="connsiteX1" fmla="*/ 133965 w 399543"/>
              <a:gd name="connsiteY1" fmla="*/ 281384 h 1379070"/>
              <a:gd name="connsiteX2" fmla="*/ 25714 w 399543"/>
              <a:gd name="connsiteY2" fmla="*/ 982654 h 1379070"/>
              <a:gd name="connsiteX3" fmla="*/ 14835 w 399543"/>
              <a:gd name="connsiteY3" fmla="*/ 1379070 h 1379070"/>
              <a:gd name="connsiteX0" fmla="*/ 386139 w 386139"/>
              <a:gd name="connsiteY0" fmla="*/ 0 h 1379070"/>
              <a:gd name="connsiteX1" fmla="*/ 120561 w 386139"/>
              <a:gd name="connsiteY1" fmla="*/ 281384 h 1379070"/>
              <a:gd name="connsiteX2" fmla="*/ 12310 w 386139"/>
              <a:gd name="connsiteY2" fmla="*/ 982654 h 1379070"/>
              <a:gd name="connsiteX3" fmla="*/ 1431 w 386139"/>
              <a:gd name="connsiteY3" fmla="*/ 1379070 h 1379070"/>
              <a:gd name="connsiteX0" fmla="*/ 385093 w 385093"/>
              <a:gd name="connsiteY0" fmla="*/ 0 h 1379070"/>
              <a:gd name="connsiteX1" fmla="*/ 119515 w 385093"/>
              <a:gd name="connsiteY1" fmla="*/ 281384 h 1379070"/>
              <a:gd name="connsiteX2" fmla="*/ 13662 w 385093"/>
              <a:gd name="connsiteY2" fmla="*/ 894105 h 1379070"/>
              <a:gd name="connsiteX3" fmla="*/ 385 w 385093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  <a:gd name="connsiteX0" fmla="*/ 384708 w 384708"/>
              <a:gd name="connsiteY0" fmla="*/ 0 h 1379070"/>
              <a:gd name="connsiteX1" fmla="*/ 146562 w 384708"/>
              <a:gd name="connsiteY1" fmla="*/ 319590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  <a:gd name="connsiteX0" fmla="*/ 384708 w 384708"/>
              <a:gd name="connsiteY0" fmla="*/ 0 h 1379070"/>
              <a:gd name="connsiteX1" fmla="*/ 146562 w 384708"/>
              <a:gd name="connsiteY1" fmla="*/ 319590 h 1379070"/>
              <a:gd name="connsiteX2" fmla="*/ 27907 w 384708"/>
              <a:gd name="connsiteY2" fmla="*/ 913207 h 1379070"/>
              <a:gd name="connsiteX3" fmla="*/ 0 w 384708"/>
              <a:gd name="connsiteY3" fmla="*/ 1379070 h 13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08" h="1379070">
                <a:moveTo>
                  <a:pt x="384708" y="0"/>
                </a:moveTo>
                <a:cubicBezTo>
                  <a:pt x="211141" y="101600"/>
                  <a:pt x="206029" y="167389"/>
                  <a:pt x="146562" y="319590"/>
                </a:cubicBezTo>
                <a:cubicBezTo>
                  <a:pt x="87095" y="471791"/>
                  <a:pt x="45365" y="730260"/>
                  <a:pt x="27907" y="913207"/>
                </a:cubicBezTo>
                <a:cubicBezTo>
                  <a:pt x="10449" y="1096154"/>
                  <a:pt x="1536" y="1172339"/>
                  <a:pt x="0" y="1379070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7656729" y="2271362"/>
            <a:ext cx="392923" cy="717928"/>
          </a:xfrm>
          <a:custGeom>
            <a:avLst/>
            <a:gdLst>
              <a:gd name="connsiteX0" fmla="*/ 0 w 375920"/>
              <a:gd name="connsiteY0" fmla="*/ 0 h 1137920"/>
              <a:gd name="connsiteX1" fmla="*/ 71120 w 375920"/>
              <a:gd name="connsiteY1" fmla="*/ 477520 h 1137920"/>
              <a:gd name="connsiteX2" fmla="*/ 375920 w 375920"/>
              <a:gd name="connsiteY2" fmla="*/ 1137920 h 1137920"/>
              <a:gd name="connsiteX0" fmla="*/ 0 w 375920"/>
              <a:gd name="connsiteY0" fmla="*/ 0 h 1137920"/>
              <a:gd name="connsiteX1" fmla="*/ 75980 w 375920"/>
              <a:gd name="connsiteY1" fmla="*/ 461416 h 1137920"/>
              <a:gd name="connsiteX2" fmla="*/ 375920 w 375920"/>
              <a:gd name="connsiteY2" fmla="*/ 1137920 h 1137920"/>
              <a:gd name="connsiteX0" fmla="*/ 0 w 375920"/>
              <a:gd name="connsiteY0" fmla="*/ 0 h 1137920"/>
              <a:gd name="connsiteX1" fmla="*/ 75980 w 375920"/>
              <a:gd name="connsiteY1" fmla="*/ 461416 h 1137920"/>
              <a:gd name="connsiteX2" fmla="*/ 375920 w 375920"/>
              <a:gd name="connsiteY2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1137920">
                <a:moveTo>
                  <a:pt x="0" y="0"/>
                </a:moveTo>
                <a:cubicBezTo>
                  <a:pt x="4233" y="143933"/>
                  <a:pt x="32768" y="279815"/>
                  <a:pt x="75980" y="461416"/>
                </a:cubicBezTo>
                <a:cubicBezTo>
                  <a:pt x="119192" y="643017"/>
                  <a:pt x="254846" y="902546"/>
                  <a:pt x="375920" y="1137920"/>
                </a:cubicBezTo>
              </a:path>
            </a:pathLst>
          </a:custGeom>
          <a:noFill/>
          <a:ln w="12700">
            <a:solidFill>
              <a:srgbClr val="92D05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596336" y="3459804"/>
            <a:ext cx="120824" cy="130924"/>
          </a:xfrm>
          <a:prstGeom prst="ellipse">
            <a:avLst/>
          </a:prstGeom>
          <a:solidFill>
            <a:srgbClr val="FF9999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7653439" y="3379708"/>
            <a:ext cx="4235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err="1" smtClean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FF99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1800" dirty="0">
              <a:solidFill>
                <a:srgbClr val="FF9999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7668740" y="3039840"/>
            <a:ext cx="377844" cy="435204"/>
          </a:xfrm>
          <a:custGeom>
            <a:avLst/>
            <a:gdLst>
              <a:gd name="connsiteX0" fmla="*/ 483311 w 483311"/>
              <a:gd name="connsiteY0" fmla="*/ 0 h 1310640"/>
              <a:gd name="connsiteX1" fmla="*/ 56591 w 483311"/>
              <a:gd name="connsiteY1" fmla="*/ 386080 h 1310640"/>
              <a:gd name="connsiteX2" fmla="*/ 5791 w 483311"/>
              <a:gd name="connsiteY2" fmla="*/ 1097280 h 1310640"/>
              <a:gd name="connsiteX3" fmla="*/ 66751 w 483311"/>
              <a:gd name="connsiteY3" fmla="*/ 1310640 h 1310640"/>
              <a:gd name="connsiteX0" fmla="*/ 480507 w 480507"/>
              <a:gd name="connsiteY0" fmla="*/ 0 h 1310640"/>
              <a:gd name="connsiteX1" fmla="*/ 155387 w 480507"/>
              <a:gd name="connsiteY1" fmla="*/ 436880 h 1310640"/>
              <a:gd name="connsiteX2" fmla="*/ 2987 w 480507"/>
              <a:gd name="connsiteY2" fmla="*/ 1097280 h 1310640"/>
              <a:gd name="connsiteX3" fmla="*/ 63947 w 480507"/>
              <a:gd name="connsiteY3" fmla="*/ 1310640 h 1310640"/>
              <a:gd name="connsiteX0" fmla="*/ 430491 w 430491"/>
              <a:gd name="connsiteY0" fmla="*/ 0 h 1310640"/>
              <a:gd name="connsiteX1" fmla="*/ 105371 w 430491"/>
              <a:gd name="connsiteY1" fmla="*/ 436880 h 1310640"/>
              <a:gd name="connsiteX2" fmla="*/ 24091 w 430491"/>
              <a:gd name="connsiteY2" fmla="*/ 1036320 h 1310640"/>
              <a:gd name="connsiteX3" fmla="*/ 13931 w 430491"/>
              <a:gd name="connsiteY3" fmla="*/ 1310640 h 1310640"/>
              <a:gd name="connsiteX0" fmla="*/ 439760 w 439760"/>
              <a:gd name="connsiteY0" fmla="*/ 0 h 1310640"/>
              <a:gd name="connsiteX1" fmla="*/ 114640 w 439760"/>
              <a:gd name="connsiteY1" fmla="*/ 436880 h 1310640"/>
              <a:gd name="connsiteX2" fmla="*/ 33360 w 439760"/>
              <a:gd name="connsiteY2" fmla="*/ 1036320 h 1310640"/>
              <a:gd name="connsiteX3" fmla="*/ 23200 w 439760"/>
              <a:gd name="connsiteY3" fmla="*/ 1310640 h 1310640"/>
              <a:gd name="connsiteX0" fmla="*/ 428400 w 428400"/>
              <a:gd name="connsiteY0" fmla="*/ 0 h 1310640"/>
              <a:gd name="connsiteX1" fmla="*/ 103280 w 428400"/>
              <a:gd name="connsiteY1" fmla="*/ 436880 h 1310640"/>
              <a:gd name="connsiteX2" fmla="*/ 22000 w 428400"/>
              <a:gd name="connsiteY2" fmla="*/ 1036320 h 1310640"/>
              <a:gd name="connsiteX3" fmla="*/ 11840 w 428400"/>
              <a:gd name="connsiteY3" fmla="*/ 1310640 h 1310640"/>
              <a:gd name="connsiteX0" fmla="*/ 410347 w 410347"/>
              <a:gd name="connsiteY0" fmla="*/ 0 h 1341120"/>
              <a:gd name="connsiteX1" fmla="*/ 85227 w 410347"/>
              <a:gd name="connsiteY1" fmla="*/ 436880 h 1341120"/>
              <a:gd name="connsiteX2" fmla="*/ 3947 w 410347"/>
              <a:gd name="connsiteY2" fmla="*/ 1036320 h 1341120"/>
              <a:gd name="connsiteX3" fmla="*/ 30363 w 410347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13954 w 413954"/>
              <a:gd name="connsiteY0" fmla="*/ 0 h 1366095"/>
              <a:gd name="connsiteX1" fmla="*/ 82738 w 413954"/>
              <a:gd name="connsiteY1" fmla="*/ 503936 h 1366095"/>
              <a:gd name="connsiteX2" fmla="*/ 7554 w 413954"/>
              <a:gd name="connsiteY2" fmla="*/ 1036320 h 1366095"/>
              <a:gd name="connsiteX3" fmla="*/ 22734 w 413954"/>
              <a:gd name="connsiteY3" fmla="*/ 1366095 h 1366095"/>
              <a:gd name="connsiteX0" fmla="*/ 408364 w 408364"/>
              <a:gd name="connsiteY0" fmla="*/ 0 h 1366095"/>
              <a:gd name="connsiteX1" fmla="*/ 77148 w 408364"/>
              <a:gd name="connsiteY1" fmla="*/ 503936 h 1366095"/>
              <a:gd name="connsiteX2" fmla="*/ 13200 w 408364"/>
              <a:gd name="connsiteY2" fmla="*/ 1030076 h 1366095"/>
              <a:gd name="connsiteX3" fmla="*/ 17144 w 408364"/>
              <a:gd name="connsiteY3" fmla="*/ 1366095 h 1366095"/>
              <a:gd name="connsiteX0" fmla="*/ 396724 w 396724"/>
              <a:gd name="connsiteY0" fmla="*/ 0 h 1341120"/>
              <a:gd name="connsiteX1" fmla="*/ 65508 w 396724"/>
              <a:gd name="connsiteY1" fmla="*/ 503936 h 1341120"/>
              <a:gd name="connsiteX2" fmla="*/ 1560 w 396724"/>
              <a:gd name="connsiteY2" fmla="*/ 1030076 h 1341120"/>
              <a:gd name="connsiteX3" fmla="*/ 33594 w 396724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71996 w 371996"/>
              <a:gd name="connsiteY0" fmla="*/ 0 h 1341120"/>
              <a:gd name="connsiteX1" fmla="*/ 57633 w 371996"/>
              <a:gd name="connsiteY1" fmla="*/ 472717 h 1341120"/>
              <a:gd name="connsiteX2" fmla="*/ 40835 w 371996"/>
              <a:gd name="connsiteY2" fmla="*/ 994510 h 1341120"/>
              <a:gd name="connsiteX3" fmla="*/ 8866 w 371996"/>
              <a:gd name="connsiteY3" fmla="*/ 1341120 h 1341120"/>
              <a:gd name="connsiteX0" fmla="*/ 372603 w 372603"/>
              <a:gd name="connsiteY0" fmla="*/ 0 h 1341120"/>
              <a:gd name="connsiteX1" fmla="*/ 90241 w 372603"/>
              <a:gd name="connsiteY1" fmla="*/ 496428 h 1341120"/>
              <a:gd name="connsiteX2" fmla="*/ 41442 w 372603"/>
              <a:gd name="connsiteY2" fmla="*/ 994510 h 1341120"/>
              <a:gd name="connsiteX3" fmla="*/ 9473 w 372603"/>
              <a:gd name="connsiteY3" fmla="*/ 1341120 h 1341120"/>
              <a:gd name="connsiteX0" fmla="*/ 384700 w 384700"/>
              <a:gd name="connsiteY0" fmla="*/ 0 h 1341120"/>
              <a:gd name="connsiteX1" fmla="*/ 102338 w 384700"/>
              <a:gd name="connsiteY1" fmla="*/ 496428 h 1341120"/>
              <a:gd name="connsiteX2" fmla="*/ 10871 w 384700"/>
              <a:gd name="connsiteY2" fmla="*/ 982654 h 1341120"/>
              <a:gd name="connsiteX3" fmla="*/ 21570 w 384700"/>
              <a:gd name="connsiteY3" fmla="*/ 1341120 h 1341120"/>
              <a:gd name="connsiteX0" fmla="*/ 385822 w 385822"/>
              <a:gd name="connsiteY0" fmla="*/ 0 h 1341120"/>
              <a:gd name="connsiteX1" fmla="*/ 120244 w 385822"/>
              <a:gd name="connsiteY1" fmla="*/ 281384 h 1341120"/>
              <a:gd name="connsiteX2" fmla="*/ 11993 w 385822"/>
              <a:gd name="connsiteY2" fmla="*/ 982654 h 1341120"/>
              <a:gd name="connsiteX3" fmla="*/ 22692 w 385822"/>
              <a:gd name="connsiteY3" fmla="*/ 1341120 h 1341120"/>
              <a:gd name="connsiteX0" fmla="*/ 392800 w 392800"/>
              <a:gd name="connsiteY0" fmla="*/ 0 h 1315821"/>
              <a:gd name="connsiteX1" fmla="*/ 127222 w 392800"/>
              <a:gd name="connsiteY1" fmla="*/ 281384 h 1315821"/>
              <a:gd name="connsiteX2" fmla="*/ 18971 w 392800"/>
              <a:gd name="connsiteY2" fmla="*/ 982654 h 1315821"/>
              <a:gd name="connsiteX3" fmla="*/ 17682 w 392800"/>
              <a:gd name="connsiteY3" fmla="*/ 1315821 h 1315821"/>
              <a:gd name="connsiteX0" fmla="*/ 399543 w 399543"/>
              <a:gd name="connsiteY0" fmla="*/ 0 h 1379070"/>
              <a:gd name="connsiteX1" fmla="*/ 133965 w 399543"/>
              <a:gd name="connsiteY1" fmla="*/ 281384 h 1379070"/>
              <a:gd name="connsiteX2" fmla="*/ 25714 w 399543"/>
              <a:gd name="connsiteY2" fmla="*/ 982654 h 1379070"/>
              <a:gd name="connsiteX3" fmla="*/ 14835 w 399543"/>
              <a:gd name="connsiteY3" fmla="*/ 1379070 h 1379070"/>
              <a:gd name="connsiteX0" fmla="*/ 386139 w 386139"/>
              <a:gd name="connsiteY0" fmla="*/ 0 h 1379070"/>
              <a:gd name="connsiteX1" fmla="*/ 120561 w 386139"/>
              <a:gd name="connsiteY1" fmla="*/ 281384 h 1379070"/>
              <a:gd name="connsiteX2" fmla="*/ 12310 w 386139"/>
              <a:gd name="connsiteY2" fmla="*/ 982654 h 1379070"/>
              <a:gd name="connsiteX3" fmla="*/ 1431 w 386139"/>
              <a:gd name="connsiteY3" fmla="*/ 1379070 h 1379070"/>
              <a:gd name="connsiteX0" fmla="*/ 385093 w 385093"/>
              <a:gd name="connsiteY0" fmla="*/ 0 h 1379070"/>
              <a:gd name="connsiteX1" fmla="*/ 119515 w 385093"/>
              <a:gd name="connsiteY1" fmla="*/ 281384 h 1379070"/>
              <a:gd name="connsiteX2" fmla="*/ 13662 w 385093"/>
              <a:gd name="connsiteY2" fmla="*/ 894105 h 1379070"/>
              <a:gd name="connsiteX3" fmla="*/ 385 w 385093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08" h="1379070">
                <a:moveTo>
                  <a:pt x="384708" y="0"/>
                </a:moveTo>
                <a:cubicBezTo>
                  <a:pt x="211141" y="101600"/>
                  <a:pt x="181035" y="132367"/>
                  <a:pt x="119130" y="281384"/>
                </a:cubicBezTo>
                <a:cubicBezTo>
                  <a:pt x="57225" y="430402"/>
                  <a:pt x="30735" y="711158"/>
                  <a:pt x="13277" y="894105"/>
                </a:cubicBezTo>
                <a:cubicBezTo>
                  <a:pt x="-4181" y="1077052"/>
                  <a:pt x="1536" y="1172339"/>
                  <a:pt x="0" y="137907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任意多边形 33"/>
          <p:cNvSpPr/>
          <p:nvPr/>
        </p:nvSpPr>
        <p:spPr>
          <a:xfrm>
            <a:off x="7668739" y="3599916"/>
            <a:ext cx="789461" cy="644250"/>
          </a:xfrm>
          <a:custGeom>
            <a:avLst/>
            <a:gdLst>
              <a:gd name="connsiteX0" fmla="*/ 0 w 375920"/>
              <a:gd name="connsiteY0" fmla="*/ 0 h 1137920"/>
              <a:gd name="connsiteX1" fmla="*/ 71120 w 375920"/>
              <a:gd name="connsiteY1" fmla="*/ 477520 h 1137920"/>
              <a:gd name="connsiteX2" fmla="*/ 375920 w 375920"/>
              <a:gd name="connsiteY2" fmla="*/ 1137920 h 1137920"/>
              <a:gd name="connsiteX0" fmla="*/ 0 w 375920"/>
              <a:gd name="connsiteY0" fmla="*/ 0 h 1137920"/>
              <a:gd name="connsiteX1" fmla="*/ 75980 w 375920"/>
              <a:gd name="connsiteY1" fmla="*/ 461416 h 1137920"/>
              <a:gd name="connsiteX2" fmla="*/ 375920 w 375920"/>
              <a:gd name="connsiteY2" fmla="*/ 1137920 h 1137920"/>
              <a:gd name="connsiteX0" fmla="*/ 0 w 375920"/>
              <a:gd name="connsiteY0" fmla="*/ 0 h 1137920"/>
              <a:gd name="connsiteX1" fmla="*/ 75980 w 375920"/>
              <a:gd name="connsiteY1" fmla="*/ 461416 h 1137920"/>
              <a:gd name="connsiteX2" fmla="*/ 375920 w 375920"/>
              <a:gd name="connsiteY2" fmla="*/ 1137920 h 1137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920" h="1137920">
                <a:moveTo>
                  <a:pt x="0" y="0"/>
                </a:moveTo>
                <a:cubicBezTo>
                  <a:pt x="4233" y="143933"/>
                  <a:pt x="32768" y="279815"/>
                  <a:pt x="75980" y="461416"/>
                </a:cubicBezTo>
                <a:cubicBezTo>
                  <a:pt x="119192" y="643017"/>
                  <a:pt x="254846" y="902546"/>
                  <a:pt x="375920" y="1137920"/>
                </a:cubicBezTo>
              </a:path>
            </a:pathLst>
          </a:custGeom>
          <a:noFill/>
          <a:ln w="12700">
            <a:solidFill>
              <a:srgbClr val="92D050"/>
            </a:solidFill>
            <a:prstDash val="dash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769114" y="203614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7092280" y="1550806"/>
            <a:ext cx="1406943" cy="670006"/>
          </a:xfrm>
          <a:custGeom>
            <a:avLst/>
            <a:gdLst>
              <a:gd name="connsiteX0" fmla="*/ 483311 w 483311"/>
              <a:gd name="connsiteY0" fmla="*/ 0 h 1310640"/>
              <a:gd name="connsiteX1" fmla="*/ 56591 w 483311"/>
              <a:gd name="connsiteY1" fmla="*/ 386080 h 1310640"/>
              <a:gd name="connsiteX2" fmla="*/ 5791 w 483311"/>
              <a:gd name="connsiteY2" fmla="*/ 1097280 h 1310640"/>
              <a:gd name="connsiteX3" fmla="*/ 66751 w 483311"/>
              <a:gd name="connsiteY3" fmla="*/ 1310640 h 1310640"/>
              <a:gd name="connsiteX0" fmla="*/ 480507 w 480507"/>
              <a:gd name="connsiteY0" fmla="*/ 0 h 1310640"/>
              <a:gd name="connsiteX1" fmla="*/ 155387 w 480507"/>
              <a:gd name="connsiteY1" fmla="*/ 436880 h 1310640"/>
              <a:gd name="connsiteX2" fmla="*/ 2987 w 480507"/>
              <a:gd name="connsiteY2" fmla="*/ 1097280 h 1310640"/>
              <a:gd name="connsiteX3" fmla="*/ 63947 w 480507"/>
              <a:gd name="connsiteY3" fmla="*/ 1310640 h 1310640"/>
              <a:gd name="connsiteX0" fmla="*/ 430491 w 430491"/>
              <a:gd name="connsiteY0" fmla="*/ 0 h 1310640"/>
              <a:gd name="connsiteX1" fmla="*/ 105371 w 430491"/>
              <a:gd name="connsiteY1" fmla="*/ 436880 h 1310640"/>
              <a:gd name="connsiteX2" fmla="*/ 24091 w 430491"/>
              <a:gd name="connsiteY2" fmla="*/ 1036320 h 1310640"/>
              <a:gd name="connsiteX3" fmla="*/ 13931 w 430491"/>
              <a:gd name="connsiteY3" fmla="*/ 1310640 h 1310640"/>
              <a:gd name="connsiteX0" fmla="*/ 439760 w 439760"/>
              <a:gd name="connsiteY0" fmla="*/ 0 h 1310640"/>
              <a:gd name="connsiteX1" fmla="*/ 114640 w 439760"/>
              <a:gd name="connsiteY1" fmla="*/ 436880 h 1310640"/>
              <a:gd name="connsiteX2" fmla="*/ 33360 w 439760"/>
              <a:gd name="connsiteY2" fmla="*/ 1036320 h 1310640"/>
              <a:gd name="connsiteX3" fmla="*/ 23200 w 439760"/>
              <a:gd name="connsiteY3" fmla="*/ 1310640 h 1310640"/>
              <a:gd name="connsiteX0" fmla="*/ 428400 w 428400"/>
              <a:gd name="connsiteY0" fmla="*/ 0 h 1310640"/>
              <a:gd name="connsiteX1" fmla="*/ 103280 w 428400"/>
              <a:gd name="connsiteY1" fmla="*/ 436880 h 1310640"/>
              <a:gd name="connsiteX2" fmla="*/ 22000 w 428400"/>
              <a:gd name="connsiteY2" fmla="*/ 1036320 h 1310640"/>
              <a:gd name="connsiteX3" fmla="*/ 11840 w 428400"/>
              <a:gd name="connsiteY3" fmla="*/ 1310640 h 1310640"/>
              <a:gd name="connsiteX0" fmla="*/ 410347 w 410347"/>
              <a:gd name="connsiteY0" fmla="*/ 0 h 1341120"/>
              <a:gd name="connsiteX1" fmla="*/ 85227 w 410347"/>
              <a:gd name="connsiteY1" fmla="*/ 436880 h 1341120"/>
              <a:gd name="connsiteX2" fmla="*/ 3947 w 410347"/>
              <a:gd name="connsiteY2" fmla="*/ 1036320 h 1341120"/>
              <a:gd name="connsiteX3" fmla="*/ 30363 w 410347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09905 w 409905"/>
              <a:gd name="connsiteY0" fmla="*/ 0 h 1341120"/>
              <a:gd name="connsiteX1" fmla="*/ 78689 w 409905"/>
              <a:gd name="connsiteY1" fmla="*/ 503936 h 1341120"/>
              <a:gd name="connsiteX2" fmla="*/ 3505 w 409905"/>
              <a:gd name="connsiteY2" fmla="*/ 1036320 h 1341120"/>
              <a:gd name="connsiteX3" fmla="*/ 29921 w 409905"/>
              <a:gd name="connsiteY3" fmla="*/ 1341120 h 1341120"/>
              <a:gd name="connsiteX0" fmla="*/ 413954 w 413954"/>
              <a:gd name="connsiteY0" fmla="*/ 0 h 1366095"/>
              <a:gd name="connsiteX1" fmla="*/ 82738 w 413954"/>
              <a:gd name="connsiteY1" fmla="*/ 503936 h 1366095"/>
              <a:gd name="connsiteX2" fmla="*/ 7554 w 413954"/>
              <a:gd name="connsiteY2" fmla="*/ 1036320 h 1366095"/>
              <a:gd name="connsiteX3" fmla="*/ 22734 w 413954"/>
              <a:gd name="connsiteY3" fmla="*/ 1366095 h 1366095"/>
              <a:gd name="connsiteX0" fmla="*/ 408364 w 408364"/>
              <a:gd name="connsiteY0" fmla="*/ 0 h 1366095"/>
              <a:gd name="connsiteX1" fmla="*/ 77148 w 408364"/>
              <a:gd name="connsiteY1" fmla="*/ 503936 h 1366095"/>
              <a:gd name="connsiteX2" fmla="*/ 13200 w 408364"/>
              <a:gd name="connsiteY2" fmla="*/ 1030076 h 1366095"/>
              <a:gd name="connsiteX3" fmla="*/ 17144 w 408364"/>
              <a:gd name="connsiteY3" fmla="*/ 1366095 h 1366095"/>
              <a:gd name="connsiteX0" fmla="*/ 396724 w 396724"/>
              <a:gd name="connsiteY0" fmla="*/ 0 h 1341120"/>
              <a:gd name="connsiteX1" fmla="*/ 65508 w 396724"/>
              <a:gd name="connsiteY1" fmla="*/ 503936 h 1341120"/>
              <a:gd name="connsiteX2" fmla="*/ 1560 w 396724"/>
              <a:gd name="connsiteY2" fmla="*/ 1030076 h 1341120"/>
              <a:gd name="connsiteX3" fmla="*/ 33594 w 396724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97815 w 397815"/>
              <a:gd name="connsiteY0" fmla="*/ 0 h 1341120"/>
              <a:gd name="connsiteX1" fmla="*/ 83452 w 397815"/>
              <a:gd name="connsiteY1" fmla="*/ 472717 h 1341120"/>
              <a:gd name="connsiteX2" fmla="*/ 2651 w 397815"/>
              <a:gd name="connsiteY2" fmla="*/ 1030076 h 1341120"/>
              <a:gd name="connsiteX3" fmla="*/ 34685 w 397815"/>
              <a:gd name="connsiteY3" fmla="*/ 1341120 h 1341120"/>
              <a:gd name="connsiteX0" fmla="*/ 371996 w 371996"/>
              <a:gd name="connsiteY0" fmla="*/ 0 h 1341120"/>
              <a:gd name="connsiteX1" fmla="*/ 57633 w 371996"/>
              <a:gd name="connsiteY1" fmla="*/ 472717 h 1341120"/>
              <a:gd name="connsiteX2" fmla="*/ 40835 w 371996"/>
              <a:gd name="connsiteY2" fmla="*/ 994510 h 1341120"/>
              <a:gd name="connsiteX3" fmla="*/ 8866 w 371996"/>
              <a:gd name="connsiteY3" fmla="*/ 1341120 h 1341120"/>
              <a:gd name="connsiteX0" fmla="*/ 372603 w 372603"/>
              <a:gd name="connsiteY0" fmla="*/ 0 h 1341120"/>
              <a:gd name="connsiteX1" fmla="*/ 90241 w 372603"/>
              <a:gd name="connsiteY1" fmla="*/ 496428 h 1341120"/>
              <a:gd name="connsiteX2" fmla="*/ 41442 w 372603"/>
              <a:gd name="connsiteY2" fmla="*/ 994510 h 1341120"/>
              <a:gd name="connsiteX3" fmla="*/ 9473 w 372603"/>
              <a:gd name="connsiteY3" fmla="*/ 1341120 h 1341120"/>
              <a:gd name="connsiteX0" fmla="*/ 384700 w 384700"/>
              <a:gd name="connsiteY0" fmla="*/ 0 h 1341120"/>
              <a:gd name="connsiteX1" fmla="*/ 102338 w 384700"/>
              <a:gd name="connsiteY1" fmla="*/ 496428 h 1341120"/>
              <a:gd name="connsiteX2" fmla="*/ 10871 w 384700"/>
              <a:gd name="connsiteY2" fmla="*/ 982654 h 1341120"/>
              <a:gd name="connsiteX3" fmla="*/ 21570 w 384700"/>
              <a:gd name="connsiteY3" fmla="*/ 1341120 h 1341120"/>
              <a:gd name="connsiteX0" fmla="*/ 385822 w 385822"/>
              <a:gd name="connsiteY0" fmla="*/ 0 h 1341120"/>
              <a:gd name="connsiteX1" fmla="*/ 120244 w 385822"/>
              <a:gd name="connsiteY1" fmla="*/ 281384 h 1341120"/>
              <a:gd name="connsiteX2" fmla="*/ 11993 w 385822"/>
              <a:gd name="connsiteY2" fmla="*/ 982654 h 1341120"/>
              <a:gd name="connsiteX3" fmla="*/ 22692 w 385822"/>
              <a:gd name="connsiteY3" fmla="*/ 1341120 h 1341120"/>
              <a:gd name="connsiteX0" fmla="*/ 392800 w 392800"/>
              <a:gd name="connsiteY0" fmla="*/ 0 h 1315821"/>
              <a:gd name="connsiteX1" fmla="*/ 127222 w 392800"/>
              <a:gd name="connsiteY1" fmla="*/ 281384 h 1315821"/>
              <a:gd name="connsiteX2" fmla="*/ 18971 w 392800"/>
              <a:gd name="connsiteY2" fmla="*/ 982654 h 1315821"/>
              <a:gd name="connsiteX3" fmla="*/ 17682 w 392800"/>
              <a:gd name="connsiteY3" fmla="*/ 1315821 h 1315821"/>
              <a:gd name="connsiteX0" fmla="*/ 399543 w 399543"/>
              <a:gd name="connsiteY0" fmla="*/ 0 h 1379070"/>
              <a:gd name="connsiteX1" fmla="*/ 133965 w 399543"/>
              <a:gd name="connsiteY1" fmla="*/ 281384 h 1379070"/>
              <a:gd name="connsiteX2" fmla="*/ 25714 w 399543"/>
              <a:gd name="connsiteY2" fmla="*/ 982654 h 1379070"/>
              <a:gd name="connsiteX3" fmla="*/ 14835 w 399543"/>
              <a:gd name="connsiteY3" fmla="*/ 1379070 h 1379070"/>
              <a:gd name="connsiteX0" fmla="*/ 386139 w 386139"/>
              <a:gd name="connsiteY0" fmla="*/ 0 h 1379070"/>
              <a:gd name="connsiteX1" fmla="*/ 120561 w 386139"/>
              <a:gd name="connsiteY1" fmla="*/ 281384 h 1379070"/>
              <a:gd name="connsiteX2" fmla="*/ 12310 w 386139"/>
              <a:gd name="connsiteY2" fmla="*/ 982654 h 1379070"/>
              <a:gd name="connsiteX3" fmla="*/ 1431 w 386139"/>
              <a:gd name="connsiteY3" fmla="*/ 1379070 h 1379070"/>
              <a:gd name="connsiteX0" fmla="*/ 385093 w 385093"/>
              <a:gd name="connsiteY0" fmla="*/ 0 h 1379070"/>
              <a:gd name="connsiteX1" fmla="*/ 119515 w 385093"/>
              <a:gd name="connsiteY1" fmla="*/ 281384 h 1379070"/>
              <a:gd name="connsiteX2" fmla="*/ 13662 w 385093"/>
              <a:gd name="connsiteY2" fmla="*/ 894105 h 1379070"/>
              <a:gd name="connsiteX3" fmla="*/ 385 w 385093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  <a:gd name="connsiteX0" fmla="*/ 384708 w 384708"/>
              <a:gd name="connsiteY0" fmla="*/ 0 h 1379070"/>
              <a:gd name="connsiteX1" fmla="*/ 119130 w 384708"/>
              <a:gd name="connsiteY1" fmla="*/ 281384 h 1379070"/>
              <a:gd name="connsiteX2" fmla="*/ 13277 w 384708"/>
              <a:gd name="connsiteY2" fmla="*/ 894105 h 1379070"/>
              <a:gd name="connsiteX3" fmla="*/ 0 w 384708"/>
              <a:gd name="connsiteY3" fmla="*/ 1379070 h 1379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4708" h="1379070">
                <a:moveTo>
                  <a:pt x="384708" y="0"/>
                </a:moveTo>
                <a:cubicBezTo>
                  <a:pt x="211141" y="101600"/>
                  <a:pt x="181035" y="132367"/>
                  <a:pt x="119130" y="281384"/>
                </a:cubicBezTo>
                <a:cubicBezTo>
                  <a:pt x="57225" y="430402"/>
                  <a:pt x="30735" y="711158"/>
                  <a:pt x="13277" y="894105"/>
                </a:cubicBezTo>
                <a:cubicBezTo>
                  <a:pt x="-4181" y="1077052"/>
                  <a:pt x="1536" y="1172339"/>
                  <a:pt x="0" y="137907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31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6000"/>
                            </p:stCondLst>
                            <p:childTnLst>
                              <p:par>
                                <p:cTn id="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6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7" grpId="1" animBg="1"/>
      <p:bldP spid="8" grpId="0" animBg="1"/>
      <p:bldP spid="10" grpId="0"/>
      <p:bldP spid="15" grpId="0"/>
      <p:bldP spid="16" grpId="0"/>
      <p:bldP spid="16" grpId="1"/>
      <p:bldP spid="17" grpId="0" animBg="1"/>
      <p:bldP spid="18" grpId="0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4" grpId="0" animBg="1"/>
      <p:bldP spid="36" grpId="0"/>
      <p:bldP spid="3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140"/>
          <p:cNvSpPr/>
          <p:nvPr/>
        </p:nvSpPr>
        <p:spPr>
          <a:xfrm>
            <a:off x="6473713" y="1336109"/>
            <a:ext cx="1730293" cy="1291733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0" name="矩形 139"/>
          <p:cNvSpPr/>
          <p:nvPr/>
        </p:nvSpPr>
        <p:spPr>
          <a:xfrm>
            <a:off x="6473713" y="2733917"/>
            <a:ext cx="1730293" cy="129173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60816"/>
              </p:ext>
            </p:extLst>
          </p:nvPr>
        </p:nvGraphicFramePr>
        <p:xfrm>
          <a:off x="5020603" y="836712"/>
          <a:ext cx="3655853" cy="324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4111191678"/>
                    </a:ext>
                  </a:extLst>
                </a:gridCol>
                <a:gridCol w="2791853">
                  <a:extLst>
                    <a:ext uri="{9D8B030D-6E8A-4147-A177-3AD203B41FA5}">
                      <a16:colId xmlns:a16="http://schemas.microsoft.com/office/drawing/2014/main" val="1352240228"/>
                    </a:ext>
                  </a:extLst>
                </a:gridCol>
              </a:tblGrid>
              <a:tr h="45415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</a:rPr>
                        <a:t>步骤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终 态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468698"/>
                  </a:ext>
                </a:extLst>
              </a:tr>
              <a:tr h="1394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70C0"/>
                          </a:solidFill>
                        </a:rPr>
                        <a:t>A</a:t>
                      </a:r>
                      <a:endParaRPr lang="zh-CN" altLang="en-US" sz="1800" b="1" i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3584333"/>
                  </a:ext>
                </a:extLst>
              </a:tr>
              <a:tr h="13942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solidFill>
                            <a:srgbClr val="00B0F0"/>
                          </a:solidFill>
                        </a:rPr>
                        <a:t>Path</a:t>
                      </a:r>
                      <a:endParaRPr lang="zh-CN" altLang="en-US" sz="1800" b="1" i="1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zh-CN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4085207"/>
                  </a:ext>
                </a:extLst>
              </a:tr>
            </a:tbl>
          </a:graphicData>
        </a:graphic>
      </p:graphicFrame>
      <p:grpSp>
        <p:nvGrpSpPr>
          <p:cNvPr id="62" name="Group 26"/>
          <p:cNvGrpSpPr>
            <a:grpSpLocks/>
          </p:cNvGrpSpPr>
          <p:nvPr/>
        </p:nvGrpSpPr>
        <p:grpSpPr bwMode="auto">
          <a:xfrm>
            <a:off x="6536919" y="1466574"/>
            <a:ext cx="1584326" cy="1062038"/>
            <a:chOff x="2765" y="2916"/>
            <a:chExt cx="998" cy="669"/>
          </a:xfrm>
        </p:grpSpPr>
        <p:sp>
          <p:nvSpPr>
            <p:cNvPr id="66" name="AutoShape 30"/>
            <p:cNvSpPr>
              <a:spLocks/>
            </p:cNvSpPr>
            <p:nvPr/>
          </p:nvSpPr>
          <p:spPr bwMode="auto">
            <a:xfrm>
              <a:off x="2765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67" name="AutoShape 31"/>
            <p:cNvSpPr>
              <a:spLocks/>
            </p:cNvSpPr>
            <p:nvPr/>
          </p:nvSpPr>
          <p:spPr bwMode="auto">
            <a:xfrm>
              <a:off x="3718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grpSp>
        <p:nvGrpSpPr>
          <p:cNvPr id="36" name="Group 53"/>
          <p:cNvGrpSpPr>
            <a:grpSpLocks/>
          </p:cNvGrpSpPr>
          <p:nvPr/>
        </p:nvGrpSpPr>
        <p:grpSpPr bwMode="auto">
          <a:xfrm>
            <a:off x="6536250" y="2840884"/>
            <a:ext cx="1558926" cy="1062038"/>
            <a:chOff x="2757" y="2916"/>
            <a:chExt cx="982" cy="669"/>
          </a:xfrm>
        </p:grpSpPr>
        <p:sp>
          <p:nvSpPr>
            <p:cNvPr id="40" name="AutoShape 57"/>
            <p:cNvSpPr>
              <a:spLocks/>
            </p:cNvSpPr>
            <p:nvPr/>
          </p:nvSpPr>
          <p:spPr bwMode="auto">
            <a:xfrm>
              <a:off x="2757" y="2928"/>
              <a:ext cx="45" cy="657"/>
            </a:xfrm>
            <a:prstGeom prst="leftBracket">
              <a:avLst>
                <a:gd name="adj" fmla="val 121667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41" name="AutoShape 58"/>
            <p:cNvSpPr>
              <a:spLocks/>
            </p:cNvSpPr>
            <p:nvPr/>
          </p:nvSpPr>
          <p:spPr bwMode="auto">
            <a:xfrm>
              <a:off x="3694" y="2916"/>
              <a:ext cx="45" cy="657"/>
            </a:xfrm>
            <a:prstGeom prst="rightBracket">
              <a:avLst>
                <a:gd name="adj" fmla="val 121667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</p:grpSp>
      <p:sp>
        <p:nvSpPr>
          <p:cNvPr id="86" name="文本框 85"/>
          <p:cNvSpPr txBox="1"/>
          <p:nvPr/>
        </p:nvSpPr>
        <p:spPr>
          <a:xfrm>
            <a:off x="314401" y="3223743"/>
            <a:ext cx="1757372" cy="35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有</a:t>
            </a:r>
            <a:r>
              <a:rPr lang="zh-CN" altLang="en-US" sz="1600" u="sng" dirty="0" smtClean="0">
                <a:solidFill>
                  <a:schemeClr val="tx2"/>
                </a:solidFill>
              </a:rPr>
              <a:t>向图</a:t>
            </a:r>
            <a:endParaRPr lang="zh-CN" altLang="en-US" sz="1600" u="sng" dirty="0">
              <a:solidFill>
                <a:schemeClr val="tx2"/>
              </a:solidFill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2715349" y="3098465"/>
            <a:ext cx="1784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2"/>
                </a:solidFill>
              </a:rPr>
              <a:t>图的</a:t>
            </a:r>
            <a:r>
              <a:rPr lang="zh-CN" altLang="en-US" sz="1600" u="sng" dirty="0" smtClean="0">
                <a:solidFill>
                  <a:srgbClr val="0070C0"/>
                </a:solidFill>
              </a:rPr>
              <a:t>邻接矩阵</a:t>
            </a:r>
            <a:endParaRPr lang="zh-CN" altLang="en-US" sz="1600" u="sng" dirty="0">
              <a:solidFill>
                <a:srgbClr val="0070C0"/>
              </a:solidFill>
            </a:endParaRPr>
          </a:p>
        </p:txBody>
      </p:sp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705531"/>
              </p:ext>
            </p:extLst>
          </p:nvPr>
        </p:nvGraphicFramePr>
        <p:xfrm>
          <a:off x="6570482" y="1452921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95" name="表格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39701"/>
              </p:ext>
            </p:extLst>
          </p:nvPr>
        </p:nvGraphicFramePr>
        <p:xfrm>
          <a:off x="6576291" y="2823263"/>
          <a:ext cx="149337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791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97791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800" b="1" dirty="0">
                        <a:solidFill>
                          <a:srgbClr val="FF00FF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3401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292822"/>
              </p:ext>
            </p:extLst>
          </p:nvPr>
        </p:nvGraphicFramePr>
        <p:xfrm>
          <a:off x="2898129" y="1579882"/>
          <a:ext cx="1406514" cy="141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838">
                  <a:extLst>
                    <a:ext uri="{9D8B030D-6E8A-4147-A177-3AD203B41FA5}">
                      <a16:colId xmlns:a16="http://schemas.microsoft.com/office/drawing/2014/main" val="3008055983"/>
                    </a:ext>
                  </a:extLst>
                </a:gridCol>
                <a:gridCol w="468838">
                  <a:extLst>
                    <a:ext uri="{9D8B030D-6E8A-4147-A177-3AD203B41FA5}">
                      <a16:colId xmlns:a16="http://schemas.microsoft.com/office/drawing/2014/main" val="1123946144"/>
                    </a:ext>
                  </a:extLst>
                </a:gridCol>
                <a:gridCol w="468838">
                  <a:extLst>
                    <a:ext uri="{9D8B030D-6E8A-4147-A177-3AD203B41FA5}">
                      <a16:colId xmlns:a16="http://schemas.microsoft.com/office/drawing/2014/main" val="1887185778"/>
                    </a:ext>
                  </a:extLst>
                </a:gridCol>
              </a:tblGrid>
              <a:tr h="47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6648"/>
                  </a:ext>
                </a:extLst>
              </a:tr>
              <a:tr h="47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101202"/>
                  </a:ext>
                </a:extLst>
              </a:tr>
              <a:tr h="470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∞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1095801"/>
                  </a:ext>
                </a:extLst>
              </a:tr>
            </a:tbl>
          </a:graphicData>
        </a:graphic>
      </p:graphicFrame>
      <p:sp>
        <p:nvSpPr>
          <p:cNvPr id="84" name="AutoShape 12"/>
          <p:cNvSpPr>
            <a:spLocks/>
          </p:cNvSpPr>
          <p:nvPr/>
        </p:nvSpPr>
        <p:spPr bwMode="auto">
          <a:xfrm>
            <a:off x="2816603" y="1667330"/>
            <a:ext cx="152309" cy="1235585"/>
          </a:xfrm>
          <a:prstGeom prst="lef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sp>
        <p:nvSpPr>
          <p:cNvPr id="90" name="AutoShape 13"/>
          <p:cNvSpPr>
            <a:spLocks/>
          </p:cNvSpPr>
          <p:nvPr/>
        </p:nvSpPr>
        <p:spPr bwMode="auto">
          <a:xfrm>
            <a:off x="4310400" y="1667330"/>
            <a:ext cx="152309" cy="1235585"/>
          </a:xfrm>
          <a:prstGeom prst="rightBracket">
            <a:avLst>
              <a:gd name="adj" fmla="val 12166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>
              <a:cs typeface="Times New Roman" panose="02020603050405020304" pitchFamily="18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68237" y="1262170"/>
            <a:ext cx="1827499" cy="1841513"/>
            <a:chOff x="248589" y="4571687"/>
            <a:chExt cx="1505690" cy="1529641"/>
          </a:xfrm>
        </p:grpSpPr>
        <p:sp>
          <p:nvSpPr>
            <p:cNvPr id="96" name="Oval 10"/>
            <p:cNvSpPr>
              <a:spLocks noChangeArrowheads="1"/>
            </p:cNvSpPr>
            <p:nvPr/>
          </p:nvSpPr>
          <p:spPr bwMode="auto">
            <a:xfrm>
              <a:off x="1226734" y="4815597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1</a:t>
              </a:r>
              <a:endParaRPr lang="en-US" altLang="zh-CN" sz="1800" baseline="-25000" dirty="0"/>
            </a:p>
          </p:txBody>
        </p:sp>
        <p:sp>
          <p:nvSpPr>
            <p:cNvPr id="97" name="Oval 15"/>
            <p:cNvSpPr>
              <a:spLocks noChangeArrowheads="1"/>
            </p:cNvSpPr>
            <p:nvPr/>
          </p:nvSpPr>
          <p:spPr bwMode="auto">
            <a:xfrm>
              <a:off x="248589" y="5075931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0</a:t>
              </a:r>
              <a:endParaRPr lang="en-US" altLang="zh-CN" sz="1800" baseline="-25000" dirty="0"/>
            </a:p>
          </p:txBody>
        </p:sp>
        <p:sp>
          <p:nvSpPr>
            <p:cNvPr id="98" name="Oval 16"/>
            <p:cNvSpPr>
              <a:spLocks noChangeArrowheads="1"/>
            </p:cNvSpPr>
            <p:nvPr/>
          </p:nvSpPr>
          <p:spPr bwMode="auto">
            <a:xfrm>
              <a:off x="927411" y="5740965"/>
              <a:ext cx="360363" cy="36036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i="1" dirty="0" smtClean="0"/>
                <a:t>V</a:t>
              </a:r>
              <a:r>
                <a:rPr lang="en-US" altLang="zh-CN" sz="1800" baseline="-25000" dirty="0" smtClean="0"/>
                <a:t>2</a:t>
              </a:r>
              <a:endParaRPr lang="en-US" altLang="zh-CN" sz="1800" baseline="-25000" dirty="0"/>
            </a:p>
          </p:txBody>
        </p:sp>
        <p:cxnSp>
          <p:nvCxnSpPr>
            <p:cNvPr id="7" name="曲线连接符 6"/>
            <p:cNvCxnSpPr>
              <a:stCxn id="96" idx="1"/>
              <a:endCxn id="97" idx="7"/>
            </p:cNvCxnSpPr>
            <p:nvPr/>
          </p:nvCxnSpPr>
          <p:spPr>
            <a:xfrm rot="16200000" flipH="1" flipV="1">
              <a:off x="787676" y="4636873"/>
              <a:ext cx="260334" cy="723330"/>
            </a:xfrm>
            <a:prstGeom prst="curvedConnector3">
              <a:avLst>
                <a:gd name="adj1" fmla="val -10515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曲线连接符 103"/>
            <p:cNvCxnSpPr>
              <a:stCxn id="97" idx="6"/>
              <a:endCxn id="96" idx="3"/>
            </p:cNvCxnSpPr>
            <p:nvPr/>
          </p:nvCxnSpPr>
          <p:spPr>
            <a:xfrm flipV="1">
              <a:off x="608952" y="5123186"/>
              <a:ext cx="670556" cy="132927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曲线连接符 104"/>
            <p:cNvCxnSpPr>
              <a:stCxn id="97" idx="5"/>
              <a:endCxn id="98" idx="1"/>
            </p:cNvCxnSpPr>
            <p:nvPr/>
          </p:nvCxnSpPr>
          <p:spPr>
            <a:xfrm rot="16200000" flipH="1">
              <a:off x="563072" y="5376625"/>
              <a:ext cx="410219" cy="424007"/>
            </a:xfrm>
            <a:prstGeom prst="curvedConnector3">
              <a:avLst>
                <a:gd name="adj1" fmla="val 22756"/>
              </a:avLst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曲线连接符 105"/>
            <p:cNvCxnSpPr>
              <a:stCxn id="98" idx="2"/>
              <a:endCxn id="97" idx="4"/>
            </p:cNvCxnSpPr>
            <p:nvPr/>
          </p:nvCxnSpPr>
          <p:spPr>
            <a:xfrm rot="10800000">
              <a:off x="428771" y="5436295"/>
              <a:ext cx="498640" cy="484853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曲线连接符 106"/>
            <p:cNvCxnSpPr>
              <a:stCxn id="96" idx="5"/>
              <a:endCxn id="98" idx="6"/>
            </p:cNvCxnSpPr>
            <p:nvPr/>
          </p:nvCxnSpPr>
          <p:spPr>
            <a:xfrm rot="5400000">
              <a:off x="1012069" y="5398892"/>
              <a:ext cx="797961" cy="246549"/>
            </a:xfrm>
            <a:prstGeom prst="curvedConnector2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446892" y="5352889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文本框 141"/>
            <p:cNvSpPr txBox="1"/>
            <p:nvPr/>
          </p:nvSpPr>
          <p:spPr>
            <a:xfrm>
              <a:off x="782860" y="4571687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4" name="文本框 143"/>
            <p:cNvSpPr txBox="1"/>
            <p:nvPr/>
          </p:nvSpPr>
          <p:spPr>
            <a:xfrm>
              <a:off x="788135" y="4971816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394400" y="5678721"/>
              <a:ext cx="30738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6" name="文本框 145"/>
            <p:cNvSpPr txBox="1"/>
            <p:nvPr/>
          </p:nvSpPr>
          <p:spPr>
            <a:xfrm>
              <a:off x="782860" y="5322512"/>
              <a:ext cx="3868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b="0" dirty="0" smtClean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  <a:endParaRPr lang="zh-CN" altLang="en-US" sz="16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979712" y="44624"/>
            <a:ext cx="64553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7.2d </a:t>
            </a:r>
            <a:r>
              <a:rPr lang="zh-CN" altLang="en-US" sz="32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Floyd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sz="2400" dirty="0"/>
          </a:p>
        </p:txBody>
      </p:sp>
      <p:sp>
        <p:nvSpPr>
          <p:cNvPr id="74" name="内容占位符 2"/>
          <p:cNvSpPr txBox="1">
            <a:spLocks/>
          </p:cNvSpPr>
          <p:nvPr/>
        </p:nvSpPr>
        <p:spPr bwMode="gray">
          <a:xfrm>
            <a:off x="1183398" y="4348625"/>
            <a:ext cx="7061010" cy="2104711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2400"/>
              </a:spcBef>
            </a:pP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b="0" u="heavy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b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b="1" i="1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1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1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en-US" altLang="zh-CN" sz="1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1400" b="0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1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en-US" altLang="zh-CN" sz="2400" b="1" kern="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100" b="0" i="1" kern="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100" b="0" kern="0" baseline="-25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16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altLang="zh-CN" sz="24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4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24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4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24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4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4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b="0" kern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1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1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1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en-US" altLang="zh-CN" sz="18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b="0" kern="0" dirty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1800" b="0" kern="0" dirty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直达</a:t>
            </a:r>
            <a:endParaRPr lang="en-US" altLang="zh-CN" sz="1800" b="0" kern="0" dirty="0">
              <a:solidFill>
                <a:schemeClr val="accent3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 eaLnBrk="1" hangingPunct="1">
              <a:lnSpc>
                <a:spcPct val="150000"/>
              </a:lnSpc>
              <a:spcBef>
                <a:spcPts val="300"/>
              </a:spcBef>
            </a:pPr>
            <a:r>
              <a:rPr lang="en-US" altLang="zh-CN" sz="1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1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</a:t>
            </a:r>
            <a:r>
              <a:rPr lang="en-US" altLang="zh-CN" sz="18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en-US" altLang="zh-CN" sz="1800" b="0" i="1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1800" b="0" kern="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en-US" altLang="zh-CN" sz="1800" kern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18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1800" b="0" kern="0" dirty="0" smtClean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zh-CN" altLang="en-US" sz="1800" b="0" kern="0" dirty="0" smtClean="0">
                <a:solidFill>
                  <a:schemeClr val="accent3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直达</a:t>
            </a:r>
            <a:endParaRPr lang="en-US" altLang="zh-CN" sz="1800" b="0" kern="0" dirty="0" smtClean="0">
              <a:solidFill>
                <a:schemeClr val="accent3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457200" lvl="1" indent="0" eaLnBrk="1" hangingPunct="1">
              <a:lnSpc>
                <a:spcPct val="150000"/>
              </a:lnSpc>
              <a:spcBef>
                <a:spcPts val="300"/>
              </a:spcBef>
              <a:buNone/>
            </a:pPr>
            <a:r>
              <a:rPr lang="en-US" altLang="zh-CN" sz="2000" b="0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⸫</a:t>
            </a:r>
            <a:r>
              <a:rPr lang="zh-CN" altLang="en-US" sz="2000" b="0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点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zh-CN" altLang="en-US" sz="2000" b="0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至</a:t>
            </a:r>
            <a:r>
              <a:rPr lang="en-US" altLang="zh-CN" sz="2000" b="1" i="1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="1" kern="0" baseline="-250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en-US" sz="2000" b="0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的路径 </a:t>
            </a:r>
            <a:r>
              <a:rPr lang="en-US" altLang="zh-CN" sz="2000" b="0" kern="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=</a:t>
            </a:r>
            <a:r>
              <a:rPr lang="en-US" altLang="zh-CN" sz="2000" b="0" kern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0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2000" b="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b="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-&gt;</a:t>
            </a:r>
            <a:r>
              <a:rPr lang="en-US" altLang="zh-CN" sz="2000" i="1" kern="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</a:t>
            </a:r>
            <a:r>
              <a:rPr lang="en-US" altLang="zh-CN" sz="2000" kern="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000" b="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1800" b="0" kern="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48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03588" y="125087"/>
            <a:ext cx="7086600" cy="487362"/>
          </a:xfrm>
        </p:spPr>
        <p:txBody>
          <a:bodyPr/>
          <a:lstStyle/>
          <a:p>
            <a:r>
              <a:rPr lang="en-US" altLang="zh-CN" dirty="0" smtClean="0"/>
              <a:t>7.1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</a:t>
            </a:r>
            <a:r>
              <a:rPr lang="zh-CN" altLang="en-US" dirty="0" smtClean="0"/>
              <a:t>最</a:t>
            </a:r>
            <a:r>
              <a:rPr lang="zh-CN" altLang="en-US" dirty="0"/>
              <a:t>短</a:t>
            </a:r>
            <a:r>
              <a:rPr lang="zh-CN" altLang="en-US" dirty="0" smtClean="0"/>
              <a:t>路径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296" y="672376"/>
            <a:ext cx="7900128" cy="647725"/>
          </a:xfrm>
        </p:spPr>
        <p:txBody>
          <a:bodyPr/>
          <a:lstStyle/>
          <a:p>
            <a:r>
              <a:rPr lang="zh-CN" altLang="en-US" sz="2200" b="1" dirty="0"/>
              <a:t>问题描述</a:t>
            </a:r>
            <a:r>
              <a:rPr lang="zh-CN" altLang="en-US" sz="2200" dirty="0" smtClean="0"/>
              <a:t>：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对于给定的有向图</a:t>
            </a:r>
            <a:r>
              <a:rPr lang="en-US" altLang="zh-CN" sz="22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2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源点</a:t>
            </a:r>
            <a:r>
              <a:rPr lang="en-US" altLang="zh-CN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200" i="1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u="sng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2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200" b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其余</a:t>
            </a:r>
            <a:r>
              <a:rPr lang="zh-CN" altLang="en-US" sz="2200" b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各顶点</a:t>
            </a:r>
            <a:r>
              <a:rPr lang="zh-CN" alt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sz="2200" i="1" u="sng" dirty="0"/>
              <a:t>短路径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8" y="1700808"/>
            <a:ext cx="2672696" cy="3191446"/>
          </a:xfrm>
          <a:prstGeom prst="rect">
            <a:avLst/>
          </a:prstGeom>
        </p:spPr>
      </p:pic>
      <p:sp>
        <p:nvSpPr>
          <p:cNvPr id="5" name="内容占位符 2"/>
          <p:cNvSpPr txBox="1">
            <a:spLocks/>
          </p:cNvSpPr>
          <p:nvPr/>
        </p:nvSpPr>
        <p:spPr bwMode="gray">
          <a:xfrm>
            <a:off x="4716016" y="1183831"/>
            <a:ext cx="1580920" cy="6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kern="0" dirty="0"/>
              <a:t>源点</a:t>
            </a:r>
            <a:r>
              <a:rPr lang="en-US" altLang="zh-CN" sz="1800" b="0" kern="0" dirty="0"/>
              <a:t>=</a:t>
            </a:r>
            <a:r>
              <a:rPr lang="en-US" altLang="zh-CN" sz="1800" kern="0" dirty="0" smtClean="0">
                <a:solidFill>
                  <a:srgbClr val="7030A0"/>
                </a:solidFill>
              </a:rPr>
              <a:t>A</a:t>
            </a:r>
            <a:endParaRPr lang="zh-CN" altLang="en-US" sz="1200" b="1" kern="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4048"/>
              </p:ext>
            </p:extLst>
          </p:nvPr>
        </p:nvGraphicFramePr>
        <p:xfrm>
          <a:off x="4860033" y="1592796"/>
          <a:ext cx="3096343" cy="3780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177">
                  <a:extLst>
                    <a:ext uri="{9D8B030D-6E8A-4147-A177-3AD203B41FA5}">
                      <a16:colId xmlns:a16="http://schemas.microsoft.com/office/drawing/2014/main" val="964900010"/>
                    </a:ext>
                  </a:extLst>
                </a:gridCol>
                <a:gridCol w="1167083">
                  <a:extLst>
                    <a:ext uri="{9D8B030D-6E8A-4147-A177-3AD203B41FA5}">
                      <a16:colId xmlns:a16="http://schemas.microsoft.com/office/drawing/2014/main" val="1879174879"/>
                    </a:ext>
                  </a:extLst>
                </a:gridCol>
                <a:gridCol w="1167083">
                  <a:extLst>
                    <a:ext uri="{9D8B030D-6E8A-4147-A177-3AD203B41FA5}">
                      <a16:colId xmlns:a16="http://schemas.microsoft.com/office/drawing/2014/main" val="236441897"/>
                    </a:ext>
                  </a:extLst>
                </a:gridCol>
              </a:tblGrid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rgbClr val="0070C0"/>
                          </a:solidFill>
                        </a:rPr>
                        <a:t>终点</a:t>
                      </a:r>
                      <a:endParaRPr lang="zh-CN" altLang="en-US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路径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 smtClean="0">
                          <a:solidFill>
                            <a:schemeClr val="tx1"/>
                          </a:solidFill>
                        </a:rPr>
                        <a:t>路径</a:t>
                      </a:r>
                      <a:r>
                        <a:rPr lang="zh-CN" altLang="en-US" b="1" i="1" dirty="0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长度</a:t>
                      </a:r>
                      <a:endParaRPr lang="zh-CN" altLang="en-US" b="1" i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61181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9464685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160819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8980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651044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44021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5954786"/>
                  </a:ext>
                </a:extLst>
              </a:tr>
            </a:tbl>
          </a:graphicData>
        </a:graphic>
      </p:graphicFrame>
      <p:sp>
        <p:nvSpPr>
          <p:cNvPr id="7" name="矩形 6"/>
          <p:cNvSpPr/>
          <p:nvPr/>
        </p:nvSpPr>
        <p:spPr>
          <a:xfrm>
            <a:off x="5629896" y="2149249"/>
            <a:ext cx="1158536" cy="49516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strike="dbl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源点</a:t>
            </a:r>
            <a:endParaRPr lang="zh-CN" altLang="en-US" sz="1600" strike="dblStrik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648864" y="2718708"/>
            <a:ext cx="1071864" cy="441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A-&gt;B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48864" y="3278066"/>
            <a:ext cx="1071864" cy="441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A-&gt;C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48864" y="3803774"/>
            <a:ext cx="1071864" cy="441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A-&gt;D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48864" y="4329482"/>
            <a:ext cx="1071864" cy="441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A-&gt;E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648864" y="4888840"/>
            <a:ext cx="1071864" cy="4411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A-&gt;F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836472" y="2180360"/>
            <a:ext cx="1071864" cy="441193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-1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36472" y="2743467"/>
            <a:ext cx="1071864" cy="441193"/>
          </a:xfrm>
          <a:prstGeom prst="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20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836472" y="3274637"/>
            <a:ext cx="1071864" cy="441193"/>
          </a:xfrm>
          <a:prstGeom prst="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836472" y="3792756"/>
            <a:ext cx="1071864" cy="441193"/>
          </a:xfrm>
          <a:prstGeom prst="rect">
            <a:avLst/>
          </a:prstGeom>
          <a:solidFill>
            <a:srgbClr val="92D0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latin typeface="Wide Latin" panose="020A0A07050505020404" pitchFamily="18" charset="0"/>
              </a:rPr>
              <a:t> </a:t>
            </a:r>
            <a:r>
              <a:rPr lang="en-US" altLang="zh-CN" sz="1600" dirty="0" smtClean="0">
                <a:solidFill>
                  <a:schemeClr val="tx1"/>
                </a:solidFill>
                <a:latin typeface="Wide Latin" panose="020A0A07050505020404" pitchFamily="18" charset="0"/>
                <a:sym typeface="Symbol" panose="05050102010706020507" pitchFamily="18" charset="2"/>
              </a:rPr>
              <a:t>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836472" y="4339470"/>
            <a:ext cx="1071864" cy="441193"/>
          </a:xfrm>
          <a:prstGeom prst="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836472" y="4871955"/>
            <a:ext cx="1071864" cy="441193"/>
          </a:xfrm>
          <a:prstGeom prst="rect">
            <a:avLst/>
          </a:prstGeom>
          <a:solidFill>
            <a:srgbClr val="FFCCC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65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1145356" y="2209944"/>
            <a:ext cx="504056" cy="504056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十六角星 20"/>
          <p:cNvSpPr/>
          <p:nvPr/>
        </p:nvSpPr>
        <p:spPr>
          <a:xfrm>
            <a:off x="6660232" y="4310875"/>
            <a:ext cx="1440161" cy="459800"/>
          </a:xfrm>
          <a:prstGeom prst="star16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79512" y="5432086"/>
            <a:ext cx="6480720" cy="55399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A-&gt;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{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的最短路径吗？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1912" y="6000320"/>
            <a:ext cx="4832136" cy="55399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</a:rPr>
              <a:t>问题</a:t>
            </a:r>
            <a:r>
              <a:rPr lang="en-US" altLang="zh-CN" sz="2000" dirty="0" smtClean="0">
                <a:solidFill>
                  <a:schemeClr val="tx1"/>
                </a:solidFill>
              </a:rPr>
              <a:t>(2):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是不是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000" dirty="0" smtClean="0"/>
              <a:t>的最短路径？</a:t>
            </a:r>
            <a:endParaRPr lang="en-US" altLang="zh-CN" sz="2000" dirty="0"/>
          </a:p>
        </p:txBody>
      </p:sp>
      <p:sp>
        <p:nvSpPr>
          <p:cNvPr id="25" name="矩形 24"/>
          <p:cNvSpPr/>
          <p:nvPr/>
        </p:nvSpPr>
        <p:spPr>
          <a:xfrm>
            <a:off x="179512" y="4791508"/>
            <a:ext cx="482453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2060"/>
                </a:solidFill>
              </a:rPr>
              <a:t>显然</a:t>
            </a:r>
            <a:r>
              <a:rPr lang="en-US" altLang="zh-CN" sz="2000" dirty="0" smtClean="0">
                <a:solidFill>
                  <a:schemeClr val="tx1"/>
                </a:solidFill>
              </a:rPr>
              <a:t>:  A-&gt;D</a:t>
            </a:r>
            <a:r>
              <a:rPr lang="zh-CN" altLang="en-US" sz="2000" dirty="0" smtClean="0">
                <a:solidFill>
                  <a:schemeClr val="tx1"/>
                </a:solidFill>
              </a:rPr>
              <a:t>并</a:t>
            </a:r>
            <a:r>
              <a:rPr lang="zh-CN" altLang="en-US" sz="2000" dirty="0" smtClean="0">
                <a:solidFill>
                  <a:srgbClr val="FF0000"/>
                </a:solidFill>
              </a:rPr>
              <a:t>不是</a:t>
            </a:r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r>
              <a:rPr lang="zh-CN" altLang="en-US" sz="2000" dirty="0" smtClean="0">
                <a:solidFill>
                  <a:schemeClr val="tx1"/>
                </a:solidFill>
              </a:rPr>
              <a:t>到</a:t>
            </a:r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r>
              <a:rPr lang="zh-CN" altLang="en-US" sz="2000" dirty="0" smtClean="0">
                <a:solidFill>
                  <a:schemeClr val="tx1"/>
                </a:solidFill>
              </a:rPr>
              <a:t>的最短路径！</a:t>
            </a:r>
            <a:endParaRPr lang="en-US" altLang="zh-CN" sz="2000" dirty="0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6572395" y="5722260"/>
            <a:ext cx="4560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996535" y="5523161"/>
            <a:ext cx="189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答案</a:t>
            </a:r>
            <a:r>
              <a:rPr lang="en-US" altLang="zh-CN" sz="2000" dirty="0" smtClean="0">
                <a:solidFill>
                  <a:schemeClr val="tx1"/>
                </a:solidFill>
              </a:rPr>
              <a:t>: </a:t>
            </a:r>
            <a:r>
              <a:rPr lang="zh-CN" altLang="en-US" sz="2000" dirty="0" smtClean="0">
                <a:solidFill>
                  <a:srgbClr val="FFC000"/>
                </a:solidFill>
              </a:rPr>
              <a:t>不一定</a:t>
            </a:r>
            <a:r>
              <a:rPr lang="zh-CN" altLang="en-US" sz="2000" dirty="0" smtClean="0">
                <a:solidFill>
                  <a:schemeClr val="tx1"/>
                </a:solidFill>
              </a:rPr>
              <a:t>！</a:t>
            </a:r>
            <a:endParaRPr lang="zh-CN" altLang="en-US" sz="2000" dirty="0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4888260" y="6288525"/>
            <a:ext cx="456016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5312400" y="6089426"/>
            <a:ext cx="18959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答案</a:t>
            </a:r>
            <a:r>
              <a:rPr lang="en-US" altLang="zh-CN" sz="2000" dirty="0" smtClean="0">
                <a:solidFill>
                  <a:schemeClr val="tx1"/>
                </a:solidFill>
              </a:rPr>
              <a:t>: </a:t>
            </a:r>
            <a:r>
              <a:rPr lang="zh-CN" altLang="en-US" sz="2000" dirty="0">
                <a:solidFill>
                  <a:srgbClr val="0000CC"/>
                </a:solidFill>
              </a:rPr>
              <a:t>是</a:t>
            </a:r>
            <a:r>
              <a:rPr lang="zh-CN" altLang="en-US" sz="2000" dirty="0" smtClean="0">
                <a:solidFill>
                  <a:schemeClr val="tx1"/>
                </a:solidFill>
              </a:rPr>
              <a:t>！</a:t>
            </a:r>
            <a:endParaRPr lang="zh-CN" altLang="en-US" sz="2000" dirty="0"/>
          </a:p>
        </p:txBody>
      </p:sp>
      <p:sp>
        <p:nvSpPr>
          <p:cNvPr id="31" name="矩形 30"/>
          <p:cNvSpPr/>
          <p:nvPr/>
        </p:nvSpPr>
        <p:spPr>
          <a:xfrm>
            <a:off x="6567904" y="6017014"/>
            <a:ext cx="2142208" cy="5539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</a:t>
            </a:r>
            <a:r>
              <a:rPr lang="zh-CN" altLang="en-US" sz="2000" dirty="0" smtClean="0">
                <a:solidFill>
                  <a:schemeClr val="tx1"/>
                </a:solidFill>
              </a:rPr>
              <a:t>问题</a:t>
            </a:r>
            <a:r>
              <a:rPr lang="en-US" altLang="zh-CN" sz="2000" dirty="0" smtClean="0">
                <a:solidFill>
                  <a:schemeClr val="tx1"/>
                </a:solidFill>
              </a:rPr>
              <a:t>(3):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438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18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4" grpId="0" animBg="1"/>
      <p:bldP spid="25" grpId="0"/>
      <p:bldP spid="28" grpId="0"/>
      <p:bldP spid="30" grpId="0"/>
      <p:bldP spid="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692696"/>
            <a:ext cx="8191500" cy="5635625"/>
          </a:xfrm>
        </p:spPr>
        <p:txBody>
          <a:bodyPr/>
          <a:lstStyle/>
          <a:p>
            <a:r>
              <a:rPr lang="zh-CN" altLang="en-US" sz="2400" b="1" dirty="0" smtClean="0"/>
              <a:t>输出</a:t>
            </a:r>
            <a:r>
              <a:rPr lang="zh-CN" altLang="en-US" sz="1400" i="1" dirty="0" smtClean="0">
                <a:solidFill>
                  <a:schemeClr val="accent2"/>
                </a:solidFill>
              </a:rPr>
              <a:t>所有结点之间</a:t>
            </a:r>
            <a:r>
              <a:rPr lang="zh-CN" altLang="en-US" sz="1050" i="1" dirty="0" smtClean="0">
                <a:solidFill>
                  <a:schemeClr val="accent2"/>
                </a:solidFill>
              </a:rPr>
              <a:t>的</a:t>
            </a:r>
            <a:r>
              <a:rPr lang="zh-CN" alt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最短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路径</a:t>
            </a:r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——</a:t>
            </a:r>
            <a:r>
              <a:rPr lang="zh-CN" alt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839200" y="6553200"/>
            <a:ext cx="304800" cy="3048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990600" y="133326"/>
            <a:ext cx="7086600" cy="487362"/>
          </a:xfrm>
        </p:spPr>
        <p:txBody>
          <a:bodyPr/>
          <a:lstStyle/>
          <a:p>
            <a:r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7.2d 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多源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输出路径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算法实现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30123" name="TextBox1" r:id="rId2" imgW="8176320" imgH="5280840"/>
        </mc:Choice>
        <mc:Fallback>
          <p:control name="TextBox1" r:id="rId2" imgW="8176320" imgH="5280840">
            <p:pic>
              <p:nvPicPr>
                <p:cNvPr id="4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33400" y="1196753"/>
                  <a:ext cx="8178800" cy="52802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22108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107504" y="1628800"/>
            <a:ext cx="2096632" cy="2448272"/>
            <a:chOff x="675168" y="1700808"/>
            <a:chExt cx="2672696" cy="319144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5168" y="1700808"/>
              <a:ext cx="2672696" cy="3191446"/>
            </a:xfrm>
            <a:prstGeom prst="rect">
              <a:avLst/>
            </a:prstGeom>
          </p:spPr>
        </p:pic>
        <p:sp>
          <p:nvSpPr>
            <p:cNvPr id="5" name="椭圆 4"/>
            <p:cNvSpPr/>
            <p:nvPr/>
          </p:nvSpPr>
          <p:spPr>
            <a:xfrm>
              <a:off x="1145356" y="2209944"/>
              <a:ext cx="504056" cy="504056"/>
            </a:xfrm>
            <a:prstGeom prst="ellipse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bg1"/>
                  </a:solidFill>
                </a:rPr>
                <a:t>A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88640"/>
            <a:ext cx="7397824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7.1a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迪杰斯特拉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思想</a:t>
            </a:r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908720"/>
            <a:ext cx="8568952" cy="5724798"/>
          </a:xfrm>
        </p:spPr>
        <p:txBody>
          <a:bodyPr/>
          <a:lstStyle/>
          <a:p>
            <a:r>
              <a:rPr lang="zh-CN" altLang="en-US" sz="2400" dirty="0"/>
              <a:t>带权</a:t>
            </a:r>
            <a:r>
              <a:rPr lang="zh-CN" altLang="en-US" sz="2400" dirty="0" smtClean="0"/>
              <a:t>有向图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zh-C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源点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/>
              <a:t>=</a:t>
            </a:r>
            <a:r>
              <a:rPr lang="en-US" altLang="zh-CN" sz="2400" b="1" i="1" dirty="0" smtClean="0"/>
              <a:t>A</a:t>
            </a:r>
            <a:r>
              <a:rPr lang="en-US" altLang="zh-CN" sz="2400" dirty="0" smtClean="0"/>
              <a:t>, </a:t>
            </a:r>
            <a:r>
              <a:rPr lang="en-US" altLang="zh-CN" sz="2400" dirty="0" err="1" smtClean="0"/>
              <a:t>Dijkstra</a:t>
            </a:r>
            <a:r>
              <a:rPr lang="zh-CN" altLang="en-US" sz="2400" dirty="0" smtClean="0"/>
              <a:t>算法的</a:t>
            </a:r>
            <a:r>
              <a:rPr lang="zh-CN" altLang="en-US" sz="2400" b="1" dirty="0" smtClean="0"/>
              <a:t>基本思想</a:t>
            </a:r>
            <a:r>
              <a:rPr lang="zh-CN" altLang="en-US" sz="2400" dirty="0" smtClean="0"/>
              <a:t>是</a:t>
            </a:r>
            <a:r>
              <a:rPr lang="en-US" altLang="zh-CN" sz="2400" dirty="0" smtClean="0"/>
              <a:t>:</a:t>
            </a:r>
          </a:p>
          <a:p>
            <a:pPr lvl="4"/>
            <a:r>
              <a:rPr lang="zh-CN" altLang="en-US" i="1" u="sng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还没找到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最短路径的</a:t>
            </a:r>
            <a:r>
              <a:rPr lang="zh-CN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顶点集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中，譬如</a:t>
            </a:r>
            <a:r>
              <a:rPr lang="en-US" altLang="zh-CN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={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，源点</a:t>
            </a:r>
            <a:r>
              <a:rPr lang="en-US" altLang="zh-CN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最快能到达的顶点为</a:t>
            </a:r>
            <a:r>
              <a:rPr lang="en-US" altLang="zh-CN" b="1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（依右图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i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⸪|AE|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最短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/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则：</a:t>
            </a:r>
            <a:r>
              <a:rPr lang="en-US" altLang="zh-CN" b="1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b="1" i="1" baseline="-25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 </a:t>
            </a:r>
            <a:r>
              <a:rPr lang="zh-CN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为下一个找到最短路径的顶点！</a:t>
            </a:r>
            <a:endParaRPr lang="en-US" altLang="zh-CN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/>
            <a:endParaRPr lang="en-US" altLang="zh-CN" sz="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4"/>
            <a:r>
              <a:rPr lang="zh-CN" altLang="en-US" b="1" cap="small" normalizeH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原因</a:t>
            </a:r>
            <a:r>
              <a:rPr lang="zh-CN" altLang="en-US" dirty="0" smtClean="0"/>
              <a:t>：</a:t>
            </a:r>
            <a:r>
              <a:rPr lang="en-US" altLang="zh-CN" b="1" i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u="sng" dirty="0" smtClean="0">
                <a:solidFill>
                  <a:srgbClr val="00B050"/>
                </a:solidFill>
              </a:rPr>
              <a:t>绕道到</a:t>
            </a:r>
            <a:r>
              <a:rPr lang="zh-CN" altLang="en-US" i="1" u="sng" dirty="0" smtClean="0"/>
              <a:t>其它顶点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zh-CN" altLang="en-US" dirty="0" smtClean="0">
                <a:solidFill>
                  <a:srgbClr val="00B050"/>
                </a:solidFill>
                <a:sym typeface="Wingdings" panose="05000000000000000000" pitchFamily="2" charset="2"/>
              </a:rPr>
              <a:t>再到</a:t>
            </a:r>
            <a:r>
              <a:rPr lang="en-US" altLang="zh-CN" i="1" dirty="0" smtClean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zh-CN" altLang="en-US" dirty="0" smtClean="0">
                <a:sym typeface="Wingdings" panose="05000000000000000000" pitchFamily="2" charset="2"/>
              </a:rPr>
              <a:t>的路径，</a:t>
            </a:r>
            <a:r>
              <a:rPr lang="zh-CN" altLang="en-US" dirty="0">
                <a:sym typeface="Wingdings" panose="05000000000000000000" pitchFamily="2" charset="2"/>
              </a:rPr>
              <a:t>其</a:t>
            </a:r>
            <a:r>
              <a:rPr lang="zh-CN" altLang="en-US" dirty="0" smtClean="0">
                <a:sym typeface="Wingdings" panose="05000000000000000000" pitchFamily="2" charset="2"/>
              </a:rPr>
              <a:t>距离</a:t>
            </a:r>
            <a:r>
              <a:rPr lang="en-US" altLang="zh-CN" dirty="0" smtClean="0">
                <a:sym typeface="Wingdings" panose="05000000000000000000" pitchFamily="2" charset="2"/>
              </a:rPr>
              <a:t>:</a:t>
            </a:r>
            <a:r>
              <a:rPr lang="zh-CN" altLang="en-US" dirty="0" smtClean="0">
                <a:sym typeface="Wingdings" panose="05000000000000000000" pitchFamily="2" charset="2"/>
              </a:rPr>
              <a:t> </a:t>
            </a:r>
            <a:r>
              <a:rPr lang="zh-CN" altLang="en-US" i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不可能</a:t>
            </a:r>
            <a:r>
              <a:rPr lang="zh-CN" altLang="en-US" dirty="0" smtClean="0">
                <a:sym typeface="Wingdings" panose="05000000000000000000" pitchFamily="2" charset="2"/>
              </a:rPr>
              <a:t>比</a:t>
            </a:r>
            <a:r>
              <a:rPr lang="zh-CN" altLang="en-US" u="heavy" dirty="0" smtClean="0">
                <a:sym typeface="Wingdings" panose="05000000000000000000" pitchFamily="2" charset="2"/>
              </a:rPr>
              <a:t>当前</a:t>
            </a:r>
            <a:r>
              <a:rPr lang="en-US" altLang="zh-CN" b="1" i="1" u="heavy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u="heavy" dirty="0" smtClean="0">
                <a:sym typeface="Wingdings" panose="05000000000000000000" pitchFamily="2" charset="2"/>
              </a:rPr>
              <a:t>到</a:t>
            </a:r>
            <a:r>
              <a:rPr lang="en-US" altLang="zh-CN" i="1" u="heavy" dirty="0" smtClean="0">
                <a:solidFill>
                  <a:schemeClr val="tx1"/>
                </a:solidFill>
                <a:sym typeface="Wingdings" panose="05000000000000000000" pitchFamily="2" charset="2"/>
              </a:rPr>
              <a:t>E</a:t>
            </a:r>
            <a:r>
              <a:rPr lang="zh-CN" altLang="en-US" u="heavy" dirty="0" smtClean="0">
                <a:sym typeface="Wingdings" panose="05000000000000000000" pitchFamily="2" charset="2"/>
              </a:rPr>
              <a:t>的距离</a:t>
            </a:r>
            <a:r>
              <a:rPr lang="zh-CN" altLang="en-US" i="1" dirty="0" smtClean="0">
                <a:sym typeface="Wingdings" panose="05000000000000000000" pitchFamily="2" charset="2"/>
              </a:rPr>
              <a:t> </a:t>
            </a:r>
            <a:r>
              <a:rPr lang="zh-CN" altLang="en-US" dirty="0" smtClean="0">
                <a:sym typeface="Wingdings" panose="05000000000000000000" pitchFamily="2" charset="2"/>
              </a:rPr>
              <a:t>短（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⸪|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AE|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Symbol" panose="05050102010706020507" pitchFamily="18" charset="2"/>
              </a:rPr>
              <a:t>最短</a:t>
            </a:r>
            <a:r>
              <a:rPr lang="zh-CN" altLang="en-US" dirty="0" smtClean="0">
                <a:sym typeface="Wingdings" panose="05000000000000000000" pitchFamily="2" charset="2"/>
              </a:rPr>
              <a:t>）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zh-CN" altLang="en-US" sz="2400" dirty="0" smtClean="0"/>
              <a:t>因而，可以说</a:t>
            </a:r>
            <a:r>
              <a:rPr lang="en-US" altLang="zh-CN" sz="2400" dirty="0" smtClean="0"/>
              <a:t>: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迪杰斯特拉</a:t>
            </a:r>
            <a:r>
              <a:rPr lang="en-US" altLang="zh-CN" sz="2400" b="1" dirty="0" smtClean="0"/>
              <a:t>(</a:t>
            </a:r>
            <a:r>
              <a:rPr lang="en-US" altLang="zh-CN" sz="2400" b="1" dirty="0" err="1" smtClean="0"/>
              <a:t>Dijkstra</a:t>
            </a:r>
            <a:r>
              <a:rPr lang="en-US" altLang="zh-CN" sz="2400" b="1" dirty="0" smtClean="0"/>
              <a:t>)</a:t>
            </a:r>
            <a:r>
              <a:rPr lang="zh-CN" altLang="en-US" sz="2400" b="1" dirty="0" smtClean="0"/>
              <a:t>算法</a:t>
            </a:r>
            <a:r>
              <a:rPr lang="zh-CN" altLang="en-US" sz="2400" dirty="0"/>
              <a:t>是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种</a:t>
            </a:r>
            <a:r>
              <a:rPr lang="zh-CN" altLang="en-US" sz="2400" i="1" dirty="0">
                <a:solidFill>
                  <a:schemeClr val="accent6"/>
                </a:solidFill>
              </a:rPr>
              <a:t>按</a:t>
            </a:r>
            <a:r>
              <a:rPr lang="zh-CN" altLang="en-US" sz="2400" u="sng" dirty="0">
                <a:solidFill>
                  <a:schemeClr val="accent6"/>
                </a:solidFill>
              </a:rPr>
              <a:t>路径长度</a:t>
            </a:r>
            <a:r>
              <a:rPr lang="zh-CN" altLang="en-US" sz="2400" b="1" i="1" u="sng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0000"/>
                  </a:solidFill>
                </a:uFill>
              </a:rPr>
              <a:t>递增</a:t>
            </a:r>
            <a:r>
              <a:rPr lang="zh-CN" altLang="en-US" sz="2400" i="1" dirty="0">
                <a:solidFill>
                  <a:schemeClr val="accent6"/>
                </a:solidFill>
              </a:rPr>
              <a:t>次序</a:t>
            </a:r>
            <a:r>
              <a:rPr lang="zh-CN" altLang="en-US" sz="2400" dirty="0"/>
              <a:t>产生最短路径的算法，</a:t>
            </a:r>
            <a:r>
              <a:rPr lang="zh-CN" altLang="en-US" sz="2400" dirty="0" smtClean="0"/>
              <a:t>即</a:t>
            </a: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en-US" altLang="zh-CN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先</a:t>
            </a:r>
            <a:r>
              <a:rPr lang="en-US" altLang="zh-CN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求出长度最小的一条最短路径，</a:t>
            </a:r>
            <a:r>
              <a:rPr lang="en-US" altLang="zh-CN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zh-CN" altLang="en-US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然后</a:t>
            </a:r>
            <a:r>
              <a:rPr lang="en-US" altLang="zh-CN" sz="2200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求出长度第二小的最短路径，</a:t>
            </a:r>
            <a:r>
              <a:rPr lang="zh-CN" altLang="en-US" sz="22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依此类推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  <a:endParaRPr lang="en-US" altLang="zh-CN" sz="22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10000"/>
              </a:lnSpc>
              <a:spcBef>
                <a:spcPts val="600"/>
              </a:spcBef>
            </a:pPr>
            <a:r>
              <a:rPr lang="zh-CN" altLang="en-US" sz="22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直到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：求出</a:t>
            </a:r>
            <a:r>
              <a:rPr lang="zh-CN" altLang="en-US" sz="22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所有顶点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的最短路径。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9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7.1b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14400"/>
            <a:ext cx="8191500" cy="5419725"/>
          </a:xfrm>
        </p:spPr>
        <p:txBody>
          <a:bodyPr/>
          <a:lstStyle/>
          <a:p>
            <a:r>
              <a:rPr lang="zh-CN" altLang="en-US" sz="2400" dirty="0" smtClean="0"/>
              <a:t>对</a:t>
            </a:r>
            <a:r>
              <a:rPr lang="zh-CN" altLang="en-US" sz="2400" b="1" i="1" u="sng" dirty="0" smtClean="0">
                <a:solidFill>
                  <a:schemeClr val="accent6"/>
                </a:solidFill>
              </a:rPr>
              <a:t>带</a:t>
            </a:r>
            <a:r>
              <a:rPr lang="zh-CN" altLang="en-US" sz="2400" b="1" i="1" u="sng" dirty="0">
                <a:solidFill>
                  <a:schemeClr val="accent6"/>
                </a:solidFill>
              </a:rPr>
              <a:t>权</a:t>
            </a:r>
            <a:r>
              <a:rPr lang="zh-CN" altLang="en-US" sz="2400" b="1" i="1" u="sng" dirty="0" smtClean="0"/>
              <a:t>有向图</a:t>
            </a:r>
            <a:r>
              <a:rPr lang="zh-CN" altLang="en-US" sz="2400" u="sng" dirty="0"/>
              <a:t> </a:t>
            </a:r>
            <a:r>
              <a:rPr lang="en-US" altLang="zh-CN" sz="2400" u="sng" dirty="0" smtClean="0"/>
              <a:t>G</a:t>
            </a:r>
            <a:r>
              <a:rPr lang="en-US" altLang="zh-CN" sz="2400" dirty="0" smtClean="0"/>
              <a:t>, </a:t>
            </a:r>
            <a:r>
              <a:rPr lang="zh-CN" altLang="en-US" sz="2400" dirty="0" smtClean="0"/>
              <a:t>及其对应的</a:t>
            </a:r>
            <a:r>
              <a:rPr lang="zh-CN" altLang="en-US" sz="2400" b="1" u="sng" dirty="0" smtClean="0"/>
              <a:t>邻接矩阵</a:t>
            </a:r>
            <a:r>
              <a:rPr lang="zh-CN" altLang="en-US" sz="2400" dirty="0"/>
              <a:t>：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981857" y="2959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228609" y="5107394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2"/>
                </a:solidFill>
              </a:rPr>
              <a:t>图</a:t>
            </a:r>
            <a:r>
              <a:rPr lang="en-US" altLang="zh-CN" sz="1800" dirty="0" smtClean="0">
                <a:solidFill>
                  <a:schemeClr val="tx2"/>
                </a:solidFill>
              </a:rPr>
              <a:t>G: </a:t>
            </a:r>
            <a:r>
              <a:rPr lang="zh-CN" altLang="en-US" sz="1800" dirty="0" smtClean="0">
                <a:solidFill>
                  <a:srgbClr val="7030A0"/>
                </a:solidFill>
              </a:rPr>
              <a:t>带权</a:t>
            </a:r>
            <a:r>
              <a:rPr lang="zh-CN" altLang="en-US" sz="1800" u="sng" dirty="0" smtClean="0">
                <a:solidFill>
                  <a:schemeClr val="accent6"/>
                </a:solidFill>
              </a:rPr>
              <a:t>有</a:t>
            </a:r>
            <a:r>
              <a:rPr lang="zh-CN" altLang="en-US" sz="1800" u="sng" dirty="0" smtClean="0">
                <a:solidFill>
                  <a:schemeClr val="tx2"/>
                </a:solidFill>
              </a:rPr>
              <a:t>向图</a:t>
            </a:r>
            <a:endParaRPr lang="zh-CN" altLang="en-US" sz="1800" u="sng" dirty="0">
              <a:solidFill>
                <a:schemeClr val="tx2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3748365" y="3760390"/>
            <a:ext cx="9144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528708"/>
              </p:ext>
            </p:extLst>
          </p:nvPr>
        </p:nvGraphicFramePr>
        <p:xfrm>
          <a:off x="5198632" y="2524736"/>
          <a:ext cx="3058476" cy="2355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70" name="Equation" r:id="rId3" imgW="1777680" imgH="1371600" progId="Equation.DSMT4">
                  <p:embed/>
                </p:oleObj>
              </mc:Choice>
              <mc:Fallback>
                <p:oleObj name="Equation" r:id="rId3" imgW="1777680" imgH="1371600" progId="Equation.DSMT4">
                  <p:embed/>
                  <p:pic>
                    <p:nvPicPr>
                      <p:cNvPr id="12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8632" y="2524736"/>
                        <a:ext cx="3058476" cy="23551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5469693" y="5291916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800" dirty="0">
                <a:solidFill>
                  <a:schemeClr val="tx2"/>
                </a:solidFill>
              </a:rPr>
              <a:t>图</a:t>
            </a:r>
            <a:r>
              <a:rPr lang="en-US" altLang="zh-CN" sz="1800" dirty="0" smtClean="0">
                <a:solidFill>
                  <a:schemeClr val="tx2"/>
                </a:solidFill>
              </a:rPr>
              <a:t>G</a:t>
            </a:r>
            <a:r>
              <a:rPr lang="zh-CN" altLang="en-US" sz="1800" dirty="0" smtClean="0">
                <a:solidFill>
                  <a:schemeClr val="tx2"/>
                </a:solidFill>
              </a:rPr>
              <a:t>对应的</a:t>
            </a:r>
            <a:r>
              <a:rPr lang="zh-CN" altLang="en-US" sz="1800" dirty="0" smtClean="0">
                <a:solidFill>
                  <a:srgbClr val="0070C0"/>
                </a:solidFill>
              </a:rPr>
              <a:t>邻接矩阵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2383284"/>
            <a:ext cx="2308785" cy="2698453"/>
          </a:xfrm>
          <a:prstGeom prst="rect">
            <a:avLst/>
          </a:prstGeom>
        </p:spPr>
      </p:pic>
      <p:graphicFrame>
        <p:nvGraphicFramePr>
          <p:cNvPr id="15" name="表格 14"/>
          <p:cNvGraphicFramePr>
            <a:graphicFrameLocks noGrp="1"/>
          </p:cNvGraphicFramePr>
          <p:nvPr>
            <p:extLst/>
          </p:nvPr>
        </p:nvGraphicFramePr>
        <p:xfrm>
          <a:off x="4736772" y="2606516"/>
          <a:ext cx="5040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7">
                  <a:extLst>
                    <a:ext uri="{9D8B030D-6E8A-4147-A177-3AD203B41FA5}">
                      <a16:colId xmlns:a16="http://schemas.microsoft.com/office/drawing/2014/main" val="858601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83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7591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23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882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99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0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zh-CN" altLang="en-US" sz="1050" b="0" dirty="0" smtClean="0">
                          <a:solidFill>
                            <a:srgbClr val="FF0000"/>
                          </a:solidFill>
                        </a:rPr>
                        <a:t>：</a:t>
                      </a:r>
                      <a:r>
                        <a:rPr lang="en-US" altLang="zh-CN" sz="1050" b="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050" b="0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926658"/>
                  </a:ext>
                </a:extLst>
              </a:tr>
            </a:tbl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>
            <p:extLst/>
          </p:nvPr>
        </p:nvGraphicFramePr>
        <p:xfrm>
          <a:off x="5229216" y="2068956"/>
          <a:ext cx="293157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595">
                  <a:extLst>
                    <a:ext uri="{9D8B030D-6E8A-4147-A177-3AD203B41FA5}">
                      <a16:colId xmlns:a16="http://schemas.microsoft.com/office/drawing/2014/main" val="1797837448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1662473407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3999416243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1648720221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104997239"/>
                    </a:ext>
                  </a:extLst>
                </a:gridCol>
                <a:gridCol w="488595">
                  <a:extLst>
                    <a:ext uri="{9D8B030D-6E8A-4147-A177-3AD203B41FA5}">
                      <a16:colId xmlns:a16="http://schemas.microsoft.com/office/drawing/2014/main" val="28902002"/>
                    </a:ext>
                  </a:extLst>
                </a:gridCol>
              </a:tblGrid>
              <a:tr h="190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A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B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C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D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sz="1050" b="1" dirty="0">
                        <a:solidFill>
                          <a:srgbClr val="FF0000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276089"/>
                  </a:ext>
                </a:extLst>
              </a:tr>
              <a:tr h="19057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b="1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CN" altLang="en-US" sz="105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6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060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7813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7.1b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</a:t>
            </a:r>
            <a:r>
              <a:rPr lang="zh-CN" alt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源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短路径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示例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399" y="981075"/>
            <a:ext cx="6293111" cy="5419725"/>
          </a:xfrm>
        </p:spPr>
        <p:txBody>
          <a:bodyPr/>
          <a:lstStyle/>
          <a:p>
            <a:r>
              <a:rPr lang="en-US" altLang="zh-CN" sz="2000" dirty="0" smtClean="0"/>
              <a:t>Dijkstra</a:t>
            </a:r>
            <a:r>
              <a:rPr lang="zh-CN" altLang="en-US" sz="2000" dirty="0"/>
              <a:t>算法求从</a:t>
            </a:r>
            <a:r>
              <a:rPr lang="zh-CN" altLang="en-US" sz="2000" b="1" i="1" u="sng" dirty="0" smtClean="0">
                <a:solidFill>
                  <a:srgbClr val="0070C0"/>
                </a:solidFill>
              </a:rPr>
              <a:t>顶点</a:t>
            </a:r>
            <a:r>
              <a:rPr lang="en-US" altLang="zh-CN" sz="2000" b="1" i="1" u="sng" dirty="0" smtClean="0">
                <a:solidFill>
                  <a:srgbClr val="0070C0"/>
                </a:solidFill>
              </a:rPr>
              <a:t>A[</a:t>
            </a:r>
            <a:r>
              <a:rPr lang="en-US" altLang="zh-CN" sz="2000" b="1" i="1" u="sng" dirty="0" smtClean="0">
                <a:solidFill>
                  <a:srgbClr val="00B050"/>
                </a:solidFill>
              </a:rPr>
              <a:t>0</a:t>
            </a:r>
            <a:r>
              <a:rPr lang="en-US" altLang="zh-CN" sz="2000" b="1" i="1" u="sng" dirty="0" smtClean="0">
                <a:solidFill>
                  <a:srgbClr val="0070C0"/>
                </a:solidFill>
              </a:rPr>
              <a:t>]</a:t>
            </a:r>
            <a:r>
              <a:rPr lang="zh-CN" altLang="en-US" sz="2000" dirty="0" smtClean="0"/>
              <a:t>到</a:t>
            </a:r>
            <a:r>
              <a:rPr lang="zh-CN" altLang="en-US" sz="2000" i="1" u="sng" dirty="0"/>
              <a:t>其余各顶点</a:t>
            </a:r>
            <a:r>
              <a:rPr lang="zh-CN" altLang="en-US" sz="2000" dirty="0"/>
              <a:t>的最短路径，数组</a:t>
            </a:r>
            <a:r>
              <a:rPr lang="en-US" altLang="zh-CN" sz="2000" dirty="0" err="1">
                <a:solidFill>
                  <a:srgbClr val="7030A0"/>
                </a:solidFill>
              </a:rPr>
              <a:t>dist</a:t>
            </a:r>
            <a:r>
              <a:rPr lang="en-US" altLang="zh-CN" sz="2000" dirty="0" smtClean="0"/>
              <a:t>[..] </a:t>
            </a:r>
            <a:r>
              <a:rPr lang="zh-CN" altLang="en-US" sz="2000" dirty="0" smtClean="0"/>
              <a:t>和 </a:t>
            </a:r>
            <a:r>
              <a:rPr lang="en-US" altLang="zh-CN" sz="2000" dirty="0" smtClean="0">
                <a:solidFill>
                  <a:srgbClr val="0070C0"/>
                </a:solidFill>
              </a:rPr>
              <a:t>pre</a:t>
            </a:r>
            <a:r>
              <a:rPr lang="en-US" altLang="zh-CN" sz="2000" dirty="0" smtClean="0"/>
              <a:t>[..] 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各分量的</a:t>
            </a:r>
            <a:r>
              <a:rPr lang="zh-CN" altLang="en-US" sz="2000" dirty="0" smtClean="0"/>
              <a:t>变化情况 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如表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/>
          </p:nvPr>
        </p:nvGraphicFramePr>
        <p:xfrm>
          <a:off x="533399" y="1988840"/>
          <a:ext cx="8143056" cy="44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2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3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630280">
                <a:tc gridSpan="2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1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2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3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4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sz="1400" dirty="0" smtClean="0">
                          <a:solidFill>
                            <a:srgbClr val="00B050"/>
                          </a:solidFill>
                        </a:rPr>
                        <a:t>5</a:t>
                      </a:r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 smtClean="0"/>
                        <a:t>初态</a:t>
                      </a:r>
                      <a:endParaRPr lang="zh-CN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2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>
                          <a:solidFill>
                            <a:srgbClr val="7030A0"/>
                          </a:solidFill>
                        </a:rPr>
                        <a:t>dist</a:t>
                      </a:r>
                      <a:r>
                        <a:rPr lang="en-US" altLang="zh-CN" dirty="0" smtClean="0"/>
                        <a:t>[]</a:t>
                      </a:r>
                    </a:p>
                    <a:p>
                      <a:r>
                        <a:rPr lang="en-US" altLang="zh-CN" dirty="0" smtClean="0">
                          <a:solidFill>
                            <a:srgbClr val="0070C0"/>
                          </a:solidFill>
                        </a:rPr>
                        <a:t>pre</a:t>
                      </a:r>
                      <a:r>
                        <a:rPr lang="en-US" altLang="zh-CN" dirty="0" smtClean="0"/>
                        <a:t>[]</a:t>
                      </a:r>
                      <a:endParaRPr lang="zh-CN" alt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 smtClean="0"/>
                        <a:t>{                      }</a:t>
                      </a:r>
                      <a:endParaRPr lang="zh-CN" alt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3" name="矩形 22"/>
          <p:cNvSpPr/>
          <p:nvPr/>
        </p:nvSpPr>
        <p:spPr>
          <a:xfrm>
            <a:off x="6001435" y="2766258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24" name="Line 76"/>
          <p:cNvSpPr>
            <a:spLocks noChangeShapeType="1"/>
          </p:cNvSpPr>
          <p:nvPr/>
        </p:nvSpPr>
        <p:spPr bwMode="auto">
          <a:xfrm>
            <a:off x="533400" y="1995459"/>
            <a:ext cx="1302296" cy="641453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53134" y="224309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步骤</a:t>
            </a:r>
            <a:endParaRPr lang="zh-CN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1171614" y="2000169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</a:rPr>
              <a:t>顶点</a:t>
            </a:r>
            <a:endParaRPr lang="zh-CN" altLang="en-US" sz="1800" baseline="-25000" dirty="0">
              <a:solidFill>
                <a:schemeClr val="tx1"/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011675" y="261540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809310" y="261540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642046" y="2615405"/>
            <a:ext cx="349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b="0" dirty="0" smtClean="0">
                <a:solidFill>
                  <a:schemeClr val="tx1"/>
                </a:solidFill>
              </a:rPr>
              <a:t>∞</a:t>
            </a:r>
            <a:endParaRPr lang="en-US" altLang="zh-CN" sz="18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393486" y="261540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198275" y="2615405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65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433890" y="3421167"/>
            <a:ext cx="356188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6001435" y="3421167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6001435" y="4037002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001435" y="4681805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6001435" y="5334131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001435" y="5981153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A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7" name="七角星 6"/>
          <p:cNvSpPr/>
          <p:nvPr/>
        </p:nvSpPr>
        <p:spPr>
          <a:xfrm>
            <a:off x="4430865" y="2635680"/>
            <a:ext cx="380930" cy="274406"/>
          </a:xfrm>
          <a:prstGeom prst="star7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985467" y="2652288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770530" y="2652288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5166874" y="2636912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3574399" y="2636912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4352827" y="2641824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6433890" y="4037002"/>
            <a:ext cx="3561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433890" y="4681805"/>
            <a:ext cx="3561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433890" y="5334131"/>
            <a:ext cx="3561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433890" y="5981153"/>
            <a:ext cx="356188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E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878530" y="4037002"/>
            <a:ext cx="3706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46497" y="4681805"/>
            <a:ext cx="341760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878530" y="4681805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878530" y="5334131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878530" y="5981153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B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7752620" y="5334131"/>
            <a:ext cx="3706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8182560" y="5981153"/>
            <a:ext cx="370615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D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7346497" y="5334131"/>
            <a:ext cx="341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7346497" y="5981153"/>
            <a:ext cx="34176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F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759926" y="5981153"/>
            <a:ext cx="370615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 smtClean="0">
                <a:solidFill>
                  <a:schemeClr val="tx1"/>
                </a:solidFill>
              </a:rPr>
              <a:t>C</a:t>
            </a:r>
            <a:endParaRPr lang="zh-CN" alt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2011675" y="324897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2816078" y="324897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60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3642046" y="3248974"/>
            <a:ext cx="34977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>
                <a:solidFill>
                  <a:schemeClr val="tx1"/>
                </a:solidFill>
              </a:rPr>
              <a:t>∞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0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5195208" y="3248974"/>
            <a:ext cx="441146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C00000"/>
                </a:solidFill>
              </a:rPr>
              <a:t>30</a:t>
            </a:r>
          </a:p>
          <a:p>
            <a:pPr algn="ctr"/>
            <a:r>
              <a:rPr lang="en-US" altLang="zh-CN" sz="1800" dirty="0" smtClean="0">
                <a:solidFill>
                  <a:srgbClr val="0070C0"/>
                </a:solidFill>
              </a:rPr>
              <a:t>4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4392564" y="3248974"/>
            <a:ext cx="44114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5" name="七角星 64"/>
          <p:cNvSpPr/>
          <p:nvPr/>
        </p:nvSpPr>
        <p:spPr>
          <a:xfrm>
            <a:off x="5228857" y="3931771"/>
            <a:ext cx="380930" cy="274406"/>
          </a:xfrm>
          <a:prstGeom prst="star7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1967574" y="3285919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2767578" y="3285919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69" name="椭圆 68"/>
          <p:cNvSpPr/>
          <p:nvPr/>
        </p:nvSpPr>
        <p:spPr>
          <a:xfrm>
            <a:off x="3569996" y="3285919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0" name="椭圆 69"/>
          <p:cNvSpPr/>
          <p:nvPr/>
        </p:nvSpPr>
        <p:spPr>
          <a:xfrm>
            <a:off x="5157946" y="3285919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71" name="七角星 70"/>
          <p:cNvSpPr/>
          <p:nvPr/>
        </p:nvSpPr>
        <p:spPr>
          <a:xfrm>
            <a:off x="2041783" y="3286120"/>
            <a:ext cx="380930" cy="274406"/>
          </a:xfrm>
          <a:prstGeom prst="star7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 72"/>
          <p:cNvSpPr/>
          <p:nvPr/>
        </p:nvSpPr>
        <p:spPr>
          <a:xfrm>
            <a:off x="2014741" y="3896697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2819144" y="3896697"/>
            <a:ext cx="441146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C00000"/>
                </a:solidFill>
              </a:rPr>
              <a:t>50</a:t>
            </a:r>
          </a:p>
          <a:p>
            <a:pPr algn="ctr"/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596360" y="3896697"/>
            <a:ext cx="441146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C00000"/>
                </a:solidFill>
              </a:rPr>
              <a:t>90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algn="ctr"/>
            <a:r>
              <a:rPr lang="en-US" altLang="zh-CN" sz="1800" dirty="0" smtClean="0">
                <a:solidFill>
                  <a:srgbClr val="0070C0"/>
                </a:solidFill>
              </a:rPr>
              <a:t>1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5198274" y="3896697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30</a:t>
            </a: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4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395630" y="3896697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014741" y="4547220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819144" y="4547220"/>
            <a:ext cx="441146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C00000"/>
                </a:solidFill>
              </a:rPr>
              <a:t>45</a:t>
            </a:r>
          </a:p>
          <a:p>
            <a:pPr algn="ctr"/>
            <a:r>
              <a:rPr lang="en-US" altLang="zh-CN" sz="1800" dirty="0">
                <a:solidFill>
                  <a:srgbClr val="0070C0"/>
                </a:solidFill>
              </a:rPr>
              <a:t>5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596360" y="4547220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90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/>
                </a:solidFill>
              </a:rPr>
              <a:t>1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5198274" y="4547220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4395630" y="4547220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2013620" y="51801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818023" y="51801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</a:t>
            </a: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3596360" y="5180141"/>
            <a:ext cx="441146" cy="646331"/>
          </a:xfrm>
          <a:prstGeom prst="rect">
            <a:avLst/>
          </a:prstGeom>
          <a:solidFill>
            <a:srgbClr val="FFCCCC"/>
          </a:solidFill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rgbClr val="C00000"/>
                </a:solidFill>
              </a:rPr>
              <a:t>85</a:t>
            </a:r>
            <a:endParaRPr lang="en-US" altLang="zh-CN" sz="1800" dirty="0">
              <a:solidFill>
                <a:srgbClr val="C00000"/>
              </a:solidFill>
            </a:endParaRPr>
          </a:p>
          <a:p>
            <a:pPr algn="ctr"/>
            <a:r>
              <a:rPr lang="en-US" altLang="zh-CN" sz="1800" dirty="0" smtClean="0">
                <a:solidFill>
                  <a:srgbClr val="0070C0"/>
                </a:solidFill>
              </a:rPr>
              <a:t>2</a:t>
            </a:r>
            <a:endParaRPr lang="zh-CN" altLang="en-US" sz="1800" dirty="0">
              <a:solidFill>
                <a:srgbClr val="0070C0"/>
              </a:solidFill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197153" y="51801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4394509" y="51801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2013620" y="58278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2818023" y="58278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45</a:t>
            </a: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3596360" y="58278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85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197153" y="58278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30</a:t>
            </a: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4394509" y="5827841"/>
            <a:ext cx="44114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0</a:t>
            </a:r>
            <a:endParaRPr lang="zh-CN" altLang="en-US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3" name="椭圆 92"/>
          <p:cNvSpPr/>
          <p:nvPr/>
        </p:nvSpPr>
        <p:spPr>
          <a:xfrm>
            <a:off x="2782299" y="3928225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4" name="椭圆 93"/>
          <p:cNvSpPr/>
          <p:nvPr/>
        </p:nvSpPr>
        <p:spPr>
          <a:xfrm>
            <a:off x="3543214" y="3928225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5168954" y="3928225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2766932" y="4592677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7" name="椭圆 96"/>
          <p:cNvSpPr/>
          <p:nvPr/>
        </p:nvSpPr>
        <p:spPr>
          <a:xfrm>
            <a:off x="3543214" y="4592677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sp>
        <p:nvSpPr>
          <p:cNvPr id="98" name="七角星 97"/>
          <p:cNvSpPr/>
          <p:nvPr/>
        </p:nvSpPr>
        <p:spPr>
          <a:xfrm>
            <a:off x="3635495" y="5212869"/>
            <a:ext cx="380930" cy="274406"/>
          </a:xfrm>
          <a:prstGeom prst="star7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七角星 98"/>
          <p:cNvSpPr/>
          <p:nvPr/>
        </p:nvSpPr>
        <p:spPr>
          <a:xfrm>
            <a:off x="2855029" y="4583582"/>
            <a:ext cx="380930" cy="274406"/>
          </a:xfrm>
          <a:prstGeom prst="star7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3573986" y="5205250"/>
            <a:ext cx="503948" cy="298056"/>
          </a:xfrm>
          <a:prstGeom prst="ellipse">
            <a:avLst/>
          </a:prstGeom>
          <a:noFill/>
          <a:ln>
            <a:solidFill>
              <a:schemeClr val="tx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2"/>
                </a:solidFill>
              </a:ln>
              <a:noFill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333" y="35480"/>
            <a:ext cx="1595163" cy="190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49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4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97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2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2500"/>
                            </p:stCondLst>
                            <p:childTnLst>
                              <p:par>
                                <p:cTn id="1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3000"/>
                            </p:stCondLst>
                            <p:childTnLst>
                              <p:par>
                                <p:cTn id="1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3500"/>
                            </p:stCondLst>
                            <p:childTnLst>
                              <p:par>
                                <p:cTn id="16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000"/>
                            </p:stCondLst>
                            <p:childTnLst>
                              <p:par>
                                <p:cTn id="18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7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5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300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4000"/>
                            </p:stCondLst>
                            <p:childTnLst>
                              <p:par>
                                <p:cTn id="2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00"/>
                            </p:stCondLst>
                            <p:childTnLst>
                              <p:par>
                                <p:cTn id="2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247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0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5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3000"/>
                            </p:stCondLst>
                            <p:childTnLst>
                              <p:par>
                                <p:cTn id="2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3500"/>
                            </p:stCondLst>
                            <p:childTnLst>
                              <p:par>
                                <p:cTn id="2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4000"/>
                            </p:stCondLst>
                            <p:childTnLst>
                              <p:par>
                                <p:cTn id="2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4500"/>
                            </p:stCondLst>
                            <p:childTnLst>
                              <p:par>
                                <p:cTn id="2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/>
      <p:bldP spid="28" grpId="0"/>
      <p:bldP spid="29" grpId="0"/>
      <p:bldP spid="30" grpId="0"/>
      <p:bldP spid="31" grpId="0"/>
      <p:bldP spid="3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7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/>
      <p:bldP spid="63" grpId="0" animBg="1"/>
      <p:bldP spid="64" grpId="0"/>
      <p:bldP spid="65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/>
      <p:bldP spid="74" grpId="0" animBg="1"/>
      <p:bldP spid="75" grpId="0" animBg="1"/>
      <p:bldP spid="76" grpId="0"/>
      <p:bldP spid="77" grpId="0"/>
      <p:bldP spid="78" grpId="0"/>
      <p:bldP spid="79" grpId="0" animBg="1"/>
      <p:bldP spid="80" grpId="0"/>
      <p:bldP spid="81" grpId="0"/>
      <p:bldP spid="82" grpId="0"/>
      <p:bldP spid="83" grpId="0"/>
      <p:bldP spid="84" grpId="0"/>
      <p:bldP spid="85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729224" y="5639088"/>
            <a:ext cx="4155144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12319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实现说明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1/3</a:t>
            </a:r>
            <a:endParaRPr lang="zh-CN" altLang="en-US" sz="2000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4704"/>
            <a:ext cx="8191500" cy="5636097"/>
          </a:xfrm>
        </p:spPr>
        <p:txBody>
          <a:bodyPr/>
          <a:lstStyle/>
          <a:p>
            <a:pPr>
              <a:lnSpc>
                <a:spcPct val="114000"/>
              </a:lnSpc>
              <a:spcBef>
                <a:spcPts val="800"/>
              </a:spcBef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200" i="1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已求得最短路径的</a:t>
            </a:r>
            <a:r>
              <a:rPr lang="zh-CN" altLang="en-US" sz="22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2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对于给定源点</a:t>
            </a:r>
            <a:r>
              <a:rPr lang="en-US" altLang="zh-CN" sz="22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的单源最短路径问题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初始时刻</a:t>
            </a:r>
            <a:r>
              <a:rPr lang="en-US" altLang="zh-CN" sz="22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2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  <a:spcBef>
                <a:spcPts val="800"/>
              </a:spcBef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求得第一条最短路径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22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2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。根据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以下结论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”，可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求下一条最短路径。</a:t>
            </a:r>
          </a:p>
          <a:p>
            <a:pPr lvl="1">
              <a:lnSpc>
                <a:spcPct val="114000"/>
              </a:lnSpc>
              <a:spcBef>
                <a:spcPts val="600"/>
              </a:spcBef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设下一条最短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0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0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只可能下述 </a:t>
            </a:r>
            <a:r>
              <a:rPr lang="en-US" altLang="zh-CN" sz="20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 情况之一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3" indent="-457200">
              <a:lnSpc>
                <a:spcPct val="114000"/>
              </a:lnSpc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源点</a:t>
            </a:r>
            <a:r>
              <a:rPr lang="en-US" altLang="zh-CN" sz="18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 终点</a:t>
            </a:r>
            <a:r>
              <a:rPr lang="en-US" altLang="zh-CN" sz="18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18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sz="18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的弧</a:t>
            </a:r>
            <a:r>
              <a:rPr lang="en-US" altLang="zh-CN" sz="18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1800" b="1" i="1" u="sng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="1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800" b="1" i="1" u="sng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u="sng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i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1828800" lvl="3" indent="-457200">
              <a:lnSpc>
                <a:spcPct val="114000"/>
              </a:lnSpc>
              <a:spcBef>
                <a:spcPts val="900"/>
              </a:spcBef>
              <a:buFont typeface="+mj-ea"/>
              <a:buAutoNum type="circleNumDbPlain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1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出发到</a:t>
            </a:r>
            <a:r>
              <a:rPr lang="en-US" altLang="zh-CN" sz="18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的这条</a:t>
            </a:r>
            <a:r>
              <a:rPr lang="zh-CN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路径，</a:t>
            </a:r>
            <a:r>
              <a:rPr lang="zh-CN" altLang="en-US" sz="18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</a:t>
            </a:r>
            <a:r>
              <a:rPr lang="zh-CN" altLang="en-US" sz="18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经过的</a:t>
            </a:r>
            <a:r>
              <a:rPr lang="zh-CN" altLang="en-US" sz="1800" u="sng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所有中间</a:t>
            </a:r>
            <a:r>
              <a:rPr lang="zh-CN" altLang="en-US" sz="1800" u="sng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18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8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4">
              <a:lnSpc>
                <a:spcPct val="114000"/>
              </a:lnSpc>
              <a:spcBef>
                <a:spcPts val="900"/>
              </a:spcBef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u="sng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只有</a:t>
            </a:r>
            <a:r>
              <a:rPr lang="zh-CN" alt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这条</a:t>
            </a:r>
            <a:r>
              <a:rPr lang="zh-CN" altLang="en-US" sz="10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</a:t>
            </a:r>
            <a:r>
              <a:rPr lang="zh-CN" alt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路径的</a:t>
            </a:r>
            <a:r>
              <a:rPr lang="zh-CN" altLang="en-US" sz="1600" b="1" i="1" u="sng" dirty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最后一条</a:t>
            </a:r>
            <a:r>
              <a:rPr lang="zh-CN" altLang="en-US" sz="1600" b="1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弧</a:t>
            </a:r>
            <a:r>
              <a:rPr lang="zh-CN" altLang="en-US" sz="16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 </a:t>
            </a:r>
            <a:r>
              <a:rPr lang="en-US" altLang="zh-CN" sz="16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某个</a:t>
            </a:r>
            <a:r>
              <a:rPr lang="zh-CN" alt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zh-CN" alt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连接到 </a:t>
            </a:r>
            <a:r>
              <a:rPr lang="en-US" altLang="zh-CN" sz="16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</a:t>
            </a:r>
            <a:r>
              <a:rPr lang="zh-CN" alt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的顶点</a:t>
            </a:r>
            <a:r>
              <a:rPr lang="en-US" altLang="zh-CN" sz="1600" i="1" u="sng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u="sng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其它弧的顶点都</a:t>
            </a:r>
            <a:r>
              <a:rPr lang="zh-CN" altLang="en-US" sz="16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b="1" i="1" u="sng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</a:t>
            </a:r>
            <a:r>
              <a:rPr lang="zh-CN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4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因而算法实现时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一个数组</a:t>
            </a:r>
            <a:r>
              <a:rPr lang="en-US" altLang="zh-CN" sz="2000" b="1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分量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保存着从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出发</a:t>
            </a:r>
            <a:r>
              <a:rPr lang="en-US" altLang="zh-C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经过</a:t>
            </a:r>
            <a:r>
              <a:rPr lang="en-US" altLang="zh-CN" sz="2000" b="1" i="1" u="sng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而到达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所有路径</a:t>
            </a:r>
            <a:r>
              <a:rPr lang="zh-CN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0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长度</a:t>
            </a:r>
            <a:r>
              <a:rPr lang="zh-CN" altLang="en-US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最小的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路径长度</a:t>
            </a:r>
            <a:r>
              <a:rPr lang="zh-CN" altLang="en-US" sz="2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4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下一条最短路径的</a:t>
            </a:r>
            <a:r>
              <a:rPr lang="zh-CN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en-US" altLang="zh-CN" sz="1800" b="1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必定是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①</a:t>
            </a:r>
            <a:r>
              <a:rPr lang="zh-CN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不在</a:t>
            </a:r>
            <a:r>
              <a:rPr lang="en-US" altLang="zh-CN" sz="1800" b="1" i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 </a:t>
            </a:r>
            <a:r>
              <a:rPr lang="en-US" altLang="zh-CN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②</a:t>
            </a:r>
            <a:r>
              <a:rPr lang="zh-CN" altLang="en-US" sz="1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路径长度值最小</a:t>
            </a:r>
            <a:r>
              <a:rPr lang="zh-CN" alt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顶点，即</a:t>
            </a: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Min{ </a:t>
            </a:r>
            <a:r>
              <a:rPr lang="en-US" altLang="zh-CN" sz="1800" b="1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8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| </a:t>
            </a:r>
            <a:r>
              <a:rPr lang="en-US" altLang="zh-CN" sz="1800" b="1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1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800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</p:txBody>
      </p:sp>
      <p:sp>
        <p:nvSpPr>
          <p:cNvPr id="5" name="矩形 4"/>
          <p:cNvSpPr/>
          <p:nvPr/>
        </p:nvSpPr>
        <p:spPr>
          <a:xfrm>
            <a:off x="683568" y="6021288"/>
            <a:ext cx="8352928" cy="70019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通俗地说，下一条最短路径是：源点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</a:t>
            </a:r>
            <a:r>
              <a:rPr lang="zh-CN" altLang="en-US" sz="1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绕道到</a:t>
            </a:r>
            <a:r>
              <a:rPr lang="en-US" altLang="zh-CN" sz="14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4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中其它点能到达</a:t>
            </a:r>
            <a:r>
              <a:rPr lang="en-US" altLang="zh-CN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路径中，</a:t>
            </a:r>
            <a:r>
              <a:rPr lang="zh-CN" altLang="en-US" sz="1400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长度最小</a:t>
            </a:r>
            <a:r>
              <a:rPr lang="zh-CN" alt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的！</a:t>
            </a:r>
            <a:endParaRPr lang="en-US" altLang="zh-CN" sz="1400" dirty="0" smtClean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900"/>
              </a:spcBef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此公式，可用于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依次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’找出下一条最短路径</a:t>
            </a:r>
            <a:r>
              <a:rPr lang="zh-CN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14497" y="3133023"/>
            <a:ext cx="1049976" cy="842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27581" y="3255553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892491" y="3697337"/>
            <a:ext cx="144016" cy="144016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25769" y="3133023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600" dirty="0"/>
          </a:p>
        </p:txBody>
      </p:sp>
      <p:sp>
        <p:nvSpPr>
          <p:cNvPr id="10" name="矩形 9"/>
          <p:cNvSpPr/>
          <p:nvPr/>
        </p:nvSpPr>
        <p:spPr>
          <a:xfrm>
            <a:off x="798179" y="3409583"/>
            <a:ext cx="3480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1600" dirty="0">
              <a:solidFill>
                <a:srgbClr val="C00000"/>
              </a:solidFill>
            </a:endParaRPr>
          </a:p>
        </p:txBody>
      </p:sp>
      <p:cxnSp>
        <p:nvCxnSpPr>
          <p:cNvPr id="12" name="直接箭头连接符 11"/>
          <p:cNvCxnSpPr>
            <a:stCxn id="7" idx="5"/>
            <a:endCxn id="8" idx="1"/>
          </p:cNvCxnSpPr>
          <p:nvPr/>
        </p:nvCxnSpPr>
        <p:spPr>
          <a:xfrm>
            <a:off x="750506" y="3378478"/>
            <a:ext cx="163076" cy="339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692515" y="4335673"/>
            <a:ext cx="144016" cy="144016"/>
          </a:xfrm>
          <a:prstGeom prst="ellips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91112" y="4242574"/>
            <a:ext cx="3593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zh-CN" altLang="en-US" sz="1600" dirty="0">
              <a:solidFill>
                <a:srgbClr val="FF00FF"/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625543" y="3543585"/>
            <a:ext cx="144016" cy="144016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17854" y="3634269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直接箭头连接符 17"/>
          <p:cNvCxnSpPr>
            <a:endCxn id="14" idx="7"/>
          </p:cNvCxnSpPr>
          <p:nvPr/>
        </p:nvCxnSpPr>
        <p:spPr>
          <a:xfrm flipH="1">
            <a:off x="815440" y="3841353"/>
            <a:ext cx="139529" cy="51541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7" idx="4"/>
            <a:endCxn id="14" idx="1"/>
          </p:cNvCxnSpPr>
          <p:nvPr/>
        </p:nvCxnSpPr>
        <p:spPr>
          <a:xfrm>
            <a:off x="699589" y="3399569"/>
            <a:ext cx="14017" cy="9571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6"/>
            <a:endCxn id="16" idx="3"/>
          </p:cNvCxnSpPr>
          <p:nvPr/>
        </p:nvCxnSpPr>
        <p:spPr>
          <a:xfrm flipV="1">
            <a:off x="1036507" y="3666510"/>
            <a:ext cx="610127" cy="10283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7" idx="6"/>
            <a:endCxn id="16" idx="1"/>
          </p:cNvCxnSpPr>
          <p:nvPr/>
        </p:nvCxnSpPr>
        <p:spPr>
          <a:xfrm>
            <a:off x="771597" y="3327561"/>
            <a:ext cx="875037" cy="23711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1113030" y="296752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9485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4" grpId="0" animBg="1"/>
      <p:bldP spid="15" grpId="0"/>
      <p:bldP spid="16" grpId="0" animBg="1"/>
      <p:bldP spid="17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188640"/>
            <a:ext cx="7086600" cy="487362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说明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2/3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764704"/>
            <a:ext cx="8191500" cy="5760640"/>
          </a:xfrm>
        </p:spPr>
        <p:txBody>
          <a:bodyPr/>
          <a:lstStyle/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zh-CN" altLang="en-US" sz="2400" b="1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带权</a:t>
            </a:r>
            <a:r>
              <a:rPr lang="zh-CN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表示有向图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的基础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，以源点</a:t>
            </a:r>
            <a:r>
              <a:rPr lang="en-US" altLang="zh-CN" sz="24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为始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每个顶点</a:t>
            </a:r>
            <a:r>
              <a:rPr lang="en-US" altLang="zh-CN" sz="2400" i="1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以下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方式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zh-CN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初值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857250" lvl="1" indent="-457200">
              <a:lnSpc>
                <a:spcPct val="100000"/>
              </a:lnSpc>
              <a:buFont typeface="+mj-ea"/>
              <a:buAutoNum type="circleNumDbPlain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0000"/>
              </a:lnSpc>
              <a:buFont typeface="+mj-ea"/>
              <a:buAutoNum type="circleNumDbPlain"/>
            </a:pP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0000"/>
              </a:lnSpc>
              <a:buFont typeface="+mj-ea"/>
              <a:buAutoNum type="circleNumDbPlain"/>
            </a:pPr>
            <a:endParaRPr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找出满足：</a:t>
            </a:r>
            <a:r>
              <a:rPr lang="en-US" altLang="zh-CN" sz="24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]|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的顶点</a:t>
            </a:r>
            <a:r>
              <a:rPr lang="en-US" altLang="zh-CN" sz="2400" b="1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altLang="zh-CN" sz="2400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en-US" altLang="zh-CN" sz="22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i="1" baseline="-25000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就是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求得</a:t>
            </a:r>
            <a:r>
              <a:rPr lang="zh-CN" altLang="en-US" sz="22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下一条最短</a:t>
            </a:r>
            <a:r>
              <a:rPr lang="zh-CN" altLang="en-US" sz="22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路径</a:t>
            </a:r>
            <a:r>
              <a:rPr lang="zh-CN" altLang="en-US" sz="1600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终点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，将</a:t>
            </a:r>
            <a:r>
              <a:rPr lang="en-US" altLang="zh-CN" sz="22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并入到</a:t>
            </a:r>
            <a:r>
              <a:rPr lang="en-US" altLang="zh-CN" sz="2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   即 </a:t>
            </a:r>
            <a:r>
              <a:rPr lang="en-US" altLang="zh-CN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2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∪{</a:t>
            </a:r>
            <a:r>
              <a:rPr lang="en-US" altLang="zh-CN" sz="2200" i="1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457200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中的每个顶点</a:t>
            </a:r>
            <a:r>
              <a:rPr lang="en-US" altLang="zh-CN" sz="2400" b="1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b="1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b="1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判断</a:t>
            </a:r>
            <a:r>
              <a:rPr lang="en-US" altLang="zh-CN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zh-CN" alt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sz="24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]: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200" i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CN" sz="22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2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baseline="-250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altLang="zh-CN" sz="22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则更新为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2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2200" i="1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+ </a:t>
            </a:r>
            <a:r>
              <a:rPr lang="en-US" altLang="zh-CN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2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2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altLang="zh-CN" sz="2200" i="1" dirty="0" smtClean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spcBef>
                <a:spcPts val="4200"/>
              </a:spcBef>
              <a:buFont typeface="+mj-ea"/>
              <a:buAutoNum type="circleNumDbPlain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重复②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③，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直到</a:t>
            </a:r>
            <a:r>
              <a:rPr lang="en-US" altLang="zh-CN" sz="2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为止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1028700" y="1621160"/>
            <a:ext cx="7908925" cy="1447800"/>
            <a:chOff x="106" y="624"/>
            <a:chExt cx="4982" cy="912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962" y="912"/>
              <a:ext cx="4126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 err="1" smtClean="0"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18000" dirty="0" err="1" smtClean="0">
                  <a:cs typeface="Times New Roman" panose="02020603050405020304" pitchFamily="18" charset="0"/>
                </a:rPr>
                <a:t>si</a:t>
              </a:r>
              <a:r>
                <a:rPr lang="en-US" altLang="zh-CN" sz="2400" b="1" i="1" dirty="0" smtClean="0">
                  <a:cs typeface="Times New Roman" panose="02020603050405020304" pitchFamily="18" charset="0"/>
                </a:rPr>
                <a:t> </a:t>
              </a:r>
              <a:r>
                <a:rPr lang="en-US" altLang="zh-CN" sz="2400" b="1" dirty="0" smtClean="0">
                  <a:cs typeface="Times New Roman" panose="02020603050405020304" pitchFamily="18" charset="0"/>
                </a:rPr>
                <a:t>   </a:t>
              </a:r>
              <a:r>
                <a:rPr lang="en-US" altLang="zh-CN" sz="2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≠</a:t>
              </a:r>
              <a:r>
                <a:rPr lang="en-US" altLang="zh-CN" sz="24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且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18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1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&gt;∈</a:t>
              </a:r>
              <a:r>
                <a:rPr lang="en-US" altLang="zh-CN" sz="2400" i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rial Unicode MS" panose="020B0604020202020204" pitchFamily="34" charset="-122"/>
                  <a:cs typeface="Times New Roman" panose="02020603050405020304" pitchFamily="18" charset="0"/>
                </a:rPr>
                <a:t>E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，</a:t>
              </a:r>
              <a:r>
                <a:rPr lang="en-US" altLang="zh-CN" sz="2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w</a:t>
              </a:r>
              <a:r>
                <a:rPr lang="en-US" altLang="zh-CN" sz="2400" b="1" i="1" baseline="-18000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si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为</a:t>
              </a:r>
              <a:r>
                <a:rPr lang="zh-CN" altLang="en-US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弧的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权值</a:t>
              </a: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962" y="1241"/>
              <a:ext cx="2110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1" dirty="0">
                  <a:cs typeface="Times New Roman" panose="02020603050405020304" pitchFamily="18" charset="0"/>
                </a:rPr>
                <a:t>∞   </a:t>
              </a:r>
              <a:r>
                <a:rPr lang="zh-CN" altLang="en-US" sz="2400" b="1" dirty="0" smtClean="0">
                  <a:cs typeface="Times New Roman" panose="02020603050405020304" pitchFamily="18" charset="0"/>
                </a:rPr>
                <a:t>   </a:t>
              </a:r>
              <a:r>
                <a:rPr lang="en-US" altLang="zh-CN" sz="2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≠</a:t>
              </a:r>
              <a:r>
                <a:rPr lang="en-US" altLang="zh-CN" sz="2400" b="1" i="1" dirty="0" err="1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且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&lt;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180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, 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2400" b="1" i="1" baseline="-18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&gt;</a:t>
              </a:r>
              <a:r>
                <a:rPr lang="zh-CN" altLang="en-US" sz="2400" b="1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不属于</a:t>
              </a:r>
              <a:r>
                <a:rPr lang="en-US" altLang="zh-CN" sz="2400" b="1" i="1" dirty="0">
                  <a:solidFill>
                    <a:schemeClr val="tx1">
                      <a:lumMod val="50000"/>
                      <a:lumOff val="50000"/>
                    </a:schemeClr>
                  </a:solidFill>
                  <a:ea typeface="Arial Unicode MS" panose="020B0604020202020204" pitchFamily="34" charset="-122"/>
                  <a:cs typeface="Times New Roman" panose="02020603050405020304" pitchFamily="18" charset="0"/>
                </a:rPr>
                <a:t>E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06" y="912"/>
              <a:ext cx="748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i="1" dirty="0" err="1">
                  <a:solidFill>
                    <a:srgbClr val="00B0F0"/>
                  </a:solidFill>
                  <a:cs typeface="Times New Roman" panose="02020603050405020304" pitchFamily="18" charset="0"/>
                </a:rPr>
                <a:t>dist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[</a:t>
              </a:r>
              <a:r>
                <a:rPr lang="en-US" altLang="zh-CN" sz="2400" b="1" i="1" dirty="0" err="1"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>
                  <a:cs typeface="Times New Roman" panose="02020603050405020304" pitchFamily="18" charset="0"/>
                </a:rPr>
                <a:t>]=</a:t>
              </a:r>
            </a:p>
          </p:txBody>
        </p:sp>
        <p:sp>
          <p:nvSpPr>
            <p:cNvPr id="8" name="AutoShape 7"/>
            <p:cNvSpPr>
              <a:spLocks/>
            </p:cNvSpPr>
            <p:nvPr/>
          </p:nvSpPr>
          <p:spPr bwMode="auto">
            <a:xfrm>
              <a:off x="866" y="720"/>
              <a:ext cx="91" cy="680"/>
            </a:xfrm>
            <a:prstGeom prst="leftBrace">
              <a:avLst>
                <a:gd name="adj1" fmla="val 62271"/>
                <a:gd name="adj2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960" y="624"/>
              <a:ext cx="958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cs typeface="Times New Roman" panose="02020603050405020304" pitchFamily="18" charset="0"/>
                </a:rPr>
                <a:t>0    </a:t>
              </a:r>
              <a:r>
                <a:rPr lang="en-US" altLang="zh-CN" sz="2400" b="1" dirty="0" smtClean="0">
                  <a:cs typeface="Times New Roman" panose="02020603050405020304" pitchFamily="18" charset="0"/>
                </a:rPr>
                <a:t>   </a:t>
              </a:r>
              <a:r>
                <a:rPr lang="en-US" altLang="zh-CN" sz="2400" b="1" i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=</a:t>
              </a:r>
              <a:r>
                <a:rPr lang="en-US" altLang="zh-CN" sz="2400" b="1" i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cs typeface="Times New Roman" panose="02020603050405020304" pitchFamily="18" charset="0"/>
                </a:rPr>
                <a:t>s</a:t>
              </a:r>
              <a:endParaRPr lang="en-US" altLang="zh-CN" sz="2400" b="1" i="1" dirty="0">
                <a:solidFill>
                  <a:schemeClr val="tx1">
                    <a:lumMod val="50000"/>
                    <a:lumOff val="50000"/>
                  </a:schemeClr>
                </a:solidFill>
                <a:ea typeface="Arial Unicode MS" panose="020B0604020202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 9"/>
          <p:cNvSpPr/>
          <p:nvPr/>
        </p:nvSpPr>
        <p:spPr>
          <a:xfrm>
            <a:off x="1187624" y="5445224"/>
            <a:ext cx="7920880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通俗地说，源点</a:t>
            </a:r>
            <a:r>
              <a:rPr lang="zh-CN" alt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绕道到</a:t>
            </a:r>
            <a:r>
              <a:rPr lang="en-US" altLang="zh-CN" sz="1600" i="1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后再到</a:t>
            </a:r>
            <a:r>
              <a:rPr lang="en-US" altLang="zh-CN" sz="1600" i="1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 smtClean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，是否比原来</a:t>
            </a:r>
            <a:r>
              <a:rPr lang="en-US" altLang="zh-CN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1600" i="1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1600" i="1" baseline="-250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的距离更近？  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——Yes: </a:t>
            </a:r>
            <a:r>
              <a:rPr lang="zh-CN" alt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更新</a:t>
            </a:r>
            <a:r>
              <a:rPr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752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7.1c </a:t>
            </a:r>
            <a:r>
              <a:rPr lang="zh-CN" altLang="en-US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实现说明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3/3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08721"/>
            <a:ext cx="8191500" cy="5492080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若用</a:t>
            </a:r>
            <a:r>
              <a:rPr lang="zh-CN" altLang="en-US" sz="2400" b="1" i="1" u="sng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带</a:t>
            </a:r>
            <a:r>
              <a:rPr lang="zh-CN" altLang="en-US" sz="2400" b="1" i="1" u="sng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权</a:t>
            </a:r>
            <a:r>
              <a:rPr lang="zh-CN" altLang="en-US" sz="24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邻接矩阵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表示有向图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4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sz="24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略加</a:t>
            </a:r>
            <a:r>
              <a:rPr lang="zh-CN" altLang="en-US" sz="2400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改动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成了</a:t>
            </a:r>
            <a:r>
              <a:rPr lang="en-US" altLang="zh-CN" sz="2400" i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zh-CN" altLang="en-US" sz="2400" i="1" u="sng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200000"/>
              </a:lnSpc>
              <a:buFont typeface="+mj-ea"/>
              <a:buAutoNum type="circleNumDbPlain"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求每个顶点</a:t>
            </a:r>
            <a:r>
              <a:rPr lang="en-US" altLang="zh-CN" sz="2200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u="sng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2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200" i="1" u="sng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lowcost</a:t>
            </a:r>
            <a:r>
              <a:rPr lang="zh-CN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值用</a:t>
            </a:r>
            <a:r>
              <a:rPr lang="en-US" altLang="zh-CN" sz="2200" i="1" u="sng" dirty="0" err="1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</a:t>
            </a:r>
            <a:r>
              <a:rPr lang="en-US" altLang="zh-CN" sz="22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u="sng" dirty="0" err="1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代替即可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857250" lvl="1" indent="-45720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其二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用数组</a:t>
            </a:r>
            <a:r>
              <a:rPr lang="en-US" altLang="zh-CN" sz="22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保存</a:t>
            </a:r>
            <a:r>
              <a:rPr lang="zh-CN" alt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2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到其它各顶点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2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最短路径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200000"/>
              </a:lnSpc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0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i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</a:t>
            </a: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，表示从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000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最短路径中，</a:t>
            </a:r>
            <a:r>
              <a:rPr lang="en-US" altLang="zh-CN" sz="2000" i="1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前一个顶点是</a:t>
            </a:r>
            <a:r>
              <a:rPr lang="en-US" altLang="zh-CN" sz="20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，即最短路径序列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 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000" i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000" i="1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000" i="1" baseline="-25000" dirty="0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  <a:p>
            <a:pPr marL="857250" lvl="1" indent="-457200">
              <a:lnSpc>
                <a:spcPct val="200000"/>
              </a:lnSpc>
              <a:buFont typeface="+mj-lt"/>
              <a:buAutoNum type="circleNumDbPlain"/>
            </a:pP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其三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数组</a:t>
            </a:r>
            <a:r>
              <a:rPr lang="en-US" altLang="zh-CN" sz="2200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标识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顶点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i="1" dirty="0" err="1">
                <a:solidFill>
                  <a:srgbClr val="CC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是否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已加入</a:t>
            </a:r>
            <a:r>
              <a:rPr lang="en-US" altLang="zh-CN" sz="22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8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5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28148</TotalTime>
  <Words>5023</Words>
  <Application>Microsoft Office PowerPoint</Application>
  <PresentationFormat>全屏显示(4:3)</PresentationFormat>
  <Paragraphs>1108</Paragraphs>
  <Slides>30</Slides>
  <Notes>9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6" baseType="lpstr">
      <vt:lpstr>Arial Unicode MS</vt:lpstr>
      <vt:lpstr>等线</vt:lpstr>
      <vt:lpstr>华文彩云</vt:lpstr>
      <vt:lpstr>华文琥珀</vt:lpstr>
      <vt:lpstr>宋体</vt:lpstr>
      <vt:lpstr>微软雅黑</vt:lpstr>
      <vt:lpstr>Arial</vt:lpstr>
      <vt:lpstr>Symbol</vt:lpstr>
      <vt:lpstr>Tahoma</vt:lpstr>
      <vt:lpstr>Times New Roman</vt:lpstr>
      <vt:lpstr>Wide Latin</vt:lpstr>
      <vt:lpstr>Wingdings</vt:lpstr>
      <vt:lpstr>Wingdings 2</vt:lpstr>
      <vt:lpstr>Default Design</vt:lpstr>
      <vt:lpstr>1_Default Design</vt:lpstr>
      <vt:lpstr>Equation</vt:lpstr>
      <vt:lpstr>7. 最短路径</vt:lpstr>
      <vt:lpstr>7. 最短路径：约定</vt:lpstr>
      <vt:lpstr>7.1 单源最短路径</vt:lpstr>
      <vt:lpstr>7.1a 单源最短路径：Dijkstra(迪杰斯特拉)算法 – 思想</vt:lpstr>
      <vt:lpstr>7.1b 单源最短路径：Dijkstra算法 – 示例</vt:lpstr>
      <vt:lpstr>7.1b 单源最短路径：Dijkstra算法 – 示例</vt:lpstr>
      <vt:lpstr>7.1c 单源最短路径：Dijkstra算法 – 实现说明1/3</vt:lpstr>
      <vt:lpstr>7.1c 单源最短路径：Dijkstra算法 –实现说明2/3</vt:lpstr>
      <vt:lpstr>7.1c 单源最短路径：Dijkstra算法 – 实现说明3/3</vt:lpstr>
      <vt:lpstr>7.1c 单源最短路径：Dijkstra算法 – 实现代码</vt:lpstr>
      <vt:lpstr>7.1c 单源最短路径：Dijkstra算法 – 效率分析</vt:lpstr>
      <vt:lpstr>7.1d 单源最短路径：输出某一终点的最短路径及距离</vt:lpstr>
      <vt:lpstr>7.1d 单源最短路径：输出某一终点t的最短路径及距离</vt:lpstr>
      <vt:lpstr>7.1e 单源最短路径：其它说明</vt:lpstr>
      <vt:lpstr>7.2 多源最短路径</vt:lpstr>
      <vt:lpstr>7.2a 多源最短路径：Floyd算法 – 思想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7.2c 多源最短路径：Floyd算法 – 实现说明1/3</vt:lpstr>
      <vt:lpstr>7.2c 多源最短路径：Floyd算法 – 实现说明2/3</vt:lpstr>
      <vt:lpstr>7.2c 多源最短路径：Floyd算法 – 实现步骤3/3</vt:lpstr>
      <vt:lpstr>7.2c 多源最短路径：Floyd算法 – 算法实现</vt:lpstr>
      <vt:lpstr>7.2c 多源最短路径：Floyd算法 – 效率分析</vt:lpstr>
      <vt:lpstr>7.2d 多源最短路径：输出路径 – 思想</vt:lpstr>
      <vt:lpstr>PowerPoint 演示文稿</vt:lpstr>
      <vt:lpstr>7.2d 多源最短路径：输出路径 – 算法实现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JasoneLIN</cp:lastModifiedBy>
  <cp:revision>4502</cp:revision>
  <cp:lastPrinted>1601-01-01T00:00:00Z</cp:lastPrinted>
  <dcterms:created xsi:type="dcterms:W3CDTF">1601-01-01T00:00:00Z</dcterms:created>
  <dcterms:modified xsi:type="dcterms:W3CDTF">2022-11-22T00:26:39Z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