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Quattrocento Sans" panose="020B0502050000020003"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iZyCs3ATQfBpwMPt1iRVgyeX0Nn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72" autoAdjust="0"/>
  </p:normalViewPr>
  <p:slideViewPr>
    <p:cSldViewPr snapToGrid="0">
      <p:cViewPr varScale="1">
        <p:scale>
          <a:sx n="74" d="100"/>
          <a:sy n="74" d="100"/>
        </p:scale>
        <p:origin x="101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CTS supports two categories of types: </a:t>
            </a:r>
            <a:endParaRPr/>
          </a:p>
          <a:p>
            <a:pPr marL="0" lvl="0" indent="0" algn="l" rtl="0">
              <a:spcBef>
                <a:spcPts val="0"/>
              </a:spcBef>
              <a:spcAft>
                <a:spcPts val="0"/>
              </a:spcAft>
              <a:buNone/>
            </a:pPr>
            <a:r>
              <a:rPr lang="en-US"/>
              <a:t>• Value types: These contain their data directly and have copy semantics, which means when an object of such a type is copied its data is copied. </a:t>
            </a:r>
            <a:endParaRPr/>
          </a:p>
          <a:p>
            <a:pPr marL="0" lvl="0" indent="0" algn="l" rtl="0">
              <a:spcBef>
                <a:spcPts val="0"/>
              </a:spcBef>
              <a:spcAft>
                <a:spcPts val="0"/>
              </a:spcAft>
              <a:buNone/>
            </a:pPr>
            <a:r>
              <a:rPr lang="en-US"/>
              <a:t>• Reference types: These contain references to the memory address where the data is stored. When an object of a reference type is copied, the reference is copied and not the data it points to.</a:t>
            </a:r>
            <a:endParaRPr/>
          </a:p>
        </p:txBody>
      </p:sp>
      <p:sp>
        <p:nvSpPr>
          <p:cNvPr id="238" name="Google Shape;23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.NET Framework 1.0 was released Feb 13,  2002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.NET Core 1.0 was released on June 27, 2016</a:t>
            </a:r>
          </a:p>
          <a:p>
            <a:pPr marL="0" lvl="0" indent="0" algn="l" rtl="0">
              <a:spcBef>
                <a:spcPts val="0"/>
              </a:spcBef>
              <a:spcAft>
                <a:spcPts val="0"/>
              </a:spcAft>
              <a:buNone/>
            </a:pPr>
            <a:r>
              <a:rPr lang="en-US" dirty="0"/>
              <a:t>CLR ~ Common Language Runtime ~ Core Common Language Runtime</a:t>
            </a:r>
          </a:p>
          <a:p>
            <a:pPr marL="0" lvl="0" indent="0" algn="l" rtl="0">
              <a:spcBef>
                <a:spcPts val="0"/>
              </a:spcBef>
              <a:spcAft>
                <a:spcPts val="0"/>
              </a:spcAft>
              <a:buNone/>
            </a:pPr>
            <a:r>
              <a:rPr lang="en-US" dirty="0"/>
              <a:t>BCL: Base Class Library</a:t>
            </a:r>
            <a:endParaRPr dirty="0"/>
          </a:p>
        </p:txBody>
      </p:sp>
      <p:sp>
        <p:nvSpPr>
          <p:cNvPr id="281" name="Google Shape;281;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+.NET Framework 1.0 was released Feb 13, 2002</a:t>
            </a:r>
            <a:endParaRPr/>
          </a:p>
          <a:p>
            <a:pPr marL="0" lvl="0" indent="0" algn="l" rtl="0">
              <a:spcBef>
                <a:spcPts val="0"/>
              </a:spcBef>
              <a:spcAft>
                <a:spcPts val="0"/>
              </a:spcAft>
              <a:buNone/>
            </a:pPr>
            <a:r>
              <a:rPr lang="en-US"/>
              <a:t>+.NET Core 1.0 was released on June 27, 2016</a:t>
            </a:r>
            <a:endParaRPr/>
          </a:p>
          <a:p>
            <a:pPr marL="0" lvl="0" indent="0" algn="l" rtl="0">
              <a:spcBef>
                <a:spcPts val="0"/>
              </a:spcBef>
              <a:spcAft>
                <a:spcPts val="0"/>
              </a:spcAft>
              <a:buNone/>
            </a:pPr>
            <a:r>
              <a:rPr lang="en-US"/>
              <a:t>+.NET Core 2.0 was released on</a:t>
            </a:r>
            <a:r>
              <a:rPr lang="en-US" b="0" i="0">
                <a:solidFill>
                  <a:srgbClr val="212529"/>
                </a:solidFill>
                <a:latin typeface="Quattrocento Sans"/>
                <a:ea typeface="Quattrocento Sans"/>
                <a:cs typeface="Quattrocento Sans"/>
                <a:sym typeface="Quattrocento Sans"/>
              </a:rPr>
              <a:t> August 14, 2017</a:t>
            </a:r>
            <a:endParaRPr/>
          </a:p>
          <a:p>
            <a:pPr marL="0" marR="0" lvl="0" indent="0" algn="l" rtl="0">
              <a:lnSpc>
                <a:spcPct val="100000"/>
              </a:lnSpc>
              <a:spcBef>
                <a:spcPts val="0"/>
              </a:spcBef>
              <a:spcAft>
                <a:spcPts val="0"/>
              </a:spcAft>
              <a:buClr>
                <a:schemeClr val="dk1"/>
              </a:buClr>
              <a:buSzPts val="1200"/>
              <a:buFont typeface="Calibri"/>
              <a:buNone/>
            </a:pPr>
            <a:r>
              <a:rPr lang="en-US"/>
              <a:t>+.NET Core 3.0 was released on</a:t>
            </a:r>
            <a:r>
              <a:rPr lang="en-US" b="0" i="0">
                <a:solidFill>
                  <a:srgbClr val="212529"/>
                </a:solidFill>
                <a:latin typeface="Quattrocento Sans"/>
                <a:ea typeface="Quattrocento Sans"/>
                <a:cs typeface="Quattrocento Sans"/>
                <a:sym typeface="Quattrocento Sans"/>
              </a:rPr>
              <a:t> September 23, 2019</a:t>
            </a:r>
            <a:endParaRPr/>
          </a:p>
          <a:p>
            <a:pPr marL="0" marR="0" lvl="0" indent="0" algn="l" rtl="0">
              <a:lnSpc>
                <a:spcPct val="100000"/>
              </a:lnSpc>
              <a:spcBef>
                <a:spcPts val="0"/>
              </a:spcBef>
              <a:spcAft>
                <a:spcPts val="0"/>
              </a:spcAft>
              <a:buClr>
                <a:schemeClr val="dk1"/>
              </a:buClr>
              <a:buSzPts val="1200"/>
              <a:buFont typeface="Calibri"/>
              <a:buNone/>
            </a:pPr>
            <a:r>
              <a:rPr lang="en-US"/>
              <a:t>+.NET Core 5.0 was released on</a:t>
            </a:r>
            <a:r>
              <a:rPr lang="en-US" b="0" i="0">
                <a:solidFill>
                  <a:srgbClr val="212529"/>
                </a:solidFill>
                <a:latin typeface="Quattrocento Sans"/>
                <a:ea typeface="Quattrocento Sans"/>
                <a:cs typeface="Quattrocento Sans"/>
                <a:sym typeface="Quattrocento Sans"/>
              </a:rPr>
              <a:t> Jan 12, 2021</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298" name="Google Shape;29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6" name="Google Shape;31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.NET Framework 1.0 was released Feb 13,  2002</a:t>
            </a:r>
            <a:endParaRPr/>
          </a:p>
          <a:p>
            <a:pPr marL="0" lvl="0" indent="0" algn="l" rtl="0">
              <a:spcBef>
                <a:spcPts val="0"/>
              </a:spcBef>
              <a:spcAft>
                <a:spcPts val="0"/>
              </a:spcAft>
              <a:buNone/>
            </a:pPr>
            <a:endParaRPr/>
          </a:p>
          <a:p>
            <a:pPr marL="0" lvl="0" indent="0" algn="l" rtl="0">
              <a:spcBef>
                <a:spcPts val="0"/>
              </a:spcBef>
              <a:spcAft>
                <a:spcPts val="0"/>
              </a:spcAft>
              <a:buNone/>
            </a:pPr>
            <a:r>
              <a:rPr lang="en-US"/>
              <a:t>.NET Core 1.0 was released on June 27, 2016</a:t>
            </a:r>
            <a:endParaRPr/>
          </a:p>
        </p:txBody>
      </p:sp>
      <p:sp>
        <p:nvSpPr>
          <p:cNvPr id="334" name="Google Shape;334;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.NET Framework 1.0 was released Feb 13,  2002</a:t>
            </a:r>
            <a:endParaRPr/>
          </a:p>
          <a:p>
            <a:pPr marL="0" lvl="0" indent="0" algn="l" rtl="0">
              <a:spcBef>
                <a:spcPts val="0"/>
              </a:spcBef>
              <a:spcAft>
                <a:spcPts val="0"/>
              </a:spcAft>
              <a:buNone/>
            </a:pPr>
            <a:endParaRPr/>
          </a:p>
          <a:p>
            <a:pPr marL="0" lvl="0" indent="0" algn="l" rtl="0">
              <a:spcBef>
                <a:spcPts val="0"/>
              </a:spcBef>
              <a:spcAft>
                <a:spcPts val="0"/>
              </a:spcAft>
              <a:buNone/>
            </a:pPr>
            <a:r>
              <a:rPr lang="en-US"/>
              <a:t>.NET Core 1.0 was released on June 27, 2016</a:t>
            </a:r>
            <a:endParaRPr/>
          </a:p>
        </p:txBody>
      </p:sp>
      <p:sp>
        <p:nvSpPr>
          <p:cNvPr id="343" name="Google Shape;343;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.NET Framework 1.0 was released Feb 13,  2002</a:t>
            </a:r>
            <a:endParaRPr/>
          </a:p>
          <a:p>
            <a:pPr marL="0" lvl="0" indent="0" algn="l" rtl="0">
              <a:spcBef>
                <a:spcPts val="0"/>
              </a:spcBef>
              <a:spcAft>
                <a:spcPts val="0"/>
              </a:spcAft>
              <a:buNone/>
            </a:pPr>
            <a:endParaRPr/>
          </a:p>
          <a:p>
            <a:pPr marL="0" lvl="0" indent="0" algn="l" rtl="0">
              <a:spcBef>
                <a:spcPts val="0"/>
              </a:spcBef>
              <a:spcAft>
                <a:spcPts val="0"/>
              </a:spcAft>
              <a:buNone/>
            </a:pPr>
            <a:r>
              <a:rPr lang="en-US"/>
              <a:t>.NET Core 1.0 was released on June 27, 2016</a:t>
            </a:r>
            <a:endParaRPr/>
          </a:p>
        </p:txBody>
      </p:sp>
      <p:sp>
        <p:nvSpPr>
          <p:cNvPr id="352" name="Google Shape;352;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latin typeface="Calibri"/>
                <a:ea typeface="Calibri"/>
                <a:cs typeface="Calibri"/>
                <a:sym typeface="Calibri"/>
              </a:rPr>
              <a:t>1. </a:t>
            </a:r>
            <a:r>
              <a:rPr lang="en-US" sz="1200"/>
              <a:t>.NET Framework to have the possibility of being cross-platform, but Microsoft put their implementation effort into making it work best with Windows </a:t>
            </a: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 view MSIL of the assemblies :</a:t>
            </a:r>
            <a:endParaRPr/>
          </a:p>
          <a:p>
            <a:pPr marL="0" lvl="0" indent="0" algn="l" rtl="0">
              <a:spcBef>
                <a:spcPts val="0"/>
              </a:spcBef>
              <a:spcAft>
                <a:spcPts val="0"/>
              </a:spcAft>
              <a:buNone/>
            </a:pPr>
            <a:r>
              <a:rPr lang="en-US"/>
              <a:t>1.Install ildasm tool :  dotnet tool install -g dotnet-ildasm</a:t>
            </a:r>
            <a:endParaRPr/>
          </a:p>
          <a:p>
            <a:pPr marL="0" lvl="0" indent="0" algn="l" rtl="0">
              <a:spcBef>
                <a:spcPts val="0"/>
              </a:spcBef>
              <a:spcAft>
                <a:spcPts val="0"/>
              </a:spcAft>
              <a:buNone/>
            </a:pPr>
            <a:r>
              <a:rPr lang="en-US"/>
              <a:t>2.View IL : dotnet ildasm Create_ConsoleApp_CLI.dll -o OutpuFileILCode.il</a:t>
            </a:r>
            <a:endParaRPr/>
          </a:p>
        </p:txBody>
      </p:sp>
      <p:sp>
        <p:nvSpPr>
          <p:cNvPr id="499" name="Google Shape;499;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1" name="Google Shape;511;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2" name="Google Shape;542;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2" name="Google Shape;552;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2" name="Google Shape;562;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0"/>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0"/>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0"/>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50"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50"/>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6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6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1"/>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51"/>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1"/>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5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51"/>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8" name="Google Shape;28;p51"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9" name="Google Shape;29;p51"/>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5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5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5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5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5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5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api/system.boolean" TargetMode="External"/><Relationship Id="rId7" Type="http://schemas.openxmlformats.org/officeDocument/2006/relationships/hyperlink" Target="https://docs.microsoft.com/en-us/dotnet/api/system.uint6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cs.microsoft.com/en-us/dotnet/api/system.int32" TargetMode="External"/><Relationship Id="rId5" Type="http://schemas.openxmlformats.org/officeDocument/2006/relationships/hyperlink" Target="https://docs.microsoft.com/en-us/dotnet/api/system.char" TargetMode="External"/><Relationship Id="rId4" Type="http://schemas.openxmlformats.org/officeDocument/2006/relationships/hyperlink" Target="https://docs.microsoft.com/en-us/dotnet/api/system.byt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standard/base-types/common-type-system#classes" TargetMode="External"/><Relationship Id="rId7" Type="http://schemas.openxmlformats.org/officeDocument/2006/relationships/hyperlink" Target="https://docs.microsoft.com/en-us/dotnet/standard/base-types/common-type-system#delegat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ocs.microsoft.com/en-us/dotnet/standard/base-types/common-type-system#interfaces" TargetMode="External"/><Relationship Id="rId5" Type="http://schemas.openxmlformats.org/officeDocument/2006/relationships/hyperlink" Target="https://docs.microsoft.com/en-us/dotnet/standard/base-types/common-type-system#enumerations" TargetMode="External"/><Relationship Id="rId4" Type="http://schemas.openxmlformats.org/officeDocument/2006/relationships/hyperlink" Target="https://docs.microsoft.com/en-us/dotnet/standard/base-types/common-type-system#structur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dotnet/csharp/language-referenc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dotnet/core/tools/dotnet/"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microsoft.com/en-us/nuget/quickstart/install-and-use-a-package-in-visual-studio"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hyperlink" Target="https://docs.microsoft.com/en-us/nuget/quickstart/install-and-use-a-package-using-the-dotnet-cli" TargetMode="External"/><Relationship Id="rId4" Type="http://schemas.openxmlformats.org/officeDocument/2006/relationships/hyperlink" Target="https://docs.microsoft.com/en-us/nuget/quickstart/install-and-use-a-package-in-visual-studio-mac"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 Introduction to .NET Core Platform and Visual Studio.NET</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0"/>
          <p:cNvSpPr txBox="1">
            <a:spLocks noGrp="1"/>
          </p:cNvSpPr>
          <p:nvPr>
            <p:ph type="title"/>
          </p:nvPr>
        </p:nvSpPr>
        <p:spPr>
          <a:xfrm>
            <a:off x="449319" y="662253"/>
            <a:ext cx="8043040" cy="575433"/>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dk1"/>
              </a:buClr>
              <a:buSzPts val="3600"/>
              <a:buFont typeface="Arial"/>
              <a:buNone/>
            </a:pPr>
            <a:r>
              <a:rPr lang="en-US" sz="3600" b="1"/>
              <a:t>Common Language Infrastructure</a:t>
            </a:r>
            <a:endParaRPr/>
          </a:p>
        </p:txBody>
      </p:sp>
      <p:sp>
        <p:nvSpPr>
          <p:cNvPr id="194" name="Google Shape;19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195" name="Google Shape;195;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grpSp>
        <p:nvGrpSpPr>
          <p:cNvPr id="196" name="Google Shape;196;p10"/>
          <p:cNvGrpSpPr/>
          <p:nvPr/>
        </p:nvGrpSpPr>
        <p:grpSpPr>
          <a:xfrm>
            <a:off x="3477254" y="1216663"/>
            <a:ext cx="5447694" cy="5169443"/>
            <a:chOff x="3874982" y="1311256"/>
            <a:chExt cx="5447694" cy="5169443"/>
          </a:xfrm>
        </p:grpSpPr>
        <p:sp>
          <p:nvSpPr>
            <p:cNvPr id="197" name="Google Shape;197;p10"/>
            <p:cNvSpPr/>
            <p:nvPr/>
          </p:nvSpPr>
          <p:spPr>
            <a:xfrm>
              <a:off x="3874982" y="1311256"/>
              <a:ext cx="5447694" cy="516944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10"/>
            <p:cNvSpPr/>
            <p:nvPr/>
          </p:nvSpPr>
          <p:spPr>
            <a:xfrm>
              <a:off x="3874982" y="3170848"/>
              <a:ext cx="3482259" cy="591855"/>
            </a:xfrm>
            <a:custGeom>
              <a:avLst/>
              <a:gdLst/>
              <a:ahLst/>
              <a:cxnLst/>
              <a:rect l="l" t="t" r="r" b="b"/>
              <a:pathLst>
                <a:path w="5929630" h="929004" extrusionOk="0">
                  <a:moveTo>
                    <a:pt x="0" y="154812"/>
                  </a:moveTo>
                  <a:lnTo>
                    <a:pt x="7882" y="105891"/>
                  </a:lnTo>
                  <a:lnTo>
                    <a:pt x="29833" y="63395"/>
                  </a:lnTo>
                  <a:lnTo>
                    <a:pt x="63313" y="29878"/>
                  </a:lnTo>
                  <a:lnTo>
                    <a:pt x="105777" y="7895"/>
                  </a:lnTo>
                  <a:lnTo>
                    <a:pt x="154686" y="0"/>
                  </a:lnTo>
                  <a:lnTo>
                    <a:pt x="5774435" y="0"/>
                  </a:lnTo>
                  <a:lnTo>
                    <a:pt x="5823357" y="7895"/>
                  </a:lnTo>
                  <a:lnTo>
                    <a:pt x="5865853" y="29878"/>
                  </a:lnTo>
                  <a:lnTo>
                    <a:pt x="5899370" y="63395"/>
                  </a:lnTo>
                  <a:lnTo>
                    <a:pt x="5921353" y="105891"/>
                  </a:lnTo>
                  <a:lnTo>
                    <a:pt x="5929249" y="154812"/>
                  </a:lnTo>
                  <a:lnTo>
                    <a:pt x="5929249" y="773938"/>
                  </a:lnTo>
                  <a:lnTo>
                    <a:pt x="5921353" y="822859"/>
                  </a:lnTo>
                  <a:lnTo>
                    <a:pt x="5899370" y="865355"/>
                  </a:lnTo>
                  <a:lnTo>
                    <a:pt x="5865853" y="898872"/>
                  </a:lnTo>
                  <a:lnTo>
                    <a:pt x="5823357" y="920855"/>
                  </a:lnTo>
                  <a:lnTo>
                    <a:pt x="5774435" y="928751"/>
                  </a:lnTo>
                  <a:lnTo>
                    <a:pt x="154686" y="928751"/>
                  </a:lnTo>
                  <a:lnTo>
                    <a:pt x="105777" y="920855"/>
                  </a:lnTo>
                  <a:lnTo>
                    <a:pt x="63313" y="898872"/>
                  </a:lnTo>
                  <a:lnTo>
                    <a:pt x="29833" y="865355"/>
                  </a:lnTo>
                  <a:lnTo>
                    <a:pt x="7882" y="822859"/>
                  </a:lnTo>
                  <a:lnTo>
                    <a:pt x="0" y="773938"/>
                  </a:lnTo>
                  <a:lnTo>
                    <a:pt x="0" y="154812"/>
                  </a:lnTo>
                  <a:close/>
                </a:path>
              </a:pathLst>
            </a:custGeom>
            <a:noFill/>
            <a:ln w="38100" cap="flat" cmpd="sng">
              <a:solidFill>
                <a:srgbClr val="0850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1"/>
          <p:cNvSpPr txBox="1">
            <a:spLocks noGrp="1"/>
          </p:cNvSpPr>
          <p:nvPr>
            <p:ph type="title"/>
          </p:nvPr>
        </p:nvSpPr>
        <p:spPr>
          <a:xfrm>
            <a:off x="459829" y="730987"/>
            <a:ext cx="8043040" cy="575433"/>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dk1"/>
              </a:buClr>
              <a:buSzPts val="3600"/>
              <a:buFont typeface="Arial"/>
              <a:buNone/>
            </a:pPr>
            <a:r>
              <a:rPr lang="en-US" sz="3600" b="1"/>
              <a:t>Common Language Infrastructure</a:t>
            </a:r>
            <a:endParaRPr/>
          </a:p>
        </p:txBody>
      </p:sp>
      <p:sp>
        <p:nvSpPr>
          <p:cNvPr id="205" name="Google Shape;205;p1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206" name="Google Shape;206;p1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7" name="Google Shape;207;p11"/>
          <p:cNvSpPr txBox="1"/>
          <p:nvPr/>
        </p:nvSpPr>
        <p:spPr>
          <a:xfrm>
            <a:off x="644410" y="1623174"/>
            <a:ext cx="10784850" cy="4394601"/>
          </a:xfrm>
          <a:prstGeom prst="rect">
            <a:avLst/>
          </a:prstGeom>
          <a:noFill/>
          <a:ln>
            <a:noFill/>
          </a:ln>
        </p:spPr>
        <p:txBody>
          <a:bodyPr spcFirstLastPara="1" wrap="square" lIns="0" tIns="12700" rIns="0" bIns="0" anchor="t" anchorCtr="0">
            <a:spAutoFit/>
          </a:bodyPr>
          <a:lstStyle/>
          <a:p>
            <a:pPr marL="342900" marR="13334" lvl="0" indent="-342900" algn="just" rtl="0">
              <a:lnSpc>
                <a:spcPct val="15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CLI allows for cross-language development</a:t>
            </a:r>
            <a:endParaRPr/>
          </a:p>
          <a:p>
            <a:pPr marL="342900" marR="13334" lvl="0" indent="-342900" algn="just" rtl="0">
              <a:lnSpc>
                <a:spcPct val="15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Four components:</a:t>
            </a:r>
            <a:endParaRPr/>
          </a:p>
          <a:p>
            <a:pPr marL="800100" marR="13334" lvl="1" indent="-342900" algn="just" rtl="0">
              <a:lnSpc>
                <a:spcPct val="150000"/>
              </a:lnSpc>
              <a:spcBef>
                <a:spcPts val="5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Common Type System (CTS)</a:t>
            </a:r>
            <a:endParaRPr/>
          </a:p>
          <a:p>
            <a:pPr marL="800100" marR="13334" lvl="1" indent="-342900" algn="just" rtl="0">
              <a:lnSpc>
                <a:spcPct val="150000"/>
              </a:lnSpc>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Meta-data in a language agnostic fashion</a:t>
            </a:r>
            <a:endParaRPr/>
          </a:p>
          <a:p>
            <a:pPr marL="800100" marR="13334" lvl="1" indent="-342900" algn="just" rtl="0">
              <a:lnSpc>
                <a:spcPct val="150000"/>
              </a:lnSpc>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Common Language Specification – behaviors that all  languages need to follow</a:t>
            </a:r>
            <a:endParaRPr/>
          </a:p>
          <a:p>
            <a:pPr marL="800100" marR="13334" lvl="1" indent="-342900" algn="just" rtl="0">
              <a:lnSpc>
                <a:spcPct val="150000"/>
              </a:lnSpc>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A Virtual Execution System (VES)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533400" y="704293"/>
            <a:ext cx="6844862" cy="575433"/>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dk1"/>
              </a:buClr>
              <a:buSzPts val="3600"/>
              <a:buFont typeface="Arial"/>
              <a:buNone/>
            </a:pPr>
            <a:r>
              <a:rPr lang="en-US" sz="3600" b="1"/>
              <a:t>Common Type System (CTS)</a:t>
            </a:r>
            <a:endParaRPr/>
          </a:p>
        </p:txBody>
      </p:sp>
      <p:sp>
        <p:nvSpPr>
          <p:cNvPr id="214" name="Google Shape;214;p1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2/8/2021</a:t>
            </a:r>
            <a:endParaRPr>
              <a:latin typeface="Arial"/>
              <a:ea typeface="Arial"/>
              <a:cs typeface="Arial"/>
              <a:sym typeface="Arial"/>
            </a:endParaRPr>
          </a:p>
        </p:txBody>
      </p:sp>
      <p:sp>
        <p:nvSpPr>
          <p:cNvPr id="215" name="Google Shape;215;p1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12</a:t>
            </a:fld>
            <a:endParaRPr>
              <a:latin typeface="Arial"/>
              <a:ea typeface="Arial"/>
              <a:cs typeface="Arial"/>
              <a:sym typeface="Arial"/>
            </a:endParaRPr>
          </a:p>
        </p:txBody>
      </p:sp>
      <p:sp>
        <p:nvSpPr>
          <p:cNvPr id="216" name="Google Shape;216;p12"/>
          <p:cNvSpPr txBox="1"/>
          <p:nvPr/>
        </p:nvSpPr>
        <p:spPr>
          <a:xfrm>
            <a:off x="250934" y="1279726"/>
            <a:ext cx="11856984" cy="4934684"/>
          </a:xfrm>
          <a:prstGeom prst="rect">
            <a:avLst/>
          </a:prstGeom>
          <a:noFill/>
          <a:ln>
            <a:noFill/>
          </a:ln>
        </p:spPr>
        <p:txBody>
          <a:bodyPr spcFirstLastPara="1" wrap="square" lIns="91425" tIns="45700" rIns="91425" bIns="45700" anchor="t" anchorCtr="0">
            <a:spAutoFit/>
          </a:bodyPr>
          <a:lstStyle/>
          <a:p>
            <a:pPr marL="342900" marR="13334" lvl="0" indent="-342900" algn="just" rtl="0">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common type system defines how types are declared, used, and managed in the common language runtime, and is also an important part of the runtime's support for cross-language integration. The common type system performs the following functions:</a:t>
            </a:r>
            <a:endParaRPr/>
          </a:p>
          <a:p>
            <a:pPr marL="800100" marR="13334" lvl="1" indent="-342900" algn="just" rtl="0">
              <a:spcBef>
                <a:spcPts val="11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Establishes a framework that helps enable cross-language integration, type safety, and high-performance code execution</a:t>
            </a:r>
            <a:endParaRPr/>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Provides an object-oriented model that supports the complete implementation of many programming languages</a:t>
            </a:r>
            <a:endParaRPr/>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Defines rules that languages must follow, which helps ensure that objects written in different languages can interact with each other</a:t>
            </a:r>
            <a:endParaRPr/>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Provides a library that contains the primitive data types (such as </a:t>
            </a:r>
            <a:r>
              <a:rPr lang="en-US" sz="2300" b="0" i="0" u="sng" strike="noStrike" cap="none">
                <a:solidFill>
                  <a:srgbClr val="0070C0"/>
                </a:solidFill>
                <a:latin typeface="Arial"/>
                <a:ea typeface="Arial"/>
                <a:cs typeface="Arial"/>
                <a:sym typeface="Arial"/>
                <a:hlinkClick r:id="rId3">
                  <a:extLst>
                    <a:ext uri="{A12FA001-AC4F-418D-AE19-62706E023703}">
                      <ahyp:hlinkClr xmlns:ahyp="http://schemas.microsoft.com/office/drawing/2018/hyperlinkcolor" val="tx"/>
                    </a:ext>
                  </a:extLst>
                </a:hlinkClick>
              </a:rPr>
              <a:t>Boolean</a:t>
            </a:r>
            <a:r>
              <a:rPr lang="en-US" sz="2300" b="0" i="0" u="none" strike="noStrike" cap="none">
                <a:solidFill>
                  <a:schemeClr val="dk1"/>
                </a:solidFill>
                <a:latin typeface="Arial"/>
                <a:ea typeface="Arial"/>
                <a:cs typeface="Arial"/>
                <a:sym typeface="Arial"/>
              </a:rPr>
              <a:t>, </a:t>
            </a:r>
            <a:r>
              <a:rPr lang="en-US" sz="2300" b="0" i="0" u="sng" strike="noStrike" cap="none">
                <a:solidFill>
                  <a:srgbClr val="0070C0"/>
                </a:solidFill>
                <a:latin typeface="Arial"/>
                <a:ea typeface="Arial"/>
                <a:cs typeface="Arial"/>
                <a:sym typeface="Arial"/>
                <a:hlinkClick r:id="rId4">
                  <a:extLst>
                    <a:ext uri="{A12FA001-AC4F-418D-AE19-62706E023703}">
                      <ahyp:hlinkClr xmlns:ahyp="http://schemas.microsoft.com/office/drawing/2018/hyperlinkcolor" val="tx"/>
                    </a:ext>
                  </a:extLst>
                </a:hlinkClick>
              </a:rPr>
              <a:t>Byte</a:t>
            </a:r>
            <a:r>
              <a:rPr lang="en-US" sz="2300" b="0" i="0" u="none" strike="noStrike" cap="none">
                <a:solidFill>
                  <a:schemeClr val="dk1"/>
                </a:solidFill>
                <a:latin typeface="Arial"/>
                <a:ea typeface="Arial"/>
                <a:cs typeface="Arial"/>
                <a:sym typeface="Arial"/>
              </a:rPr>
              <a:t>, </a:t>
            </a:r>
            <a:r>
              <a:rPr lang="en-US" sz="2300" b="0" i="0" u="sng" strike="noStrike" cap="none">
                <a:solidFill>
                  <a:srgbClr val="0070C0"/>
                </a:solidFill>
                <a:latin typeface="Arial"/>
                <a:ea typeface="Arial"/>
                <a:cs typeface="Arial"/>
                <a:sym typeface="Arial"/>
                <a:hlinkClick r:id="rId5">
                  <a:extLst>
                    <a:ext uri="{A12FA001-AC4F-418D-AE19-62706E023703}">
                      <ahyp:hlinkClr xmlns:ahyp="http://schemas.microsoft.com/office/drawing/2018/hyperlinkcolor" val="tx"/>
                    </a:ext>
                  </a:extLst>
                </a:hlinkClick>
              </a:rPr>
              <a:t>Char</a:t>
            </a:r>
            <a:r>
              <a:rPr lang="en-US" sz="2300" b="0" i="0" u="none" strike="noStrike" cap="none">
                <a:solidFill>
                  <a:schemeClr val="dk1"/>
                </a:solidFill>
                <a:latin typeface="Arial"/>
                <a:ea typeface="Arial"/>
                <a:cs typeface="Arial"/>
                <a:sym typeface="Arial"/>
              </a:rPr>
              <a:t>, </a:t>
            </a:r>
            <a:r>
              <a:rPr lang="en-US" sz="2300" b="0" i="0" u="sng" strike="noStrike" cap="none">
                <a:solidFill>
                  <a:srgbClr val="0070C0"/>
                </a:solidFill>
                <a:latin typeface="Arial"/>
                <a:ea typeface="Arial"/>
                <a:cs typeface="Arial"/>
                <a:sym typeface="Arial"/>
                <a:hlinkClick r:id="rId6">
                  <a:extLst>
                    <a:ext uri="{A12FA001-AC4F-418D-AE19-62706E023703}">
                      <ahyp:hlinkClr xmlns:ahyp="http://schemas.microsoft.com/office/drawing/2018/hyperlinkcolor" val="tx"/>
                    </a:ext>
                  </a:extLst>
                </a:hlinkClick>
              </a:rPr>
              <a:t>Int32</a:t>
            </a:r>
            <a:r>
              <a:rPr lang="en-US" sz="2300" b="0" i="0" u="none" strike="noStrike" cap="none">
                <a:solidFill>
                  <a:schemeClr val="dk1"/>
                </a:solidFill>
                <a:latin typeface="Arial"/>
                <a:ea typeface="Arial"/>
                <a:cs typeface="Arial"/>
                <a:sym typeface="Arial"/>
              </a:rPr>
              <a:t>, and </a:t>
            </a:r>
            <a:r>
              <a:rPr lang="en-US" sz="2300" b="0" i="0" u="sng" strike="noStrike" cap="none">
                <a:solidFill>
                  <a:srgbClr val="0070C0"/>
                </a:solidFill>
                <a:latin typeface="Arial"/>
                <a:ea typeface="Arial"/>
                <a:cs typeface="Arial"/>
                <a:sym typeface="Arial"/>
                <a:hlinkClick r:id="rId7">
                  <a:extLst>
                    <a:ext uri="{A12FA001-AC4F-418D-AE19-62706E023703}">
                      <ahyp:hlinkClr xmlns:ahyp="http://schemas.microsoft.com/office/drawing/2018/hyperlinkcolor" val="tx"/>
                    </a:ext>
                  </a:extLst>
                </a:hlinkClick>
              </a:rPr>
              <a:t>UInt64</a:t>
            </a:r>
            <a:r>
              <a:rPr lang="en-US" sz="2300" b="0" i="0" u="none" strike="noStrike" cap="none">
                <a:solidFill>
                  <a:schemeClr val="dk1"/>
                </a:solidFill>
                <a:latin typeface="Arial"/>
                <a:ea typeface="Arial"/>
                <a:cs typeface="Arial"/>
                <a:sym typeface="Arial"/>
              </a:rPr>
              <a:t>) used in application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471651" y="841650"/>
            <a:ext cx="6844862" cy="575433"/>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dk1"/>
              </a:buClr>
              <a:buSzPts val="3600"/>
              <a:buFont typeface="Arial"/>
              <a:buNone/>
            </a:pPr>
            <a:r>
              <a:rPr lang="en-US" sz="3600" b="1"/>
              <a:t>Common Type System (CTS)</a:t>
            </a:r>
            <a:endParaRPr/>
          </a:p>
        </p:txBody>
      </p:sp>
      <p:sp>
        <p:nvSpPr>
          <p:cNvPr id="223" name="Google Shape;223;p1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2/8/2021</a:t>
            </a:r>
            <a:endParaRPr>
              <a:latin typeface="Arial"/>
              <a:ea typeface="Arial"/>
              <a:cs typeface="Arial"/>
              <a:sym typeface="Arial"/>
            </a:endParaRPr>
          </a:p>
        </p:txBody>
      </p:sp>
      <p:sp>
        <p:nvSpPr>
          <p:cNvPr id="224" name="Google Shape;224;p1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13</a:t>
            </a:fld>
            <a:endParaRPr>
              <a:latin typeface="Arial"/>
              <a:ea typeface="Arial"/>
              <a:cs typeface="Arial"/>
              <a:sym typeface="Arial"/>
            </a:endParaRPr>
          </a:p>
        </p:txBody>
      </p:sp>
      <p:sp>
        <p:nvSpPr>
          <p:cNvPr id="225" name="Google Shape;225;p13"/>
          <p:cNvSpPr txBox="1"/>
          <p:nvPr/>
        </p:nvSpPr>
        <p:spPr>
          <a:xfrm>
            <a:off x="471651" y="1634196"/>
            <a:ext cx="11248697" cy="4202241"/>
          </a:xfrm>
          <a:prstGeom prst="rect">
            <a:avLst/>
          </a:prstGeom>
          <a:noFill/>
          <a:ln>
            <a:noFill/>
          </a:ln>
        </p:spPr>
        <p:txBody>
          <a:bodyPr spcFirstLastPara="1" wrap="square" lIns="91425" tIns="45700" rIns="91425" bIns="45700" anchor="t" anchorCtr="0">
            <a:spAutoFit/>
          </a:bodyPr>
          <a:lstStyle/>
          <a:p>
            <a:pPr marL="342900" marR="13334" lvl="0" indent="-342900" algn="just" rtl="0">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common type system in .NET supports the following five categories of types:</a:t>
            </a:r>
            <a:endParaRPr/>
          </a:p>
          <a:p>
            <a:pPr marL="800100" marR="13334" lvl="1" indent="-342900" algn="just" rtl="0">
              <a:lnSpc>
                <a:spcPct val="150000"/>
              </a:lnSpc>
              <a:spcBef>
                <a:spcPts val="500"/>
              </a:spcBef>
              <a:spcAft>
                <a:spcPts val="0"/>
              </a:spcAft>
              <a:buClr>
                <a:srgbClr val="C00000"/>
              </a:buClr>
              <a:buSzPts val="1610"/>
              <a:buFont typeface="Noto Sans Symbols"/>
              <a:buChar char="▪"/>
            </a:pPr>
            <a:r>
              <a:rPr lang="en-US" sz="2300" b="0" i="0" u="sng" strike="noStrike" cap="none">
                <a:solidFill>
                  <a:srgbClr val="0070C0"/>
                </a:solidFill>
                <a:latin typeface="Arial"/>
                <a:ea typeface="Arial"/>
                <a:cs typeface="Arial"/>
                <a:sym typeface="Arial"/>
                <a:hlinkClick r:id="rId3">
                  <a:extLst>
                    <a:ext uri="{A12FA001-AC4F-418D-AE19-62706E023703}">
                      <ahyp:hlinkClr xmlns:ahyp="http://schemas.microsoft.com/office/drawing/2018/hyperlinkcolor" val="tx"/>
                    </a:ext>
                  </a:extLst>
                </a:hlinkClick>
              </a:rPr>
              <a:t>Classes</a:t>
            </a:r>
            <a:endParaRPr sz="2300" b="0" i="0" u="none" strike="noStrike" cap="none">
              <a:solidFill>
                <a:srgbClr val="0070C0"/>
              </a:solidFill>
              <a:latin typeface="Arial"/>
              <a:ea typeface="Arial"/>
              <a:cs typeface="Arial"/>
              <a:sym typeface="Arial"/>
            </a:endParaRPr>
          </a:p>
          <a:p>
            <a:pPr marL="800100" marR="13334" lvl="1" indent="-342900" algn="just" rtl="0">
              <a:lnSpc>
                <a:spcPct val="150000"/>
              </a:lnSpc>
              <a:spcBef>
                <a:spcPts val="500"/>
              </a:spcBef>
              <a:spcAft>
                <a:spcPts val="0"/>
              </a:spcAft>
              <a:buClr>
                <a:srgbClr val="C00000"/>
              </a:buClr>
              <a:buSzPts val="1610"/>
              <a:buFont typeface="Noto Sans Symbols"/>
              <a:buChar char="▪"/>
            </a:pPr>
            <a:r>
              <a:rPr lang="en-US" sz="2300" b="0" i="0" u="sng" strike="noStrike" cap="none">
                <a:solidFill>
                  <a:srgbClr val="0070C0"/>
                </a:solidFill>
                <a:latin typeface="Arial"/>
                <a:ea typeface="Arial"/>
                <a:cs typeface="Arial"/>
                <a:sym typeface="Arial"/>
                <a:hlinkClick r:id="rId4">
                  <a:extLst>
                    <a:ext uri="{A12FA001-AC4F-418D-AE19-62706E023703}">
                      <ahyp:hlinkClr xmlns:ahyp="http://schemas.microsoft.com/office/drawing/2018/hyperlinkcolor" val="tx"/>
                    </a:ext>
                  </a:extLst>
                </a:hlinkClick>
              </a:rPr>
              <a:t>Structures</a:t>
            </a:r>
            <a:endParaRPr sz="2300" b="0" i="0" u="none" strike="noStrike" cap="none">
              <a:solidFill>
                <a:srgbClr val="0070C0"/>
              </a:solidFill>
              <a:latin typeface="Arial"/>
              <a:ea typeface="Arial"/>
              <a:cs typeface="Arial"/>
              <a:sym typeface="Arial"/>
            </a:endParaRPr>
          </a:p>
          <a:p>
            <a:pPr marL="800100" marR="13334" lvl="1" indent="-342900" algn="just" rtl="0">
              <a:lnSpc>
                <a:spcPct val="150000"/>
              </a:lnSpc>
              <a:spcBef>
                <a:spcPts val="500"/>
              </a:spcBef>
              <a:spcAft>
                <a:spcPts val="0"/>
              </a:spcAft>
              <a:buClr>
                <a:srgbClr val="C00000"/>
              </a:buClr>
              <a:buSzPts val="1610"/>
              <a:buFont typeface="Noto Sans Symbols"/>
              <a:buChar char="▪"/>
            </a:pPr>
            <a:r>
              <a:rPr lang="en-US" sz="2300" b="0" i="0" u="sng" strike="noStrike" cap="none">
                <a:solidFill>
                  <a:srgbClr val="0070C0"/>
                </a:solidFill>
                <a:latin typeface="Arial"/>
                <a:ea typeface="Arial"/>
                <a:cs typeface="Arial"/>
                <a:sym typeface="Arial"/>
                <a:hlinkClick r:id="rId5">
                  <a:extLst>
                    <a:ext uri="{A12FA001-AC4F-418D-AE19-62706E023703}">
                      <ahyp:hlinkClr xmlns:ahyp="http://schemas.microsoft.com/office/drawing/2018/hyperlinkcolor" val="tx"/>
                    </a:ext>
                  </a:extLst>
                </a:hlinkClick>
              </a:rPr>
              <a:t>Enumerations</a:t>
            </a:r>
            <a:endParaRPr sz="2300" b="0" i="0" u="none" strike="noStrike" cap="none">
              <a:solidFill>
                <a:srgbClr val="0070C0"/>
              </a:solidFill>
              <a:latin typeface="Arial"/>
              <a:ea typeface="Arial"/>
              <a:cs typeface="Arial"/>
              <a:sym typeface="Arial"/>
            </a:endParaRPr>
          </a:p>
          <a:p>
            <a:pPr marL="800100" marR="13334" lvl="1" indent="-342900" algn="just" rtl="0">
              <a:lnSpc>
                <a:spcPct val="150000"/>
              </a:lnSpc>
              <a:spcBef>
                <a:spcPts val="500"/>
              </a:spcBef>
              <a:spcAft>
                <a:spcPts val="0"/>
              </a:spcAft>
              <a:buClr>
                <a:srgbClr val="C00000"/>
              </a:buClr>
              <a:buSzPts val="1610"/>
              <a:buFont typeface="Noto Sans Symbols"/>
              <a:buChar char="▪"/>
            </a:pPr>
            <a:r>
              <a:rPr lang="en-US" sz="2300" b="0" i="0" u="sng" strike="noStrike" cap="none">
                <a:solidFill>
                  <a:srgbClr val="0070C0"/>
                </a:solidFill>
                <a:latin typeface="Arial"/>
                <a:ea typeface="Arial"/>
                <a:cs typeface="Arial"/>
                <a:sym typeface="Arial"/>
                <a:hlinkClick r:id="rId6">
                  <a:extLst>
                    <a:ext uri="{A12FA001-AC4F-418D-AE19-62706E023703}">
                      <ahyp:hlinkClr xmlns:ahyp="http://schemas.microsoft.com/office/drawing/2018/hyperlinkcolor" val="tx"/>
                    </a:ext>
                  </a:extLst>
                </a:hlinkClick>
              </a:rPr>
              <a:t>Interfaces</a:t>
            </a:r>
            <a:endParaRPr sz="2300" b="0" i="0" u="none" strike="noStrike" cap="none">
              <a:solidFill>
                <a:srgbClr val="0070C0"/>
              </a:solidFill>
              <a:latin typeface="Arial"/>
              <a:ea typeface="Arial"/>
              <a:cs typeface="Arial"/>
              <a:sym typeface="Arial"/>
            </a:endParaRPr>
          </a:p>
          <a:p>
            <a:pPr marL="800100" marR="13334" lvl="1" indent="-342900" algn="just" rtl="0">
              <a:lnSpc>
                <a:spcPct val="150000"/>
              </a:lnSpc>
              <a:spcBef>
                <a:spcPts val="500"/>
              </a:spcBef>
              <a:spcAft>
                <a:spcPts val="0"/>
              </a:spcAft>
              <a:buClr>
                <a:srgbClr val="C00000"/>
              </a:buClr>
              <a:buSzPts val="1610"/>
              <a:buFont typeface="Noto Sans Symbols"/>
              <a:buChar char="▪"/>
            </a:pPr>
            <a:r>
              <a:rPr lang="en-US" sz="2300" b="0" i="0" u="sng" strike="noStrike" cap="none">
                <a:solidFill>
                  <a:srgbClr val="0070C0"/>
                </a:solidFill>
                <a:latin typeface="Arial"/>
                <a:ea typeface="Arial"/>
                <a:cs typeface="Arial"/>
                <a:sym typeface="Arial"/>
                <a:hlinkClick r:id="rId7">
                  <a:extLst>
                    <a:ext uri="{A12FA001-AC4F-418D-AE19-62706E023703}">
                      <ahyp:hlinkClr xmlns:ahyp="http://schemas.microsoft.com/office/drawing/2018/hyperlinkcolor" val="tx"/>
                    </a:ext>
                  </a:extLst>
                </a:hlinkClick>
              </a:rPr>
              <a:t>Delegates</a:t>
            </a:r>
            <a:endParaRPr sz="2300" b="0" i="0" u="none" strike="noStrike" cap="none">
              <a:solidFill>
                <a:srgbClr val="0070C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4"/>
          <p:cNvSpPr txBox="1">
            <a:spLocks noGrp="1"/>
          </p:cNvSpPr>
          <p:nvPr>
            <p:ph type="title"/>
          </p:nvPr>
        </p:nvSpPr>
        <p:spPr>
          <a:xfrm>
            <a:off x="533400" y="704293"/>
            <a:ext cx="6844862" cy="575433"/>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dk1"/>
              </a:buClr>
              <a:buSzPts val="3600"/>
              <a:buFont typeface="Arial"/>
              <a:buNone/>
            </a:pPr>
            <a:r>
              <a:rPr lang="en-US" sz="3600" b="1"/>
              <a:t>CTS Data Types</a:t>
            </a:r>
            <a:endParaRPr/>
          </a:p>
        </p:txBody>
      </p:sp>
      <p:sp>
        <p:nvSpPr>
          <p:cNvPr id="232" name="Google Shape;232;p1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2/8/2021</a:t>
            </a:r>
            <a:endParaRPr>
              <a:latin typeface="Arial"/>
              <a:ea typeface="Arial"/>
              <a:cs typeface="Arial"/>
              <a:sym typeface="Arial"/>
            </a:endParaRPr>
          </a:p>
        </p:txBody>
      </p:sp>
      <p:sp>
        <p:nvSpPr>
          <p:cNvPr id="233" name="Google Shape;233;p1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14</a:t>
            </a:fld>
            <a:endParaRPr>
              <a:latin typeface="Arial"/>
              <a:ea typeface="Arial"/>
              <a:cs typeface="Arial"/>
              <a:sym typeface="Arial"/>
            </a:endParaRPr>
          </a:p>
        </p:txBody>
      </p:sp>
      <p:sp>
        <p:nvSpPr>
          <p:cNvPr id="234" name="Google Shape;234;p14"/>
          <p:cNvSpPr/>
          <p:nvPr/>
        </p:nvSpPr>
        <p:spPr>
          <a:xfrm>
            <a:off x="1508235" y="1399173"/>
            <a:ext cx="9175530" cy="496207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5"/>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241" name="Google Shape;241;p1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15</a:t>
            </a:fld>
            <a:endParaRPr sz="1200">
              <a:solidFill>
                <a:schemeClr val="dk1"/>
              </a:solidFill>
              <a:latin typeface="Arial"/>
              <a:ea typeface="Arial"/>
              <a:cs typeface="Arial"/>
              <a:sym typeface="Arial"/>
            </a:endParaRPr>
          </a:p>
        </p:txBody>
      </p:sp>
      <p:sp>
        <p:nvSpPr>
          <p:cNvPr id="242" name="Google Shape;242;p15"/>
          <p:cNvSpPr txBox="1"/>
          <p:nvPr/>
        </p:nvSpPr>
        <p:spPr>
          <a:xfrm>
            <a:off x="396252" y="620052"/>
            <a:ext cx="8747748" cy="628377"/>
          </a:xfrm>
          <a:prstGeom prst="rect">
            <a:avLst/>
          </a:prstGeom>
          <a:solidFill>
            <a:schemeClr val="lt1"/>
          </a:solidFill>
          <a:ln>
            <a:noFill/>
          </a:ln>
        </p:spPr>
        <p:txBody>
          <a:bodyPr spcFirstLastPara="1" wrap="square" lIns="0" tIns="12700" rIns="0" bIns="0" anchor="ctr" anchorCtr="0">
            <a:spAutoFit/>
          </a:bodyPr>
          <a:lstStyle/>
          <a:p>
            <a:pPr marL="12700" marR="0" lvl="0" indent="0" algn="l" rtl="0">
              <a:lnSpc>
                <a:spcPct val="10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 The .NET Framework Architecture</a:t>
            </a:r>
            <a:endParaRPr/>
          </a:p>
        </p:txBody>
      </p:sp>
      <p:sp>
        <p:nvSpPr>
          <p:cNvPr id="243" name="Google Shape;243;p15"/>
          <p:cNvSpPr txBox="1"/>
          <p:nvPr/>
        </p:nvSpPr>
        <p:spPr>
          <a:xfrm>
            <a:off x="291149" y="1597729"/>
            <a:ext cx="11138111" cy="486652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400"/>
              <a:buFont typeface="Noto Sans Symbols"/>
              <a:buChar char="◆"/>
            </a:pPr>
            <a:r>
              <a:rPr lang="en-US" sz="2800" b="1">
                <a:solidFill>
                  <a:schemeClr val="dk1"/>
                </a:solidFill>
                <a:latin typeface="Arial"/>
                <a:ea typeface="Arial"/>
                <a:cs typeface="Arial"/>
                <a:sym typeface="Arial"/>
              </a:rPr>
              <a:t>Common Language Specification (CLS)</a:t>
            </a:r>
            <a:endParaRPr/>
          </a:p>
          <a:p>
            <a:pPr marL="747713" marR="0" lvl="0" indent="-347663" algn="just" rtl="0">
              <a:lnSpc>
                <a:spcPct val="150000"/>
              </a:lnSpc>
              <a:spcBef>
                <a:spcPts val="18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The CLS comprises a set of rules that any language that targets the CLI needs to adhere to, to be able to interoperate with other CLS-compliant languages.</a:t>
            </a:r>
            <a:endParaRPr/>
          </a:p>
          <a:p>
            <a:pPr marL="747713" marR="0" lvl="0" indent="-347663" algn="just" rtl="0">
              <a:lnSpc>
                <a:spcPct val="150000"/>
              </a:lnSpc>
              <a:spcBef>
                <a:spcPts val="18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CLS rules fall into the broader rules of the CTS and therefore it can be said that the CLS is a subset of CTS. </a:t>
            </a:r>
            <a:endParaRPr/>
          </a:p>
          <a:p>
            <a:pPr marL="747713" marR="0" lvl="0" indent="-347663" algn="just" rtl="0">
              <a:lnSpc>
                <a:spcPct val="150000"/>
              </a:lnSpc>
              <a:spcBef>
                <a:spcPts val="18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Language constructs that make it impossible to easily verify the type safety of the code were excluded from the CLS so that all languages that work with the CLS can produce verifiable code.</a:t>
            </a:r>
            <a:endParaRPr sz="26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250" name="Google Shape;250;p1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16</a:t>
            </a:fld>
            <a:endParaRPr sz="1200">
              <a:solidFill>
                <a:schemeClr val="dk1"/>
              </a:solidFill>
              <a:latin typeface="Arial"/>
              <a:ea typeface="Arial"/>
              <a:cs typeface="Arial"/>
              <a:sym typeface="Arial"/>
            </a:endParaRPr>
          </a:p>
        </p:txBody>
      </p:sp>
      <p:sp>
        <p:nvSpPr>
          <p:cNvPr id="251" name="Google Shape;251;p16"/>
          <p:cNvSpPr txBox="1"/>
          <p:nvPr/>
        </p:nvSpPr>
        <p:spPr>
          <a:xfrm>
            <a:off x="475229" y="629513"/>
            <a:ext cx="8546589" cy="628377"/>
          </a:xfrm>
          <a:prstGeom prst="rect">
            <a:avLst/>
          </a:prstGeom>
          <a:solidFill>
            <a:schemeClr val="lt1"/>
          </a:solidFill>
          <a:ln>
            <a:noFill/>
          </a:ln>
        </p:spPr>
        <p:txBody>
          <a:bodyPr spcFirstLastPara="1" wrap="square" lIns="0" tIns="12700" rIns="0" bIns="0" anchor="ctr" anchorCtr="0">
            <a:spAutoFit/>
          </a:bodyPr>
          <a:lstStyle/>
          <a:p>
            <a:pPr marL="12700" marR="0" lvl="0" indent="0" algn="l" rtl="0">
              <a:lnSpc>
                <a:spcPct val="10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The .NET Framework Architecture</a:t>
            </a:r>
            <a:endParaRPr/>
          </a:p>
        </p:txBody>
      </p:sp>
      <p:sp>
        <p:nvSpPr>
          <p:cNvPr id="252" name="Google Shape;252;p16"/>
          <p:cNvSpPr txBox="1"/>
          <p:nvPr/>
        </p:nvSpPr>
        <p:spPr>
          <a:xfrm>
            <a:off x="3002018" y="6015985"/>
            <a:ext cx="5872655"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a:solidFill>
                  <a:schemeClr val="dk1"/>
                </a:solidFill>
                <a:latin typeface="Arial"/>
                <a:ea typeface="Arial"/>
                <a:cs typeface="Arial"/>
                <a:sym typeface="Arial"/>
              </a:rPr>
              <a:t>The relationship between the CTS and CLS</a:t>
            </a:r>
            <a:endParaRPr/>
          </a:p>
        </p:txBody>
      </p:sp>
      <p:pic>
        <p:nvPicPr>
          <p:cNvPr id="253" name="Google Shape;253;p16"/>
          <p:cNvPicPr preferRelativeResize="0"/>
          <p:nvPr/>
        </p:nvPicPr>
        <p:blipFill rotWithShape="1">
          <a:blip r:embed="rId3">
            <a:alphaModFix/>
          </a:blip>
          <a:srcRect/>
          <a:stretch/>
        </p:blipFill>
        <p:spPr>
          <a:xfrm>
            <a:off x="3122944" y="1277805"/>
            <a:ext cx="5265353" cy="47995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7"/>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260" name="Google Shape;260;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
        <p:nvSpPr>
          <p:cNvPr id="261" name="Google Shape;261;p17"/>
          <p:cNvSpPr txBox="1">
            <a:spLocks noGrp="1"/>
          </p:cNvSpPr>
          <p:nvPr>
            <p:ph type="title"/>
          </p:nvPr>
        </p:nvSpPr>
        <p:spPr>
          <a:xfrm>
            <a:off x="430924" y="825108"/>
            <a:ext cx="8799788"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Cross-Platform Application</a:t>
            </a:r>
            <a:endParaRPr sz="4000" b="1"/>
          </a:p>
        </p:txBody>
      </p:sp>
      <p:sp>
        <p:nvSpPr>
          <p:cNvPr id="262" name="Google Shape;262;p17"/>
          <p:cNvSpPr txBox="1"/>
          <p:nvPr/>
        </p:nvSpPr>
        <p:spPr>
          <a:xfrm>
            <a:off x="430924" y="1566952"/>
            <a:ext cx="11330152" cy="186204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b="0" i="0">
                <a:solidFill>
                  <a:srgbClr val="222222"/>
                </a:solidFill>
                <a:latin typeface="Arial"/>
                <a:ea typeface="Arial"/>
                <a:cs typeface="Arial"/>
                <a:sym typeface="Arial"/>
              </a:rPr>
              <a:t>“</a:t>
            </a:r>
            <a:r>
              <a:rPr lang="en-US" sz="2300" b="0" i="1">
                <a:solidFill>
                  <a:srgbClr val="222222"/>
                </a:solidFill>
                <a:latin typeface="Arial"/>
                <a:ea typeface="Arial"/>
                <a:cs typeface="Arial"/>
                <a:sym typeface="Arial"/>
              </a:rPr>
              <a:t>Write once, run anywhere” seems to be the mantra that finds favor with application developers nowadays. This reduces the need for developers to write a lot of redundant code. .NET, an open source offering from Microsoft, is just the tool for writing code for a cross-platform application that will work on Windows, Linux and macOS systems.</a:t>
            </a:r>
            <a:endParaRPr sz="2300">
              <a:solidFill>
                <a:schemeClr val="dk1"/>
              </a:solidFill>
              <a:latin typeface="Arial"/>
              <a:ea typeface="Arial"/>
              <a:cs typeface="Arial"/>
              <a:sym typeface="Arial"/>
            </a:endParaRPr>
          </a:p>
        </p:txBody>
      </p:sp>
      <p:pic>
        <p:nvPicPr>
          <p:cNvPr id="263" name="Google Shape;263;p17"/>
          <p:cNvPicPr preferRelativeResize="0"/>
          <p:nvPr/>
        </p:nvPicPr>
        <p:blipFill rotWithShape="1">
          <a:blip r:embed="rId3">
            <a:alphaModFix/>
          </a:blip>
          <a:srcRect/>
          <a:stretch/>
        </p:blipFill>
        <p:spPr>
          <a:xfrm>
            <a:off x="3876163" y="3429000"/>
            <a:ext cx="4439674" cy="28397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8"/>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270" name="Google Shape;270;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
        <p:nvSpPr>
          <p:cNvPr id="271" name="Google Shape;271;p18"/>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Cross-Platform Application</a:t>
            </a:r>
            <a:endParaRPr sz="4000" b="1"/>
          </a:p>
        </p:txBody>
      </p:sp>
      <p:sp>
        <p:nvSpPr>
          <p:cNvPr id="272" name="Google Shape;272;p18"/>
          <p:cNvSpPr txBox="1"/>
          <p:nvPr/>
        </p:nvSpPr>
        <p:spPr>
          <a:xfrm>
            <a:off x="147145" y="1342648"/>
            <a:ext cx="11950261" cy="515012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 platform is a computer hardware and software combination on which a program runs. A platform is a combination of both hardware resources: CPU frequency, RAM size, HDD space, GPU capacity,…and also the software platform being provided to install on such as Operating system; Third-party or extended framework(.NET or JVM,..)</a:t>
            </a:r>
            <a:endParaRPr/>
          </a:p>
          <a:p>
            <a:pPr marL="342900" marR="0" lvl="0" indent="-342900" algn="just" rtl="0">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Cross-platform support runs on multiple platforms. In a sense, it means that a code can run on multiple frameworks, platforms, operating systems, and machine architectures.</a:t>
            </a:r>
            <a:endParaRPr/>
          </a:p>
          <a:p>
            <a:pPr marL="342900" marR="0" lvl="0" indent="-342900" algn="just" rtl="0">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 cross-platform programming language is one that can run on multiple frameworks, operating systems, and machine architectures. Many factors cause the language or tool to be able to run on multiple machines and platforms.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9"/>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 </a:t>
            </a:r>
            <a:r>
              <a:rPr lang="en-US" sz="4400" b="1">
                <a:solidFill>
                  <a:schemeClr val="accent2"/>
                </a:solidFill>
                <a:latin typeface="Arial"/>
                <a:ea typeface="Arial"/>
                <a:cs typeface="Arial"/>
                <a:sym typeface="Arial"/>
              </a:rPr>
              <a:t>Overview .NET Core</a:t>
            </a:r>
            <a:endParaRPr sz="44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8" name="Google Shape;98;p2"/>
          <p:cNvSpPr txBox="1">
            <a:spLocks noGrp="1"/>
          </p:cNvSpPr>
          <p:nvPr>
            <p:ph type="body" idx="1"/>
          </p:nvPr>
        </p:nvSpPr>
        <p:spPr>
          <a:xfrm>
            <a:off x="762740" y="1597572"/>
            <a:ext cx="11092929" cy="488312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73735"/>
              </a:buClr>
              <a:buSzPts val="1400"/>
              <a:buFont typeface="Noto Sans Symbols"/>
              <a:buChar char="◆"/>
            </a:pPr>
            <a:r>
              <a:rPr lang="en-US"/>
              <a:t>Overview .NET Framework Architecture</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Overview .NET Core and .NET</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Introduction to Cross-platform application with .NET</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Explain why .NET Core and C# Language is selected as develop application?</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Explain meaning "dotnet CLI”</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Explain about NuGet package</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Demo create and run C# Console Application on Windows, Mac and Linux using “dotnet CLI”</a:t>
            </a:r>
            <a:endParaRPr/>
          </a:p>
          <a:p>
            <a:pPr marL="342900" lvl="0" indent="-254000" algn="l" rtl="0">
              <a:lnSpc>
                <a:spcPct val="100000"/>
              </a:lnSpc>
              <a:spcBef>
                <a:spcPts val="1000"/>
              </a:spcBef>
              <a:spcAft>
                <a:spcPts val="0"/>
              </a:spcAft>
              <a:buClr>
                <a:srgbClr val="973735"/>
              </a:buClr>
              <a:buSzPts val="1400"/>
              <a:buFont typeface="Noto Sans Symbols"/>
              <a:buNone/>
            </a:pPr>
            <a:endParaRPr/>
          </a:p>
        </p:txBody>
      </p:sp>
      <p:sp>
        <p:nvSpPr>
          <p:cNvPr id="99" name="Google Shape;99;p2"/>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100" name="Google Shape;100;p2"/>
          <p:cNvSpPr txBox="1">
            <a:spLocks noGrp="1"/>
          </p:cNvSpPr>
          <p:nvPr>
            <p:ph type="title"/>
          </p:nvPr>
        </p:nvSpPr>
        <p:spPr>
          <a:xfrm>
            <a:off x="622540" y="742367"/>
            <a:ext cx="10806720"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0"/>
          <p:cNvSpPr txBox="1">
            <a:spLocks noGrp="1"/>
          </p:cNvSpPr>
          <p:nvPr>
            <p:ph type="title"/>
          </p:nvPr>
        </p:nvSpPr>
        <p:spPr>
          <a:xfrm>
            <a:off x="743607" y="706634"/>
            <a:ext cx="6390290"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a:t>What is the .NET Core?</a:t>
            </a:r>
            <a:endParaRPr/>
          </a:p>
        </p:txBody>
      </p:sp>
      <p:sp>
        <p:nvSpPr>
          <p:cNvPr id="284" name="Google Shape;284;p20"/>
          <p:cNvSpPr txBox="1"/>
          <p:nvPr/>
        </p:nvSpPr>
        <p:spPr>
          <a:xfrm>
            <a:off x="743607" y="1503176"/>
            <a:ext cx="11113950" cy="5069963"/>
          </a:xfrm>
          <a:prstGeom prst="rect">
            <a:avLst/>
          </a:prstGeom>
          <a:noFill/>
          <a:ln>
            <a:noFill/>
          </a:ln>
        </p:spPr>
        <p:txBody>
          <a:bodyPr spcFirstLastPara="1" wrap="square" lIns="0" tIns="12050" rIns="0" bIns="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.It is a cross-platform, open-source framework that implements .NET Standard.</a:t>
            </a:r>
            <a:endParaRPr dirty="0"/>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It includes </a:t>
            </a:r>
            <a:r>
              <a:rPr lang="en-US" sz="2600" b="1" dirty="0">
                <a:solidFill>
                  <a:srgbClr val="FF0000"/>
                </a:solidFill>
                <a:latin typeface="Arial"/>
                <a:ea typeface="Arial"/>
                <a:cs typeface="Arial"/>
                <a:sym typeface="Arial"/>
              </a:rPr>
              <a:t>JIT(</a:t>
            </a:r>
            <a:r>
              <a:rPr lang="en-US" sz="2600" b="1" i="0" dirty="0">
                <a:solidFill>
                  <a:srgbClr val="FF0000"/>
                </a:solidFill>
                <a:latin typeface="Arial"/>
                <a:ea typeface="Arial"/>
                <a:cs typeface="Arial"/>
                <a:sym typeface="Arial"/>
              </a:rPr>
              <a:t>Just-In-Time</a:t>
            </a:r>
            <a:r>
              <a:rPr lang="en-US" sz="2600" b="1" dirty="0">
                <a:solidFill>
                  <a:srgbClr val="FF0000"/>
                </a:solidFill>
                <a:latin typeface="Arial"/>
                <a:ea typeface="Arial"/>
                <a:cs typeface="Arial"/>
                <a:sym typeface="Arial"/>
              </a:rPr>
              <a:t>)</a:t>
            </a:r>
            <a:r>
              <a:rPr lang="en-US" sz="2600" b="1" i="0" dirty="0">
                <a:solidFill>
                  <a:srgbClr val="FF0000"/>
                </a:solidFill>
                <a:latin typeface="Arial"/>
                <a:ea typeface="Arial"/>
                <a:cs typeface="Arial"/>
                <a:sym typeface="Arial"/>
              </a:rPr>
              <a:t> </a:t>
            </a:r>
            <a:r>
              <a:rPr lang="en-US" sz="2600" b="1" dirty="0">
                <a:solidFill>
                  <a:srgbClr val="FF0000"/>
                </a:solidFill>
                <a:latin typeface="Arial"/>
                <a:ea typeface="Arial"/>
                <a:cs typeface="Arial"/>
                <a:sym typeface="Arial"/>
              </a:rPr>
              <a:t>Compiler</a:t>
            </a:r>
            <a:r>
              <a:rPr lang="en-US" sz="2600" dirty="0">
                <a:solidFill>
                  <a:schemeClr val="dk1"/>
                </a:solidFill>
                <a:latin typeface="Arial"/>
                <a:ea typeface="Arial"/>
                <a:cs typeface="Arial"/>
                <a:sym typeface="Arial"/>
              </a:rPr>
              <a:t>, </a:t>
            </a:r>
            <a:r>
              <a:rPr lang="en-US" sz="2600" b="1" dirty="0">
                <a:solidFill>
                  <a:srgbClr val="FF0000"/>
                </a:solidFill>
                <a:latin typeface="Arial"/>
                <a:ea typeface="Arial"/>
                <a:cs typeface="Arial"/>
                <a:sym typeface="Arial"/>
              </a:rPr>
              <a:t>GC(Garbage Collection)</a:t>
            </a:r>
            <a:r>
              <a:rPr lang="en-US" sz="2600" dirty="0">
                <a:solidFill>
                  <a:srgbClr val="FF0000"/>
                </a:solidFill>
                <a:latin typeface="Arial"/>
                <a:ea typeface="Arial"/>
                <a:cs typeface="Arial"/>
                <a:sym typeface="Arial"/>
              </a:rPr>
              <a:t> </a:t>
            </a:r>
            <a:r>
              <a:rPr lang="en-US" sz="2600" dirty="0">
                <a:solidFill>
                  <a:schemeClr val="dk1"/>
                </a:solidFill>
                <a:latin typeface="Arial"/>
                <a:ea typeface="Arial"/>
                <a:cs typeface="Arial"/>
                <a:sym typeface="Arial"/>
              </a:rPr>
              <a:t>and several low-level classes. </a:t>
            </a:r>
            <a:endParaRPr dirty="0"/>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It provides a runtime known as </a:t>
            </a:r>
            <a:r>
              <a:rPr lang="en-US" sz="2600" b="1" dirty="0">
                <a:solidFill>
                  <a:schemeClr val="dk1"/>
                </a:solidFill>
                <a:latin typeface="Arial"/>
                <a:ea typeface="Arial"/>
                <a:cs typeface="Arial"/>
                <a:sym typeface="Arial"/>
              </a:rPr>
              <a:t>.NET Core CLR</a:t>
            </a:r>
            <a:r>
              <a:rPr lang="en-US" sz="2600" dirty="0">
                <a:solidFill>
                  <a:schemeClr val="dk1"/>
                </a:solidFill>
                <a:latin typeface="Arial"/>
                <a:ea typeface="Arial"/>
                <a:cs typeface="Arial"/>
                <a:sym typeface="Arial"/>
              </a:rPr>
              <a:t>, framework class libraries, which are primitive libraries known as </a:t>
            </a:r>
            <a:r>
              <a:rPr lang="en-US" sz="2600" b="1" dirty="0" err="1">
                <a:solidFill>
                  <a:schemeClr val="dk1"/>
                </a:solidFill>
                <a:latin typeface="Arial"/>
                <a:ea typeface="Arial"/>
                <a:cs typeface="Arial"/>
                <a:sym typeface="Arial"/>
              </a:rPr>
              <a:t>CoreFX</a:t>
            </a:r>
            <a:r>
              <a:rPr lang="en-US" sz="2600" dirty="0">
                <a:solidFill>
                  <a:schemeClr val="dk1"/>
                </a:solidFill>
                <a:latin typeface="Arial"/>
                <a:ea typeface="Arial"/>
                <a:cs typeface="Arial"/>
                <a:sym typeface="Arial"/>
              </a:rPr>
              <a:t>, and APIs that are similar to </a:t>
            </a:r>
            <a:r>
              <a:rPr lang="en-US" sz="2600" b="1" dirty="0">
                <a:solidFill>
                  <a:schemeClr val="dk1"/>
                </a:solidFill>
                <a:latin typeface="Arial"/>
                <a:ea typeface="Arial"/>
                <a:cs typeface="Arial"/>
                <a:sym typeface="Arial"/>
              </a:rPr>
              <a:t>CLR</a:t>
            </a:r>
            <a:r>
              <a:rPr lang="en-US" sz="2600" dirty="0">
                <a:solidFill>
                  <a:schemeClr val="dk1"/>
                </a:solidFill>
                <a:latin typeface="Arial"/>
                <a:ea typeface="Arial"/>
                <a:cs typeface="Arial"/>
                <a:sym typeface="Arial"/>
              </a:rPr>
              <a:t> and </a:t>
            </a:r>
            <a:r>
              <a:rPr lang="en-US" sz="2600" b="1" dirty="0">
                <a:solidFill>
                  <a:schemeClr val="dk1"/>
                </a:solidFill>
                <a:latin typeface="Arial"/>
                <a:ea typeface="Arial"/>
                <a:cs typeface="Arial"/>
                <a:sym typeface="Arial"/>
              </a:rPr>
              <a:t>BCL(Base Class Library)</a:t>
            </a:r>
            <a:r>
              <a:rPr lang="en-US" sz="2600" dirty="0">
                <a:solidFill>
                  <a:schemeClr val="dk1"/>
                </a:solidFill>
                <a:latin typeface="Arial"/>
                <a:ea typeface="Arial"/>
                <a:cs typeface="Arial"/>
                <a:sym typeface="Arial"/>
              </a:rPr>
              <a:t> of .</a:t>
            </a:r>
            <a:r>
              <a:rPr lang="en-US" sz="2600" b="1" dirty="0">
                <a:solidFill>
                  <a:schemeClr val="dk1"/>
                </a:solidFill>
                <a:latin typeface="Arial"/>
                <a:ea typeface="Arial"/>
                <a:cs typeface="Arial"/>
                <a:sym typeface="Arial"/>
              </a:rPr>
              <a:t>NET Framework</a:t>
            </a:r>
            <a:r>
              <a:rPr lang="en-US" sz="2600" dirty="0">
                <a:solidFill>
                  <a:schemeClr val="dk1"/>
                </a:solidFill>
                <a:latin typeface="Arial"/>
                <a:ea typeface="Arial"/>
                <a:cs typeface="Arial"/>
                <a:sym typeface="Arial"/>
              </a:rPr>
              <a:t>, but have a smaller footprint (lesser dependencies on other assemblies)</a:t>
            </a:r>
            <a:endParaRPr sz="2600" dirty="0">
              <a:solidFill>
                <a:srgbClr val="111111"/>
              </a:solidFill>
              <a:latin typeface="Arial"/>
              <a:ea typeface="Arial"/>
              <a:cs typeface="Arial"/>
              <a:sym typeface="Arial"/>
            </a:endParaRPr>
          </a:p>
        </p:txBody>
      </p:sp>
      <p:sp>
        <p:nvSpPr>
          <p:cNvPr id="285" name="Google Shape;285;p2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286" name="Google Shape;286;p2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292" name="Google Shape;292;p2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93" name="Google Shape;293;p21"/>
          <p:cNvSpPr txBox="1"/>
          <p:nvPr/>
        </p:nvSpPr>
        <p:spPr>
          <a:xfrm>
            <a:off x="620110" y="1437513"/>
            <a:ext cx="11340662" cy="447584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CoreFX is made of foundation class libraries. These come as alternatives to CLR and BCL of .NET Framework. It comes integrated with .NET Core CLI. </a:t>
            </a:r>
            <a:endParaRPr/>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It supports modern application frameworks such as gRPC, ML.NET for Machine Learning, ASP.NET Core Razor Pages, Blazor (for WebAssembly), UWP(Universal Windows Platform), etc. </a:t>
            </a:r>
            <a:endParaRPr/>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t>
            </a:r>
            <a:r>
              <a:rPr lang="en-US" sz="2600" b="1">
                <a:solidFill>
                  <a:schemeClr val="dk1"/>
                </a:solidFill>
                <a:latin typeface="Arial"/>
                <a:ea typeface="Arial"/>
                <a:cs typeface="Arial"/>
                <a:sym typeface="Arial"/>
              </a:rPr>
              <a:t>.NET Core 5(.NET)</a:t>
            </a:r>
            <a:r>
              <a:rPr lang="en-US" sz="2600">
                <a:solidFill>
                  <a:schemeClr val="dk1"/>
                </a:solidFill>
                <a:latin typeface="Arial"/>
                <a:ea typeface="Arial"/>
                <a:cs typeface="Arial"/>
                <a:sym typeface="Arial"/>
              </a:rPr>
              <a:t> version was released November 10, 2020. </a:t>
            </a:r>
            <a:endParaRPr/>
          </a:p>
        </p:txBody>
      </p:sp>
      <p:sp>
        <p:nvSpPr>
          <p:cNvPr id="294" name="Google Shape;294;p21"/>
          <p:cNvSpPr txBox="1">
            <a:spLocks noGrp="1"/>
          </p:cNvSpPr>
          <p:nvPr>
            <p:ph type="title"/>
          </p:nvPr>
        </p:nvSpPr>
        <p:spPr>
          <a:xfrm>
            <a:off x="743607" y="706634"/>
            <a:ext cx="6390290"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a:t>What is the .NET Core?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2"/>
          <p:cNvSpPr txBox="1">
            <a:spLocks noGrp="1"/>
          </p:cNvSpPr>
          <p:nvPr>
            <p:ph type="title"/>
          </p:nvPr>
        </p:nvSpPr>
        <p:spPr>
          <a:xfrm>
            <a:off x="676893" y="613383"/>
            <a:ext cx="8855989" cy="689932"/>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400"/>
              <a:buFont typeface="Arial"/>
              <a:buNone/>
            </a:pPr>
            <a:r>
              <a:rPr lang="en-US" b="1" dirty="0"/>
              <a:t>.NET 5 (.NET) </a:t>
            </a:r>
            <a:r>
              <a:rPr lang="en-US" b="1" i="0" dirty="0">
                <a:solidFill>
                  <a:srgbClr val="333333"/>
                </a:solidFill>
                <a:latin typeface="Quattrocento Sans"/>
                <a:ea typeface="Quattrocento Sans"/>
                <a:cs typeface="Quattrocento Sans"/>
                <a:sym typeface="Quattrocento Sans"/>
              </a:rPr>
              <a:t>= .NET Core </a:t>
            </a:r>
            <a:r>
              <a:rPr lang="en-US" b="1" i="0" dirty="0" err="1">
                <a:solidFill>
                  <a:srgbClr val="333333"/>
                </a:solidFill>
                <a:latin typeface="Quattrocento Sans"/>
                <a:ea typeface="Quattrocento Sans"/>
                <a:cs typeface="Quattrocento Sans"/>
                <a:sym typeface="Quattrocento Sans"/>
              </a:rPr>
              <a:t>vNext</a:t>
            </a:r>
            <a:endParaRPr b="1" dirty="0"/>
          </a:p>
        </p:txBody>
      </p:sp>
      <p:sp>
        <p:nvSpPr>
          <p:cNvPr id="301" name="Google Shape;301;p22"/>
          <p:cNvSpPr txBox="1"/>
          <p:nvPr/>
        </p:nvSpPr>
        <p:spPr>
          <a:xfrm>
            <a:off x="662139" y="1292802"/>
            <a:ext cx="10930277" cy="578685"/>
          </a:xfrm>
          <a:prstGeom prst="rect">
            <a:avLst/>
          </a:prstGeom>
          <a:noFill/>
          <a:ln>
            <a:noFill/>
          </a:ln>
        </p:spPr>
        <p:txBody>
          <a:bodyPr spcFirstLastPara="1" wrap="square" lIns="0" tIns="12050" rIns="0" bIns="0" anchor="t" anchorCtr="0">
            <a:spAutoFit/>
          </a:bodyPr>
          <a:lstStyle/>
          <a:p>
            <a:pPr marL="342900" marR="0" lvl="0" indent="-342900" algn="just" rtl="0">
              <a:lnSpc>
                <a:spcPct val="150000"/>
              </a:lnSpc>
              <a:spcBef>
                <a:spcPts val="0"/>
              </a:spcBef>
              <a:spcAft>
                <a:spcPts val="0"/>
              </a:spcAft>
              <a:buClr>
                <a:srgbClr val="973735"/>
              </a:buClr>
              <a:buSzPts val="1400"/>
              <a:buFont typeface="Noto Sans Symbols"/>
              <a:buChar char="◆"/>
            </a:pPr>
            <a:r>
              <a:rPr lang="en-US" sz="2800">
                <a:solidFill>
                  <a:srgbClr val="111111"/>
                </a:solidFill>
                <a:latin typeface="Arial"/>
                <a:ea typeface="Arial"/>
                <a:cs typeface="Arial"/>
                <a:sym typeface="Arial"/>
              </a:rPr>
              <a:t>Released on November 10, 2020 (Visual </a:t>
            </a:r>
            <a:r>
              <a:rPr lang="en-US" sz="2800" b="0" i="0">
                <a:solidFill>
                  <a:srgbClr val="111111"/>
                </a:solidFill>
                <a:latin typeface="Arial"/>
                <a:ea typeface="Arial"/>
                <a:cs typeface="Arial"/>
                <a:sym typeface="Arial"/>
              </a:rPr>
              <a:t>Studio 2019 and C# 9.0)</a:t>
            </a:r>
            <a:endParaRPr sz="2800">
              <a:solidFill>
                <a:schemeClr val="dk1"/>
              </a:solidFill>
              <a:latin typeface="Arial"/>
              <a:ea typeface="Arial"/>
              <a:cs typeface="Arial"/>
              <a:sym typeface="Arial"/>
            </a:endParaRPr>
          </a:p>
        </p:txBody>
      </p:sp>
      <p:sp>
        <p:nvSpPr>
          <p:cNvPr id="302" name="Google Shape;302;p2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303" name="Google Shape;303;p2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pic>
        <p:nvPicPr>
          <p:cNvPr id="304" name="Google Shape;304;p22"/>
          <p:cNvPicPr preferRelativeResize="0"/>
          <p:nvPr/>
        </p:nvPicPr>
        <p:blipFill rotWithShape="1">
          <a:blip r:embed="rId3">
            <a:alphaModFix/>
          </a:blip>
          <a:srcRect/>
          <a:stretch/>
        </p:blipFill>
        <p:spPr>
          <a:xfrm>
            <a:off x="676894" y="1973410"/>
            <a:ext cx="10930276" cy="44710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310" name="Google Shape;310;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11" name="Google Shape;311;p23"/>
          <p:cNvSpPr txBox="1"/>
          <p:nvPr/>
        </p:nvSpPr>
        <p:spPr>
          <a:xfrm>
            <a:off x="620110" y="1437513"/>
            <a:ext cx="11340662" cy="466499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400"/>
              <a:buFont typeface="Noto Sans Symbols"/>
              <a:buChar char="◆"/>
            </a:pPr>
            <a:r>
              <a:rPr lang="en-US" sz="2800" b="0" i="0">
                <a:solidFill>
                  <a:srgbClr val="212121"/>
                </a:solidFill>
                <a:latin typeface="Arial"/>
                <a:ea typeface="Arial"/>
                <a:cs typeface="Arial"/>
                <a:sym typeface="Arial"/>
              </a:rPr>
              <a:t>.NET Standard is a specification that can be used across all .NET implementations. It is used for developing library projects only. This means if we are creating a </a:t>
            </a:r>
            <a:r>
              <a:rPr lang="en-US" sz="2800" b="1" i="0">
                <a:solidFill>
                  <a:srgbClr val="212121"/>
                </a:solidFill>
                <a:latin typeface="Arial"/>
                <a:ea typeface="Arial"/>
                <a:cs typeface="Arial"/>
                <a:sym typeface="Arial"/>
              </a:rPr>
              <a:t>library</a:t>
            </a:r>
            <a:r>
              <a:rPr lang="en-US" sz="2800" b="0" i="0">
                <a:solidFill>
                  <a:srgbClr val="212121"/>
                </a:solidFill>
                <a:latin typeface="Arial"/>
                <a:ea typeface="Arial"/>
                <a:cs typeface="Arial"/>
                <a:sym typeface="Arial"/>
              </a:rPr>
              <a:t> in .NET Standard we can use those in .NET Framework and .NET Core. </a:t>
            </a:r>
            <a:endParaRPr/>
          </a:p>
          <a:p>
            <a:pPr marL="342900" marR="0" lvl="0" indent="-342900" algn="just" rtl="0">
              <a:lnSpc>
                <a:spcPct val="150000"/>
              </a:lnSpc>
              <a:spcBef>
                <a:spcPts val="1000"/>
              </a:spcBef>
              <a:spcAft>
                <a:spcPts val="0"/>
              </a:spcAft>
              <a:buClr>
                <a:srgbClr val="973735"/>
              </a:buClr>
              <a:buSzPts val="1400"/>
              <a:buFont typeface="Noto Sans Symbols"/>
              <a:buChar char="◆"/>
            </a:pPr>
            <a:r>
              <a:rPr lang="en-US" sz="2800" b="0" i="0">
                <a:solidFill>
                  <a:srgbClr val="212121"/>
                </a:solidFill>
                <a:latin typeface="Arial"/>
                <a:ea typeface="Arial"/>
                <a:cs typeface="Arial"/>
                <a:sym typeface="Arial"/>
              </a:rPr>
              <a:t>To create uniformity means to allow usage in all the .NET implementations. .NET Standard has support for Mono platform, Xamarin, Universal Windows Platform, and Unity. </a:t>
            </a:r>
            <a:endParaRPr sz="2600">
              <a:solidFill>
                <a:schemeClr val="dk1"/>
              </a:solidFill>
              <a:latin typeface="Arial"/>
              <a:ea typeface="Arial"/>
              <a:cs typeface="Arial"/>
              <a:sym typeface="Arial"/>
            </a:endParaRPr>
          </a:p>
        </p:txBody>
      </p:sp>
      <p:sp>
        <p:nvSpPr>
          <p:cNvPr id="312" name="Google Shape;312;p23"/>
          <p:cNvSpPr txBox="1">
            <a:spLocks noGrp="1"/>
          </p:cNvSpPr>
          <p:nvPr>
            <p:ph type="title"/>
          </p:nvPr>
        </p:nvSpPr>
        <p:spPr>
          <a:xfrm>
            <a:off x="743607" y="706634"/>
            <a:ext cx="6907924"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a:t>What is the .NET Standard?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319" name="Google Shape;31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20" name="Google Shape;320;p24"/>
          <p:cNvSpPr txBox="1">
            <a:spLocks noGrp="1"/>
          </p:cNvSpPr>
          <p:nvPr>
            <p:ph type="title"/>
          </p:nvPr>
        </p:nvSpPr>
        <p:spPr>
          <a:xfrm>
            <a:off x="743606" y="706634"/>
            <a:ext cx="9178160"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a:t>Comparisons Table</a:t>
            </a:r>
            <a:endParaRPr/>
          </a:p>
        </p:txBody>
      </p:sp>
      <p:pic>
        <p:nvPicPr>
          <p:cNvPr id="321" name="Google Shape;321;p24"/>
          <p:cNvPicPr preferRelativeResize="0"/>
          <p:nvPr/>
        </p:nvPicPr>
        <p:blipFill rotWithShape="1">
          <a:blip r:embed="rId3">
            <a:alphaModFix/>
          </a:blip>
          <a:srcRect/>
          <a:stretch/>
        </p:blipFill>
        <p:spPr>
          <a:xfrm>
            <a:off x="582975" y="1849964"/>
            <a:ext cx="11026049" cy="43014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5"/>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328" name="Google Shape;328;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25</a:t>
            </a:fld>
            <a:endParaRPr sz="1200">
              <a:solidFill>
                <a:schemeClr val="dk1"/>
              </a:solidFill>
              <a:latin typeface="Arial"/>
              <a:ea typeface="Arial"/>
              <a:cs typeface="Arial"/>
              <a:sym typeface="Arial"/>
            </a:endParaRPr>
          </a:p>
        </p:txBody>
      </p:sp>
      <p:sp>
        <p:nvSpPr>
          <p:cNvPr id="329" name="Google Shape;329;p25"/>
          <p:cNvSpPr txBox="1"/>
          <p:nvPr/>
        </p:nvSpPr>
        <p:spPr>
          <a:xfrm>
            <a:off x="677917" y="673248"/>
            <a:ext cx="8718331" cy="628377"/>
          </a:xfrm>
          <a:prstGeom prst="rect">
            <a:avLst/>
          </a:prstGeom>
          <a:solidFill>
            <a:schemeClr val="lt1"/>
          </a:solidFill>
          <a:ln>
            <a:noFill/>
          </a:ln>
        </p:spPr>
        <p:txBody>
          <a:bodyPr spcFirstLastPara="1" wrap="square" lIns="0" tIns="12700" rIns="0" bIns="0" anchor="ctr" anchorCtr="0">
            <a:spAutoFit/>
          </a:bodyPr>
          <a:lstStyle/>
          <a:p>
            <a:pPr marL="12700" marR="0" lvl="0" indent="0" algn="l" rtl="0">
              <a:lnSpc>
                <a:spcPct val="10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New features in .NET 5 (.NET)</a:t>
            </a:r>
            <a:endParaRPr/>
          </a:p>
        </p:txBody>
      </p:sp>
      <p:sp>
        <p:nvSpPr>
          <p:cNvPr id="330" name="Google Shape;330;p25"/>
          <p:cNvSpPr txBox="1"/>
          <p:nvPr/>
        </p:nvSpPr>
        <p:spPr>
          <a:xfrm>
            <a:off x="588575" y="1555554"/>
            <a:ext cx="11183007" cy="414696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400"/>
              <a:buFont typeface="Noto Sans Symbols"/>
              <a:buChar char="◆"/>
            </a:pPr>
            <a:r>
              <a:rPr lang="en-US" sz="2800">
                <a:solidFill>
                  <a:srgbClr val="111111"/>
                </a:solidFill>
                <a:latin typeface="Arial"/>
                <a:ea typeface="Arial"/>
                <a:cs typeface="Arial"/>
                <a:sym typeface="Arial"/>
              </a:rPr>
              <a:t>Java interoperability will be available on all platforms.</a:t>
            </a:r>
            <a:endParaRPr/>
          </a:p>
          <a:p>
            <a:pPr marL="342900" marR="0" lvl="0" indent="-342900" algn="just" rtl="0">
              <a:lnSpc>
                <a:spcPct val="150000"/>
              </a:lnSpc>
              <a:spcBef>
                <a:spcPts val="1000"/>
              </a:spcBef>
              <a:spcAft>
                <a:spcPts val="0"/>
              </a:spcAft>
              <a:buClr>
                <a:srgbClr val="973735"/>
              </a:buClr>
              <a:buSzPts val="1400"/>
              <a:buFont typeface="Noto Sans Symbols"/>
              <a:buChar char="◆"/>
            </a:pPr>
            <a:r>
              <a:rPr lang="en-US" sz="2800">
                <a:solidFill>
                  <a:srgbClr val="111111"/>
                </a:solidFill>
                <a:latin typeface="Arial"/>
                <a:ea typeface="Arial"/>
                <a:cs typeface="Arial"/>
                <a:sym typeface="Arial"/>
              </a:rPr>
              <a:t>Objective-C and Swift interoperability will be supported on multiple operating systems.</a:t>
            </a:r>
            <a:endParaRPr/>
          </a:p>
          <a:p>
            <a:pPr marL="342900" marR="0" lvl="0" indent="-342900" algn="just" rtl="0">
              <a:lnSpc>
                <a:spcPct val="150000"/>
              </a:lnSpc>
              <a:spcBef>
                <a:spcPts val="1000"/>
              </a:spcBef>
              <a:spcAft>
                <a:spcPts val="0"/>
              </a:spcAft>
              <a:buClr>
                <a:srgbClr val="973735"/>
              </a:buClr>
              <a:buSzPts val="1400"/>
              <a:buFont typeface="Noto Sans Symbols"/>
              <a:buChar char="◆"/>
            </a:pPr>
            <a:r>
              <a:rPr lang="en-US" sz="2800">
                <a:solidFill>
                  <a:srgbClr val="111111"/>
                </a:solidFill>
                <a:latin typeface="Arial"/>
                <a:ea typeface="Arial"/>
                <a:cs typeface="Arial"/>
                <a:sym typeface="Arial"/>
              </a:rPr>
              <a:t>CoreFX will be extended to support static compilation of .NET (ahead-of-time – AOT), smaller footprints and support for more operating systems.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p:nvPr>
        </p:nvSpPr>
        <p:spPr>
          <a:xfrm>
            <a:off x="757543" y="739787"/>
            <a:ext cx="7928517"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a:t>Benefits of using .NET</a:t>
            </a:r>
            <a:endParaRPr/>
          </a:p>
        </p:txBody>
      </p:sp>
      <p:sp>
        <p:nvSpPr>
          <p:cNvPr id="337" name="Google Shape;337;p26"/>
          <p:cNvSpPr txBox="1"/>
          <p:nvPr/>
        </p:nvSpPr>
        <p:spPr>
          <a:xfrm>
            <a:off x="757543" y="1826934"/>
            <a:ext cx="10573407" cy="4194995"/>
          </a:xfrm>
          <a:prstGeom prst="rect">
            <a:avLst/>
          </a:prstGeom>
          <a:noFill/>
          <a:ln>
            <a:noFill/>
          </a:ln>
        </p:spPr>
        <p:txBody>
          <a:bodyPr spcFirstLastPara="1" wrap="square" lIns="0" tIns="12050" rIns="0" bIns="0" anchor="t" anchorCtr="0">
            <a:spAutoFit/>
          </a:bodyPr>
          <a:lstStyle/>
          <a:p>
            <a:pPr marL="342900" marR="0" lvl="0" indent="-342900" algn="just" rtl="0">
              <a:lnSpc>
                <a:spcPct val="150000"/>
              </a:lnSpc>
              <a:spcBef>
                <a:spcPts val="0"/>
              </a:spcBef>
              <a:spcAft>
                <a:spcPts val="0"/>
              </a:spcAft>
              <a:buClr>
                <a:srgbClr val="973735"/>
              </a:buClr>
              <a:buSzPts val="1400"/>
              <a:buFont typeface="Noto Sans Symbols"/>
              <a:buChar char="◆"/>
            </a:pPr>
            <a:r>
              <a:rPr lang="en-US" sz="2800" b="1">
                <a:solidFill>
                  <a:srgbClr val="111111"/>
                </a:solidFill>
                <a:latin typeface="Quattrocento Sans"/>
                <a:ea typeface="Quattrocento Sans"/>
                <a:cs typeface="Quattrocento Sans"/>
                <a:sym typeface="Quattrocento Sans"/>
              </a:rPr>
              <a:t>Open Source</a:t>
            </a:r>
            <a:r>
              <a:rPr lang="en-US" sz="2800">
                <a:solidFill>
                  <a:srgbClr val="111111"/>
                </a:solidFill>
                <a:latin typeface="Quattrocento Sans"/>
                <a:ea typeface="Quattrocento Sans"/>
                <a:cs typeface="Quattrocento Sans"/>
                <a:sym typeface="Quattrocento Sans"/>
              </a:rPr>
              <a:t>: </a:t>
            </a:r>
            <a:r>
              <a:rPr lang="en-US" sz="2800" b="0" i="0">
                <a:solidFill>
                  <a:srgbClr val="333333"/>
                </a:solidFill>
                <a:latin typeface="Quattrocento Sans"/>
                <a:ea typeface="Quattrocento Sans"/>
                <a:cs typeface="Quattrocento Sans"/>
                <a:sym typeface="Quattrocento Sans"/>
              </a:rPr>
              <a:t>Open source and community-oriented on GitHub.</a:t>
            </a:r>
            <a:endParaRPr sz="2800">
              <a:solidFill>
                <a:srgbClr val="111111"/>
              </a:solidFill>
              <a:latin typeface="Quattrocento Sans"/>
              <a:ea typeface="Quattrocento Sans"/>
              <a:cs typeface="Quattrocento Sans"/>
              <a:sym typeface="Quattrocento Sans"/>
            </a:endParaRPr>
          </a:p>
          <a:p>
            <a:pPr marL="342900" marR="0" lvl="0" indent="-342900" algn="just" rtl="0">
              <a:lnSpc>
                <a:spcPct val="150000"/>
              </a:lnSpc>
              <a:spcBef>
                <a:spcPts val="1000"/>
              </a:spcBef>
              <a:spcAft>
                <a:spcPts val="0"/>
              </a:spcAft>
              <a:buClr>
                <a:srgbClr val="973735"/>
              </a:buClr>
              <a:buSzPts val="1400"/>
              <a:buFont typeface="Noto Sans Symbols"/>
              <a:buChar char="◆"/>
            </a:pPr>
            <a:r>
              <a:rPr lang="en-US" sz="2800" b="1">
                <a:solidFill>
                  <a:srgbClr val="111111"/>
                </a:solidFill>
                <a:latin typeface="Quattrocento Sans"/>
                <a:ea typeface="Quattrocento Sans"/>
                <a:cs typeface="Quattrocento Sans"/>
                <a:sym typeface="Quattrocento Sans"/>
              </a:rPr>
              <a:t>Cross-Platform</a:t>
            </a:r>
            <a:r>
              <a:rPr lang="en-US" sz="2800">
                <a:solidFill>
                  <a:srgbClr val="111111"/>
                </a:solidFill>
                <a:latin typeface="Quattrocento Sans"/>
                <a:ea typeface="Quattrocento Sans"/>
                <a:cs typeface="Quattrocento Sans"/>
                <a:sym typeface="Quattrocento Sans"/>
              </a:rPr>
              <a:t>: .NET Core can run on Windows, Linux, and macOS</a:t>
            </a:r>
            <a:endParaRPr/>
          </a:p>
          <a:p>
            <a:pPr marL="342900" marR="0" lvl="0" indent="-342900" algn="just" rtl="0">
              <a:lnSpc>
                <a:spcPct val="150000"/>
              </a:lnSpc>
              <a:spcBef>
                <a:spcPts val="1000"/>
              </a:spcBef>
              <a:spcAft>
                <a:spcPts val="0"/>
              </a:spcAft>
              <a:buClr>
                <a:srgbClr val="973735"/>
              </a:buClr>
              <a:buSzPts val="1400"/>
              <a:buFont typeface="Noto Sans Symbols"/>
              <a:buChar char="◆"/>
            </a:pPr>
            <a:r>
              <a:rPr lang="en-US" sz="2800" b="1">
                <a:solidFill>
                  <a:srgbClr val="111111"/>
                </a:solidFill>
                <a:latin typeface="Quattrocento Sans"/>
                <a:ea typeface="Quattrocento Sans"/>
                <a:cs typeface="Quattrocento Sans"/>
                <a:sym typeface="Quattrocento Sans"/>
              </a:rPr>
              <a:t>Command-line tools</a:t>
            </a:r>
            <a:r>
              <a:rPr lang="en-US" sz="2800">
                <a:solidFill>
                  <a:srgbClr val="111111"/>
                </a:solidFill>
                <a:latin typeface="Quattrocento Sans"/>
                <a:ea typeface="Quattrocento Sans"/>
                <a:cs typeface="Quattrocento Sans"/>
                <a:sym typeface="Quattrocento Sans"/>
              </a:rPr>
              <a:t>: C</a:t>
            </a:r>
            <a:r>
              <a:rPr lang="en-US" sz="2800">
                <a:solidFill>
                  <a:schemeClr val="dk1"/>
                </a:solidFill>
                <a:latin typeface="Arial"/>
                <a:ea typeface="Arial"/>
                <a:cs typeface="Arial"/>
                <a:sym typeface="Arial"/>
              </a:rPr>
              <a:t>reate, build, and run projects from the command line</a:t>
            </a:r>
            <a:endParaRPr/>
          </a:p>
          <a:p>
            <a:pPr marL="342900" marR="0" lvl="0" indent="-342900" algn="just" rtl="0">
              <a:lnSpc>
                <a:spcPct val="150000"/>
              </a:lnSpc>
              <a:spcBef>
                <a:spcPts val="1000"/>
              </a:spcBef>
              <a:spcAft>
                <a:spcPts val="0"/>
              </a:spcAft>
              <a:buClr>
                <a:srgbClr val="973735"/>
              </a:buClr>
              <a:buSzPts val="1400"/>
              <a:buFont typeface="Noto Sans Symbols"/>
              <a:buChar char="◆"/>
            </a:pPr>
            <a:r>
              <a:rPr lang="en-US" sz="2800" b="1">
                <a:solidFill>
                  <a:srgbClr val="111111"/>
                </a:solidFill>
                <a:latin typeface="Quattrocento Sans"/>
                <a:ea typeface="Quattrocento Sans"/>
                <a:cs typeface="Quattrocento Sans"/>
                <a:sym typeface="Quattrocento Sans"/>
              </a:rPr>
              <a:t>Modular: </a:t>
            </a:r>
            <a:r>
              <a:rPr lang="en-US" sz="2800">
                <a:solidFill>
                  <a:schemeClr val="dk1"/>
                </a:solidFill>
                <a:latin typeface="Arial"/>
                <a:ea typeface="Arial"/>
                <a:cs typeface="Arial"/>
                <a:sym typeface="Arial"/>
              </a:rPr>
              <a:t>Ships as NuGet packages</a:t>
            </a:r>
            <a:endParaRPr sz="2800">
              <a:solidFill>
                <a:srgbClr val="111111"/>
              </a:solidFill>
              <a:latin typeface="Quattrocento Sans"/>
              <a:ea typeface="Quattrocento Sans"/>
              <a:cs typeface="Quattrocento Sans"/>
              <a:sym typeface="Quattrocento Sans"/>
            </a:endParaRPr>
          </a:p>
        </p:txBody>
      </p:sp>
      <p:sp>
        <p:nvSpPr>
          <p:cNvPr id="338" name="Google Shape;338;p2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339" name="Google Shape;339;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26</a:t>
            </a:fld>
            <a:endParaRPr sz="12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346" name="Google Shape;346;p2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27</a:t>
            </a:fld>
            <a:endParaRPr sz="1200">
              <a:solidFill>
                <a:schemeClr val="dk1"/>
              </a:solidFill>
              <a:latin typeface="Arial"/>
              <a:ea typeface="Arial"/>
              <a:cs typeface="Arial"/>
              <a:sym typeface="Arial"/>
            </a:endParaRPr>
          </a:p>
        </p:txBody>
      </p:sp>
      <p:sp>
        <p:nvSpPr>
          <p:cNvPr id="347" name="Google Shape;347;p27"/>
          <p:cNvSpPr txBox="1"/>
          <p:nvPr/>
        </p:nvSpPr>
        <p:spPr>
          <a:xfrm>
            <a:off x="618796" y="1612634"/>
            <a:ext cx="11395841" cy="423930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600"/>
              <a:buFont typeface="Noto Sans Symbols"/>
              <a:buChar char="◆"/>
            </a:pPr>
            <a:r>
              <a:rPr lang="en-US" sz="3200" b="1">
                <a:solidFill>
                  <a:srgbClr val="111111"/>
                </a:solidFill>
                <a:latin typeface="Arial"/>
                <a:ea typeface="Arial"/>
                <a:cs typeface="Arial"/>
                <a:sym typeface="Arial"/>
              </a:rPr>
              <a:t>Host Agnostic:</a:t>
            </a:r>
            <a:r>
              <a:rPr lang="en-US" sz="3200">
                <a:solidFill>
                  <a:srgbClr val="111111"/>
                </a:solidFill>
                <a:latin typeface="Arial"/>
                <a:ea typeface="Arial"/>
                <a:cs typeface="Arial"/>
                <a:sym typeface="Arial"/>
              </a:rPr>
              <a:t> </a:t>
            </a:r>
            <a:endParaRPr/>
          </a:p>
          <a:p>
            <a:pPr marL="747713" marR="0" lvl="0" indent="-457199" algn="just" rtl="0">
              <a:lnSpc>
                <a:spcPct val="150000"/>
              </a:lnSpc>
              <a:spcBef>
                <a:spcPts val="1000"/>
              </a:spcBef>
              <a:spcAft>
                <a:spcPts val="0"/>
              </a:spcAft>
              <a:buClr>
                <a:srgbClr val="973735"/>
              </a:buClr>
              <a:buSzPts val="1960"/>
              <a:buFont typeface="Noto Sans Symbols"/>
              <a:buChar char="▪"/>
            </a:pPr>
            <a:r>
              <a:rPr lang="en-US" sz="2800">
                <a:solidFill>
                  <a:srgbClr val="111111"/>
                </a:solidFill>
                <a:latin typeface="Arial"/>
                <a:ea typeface="Arial"/>
                <a:cs typeface="Arial"/>
                <a:sym typeface="Arial"/>
              </a:rPr>
              <a:t>.NET Core on the server side is not dependent on IIS and, with two lightweight servers: Kestrel and WebListener</a:t>
            </a:r>
            <a:endParaRPr sz="2800">
              <a:solidFill>
                <a:srgbClr val="111111"/>
              </a:solidFill>
              <a:latin typeface="Arial"/>
              <a:ea typeface="Arial"/>
              <a:cs typeface="Arial"/>
              <a:sym typeface="Arial"/>
            </a:endParaRPr>
          </a:p>
          <a:p>
            <a:pPr marL="747713" marR="0" lvl="0" indent="-457199" algn="just" rtl="0">
              <a:lnSpc>
                <a:spcPct val="150000"/>
              </a:lnSpc>
              <a:spcBef>
                <a:spcPts val="1000"/>
              </a:spcBef>
              <a:spcAft>
                <a:spcPts val="0"/>
              </a:spcAft>
              <a:buClr>
                <a:srgbClr val="973735"/>
              </a:buClr>
              <a:buSzPts val="1960"/>
              <a:buFont typeface="Noto Sans Symbols"/>
              <a:buChar char="▪"/>
            </a:pPr>
            <a:r>
              <a:rPr lang="en-US" sz="2800">
                <a:solidFill>
                  <a:srgbClr val="111111"/>
                </a:solidFill>
                <a:latin typeface="Arial"/>
                <a:ea typeface="Arial"/>
                <a:cs typeface="Arial"/>
                <a:sym typeface="Arial"/>
              </a:rPr>
              <a:t>It can be self-hosted as a Console application and can be also gelled with mature servers such as IIS, Apache, and others through a reverse proxy option</a:t>
            </a:r>
            <a:endParaRPr/>
          </a:p>
        </p:txBody>
      </p:sp>
      <p:sp>
        <p:nvSpPr>
          <p:cNvPr id="348" name="Google Shape;348;p27"/>
          <p:cNvSpPr txBox="1">
            <a:spLocks noGrp="1"/>
          </p:cNvSpPr>
          <p:nvPr>
            <p:ph type="title"/>
          </p:nvPr>
        </p:nvSpPr>
        <p:spPr>
          <a:xfrm>
            <a:off x="757543" y="739787"/>
            <a:ext cx="7928517"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a:t>Benefits of using .NET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8"/>
          <p:cNvSpPr txBox="1">
            <a:spLocks noGrp="1"/>
          </p:cNvSpPr>
          <p:nvPr>
            <p:ph type="title"/>
          </p:nvPr>
        </p:nvSpPr>
        <p:spPr>
          <a:xfrm>
            <a:off x="599086" y="676720"/>
            <a:ext cx="8944303"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a:t>Benefits of using .NET</a:t>
            </a:r>
            <a:endParaRPr/>
          </a:p>
        </p:txBody>
      </p:sp>
      <p:sp>
        <p:nvSpPr>
          <p:cNvPr id="355" name="Google Shape;355;p28"/>
          <p:cNvSpPr txBox="1"/>
          <p:nvPr/>
        </p:nvSpPr>
        <p:spPr>
          <a:xfrm>
            <a:off x="599086" y="1566813"/>
            <a:ext cx="11225052" cy="4652171"/>
          </a:xfrm>
          <a:prstGeom prst="rect">
            <a:avLst/>
          </a:prstGeom>
          <a:noFill/>
          <a:ln>
            <a:noFill/>
          </a:ln>
        </p:spPr>
        <p:txBody>
          <a:bodyPr spcFirstLastPara="1" wrap="square" lIns="0" tIns="12050" rIns="0" bIns="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Support for leveraging platform-specific capabilities, such as </a:t>
            </a:r>
            <a:r>
              <a:rPr lang="en-US" sz="2600" b="1">
                <a:solidFill>
                  <a:srgbClr val="111111"/>
                </a:solidFill>
                <a:latin typeface="Arial"/>
                <a:ea typeface="Arial"/>
                <a:cs typeface="Arial"/>
                <a:sym typeface="Arial"/>
              </a:rPr>
              <a:t>Windows Forms </a:t>
            </a:r>
            <a:r>
              <a:rPr lang="en-US" sz="2600">
                <a:solidFill>
                  <a:srgbClr val="111111"/>
                </a:solidFill>
                <a:latin typeface="Arial"/>
                <a:ea typeface="Arial"/>
                <a:cs typeface="Arial"/>
                <a:sym typeface="Arial"/>
              </a:rPr>
              <a:t>and </a:t>
            </a:r>
            <a:r>
              <a:rPr lang="en-US" sz="2600" b="1">
                <a:solidFill>
                  <a:srgbClr val="111111"/>
                </a:solidFill>
                <a:latin typeface="Arial"/>
                <a:ea typeface="Arial"/>
                <a:cs typeface="Arial"/>
                <a:sym typeface="Arial"/>
              </a:rPr>
              <a:t>WPF(Windows Presentation Foundation)</a:t>
            </a:r>
            <a:r>
              <a:rPr lang="en-US" sz="2600">
                <a:solidFill>
                  <a:srgbClr val="111111"/>
                </a:solidFill>
                <a:latin typeface="Arial"/>
                <a:ea typeface="Arial"/>
                <a:cs typeface="Arial"/>
                <a:sym typeface="Arial"/>
              </a:rPr>
              <a:t> on Windows and the native bindings to each native platform from </a:t>
            </a:r>
            <a:r>
              <a:rPr lang="en-US" sz="2600" b="1">
                <a:solidFill>
                  <a:srgbClr val="111111"/>
                </a:solidFill>
                <a:latin typeface="Arial"/>
                <a:ea typeface="Arial"/>
                <a:cs typeface="Arial"/>
                <a:sym typeface="Arial"/>
              </a:rPr>
              <a:t>Xamarin</a:t>
            </a:r>
            <a:r>
              <a:rPr lang="en-US" sz="2600">
                <a:solidFill>
                  <a:srgbClr val="111111"/>
                </a:solidFill>
                <a:latin typeface="Arial"/>
                <a:ea typeface="Arial"/>
                <a:cs typeface="Arial"/>
                <a:sym typeface="Arial"/>
              </a:rPr>
              <a:t>.</a:t>
            </a:r>
            <a:endParaRPr/>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High performance.</a:t>
            </a:r>
            <a:endParaRPr/>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Side-by-side installation.</a:t>
            </a:r>
            <a:endParaRPr/>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Small project files (SDK-style).</a:t>
            </a:r>
            <a:endParaRPr/>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Visual Studio, Visual Studio for Mac, and Visual Studio Code integration.</a:t>
            </a:r>
            <a:endParaRPr/>
          </a:p>
        </p:txBody>
      </p:sp>
      <p:sp>
        <p:nvSpPr>
          <p:cNvPr id="356" name="Google Shape;356;p2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357" name="Google Shape;357;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28</a:t>
            </a:fld>
            <a:endParaRPr sz="12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9"/>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364" name="Google Shape;364;p2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29</a:t>
            </a:fld>
            <a:endParaRPr sz="1200">
              <a:solidFill>
                <a:schemeClr val="dk1"/>
              </a:solidFill>
              <a:latin typeface="Arial"/>
              <a:ea typeface="Arial"/>
              <a:cs typeface="Arial"/>
              <a:sym typeface="Arial"/>
            </a:endParaRPr>
          </a:p>
        </p:txBody>
      </p:sp>
      <p:sp>
        <p:nvSpPr>
          <p:cNvPr id="365" name="Google Shape;365;p29"/>
          <p:cNvSpPr txBox="1"/>
          <p:nvPr/>
        </p:nvSpPr>
        <p:spPr>
          <a:xfrm>
            <a:off x="377637" y="641716"/>
            <a:ext cx="11051623" cy="628377"/>
          </a:xfrm>
          <a:prstGeom prst="rect">
            <a:avLst/>
          </a:prstGeom>
          <a:solidFill>
            <a:schemeClr val="lt1"/>
          </a:solidFill>
          <a:ln>
            <a:noFill/>
          </a:ln>
        </p:spPr>
        <p:txBody>
          <a:bodyPr spcFirstLastPara="1" wrap="square" lIns="0" tIns="12700" rIns="0" bIns="0" anchor="ctr" anchorCtr="0">
            <a:spAutoFit/>
          </a:bodyPr>
          <a:lstStyle/>
          <a:p>
            <a:pPr marL="12700" marR="0" lvl="0" indent="0" algn="l" rtl="0">
              <a:lnSpc>
                <a:spcPct val="10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.NET components</a:t>
            </a:r>
            <a:endParaRPr/>
          </a:p>
        </p:txBody>
      </p:sp>
      <p:sp>
        <p:nvSpPr>
          <p:cNvPr id="366" name="Google Shape;366;p29"/>
          <p:cNvSpPr txBox="1"/>
          <p:nvPr/>
        </p:nvSpPr>
        <p:spPr>
          <a:xfrm>
            <a:off x="453259" y="1466266"/>
            <a:ext cx="11539044" cy="475001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1">
                <a:solidFill>
                  <a:schemeClr val="dk1"/>
                </a:solidFill>
                <a:latin typeface="Arial"/>
                <a:ea typeface="Arial"/>
                <a:cs typeface="Arial"/>
                <a:sym typeface="Arial"/>
              </a:rPr>
              <a:t>Language compilers: </a:t>
            </a:r>
            <a:r>
              <a:rPr lang="en-US" sz="2600">
                <a:solidFill>
                  <a:schemeClr val="dk1"/>
                </a:solidFill>
                <a:latin typeface="Arial"/>
                <a:ea typeface="Arial"/>
                <a:cs typeface="Arial"/>
                <a:sym typeface="Arial"/>
              </a:rPr>
              <a:t>These turn source code written with languages such as C#, F#, and Visual Basic into intermediate language (IL) code stored in assemblies. NET language compilers for C# and Visual Basic, also known as </a:t>
            </a:r>
            <a:r>
              <a:rPr lang="en-US" sz="2600" b="1">
                <a:solidFill>
                  <a:schemeClr val="dk1"/>
                </a:solidFill>
                <a:latin typeface="Arial"/>
                <a:ea typeface="Arial"/>
                <a:cs typeface="Arial"/>
                <a:sym typeface="Arial"/>
              </a:rPr>
              <a:t>Roslyn</a:t>
            </a:r>
            <a:endParaRPr/>
          </a:p>
          <a:p>
            <a:pPr marL="342900" marR="0" lvl="0" indent="-342900" algn="just" rtl="0">
              <a:spcBef>
                <a:spcPts val="1000"/>
              </a:spcBef>
              <a:spcAft>
                <a:spcPts val="0"/>
              </a:spcAft>
              <a:buClr>
                <a:srgbClr val="973735"/>
              </a:buClr>
              <a:buSzPts val="1300"/>
              <a:buFont typeface="Noto Sans Symbols"/>
              <a:buChar char="◆"/>
            </a:pPr>
            <a:r>
              <a:rPr lang="en-US" sz="2600" b="1">
                <a:solidFill>
                  <a:schemeClr val="dk1"/>
                </a:solidFill>
                <a:latin typeface="Arial"/>
                <a:ea typeface="Arial"/>
                <a:cs typeface="Arial"/>
                <a:sym typeface="Arial"/>
              </a:rPr>
              <a:t>Common Language Runtime (CoreCLR): </a:t>
            </a:r>
            <a:r>
              <a:rPr lang="en-US" sz="2600">
                <a:solidFill>
                  <a:schemeClr val="dk1"/>
                </a:solidFill>
                <a:latin typeface="Arial"/>
                <a:ea typeface="Arial"/>
                <a:cs typeface="Arial"/>
                <a:sym typeface="Arial"/>
              </a:rPr>
              <a:t>This runtime loads assemblies, compiles the IL code stored in them into native code instructions for computer's CPU, and executes the code within an environment that manages resources such as threads and memory</a:t>
            </a:r>
            <a:endParaRPr/>
          </a:p>
          <a:p>
            <a:pPr marL="342900" marR="0" lvl="0" indent="-342900" algn="just" rtl="0">
              <a:spcBef>
                <a:spcPts val="1000"/>
              </a:spcBef>
              <a:spcAft>
                <a:spcPts val="0"/>
              </a:spcAft>
              <a:buClr>
                <a:srgbClr val="973735"/>
              </a:buClr>
              <a:buSzPts val="1300"/>
              <a:buFont typeface="Noto Sans Symbols"/>
              <a:buChar char="◆"/>
            </a:pPr>
            <a:r>
              <a:rPr lang="en-US" sz="2600" b="1">
                <a:solidFill>
                  <a:schemeClr val="dk1"/>
                </a:solidFill>
                <a:latin typeface="Arial"/>
                <a:ea typeface="Arial"/>
                <a:cs typeface="Arial"/>
                <a:sym typeface="Arial"/>
              </a:rPr>
              <a:t>Base Class Libraries (BCLs) </a:t>
            </a:r>
            <a:r>
              <a:rPr lang="en-US" sz="2600">
                <a:solidFill>
                  <a:schemeClr val="dk1"/>
                </a:solidFill>
                <a:latin typeface="Arial"/>
                <a:ea typeface="Arial"/>
                <a:cs typeface="Arial"/>
                <a:sym typeface="Arial"/>
              </a:rPr>
              <a:t>of assemblies in NuGet packages (CoreFX): These are prebuilt assemblies of types packaged and distributed using NuGet for performing common tasks when building 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 </a:t>
            </a:r>
            <a:r>
              <a:rPr lang="en-US" sz="4400" b="1">
                <a:solidFill>
                  <a:schemeClr val="accent2"/>
                </a:solidFill>
                <a:latin typeface="Arial"/>
                <a:ea typeface="Arial"/>
                <a:cs typeface="Arial"/>
                <a:sym typeface="Arial"/>
              </a:rPr>
              <a:t>Overview .NET Framework</a:t>
            </a:r>
            <a:endParaRPr sz="4400">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0"/>
          <p:cNvSpPr txBox="1">
            <a:spLocks noGrp="1"/>
          </p:cNvSpPr>
          <p:nvPr>
            <p:ph type="title"/>
          </p:nvPr>
        </p:nvSpPr>
        <p:spPr>
          <a:xfrm>
            <a:off x="576755" y="855817"/>
            <a:ext cx="11038490" cy="512341"/>
          </a:xfrm>
          <a:prstGeom prst="rect">
            <a:avLst/>
          </a:prstGeom>
          <a:solidFill>
            <a:schemeClr val="lt1"/>
          </a:solid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4000"/>
              <a:buFont typeface="Arial"/>
              <a:buNone/>
            </a:pPr>
            <a:r>
              <a:rPr lang="en-US" sz="4000" b="1"/>
              <a:t>Why C# is selected as develop application?</a:t>
            </a:r>
            <a:endParaRPr/>
          </a:p>
        </p:txBody>
      </p:sp>
      <p:sp>
        <p:nvSpPr>
          <p:cNvPr id="372" name="Google Shape;372;p3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373" name="Google Shape;373;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74" name="Google Shape;374;p30"/>
          <p:cNvSpPr txBox="1"/>
          <p:nvPr/>
        </p:nvSpPr>
        <p:spPr>
          <a:xfrm>
            <a:off x="241736" y="1504711"/>
            <a:ext cx="11708528" cy="464742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0" i="0">
                <a:solidFill>
                  <a:srgbClr val="000000"/>
                </a:solidFill>
                <a:latin typeface="Arial"/>
                <a:ea typeface="Arial"/>
                <a:cs typeface="Arial"/>
                <a:sym typeface="Arial"/>
              </a:rPr>
              <a:t>C# was developed by Anders Hejlsberg and his team during the development of .NET</a:t>
            </a:r>
            <a:endParaRPr sz="2600">
              <a:solidFill>
                <a:schemeClr val="dk1"/>
              </a:solidFill>
              <a:latin typeface="Arial"/>
              <a:ea typeface="Arial"/>
              <a:cs typeface="Arial"/>
              <a:sym typeface="Arial"/>
            </a:endParaRPr>
          </a:p>
          <a:p>
            <a:pPr marL="342900" marR="0" lvl="0" indent="-342900" algn="just" rtl="0">
              <a:spcBef>
                <a:spcPts val="18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 is a modern, object-oriented, and type-safe programming language. C# enables developers to build many types of secure and robust applications that run in the .NET ecosystem. C# has its roots in the C family of languages and will be immediately familiar to C, C++, Java, and JavaScript programmers</a:t>
            </a:r>
            <a:endParaRPr/>
          </a:p>
          <a:p>
            <a:pPr marL="342900" marR="0" lvl="0" indent="-342900" algn="just" rtl="0">
              <a:spcBef>
                <a:spcPts val="18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 is designed for Common Language Infrastructure (CLI), which consists of the executable code and runtime environment that allows use of various high-level languages on different computer platforms and architectures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1"/>
          <p:cNvSpPr txBox="1">
            <a:spLocks noGrp="1"/>
          </p:cNvSpPr>
          <p:nvPr>
            <p:ph type="title"/>
          </p:nvPr>
        </p:nvSpPr>
        <p:spPr>
          <a:xfrm>
            <a:off x="390770" y="741148"/>
            <a:ext cx="11038490" cy="512341"/>
          </a:xfrm>
          <a:prstGeom prst="rect">
            <a:avLst/>
          </a:prstGeom>
          <a:solidFill>
            <a:schemeClr val="lt1"/>
          </a:solid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4000"/>
              <a:buFont typeface="Arial"/>
              <a:buNone/>
            </a:pPr>
            <a:r>
              <a:rPr lang="en-US" sz="4000" b="1"/>
              <a:t>Why C# is selected as develop application?</a:t>
            </a:r>
            <a:endParaRPr/>
          </a:p>
        </p:txBody>
      </p:sp>
      <p:sp>
        <p:nvSpPr>
          <p:cNvPr id="380" name="Google Shape;380;p3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381" name="Google Shape;381;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382" name="Google Shape;382;p31"/>
          <p:cNvSpPr txBox="1"/>
          <p:nvPr/>
        </p:nvSpPr>
        <p:spPr>
          <a:xfrm>
            <a:off x="315308" y="1591992"/>
            <a:ext cx="11708528" cy="526041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400"/>
              <a:buFont typeface="Noto Sans Symbols"/>
              <a:buChar char="◆"/>
            </a:pPr>
            <a:r>
              <a:rPr lang="en-US" sz="2800">
                <a:solidFill>
                  <a:srgbClr val="000000"/>
                </a:solidFill>
                <a:latin typeface="Arial"/>
                <a:ea typeface="Arial"/>
                <a:cs typeface="Arial"/>
                <a:sym typeface="Arial"/>
              </a:rPr>
              <a:t>The following reasons make C# a widely used professional language</a:t>
            </a:r>
            <a:endParaRPr/>
          </a:p>
          <a:p>
            <a:pPr marL="747713" marR="0" lvl="0" indent="-347663" algn="just" rtl="0">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a modern, general-purpose programming language</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object oriented.</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component oriented.</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easy to learn.</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a structured language.</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produces efficient programs.</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can be compiled on a variety of computer platforms.</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a part of .Net</a:t>
            </a:r>
            <a:endParaRPr sz="2300">
              <a:solidFill>
                <a:srgbClr val="111111"/>
              </a:solidFill>
              <a:latin typeface="Arial"/>
              <a:ea typeface="Arial"/>
              <a:cs typeface="Arial"/>
              <a:sym typeface="Arial"/>
            </a:endParaRPr>
          </a:p>
          <a:p>
            <a:pPr marL="342900" marR="0" lvl="0" indent="-342900" algn="just" rtl="0">
              <a:spcBef>
                <a:spcPts val="5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More C# features : </a:t>
            </a:r>
            <a:endParaRPr/>
          </a:p>
          <a:p>
            <a:pPr marL="0" marR="0" lvl="0" indent="0" algn="just" rtl="0">
              <a:spcBef>
                <a:spcPts val="600"/>
              </a:spcBef>
              <a:spcAft>
                <a:spcPts val="0"/>
              </a:spcAft>
              <a:buNone/>
            </a:pPr>
            <a:r>
              <a:rPr lang="en-US" sz="2600">
                <a:solidFill>
                  <a:schemeClr val="dk1"/>
                </a:solidFill>
                <a:latin typeface="Arial"/>
                <a:ea typeface="Arial"/>
                <a:cs typeface="Arial"/>
                <a:sym typeface="Arial"/>
              </a:rPr>
              <a:t>    </a:t>
            </a:r>
            <a:r>
              <a:rPr lang="en-US" sz="26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https://docs.microsoft.com/en-us/dotnet/csharp/language-reference/</a:t>
            </a:r>
            <a:endParaRPr sz="2600">
              <a:solidFill>
                <a:schemeClr val="dk1"/>
              </a:solidFill>
              <a:latin typeface="Arial"/>
              <a:ea typeface="Arial"/>
              <a:cs typeface="Arial"/>
              <a:sym typeface="Arial"/>
            </a:endParaRPr>
          </a:p>
          <a:p>
            <a:pPr marL="0" marR="0" lvl="0" indent="0" algn="just" rtl="0">
              <a:spcBef>
                <a:spcPts val="600"/>
              </a:spcBef>
              <a:spcAft>
                <a:spcPts val="0"/>
              </a:spcAft>
              <a:buNone/>
            </a:pPr>
            <a:endParaRPr sz="26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2"/>
          <p:cNvSpPr txBox="1">
            <a:spLocks noGrp="1"/>
          </p:cNvSpPr>
          <p:nvPr>
            <p:ph type="title"/>
          </p:nvPr>
        </p:nvSpPr>
        <p:spPr>
          <a:xfrm>
            <a:off x="428298" y="769084"/>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dotnet CLI</a:t>
            </a:r>
            <a:endParaRPr/>
          </a:p>
        </p:txBody>
      </p:sp>
      <p:sp>
        <p:nvSpPr>
          <p:cNvPr id="388" name="Google Shape;388;p32"/>
          <p:cNvSpPr txBox="1">
            <a:spLocks noGrp="1"/>
          </p:cNvSpPr>
          <p:nvPr>
            <p:ph type="body" idx="1"/>
          </p:nvPr>
        </p:nvSpPr>
        <p:spPr>
          <a:xfrm>
            <a:off x="428298" y="1536522"/>
            <a:ext cx="11374819" cy="1892478"/>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rgbClr val="973735"/>
              </a:buClr>
              <a:buSzPts val="1300"/>
              <a:buFont typeface="Noto Sans Symbols"/>
              <a:buChar char="◆"/>
            </a:pPr>
            <a:r>
              <a:rPr lang="en-US" sz="2600"/>
              <a:t>The .NET command-line interface(CLI) is a cross-platform for developing, building, running, and publishing .NET applications.</a:t>
            </a:r>
            <a:endParaRPr/>
          </a:p>
          <a:p>
            <a:pPr marL="342900" lvl="0" indent="-342900" algn="l" rtl="0">
              <a:lnSpc>
                <a:spcPct val="90000"/>
              </a:lnSpc>
              <a:spcBef>
                <a:spcPts val="1100"/>
              </a:spcBef>
              <a:spcAft>
                <a:spcPts val="0"/>
              </a:spcAft>
              <a:buClr>
                <a:srgbClr val="973735"/>
              </a:buClr>
              <a:buSzPts val="1300"/>
              <a:buFont typeface="Noto Sans Symbols"/>
              <a:buChar char="◆"/>
            </a:pPr>
            <a:r>
              <a:rPr lang="en-US" sz="2600"/>
              <a:t>More dotnet CLI :</a:t>
            </a:r>
            <a:endParaRPr/>
          </a:p>
          <a:p>
            <a:pPr marL="0" lvl="0" indent="0" algn="l" rtl="0">
              <a:lnSpc>
                <a:spcPct val="90000"/>
              </a:lnSpc>
              <a:spcBef>
                <a:spcPts val="600"/>
              </a:spcBef>
              <a:spcAft>
                <a:spcPts val="0"/>
              </a:spcAft>
              <a:buClr>
                <a:srgbClr val="973735"/>
              </a:buClr>
              <a:buSzPts val="1300"/>
              <a:buNone/>
            </a:pPr>
            <a:r>
              <a:rPr lang="en-US" sz="2600"/>
              <a:t>    </a:t>
            </a:r>
            <a:r>
              <a:rPr lang="en-US" sz="2600" u="sng">
                <a:solidFill>
                  <a:schemeClr val="hlink"/>
                </a:solidFill>
                <a:hlinkClick r:id="rId3"/>
              </a:rPr>
              <a:t>https://docs.microsoft.com/en-us/dotnet/core/tools/dotnet/</a:t>
            </a:r>
            <a:endParaRPr sz="2600"/>
          </a:p>
          <a:p>
            <a:pPr marL="0" lvl="0" indent="0" algn="l" rtl="0">
              <a:lnSpc>
                <a:spcPct val="90000"/>
              </a:lnSpc>
              <a:spcBef>
                <a:spcPts val="13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p:txBody>
      </p:sp>
      <p:sp>
        <p:nvSpPr>
          <p:cNvPr id="389" name="Google Shape;389;p3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390" name="Google Shape;390;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pic>
        <p:nvPicPr>
          <p:cNvPr id="391" name="Google Shape;391;p32"/>
          <p:cNvPicPr preferRelativeResize="0"/>
          <p:nvPr/>
        </p:nvPicPr>
        <p:blipFill rotWithShape="1">
          <a:blip r:embed="rId4">
            <a:alphaModFix/>
          </a:blip>
          <a:srcRect/>
          <a:stretch/>
        </p:blipFill>
        <p:spPr>
          <a:xfrm>
            <a:off x="838200" y="3429000"/>
            <a:ext cx="10612743" cy="289695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txBox="1">
            <a:spLocks noGrp="1"/>
          </p:cNvSpPr>
          <p:nvPr>
            <p:ph type="title"/>
          </p:nvPr>
        </p:nvSpPr>
        <p:spPr>
          <a:xfrm>
            <a:off x="428298" y="641918"/>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dotnet CLI</a:t>
            </a:r>
            <a:endParaRPr/>
          </a:p>
        </p:txBody>
      </p:sp>
      <p:sp>
        <p:nvSpPr>
          <p:cNvPr id="397" name="Google Shape;397;p3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398" name="Google Shape;398;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pic>
        <p:nvPicPr>
          <p:cNvPr id="399" name="Google Shape;399;p33"/>
          <p:cNvPicPr preferRelativeResize="0"/>
          <p:nvPr/>
        </p:nvPicPr>
        <p:blipFill rotWithShape="1">
          <a:blip r:embed="rId3">
            <a:alphaModFix/>
          </a:blip>
          <a:srcRect/>
          <a:stretch/>
        </p:blipFill>
        <p:spPr>
          <a:xfrm>
            <a:off x="1075319" y="1492361"/>
            <a:ext cx="10065647" cy="4909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405" name="Google Shape;405;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pic>
        <p:nvPicPr>
          <p:cNvPr id="406" name="Google Shape;406;p34"/>
          <p:cNvPicPr preferRelativeResize="0"/>
          <p:nvPr/>
        </p:nvPicPr>
        <p:blipFill rotWithShape="1">
          <a:blip r:embed="rId3">
            <a:alphaModFix/>
          </a:blip>
          <a:srcRect/>
          <a:stretch/>
        </p:blipFill>
        <p:spPr>
          <a:xfrm>
            <a:off x="6148550" y="1980024"/>
            <a:ext cx="5977464" cy="3085961"/>
          </a:xfrm>
          <a:prstGeom prst="rect">
            <a:avLst/>
          </a:prstGeom>
          <a:noFill/>
          <a:ln>
            <a:noFill/>
          </a:ln>
        </p:spPr>
      </p:pic>
      <p:pic>
        <p:nvPicPr>
          <p:cNvPr id="407" name="Google Shape;407;p34"/>
          <p:cNvPicPr preferRelativeResize="0"/>
          <p:nvPr/>
        </p:nvPicPr>
        <p:blipFill rotWithShape="1">
          <a:blip r:embed="rId4">
            <a:alphaModFix/>
          </a:blip>
          <a:srcRect/>
          <a:stretch/>
        </p:blipFill>
        <p:spPr>
          <a:xfrm>
            <a:off x="140600" y="1980024"/>
            <a:ext cx="5944890" cy="3085961"/>
          </a:xfrm>
          <a:prstGeom prst="rect">
            <a:avLst/>
          </a:prstGeom>
          <a:noFill/>
          <a:ln>
            <a:noFill/>
          </a:ln>
        </p:spPr>
      </p:pic>
      <p:sp>
        <p:nvSpPr>
          <p:cNvPr id="408" name="Google Shape;408;p34"/>
          <p:cNvSpPr txBox="1">
            <a:spLocks noGrp="1"/>
          </p:cNvSpPr>
          <p:nvPr>
            <p:ph type="title"/>
          </p:nvPr>
        </p:nvSpPr>
        <p:spPr>
          <a:xfrm>
            <a:off x="449319" y="697233"/>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dotnet CLI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5"/>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 </a:t>
            </a:r>
            <a:r>
              <a:rPr lang="en-US" sz="4400" b="1">
                <a:solidFill>
                  <a:schemeClr val="accent2"/>
                </a:solidFill>
                <a:latin typeface="Arial"/>
                <a:ea typeface="Arial"/>
                <a:cs typeface="Arial"/>
                <a:sym typeface="Arial"/>
              </a:rPr>
              <a:t>Demo Create a C# Console App using dotnet CLI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419" name="Google Shape;419;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20" name="Google Shape;420;p36"/>
          <p:cNvSpPr/>
          <p:nvPr/>
        </p:nvSpPr>
        <p:spPr>
          <a:xfrm>
            <a:off x="6073070" y="3100936"/>
            <a:ext cx="2044741" cy="28892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1" name="Google Shape;421;p36"/>
          <p:cNvSpPr txBox="1">
            <a:spLocks noGrp="1"/>
          </p:cNvSpPr>
          <p:nvPr>
            <p:ph type="title"/>
          </p:nvPr>
        </p:nvSpPr>
        <p:spPr>
          <a:xfrm>
            <a:off x="323195" y="649663"/>
            <a:ext cx="4774322"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On Windows OS</a:t>
            </a:r>
            <a:endParaRPr sz="4000" b="1"/>
          </a:p>
        </p:txBody>
      </p:sp>
      <p:sp>
        <p:nvSpPr>
          <p:cNvPr id="422" name="Google Shape;422;p36"/>
          <p:cNvSpPr txBox="1"/>
          <p:nvPr/>
        </p:nvSpPr>
        <p:spPr>
          <a:xfrm>
            <a:off x="323195" y="1321638"/>
            <a:ext cx="11757988" cy="89255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Install package: </a:t>
            </a:r>
            <a:r>
              <a:rPr lang="en-US" sz="2600" b="1">
                <a:solidFill>
                  <a:schemeClr val="dk1"/>
                </a:solidFill>
                <a:latin typeface="Arial"/>
                <a:ea typeface="Arial"/>
                <a:cs typeface="Arial"/>
                <a:sym typeface="Arial"/>
              </a:rPr>
              <a:t>dotnet-sdk-5.0.102-win-x64.exe </a:t>
            </a:r>
            <a:r>
              <a:rPr lang="en-US" sz="2600">
                <a:solidFill>
                  <a:schemeClr val="dk1"/>
                </a:solidFill>
                <a:latin typeface="Arial"/>
                <a:ea typeface="Arial"/>
                <a:cs typeface="Arial"/>
                <a:sym typeface="Arial"/>
              </a:rPr>
              <a:t>and open Command Prompt dialog</a:t>
            </a:r>
            <a:r>
              <a:rPr lang="en-US" sz="2600" b="1">
                <a:solidFill>
                  <a:schemeClr val="dk1"/>
                </a:solidFill>
                <a:latin typeface="Arial"/>
                <a:ea typeface="Arial"/>
                <a:cs typeface="Arial"/>
                <a:sym typeface="Arial"/>
              </a:rPr>
              <a:t> </a:t>
            </a:r>
            <a:endParaRPr/>
          </a:p>
        </p:txBody>
      </p:sp>
      <p:sp>
        <p:nvSpPr>
          <p:cNvPr id="423" name="Google Shape;423;p36"/>
          <p:cNvSpPr txBox="1"/>
          <p:nvPr/>
        </p:nvSpPr>
        <p:spPr>
          <a:xfrm flipH="1">
            <a:off x="323195" y="2248489"/>
            <a:ext cx="11179899" cy="5900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1. Create Console App named </a:t>
            </a:r>
            <a:r>
              <a:rPr lang="en-US" sz="2600" b="1" i="1">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with C# language</a:t>
            </a:r>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grpSp>
        <p:nvGrpSpPr>
          <p:cNvPr id="424" name="Google Shape;424;p36"/>
          <p:cNvGrpSpPr/>
          <p:nvPr/>
        </p:nvGrpSpPr>
        <p:grpSpPr>
          <a:xfrm>
            <a:off x="422301" y="3057850"/>
            <a:ext cx="8263759" cy="2531548"/>
            <a:chOff x="838200" y="2707649"/>
            <a:chExt cx="8263759" cy="2531548"/>
          </a:xfrm>
        </p:grpSpPr>
        <p:pic>
          <p:nvPicPr>
            <p:cNvPr id="425" name="Google Shape;425;p36"/>
            <p:cNvPicPr preferRelativeResize="0"/>
            <p:nvPr/>
          </p:nvPicPr>
          <p:blipFill rotWithShape="1">
            <a:blip r:embed="rId3">
              <a:alphaModFix/>
            </a:blip>
            <a:srcRect/>
            <a:stretch/>
          </p:blipFill>
          <p:spPr>
            <a:xfrm>
              <a:off x="838200" y="2707649"/>
              <a:ext cx="8263759" cy="2531548"/>
            </a:xfrm>
            <a:prstGeom prst="rect">
              <a:avLst/>
            </a:prstGeom>
            <a:noFill/>
            <a:ln>
              <a:noFill/>
            </a:ln>
          </p:spPr>
        </p:pic>
        <p:sp>
          <p:nvSpPr>
            <p:cNvPr id="426" name="Google Shape;426;p36"/>
            <p:cNvSpPr/>
            <p:nvPr/>
          </p:nvSpPr>
          <p:spPr>
            <a:xfrm>
              <a:off x="1857226" y="3250467"/>
              <a:ext cx="5542057" cy="28892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427" name="Google Shape;427;p36"/>
          <p:cNvPicPr preferRelativeResize="0"/>
          <p:nvPr/>
        </p:nvPicPr>
        <p:blipFill rotWithShape="1">
          <a:blip r:embed="rId4">
            <a:alphaModFix/>
          </a:blip>
          <a:srcRect/>
          <a:stretch/>
        </p:blipFill>
        <p:spPr>
          <a:xfrm>
            <a:off x="8948130" y="3153243"/>
            <a:ext cx="3243870" cy="207885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7"/>
          <p:cNvSpPr txBox="1">
            <a:spLocks noGrp="1"/>
          </p:cNvSpPr>
          <p:nvPr>
            <p:ph type="body" idx="1"/>
          </p:nvPr>
        </p:nvSpPr>
        <p:spPr>
          <a:xfrm flipH="1">
            <a:off x="211391" y="671525"/>
            <a:ext cx="6740018" cy="57543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973735"/>
              </a:buClr>
              <a:buSzPts val="1300"/>
              <a:buNone/>
            </a:pPr>
            <a:r>
              <a:rPr lang="en-US" sz="2600"/>
              <a:t>2. Build </a:t>
            </a:r>
            <a:r>
              <a:rPr lang="en-US" sz="2600" b="1" i="1"/>
              <a:t>HelloWorldApp </a:t>
            </a:r>
            <a:r>
              <a:rPr lang="en-US" sz="2600"/>
              <a:t>application</a:t>
            </a:r>
            <a:endParaRPr/>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r>
              <a:rPr lang="en-US" sz="2600"/>
              <a:t>  </a:t>
            </a:r>
            <a:endParaRPr/>
          </a:p>
        </p:txBody>
      </p:sp>
      <p:sp>
        <p:nvSpPr>
          <p:cNvPr id="433" name="Google Shape;433;p3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434" name="Google Shape;434;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35" name="Google Shape;435;p37"/>
          <p:cNvSpPr txBox="1"/>
          <p:nvPr/>
        </p:nvSpPr>
        <p:spPr>
          <a:xfrm flipH="1">
            <a:off x="211388" y="4636240"/>
            <a:ext cx="5695425" cy="57543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3. Run </a:t>
            </a:r>
            <a:r>
              <a:rPr lang="en-US" sz="2600" b="1" i="1">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application</a:t>
            </a:r>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grpSp>
        <p:nvGrpSpPr>
          <p:cNvPr id="436" name="Google Shape;436;p37"/>
          <p:cNvGrpSpPr/>
          <p:nvPr/>
        </p:nvGrpSpPr>
        <p:grpSpPr>
          <a:xfrm>
            <a:off x="370432" y="1300364"/>
            <a:ext cx="7559519" cy="3182950"/>
            <a:chOff x="703553" y="1195821"/>
            <a:chExt cx="8591449" cy="3164210"/>
          </a:xfrm>
        </p:grpSpPr>
        <p:pic>
          <p:nvPicPr>
            <p:cNvPr id="437" name="Google Shape;437;p37"/>
            <p:cNvPicPr preferRelativeResize="0"/>
            <p:nvPr/>
          </p:nvPicPr>
          <p:blipFill rotWithShape="1">
            <a:blip r:embed="rId3">
              <a:alphaModFix/>
            </a:blip>
            <a:srcRect/>
            <a:stretch/>
          </p:blipFill>
          <p:spPr>
            <a:xfrm>
              <a:off x="703553" y="1217412"/>
              <a:ext cx="8591449" cy="3142619"/>
            </a:xfrm>
            <a:prstGeom prst="rect">
              <a:avLst/>
            </a:prstGeom>
            <a:noFill/>
            <a:ln>
              <a:noFill/>
            </a:ln>
          </p:spPr>
        </p:pic>
        <p:sp>
          <p:nvSpPr>
            <p:cNvPr id="438" name="Google Shape;438;p37"/>
            <p:cNvSpPr/>
            <p:nvPr/>
          </p:nvSpPr>
          <p:spPr>
            <a:xfrm>
              <a:off x="1640985" y="1195821"/>
              <a:ext cx="3015098" cy="254608"/>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39" name="Google Shape;439;p37"/>
          <p:cNvGrpSpPr/>
          <p:nvPr/>
        </p:nvGrpSpPr>
        <p:grpSpPr>
          <a:xfrm>
            <a:off x="373662" y="5211673"/>
            <a:ext cx="4296162" cy="1209352"/>
            <a:chOff x="436803" y="5241510"/>
            <a:chExt cx="4296162" cy="1209352"/>
          </a:xfrm>
        </p:grpSpPr>
        <p:pic>
          <p:nvPicPr>
            <p:cNvPr id="440" name="Google Shape;440;p37"/>
            <p:cNvPicPr preferRelativeResize="0"/>
            <p:nvPr/>
          </p:nvPicPr>
          <p:blipFill rotWithShape="1">
            <a:blip r:embed="rId4">
              <a:alphaModFix/>
            </a:blip>
            <a:srcRect/>
            <a:stretch/>
          </p:blipFill>
          <p:spPr>
            <a:xfrm>
              <a:off x="436803" y="5241510"/>
              <a:ext cx="4296162" cy="1209352"/>
            </a:xfrm>
            <a:prstGeom prst="rect">
              <a:avLst/>
            </a:prstGeom>
            <a:noFill/>
            <a:ln>
              <a:noFill/>
            </a:ln>
          </p:spPr>
        </p:pic>
        <p:sp>
          <p:nvSpPr>
            <p:cNvPr id="441" name="Google Shape;441;p37"/>
            <p:cNvSpPr/>
            <p:nvPr/>
          </p:nvSpPr>
          <p:spPr>
            <a:xfrm>
              <a:off x="1354800" y="5789759"/>
              <a:ext cx="3301283" cy="28522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42" name="Google Shape;442;p37"/>
          <p:cNvGrpSpPr/>
          <p:nvPr/>
        </p:nvGrpSpPr>
        <p:grpSpPr>
          <a:xfrm>
            <a:off x="8040414" y="1242603"/>
            <a:ext cx="4151586" cy="2617101"/>
            <a:chOff x="8040414" y="1242603"/>
            <a:chExt cx="4151586" cy="2617101"/>
          </a:xfrm>
        </p:grpSpPr>
        <p:pic>
          <p:nvPicPr>
            <p:cNvPr id="443" name="Google Shape;443;p37"/>
            <p:cNvPicPr preferRelativeResize="0"/>
            <p:nvPr/>
          </p:nvPicPr>
          <p:blipFill rotWithShape="1">
            <a:blip r:embed="rId5">
              <a:alphaModFix/>
            </a:blip>
            <a:srcRect/>
            <a:stretch/>
          </p:blipFill>
          <p:spPr>
            <a:xfrm>
              <a:off x="8040414" y="1242603"/>
              <a:ext cx="4151586" cy="2617101"/>
            </a:xfrm>
            <a:prstGeom prst="rect">
              <a:avLst/>
            </a:prstGeom>
            <a:noFill/>
            <a:ln>
              <a:noFill/>
            </a:ln>
          </p:spPr>
        </p:pic>
        <p:sp>
          <p:nvSpPr>
            <p:cNvPr id="444" name="Google Shape;444;p37"/>
            <p:cNvSpPr/>
            <p:nvPr/>
          </p:nvSpPr>
          <p:spPr>
            <a:xfrm>
              <a:off x="8040414" y="2519623"/>
              <a:ext cx="1802628" cy="479943"/>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8"/>
          <p:cNvSpPr txBox="1">
            <a:spLocks noGrp="1"/>
          </p:cNvSpPr>
          <p:nvPr>
            <p:ph type="body" idx="1"/>
          </p:nvPr>
        </p:nvSpPr>
        <p:spPr>
          <a:xfrm flipH="1">
            <a:off x="249361" y="2131470"/>
            <a:ext cx="11179899" cy="5900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973735"/>
              </a:buClr>
              <a:buSzPts val="1300"/>
              <a:buNone/>
            </a:pPr>
            <a:r>
              <a:rPr lang="en-US" sz="2600"/>
              <a:t>1. Create Console App named </a:t>
            </a:r>
            <a:r>
              <a:rPr lang="en-US" sz="2600" b="1" i="1"/>
              <a:t>HelloWorldApp </a:t>
            </a:r>
            <a:r>
              <a:rPr lang="en-US" sz="2600"/>
              <a:t>with C# language</a:t>
            </a:r>
            <a:endParaRPr/>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r>
              <a:rPr lang="en-US" sz="2600"/>
              <a:t>  </a:t>
            </a:r>
            <a:endParaRPr/>
          </a:p>
        </p:txBody>
      </p:sp>
      <p:sp>
        <p:nvSpPr>
          <p:cNvPr id="450" name="Google Shape;450;p3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451" name="Google Shape;451;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52" name="Google Shape;452;p38"/>
          <p:cNvSpPr txBox="1">
            <a:spLocks noGrp="1"/>
          </p:cNvSpPr>
          <p:nvPr>
            <p:ph type="title"/>
          </p:nvPr>
        </p:nvSpPr>
        <p:spPr>
          <a:xfrm>
            <a:off x="279238" y="706734"/>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On macOS 10.14 "Mojave"</a:t>
            </a:r>
            <a:endParaRPr/>
          </a:p>
        </p:txBody>
      </p:sp>
      <p:sp>
        <p:nvSpPr>
          <p:cNvPr id="453" name="Google Shape;453;p38"/>
          <p:cNvSpPr txBox="1"/>
          <p:nvPr/>
        </p:nvSpPr>
        <p:spPr>
          <a:xfrm>
            <a:off x="279238" y="1399323"/>
            <a:ext cx="11757988" cy="492443"/>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Install package: </a:t>
            </a:r>
            <a:r>
              <a:rPr lang="en-US" sz="2600" b="1">
                <a:solidFill>
                  <a:schemeClr val="dk1"/>
                </a:solidFill>
                <a:latin typeface="Arial"/>
                <a:ea typeface="Arial"/>
                <a:cs typeface="Arial"/>
                <a:sym typeface="Arial"/>
              </a:rPr>
              <a:t>dotnet-sdk-5.0.102-osx-x64.pkg </a:t>
            </a:r>
            <a:r>
              <a:rPr lang="en-US" sz="2600">
                <a:solidFill>
                  <a:schemeClr val="dk1"/>
                </a:solidFill>
                <a:latin typeface="Arial"/>
                <a:ea typeface="Arial"/>
                <a:cs typeface="Arial"/>
                <a:sym typeface="Arial"/>
              </a:rPr>
              <a:t>and open </a:t>
            </a:r>
            <a:r>
              <a:rPr lang="en-US" sz="2600" b="1">
                <a:solidFill>
                  <a:schemeClr val="dk1"/>
                </a:solidFill>
                <a:latin typeface="Arial"/>
                <a:ea typeface="Arial"/>
                <a:cs typeface="Arial"/>
                <a:sym typeface="Arial"/>
              </a:rPr>
              <a:t>Terminal </a:t>
            </a:r>
            <a:r>
              <a:rPr lang="en-US" sz="2600">
                <a:solidFill>
                  <a:schemeClr val="dk1"/>
                </a:solidFill>
                <a:latin typeface="Arial"/>
                <a:ea typeface="Arial"/>
                <a:cs typeface="Arial"/>
                <a:sym typeface="Arial"/>
              </a:rPr>
              <a:t>dialog</a:t>
            </a:r>
            <a:r>
              <a:rPr lang="en-US" sz="2600" b="1">
                <a:solidFill>
                  <a:schemeClr val="dk1"/>
                </a:solidFill>
                <a:latin typeface="Arial"/>
                <a:ea typeface="Arial"/>
                <a:cs typeface="Arial"/>
                <a:sym typeface="Arial"/>
              </a:rPr>
              <a:t> </a:t>
            </a:r>
            <a:endParaRPr/>
          </a:p>
        </p:txBody>
      </p:sp>
      <p:grpSp>
        <p:nvGrpSpPr>
          <p:cNvPr id="454" name="Google Shape;454;p38"/>
          <p:cNvGrpSpPr/>
          <p:nvPr/>
        </p:nvGrpSpPr>
        <p:grpSpPr>
          <a:xfrm>
            <a:off x="674548" y="2681905"/>
            <a:ext cx="8116612" cy="2270943"/>
            <a:chOff x="1082370" y="3429000"/>
            <a:chExt cx="10027260" cy="2509345"/>
          </a:xfrm>
        </p:grpSpPr>
        <p:pic>
          <p:nvPicPr>
            <p:cNvPr id="455" name="Google Shape;455;p38"/>
            <p:cNvPicPr preferRelativeResize="0"/>
            <p:nvPr/>
          </p:nvPicPr>
          <p:blipFill rotWithShape="1">
            <a:blip r:embed="rId3">
              <a:alphaModFix/>
            </a:blip>
            <a:srcRect/>
            <a:stretch/>
          </p:blipFill>
          <p:spPr>
            <a:xfrm>
              <a:off x="1082370" y="3429000"/>
              <a:ext cx="10027260" cy="2509345"/>
            </a:xfrm>
            <a:prstGeom prst="rect">
              <a:avLst/>
            </a:prstGeom>
            <a:noFill/>
            <a:ln>
              <a:noFill/>
            </a:ln>
          </p:spPr>
        </p:pic>
        <p:sp>
          <p:nvSpPr>
            <p:cNvPr id="456" name="Google Shape;456;p38"/>
            <p:cNvSpPr/>
            <p:nvPr/>
          </p:nvSpPr>
          <p:spPr>
            <a:xfrm>
              <a:off x="4359883" y="3625349"/>
              <a:ext cx="5446269" cy="28449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457" name="Google Shape;457;p38"/>
          <p:cNvPicPr preferRelativeResize="0"/>
          <p:nvPr/>
        </p:nvPicPr>
        <p:blipFill rotWithShape="1">
          <a:blip r:embed="rId4">
            <a:alphaModFix/>
          </a:blip>
          <a:srcRect/>
          <a:stretch/>
        </p:blipFill>
        <p:spPr>
          <a:xfrm>
            <a:off x="9031894" y="2689941"/>
            <a:ext cx="3005332" cy="1834240"/>
          </a:xfrm>
          <a:prstGeom prst="rect">
            <a:avLst/>
          </a:prstGeom>
          <a:noFill/>
          <a:ln>
            <a:noFill/>
          </a:ln>
        </p:spPr>
      </p:pic>
      <p:sp>
        <p:nvSpPr>
          <p:cNvPr id="458" name="Google Shape;458;p38"/>
          <p:cNvSpPr txBox="1"/>
          <p:nvPr/>
        </p:nvSpPr>
        <p:spPr>
          <a:xfrm flipH="1">
            <a:off x="249361" y="4925875"/>
            <a:ext cx="5873729" cy="44490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2. Run </a:t>
            </a:r>
            <a:r>
              <a:rPr lang="en-US" sz="2600" b="1" i="1">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application</a:t>
            </a:r>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grpSp>
        <p:nvGrpSpPr>
          <p:cNvPr id="459" name="Google Shape;459;p38"/>
          <p:cNvGrpSpPr/>
          <p:nvPr/>
        </p:nvGrpSpPr>
        <p:grpSpPr>
          <a:xfrm>
            <a:off x="674548" y="5494221"/>
            <a:ext cx="6361441" cy="915589"/>
            <a:chOff x="674548" y="5494221"/>
            <a:chExt cx="6361441" cy="915589"/>
          </a:xfrm>
        </p:grpSpPr>
        <p:pic>
          <p:nvPicPr>
            <p:cNvPr id="460" name="Google Shape;460;p38"/>
            <p:cNvPicPr preferRelativeResize="0"/>
            <p:nvPr/>
          </p:nvPicPr>
          <p:blipFill rotWithShape="1">
            <a:blip r:embed="rId5">
              <a:alphaModFix/>
            </a:blip>
            <a:srcRect/>
            <a:stretch/>
          </p:blipFill>
          <p:spPr>
            <a:xfrm>
              <a:off x="674548" y="5494221"/>
              <a:ext cx="6361441" cy="915589"/>
            </a:xfrm>
            <a:prstGeom prst="rect">
              <a:avLst/>
            </a:prstGeom>
            <a:noFill/>
            <a:ln>
              <a:noFill/>
            </a:ln>
          </p:spPr>
        </p:pic>
        <p:sp>
          <p:nvSpPr>
            <p:cNvPr id="461" name="Google Shape;461;p38"/>
            <p:cNvSpPr/>
            <p:nvPr/>
          </p:nvSpPr>
          <p:spPr>
            <a:xfrm>
              <a:off x="3771188" y="5680365"/>
              <a:ext cx="3180721" cy="28433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9"/>
          <p:cNvSpPr txBox="1">
            <a:spLocks noGrp="1"/>
          </p:cNvSpPr>
          <p:nvPr>
            <p:ph type="body" idx="1"/>
          </p:nvPr>
        </p:nvSpPr>
        <p:spPr>
          <a:xfrm flipH="1">
            <a:off x="249361" y="1797448"/>
            <a:ext cx="11179899" cy="5900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973735"/>
              </a:buClr>
              <a:buSzPts val="1300"/>
              <a:buNone/>
            </a:pPr>
            <a:r>
              <a:rPr lang="en-US" sz="2600"/>
              <a:t>1. Create Console App named </a:t>
            </a:r>
            <a:r>
              <a:rPr lang="en-US" sz="2600" b="1" i="1"/>
              <a:t>HelloWorldApp </a:t>
            </a:r>
            <a:r>
              <a:rPr lang="en-US" sz="2600"/>
              <a:t>with C# language</a:t>
            </a:r>
            <a:endParaRPr/>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r>
              <a:rPr lang="en-US" sz="2600"/>
              <a:t>  </a:t>
            </a:r>
            <a:endParaRPr/>
          </a:p>
        </p:txBody>
      </p:sp>
      <p:sp>
        <p:nvSpPr>
          <p:cNvPr id="467" name="Google Shape;467;p3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468" name="Google Shape;468;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469" name="Google Shape;469;p39"/>
          <p:cNvSpPr txBox="1"/>
          <p:nvPr/>
        </p:nvSpPr>
        <p:spPr>
          <a:xfrm>
            <a:off x="184651" y="1250933"/>
            <a:ext cx="11355707" cy="492443"/>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Install package: </a:t>
            </a:r>
            <a:r>
              <a:rPr lang="en-US" sz="2600" b="1">
                <a:solidFill>
                  <a:schemeClr val="dk1"/>
                </a:solidFill>
                <a:latin typeface="Arial"/>
                <a:ea typeface="Arial"/>
                <a:cs typeface="Arial"/>
                <a:sym typeface="Arial"/>
              </a:rPr>
              <a:t>dotnet-sdk-5.0 </a:t>
            </a:r>
            <a:r>
              <a:rPr lang="en-US" sz="2600">
                <a:solidFill>
                  <a:schemeClr val="dk1"/>
                </a:solidFill>
                <a:latin typeface="Arial"/>
                <a:ea typeface="Arial"/>
                <a:cs typeface="Arial"/>
                <a:sym typeface="Arial"/>
              </a:rPr>
              <a:t>and open </a:t>
            </a:r>
            <a:r>
              <a:rPr lang="en-US" sz="2600" b="1">
                <a:solidFill>
                  <a:schemeClr val="dk1"/>
                </a:solidFill>
                <a:latin typeface="Arial"/>
                <a:ea typeface="Arial"/>
                <a:cs typeface="Arial"/>
                <a:sym typeface="Arial"/>
              </a:rPr>
              <a:t>Terminal </a:t>
            </a:r>
            <a:r>
              <a:rPr lang="en-US" sz="2600">
                <a:solidFill>
                  <a:schemeClr val="dk1"/>
                </a:solidFill>
                <a:latin typeface="Arial"/>
                <a:ea typeface="Arial"/>
                <a:cs typeface="Arial"/>
                <a:sym typeface="Arial"/>
              </a:rPr>
              <a:t>dialog</a:t>
            </a:r>
            <a:r>
              <a:rPr lang="en-US" sz="2600" b="1">
                <a:solidFill>
                  <a:schemeClr val="dk1"/>
                </a:solidFill>
                <a:latin typeface="Arial"/>
                <a:ea typeface="Arial"/>
                <a:cs typeface="Arial"/>
                <a:sym typeface="Arial"/>
              </a:rPr>
              <a:t> </a:t>
            </a:r>
            <a:endParaRPr/>
          </a:p>
        </p:txBody>
      </p:sp>
      <p:sp>
        <p:nvSpPr>
          <p:cNvPr id="470" name="Google Shape;470;p39"/>
          <p:cNvSpPr txBox="1"/>
          <p:nvPr/>
        </p:nvSpPr>
        <p:spPr>
          <a:xfrm flipH="1">
            <a:off x="249361" y="4925875"/>
            <a:ext cx="5873729" cy="44490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2. Run </a:t>
            </a:r>
            <a:r>
              <a:rPr lang="en-US" sz="2600" b="1" i="1">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application</a:t>
            </a:r>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sp>
        <p:nvSpPr>
          <p:cNvPr id="471" name="Google Shape;471;p39"/>
          <p:cNvSpPr txBox="1">
            <a:spLocks noGrp="1"/>
          </p:cNvSpPr>
          <p:nvPr>
            <p:ph type="title"/>
          </p:nvPr>
        </p:nvSpPr>
        <p:spPr>
          <a:xfrm>
            <a:off x="274000" y="675500"/>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On Linux(Ubuntu 14.05) OS</a:t>
            </a:r>
            <a:endParaRPr sz="4000" b="1"/>
          </a:p>
        </p:txBody>
      </p:sp>
      <p:pic>
        <p:nvPicPr>
          <p:cNvPr id="472" name="Google Shape;472;p39"/>
          <p:cNvPicPr preferRelativeResize="0"/>
          <p:nvPr/>
        </p:nvPicPr>
        <p:blipFill rotWithShape="1">
          <a:blip r:embed="rId3">
            <a:alphaModFix/>
          </a:blip>
          <a:srcRect/>
          <a:stretch/>
        </p:blipFill>
        <p:spPr>
          <a:xfrm>
            <a:off x="679114" y="5432485"/>
            <a:ext cx="8006945" cy="894743"/>
          </a:xfrm>
          <a:prstGeom prst="rect">
            <a:avLst/>
          </a:prstGeom>
          <a:noFill/>
          <a:ln>
            <a:noFill/>
          </a:ln>
        </p:spPr>
      </p:pic>
      <p:sp>
        <p:nvSpPr>
          <p:cNvPr id="473" name="Google Shape;473;p39"/>
          <p:cNvSpPr/>
          <p:nvPr/>
        </p:nvSpPr>
        <p:spPr>
          <a:xfrm>
            <a:off x="4466896" y="5453505"/>
            <a:ext cx="4067503" cy="31667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74" name="Google Shape;474;p39"/>
          <p:cNvPicPr preferRelativeResize="0"/>
          <p:nvPr/>
        </p:nvPicPr>
        <p:blipFill rotWithShape="1">
          <a:blip r:embed="rId4">
            <a:alphaModFix/>
          </a:blip>
          <a:srcRect/>
          <a:stretch/>
        </p:blipFill>
        <p:spPr>
          <a:xfrm>
            <a:off x="9369903" y="2343825"/>
            <a:ext cx="2572736" cy="2625674"/>
          </a:xfrm>
          <a:prstGeom prst="rect">
            <a:avLst/>
          </a:prstGeom>
          <a:noFill/>
          <a:ln>
            <a:noFill/>
          </a:ln>
        </p:spPr>
      </p:pic>
      <p:grpSp>
        <p:nvGrpSpPr>
          <p:cNvPr id="475" name="Google Shape;475;p39"/>
          <p:cNvGrpSpPr/>
          <p:nvPr/>
        </p:nvGrpSpPr>
        <p:grpSpPr>
          <a:xfrm>
            <a:off x="679115" y="2292559"/>
            <a:ext cx="8006944" cy="2676940"/>
            <a:chOff x="679115" y="2292559"/>
            <a:chExt cx="8193646" cy="2515214"/>
          </a:xfrm>
        </p:grpSpPr>
        <p:pic>
          <p:nvPicPr>
            <p:cNvPr id="476" name="Google Shape;476;p39"/>
            <p:cNvPicPr preferRelativeResize="0"/>
            <p:nvPr/>
          </p:nvPicPr>
          <p:blipFill rotWithShape="1">
            <a:blip r:embed="rId5">
              <a:alphaModFix/>
            </a:blip>
            <a:srcRect/>
            <a:stretch/>
          </p:blipFill>
          <p:spPr>
            <a:xfrm>
              <a:off x="679115" y="2292559"/>
              <a:ext cx="8193646" cy="2515214"/>
            </a:xfrm>
            <a:prstGeom prst="rect">
              <a:avLst/>
            </a:prstGeom>
            <a:noFill/>
            <a:ln>
              <a:noFill/>
            </a:ln>
          </p:spPr>
        </p:pic>
        <p:sp>
          <p:nvSpPr>
            <p:cNvPr id="477" name="Google Shape;477;p39"/>
            <p:cNvSpPr/>
            <p:nvPr/>
          </p:nvSpPr>
          <p:spPr>
            <a:xfrm>
              <a:off x="3581399" y="2742558"/>
              <a:ext cx="3838903" cy="26960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7449587" cy="57543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1"/>
              <a:t>What is the .NET Framework</a:t>
            </a:r>
            <a:endParaRPr/>
          </a:p>
        </p:txBody>
      </p:sp>
      <p:sp>
        <p:nvSpPr>
          <p:cNvPr id="112" name="Google Shape;112;p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p:nvPr/>
        </p:nvSpPr>
        <p:spPr>
          <a:xfrm>
            <a:off x="275516" y="1378475"/>
            <a:ext cx="7923320" cy="460638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212121"/>
                </a:solidFill>
                <a:latin typeface="Arial"/>
                <a:ea typeface="Arial"/>
                <a:cs typeface="Arial"/>
                <a:sym typeface="Arial"/>
              </a:rPr>
              <a:t>Microsoft </a:t>
            </a:r>
            <a:r>
              <a:rPr lang="en-US" sz="2600" b="1">
                <a:solidFill>
                  <a:srgbClr val="212121"/>
                </a:solidFill>
                <a:latin typeface="Arial"/>
                <a:ea typeface="Arial"/>
                <a:cs typeface="Arial"/>
                <a:sym typeface="Arial"/>
              </a:rPr>
              <a:t>.NET Framework </a:t>
            </a:r>
            <a:r>
              <a:rPr lang="en-US" sz="2600" b="1">
                <a:solidFill>
                  <a:schemeClr val="dk1"/>
                </a:solidFill>
                <a:latin typeface="Arial"/>
                <a:ea typeface="Arial"/>
                <a:cs typeface="Arial"/>
                <a:sym typeface="Arial"/>
              </a:rPr>
              <a:t>1.0 </a:t>
            </a:r>
            <a:r>
              <a:rPr lang="en-US" sz="2600">
                <a:solidFill>
                  <a:schemeClr val="dk1"/>
                </a:solidFill>
                <a:latin typeface="Arial"/>
                <a:ea typeface="Arial"/>
                <a:cs typeface="Arial"/>
                <a:sym typeface="Arial"/>
              </a:rPr>
              <a:t>was released Feb 13,  2002 </a:t>
            </a:r>
            <a:r>
              <a:rPr lang="en-US" sz="2600">
                <a:solidFill>
                  <a:srgbClr val="212121"/>
                </a:solidFill>
                <a:latin typeface="Arial"/>
                <a:ea typeface="Arial"/>
                <a:cs typeface="Arial"/>
                <a:sym typeface="Arial"/>
              </a:rPr>
              <a:t>is the original implementation of .NET</a:t>
            </a:r>
            <a:endParaRPr/>
          </a:p>
          <a:p>
            <a:pPr marL="342900" marR="0" lvl="0" indent="-342900" algn="just" rtl="0">
              <a:spcBef>
                <a:spcPts val="10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Developed and run-on Windows platform only</a:t>
            </a:r>
            <a:endParaRPr/>
          </a:p>
          <a:p>
            <a:pPr marL="342900" marR="0" lvl="0" indent="-342900" algn="just" rtl="0">
              <a:spcBef>
                <a:spcPts val="10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Closed</a:t>
            </a:r>
            <a:endParaRPr/>
          </a:p>
          <a:p>
            <a:pPr marL="342900" marR="0" lvl="1" indent="-342900" algn="just" rtl="0">
              <a:spcBef>
                <a:spcPts val="1000"/>
              </a:spcBef>
              <a:spcAft>
                <a:spcPts val="0"/>
              </a:spcAft>
              <a:buClr>
                <a:srgbClr val="973735"/>
              </a:buClr>
              <a:buSzPts val="1300"/>
              <a:buFont typeface="Noto Sans Symbols"/>
              <a:buChar char="◆"/>
            </a:pPr>
            <a:r>
              <a:rPr lang="en-US" sz="2600" b="0" i="0" u="none" strike="noStrike" cap="none">
                <a:solidFill>
                  <a:schemeClr val="dk1"/>
                </a:solidFill>
                <a:latin typeface="Arial"/>
                <a:ea typeface="Arial"/>
                <a:cs typeface="Arial"/>
                <a:sym typeface="Arial"/>
              </a:rPr>
              <a:t>It supports ASP.NET Web Forms, WinForms, WCF, Silverlight, WPF, LINQ, ADO.NET Entity Framework, Parallel LINQ, Task Parallel Library, etc</a:t>
            </a:r>
            <a:endParaRPr sz="2600" b="0" i="0" u="none" strike="noStrike" cap="none">
              <a:solidFill>
                <a:schemeClr val="dk1"/>
              </a:solidFill>
              <a:latin typeface="Arial"/>
              <a:ea typeface="Arial"/>
              <a:cs typeface="Arial"/>
              <a:sym typeface="Arial"/>
            </a:endParaRPr>
          </a:p>
          <a:p>
            <a:pPr marL="342900" marR="0" lvl="1" indent="-342900" algn="just" rtl="0">
              <a:spcBef>
                <a:spcPts val="1000"/>
              </a:spcBef>
              <a:spcAft>
                <a:spcPts val="0"/>
              </a:spcAft>
              <a:buClr>
                <a:srgbClr val="973735"/>
              </a:buClr>
              <a:buSzPts val="1300"/>
              <a:buFont typeface="Noto Sans Symbols"/>
              <a:buChar char="◆"/>
            </a:pPr>
            <a:r>
              <a:rPr lang="en-US" sz="2600" b="0" i="0" u="none" strike="noStrike" cap="none">
                <a:solidFill>
                  <a:srgbClr val="212121"/>
                </a:solidFill>
                <a:latin typeface="Arial"/>
                <a:ea typeface="Arial"/>
                <a:cs typeface="Arial"/>
                <a:sym typeface="Arial"/>
              </a:rPr>
              <a:t>The .</a:t>
            </a:r>
            <a:r>
              <a:rPr lang="en-US" sz="2600" b="1" i="0" u="none" strike="noStrike" cap="none">
                <a:solidFill>
                  <a:srgbClr val="212121"/>
                </a:solidFill>
                <a:latin typeface="Arial"/>
                <a:ea typeface="Arial"/>
                <a:cs typeface="Arial"/>
                <a:sym typeface="Arial"/>
              </a:rPr>
              <a:t>NET Framework 4.8 </a:t>
            </a:r>
            <a:r>
              <a:rPr lang="en-US" sz="2600" b="0" i="0" u="none" strike="noStrike" cap="none">
                <a:solidFill>
                  <a:srgbClr val="212121"/>
                </a:solidFill>
                <a:latin typeface="Arial"/>
                <a:ea typeface="Arial"/>
                <a:cs typeface="Arial"/>
                <a:sym typeface="Arial"/>
              </a:rPr>
              <a:t>version was released on April 18, 2019 </a:t>
            </a:r>
            <a:endParaRPr sz="2600" b="0" i="0" u="none" strike="noStrike" cap="none">
              <a:solidFill>
                <a:schemeClr val="dk1"/>
              </a:solidFill>
              <a:latin typeface="Arial"/>
              <a:ea typeface="Arial"/>
              <a:cs typeface="Arial"/>
              <a:sym typeface="Arial"/>
            </a:endParaRPr>
          </a:p>
        </p:txBody>
      </p:sp>
      <p:grpSp>
        <p:nvGrpSpPr>
          <p:cNvPr id="115" name="Google Shape;115;p4"/>
          <p:cNvGrpSpPr/>
          <p:nvPr/>
        </p:nvGrpSpPr>
        <p:grpSpPr>
          <a:xfrm>
            <a:off x="8717589" y="1133827"/>
            <a:ext cx="3432370" cy="5306040"/>
            <a:chOff x="0" y="114404"/>
            <a:chExt cx="3432370" cy="5306040"/>
          </a:xfrm>
        </p:grpSpPr>
        <p:sp>
          <p:nvSpPr>
            <p:cNvPr id="116" name="Google Shape;116;p4"/>
            <p:cNvSpPr/>
            <p:nvPr/>
          </p:nvSpPr>
          <p:spPr>
            <a:xfrm>
              <a:off x="0" y="365324"/>
              <a:ext cx="3432370" cy="428400"/>
            </a:xfrm>
            <a:prstGeom prst="rect">
              <a:avLst/>
            </a:prstGeom>
            <a:solidFill>
              <a:schemeClr val="lt1">
                <a:alpha val="89803"/>
              </a:schemeClr>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171618" y="114404"/>
              <a:ext cx="2402659" cy="501840"/>
            </a:xfrm>
            <a:prstGeom prst="roundRect">
              <a:avLst>
                <a:gd name="adj" fmla="val 16667"/>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txBox="1"/>
            <p:nvPr/>
          </p:nvSpPr>
          <p:spPr>
            <a:xfrm>
              <a:off x="196116" y="138902"/>
              <a:ext cx="2353663" cy="452844"/>
            </a:xfrm>
            <a:prstGeom prst="rect">
              <a:avLst/>
            </a:prstGeom>
            <a:noFill/>
            <a:ln>
              <a:noFill/>
            </a:ln>
          </p:spPr>
          <p:txBody>
            <a:bodyPr spcFirstLastPara="1" wrap="square" lIns="90800" tIns="0" rIns="90800" bIns="0" anchor="ctr"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a:solidFill>
                    <a:schemeClr val="lt1"/>
                  </a:solidFill>
                  <a:latin typeface="Calibri"/>
                  <a:ea typeface="Calibri"/>
                  <a:cs typeface="Calibri"/>
                  <a:sym typeface="Calibri"/>
                </a:rPr>
                <a:t>.NET Framework 1.0</a:t>
              </a:r>
              <a:endParaRPr sz="1700">
                <a:solidFill>
                  <a:schemeClr val="lt1"/>
                </a:solidFill>
                <a:latin typeface="Arial"/>
                <a:ea typeface="Arial"/>
                <a:cs typeface="Arial"/>
                <a:sym typeface="Arial"/>
              </a:endParaRPr>
            </a:p>
          </p:txBody>
        </p:sp>
        <p:sp>
          <p:nvSpPr>
            <p:cNvPr id="119" name="Google Shape;119;p4"/>
            <p:cNvSpPr/>
            <p:nvPr/>
          </p:nvSpPr>
          <p:spPr>
            <a:xfrm>
              <a:off x="0" y="1136444"/>
              <a:ext cx="3432370" cy="428400"/>
            </a:xfrm>
            <a:prstGeom prst="rect">
              <a:avLst/>
            </a:prstGeom>
            <a:solidFill>
              <a:schemeClr val="lt1">
                <a:alpha val="89803"/>
              </a:schemeClr>
            </a:solidFill>
            <a:ln w="12700"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171618" y="885524"/>
              <a:ext cx="2402659" cy="501840"/>
            </a:xfrm>
            <a:prstGeom prst="roundRect">
              <a:avLst>
                <a:gd name="adj" fmla="val 16667"/>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txBox="1"/>
            <p:nvPr/>
          </p:nvSpPr>
          <p:spPr>
            <a:xfrm>
              <a:off x="196116" y="910022"/>
              <a:ext cx="2353663" cy="452844"/>
            </a:xfrm>
            <a:prstGeom prst="rect">
              <a:avLst/>
            </a:prstGeom>
            <a:noFill/>
            <a:ln>
              <a:noFill/>
            </a:ln>
          </p:spPr>
          <p:txBody>
            <a:bodyPr spcFirstLastPara="1" wrap="square" lIns="90800" tIns="0" rIns="90800" bIns="0" anchor="ctr"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a:solidFill>
                    <a:schemeClr val="lt1"/>
                  </a:solidFill>
                  <a:latin typeface="Calibri"/>
                  <a:ea typeface="Calibri"/>
                  <a:cs typeface="Calibri"/>
                  <a:sym typeface="Calibri"/>
                </a:rPr>
                <a:t>.NET Framework 1.1</a:t>
              </a:r>
              <a:endParaRPr sz="1700">
                <a:solidFill>
                  <a:schemeClr val="lt1"/>
                </a:solidFill>
                <a:latin typeface="Arial"/>
                <a:ea typeface="Arial"/>
                <a:cs typeface="Arial"/>
                <a:sym typeface="Arial"/>
              </a:endParaRPr>
            </a:p>
          </p:txBody>
        </p:sp>
        <p:sp>
          <p:nvSpPr>
            <p:cNvPr id="122" name="Google Shape;122;p4"/>
            <p:cNvSpPr/>
            <p:nvPr/>
          </p:nvSpPr>
          <p:spPr>
            <a:xfrm>
              <a:off x="0" y="1907564"/>
              <a:ext cx="3432370" cy="428400"/>
            </a:xfrm>
            <a:prstGeom prst="rect">
              <a:avLst/>
            </a:prstGeom>
            <a:solidFill>
              <a:schemeClr val="lt1">
                <a:alpha val="89803"/>
              </a:schemeClr>
            </a:solidFill>
            <a:ln w="12700"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171618" y="1656644"/>
              <a:ext cx="2402659" cy="501840"/>
            </a:xfrm>
            <a:prstGeom prst="roundRect">
              <a:avLst>
                <a:gd name="adj" fmla="val 16667"/>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txBox="1"/>
            <p:nvPr/>
          </p:nvSpPr>
          <p:spPr>
            <a:xfrm>
              <a:off x="196116" y="1681142"/>
              <a:ext cx="2353663" cy="452844"/>
            </a:xfrm>
            <a:prstGeom prst="rect">
              <a:avLst/>
            </a:prstGeom>
            <a:noFill/>
            <a:ln>
              <a:noFill/>
            </a:ln>
          </p:spPr>
          <p:txBody>
            <a:bodyPr spcFirstLastPara="1" wrap="square" lIns="90800" tIns="0" rIns="90800" bIns="0" anchor="ctr"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a:solidFill>
                    <a:schemeClr val="lt1"/>
                  </a:solidFill>
                  <a:latin typeface="Calibri"/>
                  <a:ea typeface="Calibri"/>
                  <a:cs typeface="Calibri"/>
                  <a:sym typeface="Calibri"/>
                </a:rPr>
                <a:t>.NET Framework 2.0</a:t>
              </a:r>
              <a:endParaRPr sz="1700">
                <a:solidFill>
                  <a:schemeClr val="lt1"/>
                </a:solidFill>
                <a:latin typeface="Arial"/>
                <a:ea typeface="Arial"/>
                <a:cs typeface="Arial"/>
                <a:sym typeface="Arial"/>
              </a:endParaRPr>
            </a:p>
          </p:txBody>
        </p:sp>
        <p:sp>
          <p:nvSpPr>
            <p:cNvPr id="125" name="Google Shape;125;p4"/>
            <p:cNvSpPr/>
            <p:nvPr/>
          </p:nvSpPr>
          <p:spPr>
            <a:xfrm>
              <a:off x="0" y="2678684"/>
              <a:ext cx="3432370" cy="428400"/>
            </a:xfrm>
            <a:prstGeom prst="rect">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171618" y="2427764"/>
              <a:ext cx="2402659" cy="501840"/>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196116" y="2452262"/>
              <a:ext cx="2353663" cy="452844"/>
            </a:xfrm>
            <a:prstGeom prst="rect">
              <a:avLst/>
            </a:prstGeom>
            <a:noFill/>
            <a:ln>
              <a:noFill/>
            </a:ln>
          </p:spPr>
          <p:txBody>
            <a:bodyPr spcFirstLastPara="1" wrap="square" lIns="90800" tIns="0" rIns="90800" bIns="0" anchor="ctr"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a:solidFill>
                    <a:schemeClr val="lt1"/>
                  </a:solidFill>
                  <a:latin typeface="Calibri"/>
                  <a:ea typeface="Calibri"/>
                  <a:cs typeface="Calibri"/>
                  <a:sym typeface="Calibri"/>
                </a:rPr>
                <a:t>.NET Framework 3.0</a:t>
              </a:r>
              <a:endParaRPr sz="1700">
                <a:solidFill>
                  <a:schemeClr val="lt1"/>
                </a:solidFill>
                <a:latin typeface="Arial"/>
                <a:ea typeface="Arial"/>
                <a:cs typeface="Arial"/>
                <a:sym typeface="Arial"/>
              </a:endParaRPr>
            </a:p>
          </p:txBody>
        </p:sp>
        <p:sp>
          <p:nvSpPr>
            <p:cNvPr id="128" name="Google Shape;128;p4"/>
            <p:cNvSpPr/>
            <p:nvPr/>
          </p:nvSpPr>
          <p:spPr>
            <a:xfrm>
              <a:off x="0" y="3449804"/>
              <a:ext cx="3432370" cy="428400"/>
            </a:xfrm>
            <a:prstGeom prst="rect">
              <a:avLst/>
            </a:prstGeom>
            <a:solidFill>
              <a:schemeClr val="lt1">
                <a:alpha val="89803"/>
              </a:schemeClr>
            </a:solidFill>
            <a:ln w="12700"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171618" y="3198884"/>
              <a:ext cx="2402659" cy="501840"/>
            </a:xfrm>
            <a:prstGeom prst="roundRect">
              <a:avLst>
                <a:gd name="adj" fmla="val 16667"/>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txBox="1"/>
            <p:nvPr/>
          </p:nvSpPr>
          <p:spPr>
            <a:xfrm>
              <a:off x="196116" y="3223382"/>
              <a:ext cx="2353663" cy="452844"/>
            </a:xfrm>
            <a:prstGeom prst="rect">
              <a:avLst/>
            </a:prstGeom>
            <a:noFill/>
            <a:ln>
              <a:noFill/>
            </a:ln>
          </p:spPr>
          <p:txBody>
            <a:bodyPr spcFirstLastPara="1" wrap="square" lIns="90800" tIns="0" rIns="90800" bIns="0" anchor="ctr"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a:solidFill>
                    <a:schemeClr val="lt1"/>
                  </a:solidFill>
                  <a:latin typeface="Calibri"/>
                  <a:ea typeface="Calibri"/>
                  <a:cs typeface="Calibri"/>
                  <a:sym typeface="Calibri"/>
                </a:rPr>
                <a:t>.NET Framework 3.5</a:t>
              </a:r>
              <a:endParaRPr sz="1700">
                <a:solidFill>
                  <a:schemeClr val="lt1"/>
                </a:solidFill>
                <a:latin typeface="Arial"/>
                <a:ea typeface="Arial"/>
                <a:cs typeface="Arial"/>
                <a:sym typeface="Arial"/>
              </a:endParaRPr>
            </a:p>
          </p:txBody>
        </p:sp>
        <p:sp>
          <p:nvSpPr>
            <p:cNvPr id="131" name="Google Shape;131;p4"/>
            <p:cNvSpPr/>
            <p:nvPr/>
          </p:nvSpPr>
          <p:spPr>
            <a:xfrm>
              <a:off x="0" y="4220924"/>
              <a:ext cx="3432370" cy="428400"/>
            </a:xfrm>
            <a:prstGeom prst="rect">
              <a:avLst/>
            </a:prstGeom>
            <a:solidFill>
              <a:schemeClr val="lt1">
                <a:alpha val="89803"/>
              </a:schemeClr>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171618" y="3970004"/>
              <a:ext cx="2402659" cy="501840"/>
            </a:xfrm>
            <a:prstGeom prst="roundRect">
              <a:avLst>
                <a:gd name="adj" fmla="val 16667"/>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txBox="1"/>
            <p:nvPr/>
          </p:nvSpPr>
          <p:spPr>
            <a:xfrm>
              <a:off x="196116" y="3994502"/>
              <a:ext cx="2353663" cy="452844"/>
            </a:xfrm>
            <a:prstGeom prst="rect">
              <a:avLst/>
            </a:prstGeom>
            <a:noFill/>
            <a:ln>
              <a:noFill/>
            </a:ln>
          </p:spPr>
          <p:txBody>
            <a:bodyPr spcFirstLastPara="1" wrap="square" lIns="90800" tIns="0" rIns="90800" bIns="0" anchor="ctr"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a:solidFill>
                    <a:schemeClr val="lt1"/>
                  </a:solidFill>
                  <a:latin typeface="Calibri"/>
                  <a:ea typeface="Calibri"/>
                  <a:cs typeface="Calibri"/>
                  <a:sym typeface="Calibri"/>
                </a:rPr>
                <a:t>.NET Framework 4.0</a:t>
              </a:r>
              <a:endParaRPr sz="1700">
                <a:solidFill>
                  <a:schemeClr val="lt1"/>
                </a:solidFill>
                <a:latin typeface="Arial"/>
                <a:ea typeface="Arial"/>
                <a:cs typeface="Arial"/>
                <a:sym typeface="Arial"/>
              </a:endParaRPr>
            </a:p>
          </p:txBody>
        </p:sp>
        <p:sp>
          <p:nvSpPr>
            <p:cNvPr id="134" name="Google Shape;134;p4"/>
            <p:cNvSpPr/>
            <p:nvPr/>
          </p:nvSpPr>
          <p:spPr>
            <a:xfrm>
              <a:off x="0" y="4992044"/>
              <a:ext cx="3432370" cy="428400"/>
            </a:xfrm>
            <a:prstGeom prst="rect">
              <a:avLst/>
            </a:prstGeom>
            <a:solidFill>
              <a:schemeClr val="lt1">
                <a:alpha val="89803"/>
              </a:schemeClr>
            </a:solidFill>
            <a:ln w="12700"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71618" y="4741124"/>
              <a:ext cx="2402659" cy="501840"/>
            </a:xfrm>
            <a:prstGeom prst="roundRect">
              <a:avLst>
                <a:gd name="adj" fmla="val 16667"/>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txBox="1"/>
            <p:nvPr/>
          </p:nvSpPr>
          <p:spPr>
            <a:xfrm>
              <a:off x="196116" y="4765622"/>
              <a:ext cx="2353663" cy="452844"/>
            </a:xfrm>
            <a:prstGeom prst="rect">
              <a:avLst/>
            </a:prstGeom>
            <a:noFill/>
            <a:ln>
              <a:noFill/>
            </a:ln>
          </p:spPr>
          <p:txBody>
            <a:bodyPr spcFirstLastPara="1" wrap="square" lIns="90800" tIns="0" rIns="90800" bIns="0" anchor="ctr"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1">
                  <a:solidFill>
                    <a:schemeClr val="lt1"/>
                  </a:solidFill>
                  <a:latin typeface="Calibri"/>
                  <a:ea typeface="Calibri"/>
                  <a:cs typeface="Calibri"/>
                  <a:sym typeface="Calibri"/>
                </a:rPr>
                <a:t>.NET Framework 4.5</a:t>
              </a:r>
              <a:endParaRPr sz="1700">
                <a:solidFill>
                  <a:schemeClr val="lt1"/>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0"/>
          <p:cNvSpPr txBox="1">
            <a:spLocks noGrp="1"/>
          </p:cNvSpPr>
          <p:nvPr>
            <p:ph type="title"/>
          </p:nvPr>
        </p:nvSpPr>
        <p:spPr>
          <a:xfrm>
            <a:off x="585951" y="656944"/>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Compilation Process .NET Application</a:t>
            </a:r>
            <a:endParaRPr sz="4000" b="1"/>
          </a:p>
        </p:txBody>
      </p:sp>
      <p:sp>
        <p:nvSpPr>
          <p:cNvPr id="484" name="Google Shape;484;p4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485" name="Google Shape;485;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pic>
        <p:nvPicPr>
          <p:cNvPr id="486" name="Google Shape;486;p40"/>
          <p:cNvPicPr preferRelativeResize="0"/>
          <p:nvPr/>
        </p:nvPicPr>
        <p:blipFill rotWithShape="1">
          <a:blip r:embed="rId3">
            <a:alphaModFix/>
          </a:blip>
          <a:srcRect/>
          <a:stretch/>
        </p:blipFill>
        <p:spPr>
          <a:xfrm>
            <a:off x="1143118" y="1368747"/>
            <a:ext cx="9905763" cy="5038642"/>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1"/>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493" name="Google Shape;493;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41</a:t>
            </a:fld>
            <a:endParaRPr sz="1200">
              <a:solidFill>
                <a:schemeClr val="dk1"/>
              </a:solidFill>
              <a:latin typeface="Arial"/>
              <a:ea typeface="Arial"/>
              <a:cs typeface="Arial"/>
              <a:sym typeface="Arial"/>
            </a:endParaRPr>
          </a:p>
        </p:txBody>
      </p:sp>
      <p:sp>
        <p:nvSpPr>
          <p:cNvPr id="494" name="Google Shape;494;p41"/>
          <p:cNvSpPr txBox="1"/>
          <p:nvPr/>
        </p:nvSpPr>
        <p:spPr>
          <a:xfrm>
            <a:off x="183928" y="1393097"/>
            <a:ext cx="11971283" cy="518603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compiler used by the dotnet CLI tool converts .NET source code(C#/VB/C++,..)  into </a:t>
            </a:r>
            <a:r>
              <a:rPr lang="en-US" sz="2600" b="1">
                <a:solidFill>
                  <a:srgbClr val="111111"/>
                </a:solidFill>
                <a:latin typeface="Arial"/>
                <a:ea typeface="Arial"/>
                <a:cs typeface="Arial"/>
                <a:sym typeface="Arial"/>
              </a:rPr>
              <a:t>Intermediate Language </a:t>
            </a:r>
            <a:r>
              <a:rPr lang="en-US" sz="2600">
                <a:solidFill>
                  <a:srgbClr val="111111"/>
                </a:solidFill>
                <a:latin typeface="Arial"/>
                <a:ea typeface="Arial"/>
                <a:cs typeface="Arial"/>
                <a:sym typeface="Arial"/>
              </a:rPr>
              <a:t>(IL) code, and stores the IL in an assembly (a </a:t>
            </a:r>
            <a:r>
              <a:rPr lang="en-US" sz="2600" b="1">
                <a:solidFill>
                  <a:srgbClr val="111111"/>
                </a:solidFill>
                <a:latin typeface="Arial"/>
                <a:ea typeface="Arial"/>
                <a:cs typeface="Arial"/>
                <a:sym typeface="Arial"/>
              </a:rPr>
              <a:t>DLL</a:t>
            </a:r>
            <a:r>
              <a:rPr lang="en-US" sz="2600">
                <a:solidFill>
                  <a:srgbClr val="111111"/>
                </a:solidFill>
                <a:latin typeface="Arial"/>
                <a:ea typeface="Arial"/>
                <a:cs typeface="Arial"/>
                <a:sym typeface="Arial"/>
              </a:rPr>
              <a:t> or </a:t>
            </a:r>
            <a:r>
              <a:rPr lang="en-US" sz="2600" b="1">
                <a:solidFill>
                  <a:srgbClr val="111111"/>
                </a:solidFill>
                <a:latin typeface="Arial"/>
                <a:ea typeface="Arial"/>
                <a:cs typeface="Arial"/>
                <a:sym typeface="Arial"/>
              </a:rPr>
              <a:t>EXE</a:t>
            </a:r>
            <a:r>
              <a:rPr lang="en-US" sz="2600">
                <a:solidFill>
                  <a:srgbClr val="111111"/>
                </a:solidFill>
                <a:latin typeface="Arial"/>
                <a:ea typeface="Arial"/>
                <a:cs typeface="Arial"/>
                <a:sym typeface="Arial"/>
              </a:rPr>
              <a:t> file).</a:t>
            </a:r>
            <a:endParaRPr/>
          </a:p>
          <a:p>
            <a:pPr marL="747713" marR="0" lvl="0" indent="-347663" algn="just" rtl="0">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IL code statements are like assembly language instructions, but they are executed by .NET Core's virtual machine, known as the </a:t>
            </a:r>
            <a:r>
              <a:rPr lang="en-US" sz="2300" b="1">
                <a:solidFill>
                  <a:srgbClr val="111111"/>
                </a:solidFill>
                <a:latin typeface="Arial"/>
                <a:ea typeface="Arial"/>
                <a:cs typeface="Arial"/>
                <a:sym typeface="Arial"/>
              </a:rPr>
              <a:t>CoreCLR</a:t>
            </a:r>
            <a:r>
              <a:rPr lang="en-US" sz="2300">
                <a:solidFill>
                  <a:srgbClr val="111111"/>
                </a:solidFill>
                <a:latin typeface="Arial"/>
                <a:ea typeface="Arial"/>
                <a:cs typeface="Arial"/>
                <a:sym typeface="Arial"/>
              </a:rPr>
              <a:t>.</a:t>
            </a:r>
            <a:endParaRPr/>
          </a:p>
          <a:p>
            <a:pPr marL="342900" marR="0" lvl="0" indent="-342900" algn="just" rtl="0">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At runtime, the </a:t>
            </a:r>
            <a:r>
              <a:rPr lang="en-US" sz="2600" b="1">
                <a:solidFill>
                  <a:srgbClr val="111111"/>
                </a:solidFill>
                <a:latin typeface="Arial"/>
                <a:ea typeface="Arial"/>
                <a:cs typeface="Arial"/>
                <a:sym typeface="Arial"/>
              </a:rPr>
              <a:t>CoreCLR</a:t>
            </a:r>
            <a:r>
              <a:rPr lang="en-US" sz="2600">
                <a:solidFill>
                  <a:srgbClr val="111111"/>
                </a:solidFill>
                <a:latin typeface="Arial"/>
                <a:ea typeface="Arial"/>
                <a:cs typeface="Arial"/>
                <a:sym typeface="Arial"/>
              </a:rPr>
              <a:t> loads the IL code from the assembly, JIT compiles it into native CPU instructions, and then it is executed by the CPU on your machine.</a:t>
            </a:r>
            <a:endParaRPr/>
          </a:p>
          <a:p>
            <a:pPr marL="342900" marR="0" lvl="0" indent="-342900" algn="just" rtl="0">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benefit of this two-step compilation process is that Microsoft can create CLRs for Linux and macOS as well as for Windows. The same IL code runs everywhere because of the second compilation process that generates code for the native operating system and CPU ...</a:t>
            </a:r>
            <a:endParaRPr/>
          </a:p>
        </p:txBody>
      </p:sp>
      <p:sp>
        <p:nvSpPr>
          <p:cNvPr id="495" name="Google Shape;495;p41"/>
          <p:cNvSpPr txBox="1">
            <a:spLocks noGrp="1"/>
          </p:cNvSpPr>
          <p:nvPr>
            <p:ph type="title"/>
          </p:nvPr>
        </p:nvSpPr>
        <p:spPr>
          <a:xfrm>
            <a:off x="417785" y="698985"/>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Compilation Process .NET Application</a:t>
            </a:r>
            <a:endParaRPr sz="40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2"/>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502" name="Google Shape;502;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42</a:t>
            </a:fld>
            <a:endParaRPr sz="1200">
              <a:solidFill>
                <a:schemeClr val="dk1"/>
              </a:solidFill>
              <a:latin typeface="Arial"/>
              <a:ea typeface="Arial"/>
              <a:cs typeface="Arial"/>
              <a:sym typeface="Arial"/>
            </a:endParaRPr>
          </a:p>
        </p:txBody>
      </p:sp>
      <p:sp>
        <p:nvSpPr>
          <p:cNvPr id="503" name="Google Shape;503;p42"/>
          <p:cNvSpPr txBox="1"/>
          <p:nvPr/>
        </p:nvSpPr>
        <p:spPr>
          <a:xfrm>
            <a:off x="396764" y="1455643"/>
            <a:ext cx="11553498" cy="172804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CIL is a platform-neutral intermediate language (formerly called Microsoft Intermediate Language or MSIL) that represents the intermediate language binary instruction set defined by the CLI. It is a stack-based object-oriented assembly language that represents the code in byte-code format</a:t>
            </a:r>
            <a:endParaRPr/>
          </a:p>
        </p:txBody>
      </p:sp>
      <p:sp>
        <p:nvSpPr>
          <p:cNvPr id="504" name="Google Shape;504;p42"/>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Common Intermediate Language (CIL)</a:t>
            </a:r>
            <a:endParaRPr/>
          </a:p>
        </p:txBody>
      </p:sp>
      <p:pic>
        <p:nvPicPr>
          <p:cNvPr id="505" name="Google Shape;505;p42"/>
          <p:cNvPicPr preferRelativeResize="0"/>
          <p:nvPr/>
        </p:nvPicPr>
        <p:blipFill rotWithShape="1">
          <a:blip r:embed="rId3">
            <a:alphaModFix/>
          </a:blip>
          <a:srcRect/>
          <a:stretch/>
        </p:blipFill>
        <p:spPr>
          <a:xfrm>
            <a:off x="327192" y="3343891"/>
            <a:ext cx="4444501" cy="2345709"/>
          </a:xfrm>
          <a:prstGeom prst="rect">
            <a:avLst/>
          </a:prstGeom>
          <a:noFill/>
          <a:ln w="9525" cap="flat" cmpd="sng">
            <a:solidFill>
              <a:schemeClr val="accent1"/>
            </a:solidFill>
            <a:prstDash val="solid"/>
            <a:round/>
            <a:headEnd type="none" w="sm" len="sm"/>
            <a:tailEnd type="none" w="sm" len="sm"/>
          </a:ln>
        </p:spPr>
      </p:pic>
      <p:pic>
        <p:nvPicPr>
          <p:cNvPr id="506" name="Google Shape;506;p42"/>
          <p:cNvPicPr preferRelativeResize="0"/>
          <p:nvPr/>
        </p:nvPicPr>
        <p:blipFill rotWithShape="1">
          <a:blip r:embed="rId4">
            <a:alphaModFix/>
          </a:blip>
          <a:srcRect/>
          <a:stretch/>
        </p:blipFill>
        <p:spPr>
          <a:xfrm>
            <a:off x="4992414" y="3343891"/>
            <a:ext cx="7105903" cy="2345708"/>
          </a:xfrm>
          <a:prstGeom prst="rect">
            <a:avLst/>
          </a:prstGeom>
          <a:noFill/>
          <a:ln w="9525" cap="flat" cmpd="sng">
            <a:solidFill>
              <a:schemeClr val="accent1"/>
            </a:solidFill>
            <a:prstDash val="solid"/>
            <a:round/>
            <a:headEnd type="none" w="sm" len="sm"/>
            <a:tailEnd type="none" w="sm" len="sm"/>
          </a:ln>
        </p:spPr>
      </p:pic>
      <p:sp>
        <p:nvSpPr>
          <p:cNvPr id="507" name="Google Shape;507;p42"/>
          <p:cNvSpPr txBox="1"/>
          <p:nvPr/>
        </p:nvSpPr>
        <p:spPr>
          <a:xfrm>
            <a:off x="1322989" y="5786306"/>
            <a:ext cx="2258411"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i="1" u="sng">
                <a:solidFill>
                  <a:srgbClr val="111111"/>
                </a:solidFill>
                <a:latin typeface="Arial"/>
                <a:ea typeface="Arial"/>
                <a:cs typeface="Arial"/>
                <a:sym typeface="Arial"/>
              </a:rPr>
              <a:t>C# source code</a:t>
            </a:r>
            <a:endParaRPr/>
          </a:p>
        </p:txBody>
      </p:sp>
      <p:sp>
        <p:nvSpPr>
          <p:cNvPr id="508" name="Google Shape;508;p42"/>
          <p:cNvSpPr txBox="1"/>
          <p:nvPr/>
        </p:nvSpPr>
        <p:spPr>
          <a:xfrm>
            <a:off x="8261705" y="5786305"/>
            <a:ext cx="1681082"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i="1" u="sng">
                <a:solidFill>
                  <a:srgbClr val="111111"/>
                </a:solidFill>
                <a:latin typeface="Arial"/>
                <a:ea typeface="Arial"/>
                <a:cs typeface="Arial"/>
                <a:sym typeface="Arial"/>
              </a:rPr>
              <a:t>MSIL code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3"/>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515" name="Google Shape;515;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43</a:t>
            </a:fld>
            <a:endParaRPr sz="1200">
              <a:solidFill>
                <a:schemeClr val="dk1"/>
              </a:solidFill>
              <a:latin typeface="Arial"/>
              <a:ea typeface="Arial"/>
              <a:cs typeface="Arial"/>
              <a:sym typeface="Arial"/>
            </a:endParaRPr>
          </a:p>
        </p:txBody>
      </p:sp>
      <p:sp>
        <p:nvSpPr>
          <p:cNvPr id="516" name="Google Shape;516;p43"/>
          <p:cNvSpPr txBox="1">
            <a:spLocks noGrp="1"/>
          </p:cNvSpPr>
          <p:nvPr>
            <p:ph type="title"/>
          </p:nvPr>
        </p:nvSpPr>
        <p:spPr>
          <a:xfrm>
            <a:off x="396764" y="67796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Visual Studio.NET</a:t>
            </a:r>
            <a:endParaRPr/>
          </a:p>
        </p:txBody>
      </p:sp>
      <p:sp>
        <p:nvSpPr>
          <p:cNvPr id="517" name="Google Shape;517;p43"/>
          <p:cNvSpPr txBox="1"/>
          <p:nvPr/>
        </p:nvSpPr>
        <p:spPr>
          <a:xfrm>
            <a:off x="1" y="1471718"/>
            <a:ext cx="12192000" cy="169277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0" i="0">
                <a:solidFill>
                  <a:srgbClr val="262524"/>
                </a:solidFill>
                <a:latin typeface="Arial"/>
                <a:ea typeface="Arial"/>
                <a:cs typeface="Arial"/>
                <a:sym typeface="Arial"/>
              </a:rPr>
              <a:t>Visual Studio is one of the most famous IDE’s has been using for the last few years. Microsoft developed it. It is used to create a computer program, web applications, and EXE files, etc. The first version of its kind was launched in 1997. And now the latest version available in the market is Visual Studio 2019.</a:t>
            </a:r>
            <a:endParaRPr sz="2600">
              <a:solidFill>
                <a:srgbClr val="111111"/>
              </a:solidFill>
              <a:latin typeface="Arial"/>
              <a:ea typeface="Arial"/>
              <a:cs typeface="Arial"/>
              <a:sym typeface="Arial"/>
            </a:endParaRPr>
          </a:p>
        </p:txBody>
      </p:sp>
      <p:pic>
        <p:nvPicPr>
          <p:cNvPr id="518" name="Google Shape;518;p43"/>
          <p:cNvPicPr preferRelativeResize="0"/>
          <p:nvPr/>
        </p:nvPicPr>
        <p:blipFill rotWithShape="1">
          <a:blip r:embed="rId3">
            <a:alphaModFix/>
          </a:blip>
          <a:srcRect/>
          <a:stretch/>
        </p:blipFill>
        <p:spPr>
          <a:xfrm>
            <a:off x="241738" y="3212021"/>
            <a:ext cx="5118537" cy="1347078"/>
          </a:xfrm>
          <a:prstGeom prst="rect">
            <a:avLst/>
          </a:prstGeom>
          <a:noFill/>
          <a:ln>
            <a:noFill/>
          </a:ln>
        </p:spPr>
      </p:pic>
      <p:pic>
        <p:nvPicPr>
          <p:cNvPr id="519" name="Google Shape;519;p43"/>
          <p:cNvPicPr preferRelativeResize="0"/>
          <p:nvPr/>
        </p:nvPicPr>
        <p:blipFill rotWithShape="1">
          <a:blip r:embed="rId4">
            <a:alphaModFix/>
          </a:blip>
          <a:srcRect/>
          <a:stretch/>
        </p:blipFill>
        <p:spPr>
          <a:xfrm>
            <a:off x="6067933" y="3278917"/>
            <a:ext cx="6124067" cy="3154004"/>
          </a:xfrm>
          <a:prstGeom prst="rect">
            <a:avLst/>
          </a:prstGeom>
          <a:noFill/>
          <a:ln>
            <a:noFill/>
          </a:ln>
        </p:spPr>
      </p:pic>
      <p:sp>
        <p:nvSpPr>
          <p:cNvPr id="520" name="Google Shape;520;p43"/>
          <p:cNvSpPr/>
          <p:nvPr/>
        </p:nvSpPr>
        <p:spPr>
          <a:xfrm>
            <a:off x="9551276" y="923642"/>
            <a:ext cx="2401614" cy="609600"/>
          </a:xfrm>
          <a:prstGeom prst="ellipse">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Read by yourself</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4"/>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527" name="Google Shape;527;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44</a:t>
            </a:fld>
            <a:endParaRPr sz="1200">
              <a:solidFill>
                <a:schemeClr val="dk1"/>
              </a:solidFill>
              <a:latin typeface="Arial"/>
              <a:ea typeface="Arial"/>
              <a:cs typeface="Arial"/>
              <a:sym typeface="Arial"/>
            </a:endParaRPr>
          </a:p>
        </p:txBody>
      </p:sp>
      <p:sp>
        <p:nvSpPr>
          <p:cNvPr id="528" name="Google Shape;528;p44"/>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Visual Studio.NET</a:t>
            </a:r>
            <a:endParaRPr/>
          </a:p>
        </p:txBody>
      </p:sp>
      <p:sp>
        <p:nvSpPr>
          <p:cNvPr id="529" name="Google Shape;529;p44"/>
          <p:cNvSpPr txBox="1"/>
          <p:nvPr/>
        </p:nvSpPr>
        <p:spPr>
          <a:xfrm>
            <a:off x="325821" y="1702604"/>
            <a:ext cx="11540358" cy="434990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1" i="0">
                <a:solidFill>
                  <a:srgbClr val="262524"/>
                </a:solidFill>
                <a:latin typeface="Arial"/>
                <a:ea typeface="Arial"/>
                <a:cs typeface="Arial"/>
                <a:sym typeface="Arial"/>
              </a:rPr>
              <a:t>New User Experienced Start Window</a:t>
            </a:r>
            <a:r>
              <a:rPr lang="en-US" sz="2600" b="0" i="0">
                <a:solidFill>
                  <a:srgbClr val="262524"/>
                </a:solidFill>
                <a:latin typeface="Arial"/>
                <a:ea typeface="Arial"/>
                <a:cs typeface="Arial"/>
                <a:sym typeface="Arial"/>
              </a:rPr>
              <a:t>: Check out the code, Open a project, Open a folder and Create a new project   </a:t>
            </a:r>
            <a:endParaRPr/>
          </a:p>
          <a:p>
            <a:pPr marL="342900" marR="0" lvl="0" indent="-342900" algn="just" rtl="0">
              <a:spcBef>
                <a:spcPts val="1000"/>
              </a:spcBef>
              <a:spcAft>
                <a:spcPts val="0"/>
              </a:spcAft>
              <a:buClr>
                <a:srgbClr val="973735"/>
              </a:buClr>
              <a:buSzPts val="1300"/>
              <a:buFont typeface="Noto Sans Symbols"/>
              <a:buChar char="◆"/>
            </a:pPr>
            <a:r>
              <a:rPr lang="en-US" sz="2600" b="1" i="0">
                <a:solidFill>
                  <a:srgbClr val="262524"/>
                </a:solidFill>
                <a:latin typeface="Arial"/>
                <a:ea typeface="Arial"/>
                <a:cs typeface="Arial"/>
                <a:sym typeface="Arial"/>
              </a:rPr>
              <a:t>Visual Studio Live Share</a:t>
            </a:r>
            <a:r>
              <a:rPr lang="en-US" sz="2600">
                <a:solidFill>
                  <a:srgbClr val="262524"/>
                </a:solidFill>
                <a:latin typeface="Arial"/>
                <a:ea typeface="Arial"/>
                <a:cs typeface="Arial"/>
                <a:sym typeface="Arial"/>
              </a:rPr>
              <a:t>: Live Share is a developer service in Visual Studio 2019. This feature directly enables to share code context and debugging process with your teammates and get live access within Visual Studio itself like Google document services.</a:t>
            </a:r>
            <a:endParaRPr/>
          </a:p>
          <a:p>
            <a:pPr marL="342900" marR="0" lvl="0" indent="-342900" algn="just" rtl="0">
              <a:spcBef>
                <a:spcPts val="1000"/>
              </a:spcBef>
              <a:spcAft>
                <a:spcPts val="0"/>
              </a:spcAft>
              <a:buClr>
                <a:srgbClr val="973735"/>
              </a:buClr>
              <a:buSzPts val="1300"/>
              <a:buFont typeface="Noto Sans Symbols"/>
              <a:buChar char="◆"/>
            </a:pPr>
            <a:r>
              <a:rPr lang="en-US" sz="2600" b="1">
                <a:solidFill>
                  <a:srgbClr val="262524"/>
                </a:solidFill>
                <a:latin typeface="Arial"/>
                <a:ea typeface="Arial"/>
                <a:cs typeface="Arial"/>
                <a:sym typeface="Arial"/>
              </a:rPr>
              <a:t>Improved Refactoring: </a:t>
            </a:r>
            <a:r>
              <a:rPr lang="en-US" sz="2600">
                <a:solidFill>
                  <a:srgbClr val="262524"/>
                </a:solidFill>
                <a:latin typeface="Arial"/>
                <a:ea typeface="Arial"/>
                <a:cs typeface="Arial"/>
                <a:sym typeface="Arial"/>
              </a:rPr>
              <a:t>Refactoring in any IDE will highly helpful for developers. In Visual Studio 2019 these refactorings will come up with new advanced features, and these are used to organize your code in a structured manner.</a:t>
            </a:r>
            <a:endParaRPr sz="2600">
              <a:solidFill>
                <a:srgbClr val="111111"/>
              </a:solidFill>
              <a:latin typeface="Arial"/>
              <a:ea typeface="Arial"/>
              <a:cs typeface="Arial"/>
              <a:sym typeface="Arial"/>
            </a:endParaRPr>
          </a:p>
        </p:txBody>
      </p:sp>
      <p:sp>
        <p:nvSpPr>
          <p:cNvPr id="530" name="Google Shape;530;p44"/>
          <p:cNvSpPr/>
          <p:nvPr/>
        </p:nvSpPr>
        <p:spPr>
          <a:xfrm>
            <a:off x="9393622" y="1007722"/>
            <a:ext cx="2401614" cy="609600"/>
          </a:xfrm>
          <a:prstGeom prst="ellipse">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Read by yourself</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5"/>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537" name="Google Shape;53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45</a:t>
            </a:fld>
            <a:endParaRPr sz="1200">
              <a:solidFill>
                <a:schemeClr val="dk1"/>
              </a:solidFill>
              <a:latin typeface="Arial"/>
              <a:ea typeface="Arial"/>
              <a:cs typeface="Arial"/>
              <a:sym typeface="Arial"/>
            </a:endParaRPr>
          </a:p>
        </p:txBody>
      </p:sp>
      <p:sp>
        <p:nvSpPr>
          <p:cNvPr id="538" name="Google Shape;538;p45"/>
          <p:cNvSpPr txBox="1">
            <a:spLocks noGrp="1"/>
          </p:cNvSpPr>
          <p:nvPr>
            <p:ph type="title"/>
          </p:nvPr>
        </p:nvSpPr>
        <p:spPr>
          <a:xfrm>
            <a:off x="535656" y="826568"/>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Visual Studio.NET</a:t>
            </a:r>
            <a:endParaRPr/>
          </a:p>
        </p:txBody>
      </p:sp>
      <p:sp>
        <p:nvSpPr>
          <p:cNvPr id="539" name="Google Shape;539;p45"/>
          <p:cNvSpPr txBox="1"/>
          <p:nvPr/>
        </p:nvSpPr>
        <p:spPr>
          <a:xfrm>
            <a:off x="502239" y="1721020"/>
            <a:ext cx="11187521" cy="387798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400"/>
              <a:buFont typeface="Noto Sans Symbols"/>
              <a:buChar char="◆"/>
            </a:pPr>
            <a:r>
              <a:rPr lang="en-US" sz="2800" b="1">
                <a:solidFill>
                  <a:srgbClr val="262524"/>
                </a:solidFill>
                <a:latin typeface="Arial"/>
                <a:ea typeface="Arial"/>
                <a:cs typeface="Arial"/>
                <a:sym typeface="Arial"/>
              </a:rPr>
              <a:t>Enhanced Search Experience</a:t>
            </a:r>
            <a:endParaRPr/>
          </a:p>
          <a:p>
            <a:pPr marL="342900" marR="0" lvl="0" indent="-342900" algn="just" rtl="0">
              <a:spcBef>
                <a:spcPts val="1000"/>
              </a:spcBef>
              <a:spcAft>
                <a:spcPts val="0"/>
              </a:spcAft>
              <a:buClr>
                <a:srgbClr val="973735"/>
              </a:buClr>
              <a:buSzPts val="1400"/>
              <a:buFont typeface="Noto Sans Symbols"/>
              <a:buChar char="◆"/>
            </a:pPr>
            <a:r>
              <a:rPr lang="en-US" sz="2800" b="1" i="0">
                <a:solidFill>
                  <a:srgbClr val="262524"/>
                </a:solidFill>
                <a:latin typeface="Arial"/>
                <a:ea typeface="Arial"/>
                <a:cs typeface="Arial"/>
                <a:sym typeface="Arial"/>
              </a:rPr>
              <a:t>Search Feature While in Debugging</a:t>
            </a:r>
            <a:endParaRPr sz="2800" b="1">
              <a:solidFill>
                <a:srgbClr val="262524"/>
              </a:solidFill>
              <a:latin typeface="Arial"/>
              <a:ea typeface="Arial"/>
              <a:cs typeface="Arial"/>
              <a:sym typeface="Arial"/>
            </a:endParaRPr>
          </a:p>
          <a:p>
            <a:pPr marL="342900" marR="0" lvl="0" indent="-342900" algn="just" rtl="0">
              <a:spcBef>
                <a:spcPts val="1000"/>
              </a:spcBef>
              <a:spcAft>
                <a:spcPts val="0"/>
              </a:spcAft>
              <a:buClr>
                <a:srgbClr val="973735"/>
              </a:buClr>
              <a:buSzPts val="1400"/>
              <a:buFont typeface="Noto Sans Symbols"/>
              <a:buChar char="◆"/>
            </a:pPr>
            <a:r>
              <a:rPr lang="en-US" sz="2800" b="1">
                <a:solidFill>
                  <a:srgbClr val="262524"/>
                </a:solidFill>
                <a:latin typeface="Arial"/>
                <a:ea typeface="Arial"/>
                <a:cs typeface="Arial"/>
                <a:sym typeface="Arial"/>
              </a:rPr>
              <a:t>Visual Studio IntelliCode</a:t>
            </a:r>
            <a:endParaRPr sz="2800" b="1">
              <a:solidFill>
                <a:srgbClr val="262524"/>
              </a:solidFill>
              <a:latin typeface="Arial"/>
              <a:ea typeface="Arial"/>
              <a:cs typeface="Arial"/>
              <a:sym typeface="Arial"/>
            </a:endParaRPr>
          </a:p>
          <a:p>
            <a:pPr marL="342900" marR="0" lvl="0" indent="-342900" algn="just" rtl="0">
              <a:spcBef>
                <a:spcPts val="1000"/>
              </a:spcBef>
              <a:spcAft>
                <a:spcPts val="0"/>
              </a:spcAft>
              <a:buClr>
                <a:srgbClr val="973735"/>
              </a:buClr>
              <a:buSzPts val="1400"/>
              <a:buFont typeface="Noto Sans Symbols"/>
              <a:buChar char="◆"/>
            </a:pPr>
            <a:r>
              <a:rPr lang="en-US" sz="2800" b="1" i="0">
                <a:solidFill>
                  <a:srgbClr val="262524"/>
                </a:solidFill>
                <a:latin typeface="Arial"/>
                <a:ea typeface="Arial"/>
                <a:cs typeface="Arial"/>
                <a:sym typeface="Arial"/>
              </a:rPr>
              <a:t>Code cleanup in One Click</a:t>
            </a:r>
            <a:endParaRPr/>
          </a:p>
          <a:p>
            <a:pPr marL="342900" marR="0" lvl="0" indent="-342900" algn="just" rtl="0">
              <a:spcBef>
                <a:spcPts val="1000"/>
              </a:spcBef>
              <a:spcAft>
                <a:spcPts val="0"/>
              </a:spcAft>
              <a:buClr>
                <a:srgbClr val="973735"/>
              </a:buClr>
              <a:buSzPts val="1400"/>
              <a:buFont typeface="Noto Sans Symbols"/>
              <a:buChar char="◆"/>
            </a:pPr>
            <a:r>
              <a:rPr lang="en-US" sz="2800" b="1" i="0">
                <a:solidFill>
                  <a:srgbClr val="262524"/>
                </a:solidFill>
                <a:latin typeface="Arial"/>
                <a:ea typeface="Arial"/>
                <a:cs typeface="Arial"/>
                <a:sym typeface="Arial"/>
              </a:rPr>
              <a:t>Integrated Code Reviews in Development</a:t>
            </a:r>
            <a:endParaRPr/>
          </a:p>
          <a:p>
            <a:pPr marL="342900" marR="0" lvl="0" indent="-342900" algn="just" rtl="0">
              <a:spcBef>
                <a:spcPts val="1000"/>
              </a:spcBef>
              <a:spcAft>
                <a:spcPts val="0"/>
              </a:spcAft>
              <a:buClr>
                <a:srgbClr val="973735"/>
              </a:buClr>
              <a:buSzPts val="1400"/>
              <a:buFont typeface="Noto Sans Symbols"/>
              <a:buChar char="◆"/>
            </a:pPr>
            <a:r>
              <a:rPr lang="en-US" sz="2800" b="1" i="0">
                <a:solidFill>
                  <a:srgbClr val="262524"/>
                </a:solidFill>
                <a:latin typeface="Arial"/>
                <a:ea typeface="Arial"/>
                <a:cs typeface="Arial"/>
                <a:sym typeface="Arial"/>
              </a:rPr>
              <a:t>Per Monitor Aware Rendering(PMA)</a:t>
            </a:r>
            <a:endParaRPr/>
          </a:p>
          <a:p>
            <a:pPr marL="342900" marR="0" lvl="0" indent="-342900" algn="just" rtl="0">
              <a:spcBef>
                <a:spcPts val="1000"/>
              </a:spcBef>
              <a:spcAft>
                <a:spcPts val="0"/>
              </a:spcAft>
              <a:buClr>
                <a:srgbClr val="973735"/>
              </a:buClr>
              <a:buSzPts val="1400"/>
              <a:buFont typeface="Noto Sans Symbols"/>
              <a:buChar char="◆"/>
            </a:pPr>
            <a:r>
              <a:rPr lang="en-US" sz="2800" b="1" i="0">
                <a:solidFill>
                  <a:srgbClr val="262524"/>
                </a:solidFill>
                <a:latin typeface="Arial"/>
                <a:ea typeface="Arial"/>
                <a:cs typeface="Arial"/>
                <a:sym typeface="Arial"/>
              </a:rPr>
              <a:t>New Delivery Model for SQL Server Data Tools</a:t>
            </a:r>
            <a:endParaRPr sz="2800" b="1">
              <a:solidFill>
                <a:srgbClr val="11111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6"/>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546" name="Google Shape;546;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46</a:t>
            </a:fld>
            <a:endParaRPr sz="1200">
              <a:solidFill>
                <a:schemeClr val="dk1"/>
              </a:solidFill>
              <a:latin typeface="Arial"/>
              <a:ea typeface="Arial"/>
              <a:cs typeface="Arial"/>
              <a:sym typeface="Arial"/>
            </a:endParaRPr>
          </a:p>
        </p:txBody>
      </p:sp>
      <p:sp>
        <p:nvSpPr>
          <p:cNvPr id="547" name="Google Shape;547;p46"/>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Nuget packages</a:t>
            </a:r>
            <a:endParaRPr/>
          </a:p>
        </p:txBody>
      </p:sp>
      <p:sp>
        <p:nvSpPr>
          <p:cNvPr id="548" name="Google Shape;548;p46"/>
          <p:cNvSpPr txBox="1"/>
          <p:nvPr/>
        </p:nvSpPr>
        <p:spPr>
          <a:xfrm>
            <a:off x="147144" y="1453964"/>
            <a:ext cx="11950261" cy="222112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.NET is split into a set of packages, distributed using a Microsoft supported package management technology named NuGet. Each of these packages represents a single assembly of the same name. </a:t>
            </a:r>
            <a:endParaRPr/>
          </a:p>
          <a:p>
            <a:pPr marL="568325" marR="0" lvl="0" indent="-222250" algn="just" rtl="0">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For example, the System.Collections package contains the System.Collections.dll assembly.</a:t>
            </a:r>
            <a:endParaRPr/>
          </a:p>
        </p:txBody>
      </p:sp>
      <p:pic>
        <p:nvPicPr>
          <p:cNvPr id="549" name="Google Shape;549;p46" descr="Relationship between package creators, package hosts, and package consumers"/>
          <p:cNvPicPr preferRelativeResize="0"/>
          <p:nvPr/>
        </p:nvPicPr>
        <p:blipFill rotWithShape="1">
          <a:blip r:embed="rId3">
            <a:alphaModFix/>
          </a:blip>
          <a:srcRect/>
          <a:stretch/>
        </p:blipFill>
        <p:spPr>
          <a:xfrm>
            <a:off x="2268838" y="3675085"/>
            <a:ext cx="7788822" cy="275154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7"/>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2/8/2021</a:t>
            </a:r>
            <a:endParaRPr sz="1200">
              <a:solidFill>
                <a:schemeClr val="dk1"/>
              </a:solidFill>
              <a:latin typeface="Arial"/>
              <a:ea typeface="Arial"/>
              <a:cs typeface="Arial"/>
              <a:sym typeface="Arial"/>
            </a:endParaRPr>
          </a:p>
        </p:txBody>
      </p:sp>
      <p:sp>
        <p:nvSpPr>
          <p:cNvPr id="556" name="Google Shape;556;p4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47</a:t>
            </a:fld>
            <a:endParaRPr sz="1200">
              <a:solidFill>
                <a:schemeClr val="dk1"/>
              </a:solidFill>
              <a:latin typeface="Arial"/>
              <a:ea typeface="Arial"/>
              <a:cs typeface="Arial"/>
              <a:sym typeface="Arial"/>
            </a:endParaRPr>
          </a:p>
        </p:txBody>
      </p:sp>
      <p:sp>
        <p:nvSpPr>
          <p:cNvPr id="557" name="Google Shape;557;p47"/>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Nuget packages</a:t>
            </a:r>
            <a:endParaRPr/>
          </a:p>
        </p:txBody>
      </p:sp>
      <p:sp>
        <p:nvSpPr>
          <p:cNvPr id="558" name="Google Shape;558;p47"/>
          <p:cNvSpPr txBox="1"/>
          <p:nvPr/>
        </p:nvSpPr>
        <p:spPr>
          <a:xfrm>
            <a:off x="312683" y="1659362"/>
            <a:ext cx="11566634" cy="436529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400"/>
              <a:buFont typeface="Noto Sans Symbols"/>
              <a:buChar char="◆"/>
            </a:pPr>
            <a:r>
              <a:rPr lang="en-US" sz="2800">
                <a:solidFill>
                  <a:srgbClr val="111111"/>
                </a:solidFill>
                <a:latin typeface="Arial"/>
                <a:ea typeface="Arial"/>
                <a:cs typeface="Arial"/>
                <a:sym typeface="Arial"/>
              </a:rPr>
              <a:t>Install and use a package for .NET project in Visual Studio </a:t>
            </a:r>
            <a:endParaRPr/>
          </a:p>
          <a:p>
            <a:pPr marL="739775" marR="0" lvl="0" indent="-339725" algn="l" rtl="0">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Using </a:t>
            </a:r>
            <a:r>
              <a:rPr lang="en-US" sz="2600" b="1" i="0">
                <a:solidFill>
                  <a:srgbClr val="171717"/>
                </a:solidFill>
                <a:latin typeface="Arial"/>
                <a:ea typeface="Arial"/>
                <a:cs typeface="Arial"/>
                <a:sym typeface="Arial"/>
              </a:rPr>
              <a:t>NuGet Package Manager</a:t>
            </a:r>
            <a:endParaRPr/>
          </a:p>
          <a:p>
            <a:pPr marL="739775" marR="0" lvl="0" indent="-339725" algn="l" rtl="0">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a:t>
            </a:r>
            <a:r>
              <a:rPr lang="en-US" sz="2600">
                <a:solidFill>
                  <a:srgbClr val="171717"/>
                </a:solidFill>
                <a:latin typeface="Arial"/>
                <a:ea typeface="Arial"/>
                <a:cs typeface="Arial"/>
                <a:sym typeface="Arial"/>
              </a:rPr>
              <a:t>For </a:t>
            </a:r>
            <a:r>
              <a:rPr lang="en-US" sz="2600" b="1">
                <a:solidFill>
                  <a:srgbClr val="171717"/>
                </a:solidFill>
                <a:latin typeface="Arial"/>
                <a:ea typeface="Arial"/>
                <a:cs typeface="Arial"/>
                <a:sym typeface="Arial"/>
              </a:rPr>
              <a:t>Windows:</a:t>
            </a:r>
            <a:r>
              <a:rPr lang="en-US" sz="2600" b="1">
                <a:solidFill>
                  <a:srgbClr val="111111"/>
                </a:solidFill>
                <a:latin typeface="Arial"/>
                <a:ea typeface="Arial"/>
                <a:cs typeface="Arial"/>
                <a:sym typeface="Arial"/>
              </a:rPr>
              <a:t> </a:t>
            </a:r>
            <a:r>
              <a:rPr lang="en-US" sz="2600" u="sng">
                <a:solidFill>
                  <a:srgbClr val="111111"/>
                </a:solidFill>
                <a:latin typeface="Arial"/>
                <a:ea typeface="Arial"/>
                <a:cs typeface="Arial"/>
                <a:sym typeface="Arial"/>
                <a:hlinkClick r:id="rId3">
                  <a:extLst>
                    <a:ext uri="{A12FA001-AC4F-418D-AE19-62706E023703}">
                      <ahyp:hlinkClr xmlns:ahyp="http://schemas.microsoft.com/office/drawing/2018/hyperlinkcolor" val="tx"/>
                    </a:ext>
                  </a:extLst>
                </a:hlinkClick>
              </a:rPr>
              <a:t>https://docs.microsoft.com/en-us/nuget/quickstart/install-and-use-a-package-in-visual-studio</a:t>
            </a:r>
            <a:r>
              <a:rPr lang="en-US" sz="2600">
                <a:solidFill>
                  <a:srgbClr val="111111"/>
                </a:solidFill>
                <a:latin typeface="Arial"/>
                <a:ea typeface="Arial"/>
                <a:cs typeface="Arial"/>
                <a:sym typeface="Arial"/>
              </a:rPr>
              <a:t> )</a:t>
            </a:r>
            <a:endParaRPr/>
          </a:p>
          <a:p>
            <a:pPr marL="739775" marR="0" lvl="0" indent="-339725" algn="l" rtl="0">
              <a:spcBef>
                <a:spcPts val="1000"/>
              </a:spcBef>
              <a:spcAft>
                <a:spcPts val="0"/>
              </a:spcAft>
              <a:buClr>
                <a:srgbClr val="973735"/>
              </a:buClr>
              <a:buSzPts val="1960"/>
              <a:buFont typeface="Noto Sans Symbols"/>
              <a:buChar char="▪"/>
            </a:pPr>
            <a:r>
              <a:rPr lang="en-US" sz="2800">
                <a:solidFill>
                  <a:srgbClr val="111111"/>
                </a:solidFill>
                <a:latin typeface="Arial"/>
                <a:ea typeface="Arial"/>
                <a:cs typeface="Arial"/>
                <a:sym typeface="Arial"/>
              </a:rPr>
              <a:t>(F</a:t>
            </a:r>
            <a:r>
              <a:rPr lang="en-US" sz="2800">
                <a:solidFill>
                  <a:srgbClr val="171717"/>
                </a:solidFill>
                <a:latin typeface="Arial"/>
                <a:ea typeface="Arial"/>
                <a:cs typeface="Arial"/>
                <a:sym typeface="Arial"/>
              </a:rPr>
              <a:t>or </a:t>
            </a:r>
            <a:r>
              <a:rPr lang="en-US" sz="2800" b="1" i="0">
                <a:solidFill>
                  <a:srgbClr val="171717"/>
                </a:solidFill>
                <a:latin typeface="Quattrocento Sans"/>
                <a:ea typeface="Quattrocento Sans"/>
                <a:cs typeface="Quattrocento Sans"/>
                <a:sym typeface="Quattrocento Sans"/>
              </a:rPr>
              <a:t>Mac: </a:t>
            </a:r>
            <a:r>
              <a:rPr lang="en-US" sz="2600" u="sng">
                <a:solidFill>
                  <a:srgbClr val="111111"/>
                </a:solidFill>
                <a:latin typeface="Arial"/>
                <a:ea typeface="Arial"/>
                <a:cs typeface="Arial"/>
                <a:sym typeface="Arial"/>
                <a:hlinkClick r:id="rId4">
                  <a:extLst>
                    <a:ext uri="{A12FA001-AC4F-418D-AE19-62706E023703}">
                      <ahyp:hlinkClr xmlns:ahyp="http://schemas.microsoft.com/office/drawing/2018/hyperlinkcolor" val="tx"/>
                    </a:ext>
                  </a:extLst>
                </a:hlinkClick>
              </a:rPr>
              <a:t>https://docs.microsoft.com/en-us/nuget/quickstart/install-and-use-a-package-in-visual-studio-mac</a:t>
            </a:r>
            <a:r>
              <a:rPr lang="en-US" sz="2600">
                <a:solidFill>
                  <a:srgbClr val="111111"/>
                </a:solidFill>
                <a:latin typeface="Arial"/>
                <a:ea typeface="Arial"/>
                <a:cs typeface="Arial"/>
                <a:sym typeface="Arial"/>
              </a:rPr>
              <a:t> )</a:t>
            </a:r>
            <a:endParaRPr/>
          </a:p>
          <a:p>
            <a:pPr marL="739775" marR="0" lvl="0" indent="-339725" algn="l" rtl="0">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Using the </a:t>
            </a:r>
            <a:r>
              <a:rPr lang="en-US" sz="2600" b="1">
                <a:solidFill>
                  <a:srgbClr val="111111"/>
                </a:solidFill>
                <a:latin typeface="Arial"/>
                <a:ea typeface="Arial"/>
                <a:cs typeface="Arial"/>
                <a:sym typeface="Arial"/>
              </a:rPr>
              <a:t>dotnet CLI </a:t>
            </a:r>
            <a:endParaRPr/>
          </a:p>
          <a:p>
            <a:pPr marL="739775" marR="0" lvl="0" indent="-339725" algn="l" rtl="0">
              <a:spcBef>
                <a:spcPts val="1000"/>
              </a:spcBef>
              <a:spcAft>
                <a:spcPts val="0"/>
              </a:spcAft>
              <a:buClr>
                <a:srgbClr val="973735"/>
              </a:buClr>
              <a:buSzPts val="1820"/>
              <a:buFont typeface="Noto Sans Symbols"/>
              <a:buChar char="▪"/>
            </a:pPr>
            <a:r>
              <a:rPr lang="en-US" sz="2600">
                <a:solidFill>
                  <a:srgbClr val="171717"/>
                </a:solidFill>
                <a:latin typeface="Arial"/>
                <a:ea typeface="Arial"/>
                <a:cs typeface="Arial"/>
                <a:sym typeface="Arial"/>
              </a:rPr>
              <a:t>(</a:t>
            </a:r>
            <a:r>
              <a:rPr lang="en-US" sz="2600" u="sng">
                <a:solidFill>
                  <a:srgbClr val="171717"/>
                </a:solidFill>
                <a:latin typeface="Arial"/>
                <a:ea typeface="Arial"/>
                <a:cs typeface="Arial"/>
                <a:sym typeface="Arial"/>
                <a:hlinkClick r:id="rId5">
                  <a:extLst>
                    <a:ext uri="{A12FA001-AC4F-418D-AE19-62706E023703}">
                      <ahyp:hlinkClr xmlns:ahyp="http://schemas.microsoft.com/office/drawing/2018/hyperlinkcolor" val="tx"/>
                    </a:ext>
                  </a:extLst>
                </a:hlinkClick>
              </a:rPr>
              <a:t>https://docs.microsoft.com/en-us/nuget/quickstart/install-and-use-a-package-using-the-dotnet-cli</a:t>
            </a:r>
            <a:r>
              <a:rPr lang="en-US" sz="2600">
                <a:solidFill>
                  <a:srgbClr val="171717"/>
                </a:solidFill>
                <a:latin typeface="Arial"/>
                <a:ea typeface="Arial"/>
                <a:cs typeface="Arial"/>
                <a:sym typeface="Arial"/>
              </a:rPr>
              <a:t> )</a:t>
            </a:r>
            <a:endParaRPr sz="2600">
              <a:solidFill>
                <a:srgbClr val="111111"/>
              </a:solidFill>
              <a:latin typeface="Arial"/>
              <a:ea typeface="Arial"/>
              <a:cs typeface="Arial"/>
              <a:sym typeface="Arial"/>
            </a:endParaRPr>
          </a:p>
        </p:txBody>
      </p:sp>
      <p:sp>
        <p:nvSpPr>
          <p:cNvPr id="559" name="Google Shape;559;p47"/>
          <p:cNvSpPr/>
          <p:nvPr/>
        </p:nvSpPr>
        <p:spPr>
          <a:xfrm>
            <a:off x="9393622" y="1007722"/>
            <a:ext cx="2401614" cy="609600"/>
          </a:xfrm>
          <a:prstGeom prst="ellipse">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Read by yourself</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8"/>
          <p:cNvSpPr txBox="1">
            <a:spLocks noGrp="1"/>
          </p:cNvSpPr>
          <p:nvPr>
            <p:ph type="title"/>
          </p:nvPr>
        </p:nvSpPr>
        <p:spPr>
          <a:xfrm>
            <a:off x="627993" y="700132"/>
            <a:ext cx="1051560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565" name="Google Shape;565;p48"/>
          <p:cNvSpPr txBox="1">
            <a:spLocks noGrp="1"/>
          </p:cNvSpPr>
          <p:nvPr>
            <p:ph type="body" idx="1"/>
          </p:nvPr>
        </p:nvSpPr>
        <p:spPr>
          <a:xfrm>
            <a:off x="627993" y="1492469"/>
            <a:ext cx="11111884" cy="4865095"/>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ts val="1500"/>
              <a:buFont typeface="Noto Sans Symbols"/>
              <a:buChar char="◆"/>
            </a:pPr>
            <a:r>
              <a:rPr lang="en-US" sz="3000"/>
              <a:t>Concepts were introduced:</a:t>
            </a:r>
            <a:endParaRPr/>
          </a:p>
          <a:p>
            <a:pPr marL="514350" lvl="0" indent="-230187" algn="l" rtl="0">
              <a:lnSpc>
                <a:spcPct val="110000"/>
              </a:lnSpc>
              <a:spcBef>
                <a:spcPts val="1000"/>
              </a:spcBef>
              <a:spcAft>
                <a:spcPts val="0"/>
              </a:spcAft>
              <a:buClr>
                <a:srgbClr val="973735"/>
              </a:buClr>
              <a:buSzPts val="1610"/>
              <a:buFont typeface="Noto Sans Symbols"/>
              <a:buChar char="▪"/>
            </a:pPr>
            <a:r>
              <a:rPr lang="en-US" sz="2300"/>
              <a:t>Overview about .NET Core, .NET 5(.NET) and .NET Framework</a:t>
            </a:r>
            <a:endParaRPr/>
          </a:p>
          <a:p>
            <a:pPr marL="514350" lvl="0" indent="-230187" algn="l" rtl="0">
              <a:lnSpc>
                <a:spcPct val="100000"/>
              </a:lnSpc>
              <a:spcBef>
                <a:spcPts val="1300"/>
              </a:spcBef>
              <a:spcAft>
                <a:spcPts val="0"/>
              </a:spcAft>
              <a:buClr>
                <a:srgbClr val="973735"/>
              </a:buClr>
              <a:buSzPts val="1610"/>
              <a:buFont typeface="Noto Sans Symbols"/>
              <a:buChar char="▪"/>
            </a:pPr>
            <a:r>
              <a:rPr lang="en-US" sz="2300"/>
              <a:t>Overview .NET Framework and .NET 5(.NET) Architecture</a:t>
            </a:r>
            <a:endParaRPr/>
          </a:p>
          <a:p>
            <a:pPr marL="514350" lvl="0" indent="-230187" algn="l" rtl="0">
              <a:lnSpc>
                <a:spcPct val="100000"/>
              </a:lnSpc>
              <a:spcBef>
                <a:spcPts val="1300"/>
              </a:spcBef>
              <a:spcAft>
                <a:spcPts val="0"/>
              </a:spcAft>
              <a:buClr>
                <a:srgbClr val="973735"/>
              </a:buClr>
              <a:buSzPts val="1610"/>
              <a:buFont typeface="Noto Sans Symbols"/>
              <a:buChar char="▪"/>
            </a:pPr>
            <a:r>
              <a:rPr lang="en-US" sz="2300"/>
              <a:t>Overview new features of Visual Studio.NET</a:t>
            </a:r>
            <a:endParaRPr/>
          </a:p>
          <a:p>
            <a:pPr marL="514350" lvl="0" indent="-230187" algn="l" rtl="0">
              <a:lnSpc>
                <a:spcPct val="100000"/>
              </a:lnSpc>
              <a:spcBef>
                <a:spcPts val="1300"/>
              </a:spcBef>
              <a:spcAft>
                <a:spcPts val="0"/>
              </a:spcAft>
              <a:buClr>
                <a:srgbClr val="973735"/>
              </a:buClr>
              <a:buSzPts val="1610"/>
              <a:buFont typeface="Noto Sans Symbols"/>
              <a:buChar char="▪"/>
            </a:pPr>
            <a:r>
              <a:rPr lang="en-US" sz="2300"/>
              <a:t>Explain about Cross-platform application with .NET</a:t>
            </a:r>
            <a:endParaRPr/>
          </a:p>
          <a:p>
            <a:pPr marL="514350" lvl="0" indent="-230187" algn="l" rtl="0">
              <a:lnSpc>
                <a:spcPct val="100000"/>
              </a:lnSpc>
              <a:spcBef>
                <a:spcPts val="1300"/>
              </a:spcBef>
              <a:spcAft>
                <a:spcPts val="0"/>
              </a:spcAft>
              <a:buClr>
                <a:srgbClr val="973735"/>
              </a:buClr>
              <a:buSzPts val="1610"/>
              <a:buFont typeface="Noto Sans Symbols"/>
              <a:buChar char="▪"/>
            </a:pPr>
            <a:r>
              <a:rPr lang="en-US" sz="2300"/>
              <a:t>Why .NET Core and C# Language is selected as develop application?</a:t>
            </a:r>
            <a:endParaRPr/>
          </a:p>
          <a:p>
            <a:pPr marL="514350" lvl="0" indent="-230187" algn="l" rtl="0">
              <a:lnSpc>
                <a:spcPct val="100000"/>
              </a:lnSpc>
              <a:spcBef>
                <a:spcPts val="1300"/>
              </a:spcBef>
              <a:spcAft>
                <a:spcPts val="0"/>
              </a:spcAft>
              <a:buClr>
                <a:srgbClr val="973735"/>
              </a:buClr>
              <a:buSzPts val="1610"/>
              <a:buFont typeface="Noto Sans Symbols"/>
              <a:buChar char="▪"/>
            </a:pPr>
            <a:r>
              <a:rPr lang="en-US" sz="2300"/>
              <a:t>Explain and demo using “dotnet CLI” to create C# Console App</a:t>
            </a:r>
            <a:endParaRPr/>
          </a:p>
          <a:p>
            <a:pPr marL="514350" lvl="0" indent="-230187" algn="l" rtl="0">
              <a:lnSpc>
                <a:spcPct val="100000"/>
              </a:lnSpc>
              <a:spcBef>
                <a:spcPts val="1300"/>
              </a:spcBef>
              <a:spcAft>
                <a:spcPts val="0"/>
              </a:spcAft>
              <a:buClr>
                <a:srgbClr val="973735"/>
              </a:buClr>
              <a:buSzPts val="1610"/>
              <a:buFont typeface="Noto Sans Symbols"/>
              <a:buChar char="▪"/>
            </a:pPr>
            <a:r>
              <a:rPr lang="en-US" sz="2300"/>
              <a:t>Overview NuGet package</a:t>
            </a:r>
            <a:endParaRPr/>
          </a:p>
          <a:p>
            <a:pPr marL="514350" lvl="0" indent="-230187" algn="l" rtl="0">
              <a:lnSpc>
                <a:spcPct val="100000"/>
              </a:lnSpc>
              <a:spcBef>
                <a:spcPts val="1300"/>
              </a:spcBef>
              <a:spcAft>
                <a:spcPts val="0"/>
              </a:spcAft>
              <a:buClr>
                <a:srgbClr val="973735"/>
              </a:buClr>
              <a:buSzPts val="1610"/>
              <a:buFont typeface="Noto Sans Symbols"/>
              <a:buChar char="▪"/>
            </a:pPr>
            <a:r>
              <a:rPr lang="en-US" sz="2300"/>
              <a:t>Create and Run cross-platform Console application with C#</a:t>
            </a:r>
            <a:endParaRPr/>
          </a:p>
        </p:txBody>
      </p:sp>
      <p:sp>
        <p:nvSpPr>
          <p:cNvPr id="566" name="Google Shape;566;p4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5">
                                            <p:txEl>
                                              <p:pRg st="0" end="0"/>
                                            </p:txEl>
                                          </p:spTgt>
                                        </p:tgtEl>
                                        <p:attrNameLst>
                                          <p:attrName>style.visibility</p:attrName>
                                        </p:attrNameLst>
                                      </p:cBhvr>
                                      <p:to>
                                        <p:strVal val="visible"/>
                                      </p:to>
                                    </p:set>
                                    <p:animEffect transition="in" filter="fade">
                                      <p:cBhvr>
                                        <p:cTn id="7" dur="500"/>
                                        <p:tgtEl>
                                          <p:spTgt spid="56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5">
                                            <p:txEl>
                                              <p:pRg st="1" end="1"/>
                                            </p:txEl>
                                          </p:spTgt>
                                        </p:tgtEl>
                                        <p:attrNameLst>
                                          <p:attrName>style.visibility</p:attrName>
                                        </p:attrNameLst>
                                      </p:cBhvr>
                                      <p:to>
                                        <p:strVal val="visible"/>
                                      </p:to>
                                    </p:set>
                                    <p:animEffect transition="in" filter="fade">
                                      <p:cBhvr>
                                        <p:cTn id="10" dur="500"/>
                                        <p:tgtEl>
                                          <p:spTgt spid="56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65">
                                            <p:txEl>
                                              <p:pRg st="2" end="2"/>
                                            </p:txEl>
                                          </p:spTgt>
                                        </p:tgtEl>
                                        <p:attrNameLst>
                                          <p:attrName>style.visibility</p:attrName>
                                        </p:attrNameLst>
                                      </p:cBhvr>
                                      <p:to>
                                        <p:strVal val="visible"/>
                                      </p:to>
                                    </p:set>
                                    <p:animEffect transition="in" filter="fade">
                                      <p:cBhvr>
                                        <p:cTn id="13" dur="500"/>
                                        <p:tgtEl>
                                          <p:spTgt spid="56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65">
                                            <p:txEl>
                                              <p:pRg st="3" end="3"/>
                                            </p:txEl>
                                          </p:spTgt>
                                        </p:tgtEl>
                                        <p:attrNameLst>
                                          <p:attrName>style.visibility</p:attrName>
                                        </p:attrNameLst>
                                      </p:cBhvr>
                                      <p:to>
                                        <p:strVal val="visible"/>
                                      </p:to>
                                    </p:set>
                                    <p:animEffect transition="in" filter="fade">
                                      <p:cBhvr>
                                        <p:cTn id="16" dur="500"/>
                                        <p:tgtEl>
                                          <p:spTgt spid="56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65">
                                            <p:txEl>
                                              <p:pRg st="4" end="4"/>
                                            </p:txEl>
                                          </p:spTgt>
                                        </p:tgtEl>
                                        <p:attrNameLst>
                                          <p:attrName>style.visibility</p:attrName>
                                        </p:attrNameLst>
                                      </p:cBhvr>
                                      <p:to>
                                        <p:strVal val="visible"/>
                                      </p:to>
                                    </p:set>
                                    <p:animEffect transition="in" filter="fade">
                                      <p:cBhvr>
                                        <p:cTn id="19" dur="500"/>
                                        <p:tgtEl>
                                          <p:spTgt spid="56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65">
                                            <p:txEl>
                                              <p:pRg st="5" end="5"/>
                                            </p:txEl>
                                          </p:spTgt>
                                        </p:tgtEl>
                                        <p:attrNameLst>
                                          <p:attrName>style.visibility</p:attrName>
                                        </p:attrNameLst>
                                      </p:cBhvr>
                                      <p:to>
                                        <p:strVal val="visible"/>
                                      </p:to>
                                    </p:set>
                                    <p:animEffect transition="in" filter="fade">
                                      <p:cBhvr>
                                        <p:cTn id="22" dur="500"/>
                                        <p:tgtEl>
                                          <p:spTgt spid="56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65">
                                            <p:txEl>
                                              <p:pRg st="6" end="6"/>
                                            </p:txEl>
                                          </p:spTgt>
                                        </p:tgtEl>
                                        <p:attrNameLst>
                                          <p:attrName>style.visibility</p:attrName>
                                        </p:attrNameLst>
                                      </p:cBhvr>
                                      <p:to>
                                        <p:strVal val="visible"/>
                                      </p:to>
                                    </p:set>
                                    <p:animEffect transition="in" filter="fade">
                                      <p:cBhvr>
                                        <p:cTn id="25" dur="500"/>
                                        <p:tgtEl>
                                          <p:spTgt spid="56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65">
                                            <p:txEl>
                                              <p:pRg st="7" end="7"/>
                                            </p:txEl>
                                          </p:spTgt>
                                        </p:tgtEl>
                                        <p:attrNameLst>
                                          <p:attrName>style.visibility</p:attrName>
                                        </p:attrNameLst>
                                      </p:cBhvr>
                                      <p:to>
                                        <p:strVal val="visible"/>
                                      </p:to>
                                    </p:set>
                                    <p:animEffect transition="in" filter="fade">
                                      <p:cBhvr>
                                        <p:cTn id="28" dur="500"/>
                                        <p:tgtEl>
                                          <p:spTgt spid="56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65">
                                            <p:txEl>
                                              <p:pRg st="8" end="8"/>
                                            </p:txEl>
                                          </p:spTgt>
                                        </p:tgtEl>
                                        <p:attrNameLst>
                                          <p:attrName>style.visibility</p:attrName>
                                        </p:attrNameLst>
                                      </p:cBhvr>
                                      <p:to>
                                        <p:strVal val="visible"/>
                                      </p:to>
                                    </p:set>
                                    <p:animEffect transition="in" filter="fade">
                                      <p:cBhvr>
                                        <p:cTn id="31" dur="500"/>
                                        <p:tgtEl>
                                          <p:spTgt spid="56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title"/>
          </p:nvPr>
        </p:nvSpPr>
        <p:spPr>
          <a:xfrm>
            <a:off x="510232" y="719049"/>
            <a:ext cx="10515600" cy="57543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1"/>
              <a:t>.NET Framework 4.5 Architecture  </a:t>
            </a:r>
            <a:endParaRPr/>
          </a:p>
        </p:txBody>
      </p:sp>
      <p:sp>
        <p:nvSpPr>
          <p:cNvPr id="143" name="Google Shape;143;p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144" name="Google Shape;144;p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45" name="Google Shape;145;p5"/>
          <p:cNvPicPr preferRelativeResize="0"/>
          <p:nvPr/>
        </p:nvPicPr>
        <p:blipFill rotWithShape="1">
          <a:blip r:embed="rId3">
            <a:alphaModFix/>
          </a:blip>
          <a:srcRect/>
          <a:stretch/>
        </p:blipFill>
        <p:spPr>
          <a:xfrm>
            <a:off x="1447262" y="1506219"/>
            <a:ext cx="9297475" cy="48945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151" name="Google Shape;151;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52" name="Google Shape;152;p6"/>
          <p:cNvSpPr txBox="1">
            <a:spLocks noGrp="1"/>
          </p:cNvSpPr>
          <p:nvPr>
            <p:ph type="title"/>
          </p:nvPr>
        </p:nvSpPr>
        <p:spPr>
          <a:xfrm>
            <a:off x="575445" y="672759"/>
            <a:ext cx="10515600" cy="57543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1"/>
              <a:t>The .NET Framework Architecture</a:t>
            </a:r>
            <a:endParaRPr/>
          </a:p>
        </p:txBody>
      </p:sp>
      <p:sp>
        <p:nvSpPr>
          <p:cNvPr id="153" name="Google Shape;153;p6"/>
          <p:cNvSpPr txBox="1">
            <a:spLocks noGrp="1"/>
          </p:cNvSpPr>
          <p:nvPr>
            <p:ph type="body" idx="1"/>
          </p:nvPr>
        </p:nvSpPr>
        <p:spPr>
          <a:xfrm>
            <a:off x="691065" y="1248192"/>
            <a:ext cx="11395838" cy="922296"/>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rgbClr val="973735"/>
              </a:buClr>
              <a:buSzPts val="1300"/>
              <a:buFont typeface="Noto Sans Symbols"/>
              <a:buChar char="◆"/>
            </a:pPr>
            <a:r>
              <a:rPr lang="en-US" sz="2600"/>
              <a:t>The two core components of the .NET Framework integral to any application or service development are:</a:t>
            </a:r>
            <a:endParaRPr/>
          </a:p>
        </p:txBody>
      </p:sp>
      <p:grpSp>
        <p:nvGrpSpPr>
          <p:cNvPr id="154" name="Google Shape;154;p6"/>
          <p:cNvGrpSpPr/>
          <p:nvPr/>
        </p:nvGrpSpPr>
        <p:grpSpPr>
          <a:xfrm>
            <a:off x="913660" y="2209257"/>
            <a:ext cx="10515599" cy="4232673"/>
            <a:chOff x="0" y="4072"/>
            <a:chExt cx="10515599" cy="4232673"/>
          </a:xfrm>
        </p:grpSpPr>
        <p:sp>
          <p:nvSpPr>
            <p:cNvPr id="155" name="Google Shape;155;p6"/>
            <p:cNvSpPr/>
            <p:nvPr/>
          </p:nvSpPr>
          <p:spPr>
            <a:xfrm rot="5400000">
              <a:off x="-338851" y="342924"/>
              <a:ext cx="2259010" cy="1581307"/>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txBox="1"/>
            <p:nvPr/>
          </p:nvSpPr>
          <p:spPr>
            <a:xfrm>
              <a:off x="1" y="794727"/>
              <a:ext cx="1581307" cy="677703"/>
            </a:xfrm>
            <a:prstGeom prst="rect">
              <a:avLst/>
            </a:prstGeom>
            <a:noFill/>
            <a:ln>
              <a:noFill/>
            </a:ln>
          </p:spPr>
          <p:txBody>
            <a:bodyPr spcFirstLastPara="1" wrap="square" lIns="10775" tIns="10775" rIns="10775" bIns="10775" anchor="ctr" anchorCtr="0">
              <a:noAutofit/>
            </a:bodyPr>
            <a:lstStyle/>
            <a:p>
              <a:pPr marL="0" marR="0" lvl="0" indent="0" algn="ctr" rtl="0">
                <a:lnSpc>
                  <a:spcPct val="90000"/>
                </a:lnSpc>
                <a:spcBef>
                  <a:spcPts val="0"/>
                </a:spcBef>
                <a:spcAft>
                  <a:spcPts val="0"/>
                </a:spcAft>
                <a:buClr>
                  <a:schemeClr val="dk1"/>
                </a:buClr>
                <a:buSzPts val="1700"/>
                <a:buFont typeface="Arial"/>
                <a:buNone/>
              </a:pPr>
              <a:r>
                <a:rPr lang="en-US" sz="1700" b="1">
                  <a:solidFill>
                    <a:schemeClr val="dk1"/>
                  </a:solidFill>
                  <a:latin typeface="Arial"/>
                  <a:ea typeface="Arial"/>
                  <a:cs typeface="Arial"/>
                  <a:sym typeface="Arial"/>
                </a:rPr>
                <a:t>Common Language Runtime (CLR)</a:t>
              </a:r>
              <a:endParaRPr/>
            </a:p>
          </p:txBody>
        </p:sp>
        <p:sp>
          <p:nvSpPr>
            <p:cNvPr id="157" name="Google Shape;157;p6"/>
            <p:cNvSpPr/>
            <p:nvPr/>
          </p:nvSpPr>
          <p:spPr>
            <a:xfrm rot="5400000">
              <a:off x="5313889" y="-3728508"/>
              <a:ext cx="1469128" cy="8934292"/>
            </a:xfrm>
            <a:prstGeom prst="round2SameRect">
              <a:avLst>
                <a:gd name="adj1" fmla="val 16667"/>
                <a:gd name="adj2" fmla="val 0"/>
              </a:avLst>
            </a:prstGeom>
            <a:solidFill>
              <a:schemeClr val="lt1">
                <a:alpha val="89803"/>
              </a:schemeClr>
            </a:solidFill>
            <a:ln w="9525"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txBox="1"/>
            <p:nvPr/>
          </p:nvSpPr>
          <p:spPr>
            <a:xfrm>
              <a:off x="1581308" y="75790"/>
              <a:ext cx="8862575" cy="1325694"/>
            </a:xfrm>
            <a:prstGeom prst="rect">
              <a:avLst/>
            </a:prstGeom>
            <a:noFill/>
            <a:ln>
              <a:noFill/>
            </a:ln>
          </p:spPr>
          <p:txBody>
            <a:bodyPr spcFirstLastPara="1" wrap="square" lIns="120900" tIns="10775" rIns="10775" bIns="10775" anchor="ctr" anchorCtr="0">
              <a:noAutofit/>
            </a:bodyPr>
            <a:lstStyle/>
            <a:p>
              <a:pPr marL="171450" marR="0" lvl="1" indent="-171450" algn="l" rtl="0">
                <a:lnSpc>
                  <a:spcPct val="90000"/>
                </a:lnSpc>
                <a:spcBef>
                  <a:spcPts val="0"/>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Is a backbone of .NET Framework</a:t>
              </a:r>
              <a:endParaRPr/>
            </a:p>
            <a:p>
              <a:pPr marL="171450" marR="0" lvl="1" indent="-171450" algn="l" rtl="0">
                <a:lnSpc>
                  <a:spcPct val="90000"/>
                </a:lnSpc>
                <a:spcBef>
                  <a:spcPts val="255"/>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Performs various functions such as: </a:t>
              </a:r>
              <a:endParaRPr/>
            </a:p>
            <a:p>
              <a:pPr marL="342900" marR="0" lvl="2" indent="-171450" algn="l" rtl="0">
                <a:lnSpc>
                  <a:spcPct val="90000"/>
                </a:lnSpc>
                <a:spcBef>
                  <a:spcPts val="255"/>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Memory management,  Code execution</a:t>
              </a:r>
              <a:endParaRPr/>
            </a:p>
            <a:p>
              <a:pPr marL="342900" marR="0" lvl="2" indent="-171450" algn="l" rtl="0">
                <a:lnSpc>
                  <a:spcPct val="90000"/>
                </a:lnSpc>
                <a:spcBef>
                  <a:spcPts val="255"/>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Error handling, Code safety verification</a:t>
              </a:r>
              <a:endParaRPr/>
            </a:p>
            <a:p>
              <a:pPr marL="342900" marR="0" lvl="2" indent="-171450" algn="l" rtl="0">
                <a:lnSpc>
                  <a:spcPct val="90000"/>
                </a:lnSpc>
                <a:spcBef>
                  <a:spcPts val="255"/>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Garbage collection(GC)</a:t>
              </a:r>
              <a:endParaRPr/>
            </a:p>
          </p:txBody>
        </p:sp>
        <p:sp>
          <p:nvSpPr>
            <p:cNvPr id="159" name="Google Shape;159;p6"/>
            <p:cNvSpPr/>
            <p:nvPr/>
          </p:nvSpPr>
          <p:spPr>
            <a:xfrm rot="5400000">
              <a:off x="-338851" y="2316587"/>
              <a:ext cx="2259010" cy="1581307"/>
            </a:xfrm>
            <a:prstGeom prst="chevron">
              <a:avLst>
                <a:gd name="adj" fmla="val 50000"/>
              </a:avLst>
            </a:prstGeom>
            <a:solidFill>
              <a:srgbClr val="92D050"/>
            </a:solidFill>
            <a:ln w="9525"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txBox="1"/>
            <p:nvPr/>
          </p:nvSpPr>
          <p:spPr>
            <a:xfrm>
              <a:off x="1" y="2768390"/>
              <a:ext cx="1581307" cy="677703"/>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chemeClr val="dk1"/>
                </a:buClr>
                <a:buSzPts val="1500"/>
                <a:buFont typeface="Arial"/>
                <a:buNone/>
              </a:pPr>
              <a:r>
                <a:rPr lang="en-US" sz="1500" b="1">
                  <a:solidFill>
                    <a:schemeClr val="dk1"/>
                  </a:solidFill>
                  <a:latin typeface="Arial"/>
                  <a:ea typeface="Arial"/>
                  <a:cs typeface="Arial"/>
                  <a:sym typeface="Arial"/>
                </a:rPr>
                <a:t>.NET Framework Class Library (FCL)</a:t>
              </a:r>
              <a:endParaRPr/>
            </a:p>
          </p:txBody>
        </p:sp>
        <p:sp>
          <p:nvSpPr>
            <p:cNvPr id="161" name="Google Shape;161;p6"/>
            <p:cNvSpPr/>
            <p:nvPr/>
          </p:nvSpPr>
          <p:spPr>
            <a:xfrm rot="5400000">
              <a:off x="5314275" y="-1755231"/>
              <a:ext cx="1468356" cy="8934292"/>
            </a:xfrm>
            <a:prstGeom prst="round2SameRect">
              <a:avLst>
                <a:gd name="adj1" fmla="val 16667"/>
                <a:gd name="adj2" fmla="val 0"/>
              </a:avLst>
            </a:prstGeom>
            <a:solidFill>
              <a:schemeClr val="lt1">
                <a:alpha val="89803"/>
              </a:schemeClr>
            </a:solidFill>
            <a:ln w="9525"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txBox="1"/>
            <p:nvPr/>
          </p:nvSpPr>
          <p:spPr>
            <a:xfrm>
              <a:off x="1581308" y="2049415"/>
              <a:ext cx="8862613" cy="1324998"/>
            </a:xfrm>
            <a:prstGeom prst="rect">
              <a:avLst/>
            </a:prstGeom>
            <a:noFill/>
            <a:ln>
              <a:noFill/>
            </a:ln>
          </p:spPr>
          <p:txBody>
            <a:bodyPr spcFirstLastPara="1" wrap="square" lIns="120900" tIns="10775" rIns="10775" bIns="10775" anchor="ctr" anchorCtr="0">
              <a:noAutofit/>
            </a:bodyPr>
            <a:lstStyle/>
            <a:p>
              <a:pPr marL="171450" marR="0" lvl="1" indent="-171450" algn="l" rtl="0">
                <a:lnSpc>
                  <a:spcPct val="90000"/>
                </a:lnSpc>
                <a:spcBef>
                  <a:spcPts val="0"/>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Is a comprehensive object-oriented collection of reusable types. </a:t>
              </a:r>
              <a:endParaRPr/>
            </a:p>
            <a:p>
              <a:pPr marL="171450" marR="0" lvl="1" indent="-171450" algn="l" rtl="0">
                <a:lnSpc>
                  <a:spcPct val="90000"/>
                </a:lnSpc>
                <a:spcBef>
                  <a:spcPts val="255"/>
                </a:spcBef>
                <a:spcAft>
                  <a:spcPts val="0"/>
                </a:spcAft>
                <a:buClr>
                  <a:schemeClr val="dk1"/>
                </a:buClr>
                <a:buSzPts val="1700"/>
                <a:buFont typeface="Arial"/>
                <a:buChar char="•"/>
              </a:pPr>
              <a:r>
                <a:rPr lang="en-US" sz="1700" b="0" i="0" u="none" strike="noStrike" cap="none">
                  <a:solidFill>
                    <a:schemeClr val="dk1"/>
                  </a:solidFill>
                  <a:latin typeface="Arial"/>
                  <a:ea typeface="Arial"/>
                  <a:cs typeface="Arial"/>
                  <a:sym typeface="Arial"/>
                </a:rPr>
                <a:t>Used to develop applications ranging from traditional command-line to GUI applications that can be used on the Web.</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7"/>
          <p:cNvSpPr txBox="1">
            <a:spLocks noGrp="1"/>
          </p:cNvSpPr>
          <p:nvPr>
            <p:ph type="title"/>
          </p:nvPr>
        </p:nvSpPr>
        <p:spPr>
          <a:xfrm>
            <a:off x="554421" y="730314"/>
            <a:ext cx="10515600" cy="57543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sz="4000" b="1"/>
              <a:t>Common Language Runtime(CLR)</a:t>
            </a:r>
            <a:endParaRPr/>
          </a:p>
        </p:txBody>
      </p:sp>
      <p:sp>
        <p:nvSpPr>
          <p:cNvPr id="168" name="Google Shape;168;p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169" name="Google Shape;169;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70" name="Google Shape;170;p7"/>
          <p:cNvSpPr txBox="1"/>
          <p:nvPr/>
        </p:nvSpPr>
        <p:spPr>
          <a:xfrm>
            <a:off x="554421" y="1517706"/>
            <a:ext cx="11154103" cy="460998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90000"/>
              </a:lnSpc>
              <a:spcBef>
                <a:spcPts val="0"/>
              </a:spcBef>
              <a:spcAft>
                <a:spcPts val="0"/>
              </a:spcAft>
              <a:buClr>
                <a:srgbClr val="973735"/>
              </a:buClr>
              <a:buSzPts val="1400"/>
              <a:buFont typeface="Noto Sans Symbols"/>
              <a:buChar char="◆"/>
            </a:pPr>
            <a:r>
              <a:rPr lang="en-US" sz="2800" dirty="0">
                <a:solidFill>
                  <a:schemeClr val="dk1"/>
                </a:solidFill>
                <a:latin typeface="Arial"/>
                <a:ea typeface="Arial"/>
                <a:cs typeface="Arial"/>
                <a:sym typeface="Arial"/>
              </a:rPr>
              <a:t>A common runtime for all .NET languages</a:t>
            </a:r>
            <a:endParaRPr dirty="0"/>
          </a:p>
          <a:p>
            <a:pPr marL="800100" marR="13334" lvl="1" indent="-342900" algn="just" rtl="0">
              <a:spcBef>
                <a:spcPts val="500"/>
              </a:spcBef>
              <a:spcAft>
                <a:spcPts val="0"/>
              </a:spcAft>
              <a:buClr>
                <a:srgbClr val="C00000"/>
              </a:buClr>
              <a:buSzPts val="1610"/>
              <a:buFont typeface="Noto Sans Symbols"/>
              <a:buChar char="▪"/>
            </a:pPr>
            <a:r>
              <a:rPr lang="en-US" sz="2300" b="0" i="0" u="none" strike="noStrike" cap="none" dirty="0">
                <a:solidFill>
                  <a:schemeClr val="dk1"/>
                </a:solidFill>
                <a:latin typeface="Arial"/>
                <a:ea typeface="Arial"/>
                <a:cs typeface="Arial"/>
                <a:sym typeface="Arial"/>
              </a:rPr>
              <a:t>Common type system</a:t>
            </a:r>
            <a:endParaRPr dirty="0"/>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dirty="0">
                <a:solidFill>
                  <a:schemeClr val="dk1"/>
                </a:solidFill>
                <a:latin typeface="Arial"/>
                <a:ea typeface="Arial"/>
                <a:cs typeface="Arial"/>
                <a:sym typeface="Arial"/>
              </a:rPr>
              <a:t>Common metadata</a:t>
            </a:r>
            <a:endParaRPr dirty="0"/>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dirty="0">
                <a:solidFill>
                  <a:schemeClr val="dk1"/>
                </a:solidFill>
                <a:latin typeface="Arial"/>
                <a:ea typeface="Arial"/>
                <a:cs typeface="Arial"/>
                <a:sym typeface="Arial"/>
              </a:rPr>
              <a:t>Intermediate Language (IL) to native code compilers</a:t>
            </a:r>
            <a:endParaRPr dirty="0"/>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dirty="0">
                <a:solidFill>
                  <a:schemeClr val="dk1"/>
                </a:solidFill>
                <a:latin typeface="Arial"/>
                <a:ea typeface="Arial"/>
                <a:cs typeface="Arial"/>
                <a:sym typeface="Arial"/>
              </a:rPr>
              <a:t>Memory allocation and garbage collection</a:t>
            </a:r>
            <a:endParaRPr dirty="0"/>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dirty="0">
                <a:solidFill>
                  <a:schemeClr val="dk1"/>
                </a:solidFill>
                <a:latin typeface="Arial"/>
                <a:ea typeface="Arial"/>
                <a:cs typeface="Arial"/>
                <a:sym typeface="Arial"/>
              </a:rPr>
              <a:t>Code execution and security</a:t>
            </a:r>
            <a:endParaRPr dirty="0"/>
          </a:p>
          <a:p>
            <a:pPr marL="342900" marR="0" lvl="0" indent="-342900" algn="just" rtl="0">
              <a:lnSpc>
                <a:spcPct val="90000"/>
              </a:lnSpc>
              <a:spcBef>
                <a:spcPts val="1300"/>
              </a:spcBef>
              <a:spcAft>
                <a:spcPts val="0"/>
              </a:spcAft>
              <a:buClr>
                <a:srgbClr val="973735"/>
              </a:buClr>
              <a:buSzPts val="1400"/>
              <a:buFont typeface="Noto Sans Symbols"/>
              <a:buChar char="◆"/>
            </a:pPr>
            <a:r>
              <a:rPr lang="en-US" sz="2800" dirty="0">
                <a:solidFill>
                  <a:schemeClr val="dk1"/>
                </a:solidFill>
                <a:latin typeface="Arial"/>
                <a:ea typeface="Arial"/>
                <a:cs typeface="Arial"/>
                <a:sym typeface="Arial"/>
              </a:rPr>
              <a:t>Over 15 languages supported today</a:t>
            </a:r>
            <a:endParaRPr dirty="0"/>
          </a:p>
          <a:p>
            <a:pPr marL="800100" marR="13334" lvl="1" indent="-342900" algn="just" rtl="0">
              <a:spcBef>
                <a:spcPts val="500"/>
              </a:spcBef>
              <a:spcAft>
                <a:spcPts val="0"/>
              </a:spcAft>
              <a:buClr>
                <a:srgbClr val="C00000"/>
              </a:buClr>
              <a:buSzPts val="1610"/>
              <a:buFont typeface="Noto Sans Symbols"/>
              <a:buChar char="▪"/>
            </a:pPr>
            <a:r>
              <a:rPr lang="en-US" sz="2300" b="0" i="0" u="none" strike="noStrike" cap="none" dirty="0">
                <a:solidFill>
                  <a:schemeClr val="dk1"/>
                </a:solidFill>
                <a:latin typeface="Arial"/>
                <a:ea typeface="Arial"/>
                <a:cs typeface="Arial"/>
                <a:sym typeface="Arial"/>
              </a:rPr>
              <a:t>C#, VB, Jscript, Visual C++ from Microsoft</a:t>
            </a:r>
            <a:endParaRPr dirty="0"/>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dirty="0">
                <a:solidFill>
                  <a:schemeClr val="dk1"/>
                </a:solidFill>
                <a:latin typeface="Arial"/>
                <a:ea typeface="Arial"/>
                <a:cs typeface="Arial"/>
                <a:sym typeface="Arial"/>
              </a:rPr>
              <a:t>Perl, Python, Smalltalk, Cobol, Haskell, Mercury, Eiffel, Oberon, Oz, Pascal, APL, CAML, Scheme, etc.</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177" name="Google Shape;177;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8" name="Google Shape;178;p8"/>
          <p:cNvSpPr txBox="1">
            <a:spLocks noGrp="1"/>
          </p:cNvSpPr>
          <p:nvPr>
            <p:ph type="body" idx="1"/>
          </p:nvPr>
        </p:nvSpPr>
        <p:spPr>
          <a:xfrm>
            <a:off x="53868" y="1654457"/>
            <a:ext cx="6336423" cy="3979086"/>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973735"/>
              </a:buClr>
              <a:buSzPts val="1400"/>
              <a:buFont typeface="Noto Sans Symbols"/>
              <a:buChar char="◆"/>
            </a:pPr>
            <a:r>
              <a:rPr lang="en-US"/>
              <a:t>Using the .NET Framework:</a:t>
            </a:r>
            <a:endParaRPr/>
          </a:p>
          <a:p>
            <a:pPr marL="800100" lvl="1" indent="-342900" algn="just" rtl="0">
              <a:lnSpc>
                <a:spcPct val="90000"/>
              </a:lnSpc>
              <a:spcBef>
                <a:spcPts val="600"/>
              </a:spcBef>
              <a:spcAft>
                <a:spcPts val="0"/>
              </a:spcAft>
              <a:buClr>
                <a:srgbClr val="C00000"/>
              </a:buClr>
              <a:buSzPts val="1610"/>
              <a:buFont typeface="Noto Sans Symbols"/>
              <a:buChar char="▪"/>
            </a:pPr>
            <a:r>
              <a:rPr lang="en-US" sz="2300"/>
              <a:t>The code of a program is compiled into CIL (formerly called MSIL) and stored in a file called assembly</a:t>
            </a:r>
            <a:endParaRPr/>
          </a:p>
          <a:p>
            <a:pPr marL="800100" lvl="1" indent="-342900" algn="just" rtl="0">
              <a:lnSpc>
                <a:spcPct val="90000"/>
              </a:lnSpc>
              <a:spcBef>
                <a:spcPts val="1200"/>
              </a:spcBef>
              <a:spcAft>
                <a:spcPts val="0"/>
              </a:spcAft>
              <a:buClr>
                <a:srgbClr val="C00000"/>
              </a:buClr>
              <a:buSzPts val="1610"/>
              <a:buFont typeface="Noto Sans Symbols"/>
              <a:buChar char="▪"/>
            </a:pPr>
            <a:r>
              <a:rPr lang="en-US" sz="2300"/>
              <a:t>This assembly is then compiled by the CLR to the native code at run-time</a:t>
            </a:r>
            <a:endParaRPr/>
          </a:p>
          <a:p>
            <a:pPr marL="342900" lvl="0" indent="-342900" algn="just" rtl="0">
              <a:lnSpc>
                <a:spcPct val="90000"/>
              </a:lnSpc>
              <a:spcBef>
                <a:spcPts val="1600"/>
              </a:spcBef>
              <a:spcAft>
                <a:spcPts val="0"/>
              </a:spcAft>
              <a:buClr>
                <a:srgbClr val="973735"/>
              </a:buClr>
              <a:buSzPts val="1400"/>
              <a:buFont typeface="Noto Sans Symbols"/>
              <a:buChar char="◆"/>
            </a:pPr>
            <a:r>
              <a:rPr lang="en-US"/>
              <a:t>In traditional Windows applications:</a:t>
            </a:r>
            <a:endParaRPr/>
          </a:p>
          <a:p>
            <a:pPr marL="800100" lvl="1" indent="-342900" algn="just" rtl="0">
              <a:lnSpc>
                <a:spcPct val="90000"/>
              </a:lnSpc>
              <a:spcBef>
                <a:spcPts val="600"/>
              </a:spcBef>
              <a:spcAft>
                <a:spcPts val="0"/>
              </a:spcAft>
              <a:buClr>
                <a:srgbClr val="C00000"/>
              </a:buClr>
              <a:buSzPts val="1610"/>
              <a:buFont typeface="Noto Sans Symbols"/>
              <a:buChar char="▪"/>
            </a:pPr>
            <a:r>
              <a:rPr lang="en-US" sz="2300"/>
              <a:t>Codes were directly compiled into the executable native code of the operating system</a:t>
            </a:r>
            <a:endParaRPr sz="1800"/>
          </a:p>
        </p:txBody>
      </p:sp>
      <p:pic>
        <p:nvPicPr>
          <p:cNvPr id="179" name="Google Shape;179;p8"/>
          <p:cNvPicPr preferRelativeResize="0"/>
          <p:nvPr/>
        </p:nvPicPr>
        <p:blipFill rotWithShape="1">
          <a:blip r:embed="rId3">
            <a:alphaModFix/>
          </a:blip>
          <a:srcRect/>
          <a:stretch/>
        </p:blipFill>
        <p:spPr>
          <a:xfrm>
            <a:off x="6369269" y="1654457"/>
            <a:ext cx="5812222" cy="4441542"/>
          </a:xfrm>
          <a:prstGeom prst="rect">
            <a:avLst/>
          </a:prstGeom>
          <a:noFill/>
          <a:ln>
            <a:noFill/>
          </a:ln>
        </p:spPr>
      </p:pic>
      <p:sp>
        <p:nvSpPr>
          <p:cNvPr id="180" name="Google Shape;180;p8"/>
          <p:cNvSpPr txBox="1"/>
          <p:nvPr/>
        </p:nvSpPr>
        <p:spPr>
          <a:xfrm>
            <a:off x="333704" y="716661"/>
            <a:ext cx="10515600" cy="575433"/>
          </a:xfrm>
          <a:prstGeom prst="rect">
            <a:avLst/>
          </a:prstGeom>
          <a:solidFill>
            <a:schemeClr val="lt1"/>
          </a:solidFill>
          <a:ln>
            <a:noFill/>
          </a:ln>
        </p:spPr>
        <p:txBody>
          <a:bodyPr spcFirstLastPara="1" wrap="square" lIns="91425" tIns="45700" rIns="91425" bIns="45700" anchor="ctr" anchorCtr="0">
            <a:normAutofit fontScale="90000" lnSpcReduction="10000"/>
          </a:bodyPr>
          <a:lstStyle/>
          <a:p>
            <a:pPr marL="0" marR="0" lvl="0" indent="0" algn="l" rtl="0">
              <a:lnSpc>
                <a:spcPct val="90000"/>
              </a:lnSpc>
              <a:spcBef>
                <a:spcPts val="0"/>
              </a:spcBef>
              <a:spcAft>
                <a:spcPts val="0"/>
              </a:spcAft>
              <a:buClr>
                <a:schemeClr val="dk1"/>
              </a:buClr>
              <a:buSzPct val="100000"/>
              <a:buFont typeface="Arial"/>
              <a:buNone/>
            </a:pPr>
            <a:r>
              <a:rPr lang="en-US" sz="4000" b="1">
                <a:solidFill>
                  <a:schemeClr val="dk1"/>
                </a:solidFill>
                <a:latin typeface="Arial"/>
                <a:ea typeface="Arial"/>
                <a:cs typeface="Arial"/>
                <a:sym typeface="Arial"/>
              </a:rPr>
              <a:t>Common Language Runtime (CLR)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2/8/2021</a:t>
            </a:r>
            <a:endParaRPr/>
          </a:p>
        </p:txBody>
      </p:sp>
      <p:sp>
        <p:nvSpPr>
          <p:cNvPr id="186" name="Google Shape;186;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7" name="Google Shape;187;p9"/>
          <p:cNvSpPr txBox="1">
            <a:spLocks noGrp="1"/>
          </p:cNvSpPr>
          <p:nvPr>
            <p:ph type="title"/>
          </p:nvPr>
        </p:nvSpPr>
        <p:spPr>
          <a:xfrm>
            <a:off x="396766" y="712052"/>
            <a:ext cx="5436475" cy="57543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sz="4000" b="1"/>
              <a:t>Advantages of CLR</a:t>
            </a:r>
            <a:endParaRPr/>
          </a:p>
        </p:txBody>
      </p:sp>
      <p:sp>
        <p:nvSpPr>
          <p:cNvPr id="188" name="Google Shape;188;p9"/>
          <p:cNvSpPr txBox="1"/>
          <p:nvPr/>
        </p:nvSpPr>
        <p:spPr>
          <a:xfrm>
            <a:off x="434865" y="1568136"/>
            <a:ext cx="11322300" cy="4661400"/>
          </a:xfrm>
          <a:prstGeom prst="rect">
            <a:avLst/>
          </a:prstGeom>
          <a:noFill/>
          <a:ln>
            <a:noFill/>
          </a:ln>
        </p:spPr>
        <p:txBody>
          <a:bodyPr spcFirstLastPara="1" wrap="square" lIns="0" tIns="12700" rIns="0" bIns="0" anchor="t" anchorCtr="0">
            <a:spAutoFit/>
          </a:bodyPr>
          <a:lstStyle/>
          <a:p>
            <a:pPr marL="342900" marR="13334" lvl="0" indent="-342900" algn="just" rtl="0">
              <a:lnSpc>
                <a:spcPct val="9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Interoperation between managed code and  unmanaged code (COM, DLLs)</a:t>
            </a:r>
            <a:endParaRPr sz="2800">
              <a:solidFill>
                <a:schemeClr val="dk1"/>
              </a:solidFill>
            </a:endParaRPr>
          </a:p>
          <a:p>
            <a:pPr marL="342900" marR="13334" lvl="0" indent="-342900" algn="just" rtl="0">
              <a:lnSpc>
                <a:spcPct val="9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Managed code environment</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Improved memory handling</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JIT (</a:t>
            </a:r>
            <a:r>
              <a:rPr lang="en-US" sz="2800" b="1" i="0">
                <a:solidFill>
                  <a:schemeClr val="dk1"/>
                </a:solidFill>
                <a:latin typeface="Arial"/>
                <a:ea typeface="Arial"/>
                <a:cs typeface="Arial"/>
                <a:sym typeface="Arial"/>
              </a:rPr>
              <a:t>Just-In-Time</a:t>
            </a:r>
            <a:r>
              <a:rPr lang="en-US" sz="2800">
                <a:solidFill>
                  <a:schemeClr val="dk1"/>
                </a:solidFill>
                <a:latin typeface="Arial"/>
                <a:ea typeface="Arial"/>
                <a:cs typeface="Arial"/>
                <a:sym typeface="Arial"/>
              </a:rPr>
              <a:t>) Compiler allows code to run in a protected environment as managed code</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JIT allows the IL code to be hardware independent</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CLR also allows for enforcement of code access security</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Verification of type safety</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Access to Metadata (enhanced Type Information)</a:t>
            </a:r>
            <a:endParaRPr sz="2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3129</Words>
  <Application>Microsoft Office PowerPoint</Application>
  <PresentationFormat>Widescreen</PresentationFormat>
  <Paragraphs>376</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Noto Sans Symbols</vt:lpstr>
      <vt:lpstr>Arial</vt:lpstr>
      <vt:lpstr>Quattrocento Sans</vt:lpstr>
      <vt:lpstr>Calibri</vt:lpstr>
      <vt:lpstr>Office Theme</vt:lpstr>
      <vt:lpstr> Introduction to .NET Core Platform and Visual Studio.NET</vt:lpstr>
      <vt:lpstr>Objectives </vt:lpstr>
      <vt:lpstr> Overview .NET Framework</vt:lpstr>
      <vt:lpstr>What is the .NET Framework</vt:lpstr>
      <vt:lpstr>.NET Framework 4.5 Architecture  </vt:lpstr>
      <vt:lpstr>The .NET Framework Architecture</vt:lpstr>
      <vt:lpstr>Common Language Runtime(CLR)</vt:lpstr>
      <vt:lpstr>PowerPoint Presentation</vt:lpstr>
      <vt:lpstr>Advantages of CLR</vt:lpstr>
      <vt:lpstr>Common Language Infrastructure</vt:lpstr>
      <vt:lpstr>Common Language Infrastructure</vt:lpstr>
      <vt:lpstr>Common Type System (CTS)</vt:lpstr>
      <vt:lpstr>Common Type System (CTS)</vt:lpstr>
      <vt:lpstr>CTS Data Types</vt:lpstr>
      <vt:lpstr>PowerPoint Presentation</vt:lpstr>
      <vt:lpstr>PowerPoint Presentation</vt:lpstr>
      <vt:lpstr>Cross-Platform Application</vt:lpstr>
      <vt:lpstr>Cross-Platform Application</vt:lpstr>
      <vt:lpstr> Overview .NET Core</vt:lpstr>
      <vt:lpstr>What is the .NET Core?</vt:lpstr>
      <vt:lpstr>What is the .NET Core?</vt:lpstr>
      <vt:lpstr>.NET 5 (.NET) = .NET Core vNext</vt:lpstr>
      <vt:lpstr>What is the .NET Standard?</vt:lpstr>
      <vt:lpstr>Comparisons Table</vt:lpstr>
      <vt:lpstr>PowerPoint Presentation</vt:lpstr>
      <vt:lpstr>Benefits of using .NET</vt:lpstr>
      <vt:lpstr>Benefits of using .NET</vt:lpstr>
      <vt:lpstr>Benefits of using .NET</vt:lpstr>
      <vt:lpstr>PowerPoint Presentation</vt:lpstr>
      <vt:lpstr>Why C# is selected as develop application?</vt:lpstr>
      <vt:lpstr>Why C# is selected as develop application?</vt:lpstr>
      <vt:lpstr>Introduction to dotnet CLI</vt:lpstr>
      <vt:lpstr>Introduction to dotnet CLI</vt:lpstr>
      <vt:lpstr>Introduction to dotnet CLI</vt:lpstr>
      <vt:lpstr> Demo Create a C# Console App using dotnet CLI</vt:lpstr>
      <vt:lpstr>On Windows OS</vt:lpstr>
      <vt:lpstr>PowerPoint Presentation</vt:lpstr>
      <vt:lpstr>On macOS 10.14 "Mojave"</vt:lpstr>
      <vt:lpstr>On Linux(Ubuntu 14.05) OS</vt:lpstr>
      <vt:lpstr>Compilation Process .NET Application</vt:lpstr>
      <vt:lpstr>Compilation Process .NET Application</vt:lpstr>
      <vt:lpstr>Common Intermediate Language (CIL)</vt:lpstr>
      <vt:lpstr>Introduction to Visual Studio.NET</vt:lpstr>
      <vt:lpstr>Introduction to Visual Studio.NET</vt:lpstr>
      <vt:lpstr>Introduction to Visual Studio.NET</vt:lpstr>
      <vt:lpstr>Introduction to Nuget packages</vt:lpstr>
      <vt:lpstr>Introduction to Nuget packages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.NET Core Platform and Visual Studio.NET</dc:title>
  <dc:creator>ADMIN</dc:creator>
  <cp:lastModifiedBy>Long Vũ</cp:lastModifiedBy>
  <cp:revision>3</cp:revision>
  <dcterms:created xsi:type="dcterms:W3CDTF">2021-01-25T08:25:31Z</dcterms:created>
  <dcterms:modified xsi:type="dcterms:W3CDTF">2023-10-17T00:03:02Z</dcterms:modified>
</cp:coreProperties>
</file>